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sldIdLst>
    <p:sldId id="256" r:id="rId2"/>
    <p:sldId id="257" r:id="rId3"/>
    <p:sldId id="258" r:id="rId4"/>
    <p:sldId id="267" r:id="rId5"/>
    <p:sldId id="268" r:id="rId6"/>
    <p:sldId id="259" r:id="rId7"/>
    <p:sldId id="269" r:id="rId8"/>
    <p:sldId id="270" r:id="rId9"/>
    <p:sldId id="278" r:id="rId10"/>
    <p:sldId id="271" r:id="rId11"/>
    <p:sldId id="272" r:id="rId12"/>
    <p:sldId id="263"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126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813353A-2AFD-4193-8698-E0A88493FA30}" type="datetimeFigureOut">
              <a:rPr kumimoji="1" lang="ja-JP" altLang="en-US" smtClean="0"/>
              <a:t>2017/5/31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455A507-C842-4070-8CFE-DE365F39153A}" type="slidenum">
              <a:rPr kumimoji="1" lang="ja-JP" altLang="en-US" smtClean="0"/>
              <a:t>‹#›</a:t>
            </a:fld>
            <a:endParaRPr kumimoji="1" lang="ja-JP" altLang="en-US"/>
          </a:p>
        </p:txBody>
      </p:sp>
    </p:spTree>
    <p:extLst>
      <p:ext uri="{BB962C8B-B14F-4D97-AF65-F5344CB8AC3E}">
        <p14:creationId xmlns:p14="http://schemas.microsoft.com/office/powerpoint/2010/main" val="3912120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87632C1-2140-46F6-A048-AF8A2928E12A}" type="datetime1">
              <a:rPr kumimoji="1" lang="ja-JP" altLang="en-US" smtClean="0"/>
              <a:t>2017/5/31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4067964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68B74C-B9D3-4A9D-AD22-043ABE59AEE2}" type="datetime1">
              <a:rPr kumimoji="1" lang="ja-JP" altLang="en-US" smtClean="0"/>
              <a:t>2017/5/31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385037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2A4B1F-A267-4080-A030-20B7273AFDA6}" type="datetime1">
              <a:rPr kumimoji="1" lang="ja-JP" altLang="en-US" smtClean="0"/>
              <a:t>2017/5/31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248327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E42442-C338-43A0-B3F8-1F3318431AB1}" type="datetime1">
              <a:rPr kumimoji="1" lang="ja-JP" altLang="en-US" smtClean="0"/>
              <a:t>2017/5/31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27965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01F602-BF90-479C-BD54-15409D835494}" type="datetime1">
              <a:rPr kumimoji="1" lang="ja-JP" altLang="en-US" smtClean="0"/>
              <a:t>2017/5/31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192260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5F72A74-CE10-42A1-B82B-F3C54F5BDD62}" type="datetime1">
              <a:rPr kumimoji="1" lang="ja-JP" altLang="en-US" smtClean="0"/>
              <a:t>2017/5/31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378112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A0307A-0402-4415-AED6-E0D1A5FF2A69}" type="datetime1">
              <a:rPr kumimoji="1" lang="ja-JP" altLang="en-US" smtClean="0"/>
              <a:t>2017/5/31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161069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983846-CD39-42DB-8A10-301642E04293}" type="datetime1">
              <a:rPr kumimoji="1" lang="ja-JP" altLang="en-US" smtClean="0"/>
              <a:t>2017/5/31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1434146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3FFA3B-888C-41C0-9201-0C5D8F63B504}" type="datetime1">
              <a:rPr kumimoji="1" lang="ja-JP" altLang="en-US" smtClean="0"/>
              <a:t>2017/5/31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1907108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B41133C-4653-47D4-85AF-E872B0EA137C}" type="datetime1">
              <a:rPr kumimoji="1" lang="ja-JP" altLang="en-US" smtClean="0"/>
              <a:t>2017/5/31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255073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874066-9994-4D06-B237-06DA36C49B3F}" type="datetime1">
              <a:rPr kumimoji="1" lang="ja-JP" altLang="en-US" smtClean="0"/>
              <a:t>2017/5/31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3508285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D2F3B-D776-4FAE-A2E9-F597ECD04D7B}" type="datetime1">
              <a:rPr kumimoji="1" lang="ja-JP" altLang="en-US" smtClean="0"/>
              <a:t>2017/5/31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F5257-8DE7-4C58-B2A2-2E7921EBABB9}" type="slidenum">
              <a:rPr kumimoji="1" lang="ja-JP" altLang="en-US" smtClean="0"/>
              <a:t>‹#›</a:t>
            </a:fld>
            <a:endParaRPr kumimoji="1" lang="ja-JP" altLang="en-US"/>
          </a:p>
        </p:txBody>
      </p:sp>
    </p:spTree>
    <p:extLst>
      <p:ext uri="{BB962C8B-B14F-4D97-AF65-F5344CB8AC3E}">
        <p14:creationId xmlns:p14="http://schemas.microsoft.com/office/powerpoint/2010/main" val="4096214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556792"/>
            <a:ext cx="8280920" cy="1470025"/>
          </a:xfrm>
        </p:spPr>
        <p:txBody>
          <a:bodyPr>
            <a:normAutofit fontScale="90000"/>
          </a:bodyPr>
          <a:lstStyle/>
          <a:p>
            <a:r>
              <a:rPr lang="ja-JP" altLang="en-US" sz="3600" dirty="0" smtClean="0">
                <a:latin typeface="HG丸ｺﾞｼｯｸM-PRO" panose="020F0600000000000000" pitchFamily="50" charset="-128"/>
                <a:ea typeface="HG丸ｺﾞｼｯｸM-PRO" panose="020F0600000000000000" pitchFamily="50" charset="-128"/>
              </a:rPr>
              <a:t>死因調査に関する</a:t>
            </a:r>
            <a:r>
              <a:rPr lang="en-US" altLang="ja-JP" sz="4000" dirty="0" smtClean="0">
                <a:latin typeface="HG丸ｺﾞｼｯｸM-PRO" panose="020F0600000000000000" pitchFamily="50" charset="-128"/>
                <a:ea typeface="HG丸ｺﾞｼｯｸM-PRO" panose="020F0600000000000000" pitchFamily="50" charset="-128"/>
              </a:rPr>
              <a:t/>
            </a:r>
            <a:br>
              <a:rPr lang="en-US" altLang="ja-JP" sz="4000" dirty="0" smtClean="0">
                <a:latin typeface="HG丸ｺﾞｼｯｸM-PRO" panose="020F0600000000000000" pitchFamily="50" charset="-128"/>
                <a:ea typeface="HG丸ｺﾞｼｯｸM-PRO" panose="020F0600000000000000" pitchFamily="50" charset="-128"/>
              </a:rPr>
            </a:br>
            <a:r>
              <a:rPr lang="ja-JP" altLang="en-US" sz="3600" dirty="0" smtClean="0">
                <a:latin typeface="HG丸ｺﾞｼｯｸM-PRO" panose="020F0600000000000000" pitchFamily="50" charset="-128"/>
                <a:ea typeface="HG丸ｺﾞｼｯｸM-PRO" panose="020F0600000000000000" pitchFamily="50" charset="-128"/>
              </a:rPr>
              <a:t>大阪府健康医療部の認識及び課題について</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p:txBody>
          <a:body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29</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月</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26</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日</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大阪府健康医療部</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79877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８</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．臨床医である警察医について</a:t>
            </a:r>
            <a:endParaRPr lang="ja-JP" altLang="en-US" sz="3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51520" y="1484784"/>
            <a:ext cx="8712968" cy="3046988"/>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・臨床医である警察医に対して</a:t>
            </a:r>
            <a:r>
              <a:rPr kumimoji="1" lang="en-US" altLang="ja-JP" sz="3200" dirty="0" smtClean="0">
                <a:latin typeface="HG丸ｺﾞｼｯｸM-PRO" panose="020F0600000000000000" pitchFamily="50" charset="-128"/>
                <a:ea typeface="HG丸ｺﾞｼｯｸM-PRO" panose="020F0600000000000000" pitchFamily="50" charset="-128"/>
              </a:rPr>
              <a:t>,</a:t>
            </a:r>
            <a:r>
              <a:rPr kumimoji="1" lang="ja-JP" altLang="en-US" sz="3200" dirty="0" smtClean="0">
                <a:latin typeface="HG丸ｺﾞｼｯｸM-PRO" panose="020F0600000000000000" pitchFamily="50" charset="-128"/>
                <a:ea typeface="HG丸ｺﾞｼｯｸM-PRO" panose="020F0600000000000000" pitchFamily="50" charset="-128"/>
              </a:rPr>
              <a:t>法医学的</a:t>
            </a:r>
            <a:endParaRPr kumimoji="1"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　</a:t>
            </a:r>
            <a:r>
              <a:rPr kumimoji="1" lang="ja-JP" altLang="en-US" sz="3200" dirty="0" smtClean="0">
                <a:latin typeface="HG丸ｺﾞｼｯｸM-PRO" panose="020F0600000000000000" pitchFamily="50" charset="-128"/>
                <a:ea typeface="HG丸ｺﾞｼｯｸM-PRO" panose="020F0600000000000000" pitchFamily="50" charset="-128"/>
              </a:rPr>
              <a:t>な検案（死体検案書の発行）が求められ</a:t>
            </a:r>
            <a:endParaRPr kumimoji="1"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　</a:t>
            </a:r>
            <a:r>
              <a:rPr kumimoji="1" lang="ja-JP" altLang="en-US" sz="3200" dirty="0" err="1" smtClean="0">
                <a:latin typeface="HG丸ｺﾞｼｯｸM-PRO" panose="020F0600000000000000" pitchFamily="50" charset="-128"/>
                <a:ea typeface="HG丸ｺﾞｼｯｸM-PRO" panose="020F0600000000000000" pitchFamily="50" charset="-128"/>
              </a:rPr>
              <a:t>て</a:t>
            </a:r>
            <a:r>
              <a:rPr kumimoji="1" lang="ja-JP" altLang="en-US" sz="3200" dirty="0" smtClean="0">
                <a:latin typeface="HG丸ｺﾞｼｯｸM-PRO" panose="020F0600000000000000" pitchFamily="50" charset="-128"/>
                <a:ea typeface="HG丸ｺﾞｼｯｸM-PRO" panose="020F0600000000000000" pitchFamily="50" charset="-128"/>
              </a:rPr>
              <a:t>いるのではないか。</a:t>
            </a:r>
            <a:endParaRPr kumimoji="1" lang="en-US" altLang="ja-JP" sz="3200" dirty="0" smtClean="0">
              <a:latin typeface="HG丸ｺﾞｼｯｸM-PRO" panose="020F0600000000000000" pitchFamily="50" charset="-128"/>
              <a:ea typeface="HG丸ｺﾞｼｯｸM-PRO" panose="020F0600000000000000" pitchFamily="50" charset="-128"/>
            </a:endParaRPr>
          </a:p>
          <a:p>
            <a:endParaRPr lang="en-US" altLang="ja-JP" sz="3200" dirty="0">
              <a:latin typeface="HG丸ｺﾞｼｯｸM-PRO" panose="020F0600000000000000" pitchFamily="50" charset="-128"/>
              <a:ea typeface="HG丸ｺﾞｼｯｸM-PRO" panose="020F0600000000000000" pitchFamily="50" charset="-128"/>
            </a:endParaRPr>
          </a:p>
          <a:p>
            <a:pPr marL="363538" indent="-363538"/>
            <a:r>
              <a:rPr kumimoji="1" lang="ja-JP" altLang="en-US" sz="3200" dirty="0" smtClean="0">
                <a:latin typeface="HG丸ｺﾞｼｯｸM-PRO" panose="020F0600000000000000" pitchFamily="50" charset="-128"/>
                <a:ea typeface="HG丸ｺﾞｼｯｸM-PRO" panose="020F0600000000000000" pitchFamily="50" charset="-128"/>
              </a:rPr>
              <a:t>・法医学的な検案能力を有する臨床医を</a:t>
            </a:r>
            <a:r>
              <a:rPr kumimoji="1" lang="en-US" altLang="ja-JP" sz="3200" dirty="0" smtClean="0">
                <a:latin typeface="HG丸ｺﾞｼｯｸM-PRO" panose="020F0600000000000000" pitchFamily="50" charset="-128"/>
                <a:ea typeface="HG丸ｺﾞｼｯｸM-PRO" panose="020F0600000000000000" pitchFamily="50" charset="-128"/>
              </a:rPr>
              <a:t/>
            </a:r>
            <a:br>
              <a:rPr kumimoji="1" lang="en-US" altLang="ja-JP" sz="3200" dirty="0" smtClean="0">
                <a:latin typeface="HG丸ｺﾞｼｯｸM-PRO" panose="020F0600000000000000" pitchFamily="50" charset="-128"/>
                <a:ea typeface="HG丸ｺﾞｼｯｸM-PRO" panose="020F0600000000000000" pitchFamily="50" charset="-128"/>
              </a:rPr>
            </a:br>
            <a:r>
              <a:rPr kumimoji="1" lang="ja-JP" altLang="en-US" sz="3200" dirty="0" smtClean="0">
                <a:latin typeface="HG丸ｺﾞｼｯｸM-PRO" panose="020F0600000000000000" pitchFamily="50" charset="-128"/>
                <a:ea typeface="HG丸ｺﾞｼｯｸM-PRO" panose="020F0600000000000000" pitchFamily="50" charset="-128"/>
              </a:rPr>
              <a:t>確保することは困難。</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400" dirty="0" smtClean="0">
                <a:latin typeface="+mn-ea"/>
              </a:rPr>
              <a:t>8</a:t>
            </a:r>
            <a:endParaRPr kumimoji="1" lang="ja-JP" altLang="en-US" sz="1400" dirty="0">
              <a:latin typeface="+mn-ea"/>
            </a:endParaRPr>
          </a:p>
        </p:txBody>
      </p:sp>
    </p:spTree>
    <p:extLst>
      <p:ext uri="{BB962C8B-B14F-4D97-AF65-F5344CB8AC3E}">
        <p14:creationId xmlns:p14="http://schemas.microsoft.com/office/powerpoint/2010/main" val="21301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srgbClr val="0070C0"/>
                </a:solidFill>
                <a:latin typeface="HG丸ｺﾞｼｯｸM-PRO" panose="020F0600000000000000" pitchFamily="50" charset="-128"/>
                <a:ea typeface="HG丸ｺﾞｼｯｸM-PRO" panose="020F0600000000000000" pitchFamily="50" charset="-128"/>
              </a:rPr>
              <a:t>９</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．課題①　検案協力医の確保</a:t>
            </a:r>
            <a:endParaRPr lang="ja-JP" altLang="en-US" sz="32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51520" y="1292562"/>
            <a:ext cx="8568952" cy="5016758"/>
          </a:xfrm>
          <a:prstGeom prst="rect">
            <a:avLst/>
          </a:prstGeom>
          <a:noFill/>
        </p:spPr>
        <p:txBody>
          <a:bodyPr wrap="square" rtlCol="0">
            <a:spAutoFit/>
          </a:bodyPr>
          <a:lstStyle/>
          <a:p>
            <a:pPr marL="363538" indent="-363538"/>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a:t>
            </a:r>
            <a:r>
              <a:rPr lang="en-US" altLang="ja-JP" sz="3200" dirty="0">
                <a:solidFill>
                  <a:srgbClr val="0070C0"/>
                </a:solidFill>
                <a:latin typeface="HG丸ｺﾞｼｯｸM-PRO" panose="020F0600000000000000" pitchFamily="50" charset="-128"/>
                <a:ea typeface="HG丸ｺﾞｼｯｸM-PRO" panose="020F0600000000000000" pitchFamily="50" charset="-128"/>
              </a:rPr>
              <a:t> 2025</a:t>
            </a:r>
            <a:r>
              <a:rPr lang="ja-JP" altLang="en-US" sz="3200" dirty="0">
                <a:solidFill>
                  <a:srgbClr val="0070C0"/>
                </a:solidFill>
                <a:latin typeface="HG丸ｺﾞｼｯｸM-PRO" panose="020F0600000000000000" pitchFamily="50" charset="-128"/>
                <a:ea typeface="HG丸ｺﾞｼｯｸM-PRO" panose="020F0600000000000000" pitchFamily="50" charset="-128"/>
              </a:rPr>
              <a:t>年を目前にひかえ</a:t>
            </a:r>
            <a:r>
              <a:rPr lang="en-US" altLang="ja-JP" sz="3200" dirty="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医療</a:t>
            </a:r>
            <a:r>
              <a:rPr lang="ja-JP" altLang="en-US" sz="3200" dirty="0">
                <a:solidFill>
                  <a:srgbClr val="0070C0"/>
                </a:solidFill>
                <a:latin typeface="HG丸ｺﾞｼｯｸM-PRO" panose="020F0600000000000000" pitchFamily="50" charset="-128"/>
                <a:ea typeface="HG丸ｺﾞｼｯｸM-PRO" panose="020F0600000000000000" pitchFamily="50" charset="-128"/>
              </a:rPr>
              <a:t>・健康医療</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行政上必要</a:t>
            </a:r>
            <a:r>
              <a:rPr lang="ja-JP" altLang="en-US" sz="3200" dirty="0">
                <a:solidFill>
                  <a:srgbClr val="0070C0"/>
                </a:solidFill>
                <a:latin typeface="HG丸ｺﾞｼｯｸM-PRO" panose="020F0600000000000000" pitchFamily="50" charset="-128"/>
                <a:ea typeface="HG丸ｺﾞｼｯｸM-PRO" panose="020F0600000000000000" pitchFamily="50" charset="-128"/>
              </a:rPr>
              <a:t>な死体検案書の作成に</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協力していただける検案協力医の確保が急務。大阪</a:t>
            </a:r>
            <a:r>
              <a:rPr lang="ja-JP" altLang="en-US" sz="3200" dirty="0">
                <a:solidFill>
                  <a:srgbClr val="0070C0"/>
                </a:solidFill>
                <a:latin typeface="HG丸ｺﾞｼｯｸM-PRO" panose="020F0600000000000000" pitchFamily="50" charset="-128"/>
                <a:ea typeface="HG丸ｺﾞｼｯｸM-PRO" panose="020F0600000000000000" pitchFamily="50" charset="-128"/>
              </a:rPr>
              <a:t>市内も</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含め</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検案協力医を</a:t>
            </a:r>
            <a:r>
              <a:rPr lang="ja-JP" altLang="en-US" sz="3200" dirty="0">
                <a:solidFill>
                  <a:srgbClr val="0070C0"/>
                </a:solidFill>
                <a:latin typeface="HG丸ｺﾞｼｯｸM-PRO" panose="020F0600000000000000" pitchFamily="50" charset="-128"/>
                <a:ea typeface="HG丸ｺﾞｼｯｸM-PRO" panose="020F0600000000000000" pitchFamily="50" charset="-128"/>
              </a:rPr>
              <a:t>確保していかなければ</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ならない。</a:t>
            </a:r>
            <a:r>
              <a:rPr lang="ja-JP" altLang="en-US" sz="3200" dirty="0">
                <a:solidFill>
                  <a:srgbClr val="0070C0"/>
                </a:solidFill>
                <a:latin typeface="HG丸ｺﾞｼｯｸM-PRO" panose="020F0600000000000000" pitchFamily="50" charset="-128"/>
                <a:ea typeface="HG丸ｺﾞｼｯｸM-PRO" panose="020F0600000000000000" pitchFamily="50" charset="-128"/>
              </a:rPr>
              <a:t/>
            </a:r>
            <a:br>
              <a:rPr lang="ja-JP" altLang="en-US" sz="3200" dirty="0">
                <a:solidFill>
                  <a:srgbClr val="0070C0"/>
                </a:solidFill>
                <a:latin typeface="HG丸ｺﾞｼｯｸM-PRO" panose="020F0600000000000000" pitchFamily="50" charset="-128"/>
                <a:ea typeface="HG丸ｺﾞｼｯｸM-PRO" panose="020F0600000000000000" pitchFamily="50" charset="-128"/>
              </a:rPr>
            </a:br>
            <a:r>
              <a:rPr lang="ja-JP" altLang="en-US" sz="3200" dirty="0">
                <a:solidFill>
                  <a:srgbClr val="0070C0"/>
                </a:solidFill>
                <a:latin typeface="HG丸ｺﾞｼｯｸM-PRO" panose="020F0600000000000000" pitchFamily="50" charset="-128"/>
                <a:ea typeface="HG丸ｺﾞｼｯｸM-PRO" panose="020F0600000000000000" pitchFamily="50" charset="-128"/>
              </a:rPr>
              <a:t>　</a:t>
            </a:r>
          </a:p>
          <a:p>
            <a:pPr marL="363538" indent="-363538"/>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・研修に早急</a:t>
            </a:r>
            <a:r>
              <a:rPr lang="ja-JP" altLang="en-US" sz="3200" dirty="0">
                <a:solidFill>
                  <a:srgbClr val="0070C0"/>
                </a:solidFill>
                <a:latin typeface="HG丸ｺﾞｼｯｸM-PRO" panose="020F0600000000000000" pitchFamily="50" charset="-128"/>
                <a:ea typeface="HG丸ｺﾞｼｯｸM-PRO" panose="020F0600000000000000" pitchFamily="50" charset="-128"/>
              </a:rPr>
              <a:t>に</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着手し</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 保健</a:t>
            </a:r>
            <a:r>
              <a:rPr lang="ja-JP" altLang="en-US" sz="3200" dirty="0">
                <a:solidFill>
                  <a:srgbClr val="0070C0"/>
                </a:solidFill>
                <a:latin typeface="HG丸ｺﾞｼｯｸM-PRO" panose="020F0600000000000000" pitchFamily="50" charset="-128"/>
                <a:ea typeface="HG丸ｺﾞｼｯｸM-PRO" panose="020F0600000000000000" pitchFamily="50" charset="-128"/>
              </a:rPr>
              <a:t>医療</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科学院</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日本医師会</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救急医療</a:t>
            </a:r>
            <a:r>
              <a:rPr lang="ja-JP" altLang="en-US" sz="3200" dirty="0">
                <a:solidFill>
                  <a:srgbClr val="0070C0"/>
                </a:solidFill>
                <a:latin typeface="HG丸ｺﾞｼｯｸM-PRO" panose="020F0600000000000000" pitchFamily="50" charset="-128"/>
                <a:ea typeface="HG丸ｺﾞｼｯｸM-PRO" panose="020F0600000000000000" pitchFamily="50" charset="-128"/>
              </a:rPr>
              <a:t>機関等とも連携</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しつつ</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a:solidFill>
                  <a:srgbClr val="0070C0"/>
                </a:solidFill>
                <a:latin typeface="HG丸ｺﾞｼｯｸM-PRO" panose="020F0600000000000000" pitchFamily="50" charset="-128"/>
                <a:ea typeface="HG丸ｺﾞｼｯｸM-PRO" panose="020F0600000000000000" pitchFamily="50" charset="-128"/>
              </a:rPr>
              <a:t>順次</a:t>
            </a:r>
            <a:r>
              <a:rPr lang="en-US" altLang="ja-JP" sz="3200" dirty="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大阪</a:t>
            </a:r>
            <a:r>
              <a:rPr lang="ja-JP" altLang="en-US" sz="3200" dirty="0">
                <a:solidFill>
                  <a:srgbClr val="0070C0"/>
                </a:solidFill>
                <a:latin typeface="HG丸ｺﾞｼｯｸM-PRO" panose="020F0600000000000000" pitchFamily="50" charset="-128"/>
                <a:ea typeface="HG丸ｺﾞｼｯｸM-PRO" panose="020F0600000000000000" pitchFamily="50" charset="-128"/>
              </a:rPr>
              <a:t>府内各所</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で実施していかなければ</a:t>
            </a:r>
            <a:r>
              <a:rPr lang="ja-JP" altLang="en-US" sz="3200" dirty="0">
                <a:solidFill>
                  <a:srgbClr val="0070C0"/>
                </a:solidFill>
                <a:latin typeface="HG丸ｺﾞｼｯｸM-PRO" panose="020F0600000000000000" pitchFamily="50" charset="-128"/>
                <a:ea typeface="HG丸ｺﾞｼｯｸM-PRO" panose="020F0600000000000000" pitchFamily="50" charset="-128"/>
              </a:rPr>
              <a:t>ならない。</a:t>
            </a:r>
          </a:p>
        </p:txBody>
      </p:sp>
      <p:sp>
        <p:nvSpPr>
          <p:cNvPr id="2" name="スライド番号プレースホルダー 1"/>
          <p:cNvSpPr>
            <a:spLocks noGrp="1"/>
          </p:cNvSpPr>
          <p:nvPr>
            <p:ph type="sldNum" sz="quarter" idx="12"/>
          </p:nvPr>
        </p:nvSpPr>
        <p:spPr/>
        <p:txBody>
          <a:bodyPr/>
          <a:lstStyle/>
          <a:p>
            <a:r>
              <a:rPr kumimoji="1" lang="en-US" altLang="ja-JP" sz="1400" dirty="0" smtClean="0">
                <a:latin typeface="+mn-ea"/>
              </a:rPr>
              <a:t>9</a:t>
            </a:r>
            <a:endParaRPr kumimoji="1" lang="ja-JP" altLang="en-US" sz="1400" dirty="0">
              <a:latin typeface="+mn-ea"/>
            </a:endParaRPr>
          </a:p>
        </p:txBody>
      </p:sp>
    </p:spTree>
    <p:extLst>
      <p:ext uri="{BB962C8B-B14F-4D97-AF65-F5344CB8AC3E}">
        <p14:creationId xmlns:p14="http://schemas.microsoft.com/office/powerpoint/2010/main" val="2787425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srgbClr val="0070C0"/>
                </a:solidFill>
                <a:latin typeface="HG丸ｺﾞｼｯｸM-PRO" panose="020F0600000000000000" pitchFamily="50" charset="-128"/>
                <a:ea typeface="HG丸ｺﾞｼｯｸM-PRO" panose="020F0600000000000000" pitchFamily="50" charset="-128"/>
              </a:rPr>
              <a:t>１０</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．課題②　検案協力体制</a:t>
            </a:r>
            <a:r>
              <a:rPr lang="ja-JP" altLang="en-US" sz="3200" dirty="0">
                <a:solidFill>
                  <a:srgbClr val="0070C0"/>
                </a:solidFill>
                <a:latin typeface="HG丸ｺﾞｼｯｸM-PRO" panose="020F0600000000000000" pitchFamily="50" charset="-128"/>
                <a:ea typeface="HG丸ｺﾞｼｯｸM-PRO" panose="020F0600000000000000" pitchFamily="50" charset="-128"/>
              </a:rPr>
              <a:t>の構築</a:t>
            </a:r>
          </a:p>
        </p:txBody>
      </p:sp>
      <p:sp>
        <p:nvSpPr>
          <p:cNvPr id="11" name="テキスト ボックス 10"/>
          <p:cNvSpPr txBox="1"/>
          <p:nvPr/>
        </p:nvSpPr>
        <p:spPr>
          <a:xfrm>
            <a:off x="323528" y="1268760"/>
            <a:ext cx="8640960" cy="5478423"/>
          </a:xfrm>
          <a:prstGeom prst="rect">
            <a:avLst/>
          </a:prstGeom>
          <a:noFill/>
        </p:spPr>
        <p:txBody>
          <a:bodyPr wrap="square" rtlCol="0">
            <a:spAutoFit/>
          </a:bodyPr>
          <a:lstStyle/>
          <a:p>
            <a:pPr marL="363538" indent="-363538">
              <a:spcBef>
                <a:spcPts val="1800"/>
              </a:spcBef>
            </a:pP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・搬送先医療機関やかかりつけ医による検案</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さらに</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かかりつけ医がいるとは限らないなか</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地域としての検案協力体制を確保することが必要。</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
            </a:r>
            <a:b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b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その際</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法医に相談ができる体制や</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Ai</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等の補助検査など</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さまざまな支援が必要。</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pPr marL="363538" indent="-363538">
              <a:spcBef>
                <a:spcPts val="1800"/>
              </a:spcBef>
            </a:pP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・臨床での検案不能例においては法医学的専門家への引き継ぎのできる仕組みが必要。</a:t>
            </a:r>
            <a:endParaRPr lang="en-US" altLang="ja-JP" sz="3200" dirty="0" smtClean="0">
              <a:solidFill>
                <a:srgbClr val="FF0000"/>
              </a:solidFill>
              <a:latin typeface="HG丸ｺﾞｼｯｸM-PRO" panose="020F0600000000000000" pitchFamily="50" charset="-128"/>
              <a:ea typeface="HG丸ｺﾞｼｯｸM-PRO" panose="020F0600000000000000" pitchFamily="50" charset="-128"/>
            </a:endParaRPr>
          </a:p>
          <a:p>
            <a:pPr marL="363538" indent="-363538">
              <a:spcBef>
                <a:spcPts val="1800"/>
              </a:spcBef>
            </a:pP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・事件性が否定できない場合等では</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再び司法分野へ差し戻す仕組みが必要。</a:t>
            </a:r>
            <a:endParaRPr kumimoji="1" lang="ja-JP" altLang="en-US" sz="3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400" dirty="0" smtClean="0">
                <a:latin typeface="+mn-ea"/>
              </a:rPr>
              <a:t>10</a:t>
            </a:r>
            <a:endParaRPr kumimoji="1" lang="ja-JP" altLang="en-US" dirty="0">
              <a:latin typeface="+mn-ea"/>
            </a:endParaRPr>
          </a:p>
        </p:txBody>
      </p:sp>
    </p:spTree>
    <p:extLst>
      <p:ext uri="{BB962C8B-B14F-4D97-AF65-F5344CB8AC3E}">
        <p14:creationId xmlns:p14="http://schemas.microsoft.com/office/powerpoint/2010/main" val="1216280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3200" dirty="0">
                <a:solidFill>
                  <a:srgbClr val="0070C0"/>
                </a:solidFill>
                <a:latin typeface="HG丸ｺﾞｼｯｸM-PRO" panose="020F0600000000000000" pitchFamily="50" charset="-128"/>
                <a:ea typeface="HG丸ｺﾞｼｯｸM-PRO" panose="020F0600000000000000" pitchFamily="50" charset="-128"/>
              </a:rPr>
              <a:t>１．死因</a:t>
            </a:r>
            <a:r>
              <a:rPr lang="ja-JP" altLang="ja-JP" sz="3200" dirty="0" smtClean="0">
                <a:solidFill>
                  <a:srgbClr val="0070C0"/>
                </a:solidFill>
                <a:latin typeface="HG丸ｺﾞｼｯｸM-PRO" panose="020F0600000000000000" pitchFamily="50" charset="-128"/>
                <a:ea typeface="HG丸ｺﾞｼｯｸM-PRO" panose="020F0600000000000000" pitchFamily="50" charset="-128"/>
              </a:rPr>
              <a:t>統計</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調査</a:t>
            </a:r>
            <a:r>
              <a:rPr lang="ja-JP" altLang="ja-JP" sz="3200" dirty="0" smtClean="0">
                <a:solidFill>
                  <a:srgbClr val="0070C0"/>
                </a:solidFill>
                <a:latin typeface="HG丸ｺﾞｼｯｸM-PRO" panose="020F0600000000000000" pitchFamily="50" charset="-128"/>
                <a:ea typeface="HG丸ｺﾞｼｯｸM-PRO" panose="020F0600000000000000" pitchFamily="50" charset="-128"/>
              </a:rPr>
              <a:t>につ</a:t>
            </a:r>
            <a:r>
              <a:rPr lang="ja-JP" altLang="ja-JP" sz="3200" dirty="0">
                <a:solidFill>
                  <a:srgbClr val="0070C0"/>
                </a:solidFill>
                <a:latin typeface="HG丸ｺﾞｼｯｸM-PRO" panose="020F0600000000000000" pitchFamily="50" charset="-128"/>
                <a:ea typeface="HG丸ｺﾞｼｯｸM-PRO" panose="020F0600000000000000" pitchFamily="50" charset="-128"/>
              </a:rPr>
              <a:t>いて</a:t>
            </a:r>
            <a:endParaRPr lang="ja-JP" altLang="en-US" sz="24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72008" y="980728"/>
            <a:ext cx="8964488" cy="5755422"/>
          </a:xfrm>
          <a:prstGeom prst="rect">
            <a:avLst/>
          </a:prstGeom>
          <a:noFill/>
        </p:spPr>
        <p:txBody>
          <a:bodyPr wrap="square" rtlCol="0">
            <a:spAutoFit/>
          </a:bodyPr>
          <a:lstStyle/>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死因</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統計は</a:t>
            </a:r>
            <a:r>
              <a:rPr lang="ja-JP" altLang="en-US" sz="2800" dirty="0">
                <a:solidFill>
                  <a:srgbClr val="0070C0"/>
                </a:solidFill>
                <a:latin typeface="HG丸ｺﾞｼｯｸM-PRO" panose="020F0600000000000000" pitchFamily="50" charset="-128"/>
                <a:ea typeface="HG丸ｺﾞｼｯｸM-PRO" panose="020F0600000000000000" pitchFamily="50" charset="-128"/>
              </a:rPr>
              <a:t>施策対象を左右する健康医療行政の基礎</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であり</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極めて</a:t>
            </a:r>
            <a:r>
              <a:rPr lang="ja-JP" altLang="en-US" sz="2800" dirty="0">
                <a:solidFill>
                  <a:srgbClr val="0070C0"/>
                </a:solidFill>
                <a:latin typeface="HG丸ｺﾞｼｯｸM-PRO" panose="020F0600000000000000" pitchFamily="50" charset="-128"/>
                <a:ea typeface="HG丸ｺﾞｼｯｸM-PRO" panose="020F0600000000000000" pitchFamily="50" charset="-128"/>
              </a:rPr>
              <a:t>重要</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死因統計に必要な死因と</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は</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 </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司法上</a:t>
            </a:r>
            <a:r>
              <a:rPr lang="ja-JP" altLang="en-US" sz="2800" dirty="0">
                <a:solidFill>
                  <a:srgbClr val="0070C0"/>
                </a:solidFill>
                <a:latin typeface="HG丸ｺﾞｼｯｸM-PRO" panose="020F0600000000000000" pitchFamily="50" charset="-128"/>
                <a:ea typeface="HG丸ｺﾞｼｯｸM-PRO" panose="020F0600000000000000" pitchFamily="50" charset="-128"/>
              </a:rPr>
              <a:t>の死因では</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なく</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b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b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医療・</a:t>
            </a:r>
            <a:r>
              <a:rPr lang="ja-JP" altLang="en-US" sz="2800" dirty="0">
                <a:solidFill>
                  <a:srgbClr val="0070C0"/>
                </a:solidFill>
                <a:latin typeface="HG丸ｺﾞｼｯｸM-PRO" panose="020F0600000000000000" pitchFamily="50" charset="-128"/>
                <a:ea typeface="HG丸ｺﾞｼｯｸM-PRO" panose="020F0600000000000000" pitchFamily="50" charset="-128"/>
              </a:rPr>
              <a:t>健康医療行政</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上</a:t>
            </a:r>
            <a:r>
              <a:rPr lang="ja-JP" altLang="en-US" sz="2800" dirty="0">
                <a:solidFill>
                  <a:srgbClr val="0070C0"/>
                </a:solidFill>
                <a:latin typeface="HG丸ｺﾞｼｯｸM-PRO" panose="020F0600000000000000" pitchFamily="50" charset="-128"/>
                <a:ea typeface="HG丸ｺﾞｼｯｸM-PRO" panose="020F0600000000000000" pitchFamily="50" charset="-128"/>
              </a:rPr>
              <a:t>必要な原死因</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死因は可能な限り特定されるべきである</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が</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b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b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死亡診断書と死体検案書でその</a:t>
            </a:r>
            <a:r>
              <a:rPr lang="ja-JP" altLang="en-US" sz="2800" dirty="0">
                <a:solidFill>
                  <a:srgbClr val="0070C0"/>
                </a:solidFill>
                <a:latin typeface="HG丸ｺﾞｼｯｸM-PRO" panose="020F0600000000000000" pitchFamily="50" charset="-128"/>
                <a:ea typeface="HG丸ｺﾞｼｯｸM-PRO" panose="020F0600000000000000" pitchFamily="50" charset="-128"/>
              </a:rPr>
              <a:t>精度を区別する必要はない</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死因統計の</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元データは</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死亡診断書</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・死体検案書</a:t>
            </a:r>
            <a:r>
              <a:rPr lang="ja-JP" altLang="en-US" sz="2800" dirty="0">
                <a:solidFill>
                  <a:srgbClr val="0070C0"/>
                </a:solidFill>
                <a:latin typeface="HG丸ｺﾞｼｯｸM-PRO" panose="020F0600000000000000" pitchFamily="50" charset="-128"/>
                <a:ea typeface="HG丸ｺﾞｼｯｸM-PRO" panose="020F0600000000000000" pitchFamily="50" charset="-128"/>
              </a:rPr>
              <a:t>を転記</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した調査票であり</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その</a:t>
            </a:r>
            <a:r>
              <a:rPr lang="ja-JP" altLang="en-US" sz="2800" dirty="0">
                <a:solidFill>
                  <a:srgbClr val="0070C0"/>
                </a:solidFill>
                <a:latin typeface="HG丸ｺﾞｼｯｸM-PRO" panose="020F0600000000000000" pitchFamily="50" charset="-128"/>
                <a:ea typeface="HG丸ｺﾞｼｯｸM-PRO" panose="020F0600000000000000" pitchFamily="50" charset="-128"/>
              </a:rPr>
              <a:t>確認は保健所の重要な業務</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a:solidFill>
                  <a:srgbClr val="0070C0"/>
                </a:solidFill>
                <a:latin typeface="HG丸ｺﾞｼｯｸM-PRO" panose="020F0600000000000000" pitchFamily="50" charset="-128"/>
                <a:ea typeface="HG丸ｺﾞｼｯｸM-PRO" panose="020F0600000000000000" pitchFamily="50" charset="-128"/>
              </a:rPr>
              <a:t>死因統計は都道府県が提出する個別票をもとに国際</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疾病</a:t>
            </a:r>
            <a:r>
              <a:rPr lang="ja-JP" altLang="en-US" sz="2800" dirty="0">
                <a:solidFill>
                  <a:srgbClr val="0070C0"/>
                </a:solidFill>
                <a:latin typeface="HG丸ｺﾞｼｯｸM-PRO" panose="020F0600000000000000" pitchFamily="50" charset="-128"/>
                <a:ea typeface="HG丸ｺﾞｼｯｸM-PRO" panose="020F0600000000000000" pitchFamily="50" charset="-128"/>
              </a:rPr>
              <a:t>　</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分類に</a:t>
            </a:r>
            <a:r>
              <a:rPr lang="ja-JP" altLang="en-US" sz="2800" dirty="0">
                <a:solidFill>
                  <a:srgbClr val="0070C0"/>
                </a:solidFill>
                <a:latin typeface="HG丸ｺﾞｼｯｸM-PRO" panose="020F0600000000000000" pitchFamily="50" charset="-128"/>
                <a:ea typeface="HG丸ｺﾞｼｯｸM-PRO" panose="020F0600000000000000" pitchFamily="50" charset="-128"/>
              </a:rPr>
              <a:t>則って厚労省</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が作成。</a:t>
            </a:r>
            <a:endParaRPr lang="en-US" altLang="ja-JP" sz="28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11"/>
          <p:cNvSpPr>
            <a:spLocks noGrp="1"/>
          </p:cNvSpPr>
          <p:nvPr>
            <p:ph type="sldNum" sz="quarter" idx="12"/>
          </p:nvPr>
        </p:nvSpPr>
        <p:spPr/>
        <p:txBody>
          <a:bodyPr/>
          <a:lstStyle/>
          <a:p>
            <a:fld id="{3D9F5257-8DE7-4C58-B2A2-2E7921EBABB9}" type="slidenum">
              <a:rPr kumimoji="1" lang="ja-JP" altLang="en-US" sz="1400" smtClean="0"/>
              <a:t>1</a:t>
            </a:fld>
            <a:endParaRPr kumimoji="1" lang="ja-JP" altLang="en-US" sz="1400" dirty="0"/>
          </a:p>
        </p:txBody>
      </p:sp>
    </p:spTree>
    <p:extLst>
      <p:ext uri="{BB962C8B-B14F-4D97-AF65-F5344CB8AC3E}">
        <p14:creationId xmlns:p14="http://schemas.microsoft.com/office/powerpoint/2010/main" val="729112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srgbClr val="0070C0"/>
                </a:solidFill>
                <a:latin typeface="HG丸ｺﾞｼｯｸM-PRO" panose="020F0600000000000000" pitchFamily="50" charset="-128"/>
                <a:ea typeface="HG丸ｺﾞｼｯｸM-PRO" panose="020F0600000000000000" pitchFamily="50" charset="-128"/>
              </a:rPr>
              <a:t>２．医療における</a:t>
            </a:r>
            <a:r>
              <a:rPr lang="en-US" altLang="ja-JP" sz="3200" dirty="0">
                <a:solidFill>
                  <a:srgbClr val="0070C0"/>
                </a:solidFill>
                <a:latin typeface="HG丸ｺﾞｼｯｸM-PRO" panose="020F0600000000000000" pitchFamily="50" charset="-128"/>
                <a:ea typeface="HG丸ｺﾞｼｯｸM-PRO" panose="020F0600000000000000" pitchFamily="50" charset="-128"/>
              </a:rPr>
              <a:t>2025</a:t>
            </a:r>
            <a:r>
              <a:rPr lang="ja-JP" altLang="en-US" sz="3200" dirty="0">
                <a:solidFill>
                  <a:srgbClr val="0070C0"/>
                </a:solidFill>
                <a:latin typeface="HG丸ｺﾞｼｯｸM-PRO" panose="020F0600000000000000" pitchFamily="50" charset="-128"/>
                <a:ea typeface="HG丸ｺﾞｼｯｸM-PRO" panose="020F0600000000000000" pitchFamily="50" charset="-128"/>
              </a:rPr>
              <a:t>年</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問題への対応</a:t>
            </a:r>
            <a:endParaRPr lang="ja-JP" altLang="en-US" sz="32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51520" y="1574497"/>
            <a:ext cx="8712968" cy="4662815"/>
          </a:xfrm>
          <a:prstGeom prst="rect">
            <a:avLst/>
          </a:prstGeom>
          <a:noFill/>
        </p:spPr>
        <p:txBody>
          <a:bodyPr wrap="square" rtlCol="0" anchor="ctr">
            <a:spAutoFit/>
          </a:bodyPr>
          <a:lstStyle/>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・死因の特定は医療の最終段階であり</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医療の一環。</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2025</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年</a:t>
            </a:r>
            <a:r>
              <a:rPr lang="ja-JP" altLang="en-US" sz="2800" dirty="0">
                <a:solidFill>
                  <a:srgbClr val="0070C0"/>
                </a:solidFill>
                <a:latin typeface="HG丸ｺﾞｼｯｸM-PRO" panose="020F0600000000000000" pitchFamily="50" charset="-128"/>
                <a:ea typeface="HG丸ｺﾞｼｯｸM-PRO" panose="020F0600000000000000" pitchFamily="50" charset="-128"/>
              </a:rPr>
              <a:t>には</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団塊の世代が後期高齢者となり</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大阪府においては後期高齢者が現在の</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1.7</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倍以上に増加すると推計。</a:t>
            </a:r>
            <a:endParaRPr lang="en-US" altLang="ja-JP" sz="2800" dirty="0" smtClean="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・医療体制の一環として</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検案体制を</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2025</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年までに充実しておくことは府としての責務。</a:t>
            </a:r>
            <a:endParaRPr lang="en-US" altLang="ja-JP" sz="2800" dirty="0">
              <a:solidFill>
                <a:srgbClr val="0070C0"/>
              </a:solidFill>
              <a:latin typeface="HG丸ｺﾞｼｯｸM-PRO" panose="020F0600000000000000" pitchFamily="50" charset="-128"/>
              <a:ea typeface="HG丸ｺﾞｼｯｸM-PRO" panose="020F0600000000000000" pitchFamily="50" charset="-128"/>
            </a:endParaRPr>
          </a:p>
          <a:p>
            <a:pPr marL="271463" indent="-271463">
              <a:spcAft>
                <a:spcPts val="1800"/>
              </a:spcAft>
            </a:pP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・現在の基本的な方向に則った死因調査体制が必要</a:t>
            </a:r>
            <a:b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b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　①医療機能に沿って</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病院からかかりつけ医へ</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b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b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　②本人の希望に沿って</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2800" dirty="0" smtClean="0">
                <a:solidFill>
                  <a:srgbClr val="0070C0"/>
                </a:solidFill>
                <a:latin typeface="HG丸ｺﾞｼｯｸM-PRO" panose="020F0600000000000000" pitchFamily="50" charset="-128"/>
                <a:ea typeface="HG丸ｺﾞｼｯｸM-PRO" panose="020F0600000000000000" pitchFamily="50" charset="-128"/>
              </a:rPr>
              <a:t>施設から在宅へ</a:t>
            </a:r>
            <a:r>
              <a:rPr lang="en-US" altLang="ja-JP" sz="2800" dirty="0" smtClean="0">
                <a:solidFill>
                  <a:srgbClr val="0070C0"/>
                </a:solidFill>
                <a:latin typeface="HG丸ｺﾞｼｯｸM-PRO" panose="020F0600000000000000" pitchFamily="50" charset="-128"/>
                <a:ea typeface="HG丸ｺﾞｼｯｸM-PRO" panose="020F0600000000000000" pitchFamily="50" charset="-128"/>
              </a:rPr>
              <a:t>』</a:t>
            </a:r>
            <a:endParaRPr kumimoji="1" lang="ja-JP" altLang="en-US" sz="28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3D9F5257-8DE7-4C58-B2A2-2E7921EBABB9}" type="slidenum">
              <a:rPr kumimoji="1" lang="ja-JP" altLang="en-US" sz="1400" smtClean="0"/>
              <a:t>2</a:t>
            </a:fld>
            <a:endParaRPr kumimoji="1" lang="ja-JP" altLang="en-US" sz="1400" dirty="0"/>
          </a:p>
        </p:txBody>
      </p:sp>
    </p:spTree>
    <p:extLst>
      <p:ext uri="{BB962C8B-B14F-4D97-AF65-F5344CB8AC3E}">
        <p14:creationId xmlns:p14="http://schemas.microsoft.com/office/powerpoint/2010/main" val="1375616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424936"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３</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3200" dirty="0">
                <a:solidFill>
                  <a:prstClr val="black"/>
                </a:solidFill>
                <a:latin typeface="HG丸ｺﾞｼｯｸM-PRO" panose="020F0600000000000000" pitchFamily="50" charset="-128"/>
                <a:ea typeface="HG丸ｺﾞｼｯｸM-PRO" panose="020F0600000000000000" pitchFamily="50" charset="-128"/>
              </a:rPr>
              <a:t>死亡診断書</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・死体検案書</a:t>
            </a:r>
            <a:r>
              <a:rPr lang="ja-JP" altLang="en-US" sz="3200" dirty="0">
                <a:solidFill>
                  <a:prstClr val="black"/>
                </a:solidFill>
                <a:latin typeface="HG丸ｺﾞｼｯｸM-PRO" panose="020F0600000000000000" pitchFamily="50" charset="-128"/>
                <a:ea typeface="HG丸ｺﾞｼｯｸM-PRO" panose="020F0600000000000000" pitchFamily="50" charset="-128"/>
              </a:rPr>
              <a:t>の発行について</a:t>
            </a:r>
          </a:p>
        </p:txBody>
      </p:sp>
      <p:sp>
        <p:nvSpPr>
          <p:cNvPr id="11" name="テキスト ボックス 10"/>
          <p:cNvSpPr txBox="1"/>
          <p:nvPr/>
        </p:nvSpPr>
        <p:spPr>
          <a:xfrm>
            <a:off x="467544" y="1236816"/>
            <a:ext cx="8424936" cy="4524315"/>
          </a:xfrm>
          <a:prstGeom prst="rect">
            <a:avLst/>
          </a:prstGeom>
          <a:noFill/>
        </p:spPr>
        <p:txBody>
          <a:bodyPr wrap="square" rtlCol="0">
            <a:spAutoFit/>
          </a:bodyPr>
          <a:lstStyle/>
          <a:p>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・死亡診断書の発行は医師及び歯科医師に</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a:t>
            </a:r>
          </a:p>
          <a:p>
            <a:pPr marL="449263" indent="-449263"/>
            <a:r>
              <a:rPr lang="ja-JP" altLang="en-US" sz="3200" dirty="0">
                <a:solidFill>
                  <a:srgbClr val="0070C0"/>
                </a:solidFill>
                <a:latin typeface="HG丸ｺﾞｼｯｸM-PRO" panose="020F0600000000000000" pitchFamily="50" charset="-128"/>
                <a:ea typeface="HG丸ｺﾞｼｯｸM-PRO" panose="020F0600000000000000" pitchFamily="50" charset="-128"/>
              </a:rPr>
              <a:t>　</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死体検案書の発行は医師のみに認められた業務。</a:t>
            </a:r>
            <a:endParaRPr lang="en-US" altLang="ja-JP" sz="3200" dirty="0" smtClean="0">
              <a:solidFill>
                <a:srgbClr val="0070C0"/>
              </a:solidFill>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
            </a:r>
            <a:br>
              <a:rPr lang="ja-JP" altLang="en-US" sz="3200" dirty="0" smtClean="0">
                <a:latin typeface="HG丸ｺﾞｼｯｸM-PRO" panose="020F0600000000000000" pitchFamily="50" charset="-128"/>
                <a:ea typeface="HG丸ｺﾞｼｯｸM-PRO" panose="020F0600000000000000" pitchFamily="50" charset="-128"/>
              </a:rPr>
            </a:br>
            <a:r>
              <a:rPr lang="ja-JP" altLang="en-US" sz="3200" dirty="0" smtClean="0">
                <a:latin typeface="HG丸ｺﾞｼｯｸM-PRO" panose="020F0600000000000000" pitchFamily="50" charset="-128"/>
                <a:ea typeface="HG丸ｺﾞｼｯｸM-PRO" panose="020F0600000000000000" pitchFamily="50" charset="-128"/>
              </a:rPr>
              <a:t>・死体検案書の発行は警察医の専管事項で</a:t>
            </a:r>
            <a:endParaRPr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smtClean="0">
                <a:latin typeface="HG丸ｺﾞｼｯｸM-PRO" panose="020F0600000000000000" pitchFamily="50" charset="-128"/>
                <a:ea typeface="HG丸ｺﾞｼｯｸM-PRO" panose="020F0600000000000000" pitchFamily="50" charset="-128"/>
              </a:rPr>
              <a:t>はない。</a:t>
            </a:r>
            <a:endParaRPr lang="en-US" altLang="ja-JP" sz="3200" dirty="0" smtClean="0">
              <a:latin typeface="HG丸ｺﾞｼｯｸM-PRO" panose="020F0600000000000000" pitchFamily="50" charset="-128"/>
              <a:ea typeface="HG丸ｺﾞｼｯｸM-PRO" panose="020F0600000000000000" pitchFamily="50" charset="-128"/>
            </a:endParaRPr>
          </a:p>
          <a:p>
            <a:pPr marL="363538" indent="-363538"/>
            <a:endParaRPr lang="en-US" altLang="ja-JP" sz="3200" dirty="0">
              <a:latin typeface="HG丸ｺﾞｼｯｸM-PRO" panose="020F0600000000000000" pitchFamily="50" charset="-128"/>
              <a:ea typeface="HG丸ｺﾞｼｯｸM-PRO" panose="020F0600000000000000" pitchFamily="50" charset="-128"/>
            </a:endParaRPr>
          </a:p>
          <a:p>
            <a:pPr marL="363538" indent="-363538"/>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・事件</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事故等</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個別の捜査については</a:t>
            </a:r>
            <a: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t/>
            </a:r>
            <a:br>
              <a:rPr lang="en-US" altLang="ja-JP" sz="3200" dirty="0" smtClean="0">
                <a:solidFill>
                  <a:srgbClr val="FF0000"/>
                </a:solidFill>
                <a:latin typeface="HG丸ｺﾞｼｯｸM-PRO" panose="020F0600000000000000" pitchFamily="50" charset="-128"/>
                <a:ea typeface="HG丸ｺﾞｼｯｸM-PRO" panose="020F0600000000000000" pitchFamily="50" charset="-128"/>
              </a:rPr>
            </a:b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捜査機関に可能な限り協力すべき。</a:t>
            </a:r>
            <a:endParaRPr lang="ja-JP" altLang="en-US" sz="24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3D9F5257-8DE7-4C58-B2A2-2E7921EBABB9}" type="slidenum">
              <a:rPr kumimoji="1" lang="ja-JP" altLang="en-US" sz="1400" smtClean="0"/>
              <a:t>3</a:t>
            </a:fld>
            <a:endParaRPr kumimoji="1" lang="ja-JP" altLang="en-US" sz="1400" dirty="0"/>
          </a:p>
        </p:txBody>
      </p:sp>
    </p:spTree>
    <p:extLst>
      <p:ext uri="{BB962C8B-B14F-4D97-AF65-F5344CB8AC3E}">
        <p14:creationId xmlns:p14="http://schemas.microsoft.com/office/powerpoint/2010/main" val="4172036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４．２つの死因</a:t>
            </a:r>
            <a:r>
              <a:rPr lang="ja-JP" altLang="en-US" sz="3200" dirty="0">
                <a:solidFill>
                  <a:prstClr val="black"/>
                </a:solidFill>
                <a:latin typeface="HG丸ｺﾞｼｯｸM-PRO" panose="020F0600000000000000" pitchFamily="50" charset="-128"/>
                <a:ea typeface="HG丸ｺﾞｼｯｸM-PRO" panose="020F0600000000000000" pitchFamily="50" charset="-128"/>
              </a:rPr>
              <a:t>調査</a:t>
            </a:r>
          </a:p>
        </p:txBody>
      </p:sp>
      <p:sp>
        <p:nvSpPr>
          <p:cNvPr id="2" name="スライド番号プレースホルダー 1"/>
          <p:cNvSpPr>
            <a:spLocks noGrp="1"/>
          </p:cNvSpPr>
          <p:nvPr>
            <p:ph type="sldNum" sz="quarter" idx="12"/>
          </p:nvPr>
        </p:nvSpPr>
        <p:spPr/>
        <p:txBody>
          <a:bodyPr/>
          <a:lstStyle/>
          <a:p>
            <a:fld id="{3D9F5257-8DE7-4C58-B2A2-2E7921EBABB9}" type="slidenum">
              <a:rPr kumimoji="1" lang="ja-JP" altLang="en-US" sz="1400" smtClean="0"/>
              <a:t>4</a:t>
            </a:fld>
            <a:endParaRPr kumimoji="1" lang="ja-JP" altLang="en-US" sz="1400" dirty="0"/>
          </a:p>
        </p:txBody>
      </p:sp>
      <p:sp>
        <p:nvSpPr>
          <p:cNvPr id="3" name="正方形/長方形 2"/>
          <p:cNvSpPr/>
          <p:nvPr/>
        </p:nvSpPr>
        <p:spPr>
          <a:xfrm>
            <a:off x="467544" y="980728"/>
            <a:ext cx="8136904" cy="5262979"/>
          </a:xfrm>
          <a:prstGeom prst="rect">
            <a:avLst/>
          </a:prstGeom>
        </p:spPr>
        <p:txBody>
          <a:bodyPr wrap="square">
            <a:spAutoFit/>
          </a:bodyPr>
          <a:lstStyle/>
          <a:p>
            <a:r>
              <a:rPr lang="ja-JP" altLang="en-US" sz="2400" dirty="0" smtClean="0">
                <a:latin typeface="HG丸ｺﾞｼｯｸM-PRO" panose="020F0600000000000000" pitchFamily="50" charset="-128"/>
                <a:ea typeface="HG丸ｺﾞｼｯｸM-PRO" panose="020F0600000000000000" pitchFamily="50" charset="-128"/>
              </a:rPr>
              <a:t>・死因調査については</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２つの考え方がある。</a:t>
            </a:r>
            <a:endParaRPr lang="en-US" altLang="ja-JP" sz="2400" dirty="0" smtClean="0">
              <a:latin typeface="HG丸ｺﾞｼｯｸM-PRO" panose="020F0600000000000000" pitchFamily="50" charset="-128"/>
              <a:ea typeface="HG丸ｺﾞｼｯｸM-PRO" panose="020F0600000000000000" pitchFamily="50" charset="-128"/>
            </a:endParaRPr>
          </a:p>
          <a:p>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１．臨床</a:t>
            </a:r>
            <a:r>
              <a:rPr lang="ja-JP" altLang="en-US" sz="3200" dirty="0">
                <a:solidFill>
                  <a:srgbClr val="0070C0"/>
                </a:solidFill>
                <a:latin typeface="HG丸ｺﾞｼｯｸM-PRO" panose="020F0600000000000000" pitchFamily="50" charset="-128"/>
                <a:ea typeface="HG丸ｺﾞｼｯｸM-PRO" panose="020F0600000000000000" pitchFamily="50" charset="-128"/>
              </a:rPr>
              <a:t>医療の最終段階として</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の</a:t>
            </a:r>
            <a:endParaRPr lang="en-US" altLang="ja-JP" sz="3200" dirty="0" smtClean="0">
              <a:solidFill>
                <a:srgbClr val="0070C0"/>
              </a:solidFill>
              <a:latin typeface="HG丸ｺﾞｼｯｸM-PRO" panose="020F0600000000000000" pitchFamily="50" charset="-128"/>
              <a:ea typeface="HG丸ｺﾞｼｯｸM-PRO" panose="020F0600000000000000" pitchFamily="50" charset="-128"/>
            </a:endParaRPr>
          </a:p>
          <a:p>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　　死亡</a:t>
            </a:r>
            <a:r>
              <a:rPr lang="ja-JP" altLang="en-US" sz="3200" dirty="0">
                <a:solidFill>
                  <a:srgbClr val="0070C0"/>
                </a:solidFill>
                <a:latin typeface="HG丸ｺﾞｼｯｸM-PRO" panose="020F0600000000000000" pitchFamily="50" charset="-128"/>
                <a:ea typeface="HG丸ｺﾞｼｯｸM-PRO" panose="020F0600000000000000" pitchFamily="50" charset="-128"/>
              </a:rPr>
              <a:t>診断書･死体</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検案書</a:t>
            </a:r>
            <a:endParaRPr lang="en-US" altLang="ja-JP" sz="3200" dirty="0" smtClean="0">
              <a:solidFill>
                <a:srgbClr val="0070C0"/>
              </a:solidFill>
              <a:latin typeface="HG丸ｺﾞｼｯｸM-PRO" panose="020F0600000000000000" pitchFamily="50" charset="-128"/>
              <a:ea typeface="HG丸ｺﾞｼｯｸM-PRO" panose="020F0600000000000000" pitchFamily="50" charset="-128"/>
            </a:endParaRPr>
          </a:p>
          <a:p>
            <a:r>
              <a:rPr lang="ja-JP" altLang="en-US" sz="3200" dirty="0">
                <a:solidFill>
                  <a:srgbClr val="0070C0"/>
                </a:solidFill>
                <a:latin typeface="HG丸ｺﾞｼｯｸM-PRO" panose="020F0600000000000000" pitchFamily="50" charset="-128"/>
                <a:ea typeface="HG丸ｺﾞｼｯｸM-PRO" panose="020F0600000000000000" pitchFamily="50" charset="-128"/>
              </a:rPr>
              <a:t>　</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　　⇒</a:t>
            </a:r>
            <a:r>
              <a:rPr lang="ja-JP" altLang="en-US" sz="3200" dirty="0">
                <a:solidFill>
                  <a:srgbClr val="0070C0"/>
                </a:solidFill>
                <a:latin typeface="HG丸ｺﾞｼｯｸM-PRO" panose="020F0600000000000000" pitchFamily="50" charset="-128"/>
                <a:ea typeface="HG丸ｺﾞｼｯｸM-PRO" panose="020F0600000000000000" pitchFamily="50" charset="-128"/>
              </a:rPr>
              <a:t>医療</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･健康医療行政上</a:t>
            </a:r>
            <a:r>
              <a:rPr lang="ja-JP" altLang="en-US" sz="3200" dirty="0">
                <a:solidFill>
                  <a:srgbClr val="0070C0"/>
                </a:solidFill>
                <a:latin typeface="HG丸ｺﾞｼｯｸM-PRO" panose="020F0600000000000000" pitchFamily="50" charset="-128"/>
                <a:ea typeface="HG丸ｺﾞｼｯｸM-PRO" panose="020F0600000000000000" pitchFamily="50" charset="-128"/>
              </a:rPr>
              <a:t>必要な</a:t>
            </a:r>
            <a:r>
              <a:rPr lang="ja-JP" altLang="en-US" sz="3200" dirty="0" smtClean="0">
                <a:solidFill>
                  <a:srgbClr val="0070C0"/>
                </a:solidFill>
                <a:latin typeface="HG丸ｺﾞｼｯｸM-PRO" panose="020F0600000000000000" pitchFamily="50" charset="-128"/>
                <a:ea typeface="HG丸ｺﾞｼｯｸM-PRO" panose="020F0600000000000000" pitchFamily="50" charset="-128"/>
              </a:rPr>
              <a:t>原死因</a:t>
            </a:r>
            <a:endParaRPr lang="ja-JP" altLang="en-US" sz="3200" dirty="0">
              <a:solidFill>
                <a:srgbClr val="0070C0"/>
              </a:solidFill>
              <a:latin typeface="HG丸ｺﾞｼｯｸM-PRO" panose="020F0600000000000000" pitchFamily="50" charset="-128"/>
              <a:ea typeface="HG丸ｺﾞｼｯｸM-PRO" panose="020F0600000000000000" pitchFamily="50" charset="-128"/>
            </a:endParaRPr>
          </a:p>
          <a:p>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２．事件性</a:t>
            </a:r>
            <a:r>
              <a:rPr lang="ja-JP" altLang="en-US" sz="3200" dirty="0">
                <a:solidFill>
                  <a:srgbClr val="FF0000"/>
                </a:solidFill>
                <a:latin typeface="HG丸ｺﾞｼｯｸM-PRO" panose="020F0600000000000000" pitchFamily="50" charset="-128"/>
                <a:ea typeface="HG丸ｺﾞｼｯｸM-PRO" panose="020F0600000000000000" pitchFamily="50" charset="-128"/>
              </a:rPr>
              <a:t>の否定できない場合</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の</a:t>
            </a:r>
            <a:endParaRPr lang="en-US" altLang="ja-JP" sz="3200"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solidFill>
                  <a:srgbClr val="FF0000"/>
                </a:solidFill>
                <a:latin typeface="HG丸ｺﾞｼｯｸM-PRO" panose="020F0600000000000000" pitchFamily="50" charset="-128"/>
                <a:ea typeface="HG丸ｺﾞｼｯｸM-PRO" panose="020F0600000000000000" pitchFamily="50" charset="-128"/>
              </a:rPr>
              <a:t>　</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　死亡</a:t>
            </a:r>
            <a:r>
              <a:rPr lang="ja-JP" altLang="en-US" sz="3200" dirty="0">
                <a:solidFill>
                  <a:srgbClr val="FF0000"/>
                </a:solidFill>
                <a:latin typeface="HG丸ｺﾞｼｯｸM-PRO" panose="020F0600000000000000" pitchFamily="50" charset="-128"/>
                <a:ea typeface="HG丸ｺﾞｼｯｸM-PRO" panose="020F0600000000000000" pitchFamily="50" charset="-128"/>
              </a:rPr>
              <a:t>診断書･死体検案書</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･鑑定書</a:t>
            </a:r>
            <a:endParaRPr lang="en-US" altLang="ja-JP" sz="3200"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solidFill>
                  <a:srgbClr val="FF0000"/>
                </a:solidFill>
                <a:latin typeface="HG丸ｺﾞｼｯｸM-PRO" panose="020F0600000000000000" pitchFamily="50" charset="-128"/>
                <a:ea typeface="HG丸ｺﾞｼｯｸM-PRO" panose="020F0600000000000000" pitchFamily="50" charset="-128"/>
              </a:rPr>
              <a:t>　</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3200" dirty="0">
                <a:solidFill>
                  <a:srgbClr val="FF0000"/>
                </a:solidFill>
                <a:latin typeface="HG丸ｺﾞｼｯｸM-PRO" panose="020F0600000000000000" pitchFamily="50" charset="-128"/>
                <a:ea typeface="HG丸ｺﾞｼｯｸM-PRO" panose="020F0600000000000000" pitchFamily="50" charset="-128"/>
              </a:rPr>
              <a:t>司法警察上必要な</a:t>
            </a:r>
            <a:r>
              <a:rPr lang="ja-JP" altLang="en-US" sz="3200" dirty="0" smtClean="0">
                <a:solidFill>
                  <a:srgbClr val="FF0000"/>
                </a:solidFill>
                <a:latin typeface="HG丸ｺﾞｼｯｸM-PRO" panose="020F0600000000000000" pitchFamily="50" charset="-128"/>
                <a:ea typeface="HG丸ｺﾞｼｯｸM-PRO" panose="020F0600000000000000" pitchFamily="50" charset="-128"/>
              </a:rPr>
              <a:t>死因</a:t>
            </a:r>
            <a:endParaRPr lang="en-US" altLang="ja-JP" sz="3200" dirty="0" smtClean="0">
              <a:solidFill>
                <a:srgbClr val="FF0000"/>
              </a:solidFill>
              <a:latin typeface="HG丸ｺﾞｼｯｸM-PRO" panose="020F0600000000000000" pitchFamily="50" charset="-128"/>
              <a:ea typeface="HG丸ｺﾞｼｯｸM-PRO" panose="020F0600000000000000" pitchFamily="50" charset="-128"/>
            </a:endParaRPr>
          </a:p>
          <a:p>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3200" dirty="0" smtClean="0">
              <a:solidFill>
                <a:srgbClr val="FF0000"/>
              </a:solidFill>
              <a:latin typeface="HG丸ｺﾞｼｯｸM-PRO" panose="020F0600000000000000" pitchFamily="50" charset="-128"/>
              <a:ea typeface="HG丸ｺﾞｼｯｸM-PRO" panose="020F0600000000000000" pitchFamily="50" charset="-128"/>
            </a:endParaRPr>
          </a:p>
          <a:p>
            <a:endParaRPr lang="ja-JP" altLang="en-US" sz="32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79512" y="4437112"/>
            <a:ext cx="8784976" cy="2308324"/>
          </a:xfrm>
          <a:prstGeom prst="rect">
            <a:avLst/>
          </a:prstGeom>
          <a:noFill/>
          <a:ln w="12700">
            <a:solidFill>
              <a:schemeClr val="tx1"/>
            </a:solidFill>
            <a:prstDash val="sysDot"/>
          </a:ln>
        </p:spPr>
        <p:txBody>
          <a:bodyPr wrap="square" rtlCol="0">
            <a:spAutoFit/>
          </a:bodyPr>
          <a:lstStyle/>
          <a:p>
            <a:r>
              <a:rPr lang="ja-JP" altLang="en-US" sz="2400" dirty="0" smtClean="0">
                <a:latin typeface="HG丸ｺﾞｼｯｸM-PRO" panose="020F0600000000000000" pitchFamily="50" charset="-128"/>
                <a:ea typeface="HG丸ｺﾞｼｯｸM-PRO" panose="020F0600000000000000" pitchFamily="50" charset="-128"/>
              </a:rPr>
              <a:t>・医師法</a:t>
            </a:r>
            <a:r>
              <a:rPr lang="en-US" altLang="ja-JP" sz="2400" dirty="0" smtClean="0">
                <a:latin typeface="HG丸ｺﾞｼｯｸM-PRO" panose="020F0600000000000000" pitchFamily="50" charset="-128"/>
                <a:ea typeface="HG丸ｺﾞｼｯｸM-PRO" panose="020F0600000000000000" pitchFamily="50" charset="-128"/>
              </a:rPr>
              <a:t>21</a:t>
            </a:r>
            <a:r>
              <a:rPr lang="ja-JP" altLang="en-US" sz="2400" dirty="0" smtClean="0">
                <a:latin typeface="HG丸ｺﾞｼｯｸM-PRO" panose="020F0600000000000000" pitchFamily="50" charset="-128"/>
                <a:ea typeface="HG丸ｺﾞｼｯｸM-PRO" panose="020F0600000000000000" pitchFamily="50" charset="-128"/>
              </a:rPr>
              <a:t>条については</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現時点で厚労省において「死体又は死産児には時とすると殺人</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傷害致死</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死体損壊</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堕胎の犯罪の痕跡をとどめている場合があるので</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司法警察上の便宜のためにそれらの異状を発見した場合の届出義務を規定したものである。したがって「異状」とは病理学的の異状ではなくて法医学的のそれを意味するものと解される。」と示されている。</a:t>
            </a:r>
            <a:endParaRPr kumimoji="1" lang="ja-JP" altLang="en-US"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90787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５</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．大阪府</a:t>
            </a:r>
            <a:r>
              <a:rPr lang="ja-JP" altLang="en-US" sz="3200" dirty="0">
                <a:solidFill>
                  <a:prstClr val="black"/>
                </a:solidFill>
                <a:latin typeface="HG丸ｺﾞｼｯｸM-PRO" panose="020F0600000000000000" pitchFamily="50" charset="-128"/>
                <a:ea typeface="HG丸ｺﾞｼｯｸM-PRO" panose="020F0600000000000000" pitchFamily="50" charset="-128"/>
              </a:rPr>
              <a:t>監察医事務所について</a:t>
            </a:r>
          </a:p>
        </p:txBody>
      </p:sp>
      <p:sp>
        <p:nvSpPr>
          <p:cNvPr id="11" name="テキスト ボックス 10"/>
          <p:cNvSpPr txBox="1"/>
          <p:nvPr/>
        </p:nvSpPr>
        <p:spPr>
          <a:xfrm>
            <a:off x="467544" y="1344825"/>
            <a:ext cx="8352928" cy="5324535"/>
          </a:xfrm>
          <a:prstGeom prst="rect">
            <a:avLst/>
          </a:prstGeom>
          <a:noFill/>
        </p:spPr>
        <p:txBody>
          <a:bodyPr wrap="square" rtlCol="0">
            <a:spAutoFit/>
          </a:bodyPr>
          <a:lstStyle/>
          <a:p>
            <a:r>
              <a:rPr lang="ja-JP" altLang="en-US" sz="2400" dirty="0" smtClean="0">
                <a:latin typeface="HG丸ｺﾞｼｯｸM-PRO" panose="020F0600000000000000" pitchFamily="50" charset="-128"/>
                <a:ea typeface="HG丸ｺﾞｼｯｸM-PRO" panose="020F0600000000000000" pitchFamily="50" charset="-128"/>
              </a:rPr>
              <a:t>＜事件性</a:t>
            </a:r>
            <a:r>
              <a:rPr lang="ja-JP" altLang="en-US" sz="2400" dirty="0">
                <a:latin typeface="HG丸ｺﾞｼｯｸM-PRO" panose="020F0600000000000000" pitchFamily="50" charset="-128"/>
                <a:ea typeface="HG丸ｺﾞｼｯｸM-PRO" panose="020F0600000000000000" pitchFamily="50" charset="-128"/>
              </a:rPr>
              <a:t>が</a:t>
            </a:r>
            <a:r>
              <a:rPr lang="ja-JP" altLang="en-US" sz="2400" dirty="0" smtClean="0">
                <a:latin typeface="HG丸ｺﾞｼｯｸM-PRO" panose="020F0600000000000000" pitchFamily="50" charset="-128"/>
                <a:ea typeface="HG丸ｺﾞｼｯｸM-PRO" panose="020F0600000000000000" pitchFamily="50" charset="-128"/>
              </a:rPr>
              <a:t>否定された遺体の死因特定の流れ＞</a:t>
            </a:r>
            <a:endParaRPr lang="en-US" altLang="ja-JP" sz="2400" dirty="0" smtClean="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　①　警察車両により遺体を警察署に搬送</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　②　監察医が警察署に</a:t>
            </a:r>
            <a:r>
              <a:rPr lang="ja-JP" altLang="en-US" sz="2800" dirty="0">
                <a:latin typeface="HG丸ｺﾞｼｯｸM-PRO" panose="020F0600000000000000" pitchFamily="50" charset="-128"/>
                <a:ea typeface="HG丸ｺﾞｼｯｸM-PRO" panose="020F0600000000000000" pitchFamily="50" charset="-128"/>
              </a:rPr>
              <a:t>巡回</a:t>
            </a:r>
            <a:r>
              <a:rPr lang="ja-JP" altLang="en-US" sz="2800" dirty="0" smtClean="0">
                <a:latin typeface="HG丸ｺﾞｼｯｸM-PRO" panose="020F0600000000000000" pitchFamily="50" charset="-128"/>
                <a:ea typeface="HG丸ｺﾞｼｯｸM-PRO" panose="020F0600000000000000" pitchFamily="50" charset="-128"/>
              </a:rPr>
              <a:t>し検案</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　</a:t>
            </a:r>
            <a:r>
              <a:rPr lang="ja-JP" altLang="en-US" sz="2800" dirty="0">
                <a:latin typeface="HG丸ｺﾞｼｯｸM-PRO" panose="020F0600000000000000" pitchFamily="50" charset="-128"/>
                <a:ea typeface="HG丸ｺﾞｼｯｸM-PRO" panose="020F0600000000000000" pitchFamily="50" charset="-128"/>
              </a:rPr>
              <a:t>　</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400" dirty="0" smtClean="0">
                <a:latin typeface="HG丸ｺﾞｼｯｸM-PRO" panose="020F0600000000000000" pitchFamily="50" charset="-128"/>
                <a:ea typeface="HG丸ｺﾞｼｯｸM-PRO" panose="020F0600000000000000" pitchFamily="50" charset="-128"/>
              </a:rPr>
              <a:t>（解剖が必要な場合）</a:t>
            </a:r>
            <a:endParaRPr lang="en-US" altLang="ja-JP" sz="2400" dirty="0" smtClean="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③　監察医事務所が委託した業者の車両により</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　　監察医事務所に搬送</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　④　監察医事務所で解剖</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smtClean="0">
                <a:latin typeface="HG丸ｺﾞｼｯｸM-PRO" panose="020F0600000000000000" pitchFamily="50" charset="-128"/>
                <a:ea typeface="HG丸ｺﾞｼｯｸM-PRO" panose="020F0600000000000000" pitchFamily="50" charset="-128"/>
              </a:rPr>
              <a:t>　⑤　</a:t>
            </a:r>
            <a:r>
              <a:rPr lang="ja-JP" altLang="en-US" sz="2800" dirty="0">
                <a:latin typeface="HG丸ｺﾞｼｯｸM-PRO" panose="020F0600000000000000" pitchFamily="50" charset="-128"/>
                <a:ea typeface="HG丸ｺﾞｼｯｸM-PRO" panose="020F0600000000000000" pitchFamily="50" charset="-128"/>
              </a:rPr>
              <a:t>遺体</a:t>
            </a:r>
            <a:r>
              <a:rPr lang="ja-JP" altLang="en-US" sz="2800" dirty="0" smtClean="0">
                <a:latin typeface="HG丸ｺﾞｼｯｸM-PRO" panose="020F0600000000000000" pitchFamily="50" charset="-128"/>
                <a:ea typeface="HG丸ｺﾞｼｯｸM-PRO" panose="020F0600000000000000" pitchFamily="50" charset="-128"/>
              </a:rPr>
              <a:t>の引き渡し</a:t>
            </a:r>
            <a:endParaRPr lang="en-US" altLang="ja-JP" sz="2800" dirty="0" smtClean="0">
              <a:latin typeface="HG丸ｺﾞｼｯｸM-PRO" panose="020F0600000000000000" pitchFamily="50" charset="-128"/>
              <a:ea typeface="HG丸ｺﾞｼｯｸM-PRO" panose="020F0600000000000000" pitchFamily="50" charset="-128"/>
            </a:endParaRPr>
          </a:p>
          <a:p>
            <a:endParaRPr lang="en-US" altLang="ja-JP" sz="2400" dirty="0" smtClean="0">
              <a:latin typeface="HG丸ｺﾞｼｯｸM-PRO" panose="020F0600000000000000" pitchFamily="50" charset="-128"/>
              <a:ea typeface="HG丸ｺﾞｼｯｸM-PRO" panose="020F0600000000000000" pitchFamily="50" charset="-128"/>
            </a:endParaRPr>
          </a:p>
          <a:p>
            <a:pPr marL="261938" indent="-261938"/>
            <a:r>
              <a:rPr lang="ja-JP" altLang="en-US" sz="2400" dirty="0" smtClean="0">
                <a:latin typeface="HG丸ｺﾞｼｯｸM-PRO" panose="020F0600000000000000" pitchFamily="50" charset="-128"/>
                <a:ea typeface="HG丸ｺﾞｼｯｸM-PRO" panose="020F0600000000000000" pitchFamily="50" charset="-128"/>
              </a:rPr>
              <a:t>⇒日々</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警察と監察医事務所との間で連絡・調整が行われ</a:t>
            </a:r>
            <a:r>
              <a:rPr lang="en-US" altLang="ja-JP" sz="2400" dirty="0" smtClean="0">
                <a:latin typeface="HG丸ｺﾞｼｯｸM-PRO" panose="020F0600000000000000" pitchFamily="50" charset="-128"/>
                <a:ea typeface="HG丸ｺﾞｼｯｸM-PRO" panose="020F0600000000000000" pitchFamily="50" charset="-128"/>
              </a:rPr>
              <a:t>,</a:t>
            </a:r>
            <a:br>
              <a:rPr lang="en-US" altLang="ja-JP" sz="2400" dirty="0" smtClean="0">
                <a:latin typeface="HG丸ｺﾞｼｯｸM-PRO" panose="020F0600000000000000" pitchFamily="50" charset="-128"/>
                <a:ea typeface="HG丸ｺﾞｼｯｸM-PRO" panose="020F0600000000000000" pitchFamily="50" charset="-128"/>
              </a:rPr>
            </a:br>
            <a:r>
              <a:rPr lang="ja-JP" altLang="en-US" sz="2400" dirty="0" smtClean="0">
                <a:latin typeface="HG丸ｺﾞｼｯｸM-PRO" panose="020F0600000000000000" pitchFamily="50" charset="-128"/>
                <a:ea typeface="HG丸ｺﾞｼｯｸM-PRO" panose="020F0600000000000000" pitchFamily="50" charset="-128"/>
              </a:rPr>
              <a:t>監察医の活動状況や報告内容について</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健康医療行政として関与する現状となっていない。</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3D9F5257-8DE7-4C58-B2A2-2E7921EBABB9}" type="slidenum">
              <a:rPr kumimoji="1" lang="ja-JP" altLang="en-US" sz="1400" smtClean="0"/>
              <a:t>5</a:t>
            </a:fld>
            <a:endParaRPr kumimoji="1" lang="ja-JP" altLang="en-US" sz="1400" dirty="0"/>
          </a:p>
        </p:txBody>
      </p:sp>
      <p:sp>
        <p:nvSpPr>
          <p:cNvPr id="5" name="下矢印 4"/>
          <p:cNvSpPr/>
          <p:nvPr/>
        </p:nvSpPr>
        <p:spPr>
          <a:xfrm>
            <a:off x="4139952" y="2492896"/>
            <a:ext cx="504056" cy="504056"/>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Tree>
    <p:extLst>
      <p:ext uri="{BB962C8B-B14F-4D97-AF65-F5344CB8AC3E}">
        <p14:creationId xmlns:p14="http://schemas.microsoft.com/office/powerpoint/2010/main" val="2592683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６</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．大阪府監察医事務所の監察医について</a:t>
            </a:r>
            <a:endParaRPr lang="ja-JP" altLang="en-US" sz="3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467544" y="1834946"/>
            <a:ext cx="8424936" cy="353943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・現在</a:t>
            </a:r>
            <a:r>
              <a:rPr lang="en-US" altLang="ja-JP" sz="2800" dirty="0" smtClean="0">
                <a:latin typeface="HG丸ｺﾞｼｯｸM-PRO" panose="020F0600000000000000" pitchFamily="50" charset="-128"/>
                <a:ea typeface="HG丸ｺﾞｼｯｸM-PRO" panose="020F0600000000000000" pitchFamily="50" charset="-128"/>
              </a:rPr>
              <a:t>,44</a:t>
            </a:r>
            <a:r>
              <a:rPr lang="ja-JP" altLang="en-US" sz="2800" dirty="0" smtClean="0">
                <a:latin typeface="HG丸ｺﾞｼｯｸM-PRO" panose="020F0600000000000000" pitchFamily="50" charset="-128"/>
                <a:ea typeface="HG丸ｺﾞｼｯｸM-PRO" panose="020F0600000000000000" pitchFamily="50" charset="-128"/>
              </a:rPr>
              <a:t>名全員が非常勤の監察医として従事。</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そのうち２</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３は府外の法医学教室等の医師。</a:t>
            </a:r>
            <a:br>
              <a:rPr lang="ja-JP" altLang="en-US" sz="2800" dirty="0" smtClean="0">
                <a:latin typeface="HG丸ｺﾞｼｯｸM-PRO" panose="020F0600000000000000" pitchFamily="50" charset="-128"/>
                <a:ea typeface="HG丸ｺﾞｼｯｸM-PRO" panose="020F0600000000000000" pitchFamily="50" charset="-128"/>
              </a:rPr>
            </a:br>
            <a:r>
              <a:rPr lang="ja-JP" altLang="en-US" sz="2800" dirty="0" smtClean="0">
                <a:latin typeface="HG丸ｺﾞｼｯｸM-PRO" panose="020F0600000000000000" pitchFamily="50" charset="-128"/>
                <a:ea typeface="HG丸ｺﾞｼｯｸM-PRO" panose="020F0600000000000000" pitchFamily="50" charset="-128"/>
              </a:rPr>
              <a:t/>
            </a:r>
            <a:br>
              <a:rPr lang="ja-JP" altLang="en-US" sz="2800" dirty="0" smtClean="0">
                <a:latin typeface="HG丸ｺﾞｼｯｸM-PRO" panose="020F0600000000000000" pitchFamily="50" charset="-128"/>
                <a:ea typeface="HG丸ｺﾞｼｯｸM-PRO" panose="020F0600000000000000" pitchFamily="50" charset="-128"/>
              </a:rPr>
            </a:br>
            <a:r>
              <a:rPr lang="ja-JP" altLang="en-US" sz="2800" dirty="0" smtClean="0">
                <a:latin typeface="HG丸ｺﾞｼｯｸM-PRO" panose="020F0600000000000000" pitchFamily="50" charset="-128"/>
                <a:ea typeface="HG丸ｺﾞｼｯｸM-PRO" panose="020F0600000000000000" pitchFamily="50" charset="-128"/>
              </a:rPr>
              <a:t>・医療は広域自治体の範囲で完結することが前提</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であり</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監察医も府内で確保することが望ましい。</a:t>
            </a:r>
            <a:br>
              <a:rPr lang="ja-JP" altLang="en-US" sz="2800" dirty="0" smtClean="0">
                <a:latin typeface="HG丸ｺﾞｼｯｸM-PRO" panose="020F0600000000000000" pitchFamily="50" charset="-128"/>
                <a:ea typeface="HG丸ｺﾞｼｯｸM-PRO" panose="020F0600000000000000" pitchFamily="50" charset="-128"/>
              </a:rPr>
            </a:br>
            <a:r>
              <a:rPr lang="ja-JP" altLang="en-US" sz="2800" dirty="0" smtClean="0">
                <a:latin typeface="HG丸ｺﾞｼｯｸM-PRO" panose="020F0600000000000000" pitchFamily="50" charset="-128"/>
                <a:ea typeface="HG丸ｺﾞｼｯｸM-PRO" panose="020F0600000000000000" pitchFamily="50" charset="-128"/>
              </a:rPr>
              <a:t>　</a:t>
            </a:r>
            <a:br>
              <a:rPr lang="ja-JP" altLang="en-US" sz="2800" dirty="0" smtClean="0">
                <a:latin typeface="HG丸ｺﾞｼｯｸM-PRO" panose="020F0600000000000000" pitchFamily="50" charset="-128"/>
                <a:ea typeface="HG丸ｺﾞｼｯｸM-PRO" panose="020F0600000000000000" pitchFamily="50" charset="-128"/>
              </a:rPr>
            </a:br>
            <a:r>
              <a:rPr lang="ja-JP" altLang="en-US" sz="2800" dirty="0" smtClean="0">
                <a:latin typeface="HG丸ｺﾞｼｯｸM-PRO" panose="020F0600000000000000" pitchFamily="50" charset="-128"/>
                <a:ea typeface="HG丸ｺﾞｼｯｸM-PRO" panose="020F0600000000000000" pitchFamily="50" charset="-128"/>
              </a:rPr>
              <a:t>・大規模災害発生時</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大阪市内の検案能力は確保</a:t>
            </a:r>
            <a:endParaRPr lang="en-US" altLang="ja-JP" sz="2800" dirty="0" smtClean="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できない。</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400" dirty="0" smtClean="0">
                <a:latin typeface="+mn-ea"/>
              </a:rPr>
              <a:t>6</a:t>
            </a:r>
            <a:endParaRPr kumimoji="1" lang="ja-JP" altLang="en-US" sz="1400" dirty="0">
              <a:latin typeface="+mn-ea"/>
            </a:endParaRPr>
          </a:p>
        </p:txBody>
      </p:sp>
    </p:spTree>
    <p:extLst>
      <p:ext uri="{BB962C8B-B14F-4D97-AF65-F5344CB8AC3E}">
        <p14:creationId xmlns:p14="http://schemas.microsoft.com/office/powerpoint/2010/main" val="1710532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７</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．遺体及び遺族への配慮・施設について</a:t>
            </a:r>
            <a:endParaRPr lang="ja-JP" altLang="en-US" sz="3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51520" y="1052736"/>
            <a:ext cx="8712968" cy="5555367"/>
          </a:xfrm>
          <a:prstGeom prst="rect">
            <a:avLst/>
          </a:prstGeom>
          <a:noFill/>
        </p:spPr>
        <p:txBody>
          <a:bodyPr wrap="square" rtlCol="0">
            <a:spAutoFit/>
          </a:bodyPr>
          <a:lstStyle/>
          <a:p>
            <a:pPr marL="363538" indent="-363538">
              <a:spcAft>
                <a:spcPts val="1800"/>
              </a:spcAft>
            </a:pPr>
            <a:r>
              <a:rPr lang="ja-JP" altLang="en-US" sz="2800" dirty="0" smtClean="0">
                <a:latin typeface="HG丸ｺﾞｼｯｸM-PRO" panose="020F0600000000000000" pitchFamily="50" charset="-128"/>
                <a:ea typeface="HG丸ｺﾞｼｯｸM-PRO" panose="020F0600000000000000" pitchFamily="50" charset="-128"/>
              </a:rPr>
              <a:t>（遺体及び遺族へ</a:t>
            </a:r>
            <a:r>
              <a:rPr lang="ja-JP" altLang="en-US" sz="2800" dirty="0">
                <a:latin typeface="HG丸ｺﾞｼｯｸM-PRO" panose="020F0600000000000000" pitchFamily="50" charset="-128"/>
                <a:ea typeface="HG丸ｺﾞｼｯｸM-PRO" panose="020F0600000000000000" pitchFamily="50" charset="-128"/>
              </a:rPr>
              <a:t>の配慮）</a:t>
            </a:r>
            <a:endParaRPr lang="en-US" altLang="ja-JP" sz="2800" dirty="0">
              <a:latin typeface="HG丸ｺﾞｼｯｸM-PRO" panose="020F0600000000000000" pitchFamily="50" charset="-128"/>
              <a:ea typeface="HG丸ｺﾞｼｯｸM-PRO" panose="020F0600000000000000" pitchFamily="50" charset="-128"/>
            </a:endParaRPr>
          </a:p>
          <a:p>
            <a:pPr marL="363538" indent="-363538">
              <a:spcAft>
                <a:spcPts val="1800"/>
              </a:spcAft>
            </a:pPr>
            <a:r>
              <a:rPr lang="ja-JP" altLang="en-US" sz="2800" dirty="0">
                <a:latin typeface="HG丸ｺﾞｼｯｸM-PRO" panose="020F0600000000000000" pitchFamily="50" charset="-128"/>
                <a:ea typeface="HG丸ｺﾞｼｯｸM-PRO" panose="020F0600000000000000" pitchFamily="50" charset="-128"/>
              </a:rPr>
              <a:t>・解剖にあたって</a:t>
            </a:r>
            <a:r>
              <a:rPr lang="ja-JP" altLang="en-US" sz="2800" dirty="0" smtClean="0">
                <a:latin typeface="HG丸ｺﾞｼｯｸM-PRO" panose="020F0600000000000000" pitchFamily="50" charset="-128"/>
                <a:ea typeface="HG丸ｺﾞｼｯｸM-PRO" panose="020F0600000000000000" pitchFamily="50" charset="-128"/>
              </a:rPr>
              <a:t>は</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遺体</a:t>
            </a:r>
            <a:r>
              <a:rPr lang="ja-JP" altLang="en-US" sz="2800" dirty="0">
                <a:latin typeface="HG丸ｺﾞｼｯｸM-PRO" panose="020F0600000000000000" pitchFamily="50" charset="-128"/>
                <a:ea typeface="HG丸ｺﾞｼｯｸM-PRO" panose="020F0600000000000000" pitchFamily="50" charset="-128"/>
              </a:rPr>
              <a:t>の尊厳の保持を意識</a:t>
            </a:r>
            <a:r>
              <a:rPr lang="ja-JP" altLang="en-US" sz="2800" dirty="0" smtClean="0">
                <a:latin typeface="HG丸ｺﾞｼｯｸM-PRO" panose="020F0600000000000000" pitchFamily="50" charset="-128"/>
                <a:ea typeface="HG丸ｺﾞｼｯｸM-PRO" panose="020F0600000000000000" pitchFamily="50" charset="-128"/>
              </a:rPr>
              <a:t>し</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遺族に対して</a:t>
            </a:r>
            <a:r>
              <a:rPr lang="ja-JP" altLang="en-US" sz="2800" dirty="0">
                <a:latin typeface="HG丸ｺﾞｼｯｸM-PRO" panose="020F0600000000000000" pitchFamily="50" charset="-128"/>
                <a:ea typeface="HG丸ｺﾞｼｯｸM-PRO" panose="020F0600000000000000" pitchFamily="50" charset="-128"/>
              </a:rPr>
              <a:t>も事前同意・説明等を保障すべき。</a:t>
            </a:r>
            <a:endParaRPr lang="en-US" altLang="ja-JP" sz="2800" dirty="0">
              <a:latin typeface="HG丸ｺﾞｼｯｸM-PRO" panose="020F0600000000000000" pitchFamily="50" charset="-128"/>
              <a:ea typeface="HG丸ｺﾞｼｯｸM-PRO" panose="020F0600000000000000" pitchFamily="50" charset="-128"/>
            </a:endParaRPr>
          </a:p>
          <a:p>
            <a:pPr marL="363538" indent="-363538">
              <a:spcAft>
                <a:spcPts val="1800"/>
              </a:spcAft>
            </a:pPr>
            <a:r>
              <a:rPr lang="ja-JP" altLang="en-US" sz="2800" dirty="0" smtClean="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事件性に焦点を当てた現行の運用で</a:t>
            </a:r>
            <a:r>
              <a:rPr lang="ja-JP" altLang="en-US" sz="2800" dirty="0" smtClean="0">
                <a:latin typeface="HG丸ｺﾞｼｯｸM-PRO" panose="020F0600000000000000" pitchFamily="50" charset="-128"/>
                <a:ea typeface="HG丸ｺﾞｼｯｸM-PRO" panose="020F0600000000000000" pitchFamily="50" charset="-128"/>
              </a:rPr>
              <a:t>は</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遺族</a:t>
            </a:r>
            <a:r>
              <a:rPr lang="ja-JP" altLang="en-US" sz="2800" dirty="0">
                <a:latin typeface="HG丸ｺﾞｼｯｸM-PRO" panose="020F0600000000000000" pitchFamily="50" charset="-128"/>
                <a:ea typeface="HG丸ｺﾞｼｯｸM-PRO" panose="020F0600000000000000" pitchFamily="50" charset="-128"/>
              </a:rPr>
              <a:t>感情への</a:t>
            </a:r>
            <a:r>
              <a:rPr lang="ja-JP" altLang="en-US" sz="2800" dirty="0" smtClean="0">
                <a:latin typeface="HG丸ｺﾞｼｯｸM-PRO" panose="020F0600000000000000" pitchFamily="50" charset="-128"/>
                <a:ea typeface="HG丸ｺﾞｼｯｸM-PRO" panose="020F0600000000000000" pitchFamily="50" charset="-128"/>
              </a:rPr>
              <a:t>配慮</a:t>
            </a:r>
            <a:r>
              <a:rPr lang="ja-JP" altLang="en-US" sz="2800" dirty="0">
                <a:latin typeface="HG丸ｺﾞｼｯｸM-PRO" panose="020F0600000000000000" pitchFamily="50" charset="-128"/>
                <a:ea typeface="HG丸ｺﾞｼｯｸM-PRO" panose="020F0600000000000000" pitchFamily="50" charset="-128"/>
              </a:rPr>
              <a:t>が十分ではない</a:t>
            </a:r>
            <a:r>
              <a:rPr lang="ja-JP" altLang="en-US" sz="2800" dirty="0" smtClean="0">
                <a:latin typeface="HG丸ｺﾞｼｯｸM-PRO" panose="020F0600000000000000" pitchFamily="50" charset="-128"/>
                <a:ea typeface="HG丸ｺﾞｼｯｸM-PRO" panose="020F0600000000000000" pitchFamily="50" charset="-128"/>
              </a:rPr>
              <a:t>。</a:t>
            </a:r>
            <a:endParaRPr lang="en-US" altLang="ja-JP" sz="2800" dirty="0" smtClean="0">
              <a:latin typeface="HG丸ｺﾞｼｯｸM-PRO" panose="020F0600000000000000" pitchFamily="50" charset="-128"/>
              <a:ea typeface="HG丸ｺﾞｼｯｸM-PRO" panose="020F0600000000000000" pitchFamily="50" charset="-128"/>
            </a:endParaRPr>
          </a:p>
          <a:p>
            <a:pPr marL="363538" indent="-363538">
              <a:spcAft>
                <a:spcPts val="1800"/>
              </a:spcAft>
            </a:pPr>
            <a:r>
              <a:rPr lang="ja-JP" altLang="en-US" sz="2800" dirty="0" smtClean="0">
                <a:latin typeface="HG丸ｺﾞｼｯｸM-PRO" panose="020F0600000000000000" pitchFamily="50" charset="-128"/>
                <a:ea typeface="HG丸ｺﾞｼｯｸM-PRO" panose="020F0600000000000000" pitchFamily="50" charset="-128"/>
              </a:rPr>
              <a:t>（施設）</a:t>
            </a:r>
            <a:endParaRPr lang="en-US" altLang="ja-JP" sz="2800" dirty="0" smtClean="0">
              <a:latin typeface="HG丸ｺﾞｼｯｸM-PRO" panose="020F0600000000000000" pitchFamily="50" charset="-128"/>
              <a:ea typeface="HG丸ｺﾞｼｯｸM-PRO" panose="020F0600000000000000" pitchFamily="50" charset="-128"/>
            </a:endParaRPr>
          </a:p>
          <a:p>
            <a:pPr marL="363538" indent="-363538">
              <a:spcAft>
                <a:spcPts val="1800"/>
              </a:spcAft>
            </a:pPr>
            <a:r>
              <a:rPr lang="ja-JP" altLang="en-US" sz="2800" dirty="0" smtClean="0">
                <a:latin typeface="HG丸ｺﾞｼｯｸM-PRO" panose="020F0600000000000000" pitchFamily="50" charset="-128"/>
                <a:ea typeface="HG丸ｺﾞｼｯｸM-PRO" panose="020F0600000000000000" pitchFamily="50" charset="-128"/>
              </a:rPr>
              <a:t>・監察医事務所は築５０年以上が経過し</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施設の老朽化への対応が急務。</a:t>
            </a:r>
            <a:endParaRPr lang="en-US" altLang="ja-JP" sz="2800" dirty="0" smtClean="0">
              <a:latin typeface="HG丸ｺﾞｼｯｸM-PRO" panose="020F0600000000000000" pitchFamily="50" charset="-128"/>
              <a:ea typeface="HG丸ｺﾞｼｯｸM-PRO" panose="020F0600000000000000" pitchFamily="50" charset="-128"/>
            </a:endParaRPr>
          </a:p>
          <a:p>
            <a:pPr marL="363538" indent="-363538">
              <a:spcAft>
                <a:spcPts val="1800"/>
              </a:spcAft>
            </a:pPr>
            <a:r>
              <a:rPr lang="ja-JP" altLang="en-US" sz="2800" dirty="0" smtClean="0">
                <a:latin typeface="HG丸ｺﾞｼｯｸM-PRO" panose="020F0600000000000000" pitchFamily="50" charset="-128"/>
                <a:ea typeface="HG丸ｺﾞｼｯｸM-PRO" panose="020F0600000000000000" pitchFamily="50" charset="-128"/>
              </a:rPr>
              <a:t>・老朽化</a:t>
            </a:r>
            <a:r>
              <a:rPr lang="ja-JP" altLang="en-US" sz="2800" dirty="0">
                <a:latin typeface="HG丸ｺﾞｼｯｸM-PRO" panose="020F0600000000000000" pitchFamily="50" charset="-128"/>
                <a:ea typeface="HG丸ｺﾞｼｯｸM-PRO" panose="020F0600000000000000" pitchFamily="50" charset="-128"/>
              </a:rPr>
              <a:t>へ</a:t>
            </a:r>
            <a:r>
              <a:rPr lang="ja-JP" altLang="en-US" sz="2800" dirty="0" smtClean="0">
                <a:latin typeface="HG丸ｺﾞｼｯｸM-PRO" panose="020F0600000000000000" pitchFamily="50" charset="-128"/>
                <a:ea typeface="HG丸ｺﾞｼｯｸM-PRO" panose="020F0600000000000000" pitchFamily="50" charset="-128"/>
              </a:rPr>
              <a:t>の対応のほか</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smtClean="0">
                <a:latin typeface="HG丸ｺﾞｼｯｸM-PRO" panose="020F0600000000000000" pitchFamily="50" charset="-128"/>
                <a:ea typeface="HG丸ｺﾞｼｯｸM-PRO" panose="020F0600000000000000" pitchFamily="50" charset="-128"/>
              </a:rPr>
              <a:t>安全・環境対策等についても</a:t>
            </a:r>
            <a:r>
              <a:rPr lang="en-US" altLang="ja-JP" sz="2800" dirty="0" smtClean="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　</a:t>
            </a:r>
            <a:r>
              <a:rPr lang="ja-JP" altLang="en-US" sz="2800" dirty="0" smtClean="0">
                <a:latin typeface="HG丸ｺﾞｼｯｸM-PRO" panose="020F0600000000000000" pitchFamily="50" charset="-128"/>
                <a:ea typeface="HG丸ｺﾞｼｯｸM-PRO" panose="020F0600000000000000" pitchFamily="50" charset="-128"/>
              </a:rPr>
              <a:t>現在の基準を当てはめると不十分。</a:t>
            </a:r>
            <a:endParaRPr lang="en-US" altLang="ja-JP" sz="28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r>
              <a:rPr kumimoji="1" lang="en-US" altLang="ja-JP" sz="1400" dirty="0" smtClean="0">
                <a:latin typeface="+mn-ea"/>
              </a:rPr>
              <a:t>7</a:t>
            </a:r>
            <a:endParaRPr kumimoji="1" lang="ja-JP" altLang="en-US" sz="1400" dirty="0">
              <a:latin typeface="+mn-ea"/>
            </a:endParaRPr>
          </a:p>
        </p:txBody>
      </p:sp>
    </p:spTree>
    <p:extLst>
      <p:ext uri="{BB962C8B-B14F-4D97-AF65-F5344CB8AC3E}">
        <p14:creationId xmlns:p14="http://schemas.microsoft.com/office/powerpoint/2010/main" val="2288612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67544" y="188640"/>
            <a:ext cx="8136904" cy="792088"/>
          </a:xfrm>
          <a:prstGeom prst="rect">
            <a:avLst/>
          </a:prstGeom>
          <a:ln w="57150">
            <a:solidFill>
              <a:schemeClr val="bg2">
                <a:lumMod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ご遺体の身元表示</a:t>
            </a:r>
            <a:endParaRPr lang="ja-JP" altLang="en-US" sz="3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606" y="2076410"/>
            <a:ext cx="3021330" cy="4232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486257" y="1052736"/>
            <a:ext cx="4572000" cy="584775"/>
          </a:xfrm>
          <a:prstGeom prst="rect">
            <a:avLst/>
          </a:prstGeom>
        </p:spPr>
        <p:txBody>
          <a:bodyPr>
            <a:spAutoFit/>
          </a:bodyPr>
          <a:lstStyle/>
          <a:p>
            <a:r>
              <a:rPr lang="ja-JP" altLang="en-US" sz="1600" dirty="0">
                <a:latin typeface="HG丸ｺﾞｼｯｸM-PRO" panose="020F0600000000000000" pitchFamily="50" charset="-128"/>
                <a:ea typeface="HG丸ｺﾞｼｯｸM-PRO" panose="020F0600000000000000" pitchFamily="50" charset="-128"/>
              </a:rPr>
              <a:t>本日からの改善策</a:t>
            </a:r>
          </a:p>
          <a:p>
            <a:r>
              <a:rPr lang="ja-JP" altLang="en-US" sz="1600" dirty="0">
                <a:latin typeface="HG丸ｺﾞｼｯｸM-PRO" panose="020F0600000000000000" pitchFamily="50" charset="-128"/>
                <a:ea typeface="HG丸ｺﾞｼｯｸM-PRO" panose="020F0600000000000000" pitchFamily="50" charset="-128"/>
              </a:rPr>
              <a:t>（今までのリストバンド（身元表示））</a:t>
            </a:r>
          </a:p>
        </p:txBody>
      </p:sp>
      <p:sp>
        <p:nvSpPr>
          <p:cNvPr id="6" name="正方形/長方形 5"/>
          <p:cNvSpPr/>
          <p:nvPr/>
        </p:nvSpPr>
        <p:spPr>
          <a:xfrm>
            <a:off x="4075558" y="1301859"/>
            <a:ext cx="4896544" cy="830997"/>
          </a:xfrm>
          <a:prstGeom prst="rect">
            <a:avLst/>
          </a:prstGeom>
        </p:spPr>
        <p:txBody>
          <a:bodyPr wrap="square">
            <a:spAutoFit/>
          </a:bodyPr>
          <a:lstStyle/>
          <a:p>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本日からの新たに加えた身元表示）</a:t>
            </a:r>
          </a:p>
          <a:p>
            <a:r>
              <a:rPr lang="ja-JP" altLang="en-US" sz="1600" dirty="0" smtClean="0">
                <a:latin typeface="HG丸ｺﾞｼｯｸM-PRO" panose="020F0600000000000000" pitchFamily="50" charset="-128"/>
                <a:ea typeface="HG丸ｺﾞｼｯｸM-PRO" panose="020F0600000000000000" pitchFamily="50" charset="-128"/>
              </a:rPr>
              <a:t>　　解剖後</a:t>
            </a:r>
            <a:r>
              <a:rPr lang="ja-JP" altLang="en-US" sz="1600" dirty="0">
                <a:latin typeface="HG丸ｺﾞｼｯｸM-PRO" panose="020F0600000000000000" pitchFamily="50" charset="-128"/>
                <a:ea typeface="HG丸ｺﾞｼｯｸM-PRO" panose="020F0600000000000000" pitchFamily="50" charset="-128"/>
              </a:rPr>
              <a:t>に、これをご遺体に付け、</a:t>
            </a:r>
            <a:r>
              <a:rPr lang="ja-JP" altLang="en-US" sz="1600" dirty="0" smtClean="0">
                <a:latin typeface="HG丸ｺﾞｼｯｸM-PRO" panose="020F0600000000000000" pitchFamily="50" charset="-128"/>
                <a:ea typeface="HG丸ｺﾞｼｯｸM-PRO" panose="020F0600000000000000" pitchFamily="50" charset="-128"/>
              </a:rPr>
              <a:t>委託業者と</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ご遺族</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あるいは葬儀社</a:t>
            </a:r>
            <a:r>
              <a:rPr lang="ja-JP" altLang="en-US" sz="1600" dirty="0">
                <a:latin typeface="HG丸ｺﾞｼｯｸM-PRO" panose="020F0600000000000000" pitchFamily="50" charset="-128"/>
                <a:ea typeface="HG丸ｺﾞｼｯｸM-PRO" panose="020F0600000000000000" pitchFamily="50" charset="-128"/>
              </a:rPr>
              <a:t>）で確認後に引き渡す。</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5639" y="2109638"/>
            <a:ext cx="2912745" cy="4159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2611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600</Words>
  <Application>Microsoft Office PowerPoint</Application>
  <PresentationFormat>画面に合わせる (4:3)</PresentationFormat>
  <Paragraphs>85</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死因調査に関する 大阪府健康医療部の認識及び課題について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死因調査に関する認識</dc:title>
  <dc:creator>HOSTNAME</dc:creator>
  <cp:lastModifiedBy>HOSTNAME</cp:lastModifiedBy>
  <cp:revision>102</cp:revision>
  <cp:lastPrinted>2017-01-26T02:03:26Z</cp:lastPrinted>
  <dcterms:created xsi:type="dcterms:W3CDTF">2017-01-24T11:25:30Z</dcterms:created>
  <dcterms:modified xsi:type="dcterms:W3CDTF">2017-05-31T09:38:27Z</dcterms:modified>
</cp:coreProperties>
</file>