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12801600" cy="9601200" type="A3"/>
  <p:notesSz cx="6784975" cy="9906000"/>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76" autoAdjust="0"/>
    <p:restoredTop sz="94652"/>
  </p:normalViewPr>
  <p:slideViewPr>
    <p:cSldViewPr>
      <p:cViewPr>
        <p:scale>
          <a:sx n="70" d="100"/>
          <a:sy n="70" d="100"/>
        </p:scale>
        <p:origin x="-570" y="-72"/>
      </p:cViewPr>
      <p:guideLst>
        <p:guide orient="horz" pos="3024"/>
        <p:guide pos="403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39945" cy="495221"/>
          </a:xfrm>
          <a:prstGeom prst="rect">
            <a:avLst/>
          </a:prstGeom>
        </p:spPr>
        <p:txBody>
          <a:bodyPr vert="horz" lIns="91123" tIns="45562" rIns="91123" bIns="4556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3450" y="0"/>
            <a:ext cx="2939945" cy="495221"/>
          </a:xfrm>
          <a:prstGeom prst="rect">
            <a:avLst/>
          </a:prstGeom>
        </p:spPr>
        <p:txBody>
          <a:bodyPr vert="horz" lIns="91123" tIns="45562" rIns="91123" bIns="45562" rtlCol="0"/>
          <a:lstStyle>
            <a:lvl1pPr algn="r">
              <a:defRPr sz="1200"/>
            </a:lvl1pPr>
          </a:lstStyle>
          <a:p>
            <a:fld id="{1B0F76CD-1576-4685-94FA-2BC40DD7646A}" type="datetimeFigureOut">
              <a:rPr kumimoji="1" lang="ja-JP" altLang="en-US" smtClean="0"/>
              <a:t>2016/12/8</a:t>
            </a:fld>
            <a:endParaRPr kumimoji="1" lang="ja-JP" altLang="en-US"/>
          </a:p>
        </p:txBody>
      </p:sp>
      <p:sp>
        <p:nvSpPr>
          <p:cNvPr id="4" name="スライド イメージ プレースホルダー 3"/>
          <p:cNvSpPr>
            <a:spLocks noGrp="1" noRot="1" noChangeAspect="1"/>
          </p:cNvSpPr>
          <p:nvPr>
            <p:ph type="sldImg" idx="2"/>
          </p:nvPr>
        </p:nvSpPr>
        <p:spPr>
          <a:xfrm>
            <a:off x="915988" y="742950"/>
            <a:ext cx="4953000" cy="3714750"/>
          </a:xfrm>
          <a:prstGeom prst="rect">
            <a:avLst/>
          </a:prstGeom>
          <a:noFill/>
          <a:ln w="12700">
            <a:solidFill>
              <a:prstClr val="black"/>
            </a:solidFill>
          </a:ln>
        </p:spPr>
        <p:txBody>
          <a:bodyPr vert="horz" lIns="91123" tIns="45562" rIns="91123" bIns="45562" rtlCol="0" anchor="ctr"/>
          <a:lstStyle/>
          <a:p>
            <a:endParaRPr lang="ja-JP" altLang="en-US"/>
          </a:p>
        </p:txBody>
      </p:sp>
      <p:sp>
        <p:nvSpPr>
          <p:cNvPr id="5" name="ノート プレースホルダー 4"/>
          <p:cNvSpPr>
            <a:spLocks noGrp="1"/>
          </p:cNvSpPr>
          <p:nvPr>
            <p:ph type="body" sz="quarter" idx="3"/>
          </p:nvPr>
        </p:nvSpPr>
        <p:spPr>
          <a:xfrm>
            <a:off x="678816" y="4705389"/>
            <a:ext cx="5427347" cy="4456988"/>
          </a:xfrm>
          <a:prstGeom prst="rect">
            <a:avLst/>
          </a:prstGeom>
        </p:spPr>
        <p:txBody>
          <a:bodyPr vert="horz" lIns="91123" tIns="45562" rIns="91123" bIns="4556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09198"/>
            <a:ext cx="2939945" cy="495220"/>
          </a:xfrm>
          <a:prstGeom prst="rect">
            <a:avLst/>
          </a:prstGeom>
        </p:spPr>
        <p:txBody>
          <a:bodyPr vert="horz" lIns="91123" tIns="45562" rIns="91123" bIns="4556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3450" y="9409198"/>
            <a:ext cx="2939945" cy="495220"/>
          </a:xfrm>
          <a:prstGeom prst="rect">
            <a:avLst/>
          </a:prstGeom>
        </p:spPr>
        <p:txBody>
          <a:bodyPr vert="horz" lIns="91123" tIns="45562" rIns="91123" bIns="45562" rtlCol="0" anchor="b"/>
          <a:lstStyle>
            <a:lvl1pPr algn="r">
              <a:defRPr sz="1200"/>
            </a:lvl1pPr>
          </a:lstStyle>
          <a:p>
            <a:fld id="{A7A01791-7A55-4A5A-B0BD-C22124F825FE}" type="slidenum">
              <a:rPr kumimoji="1" lang="ja-JP" altLang="en-US" smtClean="0"/>
              <a:t>‹#›</a:t>
            </a:fld>
            <a:endParaRPr kumimoji="1" lang="ja-JP" altLang="en-US"/>
          </a:p>
        </p:txBody>
      </p:sp>
    </p:spTree>
    <p:extLst>
      <p:ext uri="{BB962C8B-B14F-4D97-AF65-F5344CB8AC3E}">
        <p14:creationId xmlns:p14="http://schemas.microsoft.com/office/powerpoint/2010/main" val="37274534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7A01791-7A55-4A5A-B0BD-C22124F825FE}" type="slidenum">
              <a:rPr kumimoji="1" lang="ja-JP" altLang="en-US" smtClean="0"/>
              <a:t>1</a:t>
            </a:fld>
            <a:endParaRPr kumimoji="1" lang="ja-JP" altLang="en-US"/>
          </a:p>
        </p:txBody>
      </p:sp>
    </p:spTree>
    <p:extLst>
      <p:ext uri="{BB962C8B-B14F-4D97-AF65-F5344CB8AC3E}">
        <p14:creationId xmlns:p14="http://schemas.microsoft.com/office/powerpoint/2010/main" val="1489863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2016/12/8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532062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2016/12/8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753941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2016/12/8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23268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2016/12/8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174179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2016/12/8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216348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t>2016/12/8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290280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90ED720-0104-4369-84BC-D37694168613}" type="datetimeFigureOut">
              <a:rPr kumimoji="1" lang="ja-JP" altLang="en-US" smtClean="0"/>
              <a:t>2016/12/8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004616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90ED720-0104-4369-84BC-D37694168613}" type="datetimeFigureOut">
              <a:rPr kumimoji="1" lang="ja-JP" altLang="en-US" smtClean="0"/>
              <a:t>2016/12/8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695133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90ED720-0104-4369-84BC-D37694168613}" type="datetimeFigureOut">
              <a:rPr kumimoji="1" lang="ja-JP" altLang="en-US" smtClean="0"/>
              <a:t>2016/12/8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021793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t>2016/12/8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052227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t>2016/12/8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79122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E90ED720-0104-4369-84BC-D37694168613}" type="datetimeFigureOut">
              <a:rPr kumimoji="1" lang="ja-JP" altLang="en-US" smtClean="0"/>
              <a:t>2016/12/8</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16230378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角丸四角形 59"/>
          <p:cNvSpPr/>
          <p:nvPr/>
        </p:nvSpPr>
        <p:spPr>
          <a:xfrm>
            <a:off x="6750503" y="841703"/>
            <a:ext cx="5873821" cy="2374722"/>
          </a:xfrm>
          <a:prstGeom prst="roundRect">
            <a:avLst>
              <a:gd name="adj" fmla="val 5238"/>
            </a:avLst>
          </a:prstGeom>
          <a:effectLst>
            <a:outerShdw blurRad="63500" sx="102000" sy="102000" algn="ctr"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ctr"/>
          <a:lstStyle/>
          <a:p>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9436269" y="1685092"/>
            <a:ext cx="2898586" cy="523220"/>
          </a:xfrm>
          <a:prstGeom prst="rect">
            <a:avLst/>
          </a:prstGeom>
          <a:noFill/>
        </p:spPr>
        <p:txBody>
          <a:bodyPr wrap="square" rtlCol="0">
            <a:spAutoFit/>
          </a:bodyPr>
          <a:lstStyle/>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6719668" y="4415426"/>
            <a:ext cx="5758504" cy="3557804"/>
          </a:xfrm>
          <a:prstGeom prst="roundRect">
            <a:avLst>
              <a:gd name="adj" fmla="val 7666"/>
            </a:avLst>
          </a:prstGeom>
          <a:noFill/>
          <a:ln w="2540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4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4" name="正方形/長方形 3"/>
          <p:cNvSpPr/>
          <p:nvPr/>
        </p:nvSpPr>
        <p:spPr>
          <a:xfrm>
            <a:off x="1707356" y="192088"/>
            <a:ext cx="9020770" cy="432048"/>
          </a:xfrm>
          <a:prstGeom prst="rect">
            <a:avLst/>
          </a:prstGeom>
          <a:ln>
            <a:solidFill>
              <a:srgbClr val="FFC000"/>
            </a:solidFill>
          </a:ln>
          <a:effectLst>
            <a:glow rad="139700">
              <a:schemeClr val="accent6">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大阪府監察医事務所の集積データ活用について</a:t>
            </a:r>
            <a:endParaRPr kumimoji="1"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角丸四角形 4"/>
          <p:cNvSpPr/>
          <p:nvPr/>
        </p:nvSpPr>
        <p:spPr>
          <a:xfrm>
            <a:off x="467444" y="925696"/>
            <a:ext cx="5789340" cy="2182716"/>
          </a:xfrm>
          <a:prstGeom prst="roundRect">
            <a:avLst>
              <a:gd name="adj" fmla="val 5238"/>
            </a:avLst>
          </a:prstGeom>
          <a:effectLst>
            <a:outerShdw blurRad="63500" sx="102000" sy="102000" algn="ctr"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ctr"/>
          <a:lstStyle/>
          <a:p>
            <a:endParaRPr lang="en-US" altLang="ja-JP" sz="14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rPr>
              <a:t>大阪府</a:t>
            </a:r>
            <a:r>
              <a:rPr lang="ja-JP" altLang="en-US" sz="1400" dirty="0">
                <a:latin typeface="Meiryo UI" panose="020B0604030504040204" pitchFamily="50" charset="-128"/>
                <a:ea typeface="Meiryo UI" panose="020B0604030504040204" pitchFamily="50" charset="-128"/>
              </a:rPr>
              <a:t>では自殺対策基本法に基づき</a:t>
            </a: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厚労省</a:t>
            </a:r>
            <a:r>
              <a:rPr lang="ja-JP" altLang="en-US" sz="1400" dirty="0" smtClean="0">
                <a:latin typeface="Meiryo UI" panose="020B0604030504040204" pitchFamily="50" charset="-128"/>
                <a:ea typeface="Meiryo UI" panose="020B0604030504040204" pitchFamily="50" charset="-128"/>
              </a:rPr>
              <a:t>の</a:t>
            </a:r>
            <a:r>
              <a:rPr lang="ja-JP" altLang="en-US" sz="1400" dirty="0">
                <a:latin typeface="Meiryo UI" panose="020B0604030504040204" pitchFamily="50" charset="-128"/>
                <a:ea typeface="Meiryo UI" panose="020B0604030504040204" pitchFamily="50" charset="-128"/>
              </a:rPr>
              <a:t>自殺統計データを自殺の現状分析や政策立案に活用している</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lang="en-US" altLang="ja-JP" sz="14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400" dirty="0">
                <a:latin typeface="Meiryo UI" panose="020B0604030504040204" pitchFamily="50" charset="-128"/>
                <a:ea typeface="Meiryo UI" panose="020B0604030504040204" pitchFamily="50" charset="-128"/>
              </a:rPr>
              <a:t>死因究明機関の一つである府監察医事務所に蓄積されている自殺者データについては活用されてこなかった</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endParaRPr lang="en-US" altLang="ja-JP" sz="1400" dirty="0">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rPr>
              <a:t>検視</a:t>
            </a:r>
            <a:r>
              <a:rPr lang="ja-JP" altLang="en-US" sz="1400" dirty="0">
                <a:latin typeface="Meiryo UI" panose="020B0604030504040204" pitchFamily="50" charset="-128"/>
                <a:ea typeface="Meiryo UI" panose="020B0604030504040204" pitchFamily="50" charset="-128"/>
              </a:rPr>
              <a:t>や自殺統計原票の作成は警察が、自殺対策は市町村や府の自殺対策担当者が行っており、地域での直接的なやり取りはない</a:t>
            </a:r>
            <a:r>
              <a:rPr lang="ja-JP" altLang="en-US" sz="14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p:txBody>
      </p:sp>
      <p:sp>
        <p:nvSpPr>
          <p:cNvPr id="6" name="正方形/長方形 5"/>
          <p:cNvSpPr/>
          <p:nvPr/>
        </p:nvSpPr>
        <p:spPr>
          <a:xfrm>
            <a:off x="352128" y="768152"/>
            <a:ext cx="1152128" cy="3600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背景</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 8"/>
          <p:cNvSpPr>
            <a:spLocks noChangeArrowheads="1"/>
          </p:cNvSpPr>
          <p:nvPr/>
        </p:nvSpPr>
        <p:spPr bwMode="auto">
          <a:xfrm>
            <a:off x="467444" y="4671399"/>
            <a:ext cx="5941050" cy="3153537"/>
          </a:xfrm>
          <a:prstGeom prst="roundRect">
            <a:avLst>
              <a:gd name="adj" fmla="val 4925"/>
            </a:avLst>
          </a:prstGeom>
          <a:solidFill>
            <a:schemeClr val="bg1"/>
          </a:solidFill>
          <a:ln w="25400" algn="ctr">
            <a:solidFill>
              <a:schemeClr val="tx1"/>
            </a:solidFill>
            <a:round/>
            <a:headEnd/>
            <a:tailEnd/>
          </a:ln>
          <a:effectLst>
            <a:outerShdw blurRad="50800" dist="38100" dir="5400000" algn="t" rotWithShape="0">
              <a:srgbClr val="000000">
                <a:alpha val="39999"/>
              </a:srgbClr>
            </a:outerShdw>
          </a:effectLst>
        </p:spPr>
        <p:txBody>
          <a:bodyPr vert="horz" wrap="square" lIns="91440" tIns="45720" rIns="91440" bIns="45720" numCol="1" anchor="t" anchorCtr="0" compatLnSpc="1">
            <a:prstTxWarp prst="textNoShape">
              <a:avLst/>
            </a:prstTxWarp>
          </a:bodyPr>
          <a:lstStyle/>
          <a:p>
            <a:pPr marR="0" lvl="0" algn="l" defTabSz="914400" rtl="0" eaLnBrk="1" fontAlgn="base" latinLnBrk="0" hangingPunct="1">
              <a:lnSpc>
                <a:spcPct val="100000"/>
              </a:lnSpc>
              <a:spcBef>
                <a:spcPct val="0"/>
              </a:spcBef>
              <a:spcAft>
                <a:spcPct val="0"/>
              </a:spcAft>
              <a:buClrTx/>
              <a:buSzTx/>
              <a:tabLst/>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400" i="0" u="sng"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defTabSz="914400">
              <a:defRPr/>
            </a:pPr>
            <a:r>
              <a:rPr lang="ja-JP" altLang="en-US" sz="1500" dirty="0" smtClean="0">
                <a:effectLst/>
                <a:latin typeface="Meiryo UI" panose="020B0604030504040204" pitchFamily="50" charset="-128"/>
                <a:ea typeface="Meiryo UI" panose="020B0604030504040204" pitchFamily="50" charset="-128"/>
              </a:rPr>
              <a:t>アルコール血中濃度</a:t>
            </a:r>
            <a:r>
              <a:rPr lang="en-US" altLang="ja-JP" sz="1500" dirty="0" smtClean="0">
                <a:effectLst/>
                <a:latin typeface="Meiryo UI" panose="020B0604030504040204" pitchFamily="50" charset="-128"/>
                <a:ea typeface="Meiryo UI" panose="020B0604030504040204" pitchFamily="50" charset="-128"/>
              </a:rPr>
              <a:t>0.01</a:t>
            </a:r>
            <a:r>
              <a:rPr lang="en-US" altLang="ja-JP" sz="1600" dirty="0">
                <a:latin typeface="Meiryo UI" panose="020B0604030504040204" pitchFamily="50" charset="-128"/>
                <a:ea typeface="Meiryo UI" panose="020B0604030504040204" pitchFamily="50" charset="-128"/>
              </a:rPr>
              <a:t>mg/ml</a:t>
            </a:r>
            <a:r>
              <a:rPr lang="ja-JP" altLang="en-US" sz="1500" dirty="0" smtClean="0">
                <a:effectLst/>
                <a:latin typeface="Meiryo UI" panose="020B0604030504040204" pitchFamily="50" charset="-128"/>
                <a:ea typeface="Meiryo UI" panose="020B0604030504040204" pitchFamily="50" charset="-128"/>
              </a:rPr>
              <a:t>以上を</a:t>
            </a:r>
            <a:endParaRPr lang="en-US" altLang="ja-JP" sz="1500" dirty="0" smtClean="0">
              <a:effectLst/>
              <a:latin typeface="Meiryo UI" panose="020B0604030504040204" pitchFamily="50" charset="-128"/>
              <a:ea typeface="Meiryo UI" panose="020B0604030504040204" pitchFamily="50" charset="-128"/>
            </a:endParaRPr>
          </a:p>
          <a:p>
            <a:pPr defTabSz="914400">
              <a:defRPr/>
            </a:pPr>
            <a:r>
              <a:rPr lang="ja-JP" altLang="en-US" sz="1500" dirty="0" smtClean="0">
                <a:effectLst/>
                <a:latin typeface="Meiryo UI" panose="020B0604030504040204" pitchFamily="50" charset="-128"/>
                <a:ea typeface="Meiryo UI" panose="020B0604030504040204" pitchFamily="50" charset="-128"/>
              </a:rPr>
              <a:t>陽性とすると</a:t>
            </a:r>
            <a:r>
              <a:rPr lang="en-US" altLang="ja-JP" sz="1500" u="sng" dirty="0" smtClean="0">
                <a:effectLst/>
                <a:latin typeface="Meiryo UI" panose="020B0604030504040204" pitchFamily="50" charset="-128"/>
                <a:ea typeface="Meiryo UI" panose="020B0604030504040204" pitchFamily="50" charset="-128"/>
              </a:rPr>
              <a:t>28/41</a:t>
            </a:r>
            <a:r>
              <a:rPr lang="ja-JP" altLang="en-US" sz="1500" u="sng" dirty="0" smtClean="0">
                <a:effectLst/>
                <a:latin typeface="Meiryo UI" panose="020B0604030504040204" pitchFamily="50" charset="-128"/>
                <a:ea typeface="Meiryo UI" panose="020B0604030504040204" pitchFamily="50" charset="-128"/>
              </a:rPr>
              <a:t>（</a:t>
            </a:r>
            <a:r>
              <a:rPr lang="en-US" altLang="ja-JP" sz="1500" u="sng" dirty="0" smtClean="0">
                <a:effectLst/>
                <a:latin typeface="Meiryo UI" panose="020B0604030504040204" pitchFamily="50" charset="-128"/>
                <a:ea typeface="Meiryo UI" panose="020B0604030504040204" pitchFamily="50" charset="-128"/>
              </a:rPr>
              <a:t>68</a:t>
            </a:r>
            <a:r>
              <a:rPr lang="ja-JP" altLang="en-US" sz="1500" u="sng" dirty="0" smtClean="0">
                <a:effectLst/>
                <a:latin typeface="Meiryo UI" panose="020B0604030504040204" pitchFamily="50" charset="-128"/>
                <a:ea typeface="Meiryo UI" panose="020B0604030504040204" pitchFamily="50" charset="-128"/>
              </a:rPr>
              <a:t>％）が陽性</a:t>
            </a:r>
            <a:endParaRPr lang="en-US" altLang="ja-JP" sz="1500" u="sng" dirty="0" smtClean="0">
              <a:effectLst/>
              <a:latin typeface="Meiryo UI" panose="020B0604030504040204" pitchFamily="50" charset="-128"/>
              <a:ea typeface="Meiryo UI" panose="020B0604030504040204" pitchFamily="50" charset="-128"/>
            </a:endParaRPr>
          </a:p>
          <a:p>
            <a:pPr marL="342900" indent="-342900" defTabSz="914400">
              <a:buFont typeface="Arial" panose="020B0604020202020204" pitchFamily="34" charset="0"/>
              <a:buChar char="•"/>
              <a:defRPr/>
            </a:pPr>
            <a:r>
              <a:rPr lang="ja-JP" altLang="en-US" sz="1500" dirty="0" smtClean="0">
                <a:effectLst/>
                <a:latin typeface="Meiryo UI" panose="020B0604030504040204" pitchFamily="50" charset="-128"/>
                <a:ea typeface="Meiryo UI" panose="020B0604030504040204" pitchFamily="50" charset="-128"/>
              </a:rPr>
              <a:t>飛び降り</a:t>
            </a:r>
            <a:r>
              <a:rPr lang="ja-JP" altLang="en-US" sz="1500" dirty="0">
                <a:effectLst/>
                <a:latin typeface="Meiryo UI" panose="020B0604030504040204" pitchFamily="50" charset="-128"/>
                <a:ea typeface="Meiryo UI" panose="020B0604030504040204" pitchFamily="50" charset="-128"/>
              </a:rPr>
              <a:t>で</a:t>
            </a:r>
            <a:r>
              <a:rPr lang="en-US" altLang="ja-JP" sz="1500" dirty="0">
                <a:effectLst/>
                <a:latin typeface="Meiryo UI" panose="020B0604030504040204" pitchFamily="50" charset="-128"/>
                <a:ea typeface="Meiryo UI" panose="020B0604030504040204" pitchFamily="50" charset="-128"/>
              </a:rPr>
              <a:t>10/14(71%</a:t>
            </a:r>
            <a:r>
              <a:rPr lang="ja-JP" altLang="en-US" sz="1500" dirty="0">
                <a:effectLst/>
                <a:latin typeface="Meiryo UI" panose="020B0604030504040204" pitchFamily="50" charset="-128"/>
                <a:ea typeface="Meiryo UI" panose="020B0604030504040204" pitchFamily="50" charset="-128"/>
              </a:rPr>
              <a:t>）が陽性</a:t>
            </a:r>
            <a:endParaRPr lang="en-US" altLang="ja-JP" sz="1500" dirty="0">
              <a:effectLst/>
              <a:latin typeface="Meiryo UI" panose="020B0604030504040204" pitchFamily="50" charset="-128"/>
              <a:ea typeface="Meiryo UI" panose="020B0604030504040204" pitchFamily="50" charset="-128"/>
            </a:endParaRPr>
          </a:p>
          <a:p>
            <a:pPr defTabSz="914400">
              <a:defRPr/>
            </a:pPr>
            <a:r>
              <a:rPr lang="ja-JP" altLang="en-US" sz="1500" dirty="0" smtClean="0">
                <a:effectLst/>
                <a:latin typeface="Meiryo UI" panose="020B0604030504040204" pitchFamily="50" charset="-128"/>
                <a:ea typeface="Meiryo UI" panose="020B0604030504040204" pitchFamily="50" charset="-128"/>
              </a:rPr>
              <a:t>　　平均</a:t>
            </a:r>
            <a:r>
              <a:rPr lang="en-US" altLang="ja-JP" sz="1500" dirty="0" smtClean="0">
                <a:effectLst/>
                <a:latin typeface="Meiryo UI" panose="020B0604030504040204" pitchFamily="50" charset="-128"/>
                <a:ea typeface="Meiryo UI" panose="020B0604030504040204" pitchFamily="50" charset="-128"/>
              </a:rPr>
              <a:t>0.263mg/ml</a:t>
            </a:r>
          </a:p>
          <a:p>
            <a:pPr marL="342900" indent="-342900" defTabSz="914400">
              <a:buFont typeface="Arial" panose="020B0604020202020204" pitchFamily="34" charset="0"/>
              <a:buChar char="•"/>
              <a:defRPr/>
            </a:pPr>
            <a:r>
              <a:rPr lang="ja-JP" altLang="en-US" sz="1500" dirty="0" smtClean="0">
                <a:effectLst/>
                <a:latin typeface="Meiryo UI" panose="020B0604030504040204" pitchFamily="50" charset="-128"/>
                <a:ea typeface="Meiryo UI" panose="020B0604030504040204" pitchFamily="50" charset="-128"/>
              </a:rPr>
              <a:t>縊死</a:t>
            </a:r>
            <a:r>
              <a:rPr lang="ja-JP" altLang="en-US" sz="1500" dirty="0">
                <a:effectLst/>
                <a:latin typeface="Meiryo UI" panose="020B0604030504040204" pitchFamily="50" charset="-128"/>
                <a:ea typeface="Meiryo UI" panose="020B0604030504040204" pitchFamily="50" charset="-128"/>
              </a:rPr>
              <a:t>で</a:t>
            </a:r>
            <a:r>
              <a:rPr lang="en-US" altLang="ja-JP" sz="1500" dirty="0">
                <a:effectLst/>
                <a:latin typeface="Meiryo UI" panose="020B0604030504040204" pitchFamily="50" charset="-128"/>
                <a:ea typeface="Meiryo UI" panose="020B0604030504040204" pitchFamily="50" charset="-128"/>
              </a:rPr>
              <a:t>13/18(72%)</a:t>
            </a:r>
            <a:r>
              <a:rPr lang="ja-JP" altLang="en-US" sz="1500" dirty="0">
                <a:effectLst/>
                <a:latin typeface="Meiryo UI" panose="020B0604030504040204" pitchFamily="50" charset="-128"/>
                <a:ea typeface="Meiryo UI" panose="020B0604030504040204" pitchFamily="50" charset="-128"/>
              </a:rPr>
              <a:t>が陽性</a:t>
            </a:r>
            <a:endParaRPr lang="en-US" altLang="ja-JP" sz="1500" dirty="0">
              <a:effectLst/>
              <a:latin typeface="Meiryo UI" panose="020B0604030504040204" pitchFamily="50" charset="-128"/>
              <a:ea typeface="Meiryo UI" panose="020B0604030504040204" pitchFamily="50" charset="-128"/>
            </a:endParaRPr>
          </a:p>
          <a:p>
            <a:pPr defTabSz="914400">
              <a:defRPr/>
            </a:pPr>
            <a:r>
              <a:rPr lang="ja-JP" altLang="en-US" sz="1500" dirty="0">
                <a:effectLst/>
                <a:latin typeface="Meiryo UI" panose="020B0604030504040204" pitchFamily="50" charset="-128"/>
                <a:ea typeface="Meiryo UI" panose="020B0604030504040204" pitchFamily="50" charset="-128"/>
              </a:rPr>
              <a:t>　　平均</a:t>
            </a:r>
            <a:r>
              <a:rPr lang="en-US" altLang="ja-JP" sz="1500" dirty="0" smtClean="0">
                <a:effectLst/>
                <a:latin typeface="Meiryo UI" panose="020B0604030504040204" pitchFamily="50" charset="-128"/>
                <a:ea typeface="Meiryo UI" panose="020B0604030504040204" pitchFamily="50" charset="-128"/>
              </a:rPr>
              <a:t>0.076mg/ml</a:t>
            </a:r>
          </a:p>
          <a:p>
            <a:endParaRPr lang="en-US" altLang="ja-JP" sz="1400" dirty="0" smtClean="0">
              <a:latin typeface="+mn-ea"/>
            </a:endParaRPr>
          </a:p>
          <a:p>
            <a:pPr marL="285750" indent="-285750">
              <a:buFont typeface="Arial" panose="020B0604020202020204" pitchFamily="34" charset="0"/>
              <a:buChar char="•"/>
            </a:pPr>
            <a:r>
              <a:rPr lang="ja-JP" altLang="en-US" sz="1400" dirty="0" smtClean="0">
                <a:latin typeface="+mn-ea"/>
              </a:rPr>
              <a:t>　</a:t>
            </a:r>
            <a:endParaRPr lang="en-US" altLang="ja-JP" sz="1400" dirty="0" smtClean="0">
              <a:latin typeface="+mn-ea"/>
            </a:endParaRPr>
          </a:p>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rPr>
              <a:t>飲酒習慣あり</a:t>
            </a:r>
            <a:r>
              <a:rPr lang="en-US" altLang="ja-JP" sz="1400" dirty="0">
                <a:latin typeface="Meiryo UI" panose="020B0604030504040204" pitchFamily="50" charset="-128"/>
                <a:ea typeface="Meiryo UI" panose="020B0604030504040204" pitchFamily="50" charset="-128"/>
              </a:rPr>
              <a:t>13/41(32%) </a:t>
            </a:r>
          </a:p>
          <a:p>
            <a:pPr lvl="1"/>
            <a:r>
              <a:rPr lang="ja-JP" altLang="en-US" sz="1400" dirty="0" smtClean="0">
                <a:latin typeface="Meiryo UI" panose="020B0604030504040204" pitchFamily="50" charset="-128"/>
                <a:ea typeface="Meiryo UI" panose="020B0604030504040204" pitchFamily="50" charset="-128"/>
              </a:rPr>
              <a:t>飛び降り</a:t>
            </a:r>
            <a:r>
              <a:rPr lang="en-US" altLang="ja-JP" sz="1400" dirty="0">
                <a:latin typeface="Meiryo UI" panose="020B0604030504040204" pitchFamily="50" charset="-128"/>
                <a:ea typeface="Meiryo UI" panose="020B0604030504040204" pitchFamily="50" charset="-128"/>
              </a:rPr>
              <a:t>3/13[</a:t>
            </a:r>
            <a:r>
              <a:rPr lang="ja-JP" altLang="en-US" sz="1400" dirty="0">
                <a:latin typeface="Meiryo UI" panose="020B0604030504040204" pitchFamily="50" charset="-128"/>
                <a:ea typeface="Meiryo UI" panose="020B0604030504040204" pitchFamily="50" charset="-128"/>
              </a:rPr>
              <a:t>内２名が</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平均</a:t>
            </a:r>
            <a:r>
              <a:rPr lang="en-US" altLang="ja-JP" sz="1400" dirty="0">
                <a:latin typeface="Meiryo UI" panose="020B0604030504040204" pitchFamily="50" charset="-128"/>
                <a:ea typeface="Meiryo UI" panose="020B0604030504040204" pitchFamily="50" charset="-128"/>
              </a:rPr>
              <a:t>:0.84mg/ml]</a:t>
            </a:r>
          </a:p>
          <a:p>
            <a:pPr marL="285750" indent="-285750">
              <a:buFont typeface="Arial" panose="020B0604020202020204" pitchFamily="34" charset="0"/>
              <a:buChar char="•"/>
            </a:pPr>
            <a:r>
              <a:rPr lang="ja-JP" altLang="en-US" sz="1400" dirty="0" smtClean="0">
                <a:latin typeface="Meiryo UI" panose="020B0604030504040204" pitchFamily="50" charset="-128"/>
                <a:ea typeface="Meiryo UI" panose="020B0604030504040204" pitchFamily="50" charset="-128"/>
              </a:rPr>
              <a:t>飲酒習慣なし</a:t>
            </a:r>
            <a:r>
              <a:rPr lang="en-US" altLang="ja-JP" sz="1400" dirty="0">
                <a:latin typeface="Meiryo UI" panose="020B0604030504040204" pitchFamily="50" charset="-128"/>
                <a:ea typeface="Meiryo UI" panose="020B0604030504040204" pitchFamily="50" charset="-128"/>
              </a:rPr>
              <a:t>17/41(41%) </a:t>
            </a:r>
            <a:endParaRPr lang="en-US" altLang="ja-JP" sz="1400" dirty="0" smtClean="0">
              <a:latin typeface="Meiryo UI" panose="020B0604030504040204" pitchFamily="50" charset="-128"/>
              <a:ea typeface="Meiryo UI" panose="020B0604030504040204" pitchFamily="50" charset="-128"/>
            </a:endParaRPr>
          </a:p>
          <a:p>
            <a:pPr lvl="1"/>
            <a:r>
              <a:rPr lang="ja-JP" altLang="en-US" sz="1400" dirty="0" smtClean="0">
                <a:latin typeface="Meiryo UI" panose="020B0604030504040204" pitchFamily="50" charset="-128"/>
                <a:ea typeface="Meiryo UI" panose="020B0604030504040204" pitchFamily="50" charset="-128"/>
              </a:rPr>
              <a:t>飛び降り</a:t>
            </a:r>
            <a:r>
              <a:rPr lang="en-US" altLang="ja-JP" sz="1400" dirty="0">
                <a:latin typeface="Meiryo UI" panose="020B0604030504040204" pitchFamily="50" charset="-128"/>
                <a:ea typeface="Meiryo UI" panose="020B0604030504040204" pitchFamily="50" charset="-128"/>
              </a:rPr>
              <a:t>9/17[</a:t>
            </a:r>
            <a:r>
              <a:rPr lang="ja-JP" altLang="en-US" sz="1400" dirty="0">
                <a:latin typeface="Meiryo UI" panose="020B0604030504040204" pitchFamily="50" charset="-128"/>
                <a:ea typeface="Meiryo UI" panose="020B0604030504040204" pitchFamily="50" charset="-128"/>
              </a:rPr>
              <a:t>内６名が</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平均</a:t>
            </a:r>
            <a:r>
              <a:rPr lang="en-US" altLang="ja-JP" sz="1400" dirty="0" smtClean="0">
                <a:latin typeface="Meiryo UI" panose="020B0604030504040204" pitchFamily="50" charset="-128"/>
                <a:ea typeface="Meiryo UI" panose="020B0604030504040204" pitchFamily="50" charset="-128"/>
              </a:rPr>
              <a:t>0.11</a:t>
            </a:r>
            <a:r>
              <a:rPr lang="en-US" altLang="ja-JP" sz="1400" dirty="0">
                <a:latin typeface="Meiryo UI" panose="020B0604030504040204" pitchFamily="50" charset="-128"/>
                <a:ea typeface="Meiryo UI" panose="020B0604030504040204" pitchFamily="50" charset="-128"/>
              </a:rPr>
              <a:t>mg/ml</a:t>
            </a:r>
            <a:r>
              <a:rPr lang="en-US" altLang="ja-JP" sz="14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二等辺三角形 1"/>
          <p:cNvSpPr/>
          <p:nvPr/>
        </p:nvSpPr>
        <p:spPr>
          <a:xfrm rot="5400000">
            <a:off x="5952325" y="1545060"/>
            <a:ext cx="1084125" cy="238188"/>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p:cNvSpPr/>
          <p:nvPr/>
        </p:nvSpPr>
        <p:spPr>
          <a:xfrm>
            <a:off x="6616824" y="696144"/>
            <a:ext cx="2592288" cy="3600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今回</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の取り組み</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角丸四角形 2"/>
          <p:cNvSpPr/>
          <p:nvPr/>
        </p:nvSpPr>
        <p:spPr>
          <a:xfrm>
            <a:off x="6896656" y="1233299"/>
            <a:ext cx="1569827" cy="303213"/>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目的</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角丸四角形 66"/>
          <p:cNvSpPr/>
          <p:nvPr/>
        </p:nvSpPr>
        <p:spPr>
          <a:xfrm>
            <a:off x="467444" y="3437376"/>
            <a:ext cx="5794386" cy="637376"/>
          </a:xfrm>
          <a:prstGeom prst="roundRect">
            <a:avLst>
              <a:gd name="adj" fmla="val 5238"/>
            </a:avLst>
          </a:prstGeom>
          <a:effectLst>
            <a:outerShdw blurRad="63500" sx="102000" sy="102000" algn="ctr"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ctr"/>
          <a:lstStyle/>
          <a:p>
            <a:endParaRPr lang="en-US" altLang="ja-JP" sz="1400" dirty="0" smtClean="0"/>
          </a:p>
          <a:p>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フォーカス１</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自殺</a:t>
            </a:r>
            <a:r>
              <a:rPr lang="ja-JP" altLang="en-US" sz="1400" dirty="0">
                <a:latin typeface="Meiryo UI" panose="020B0604030504040204" pitchFamily="50" charset="-128"/>
                <a:ea typeface="Meiryo UI" panose="020B0604030504040204" pitchFamily="50" charset="-128"/>
              </a:rPr>
              <a:t>の直前の状況を把握し、自殺のハイリスク者やその家庭や職域向けに、</a:t>
            </a:r>
            <a:r>
              <a:rPr lang="ja-JP" altLang="en-US" sz="1400" u="sng" dirty="0">
                <a:latin typeface="Meiryo UI" panose="020B0604030504040204" pitchFamily="50" charset="-128"/>
                <a:ea typeface="Meiryo UI" panose="020B0604030504040204" pitchFamily="50" charset="-128"/>
              </a:rPr>
              <a:t>自殺予防の為の心理</a:t>
            </a:r>
            <a:r>
              <a:rPr lang="ja-JP" altLang="en-US" sz="1400" u="sng" dirty="0" smtClean="0">
                <a:latin typeface="Meiryo UI" panose="020B0604030504040204" pitchFamily="50" charset="-128"/>
                <a:ea typeface="Meiryo UI" panose="020B0604030504040204" pitchFamily="50" charset="-128"/>
              </a:rPr>
              <a:t>教育</a:t>
            </a:r>
            <a:r>
              <a:rPr lang="ja-JP" altLang="en-US" sz="1400" dirty="0" smtClean="0">
                <a:latin typeface="Meiryo UI" panose="020B0604030504040204" pitchFamily="50" charset="-128"/>
                <a:ea typeface="Meiryo UI" panose="020B0604030504040204" pitchFamily="50" charset="-128"/>
              </a:rPr>
              <a:t>を行う</a:t>
            </a:r>
            <a:endParaRPr lang="en-US" altLang="ja-JP" sz="1400" dirty="0">
              <a:latin typeface="Meiryo UI" panose="020B0604030504040204" pitchFamily="50" charset="-128"/>
              <a:ea typeface="Meiryo UI" panose="020B0604030504040204" pitchFamily="50" charset="-128"/>
            </a:endParaRPr>
          </a:p>
          <a:p>
            <a:endParaRPr lang="en-US" altLang="ja-JP" sz="1400" dirty="0"/>
          </a:p>
        </p:txBody>
      </p:sp>
      <p:sp>
        <p:nvSpPr>
          <p:cNvPr id="7" name="テキスト ボックス 6"/>
          <p:cNvSpPr txBox="1"/>
          <p:nvPr/>
        </p:nvSpPr>
        <p:spPr>
          <a:xfrm>
            <a:off x="6904855" y="1632248"/>
            <a:ext cx="2448273" cy="1384995"/>
          </a:xfrm>
          <a:prstGeom prst="rect">
            <a:avLst/>
          </a:prstGeom>
          <a:noFill/>
        </p:spPr>
        <p:txBody>
          <a:bodyPr wrap="square" rtlCol="0">
            <a:spAutoFit/>
          </a:bodyPr>
          <a:lstStyle/>
          <a:p>
            <a:r>
              <a:rPr lang="ja-JP" altLang="en-US" sz="1400" dirty="0" smtClean="0">
                <a:latin typeface="Meiryo UI" panose="020B0604030504040204" pitchFamily="50" charset="-128"/>
                <a:ea typeface="Meiryo UI" panose="020B0604030504040204" pitchFamily="50" charset="-128"/>
              </a:rPr>
              <a:t>大阪府</a:t>
            </a:r>
            <a:r>
              <a:rPr lang="ja-JP" altLang="en-US" sz="1400" dirty="0">
                <a:latin typeface="Meiryo UI" panose="020B0604030504040204" pitchFamily="50" charset="-128"/>
                <a:ea typeface="Meiryo UI" panose="020B0604030504040204" pitchFamily="50" charset="-128"/>
              </a:rPr>
              <a:t>監察医事務所の自殺者データから自殺の概況を把握し</a:t>
            </a:r>
            <a:r>
              <a:rPr lang="ja-JP" altLang="en-US" sz="1400" dirty="0" smtClean="0">
                <a:latin typeface="Meiryo UI" panose="020B0604030504040204" pitchFamily="50" charset="-128"/>
                <a:ea typeface="Meiryo UI" panose="020B0604030504040204" pitchFamily="50" charset="-128"/>
              </a:rPr>
              <a:t>、それを一般化した上で大阪府</a:t>
            </a:r>
            <a:r>
              <a:rPr lang="ja-JP" altLang="en-US" sz="1400" dirty="0">
                <a:latin typeface="Meiryo UI" panose="020B0604030504040204" pitchFamily="50" charset="-128"/>
                <a:ea typeface="Meiryo UI" panose="020B0604030504040204" pitchFamily="50" charset="-128"/>
              </a:rPr>
              <a:t>の自殺予防の為の対策の立案や既存の事業の改善に活かす</a:t>
            </a:r>
          </a:p>
        </p:txBody>
      </p:sp>
      <p:sp>
        <p:nvSpPr>
          <p:cNvPr id="8" name="テキスト ボックス 7"/>
          <p:cNvSpPr txBox="1"/>
          <p:nvPr/>
        </p:nvSpPr>
        <p:spPr>
          <a:xfrm rot="10800000" flipV="1">
            <a:off x="9625421" y="1646058"/>
            <a:ext cx="2968065" cy="1384995"/>
          </a:xfrm>
          <a:prstGeom prst="rect">
            <a:avLst/>
          </a:prstGeom>
          <a:noFill/>
        </p:spPr>
        <p:txBody>
          <a:bodyPr wrap="square" rtlCol="0">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こころの健康総合センター</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監察医事務所</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n"/>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合同チームにて平成</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27</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年度</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検討</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n"/>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指標</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を決定した上で集積データ</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から指標情報を収集。</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6832849" y="1128191"/>
            <a:ext cx="2603420" cy="19028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9625420" y="1122090"/>
            <a:ext cx="2852751" cy="18951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下矢印 9"/>
          <p:cNvSpPr/>
          <p:nvPr/>
        </p:nvSpPr>
        <p:spPr>
          <a:xfrm>
            <a:off x="3182094" y="4008512"/>
            <a:ext cx="360040" cy="3873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角丸四角形 26"/>
          <p:cNvSpPr/>
          <p:nvPr/>
        </p:nvSpPr>
        <p:spPr>
          <a:xfrm rot="10800000" flipV="1">
            <a:off x="404999" y="4395812"/>
            <a:ext cx="5970291" cy="476811"/>
          </a:xfrm>
          <a:prstGeom prst="roundRect">
            <a:avLst/>
          </a:prstGeom>
          <a:gradFill>
            <a:gsLst>
              <a:gs pos="100000">
                <a:schemeClr val="accent3"/>
              </a:gs>
              <a:gs pos="100000">
                <a:schemeClr val="accent1">
                  <a:shade val="94000"/>
                  <a:satMod val="135000"/>
                </a:schemeClr>
              </a:gs>
            </a:gsLst>
            <a:lin ang="16200000" scaled="0"/>
          </a:gradFill>
          <a:ln/>
          <a:effectLst/>
        </p:spPr>
        <p:style>
          <a:lnRef idx="0">
            <a:schemeClr val="accent1"/>
          </a:lnRef>
          <a:fillRef idx="3">
            <a:schemeClr val="accent1"/>
          </a:fillRef>
          <a:effectRef idx="3">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2000"/>
              </a:lnSpc>
              <a:spcAft>
                <a:spcPts val="0"/>
              </a:spcAft>
            </a:pPr>
            <a:r>
              <a:rPr lang="ja-JP" altLang="en-US" sz="1600" b="1" kern="100" dirty="0" smtClean="0">
                <a:solidFill>
                  <a:schemeClr val="tx1"/>
                </a:solidFill>
                <a:effectLst/>
                <a:ea typeface="Meiryo UI"/>
                <a:cs typeface="Times New Roman"/>
              </a:rPr>
              <a:t>　</a:t>
            </a:r>
            <a:r>
              <a:rPr lang="ja-JP" altLang="en-US" sz="1600" b="1" kern="100" dirty="0">
                <a:solidFill>
                  <a:schemeClr val="tx1"/>
                </a:solidFill>
                <a:ea typeface="Meiryo UI"/>
                <a:cs typeface="Times New Roman"/>
              </a:rPr>
              <a:t>直前</a:t>
            </a:r>
            <a:r>
              <a:rPr lang="ja-JP" altLang="en-US" sz="1600" b="1" kern="100" dirty="0" smtClean="0">
                <a:solidFill>
                  <a:schemeClr val="tx1"/>
                </a:solidFill>
                <a:ea typeface="Meiryo UI"/>
                <a:cs typeface="Times New Roman"/>
              </a:rPr>
              <a:t>のアルコール摂取についての結果</a:t>
            </a:r>
            <a:endParaRPr lang="ja-JP" sz="1600" b="1" kern="100" dirty="0">
              <a:solidFill>
                <a:schemeClr val="tx1"/>
              </a:solidFill>
              <a:effectLst/>
              <a:ea typeface="ＭＳ 明朝"/>
              <a:cs typeface="Times New Roman"/>
            </a:endParaRPr>
          </a:p>
        </p:txBody>
      </p:sp>
      <p:sp>
        <p:nvSpPr>
          <p:cNvPr id="29" name="角丸四角形 28"/>
          <p:cNvSpPr/>
          <p:nvPr/>
        </p:nvSpPr>
        <p:spPr>
          <a:xfrm>
            <a:off x="9730587" y="1234092"/>
            <a:ext cx="1569827" cy="303213"/>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方法</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角丸四角形 29"/>
          <p:cNvSpPr/>
          <p:nvPr/>
        </p:nvSpPr>
        <p:spPr>
          <a:xfrm>
            <a:off x="6867413" y="3432448"/>
            <a:ext cx="5794386" cy="637376"/>
          </a:xfrm>
          <a:prstGeom prst="roundRect">
            <a:avLst>
              <a:gd name="adj" fmla="val 5238"/>
            </a:avLst>
          </a:prstGeom>
          <a:effectLst>
            <a:outerShdw blurRad="63500" sx="102000" sy="102000" algn="ctr" rotWithShape="0">
              <a:prstClr val="black">
                <a:alpha val="40000"/>
              </a:prstClr>
            </a:outerShdw>
          </a:effectLst>
        </p:spPr>
        <p:style>
          <a:lnRef idx="2">
            <a:schemeClr val="accent5"/>
          </a:lnRef>
          <a:fillRef idx="1">
            <a:schemeClr val="lt1"/>
          </a:fillRef>
          <a:effectRef idx="0">
            <a:schemeClr val="accent5"/>
          </a:effectRef>
          <a:fontRef idx="minor">
            <a:schemeClr val="dk1"/>
          </a:fontRef>
        </p:style>
        <p:txBody>
          <a:bodyPr rtlCol="0" anchor="ctr"/>
          <a:lstStyle/>
          <a:p>
            <a:endParaRPr lang="en-US" altLang="ja-JP" sz="1400" dirty="0" smtClean="0">
              <a:latin typeface="Meiryo UI" panose="020B0604030504040204" pitchFamily="50" charset="-128"/>
              <a:ea typeface="Meiryo UI" panose="020B0604030504040204" pitchFamily="50" charset="-128"/>
            </a:endParaRPr>
          </a:p>
          <a:p>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フォーカス２</a:t>
            </a:r>
            <a:r>
              <a:rPr lang="en-US" altLang="ja-JP" sz="1400" dirty="0" smtClean="0">
                <a:latin typeface="Meiryo UI" panose="020B0604030504040204" pitchFamily="50" charset="-128"/>
                <a:ea typeface="Meiryo UI" panose="020B0604030504040204" pitchFamily="50" charset="-128"/>
              </a:rPr>
              <a:t>】</a:t>
            </a:r>
            <a:r>
              <a:rPr lang="ja-JP" altLang="en-US" sz="1400" u="sng" dirty="0" smtClean="0">
                <a:latin typeface="Meiryo UI" panose="020B0604030504040204" pitchFamily="50" charset="-128"/>
                <a:ea typeface="Meiryo UI" panose="020B0604030504040204" pitchFamily="50" charset="-128"/>
              </a:rPr>
              <a:t>ゲートキーパーに</a:t>
            </a:r>
            <a:r>
              <a:rPr lang="ja-JP" altLang="en-US" sz="1400" u="sng" dirty="0">
                <a:latin typeface="Meiryo UI" panose="020B0604030504040204" pitchFamily="50" charset="-128"/>
                <a:ea typeface="Meiryo UI" panose="020B0604030504040204" pitchFamily="50" charset="-128"/>
              </a:rPr>
              <a:t>なり得る</a:t>
            </a:r>
            <a:r>
              <a:rPr lang="ja-JP" altLang="en-US" sz="1400" u="sng" dirty="0" smtClean="0">
                <a:latin typeface="Meiryo UI" panose="020B0604030504040204" pitchFamily="50" charset="-128"/>
                <a:ea typeface="Meiryo UI" panose="020B0604030504040204" pitchFamily="50" charset="-128"/>
              </a:rPr>
              <a:t>人</a:t>
            </a:r>
            <a:r>
              <a:rPr lang="ja-JP" altLang="en-US" sz="1400" dirty="0">
                <a:latin typeface="Meiryo UI" panose="020B0604030504040204" pitchFamily="50" charset="-128"/>
                <a:ea typeface="Meiryo UI" panose="020B0604030504040204" pitchFamily="50" charset="-128"/>
              </a:rPr>
              <a:t>の存在の有無を議論すること</a:t>
            </a:r>
            <a:r>
              <a:rPr lang="ja-JP" altLang="en-US" sz="1400" dirty="0" smtClean="0">
                <a:latin typeface="Meiryo UI" panose="020B0604030504040204" pitchFamily="50" charset="-128"/>
                <a:ea typeface="Meiryo UI" panose="020B0604030504040204" pitchFamily="50" charset="-128"/>
              </a:rPr>
              <a:t>で自殺対策のフォーカスを検討する</a:t>
            </a:r>
            <a:endParaRPr lang="ja-JP" altLang="en-US" sz="1400" dirty="0">
              <a:latin typeface="Meiryo UI" panose="020B0604030504040204" pitchFamily="50" charset="-128"/>
              <a:ea typeface="Meiryo UI" panose="020B0604030504040204" pitchFamily="50" charset="-128"/>
            </a:endParaRPr>
          </a:p>
          <a:p>
            <a:endParaRPr lang="en-US" altLang="ja-JP" sz="1400" dirty="0"/>
          </a:p>
        </p:txBody>
      </p:sp>
      <p:sp>
        <p:nvSpPr>
          <p:cNvPr id="32" name="下矢印 31"/>
          <p:cNvSpPr/>
          <p:nvPr/>
        </p:nvSpPr>
        <p:spPr>
          <a:xfrm>
            <a:off x="9383946" y="4028109"/>
            <a:ext cx="360040" cy="3873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角丸四角形 32"/>
          <p:cNvSpPr/>
          <p:nvPr/>
        </p:nvSpPr>
        <p:spPr>
          <a:xfrm rot="10800000" flipV="1">
            <a:off x="6683256" y="4395829"/>
            <a:ext cx="5970291" cy="476794"/>
          </a:xfrm>
          <a:prstGeom prst="roundRect">
            <a:avLst/>
          </a:prstGeom>
          <a:gradFill>
            <a:gsLst>
              <a:gs pos="100000">
                <a:schemeClr val="accent3"/>
              </a:gs>
              <a:gs pos="100000">
                <a:schemeClr val="accent1">
                  <a:shade val="94000"/>
                  <a:satMod val="135000"/>
                </a:schemeClr>
              </a:gs>
            </a:gsLst>
            <a:lin ang="16200000" scaled="0"/>
          </a:gradFill>
          <a:ln/>
          <a:effectLst/>
        </p:spPr>
        <p:style>
          <a:lnRef idx="0">
            <a:schemeClr val="accent1"/>
          </a:lnRef>
          <a:fillRef idx="3">
            <a:schemeClr val="accent1"/>
          </a:fillRef>
          <a:effectRef idx="3">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2000"/>
              </a:lnSpc>
              <a:spcAft>
                <a:spcPts val="0"/>
              </a:spcAft>
            </a:pPr>
            <a:r>
              <a:rPr lang="ja-JP" altLang="en-US" sz="1600" b="1" kern="100" dirty="0" smtClean="0">
                <a:solidFill>
                  <a:schemeClr val="tx1"/>
                </a:solidFill>
                <a:effectLst/>
                <a:ea typeface="Meiryo UI"/>
                <a:cs typeface="Times New Roman"/>
              </a:rPr>
              <a:t>　ゲートキーパーについての結果</a:t>
            </a:r>
            <a:endParaRPr lang="ja-JP" sz="1600" kern="100" dirty="0">
              <a:solidFill>
                <a:schemeClr val="tx1"/>
              </a:solidFill>
              <a:effectLst/>
              <a:ea typeface="ＭＳ 明朝"/>
              <a:cs typeface="Times New Roman"/>
            </a:endParaRPr>
          </a:p>
        </p:txBody>
      </p:sp>
      <p:sp>
        <p:nvSpPr>
          <p:cNvPr id="15" name="角丸四角形 14"/>
          <p:cNvSpPr/>
          <p:nvPr/>
        </p:nvSpPr>
        <p:spPr>
          <a:xfrm>
            <a:off x="589806" y="6596097"/>
            <a:ext cx="5627935" cy="1180724"/>
          </a:xfrm>
          <a:prstGeom prst="roundRect">
            <a:avLst/>
          </a:prstGeom>
          <a:noFill/>
          <a:ln cap="rnd">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角丸四角形 35"/>
          <p:cNvSpPr/>
          <p:nvPr/>
        </p:nvSpPr>
        <p:spPr>
          <a:xfrm>
            <a:off x="589806" y="6482316"/>
            <a:ext cx="1569827" cy="227561"/>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404999" y="8579736"/>
            <a:ext cx="6089388" cy="75736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endParaRPr>
          </a:p>
          <a:p>
            <a:r>
              <a:rPr kumimoji="1" lang="ja-JP" altLang="en-US" dirty="0" smtClean="0">
                <a:solidFill>
                  <a:schemeClr val="tx1"/>
                </a:solidFill>
              </a:rPr>
              <a:t>・</a:t>
            </a:r>
            <a:r>
              <a:rPr kumimoji="1" lang="ja-JP" altLang="en-US" sz="1800" dirty="0" smtClean="0">
                <a:solidFill>
                  <a:schemeClr val="tx1"/>
                </a:solidFill>
              </a:rPr>
              <a:t>一般住民向け「悩んだら飲まない」キャンペーン</a:t>
            </a:r>
            <a:endParaRPr kumimoji="1" lang="en-US" altLang="ja-JP" sz="1800" dirty="0" smtClean="0">
              <a:solidFill>
                <a:schemeClr val="tx1"/>
              </a:solidFill>
            </a:endParaRPr>
          </a:p>
          <a:p>
            <a:pPr marL="285750" indent="-285750">
              <a:buFont typeface="Arial" panose="020B0604020202020204" pitchFamily="34" charset="0"/>
              <a:buChar char="•"/>
            </a:pPr>
            <a:r>
              <a:rPr lang="ja-JP" altLang="en-US" sz="1800" dirty="0" smtClean="0">
                <a:solidFill>
                  <a:schemeClr val="tx1"/>
                </a:solidFill>
              </a:rPr>
              <a:t>自殺未遂者本人へのアルコールに関する心理教育</a:t>
            </a:r>
            <a:endParaRPr kumimoji="1" lang="en-US" altLang="ja-JP" sz="1800" dirty="0" smtClean="0">
              <a:solidFill>
                <a:schemeClr val="tx1"/>
              </a:solidFill>
            </a:endParaRPr>
          </a:p>
          <a:p>
            <a:pPr algn="ctr"/>
            <a:endParaRPr kumimoji="1" lang="ja-JP" altLang="en-US" sz="1800" dirty="0">
              <a:solidFill>
                <a:schemeClr val="tx1"/>
              </a:solidFill>
            </a:endParaRPr>
          </a:p>
        </p:txBody>
      </p:sp>
      <p:sp>
        <p:nvSpPr>
          <p:cNvPr id="39" name="角丸四角形 38"/>
          <p:cNvSpPr/>
          <p:nvPr/>
        </p:nvSpPr>
        <p:spPr>
          <a:xfrm>
            <a:off x="339866" y="8166889"/>
            <a:ext cx="6154521" cy="426927"/>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b="1" dirty="0" smtClean="0">
                <a:solidFill>
                  <a:schemeClr val="tx1"/>
                </a:solidFill>
              </a:rPr>
              <a:t>【</a:t>
            </a:r>
            <a:r>
              <a:rPr lang="ja-JP" altLang="en-US" sz="1600" b="1" dirty="0" smtClean="0">
                <a:solidFill>
                  <a:schemeClr val="tx1"/>
                </a:solidFill>
              </a:rPr>
              <a:t>事業案</a:t>
            </a:r>
            <a:r>
              <a:rPr lang="en-US" altLang="ja-JP" sz="1600" b="1" dirty="0" smtClean="0">
                <a:solidFill>
                  <a:schemeClr val="tx1"/>
                </a:solidFill>
              </a:rPr>
              <a:t>】</a:t>
            </a:r>
            <a:r>
              <a:rPr lang="ja-JP" altLang="en-US" sz="1600" b="1" dirty="0" smtClean="0">
                <a:solidFill>
                  <a:schemeClr val="tx1"/>
                </a:solidFill>
              </a:rPr>
              <a:t>アルコール</a:t>
            </a:r>
            <a:r>
              <a:rPr lang="ja-JP" altLang="en-US" sz="1600" b="1" dirty="0">
                <a:solidFill>
                  <a:schemeClr val="tx1"/>
                </a:solidFill>
              </a:rPr>
              <a:t>が自殺に及ぼす影響について周知・</a:t>
            </a:r>
            <a:r>
              <a:rPr lang="ja-JP" altLang="en-US" sz="1600" b="1" dirty="0" smtClean="0">
                <a:solidFill>
                  <a:schemeClr val="tx1"/>
                </a:solidFill>
              </a:rPr>
              <a:t>対策を行う</a:t>
            </a:r>
            <a:endParaRPr lang="en-US" altLang="ja-JP" sz="1600" b="1" dirty="0">
              <a:solidFill>
                <a:schemeClr val="tx1"/>
              </a:solidFill>
            </a:endParaRPr>
          </a:p>
        </p:txBody>
      </p:sp>
      <p:sp>
        <p:nvSpPr>
          <p:cNvPr id="20" name="正方形/長方形 19"/>
          <p:cNvSpPr/>
          <p:nvPr/>
        </p:nvSpPr>
        <p:spPr>
          <a:xfrm>
            <a:off x="3980065" y="5016623"/>
            <a:ext cx="2237676" cy="5760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直前のアルコール摂取が自殺に関</a:t>
            </a:r>
            <a:r>
              <a:rPr kumimoji="1" lang="ja-JP" altLang="en-US" sz="1600" dirty="0" smtClean="0"/>
              <a:t>与</a:t>
            </a:r>
            <a:endParaRPr kumimoji="1" lang="ja-JP" altLang="en-US" sz="1600" dirty="0"/>
          </a:p>
        </p:txBody>
      </p:sp>
      <p:sp>
        <p:nvSpPr>
          <p:cNvPr id="42" name="下矢印 41"/>
          <p:cNvSpPr/>
          <p:nvPr/>
        </p:nvSpPr>
        <p:spPr>
          <a:xfrm>
            <a:off x="3223753" y="7779572"/>
            <a:ext cx="360040" cy="3873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3362114" y="5736704"/>
            <a:ext cx="2899716" cy="7456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latin typeface="Meiryo UI" panose="020B0604030504040204" pitchFamily="50" charset="-128"/>
                <a:ea typeface="Meiryo UI" panose="020B0604030504040204" pitchFamily="50" charset="-128"/>
              </a:rPr>
              <a:t>飲酒は飛び降りを引き起こし、飲酒習慣なしの者は特に飛び降りに</a:t>
            </a:r>
            <a:r>
              <a:rPr lang="ja-JP" altLang="en-US" sz="1600" dirty="0" smtClean="0">
                <a:latin typeface="Meiryo UI" panose="020B0604030504040204" pitchFamily="50" charset="-128"/>
                <a:ea typeface="Meiryo UI" panose="020B0604030504040204" pitchFamily="50" charset="-128"/>
              </a:rPr>
              <a:t>つながりやすい</a:t>
            </a:r>
            <a:endParaRPr lang="en-US" altLang="ja-JP" sz="1600" dirty="0">
              <a:latin typeface="Meiryo UI" panose="020B0604030504040204" pitchFamily="50" charset="-128"/>
              <a:ea typeface="Meiryo UI" panose="020B0604030504040204" pitchFamily="50" charset="-128"/>
            </a:endParaRPr>
          </a:p>
        </p:txBody>
      </p:sp>
      <p:sp>
        <p:nvSpPr>
          <p:cNvPr id="46" name="正方形/長方形 45"/>
          <p:cNvSpPr/>
          <p:nvPr/>
        </p:nvSpPr>
        <p:spPr>
          <a:xfrm>
            <a:off x="6867412" y="4872624"/>
            <a:ext cx="4717964" cy="3770263"/>
          </a:xfrm>
          <a:prstGeom prst="rect">
            <a:avLst/>
          </a:prstGeom>
        </p:spPr>
        <p:txBody>
          <a:bodyPr wrap="square">
            <a:spAutoFit/>
          </a:bodyPr>
          <a:lstStyle/>
          <a:p>
            <a:pPr defTabSz="914400">
              <a:defRPr/>
            </a:pPr>
            <a:r>
              <a:rPr lang="ja-JP" altLang="en-US" sz="1500" dirty="0" smtClean="0">
                <a:latin typeface="+mn-ea"/>
              </a:rPr>
              <a:t>最後に会った人は</a:t>
            </a:r>
            <a:r>
              <a:rPr lang="en-US" altLang="ja-JP" sz="1500" dirty="0" smtClean="0">
                <a:latin typeface="+mn-ea"/>
              </a:rPr>
              <a:t>86/115(75</a:t>
            </a:r>
            <a:r>
              <a:rPr lang="en-US" altLang="ja-JP" sz="1500" dirty="0">
                <a:latin typeface="+mn-ea"/>
              </a:rPr>
              <a:t>%)</a:t>
            </a:r>
            <a:r>
              <a:rPr lang="ja-JP" altLang="en-US" sz="1500" dirty="0">
                <a:latin typeface="+mn-ea"/>
              </a:rPr>
              <a:t>で判明</a:t>
            </a:r>
            <a:endParaRPr lang="en-US" altLang="ja-JP" sz="1500" dirty="0">
              <a:latin typeface="+mn-ea"/>
            </a:endParaRPr>
          </a:p>
          <a:p>
            <a:pPr marL="342900" indent="-342900" defTabSz="914400">
              <a:buFont typeface="Arial" panose="020B0604020202020204" pitchFamily="34" charset="0"/>
              <a:buChar char="•"/>
              <a:defRPr/>
            </a:pPr>
            <a:r>
              <a:rPr lang="ja-JP" altLang="en-US" sz="1500" dirty="0">
                <a:latin typeface="+mn-ea"/>
              </a:rPr>
              <a:t>家族</a:t>
            </a:r>
            <a:r>
              <a:rPr lang="en-US" altLang="ja-JP" sz="1500" dirty="0">
                <a:latin typeface="+mn-ea"/>
              </a:rPr>
              <a:t>51/115(44%)</a:t>
            </a:r>
          </a:p>
          <a:p>
            <a:pPr defTabSz="914400">
              <a:defRPr/>
            </a:pPr>
            <a:r>
              <a:rPr lang="ja-JP" altLang="en-US" sz="1500" dirty="0">
                <a:latin typeface="+mn-ea"/>
              </a:rPr>
              <a:t>（</a:t>
            </a:r>
            <a:r>
              <a:rPr lang="en-US" altLang="ja-JP" sz="1500" dirty="0">
                <a:latin typeface="+mn-ea"/>
              </a:rPr>
              <a:t>1/3</a:t>
            </a:r>
            <a:r>
              <a:rPr lang="ja-JP" altLang="en-US" sz="1500" dirty="0">
                <a:latin typeface="+mn-ea"/>
              </a:rPr>
              <a:t>は一日以内）</a:t>
            </a:r>
            <a:endParaRPr lang="en-US" altLang="ja-JP" sz="1500" dirty="0">
              <a:latin typeface="+mn-ea"/>
            </a:endParaRPr>
          </a:p>
          <a:p>
            <a:pPr marL="342900" indent="-342900" defTabSz="914400">
              <a:buFont typeface="Arial" panose="020B0604020202020204" pitchFamily="34" charset="0"/>
              <a:buChar char="•"/>
              <a:defRPr/>
            </a:pPr>
            <a:r>
              <a:rPr lang="ja-JP" altLang="en-US" sz="1500" dirty="0">
                <a:latin typeface="+mn-ea"/>
              </a:rPr>
              <a:t>友人</a:t>
            </a:r>
            <a:r>
              <a:rPr lang="en-US" altLang="ja-JP" sz="1500" dirty="0">
                <a:latin typeface="+mn-ea"/>
              </a:rPr>
              <a:t>8/115(7%)</a:t>
            </a:r>
          </a:p>
          <a:p>
            <a:pPr defTabSz="914400">
              <a:defRPr/>
            </a:pPr>
            <a:r>
              <a:rPr lang="ja-JP" altLang="en-US" sz="1500" dirty="0">
                <a:latin typeface="+mn-ea"/>
              </a:rPr>
              <a:t>（</a:t>
            </a:r>
            <a:r>
              <a:rPr lang="en-US" altLang="ja-JP" sz="1500" dirty="0">
                <a:latin typeface="+mn-ea"/>
              </a:rPr>
              <a:t>1/3</a:t>
            </a:r>
            <a:r>
              <a:rPr lang="ja-JP" altLang="en-US" sz="1500" dirty="0">
                <a:latin typeface="+mn-ea"/>
              </a:rPr>
              <a:t>は一日以内</a:t>
            </a:r>
            <a:r>
              <a:rPr lang="ja-JP" altLang="en-US" sz="1500" dirty="0" smtClean="0">
                <a:latin typeface="+mn-ea"/>
              </a:rPr>
              <a:t>）</a:t>
            </a:r>
            <a:endParaRPr lang="en-US" altLang="ja-JP" sz="1500" dirty="0" smtClean="0">
              <a:latin typeface="+mn-ea"/>
            </a:endParaRPr>
          </a:p>
          <a:p>
            <a:pPr defTabSz="914400">
              <a:defRPr/>
            </a:pPr>
            <a:endParaRPr lang="en-US" altLang="ja-JP" sz="1500" dirty="0">
              <a:latin typeface="+mn-ea"/>
            </a:endParaRPr>
          </a:p>
          <a:p>
            <a:r>
              <a:rPr lang="ja-JP" altLang="en-US" sz="1600" dirty="0" smtClean="0">
                <a:latin typeface="+mn-ea"/>
              </a:rPr>
              <a:t>死の意思表示は</a:t>
            </a:r>
            <a:r>
              <a:rPr lang="en-US" altLang="ja-JP" sz="1600" dirty="0" smtClean="0">
                <a:latin typeface="+mn-ea"/>
              </a:rPr>
              <a:t>76/115(66%)</a:t>
            </a:r>
            <a:r>
              <a:rPr lang="ja-JP" altLang="en-US" sz="1600" dirty="0">
                <a:latin typeface="+mn-ea"/>
              </a:rPr>
              <a:t>で</a:t>
            </a:r>
            <a:r>
              <a:rPr lang="ja-JP" altLang="en-US" sz="1600" dirty="0" smtClean="0">
                <a:latin typeface="+mn-ea"/>
              </a:rPr>
              <a:t>判明</a:t>
            </a:r>
            <a:endParaRPr lang="en-US" altLang="ja-JP" sz="1600" dirty="0">
              <a:latin typeface="+mn-ea"/>
            </a:endParaRPr>
          </a:p>
          <a:p>
            <a:pPr marL="342900" indent="-342900">
              <a:buFont typeface="Arial" panose="020B0604020202020204" pitchFamily="34" charset="0"/>
              <a:buChar char="•"/>
            </a:pPr>
            <a:r>
              <a:rPr lang="ja-JP" altLang="en-US" sz="1600" dirty="0">
                <a:latin typeface="+mn-ea"/>
              </a:rPr>
              <a:t>文章</a:t>
            </a:r>
            <a:r>
              <a:rPr lang="en-US" altLang="ja-JP" sz="1600" dirty="0">
                <a:latin typeface="+mn-ea"/>
              </a:rPr>
              <a:t>43/76(57</a:t>
            </a:r>
            <a:r>
              <a:rPr lang="ja-JP" altLang="en-US" sz="1600" dirty="0">
                <a:latin typeface="+mn-ea"/>
              </a:rPr>
              <a:t>％</a:t>
            </a:r>
            <a:r>
              <a:rPr lang="en-US" altLang="ja-JP" sz="1600" dirty="0">
                <a:latin typeface="+mn-ea"/>
              </a:rPr>
              <a:t>)</a:t>
            </a:r>
          </a:p>
          <a:p>
            <a:pPr marL="342900" indent="-342900">
              <a:buFont typeface="Arial" panose="020B0604020202020204" pitchFamily="34" charset="0"/>
              <a:buChar char="•"/>
            </a:pPr>
            <a:r>
              <a:rPr lang="ja-JP" altLang="en-US" sz="1600" dirty="0">
                <a:latin typeface="+mn-ea"/>
              </a:rPr>
              <a:t>発言　</a:t>
            </a:r>
            <a:r>
              <a:rPr lang="en-US" altLang="ja-JP" sz="1600" dirty="0">
                <a:latin typeface="+mn-ea"/>
              </a:rPr>
              <a:t>23/76</a:t>
            </a:r>
            <a:r>
              <a:rPr lang="ja-JP" altLang="en-US" sz="1600" dirty="0">
                <a:latin typeface="+mn-ea"/>
              </a:rPr>
              <a:t>（</a:t>
            </a:r>
            <a:r>
              <a:rPr lang="en-US" altLang="ja-JP" sz="1600" dirty="0">
                <a:latin typeface="+mn-ea"/>
              </a:rPr>
              <a:t>30%)</a:t>
            </a:r>
          </a:p>
          <a:p>
            <a:pPr marL="342900" indent="-342900">
              <a:buFont typeface="Arial" panose="020B0604020202020204" pitchFamily="34" charset="0"/>
              <a:buChar char="•"/>
            </a:pPr>
            <a:r>
              <a:rPr lang="ja-JP" altLang="en-US" sz="1600" dirty="0">
                <a:latin typeface="+mn-ea"/>
              </a:rPr>
              <a:t>メール　</a:t>
            </a:r>
            <a:r>
              <a:rPr lang="en-US" altLang="ja-JP" sz="1600" dirty="0">
                <a:latin typeface="+mn-ea"/>
              </a:rPr>
              <a:t>4/76(5</a:t>
            </a:r>
            <a:r>
              <a:rPr lang="en-US" altLang="ja-JP" sz="1600" dirty="0" smtClean="0">
                <a:latin typeface="+mn-ea"/>
              </a:rPr>
              <a:t>%)</a:t>
            </a:r>
          </a:p>
          <a:p>
            <a:pPr marL="342900" indent="-342900">
              <a:buFont typeface="Arial" panose="020B0604020202020204" pitchFamily="34" charset="0"/>
              <a:buChar char="•"/>
            </a:pPr>
            <a:endParaRPr lang="en-US" altLang="ja-JP" sz="1600" dirty="0">
              <a:latin typeface="+mn-ea"/>
            </a:endParaRPr>
          </a:p>
          <a:p>
            <a:r>
              <a:rPr lang="ja-JP" altLang="en-US" sz="1600" dirty="0" smtClean="0">
                <a:latin typeface="+mn-ea"/>
              </a:rPr>
              <a:t>未遂歴ありは</a:t>
            </a:r>
            <a:r>
              <a:rPr lang="en-US" altLang="ja-JP" sz="1600" dirty="0" smtClean="0">
                <a:latin typeface="+mn-ea"/>
              </a:rPr>
              <a:t>9/41(22</a:t>
            </a:r>
            <a:r>
              <a:rPr lang="en-US" altLang="ja-JP" sz="1600" dirty="0">
                <a:latin typeface="+mn-ea"/>
              </a:rPr>
              <a:t>%)</a:t>
            </a:r>
            <a:endParaRPr lang="en-US" altLang="ja-JP" sz="1600" dirty="0" smtClean="0">
              <a:latin typeface="+mn-ea"/>
            </a:endParaRPr>
          </a:p>
          <a:p>
            <a:pPr marL="342900" indent="-342900">
              <a:buFont typeface="Arial" panose="020B0604020202020204" pitchFamily="34" charset="0"/>
              <a:buChar char="•"/>
            </a:pPr>
            <a:endParaRPr lang="en-US" altLang="ja-JP" sz="1600" dirty="0">
              <a:latin typeface="+mn-ea"/>
            </a:endParaRPr>
          </a:p>
          <a:p>
            <a:pPr marL="342900" indent="-342900">
              <a:buFont typeface="Arial" panose="020B0604020202020204" pitchFamily="34" charset="0"/>
              <a:buChar char="•"/>
            </a:pPr>
            <a:endParaRPr lang="en-US" altLang="ja-JP" sz="1600" dirty="0">
              <a:latin typeface="+mn-ea"/>
            </a:endParaRPr>
          </a:p>
          <a:p>
            <a:pPr defTabSz="914400">
              <a:defRPr/>
            </a:pPr>
            <a:endParaRPr lang="en-US" altLang="ja-JP" sz="1500" dirty="0">
              <a:latin typeface="+mn-ea"/>
            </a:endParaRPr>
          </a:p>
        </p:txBody>
      </p:sp>
      <p:sp>
        <p:nvSpPr>
          <p:cNvPr id="47" name="角丸四角形 46"/>
          <p:cNvSpPr/>
          <p:nvPr/>
        </p:nvSpPr>
        <p:spPr>
          <a:xfrm>
            <a:off x="6594617" y="8579736"/>
            <a:ext cx="6089388" cy="75736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a:solidFill>
                <a:schemeClr val="tx1"/>
              </a:solidFill>
            </a:endParaRPr>
          </a:p>
          <a:p>
            <a:endParaRPr kumimoji="1" lang="en-US" altLang="ja-JP" sz="1800" dirty="0" smtClean="0">
              <a:solidFill>
                <a:schemeClr val="tx1"/>
              </a:solidFill>
            </a:endParaRPr>
          </a:p>
          <a:p>
            <a:pPr marL="285750" indent="-285750">
              <a:buFont typeface="Arial" panose="020B0604020202020204" pitchFamily="34" charset="0"/>
              <a:buChar char="•"/>
            </a:pPr>
            <a:r>
              <a:rPr lang="ja-JP" altLang="en-US" sz="1800" dirty="0" smtClean="0">
                <a:solidFill>
                  <a:schemeClr val="tx1"/>
                </a:solidFill>
              </a:rPr>
              <a:t>自殺未遂者家族支援ツール</a:t>
            </a:r>
            <a:endParaRPr kumimoji="1" lang="en-US" altLang="ja-JP" sz="1800" dirty="0" smtClean="0">
              <a:solidFill>
                <a:schemeClr val="tx1"/>
              </a:solidFill>
            </a:endParaRPr>
          </a:p>
          <a:p>
            <a:pPr algn="ctr"/>
            <a:endParaRPr kumimoji="1" lang="ja-JP" altLang="en-US" sz="1800" dirty="0">
              <a:solidFill>
                <a:schemeClr val="tx1"/>
              </a:solidFill>
            </a:endParaRPr>
          </a:p>
        </p:txBody>
      </p:sp>
      <p:sp>
        <p:nvSpPr>
          <p:cNvPr id="48" name="角丸四角形 47"/>
          <p:cNvSpPr/>
          <p:nvPr/>
        </p:nvSpPr>
        <p:spPr>
          <a:xfrm>
            <a:off x="6616824" y="8166888"/>
            <a:ext cx="6044975" cy="66616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600" b="1" dirty="0" smtClean="0">
                <a:solidFill>
                  <a:schemeClr val="tx1"/>
                </a:solidFill>
                <a:latin typeface="Meiryo UI" panose="020B0604030504040204" pitchFamily="50" charset="-128"/>
                <a:ea typeface="Meiryo UI" panose="020B0604030504040204" pitchFamily="50" charset="-128"/>
              </a:rPr>
              <a:t>事業案</a:t>
            </a:r>
            <a:r>
              <a:rPr lang="en-US" altLang="ja-JP" sz="1600" b="1" dirty="0" smtClean="0">
                <a:solidFill>
                  <a:schemeClr val="tx1"/>
                </a:solidFill>
                <a:latin typeface="Meiryo UI" panose="020B0604030504040204" pitchFamily="50" charset="-128"/>
                <a:ea typeface="Meiryo UI" panose="020B0604030504040204" pitchFamily="50" charset="-128"/>
              </a:rPr>
              <a:t>】</a:t>
            </a:r>
            <a:r>
              <a:rPr lang="ja-JP" altLang="en-US" sz="1600" b="1" dirty="0">
                <a:solidFill>
                  <a:schemeClr val="tx1"/>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何らかのサインに気付いた家族が相談出来る仕組み、本人への対応法などについて学べる機会が必要</a:t>
            </a:r>
            <a:endParaRPr lang="en-US" altLang="ja-JP" sz="1600" b="1" dirty="0">
              <a:solidFill>
                <a:schemeClr val="tx1"/>
              </a:solidFill>
              <a:latin typeface="Meiryo UI" panose="020B0604030504040204" pitchFamily="50" charset="-128"/>
              <a:ea typeface="Meiryo UI" panose="020B0604030504040204" pitchFamily="50" charset="-128"/>
            </a:endParaRPr>
          </a:p>
        </p:txBody>
      </p:sp>
      <p:sp>
        <p:nvSpPr>
          <p:cNvPr id="49" name="正方形/長方形 48"/>
          <p:cNvSpPr/>
          <p:nvPr/>
        </p:nvSpPr>
        <p:spPr>
          <a:xfrm>
            <a:off x="9660235" y="5275377"/>
            <a:ext cx="2117630" cy="7200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１</a:t>
            </a:r>
            <a:r>
              <a:rPr kumimoji="1" lang="en-US" altLang="ja-JP" sz="1600" dirty="0" smtClean="0">
                <a:latin typeface="Meiryo UI" panose="020B0604030504040204" pitchFamily="50" charset="-128"/>
                <a:ea typeface="Meiryo UI" panose="020B0604030504040204" pitchFamily="50" charset="-128"/>
              </a:rPr>
              <a:t>/2</a:t>
            </a:r>
            <a:r>
              <a:rPr kumimoji="1" lang="ja-JP" altLang="en-US" sz="1600" dirty="0" smtClean="0">
                <a:latin typeface="Meiryo UI" panose="020B0604030504040204" pitchFamily="50" charset="-128"/>
                <a:ea typeface="Meiryo UI" panose="020B0604030504040204" pitchFamily="50" charset="-128"/>
              </a:rPr>
              <a:t>近くの場合、家族が最後に会っている</a:t>
            </a:r>
            <a:endParaRPr kumimoji="1" lang="ja-JP" altLang="en-US" sz="1600" dirty="0">
              <a:latin typeface="Meiryo UI" panose="020B0604030504040204" pitchFamily="50" charset="-128"/>
              <a:ea typeface="Meiryo UI" panose="020B0604030504040204" pitchFamily="50" charset="-128"/>
            </a:endParaRPr>
          </a:p>
        </p:txBody>
      </p:sp>
      <p:sp>
        <p:nvSpPr>
          <p:cNvPr id="50" name="正方形/長方形 49"/>
          <p:cNvSpPr/>
          <p:nvPr/>
        </p:nvSpPr>
        <p:spPr>
          <a:xfrm flipH="1">
            <a:off x="9226394" y="6642719"/>
            <a:ext cx="3007054" cy="95789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latin typeface="Meiryo UI" panose="020B0604030504040204" pitchFamily="50" charset="-128"/>
                <a:ea typeface="Meiryo UI" panose="020B0604030504040204" pitchFamily="50" charset="-128"/>
              </a:rPr>
              <a:t>自殺の意思表示や自殺企図などサインの見られる人が多い</a:t>
            </a:r>
            <a:endParaRPr lang="en-US" altLang="ja-JP" sz="1600" dirty="0">
              <a:latin typeface="Meiryo UI" panose="020B0604030504040204" pitchFamily="50" charset="-128"/>
              <a:ea typeface="Meiryo UI" panose="020B0604030504040204" pitchFamily="50" charset="-128"/>
            </a:endParaRPr>
          </a:p>
        </p:txBody>
      </p:sp>
      <p:sp>
        <p:nvSpPr>
          <p:cNvPr id="38" name="下矢印 37"/>
          <p:cNvSpPr/>
          <p:nvPr/>
        </p:nvSpPr>
        <p:spPr>
          <a:xfrm>
            <a:off x="9445401" y="7824936"/>
            <a:ext cx="360040" cy="3873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10885563" y="49813"/>
            <a:ext cx="1916038" cy="646331"/>
          </a:xfrm>
          <a:prstGeom prst="rect">
            <a:avLst/>
          </a:prstGeom>
          <a:noFill/>
          <a:ln w="19050">
            <a:solidFill>
              <a:schemeClr val="accent1"/>
            </a:solidFill>
          </a:ln>
        </p:spPr>
        <p:txBody>
          <a:bodyPr wrap="square" rtlCol="0">
            <a:spAutoFit/>
          </a:bodyPr>
          <a:lstStyle/>
          <a:p>
            <a:pPr algn="ctr"/>
            <a:r>
              <a:rPr kumimoji="1" lang="ja-JP" altLang="en-US" sz="1200" dirty="0" smtClean="0"/>
              <a:t>第</a:t>
            </a:r>
            <a:r>
              <a:rPr kumimoji="1" lang="en-US" altLang="ja-JP" sz="1200" dirty="0" smtClean="0"/>
              <a:t>4</a:t>
            </a:r>
            <a:r>
              <a:rPr kumimoji="1" lang="ja-JP" altLang="en-US" sz="1200" dirty="0" smtClean="0"/>
              <a:t>回大阪府死因調査等あり方検討会</a:t>
            </a:r>
            <a:endParaRPr kumimoji="1" lang="en-US" altLang="ja-JP" sz="1200" dirty="0" smtClean="0"/>
          </a:p>
          <a:p>
            <a:pPr algn="ctr"/>
            <a:r>
              <a:rPr lang="ja-JP" altLang="en-US" sz="1200" dirty="0" smtClean="0"/>
              <a:t>資料</a:t>
            </a:r>
            <a:r>
              <a:rPr lang="en-US" altLang="ja-JP" sz="1200" dirty="0" smtClean="0"/>
              <a:t>3-5</a:t>
            </a:r>
            <a:endParaRPr kumimoji="1" lang="ja-JP" altLang="en-US" sz="1200" dirty="0"/>
          </a:p>
        </p:txBody>
      </p:sp>
    </p:spTree>
    <p:extLst>
      <p:ext uri="{BB962C8B-B14F-4D97-AF65-F5344CB8AC3E}">
        <p14:creationId xmlns:p14="http://schemas.microsoft.com/office/powerpoint/2010/main" val="28420543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1077</TotalTime>
  <Words>365</Words>
  <Application>Microsoft Office PowerPoint</Application>
  <PresentationFormat>A3 297x420 mm</PresentationFormat>
  <Paragraphs>71</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岡　信浩</dc:creator>
  <cp:lastModifiedBy>HOSTNAME</cp:lastModifiedBy>
  <cp:revision>139</cp:revision>
  <cp:lastPrinted>2016-12-02T03:12:20Z</cp:lastPrinted>
  <dcterms:created xsi:type="dcterms:W3CDTF">2015-05-11T10:46:28Z</dcterms:created>
  <dcterms:modified xsi:type="dcterms:W3CDTF">2016-12-08T03:31:04Z</dcterms:modified>
</cp:coreProperties>
</file>