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64" r:id="rId4"/>
    <p:sldId id="259" r:id="rId5"/>
    <p:sldId id="258" r:id="rId6"/>
    <p:sldId id="261" r:id="rId7"/>
    <p:sldId id="263" r:id="rId8"/>
    <p:sldId id="265"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416" y="-21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AAD1FD9C-45AB-4849-A1FB-E2B51AB37E25}" type="datetimeFigureOut">
              <a:rPr kumimoji="1" lang="ja-JP" altLang="en-US" smtClean="0"/>
              <a:pPr/>
              <a:t>2016/12/8</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47205DB0-9C19-413D-9F41-6C1B0D0BFD67}" type="slidenum">
              <a:rPr kumimoji="1" lang="ja-JP" altLang="en-US" smtClean="0"/>
              <a:pPr/>
              <a:t>‹#›</a:t>
            </a:fld>
            <a:endParaRPr kumimoji="1" lang="ja-JP" altLang="en-US"/>
          </a:p>
        </p:txBody>
      </p:sp>
    </p:spTree>
    <p:extLst>
      <p:ext uri="{BB962C8B-B14F-4D97-AF65-F5344CB8AC3E}">
        <p14:creationId xmlns:p14="http://schemas.microsoft.com/office/powerpoint/2010/main" val="28766535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4238872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381407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1265306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242268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420142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2128747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3245516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3125817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1032123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424624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439881-78DD-4C46-ABE5-B76DBBC7A660}" type="datetimeFigureOut">
              <a:rPr kumimoji="1" lang="ja-JP" altLang="en-US" smtClean="0"/>
              <a:pPr/>
              <a:t>2016/12/8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414326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39881-78DD-4C46-ABE5-B76DBBC7A660}" type="datetimeFigureOut">
              <a:rPr kumimoji="1" lang="ja-JP" altLang="en-US" smtClean="0"/>
              <a:pPr/>
              <a:t>2016/12/8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74C148-507C-421D-B878-F5D84CEB3EAF}" type="slidenum">
              <a:rPr kumimoji="1" lang="ja-JP" altLang="en-US" smtClean="0"/>
              <a:pPr/>
              <a:t>‹#›</a:t>
            </a:fld>
            <a:endParaRPr kumimoji="1" lang="ja-JP" altLang="en-US"/>
          </a:p>
        </p:txBody>
      </p:sp>
    </p:spTree>
    <p:extLst>
      <p:ext uri="{BB962C8B-B14F-4D97-AF65-F5344CB8AC3E}">
        <p14:creationId xmlns:p14="http://schemas.microsoft.com/office/powerpoint/2010/main" val="1939442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0532" y="1556793"/>
            <a:ext cx="8420100" cy="1470025"/>
          </a:xfrm>
        </p:spPr>
        <p:txBody>
          <a:bodyPr>
            <a:normAutofit/>
          </a:bodyPr>
          <a:lstStyle/>
          <a:p>
            <a:r>
              <a:rPr kumimoji="1" lang="ja-JP" altLang="en-US" sz="6000" dirty="0" smtClean="0">
                <a:latin typeface="HG丸ｺﾞｼｯｸM-PRO" panose="020F0600000000000000" pitchFamily="50" charset="-128"/>
                <a:ea typeface="HG丸ｺﾞｼｯｸM-PRO" panose="020F0600000000000000" pitchFamily="50" charset="-128"/>
              </a:rPr>
              <a:t>警察医の役割</a:t>
            </a:r>
            <a:endParaRPr kumimoji="1" lang="ja-JP" altLang="en-US" sz="6000" dirty="0">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p:txBody>
          <a:bodyPr>
            <a:noAutofit/>
          </a:bodyPr>
          <a:lstStyle/>
          <a:p>
            <a:r>
              <a:rPr kumimoji="1" lang="ja-JP" altLang="en-US" dirty="0" smtClean="0">
                <a:solidFill>
                  <a:schemeClr val="tx1"/>
                </a:solidFill>
              </a:rPr>
              <a:t>大阪府警察医会　副会長</a:t>
            </a:r>
            <a:endParaRPr kumimoji="1" lang="en-US" altLang="ja-JP" dirty="0" smtClean="0">
              <a:solidFill>
                <a:schemeClr val="tx1"/>
              </a:solidFill>
            </a:endParaRPr>
          </a:p>
          <a:p>
            <a:r>
              <a:rPr lang="ja-JP" altLang="en-US" dirty="0" smtClean="0">
                <a:solidFill>
                  <a:schemeClr val="tx1"/>
                </a:solidFill>
              </a:rPr>
              <a:t>茨木市医師会　馬淵放射線科医院</a:t>
            </a:r>
            <a:endParaRPr kumimoji="1" lang="en-US" altLang="ja-JP" dirty="0" smtClean="0">
              <a:solidFill>
                <a:schemeClr val="tx1"/>
              </a:solidFill>
            </a:endParaRPr>
          </a:p>
          <a:p>
            <a:r>
              <a:rPr kumimoji="1" lang="ja-JP" altLang="en-US" dirty="0" smtClean="0">
                <a:solidFill>
                  <a:schemeClr val="tx1"/>
                </a:solidFill>
              </a:rPr>
              <a:t>馬淵　洋一</a:t>
            </a:r>
            <a:endParaRPr kumimoji="1" lang="ja-JP" altLang="en-US" dirty="0">
              <a:solidFill>
                <a:schemeClr val="tx1"/>
              </a:solidFill>
            </a:endParaRPr>
          </a:p>
        </p:txBody>
      </p:sp>
      <p:sp>
        <p:nvSpPr>
          <p:cNvPr id="4" name="テキスト ボックス 3"/>
          <p:cNvSpPr txBox="1"/>
          <p:nvPr/>
        </p:nvSpPr>
        <p:spPr>
          <a:xfrm>
            <a:off x="6969224" y="620688"/>
            <a:ext cx="2736304" cy="923330"/>
          </a:xfrm>
          <a:prstGeom prst="rect">
            <a:avLst/>
          </a:prstGeom>
          <a:noFill/>
          <a:ln>
            <a:solidFill>
              <a:schemeClr val="tx1"/>
            </a:solidFill>
          </a:ln>
        </p:spPr>
        <p:txBody>
          <a:bodyPr wrap="square" rtlCol="0">
            <a:spAutoFit/>
          </a:bodyPr>
          <a:lstStyle/>
          <a:p>
            <a:pPr algn="ctr"/>
            <a:r>
              <a:rPr lang="ja-JP" altLang="ja-JP" dirty="0" smtClean="0"/>
              <a:t>第４回大阪府死因調査等あり方検討会</a:t>
            </a:r>
            <a:endParaRPr lang="en-US" altLang="ja-JP" dirty="0" smtClean="0"/>
          </a:p>
          <a:p>
            <a:pPr algn="ctr"/>
            <a:r>
              <a:rPr kumimoji="1" lang="ja-JP" altLang="en-US" dirty="0" smtClean="0"/>
              <a:t>資料</a:t>
            </a:r>
            <a:r>
              <a:rPr lang="en-US" altLang="ja-JP" dirty="0"/>
              <a:t>2</a:t>
            </a:r>
            <a:endParaRPr kumimoji="1" lang="ja-JP" altLang="en-US" dirty="0"/>
          </a:p>
        </p:txBody>
      </p:sp>
    </p:spTree>
    <p:extLst>
      <p:ext uri="{BB962C8B-B14F-4D97-AF65-F5344CB8AC3E}">
        <p14:creationId xmlns:p14="http://schemas.microsoft.com/office/powerpoint/2010/main" val="1732802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116632"/>
            <a:ext cx="8915400" cy="1143000"/>
          </a:xfrm>
        </p:spPr>
        <p:txBody>
          <a:bodyPr>
            <a:normAutofit/>
          </a:bodyPr>
          <a:lstStyle/>
          <a:p>
            <a:r>
              <a:rPr kumimoji="1" lang="ja-JP" altLang="en-US" sz="5400"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警察医とは</a:t>
            </a:r>
            <a:endParaRPr kumimoji="1" lang="ja-JP" altLang="en-US" sz="5400"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272480" y="1523924"/>
            <a:ext cx="9216229" cy="4785396"/>
          </a:xfrm>
        </p:spPr>
        <p:txBody>
          <a:bodyPr anchor="ctr">
            <a:normAutofit/>
          </a:bodyPr>
          <a:lstStyle/>
          <a:p>
            <a:r>
              <a:rPr lang="ja-JP" altLang="en-US" sz="3600" dirty="0" smtClean="0">
                <a:latin typeface="HG丸ｺﾞｼｯｸM-PRO" panose="020F0600000000000000" pitchFamily="50" charset="-128"/>
                <a:ea typeface="HG丸ｺﾞｼｯｸM-PRO" panose="020F0600000000000000" pitchFamily="50" charset="-128"/>
              </a:rPr>
              <a:t>各地区の医師会に所属する医師が、各都道府県警察本部からの委嘱を受けて就任する。</a:t>
            </a:r>
            <a:endParaRPr lang="en-US" altLang="ja-JP" sz="3600" dirty="0" smtClean="0">
              <a:latin typeface="HG丸ｺﾞｼｯｸM-PRO" panose="020F0600000000000000" pitchFamily="50" charset="-128"/>
              <a:ea typeface="HG丸ｺﾞｼｯｸM-PRO" panose="020F0600000000000000" pitchFamily="50" charset="-128"/>
            </a:endParaRPr>
          </a:p>
          <a:p>
            <a:r>
              <a:rPr lang="ja-JP" altLang="en-US" sz="3600" dirty="0" smtClean="0">
                <a:latin typeface="HG丸ｺﾞｼｯｸM-PRO" panose="020F0600000000000000" pitchFamily="50" charset="-128"/>
                <a:ea typeface="HG丸ｺﾞｼｯｸM-PRO" panose="020F0600000000000000" pitchFamily="50" charset="-128"/>
              </a:rPr>
              <a:t>定員は各警察署</a:t>
            </a:r>
            <a:r>
              <a:rPr lang="ja-JP" altLang="en-US" sz="3600" dirty="0">
                <a:latin typeface="HG丸ｺﾞｼｯｸM-PRO" panose="020F0600000000000000" pitchFamily="50" charset="-128"/>
                <a:ea typeface="HG丸ｺﾞｼｯｸM-PRO" panose="020F0600000000000000" pitchFamily="50" charset="-128"/>
              </a:rPr>
              <a:t>ごとに</a:t>
            </a:r>
            <a:r>
              <a:rPr lang="en-US" altLang="ja-JP" sz="3600" dirty="0" smtClean="0">
                <a:latin typeface="HG丸ｺﾞｼｯｸM-PRO" panose="020F0600000000000000" pitchFamily="50" charset="-128"/>
                <a:ea typeface="HG丸ｺﾞｼｯｸM-PRO" panose="020F0600000000000000" pitchFamily="50" charset="-128"/>
              </a:rPr>
              <a:t>2</a:t>
            </a:r>
            <a:r>
              <a:rPr lang="ja-JP" altLang="en-US" sz="3600" dirty="0" smtClean="0">
                <a:latin typeface="HG丸ｺﾞｼｯｸM-PRO" panose="020F0600000000000000" pitchFamily="50" charset="-128"/>
                <a:ea typeface="HG丸ｺﾞｼｯｸM-PRO" panose="020F0600000000000000" pitchFamily="50" charset="-128"/>
              </a:rPr>
              <a:t>名。</a:t>
            </a:r>
            <a:endParaRPr lang="en-US" altLang="ja-JP" sz="3600" dirty="0" smtClean="0">
              <a:latin typeface="HG丸ｺﾞｼｯｸM-PRO" panose="020F0600000000000000" pitchFamily="50" charset="-128"/>
              <a:ea typeface="HG丸ｺﾞｼｯｸM-PRO" panose="020F0600000000000000" pitchFamily="50" charset="-128"/>
            </a:endParaRPr>
          </a:p>
          <a:p>
            <a:r>
              <a:rPr lang="ja-JP" altLang="en-US" sz="3600" dirty="0" smtClean="0">
                <a:latin typeface="HG丸ｺﾞｼｯｸM-PRO" panose="020F0600000000000000" pitchFamily="50" charset="-128"/>
                <a:ea typeface="HG丸ｺﾞｼｯｸM-PRO" panose="020F0600000000000000" pitchFamily="50" charset="-128"/>
              </a:rPr>
              <a:t>大阪市内</a:t>
            </a:r>
            <a:r>
              <a:rPr lang="en-US" altLang="ja-JP" sz="3600" dirty="0" smtClean="0">
                <a:latin typeface="HG丸ｺﾞｼｯｸM-PRO" panose="020F0600000000000000" pitchFamily="50" charset="-128"/>
                <a:ea typeface="HG丸ｺﾞｼｯｸM-PRO" panose="020F0600000000000000" pitchFamily="50" charset="-128"/>
              </a:rPr>
              <a:t>28</a:t>
            </a:r>
            <a:r>
              <a:rPr lang="ja-JP" altLang="en-US" sz="3600" dirty="0" smtClean="0">
                <a:latin typeface="HG丸ｺﾞｼｯｸM-PRO" panose="020F0600000000000000" pitchFamily="50" charset="-128"/>
                <a:ea typeface="HG丸ｺﾞｼｯｸM-PRO" panose="020F0600000000000000" pitchFamily="50" charset="-128"/>
              </a:rPr>
              <a:t>署、市外</a:t>
            </a:r>
            <a:r>
              <a:rPr lang="en-US" altLang="ja-JP" sz="3600" dirty="0" smtClean="0">
                <a:latin typeface="HG丸ｺﾞｼｯｸM-PRO" panose="020F0600000000000000" pitchFamily="50" charset="-128"/>
                <a:ea typeface="HG丸ｺﾞｼｯｸM-PRO" panose="020F0600000000000000" pitchFamily="50" charset="-128"/>
              </a:rPr>
              <a:t>37</a:t>
            </a:r>
            <a:r>
              <a:rPr lang="ja-JP" altLang="en-US" sz="3600" dirty="0" smtClean="0">
                <a:latin typeface="HG丸ｺﾞｼｯｸM-PRO" panose="020F0600000000000000" pitchFamily="50" charset="-128"/>
                <a:ea typeface="HG丸ｺﾞｼｯｸM-PRO" panose="020F0600000000000000" pitchFamily="50" charset="-128"/>
              </a:rPr>
              <a:t>署、計</a:t>
            </a:r>
            <a:r>
              <a:rPr lang="en-US" altLang="ja-JP" sz="3600" dirty="0" smtClean="0">
                <a:latin typeface="HG丸ｺﾞｼｯｸM-PRO" panose="020F0600000000000000" pitchFamily="50" charset="-128"/>
                <a:ea typeface="HG丸ｺﾞｼｯｸM-PRO" panose="020F0600000000000000" pitchFamily="50" charset="-128"/>
              </a:rPr>
              <a:t>65</a:t>
            </a:r>
            <a:r>
              <a:rPr lang="ja-JP" altLang="en-US" sz="3600" dirty="0" smtClean="0">
                <a:latin typeface="HG丸ｺﾞｼｯｸM-PRO" panose="020F0600000000000000" pitchFamily="50" charset="-128"/>
                <a:ea typeface="HG丸ｺﾞｼｯｸM-PRO" panose="020F0600000000000000" pitchFamily="50" charset="-128"/>
              </a:rPr>
              <a:t>警察署に計</a:t>
            </a:r>
            <a:r>
              <a:rPr lang="en-US" altLang="ja-JP" sz="3600" dirty="0" smtClean="0">
                <a:latin typeface="HG丸ｺﾞｼｯｸM-PRO" panose="020F0600000000000000" pitchFamily="50" charset="-128"/>
                <a:ea typeface="HG丸ｺﾞｼｯｸM-PRO" panose="020F0600000000000000" pitchFamily="50" charset="-128"/>
              </a:rPr>
              <a:t>130</a:t>
            </a:r>
            <a:r>
              <a:rPr lang="ja-JP" altLang="en-US" sz="3600" dirty="0" smtClean="0">
                <a:latin typeface="HG丸ｺﾞｼｯｸM-PRO" panose="020F0600000000000000" pitchFamily="50" charset="-128"/>
                <a:ea typeface="HG丸ｺﾞｼｯｸM-PRO" panose="020F0600000000000000" pitchFamily="50" charset="-128"/>
              </a:rPr>
              <a:t>名の警察医が業務に対応している。</a:t>
            </a:r>
            <a:endParaRPr lang="ja-JP" altLang="en-US" sz="3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873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116632"/>
            <a:ext cx="8915400" cy="1143000"/>
          </a:xfrm>
        </p:spPr>
        <p:txBody>
          <a:bodyPr>
            <a:normAutofit/>
          </a:bodyPr>
          <a:lstStyle/>
          <a:p>
            <a:r>
              <a:rPr kumimoji="1" lang="ja-JP" altLang="en-US" sz="5400"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警察医の役割</a:t>
            </a:r>
            <a:endParaRPr kumimoji="1" lang="ja-JP" altLang="en-US" sz="5400"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272480" y="1340768"/>
            <a:ext cx="9410700" cy="5040559"/>
          </a:xfrm>
        </p:spPr>
        <p:txBody>
          <a:bodyPr anchor="ctr">
            <a:normAutofit/>
          </a:bodyPr>
          <a:lstStyle/>
          <a:p>
            <a:r>
              <a:rPr lang="ja-JP" altLang="en-US" sz="3600" dirty="0" smtClean="0">
                <a:latin typeface="HG丸ｺﾞｼｯｸM-PRO" panose="020F0600000000000000" pitchFamily="50" charset="-128"/>
                <a:ea typeface="HG丸ｺﾞｼｯｸM-PRO" panose="020F0600000000000000" pitchFamily="50" charset="-128"/>
              </a:rPr>
              <a:t>留置場内で留置人の健康管理や診察を実施する。</a:t>
            </a:r>
            <a:endParaRPr lang="en-US" altLang="ja-JP" sz="3600" dirty="0" smtClean="0">
              <a:latin typeface="HG丸ｺﾞｼｯｸM-PRO" panose="020F0600000000000000" pitchFamily="50" charset="-128"/>
              <a:ea typeface="HG丸ｺﾞｼｯｸM-PRO" panose="020F0600000000000000" pitchFamily="50" charset="-128"/>
            </a:endParaRPr>
          </a:p>
          <a:p>
            <a:r>
              <a:rPr lang="ja-JP" altLang="en-US" sz="3600" dirty="0" smtClean="0">
                <a:latin typeface="HG丸ｺﾞｼｯｸM-PRO" panose="020F0600000000000000" pitchFamily="50" charset="-128"/>
                <a:ea typeface="HG丸ｺﾞｼｯｸM-PRO" panose="020F0600000000000000" pitchFamily="50" charset="-128"/>
              </a:rPr>
              <a:t>異状死体が発見された場合、警察官による検視で「事件性がない」と判断された場合に検案を行い、「死体検案書」を作成する。</a:t>
            </a:r>
            <a:endParaRPr lang="en-US" altLang="ja-JP" sz="36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8737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7291" y="116632"/>
            <a:ext cx="8915400" cy="1143000"/>
          </a:xfrm>
        </p:spPr>
        <p:txBody>
          <a:bodyPr>
            <a:normAutofit/>
          </a:bodyPr>
          <a:lstStyle/>
          <a:p>
            <a:r>
              <a:rPr kumimoji="1" lang="ja-JP" altLang="en-US" sz="5400"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警察医による検案</a:t>
            </a:r>
            <a:endParaRPr kumimoji="1" lang="ja-JP" altLang="en-US" sz="5400"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344488" y="1196752"/>
            <a:ext cx="9433047" cy="5285184"/>
          </a:xfrm>
        </p:spPr>
        <p:txBody>
          <a:bodyPr anchor="ctr">
            <a:noAutofit/>
          </a:bodyPr>
          <a:lstStyle/>
          <a:p>
            <a:r>
              <a:rPr kumimoji="1" lang="ja-JP" altLang="en-US" sz="3600" dirty="0" smtClean="0">
                <a:latin typeface="HG丸ｺﾞｼｯｸM-PRO" panose="020F0600000000000000" pitchFamily="50" charset="-128"/>
                <a:ea typeface="HG丸ｺﾞｼｯｸM-PRO" panose="020F0600000000000000" pitchFamily="50" charset="-128"/>
              </a:rPr>
              <a:t>検視官から詳しく状況を聞き取る。</a:t>
            </a:r>
            <a:endParaRPr kumimoji="1" lang="en-US" altLang="ja-JP" sz="3600" dirty="0" smtClean="0">
              <a:latin typeface="HG丸ｺﾞｼｯｸM-PRO" panose="020F0600000000000000" pitchFamily="50" charset="-128"/>
              <a:ea typeface="HG丸ｺﾞｼｯｸM-PRO" panose="020F0600000000000000" pitchFamily="50" charset="-128"/>
            </a:endParaRPr>
          </a:p>
          <a:p>
            <a:r>
              <a:rPr lang="ja-JP" altLang="en-US" sz="3600" dirty="0">
                <a:latin typeface="HG丸ｺﾞｼｯｸM-PRO" panose="020F0600000000000000" pitchFamily="50" charset="-128"/>
                <a:ea typeface="HG丸ｺﾞｼｯｸM-PRO" panose="020F0600000000000000" pitchFamily="50" charset="-128"/>
              </a:rPr>
              <a:t>異状</a:t>
            </a:r>
            <a:r>
              <a:rPr lang="ja-JP" altLang="en-US" sz="3600" dirty="0" smtClean="0">
                <a:latin typeface="HG丸ｺﾞｼｯｸM-PRO" panose="020F0600000000000000" pitchFamily="50" charset="-128"/>
                <a:ea typeface="HG丸ｺﾞｼｯｸM-PRO" panose="020F0600000000000000" pitchFamily="50" charset="-128"/>
              </a:rPr>
              <a:t>死体を体表から観察し診断の手がかりを探る。</a:t>
            </a:r>
            <a:endParaRPr lang="en-US" altLang="ja-JP" sz="3600" dirty="0" smtClean="0">
              <a:latin typeface="HG丸ｺﾞｼｯｸM-PRO" panose="020F0600000000000000" pitchFamily="50" charset="-128"/>
              <a:ea typeface="HG丸ｺﾞｼｯｸM-PRO" panose="020F0600000000000000" pitchFamily="50" charset="-128"/>
            </a:endParaRPr>
          </a:p>
          <a:p>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dirty="0" smtClean="0">
                <a:latin typeface="HG丸ｺﾞｼｯｸM-PRO" panose="020F0600000000000000" pitchFamily="50" charset="-128"/>
                <a:ea typeface="HG丸ｺﾞｼｯｸM-PRO" panose="020F0600000000000000" pitchFamily="50" charset="-128"/>
              </a:rPr>
              <a:t>死因を推定し、検案書を作成して遺族に交付する。</a:t>
            </a:r>
            <a:endParaRPr kumimoji="1" lang="en-US" altLang="ja-JP" sz="3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600" dirty="0" smtClean="0">
                <a:latin typeface="HG丸ｺﾞｼｯｸM-PRO" panose="020F0600000000000000" pitchFamily="50" charset="-128"/>
                <a:ea typeface="HG丸ｺﾞｼｯｸM-PRO" panose="020F0600000000000000" pitchFamily="50" charset="-128"/>
              </a:rPr>
              <a:t>「何かおかしい」と思った場合は、検視官に再臨場を求める。</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ホームベース 4"/>
          <p:cNvSpPr/>
          <p:nvPr/>
        </p:nvSpPr>
        <p:spPr>
          <a:xfrm rot="5400000">
            <a:off x="4208916" y="2324877"/>
            <a:ext cx="720081" cy="235226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55807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50489" y="476672"/>
            <a:ext cx="9205023" cy="5688632"/>
          </a:xfrm>
        </p:spPr>
        <p:txBody>
          <a:bodyPr anchor="ctr"/>
          <a:lstStyle/>
          <a:p>
            <a:pPr marL="0" indent="0">
              <a:buNone/>
            </a:pPr>
            <a:r>
              <a:rPr kumimoji="1" lang="ja-JP" altLang="en-US" sz="5400" u="sng" dirty="0" smtClean="0">
                <a:latin typeface="HG丸ｺﾞｼｯｸM-PRO" panose="020F0600000000000000" pitchFamily="50" charset="-128"/>
                <a:ea typeface="HG丸ｺﾞｼｯｸM-PRO" panose="020F0600000000000000" pitchFamily="50" charset="-128"/>
              </a:rPr>
              <a:t>大阪市内</a:t>
            </a:r>
            <a:endParaRPr kumimoji="1" lang="en-US" altLang="ja-JP" sz="4800" u="sng" dirty="0" smtClean="0">
              <a:latin typeface="HG丸ｺﾞｼｯｸM-PRO" panose="020F0600000000000000" pitchFamily="50" charset="-128"/>
              <a:ea typeface="HG丸ｺﾞｼｯｸM-PRO" panose="020F0600000000000000" pitchFamily="50" charset="-128"/>
            </a:endParaRPr>
          </a:p>
          <a:p>
            <a:pPr marL="449263" indent="0">
              <a:buNone/>
            </a:pPr>
            <a:r>
              <a:rPr kumimoji="1" lang="ja-JP" altLang="en-US" sz="3600" dirty="0" smtClean="0">
                <a:latin typeface="HG丸ｺﾞｼｯｸM-PRO" panose="020F0600000000000000" pitchFamily="50" charset="-128"/>
                <a:ea typeface="HG丸ｺﾞｼｯｸM-PRO" panose="020F0600000000000000" pitchFamily="50" charset="-128"/>
              </a:rPr>
              <a:t>監察医事務所の医師が異状死体の検案を行うため、</a:t>
            </a:r>
            <a:r>
              <a:rPr lang="ja-JP" altLang="en-US" sz="3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警察医は、交通事故等の検案のみを担当している。</a:t>
            </a:r>
            <a:endParaRPr lang="en-US" altLang="ja-JP" sz="3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sz="5400" u="sng" dirty="0" smtClean="0">
                <a:latin typeface="HG丸ｺﾞｼｯｸM-PRO" panose="020F0600000000000000" pitchFamily="50" charset="-128"/>
                <a:ea typeface="HG丸ｺﾞｼｯｸM-PRO" panose="020F0600000000000000" pitchFamily="50" charset="-128"/>
              </a:rPr>
              <a:t>大阪市以外</a:t>
            </a:r>
            <a:endParaRPr kumimoji="1" lang="en-US" altLang="ja-JP" sz="4800" u="sng" dirty="0" smtClean="0">
              <a:latin typeface="HG丸ｺﾞｼｯｸM-PRO" panose="020F0600000000000000" pitchFamily="50" charset="-128"/>
              <a:ea typeface="HG丸ｺﾞｼｯｸM-PRO" panose="020F0600000000000000" pitchFamily="50" charset="-128"/>
            </a:endParaRPr>
          </a:p>
          <a:p>
            <a:pPr marL="449263" indent="0">
              <a:buNone/>
            </a:pPr>
            <a:r>
              <a:rPr lang="ja-JP" altLang="en-US" sz="3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警察医が全ての異状死体の検案を行っている。</a:t>
            </a:r>
            <a:endParaRPr kumimoji="1" lang="ja-JP" altLang="en-US" dirty="0"/>
          </a:p>
        </p:txBody>
      </p:sp>
    </p:spTree>
    <p:extLst>
      <p:ext uri="{BB962C8B-B14F-4D97-AF65-F5344CB8AC3E}">
        <p14:creationId xmlns:p14="http://schemas.microsoft.com/office/powerpoint/2010/main" val="2132731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116632"/>
            <a:ext cx="8915400" cy="1143000"/>
          </a:xfrm>
        </p:spPr>
        <p:txBody>
          <a:bodyPr>
            <a:normAutofit/>
          </a:bodyPr>
          <a:lstStyle/>
          <a:p>
            <a:r>
              <a:rPr kumimoji="1" lang="ja-JP" altLang="en-US" sz="5400"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検案体制の強化が必要</a:t>
            </a:r>
            <a:endParaRPr kumimoji="1" lang="ja-JP" altLang="en-US" sz="5400"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88504" y="1412776"/>
            <a:ext cx="8915400" cy="5069159"/>
          </a:xfrm>
        </p:spPr>
        <p:txBody>
          <a:bodyPr>
            <a:normAutofit lnSpcReduction="10000"/>
          </a:bodyPr>
          <a:lstStyle/>
          <a:p>
            <a:r>
              <a:rPr lang="ja-JP" altLang="en-US" sz="3600" dirty="0" smtClean="0">
                <a:latin typeface="HG丸ｺﾞｼｯｸM-PRO" panose="020F0600000000000000" pitchFamily="50" charset="-128"/>
                <a:ea typeface="HG丸ｺﾞｼｯｸM-PRO" panose="020F0600000000000000" pitchFamily="50" charset="-128"/>
              </a:rPr>
              <a:t>東日本大震災</a:t>
            </a:r>
            <a:r>
              <a:rPr lang="ja-JP" altLang="en-US" sz="3600" dirty="0">
                <a:latin typeface="HG丸ｺﾞｼｯｸM-PRO" panose="020F0600000000000000" pitchFamily="50" charset="-128"/>
                <a:ea typeface="HG丸ｺﾞｼｯｸM-PRO" panose="020F0600000000000000" pitchFamily="50" charset="-128"/>
              </a:rPr>
              <a:t>において</a:t>
            </a:r>
            <a:r>
              <a:rPr lang="ja-JP" altLang="en-US" sz="3600" dirty="0" smtClean="0">
                <a:latin typeface="HG丸ｺﾞｼｯｸM-PRO" panose="020F0600000000000000" pitchFamily="50" charset="-128"/>
                <a:ea typeface="HG丸ｺﾞｼｯｸM-PRO" panose="020F0600000000000000" pitchFamily="50" charset="-128"/>
              </a:rPr>
              <a:t>も医師による検案が課題となった。</a:t>
            </a:r>
            <a:endParaRPr lang="en-US" altLang="ja-JP" sz="36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3600" dirty="0">
              <a:latin typeface="HG丸ｺﾞｼｯｸM-PRO" panose="020F0600000000000000" pitchFamily="50" charset="-128"/>
              <a:ea typeface="HG丸ｺﾞｼｯｸM-PRO" panose="020F0600000000000000" pitchFamily="50" charset="-128"/>
            </a:endParaRPr>
          </a:p>
          <a:p>
            <a:r>
              <a:rPr lang="ja-JP" altLang="en-US" sz="3600" dirty="0" smtClean="0">
                <a:latin typeface="HG丸ｺﾞｼｯｸM-PRO" panose="020F0600000000000000" pitchFamily="50" charset="-128"/>
                <a:ea typeface="HG丸ｺﾞｼｯｸM-PRO" panose="020F0600000000000000" pitchFamily="50" charset="-128"/>
              </a:rPr>
              <a:t>南海トラフ地震等大規模災害に備えるためにも検案に協力する医師を確保することが求められる。</a:t>
            </a:r>
            <a:endParaRPr lang="en-US" altLang="ja-JP" sz="3600" dirty="0" smtClean="0">
              <a:latin typeface="HG丸ｺﾞｼｯｸM-PRO" panose="020F0600000000000000" pitchFamily="50" charset="-128"/>
              <a:ea typeface="HG丸ｺﾞｼｯｸM-PRO" panose="020F0600000000000000" pitchFamily="50" charset="-128"/>
            </a:endParaRPr>
          </a:p>
          <a:p>
            <a:r>
              <a:rPr lang="ja-JP" altLang="en-US" sz="3600" dirty="0" smtClean="0">
                <a:latin typeface="HG丸ｺﾞｼｯｸM-PRO" panose="020F0600000000000000" pitchFamily="50" charset="-128"/>
                <a:ea typeface="HG丸ｺﾞｼｯｸM-PRO" panose="020F0600000000000000" pitchFamily="50" charset="-128"/>
              </a:rPr>
              <a:t>普段検案する機会のない大阪市内の警察医も含め、検案の研修を確保することが大切。</a:t>
            </a:r>
            <a:endParaRPr lang="en-US" altLang="ja-JP" sz="3600" dirty="0" smtClean="0">
              <a:latin typeface="HG丸ｺﾞｼｯｸM-PRO" panose="020F0600000000000000" pitchFamily="50" charset="-128"/>
              <a:ea typeface="HG丸ｺﾞｼｯｸM-PRO" panose="020F0600000000000000" pitchFamily="50" charset="-128"/>
            </a:endParaRPr>
          </a:p>
          <a:p>
            <a:pPr marL="0" indent="0">
              <a:buNone/>
            </a:pP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4" name="下矢印 3"/>
          <p:cNvSpPr/>
          <p:nvPr/>
        </p:nvSpPr>
        <p:spPr>
          <a:xfrm>
            <a:off x="3136210" y="2564904"/>
            <a:ext cx="338437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92364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5400"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監察医事務所における解剖</a:t>
            </a:r>
            <a:endParaRPr kumimoji="1" lang="ja-JP" altLang="en-US" sz="5400"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95300" y="1600201"/>
            <a:ext cx="8915400" cy="4997151"/>
          </a:xfrm>
        </p:spPr>
        <p:txBody>
          <a:bodyPr anchor="ctr">
            <a:normAutofit/>
          </a:bodyPr>
          <a:lstStyle/>
          <a:p>
            <a:r>
              <a:rPr kumimoji="1" lang="ja-JP" altLang="en-US" sz="3600" dirty="0" smtClean="0">
                <a:latin typeface="HG丸ｺﾞｼｯｸM-PRO" panose="020F0600000000000000" pitchFamily="50" charset="-128"/>
                <a:ea typeface="HG丸ｺﾞｼｯｸM-PRO" panose="020F0600000000000000" pitchFamily="50" charset="-128"/>
              </a:rPr>
              <a:t>年間約</a:t>
            </a:r>
            <a:r>
              <a:rPr kumimoji="1" lang="en-US" altLang="ja-JP" sz="3600" dirty="0" smtClean="0">
                <a:latin typeface="HG丸ｺﾞｼｯｸM-PRO" panose="020F0600000000000000" pitchFamily="50" charset="-128"/>
                <a:ea typeface="HG丸ｺﾞｼｯｸM-PRO" panose="020F0600000000000000" pitchFamily="50" charset="-128"/>
              </a:rPr>
              <a:t>1,000</a:t>
            </a:r>
            <a:r>
              <a:rPr kumimoji="1" lang="ja-JP" altLang="en-US" sz="3600" dirty="0" smtClean="0">
                <a:latin typeface="HG丸ｺﾞｼｯｸM-PRO" panose="020F0600000000000000" pitchFamily="50" charset="-128"/>
                <a:ea typeface="HG丸ｺﾞｼｯｸM-PRO" panose="020F0600000000000000" pitchFamily="50" charset="-128"/>
              </a:rPr>
              <a:t>体の解剖を実施している。</a:t>
            </a:r>
            <a:endParaRPr kumimoji="1" lang="en-US" altLang="ja-JP" sz="3600" dirty="0" smtClean="0">
              <a:latin typeface="HG丸ｺﾞｼｯｸM-PRO" panose="020F0600000000000000" pitchFamily="50" charset="-128"/>
              <a:ea typeface="HG丸ｺﾞｼｯｸM-PRO" panose="020F0600000000000000" pitchFamily="50" charset="-128"/>
            </a:endParaRPr>
          </a:p>
          <a:p>
            <a:endParaRPr lang="en-US" altLang="ja-JP" sz="3600" dirty="0" smtClean="0">
              <a:latin typeface="HG丸ｺﾞｼｯｸM-PRO" panose="020F0600000000000000" pitchFamily="50" charset="-128"/>
              <a:ea typeface="HG丸ｺﾞｼｯｸM-PRO" panose="020F0600000000000000" pitchFamily="50" charset="-128"/>
            </a:endParaRPr>
          </a:p>
          <a:p>
            <a:pPr>
              <a:buNone/>
            </a:pPr>
            <a:r>
              <a:rPr lang="ja-JP" altLang="en-US" sz="3600" dirty="0" smtClean="0">
                <a:latin typeface="HG丸ｺﾞｼｯｸM-PRO" panose="020F0600000000000000" pitchFamily="50" charset="-128"/>
                <a:ea typeface="HG丸ｺﾞｼｯｸM-PRO" panose="020F0600000000000000" pitchFamily="50" charset="-128"/>
              </a:rPr>
              <a:t>課題：</a:t>
            </a:r>
            <a:endParaRPr lang="en-US" altLang="ja-JP" sz="3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600" dirty="0" smtClean="0">
                <a:latin typeface="HG丸ｺﾞｼｯｸM-PRO" panose="020F0600000000000000" pitchFamily="50" charset="-128"/>
                <a:ea typeface="HG丸ｺﾞｼｯｸM-PRO" panose="020F0600000000000000" pitchFamily="50" charset="-128"/>
              </a:rPr>
              <a:t>・解剖の必要性の判断が明確でない。</a:t>
            </a:r>
            <a:endParaRPr lang="en-US" altLang="ja-JP" sz="3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600" dirty="0" smtClean="0">
                <a:latin typeface="HG丸ｺﾞｼｯｸM-PRO" panose="020F0600000000000000" pitchFamily="50" charset="-128"/>
                <a:ea typeface="HG丸ｺﾞｼｯｸM-PRO" panose="020F0600000000000000" pitchFamily="50" charset="-128"/>
              </a:rPr>
              <a:t>・解剖する基準が示されていない。</a:t>
            </a:r>
            <a:endParaRPr lang="en-US" altLang="ja-JP" sz="3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600" dirty="0" smtClean="0">
                <a:latin typeface="HG丸ｺﾞｼｯｸM-PRO" panose="020F0600000000000000" pitchFamily="50" charset="-128"/>
                <a:ea typeface="HG丸ｺﾞｼｯｸM-PRO" panose="020F0600000000000000" pitchFamily="50" charset="-128"/>
              </a:rPr>
              <a:t>・結果をどのように活用しているか不明。</a:t>
            </a:r>
            <a:endParaRPr kumimoji="1" lang="ja-JP" altLang="en-US" sz="3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31135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272480" y="116632"/>
            <a:ext cx="9361040" cy="6525344"/>
          </a:xfrm>
        </p:spPr>
        <p:txBody>
          <a:bodyPr anchor="ctr">
            <a:noAutofit/>
          </a:bodyPr>
          <a:lstStyle/>
          <a:p>
            <a:pPr marL="0" indent="0">
              <a:buNone/>
            </a:pPr>
            <a:r>
              <a:rPr kumimoji="1" lang="en-US" altLang="ja-JP" sz="4000" dirty="0" smtClean="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大阪府</a:t>
            </a:r>
            <a:r>
              <a:rPr kumimoji="1" lang="ja-JP" altLang="en-US" sz="4000" dirty="0" smtClean="0">
                <a:latin typeface="HG丸ｺﾞｼｯｸM-PRO" panose="020F0600000000000000" pitchFamily="50" charset="-128"/>
                <a:ea typeface="HG丸ｺﾞｼｯｸM-PRO" panose="020F0600000000000000" pitchFamily="50" charset="-128"/>
              </a:rPr>
              <a:t>警察医会　竹中会長ご意見</a:t>
            </a:r>
            <a:r>
              <a:rPr kumimoji="1" lang="en-US" altLang="ja-JP" sz="4000" dirty="0" smtClean="0">
                <a:latin typeface="HG丸ｺﾞｼｯｸM-PRO" panose="020F0600000000000000" pitchFamily="50" charset="-128"/>
                <a:ea typeface="HG丸ｺﾞｼｯｸM-PRO" panose="020F0600000000000000" pitchFamily="50" charset="-128"/>
              </a:rPr>
              <a:t>】</a:t>
            </a:r>
          </a:p>
          <a:p>
            <a:pPr marL="276225" indent="-276225">
              <a:buNone/>
            </a:pPr>
            <a:r>
              <a:rPr lang="ja-JP" altLang="en-US" dirty="0" smtClean="0">
                <a:latin typeface="HG丸ｺﾞｼｯｸM-PRO" panose="020F0600000000000000" pitchFamily="50" charset="-128"/>
                <a:ea typeface="HG丸ｺﾞｼｯｸM-PRO" panose="020F0600000000000000" pitchFamily="50" charset="-128"/>
              </a:rPr>
              <a:t>・高齢化</a:t>
            </a:r>
            <a:r>
              <a:rPr lang="ja-JP" altLang="en-US" dirty="0">
                <a:latin typeface="HG丸ｺﾞｼｯｸM-PRO" panose="020F0600000000000000" pitchFamily="50" charset="-128"/>
                <a:ea typeface="HG丸ｺﾞｼｯｸM-PRO" panose="020F0600000000000000" pitchFamily="50" charset="-128"/>
              </a:rPr>
              <a:t>に</a:t>
            </a:r>
            <a:r>
              <a:rPr lang="ja-JP" altLang="en-US" dirty="0" smtClean="0">
                <a:latin typeface="HG丸ｺﾞｼｯｸM-PRO" panose="020F0600000000000000" pitchFamily="50" charset="-128"/>
                <a:ea typeface="HG丸ｺﾞｼｯｸM-PRO" panose="020F0600000000000000" pitchFamily="50" charset="-128"/>
              </a:rPr>
              <a:t>伴い、在宅医療により支えられている人が増加している。</a:t>
            </a:r>
            <a:endParaRPr lang="en-US" altLang="ja-JP" dirty="0" smtClean="0">
              <a:latin typeface="HG丸ｺﾞｼｯｸM-PRO" panose="020F0600000000000000" pitchFamily="50" charset="-128"/>
              <a:ea typeface="HG丸ｺﾞｼｯｸM-PRO" panose="020F0600000000000000" pitchFamily="50" charset="-128"/>
            </a:endParaRPr>
          </a:p>
          <a:p>
            <a:pPr marL="276225" indent="-276225">
              <a:buNone/>
            </a:pPr>
            <a:r>
              <a:rPr kumimoji="1" lang="ja-JP" altLang="en-US" dirty="0" smtClean="0">
                <a:latin typeface="HG丸ｺﾞｼｯｸM-PRO" panose="020F0600000000000000" pitchFamily="50" charset="-128"/>
                <a:ea typeface="HG丸ｺﾞｼｯｸM-PRO" panose="020F0600000000000000" pitchFamily="50" charset="-128"/>
              </a:rPr>
              <a:t>・次の診療日の前に予期せず亡くなった場合、医師が「</a:t>
            </a:r>
            <a:r>
              <a:rPr kumimoji="1" lang="en-US" altLang="ja-JP" dirty="0" smtClean="0">
                <a:latin typeface="HG丸ｺﾞｼｯｸM-PRO" panose="020F0600000000000000" pitchFamily="50" charset="-128"/>
                <a:ea typeface="HG丸ｺﾞｼｯｸM-PRO" panose="020F0600000000000000" pitchFamily="50" charset="-128"/>
              </a:rPr>
              <a:t>24</a:t>
            </a:r>
            <a:r>
              <a:rPr kumimoji="1" lang="ja-JP" altLang="en-US" dirty="0" smtClean="0">
                <a:latin typeface="HG丸ｺﾞｼｯｸM-PRO" panose="020F0600000000000000" pitchFamily="50" charset="-128"/>
                <a:ea typeface="HG丸ｺﾞｼｯｸM-PRO" panose="020F0600000000000000" pitchFamily="50" charset="-128"/>
              </a:rPr>
              <a:t>時間以内に診察していない」ことを理由に死亡診断書を書かない事がある。</a:t>
            </a:r>
            <a:endParaRPr kumimoji="1" lang="en-US" altLang="ja-JP" dirty="0" smtClean="0">
              <a:latin typeface="HG丸ｺﾞｼｯｸM-PRO" panose="020F0600000000000000" pitchFamily="50" charset="-128"/>
              <a:ea typeface="HG丸ｺﾞｼｯｸM-PRO" panose="020F0600000000000000" pitchFamily="50" charset="-128"/>
            </a:endParaRPr>
          </a:p>
          <a:p>
            <a:pPr marL="276225" indent="-276225">
              <a:buNone/>
            </a:pPr>
            <a:r>
              <a:rPr lang="ja-JP" altLang="en-US" dirty="0" smtClean="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24</a:t>
            </a:r>
            <a:r>
              <a:rPr lang="ja-JP" altLang="en-US" dirty="0" smtClean="0">
                <a:latin typeface="HG丸ｺﾞｼｯｸM-PRO" panose="020F0600000000000000" pitchFamily="50" charset="-128"/>
                <a:ea typeface="HG丸ｺﾞｼｯｸM-PRO" panose="020F0600000000000000" pitchFamily="50" charset="-128"/>
              </a:rPr>
              <a:t>時間経過後も診察により、死亡診断書作成が可能な事について行政は啓発すべきであり、それによって、在宅医が看取りまで責任を持つことにつながる。</a:t>
            </a:r>
            <a:endParaRPr lang="en-US" altLang="ja-JP" dirty="0" smtClean="0">
              <a:latin typeface="HG丸ｺﾞｼｯｸM-PRO" panose="020F0600000000000000" pitchFamily="50" charset="-128"/>
              <a:ea typeface="HG丸ｺﾞｼｯｸM-PRO" panose="020F0600000000000000" pitchFamily="50" charset="-128"/>
            </a:endParaRPr>
          </a:p>
          <a:p>
            <a:pPr marL="0" indent="0" algn="ctr">
              <a:buNone/>
            </a:pPr>
            <a:r>
              <a:rPr lang="ja-JP" altLang="en-US" sz="4000" u="sng"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検案を行う警察医の負担軽減が必要。</a:t>
            </a:r>
            <a:endParaRPr lang="en-US" altLang="ja-JP" sz="40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43233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336</Words>
  <Application>Microsoft Office PowerPoint</Application>
  <PresentationFormat>A4 210 x 297 mm</PresentationFormat>
  <Paragraphs>41</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警察医の役割</vt:lpstr>
      <vt:lpstr>警察医とは</vt:lpstr>
      <vt:lpstr>警察医の役割</vt:lpstr>
      <vt:lpstr>警察医による検案</vt:lpstr>
      <vt:lpstr>PowerPoint プレゼンテーション</vt:lpstr>
      <vt:lpstr>検案体制の強化が必要</vt:lpstr>
      <vt:lpstr>監察医事務所における解剖</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警察医会の役割</dc:title>
  <dc:creator>HOSTNAME</dc:creator>
  <cp:lastModifiedBy>HOSTNAME</cp:lastModifiedBy>
  <cp:revision>25</cp:revision>
  <cp:lastPrinted>2016-12-07T06:42:16Z</cp:lastPrinted>
  <dcterms:created xsi:type="dcterms:W3CDTF">2016-11-27T08:27:02Z</dcterms:created>
  <dcterms:modified xsi:type="dcterms:W3CDTF">2016-12-08T03:32:12Z</dcterms:modified>
</cp:coreProperties>
</file>