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906000" cy="6858000" type="A4"/>
  <p:notesSz cx="6807200" cy="9939338"/>
  <p:defaultTextStyle>
    <a:defPPr>
      <a:defRPr lang="ja-JP"/>
    </a:defPPr>
    <a:lvl1pPr marL="0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76" y="6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D541-8121-4087-9056-34F9106BC349}" type="datetimeFigureOut">
              <a:rPr kumimoji="1" lang="ja-JP" altLang="en-US" smtClean="0"/>
              <a:t>2017/2/10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39AA-6993-42B2-A113-D6F7BE369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093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D541-8121-4087-9056-34F9106BC349}" type="datetimeFigureOut">
              <a:rPr kumimoji="1" lang="ja-JP" altLang="en-US" smtClean="0"/>
              <a:t>2017/2/10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39AA-6993-42B2-A113-D6F7BE369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383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055623" y="384175"/>
            <a:ext cx="3119702" cy="81930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3076" y="384175"/>
            <a:ext cx="9197446" cy="81930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D541-8121-4087-9056-34F9106BC349}" type="datetimeFigureOut">
              <a:rPr kumimoji="1" lang="ja-JP" altLang="en-US" smtClean="0"/>
              <a:t>2017/2/10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39AA-6993-42B2-A113-D6F7BE369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78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D541-8121-4087-9056-34F9106BC349}" type="datetimeFigureOut">
              <a:rPr kumimoji="1" lang="ja-JP" altLang="en-US" smtClean="0"/>
              <a:t>2017/2/10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39AA-6993-42B2-A113-D6F7BE369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769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D541-8121-4087-9056-34F9106BC349}" type="datetimeFigureOut">
              <a:rPr kumimoji="1" lang="ja-JP" altLang="en-US" smtClean="0"/>
              <a:t>2017/2/10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39AA-6993-42B2-A113-D6F7BE369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281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3077" y="2239963"/>
            <a:ext cx="6158574" cy="633730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16751" y="2239963"/>
            <a:ext cx="6158574" cy="633730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D541-8121-4087-9056-34F9106BC349}" type="datetimeFigureOut">
              <a:rPr kumimoji="1" lang="ja-JP" altLang="en-US" smtClean="0"/>
              <a:t>2017/2/10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39AA-6993-42B2-A113-D6F7BE369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5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D541-8121-4087-9056-34F9106BC349}" type="datetimeFigureOut">
              <a:rPr kumimoji="1" lang="ja-JP" altLang="en-US" smtClean="0"/>
              <a:t>2017/2/10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39AA-6993-42B2-A113-D6F7BE369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42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D541-8121-4087-9056-34F9106BC349}" type="datetimeFigureOut">
              <a:rPr kumimoji="1" lang="ja-JP" altLang="en-US" smtClean="0"/>
              <a:t>2017/2/10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39AA-6993-42B2-A113-D6F7BE369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133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D541-8121-4087-9056-34F9106BC349}" type="datetimeFigureOut">
              <a:rPr kumimoji="1" lang="ja-JP" altLang="en-US" smtClean="0"/>
              <a:t>2017/2/10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39AA-6993-42B2-A113-D6F7BE369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241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D541-8121-4087-9056-34F9106BC349}" type="datetimeFigureOut">
              <a:rPr kumimoji="1" lang="ja-JP" altLang="en-US" smtClean="0"/>
              <a:t>2017/2/10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39AA-6993-42B2-A113-D6F7BE369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074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D541-8121-4087-9056-34F9106BC349}" type="datetimeFigureOut">
              <a:rPr kumimoji="1" lang="ja-JP" altLang="en-US" smtClean="0"/>
              <a:t>2017/2/10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39AA-6993-42B2-A113-D6F7BE369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666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0D541-8121-4087-9056-34F9106BC349}" type="datetimeFigureOut">
              <a:rPr kumimoji="1" lang="ja-JP" altLang="en-US" smtClean="0"/>
              <a:t>2017/2/10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839AA-6993-42B2-A113-D6F7BE369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046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16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1" indent="-359181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5" indent="-299317" algn="l" defTabSz="9578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116632"/>
            <a:ext cx="9906000" cy="284528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監察医制度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の運用状況の比較</a:t>
            </a:r>
            <a:endParaRPr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980087"/>
              </p:ext>
            </p:extLst>
          </p:nvPr>
        </p:nvGraphicFramePr>
        <p:xfrm>
          <a:off x="72006" y="420914"/>
          <a:ext cx="9761987" cy="64370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2535863"/>
                <a:gridCol w="2440496"/>
                <a:gridCol w="2308876"/>
                <a:gridCol w="1684664"/>
              </a:tblGrid>
              <a:tr h="264886"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大阪府監察医事務所</a:t>
                      </a:r>
                      <a:endParaRPr kumimoji="1" lang="ja-JP" altLang="en-US" sz="10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東京都監察医務院</a:t>
                      </a:r>
                      <a:endParaRPr kumimoji="1" lang="zh-TW" altLang="en-US" sz="10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兵庫県監察医務室</a:t>
                      </a:r>
                      <a:endParaRPr kumimoji="1" lang="zh-TW" altLang="en-US" sz="10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愛知県死因調査研究会</a:t>
                      </a:r>
                      <a:endParaRPr kumimoji="1" lang="zh-TW" altLang="en-US" sz="10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1009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施設・設備</a:t>
                      </a:r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＜施設＞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土地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705.55㎡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建物２階建て　延べ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678,89㎡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昭和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36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年築　平成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年監察医事務所として改装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平成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年度 耐震診断済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＜設備＞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・解剖台２台＋ｽﾄﾚｯﾁｬｰ６台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・排気：天井に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HEPA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ﾌｨﾙﾀ付換気扇２台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空気の流れは解剖台から天井に向けての流れ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※10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年間で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事例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人結核感染（発病無）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・毒薬物化学検査機器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ｶﾞｽｸﾛﾏﾄｸﾞﾗﾌ質量分析計、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高速液体ｸﾛﾏﾄｸﾞﾗﾌ</a:t>
                      </a:r>
                      <a:r>
                        <a:rPr kumimoji="1" lang="ja-JP" altLang="en-US" sz="8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他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・病理組織検査機器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ﾊﾟﾗﾌｨﾝ溶融器、自動包埋装置、ﾘﾄﾗﾄﾞｰﾑ 他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検査の一部（ｲﾝｽﾘﾝ、血中ﾐｵｸﾞﾛﾋﾞﾝ、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尿中ﾐｵｸﾞﾛﾋﾞﾝ、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CRP</a:t>
                      </a:r>
                      <a:r>
                        <a:rPr kumimoji="1" lang="ja-JP" altLang="en-US" sz="8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、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HbA1c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等）は外部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委託で実施</a:t>
                      </a: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＜施設＞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（東京都文京区大塚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4-21-18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土地　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5,020.57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㎡　建物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5,584.45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㎡　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平成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26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年築</a:t>
                      </a: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＜設備＞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・解剖台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台（うち感染症解剖台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台）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・換気：解剖室全体が陰圧室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空気は上から下に流れ、解剖台下の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HEPA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ﾌｨﾙﾀから排気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・薬化学検査機器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ｶﾞｽｸﾛﾏﾄｸﾞﾗﾌ質量分析計、ﾍｯﾄﾞｽﾍﾟｰｽｻﾝﾌﾟﾗｰ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付きｶﾞｽｸﾛﾏﾄｸﾞﾗﾌ、高速液体ｶﾞｽｸﾛﾏﾄｸﾞﾗﾌ 他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・病理組織検査機器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ﾊﾟﾗﾌｨﾝﾌﾞﾛｯｸ作成装置、自動包埋装置、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薄切用ﾐｸﾛﾄｰﾑ、自動染色機</a:t>
                      </a:r>
                      <a:r>
                        <a:rPr kumimoji="1" lang="ja-JP" altLang="en-US" sz="8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他</a:t>
                      </a: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＜</a:t>
                      </a:r>
                      <a:r>
                        <a:rPr kumimoji="1" lang="zh-CN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施設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＞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zh-CN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事務室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zh-CN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県立健康生活科学研究所別館内　</a:t>
                      </a:r>
                      <a:endParaRPr kumimoji="1" lang="en-US" altLang="zh-CN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（</a:t>
                      </a:r>
                      <a:r>
                        <a:rPr kumimoji="1" lang="zh-CN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神戸市兵庫区荒田町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  <a:endParaRPr kumimoji="1" lang="zh-CN" altLang="en-US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zh-CN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剖検室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zh-CN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神戸大学医学部基礎学舎内　</a:t>
                      </a:r>
                      <a:endParaRPr kumimoji="1" lang="en-US" altLang="zh-CN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（</a:t>
                      </a:r>
                      <a:r>
                        <a:rPr kumimoji="1" lang="zh-CN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神戸市中央区楠町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  <a:endParaRPr kumimoji="1" lang="zh-CN" altLang="en-US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特に設置していない</a:t>
                      </a:r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24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職員体制</a:t>
                      </a:r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１）所　長　　非常勤（平日９時から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時）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２）監察医　　非常勤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43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名（所長含む）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所属先（住所）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大阪府内：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名（法医学教室所属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名）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近畿圏内：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名（法医学教室所属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名）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その他　：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名（長崎大学等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施設）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３）常勤職員　事務職３名　技術職６名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　（解剖助手１名、臨床検査技師５名）</a:t>
                      </a:r>
                    </a:p>
                  </a:txBody>
                  <a:tcPr marL="70757" marR="70757" marT="32657" marB="32657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１）所　長　　　常勤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２）監察医　　　常勤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名（所長含む）	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　　　非常勤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57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３）常勤職員　　事務職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　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　　　技術職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臨床検査技師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)14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４）非常勤職員　事務職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　技術職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（臨床検査技師６名、診療放射線技師４名）</a:t>
                      </a:r>
                    </a:p>
                  </a:txBody>
                  <a:tcPr marL="70757" marR="70757" marT="32657" marB="32657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１）所　長　　　常勤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２）監察医　　　常勤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名（所長含む）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　　　非常勤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14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３）非常勤職員　事務職３名　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　　　技術職８名（解剖補助員）</a:t>
                      </a:r>
                    </a:p>
                  </a:txBody>
                  <a:tcPr marL="70757" marR="70757" marT="32657" marB="32657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県内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大学医学部の医学教室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名に委嘱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8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8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愛知県死因調査研究会とは、</a:t>
                      </a:r>
                      <a:endParaRPr kumimoji="1" lang="en-US" altLang="ja-JP" sz="8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</a:t>
                      </a:r>
                      <a:r>
                        <a:rPr kumimoji="1" lang="ja-JP" altLang="en-US" sz="8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監察医の委嘱を受けた</a:t>
                      </a:r>
                      <a:r>
                        <a:rPr kumimoji="1" lang="en-US" altLang="ja-JP" sz="8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8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名の</a:t>
                      </a:r>
                      <a:endParaRPr kumimoji="1" lang="en-US" altLang="ja-JP" sz="8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</a:t>
                      </a:r>
                      <a:r>
                        <a:rPr kumimoji="1" lang="ja-JP" altLang="en-US" sz="8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医師による任意団体である。</a:t>
                      </a:r>
                      <a:endParaRPr kumimoji="1" lang="en-US" altLang="ja-JP" sz="8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</a:t>
                      </a:r>
                      <a:r>
                        <a:rPr kumimoji="1" lang="ja-JP" altLang="en-US" sz="8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監察医解剖は県からこの団体</a:t>
                      </a:r>
                      <a:endParaRPr kumimoji="1" lang="en-US" altLang="ja-JP" sz="8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</a:t>
                      </a:r>
                      <a:r>
                        <a:rPr kumimoji="1" lang="ja-JP" altLang="en-US" sz="8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に委託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＜確認：愛知県健康福祉部保健医療局医務国保課＞ </a:t>
                      </a:r>
                    </a:p>
                  </a:txBody>
                  <a:tcPr marL="70757" marR="70757" marT="32657" marB="32657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解剖の基準</a:t>
                      </a:r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○検案した各監察医の判断による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平成</a:t>
                      </a:r>
                      <a:r>
                        <a:rPr kumimoji="1" lang="en-US" altLang="ja-JP" sz="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  <a:r>
                        <a:rPr kumimoji="1" lang="ja-JP" altLang="en-US" sz="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endParaRPr kumimoji="1" lang="en-US" altLang="ja-JP" sz="8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検案数：　</a:t>
                      </a:r>
                      <a:r>
                        <a:rPr kumimoji="1" lang="en-US" altLang="ja-JP" sz="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4,440</a:t>
                      </a:r>
                    </a:p>
                    <a:p>
                      <a:pPr marL="0" marR="0" lvl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解剖数：　</a:t>
                      </a:r>
                      <a:r>
                        <a:rPr kumimoji="1" lang="en-US" altLang="ja-JP" sz="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1,134</a:t>
                      </a:r>
                      <a:endParaRPr kumimoji="1" lang="ja-JP" altLang="en-US" sz="8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○解剖実施は検案した各監察医が判断し、検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案調書に解剖が必要と判断した理由を記載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平成</a:t>
                      </a:r>
                      <a:r>
                        <a:rPr kumimoji="1" lang="en-US" altLang="ja-JP" sz="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  <a:r>
                        <a:rPr kumimoji="1" lang="ja-JP" altLang="en-US" sz="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endParaRPr kumimoji="1" lang="en-US" altLang="ja-JP" sz="8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検案数： </a:t>
                      </a:r>
                      <a:r>
                        <a:rPr kumimoji="1" lang="en-US" altLang="ja-JP" sz="800" b="0" i="0" u="sng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13,425</a:t>
                      </a:r>
                      <a:endParaRPr kumimoji="1" lang="en-US" altLang="ja-JP" sz="8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解剖数：   </a:t>
                      </a:r>
                      <a:r>
                        <a:rPr kumimoji="1" lang="en-US" altLang="ja-JP" sz="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2,314</a:t>
                      </a:r>
                      <a:endParaRPr kumimoji="1" lang="ja-JP" altLang="en-US" sz="8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○自殺以外は原則解剖を実施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平成</a:t>
                      </a:r>
                      <a:r>
                        <a:rPr kumimoji="1" lang="en-US" altLang="ja-JP" sz="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  <a:r>
                        <a:rPr kumimoji="1" lang="ja-JP" altLang="en-US" sz="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endParaRPr kumimoji="1" lang="en-US" altLang="ja-JP" sz="8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検案数： </a:t>
                      </a:r>
                      <a:r>
                        <a:rPr kumimoji="1" lang="en-US" altLang="ja-JP" sz="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1,424</a:t>
                      </a:r>
                    </a:p>
                    <a:p>
                      <a:pPr marL="0" marR="0" lvl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解剖数： </a:t>
                      </a:r>
                      <a:r>
                        <a:rPr kumimoji="1" lang="en-US" altLang="ja-JP" sz="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1,082</a:t>
                      </a:r>
                      <a:endParaRPr kumimoji="1" lang="ja-JP" altLang="en-US" sz="8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○検案したものは全例解剖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（ただし自殺は除く。）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○監察医制度に基づく検案対象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は、一律に定めたものはなく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監察医の判断。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平成</a:t>
                      </a:r>
                      <a:r>
                        <a:rPr kumimoji="1" lang="en-US" altLang="ja-JP" sz="8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8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検案数： </a:t>
                      </a:r>
                      <a:r>
                        <a:rPr kumimoji="1" lang="en-US" altLang="ja-JP" sz="8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</a:t>
                      </a: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8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解剖数： </a:t>
                      </a:r>
                      <a:r>
                        <a:rPr kumimoji="1" lang="en-US" altLang="ja-JP" sz="8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</a:t>
                      </a:r>
                      <a:endParaRPr kumimoji="1" lang="ja-JP" altLang="en-US" sz="800" u="sng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解剖に対する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遺族への説明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と承諾</a:t>
                      </a:r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○監察医解剖は、承諾を得る必要がないので、</a:t>
                      </a:r>
                      <a:r>
                        <a:rPr kumimoji="1" lang="ja-JP" altLang="en-US" sz="8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ご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遺族の承諾は取っていない。解剖する旨は警察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から連絡</a:t>
                      </a:r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○監察医補佐から解剖の必要性を説明し納得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を得る。承諾が困難な場合、監察医が説明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する。ただし、承諾の書面は取っていない。</a:t>
                      </a:r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○警察が遺族から承諾を得、その写しを監察医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務室で保管</a:t>
                      </a:r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○承諾の有無は県としては把握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していない。</a:t>
                      </a:r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2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血液保存</a:t>
                      </a:r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○監察医が必要と判断した場合、心臓血を採血し、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－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度で全血保存（保存期間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年）</a:t>
                      </a:r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○ほとんどの遺体で薬化学検査を実施するため血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液を採取し、全血を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ヵ月間冷蔵保存。必要な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場合は、血清を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年間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-30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度で冷凍保存</a:t>
                      </a:r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○基本全例全血を１年間冷蔵保存し、必要と判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8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断した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場合、血清・血漿を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年間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-70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～８０度</a:t>
                      </a:r>
                      <a:endParaRPr kumimoji="1" lang="en-US" altLang="ja-JP" sz="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で冷凍保存</a:t>
                      </a:r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○詳細は把握していない</a:t>
                      </a:r>
                      <a:endParaRPr kumimoji="1" lang="ja-JP" altLang="en-US" sz="800" u="sng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0757" marR="70757" marT="32657" marB="3265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8351415" y="31828"/>
            <a:ext cx="129614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第</a:t>
            </a:r>
            <a:r>
              <a:rPr kumimoji="1" lang="en-US" altLang="ja-JP" sz="900" dirty="0" smtClean="0"/>
              <a:t>5</a:t>
            </a:r>
            <a:r>
              <a:rPr kumimoji="1" lang="ja-JP" altLang="en-US" sz="900" dirty="0" smtClean="0"/>
              <a:t>回あり方検討会</a:t>
            </a:r>
            <a:endParaRPr kumimoji="1" lang="en-US" altLang="ja-JP" sz="900" dirty="0" smtClean="0"/>
          </a:p>
          <a:p>
            <a:r>
              <a:rPr lang="ja-JP" altLang="en-US" sz="900" dirty="0"/>
              <a:t>　</a:t>
            </a:r>
            <a:r>
              <a:rPr lang="ja-JP" altLang="en-US" sz="900" dirty="0" smtClean="0"/>
              <a:t>参考</a:t>
            </a:r>
            <a:r>
              <a:rPr kumimoji="1" lang="ja-JP" altLang="en-US" sz="900" dirty="0" smtClean="0"/>
              <a:t>資料１－ ①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72281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210</Words>
  <Application>Microsoft Office PowerPoint</Application>
  <PresentationFormat>A4 210 x 297 mm</PresentationFormat>
  <Paragraphs>139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51</cp:revision>
  <cp:lastPrinted>2017-01-19T00:33:15Z</cp:lastPrinted>
  <dcterms:created xsi:type="dcterms:W3CDTF">2017-01-18T09:25:56Z</dcterms:created>
  <dcterms:modified xsi:type="dcterms:W3CDTF">2017-02-10T02:22:04Z</dcterms:modified>
</cp:coreProperties>
</file>