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4729" r:id="rId1"/>
  </p:sldMasterIdLst>
  <p:notesMasterIdLst>
    <p:notesMasterId r:id="rId8"/>
  </p:notesMasterIdLst>
  <p:handoutMasterIdLst>
    <p:handoutMasterId r:id="rId9"/>
  </p:handoutMasterIdLst>
  <p:sldIdLst>
    <p:sldId id="733" r:id="rId2"/>
    <p:sldId id="770" r:id="rId3"/>
    <p:sldId id="737" r:id="rId4"/>
    <p:sldId id="749" r:id="rId5"/>
    <p:sldId id="786" r:id="rId6"/>
    <p:sldId id="771" r:id="rId7"/>
  </p:sldIdLst>
  <p:sldSz cx="9144000" cy="6858000" type="screen4x3"/>
  <p:notesSz cx="6807200" cy="9939338"/>
  <p:defaultTextStyle>
    <a:defPPr>
      <a:defRPr lang="ja-JP"/>
    </a:defPPr>
    <a:lvl1pPr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Arial" pitchFamily="34"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33CC"/>
    <a:srgbClr val="FFFF66"/>
    <a:srgbClr val="3F6DFF"/>
    <a:srgbClr val="FFFFFF"/>
    <a:srgbClr val="000000"/>
    <a:srgbClr val="003399"/>
    <a:srgbClr val="002A7E"/>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テーマ スタイル 2 - アクセント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112" autoAdjust="0"/>
    <p:restoredTop sz="98545" autoAdjust="0"/>
  </p:normalViewPr>
  <p:slideViewPr>
    <p:cSldViewPr>
      <p:cViewPr varScale="1">
        <p:scale>
          <a:sx n="73" d="100"/>
          <a:sy n="73" d="100"/>
        </p:scale>
        <p:origin x="-106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90" d="100"/>
        <a:sy n="90" d="100"/>
      </p:scale>
      <p:origin x="0" y="2724"/>
    </p:cViewPr>
  </p:sorterViewPr>
  <p:notesViewPr>
    <p:cSldViewPr>
      <p:cViewPr varScale="1">
        <p:scale>
          <a:sx n="47" d="100"/>
          <a:sy n="47" d="100"/>
        </p:scale>
        <p:origin x="-1986" y="-120"/>
      </p:cViewPr>
      <p:guideLst>
        <p:guide orient="horz" pos="3131"/>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xfrm>
            <a:off x="0" y="0"/>
            <a:ext cx="2949787" cy="49696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ltLang="ja-JP"/>
          </a:p>
        </p:txBody>
      </p:sp>
      <p:sp>
        <p:nvSpPr>
          <p:cNvPr id="35843" name="Rectangle 3"/>
          <p:cNvSpPr>
            <a:spLocks noGrp="1" noChangeArrowheads="1"/>
          </p:cNvSpPr>
          <p:nvPr>
            <p:ph type="dt" sz="quarter" idx="1"/>
          </p:nvPr>
        </p:nvSpPr>
        <p:spPr bwMode="auto">
          <a:xfrm>
            <a:off x="3855838" y="0"/>
            <a:ext cx="2949787" cy="49696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ltLang="ja-JP"/>
          </a:p>
        </p:txBody>
      </p:sp>
      <p:sp>
        <p:nvSpPr>
          <p:cNvPr id="35844" name="Rectangle 4"/>
          <p:cNvSpPr>
            <a:spLocks noGrp="1" noChangeArrowheads="1"/>
          </p:cNvSpPr>
          <p:nvPr>
            <p:ph type="ftr" sz="quarter" idx="2"/>
          </p:nvPr>
        </p:nvSpPr>
        <p:spPr bwMode="auto">
          <a:xfrm>
            <a:off x="0" y="9440646"/>
            <a:ext cx="2949787" cy="49696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ltLang="ja-JP"/>
          </a:p>
        </p:txBody>
      </p:sp>
      <p:sp>
        <p:nvSpPr>
          <p:cNvPr id="35845" name="Rectangle 5"/>
          <p:cNvSpPr>
            <a:spLocks noGrp="1" noChangeArrowheads="1"/>
          </p:cNvSpPr>
          <p:nvPr>
            <p:ph type="sldNum" sz="quarter" idx="3"/>
          </p:nvPr>
        </p:nvSpPr>
        <p:spPr bwMode="auto">
          <a:xfrm>
            <a:off x="3855838" y="9440646"/>
            <a:ext cx="2949787" cy="49696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9DC80414-3A00-4332-80CE-54976D7E163E}" type="slidenum">
              <a:rPr lang="en-US" altLang="ja-JP"/>
              <a:pPr>
                <a:defRPr/>
              </a:pPr>
              <a:t>‹#›</a:t>
            </a:fld>
            <a:endParaRPr lang="en-US" altLang="ja-JP" dirty="0"/>
          </a:p>
        </p:txBody>
      </p:sp>
    </p:spTree>
    <p:extLst>
      <p:ext uri="{BB962C8B-B14F-4D97-AF65-F5344CB8AC3E}">
        <p14:creationId xmlns:p14="http://schemas.microsoft.com/office/powerpoint/2010/main" val="26669122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atin typeface="Arial" charset="0"/>
              </a:defRPr>
            </a:lvl1pPr>
          </a:lstStyle>
          <a:p>
            <a:pPr>
              <a:defRPr/>
            </a:pPr>
            <a:endParaRPr lang="ja-JP" altLang="en-US"/>
          </a:p>
        </p:txBody>
      </p:sp>
      <p:sp>
        <p:nvSpPr>
          <p:cNvPr id="3" name="日付プレースホルダ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atin typeface="Arial" charset="0"/>
              </a:defRPr>
            </a:lvl1pPr>
          </a:lstStyle>
          <a:p>
            <a:pPr>
              <a:defRPr/>
            </a:pPr>
            <a:fld id="{AD5A5217-553B-4ED1-8917-92BAC1045542}" type="datetimeFigureOut">
              <a:rPr lang="ja-JP" altLang="en-US"/>
              <a:pPr>
                <a:defRPr/>
              </a:pPr>
              <a:t>2016/12/26</a:t>
            </a:fld>
            <a:endParaRPr lang="ja-JP" altLang="en-US" dirty="0"/>
          </a:p>
        </p:txBody>
      </p:sp>
      <p:sp>
        <p:nvSpPr>
          <p:cNvPr id="4" name="スライド イメージ プレースホルダ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pPr lvl="0"/>
            <a:endParaRPr lang="ja-JP" altLang="en-US" noProof="0" dirty="0" smtClean="0"/>
          </a:p>
        </p:txBody>
      </p:sp>
      <p:sp>
        <p:nvSpPr>
          <p:cNvPr id="5" name="ノート プレースホルダ 4"/>
          <p:cNvSpPr>
            <a:spLocks noGrp="1"/>
          </p:cNvSpPr>
          <p:nvPr>
            <p:ph type="body" sz="quarter" idx="3"/>
          </p:nvPr>
        </p:nvSpPr>
        <p:spPr>
          <a:xfrm>
            <a:off x="680720" y="4721186"/>
            <a:ext cx="5445760" cy="4472702"/>
          </a:xfrm>
          <a:prstGeom prst="rect">
            <a:avLst/>
          </a:prstGeom>
        </p:spPr>
        <p:txBody>
          <a:bodyPr vert="horz" lIns="91440" tIns="45720" rIns="91440" bIns="45720"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6" name="フッター プレースホルダ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atin typeface="Arial" charset="0"/>
              </a:defRPr>
            </a:lvl1pPr>
          </a:lstStyle>
          <a:p>
            <a:pPr>
              <a:defRPr/>
            </a:pPr>
            <a:endParaRPr lang="ja-JP" altLang="en-US"/>
          </a:p>
        </p:txBody>
      </p:sp>
      <p:sp>
        <p:nvSpPr>
          <p:cNvPr id="7" name="スライド番号プレースホルダ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atin typeface="Arial" charset="0"/>
              </a:defRPr>
            </a:lvl1pPr>
          </a:lstStyle>
          <a:p>
            <a:pPr>
              <a:defRPr/>
            </a:pPr>
            <a:fld id="{C80B9884-16D5-4D5E-8F52-139AF81CB1F4}" type="slidenum">
              <a:rPr lang="ja-JP" altLang="en-US"/>
              <a:pPr>
                <a:defRPr/>
              </a:pPr>
              <a:t>‹#›</a:t>
            </a:fld>
            <a:endParaRPr lang="ja-JP" altLang="en-US" dirty="0"/>
          </a:p>
        </p:txBody>
      </p:sp>
    </p:spTree>
    <p:extLst>
      <p:ext uri="{BB962C8B-B14F-4D97-AF65-F5344CB8AC3E}">
        <p14:creationId xmlns:p14="http://schemas.microsoft.com/office/powerpoint/2010/main" val="239835168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ja-JP" smtClean="0"/>
          </a:p>
        </p:txBody>
      </p:sp>
      <p:sp>
        <p:nvSpPr>
          <p:cNvPr id="2" name="日付プレースホルダー 1"/>
          <p:cNvSpPr>
            <a:spLocks noGrp="1"/>
          </p:cNvSpPr>
          <p:nvPr>
            <p:ph type="dt" sz="quarter" idx="1"/>
          </p:nvPr>
        </p:nvSpPr>
        <p:spPr/>
        <p:txBody>
          <a:bodyPr/>
          <a:lstStyle/>
          <a:p>
            <a:pPr>
              <a:defRPr/>
            </a:pPr>
            <a:r>
              <a:rPr lang="en-US" altLang="ja-JP">
                <a:solidFill>
                  <a:prstClr val="black"/>
                </a:solidFill>
              </a:rPr>
              <a:t>2016/10/25</a:t>
            </a:r>
            <a:endParaRPr lang="ja-JP" altLang="en-US">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ja-JP" smtClean="0"/>
          </a:p>
        </p:txBody>
      </p:sp>
      <p:sp>
        <p:nvSpPr>
          <p:cNvPr id="2" name="日付プレースホルダー 1"/>
          <p:cNvSpPr>
            <a:spLocks noGrp="1"/>
          </p:cNvSpPr>
          <p:nvPr>
            <p:ph type="dt" sz="quarter" idx="1"/>
          </p:nvPr>
        </p:nvSpPr>
        <p:spPr/>
        <p:txBody>
          <a:bodyPr/>
          <a:lstStyle/>
          <a:p>
            <a:pPr>
              <a:defRPr/>
            </a:pPr>
            <a:r>
              <a:rPr lang="en-US" altLang="ja-JP"/>
              <a:t>2016/10/25</a:t>
            </a:r>
            <a:endParaRPr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smtClean="0"/>
          </a:p>
        </p:txBody>
      </p:sp>
      <p:sp>
        <p:nvSpPr>
          <p:cNvPr id="2" name="日付プレースホルダー 1"/>
          <p:cNvSpPr>
            <a:spLocks noGrp="1"/>
          </p:cNvSpPr>
          <p:nvPr>
            <p:ph type="dt" sz="quarter" idx="1"/>
          </p:nvPr>
        </p:nvSpPr>
        <p:spPr/>
        <p:txBody>
          <a:bodyPr/>
          <a:lstStyle/>
          <a:p>
            <a:pPr>
              <a:defRPr/>
            </a:pPr>
            <a:r>
              <a:rPr lang="en-US" altLang="ja-JP"/>
              <a:t>2016/10/25</a:t>
            </a:r>
            <a:endParaRPr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ja-JP" smtClean="0"/>
          </a:p>
        </p:txBody>
      </p:sp>
      <p:sp>
        <p:nvSpPr>
          <p:cNvPr id="2" name="日付プレースホルダー 1"/>
          <p:cNvSpPr>
            <a:spLocks noGrp="1"/>
          </p:cNvSpPr>
          <p:nvPr>
            <p:ph type="dt" sz="quarter" idx="1"/>
          </p:nvPr>
        </p:nvSpPr>
        <p:spPr/>
        <p:txBody>
          <a:bodyPr/>
          <a:lstStyle/>
          <a:p>
            <a:pPr>
              <a:defRPr/>
            </a:pPr>
            <a:r>
              <a:rPr lang="en-US" altLang="ja-JP"/>
              <a:t>2016/10/25</a:t>
            </a:r>
            <a:endParaRPr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a:ln w="76200"/>
        </p:spPr>
        <p:txBody>
          <a:bodyPr>
            <a:normAutofit/>
          </a:bodyPr>
          <a:lstStyle>
            <a:lvl1pPr>
              <a:defRPr sz="4400" b="1"/>
            </a:lvl1pPr>
          </a:lstStyle>
          <a:p>
            <a:r>
              <a:rPr kumimoji="1" lang="ja-JP" altLang="en-US" dirty="0" smtClean="0"/>
              <a:t>マスタ タイトルの書式設定</a:t>
            </a:r>
            <a:endParaRPr kumimoji="1" lang="ja-JP" altLang="en-US" dirty="0"/>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pPr>
              <a:defRPr/>
            </a:pPr>
            <a:endParaRPr lang="en-US" altLang="ja-JP"/>
          </a:p>
        </p:txBody>
      </p:sp>
      <p:sp>
        <p:nvSpPr>
          <p:cNvPr id="5" name="フッター プレースホルダ 4"/>
          <p:cNvSpPr>
            <a:spLocks noGrp="1"/>
          </p:cNvSpPr>
          <p:nvPr>
            <p:ph type="ftr" sz="quarter" idx="11"/>
          </p:nvPr>
        </p:nvSpPr>
        <p:spPr/>
        <p:txBody>
          <a:bodyPr/>
          <a:lstStyle/>
          <a:p>
            <a:pPr>
              <a:defRPr/>
            </a:pPr>
            <a:endParaRPr lang="en-US" altLang="ja-JP"/>
          </a:p>
        </p:txBody>
      </p:sp>
      <p:sp>
        <p:nvSpPr>
          <p:cNvPr id="6" name="スライド番号プレースホルダ 5"/>
          <p:cNvSpPr>
            <a:spLocks noGrp="1"/>
          </p:cNvSpPr>
          <p:nvPr>
            <p:ph type="sldNum" sz="quarter" idx="12"/>
          </p:nvPr>
        </p:nvSpPr>
        <p:spPr/>
        <p:txBody>
          <a:bodyPr/>
          <a:lstStyle/>
          <a:p>
            <a:pPr>
              <a:defRPr/>
            </a:pPr>
            <a:fld id="{D25434F5-34EC-466E-AE58-9E3D94561514}" type="slidenum">
              <a:rPr lang="en-US" altLang="ja-JP" smtClean="0"/>
              <a:pPr>
                <a:defRPr/>
              </a:pPr>
              <a:t>‹#›</a:t>
            </a:fld>
            <a:endParaRPr lang="en-US" altLang="ja-JP"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pPr>
              <a:defRPr/>
            </a:pPr>
            <a:endParaRPr lang="en-US" altLang="ja-JP"/>
          </a:p>
        </p:txBody>
      </p:sp>
      <p:sp>
        <p:nvSpPr>
          <p:cNvPr id="6" name="フッター プレースホルダ 5"/>
          <p:cNvSpPr>
            <a:spLocks noGrp="1"/>
          </p:cNvSpPr>
          <p:nvPr>
            <p:ph type="ftr" sz="quarter" idx="11"/>
          </p:nvPr>
        </p:nvSpPr>
        <p:spPr/>
        <p:txBody>
          <a:bodyPr/>
          <a:lstStyle/>
          <a:p>
            <a:pPr>
              <a:defRPr/>
            </a:pPr>
            <a:endParaRPr lang="en-US" altLang="ja-JP"/>
          </a:p>
        </p:txBody>
      </p:sp>
      <p:sp>
        <p:nvSpPr>
          <p:cNvPr id="7" name="スライド番号プレースホルダ 6"/>
          <p:cNvSpPr>
            <a:spLocks noGrp="1"/>
          </p:cNvSpPr>
          <p:nvPr>
            <p:ph type="sldNum" sz="quarter" idx="12"/>
          </p:nvPr>
        </p:nvSpPr>
        <p:spPr/>
        <p:txBody>
          <a:bodyPr/>
          <a:lstStyle/>
          <a:p>
            <a:pPr>
              <a:defRPr/>
            </a:pPr>
            <a:fld id="{D0118501-8CE9-46D5-BE52-7045EFFF25B2}" type="slidenum">
              <a:rPr lang="en-US" altLang="ja-JP" smtClean="0"/>
              <a:pPr>
                <a:defRPr/>
              </a:pPr>
              <a:t>‹#›</a:t>
            </a:fld>
            <a:endParaRPr lang="en-US" altLang="ja-JP"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pPr>
              <a:defRPr/>
            </a:pPr>
            <a:endParaRPr lang="en-US" altLang="ja-JP"/>
          </a:p>
        </p:txBody>
      </p:sp>
      <p:sp>
        <p:nvSpPr>
          <p:cNvPr id="6" name="フッター プレースホルダ 5"/>
          <p:cNvSpPr>
            <a:spLocks noGrp="1"/>
          </p:cNvSpPr>
          <p:nvPr>
            <p:ph type="ftr" sz="quarter" idx="11"/>
          </p:nvPr>
        </p:nvSpPr>
        <p:spPr/>
        <p:txBody>
          <a:bodyPr/>
          <a:lstStyle/>
          <a:p>
            <a:pPr>
              <a:defRPr/>
            </a:pPr>
            <a:endParaRPr lang="en-US" altLang="ja-JP"/>
          </a:p>
        </p:txBody>
      </p:sp>
      <p:sp>
        <p:nvSpPr>
          <p:cNvPr id="7" name="スライド番号プレースホルダ 6"/>
          <p:cNvSpPr>
            <a:spLocks noGrp="1"/>
          </p:cNvSpPr>
          <p:nvPr>
            <p:ph type="sldNum" sz="quarter" idx="12"/>
          </p:nvPr>
        </p:nvSpPr>
        <p:spPr/>
        <p:txBody>
          <a:bodyPr/>
          <a:lstStyle/>
          <a:p>
            <a:pPr>
              <a:defRPr/>
            </a:pPr>
            <a:fld id="{6D6F2420-DB22-4D33-A389-046E7C2EE553}" type="slidenum">
              <a:rPr lang="en-US" altLang="ja-JP" smtClean="0"/>
              <a:pPr>
                <a:defRPr/>
              </a:pPr>
              <a:t>‹#›</a:t>
            </a:fld>
            <a:endParaRPr lang="en-US" altLang="ja-JP"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pPr>
              <a:defRPr/>
            </a:pPr>
            <a:endParaRPr lang="en-US" altLang="ja-JP"/>
          </a:p>
        </p:txBody>
      </p:sp>
      <p:sp>
        <p:nvSpPr>
          <p:cNvPr id="5" name="フッター プレースホルダ 4"/>
          <p:cNvSpPr>
            <a:spLocks noGrp="1"/>
          </p:cNvSpPr>
          <p:nvPr>
            <p:ph type="ftr" sz="quarter" idx="11"/>
          </p:nvPr>
        </p:nvSpPr>
        <p:spPr/>
        <p:txBody>
          <a:bodyPr/>
          <a:lstStyle/>
          <a:p>
            <a:pPr>
              <a:defRPr/>
            </a:pPr>
            <a:endParaRPr lang="en-US" altLang="ja-JP"/>
          </a:p>
        </p:txBody>
      </p:sp>
      <p:sp>
        <p:nvSpPr>
          <p:cNvPr id="6" name="スライド番号プレースホルダ 5"/>
          <p:cNvSpPr>
            <a:spLocks noGrp="1"/>
          </p:cNvSpPr>
          <p:nvPr>
            <p:ph type="sldNum" sz="quarter" idx="12"/>
          </p:nvPr>
        </p:nvSpPr>
        <p:spPr/>
        <p:txBody>
          <a:bodyPr/>
          <a:lstStyle/>
          <a:p>
            <a:pPr>
              <a:defRPr/>
            </a:pPr>
            <a:fld id="{049E325C-DB7A-4896-8F14-D9BA345F5184}" type="slidenum">
              <a:rPr lang="en-US" altLang="ja-JP" smtClean="0"/>
              <a:pPr>
                <a:defRPr/>
              </a:pPr>
              <a:t>‹#›</a:t>
            </a:fld>
            <a:endParaRPr lang="en-US" altLang="ja-JP"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pPr>
              <a:defRPr/>
            </a:pPr>
            <a:endParaRPr lang="en-US" altLang="ja-JP"/>
          </a:p>
        </p:txBody>
      </p:sp>
      <p:sp>
        <p:nvSpPr>
          <p:cNvPr id="5" name="フッター プレースホルダ 4"/>
          <p:cNvSpPr>
            <a:spLocks noGrp="1"/>
          </p:cNvSpPr>
          <p:nvPr>
            <p:ph type="ftr" sz="quarter" idx="11"/>
          </p:nvPr>
        </p:nvSpPr>
        <p:spPr/>
        <p:txBody>
          <a:bodyPr/>
          <a:lstStyle/>
          <a:p>
            <a:pPr>
              <a:defRPr/>
            </a:pPr>
            <a:endParaRPr lang="en-US" altLang="ja-JP"/>
          </a:p>
        </p:txBody>
      </p:sp>
      <p:sp>
        <p:nvSpPr>
          <p:cNvPr id="6" name="スライド番号プレースホルダ 5"/>
          <p:cNvSpPr>
            <a:spLocks noGrp="1"/>
          </p:cNvSpPr>
          <p:nvPr>
            <p:ph type="sldNum" sz="quarter" idx="12"/>
          </p:nvPr>
        </p:nvSpPr>
        <p:spPr/>
        <p:txBody>
          <a:bodyPr/>
          <a:lstStyle/>
          <a:p>
            <a:pPr>
              <a:defRPr/>
            </a:pPr>
            <a:fld id="{F322EC38-4156-4671-9505-C8AE7E080A16}" type="slidenum">
              <a:rPr lang="en-US" altLang="ja-JP" smtClean="0"/>
              <a:pPr>
                <a:defRPr/>
              </a:pPr>
              <a:t>‹#›</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マスタ タイトルの書式設定</a:t>
            </a:r>
            <a:endParaRPr kumimoji="1" lang="ja-JP" altLang="en-US" dirty="0"/>
          </a:p>
        </p:txBody>
      </p:sp>
      <p:sp>
        <p:nvSpPr>
          <p:cNvPr id="3" name="コンテンツ プレースホルダ 2"/>
          <p:cNvSpPr>
            <a:spLocks noGrp="1"/>
          </p:cNvSpPr>
          <p:nvPr>
            <p:ph idx="1"/>
          </p:nvPr>
        </p:nvSpPr>
        <p:spPr/>
        <p:txBody>
          <a:bodyPr/>
          <a:lstStyle/>
          <a:p>
            <a:pPr lvl="0"/>
            <a:r>
              <a:rPr kumimoji="1" lang="ja-JP" altLang="en-US" dirty="0" smtClean="0"/>
              <a:t>マスタ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 3"/>
          <p:cNvSpPr>
            <a:spLocks noGrp="1"/>
          </p:cNvSpPr>
          <p:nvPr>
            <p:ph type="dt" sz="half" idx="10"/>
          </p:nvPr>
        </p:nvSpPr>
        <p:spPr/>
        <p:txBody>
          <a:bodyPr/>
          <a:lstStyle/>
          <a:p>
            <a:pPr>
              <a:defRPr/>
            </a:pPr>
            <a:endParaRPr lang="en-US" altLang="ja-JP"/>
          </a:p>
        </p:txBody>
      </p:sp>
      <p:sp>
        <p:nvSpPr>
          <p:cNvPr id="5" name="フッター プレースホルダ 4"/>
          <p:cNvSpPr>
            <a:spLocks noGrp="1"/>
          </p:cNvSpPr>
          <p:nvPr>
            <p:ph type="ftr" sz="quarter" idx="11"/>
          </p:nvPr>
        </p:nvSpPr>
        <p:spPr/>
        <p:txBody>
          <a:bodyPr/>
          <a:lstStyle/>
          <a:p>
            <a:pPr>
              <a:defRPr/>
            </a:pPr>
            <a:endParaRPr lang="en-US" altLang="ja-JP"/>
          </a:p>
        </p:txBody>
      </p:sp>
      <p:sp>
        <p:nvSpPr>
          <p:cNvPr id="6" name="スライド番号プレースホルダ 5"/>
          <p:cNvSpPr>
            <a:spLocks noGrp="1"/>
          </p:cNvSpPr>
          <p:nvPr>
            <p:ph type="sldNum" sz="quarter" idx="12"/>
          </p:nvPr>
        </p:nvSpPr>
        <p:spPr/>
        <p:txBody>
          <a:bodyPr/>
          <a:lstStyle/>
          <a:p>
            <a:pPr>
              <a:defRPr/>
            </a:pPr>
            <a:fld id="{F2C3444B-EEB4-4938-935B-031ECA8B9BA9}" type="slidenum">
              <a:rPr lang="en-US" altLang="ja-JP" smtClean="0"/>
              <a:pPr>
                <a:defRPr/>
              </a:pPr>
              <a:t>‹#›</a:t>
            </a:fld>
            <a:endParaRPr lang="en-US"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88640"/>
            <a:ext cx="5482952" cy="504056"/>
          </a:xfrm>
        </p:spPr>
        <p:txBody>
          <a:bodyPr>
            <a:noAutofit/>
          </a:bodyPr>
          <a:lstStyle>
            <a:lvl1pPr>
              <a:defRPr sz="2400"/>
            </a:lvl1pPr>
          </a:lstStyle>
          <a:p>
            <a:r>
              <a:rPr kumimoji="1" lang="ja-JP" altLang="en-US" smtClean="0"/>
              <a:t>マスタ タイトルの書式設定</a:t>
            </a:r>
            <a:endParaRPr kumimoji="1" lang="ja-JP" altLang="en-US"/>
          </a:p>
        </p:txBody>
      </p:sp>
      <p:sp>
        <p:nvSpPr>
          <p:cNvPr id="4" name="日付プレースホルダ 3"/>
          <p:cNvSpPr>
            <a:spLocks noGrp="1"/>
          </p:cNvSpPr>
          <p:nvPr>
            <p:ph type="dt" sz="half" idx="10"/>
          </p:nvPr>
        </p:nvSpPr>
        <p:spPr/>
        <p:txBody>
          <a:bodyPr/>
          <a:lstStyle/>
          <a:p>
            <a:pPr>
              <a:defRPr/>
            </a:pPr>
            <a:endParaRPr lang="en-US" altLang="ja-JP"/>
          </a:p>
        </p:txBody>
      </p:sp>
      <p:sp>
        <p:nvSpPr>
          <p:cNvPr id="5" name="フッター プレースホルダ 4"/>
          <p:cNvSpPr>
            <a:spLocks noGrp="1"/>
          </p:cNvSpPr>
          <p:nvPr>
            <p:ph type="ftr" sz="quarter" idx="11"/>
          </p:nvPr>
        </p:nvSpPr>
        <p:spPr/>
        <p:txBody>
          <a:bodyPr/>
          <a:lstStyle/>
          <a:p>
            <a:pPr>
              <a:defRPr/>
            </a:pPr>
            <a:endParaRPr lang="en-US" altLang="ja-JP"/>
          </a:p>
        </p:txBody>
      </p:sp>
      <p:sp>
        <p:nvSpPr>
          <p:cNvPr id="6" name="スライド番号プレースホルダ 5"/>
          <p:cNvSpPr>
            <a:spLocks noGrp="1"/>
          </p:cNvSpPr>
          <p:nvPr>
            <p:ph type="sldNum" sz="quarter" idx="12"/>
          </p:nvPr>
        </p:nvSpPr>
        <p:spPr/>
        <p:txBody>
          <a:bodyPr/>
          <a:lstStyle/>
          <a:p>
            <a:pPr>
              <a:defRPr/>
            </a:pPr>
            <a:fld id="{F2C3444B-EEB4-4938-935B-031ECA8B9BA9}" type="slidenum">
              <a:rPr lang="en-US" altLang="ja-JP" smtClean="0"/>
              <a:pPr>
                <a:defRPr/>
              </a:pPr>
              <a:t>‹#›</a:t>
            </a:fld>
            <a:endParaRPr lang="en-US" altLang="ja-JP" dirty="0"/>
          </a:p>
        </p:txBody>
      </p:sp>
    </p:spTree>
    <p:extLst>
      <p:ext uri="{BB962C8B-B14F-4D97-AF65-F5344CB8AC3E}">
        <p14:creationId xmlns:p14="http://schemas.microsoft.com/office/powerpoint/2010/main" val="18752242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タイトルとコンテンツ">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251520" y="476672"/>
            <a:ext cx="8640960" cy="6048672"/>
          </a:xfrm>
        </p:spPr>
        <p:txBody>
          <a:bodyPr anchor="ctr"/>
          <a:lstStyle>
            <a:lvl1pPr marL="0" indent="0">
              <a:defRPr/>
            </a:lvl1pPr>
          </a:lstStyle>
          <a:p>
            <a:pPr lvl="0"/>
            <a:r>
              <a:rPr kumimoji="1" lang="ja-JP" altLang="en-US" dirty="0" smtClean="0"/>
              <a:t>マスタ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 3"/>
          <p:cNvSpPr>
            <a:spLocks noGrp="1"/>
          </p:cNvSpPr>
          <p:nvPr>
            <p:ph type="dt" sz="half" idx="10"/>
          </p:nvPr>
        </p:nvSpPr>
        <p:spPr/>
        <p:txBody>
          <a:bodyPr/>
          <a:lstStyle/>
          <a:p>
            <a:pPr>
              <a:defRPr/>
            </a:pPr>
            <a:endParaRPr lang="en-US" altLang="ja-JP"/>
          </a:p>
        </p:txBody>
      </p:sp>
      <p:sp>
        <p:nvSpPr>
          <p:cNvPr id="5" name="フッター プレースホルダ 4"/>
          <p:cNvSpPr>
            <a:spLocks noGrp="1"/>
          </p:cNvSpPr>
          <p:nvPr>
            <p:ph type="ftr" sz="quarter" idx="11"/>
          </p:nvPr>
        </p:nvSpPr>
        <p:spPr/>
        <p:txBody>
          <a:bodyPr/>
          <a:lstStyle/>
          <a:p>
            <a:pPr>
              <a:defRPr/>
            </a:pPr>
            <a:endParaRPr lang="en-US" altLang="ja-JP" dirty="0"/>
          </a:p>
        </p:txBody>
      </p:sp>
      <p:sp>
        <p:nvSpPr>
          <p:cNvPr id="6" name="スライド番号プレースホルダ 5"/>
          <p:cNvSpPr>
            <a:spLocks noGrp="1"/>
          </p:cNvSpPr>
          <p:nvPr>
            <p:ph type="sldNum" sz="quarter" idx="12"/>
          </p:nvPr>
        </p:nvSpPr>
        <p:spPr/>
        <p:txBody>
          <a:bodyPr/>
          <a:lstStyle/>
          <a:p>
            <a:pPr>
              <a:defRPr/>
            </a:pPr>
            <a:fld id="{F2C3444B-EEB4-4938-935B-031ECA8B9BA9}" type="slidenum">
              <a:rPr lang="en-US" altLang="ja-JP" smtClean="0"/>
              <a:pPr>
                <a:defRPr/>
              </a:pPr>
              <a:t>‹#›</a:t>
            </a:fld>
            <a:endParaRPr lang="en-US" altLang="ja-JP"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27584" y="2204864"/>
            <a:ext cx="7772400" cy="1362075"/>
          </a:xfrm>
        </p:spPr>
        <p:txBody>
          <a:bodyPr anchor="ctr">
            <a:normAutofit/>
          </a:bodyPr>
          <a:lstStyle>
            <a:lvl1pPr algn="ctr">
              <a:defRPr sz="4400" b="1" cap="all"/>
            </a:lvl1pPr>
          </a:lstStyle>
          <a:p>
            <a:r>
              <a:rPr kumimoji="1" lang="ja-JP" altLang="en-US" dirty="0" smtClean="0"/>
              <a:t>マスタ タイトルの書式設定</a:t>
            </a:r>
            <a:endParaRPr kumimoji="1" lang="ja-JP" altLang="en-US" dirty="0"/>
          </a:p>
        </p:txBody>
      </p:sp>
      <p:sp>
        <p:nvSpPr>
          <p:cNvPr id="4" name="日付プレースホルダ 3"/>
          <p:cNvSpPr>
            <a:spLocks noGrp="1"/>
          </p:cNvSpPr>
          <p:nvPr>
            <p:ph type="dt" sz="half" idx="10"/>
          </p:nvPr>
        </p:nvSpPr>
        <p:spPr/>
        <p:txBody>
          <a:bodyPr/>
          <a:lstStyle/>
          <a:p>
            <a:pPr>
              <a:defRPr/>
            </a:pPr>
            <a:endParaRPr lang="en-US" altLang="ja-JP"/>
          </a:p>
        </p:txBody>
      </p:sp>
      <p:sp>
        <p:nvSpPr>
          <p:cNvPr id="5" name="フッター プレースホルダ 4"/>
          <p:cNvSpPr>
            <a:spLocks noGrp="1"/>
          </p:cNvSpPr>
          <p:nvPr>
            <p:ph type="ftr" sz="quarter" idx="11"/>
          </p:nvPr>
        </p:nvSpPr>
        <p:spPr/>
        <p:txBody>
          <a:bodyPr/>
          <a:lstStyle/>
          <a:p>
            <a:pPr>
              <a:defRPr/>
            </a:pPr>
            <a:endParaRPr lang="en-US" altLang="ja-JP"/>
          </a:p>
        </p:txBody>
      </p:sp>
      <p:sp>
        <p:nvSpPr>
          <p:cNvPr id="6" name="スライド番号プレースホルダ 5"/>
          <p:cNvSpPr>
            <a:spLocks noGrp="1"/>
          </p:cNvSpPr>
          <p:nvPr>
            <p:ph type="sldNum" sz="quarter" idx="12"/>
          </p:nvPr>
        </p:nvSpPr>
        <p:spPr/>
        <p:txBody>
          <a:bodyPr/>
          <a:lstStyle/>
          <a:p>
            <a:pPr>
              <a:defRPr/>
            </a:pPr>
            <a:fld id="{110C4705-6321-4547-84A4-77065613AF58}" type="slidenum">
              <a:rPr lang="en-US" altLang="ja-JP" smtClean="0"/>
              <a:pPr>
                <a:defRPr/>
              </a:pPr>
              <a:t>‹#›</a:t>
            </a:fld>
            <a:endParaRPr lang="en-US" altLang="ja-JP"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179512" y="1052736"/>
            <a:ext cx="4316288" cy="5472608"/>
          </a:xfrm>
        </p:spPr>
        <p:txBody>
          <a:bodyPr/>
          <a:lstStyle>
            <a:lvl1pPr marL="0" indent="0">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dirty="0" smtClean="0"/>
              <a:t>マスタ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コンテンツ プレースホルダ 3"/>
          <p:cNvSpPr>
            <a:spLocks noGrp="1"/>
          </p:cNvSpPr>
          <p:nvPr>
            <p:ph sz="half" idx="2"/>
          </p:nvPr>
        </p:nvSpPr>
        <p:spPr>
          <a:xfrm>
            <a:off x="4572000" y="1052736"/>
            <a:ext cx="4495800" cy="5472608"/>
          </a:xfrm>
        </p:spPr>
        <p:txBody>
          <a:bodyPr/>
          <a:lstStyle>
            <a:lvl1pPr marL="0" indent="0">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dirty="0" smtClean="0"/>
              <a:t>マスタ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5" name="日付プレースホルダ 4"/>
          <p:cNvSpPr>
            <a:spLocks noGrp="1"/>
          </p:cNvSpPr>
          <p:nvPr>
            <p:ph type="dt" sz="half" idx="10"/>
          </p:nvPr>
        </p:nvSpPr>
        <p:spPr/>
        <p:txBody>
          <a:bodyPr/>
          <a:lstStyle/>
          <a:p>
            <a:pPr>
              <a:defRPr/>
            </a:pPr>
            <a:endParaRPr lang="en-US" altLang="ja-JP"/>
          </a:p>
        </p:txBody>
      </p:sp>
      <p:sp>
        <p:nvSpPr>
          <p:cNvPr id="6" name="フッター プレースホルダ 5"/>
          <p:cNvSpPr>
            <a:spLocks noGrp="1"/>
          </p:cNvSpPr>
          <p:nvPr>
            <p:ph type="ftr" sz="quarter" idx="11"/>
          </p:nvPr>
        </p:nvSpPr>
        <p:spPr/>
        <p:txBody>
          <a:bodyPr/>
          <a:lstStyle/>
          <a:p>
            <a:pPr>
              <a:defRPr/>
            </a:pPr>
            <a:endParaRPr lang="en-US" altLang="ja-JP"/>
          </a:p>
        </p:txBody>
      </p:sp>
      <p:sp>
        <p:nvSpPr>
          <p:cNvPr id="7" name="スライド番号プレースホルダ 6"/>
          <p:cNvSpPr>
            <a:spLocks noGrp="1"/>
          </p:cNvSpPr>
          <p:nvPr>
            <p:ph type="sldNum" sz="quarter" idx="12"/>
          </p:nvPr>
        </p:nvSpPr>
        <p:spPr/>
        <p:txBody>
          <a:bodyPr/>
          <a:lstStyle/>
          <a:p>
            <a:pPr>
              <a:defRPr/>
            </a:pPr>
            <a:fld id="{CD08F858-F00A-4475-ACED-51E2CAD745E2}" type="slidenum">
              <a:rPr lang="en-US" altLang="ja-JP" smtClean="0"/>
              <a:pPr>
                <a:defRPr/>
              </a:pPr>
              <a:t>‹#›</a:t>
            </a:fld>
            <a:endParaRPr lang="en-US" altLang="ja-JP"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pPr>
              <a:defRPr/>
            </a:pPr>
            <a:endParaRPr lang="en-US" altLang="ja-JP"/>
          </a:p>
        </p:txBody>
      </p:sp>
      <p:sp>
        <p:nvSpPr>
          <p:cNvPr id="8" name="フッター プレースホルダ 7"/>
          <p:cNvSpPr>
            <a:spLocks noGrp="1"/>
          </p:cNvSpPr>
          <p:nvPr>
            <p:ph type="ftr" sz="quarter" idx="11"/>
          </p:nvPr>
        </p:nvSpPr>
        <p:spPr/>
        <p:txBody>
          <a:bodyPr/>
          <a:lstStyle/>
          <a:p>
            <a:pPr>
              <a:defRPr/>
            </a:pPr>
            <a:endParaRPr lang="en-US" altLang="ja-JP"/>
          </a:p>
        </p:txBody>
      </p:sp>
      <p:sp>
        <p:nvSpPr>
          <p:cNvPr id="9" name="スライド番号プレースホルダ 8"/>
          <p:cNvSpPr>
            <a:spLocks noGrp="1"/>
          </p:cNvSpPr>
          <p:nvPr>
            <p:ph type="sldNum" sz="quarter" idx="12"/>
          </p:nvPr>
        </p:nvSpPr>
        <p:spPr/>
        <p:txBody>
          <a:bodyPr/>
          <a:lstStyle/>
          <a:p>
            <a:pPr>
              <a:defRPr/>
            </a:pPr>
            <a:fld id="{78A6E6FA-E854-4409-8655-43374450ED53}" type="slidenum">
              <a:rPr lang="en-US" altLang="ja-JP" smtClean="0"/>
              <a:pPr>
                <a:defRPr/>
              </a:pPr>
              <a:t>‹#›</a:t>
            </a:fld>
            <a:endParaRPr lang="en-US" altLang="ja-JP"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pPr>
              <a:defRPr/>
            </a:pPr>
            <a:endParaRPr lang="en-US" altLang="ja-JP"/>
          </a:p>
        </p:txBody>
      </p:sp>
      <p:sp>
        <p:nvSpPr>
          <p:cNvPr id="4" name="フッター プレースホルダ 3"/>
          <p:cNvSpPr>
            <a:spLocks noGrp="1"/>
          </p:cNvSpPr>
          <p:nvPr>
            <p:ph type="ftr" sz="quarter" idx="11"/>
          </p:nvPr>
        </p:nvSpPr>
        <p:spPr/>
        <p:txBody>
          <a:bodyPr/>
          <a:lstStyle/>
          <a:p>
            <a:pPr>
              <a:defRPr/>
            </a:pPr>
            <a:endParaRPr lang="en-US" altLang="ja-JP"/>
          </a:p>
        </p:txBody>
      </p:sp>
      <p:sp>
        <p:nvSpPr>
          <p:cNvPr id="5" name="スライド番号プレースホルダ 4"/>
          <p:cNvSpPr>
            <a:spLocks noGrp="1"/>
          </p:cNvSpPr>
          <p:nvPr>
            <p:ph type="sldNum" sz="quarter" idx="12"/>
          </p:nvPr>
        </p:nvSpPr>
        <p:spPr/>
        <p:txBody>
          <a:bodyPr/>
          <a:lstStyle/>
          <a:p>
            <a:pPr>
              <a:defRPr/>
            </a:pPr>
            <a:fld id="{70A63881-30D4-44A5-940F-D1B67D1A3321}" type="slidenum">
              <a:rPr lang="en-US" altLang="ja-JP" smtClean="0"/>
              <a:pPr>
                <a:defRPr/>
              </a:pPr>
              <a:t>‹#›</a:t>
            </a:fld>
            <a:endParaRPr lang="en-US" altLang="ja-JP"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pPr>
              <a:defRPr/>
            </a:pPr>
            <a:endParaRPr lang="en-US" altLang="ja-JP"/>
          </a:p>
        </p:txBody>
      </p:sp>
      <p:sp>
        <p:nvSpPr>
          <p:cNvPr id="3" name="フッター プレースホルダ 2"/>
          <p:cNvSpPr>
            <a:spLocks noGrp="1"/>
          </p:cNvSpPr>
          <p:nvPr>
            <p:ph type="ftr" sz="quarter" idx="11"/>
          </p:nvPr>
        </p:nvSpPr>
        <p:spPr/>
        <p:txBody>
          <a:bodyPr/>
          <a:lstStyle/>
          <a:p>
            <a:pPr>
              <a:defRPr/>
            </a:pPr>
            <a:endParaRPr lang="en-US" altLang="ja-JP"/>
          </a:p>
        </p:txBody>
      </p:sp>
      <p:sp>
        <p:nvSpPr>
          <p:cNvPr id="4" name="スライド番号プレースホルダ 3"/>
          <p:cNvSpPr>
            <a:spLocks noGrp="1"/>
          </p:cNvSpPr>
          <p:nvPr>
            <p:ph type="sldNum" sz="quarter" idx="12"/>
          </p:nvPr>
        </p:nvSpPr>
        <p:spPr/>
        <p:txBody>
          <a:bodyPr/>
          <a:lstStyle/>
          <a:p>
            <a:pPr>
              <a:defRPr/>
            </a:pPr>
            <a:fld id="{7EE7BDF6-E8D8-4EC5-A1BF-DDF2AC596739}" type="slidenum">
              <a:rPr lang="en-US" altLang="ja-JP" smtClean="0"/>
              <a:pPr>
                <a:defRPr/>
              </a:pPr>
              <a:t>‹#›</a:t>
            </a:fld>
            <a:endParaRPr lang="en-US" altLang="ja-JP"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188640"/>
            <a:ext cx="8229600" cy="864096"/>
          </a:xfrm>
          <a:prstGeom prst="rect">
            <a:avLst/>
          </a:prstGeom>
          <a:ln w="57150">
            <a:solidFill>
              <a:schemeClr val="bg2">
                <a:lumMod val="50000"/>
              </a:schemeClr>
            </a:solidFill>
          </a:ln>
        </p:spPr>
        <p:txBody>
          <a:bodyPr vert="horz" lIns="91440" tIns="45720" rIns="91440" bIns="45720" rtlCol="0" anchor="ctr">
            <a:noAutofit/>
          </a:bodyPr>
          <a:lstStyle/>
          <a:p>
            <a:r>
              <a:rPr kumimoji="1" lang="ja-JP" altLang="en-US" dirty="0" smtClean="0"/>
              <a:t>マスタ タイトルの書式設定</a:t>
            </a:r>
            <a:endParaRPr kumimoji="1" lang="ja-JP" altLang="en-US" dirty="0"/>
          </a:p>
        </p:txBody>
      </p:sp>
      <p:sp>
        <p:nvSpPr>
          <p:cNvPr id="3" name="テキスト プレースホルダ 2"/>
          <p:cNvSpPr>
            <a:spLocks noGrp="1"/>
          </p:cNvSpPr>
          <p:nvPr>
            <p:ph type="body" idx="1"/>
          </p:nvPr>
        </p:nvSpPr>
        <p:spPr>
          <a:xfrm>
            <a:off x="251520" y="1052736"/>
            <a:ext cx="8640960" cy="5400600"/>
          </a:xfrm>
          <a:prstGeom prst="rect">
            <a:avLst/>
          </a:prstGeom>
        </p:spPr>
        <p:txBody>
          <a:bodyPr vert="horz" lIns="91440" tIns="45720" rIns="91440" bIns="45720" rtlCol="0" anchor="ctr">
            <a:normAutofit/>
          </a:bodyPr>
          <a:lstStyle/>
          <a:p>
            <a:pPr lvl="0"/>
            <a:r>
              <a:rPr kumimoji="1" lang="ja-JP" altLang="en-US" dirty="0" smtClean="0"/>
              <a:t>マスタ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HG丸ｺﾞｼｯｸM-PRO" pitchFamily="50" charset="-128"/>
                <a:ea typeface="HG丸ｺﾞｼｯｸM-PRO" pitchFamily="50" charset="-128"/>
              </a:defRPr>
            </a:lvl1pPr>
          </a:lstStyle>
          <a:p>
            <a:pPr>
              <a:defRPr/>
            </a:pPr>
            <a:endParaRPr lang="en-US" altLang="ja-JP"/>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HG丸ｺﾞｼｯｸM-PRO" pitchFamily="50" charset="-128"/>
                <a:ea typeface="HG丸ｺﾞｼｯｸM-PRO" pitchFamily="50" charset="-128"/>
              </a:defRPr>
            </a:lvl1pPr>
          </a:lstStyle>
          <a:p>
            <a:pPr>
              <a:defRPr/>
            </a:pPr>
            <a:endParaRPr lang="en-US" altLang="ja-JP"/>
          </a:p>
        </p:txBody>
      </p:sp>
      <p:sp>
        <p:nvSpPr>
          <p:cNvPr id="6" name="スライド番号プレースホルダ 5"/>
          <p:cNvSpPr>
            <a:spLocks noGrp="1"/>
          </p:cNvSpPr>
          <p:nvPr>
            <p:ph type="sldNum" sz="quarter" idx="4"/>
          </p:nvPr>
        </p:nvSpPr>
        <p:spPr>
          <a:xfrm>
            <a:off x="6981087" y="44624"/>
            <a:ext cx="2133600" cy="365125"/>
          </a:xfrm>
          <a:prstGeom prst="rect">
            <a:avLst/>
          </a:prstGeom>
        </p:spPr>
        <p:txBody>
          <a:bodyPr vert="horz" lIns="91440" tIns="45720" rIns="91440" bIns="45720" rtlCol="0" anchor="ctr"/>
          <a:lstStyle>
            <a:lvl1pPr algn="r">
              <a:defRPr sz="1200">
                <a:solidFill>
                  <a:schemeClr val="tx1">
                    <a:tint val="75000"/>
                  </a:schemeClr>
                </a:solidFill>
                <a:latin typeface="HG丸ｺﾞｼｯｸM-PRO" pitchFamily="50" charset="-128"/>
                <a:ea typeface="HG丸ｺﾞｼｯｸM-PRO" pitchFamily="50" charset="-128"/>
              </a:defRPr>
            </a:lvl1pPr>
          </a:lstStyle>
          <a:p>
            <a:pPr>
              <a:defRPr/>
            </a:pPr>
            <a:fld id="{CDC900D9-60DE-44BB-95B0-E65A3FCB5223}" type="slidenum">
              <a:rPr lang="en-US" altLang="ja-JP" smtClean="0"/>
              <a:pPr>
                <a:defRPr/>
              </a:pPr>
              <a:t>‹#›</a:t>
            </a:fld>
            <a:endParaRPr lang="en-US" altLang="ja-JP" dirty="0"/>
          </a:p>
        </p:txBody>
      </p:sp>
    </p:spTree>
  </p:cSld>
  <p:clrMap bg1="lt1" tx1="dk1" bg2="lt2" tx2="dk2" accent1="accent1" accent2="accent2" accent3="accent3" accent4="accent4" accent5="accent5" accent6="accent6" hlink="hlink" folHlink="folHlink"/>
  <p:sldLayoutIdLst>
    <p:sldLayoutId id="2147484730" r:id="rId1"/>
    <p:sldLayoutId id="2147484731" r:id="rId2"/>
    <p:sldLayoutId id="2147484742" r:id="rId3"/>
    <p:sldLayoutId id="2147484741" r:id="rId4"/>
    <p:sldLayoutId id="2147484732" r:id="rId5"/>
    <p:sldLayoutId id="2147484733" r:id="rId6"/>
    <p:sldLayoutId id="2147484734" r:id="rId7"/>
    <p:sldLayoutId id="2147484735" r:id="rId8"/>
    <p:sldLayoutId id="2147484736" r:id="rId9"/>
    <p:sldLayoutId id="2147484737" r:id="rId10"/>
    <p:sldLayoutId id="2147484738" r:id="rId11"/>
    <p:sldLayoutId id="2147484739" r:id="rId12"/>
    <p:sldLayoutId id="2147484740" r:id="rId13"/>
  </p:sldLayoutIdLst>
  <p:txStyles>
    <p:titleStyle>
      <a:lvl1pPr algn="ctr" defTabSz="914400" rtl="0" eaLnBrk="1" latinLnBrk="0" hangingPunct="1">
        <a:spcBef>
          <a:spcPct val="0"/>
        </a:spcBef>
        <a:buNone/>
        <a:defRPr kumimoji="1" sz="4800" kern="1200">
          <a:solidFill>
            <a:schemeClr val="tx1"/>
          </a:solidFill>
          <a:latin typeface="HG丸ｺﾞｼｯｸM-PRO" pitchFamily="50" charset="-128"/>
          <a:ea typeface="HG丸ｺﾞｼｯｸM-PRO" pitchFamily="50" charset="-128"/>
          <a:cs typeface="+mj-cs"/>
        </a:defRPr>
      </a:lvl1pPr>
    </p:titleStyle>
    <p:bodyStyle>
      <a:lvl1pPr marL="0" indent="0" algn="l" defTabSz="914400" rtl="0" eaLnBrk="1" latinLnBrk="0" hangingPunct="1">
        <a:lnSpc>
          <a:spcPct val="120000"/>
        </a:lnSpc>
        <a:spcBef>
          <a:spcPts val="1200"/>
        </a:spcBef>
        <a:buFont typeface="Arial" pitchFamily="34" charset="0"/>
        <a:buNone/>
        <a:defRPr kumimoji="1" sz="4400" kern="1200">
          <a:solidFill>
            <a:schemeClr val="tx1"/>
          </a:solidFill>
          <a:latin typeface="HG丸ｺﾞｼｯｸM-PRO" pitchFamily="50" charset="-128"/>
          <a:ea typeface="HG丸ｺﾞｼｯｸM-PRO" pitchFamily="50" charset="-128"/>
          <a:cs typeface="+mn-cs"/>
        </a:defRPr>
      </a:lvl1pPr>
      <a:lvl2pPr marL="742950" indent="-285750" algn="l" defTabSz="914400" rtl="0" eaLnBrk="1" latinLnBrk="0" hangingPunct="1">
        <a:lnSpc>
          <a:spcPct val="120000"/>
        </a:lnSpc>
        <a:spcBef>
          <a:spcPts val="1200"/>
        </a:spcBef>
        <a:buFont typeface="Arial" pitchFamily="34" charset="0"/>
        <a:buChar char="–"/>
        <a:defRPr kumimoji="1" sz="2800" kern="1200">
          <a:solidFill>
            <a:schemeClr val="tx1"/>
          </a:solidFill>
          <a:latin typeface="HG丸ｺﾞｼｯｸM-PRO" pitchFamily="50" charset="-128"/>
          <a:ea typeface="HG丸ｺﾞｼｯｸM-PRO" pitchFamily="50" charset="-128"/>
          <a:cs typeface="+mn-cs"/>
        </a:defRPr>
      </a:lvl2pPr>
      <a:lvl3pPr marL="1143000" indent="-228600" algn="l" defTabSz="914400" rtl="0" eaLnBrk="1" latinLnBrk="0" hangingPunct="1">
        <a:lnSpc>
          <a:spcPct val="120000"/>
        </a:lnSpc>
        <a:spcBef>
          <a:spcPts val="1200"/>
        </a:spcBef>
        <a:buFont typeface="Arial" pitchFamily="34" charset="0"/>
        <a:buChar char="•"/>
        <a:defRPr kumimoji="1" sz="2800" kern="1200">
          <a:solidFill>
            <a:schemeClr val="tx1"/>
          </a:solidFill>
          <a:latin typeface="HG丸ｺﾞｼｯｸM-PRO" pitchFamily="50" charset="-128"/>
          <a:ea typeface="HG丸ｺﾞｼｯｸM-PRO" pitchFamily="50" charset="-128"/>
          <a:cs typeface="+mn-cs"/>
        </a:defRPr>
      </a:lvl3pPr>
      <a:lvl4pPr marL="1600200" indent="-228600" algn="l" defTabSz="914400" rtl="0" eaLnBrk="1" latinLnBrk="0" hangingPunct="1">
        <a:lnSpc>
          <a:spcPct val="120000"/>
        </a:lnSpc>
        <a:spcBef>
          <a:spcPts val="1200"/>
        </a:spcBef>
        <a:buFont typeface="Arial" pitchFamily="34" charset="0"/>
        <a:buChar char="–"/>
        <a:defRPr kumimoji="1" sz="2800" kern="1200">
          <a:solidFill>
            <a:schemeClr val="tx1"/>
          </a:solidFill>
          <a:latin typeface="HG丸ｺﾞｼｯｸM-PRO" pitchFamily="50" charset="-128"/>
          <a:ea typeface="HG丸ｺﾞｼｯｸM-PRO" pitchFamily="50" charset="-128"/>
          <a:cs typeface="+mn-cs"/>
        </a:defRPr>
      </a:lvl4pPr>
      <a:lvl5pPr marL="2057400" indent="-228600" algn="l" defTabSz="914400" rtl="0" eaLnBrk="1" latinLnBrk="0" hangingPunct="1">
        <a:lnSpc>
          <a:spcPct val="120000"/>
        </a:lnSpc>
        <a:spcBef>
          <a:spcPts val="1200"/>
        </a:spcBef>
        <a:buFont typeface="Arial" pitchFamily="34" charset="0"/>
        <a:buChar char="»"/>
        <a:defRPr kumimoji="1" sz="2800" kern="1200">
          <a:solidFill>
            <a:schemeClr val="tx1"/>
          </a:solidFill>
          <a:latin typeface="HG丸ｺﾞｼｯｸM-PRO" pitchFamily="50" charset="-128"/>
          <a:ea typeface="HG丸ｺﾞｼｯｸM-PRO" pitchFamily="50" charset="-128"/>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8.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8.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9.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123728" y="188640"/>
            <a:ext cx="4824536" cy="864096"/>
          </a:xfrm>
        </p:spPr>
        <p:txBody>
          <a:bodyPr/>
          <a:lstStyle/>
          <a:p>
            <a:r>
              <a:rPr kumimoji="1" lang="ja-JP" altLang="en-US" dirty="0" smtClean="0"/>
              <a:t>死亡統計</a:t>
            </a:r>
            <a:endParaRPr kumimoji="1" lang="ja-JP" altLang="en-US" dirty="0"/>
          </a:p>
        </p:txBody>
      </p:sp>
      <p:sp>
        <p:nvSpPr>
          <p:cNvPr id="3" name="コンテンツ プレースホルダー 2"/>
          <p:cNvSpPr>
            <a:spLocks noGrp="1"/>
          </p:cNvSpPr>
          <p:nvPr>
            <p:ph idx="1"/>
          </p:nvPr>
        </p:nvSpPr>
        <p:spPr>
          <a:xfrm>
            <a:off x="251520" y="1196752"/>
            <a:ext cx="8784976" cy="5616624"/>
          </a:xfrm>
        </p:spPr>
        <p:txBody>
          <a:bodyPr anchor="ctr">
            <a:normAutofit/>
          </a:bodyPr>
          <a:lstStyle/>
          <a:p>
            <a:pPr algn="ctr">
              <a:lnSpc>
                <a:spcPct val="100000"/>
              </a:lnSpc>
            </a:pPr>
            <a:r>
              <a:rPr kumimoji="1" lang="ja-JP" altLang="en-US" dirty="0" smtClean="0"/>
              <a:t>人口動態調査の死亡・死産統計</a:t>
            </a:r>
            <a:endParaRPr kumimoji="1" lang="en-US" altLang="ja-JP" dirty="0" smtClean="0"/>
          </a:p>
          <a:p>
            <a:pPr>
              <a:lnSpc>
                <a:spcPct val="100000"/>
              </a:lnSpc>
            </a:pPr>
            <a:r>
              <a:rPr lang="ja-JP" altLang="en-US" dirty="0" smtClean="0"/>
              <a:t>市区</a:t>
            </a:r>
            <a:r>
              <a:rPr lang="ja-JP" altLang="en-US" dirty="0"/>
              <a:t>町村長</a:t>
            </a:r>
            <a:r>
              <a:rPr lang="ja-JP" altLang="en-US" dirty="0" smtClean="0"/>
              <a:t>が</a:t>
            </a:r>
            <a:r>
              <a:rPr lang="en-US" altLang="ja-JP" dirty="0" smtClean="0"/>
              <a:t>,</a:t>
            </a:r>
            <a:r>
              <a:rPr lang="ja-JP" altLang="en-US" dirty="0" smtClean="0"/>
              <a:t>死亡に</a:t>
            </a:r>
            <a:r>
              <a:rPr lang="ja-JP" altLang="en-US" dirty="0"/>
              <a:t>ついては</a:t>
            </a:r>
            <a:r>
              <a:rPr lang="ja-JP" altLang="en-US" dirty="0" smtClean="0"/>
              <a:t>戸籍法に</a:t>
            </a:r>
            <a:r>
              <a:rPr lang="ja-JP" altLang="en-US" dirty="0"/>
              <a:t>よる届書等</a:t>
            </a:r>
            <a:r>
              <a:rPr lang="ja-JP" altLang="en-US" dirty="0" smtClean="0"/>
              <a:t>から</a:t>
            </a:r>
            <a:r>
              <a:rPr lang="en-US" altLang="ja-JP" dirty="0" smtClean="0"/>
              <a:t>,</a:t>
            </a:r>
            <a:r>
              <a:rPr lang="ja-JP" altLang="en-US" dirty="0" smtClean="0"/>
              <a:t>死産</a:t>
            </a:r>
            <a:r>
              <a:rPr lang="ja-JP" altLang="en-US" dirty="0"/>
              <a:t>については死産の届出に関する</a:t>
            </a:r>
            <a:r>
              <a:rPr lang="ja-JP" altLang="en-US" dirty="0" smtClean="0"/>
              <a:t>規程に</a:t>
            </a:r>
            <a:r>
              <a:rPr lang="ja-JP" altLang="en-US" dirty="0"/>
              <a:t>よる届書等</a:t>
            </a:r>
            <a:r>
              <a:rPr lang="ja-JP" altLang="en-US" dirty="0" smtClean="0"/>
              <a:t>から</a:t>
            </a:r>
            <a:r>
              <a:rPr lang="en-US" altLang="ja-JP" dirty="0" smtClean="0"/>
              <a:t>,</a:t>
            </a:r>
            <a:r>
              <a:rPr lang="ja-JP" altLang="en-US" dirty="0" smtClean="0"/>
              <a:t>人口</a:t>
            </a:r>
            <a:r>
              <a:rPr lang="ja-JP" altLang="en-US" dirty="0"/>
              <a:t>動態</a:t>
            </a:r>
            <a:r>
              <a:rPr lang="ja-JP" altLang="en-US" dirty="0" smtClean="0"/>
              <a:t>調査票を作成。厚労省が集計する。</a:t>
            </a:r>
            <a:endParaRPr lang="en-US" altLang="ja-JP" dirty="0" smtClean="0"/>
          </a:p>
          <a:p>
            <a:pPr>
              <a:lnSpc>
                <a:spcPct val="100000"/>
              </a:lnSpc>
            </a:pPr>
            <a:r>
              <a:rPr lang="ja-JP" altLang="ja-JP" dirty="0"/>
              <a:t>死因統計は公衆衛生の基本</a:t>
            </a:r>
            <a:r>
              <a:rPr lang="ja-JP" altLang="ja-JP" dirty="0" smtClean="0"/>
              <a:t>統計</a:t>
            </a:r>
            <a:r>
              <a:rPr lang="ja-JP" altLang="en-US" dirty="0"/>
              <a:t>。</a:t>
            </a:r>
          </a:p>
        </p:txBody>
      </p:sp>
      <p:sp>
        <p:nvSpPr>
          <p:cNvPr id="4" name="テキスト ボックス 3"/>
          <p:cNvSpPr txBox="1"/>
          <p:nvPr/>
        </p:nvSpPr>
        <p:spPr>
          <a:xfrm>
            <a:off x="7164288" y="179348"/>
            <a:ext cx="1800200" cy="369332"/>
          </a:xfrm>
          <a:prstGeom prst="rect">
            <a:avLst/>
          </a:prstGeom>
          <a:solidFill>
            <a:schemeClr val="bg1"/>
          </a:solidFill>
          <a:ln w="19050">
            <a:solidFill>
              <a:schemeClr val="tx1"/>
            </a:solidFill>
          </a:ln>
        </p:spPr>
        <p:txBody>
          <a:bodyPr wrap="square" rtlCol="0">
            <a:spAutoFit/>
          </a:bodyPr>
          <a:lstStyle/>
          <a:p>
            <a:pPr algn="ctr"/>
            <a:r>
              <a:rPr kumimoji="1" lang="ja-JP" altLang="en-US" dirty="0" smtClean="0"/>
              <a:t>参考資料</a:t>
            </a:r>
            <a:r>
              <a:rPr lang="ja-JP" altLang="en-US" dirty="0" smtClean="0"/>
              <a:t>１－１</a:t>
            </a:r>
            <a:endParaRPr kumimoji="1" lang="ja-JP" altLang="en-US" dirty="0"/>
          </a:p>
        </p:txBody>
      </p:sp>
    </p:spTree>
    <p:extLst>
      <p:ext uri="{BB962C8B-B14F-4D97-AF65-F5344CB8AC3E}">
        <p14:creationId xmlns:p14="http://schemas.microsoft.com/office/powerpoint/2010/main" val="13653647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ln w="57150">
            <a:solidFill>
              <a:schemeClr val="bg2">
                <a:lumMod val="50000"/>
              </a:schemeClr>
            </a:solidFill>
          </a:ln>
        </p:spPr>
        <p:txBody>
          <a:bodyPr/>
          <a:lstStyle/>
          <a:p>
            <a:r>
              <a:rPr kumimoji="1" lang="ja-JP" altLang="en-US" dirty="0" smtClean="0"/>
              <a:t>死亡情報</a:t>
            </a:r>
            <a:r>
              <a:rPr lang="ja-JP" altLang="en-US" dirty="0" smtClean="0"/>
              <a:t>の取り扱い</a:t>
            </a:r>
            <a:r>
              <a:rPr kumimoji="1" lang="ja-JP" altLang="en-US" dirty="0" smtClean="0"/>
              <a:t>の流れ</a:t>
            </a:r>
            <a:endParaRPr kumimoji="1" lang="ja-JP" altLang="en-US" dirty="0"/>
          </a:p>
        </p:txBody>
      </p:sp>
      <p:sp>
        <p:nvSpPr>
          <p:cNvPr id="18563" name="テキスト ボックス 18562"/>
          <p:cNvSpPr txBox="1"/>
          <p:nvPr/>
        </p:nvSpPr>
        <p:spPr>
          <a:xfrm>
            <a:off x="1464974" y="2319361"/>
            <a:ext cx="514738" cy="3223172"/>
          </a:xfrm>
          <a:prstGeom prst="rect">
            <a:avLst/>
          </a:prstGeom>
          <a:noFill/>
          <a:ln w="9525">
            <a:solidFill>
              <a:schemeClr val="tx1"/>
            </a:solidFill>
          </a:ln>
        </p:spPr>
        <p:txBody>
          <a:bodyPr vert="eaVert" wrap="none" lIns="108000" tIns="72000" rIns="36000" bIns="72000" rtlCol="0" anchor="ctr">
            <a:spAutoFit/>
          </a:bodyPr>
          <a:lstStyle/>
          <a:p>
            <a:pPr algn="ctr"/>
            <a:r>
              <a:rPr kumimoji="1" lang="ja-JP" altLang="en-US" sz="2400" dirty="0" smtClean="0">
                <a:latin typeface="HG丸ｺﾞｼｯｸM-PRO" panose="020F0600000000000000" pitchFamily="50" charset="-128"/>
                <a:ea typeface="HG丸ｺﾞｼｯｸM-PRO" panose="020F0600000000000000" pitchFamily="50" charset="-128"/>
              </a:rPr>
              <a:t>届出義務者（遺族等）</a:t>
            </a:r>
            <a:endParaRPr kumimoji="1" lang="ja-JP" altLang="en-US" sz="2400" dirty="0">
              <a:latin typeface="HG丸ｺﾞｼｯｸM-PRO" panose="020F0600000000000000" pitchFamily="50" charset="-128"/>
              <a:ea typeface="HG丸ｺﾞｼｯｸM-PRO" panose="020F0600000000000000" pitchFamily="50" charset="-128"/>
            </a:endParaRPr>
          </a:p>
        </p:txBody>
      </p:sp>
      <p:sp>
        <p:nvSpPr>
          <p:cNvPr id="6" name="テキスト ボックス 5"/>
          <p:cNvSpPr txBox="1"/>
          <p:nvPr/>
        </p:nvSpPr>
        <p:spPr>
          <a:xfrm>
            <a:off x="3381732" y="2457777"/>
            <a:ext cx="514738" cy="1684289"/>
          </a:xfrm>
          <a:prstGeom prst="rect">
            <a:avLst/>
          </a:prstGeom>
          <a:noFill/>
          <a:ln w="9525">
            <a:solidFill>
              <a:schemeClr val="tx1"/>
            </a:solidFill>
          </a:ln>
        </p:spPr>
        <p:txBody>
          <a:bodyPr vert="eaVert" wrap="none" lIns="108000" tIns="72000" rIns="36000" bIns="72000" rtlCol="0" anchor="ctr">
            <a:spAutoFit/>
          </a:bodyPr>
          <a:lstStyle/>
          <a:p>
            <a:pPr algn="ctr"/>
            <a:r>
              <a:rPr kumimoji="1" lang="ja-JP" altLang="en-US" sz="2400" dirty="0" smtClean="0">
                <a:latin typeface="HG丸ｺﾞｼｯｸM-PRO" panose="020F0600000000000000" pitchFamily="50" charset="-128"/>
                <a:ea typeface="HG丸ｺﾞｼｯｸM-PRO" panose="020F0600000000000000" pitchFamily="50" charset="-128"/>
              </a:rPr>
              <a:t> 市区町村  </a:t>
            </a:r>
            <a:endParaRPr kumimoji="1" lang="ja-JP" altLang="en-US" sz="2400" dirty="0">
              <a:latin typeface="HG丸ｺﾞｼｯｸM-PRO" panose="020F0600000000000000" pitchFamily="50" charset="-128"/>
              <a:ea typeface="HG丸ｺﾞｼｯｸM-PRO" panose="020F0600000000000000" pitchFamily="50" charset="-128"/>
            </a:endParaRPr>
          </a:p>
        </p:txBody>
      </p:sp>
      <p:sp>
        <p:nvSpPr>
          <p:cNvPr id="7" name="テキスト ボックス 6"/>
          <p:cNvSpPr txBox="1"/>
          <p:nvPr/>
        </p:nvSpPr>
        <p:spPr>
          <a:xfrm>
            <a:off x="5090603" y="2416234"/>
            <a:ext cx="514738" cy="1684289"/>
          </a:xfrm>
          <a:prstGeom prst="rect">
            <a:avLst/>
          </a:prstGeom>
          <a:noFill/>
          <a:ln w="9525">
            <a:solidFill>
              <a:schemeClr val="tx1"/>
            </a:solidFill>
          </a:ln>
        </p:spPr>
        <p:txBody>
          <a:bodyPr vert="eaVert" wrap="none" lIns="108000" tIns="72000" rIns="36000" bIns="72000" rtlCol="0" anchor="ctr">
            <a:spAutoFit/>
          </a:bodyPr>
          <a:lstStyle/>
          <a:p>
            <a:pPr algn="ctr"/>
            <a:r>
              <a:rPr kumimoji="1" lang="ja-JP" altLang="en-US" sz="2400" dirty="0" smtClean="0">
                <a:latin typeface="HG丸ｺﾞｼｯｸM-PRO" panose="020F0600000000000000" pitchFamily="50" charset="-128"/>
                <a:ea typeface="HG丸ｺﾞｼｯｸM-PRO" panose="020F0600000000000000" pitchFamily="50" charset="-128"/>
              </a:rPr>
              <a:t>　保健所　</a:t>
            </a:r>
            <a:endParaRPr kumimoji="1" lang="ja-JP" altLang="en-US" sz="2400" dirty="0">
              <a:latin typeface="HG丸ｺﾞｼｯｸM-PRO" panose="020F0600000000000000" pitchFamily="50" charset="-128"/>
              <a:ea typeface="HG丸ｺﾞｼｯｸM-PRO" panose="020F0600000000000000" pitchFamily="50" charset="-128"/>
            </a:endParaRPr>
          </a:p>
        </p:txBody>
      </p:sp>
      <p:sp>
        <p:nvSpPr>
          <p:cNvPr id="8" name="テキスト ボックス 7"/>
          <p:cNvSpPr txBox="1"/>
          <p:nvPr/>
        </p:nvSpPr>
        <p:spPr>
          <a:xfrm>
            <a:off x="6810845" y="2428377"/>
            <a:ext cx="514738" cy="1684289"/>
          </a:xfrm>
          <a:prstGeom prst="rect">
            <a:avLst/>
          </a:prstGeom>
          <a:noFill/>
          <a:ln w="9525">
            <a:solidFill>
              <a:schemeClr val="tx1"/>
            </a:solidFill>
          </a:ln>
        </p:spPr>
        <p:txBody>
          <a:bodyPr vert="eaVert" wrap="none" lIns="108000" tIns="72000" rIns="36000" bIns="72000" rtlCol="0" anchor="ctr">
            <a:spAutoFit/>
          </a:bodyPr>
          <a:lstStyle/>
          <a:p>
            <a:pPr algn="ctr"/>
            <a:r>
              <a:rPr lang="ja-JP" altLang="en-US" sz="2400" dirty="0">
                <a:latin typeface="HG丸ｺﾞｼｯｸM-PRO" panose="020F0600000000000000" pitchFamily="50" charset="-128"/>
                <a:ea typeface="HG丸ｺﾞｼｯｸM-PRO" panose="020F0600000000000000" pitchFamily="50" charset="-128"/>
              </a:rPr>
              <a:t> </a:t>
            </a:r>
            <a:r>
              <a:rPr lang="ja-JP" altLang="en-US" sz="2400" dirty="0" smtClean="0">
                <a:latin typeface="HG丸ｺﾞｼｯｸM-PRO" panose="020F0600000000000000" pitchFamily="50" charset="-128"/>
                <a:ea typeface="HG丸ｺﾞｼｯｸM-PRO" panose="020F0600000000000000" pitchFamily="50" charset="-128"/>
              </a:rPr>
              <a:t>都道府県  </a:t>
            </a:r>
            <a:endParaRPr kumimoji="1" lang="ja-JP" altLang="en-US" sz="2400" dirty="0">
              <a:latin typeface="HG丸ｺﾞｼｯｸM-PRO" panose="020F0600000000000000" pitchFamily="50" charset="-128"/>
              <a:ea typeface="HG丸ｺﾞｼｯｸM-PRO" panose="020F0600000000000000" pitchFamily="50" charset="-128"/>
            </a:endParaRPr>
          </a:p>
        </p:txBody>
      </p:sp>
      <p:sp>
        <p:nvSpPr>
          <p:cNvPr id="10" name="テキスト ボックス 9"/>
          <p:cNvSpPr txBox="1"/>
          <p:nvPr/>
        </p:nvSpPr>
        <p:spPr>
          <a:xfrm>
            <a:off x="4079670" y="4685688"/>
            <a:ext cx="699404" cy="1835893"/>
          </a:xfrm>
          <a:prstGeom prst="rect">
            <a:avLst/>
          </a:prstGeom>
          <a:noFill/>
          <a:ln w="9525">
            <a:solidFill>
              <a:schemeClr val="tx1"/>
            </a:solidFill>
          </a:ln>
        </p:spPr>
        <p:txBody>
          <a:bodyPr vert="eaVert" wrap="square" lIns="108000" tIns="72000" rIns="36000" bIns="72000" rtlCol="0" anchor="ctr">
            <a:spAutoFit/>
          </a:bodyPr>
          <a:lstStyle/>
          <a:p>
            <a:pPr algn="ctr"/>
            <a:r>
              <a:rPr lang="ja-JP" altLang="en-US" dirty="0" smtClean="0">
                <a:latin typeface="HG丸ｺﾞｼｯｸM-PRO" panose="020F0600000000000000" pitchFamily="50" charset="-128"/>
                <a:ea typeface="HG丸ｺﾞｼｯｸM-PRO" panose="020F0600000000000000" pitchFamily="50" charset="-128"/>
              </a:rPr>
              <a:t>法務省</a:t>
            </a:r>
            <a:endParaRPr lang="en-US" altLang="ja-JP" dirty="0" smtClean="0">
              <a:latin typeface="HG丸ｺﾞｼｯｸM-PRO" panose="020F0600000000000000" pitchFamily="50" charset="-128"/>
              <a:ea typeface="HG丸ｺﾞｼｯｸM-PRO" panose="020F0600000000000000" pitchFamily="50" charset="-128"/>
            </a:endParaRPr>
          </a:p>
          <a:p>
            <a:pPr algn="ctr"/>
            <a:r>
              <a:rPr lang="ja-JP" altLang="en-US" dirty="0" smtClean="0">
                <a:latin typeface="HG丸ｺﾞｼｯｸM-PRO" panose="020F0600000000000000" pitchFamily="50" charset="-128"/>
                <a:ea typeface="HG丸ｺﾞｼｯｸM-PRO" panose="020F0600000000000000" pitchFamily="50" charset="-128"/>
              </a:rPr>
              <a:t>地方法務局</a:t>
            </a:r>
            <a:r>
              <a:rPr kumimoji="1" lang="ja-JP" altLang="en-US" dirty="0" smtClean="0">
                <a:latin typeface="HG丸ｺﾞｼｯｸM-PRO" panose="020F0600000000000000" pitchFamily="50" charset="-128"/>
                <a:ea typeface="HG丸ｺﾞｼｯｸM-PRO" panose="020F0600000000000000" pitchFamily="50" charset="-128"/>
              </a:rPr>
              <a:t>　</a:t>
            </a:r>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12" name="テキスト ボックス 11"/>
          <p:cNvSpPr txBox="1"/>
          <p:nvPr/>
        </p:nvSpPr>
        <p:spPr>
          <a:xfrm>
            <a:off x="2691291" y="5857298"/>
            <a:ext cx="1325223" cy="884070"/>
          </a:xfrm>
          <a:prstGeom prst="rect">
            <a:avLst/>
          </a:prstGeom>
          <a:noFill/>
          <a:ln w="38100">
            <a:solidFill>
              <a:schemeClr val="tx1"/>
            </a:solidFill>
          </a:ln>
        </p:spPr>
        <p:txBody>
          <a:bodyPr vert="horz" wrap="square" lIns="0" tIns="72000" rIns="0" bIns="72000" rtlCol="0" anchor="ctr">
            <a:spAutoFit/>
          </a:bodyPr>
          <a:lstStyle/>
          <a:p>
            <a:pPr algn="ctr"/>
            <a:r>
              <a:rPr kumimoji="1" lang="ja-JP" altLang="en-US" sz="1600" dirty="0" smtClean="0">
                <a:latin typeface="HG丸ｺﾞｼｯｸM-PRO" panose="020F0600000000000000" pitchFamily="50" charset="-128"/>
                <a:ea typeface="HG丸ｺﾞｼｯｸM-PRO" panose="020F0600000000000000" pitchFamily="50" charset="-128"/>
              </a:rPr>
              <a:t>死亡届</a:t>
            </a:r>
            <a:endParaRPr kumimoji="1" lang="en-US" altLang="ja-JP" sz="1600" dirty="0" smtClean="0">
              <a:latin typeface="HG丸ｺﾞｼｯｸM-PRO" panose="020F0600000000000000" pitchFamily="50" charset="-128"/>
              <a:ea typeface="HG丸ｺﾞｼｯｸM-PRO" panose="020F0600000000000000" pitchFamily="50" charset="-128"/>
            </a:endParaRPr>
          </a:p>
          <a:p>
            <a:pPr algn="ctr"/>
            <a:r>
              <a:rPr kumimoji="1" lang="en-US" altLang="ja-JP" sz="1600" dirty="0" smtClean="0">
                <a:latin typeface="HG丸ｺﾞｼｯｸM-PRO" panose="020F0600000000000000" pitchFamily="50" charset="-128"/>
                <a:ea typeface="HG丸ｺﾞｼｯｸM-PRO" panose="020F0600000000000000" pitchFamily="50" charset="-128"/>
              </a:rPr>
              <a:t>(</a:t>
            </a:r>
            <a:r>
              <a:rPr kumimoji="1" lang="ja-JP" altLang="en-US" sz="1600" dirty="0" smtClean="0">
                <a:latin typeface="HG丸ｺﾞｼｯｸM-PRO" panose="020F0600000000000000" pitchFamily="50" charset="-128"/>
                <a:ea typeface="HG丸ｺﾞｼｯｸM-PRO" panose="020F0600000000000000" pitchFamily="50" charset="-128"/>
              </a:rPr>
              <a:t>死亡診断書</a:t>
            </a:r>
            <a:r>
              <a:rPr kumimoji="1" lang="en-US" altLang="ja-JP" sz="1600" dirty="0" smtClean="0">
                <a:latin typeface="HG丸ｺﾞｼｯｸM-PRO" panose="020F0600000000000000" pitchFamily="50" charset="-128"/>
                <a:ea typeface="HG丸ｺﾞｼｯｸM-PRO" panose="020F0600000000000000" pitchFamily="50" charset="-128"/>
              </a:rPr>
              <a:t/>
            </a:r>
            <a:br>
              <a:rPr kumimoji="1" lang="en-US" altLang="ja-JP" sz="1600" dirty="0" smtClean="0">
                <a:latin typeface="HG丸ｺﾞｼｯｸM-PRO" panose="020F0600000000000000" pitchFamily="50" charset="-128"/>
                <a:ea typeface="HG丸ｺﾞｼｯｸM-PRO" panose="020F0600000000000000" pitchFamily="50" charset="-128"/>
              </a:rPr>
            </a:br>
            <a:r>
              <a:rPr kumimoji="1" lang="en-US" altLang="ja-JP" sz="1600" dirty="0" smtClean="0">
                <a:latin typeface="HG丸ｺﾞｼｯｸM-PRO" panose="020F0600000000000000" pitchFamily="50" charset="-128"/>
                <a:ea typeface="HG丸ｺﾞｼｯｸM-PRO" panose="020F0600000000000000" pitchFamily="50" charset="-128"/>
              </a:rPr>
              <a:t>/</a:t>
            </a:r>
            <a:r>
              <a:rPr kumimoji="1" lang="ja-JP" altLang="en-US" sz="1600" dirty="0" smtClean="0">
                <a:latin typeface="HG丸ｺﾞｼｯｸM-PRO" panose="020F0600000000000000" pitchFamily="50" charset="-128"/>
                <a:ea typeface="HG丸ｺﾞｼｯｸM-PRO" panose="020F0600000000000000" pitchFamily="50" charset="-128"/>
              </a:rPr>
              <a:t>死体検案書</a:t>
            </a:r>
            <a:r>
              <a:rPr kumimoji="1" lang="en-US" altLang="ja-JP" sz="1600" dirty="0" smtClean="0">
                <a:latin typeface="HG丸ｺﾞｼｯｸM-PRO" panose="020F0600000000000000" pitchFamily="50" charset="-128"/>
                <a:ea typeface="HG丸ｺﾞｼｯｸM-PRO" panose="020F0600000000000000" pitchFamily="50" charset="-128"/>
              </a:rPr>
              <a:t>)</a:t>
            </a:r>
            <a:endParaRPr kumimoji="1" lang="ja-JP" altLang="en-US" sz="1600" dirty="0">
              <a:latin typeface="HG丸ｺﾞｼｯｸM-PRO" panose="020F0600000000000000" pitchFamily="50" charset="-128"/>
              <a:ea typeface="HG丸ｺﾞｼｯｸM-PRO" panose="020F0600000000000000" pitchFamily="50" charset="-128"/>
            </a:endParaRPr>
          </a:p>
        </p:txBody>
      </p:sp>
      <p:sp>
        <p:nvSpPr>
          <p:cNvPr id="15" name="テキスト ボックス 14"/>
          <p:cNvSpPr txBox="1"/>
          <p:nvPr/>
        </p:nvSpPr>
        <p:spPr>
          <a:xfrm>
            <a:off x="3980588" y="2677379"/>
            <a:ext cx="1025922" cy="391628"/>
          </a:xfrm>
          <a:prstGeom prst="rect">
            <a:avLst/>
          </a:prstGeom>
          <a:noFill/>
          <a:ln w="57150" cmpd="dbl">
            <a:solidFill>
              <a:schemeClr val="tx1"/>
            </a:solidFill>
          </a:ln>
        </p:spPr>
        <p:txBody>
          <a:bodyPr vert="horz" wrap="none" lIns="0" tIns="72000" rIns="0" bIns="72000" rtlCol="0" anchor="ctr">
            <a:spAutoFit/>
          </a:bodyPr>
          <a:lstStyle/>
          <a:p>
            <a:pPr algn="ctr"/>
            <a:r>
              <a:rPr kumimoji="1" lang="ja-JP" altLang="en-US" sz="1600" dirty="0" smtClean="0">
                <a:latin typeface="HG丸ｺﾞｼｯｸM-PRO" panose="020F0600000000000000" pitchFamily="50" charset="-128"/>
                <a:ea typeface="HG丸ｺﾞｼｯｸM-PRO" panose="020F0600000000000000" pitchFamily="50" charset="-128"/>
              </a:rPr>
              <a:t>死亡調査票</a:t>
            </a:r>
            <a:endParaRPr kumimoji="1" lang="ja-JP" altLang="en-US" sz="1600" dirty="0">
              <a:latin typeface="HG丸ｺﾞｼｯｸM-PRO" panose="020F0600000000000000" pitchFamily="50" charset="-128"/>
              <a:ea typeface="HG丸ｺﾞｼｯｸM-PRO" panose="020F0600000000000000" pitchFamily="50" charset="-128"/>
            </a:endParaRPr>
          </a:p>
        </p:txBody>
      </p:sp>
      <p:sp>
        <p:nvSpPr>
          <p:cNvPr id="2" name="右矢印 1"/>
          <p:cNvSpPr/>
          <p:nvPr/>
        </p:nvSpPr>
        <p:spPr>
          <a:xfrm>
            <a:off x="2051720" y="3740061"/>
            <a:ext cx="1098110" cy="243562"/>
          </a:xfrm>
          <a:prstGeom prst="righ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latin typeface="HG丸ｺﾞｼｯｸM-PRO" panose="020F0600000000000000" pitchFamily="50" charset="-128"/>
              <a:ea typeface="HG丸ｺﾞｼｯｸM-PRO" panose="020F0600000000000000" pitchFamily="50" charset="-128"/>
            </a:endParaRPr>
          </a:p>
        </p:txBody>
      </p:sp>
      <p:sp>
        <p:nvSpPr>
          <p:cNvPr id="21" name="右矢印 20"/>
          <p:cNvSpPr/>
          <p:nvPr/>
        </p:nvSpPr>
        <p:spPr>
          <a:xfrm>
            <a:off x="3961770" y="3139332"/>
            <a:ext cx="1063558" cy="208097"/>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latin typeface="HG丸ｺﾞｼｯｸM-PRO" panose="020F0600000000000000" pitchFamily="50" charset="-128"/>
              <a:ea typeface="HG丸ｺﾞｼｯｸM-PRO" panose="020F0600000000000000" pitchFamily="50" charset="-128"/>
            </a:endParaRPr>
          </a:p>
        </p:txBody>
      </p:sp>
      <p:sp>
        <p:nvSpPr>
          <p:cNvPr id="22" name="右矢印 21"/>
          <p:cNvSpPr/>
          <p:nvPr/>
        </p:nvSpPr>
        <p:spPr>
          <a:xfrm>
            <a:off x="5697332" y="3105218"/>
            <a:ext cx="1088402" cy="222591"/>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latin typeface="HG丸ｺﾞｼｯｸM-PRO" panose="020F0600000000000000" pitchFamily="50" charset="-128"/>
              <a:ea typeface="HG丸ｺﾞｼｯｸM-PRO" panose="020F0600000000000000" pitchFamily="50" charset="-128"/>
            </a:endParaRPr>
          </a:p>
        </p:txBody>
      </p:sp>
      <p:sp>
        <p:nvSpPr>
          <p:cNvPr id="23" name="右矢印 22"/>
          <p:cNvSpPr/>
          <p:nvPr/>
        </p:nvSpPr>
        <p:spPr>
          <a:xfrm>
            <a:off x="7375771" y="3123906"/>
            <a:ext cx="1102139" cy="218878"/>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latin typeface="HG丸ｺﾞｼｯｸM-PRO" panose="020F0600000000000000" pitchFamily="50" charset="-128"/>
              <a:ea typeface="HG丸ｺﾞｼｯｸM-PRO" panose="020F0600000000000000" pitchFamily="50" charset="-128"/>
            </a:endParaRPr>
          </a:p>
        </p:txBody>
      </p:sp>
      <p:sp>
        <p:nvSpPr>
          <p:cNvPr id="24" name="屈折矢印 23"/>
          <p:cNvSpPr/>
          <p:nvPr/>
        </p:nvSpPr>
        <p:spPr>
          <a:xfrm rot="10800000" flipH="1">
            <a:off x="5697331" y="3342781"/>
            <a:ext cx="521947" cy="519059"/>
          </a:xfrm>
          <a:prstGeom prst="bentUpArrow">
            <a:avLst>
              <a:gd name="adj1" fmla="val 20885"/>
              <a:gd name="adj2" fmla="val 16384"/>
              <a:gd name="adj3" fmla="val 2208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latin typeface="HG丸ｺﾞｼｯｸM-PRO" panose="020F0600000000000000" pitchFamily="50" charset="-128"/>
              <a:ea typeface="HG丸ｺﾞｼｯｸM-PRO" panose="020F0600000000000000" pitchFamily="50" charset="-128"/>
            </a:endParaRPr>
          </a:p>
        </p:txBody>
      </p:sp>
      <p:sp>
        <p:nvSpPr>
          <p:cNvPr id="13" name="テキスト ボックス 12"/>
          <p:cNvSpPr txBox="1"/>
          <p:nvPr/>
        </p:nvSpPr>
        <p:spPr>
          <a:xfrm>
            <a:off x="2918240" y="1836113"/>
            <a:ext cx="1345271" cy="646331"/>
          </a:xfrm>
          <a:prstGeom prst="rect">
            <a:avLst/>
          </a:prstGeom>
          <a:noFill/>
          <a:ln>
            <a:noFill/>
          </a:ln>
        </p:spPr>
        <p:txBody>
          <a:bodyPr wrap="square" rtlCol="0">
            <a:spAutoFit/>
          </a:bodyPr>
          <a:lstStyle/>
          <a:p>
            <a:pPr algn="ctr"/>
            <a:r>
              <a:rPr kumimoji="1" lang="ja-JP" altLang="en-US" dirty="0" smtClean="0">
                <a:latin typeface="HG丸ｺﾞｼｯｸM-PRO" panose="020F0600000000000000" pitchFamily="50" charset="-128"/>
                <a:ea typeface="HG丸ｺﾞｼｯｸM-PRO" panose="020F0600000000000000" pitchFamily="50" charset="-128"/>
              </a:rPr>
              <a:t>死亡調査票を作成</a:t>
            </a:r>
            <a:endParaRPr kumimoji="1" lang="en-US" altLang="ja-JP" dirty="0" smtClean="0">
              <a:latin typeface="HG丸ｺﾞｼｯｸM-PRO" panose="020F0600000000000000" pitchFamily="50" charset="-128"/>
              <a:ea typeface="HG丸ｺﾞｼｯｸM-PRO" panose="020F0600000000000000" pitchFamily="50" charset="-128"/>
            </a:endParaRPr>
          </a:p>
        </p:txBody>
      </p:sp>
      <p:sp>
        <p:nvSpPr>
          <p:cNvPr id="28" name="テキスト ボックス 27"/>
          <p:cNvSpPr txBox="1"/>
          <p:nvPr/>
        </p:nvSpPr>
        <p:spPr>
          <a:xfrm>
            <a:off x="4672990" y="1268760"/>
            <a:ext cx="1411178" cy="1200329"/>
          </a:xfrm>
          <a:prstGeom prst="rect">
            <a:avLst/>
          </a:prstGeom>
          <a:noFill/>
          <a:ln>
            <a:noFill/>
          </a:ln>
        </p:spPr>
        <p:txBody>
          <a:bodyPr wrap="square" rtlCol="0">
            <a:spAutoFit/>
          </a:bodyPr>
          <a:lstStyle/>
          <a:p>
            <a:r>
              <a:rPr kumimoji="1" lang="ja-JP" altLang="en-US" dirty="0" smtClean="0">
                <a:latin typeface="HG丸ｺﾞｼｯｸM-PRO" panose="020F0600000000000000" pitchFamily="50" charset="-128"/>
                <a:ea typeface="HG丸ｺﾞｼｯｸM-PRO" panose="020F0600000000000000" pitchFamily="50" charset="-128"/>
              </a:rPr>
              <a:t>死亡調査票の内容審査</a:t>
            </a:r>
            <a:endParaRPr kumimoji="1" lang="en-US" altLang="ja-JP" dirty="0" smtClean="0">
              <a:latin typeface="HG丸ｺﾞｼｯｸM-PRO" panose="020F0600000000000000" pitchFamily="50" charset="-128"/>
              <a:ea typeface="HG丸ｺﾞｼｯｸM-PRO" panose="020F0600000000000000" pitchFamily="50" charset="-128"/>
            </a:endParaRPr>
          </a:p>
          <a:p>
            <a:r>
              <a:rPr lang="ja-JP" altLang="en-US" dirty="0" smtClean="0">
                <a:latin typeface="HG丸ｺﾞｼｯｸM-PRO" panose="020F0600000000000000" pitchFamily="50" charset="-128"/>
                <a:ea typeface="HG丸ｺﾞｼｯｸM-PRO" panose="020F0600000000000000" pitchFamily="50" charset="-128"/>
              </a:rPr>
              <a:t>死亡</a:t>
            </a:r>
            <a:r>
              <a:rPr lang="ja-JP" altLang="en-US" dirty="0">
                <a:latin typeface="HG丸ｺﾞｼｯｸM-PRO" panose="020F0600000000000000" pitchFamily="50" charset="-128"/>
                <a:ea typeface="HG丸ｺﾞｼｯｸM-PRO" panose="020F0600000000000000" pitchFamily="50" charset="-128"/>
              </a:rPr>
              <a:t>小票の作成・保管</a:t>
            </a:r>
          </a:p>
        </p:txBody>
      </p:sp>
      <p:sp>
        <p:nvSpPr>
          <p:cNvPr id="29" name="テキスト ボックス 28"/>
          <p:cNvSpPr txBox="1"/>
          <p:nvPr/>
        </p:nvSpPr>
        <p:spPr>
          <a:xfrm>
            <a:off x="4127739" y="6513841"/>
            <a:ext cx="603266" cy="338554"/>
          </a:xfrm>
          <a:prstGeom prst="rect">
            <a:avLst/>
          </a:prstGeom>
          <a:noFill/>
        </p:spPr>
        <p:txBody>
          <a:bodyPr wrap="square" rtlCol="0">
            <a:spAutoFit/>
          </a:bodyPr>
          <a:lstStyle/>
          <a:p>
            <a:pPr algn="ctr"/>
            <a:r>
              <a:rPr kumimoji="1" lang="ja-JP" altLang="en-US" sz="1600" dirty="0" smtClean="0">
                <a:latin typeface="HG丸ｺﾞｼｯｸM-PRO" panose="020F0600000000000000" pitchFamily="50" charset="-128"/>
                <a:ea typeface="HG丸ｺﾞｼｯｸM-PRO" panose="020F0600000000000000" pitchFamily="50" charset="-128"/>
              </a:rPr>
              <a:t>保管</a:t>
            </a:r>
            <a:endParaRPr kumimoji="1" lang="ja-JP" altLang="en-US" sz="1600" dirty="0">
              <a:latin typeface="HG丸ｺﾞｼｯｸM-PRO" panose="020F0600000000000000" pitchFamily="50" charset="-128"/>
              <a:ea typeface="HG丸ｺﾞｼｯｸM-PRO" panose="020F0600000000000000" pitchFamily="50" charset="-128"/>
            </a:endParaRPr>
          </a:p>
        </p:txBody>
      </p:sp>
      <p:sp>
        <p:nvSpPr>
          <p:cNvPr id="5" name="テキスト ボックス 4"/>
          <p:cNvSpPr txBox="1"/>
          <p:nvPr/>
        </p:nvSpPr>
        <p:spPr>
          <a:xfrm>
            <a:off x="7596336" y="4246390"/>
            <a:ext cx="1428083" cy="1077218"/>
          </a:xfrm>
          <a:prstGeom prst="rect">
            <a:avLst/>
          </a:prstGeom>
          <a:noFill/>
        </p:spPr>
        <p:txBody>
          <a:bodyPr vert="horz" wrap="square" rtlCol="0">
            <a:spAutoFit/>
          </a:bodyPr>
          <a:lstStyle/>
          <a:p>
            <a:r>
              <a:rPr kumimoji="1" lang="ja-JP" altLang="en-US" sz="1600" dirty="0" smtClean="0">
                <a:latin typeface="HG丸ｺﾞｼｯｸM-PRO" panose="020F0600000000000000" pitchFamily="50" charset="-128"/>
                <a:ea typeface="HG丸ｺﾞｼｯｸM-PRO" panose="020F0600000000000000" pitchFamily="50" charset="-128"/>
              </a:rPr>
              <a:t>人口動態統計として</a:t>
            </a:r>
            <a:r>
              <a:rPr lang="ja-JP" altLang="en-US" sz="1600" dirty="0" smtClean="0">
                <a:latin typeface="HG丸ｺﾞｼｯｸM-PRO" panose="020F0600000000000000" pitchFamily="50" charset="-128"/>
                <a:ea typeface="HG丸ｺﾞｼｯｸM-PRO" panose="020F0600000000000000" pitchFamily="50" charset="-128"/>
              </a:rPr>
              <a:t>死亡数</a:t>
            </a:r>
            <a:r>
              <a:rPr lang="en-US" altLang="ja-JP" sz="1600" dirty="0" smtClean="0">
                <a:latin typeface="HG丸ｺﾞｼｯｸM-PRO" panose="020F0600000000000000" pitchFamily="50" charset="-128"/>
                <a:ea typeface="HG丸ｺﾞｼｯｸM-PRO" panose="020F0600000000000000" pitchFamily="50" charset="-128"/>
              </a:rPr>
              <a:t/>
            </a:r>
            <a:br>
              <a:rPr lang="en-US" altLang="ja-JP" sz="1600" dirty="0" smtClean="0">
                <a:latin typeface="HG丸ｺﾞｼｯｸM-PRO" panose="020F0600000000000000" pitchFamily="50" charset="-128"/>
                <a:ea typeface="HG丸ｺﾞｼｯｸM-PRO" panose="020F0600000000000000" pitchFamily="50" charset="-128"/>
              </a:rPr>
            </a:br>
            <a:r>
              <a:rPr lang="ja-JP" altLang="en-US" sz="1600" dirty="0" smtClean="0">
                <a:latin typeface="HG丸ｺﾞｼｯｸM-PRO" panose="020F0600000000000000" pitchFamily="50" charset="-128"/>
                <a:ea typeface="HG丸ｺﾞｼｯｸM-PRO" panose="020F0600000000000000" pitchFamily="50" charset="-128"/>
              </a:rPr>
              <a:t>･死因別死亡数等公表</a:t>
            </a:r>
            <a:endParaRPr kumimoji="1" lang="ja-JP" altLang="en-US" sz="1600" dirty="0">
              <a:latin typeface="HG丸ｺﾞｼｯｸM-PRO" panose="020F0600000000000000" pitchFamily="50" charset="-128"/>
              <a:ea typeface="HG丸ｺﾞｼｯｸM-PRO" panose="020F0600000000000000" pitchFamily="50" charset="-128"/>
            </a:endParaRPr>
          </a:p>
        </p:txBody>
      </p:sp>
      <p:sp>
        <p:nvSpPr>
          <p:cNvPr id="33" name="テキスト ボックス 32"/>
          <p:cNvSpPr txBox="1"/>
          <p:nvPr/>
        </p:nvSpPr>
        <p:spPr>
          <a:xfrm>
            <a:off x="56172" y="1386974"/>
            <a:ext cx="730182" cy="4315294"/>
          </a:xfrm>
          <a:prstGeom prst="rect">
            <a:avLst/>
          </a:prstGeom>
          <a:noFill/>
          <a:ln w="22225">
            <a:solidFill>
              <a:schemeClr val="tx1"/>
            </a:solidFill>
          </a:ln>
        </p:spPr>
        <p:txBody>
          <a:bodyPr vert="eaVert" wrap="square" lIns="108000" tIns="72000" rIns="36000" bIns="72000" rtlCol="0" anchor="ctr">
            <a:spAutoFit/>
          </a:bodyPr>
          <a:lstStyle/>
          <a:p>
            <a:pPr algn="ctr"/>
            <a:r>
              <a:rPr kumimoji="1" lang="ja-JP" altLang="en-US" sz="2000" dirty="0" smtClean="0">
                <a:latin typeface="HG丸ｺﾞｼｯｸM-PRO" panose="020F0600000000000000" pitchFamily="50" charset="-128"/>
                <a:ea typeface="HG丸ｺﾞｼｯｸM-PRO" panose="020F0600000000000000" pitchFamily="50" charset="-128"/>
              </a:rPr>
              <a:t>医療機関の医師</a:t>
            </a:r>
            <a:r>
              <a:rPr lang="ja-JP" altLang="en-US" dirty="0" smtClean="0">
                <a:latin typeface="HG丸ｺﾞｼｯｸM-PRO" panose="020F0600000000000000" pitchFamily="50" charset="-128"/>
                <a:ea typeface="HG丸ｺﾞｼｯｸM-PRO" panose="020F0600000000000000" pitchFamily="50" charset="-128"/>
              </a:rPr>
              <a:t>（救急医・在宅医等）</a:t>
            </a:r>
            <a:endParaRPr lang="en-US" altLang="ja-JP" dirty="0" smtClean="0">
              <a:latin typeface="HG丸ｺﾞｼｯｸM-PRO" panose="020F0600000000000000" pitchFamily="50" charset="-128"/>
              <a:ea typeface="HG丸ｺﾞｼｯｸM-PRO" panose="020F0600000000000000" pitchFamily="50" charset="-128"/>
            </a:endParaRPr>
          </a:p>
          <a:p>
            <a:pPr algn="ctr"/>
            <a:r>
              <a:rPr kumimoji="1" lang="ja-JP" altLang="en-US" dirty="0" smtClean="0">
                <a:latin typeface="HG丸ｺﾞｼｯｸM-PRO" panose="020F0600000000000000" pitchFamily="50" charset="-128"/>
                <a:ea typeface="HG丸ｺﾞｼｯｸM-PRO" panose="020F0600000000000000" pitchFamily="50" charset="-128"/>
              </a:rPr>
              <a:t>監察医・法医学教室の医師</a:t>
            </a:r>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36" name="テキスト ボックス 35"/>
          <p:cNvSpPr txBox="1"/>
          <p:nvPr/>
        </p:nvSpPr>
        <p:spPr>
          <a:xfrm>
            <a:off x="2051720" y="2681870"/>
            <a:ext cx="1279142" cy="884070"/>
          </a:xfrm>
          <a:prstGeom prst="rect">
            <a:avLst/>
          </a:prstGeom>
          <a:noFill/>
          <a:ln w="38100">
            <a:solidFill>
              <a:schemeClr val="tx1"/>
            </a:solidFill>
          </a:ln>
        </p:spPr>
        <p:txBody>
          <a:bodyPr vert="horz" wrap="square" lIns="0" tIns="72000" rIns="0" bIns="72000" rtlCol="0" anchor="ctr">
            <a:spAutoFit/>
          </a:bodyPr>
          <a:lstStyle/>
          <a:p>
            <a:pPr algn="ctr"/>
            <a:r>
              <a:rPr kumimoji="1" lang="ja-JP" altLang="en-US" sz="1600" dirty="0" smtClean="0">
                <a:latin typeface="HG丸ｺﾞｼｯｸM-PRO" panose="020F0600000000000000" pitchFamily="50" charset="-128"/>
                <a:ea typeface="HG丸ｺﾞｼｯｸM-PRO" panose="020F0600000000000000" pitchFamily="50" charset="-128"/>
              </a:rPr>
              <a:t>死亡届</a:t>
            </a:r>
            <a:endParaRPr kumimoji="1" lang="en-US" altLang="ja-JP" sz="1600" dirty="0" smtClean="0">
              <a:latin typeface="HG丸ｺﾞｼｯｸM-PRO" panose="020F0600000000000000" pitchFamily="50" charset="-128"/>
              <a:ea typeface="HG丸ｺﾞｼｯｸM-PRO" panose="020F0600000000000000" pitchFamily="50" charset="-128"/>
            </a:endParaRPr>
          </a:p>
          <a:p>
            <a:pPr algn="ctr"/>
            <a:r>
              <a:rPr kumimoji="1" lang="en-US" altLang="ja-JP" sz="1600" dirty="0" smtClean="0">
                <a:latin typeface="HG丸ｺﾞｼｯｸM-PRO" panose="020F0600000000000000" pitchFamily="50" charset="-128"/>
                <a:ea typeface="HG丸ｺﾞｼｯｸM-PRO" panose="020F0600000000000000" pitchFamily="50" charset="-128"/>
              </a:rPr>
              <a:t>(</a:t>
            </a:r>
            <a:r>
              <a:rPr kumimoji="1" lang="ja-JP" altLang="en-US" sz="1600" dirty="0" smtClean="0">
                <a:latin typeface="HG丸ｺﾞｼｯｸM-PRO" panose="020F0600000000000000" pitchFamily="50" charset="-128"/>
                <a:ea typeface="HG丸ｺﾞｼｯｸM-PRO" panose="020F0600000000000000" pitchFamily="50" charset="-128"/>
              </a:rPr>
              <a:t>死亡診断書</a:t>
            </a:r>
            <a:r>
              <a:rPr kumimoji="1" lang="en-US" altLang="ja-JP" sz="1600" dirty="0" smtClean="0">
                <a:latin typeface="HG丸ｺﾞｼｯｸM-PRO" panose="020F0600000000000000" pitchFamily="50" charset="-128"/>
                <a:ea typeface="HG丸ｺﾞｼｯｸM-PRO" panose="020F0600000000000000" pitchFamily="50" charset="-128"/>
              </a:rPr>
              <a:t/>
            </a:r>
            <a:br>
              <a:rPr kumimoji="1" lang="en-US" altLang="ja-JP" sz="1600" dirty="0" smtClean="0">
                <a:latin typeface="HG丸ｺﾞｼｯｸM-PRO" panose="020F0600000000000000" pitchFamily="50" charset="-128"/>
                <a:ea typeface="HG丸ｺﾞｼｯｸM-PRO" panose="020F0600000000000000" pitchFamily="50" charset="-128"/>
              </a:rPr>
            </a:br>
            <a:r>
              <a:rPr kumimoji="1" lang="en-US" altLang="ja-JP" sz="1600" dirty="0" smtClean="0">
                <a:latin typeface="HG丸ｺﾞｼｯｸM-PRO" panose="020F0600000000000000" pitchFamily="50" charset="-128"/>
                <a:ea typeface="HG丸ｺﾞｼｯｸM-PRO" panose="020F0600000000000000" pitchFamily="50" charset="-128"/>
              </a:rPr>
              <a:t>/</a:t>
            </a:r>
            <a:r>
              <a:rPr kumimoji="1" lang="ja-JP" altLang="en-US" sz="1600" dirty="0" smtClean="0">
                <a:latin typeface="HG丸ｺﾞｼｯｸM-PRO" panose="020F0600000000000000" pitchFamily="50" charset="-128"/>
                <a:ea typeface="HG丸ｺﾞｼｯｸM-PRO" panose="020F0600000000000000" pitchFamily="50" charset="-128"/>
              </a:rPr>
              <a:t>死体検案書</a:t>
            </a:r>
            <a:r>
              <a:rPr kumimoji="1" lang="en-US" altLang="ja-JP" sz="1600" dirty="0" smtClean="0">
                <a:latin typeface="HG丸ｺﾞｼｯｸM-PRO" panose="020F0600000000000000" pitchFamily="50" charset="-128"/>
                <a:ea typeface="HG丸ｺﾞｼｯｸM-PRO" panose="020F0600000000000000" pitchFamily="50" charset="-128"/>
              </a:rPr>
              <a:t>)</a:t>
            </a:r>
            <a:endParaRPr kumimoji="1" lang="ja-JP" altLang="en-US" sz="1600" dirty="0">
              <a:latin typeface="HG丸ｺﾞｼｯｸM-PRO" panose="020F0600000000000000" pitchFamily="50" charset="-128"/>
              <a:ea typeface="HG丸ｺﾞｼｯｸM-PRO" panose="020F0600000000000000" pitchFamily="50" charset="-128"/>
            </a:endParaRPr>
          </a:p>
        </p:txBody>
      </p:sp>
      <p:sp>
        <p:nvSpPr>
          <p:cNvPr id="37" name="屈折矢印 36"/>
          <p:cNvSpPr/>
          <p:nvPr/>
        </p:nvSpPr>
        <p:spPr>
          <a:xfrm rot="10800000" flipH="1">
            <a:off x="3975680" y="3779711"/>
            <a:ext cx="521545" cy="887539"/>
          </a:xfrm>
          <a:prstGeom prst="bentUpArrow">
            <a:avLst>
              <a:gd name="adj1" fmla="val 20885"/>
              <a:gd name="adj2" fmla="val 16384"/>
              <a:gd name="adj3" fmla="val 2208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latin typeface="HG丸ｺﾞｼｯｸM-PRO" panose="020F0600000000000000" pitchFamily="50" charset="-128"/>
              <a:ea typeface="HG丸ｺﾞｼｯｸM-PRO" panose="020F0600000000000000" pitchFamily="50" charset="-128"/>
            </a:endParaRPr>
          </a:p>
        </p:txBody>
      </p:sp>
      <p:sp>
        <p:nvSpPr>
          <p:cNvPr id="38" name="テキスト ボックス 37"/>
          <p:cNvSpPr txBox="1"/>
          <p:nvPr/>
        </p:nvSpPr>
        <p:spPr>
          <a:xfrm>
            <a:off x="765799" y="2440354"/>
            <a:ext cx="637849" cy="1299707"/>
          </a:xfrm>
          <a:prstGeom prst="rect">
            <a:avLst/>
          </a:prstGeom>
          <a:noFill/>
          <a:ln w="38100">
            <a:solidFill>
              <a:schemeClr val="tx1"/>
            </a:solidFill>
          </a:ln>
        </p:spPr>
        <p:txBody>
          <a:bodyPr vert="eaVert" wrap="square" lIns="108000" tIns="72000" rIns="36000" bIns="72000" rtlCol="0" anchor="ctr">
            <a:spAutoFit/>
          </a:bodyPr>
          <a:lstStyle/>
          <a:p>
            <a:pPr algn="ctr"/>
            <a:r>
              <a:rPr kumimoji="1" lang="ja-JP" altLang="en-US" sz="1600" dirty="0" smtClean="0">
                <a:latin typeface="HG丸ｺﾞｼｯｸM-PRO" panose="020F0600000000000000" pitchFamily="50" charset="-128"/>
                <a:ea typeface="HG丸ｺﾞｼｯｸM-PRO" panose="020F0600000000000000" pitchFamily="50" charset="-128"/>
              </a:rPr>
              <a:t>死亡診断書</a:t>
            </a:r>
            <a:r>
              <a:rPr kumimoji="1" lang="en-US" altLang="ja-JP" sz="1600" dirty="0" smtClean="0">
                <a:latin typeface="HG丸ｺﾞｼｯｸM-PRO" panose="020F0600000000000000" pitchFamily="50" charset="-128"/>
                <a:ea typeface="HG丸ｺﾞｼｯｸM-PRO" panose="020F0600000000000000" pitchFamily="50" charset="-128"/>
              </a:rPr>
              <a:t/>
            </a:r>
            <a:br>
              <a:rPr kumimoji="1" lang="en-US" altLang="ja-JP" sz="1600" dirty="0" smtClean="0">
                <a:latin typeface="HG丸ｺﾞｼｯｸM-PRO" panose="020F0600000000000000" pitchFamily="50" charset="-128"/>
                <a:ea typeface="HG丸ｺﾞｼｯｸM-PRO" panose="020F0600000000000000" pitchFamily="50" charset="-128"/>
              </a:rPr>
            </a:br>
            <a:r>
              <a:rPr kumimoji="1" lang="ja-JP" altLang="en-US" sz="1600" dirty="0" smtClean="0">
                <a:latin typeface="HG丸ｺﾞｼｯｸM-PRO" panose="020F0600000000000000" pitchFamily="50" charset="-128"/>
                <a:ea typeface="HG丸ｺﾞｼｯｸM-PRO" panose="020F0600000000000000" pitchFamily="50" charset="-128"/>
              </a:rPr>
              <a:t>死体検案書</a:t>
            </a:r>
            <a:endParaRPr kumimoji="1" lang="ja-JP" altLang="en-US" sz="1600" dirty="0">
              <a:latin typeface="HG丸ｺﾞｼｯｸM-PRO" panose="020F0600000000000000" pitchFamily="50" charset="-128"/>
              <a:ea typeface="HG丸ｺﾞｼｯｸM-PRO" panose="020F0600000000000000" pitchFamily="50" charset="-128"/>
            </a:endParaRPr>
          </a:p>
        </p:txBody>
      </p:sp>
      <p:sp>
        <p:nvSpPr>
          <p:cNvPr id="39" name="右矢印 38"/>
          <p:cNvSpPr/>
          <p:nvPr/>
        </p:nvSpPr>
        <p:spPr>
          <a:xfrm>
            <a:off x="803930" y="3793497"/>
            <a:ext cx="621178" cy="202906"/>
          </a:xfrm>
          <a:prstGeom prst="righ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latin typeface="HG丸ｺﾞｼｯｸM-PRO" panose="020F0600000000000000" pitchFamily="50" charset="-128"/>
              <a:ea typeface="HG丸ｺﾞｼｯｸM-PRO" panose="020F0600000000000000" pitchFamily="50" charset="-128"/>
            </a:endParaRPr>
          </a:p>
        </p:txBody>
      </p:sp>
      <p:sp>
        <p:nvSpPr>
          <p:cNvPr id="34" name="テキスト ボックス 33"/>
          <p:cNvSpPr txBox="1"/>
          <p:nvPr/>
        </p:nvSpPr>
        <p:spPr>
          <a:xfrm>
            <a:off x="8509681" y="2440354"/>
            <a:ext cx="514738" cy="1684289"/>
          </a:xfrm>
          <a:prstGeom prst="rect">
            <a:avLst/>
          </a:prstGeom>
          <a:noFill/>
          <a:ln w="9525">
            <a:solidFill>
              <a:schemeClr val="tx1"/>
            </a:solidFill>
          </a:ln>
        </p:spPr>
        <p:txBody>
          <a:bodyPr vert="eaVert" wrap="none" lIns="108000" tIns="72000" rIns="36000" bIns="72000" rtlCol="0" anchor="ctr">
            <a:spAutoFit/>
          </a:bodyPr>
          <a:lstStyle/>
          <a:p>
            <a:pPr algn="ctr"/>
            <a:r>
              <a:rPr lang="ja-JP" altLang="en-US" sz="2400" dirty="0">
                <a:latin typeface="HG丸ｺﾞｼｯｸM-PRO" panose="020F0600000000000000" pitchFamily="50" charset="-128"/>
                <a:ea typeface="HG丸ｺﾞｼｯｸM-PRO" panose="020F0600000000000000" pitchFamily="50" charset="-128"/>
              </a:rPr>
              <a:t>厚生労働省</a:t>
            </a:r>
            <a:endParaRPr kumimoji="1" lang="ja-JP" altLang="en-US" sz="2400" dirty="0">
              <a:latin typeface="HG丸ｺﾞｼｯｸM-PRO" panose="020F0600000000000000" pitchFamily="50" charset="-128"/>
              <a:ea typeface="HG丸ｺﾞｼｯｸM-PRO" panose="020F0600000000000000" pitchFamily="50" charset="-128"/>
            </a:endParaRPr>
          </a:p>
        </p:txBody>
      </p:sp>
      <p:sp>
        <p:nvSpPr>
          <p:cNvPr id="35" name="テキスト ボックス 34"/>
          <p:cNvSpPr txBox="1"/>
          <p:nvPr/>
        </p:nvSpPr>
        <p:spPr>
          <a:xfrm>
            <a:off x="7381055" y="1240758"/>
            <a:ext cx="1762945" cy="1253402"/>
          </a:xfrm>
          <a:prstGeom prst="rect">
            <a:avLst/>
          </a:prstGeom>
          <a:noFill/>
          <a:ln w="38100" cmpd="dbl">
            <a:noFill/>
          </a:ln>
        </p:spPr>
        <p:txBody>
          <a:bodyPr vert="horz" wrap="square" lIns="108000" tIns="72000" rIns="36000" bIns="72000" rtlCol="0" anchor="ctr">
            <a:spAutoFit/>
          </a:bodyPr>
          <a:lstStyle/>
          <a:p>
            <a:r>
              <a:rPr kumimoji="1" lang="ja-JP" altLang="en-US" dirty="0" smtClean="0">
                <a:latin typeface="HG丸ｺﾞｼｯｸM-PRO" panose="020F0600000000000000" pitchFamily="50" charset="-128"/>
                <a:ea typeface="HG丸ｺﾞｼｯｸM-PRO" panose="020F0600000000000000" pitchFamily="50" charset="-128"/>
              </a:rPr>
              <a:t>データを</a:t>
            </a:r>
            <a:r>
              <a:rPr kumimoji="1" lang="en-US" altLang="ja-JP" dirty="0" smtClean="0">
                <a:latin typeface="HG丸ｺﾞｼｯｸM-PRO" panose="020F0600000000000000" pitchFamily="50" charset="-128"/>
                <a:ea typeface="HG丸ｺﾞｼｯｸM-PRO" panose="020F0600000000000000" pitchFamily="50" charset="-128"/>
              </a:rPr>
              <a:t>ICD</a:t>
            </a:r>
            <a:r>
              <a:rPr kumimoji="1" lang="en-US" altLang="ja-JP" baseline="30000" dirty="0" smtClean="0">
                <a:latin typeface="HG丸ｺﾞｼｯｸM-PRO" panose="020F0600000000000000" pitchFamily="50" charset="-128"/>
                <a:ea typeface="HG丸ｺﾞｼｯｸM-PRO" panose="020F0600000000000000" pitchFamily="50" charset="-128"/>
              </a:rPr>
              <a:t>(※)</a:t>
            </a:r>
            <a:r>
              <a:rPr lang="ja-JP" altLang="en-US" dirty="0" smtClean="0">
                <a:latin typeface="HG丸ｺﾞｼｯｸM-PRO" panose="020F0600000000000000" pitchFamily="50" charset="-128"/>
                <a:ea typeface="HG丸ｺﾞｼｯｸM-PRO" panose="020F0600000000000000" pitchFamily="50" charset="-128"/>
              </a:rPr>
              <a:t>に定められた各項目ごとに</a:t>
            </a:r>
            <a:r>
              <a:rPr kumimoji="1" lang="ja-JP" altLang="en-US" dirty="0" smtClean="0">
                <a:latin typeface="HG丸ｺﾞｼｯｸM-PRO" panose="020F0600000000000000" pitchFamily="50" charset="-128"/>
                <a:ea typeface="HG丸ｺﾞｼｯｸM-PRO" panose="020F0600000000000000" pitchFamily="50" charset="-128"/>
              </a:rPr>
              <a:t>分類</a:t>
            </a:r>
            <a:endParaRPr kumimoji="1" lang="en-US" altLang="ja-JP" dirty="0" smtClean="0">
              <a:latin typeface="HG丸ｺﾞｼｯｸM-PRO" panose="020F0600000000000000" pitchFamily="50" charset="-128"/>
              <a:ea typeface="HG丸ｺﾞｼｯｸM-PRO" panose="020F0600000000000000" pitchFamily="50" charset="-128"/>
            </a:endParaRPr>
          </a:p>
          <a:p>
            <a:r>
              <a:rPr lang="en-US" altLang="ja-JP" dirty="0" smtClean="0">
                <a:latin typeface="HG丸ｺﾞｼｯｸM-PRO" panose="020F0600000000000000" pitchFamily="50" charset="-128"/>
                <a:ea typeface="HG丸ｺﾞｼｯｸM-PRO" panose="020F0600000000000000" pitchFamily="50" charset="-128"/>
              </a:rPr>
              <a:t>(</a:t>
            </a:r>
            <a:r>
              <a:rPr lang="ja-JP" altLang="en-US" dirty="0" smtClean="0">
                <a:latin typeface="HG丸ｺﾞｼｯｸM-PRO" panose="020F0600000000000000" pitchFamily="50" charset="-128"/>
                <a:ea typeface="HG丸ｺﾞｼｯｸM-PRO" panose="020F0600000000000000" pitchFamily="50" charset="-128"/>
              </a:rPr>
              <a:t>コーディング</a:t>
            </a:r>
            <a:r>
              <a:rPr lang="en-US" altLang="ja-JP" dirty="0" smtClean="0">
                <a:latin typeface="HG丸ｺﾞｼｯｸM-PRO" panose="020F0600000000000000" pitchFamily="50" charset="-128"/>
                <a:ea typeface="HG丸ｺﾞｼｯｸM-PRO" panose="020F0600000000000000" pitchFamily="50" charset="-128"/>
              </a:rPr>
              <a:t>)</a:t>
            </a:r>
            <a:endParaRPr kumimoji="1" lang="en-US" altLang="ja-JP" dirty="0" smtClean="0">
              <a:latin typeface="HG丸ｺﾞｼｯｸM-PRO" panose="020F0600000000000000" pitchFamily="50" charset="-128"/>
              <a:ea typeface="HG丸ｺﾞｼｯｸM-PRO" panose="020F0600000000000000" pitchFamily="50" charset="-128"/>
            </a:endParaRPr>
          </a:p>
        </p:txBody>
      </p:sp>
      <p:sp>
        <p:nvSpPr>
          <p:cNvPr id="4" name="テキスト ボックス 3"/>
          <p:cNvSpPr txBox="1"/>
          <p:nvPr/>
        </p:nvSpPr>
        <p:spPr>
          <a:xfrm>
            <a:off x="5580112" y="5664150"/>
            <a:ext cx="3459586" cy="1077218"/>
          </a:xfrm>
          <a:prstGeom prst="rect">
            <a:avLst/>
          </a:prstGeom>
          <a:noFill/>
        </p:spPr>
        <p:txBody>
          <a:bodyPr wrap="square" rtlCol="0">
            <a:spAutoFit/>
          </a:bodyPr>
          <a:lstStyle/>
          <a:p>
            <a:pPr marL="173038" indent="-173038"/>
            <a:r>
              <a:rPr kumimoji="1" lang="en-US" altLang="ja-JP" sz="1600" dirty="0" smtClean="0">
                <a:latin typeface="HG丸ｺﾞｼｯｸM-PRO" panose="020F0600000000000000" pitchFamily="50" charset="-128"/>
                <a:ea typeface="HG丸ｺﾞｼｯｸM-PRO" panose="020F0600000000000000" pitchFamily="50" charset="-128"/>
              </a:rPr>
              <a:t>※ICD : </a:t>
            </a:r>
            <a:r>
              <a:rPr kumimoji="1" lang="ja-JP" altLang="en-US" sz="1600" dirty="0" smtClean="0">
                <a:latin typeface="HG丸ｺﾞｼｯｸM-PRO" panose="020F0600000000000000" pitchFamily="50" charset="-128"/>
                <a:ea typeface="HG丸ｺﾞｼｯｸM-PRO" panose="020F0600000000000000" pitchFamily="50" charset="-128"/>
              </a:rPr>
              <a:t>国際疾病分類</a:t>
            </a:r>
            <a:r>
              <a:rPr lang="en-US" altLang="ja-JP" sz="1600" dirty="0">
                <a:latin typeface="HG丸ｺﾞｼｯｸM-PRO" panose="020F0600000000000000" pitchFamily="50" charset="-128"/>
                <a:ea typeface="HG丸ｺﾞｼｯｸM-PRO" panose="020F0600000000000000" pitchFamily="50" charset="-128"/>
              </a:rPr>
              <a:t/>
            </a:r>
            <a:br>
              <a:rPr lang="en-US" altLang="ja-JP" sz="1600" dirty="0">
                <a:latin typeface="HG丸ｺﾞｼｯｸM-PRO" panose="020F0600000000000000" pitchFamily="50" charset="-128"/>
                <a:ea typeface="HG丸ｺﾞｼｯｸM-PRO" panose="020F0600000000000000" pitchFamily="50" charset="-128"/>
              </a:rPr>
            </a:br>
            <a:r>
              <a:rPr lang="en-US" altLang="ja-JP" sz="1600" dirty="0" smtClean="0">
                <a:latin typeface="HG丸ｺﾞｼｯｸM-PRO" panose="020F0600000000000000" pitchFamily="50" charset="-128"/>
                <a:ea typeface="HG丸ｺﾞｼｯｸM-PRO" panose="020F0600000000000000" pitchFamily="50" charset="-128"/>
              </a:rPr>
              <a:t>WHO</a:t>
            </a:r>
            <a:r>
              <a:rPr lang="ja-JP" altLang="en-US" sz="1600" dirty="0" smtClean="0">
                <a:latin typeface="HG丸ｺﾞｼｯｸM-PRO" panose="020F0600000000000000" pitchFamily="50" charset="-128"/>
                <a:ea typeface="HG丸ｺﾞｼｯｸM-PRO" panose="020F0600000000000000" pitchFamily="50" charset="-128"/>
              </a:rPr>
              <a:t>が定めた死亡や疾病データの記録</a:t>
            </a:r>
            <a:r>
              <a:rPr lang="en-US" altLang="ja-JP" sz="1600" dirty="0" smtClean="0">
                <a:latin typeface="HG丸ｺﾞｼｯｸM-PRO" panose="020F0600000000000000" pitchFamily="50" charset="-128"/>
                <a:ea typeface="HG丸ｺﾞｼｯｸM-PRO" panose="020F0600000000000000" pitchFamily="50" charset="-128"/>
              </a:rPr>
              <a:t>,</a:t>
            </a:r>
            <a:r>
              <a:rPr lang="ja-JP" altLang="en-US" sz="1600" dirty="0" smtClean="0">
                <a:latin typeface="HG丸ｺﾞｼｯｸM-PRO" panose="020F0600000000000000" pitchFamily="50" charset="-128"/>
                <a:ea typeface="HG丸ｺﾞｼｯｸM-PRO" panose="020F0600000000000000" pitchFamily="50" charset="-128"/>
              </a:rPr>
              <a:t>分析</a:t>
            </a:r>
            <a:r>
              <a:rPr lang="en-US" altLang="ja-JP" sz="1600" dirty="0" smtClean="0">
                <a:latin typeface="HG丸ｺﾞｼｯｸM-PRO" panose="020F0600000000000000" pitchFamily="50" charset="-128"/>
                <a:ea typeface="HG丸ｺﾞｼｯｸM-PRO" panose="020F0600000000000000" pitchFamily="50" charset="-128"/>
              </a:rPr>
              <a:t>,</a:t>
            </a:r>
            <a:r>
              <a:rPr lang="ja-JP" altLang="en-US" sz="1600" dirty="0" smtClean="0">
                <a:latin typeface="HG丸ｺﾞｼｯｸM-PRO" panose="020F0600000000000000" pitchFamily="50" charset="-128"/>
                <a:ea typeface="HG丸ｺﾞｼｯｸM-PRO" panose="020F0600000000000000" pitchFamily="50" charset="-128"/>
              </a:rPr>
              <a:t>比較を行うための国際的な統一基準</a:t>
            </a:r>
            <a:endParaRPr kumimoji="1" lang="ja-JP" altLang="en-US" sz="1600" dirty="0">
              <a:latin typeface="HG丸ｺﾞｼｯｸM-PRO" panose="020F0600000000000000" pitchFamily="50" charset="-128"/>
              <a:ea typeface="HG丸ｺﾞｼｯｸM-PRO" panose="020F0600000000000000" pitchFamily="50" charset="-128"/>
            </a:endParaRPr>
          </a:p>
        </p:txBody>
      </p:sp>
      <p:sp>
        <p:nvSpPr>
          <p:cNvPr id="40" name="テキスト ボックス 39"/>
          <p:cNvSpPr txBox="1"/>
          <p:nvPr/>
        </p:nvSpPr>
        <p:spPr>
          <a:xfrm>
            <a:off x="5706318" y="2677388"/>
            <a:ext cx="1025922" cy="391628"/>
          </a:xfrm>
          <a:prstGeom prst="rect">
            <a:avLst/>
          </a:prstGeom>
          <a:noFill/>
          <a:ln w="57150" cmpd="dbl">
            <a:solidFill>
              <a:schemeClr val="tx1"/>
            </a:solidFill>
          </a:ln>
        </p:spPr>
        <p:txBody>
          <a:bodyPr vert="horz" wrap="none" lIns="0" tIns="72000" rIns="0" bIns="72000" rtlCol="0" anchor="ctr">
            <a:spAutoFit/>
          </a:bodyPr>
          <a:lstStyle/>
          <a:p>
            <a:pPr algn="ctr"/>
            <a:r>
              <a:rPr kumimoji="1" lang="ja-JP" altLang="en-US" sz="1600" dirty="0" smtClean="0">
                <a:latin typeface="HG丸ｺﾞｼｯｸM-PRO" panose="020F0600000000000000" pitchFamily="50" charset="-128"/>
                <a:ea typeface="HG丸ｺﾞｼｯｸM-PRO" panose="020F0600000000000000" pitchFamily="50" charset="-128"/>
              </a:rPr>
              <a:t>死亡調査票</a:t>
            </a:r>
            <a:endParaRPr kumimoji="1" lang="ja-JP" altLang="en-US" sz="1600" dirty="0">
              <a:latin typeface="HG丸ｺﾞｼｯｸM-PRO" panose="020F0600000000000000" pitchFamily="50" charset="-128"/>
              <a:ea typeface="HG丸ｺﾞｼｯｸM-PRO" panose="020F0600000000000000" pitchFamily="50" charset="-128"/>
            </a:endParaRPr>
          </a:p>
        </p:txBody>
      </p:sp>
      <p:sp>
        <p:nvSpPr>
          <p:cNvPr id="41" name="テキスト ボックス 40"/>
          <p:cNvSpPr txBox="1"/>
          <p:nvPr/>
        </p:nvSpPr>
        <p:spPr>
          <a:xfrm>
            <a:off x="7411844" y="2708920"/>
            <a:ext cx="1025922" cy="391628"/>
          </a:xfrm>
          <a:prstGeom prst="rect">
            <a:avLst/>
          </a:prstGeom>
          <a:noFill/>
          <a:ln w="57150" cmpd="dbl">
            <a:solidFill>
              <a:schemeClr val="tx1"/>
            </a:solidFill>
          </a:ln>
        </p:spPr>
        <p:txBody>
          <a:bodyPr vert="horz" wrap="none" lIns="0" tIns="72000" rIns="0" bIns="72000" rtlCol="0" anchor="ctr">
            <a:spAutoFit/>
          </a:bodyPr>
          <a:lstStyle/>
          <a:p>
            <a:pPr algn="ctr"/>
            <a:r>
              <a:rPr kumimoji="1" lang="ja-JP" altLang="en-US" sz="1600" dirty="0" smtClean="0">
                <a:latin typeface="HG丸ｺﾞｼｯｸM-PRO" panose="020F0600000000000000" pitchFamily="50" charset="-128"/>
                <a:ea typeface="HG丸ｺﾞｼｯｸM-PRO" panose="020F0600000000000000" pitchFamily="50" charset="-128"/>
              </a:rPr>
              <a:t>死亡調査票</a:t>
            </a:r>
            <a:endParaRPr kumimoji="1" lang="ja-JP" altLang="en-US" sz="1600" dirty="0">
              <a:latin typeface="HG丸ｺﾞｼｯｸM-PRO" panose="020F0600000000000000" pitchFamily="50" charset="-128"/>
              <a:ea typeface="HG丸ｺﾞｼｯｸM-PRO" panose="020F0600000000000000" pitchFamily="50" charset="-128"/>
            </a:endParaRPr>
          </a:p>
        </p:txBody>
      </p:sp>
      <p:sp>
        <p:nvSpPr>
          <p:cNvPr id="42" name="テキスト ボックス 41"/>
          <p:cNvSpPr txBox="1"/>
          <p:nvPr/>
        </p:nvSpPr>
        <p:spPr>
          <a:xfrm>
            <a:off x="5652120" y="3901468"/>
            <a:ext cx="820738" cy="391628"/>
          </a:xfrm>
          <a:prstGeom prst="rect">
            <a:avLst/>
          </a:prstGeom>
          <a:noFill/>
          <a:ln w="57150" cmpd="dbl">
            <a:solidFill>
              <a:schemeClr val="tx1"/>
            </a:solidFill>
          </a:ln>
        </p:spPr>
        <p:txBody>
          <a:bodyPr vert="horz" wrap="none" lIns="0" tIns="72000" rIns="0" bIns="72000" rtlCol="0" anchor="ctr">
            <a:spAutoFit/>
          </a:bodyPr>
          <a:lstStyle/>
          <a:p>
            <a:pPr algn="ctr"/>
            <a:r>
              <a:rPr kumimoji="1" lang="ja-JP" altLang="en-US" sz="1600" dirty="0" smtClean="0">
                <a:latin typeface="HG丸ｺﾞｼｯｸM-PRO" panose="020F0600000000000000" pitchFamily="50" charset="-128"/>
                <a:ea typeface="HG丸ｺﾞｼｯｸM-PRO" panose="020F0600000000000000" pitchFamily="50" charset="-128"/>
              </a:rPr>
              <a:t>死亡小票</a:t>
            </a:r>
            <a:endParaRPr kumimoji="1" lang="ja-JP" altLang="en-US" sz="1600" dirty="0">
              <a:latin typeface="HG丸ｺﾞｼｯｸM-PRO" panose="020F0600000000000000" pitchFamily="50" charset="-128"/>
              <a:ea typeface="HG丸ｺﾞｼｯｸM-PRO" panose="020F0600000000000000" pitchFamily="50" charset="-128"/>
            </a:endParaRPr>
          </a:p>
        </p:txBody>
      </p:sp>
      <p:sp>
        <p:nvSpPr>
          <p:cNvPr id="43" name="テキスト ボックス 42"/>
          <p:cNvSpPr txBox="1"/>
          <p:nvPr/>
        </p:nvSpPr>
        <p:spPr>
          <a:xfrm>
            <a:off x="5048854" y="4052362"/>
            <a:ext cx="603266" cy="338554"/>
          </a:xfrm>
          <a:prstGeom prst="rect">
            <a:avLst/>
          </a:prstGeom>
          <a:noFill/>
        </p:spPr>
        <p:txBody>
          <a:bodyPr wrap="square" rtlCol="0">
            <a:spAutoFit/>
          </a:bodyPr>
          <a:lstStyle/>
          <a:p>
            <a:pPr algn="ctr"/>
            <a:r>
              <a:rPr kumimoji="1" lang="ja-JP" altLang="en-US" sz="1600" dirty="0" smtClean="0">
                <a:latin typeface="HG丸ｺﾞｼｯｸM-PRO" panose="020F0600000000000000" pitchFamily="50" charset="-128"/>
                <a:ea typeface="HG丸ｺﾞｼｯｸM-PRO" panose="020F0600000000000000" pitchFamily="50" charset="-128"/>
              </a:rPr>
              <a:t>保管</a:t>
            </a:r>
            <a:endParaRPr kumimoji="1" lang="ja-JP" altLang="en-US" sz="1600" dirty="0">
              <a:latin typeface="HG丸ｺﾞｼｯｸM-PRO" panose="020F0600000000000000" pitchFamily="50" charset="-128"/>
              <a:ea typeface="HG丸ｺﾞｼｯｸM-PRO" panose="020F0600000000000000" pitchFamily="50" charset="-128"/>
            </a:endParaRPr>
          </a:p>
        </p:txBody>
      </p:sp>
      <p:sp>
        <p:nvSpPr>
          <p:cNvPr id="44" name="スライド番号プレースホルダー 1"/>
          <p:cNvSpPr txBox="1">
            <a:spLocks/>
          </p:cNvSpPr>
          <p:nvPr/>
        </p:nvSpPr>
        <p:spPr>
          <a:xfrm>
            <a:off x="6860041" y="116632"/>
            <a:ext cx="2133600" cy="293117"/>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47450B11-FAFA-44D2-8F6E-A999530AD198}" type="slidenum">
              <a:rPr lang="ja-JP" altLang="en-US" smtClean="0">
                <a:latin typeface="HG丸ｺﾞｼｯｸM-PRO" panose="020F0600000000000000" pitchFamily="50" charset="-128"/>
                <a:ea typeface="HG丸ｺﾞｼｯｸM-PRO" panose="020F0600000000000000" pitchFamily="50" charset="-128"/>
              </a:rPr>
              <a:pPr/>
              <a:t>2</a:t>
            </a:fld>
            <a:endParaRPr lang="ja-JP" altLang="en-US">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90808823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ストライプ矢印 20"/>
          <p:cNvSpPr/>
          <p:nvPr/>
        </p:nvSpPr>
        <p:spPr>
          <a:xfrm>
            <a:off x="4211960" y="3074665"/>
            <a:ext cx="714375" cy="714375"/>
          </a:xfrm>
          <a:prstGeom prst="stripedRight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solidFill>
                <a:prstClr val="white"/>
              </a:solidFill>
            </a:endParaRPr>
          </a:p>
        </p:txBody>
      </p:sp>
      <p:sp>
        <p:nvSpPr>
          <p:cNvPr id="3" name="タイトル 2"/>
          <p:cNvSpPr>
            <a:spLocks noGrp="1"/>
          </p:cNvSpPr>
          <p:nvPr>
            <p:ph type="title"/>
          </p:nvPr>
        </p:nvSpPr>
        <p:spPr/>
        <p:txBody>
          <a:bodyPr/>
          <a:lstStyle/>
          <a:p>
            <a:r>
              <a:rPr kumimoji="1" lang="ja-JP" altLang="en-US" dirty="0" smtClean="0"/>
              <a:t>届出書から調査票へ</a:t>
            </a:r>
            <a:endParaRPr kumimoji="1" lang="ja-JP" altLang="en-US" dirty="0"/>
          </a:p>
        </p:txBody>
      </p:sp>
      <p:sp>
        <p:nvSpPr>
          <p:cNvPr id="2" name="スライド番号プレースホルダー 1"/>
          <p:cNvSpPr>
            <a:spLocks noGrp="1"/>
          </p:cNvSpPr>
          <p:nvPr>
            <p:ph type="sldNum" sz="quarter" idx="12"/>
          </p:nvPr>
        </p:nvSpPr>
        <p:spPr/>
        <p:txBody>
          <a:bodyPr/>
          <a:lstStyle/>
          <a:p>
            <a:pPr>
              <a:defRPr/>
            </a:pPr>
            <a:fld id="{03063A10-A999-4D00-B8DB-B250BC20C517}" type="slidenum">
              <a:rPr lang="ja-JP" altLang="en-US" smtClean="0"/>
              <a:pPr>
                <a:defRPr/>
              </a:pPr>
              <a:t>3</a:t>
            </a:fld>
            <a:endParaRPr lang="ja-JP" altLang="en-US"/>
          </a:p>
        </p:txBody>
      </p:sp>
      <p:pic>
        <p:nvPicPr>
          <p:cNvPr id="17"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53332" t="18750" r="20314" b="12500"/>
          <a:stretch/>
        </p:blipFill>
        <p:spPr bwMode="auto">
          <a:xfrm>
            <a:off x="107504" y="1196752"/>
            <a:ext cx="4032448" cy="55974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8"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l="32078" t="19961" r="39131" b="13086"/>
          <a:stretch/>
        </p:blipFill>
        <p:spPr bwMode="auto">
          <a:xfrm>
            <a:off x="5078851" y="1544782"/>
            <a:ext cx="4029653" cy="52685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9" name="角丸四角形 18"/>
          <p:cNvSpPr/>
          <p:nvPr/>
        </p:nvSpPr>
        <p:spPr>
          <a:xfrm>
            <a:off x="704850" y="1127026"/>
            <a:ext cx="2571750" cy="285750"/>
          </a:xfrm>
          <a:prstGeom prst="roundRect">
            <a:avLst/>
          </a:prstGeom>
          <a:solidFill>
            <a:srgbClr val="92D050">
              <a:alpha val="4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prstClr val="black"/>
                </a:solidFill>
                <a:latin typeface="HG丸ｺﾞｼｯｸM-PRO" pitchFamily="50" charset="-128"/>
                <a:ea typeface="HG丸ｺﾞｼｯｸM-PRO" pitchFamily="50" charset="-128"/>
              </a:rPr>
              <a:t>戸籍法に</a:t>
            </a:r>
            <a:r>
              <a:rPr lang="ja-JP" altLang="en-US" dirty="0" smtClean="0">
                <a:solidFill>
                  <a:prstClr val="black"/>
                </a:solidFill>
                <a:latin typeface="HG丸ｺﾞｼｯｸM-PRO" pitchFamily="50" charset="-128"/>
                <a:ea typeface="HG丸ｺﾞｼｯｸM-PRO" pitchFamily="50" charset="-128"/>
              </a:rPr>
              <a:t>よる死亡届</a:t>
            </a:r>
            <a:endParaRPr lang="ja-JP" altLang="en-US" dirty="0">
              <a:solidFill>
                <a:prstClr val="black"/>
              </a:solidFill>
              <a:latin typeface="HG丸ｺﾞｼｯｸM-PRO" pitchFamily="50" charset="-128"/>
              <a:ea typeface="HG丸ｺﾞｼｯｸM-PRO" pitchFamily="50" charset="-128"/>
            </a:endParaRPr>
          </a:p>
        </p:txBody>
      </p:sp>
      <p:sp>
        <p:nvSpPr>
          <p:cNvPr id="20" name="角丸四角形 19"/>
          <p:cNvSpPr/>
          <p:nvPr/>
        </p:nvSpPr>
        <p:spPr>
          <a:xfrm>
            <a:off x="5645596" y="1127026"/>
            <a:ext cx="2571750" cy="285750"/>
          </a:xfrm>
          <a:prstGeom prst="roundRect">
            <a:avLst/>
          </a:prstGeom>
          <a:solidFill>
            <a:srgbClr val="92D050">
              <a:alpha val="4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prstClr val="black"/>
                </a:solidFill>
                <a:latin typeface="HG丸ｺﾞｼｯｸM-PRO" pitchFamily="50" charset="-128"/>
                <a:ea typeface="HG丸ｺﾞｼｯｸM-PRO" pitchFamily="50" charset="-128"/>
              </a:rPr>
              <a:t>人口動態調査　</a:t>
            </a:r>
            <a:r>
              <a:rPr lang="ja-JP" altLang="en-US" dirty="0" smtClean="0">
                <a:solidFill>
                  <a:prstClr val="black"/>
                </a:solidFill>
                <a:latin typeface="HG丸ｺﾞｼｯｸM-PRO" pitchFamily="50" charset="-128"/>
                <a:ea typeface="HG丸ｺﾞｼｯｸM-PRO" pitchFamily="50" charset="-128"/>
              </a:rPr>
              <a:t>死亡票</a:t>
            </a:r>
            <a:endParaRPr lang="ja-JP" altLang="en-US" dirty="0">
              <a:solidFill>
                <a:prstClr val="black"/>
              </a:solidFill>
              <a:latin typeface="HG丸ｺﾞｼｯｸM-PRO" pitchFamily="50" charset="-128"/>
              <a:ea typeface="HG丸ｺﾞｼｯｸM-PRO" pitchFamily="50" charset="-128"/>
            </a:endParaRPr>
          </a:p>
        </p:txBody>
      </p:sp>
    </p:spTree>
    <p:extLst>
      <p:ext uri="{BB962C8B-B14F-4D97-AF65-F5344CB8AC3E}">
        <p14:creationId xmlns:p14="http://schemas.microsoft.com/office/powerpoint/2010/main" val="42634396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4166478506"/>
              </p:ext>
            </p:extLst>
          </p:nvPr>
        </p:nvGraphicFramePr>
        <p:xfrm>
          <a:off x="0" y="1412776"/>
          <a:ext cx="9144000" cy="5350033"/>
        </p:xfrm>
        <a:graphic>
          <a:graphicData uri="http://schemas.openxmlformats.org/drawingml/2006/table">
            <a:tbl>
              <a:tblPr firstRow="1" bandRow="1">
                <a:tableStyleId>{F5AB1C69-6EDB-4FF4-983F-18BD219EF322}</a:tableStyleId>
              </a:tblPr>
              <a:tblGrid>
                <a:gridCol w="642910"/>
                <a:gridCol w="3929090"/>
                <a:gridCol w="714380"/>
                <a:gridCol w="3857620"/>
              </a:tblGrid>
              <a:tr h="340735">
                <a:tc>
                  <a:txBody>
                    <a:bodyPr/>
                    <a:lstStyle/>
                    <a:p>
                      <a:pPr algn="ctr"/>
                      <a:r>
                        <a:rPr kumimoji="1" lang="ja-JP" altLang="en-US" sz="1600" b="0" dirty="0" smtClean="0">
                          <a:solidFill>
                            <a:schemeClr val="tx1"/>
                          </a:solidFill>
                          <a:latin typeface="HG丸ｺﾞｼｯｸM-PRO" panose="020F0600000000000000" pitchFamily="50" charset="-128"/>
                          <a:ea typeface="HG丸ｺﾞｼｯｸM-PRO" panose="020F0600000000000000" pitchFamily="50" charset="-128"/>
                        </a:rPr>
                        <a:t>年度</a:t>
                      </a:r>
                      <a:endParaRPr kumimoji="1" lang="en-US" altLang="ja-JP" sz="1600" b="0" dirty="0" smtClean="0">
                        <a:solidFill>
                          <a:schemeClr val="tx1"/>
                        </a:solidFill>
                        <a:latin typeface="HG丸ｺﾞｼｯｸM-PRO" panose="020F0600000000000000" pitchFamily="50" charset="-128"/>
                        <a:ea typeface="HG丸ｺﾞｼｯｸM-PRO" panose="020F0600000000000000" pitchFamily="50" charset="-128"/>
                      </a:endParaRPr>
                    </a:p>
                  </a:txBody>
                  <a:tcPr marT="45733" marB="45733"/>
                </a:tc>
                <a:tc>
                  <a:txBody>
                    <a:bodyPr/>
                    <a:lstStyle/>
                    <a:p>
                      <a:pPr algn="ctr"/>
                      <a:r>
                        <a:rPr kumimoji="1" lang="ja-JP" altLang="en-US" sz="1600" b="0" dirty="0" smtClean="0">
                          <a:solidFill>
                            <a:schemeClr val="tx1"/>
                          </a:solidFill>
                          <a:latin typeface="HG丸ｺﾞｼｯｸM-PRO" panose="020F0600000000000000" pitchFamily="50" charset="-128"/>
                          <a:ea typeface="HG丸ｺﾞｼｯｸM-PRO" panose="020F0600000000000000" pitchFamily="50" charset="-128"/>
                        </a:rPr>
                        <a:t>報告書名（掲載年次）</a:t>
                      </a:r>
                      <a:endParaRPr kumimoji="1" lang="ja-JP" altLang="en-US" sz="1600" b="0" dirty="0">
                        <a:solidFill>
                          <a:schemeClr val="tx1"/>
                        </a:solidFill>
                        <a:latin typeface="HG丸ｺﾞｼｯｸM-PRO" panose="020F0600000000000000" pitchFamily="50" charset="-128"/>
                        <a:ea typeface="HG丸ｺﾞｼｯｸM-PRO" panose="020F0600000000000000" pitchFamily="50" charset="-128"/>
                      </a:endParaRPr>
                    </a:p>
                  </a:txBody>
                  <a:tcPr marT="45733" marB="45733"/>
                </a:tc>
                <a:tc>
                  <a:txBody>
                    <a:bodyPr/>
                    <a:lstStyle/>
                    <a:p>
                      <a:pPr algn="ctr"/>
                      <a:r>
                        <a:rPr kumimoji="1" lang="ja-JP" altLang="en-US" sz="1600" b="0" dirty="0" smtClean="0">
                          <a:solidFill>
                            <a:schemeClr val="tx1"/>
                          </a:solidFill>
                          <a:latin typeface="HG丸ｺﾞｼｯｸM-PRO" panose="020F0600000000000000" pitchFamily="50" charset="-128"/>
                          <a:ea typeface="HG丸ｺﾞｼｯｸM-PRO" panose="020F0600000000000000" pitchFamily="50" charset="-128"/>
                        </a:rPr>
                        <a:t>年度</a:t>
                      </a:r>
                      <a:endParaRPr kumimoji="1" lang="ja-JP" altLang="en-US" sz="1600" b="0" dirty="0">
                        <a:solidFill>
                          <a:schemeClr val="tx1"/>
                        </a:solidFill>
                        <a:latin typeface="HG丸ｺﾞｼｯｸM-PRO" panose="020F0600000000000000" pitchFamily="50" charset="-128"/>
                        <a:ea typeface="HG丸ｺﾞｼｯｸM-PRO" panose="020F0600000000000000" pitchFamily="50" charset="-128"/>
                      </a:endParaRPr>
                    </a:p>
                  </a:txBody>
                  <a:tcPr marT="45733" marB="45733"/>
                </a:tc>
                <a:tc>
                  <a:txBody>
                    <a:bodyPr/>
                    <a:lstStyle/>
                    <a:p>
                      <a:pPr algn="ctr"/>
                      <a:r>
                        <a:rPr kumimoji="1" lang="ja-JP" altLang="en-US" sz="1600" b="0" dirty="0" smtClean="0">
                          <a:solidFill>
                            <a:schemeClr val="tx1"/>
                          </a:solidFill>
                          <a:latin typeface="HG丸ｺﾞｼｯｸM-PRO" panose="020F0600000000000000" pitchFamily="50" charset="-128"/>
                          <a:ea typeface="HG丸ｺﾞｼｯｸM-PRO" panose="020F0600000000000000" pitchFamily="50" charset="-128"/>
                        </a:rPr>
                        <a:t>報告書名（掲載年次）</a:t>
                      </a:r>
                      <a:endParaRPr kumimoji="1" lang="ja-JP" altLang="en-US" sz="1600" b="0" dirty="0">
                        <a:solidFill>
                          <a:schemeClr val="tx1"/>
                        </a:solidFill>
                        <a:latin typeface="HG丸ｺﾞｼｯｸM-PRO" panose="020F0600000000000000" pitchFamily="50" charset="-128"/>
                        <a:ea typeface="HG丸ｺﾞｼｯｸM-PRO" panose="020F0600000000000000" pitchFamily="50" charset="-128"/>
                      </a:endParaRPr>
                    </a:p>
                  </a:txBody>
                  <a:tcPr marT="45733" marB="45733"/>
                </a:tc>
              </a:tr>
              <a:tr h="5363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smtClean="0">
                          <a:latin typeface="HG丸ｺﾞｼｯｸM-PRO" pitchFamily="50" charset="-128"/>
                          <a:ea typeface="HG丸ｺﾞｼｯｸM-PRO" pitchFamily="50" charset="-128"/>
                        </a:rPr>
                        <a:t>１６</a:t>
                      </a:r>
                    </a:p>
                  </a:txBody>
                  <a:tcPr marT="45733" marB="45733"/>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smtClean="0">
                          <a:latin typeface="HG丸ｺﾞｼｯｸM-PRO" pitchFamily="50" charset="-128"/>
                          <a:ea typeface="HG丸ｺﾞｼｯｸM-PRO" pitchFamily="50" charset="-128"/>
                        </a:rPr>
                        <a:t>平成１０～１４年人口動態保健所・市区町村別統計</a:t>
                      </a:r>
                    </a:p>
                  </a:txBody>
                  <a:tcPr marT="45733" marB="45733"/>
                </a:tc>
                <a:tc>
                  <a:txBody>
                    <a:bodyPr/>
                    <a:lstStyle/>
                    <a:p>
                      <a:r>
                        <a:rPr kumimoji="1" lang="ja-JP" altLang="en-US" sz="1600" dirty="0" smtClean="0">
                          <a:latin typeface="HG丸ｺﾞｼｯｸM-PRO" panose="020F0600000000000000" pitchFamily="50" charset="-128"/>
                          <a:ea typeface="HG丸ｺﾞｼｯｸM-PRO" panose="020F0600000000000000" pitchFamily="50" charset="-128"/>
                        </a:rPr>
                        <a:t>２１</a:t>
                      </a:r>
                      <a:endParaRPr kumimoji="1" lang="ja-JP" altLang="en-US" sz="1600" dirty="0">
                        <a:latin typeface="HG丸ｺﾞｼｯｸM-PRO" pitchFamily="50" charset="-128"/>
                        <a:ea typeface="HG丸ｺﾞｼｯｸM-PRO" pitchFamily="50" charset="-128"/>
                      </a:endParaRPr>
                    </a:p>
                  </a:txBody>
                  <a:tcPr marT="45733" marB="45733"/>
                </a:tc>
                <a:tc>
                  <a:txBody>
                    <a:bodyPr/>
                    <a:lstStyle/>
                    <a:p>
                      <a:r>
                        <a:rPr kumimoji="1" lang="ja-JP" altLang="en-US" sz="1600" dirty="0" smtClean="0">
                          <a:latin typeface="HG丸ｺﾞｼｯｸM-PRO" panose="020F0600000000000000" pitchFamily="50" charset="-128"/>
                          <a:ea typeface="HG丸ｺﾞｼｯｸM-PRO" panose="020F0600000000000000" pitchFamily="50" charset="-128"/>
                        </a:rPr>
                        <a:t>不慮の事故死亡統計（～平成２０年）</a:t>
                      </a:r>
                      <a:endParaRPr kumimoji="1" lang="ja-JP" altLang="en-US" sz="1600" dirty="0">
                        <a:solidFill>
                          <a:schemeClr val="tx1"/>
                        </a:solidFill>
                        <a:latin typeface="HG丸ｺﾞｼｯｸM-PRO" pitchFamily="50" charset="-128"/>
                        <a:ea typeface="HG丸ｺﾞｼｯｸM-PRO" pitchFamily="50" charset="-128"/>
                      </a:endParaRPr>
                    </a:p>
                  </a:txBody>
                  <a:tcPr marT="45733" marB="45733"/>
                </a:tc>
              </a:tr>
              <a:tr h="370538">
                <a:tc>
                  <a:txBody>
                    <a:bodyPr/>
                    <a:lstStyle/>
                    <a:p>
                      <a:endParaRPr kumimoji="1" lang="ja-JP" altLang="en-US" sz="1600" dirty="0">
                        <a:latin typeface="HG丸ｺﾞｼｯｸM-PRO" pitchFamily="50" charset="-128"/>
                        <a:ea typeface="HG丸ｺﾞｼｯｸM-PRO" pitchFamily="50" charset="-128"/>
                      </a:endParaRPr>
                    </a:p>
                  </a:txBody>
                  <a:tcPr marT="45733" marB="45733"/>
                </a:tc>
                <a:tc>
                  <a:txBody>
                    <a:bodyPr/>
                    <a:lstStyle/>
                    <a:p>
                      <a:r>
                        <a:rPr kumimoji="1" lang="ja-JP" altLang="en-US" sz="1600" dirty="0" smtClean="0">
                          <a:latin typeface="HG丸ｺﾞｼｯｸM-PRO" panose="020F0600000000000000" pitchFamily="50" charset="-128"/>
                          <a:ea typeface="HG丸ｺﾞｼｯｸM-PRO" panose="020F0600000000000000" pitchFamily="50" charset="-128"/>
                        </a:rPr>
                        <a:t>自殺死亡統計（平成６年～１５年）</a:t>
                      </a:r>
                      <a:endParaRPr kumimoji="1" lang="ja-JP" altLang="en-US" sz="1600" dirty="0">
                        <a:latin typeface="HG丸ｺﾞｼｯｸM-PRO" pitchFamily="50" charset="-128"/>
                        <a:ea typeface="HG丸ｺﾞｼｯｸM-PRO" pitchFamily="50" charset="-128"/>
                      </a:endParaRPr>
                    </a:p>
                  </a:txBody>
                  <a:tcPr marT="45733" marB="45733"/>
                </a:tc>
                <a:tc>
                  <a:txBody>
                    <a:bodyPr/>
                    <a:lstStyle/>
                    <a:p>
                      <a:endParaRPr kumimoji="1" lang="ja-JP" altLang="en-US" sz="1600" dirty="0">
                        <a:latin typeface="HG丸ｺﾞｼｯｸM-PRO" pitchFamily="50" charset="-128"/>
                        <a:ea typeface="HG丸ｺﾞｼｯｸM-PRO" pitchFamily="50" charset="-128"/>
                      </a:endParaRPr>
                    </a:p>
                  </a:txBody>
                  <a:tcPr marT="45733" marB="45733"/>
                </a:tc>
                <a:tc>
                  <a:txBody>
                    <a:bodyPr/>
                    <a:lstStyle/>
                    <a:p>
                      <a:r>
                        <a:rPr kumimoji="1" lang="ja-JP" altLang="en-US" sz="1600" dirty="0" smtClean="0">
                          <a:latin typeface="HG丸ｺﾞｼｯｸM-PRO" panose="020F0600000000000000" pitchFamily="50" charset="-128"/>
                          <a:ea typeface="HG丸ｺﾞｼｯｸM-PRO" panose="020F0600000000000000" pitchFamily="50" charset="-128"/>
                        </a:rPr>
                        <a:t>離婚に関する統計（～平成２０年）</a:t>
                      </a:r>
                      <a:endParaRPr kumimoji="1" lang="ja-JP" altLang="en-US" sz="1600" dirty="0">
                        <a:latin typeface="HG丸ｺﾞｼｯｸM-PRO" pitchFamily="50" charset="-128"/>
                        <a:ea typeface="HG丸ｺﾞｼｯｸM-PRO" pitchFamily="50" charset="-128"/>
                      </a:endParaRPr>
                    </a:p>
                  </a:txBody>
                  <a:tcPr marT="45733" marB="45733"/>
                </a:tc>
              </a:tr>
              <a:tr h="536369">
                <a:tc>
                  <a:txBody>
                    <a:bodyPr/>
                    <a:lstStyle/>
                    <a:p>
                      <a:r>
                        <a:rPr kumimoji="1" lang="ja-JP" altLang="en-US" sz="1600" dirty="0" smtClean="0">
                          <a:latin typeface="HG丸ｺﾞｼｯｸM-PRO" panose="020F0600000000000000" pitchFamily="50" charset="-128"/>
                          <a:ea typeface="HG丸ｺﾞｼｯｸM-PRO" panose="020F0600000000000000" pitchFamily="50" charset="-128"/>
                        </a:rPr>
                        <a:t>１７</a:t>
                      </a:r>
                      <a:endParaRPr kumimoji="1" lang="ja-JP" altLang="en-US" sz="1600" dirty="0">
                        <a:latin typeface="HG丸ｺﾞｼｯｸM-PRO" pitchFamily="50" charset="-128"/>
                        <a:ea typeface="HG丸ｺﾞｼｯｸM-PRO" pitchFamily="50" charset="-128"/>
                      </a:endParaRPr>
                    </a:p>
                  </a:txBody>
                  <a:tcPr marT="45733" marB="45733"/>
                </a:tc>
                <a:tc>
                  <a:txBody>
                    <a:bodyPr/>
                    <a:lstStyle/>
                    <a:p>
                      <a:r>
                        <a:rPr kumimoji="1" lang="ja-JP" altLang="en-US" sz="1600" dirty="0" smtClean="0">
                          <a:latin typeface="HG丸ｺﾞｼｯｸM-PRO" panose="020F0600000000000000" pitchFamily="50" charset="-128"/>
                          <a:ea typeface="HG丸ｺﾞｼｯｸM-PRO" panose="020F0600000000000000" pitchFamily="50" charset="-128"/>
                        </a:rPr>
                        <a:t>心疾患－脳血管疾患死亡統計（～平成１６年）</a:t>
                      </a:r>
                      <a:endParaRPr kumimoji="1" lang="ja-JP" altLang="en-US" sz="1600" dirty="0">
                        <a:latin typeface="HG丸ｺﾞｼｯｸM-PRO" pitchFamily="50" charset="-128"/>
                        <a:ea typeface="HG丸ｺﾞｼｯｸM-PRO" pitchFamily="50" charset="-128"/>
                      </a:endParaRPr>
                    </a:p>
                  </a:txBody>
                  <a:tcPr marT="45733" marB="45733"/>
                </a:tc>
                <a:tc>
                  <a:txBody>
                    <a:bodyPr/>
                    <a:lstStyle/>
                    <a:p>
                      <a:r>
                        <a:rPr kumimoji="1" lang="ja-JP" altLang="en-US" sz="1600" dirty="0" smtClean="0">
                          <a:latin typeface="HG丸ｺﾞｼｯｸM-PRO" panose="020F0600000000000000" pitchFamily="50" charset="-128"/>
                          <a:ea typeface="HG丸ｺﾞｼｯｸM-PRO" panose="020F0600000000000000" pitchFamily="50" charset="-128"/>
                        </a:rPr>
                        <a:t>２２</a:t>
                      </a:r>
                      <a:endParaRPr kumimoji="1" lang="ja-JP" altLang="en-US" sz="1600" dirty="0">
                        <a:latin typeface="HG丸ｺﾞｼｯｸM-PRO" pitchFamily="50" charset="-128"/>
                        <a:ea typeface="HG丸ｺﾞｼｯｸM-PRO" pitchFamily="50" charset="-128"/>
                      </a:endParaRPr>
                    </a:p>
                  </a:txBody>
                  <a:tcPr marT="45733" marB="45733"/>
                </a:tc>
                <a:tc>
                  <a:txBody>
                    <a:bodyPr/>
                    <a:lstStyle/>
                    <a:p>
                      <a:r>
                        <a:rPr kumimoji="1" lang="ja-JP" altLang="en-US" sz="1600" dirty="0" smtClean="0">
                          <a:latin typeface="HG丸ｺﾞｼｯｸM-PRO" pitchFamily="50" charset="-128"/>
                          <a:ea typeface="HG丸ｺﾞｼｯｸM-PRO" pitchFamily="50" charset="-128"/>
                        </a:rPr>
                        <a:t>出生に関する統計（～平成２１年）</a:t>
                      </a:r>
                    </a:p>
                  </a:txBody>
                  <a:tcPr marT="45733" marB="45733"/>
                </a:tc>
              </a:tr>
              <a:tr h="427703">
                <a:tc>
                  <a:txBody>
                    <a:bodyPr/>
                    <a:lstStyle/>
                    <a:p>
                      <a:endParaRPr kumimoji="1" lang="ja-JP" altLang="en-US" sz="1600" dirty="0">
                        <a:latin typeface="HG丸ｺﾞｼｯｸM-PRO" pitchFamily="50" charset="-128"/>
                        <a:ea typeface="HG丸ｺﾞｼｯｸM-PRO" pitchFamily="50" charset="-128"/>
                      </a:endParaRPr>
                    </a:p>
                  </a:txBody>
                  <a:tcPr marT="45733" marB="45733"/>
                </a:tc>
                <a:tc>
                  <a:txBody>
                    <a:bodyPr/>
                    <a:lstStyle/>
                    <a:p>
                      <a:r>
                        <a:rPr kumimoji="1" lang="ja-JP" altLang="en-US" sz="1600" dirty="0" smtClean="0">
                          <a:latin typeface="HG丸ｺﾞｼｯｸM-PRO" panose="020F0600000000000000" pitchFamily="50" charset="-128"/>
                          <a:ea typeface="HG丸ｺﾞｼｯｸM-PRO" panose="020F0600000000000000" pitchFamily="50" charset="-128"/>
                        </a:rPr>
                        <a:t>出生に関する統計（～平成１６年）</a:t>
                      </a:r>
                      <a:endParaRPr kumimoji="1" lang="ja-JP" altLang="en-US" sz="1600" dirty="0">
                        <a:latin typeface="HG丸ｺﾞｼｯｸM-PRO" pitchFamily="50" charset="-128"/>
                        <a:ea typeface="HG丸ｺﾞｼｯｸM-PRO" pitchFamily="50" charset="-128"/>
                      </a:endParaRPr>
                    </a:p>
                  </a:txBody>
                  <a:tcPr marT="45733" marB="45733"/>
                </a:tc>
                <a:tc>
                  <a:txBody>
                    <a:bodyPr/>
                    <a:lstStyle/>
                    <a:p>
                      <a:r>
                        <a:rPr kumimoji="1" lang="ja-JP" altLang="en-US" sz="1600" dirty="0" smtClean="0">
                          <a:latin typeface="HG丸ｺﾞｼｯｸM-PRO" panose="020F0600000000000000" pitchFamily="50" charset="-128"/>
                          <a:ea typeface="HG丸ｺﾞｼｯｸM-PRO" panose="020F0600000000000000" pitchFamily="50" charset="-128"/>
                        </a:rPr>
                        <a:t>２３</a:t>
                      </a:r>
                      <a:endParaRPr kumimoji="1" lang="ja-JP" altLang="en-US" sz="1600" dirty="0">
                        <a:latin typeface="HG丸ｺﾞｼｯｸM-PRO" pitchFamily="50" charset="-128"/>
                        <a:ea typeface="HG丸ｺﾞｼｯｸM-PRO" pitchFamily="50" charset="-128"/>
                      </a:endParaRPr>
                    </a:p>
                  </a:txBody>
                  <a:tcPr marT="45733" marB="45733"/>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smtClean="0">
                          <a:latin typeface="HG丸ｺﾞｼｯｸM-PRO" panose="020F0600000000000000" pitchFamily="50" charset="-128"/>
                          <a:ea typeface="HG丸ｺﾞｼｯｸM-PRO" panose="020F0600000000000000" pitchFamily="50" charset="-128"/>
                        </a:rPr>
                        <a:t>平成２２年都道府県別年齢調整死亡率</a:t>
                      </a:r>
                      <a:endParaRPr kumimoji="1" lang="ja-JP" altLang="en-US" sz="1600" dirty="0" smtClean="0">
                        <a:solidFill>
                          <a:schemeClr val="tx1"/>
                        </a:solidFill>
                        <a:latin typeface="HG丸ｺﾞｼｯｸM-PRO" pitchFamily="50" charset="-128"/>
                        <a:ea typeface="HG丸ｺﾞｼｯｸM-PRO" pitchFamily="50" charset="-128"/>
                      </a:endParaRPr>
                    </a:p>
                  </a:txBody>
                  <a:tcPr marT="45733" marB="45733"/>
                </a:tc>
              </a:tr>
              <a:tr h="58852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smtClean="0">
                          <a:latin typeface="HG丸ｺﾞｼｯｸM-PRO" pitchFamily="50" charset="-128"/>
                          <a:ea typeface="HG丸ｺﾞｼｯｸM-PRO" pitchFamily="50" charset="-128"/>
                        </a:rPr>
                        <a:t>１８</a:t>
                      </a:r>
                    </a:p>
                  </a:txBody>
                  <a:tcPr marT="45733" marB="45733"/>
                </a:tc>
                <a:tc>
                  <a:txBody>
                    <a:bodyPr/>
                    <a:lstStyle/>
                    <a:p>
                      <a:r>
                        <a:rPr kumimoji="1" lang="ja-JP" altLang="en-US" sz="1600" dirty="0" smtClean="0">
                          <a:latin typeface="HG丸ｺﾞｼｯｸM-PRO" pitchFamily="50" charset="-128"/>
                          <a:ea typeface="HG丸ｺﾞｼｯｸM-PRO" pitchFamily="50" charset="-128"/>
                        </a:rPr>
                        <a:t>婚姻に関する統計（～平成１７年）</a:t>
                      </a:r>
                    </a:p>
                  </a:txBody>
                  <a:tcPr marT="45733" marB="45733"/>
                </a:tc>
                <a:tc>
                  <a:txBody>
                    <a:bodyPr/>
                    <a:lstStyle/>
                    <a:p>
                      <a:r>
                        <a:rPr kumimoji="1" lang="ja-JP" altLang="en-US" sz="1600" dirty="0" smtClean="0">
                          <a:latin typeface="HG丸ｺﾞｼｯｸM-PRO" panose="020F0600000000000000" pitchFamily="50" charset="-128"/>
                          <a:ea typeface="HG丸ｺﾞｼｯｸM-PRO" panose="020F0600000000000000" pitchFamily="50" charset="-128"/>
                        </a:rPr>
                        <a:t>２４</a:t>
                      </a:r>
                      <a:endParaRPr kumimoji="1" lang="en-US" altLang="ja-JP" sz="1600" dirty="0" smtClean="0">
                        <a:latin typeface="HG丸ｺﾞｼｯｸM-PRO" pitchFamily="50" charset="-128"/>
                        <a:ea typeface="HG丸ｺﾞｼｯｸM-PRO" pitchFamily="50" charset="-128"/>
                      </a:endParaRPr>
                    </a:p>
                  </a:txBody>
                  <a:tcPr marT="45733" marB="45733"/>
                </a:tc>
                <a:tc>
                  <a:txBody>
                    <a:bodyPr/>
                    <a:lstStyle/>
                    <a:p>
                      <a:r>
                        <a:rPr kumimoji="1" lang="ja-JP" altLang="en-US" sz="1600" dirty="0" smtClean="0">
                          <a:latin typeface="HG丸ｺﾞｼｯｸM-PRO" panose="020F0600000000000000" pitchFamily="50" charset="-128"/>
                          <a:ea typeface="HG丸ｺﾞｼｯｸM-PRO" panose="020F0600000000000000" pitchFamily="50" charset="-128"/>
                        </a:rPr>
                        <a:t>平成２２年度人口動態職業・産業別統計</a:t>
                      </a:r>
                      <a:endParaRPr kumimoji="1" lang="ja-JP" altLang="en-US" sz="1600" dirty="0">
                        <a:solidFill>
                          <a:schemeClr val="tx1"/>
                        </a:solidFill>
                        <a:latin typeface="HG丸ｺﾞｼｯｸM-PRO" pitchFamily="50" charset="-128"/>
                        <a:ea typeface="HG丸ｺﾞｼｯｸM-PRO" pitchFamily="50" charset="-128"/>
                      </a:endParaRPr>
                    </a:p>
                  </a:txBody>
                  <a:tcPr marT="45733" marB="45733"/>
                </a:tc>
              </a:tr>
              <a:tr h="536369">
                <a:tc>
                  <a:txBody>
                    <a:bodyPr/>
                    <a:lstStyle/>
                    <a:p>
                      <a:r>
                        <a:rPr kumimoji="1" lang="ja-JP" altLang="en-US" sz="1600" dirty="0" smtClean="0">
                          <a:latin typeface="HG丸ｺﾞｼｯｸM-PRO" panose="020F0600000000000000" pitchFamily="50" charset="-128"/>
                          <a:ea typeface="HG丸ｺﾞｼｯｸM-PRO" panose="020F0600000000000000" pitchFamily="50" charset="-128"/>
                        </a:rPr>
                        <a:t>１９</a:t>
                      </a:r>
                      <a:endParaRPr kumimoji="1" lang="ja-JP" altLang="en-US" sz="1600" dirty="0">
                        <a:latin typeface="HG丸ｺﾞｼｯｸM-PRO" pitchFamily="50" charset="-128"/>
                        <a:ea typeface="HG丸ｺﾞｼｯｸM-PRO" pitchFamily="50" charset="-128"/>
                      </a:endParaRPr>
                    </a:p>
                  </a:txBody>
                  <a:tcPr marT="45733" marB="45733"/>
                </a:tc>
                <a:tc>
                  <a:txBody>
                    <a:bodyPr/>
                    <a:lstStyle/>
                    <a:p>
                      <a:r>
                        <a:rPr kumimoji="1" lang="ja-JP" altLang="en-US" sz="1600" dirty="0" smtClean="0">
                          <a:latin typeface="HG丸ｺﾞｼｯｸM-PRO" panose="020F0600000000000000" pitchFamily="50" charset="-128"/>
                          <a:ea typeface="HG丸ｺﾞｼｯｸM-PRO" panose="020F0600000000000000" pitchFamily="50" charset="-128"/>
                        </a:rPr>
                        <a:t>平成１７年都道府県別年齢調整死亡率</a:t>
                      </a:r>
                      <a:endParaRPr kumimoji="1" lang="ja-JP" altLang="en-US" sz="1600" dirty="0">
                        <a:latin typeface="HG丸ｺﾞｼｯｸM-PRO" pitchFamily="50" charset="-128"/>
                        <a:ea typeface="HG丸ｺﾞｼｯｸM-PRO" pitchFamily="50" charset="-128"/>
                      </a:endParaRPr>
                    </a:p>
                  </a:txBody>
                  <a:tcPr marT="45733" marB="45733"/>
                </a:tc>
                <a:tc>
                  <a:txBody>
                    <a:bodyPr/>
                    <a:lstStyle/>
                    <a:p>
                      <a:r>
                        <a:rPr kumimoji="1" lang="ja-JP" altLang="en-US" sz="1600" dirty="0" smtClean="0">
                          <a:latin typeface="HG丸ｺﾞｼｯｸM-PRO" panose="020F0600000000000000" pitchFamily="50" charset="-128"/>
                          <a:ea typeface="HG丸ｺﾞｼｯｸM-PRO" panose="020F0600000000000000" pitchFamily="50" charset="-128"/>
                        </a:rPr>
                        <a:t>２５</a:t>
                      </a:r>
                      <a:endParaRPr lang="ja-JP" altLang="en-US" sz="1600" dirty="0">
                        <a:latin typeface="HG丸ｺﾞｼｯｸM-PRO" panose="020F0600000000000000" pitchFamily="50" charset="-128"/>
                        <a:ea typeface="HG丸ｺﾞｼｯｸM-PRO" panose="020F0600000000000000" pitchFamily="50" charset="-128"/>
                      </a:endParaRPr>
                    </a:p>
                  </a:txBody>
                  <a:tcPr marT="45733" marB="45733"/>
                </a:tc>
                <a:tc>
                  <a:txBody>
                    <a:bodyPr/>
                    <a:lstStyle/>
                    <a:p>
                      <a:r>
                        <a:rPr lang="ja-JP" altLang="en-US" sz="1600" dirty="0" smtClean="0">
                          <a:latin typeface="HG丸ｺﾞｼｯｸM-PRO" panose="020F0600000000000000" pitchFamily="50" charset="-128"/>
                          <a:ea typeface="HG丸ｺﾞｼｯｸM-PRO" panose="020F0600000000000000" pitchFamily="50" charset="-128"/>
                        </a:rPr>
                        <a:t>平成</a:t>
                      </a:r>
                      <a:r>
                        <a:rPr lang="en-US" altLang="ja-JP" sz="1600" dirty="0" smtClean="0">
                          <a:latin typeface="HG丸ｺﾞｼｯｸM-PRO" panose="020F0600000000000000" pitchFamily="50" charset="-128"/>
                          <a:ea typeface="HG丸ｺﾞｼｯｸM-PRO" panose="020F0600000000000000" pitchFamily="50" charset="-128"/>
                        </a:rPr>
                        <a:t>20</a:t>
                      </a:r>
                      <a:r>
                        <a:rPr lang="ja-JP" altLang="en-US" sz="1600" dirty="0" smtClean="0">
                          <a:latin typeface="HG丸ｺﾞｼｯｸM-PRO" panose="020F0600000000000000" pitchFamily="50" charset="-128"/>
                          <a:ea typeface="HG丸ｺﾞｼｯｸM-PRO" panose="020F0600000000000000" pitchFamily="50" charset="-128"/>
                        </a:rPr>
                        <a:t>年～平成</a:t>
                      </a:r>
                      <a:r>
                        <a:rPr lang="en-US" altLang="ja-JP" sz="1600" dirty="0" smtClean="0">
                          <a:latin typeface="HG丸ｺﾞｼｯｸM-PRO" panose="020F0600000000000000" pitchFamily="50" charset="-128"/>
                          <a:ea typeface="HG丸ｺﾞｼｯｸM-PRO" panose="020F0600000000000000" pitchFamily="50" charset="-128"/>
                        </a:rPr>
                        <a:t>24</a:t>
                      </a:r>
                      <a:r>
                        <a:rPr lang="ja-JP" altLang="en-US" sz="1600" dirty="0" smtClean="0">
                          <a:latin typeface="HG丸ｺﾞｼｯｸM-PRO" panose="020F0600000000000000" pitchFamily="50" charset="-128"/>
                          <a:ea typeface="HG丸ｺﾞｼｯｸM-PRO" panose="020F0600000000000000" pitchFamily="50" charset="-128"/>
                        </a:rPr>
                        <a:t>年人口動態保健所・市区町村別統計</a:t>
                      </a:r>
                      <a:endParaRPr lang="ja-JP" altLang="en-US" sz="1600" dirty="0">
                        <a:solidFill>
                          <a:schemeClr val="tx1"/>
                        </a:solidFill>
                        <a:latin typeface="HG丸ｺﾞｼｯｸM-PRO" panose="020F0600000000000000" pitchFamily="50" charset="-128"/>
                        <a:ea typeface="HG丸ｺﾞｼｯｸM-PRO" panose="020F0600000000000000" pitchFamily="50" charset="-128"/>
                      </a:endParaRPr>
                    </a:p>
                  </a:txBody>
                  <a:tcPr marT="45733" marB="45733"/>
                </a:tc>
              </a:tr>
              <a:tr h="762198">
                <a:tc>
                  <a:txBody>
                    <a:bodyPr/>
                    <a:lstStyle/>
                    <a:p>
                      <a:endParaRPr kumimoji="1" lang="ja-JP" altLang="en-US" sz="1600" dirty="0">
                        <a:latin typeface="HG丸ｺﾞｼｯｸM-PRO" pitchFamily="50" charset="-128"/>
                        <a:ea typeface="HG丸ｺﾞｼｯｸM-PRO" pitchFamily="50" charset="-128"/>
                      </a:endParaRPr>
                    </a:p>
                  </a:txBody>
                  <a:tcPr marT="45733" marB="45733"/>
                </a:tc>
                <a:tc>
                  <a:txBody>
                    <a:bodyPr/>
                    <a:lstStyle/>
                    <a:p>
                      <a:r>
                        <a:rPr kumimoji="1" lang="ja-JP" altLang="en-US" sz="1600" dirty="0" smtClean="0">
                          <a:latin typeface="HG丸ｺﾞｼｯｸM-PRO" panose="020F0600000000000000" pitchFamily="50" charset="-128"/>
                          <a:ea typeface="HG丸ｺﾞｼｯｸM-PRO" panose="020F0600000000000000" pitchFamily="50" charset="-128"/>
                        </a:rPr>
                        <a:t>日本における人口動態</a:t>
                      </a:r>
                      <a:endParaRPr kumimoji="1" lang="en-US" altLang="ja-JP" sz="1600" dirty="0" smtClean="0">
                        <a:latin typeface="HG丸ｺﾞｼｯｸM-PRO" panose="020F0600000000000000" pitchFamily="50" charset="-128"/>
                        <a:ea typeface="HG丸ｺﾞｼｯｸM-PRO" panose="020F0600000000000000" pitchFamily="50" charset="-128"/>
                      </a:endParaRPr>
                    </a:p>
                    <a:p>
                      <a:r>
                        <a:rPr kumimoji="1" lang="ja-JP" altLang="en-US" sz="1600" dirty="0" smtClean="0">
                          <a:latin typeface="HG丸ｺﾞｼｯｸM-PRO" panose="020F0600000000000000" pitchFamily="50" charset="-128"/>
                          <a:ea typeface="HG丸ｺﾞｼｯｸM-PRO" panose="020F0600000000000000" pitchFamily="50" charset="-128"/>
                        </a:rPr>
                        <a:t>－外国人を含む人口動態統計－</a:t>
                      </a:r>
                      <a:r>
                        <a:rPr kumimoji="1" lang="en-US" altLang="ja-JP" sz="1600" dirty="0" smtClean="0">
                          <a:latin typeface="HG丸ｺﾞｼｯｸM-PRO" panose="020F0600000000000000" pitchFamily="50" charset="-128"/>
                          <a:ea typeface="HG丸ｺﾞｼｯｸM-PRO" panose="020F0600000000000000" pitchFamily="50" charset="-128"/>
                        </a:rPr>
                        <a:t>(</a:t>
                      </a:r>
                      <a:r>
                        <a:rPr kumimoji="1" lang="ja-JP" altLang="en-US" sz="1600" dirty="0" smtClean="0">
                          <a:latin typeface="HG丸ｺﾞｼｯｸM-PRO" panose="020F0600000000000000" pitchFamily="50" charset="-128"/>
                          <a:ea typeface="HG丸ｺﾞｼｯｸM-PRO" panose="020F0600000000000000" pitchFamily="50" charset="-128"/>
                        </a:rPr>
                        <a:t>～平成</a:t>
                      </a:r>
                      <a:r>
                        <a:rPr kumimoji="1" lang="en-US" altLang="ja-JP" sz="1600" dirty="0" smtClean="0">
                          <a:latin typeface="HG丸ｺﾞｼｯｸM-PRO" panose="020F0600000000000000" pitchFamily="50" charset="-128"/>
                          <a:ea typeface="HG丸ｺﾞｼｯｸM-PRO" panose="020F0600000000000000" pitchFamily="50" charset="-128"/>
                        </a:rPr>
                        <a:t>18</a:t>
                      </a:r>
                      <a:r>
                        <a:rPr kumimoji="1" lang="ja-JP" altLang="en-US" sz="1600" dirty="0" smtClean="0">
                          <a:latin typeface="HG丸ｺﾞｼｯｸM-PRO" panose="020F0600000000000000" pitchFamily="50" charset="-128"/>
                          <a:ea typeface="HG丸ｺﾞｼｯｸM-PRO" panose="020F0600000000000000" pitchFamily="50" charset="-128"/>
                        </a:rPr>
                        <a:t>年</a:t>
                      </a:r>
                      <a:r>
                        <a:rPr kumimoji="1" lang="en-US" altLang="ja-JP" sz="1600" dirty="0" smtClean="0">
                          <a:latin typeface="HG丸ｺﾞｼｯｸM-PRO" panose="020F0600000000000000" pitchFamily="50" charset="-128"/>
                          <a:ea typeface="HG丸ｺﾞｼｯｸM-PRO" panose="020F0600000000000000" pitchFamily="50" charset="-128"/>
                        </a:rPr>
                        <a:t>)</a:t>
                      </a:r>
                      <a:endParaRPr kumimoji="1" lang="ja-JP" altLang="en-US" sz="1600" dirty="0">
                        <a:solidFill>
                          <a:schemeClr val="tx1"/>
                        </a:solidFill>
                        <a:latin typeface="HG丸ｺﾞｼｯｸM-PRO" pitchFamily="50" charset="-128"/>
                        <a:ea typeface="HG丸ｺﾞｼｯｸM-PRO" pitchFamily="50" charset="-128"/>
                      </a:endParaRPr>
                    </a:p>
                  </a:txBody>
                  <a:tcPr marT="45733" marB="45733"/>
                </a:tc>
                <a:tc>
                  <a:txBody>
                    <a:bodyPr/>
                    <a:lstStyle/>
                    <a:p>
                      <a:r>
                        <a:rPr kumimoji="1" lang="ja-JP" altLang="en-US" sz="1600" dirty="0" smtClean="0">
                          <a:latin typeface="HG丸ｺﾞｼｯｸM-PRO" panose="020F0600000000000000" pitchFamily="50" charset="-128"/>
                          <a:ea typeface="HG丸ｺﾞｼｯｸM-PRO" panose="020F0600000000000000" pitchFamily="50" charset="-128"/>
                        </a:rPr>
                        <a:t>２６</a:t>
                      </a:r>
                      <a:endParaRPr kumimoji="1" lang="ja-JP" altLang="en-US" sz="1600" dirty="0">
                        <a:latin typeface="HG丸ｺﾞｼｯｸM-PRO" pitchFamily="50" charset="-128"/>
                        <a:ea typeface="HG丸ｺﾞｼｯｸM-PRO" pitchFamily="50" charset="-128"/>
                      </a:endParaRPr>
                    </a:p>
                  </a:txBody>
                  <a:tcPr marT="45733" marB="45733"/>
                </a:tc>
                <a:tc>
                  <a:txBody>
                    <a:bodyPr/>
                    <a:lstStyle/>
                    <a:p>
                      <a:r>
                        <a:rPr kumimoji="1" lang="ja-JP" altLang="en-US" sz="1600" dirty="0" smtClean="0">
                          <a:latin typeface="HG丸ｺﾞｼｯｸM-PRO" panose="020F0600000000000000" pitchFamily="50" charset="-128"/>
                          <a:ea typeface="HG丸ｺﾞｼｯｸM-PRO" panose="020F0600000000000000" pitchFamily="50" charset="-128"/>
                        </a:rPr>
                        <a:t>日本における人口動態</a:t>
                      </a:r>
                      <a:endParaRPr kumimoji="1" lang="en-US" altLang="ja-JP" sz="1600" dirty="0" smtClean="0">
                        <a:latin typeface="HG丸ｺﾞｼｯｸM-PRO" panose="020F0600000000000000" pitchFamily="50" charset="-128"/>
                        <a:ea typeface="HG丸ｺﾞｼｯｸM-PRO" panose="020F0600000000000000" pitchFamily="50" charset="-128"/>
                      </a:endParaRPr>
                    </a:p>
                    <a:p>
                      <a:r>
                        <a:rPr kumimoji="1" lang="ja-JP" altLang="en-US" sz="1600" dirty="0" smtClean="0">
                          <a:latin typeface="HG丸ｺﾞｼｯｸM-PRO" panose="020F0600000000000000" pitchFamily="50" charset="-128"/>
                          <a:ea typeface="HG丸ｺﾞｼｯｸM-PRO" panose="020F0600000000000000" pitchFamily="50" charset="-128"/>
                        </a:rPr>
                        <a:t>－外国人を含む人口動態統計－</a:t>
                      </a:r>
                      <a:r>
                        <a:rPr kumimoji="1" lang="en-US" altLang="ja-JP" sz="1600" dirty="0" smtClean="0">
                          <a:latin typeface="HG丸ｺﾞｼｯｸM-PRO" panose="020F0600000000000000" pitchFamily="50" charset="-128"/>
                          <a:ea typeface="HG丸ｺﾞｼｯｸM-PRO" panose="020F0600000000000000" pitchFamily="50" charset="-128"/>
                        </a:rPr>
                        <a:t>(</a:t>
                      </a:r>
                      <a:r>
                        <a:rPr kumimoji="1" lang="ja-JP" altLang="en-US" sz="1600" dirty="0" smtClean="0">
                          <a:latin typeface="HG丸ｺﾞｼｯｸM-PRO" panose="020F0600000000000000" pitchFamily="50" charset="-128"/>
                          <a:ea typeface="HG丸ｺﾞｼｯｸM-PRO" panose="020F0600000000000000" pitchFamily="50" charset="-128"/>
                        </a:rPr>
                        <a:t>～平成</a:t>
                      </a:r>
                      <a:r>
                        <a:rPr kumimoji="1" lang="en-US" altLang="ja-JP" sz="1600" dirty="0" smtClean="0">
                          <a:latin typeface="HG丸ｺﾞｼｯｸM-PRO" panose="020F0600000000000000" pitchFamily="50" charset="-128"/>
                          <a:ea typeface="HG丸ｺﾞｼｯｸM-PRO" panose="020F0600000000000000" pitchFamily="50" charset="-128"/>
                        </a:rPr>
                        <a:t>25</a:t>
                      </a:r>
                      <a:r>
                        <a:rPr kumimoji="1" lang="ja-JP" altLang="en-US" sz="1600" dirty="0" smtClean="0">
                          <a:latin typeface="HG丸ｺﾞｼｯｸM-PRO" panose="020F0600000000000000" pitchFamily="50" charset="-128"/>
                          <a:ea typeface="HG丸ｺﾞｼｯｸM-PRO" panose="020F0600000000000000" pitchFamily="50" charset="-128"/>
                        </a:rPr>
                        <a:t>年</a:t>
                      </a:r>
                      <a:r>
                        <a:rPr kumimoji="1" lang="en-US" altLang="ja-JP" sz="1600" dirty="0" smtClean="0">
                          <a:latin typeface="HG丸ｺﾞｼｯｸM-PRO" panose="020F0600000000000000" pitchFamily="50" charset="-128"/>
                          <a:ea typeface="HG丸ｺﾞｼｯｸM-PRO" panose="020F0600000000000000" pitchFamily="50" charset="-128"/>
                        </a:rPr>
                        <a:t>)</a:t>
                      </a:r>
                      <a:endParaRPr kumimoji="1" lang="ja-JP" altLang="en-US" sz="1600" dirty="0">
                        <a:solidFill>
                          <a:schemeClr val="tx1"/>
                        </a:solidFill>
                        <a:latin typeface="HG丸ｺﾞｼｯｸM-PRO" pitchFamily="50" charset="-128"/>
                        <a:ea typeface="HG丸ｺﾞｼｯｸM-PRO" pitchFamily="50" charset="-128"/>
                      </a:endParaRPr>
                    </a:p>
                  </a:txBody>
                  <a:tcPr marT="45733" marB="45733"/>
                </a:tc>
              </a:tr>
              <a:tr h="536369">
                <a:tc>
                  <a:txBody>
                    <a:bodyPr/>
                    <a:lstStyle/>
                    <a:p>
                      <a:r>
                        <a:rPr kumimoji="1" lang="ja-JP" altLang="en-US" sz="1600" dirty="0" smtClean="0">
                          <a:latin typeface="HG丸ｺﾞｼｯｸM-PRO" panose="020F0600000000000000" pitchFamily="50" charset="-128"/>
                          <a:ea typeface="HG丸ｺﾞｼｯｸM-PRO" panose="020F0600000000000000" pitchFamily="50" charset="-128"/>
                        </a:rPr>
                        <a:t>２０</a:t>
                      </a:r>
                      <a:endParaRPr kumimoji="1" lang="ja-JP" altLang="en-US" sz="1600" dirty="0">
                        <a:latin typeface="HG丸ｺﾞｼｯｸM-PRO" pitchFamily="50" charset="-128"/>
                        <a:ea typeface="HG丸ｺﾞｼｯｸM-PRO" pitchFamily="50" charset="-128"/>
                      </a:endParaRPr>
                    </a:p>
                  </a:txBody>
                  <a:tcPr marT="45733" marB="45733"/>
                </a:tc>
                <a:tc>
                  <a:txBody>
                    <a:bodyPr/>
                    <a:lstStyle/>
                    <a:p>
                      <a:r>
                        <a:rPr kumimoji="1" lang="ja-JP" altLang="en-US" sz="1600" dirty="0" smtClean="0">
                          <a:latin typeface="HG丸ｺﾞｼｯｸM-PRO" panose="020F0600000000000000" pitchFamily="50" charset="-128"/>
                          <a:ea typeface="HG丸ｺﾞｼｯｸM-PRO" panose="020F0600000000000000" pitchFamily="50" charset="-128"/>
                        </a:rPr>
                        <a:t>平成１５年～１９年人口動態保健所・市区町村別統計</a:t>
                      </a:r>
                      <a:endParaRPr kumimoji="1" lang="ja-JP" altLang="en-US" sz="1600" dirty="0">
                        <a:latin typeface="HG丸ｺﾞｼｯｸM-PRO" pitchFamily="50" charset="-128"/>
                        <a:ea typeface="HG丸ｺﾞｼｯｸM-PRO" pitchFamily="50" charset="-128"/>
                      </a:endParaRPr>
                    </a:p>
                  </a:txBody>
                  <a:tcPr marT="45733" marB="45733"/>
                </a:tc>
                <a:tc>
                  <a:txBody>
                    <a:bodyPr/>
                    <a:lstStyle/>
                    <a:p>
                      <a:endParaRPr lang="ja-JP" altLang="en-US" sz="1600" dirty="0">
                        <a:latin typeface="HG丸ｺﾞｼｯｸM-PRO" panose="020F0600000000000000" pitchFamily="50" charset="-128"/>
                        <a:ea typeface="HG丸ｺﾞｼｯｸM-PRO" panose="020F0600000000000000" pitchFamily="50" charset="-128"/>
                      </a:endParaRPr>
                    </a:p>
                  </a:txBody>
                  <a:tcPr marT="45733" marB="45733"/>
                </a:tc>
                <a:tc>
                  <a:txBody>
                    <a:bodyPr/>
                    <a:lstStyle/>
                    <a:p>
                      <a:endParaRPr lang="ja-JP" altLang="en-US" sz="1600" dirty="0">
                        <a:solidFill>
                          <a:schemeClr val="tx1"/>
                        </a:solidFill>
                        <a:latin typeface="HG丸ｺﾞｼｯｸM-PRO" panose="020F0600000000000000" pitchFamily="50" charset="-128"/>
                        <a:ea typeface="HG丸ｺﾞｼｯｸM-PRO" panose="020F0600000000000000" pitchFamily="50" charset="-128"/>
                      </a:endParaRPr>
                    </a:p>
                  </a:txBody>
                  <a:tcPr marT="45733" marB="45733"/>
                </a:tc>
              </a:tr>
              <a:tr h="482958">
                <a:tc>
                  <a:txBody>
                    <a:bodyPr/>
                    <a:lstStyle/>
                    <a:p>
                      <a:endParaRPr kumimoji="1" lang="ja-JP" altLang="en-US" sz="1600" dirty="0">
                        <a:latin typeface="HG丸ｺﾞｼｯｸM-PRO" pitchFamily="50" charset="-128"/>
                        <a:ea typeface="HG丸ｺﾞｼｯｸM-PRO" pitchFamily="50" charset="-128"/>
                      </a:endParaRPr>
                    </a:p>
                  </a:txBody>
                  <a:tcPr marT="45733" marB="45733"/>
                </a:tc>
                <a:tc>
                  <a:txBody>
                    <a:bodyPr/>
                    <a:lstStyle/>
                    <a:p>
                      <a:r>
                        <a:rPr kumimoji="1" lang="ja-JP" altLang="en-US" sz="1600" dirty="0" smtClean="0">
                          <a:latin typeface="HG丸ｺﾞｼｯｸM-PRO" panose="020F0600000000000000" pitchFamily="50" charset="-128"/>
                          <a:ea typeface="HG丸ｺﾞｼｯｸM-PRO" panose="020F0600000000000000" pitchFamily="50" charset="-128"/>
                        </a:rPr>
                        <a:t>平成１７年度人口動態職業・産業別統計</a:t>
                      </a:r>
                      <a:endParaRPr kumimoji="1" lang="ja-JP" altLang="en-US" sz="1600" dirty="0">
                        <a:latin typeface="HG丸ｺﾞｼｯｸM-PRO" pitchFamily="50" charset="-128"/>
                        <a:ea typeface="HG丸ｺﾞｼｯｸM-PRO" pitchFamily="50" charset="-128"/>
                      </a:endParaRPr>
                    </a:p>
                  </a:txBody>
                  <a:tcPr marT="45733" marB="45733"/>
                </a:tc>
                <a:tc>
                  <a:txBody>
                    <a:bodyPr/>
                    <a:lstStyle/>
                    <a:p>
                      <a:endParaRPr lang="ja-JP" altLang="en-US" sz="1600">
                        <a:latin typeface="HG丸ｺﾞｼｯｸM-PRO" panose="020F0600000000000000" pitchFamily="50" charset="-128"/>
                        <a:ea typeface="HG丸ｺﾞｼｯｸM-PRO" panose="020F0600000000000000" pitchFamily="50" charset="-128"/>
                      </a:endParaRPr>
                    </a:p>
                  </a:txBody>
                  <a:tcPr marT="45733" marB="45733"/>
                </a:tc>
                <a:tc>
                  <a:txBody>
                    <a:bodyPr/>
                    <a:lstStyle/>
                    <a:p>
                      <a:endParaRPr lang="ja-JP" altLang="en-US" sz="1600" dirty="0">
                        <a:latin typeface="HG丸ｺﾞｼｯｸM-PRO" panose="020F0600000000000000" pitchFamily="50" charset="-128"/>
                        <a:ea typeface="HG丸ｺﾞｼｯｸM-PRO" panose="020F0600000000000000" pitchFamily="50" charset="-128"/>
                      </a:endParaRPr>
                    </a:p>
                  </a:txBody>
                  <a:tcPr marT="45733" marB="45733"/>
                </a:tc>
              </a:tr>
            </a:tbl>
          </a:graphicData>
        </a:graphic>
      </p:graphicFrame>
      <p:sp>
        <p:nvSpPr>
          <p:cNvPr id="4" name="タイトル 3"/>
          <p:cNvSpPr>
            <a:spLocks noGrp="1"/>
          </p:cNvSpPr>
          <p:nvPr>
            <p:ph type="title"/>
          </p:nvPr>
        </p:nvSpPr>
        <p:spPr/>
        <p:txBody>
          <a:bodyPr/>
          <a:lstStyle/>
          <a:p>
            <a:r>
              <a:rPr lang="ja-JP" altLang="en-US" dirty="0"/>
              <a:t>人口動態</a:t>
            </a:r>
            <a:r>
              <a:rPr lang="ja-JP" altLang="en-US" dirty="0" smtClean="0"/>
              <a:t>統計</a:t>
            </a:r>
            <a:r>
              <a:rPr lang="ja-JP" altLang="en-US" dirty="0"/>
              <a:t>による</a:t>
            </a:r>
            <a:r>
              <a:rPr lang="ja-JP" altLang="en-US" dirty="0" smtClean="0"/>
              <a:t>特殊報告</a:t>
            </a:r>
            <a:endParaRPr kumimoji="1" lang="ja-JP" altLang="en-US" dirty="0"/>
          </a:p>
        </p:txBody>
      </p:sp>
      <p:sp>
        <p:nvSpPr>
          <p:cNvPr id="2" name="スライド番号プレースホルダー 1"/>
          <p:cNvSpPr>
            <a:spLocks noGrp="1"/>
          </p:cNvSpPr>
          <p:nvPr>
            <p:ph type="sldNum" sz="quarter" idx="12"/>
          </p:nvPr>
        </p:nvSpPr>
        <p:spPr/>
        <p:txBody>
          <a:bodyPr/>
          <a:lstStyle/>
          <a:p>
            <a:pPr>
              <a:defRPr/>
            </a:pPr>
            <a:fld id="{A3995F9A-AF9A-4023-8F6C-B27EE47BEEA9}" type="slidenum">
              <a:rPr lang="ja-JP" altLang="en-US" smtClean="0"/>
              <a:pPr>
                <a:defRPr/>
              </a:pPr>
              <a:t>4</a:t>
            </a:fld>
            <a:endParaRPr lang="ja-JP" altLang="en-US" dirty="0"/>
          </a:p>
        </p:txBody>
      </p:sp>
    </p:spTree>
    <p:extLst>
      <p:ext uri="{BB962C8B-B14F-4D97-AF65-F5344CB8AC3E}">
        <p14:creationId xmlns:p14="http://schemas.microsoft.com/office/powerpoint/2010/main" val="57327716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58125" y="1143000"/>
            <a:ext cx="1071563" cy="1071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4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71938" y="2357438"/>
            <a:ext cx="1214437" cy="801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749" name="テキスト ボックス 7"/>
          <p:cNvSpPr txBox="1">
            <a:spLocks noChangeArrowheads="1"/>
          </p:cNvSpPr>
          <p:nvPr/>
        </p:nvSpPr>
        <p:spPr bwMode="auto">
          <a:xfrm>
            <a:off x="4000500" y="1714500"/>
            <a:ext cx="1690688"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ts val="300"/>
              </a:spcBef>
              <a:buClr>
                <a:srgbClr val="9BBB59"/>
              </a:buClr>
              <a:buFont typeface="Georgia" pitchFamily="18" charset="0"/>
              <a:buChar char="•"/>
              <a:defRPr kumimoji="1" sz="2800">
                <a:solidFill>
                  <a:schemeClr val="tx1"/>
                </a:solidFill>
                <a:latin typeface="Georgia" pitchFamily="18" charset="0"/>
                <a:ea typeface="HG明朝B" pitchFamily="17" charset="-128"/>
              </a:defRPr>
            </a:lvl1pPr>
            <a:lvl2pPr marL="742950" indent="-285750" eaLnBrk="0" hangingPunct="0">
              <a:spcBef>
                <a:spcPts val="300"/>
              </a:spcBef>
              <a:buClr>
                <a:schemeClr val="accent2"/>
              </a:buClr>
              <a:buFont typeface="Georgia" pitchFamily="18" charset="0"/>
              <a:buChar char="▫"/>
              <a:defRPr kumimoji="1" sz="2600">
                <a:solidFill>
                  <a:schemeClr val="accent2"/>
                </a:solidFill>
                <a:latin typeface="Georgia" pitchFamily="18" charset="0"/>
                <a:ea typeface="HG明朝B" pitchFamily="17" charset="-128"/>
              </a:defRPr>
            </a:lvl2pPr>
            <a:lvl3pPr marL="1143000" indent="-228600" eaLnBrk="0" hangingPunct="0">
              <a:spcBef>
                <a:spcPts val="300"/>
              </a:spcBef>
              <a:buClr>
                <a:schemeClr val="accent1"/>
              </a:buClr>
              <a:buFont typeface="Wingdings 2" pitchFamily="18" charset="2"/>
              <a:buChar char=""/>
              <a:defRPr kumimoji="1" sz="2400">
                <a:solidFill>
                  <a:schemeClr val="accent1"/>
                </a:solidFill>
                <a:latin typeface="Georgia" pitchFamily="18" charset="0"/>
                <a:ea typeface="HG明朝B" pitchFamily="17" charset="-128"/>
              </a:defRPr>
            </a:lvl3pPr>
            <a:lvl4pPr marL="1600200" indent="-228600" eaLnBrk="0" hangingPunct="0">
              <a:spcBef>
                <a:spcPts val="300"/>
              </a:spcBef>
              <a:buClr>
                <a:schemeClr val="accent1"/>
              </a:buClr>
              <a:buFont typeface="Wingdings 2" pitchFamily="18" charset="2"/>
              <a:buChar char=""/>
              <a:defRPr kumimoji="1" sz="2200">
                <a:solidFill>
                  <a:schemeClr val="accent1"/>
                </a:solidFill>
                <a:latin typeface="Georgia" pitchFamily="18" charset="0"/>
                <a:ea typeface="HG明朝B" pitchFamily="17" charset="-128"/>
              </a:defRPr>
            </a:lvl4pPr>
            <a:lvl5pPr marL="2057400" indent="-228600" eaLnBrk="0" hangingPunct="0">
              <a:spcBef>
                <a:spcPts val="300"/>
              </a:spcBef>
              <a:buClr>
                <a:srgbClr val="9BBB59"/>
              </a:buClr>
              <a:buFont typeface="Georgia" pitchFamily="18" charset="0"/>
              <a:buChar char="▫"/>
              <a:defRPr kumimoji="1" sz="2000">
                <a:solidFill>
                  <a:srgbClr val="9BBB59"/>
                </a:solidFill>
                <a:latin typeface="Georgia" pitchFamily="18" charset="0"/>
                <a:ea typeface="HG明朝B" pitchFamily="17" charset="-128"/>
              </a:defRPr>
            </a:lvl5pPr>
            <a:lvl6pPr marL="2514600" indent="-228600" eaLnBrk="0" fontAlgn="base" hangingPunct="0">
              <a:spcBef>
                <a:spcPts val="300"/>
              </a:spcBef>
              <a:spcAft>
                <a:spcPct val="0"/>
              </a:spcAft>
              <a:buClr>
                <a:srgbClr val="9BBB59"/>
              </a:buClr>
              <a:buFont typeface="Georgia" pitchFamily="18" charset="0"/>
              <a:buChar char="▫"/>
              <a:defRPr kumimoji="1" sz="2000">
                <a:solidFill>
                  <a:srgbClr val="9BBB59"/>
                </a:solidFill>
                <a:latin typeface="Georgia" pitchFamily="18" charset="0"/>
                <a:ea typeface="HG明朝B" pitchFamily="17" charset="-128"/>
              </a:defRPr>
            </a:lvl6pPr>
            <a:lvl7pPr marL="2971800" indent="-228600" eaLnBrk="0" fontAlgn="base" hangingPunct="0">
              <a:spcBef>
                <a:spcPts val="300"/>
              </a:spcBef>
              <a:spcAft>
                <a:spcPct val="0"/>
              </a:spcAft>
              <a:buClr>
                <a:srgbClr val="9BBB59"/>
              </a:buClr>
              <a:buFont typeface="Georgia" pitchFamily="18" charset="0"/>
              <a:buChar char="▫"/>
              <a:defRPr kumimoji="1" sz="2000">
                <a:solidFill>
                  <a:srgbClr val="9BBB59"/>
                </a:solidFill>
                <a:latin typeface="Georgia" pitchFamily="18" charset="0"/>
                <a:ea typeface="HG明朝B" pitchFamily="17" charset="-128"/>
              </a:defRPr>
            </a:lvl7pPr>
            <a:lvl8pPr marL="3429000" indent="-228600" eaLnBrk="0" fontAlgn="base" hangingPunct="0">
              <a:spcBef>
                <a:spcPts val="300"/>
              </a:spcBef>
              <a:spcAft>
                <a:spcPct val="0"/>
              </a:spcAft>
              <a:buClr>
                <a:srgbClr val="9BBB59"/>
              </a:buClr>
              <a:buFont typeface="Georgia" pitchFamily="18" charset="0"/>
              <a:buChar char="▫"/>
              <a:defRPr kumimoji="1" sz="2000">
                <a:solidFill>
                  <a:srgbClr val="9BBB59"/>
                </a:solidFill>
                <a:latin typeface="Georgia" pitchFamily="18" charset="0"/>
                <a:ea typeface="HG明朝B" pitchFamily="17" charset="-128"/>
              </a:defRPr>
            </a:lvl8pPr>
            <a:lvl9pPr marL="3886200" indent="-228600" eaLnBrk="0" fontAlgn="base" hangingPunct="0">
              <a:spcBef>
                <a:spcPts val="300"/>
              </a:spcBef>
              <a:spcAft>
                <a:spcPct val="0"/>
              </a:spcAft>
              <a:buClr>
                <a:srgbClr val="9BBB59"/>
              </a:buClr>
              <a:buFont typeface="Georgia" pitchFamily="18" charset="0"/>
              <a:buChar char="▫"/>
              <a:defRPr kumimoji="1" sz="2000">
                <a:solidFill>
                  <a:srgbClr val="9BBB59"/>
                </a:solidFill>
                <a:latin typeface="Georgia" pitchFamily="18" charset="0"/>
                <a:ea typeface="HG明朝B" pitchFamily="17" charset="-128"/>
              </a:defRPr>
            </a:lvl9pPr>
          </a:lstStyle>
          <a:p>
            <a:pPr eaLnBrk="1" hangingPunct="1">
              <a:spcBef>
                <a:spcPct val="0"/>
              </a:spcBef>
              <a:buClrTx/>
              <a:buFontTx/>
              <a:buNone/>
            </a:pPr>
            <a:r>
              <a:rPr lang="ja-JP" altLang="en-US" sz="1800" dirty="0">
                <a:solidFill>
                  <a:srgbClr val="000000"/>
                </a:solidFill>
                <a:latin typeface="HG丸ｺﾞｼｯｸM-PRO" panose="020F0600000000000000" pitchFamily="50" charset="-128"/>
                <a:ea typeface="HG丸ｺﾞｼｯｸM-PRO" panose="020F0600000000000000" pitchFamily="50" charset="-128"/>
              </a:rPr>
              <a:t>結果データ</a:t>
            </a:r>
          </a:p>
        </p:txBody>
      </p:sp>
      <p:sp>
        <p:nvSpPr>
          <p:cNvPr id="27" name="左矢印 26"/>
          <p:cNvSpPr/>
          <p:nvPr/>
        </p:nvSpPr>
        <p:spPr>
          <a:xfrm rot="1077171">
            <a:off x="3395663" y="2922588"/>
            <a:ext cx="546100" cy="793750"/>
          </a:xfrm>
          <a:prstGeom prst="leftArrow">
            <a:avLst/>
          </a:prstGeom>
          <a:solidFill>
            <a:schemeClr val="tx1">
              <a:lumMod val="50000"/>
              <a:lumOff val="5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2000" dirty="0">
              <a:solidFill>
                <a:prstClr val="white"/>
              </a:solidFill>
              <a:latin typeface="HG丸ｺﾞｼｯｸM-PRO" panose="020F0600000000000000" pitchFamily="50" charset="-128"/>
              <a:ea typeface="HG丸ｺﾞｼｯｸM-PRO" panose="020F0600000000000000" pitchFamily="50" charset="-128"/>
            </a:endParaRPr>
          </a:p>
        </p:txBody>
      </p:sp>
      <p:sp>
        <p:nvSpPr>
          <p:cNvPr id="28" name="左矢印 27"/>
          <p:cNvSpPr/>
          <p:nvPr/>
        </p:nvSpPr>
        <p:spPr>
          <a:xfrm rot="19827642">
            <a:off x="3138488" y="3986213"/>
            <a:ext cx="719137" cy="752475"/>
          </a:xfrm>
          <a:prstGeom prst="leftArrow">
            <a:avLst/>
          </a:prstGeom>
          <a:solidFill>
            <a:schemeClr val="tx1">
              <a:lumMod val="50000"/>
              <a:lumOff val="5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2000" dirty="0">
              <a:solidFill>
                <a:prstClr val="white"/>
              </a:solidFill>
              <a:latin typeface="HG丸ｺﾞｼｯｸM-PRO" panose="020F0600000000000000" pitchFamily="50" charset="-128"/>
              <a:ea typeface="HG丸ｺﾞｼｯｸM-PRO" panose="020F0600000000000000" pitchFamily="50" charset="-128"/>
            </a:endParaRPr>
          </a:p>
        </p:txBody>
      </p:sp>
      <p:sp>
        <p:nvSpPr>
          <p:cNvPr id="29" name="左矢印 28"/>
          <p:cNvSpPr/>
          <p:nvPr/>
        </p:nvSpPr>
        <p:spPr>
          <a:xfrm rot="9111532">
            <a:off x="5430838" y="2865438"/>
            <a:ext cx="520700" cy="742950"/>
          </a:xfrm>
          <a:prstGeom prst="leftArrow">
            <a:avLst/>
          </a:prstGeom>
          <a:solidFill>
            <a:schemeClr val="tx1">
              <a:lumMod val="50000"/>
              <a:lumOff val="5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2000" dirty="0">
              <a:solidFill>
                <a:prstClr val="white"/>
              </a:solidFill>
              <a:latin typeface="HG丸ｺﾞｼｯｸM-PRO" panose="020F0600000000000000" pitchFamily="50" charset="-128"/>
              <a:ea typeface="HG丸ｺﾞｼｯｸM-PRO" panose="020F0600000000000000" pitchFamily="50" charset="-128"/>
            </a:endParaRPr>
          </a:p>
        </p:txBody>
      </p:sp>
      <p:sp>
        <p:nvSpPr>
          <p:cNvPr id="30" name="左矢印 29"/>
          <p:cNvSpPr/>
          <p:nvPr/>
        </p:nvSpPr>
        <p:spPr>
          <a:xfrm rot="12454660">
            <a:off x="5341938" y="3911600"/>
            <a:ext cx="717550" cy="725488"/>
          </a:xfrm>
          <a:prstGeom prst="leftArrow">
            <a:avLst/>
          </a:prstGeom>
          <a:solidFill>
            <a:schemeClr val="tx1">
              <a:lumMod val="50000"/>
              <a:lumOff val="5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2000" dirty="0">
              <a:solidFill>
                <a:prstClr val="white"/>
              </a:solidFill>
              <a:latin typeface="HG丸ｺﾞｼｯｸM-PRO" panose="020F0600000000000000" pitchFamily="50" charset="-128"/>
              <a:ea typeface="HG丸ｺﾞｼｯｸM-PRO" panose="020F0600000000000000" pitchFamily="50" charset="-128"/>
            </a:endParaRPr>
          </a:p>
        </p:txBody>
      </p:sp>
      <p:pic>
        <p:nvPicPr>
          <p:cNvPr id="31754"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2875" y="1071563"/>
            <a:ext cx="952500" cy="86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 name="円/楕円 31"/>
          <p:cNvSpPr/>
          <p:nvPr/>
        </p:nvSpPr>
        <p:spPr>
          <a:xfrm>
            <a:off x="250825" y="1628775"/>
            <a:ext cx="3357563" cy="2160588"/>
          </a:xfrm>
          <a:prstGeom prst="ellipse">
            <a:avLst/>
          </a:prstGeom>
          <a:gradFill>
            <a:gsLst>
              <a:gs pos="0">
                <a:schemeClr val="accent6">
                  <a:lumMod val="75000"/>
                  <a:alpha val="8000"/>
                </a:schemeClr>
              </a:gs>
              <a:gs pos="50000">
                <a:schemeClr val="accent1">
                  <a:tint val="44500"/>
                  <a:satMod val="160000"/>
                </a:schemeClr>
              </a:gs>
              <a:gs pos="100000">
                <a:schemeClr val="accent1">
                  <a:tint val="23500"/>
                  <a:satMod val="1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200" dirty="0">
              <a:solidFill>
                <a:prstClr val="black"/>
              </a:solidFill>
              <a:latin typeface="HG丸ｺﾞｼｯｸM-PRO" panose="020F0600000000000000" pitchFamily="50" charset="-128"/>
              <a:ea typeface="HG丸ｺﾞｼｯｸM-PRO" panose="020F0600000000000000" pitchFamily="50" charset="-128"/>
            </a:endParaRPr>
          </a:p>
        </p:txBody>
      </p:sp>
      <p:pic>
        <p:nvPicPr>
          <p:cNvPr id="31756"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715250" y="3500438"/>
            <a:ext cx="952500"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 name="円/楕円 33"/>
          <p:cNvSpPr/>
          <p:nvPr/>
        </p:nvSpPr>
        <p:spPr>
          <a:xfrm>
            <a:off x="5700713" y="3643313"/>
            <a:ext cx="3228975" cy="2286000"/>
          </a:xfrm>
          <a:prstGeom prst="ellipse">
            <a:avLst/>
          </a:prstGeom>
          <a:gradFill>
            <a:gsLst>
              <a:gs pos="0">
                <a:schemeClr val="accent6">
                  <a:lumMod val="75000"/>
                  <a:alpha val="8000"/>
                </a:schemeClr>
              </a:gs>
              <a:gs pos="50000">
                <a:schemeClr val="accent1">
                  <a:tint val="44500"/>
                  <a:satMod val="160000"/>
                </a:schemeClr>
              </a:gs>
              <a:gs pos="100000">
                <a:schemeClr val="accent1">
                  <a:tint val="23500"/>
                  <a:satMod val="1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600" u="sng" dirty="0">
                <a:solidFill>
                  <a:prstClr val="black"/>
                </a:solidFill>
                <a:latin typeface="HG丸ｺﾞｼｯｸM-PRO" panose="020F0600000000000000" pitchFamily="50" charset="-128"/>
                <a:ea typeface="HG丸ｺﾞｼｯｸM-PRO" panose="020F0600000000000000" pitchFamily="50" charset="-128"/>
              </a:rPr>
              <a:t>国際比較用の数値提供</a:t>
            </a:r>
            <a:endParaRPr lang="en-US" altLang="ja-JP" sz="1600" u="sng" dirty="0">
              <a:solidFill>
                <a:prstClr val="black"/>
              </a:solidFill>
              <a:latin typeface="HG丸ｺﾞｼｯｸM-PRO" panose="020F0600000000000000" pitchFamily="50" charset="-128"/>
              <a:ea typeface="HG丸ｺﾞｼｯｸM-PRO" panose="020F0600000000000000" pitchFamily="50" charset="-128"/>
            </a:endParaRPr>
          </a:p>
          <a:p>
            <a:pPr>
              <a:defRPr/>
            </a:pPr>
            <a:r>
              <a:rPr lang="ja-JP" altLang="en-US" sz="1600" dirty="0">
                <a:solidFill>
                  <a:prstClr val="black"/>
                </a:solidFill>
                <a:latin typeface="HG丸ｺﾞｼｯｸM-PRO" panose="020F0600000000000000" pitchFamily="50" charset="-128"/>
                <a:ea typeface="HG丸ｺﾞｼｯｸM-PRO" panose="020F0600000000000000" pitchFamily="50" charset="-128"/>
              </a:rPr>
              <a:t>・国連「人口年鑑」</a:t>
            </a:r>
            <a:endParaRPr lang="en-US" altLang="ja-JP" sz="1600" dirty="0">
              <a:solidFill>
                <a:prstClr val="black"/>
              </a:solidFill>
              <a:latin typeface="HG丸ｺﾞｼｯｸM-PRO" panose="020F0600000000000000" pitchFamily="50" charset="-128"/>
              <a:ea typeface="HG丸ｺﾞｼｯｸM-PRO" panose="020F0600000000000000" pitchFamily="50" charset="-128"/>
            </a:endParaRPr>
          </a:p>
          <a:p>
            <a:pPr>
              <a:defRPr/>
            </a:pPr>
            <a:r>
              <a:rPr lang="ja-JP" altLang="en-US" sz="1600" dirty="0">
                <a:solidFill>
                  <a:prstClr val="black"/>
                </a:solidFill>
                <a:latin typeface="HG丸ｺﾞｼｯｸM-PRO" panose="020F0600000000000000" pitchFamily="50" charset="-128"/>
                <a:ea typeface="HG丸ｺﾞｼｯｸM-PRO" panose="020F0600000000000000" pitchFamily="50" charset="-128"/>
              </a:rPr>
              <a:t>・</a:t>
            </a:r>
            <a:r>
              <a:rPr lang="en-US" altLang="ja-JP" sz="1600" dirty="0">
                <a:solidFill>
                  <a:prstClr val="black"/>
                </a:solidFill>
                <a:latin typeface="HG丸ｺﾞｼｯｸM-PRO" panose="020F0600000000000000" pitchFamily="50" charset="-128"/>
                <a:ea typeface="HG丸ｺﾞｼｯｸM-PRO" panose="020F0600000000000000" pitchFamily="50" charset="-128"/>
              </a:rPr>
              <a:t>WHO</a:t>
            </a:r>
            <a:r>
              <a:rPr lang="ja-JP" altLang="en-US" sz="1600" dirty="0">
                <a:solidFill>
                  <a:prstClr val="black"/>
                </a:solidFill>
                <a:latin typeface="HG丸ｺﾞｼｯｸM-PRO" panose="020F0600000000000000" pitchFamily="50" charset="-128"/>
                <a:ea typeface="HG丸ｺﾞｼｯｸM-PRO" panose="020F0600000000000000" pitchFamily="50" charset="-128"/>
              </a:rPr>
              <a:t>「西太平洋地域加</a:t>
            </a:r>
            <a:endParaRPr lang="en-US" altLang="ja-JP" sz="1600" dirty="0">
              <a:solidFill>
                <a:prstClr val="black"/>
              </a:solidFill>
              <a:latin typeface="HG丸ｺﾞｼｯｸM-PRO" panose="020F0600000000000000" pitchFamily="50" charset="-128"/>
              <a:ea typeface="HG丸ｺﾞｼｯｸM-PRO" panose="020F0600000000000000" pitchFamily="50" charset="-128"/>
            </a:endParaRPr>
          </a:p>
          <a:p>
            <a:pPr>
              <a:defRPr/>
            </a:pPr>
            <a:r>
              <a:rPr lang="ja-JP" altLang="en-US" sz="1600" dirty="0">
                <a:solidFill>
                  <a:prstClr val="black"/>
                </a:solidFill>
                <a:latin typeface="HG丸ｺﾞｼｯｸM-PRO" panose="020F0600000000000000" pitchFamily="50" charset="-128"/>
                <a:ea typeface="HG丸ｺﾞｼｯｸM-PRO" panose="020F0600000000000000" pitchFamily="50" charset="-128"/>
              </a:rPr>
              <a:t>　盟国保健状況調査」</a:t>
            </a:r>
            <a:endParaRPr lang="en-US" altLang="ja-JP" sz="1600" dirty="0">
              <a:solidFill>
                <a:prstClr val="black"/>
              </a:solidFill>
              <a:latin typeface="HG丸ｺﾞｼｯｸM-PRO" panose="020F0600000000000000" pitchFamily="50" charset="-128"/>
              <a:ea typeface="HG丸ｺﾞｼｯｸM-PRO" panose="020F0600000000000000" pitchFamily="50" charset="-128"/>
            </a:endParaRPr>
          </a:p>
          <a:p>
            <a:pPr>
              <a:defRPr/>
            </a:pPr>
            <a:r>
              <a:rPr lang="ja-JP" altLang="en-US" sz="1600" dirty="0">
                <a:solidFill>
                  <a:prstClr val="black"/>
                </a:solidFill>
                <a:latin typeface="HG丸ｺﾞｼｯｸM-PRO" panose="020F0600000000000000" pitchFamily="50" charset="-128"/>
                <a:ea typeface="HG丸ｺﾞｼｯｸM-PRO" panose="020F0600000000000000" pitchFamily="50" charset="-128"/>
              </a:rPr>
              <a:t>・</a:t>
            </a:r>
            <a:r>
              <a:rPr lang="en-US" altLang="ja-JP" sz="1600" dirty="0">
                <a:solidFill>
                  <a:prstClr val="black"/>
                </a:solidFill>
                <a:latin typeface="HG丸ｺﾞｼｯｸM-PRO" panose="020F0600000000000000" pitchFamily="50" charset="-128"/>
                <a:ea typeface="HG丸ｺﾞｼｯｸM-PRO" panose="020F0600000000000000" pitchFamily="50" charset="-128"/>
              </a:rPr>
              <a:t>OECD</a:t>
            </a:r>
            <a:r>
              <a:rPr lang="ja-JP" altLang="en-US" sz="1600" dirty="0">
                <a:solidFill>
                  <a:prstClr val="black"/>
                </a:solidFill>
                <a:latin typeface="HG丸ｺﾞｼｯｸM-PRO" panose="020F0600000000000000" pitchFamily="50" charset="-128"/>
                <a:ea typeface="HG丸ｺﾞｼｯｸM-PRO" panose="020F0600000000000000" pitchFamily="50" charset="-128"/>
              </a:rPr>
              <a:t>「図表で見る世</a:t>
            </a:r>
            <a:endParaRPr lang="en-US" altLang="ja-JP" sz="1600" dirty="0">
              <a:solidFill>
                <a:prstClr val="black"/>
              </a:solidFill>
              <a:latin typeface="HG丸ｺﾞｼｯｸM-PRO" panose="020F0600000000000000" pitchFamily="50" charset="-128"/>
              <a:ea typeface="HG丸ｺﾞｼｯｸM-PRO" panose="020F0600000000000000" pitchFamily="50" charset="-128"/>
            </a:endParaRPr>
          </a:p>
          <a:p>
            <a:pPr>
              <a:defRPr/>
            </a:pPr>
            <a:r>
              <a:rPr lang="ja-JP" altLang="en-US" sz="1600" dirty="0">
                <a:solidFill>
                  <a:prstClr val="black"/>
                </a:solidFill>
                <a:latin typeface="HG丸ｺﾞｼｯｸM-PRO" panose="020F0600000000000000" pitchFamily="50" charset="-128"/>
                <a:ea typeface="HG丸ｺﾞｼｯｸM-PRO" panose="020F0600000000000000" pitchFamily="50" charset="-128"/>
              </a:rPr>
              <a:t>　界の保健医療」　等</a:t>
            </a:r>
            <a:endParaRPr lang="en-US" altLang="ja-JP" sz="1600" dirty="0">
              <a:solidFill>
                <a:prstClr val="black"/>
              </a:solidFill>
              <a:latin typeface="HG丸ｺﾞｼｯｸM-PRO" panose="020F0600000000000000" pitchFamily="50" charset="-128"/>
              <a:ea typeface="HG丸ｺﾞｼｯｸM-PRO" panose="020F0600000000000000" pitchFamily="50" charset="-128"/>
            </a:endParaRPr>
          </a:p>
        </p:txBody>
      </p:sp>
      <p:pic>
        <p:nvPicPr>
          <p:cNvPr id="31758" name="Picture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79388" y="3644900"/>
            <a:ext cx="952500"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 name="円/楕円 35"/>
          <p:cNvSpPr/>
          <p:nvPr/>
        </p:nvSpPr>
        <p:spPr>
          <a:xfrm>
            <a:off x="142875" y="4077072"/>
            <a:ext cx="3525838" cy="2590800"/>
          </a:xfrm>
          <a:prstGeom prst="ellipse">
            <a:avLst/>
          </a:prstGeom>
          <a:gradFill>
            <a:gsLst>
              <a:gs pos="0">
                <a:schemeClr val="accent6">
                  <a:lumMod val="75000"/>
                  <a:alpha val="8000"/>
                </a:schemeClr>
              </a:gs>
              <a:gs pos="50000">
                <a:schemeClr val="accent1">
                  <a:tint val="44500"/>
                  <a:satMod val="160000"/>
                </a:schemeClr>
              </a:gs>
              <a:gs pos="100000">
                <a:schemeClr val="accent1">
                  <a:tint val="23500"/>
                  <a:satMod val="1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36000" rIns="0" bIns="0" anchor="ctr"/>
          <a:lstStyle/>
          <a:p>
            <a:pPr>
              <a:defRPr/>
            </a:pPr>
            <a:r>
              <a:rPr lang="ja-JP" altLang="en-US" sz="1600" u="sng" dirty="0">
                <a:solidFill>
                  <a:prstClr val="black"/>
                </a:solidFill>
                <a:latin typeface="HG丸ｺﾞｼｯｸM-PRO" panose="020F0600000000000000" pitchFamily="50" charset="-128"/>
                <a:ea typeface="HG丸ｺﾞｼｯｸM-PRO" panose="020F0600000000000000" pitchFamily="50" charset="-128"/>
              </a:rPr>
              <a:t>白書等における分析に利用</a:t>
            </a:r>
            <a:endParaRPr lang="en-US" altLang="ja-JP" sz="1600" u="sng" dirty="0">
              <a:solidFill>
                <a:prstClr val="black"/>
              </a:solidFill>
              <a:latin typeface="HG丸ｺﾞｼｯｸM-PRO" panose="020F0600000000000000" pitchFamily="50" charset="-128"/>
              <a:ea typeface="HG丸ｺﾞｼｯｸM-PRO" panose="020F0600000000000000" pitchFamily="50" charset="-128"/>
            </a:endParaRPr>
          </a:p>
          <a:p>
            <a:pPr>
              <a:defRPr/>
            </a:pPr>
            <a:r>
              <a:rPr lang="ja-JP" altLang="en-US" sz="1600" dirty="0">
                <a:solidFill>
                  <a:prstClr val="black"/>
                </a:solidFill>
                <a:latin typeface="HG丸ｺﾞｼｯｸM-PRO" panose="020F0600000000000000" pitchFamily="50" charset="-128"/>
                <a:ea typeface="HG丸ｺﾞｼｯｸM-PRO" panose="020F0600000000000000" pitchFamily="50" charset="-128"/>
              </a:rPr>
              <a:t>・厚生労働白書</a:t>
            </a:r>
            <a:endParaRPr lang="en-US" altLang="ja-JP" sz="1600" dirty="0">
              <a:solidFill>
                <a:prstClr val="black"/>
              </a:solidFill>
              <a:latin typeface="HG丸ｺﾞｼｯｸM-PRO" panose="020F0600000000000000" pitchFamily="50" charset="-128"/>
              <a:ea typeface="HG丸ｺﾞｼｯｸM-PRO" panose="020F0600000000000000" pitchFamily="50" charset="-128"/>
            </a:endParaRPr>
          </a:p>
          <a:p>
            <a:pPr>
              <a:defRPr/>
            </a:pPr>
            <a:r>
              <a:rPr lang="ja-JP" altLang="en-US" sz="1600" dirty="0">
                <a:solidFill>
                  <a:prstClr val="black"/>
                </a:solidFill>
                <a:latin typeface="HG丸ｺﾞｼｯｸM-PRO" panose="020F0600000000000000" pitchFamily="50" charset="-128"/>
                <a:ea typeface="HG丸ｺﾞｼｯｸM-PRO" panose="020F0600000000000000" pitchFamily="50" charset="-128"/>
              </a:rPr>
              <a:t>・少子化社会白書　等</a:t>
            </a:r>
            <a:endParaRPr lang="en-US" altLang="ja-JP" sz="1600" dirty="0">
              <a:solidFill>
                <a:prstClr val="black"/>
              </a:solidFill>
              <a:latin typeface="HG丸ｺﾞｼｯｸM-PRO" panose="020F0600000000000000" pitchFamily="50" charset="-128"/>
              <a:ea typeface="HG丸ｺﾞｼｯｸM-PRO" panose="020F0600000000000000" pitchFamily="50" charset="-128"/>
            </a:endParaRPr>
          </a:p>
          <a:p>
            <a:pPr>
              <a:defRPr/>
            </a:pPr>
            <a:endParaRPr lang="en-US" altLang="ja-JP" sz="1600" dirty="0">
              <a:solidFill>
                <a:prstClr val="black"/>
              </a:solidFill>
              <a:latin typeface="HG丸ｺﾞｼｯｸM-PRO" panose="020F0600000000000000" pitchFamily="50" charset="-128"/>
              <a:ea typeface="HG丸ｺﾞｼｯｸM-PRO" panose="020F0600000000000000" pitchFamily="50" charset="-128"/>
            </a:endParaRPr>
          </a:p>
          <a:p>
            <a:pPr algn="ctr">
              <a:defRPr/>
            </a:pPr>
            <a:r>
              <a:rPr lang="ja-JP" altLang="en-US" sz="1600" u="sng" dirty="0">
                <a:solidFill>
                  <a:prstClr val="black"/>
                </a:solidFill>
                <a:latin typeface="HG丸ｺﾞｼｯｸM-PRO" panose="020F0600000000000000" pitchFamily="50" charset="-128"/>
                <a:ea typeface="HG丸ｺﾞｼｯｸM-PRO" panose="020F0600000000000000" pitchFamily="50" charset="-128"/>
              </a:rPr>
              <a:t>健康施策評価として利用</a:t>
            </a:r>
            <a:endParaRPr lang="en-US" altLang="ja-JP" sz="1600" u="sng" dirty="0">
              <a:solidFill>
                <a:prstClr val="black"/>
              </a:solidFill>
              <a:latin typeface="HG丸ｺﾞｼｯｸM-PRO" panose="020F0600000000000000" pitchFamily="50" charset="-128"/>
              <a:ea typeface="HG丸ｺﾞｼｯｸM-PRO" panose="020F0600000000000000" pitchFamily="50" charset="-128"/>
            </a:endParaRPr>
          </a:p>
          <a:p>
            <a:pPr>
              <a:defRPr/>
            </a:pPr>
            <a:r>
              <a:rPr lang="ja-JP" altLang="en-US" sz="1600" dirty="0">
                <a:solidFill>
                  <a:prstClr val="black"/>
                </a:solidFill>
                <a:latin typeface="HG丸ｺﾞｼｯｸM-PRO" panose="020F0600000000000000" pitchFamily="50" charset="-128"/>
                <a:ea typeface="HG丸ｺﾞｼｯｸM-PRO" panose="020F0600000000000000" pitchFamily="50" charset="-128"/>
              </a:rPr>
              <a:t>・がん対策推進基本計画</a:t>
            </a:r>
            <a:endParaRPr lang="en-US" altLang="ja-JP" sz="1600" dirty="0">
              <a:solidFill>
                <a:prstClr val="black"/>
              </a:solidFill>
              <a:latin typeface="HG丸ｺﾞｼｯｸM-PRO" panose="020F0600000000000000" pitchFamily="50" charset="-128"/>
              <a:ea typeface="HG丸ｺﾞｼｯｸM-PRO" panose="020F0600000000000000" pitchFamily="50" charset="-128"/>
            </a:endParaRPr>
          </a:p>
          <a:p>
            <a:pPr>
              <a:defRPr/>
            </a:pPr>
            <a:r>
              <a:rPr lang="ja-JP" altLang="en-US" sz="1600" dirty="0">
                <a:solidFill>
                  <a:prstClr val="black"/>
                </a:solidFill>
                <a:latin typeface="HG丸ｺﾞｼｯｸM-PRO" panose="020F0600000000000000" pitchFamily="50" charset="-128"/>
                <a:ea typeface="HG丸ｺﾞｼｯｸM-PRO" panose="020F0600000000000000" pitchFamily="50" charset="-128"/>
              </a:rPr>
              <a:t>・健康日本</a:t>
            </a:r>
            <a:r>
              <a:rPr lang="en-US" altLang="ja-JP" sz="1600" dirty="0">
                <a:solidFill>
                  <a:prstClr val="black"/>
                </a:solidFill>
                <a:latin typeface="HG丸ｺﾞｼｯｸM-PRO" panose="020F0600000000000000" pitchFamily="50" charset="-128"/>
                <a:ea typeface="HG丸ｺﾞｼｯｸM-PRO" panose="020F0600000000000000" pitchFamily="50" charset="-128"/>
              </a:rPr>
              <a:t>21</a:t>
            </a:r>
            <a:r>
              <a:rPr lang="ja-JP" altLang="en-US" sz="1600" dirty="0">
                <a:solidFill>
                  <a:prstClr val="black"/>
                </a:solidFill>
                <a:latin typeface="HG丸ｺﾞｼｯｸM-PRO" panose="020F0600000000000000" pitchFamily="50" charset="-128"/>
                <a:ea typeface="HG丸ｺﾞｼｯｸM-PRO" panose="020F0600000000000000" pitchFamily="50" charset="-128"/>
              </a:rPr>
              <a:t>（第二次）</a:t>
            </a:r>
            <a:endParaRPr lang="en-US" altLang="ja-JP" sz="1600" dirty="0">
              <a:solidFill>
                <a:prstClr val="black"/>
              </a:solidFill>
              <a:latin typeface="HG丸ｺﾞｼｯｸM-PRO" panose="020F0600000000000000" pitchFamily="50" charset="-128"/>
              <a:ea typeface="HG丸ｺﾞｼｯｸM-PRO" panose="020F0600000000000000" pitchFamily="50" charset="-128"/>
            </a:endParaRPr>
          </a:p>
          <a:p>
            <a:pPr>
              <a:defRPr/>
            </a:pPr>
            <a:endParaRPr lang="en-US" altLang="ja-JP" sz="1600" dirty="0">
              <a:solidFill>
                <a:prstClr val="black"/>
              </a:solidFill>
              <a:latin typeface="HG丸ｺﾞｼｯｸM-PRO" panose="020F0600000000000000" pitchFamily="50" charset="-128"/>
              <a:ea typeface="HG丸ｺﾞｼｯｸM-PRO" panose="020F0600000000000000" pitchFamily="50" charset="-128"/>
            </a:endParaRPr>
          </a:p>
          <a:p>
            <a:pPr>
              <a:defRPr/>
            </a:pPr>
            <a:r>
              <a:rPr lang="en-US" altLang="ja-JP" sz="1400" dirty="0">
                <a:solidFill>
                  <a:prstClr val="black"/>
                </a:solidFill>
                <a:latin typeface="HG丸ｺﾞｼｯｸM-PRO" panose="020F0600000000000000" pitchFamily="50" charset="-128"/>
                <a:ea typeface="HG丸ｺﾞｼｯｸM-PRO" panose="020F0600000000000000" pitchFamily="50" charset="-128"/>
              </a:rPr>
              <a:t>※</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その他</a:t>
            </a:r>
            <a:r>
              <a:rPr lang="en-US" altLang="ja-JP" sz="1400" dirty="0" smtClean="0">
                <a:solidFill>
                  <a:prstClr val="black"/>
                </a:solidFill>
                <a:latin typeface="HG丸ｺﾞｼｯｸM-PRO" panose="020F0600000000000000" pitchFamily="50" charset="-128"/>
                <a:ea typeface="HG丸ｺﾞｼｯｸM-PRO" panose="020F0600000000000000" pitchFamily="50" charset="-128"/>
              </a:rPr>
              <a:t>,</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各種</a:t>
            </a:r>
            <a:r>
              <a:rPr lang="ja-JP" altLang="en-US" sz="1400" dirty="0">
                <a:solidFill>
                  <a:prstClr val="black"/>
                </a:solidFill>
                <a:latin typeface="HG丸ｺﾞｼｯｸM-PRO" panose="020F0600000000000000" pitchFamily="50" charset="-128"/>
                <a:ea typeface="HG丸ｺﾞｼｯｸM-PRO" panose="020F0600000000000000" pitchFamily="50" charset="-128"/>
              </a:rPr>
              <a:t>施策を設計する</a:t>
            </a:r>
            <a:endParaRPr lang="en-US" altLang="ja-JP" sz="1400" dirty="0">
              <a:solidFill>
                <a:prstClr val="black"/>
              </a:solidFill>
              <a:latin typeface="HG丸ｺﾞｼｯｸM-PRO" panose="020F0600000000000000" pitchFamily="50" charset="-128"/>
              <a:ea typeface="HG丸ｺﾞｼｯｸM-PRO" panose="020F0600000000000000" pitchFamily="50" charset="-128"/>
            </a:endParaRPr>
          </a:p>
          <a:p>
            <a:pPr>
              <a:defRPr/>
            </a:pPr>
            <a:r>
              <a:rPr lang="ja-JP" altLang="en-US" sz="1400" dirty="0">
                <a:solidFill>
                  <a:prstClr val="black"/>
                </a:solidFill>
                <a:latin typeface="HG丸ｺﾞｼｯｸM-PRO" panose="020F0600000000000000" pitchFamily="50" charset="-128"/>
                <a:ea typeface="HG丸ｺﾞｼｯｸM-PRO" panose="020F0600000000000000" pitchFamily="50" charset="-128"/>
              </a:rPr>
              <a:t>　ための基礎数値として活用</a:t>
            </a:r>
          </a:p>
        </p:txBody>
      </p:sp>
      <p:sp>
        <p:nvSpPr>
          <p:cNvPr id="37" name="円/楕円 36"/>
          <p:cNvSpPr/>
          <p:nvPr/>
        </p:nvSpPr>
        <p:spPr>
          <a:xfrm>
            <a:off x="5643563" y="1785938"/>
            <a:ext cx="3286125" cy="1428750"/>
          </a:xfrm>
          <a:prstGeom prst="ellipse">
            <a:avLst/>
          </a:prstGeom>
          <a:gradFill>
            <a:gsLst>
              <a:gs pos="0">
                <a:schemeClr val="accent6">
                  <a:lumMod val="75000"/>
                  <a:alpha val="8000"/>
                </a:schemeClr>
              </a:gs>
              <a:gs pos="50000">
                <a:schemeClr val="accent1">
                  <a:tint val="44500"/>
                  <a:satMod val="160000"/>
                </a:schemeClr>
              </a:gs>
              <a:gs pos="100000">
                <a:schemeClr val="accent1">
                  <a:tint val="23500"/>
                  <a:satMod val="1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600" u="sng" dirty="0">
                <a:solidFill>
                  <a:prstClr val="black"/>
                </a:solidFill>
                <a:latin typeface="HG丸ｺﾞｼｯｸM-PRO" panose="020F0600000000000000" pitchFamily="50" charset="-128"/>
                <a:ea typeface="HG丸ｺﾞｼｯｸM-PRO" panose="020F0600000000000000" pitchFamily="50" charset="-128"/>
              </a:rPr>
              <a:t>国会資料要求</a:t>
            </a:r>
            <a:endParaRPr lang="en-US" altLang="ja-JP" sz="1600" u="sng" dirty="0">
              <a:solidFill>
                <a:prstClr val="black"/>
              </a:solidFill>
              <a:latin typeface="HG丸ｺﾞｼｯｸM-PRO" panose="020F0600000000000000" pitchFamily="50" charset="-128"/>
              <a:ea typeface="HG丸ｺﾞｼｯｸM-PRO" panose="020F0600000000000000" pitchFamily="50" charset="-128"/>
            </a:endParaRPr>
          </a:p>
          <a:p>
            <a:pPr algn="ctr">
              <a:defRPr/>
            </a:pPr>
            <a:r>
              <a:rPr lang="ja-JP" altLang="en-US" sz="1600" dirty="0">
                <a:solidFill>
                  <a:prstClr val="black"/>
                </a:solidFill>
                <a:latin typeface="HG丸ｺﾞｼｯｸM-PRO" panose="020F0600000000000000" pitchFamily="50" charset="-128"/>
                <a:ea typeface="HG丸ｺﾞｼｯｸM-PRO" panose="020F0600000000000000" pitchFamily="50" charset="-128"/>
              </a:rPr>
              <a:t>約</a:t>
            </a:r>
            <a:r>
              <a:rPr lang="en-US" altLang="ja-JP" sz="1600" dirty="0">
                <a:solidFill>
                  <a:prstClr val="black"/>
                </a:solidFill>
                <a:latin typeface="HG丸ｺﾞｼｯｸM-PRO" panose="020F0600000000000000" pitchFamily="50" charset="-128"/>
                <a:ea typeface="HG丸ｺﾞｼｯｸM-PRO" panose="020F0600000000000000" pitchFamily="50" charset="-128"/>
              </a:rPr>
              <a:t>60</a:t>
            </a:r>
            <a:r>
              <a:rPr lang="ja-JP" altLang="en-US" sz="1600" dirty="0">
                <a:solidFill>
                  <a:prstClr val="black"/>
                </a:solidFill>
                <a:latin typeface="HG丸ｺﾞｼｯｸM-PRO" panose="020F0600000000000000" pitchFamily="50" charset="-128"/>
                <a:ea typeface="HG丸ｺﾞｼｯｸM-PRO" panose="020F0600000000000000" pitchFamily="50" charset="-128"/>
              </a:rPr>
              <a:t>件／平成</a:t>
            </a:r>
            <a:r>
              <a:rPr lang="en-US" altLang="ja-JP" sz="1600" dirty="0">
                <a:solidFill>
                  <a:prstClr val="black"/>
                </a:solidFill>
                <a:latin typeface="HG丸ｺﾞｼｯｸM-PRO" panose="020F0600000000000000" pitchFamily="50" charset="-128"/>
                <a:ea typeface="HG丸ｺﾞｼｯｸM-PRO" panose="020F0600000000000000" pitchFamily="50" charset="-128"/>
              </a:rPr>
              <a:t>27</a:t>
            </a:r>
            <a:r>
              <a:rPr lang="ja-JP" altLang="en-US" sz="1600" dirty="0">
                <a:solidFill>
                  <a:prstClr val="black"/>
                </a:solidFill>
                <a:latin typeface="HG丸ｺﾞｼｯｸM-PRO" panose="020F0600000000000000" pitchFamily="50" charset="-128"/>
                <a:ea typeface="HG丸ｺﾞｼｯｸM-PRO" panose="020F0600000000000000" pitchFamily="50" charset="-128"/>
              </a:rPr>
              <a:t>年度</a:t>
            </a:r>
            <a:endParaRPr lang="en-US" altLang="ja-JP" sz="1600" dirty="0">
              <a:solidFill>
                <a:prstClr val="black"/>
              </a:solidFill>
              <a:latin typeface="HG丸ｺﾞｼｯｸM-PRO" panose="020F0600000000000000" pitchFamily="50" charset="-128"/>
              <a:ea typeface="HG丸ｺﾞｼｯｸM-PRO" panose="020F0600000000000000" pitchFamily="50" charset="-128"/>
            </a:endParaRPr>
          </a:p>
          <a:p>
            <a:pPr>
              <a:defRPr/>
            </a:pPr>
            <a:r>
              <a:rPr lang="ja-JP" altLang="en-US" sz="1200" dirty="0">
                <a:solidFill>
                  <a:prstClr val="black"/>
                </a:solidFill>
                <a:latin typeface="HG丸ｺﾞｼｯｸM-PRO" panose="020F0600000000000000" pitchFamily="50" charset="-128"/>
                <a:ea typeface="HG丸ｺﾞｼｯｸM-PRO" panose="020F0600000000000000" pitchFamily="50" charset="-128"/>
              </a:rPr>
              <a:t>　・特定の死因での死亡者数</a:t>
            </a:r>
            <a:endParaRPr lang="en-US" altLang="ja-JP" sz="1200" dirty="0">
              <a:solidFill>
                <a:prstClr val="black"/>
              </a:solidFill>
              <a:latin typeface="HG丸ｺﾞｼｯｸM-PRO" panose="020F0600000000000000" pitchFamily="50" charset="-128"/>
              <a:ea typeface="HG丸ｺﾞｼｯｸM-PRO" panose="020F0600000000000000" pitchFamily="50" charset="-128"/>
            </a:endParaRPr>
          </a:p>
          <a:p>
            <a:pPr>
              <a:defRPr/>
            </a:pPr>
            <a:r>
              <a:rPr lang="ja-JP" altLang="en-US" sz="1200" dirty="0">
                <a:solidFill>
                  <a:prstClr val="black"/>
                </a:solidFill>
                <a:latin typeface="HG丸ｺﾞｼｯｸM-PRO" panose="020F0600000000000000" pitchFamily="50" charset="-128"/>
                <a:ea typeface="HG丸ｺﾞｼｯｸM-PRO" panose="020F0600000000000000" pitchFamily="50" charset="-128"/>
              </a:rPr>
              <a:t>　・中皮腫による死亡者数</a:t>
            </a:r>
            <a:endParaRPr lang="en-US" altLang="ja-JP" sz="1200" dirty="0">
              <a:solidFill>
                <a:prstClr val="black"/>
              </a:solidFill>
              <a:latin typeface="HG丸ｺﾞｼｯｸM-PRO" panose="020F0600000000000000" pitchFamily="50" charset="-128"/>
              <a:ea typeface="HG丸ｺﾞｼｯｸM-PRO" panose="020F0600000000000000" pitchFamily="50" charset="-128"/>
            </a:endParaRPr>
          </a:p>
          <a:p>
            <a:pPr>
              <a:defRPr/>
            </a:pPr>
            <a:r>
              <a:rPr lang="ja-JP" altLang="en-US" sz="1200" dirty="0">
                <a:solidFill>
                  <a:prstClr val="black"/>
                </a:solidFill>
                <a:latin typeface="HG丸ｺﾞｼｯｸM-PRO" panose="020F0600000000000000" pitchFamily="50" charset="-128"/>
                <a:ea typeface="HG丸ｺﾞｼｯｸM-PRO" panose="020F0600000000000000" pitchFamily="50" charset="-128"/>
              </a:rPr>
              <a:t>　・合計特殊出生率の推移</a:t>
            </a:r>
            <a:endParaRPr lang="en-US" altLang="ja-JP" sz="1200" dirty="0">
              <a:solidFill>
                <a:prstClr val="black"/>
              </a:solidFill>
              <a:latin typeface="HG丸ｺﾞｼｯｸM-PRO" panose="020F0600000000000000" pitchFamily="50" charset="-128"/>
              <a:ea typeface="HG丸ｺﾞｼｯｸM-PRO" panose="020F0600000000000000" pitchFamily="50" charset="-128"/>
            </a:endParaRPr>
          </a:p>
          <a:p>
            <a:pPr>
              <a:defRPr/>
            </a:pPr>
            <a:r>
              <a:rPr lang="ja-JP" altLang="en-US" sz="1200" dirty="0">
                <a:solidFill>
                  <a:prstClr val="black"/>
                </a:solidFill>
                <a:latin typeface="HG丸ｺﾞｼｯｸM-PRO" panose="020F0600000000000000" pitchFamily="50" charset="-128"/>
                <a:ea typeface="HG丸ｺﾞｼｯｸM-PRO" panose="020F0600000000000000" pitchFamily="50" charset="-128"/>
              </a:rPr>
              <a:t>　・自殺者の推移　等</a:t>
            </a:r>
          </a:p>
        </p:txBody>
      </p:sp>
      <p:pic>
        <p:nvPicPr>
          <p:cNvPr id="31761" name="Picture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071938" y="3286125"/>
            <a:ext cx="1120775"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62" name="Picture 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071938" y="3786188"/>
            <a:ext cx="1000125"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 name="左矢印 40"/>
          <p:cNvSpPr/>
          <p:nvPr/>
        </p:nvSpPr>
        <p:spPr>
          <a:xfrm rot="16200000">
            <a:off x="4232276" y="4697412"/>
            <a:ext cx="717550" cy="752475"/>
          </a:xfrm>
          <a:prstGeom prst="leftArrow">
            <a:avLst/>
          </a:prstGeom>
          <a:solidFill>
            <a:schemeClr val="tx1">
              <a:lumMod val="50000"/>
              <a:lumOff val="5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2000" dirty="0">
              <a:solidFill>
                <a:prstClr val="white"/>
              </a:solidFill>
              <a:latin typeface="HG丸ｺﾞｼｯｸM-PRO" panose="020F0600000000000000" pitchFamily="50" charset="-128"/>
              <a:ea typeface="HG丸ｺﾞｼｯｸM-PRO" panose="020F0600000000000000" pitchFamily="50" charset="-128"/>
            </a:endParaRPr>
          </a:p>
        </p:txBody>
      </p:sp>
      <p:sp>
        <p:nvSpPr>
          <p:cNvPr id="42" name="円/楕円 41"/>
          <p:cNvSpPr/>
          <p:nvPr/>
        </p:nvSpPr>
        <p:spPr>
          <a:xfrm>
            <a:off x="3038475" y="5500688"/>
            <a:ext cx="4248150" cy="1357312"/>
          </a:xfrm>
          <a:prstGeom prst="ellipse">
            <a:avLst/>
          </a:prstGeom>
          <a:gradFill>
            <a:gsLst>
              <a:gs pos="0">
                <a:schemeClr val="accent6">
                  <a:lumMod val="75000"/>
                  <a:alpha val="8000"/>
                </a:schemeClr>
              </a:gs>
              <a:gs pos="50000">
                <a:schemeClr val="accent1">
                  <a:tint val="44500"/>
                  <a:satMod val="160000"/>
                </a:schemeClr>
              </a:gs>
              <a:gs pos="100000">
                <a:schemeClr val="accent1">
                  <a:tint val="23500"/>
                  <a:satMod val="1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ja-JP" altLang="en-US" sz="1600" u="sng" dirty="0">
                <a:solidFill>
                  <a:prstClr val="black"/>
                </a:solidFill>
                <a:latin typeface="HG丸ｺﾞｼｯｸM-PRO" panose="020F0600000000000000" pitchFamily="50" charset="-128"/>
                <a:ea typeface="HG丸ｺﾞｼｯｸM-PRO" panose="020F0600000000000000" pitchFamily="50" charset="-128"/>
              </a:rPr>
              <a:t>他統計での数値利用</a:t>
            </a:r>
            <a:endParaRPr lang="en-US" altLang="ja-JP" sz="1600" u="sng" dirty="0">
              <a:solidFill>
                <a:prstClr val="black"/>
              </a:solidFill>
              <a:latin typeface="HG丸ｺﾞｼｯｸM-PRO" panose="020F0600000000000000" pitchFamily="50" charset="-128"/>
              <a:ea typeface="HG丸ｺﾞｼｯｸM-PRO" panose="020F0600000000000000" pitchFamily="50" charset="-128"/>
            </a:endParaRPr>
          </a:p>
          <a:p>
            <a:pPr>
              <a:defRPr/>
            </a:pPr>
            <a:r>
              <a:rPr lang="ja-JP" altLang="en-US" sz="1600" dirty="0">
                <a:solidFill>
                  <a:prstClr val="black"/>
                </a:solidFill>
                <a:latin typeface="HG丸ｺﾞｼｯｸM-PRO" panose="020F0600000000000000" pitchFamily="50" charset="-128"/>
                <a:ea typeface="HG丸ｺﾞｼｯｸM-PRO" panose="020F0600000000000000" pitchFamily="50" charset="-128"/>
              </a:rPr>
              <a:t>・人口推計（総務省）</a:t>
            </a:r>
            <a:endParaRPr lang="en-US" altLang="ja-JP" sz="1600" dirty="0">
              <a:solidFill>
                <a:prstClr val="black"/>
              </a:solidFill>
              <a:latin typeface="HG丸ｺﾞｼｯｸM-PRO" panose="020F0600000000000000" pitchFamily="50" charset="-128"/>
              <a:ea typeface="HG丸ｺﾞｼｯｸM-PRO" panose="020F0600000000000000" pitchFamily="50" charset="-128"/>
            </a:endParaRPr>
          </a:p>
          <a:p>
            <a:pPr>
              <a:defRPr/>
            </a:pPr>
            <a:r>
              <a:rPr lang="ja-JP" altLang="en-US" sz="1600" dirty="0">
                <a:solidFill>
                  <a:prstClr val="black"/>
                </a:solidFill>
                <a:latin typeface="HG丸ｺﾞｼｯｸM-PRO" panose="020F0600000000000000" pitchFamily="50" charset="-128"/>
                <a:ea typeface="HG丸ｺﾞｼｯｸM-PRO" panose="020F0600000000000000" pitchFamily="50" charset="-128"/>
              </a:rPr>
              <a:t>・将来推計人口（厚生労働省）</a:t>
            </a:r>
            <a:endParaRPr lang="en-US" altLang="ja-JP" sz="1600" dirty="0">
              <a:solidFill>
                <a:prstClr val="black"/>
              </a:solidFill>
              <a:latin typeface="HG丸ｺﾞｼｯｸM-PRO" panose="020F0600000000000000" pitchFamily="50" charset="-128"/>
              <a:ea typeface="HG丸ｺﾞｼｯｸM-PRO" panose="020F0600000000000000" pitchFamily="50" charset="-128"/>
            </a:endParaRPr>
          </a:p>
          <a:p>
            <a:pPr>
              <a:defRPr/>
            </a:pPr>
            <a:r>
              <a:rPr lang="ja-JP" altLang="en-US" sz="1600" dirty="0">
                <a:solidFill>
                  <a:prstClr val="black"/>
                </a:solidFill>
                <a:latin typeface="HG丸ｺﾞｼｯｸM-PRO" panose="020F0600000000000000" pitchFamily="50" charset="-128"/>
                <a:ea typeface="HG丸ｺﾞｼｯｸM-PRO" panose="020F0600000000000000" pitchFamily="50" charset="-128"/>
              </a:rPr>
              <a:t>・生命表（厚生労働省）　等</a:t>
            </a:r>
          </a:p>
        </p:txBody>
      </p:sp>
      <p:sp>
        <p:nvSpPr>
          <p:cNvPr id="43" name="テキスト ボックス 42"/>
          <p:cNvSpPr txBox="1"/>
          <p:nvPr/>
        </p:nvSpPr>
        <p:spPr>
          <a:xfrm>
            <a:off x="142875" y="1916113"/>
            <a:ext cx="3853505" cy="2092881"/>
          </a:xfrm>
          <a:prstGeom prst="rect">
            <a:avLst/>
          </a:prstGeom>
          <a:noFill/>
        </p:spPr>
        <p:txBody>
          <a:bodyPr wrap="square">
            <a:spAutoFit/>
          </a:bodyPr>
          <a:lstStyle/>
          <a:p>
            <a:pPr algn="ctr">
              <a:defRPr/>
            </a:pPr>
            <a:r>
              <a:rPr lang="ja-JP" altLang="en-US" sz="1600" u="sng" dirty="0">
                <a:solidFill>
                  <a:prstClr val="black"/>
                </a:solidFill>
                <a:latin typeface="HG丸ｺﾞｼｯｸM-PRO" panose="020F0600000000000000" pitchFamily="50" charset="-128"/>
                <a:ea typeface="HG丸ｺﾞｼｯｸM-PRO" panose="020F0600000000000000" pitchFamily="50" charset="-128"/>
              </a:rPr>
              <a:t>調査票情報の２次利用申請</a:t>
            </a:r>
            <a:endParaRPr lang="en-US" altLang="ja-JP" sz="1600" dirty="0">
              <a:solidFill>
                <a:prstClr val="black"/>
              </a:solidFill>
              <a:latin typeface="HG丸ｺﾞｼｯｸM-PRO" panose="020F0600000000000000" pitchFamily="50" charset="-128"/>
              <a:ea typeface="HG丸ｺﾞｼｯｸM-PRO" panose="020F0600000000000000" pitchFamily="50" charset="-128"/>
            </a:endParaRPr>
          </a:p>
          <a:p>
            <a:pPr algn="ctr">
              <a:defRPr/>
            </a:pPr>
            <a:r>
              <a:rPr lang="ja-JP" altLang="en-US" sz="1600" dirty="0">
                <a:solidFill>
                  <a:prstClr val="black"/>
                </a:solidFill>
                <a:latin typeface="HG丸ｺﾞｼｯｸM-PRO" panose="020F0600000000000000" pitchFamily="50" charset="-128"/>
                <a:ea typeface="HG丸ｺﾞｼｯｸM-PRO" panose="020F0600000000000000" pitchFamily="50" charset="-128"/>
              </a:rPr>
              <a:t>約</a:t>
            </a:r>
            <a:r>
              <a:rPr lang="en-US" altLang="ja-JP" sz="1600" dirty="0">
                <a:solidFill>
                  <a:prstClr val="black"/>
                </a:solidFill>
                <a:latin typeface="HG丸ｺﾞｼｯｸM-PRO" panose="020F0600000000000000" pitchFamily="50" charset="-128"/>
                <a:ea typeface="HG丸ｺﾞｼｯｸM-PRO" panose="020F0600000000000000" pitchFamily="50" charset="-128"/>
              </a:rPr>
              <a:t>900</a:t>
            </a:r>
            <a:r>
              <a:rPr lang="ja-JP" altLang="en-US" sz="1600" dirty="0">
                <a:solidFill>
                  <a:prstClr val="black"/>
                </a:solidFill>
                <a:latin typeface="HG丸ｺﾞｼｯｸM-PRO" panose="020F0600000000000000" pitchFamily="50" charset="-128"/>
                <a:ea typeface="HG丸ｺﾞｼｯｸM-PRO" panose="020F0600000000000000" pitchFamily="50" charset="-128"/>
              </a:rPr>
              <a:t>件／平成</a:t>
            </a:r>
            <a:r>
              <a:rPr lang="en-US" altLang="ja-JP" sz="1600" dirty="0">
                <a:solidFill>
                  <a:prstClr val="black"/>
                </a:solidFill>
                <a:latin typeface="HG丸ｺﾞｼｯｸM-PRO" panose="020F0600000000000000" pitchFamily="50" charset="-128"/>
                <a:ea typeface="HG丸ｺﾞｼｯｸM-PRO" panose="020F0600000000000000" pitchFamily="50" charset="-128"/>
              </a:rPr>
              <a:t>27</a:t>
            </a:r>
            <a:r>
              <a:rPr lang="ja-JP" altLang="en-US" sz="1600" dirty="0">
                <a:solidFill>
                  <a:prstClr val="black"/>
                </a:solidFill>
                <a:latin typeface="HG丸ｺﾞｼｯｸM-PRO" panose="020F0600000000000000" pitchFamily="50" charset="-128"/>
                <a:ea typeface="HG丸ｺﾞｼｯｸM-PRO" panose="020F0600000000000000" pitchFamily="50" charset="-128"/>
              </a:rPr>
              <a:t>年度</a:t>
            </a:r>
            <a:endParaRPr lang="en-US" altLang="ja-JP" sz="1600" dirty="0">
              <a:solidFill>
                <a:prstClr val="black"/>
              </a:solidFill>
              <a:latin typeface="HG丸ｺﾞｼｯｸM-PRO" panose="020F0600000000000000" pitchFamily="50" charset="-128"/>
              <a:ea typeface="HG丸ｺﾞｼｯｸM-PRO" panose="020F0600000000000000" pitchFamily="50" charset="-128"/>
            </a:endParaRPr>
          </a:p>
          <a:p>
            <a:pPr>
              <a:defRPr/>
            </a:pPr>
            <a:r>
              <a:rPr lang="ja-JP" altLang="en-US" sz="1400" dirty="0">
                <a:solidFill>
                  <a:prstClr val="black"/>
                </a:solidFill>
                <a:latin typeface="HG丸ｺﾞｼｯｸM-PRO" panose="020F0600000000000000" pitchFamily="50" charset="-128"/>
                <a:ea typeface="HG丸ｺﾞｼｯｸM-PRO" panose="020F0600000000000000" pitchFamily="50" charset="-128"/>
              </a:rPr>
              <a:t>・市区町村から研究機関まで申請者は様々</a:t>
            </a:r>
            <a:endParaRPr lang="en-US" altLang="ja-JP" sz="1400" dirty="0">
              <a:solidFill>
                <a:prstClr val="black"/>
              </a:solidFill>
              <a:latin typeface="HG丸ｺﾞｼｯｸM-PRO" panose="020F0600000000000000" pitchFamily="50" charset="-128"/>
              <a:ea typeface="HG丸ｺﾞｼｯｸM-PRO" panose="020F0600000000000000" pitchFamily="50" charset="-128"/>
            </a:endParaRPr>
          </a:p>
          <a:p>
            <a:pPr marL="177800">
              <a:defRPr/>
            </a:pPr>
            <a:r>
              <a:rPr lang="ja-JP" altLang="en-US" sz="1400" dirty="0">
                <a:solidFill>
                  <a:prstClr val="black"/>
                </a:solidFill>
                <a:latin typeface="HG丸ｺﾞｼｯｸM-PRO" panose="020F0600000000000000" pitchFamily="50" charset="-128"/>
                <a:ea typeface="HG丸ｺﾞｼｯｸM-PRO" panose="020F0600000000000000" pitchFamily="50" charset="-128"/>
              </a:rPr>
              <a:t>＞保健医療行政の</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企画</a:t>
            </a:r>
            <a:r>
              <a:rPr lang="en-US" altLang="ja-JP" sz="1400" dirty="0" smtClean="0">
                <a:solidFill>
                  <a:prstClr val="black"/>
                </a:solidFill>
                <a:latin typeface="HG丸ｺﾞｼｯｸM-PRO" panose="020F0600000000000000" pitchFamily="50" charset="-128"/>
                <a:ea typeface="HG丸ｺﾞｼｯｸM-PRO" panose="020F0600000000000000" pitchFamily="50" charset="-128"/>
              </a:rPr>
              <a:t>,</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立案</a:t>
            </a:r>
            <a:r>
              <a:rPr lang="ja-JP" altLang="en-US" sz="1400" dirty="0">
                <a:solidFill>
                  <a:prstClr val="black"/>
                </a:solidFill>
                <a:latin typeface="HG丸ｺﾞｼｯｸM-PRO" panose="020F0600000000000000" pitchFamily="50" charset="-128"/>
                <a:ea typeface="HG丸ｺﾞｼｯｸM-PRO" panose="020F0600000000000000" pitchFamily="50" charset="-128"/>
              </a:rPr>
              <a:t>の基礎資料</a:t>
            </a:r>
            <a:endParaRPr lang="en-US" altLang="ja-JP" sz="1400" dirty="0">
              <a:solidFill>
                <a:prstClr val="black"/>
              </a:solidFill>
              <a:latin typeface="HG丸ｺﾞｼｯｸM-PRO" panose="020F0600000000000000" pitchFamily="50" charset="-128"/>
              <a:ea typeface="HG丸ｺﾞｼｯｸM-PRO" panose="020F0600000000000000" pitchFamily="50" charset="-128"/>
            </a:endParaRPr>
          </a:p>
          <a:p>
            <a:pPr marL="177800">
              <a:defRPr/>
            </a:pPr>
            <a:r>
              <a:rPr lang="ja-JP" altLang="en-US" sz="1400" dirty="0">
                <a:solidFill>
                  <a:prstClr val="black"/>
                </a:solidFill>
                <a:latin typeface="HG丸ｺﾞｼｯｸM-PRO" panose="020F0600000000000000" pitchFamily="50" charset="-128"/>
                <a:ea typeface="HG丸ｺﾞｼｯｸM-PRO" panose="020F0600000000000000" pitchFamily="50" charset="-128"/>
              </a:rPr>
              <a:t>＞出生率上昇のために有効な施策の</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企画</a:t>
            </a:r>
            <a:r>
              <a:rPr lang="en-US" altLang="ja-JP" sz="1400" dirty="0" smtClean="0">
                <a:solidFill>
                  <a:prstClr val="black"/>
                </a:solidFill>
                <a:latin typeface="HG丸ｺﾞｼｯｸM-PRO" panose="020F0600000000000000" pitchFamily="50" charset="-128"/>
                <a:ea typeface="HG丸ｺﾞｼｯｸM-PRO" panose="020F0600000000000000" pitchFamily="50" charset="-128"/>
              </a:rPr>
              <a:t>,</a:t>
            </a:r>
            <a:endParaRPr lang="en-US" altLang="ja-JP" sz="1400" dirty="0">
              <a:solidFill>
                <a:prstClr val="black"/>
              </a:solidFill>
              <a:latin typeface="HG丸ｺﾞｼｯｸM-PRO" panose="020F0600000000000000" pitchFamily="50" charset="-128"/>
              <a:ea typeface="HG丸ｺﾞｼｯｸM-PRO" panose="020F0600000000000000" pitchFamily="50" charset="-128"/>
            </a:endParaRPr>
          </a:p>
          <a:p>
            <a:pPr marL="177800">
              <a:defRPr/>
            </a:pPr>
            <a:r>
              <a:rPr lang="ja-JP" altLang="en-US" sz="1400" dirty="0">
                <a:solidFill>
                  <a:prstClr val="black"/>
                </a:solidFill>
                <a:latin typeface="HG丸ｺﾞｼｯｸM-PRO" panose="020F0600000000000000" pitchFamily="50" charset="-128"/>
                <a:ea typeface="HG丸ｺﾞｼｯｸM-PRO" panose="020F0600000000000000" pitchFamily="50" charset="-128"/>
              </a:rPr>
              <a:t>　検証の資料</a:t>
            </a:r>
            <a:endParaRPr lang="en-US" altLang="ja-JP" sz="1400" dirty="0">
              <a:solidFill>
                <a:prstClr val="black"/>
              </a:solidFill>
              <a:latin typeface="HG丸ｺﾞｼｯｸM-PRO" panose="020F0600000000000000" pitchFamily="50" charset="-128"/>
              <a:ea typeface="HG丸ｺﾞｼｯｸM-PRO" panose="020F0600000000000000" pitchFamily="50" charset="-128"/>
            </a:endParaRPr>
          </a:p>
          <a:p>
            <a:pPr marL="177800">
              <a:defRPr/>
            </a:pPr>
            <a:r>
              <a:rPr lang="ja-JP" altLang="en-US" sz="1400" dirty="0">
                <a:solidFill>
                  <a:prstClr val="black"/>
                </a:solidFill>
                <a:latin typeface="HG丸ｺﾞｼｯｸM-PRO" panose="020F0600000000000000" pitchFamily="50" charset="-128"/>
                <a:ea typeface="HG丸ｺﾞｼｯｸM-PRO" panose="020F0600000000000000" pitchFamily="50" charset="-128"/>
              </a:rPr>
              <a:t>＞地域がん登録事業</a:t>
            </a:r>
            <a:endParaRPr lang="en-US" altLang="ja-JP" sz="1400" dirty="0">
              <a:solidFill>
                <a:prstClr val="black"/>
              </a:solidFill>
              <a:latin typeface="HG丸ｺﾞｼｯｸM-PRO" panose="020F0600000000000000" pitchFamily="50" charset="-128"/>
              <a:ea typeface="HG丸ｺﾞｼｯｸM-PRO" panose="020F0600000000000000" pitchFamily="50" charset="-128"/>
            </a:endParaRPr>
          </a:p>
          <a:p>
            <a:pPr marL="177800">
              <a:defRPr/>
            </a:pPr>
            <a:r>
              <a:rPr lang="ja-JP" altLang="en-US" sz="1400" dirty="0">
                <a:solidFill>
                  <a:prstClr val="black"/>
                </a:solidFill>
                <a:latin typeface="HG丸ｺﾞｼｯｸM-PRO" panose="020F0600000000000000" pitchFamily="50" charset="-128"/>
                <a:ea typeface="HG丸ｺﾞｼｯｸM-PRO" panose="020F0600000000000000" pitchFamily="50" charset="-128"/>
              </a:rPr>
              <a:t>＞</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婚姻</a:t>
            </a:r>
            <a:r>
              <a:rPr lang="en-US" altLang="ja-JP" sz="1400" dirty="0" smtClean="0">
                <a:solidFill>
                  <a:prstClr val="black"/>
                </a:solidFill>
                <a:latin typeface="HG丸ｺﾞｼｯｸM-PRO" panose="020F0600000000000000" pitchFamily="50" charset="-128"/>
                <a:ea typeface="HG丸ｺﾞｼｯｸM-PRO" panose="020F0600000000000000" pitchFamily="50" charset="-128"/>
              </a:rPr>
              <a:t>,</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出生</a:t>
            </a:r>
            <a:r>
              <a:rPr lang="ja-JP" altLang="en-US" sz="1400" dirty="0">
                <a:solidFill>
                  <a:prstClr val="black"/>
                </a:solidFill>
                <a:latin typeface="HG丸ｺﾞｼｯｸM-PRO" panose="020F0600000000000000" pitchFamily="50" charset="-128"/>
                <a:ea typeface="HG丸ｺﾞｼｯｸM-PRO" panose="020F0600000000000000" pitchFamily="50" charset="-128"/>
              </a:rPr>
              <a:t>行動の変化検証　等</a:t>
            </a:r>
          </a:p>
          <a:p>
            <a:pPr>
              <a:defRPr/>
            </a:pPr>
            <a:endParaRPr lang="ja-JP" altLang="en-US" sz="1400" dirty="0">
              <a:solidFill>
                <a:prstClr val="black"/>
              </a:solidFill>
              <a:latin typeface="HG丸ｺﾞｼｯｸM-PRO" panose="020F0600000000000000" pitchFamily="50" charset="-128"/>
              <a:ea typeface="HG丸ｺﾞｼｯｸM-PRO" panose="020F0600000000000000" pitchFamily="50" charset="-128"/>
            </a:endParaRPr>
          </a:p>
        </p:txBody>
      </p:sp>
      <p:sp>
        <p:nvSpPr>
          <p:cNvPr id="3" name="タイトル 2"/>
          <p:cNvSpPr>
            <a:spLocks noGrp="1"/>
          </p:cNvSpPr>
          <p:nvPr>
            <p:ph type="title"/>
          </p:nvPr>
        </p:nvSpPr>
        <p:spPr/>
        <p:txBody>
          <a:bodyPr/>
          <a:lstStyle/>
          <a:p>
            <a:r>
              <a:rPr kumimoji="1" lang="ja-JP" altLang="en-US" dirty="0" smtClean="0"/>
              <a:t>人口動態統計の活用</a:t>
            </a:r>
            <a:endParaRPr kumimoji="1" lang="ja-JP" altLang="en-US" dirty="0"/>
          </a:p>
        </p:txBody>
      </p:sp>
      <p:sp>
        <p:nvSpPr>
          <p:cNvPr id="2" name="スライド番号プレースホルダー 1"/>
          <p:cNvSpPr>
            <a:spLocks noGrp="1"/>
          </p:cNvSpPr>
          <p:nvPr>
            <p:ph type="sldNum" sz="quarter" idx="12"/>
          </p:nvPr>
        </p:nvSpPr>
        <p:spPr/>
        <p:txBody>
          <a:bodyPr/>
          <a:lstStyle/>
          <a:p>
            <a:pPr>
              <a:defRPr/>
            </a:pPr>
            <a:fld id="{0A12CA80-0EDB-4EBA-99A8-FA4755BB008D}" type="slidenum">
              <a:rPr lang="ja-JP" altLang="en-US" smtClean="0"/>
              <a:pPr>
                <a:defRPr/>
              </a:pPr>
              <a:t>5</a:t>
            </a:fld>
            <a:endParaRPr lang="ja-JP" altLang="en-US"/>
          </a:p>
        </p:txBody>
      </p:sp>
    </p:spTree>
    <p:extLst>
      <p:ext uri="{BB962C8B-B14F-4D97-AF65-F5344CB8AC3E}">
        <p14:creationId xmlns:p14="http://schemas.microsoft.com/office/powerpoint/2010/main" val="25063513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pc="-150" dirty="0" smtClean="0"/>
              <a:t>人口動態統計上の解剖記録</a:t>
            </a:r>
            <a:endParaRPr kumimoji="1" lang="ja-JP" altLang="en-US" spc="-150" dirty="0"/>
          </a:p>
        </p:txBody>
      </p:sp>
      <p:sp>
        <p:nvSpPr>
          <p:cNvPr id="3" name="コンテンツ プレースホルダー 2"/>
          <p:cNvSpPr>
            <a:spLocks noGrp="1"/>
          </p:cNvSpPr>
          <p:nvPr>
            <p:ph idx="1"/>
          </p:nvPr>
        </p:nvSpPr>
        <p:spPr/>
        <p:txBody>
          <a:bodyPr>
            <a:noAutofit/>
          </a:bodyPr>
          <a:lstStyle/>
          <a:p>
            <a:pPr marL="442913" indent="-442913">
              <a:lnSpc>
                <a:spcPct val="100000"/>
              </a:lnSpc>
            </a:pPr>
            <a:r>
              <a:rPr kumimoji="1" lang="ja-JP" altLang="en-US" sz="3200" dirty="0" smtClean="0"/>
              <a:t>・死亡診断書か死体検案書かは区別されない。</a:t>
            </a:r>
            <a:endParaRPr kumimoji="1" lang="en-US" altLang="ja-JP" sz="3200" dirty="0" smtClean="0"/>
          </a:p>
          <a:p>
            <a:pPr marL="442913" indent="-442913">
              <a:lnSpc>
                <a:spcPct val="100000"/>
              </a:lnSpc>
            </a:pPr>
            <a:r>
              <a:rPr lang="ja-JP" altLang="en-US" sz="3200" dirty="0"/>
              <a:t>・</a:t>
            </a:r>
            <a:r>
              <a:rPr kumimoji="1" lang="ja-JP" altLang="en-US" sz="3200" dirty="0" smtClean="0"/>
              <a:t>解剖の有無は記録されるが病理解剖か行政解剖かは区分されていない。</a:t>
            </a:r>
            <a:endParaRPr kumimoji="1" lang="en-US" altLang="ja-JP" sz="3200" dirty="0" smtClean="0"/>
          </a:p>
          <a:p>
            <a:pPr marL="442913" indent="-442913">
              <a:lnSpc>
                <a:spcPct val="100000"/>
              </a:lnSpc>
            </a:pPr>
            <a:r>
              <a:rPr lang="ja-JP" altLang="en-US" sz="3200" dirty="0" smtClean="0"/>
              <a:t>・解剖結果の文字情報は画像データとして保存されているのみ。</a:t>
            </a:r>
            <a:endParaRPr lang="en-US" altLang="ja-JP" sz="3200" dirty="0" smtClean="0"/>
          </a:p>
          <a:p>
            <a:pPr marL="442913" indent="-442913">
              <a:lnSpc>
                <a:spcPct val="100000"/>
              </a:lnSpc>
            </a:pPr>
            <a:r>
              <a:rPr lang="ja-JP" altLang="en-US" sz="3200" dirty="0" smtClean="0"/>
              <a:t>・監察医事務所が発行した検案書であることは保健所では保存している小票を確認することは可能だがこれまでまとめられたことはない。</a:t>
            </a:r>
            <a:endParaRPr kumimoji="1" lang="en-US" altLang="ja-JP" sz="3200" dirty="0" smtClean="0"/>
          </a:p>
        </p:txBody>
      </p:sp>
      <p:sp>
        <p:nvSpPr>
          <p:cNvPr id="4" name="スライド番号プレースホルダー 1"/>
          <p:cNvSpPr txBox="1">
            <a:spLocks/>
          </p:cNvSpPr>
          <p:nvPr/>
        </p:nvSpPr>
        <p:spPr>
          <a:xfrm>
            <a:off x="6876256" y="116632"/>
            <a:ext cx="2133600" cy="293117"/>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47450B11-FAFA-44D2-8F6E-A999530AD198}" type="slidenum">
              <a:rPr lang="ja-JP" altLang="en-US" smtClean="0">
                <a:latin typeface="HG丸ｺﾞｼｯｸM-PRO" panose="020F0600000000000000" pitchFamily="50" charset="-128"/>
                <a:ea typeface="HG丸ｺﾞｼｯｸM-PRO" panose="020F0600000000000000" pitchFamily="50" charset="-128"/>
              </a:rPr>
              <a:pPr/>
              <a:t>6</a:t>
            </a:fld>
            <a:endParaRPr lang="ja-JP" altLang="en-US">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422636018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18436</TotalTime>
  <Words>598</Words>
  <Application>Microsoft Office PowerPoint</Application>
  <PresentationFormat>画面に合わせる (4:3)</PresentationFormat>
  <Paragraphs>120</Paragraphs>
  <Slides>6</Slides>
  <Notes>4</Notes>
  <HiddenSlides>0</HiddenSlides>
  <MMClips>0</MMClips>
  <ScaleCrop>false</ScaleCrop>
  <HeadingPairs>
    <vt:vector size="4" baseType="variant">
      <vt:variant>
        <vt:lpstr>テーマ</vt:lpstr>
      </vt:variant>
      <vt:variant>
        <vt:i4>1</vt:i4>
      </vt:variant>
      <vt:variant>
        <vt:lpstr>スライド タイトル</vt:lpstr>
      </vt:variant>
      <vt:variant>
        <vt:i4>6</vt:i4>
      </vt:variant>
    </vt:vector>
  </HeadingPairs>
  <TitlesOfParts>
    <vt:vector size="7" baseType="lpstr">
      <vt:lpstr>Office テーマ</vt:lpstr>
      <vt:lpstr>死亡統計</vt:lpstr>
      <vt:lpstr>死亡情報の取り扱いの流れ</vt:lpstr>
      <vt:lpstr>届出書から調査票へ</vt:lpstr>
      <vt:lpstr>人口動態統計による特殊報告</vt:lpstr>
      <vt:lpstr>人口動態統計の活用</vt:lpstr>
      <vt:lpstr>人口動態統計上の解剖記録</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監察医送付用</dc:title>
  <dc:creator>Kazuko</dc:creator>
  <cp:lastModifiedBy>HOSTNAME</cp:lastModifiedBy>
  <cp:revision>903</cp:revision>
  <cp:lastPrinted>2016-12-07T04:22:17Z</cp:lastPrinted>
  <dcterms:created xsi:type="dcterms:W3CDTF">2009-07-05T06:55:38Z</dcterms:created>
  <dcterms:modified xsi:type="dcterms:W3CDTF">2016-12-26T10:12:39Z</dcterms:modified>
</cp:coreProperties>
</file>