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310" r:id="rId2"/>
    <p:sldId id="333" r:id="rId3"/>
    <p:sldId id="330" r:id="rId4"/>
    <p:sldId id="326" r:id="rId5"/>
    <p:sldId id="331" r:id="rId6"/>
    <p:sldId id="335" r:id="rId7"/>
    <p:sldId id="329" r:id="rId8"/>
    <p:sldId id="292" r:id="rId9"/>
    <p:sldId id="334" r:id="rId10"/>
    <p:sldId id="328" r:id="rId11"/>
  </p:sldIdLst>
  <p:sldSz cx="12192000" cy="6858000"/>
  <p:notesSz cx="9866313" cy="67357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74" autoAdjust="0"/>
    <p:restoredTop sz="94434" autoAdjust="0"/>
  </p:normalViewPr>
  <p:slideViewPr>
    <p:cSldViewPr snapToGrid="0">
      <p:cViewPr varScale="1">
        <p:scale>
          <a:sx n="67" d="100"/>
          <a:sy n="67" d="100"/>
        </p:scale>
        <p:origin x="640" y="4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4275095" cy="337810"/>
          </a:xfrm>
          <a:prstGeom prst="rect">
            <a:avLst/>
          </a:prstGeom>
        </p:spPr>
        <p:txBody>
          <a:bodyPr vert="horz" lIns="90622" tIns="45311" rIns="90622" bIns="4531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588918" y="1"/>
            <a:ext cx="4275095" cy="337810"/>
          </a:xfrm>
          <a:prstGeom prst="rect">
            <a:avLst/>
          </a:prstGeom>
        </p:spPr>
        <p:txBody>
          <a:bodyPr vert="horz" lIns="90622" tIns="45311" rIns="90622" bIns="45311" rtlCol="0"/>
          <a:lstStyle>
            <a:lvl1pPr algn="r">
              <a:defRPr sz="1200"/>
            </a:lvl1pPr>
          </a:lstStyle>
          <a:p>
            <a:fld id="{D09F1423-5716-49C5-BA0B-68D6AF06BD5A}" type="datetimeFigureOut">
              <a:rPr kumimoji="1" lang="ja-JP" altLang="en-US" smtClean="0"/>
              <a:t>2021/7/12</a:t>
            </a:fld>
            <a:endParaRPr kumimoji="1" lang="ja-JP" altLang="en-US"/>
          </a:p>
        </p:txBody>
      </p:sp>
      <p:sp>
        <p:nvSpPr>
          <p:cNvPr id="4" name="フッター プレースホルダー 3"/>
          <p:cNvSpPr>
            <a:spLocks noGrp="1"/>
          </p:cNvSpPr>
          <p:nvPr>
            <p:ph type="ftr" sz="quarter" idx="2"/>
          </p:nvPr>
        </p:nvSpPr>
        <p:spPr>
          <a:xfrm>
            <a:off x="2" y="6397953"/>
            <a:ext cx="4275095" cy="337810"/>
          </a:xfrm>
          <a:prstGeom prst="rect">
            <a:avLst/>
          </a:prstGeom>
        </p:spPr>
        <p:txBody>
          <a:bodyPr vert="horz" lIns="90622" tIns="45311" rIns="90622" bIns="4531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588918" y="6397953"/>
            <a:ext cx="4275095" cy="337810"/>
          </a:xfrm>
          <a:prstGeom prst="rect">
            <a:avLst/>
          </a:prstGeom>
        </p:spPr>
        <p:txBody>
          <a:bodyPr vert="horz" lIns="90622" tIns="45311" rIns="90622" bIns="45311" rtlCol="0" anchor="b"/>
          <a:lstStyle>
            <a:lvl1pPr algn="r">
              <a:defRPr sz="1200"/>
            </a:lvl1pPr>
          </a:lstStyle>
          <a:p>
            <a:fld id="{5B232B63-51E7-4026-98EE-C7D0E28CF200}" type="slidenum">
              <a:rPr kumimoji="1" lang="ja-JP" altLang="en-US" smtClean="0"/>
              <a:t>‹#›</a:t>
            </a:fld>
            <a:endParaRPr kumimoji="1" lang="ja-JP" altLang="en-US"/>
          </a:p>
        </p:txBody>
      </p:sp>
    </p:spTree>
    <p:extLst>
      <p:ext uri="{BB962C8B-B14F-4D97-AF65-F5344CB8AC3E}">
        <p14:creationId xmlns:p14="http://schemas.microsoft.com/office/powerpoint/2010/main" val="14141871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4275245" cy="337731"/>
          </a:xfrm>
          <a:prstGeom prst="rect">
            <a:avLst/>
          </a:prstGeom>
        </p:spPr>
        <p:txBody>
          <a:bodyPr vert="horz" lIns="90622" tIns="45311" rIns="90622" bIns="45311" rtlCol="0"/>
          <a:lstStyle>
            <a:lvl1pPr algn="l">
              <a:defRPr sz="1200"/>
            </a:lvl1pPr>
          </a:lstStyle>
          <a:p>
            <a:endParaRPr kumimoji="1" lang="ja-JP" altLang="en-US"/>
          </a:p>
        </p:txBody>
      </p:sp>
      <p:sp>
        <p:nvSpPr>
          <p:cNvPr id="3" name="日付プレースホルダー 2"/>
          <p:cNvSpPr>
            <a:spLocks noGrp="1"/>
          </p:cNvSpPr>
          <p:nvPr>
            <p:ph type="dt" idx="1"/>
          </p:nvPr>
        </p:nvSpPr>
        <p:spPr>
          <a:xfrm>
            <a:off x="5587917" y="2"/>
            <a:ext cx="4276820" cy="337731"/>
          </a:xfrm>
          <a:prstGeom prst="rect">
            <a:avLst/>
          </a:prstGeom>
        </p:spPr>
        <p:txBody>
          <a:bodyPr vert="horz" lIns="90622" tIns="45311" rIns="90622" bIns="45311" rtlCol="0"/>
          <a:lstStyle>
            <a:lvl1pPr algn="r">
              <a:defRPr sz="1200"/>
            </a:lvl1pPr>
          </a:lstStyle>
          <a:p>
            <a:fld id="{E798B7A0-C579-44EE-9337-C3D9974416C9}" type="datetimeFigureOut">
              <a:rPr kumimoji="1" lang="ja-JP" altLang="en-US" smtClean="0"/>
              <a:t>2021/7/12</a:t>
            </a:fld>
            <a:endParaRPr kumimoji="1" lang="ja-JP" altLang="en-US"/>
          </a:p>
        </p:txBody>
      </p:sp>
      <p:sp>
        <p:nvSpPr>
          <p:cNvPr id="4" name="スライド イメージ プレースホルダー 3"/>
          <p:cNvSpPr>
            <a:spLocks noGrp="1" noRot="1" noChangeAspect="1"/>
          </p:cNvSpPr>
          <p:nvPr>
            <p:ph type="sldImg" idx="2"/>
          </p:nvPr>
        </p:nvSpPr>
        <p:spPr>
          <a:xfrm>
            <a:off x="2913063" y="841375"/>
            <a:ext cx="4040187" cy="2273300"/>
          </a:xfrm>
          <a:prstGeom prst="rect">
            <a:avLst/>
          </a:prstGeom>
          <a:noFill/>
          <a:ln w="12700">
            <a:solidFill>
              <a:prstClr val="black"/>
            </a:solidFill>
          </a:ln>
        </p:spPr>
        <p:txBody>
          <a:bodyPr vert="horz" lIns="90622" tIns="45311" rIns="90622" bIns="45311" rtlCol="0" anchor="ctr"/>
          <a:lstStyle/>
          <a:p>
            <a:endParaRPr lang="ja-JP" altLang="en-US"/>
          </a:p>
        </p:txBody>
      </p:sp>
      <p:sp>
        <p:nvSpPr>
          <p:cNvPr id="5" name="ノート プレースホルダー 4"/>
          <p:cNvSpPr>
            <a:spLocks noGrp="1"/>
          </p:cNvSpPr>
          <p:nvPr>
            <p:ph type="body" sz="quarter" idx="3"/>
          </p:nvPr>
        </p:nvSpPr>
        <p:spPr>
          <a:xfrm>
            <a:off x="986474" y="3242214"/>
            <a:ext cx="7893366" cy="2651578"/>
          </a:xfrm>
          <a:prstGeom prst="rect">
            <a:avLst/>
          </a:prstGeom>
        </p:spPr>
        <p:txBody>
          <a:bodyPr vert="horz" lIns="90622" tIns="45311" rIns="90622" bIns="4531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6398033"/>
            <a:ext cx="4275245" cy="337730"/>
          </a:xfrm>
          <a:prstGeom prst="rect">
            <a:avLst/>
          </a:prstGeom>
        </p:spPr>
        <p:txBody>
          <a:bodyPr vert="horz" lIns="90622" tIns="45311" rIns="90622" bIns="4531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87917" y="6398033"/>
            <a:ext cx="4276820" cy="337730"/>
          </a:xfrm>
          <a:prstGeom prst="rect">
            <a:avLst/>
          </a:prstGeom>
        </p:spPr>
        <p:txBody>
          <a:bodyPr vert="horz" lIns="90622" tIns="45311" rIns="90622" bIns="45311" rtlCol="0" anchor="b"/>
          <a:lstStyle>
            <a:lvl1pPr algn="r">
              <a:defRPr sz="1200"/>
            </a:lvl1pPr>
          </a:lstStyle>
          <a:p>
            <a:fld id="{92C2A64D-7BE5-4DD9-A4F0-F64F0B4BBB4C}" type="slidenum">
              <a:rPr kumimoji="1" lang="ja-JP" altLang="en-US" smtClean="0"/>
              <a:t>‹#›</a:t>
            </a:fld>
            <a:endParaRPr kumimoji="1" lang="ja-JP" altLang="en-US"/>
          </a:p>
        </p:txBody>
      </p:sp>
    </p:spTree>
    <p:extLst>
      <p:ext uri="{BB962C8B-B14F-4D97-AF65-F5344CB8AC3E}">
        <p14:creationId xmlns:p14="http://schemas.microsoft.com/office/powerpoint/2010/main" val="40817810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06223">
              <a:defRPr/>
            </a:pPr>
            <a:fld id="{92C2A64D-7BE5-4DD9-A4F0-F64F0B4BBB4C}" type="slidenum">
              <a:rPr lang="ja-JP" altLang="en-US">
                <a:solidFill>
                  <a:prstClr val="black"/>
                </a:solidFill>
                <a:latin typeface="游ゴシック" panose="020F0502020204030204"/>
                <a:ea typeface="游ゴシック" panose="020B0400000000000000" pitchFamily="50" charset="-128"/>
              </a:rPr>
              <a:pPr defTabSz="906223">
                <a:defRPr/>
              </a:pPr>
              <a:t>1</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7500567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06223">
              <a:defRPr/>
            </a:pPr>
            <a:fld id="{92C2A64D-7BE5-4DD9-A4F0-F64F0B4BBB4C}" type="slidenum">
              <a:rPr lang="ja-JP" altLang="en-US">
                <a:solidFill>
                  <a:prstClr val="black"/>
                </a:solidFill>
                <a:latin typeface="游ゴシック" panose="020F0502020204030204"/>
                <a:ea typeface="游ゴシック" panose="020B0400000000000000" pitchFamily="50" charset="-128"/>
              </a:rPr>
              <a:pPr defTabSz="906223">
                <a:defRPr/>
              </a:pPr>
              <a:t>3</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13091640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899656">
              <a:defRPr/>
            </a:pPr>
            <a:fld id="{92C2A64D-7BE5-4DD9-A4F0-F64F0B4BBB4C}" type="slidenum">
              <a:rPr lang="ja-JP" altLang="en-US">
                <a:solidFill>
                  <a:prstClr val="black"/>
                </a:solidFill>
                <a:latin typeface="游ゴシック" panose="020F0502020204030204"/>
                <a:ea typeface="游ゴシック" panose="020B0400000000000000" pitchFamily="50" charset="-128"/>
              </a:rPr>
              <a:pPr defTabSz="899656">
                <a:defRPr/>
              </a:pPr>
              <a:t>4</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5428128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5</a:t>
            </a:fld>
            <a:endParaRPr kumimoji="1" lang="ja-JP" altLang="en-US"/>
          </a:p>
        </p:txBody>
      </p:sp>
    </p:spTree>
    <p:extLst>
      <p:ext uri="{BB962C8B-B14F-4D97-AF65-F5344CB8AC3E}">
        <p14:creationId xmlns:p14="http://schemas.microsoft.com/office/powerpoint/2010/main" val="20664041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07633">
              <a:defRPr/>
            </a:pPr>
            <a:fld id="{92C2A64D-7BE5-4DD9-A4F0-F64F0B4BBB4C}" type="slidenum">
              <a:rPr lang="ja-JP" altLang="en-US">
                <a:solidFill>
                  <a:prstClr val="black"/>
                </a:solidFill>
                <a:latin typeface="游ゴシック" panose="020F0502020204030204"/>
                <a:ea typeface="游ゴシック" panose="020B0400000000000000" pitchFamily="50" charset="-128"/>
              </a:rPr>
              <a:pPr defTabSz="907633">
                <a:defRPr/>
              </a:pPr>
              <a:t>6</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4797671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8</a:t>
            </a:fld>
            <a:endParaRPr kumimoji="1" lang="ja-JP" altLang="en-US"/>
          </a:p>
        </p:txBody>
      </p:sp>
    </p:spTree>
    <p:extLst>
      <p:ext uri="{BB962C8B-B14F-4D97-AF65-F5344CB8AC3E}">
        <p14:creationId xmlns:p14="http://schemas.microsoft.com/office/powerpoint/2010/main" val="2382208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2021/7/12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4102950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2021/7/12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1926114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2021/7/12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557157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2021/7/12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693824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2021/7/12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2358684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ADBB047-88D8-4DB2-90C2-79679C7788C9}" type="datetimeFigureOut">
              <a:rPr kumimoji="1" lang="ja-JP" altLang="en-US" smtClean="0"/>
              <a:t>2021/7/12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711402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ADBB047-88D8-4DB2-90C2-79679C7788C9}" type="datetimeFigureOut">
              <a:rPr kumimoji="1" lang="ja-JP" altLang="en-US" smtClean="0"/>
              <a:t>2021/7/12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74067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ADBB047-88D8-4DB2-90C2-79679C7788C9}" type="datetimeFigureOut">
              <a:rPr kumimoji="1" lang="ja-JP" altLang="en-US" smtClean="0"/>
              <a:t>2021/7/12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4203164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ADBB047-88D8-4DB2-90C2-79679C7788C9}" type="datetimeFigureOut">
              <a:rPr kumimoji="1" lang="ja-JP" altLang="en-US" smtClean="0"/>
              <a:t>2021/7/12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2092184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ADBB047-88D8-4DB2-90C2-79679C7788C9}" type="datetimeFigureOut">
              <a:rPr kumimoji="1" lang="ja-JP" altLang="en-US" smtClean="0"/>
              <a:t>2021/7/12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189173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ADBB047-88D8-4DB2-90C2-79679C7788C9}" type="datetimeFigureOut">
              <a:rPr kumimoji="1" lang="ja-JP" altLang="en-US" smtClean="0"/>
              <a:t>2021/7/12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475489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DBB047-88D8-4DB2-90C2-79679C7788C9}" type="datetimeFigureOut">
              <a:rPr kumimoji="1" lang="ja-JP" altLang="en-US" smtClean="0"/>
              <a:t>2021/7/12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696133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23038" y="488023"/>
            <a:ext cx="7457863" cy="461665"/>
          </a:xfrm>
          <a:prstGeom prst="rect">
            <a:avLst/>
          </a:prstGeom>
          <a:noFill/>
          <a:ln w="19050">
            <a:solidFill>
              <a:schemeClr val="tx1"/>
            </a:solidFill>
          </a:ln>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en-US" altLang="ja-JP" sz="2400" b="1" noProof="0" dirty="0">
                <a:latin typeface="Arial" panose="020B0604020202020204" pitchFamily="34" charset="0"/>
                <a:ea typeface="游ゴシック" panose="020B0400000000000000" pitchFamily="50" charset="-128"/>
                <a:cs typeface="Arial" panose="020B0604020202020204" pitchFamily="34" charset="0"/>
              </a:rPr>
              <a:t>Requests Based on the Pre-Emergency Measures</a:t>
            </a:r>
          </a:p>
        </p:txBody>
      </p:sp>
      <p:sp>
        <p:nvSpPr>
          <p:cNvPr id="2" name="スライド番号プレースホルダー 1"/>
          <p:cNvSpPr>
            <a:spLocks noGrp="1"/>
          </p:cNvSpPr>
          <p:nvPr>
            <p:ph type="sldNum" sz="quarter" idx="12"/>
          </p:nvPr>
        </p:nvSpPr>
        <p:spPr>
          <a:xfrm>
            <a:off x="9428424" y="654545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Arial" panose="020B0604020202020204" pitchFamily="34" charset="0"/>
                <a:ea typeface="游ゴシック" panose="020B0400000000000000" pitchFamily="50" charset="-128"/>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sp>
        <p:nvSpPr>
          <p:cNvPr id="17" name="テキスト ボックス 16"/>
          <p:cNvSpPr txBox="1"/>
          <p:nvPr/>
        </p:nvSpPr>
        <p:spPr>
          <a:xfrm>
            <a:off x="223038" y="1555329"/>
            <a:ext cx="11948586" cy="5068054"/>
          </a:xfrm>
          <a:prstGeom prst="rect">
            <a:avLst/>
          </a:prstGeom>
          <a:noFill/>
          <a:ln w="28575">
            <a:noFill/>
          </a:ln>
        </p:spPr>
        <p:txBody>
          <a:bodyPr wrap="square" rtlCol="0">
            <a:spAutoFit/>
          </a:bodyPr>
          <a:lstStyle/>
          <a:p>
            <a:pPr marL="0" marR="0" lvl="0" indent="0" algn="l" defTabSz="914400" rtl="0" eaLnBrk="1" fontAlgn="auto" latinLnBrk="0" hangingPunct="1">
              <a:lnSpc>
                <a:spcPts val="2200"/>
              </a:lnSpc>
              <a:spcBef>
                <a:spcPts val="0"/>
              </a:spcBef>
              <a:spcAft>
                <a:spcPts val="0"/>
              </a:spcAft>
              <a:buClrTx/>
              <a:buSzTx/>
              <a:buFontTx/>
              <a:buNone/>
              <a:tabLst/>
              <a:defRPr/>
            </a:pPr>
            <a:r>
              <a:rPr lang="ja-JP" altLang="en-US" sz="2000" b="1" dirty="0">
                <a:latin typeface="Arial" panose="020B0604020202020204" pitchFamily="34" charset="0"/>
                <a:ea typeface="游ゴシック" panose="020B0400000000000000" pitchFamily="50" charset="-128"/>
                <a:cs typeface="Arial" panose="020B0604020202020204" pitchFamily="34" charset="0"/>
              </a:rPr>
              <a:t>　</a:t>
            </a:r>
            <a:r>
              <a:rPr kumimoji="1" lang="ja-JP" altLang="en-US" sz="2000" b="1" i="0" u="none" strike="noStrike" kern="1200" cap="none" spc="0" normalizeH="0" baseline="0" noProof="0" dirty="0">
                <a:ln>
                  <a:noFill/>
                </a:ln>
                <a:effectLst/>
                <a:uLnTx/>
                <a:uFillTx/>
                <a:latin typeface="Arial" panose="020B0604020202020204" pitchFamily="34" charset="0"/>
                <a:ea typeface="游ゴシック" panose="020B0400000000000000" pitchFamily="50" charset="-128"/>
                <a:cs typeface="Arial" panose="020B0604020202020204" pitchFamily="34" charset="0"/>
              </a:rPr>
              <a:t>①　</a:t>
            </a:r>
            <a:r>
              <a:rPr kumimoji="1" lang="en-US" altLang="ja-JP" sz="2400" b="1" i="0" u="none" strike="noStrike" kern="1200" cap="none" spc="0" normalizeH="0" baseline="0" noProof="0" dirty="0">
                <a:ln>
                  <a:noFill/>
                </a:ln>
                <a:effectLst/>
                <a:uLnTx/>
                <a:uFillTx/>
                <a:latin typeface="Arial" panose="020B0604020202020204" pitchFamily="34" charset="0"/>
                <a:ea typeface="游ゴシック" panose="020B0400000000000000" pitchFamily="50" charset="-128"/>
                <a:cs typeface="Arial" panose="020B0604020202020204" pitchFamily="34" charset="0"/>
              </a:rPr>
              <a:t>Area:</a:t>
            </a:r>
            <a:r>
              <a:rPr kumimoji="1" lang="ja-JP" altLang="en-US" sz="2000" b="1" i="0" u="none" strike="noStrike" kern="1200" cap="none" spc="0" normalizeH="0" baseline="0" noProof="0" dirty="0">
                <a:ln>
                  <a:noFill/>
                </a:ln>
                <a:effectLst/>
                <a:uLnTx/>
                <a:uFillTx/>
                <a:latin typeface="Arial" panose="020B0604020202020204" pitchFamily="34" charset="0"/>
                <a:ea typeface="游ゴシック" panose="020B0400000000000000" pitchFamily="50" charset="-128"/>
                <a:cs typeface="Arial" panose="020B0604020202020204" pitchFamily="34" charset="0"/>
              </a:rPr>
              <a:t>　   </a:t>
            </a:r>
            <a:r>
              <a:rPr kumimoji="1" lang="en-US" altLang="ja-JP" sz="2000" b="1" i="0" u="none" strike="noStrike" kern="1200" cap="none" spc="0" normalizeH="0" baseline="0" noProof="0" dirty="0">
                <a:ln>
                  <a:noFill/>
                </a:ln>
                <a:effectLst/>
                <a:uLnTx/>
                <a:uFillTx/>
                <a:latin typeface="Arial" panose="020B0604020202020204" pitchFamily="34" charset="0"/>
                <a:ea typeface="游ゴシック" panose="020B0400000000000000" pitchFamily="50" charset="-128"/>
                <a:cs typeface="Arial" panose="020B0604020202020204" pitchFamily="34" charset="0"/>
              </a:rPr>
              <a:t>※Refer to the next</a:t>
            </a:r>
            <a:r>
              <a:rPr kumimoji="1" lang="en-US" altLang="ja-JP" sz="2000" b="1" i="0" u="none" strike="noStrike" kern="1200" cap="none" spc="0" normalizeH="0" noProof="0" dirty="0">
                <a:ln>
                  <a:noFill/>
                </a:ln>
                <a:effectLst/>
                <a:uLnTx/>
                <a:uFillTx/>
                <a:latin typeface="Arial" panose="020B0604020202020204" pitchFamily="34" charset="0"/>
                <a:ea typeface="游ゴシック" panose="020B0400000000000000" pitchFamily="50" charset="-128"/>
                <a:cs typeface="Arial" panose="020B0604020202020204" pitchFamily="34" charset="0"/>
              </a:rPr>
              <a:t> page regarding each area’s situation</a:t>
            </a:r>
          </a:p>
          <a:p>
            <a:pPr marL="0" marR="0" lvl="0" indent="0" algn="l" defTabSz="914400" rtl="0" eaLnBrk="1" fontAlgn="auto" latinLnBrk="0" hangingPunct="1">
              <a:lnSpc>
                <a:spcPts val="2200"/>
              </a:lnSpc>
              <a:spcBef>
                <a:spcPts val="0"/>
              </a:spcBef>
              <a:spcAft>
                <a:spcPts val="0"/>
              </a:spcAft>
              <a:buClrTx/>
              <a:buSzTx/>
              <a:buFontTx/>
              <a:buNone/>
              <a:tabLst/>
              <a:defRPr/>
            </a:pPr>
            <a:r>
              <a:rPr lang="en-US" altLang="ja-JP" sz="2000" b="1" dirty="0">
                <a:latin typeface="Arial" panose="020B0604020202020204" pitchFamily="34" charset="0"/>
                <a:ea typeface="游ゴシック" panose="020B0400000000000000" pitchFamily="50" charset="-128"/>
                <a:cs typeface="Arial" panose="020B0604020202020204" pitchFamily="34" charset="0"/>
              </a:rPr>
              <a:t>  </a:t>
            </a:r>
          </a:p>
          <a:p>
            <a:pPr marL="0" marR="0" lvl="0" indent="0" algn="l" defTabSz="914400" rtl="0" eaLnBrk="1" fontAlgn="auto" latinLnBrk="0" hangingPunct="1">
              <a:lnSpc>
                <a:spcPts val="2200"/>
              </a:lnSpc>
              <a:spcBef>
                <a:spcPts val="0"/>
              </a:spcBef>
              <a:spcAft>
                <a:spcPts val="0"/>
              </a:spcAft>
              <a:buClrTx/>
              <a:buSzTx/>
              <a:buFontTx/>
              <a:buNone/>
              <a:tabLst/>
              <a:defRPr/>
            </a:pPr>
            <a:r>
              <a:rPr lang="en-US" altLang="ja-JP" sz="2000" b="1" dirty="0">
                <a:latin typeface="Arial" panose="020B0604020202020204" pitchFamily="34" charset="0"/>
                <a:ea typeface="游ゴシック" panose="020B0400000000000000" pitchFamily="50" charset="-128"/>
                <a:cs typeface="Arial" panose="020B0604020202020204" pitchFamily="34" charset="0"/>
              </a:rPr>
              <a:t>         </a:t>
            </a:r>
            <a:r>
              <a:rPr lang="en-US" altLang="ja-JP" sz="2000" b="1" u="sng" dirty="0">
                <a:latin typeface="Arial" panose="020B0604020202020204" pitchFamily="34" charset="0"/>
                <a:ea typeface="游ゴシック" panose="020B0400000000000000" pitchFamily="50" charset="-128"/>
                <a:cs typeface="Arial" panose="020B0604020202020204" pitchFamily="34" charset="0"/>
              </a:rPr>
              <a:t> </a:t>
            </a:r>
            <a:r>
              <a:rPr lang="en-US" altLang="ja-JP" sz="2000" b="1" u="sng" dirty="0">
                <a:latin typeface="Arial" panose="020B0604020202020204" pitchFamily="34" charset="0"/>
                <a:cs typeface="Arial" panose="020B0604020202020204" pitchFamily="34" charset="0"/>
              </a:rPr>
              <a:t>Areas under the pre-emergency measures </a:t>
            </a:r>
            <a:r>
              <a:rPr lang="en-US" altLang="ja-JP" sz="2000" b="1" u="sng" dirty="0">
                <a:latin typeface="Arial" panose="020B0604020202020204" pitchFamily="34" charset="0"/>
                <a:ea typeface="游ゴシック" panose="020B0400000000000000" pitchFamily="50" charset="-128"/>
                <a:cs typeface="Arial" panose="020B0604020202020204" pitchFamily="34" charset="0"/>
              </a:rPr>
              <a:t>: 33 cities </a:t>
            </a:r>
          </a:p>
          <a:p>
            <a:pPr marL="0" marR="0" lvl="0" indent="0" algn="l" defTabSz="914400" rtl="0" eaLnBrk="1" fontAlgn="auto" latinLnBrk="0" hangingPunct="1">
              <a:lnSpc>
                <a:spcPts val="2200"/>
              </a:lnSpc>
              <a:spcBef>
                <a:spcPts val="0"/>
              </a:spcBef>
              <a:spcAft>
                <a:spcPts val="0"/>
              </a:spcAft>
              <a:buClrTx/>
              <a:buSzTx/>
              <a:buFontTx/>
              <a:buNone/>
              <a:tabLst/>
              <a:defRPr/>
            </a:pPr>
            <a:endParaRPr lang="en-US" altLang="ja-JP" sz="2000" b="1" u="sng" dirty="0">
              <a:latin typeface="Arial" panose="020B0604020202020204" pitchFamily="34" charset="0"/>
              <a:ea typeface="游ゴシック" panose="020B0400000000000000" pitchFamily="50" charset="-128"/>
              <a:cs typeface="Arial" panose="020B0604020202020204" pitchFamily="34" charset="0"/>
            </a:endParaRPr>
          </a:p>
          <a:p>
            <a:pPr marL="0" marR="0" lvl="0" indent="0" algn="l" defTabSz="914400" rtl="0" eaLnBrk="1" fontAlgn="auto" latinLnBrk="0" hangingPunct="1">
              <a:lnSpc>
                <a:spcPts val="2200"/>
              </a:lnSpc>
              <a:spcBef>
                <a:spcPts val="0"/>
              </a:spcBef>
              <a:spcAft>
                <a:spcPts val="0"/>
              </a:spcAft>
              <a:buClrTx/>
              <a:buSzTx/>
              <a:buFontTx/>
              <a:buNone/>
              <a:tabLst/>
              <a:defRPr/>
            </a:pPr>
            <a:r>
              <a:rPr lang="en-US" altLang="ja-JP" sz="2000" dirty="0">
                <a:latin typeface="Arial" panose="020B0604020202020204" pitchFamily="34" charset="0"/>
                <a:ea typeface="游ゴシック" panose="020B0400000000000000" pitchFamily="50" charset="-128"/>
                <a:cs typeface="Arial" panose="020B0604020202020204" pitchFamily="34" charset="0"/>
              </a:rPr>
              <a:t>         (Osaka, Sakai, </a:t>
            </a:r>
            <a:r>
              <a:rPr lang="en-US" altLang="ja-JP" sz="2000" dirty="0" err="1">
                <a:latin typeface="Arial" panose="020B0604020202020204" pitchFamily="34" charset="0"/>
                <a:ea typeface="游ゴシック" panose="020B0400000000000000" pitchFamily="50" charset="-128"/>
                <a:cs typeface="Arial" panose="020B0604020202020204" pitchFamily="34" charset="0"/>
              </a:rPr>
              <a:t>Kishiwada</a:t>
            </a:r>
            <a:r>
              <a:rPr lang="en-US" altLang="ja-JP" sz="2000" dirty="0">
                <a:latin typeface="Arial" panose="020B0604020202020204" pitchFamily="34" charset="0"/>
                <a:ea typeface="游ゴシック" panose="020B0400000000000000" pitchFamily="50" charset="-128"/>
                <a:cs typeface="Arial" panose="020B0604020202020204" pitchFamily="34" charset="0"/>
              </a:rPr>
              <a:t>, Toyonaka, Ikeda, Suita, </a:t>
            </a:r>
            <a:r>
              <a:rPr lang="en-US" altLang="ja-JP" sz="2000" dirty="0" err="1">
                <a:latin typeface="Arial" panose="020B0604020202020204" pitchFamily="34" charset="0"/>
                <a:ea typeface="游ゴシック" panose="020B0400000000000000" pitchFamily="50" charset="-128"/>
                <a:cs typeface="Arial" panose="020B0604020202020204" pitchFamily="34" charset="0"/>
              </a:rPr>
              <a:t>Izumiotsu</a:t>
            </a:r>
            <a:r>
              <a:rPr lang="en-US" altLang="ja-JP" sz="2000" dirty="0">
                <a:latin typeface="Arial" panose="020B0604020202020204" pitchFamily="34" charset="0"/>
                <a:ea typeface="游ゴシック" panose="020B0400000000000000" pitchFamily="50" charset="-128"/>
                <a:cs typeface="Arial" panose="020B0604020202020204" pitchFamily="34" charset="0"/>
              </a:rPr>
              <a:t>, Takatsuki, </a:t>
            </a:r>
            <a:r>
              <a:rPr lang="en-US" altLang="ja-JP" sz="2000" dirty="0" err="1">
                <a:latin typeface="Arial" panose="020B0604020202020204" pitchFamily="34" charset="0"/>
                <a:ea typeface="游ゴシック" panose="020B0400000000000000" pitchFamily="50" charset="-128"/>
                <a:cs typeface="Arial" panose="020B0604020202020204" pitchFamily="34" charset="0"/>
              </a:rPr>
              <a:t>Kaizuka</a:t>
            </a:r>
            <a:r>
              <a:rPr lang="en-US" altLang="ja-JP" sz="2000" dirty="0">
                <a:latin typeface="Arial" panose="020B0604020202020204" pitchFamily="34" charset="0"/>
                <a:ea typeface="游ゴシック" panose="020B0400000000000000" pitchFamily="50" charset="-128"/>
                <a:cs typeface="Arial" panose="020B0604020202020204" pitchFamily="34" charset="0"/>
              </a:rPr>
              <a:t>, </a:t>
            </a:r>
            <a:r>
              <a:rPr lang="en-US" altLang="ja-JP" sz="2000" dirty="0" err="1">
                <a:latin typeface="Arial" panose="020B0604020202020204" pitchFamily="34" charset="0"/>
                <a:ea typeface="游ゴシック" panose="020B0400000000000000" pitchFamily="50" charset="-128"/>
                <a:cs typeface="Arial" panose="020B0604020202020204" pitchFamily="34" charset="0"/>
              </a:rPr>
              <a:t>Moriguchi</a:t>
            </a:r>
            <a:r>
              <a:rPr lang="en-US" altLang="ja-JP" sz="2000" dirty="0">
                <a:latin typeface="Arial" panose="020B0604020202020204" pitchFamily="34" charset="0"/>
                <a:ea typeface="游ゴシック" panose="020B0400000000000000" pitchFamily="50" charset="-128"/>
                <a:cs typeface="Arial" panose="020B0604020202020204" pitchFamily="34" charset="0"/>
              </a:rPr>
              <a:t>,    </a:t>
            </a:r>
          </a:p>
          <a:p>
            <a:pPr marL="0" marR="0" lvl="0" indent="0" algn="l" defTabSz="914400" rtl="0" eaLnBrk="1" fontAlgn="auto" latinLnBrk="0" hangingPunct="1">
              <a:lnSpc>
                <a:spcPts val="2200"/>
              </a:lnSpc>
              <a:spcBef>
                <a:spcPts val="0"/>
              </a:spcBef>
              <a:spcAft>
                <a:spcPts val="0"/>
              </a:spcAft>
              <a:buClrTx/>
              <a:buSzTx/>
              <a:buFontTx/>
              <a:buNone/>
              <a:tabLst/>
              <a:defRPr/>
            </a:pPr>
            <a:r>
              <a:rPr lang="en-US" altLang="ja-JP" sz="2000" dirty="0">
                <a:latin typeface="Arial" panose="020B0604020202020204" pitchFamily="34" charset="0"/>
                <a:ea typeface="游ゴシック" panose="020B0400000000000000" pitchFamily="50" charset="-128"/>
                <a:cs typeface="Arial" panose="020B0604020202020204" pitchFamily="34" charset="0"/>
              </a:rPr>
              <a:t>           Hirakata, Ibaraki, Yao, </a:t>
            </a:r>
            <a:r>
              <a:rPr lang="en-US" altLang="ja-JP" sz="2000" dirty="0" err="1">
                <a:latin typeface="Arial" panose="020B0604020202020204" pitchFamily="34" charset="0"/>
                <a:ea typeface="游ゴシック" panose="020B0400000000000000" pitchFamily="50" charset="-128"/>
                <a:cs typeface="Arial" panose="020B0604020202020204" pitchFamily="34" charset="0"/>
              </a:rPr>
              <a:t>Izumisano</a:t>
            </a:r>
            <a:r>
              <a:rPr lang="en-US" altLang="ja-JP" sz="2000" dirty="0">
                <a:latin typeface="Arial" panose="020B0604020202020204" pitchFamily="34" charset="0"/>
                <a:ea typeface="游ゴシック" panose="020B0400000000000000" pitchFamily="50" charset="-128"/>
                <a:cs typeface="Arial" panose="020B0604020202020204" pitchFamily="34" charset="0"/>
              </a:rPr>
              <a:t>, </a:t>
            </a:r>
            <a:r>
              <a:rPr lang="en-US" altLang="ja-JP" sz="2000" dirty="0" err="1">
                <a:latin typeface="Arial" panose="020B0604020202020204" pitchFamily="34" charset="0"/>
                <a:ea typeface="游ゴシック" panose="020B0400000000000000" pitchFamily="50" charset="-128"/>
                <a:cs typeface="Arial" panose="020B0604020202020204" pitchFamily="34" charset="0"/>
              </a:rPr>
              <a:t>Tondabayashi</a:t>
            </a:r>
            <a:r>
              <a:rPr lang="en-US" altLang="ja-JP" sz="2000" dirty="0">
                <a:latin typeface="Arial" panose="020B0604020202020204" pitchFamily="34" charset="0"/>
                <a:ea typeface="游ゴシック" panose="020B0400000000000000" pitchFamily="50" charset="-128"/>
                <a:cs typeface="Arial" panose="020B0604020202020204" pitchFamily="34" charset="0"/>
              </a:rPr>
              <a:t>, Neyagawa, </a:t>
            </a:r>
            <a:r>
              <a:rPr lang="en-US" altLang="ja-JP" sz="2000" dirty="0" err="1">
                <a:latin typeface="Arial" panose="020B0604020202020204" pitchFamily="34" charset="0"/>
                <a:ea typeface="游ゴシック" panose="020B0400000000000000" pitchFamily="50" charset="-128"/>
                <a:cs typeface="Arial" panose="020B0604020202020204" pitchFamily="34" charset="0"/>
              </a:rPr>
              <a:t>Kawachinagano</a:t>
            </a:r>
            <a:r>
              <a:rPr lang="en-US" altLang="ja-JP" sz="2000" dirty="0">
                <a:latin typeface="Arial" panose="020B0604020202020204" pitchFamily="34" charset="0"/>
                <a:ea typeface="游ゴシック" panose="020B0400000000000000" pitchFamily="50" charset="-128"/>
                <a:cs typeface="Arial" panose="020B0604020202020204" pitchFamily="34" charset="0"/>
              </a:rPr>
              <a:t>, Matsubara, Daito, </a:t>
            </a:r>
          </a:p>
          <a:p>
            <a:pPr marL="0" marR="0" lvl="0" indent="0" algn="l" defTabSz="914400" rtl="0" eaLnBrk="1" fontAlgn="auto" latinLnBrk="0" hangingPunct="1">
              <a:lnSpc>
                <a:spcPts val="2200"/>
              </a:lnSpc>
              <a:spcBef>
                <a:spcPts val="0"/>
              </a:spcBef>
              <a:spcAft>
                <a:spcPts val="0"/>
              </a:spcAft>
              <a:buClrTx/>
              <a:buSzTx/>
              <a:buFontTx/>
              <a:buNone/>
              <a:tabLst/>
              <a:defRPr/>
            </a:pPr>
            <a:r>
              <a:rPr lang="en-US" altLang="ja-JP" sz="2000" dirty="0">
                <a:latin typeface="Arial" panose="020B0604020202020204" pitchFamily="34" charset="0"/>
                <a:ea typeface="游ゴシック" panose="020B0400000000000000" pitchFamily="50" charset="-128"/>
                <a:cs typeface="Arial" panose="020B0604020202020204" pitchFamily="34" charset="0"/>
              </a:rPr>
              <a:t>           Izumi, </a:t>
            </a:r>
            <a:r>
              <a:rPr lang="en-US" altLang="ja-JP" sz="2000" dirty="0" err="1">
                <a:latin typeface="Arial" panose="020B0604020202020204" pitchFamily="34" charset="0"/>
                <a:ea typeface="游ゴシック" panose="020B0400000000000000" pitchFamily="50" charset="-128"/>
                <a:cs typeface="Arial" panose="020B0604020202020204" pitchFamily="34" charset="0"/>
              </a:rPr>
              <a:t>Minoh</a:t>
            </a:r>
            <a:r>
              <a:rPr lang="en-US" altLang="ja-JP" sz="2000" dirty="0">
                <a:latin typeface="Arial" panose="020B0604020202020204" pitchFamily="34" charset="0"/>
                <a:ea typeface="游ゴシック" panose="020B0400000000000000" pitchFamily="50" charset="-128"/>
                <a:cs typeface="Arial" panose="020B0604020202020204" pitchFamily="34" charset="0"/>
              </a:rPr>
              <a:t>, </a:t>
            </a:r>
            <a:r>
              <a:rPr lang="en-US" altLang="ja-JP" sz="2000" dirty="0" err="1">
                <a:latin typeface="Arial" panose="020B0604020202020204" pitchFamily="34" charset="0"/>
                <a:ea typeface="游ゴシック" panose="020B0400000000000000" pitchFamily="50" charset="-128"/>
                <a:cs typeface="Arial" panose="020B0604020202020204" pitchFamily="34" charset="0"/>
              </a:rPr>
              <a:t>Kashiwara</a:t>
            </a:r>
            <a:r>
              <a:rPr lang="en-US" altLang="ja-JP" sz="2000" dirty="0">
                <a:latin typeface="Arial" panose="020B0604020202020204" pitchFamily="34" charset="0"/>
                <a:ea typeface="游ゴシック" panose="020B0400000000000000" pitchFamily="50" charset="-128"/>
                <a:cs typeface="Arial" panose="020B0604020202020204" pitchFamily="34" charset="0"/>
              </a:rPr>
              <a:t>, </a:t>
            </a:r>
            <a:r>
              <a:rPr lang="en-US" altLang="ja-JP" sz="2000" dirty="0" err="1">
                <a:latin typeface="Arial" panose="020B0604020202020204" pitchFamily="34" charset="0"/>
                <a:ea typeface="游ゴシック" panose="020B0400000000000000" pitchFamily="50" charset="-128"/>
                <a:cs typeface="Arial" panose="020B0604020202020204" pitchFamily="34" charset="0"/>
              </a:rPr>
              <a:t>Habikino</a:t>
            </a:r>
            <a:r>
              <a:rPr lang="en-US" altLang="ja-JP" sz="2000" dirty="0">
                <a:latin typeface="Arial" panose="020B0604020202020204" pitchFamily="34" charset="0"/>
                <a:ea typeface="游ゴシック" panose="020B0400000000000000" pitchFamily="50" charset="-128"/>
                <a:cs typeface="Arial" panose="020B0604020202020204" pitchFamily="34" charset="0"/>
              </a:rPr>
              <a:t>, </a:t>
            </a:r>
            <a:r>
              <a:rPr lang="en-US" altLang="ja-JP" sz="2000" dirty="0" err="1">
                <a:latin typeface="Arial" panose="020B0604020202020204" pitchFamily="34" charset="0"/>
                <a:ea typeface="游ゴシック" panose="020B0400000000000000" pitchFamily="50" charset="-128"/>
                <a:cs typeface="Arial" panose="020B0604020202020204" pitchFamily="34" charset="0"/>
              </a:rPr>
              <a:t>Kadoma</a:t>
            </a:r>
            <a:r>
              <a:rPr lang="en-US" altLang="ja-JP" sz="2000" dirty="0">
                <a:latin typeface="Arial" panose="020B0604020202020204" pitchFamily="34" charset="0"/>
                <a:ea typeface="游ゴシック" panose="020B0400000000000000" pitchFamily="50" charset="-128"/>
                <a:cs typeface="Arial" panose="020B0604020202020204" pitchFamily="34" charset="0"/>
              </a:rPr>
              <a:t>, Settsu, Takaishi, </a:t>
            </a:r>
            <a:r>
              <a:rPr lang="en-US" altLang="ja-JP" sz="2000" dirty="0" err="1">
                <a:latin typeface="Arial" panose="020B0604020202020204" pitchFamily="34" charset="0"/>
                <a:ea typeface="游ゴシック" panose="020B0400000000000000" pitchFamily="50" charset="-128"/>
                <a:cs typeface="Arial" panose="020B0604020202020204" pitchFamily="34" charset="0"/>
              </a:rPr>
              <a:t>Fujiidara</a:t>
            </a:r>
            <a:r>
              <a:rPr lang="en-US" altLang="ja-JP" sz="2000" dirty="0">
                <a:latin typeface="Arial" panose="020B0604020202020204" pitchFamily="34" charset="0"/>
                <a:ea typeface="游ゴシック" panose="020B0400000000000000" pitchFamily="50" charset="-128"/>
                <a:cs typeface="Arial" panose="020B0604020202020204" pitchFamily="34" charset="0"/>
              </a:rPr>
              <a:t>, Higashiosaka, </a:t>
            </a:r>
            <a:r>
              <a:rPr lang="en-US" altLang="ja-JP" sz="2000" dirty="0" err="1">
                <a:latin typeface="Arial" panose="020B0604020202020204" pitchFamily="34" charset="0"/>
                <a:ea typeface="游ゴシック" panose="020B0400000000000000" pitchFamily="50" charset="-128"/>
                <a:cs typeface="Arial" panose="020B0604020202020204" pitchFamily="34" charset="0"/>
              </a:rPr>
              <a:t>Sennan</a:t>
            </a:r>
            <a:r>
              <a:rPr lang="en-US" altLang="ja-JP" sz="2000" dirty="0">
                <a:latin typeface="Arial" panose="020B0604020202020204" pitchFamily="34" charset="0"/>
                <a:ea typeface="游ゴシック" panose="020B0400000000000000" pitchFamily="50" charset="-128"/>
                <a:cs typeface="Arial" panose="020B0604020202020204" pitchFamily="34" charset="0"/>
              </a:rPr>
              <a:t>,  </a:t>
            </a:r>
          </a:p>
          <a:p>
            <a:pPr marL="0" marR="0" lvl="0" indent="0" algn="l" defTabSz="914400" rtl="0" eaLnBrk="1" fontAlgn="auto" latinLnBrk="0" hangingPunct="1">
              <a:lnSpc>
                <a:spcPts val="2200"/>
              </a:lnSpc>
              <a:spcBef>
                <a:spcPts val="0"/>
              </a:spcBef>
              <a:spcAft>
                <a:spcPts val="0"/>
              </a:spcAft>
              <a:buClrTx/>
              <a:buSzTx/>
              <a:buFontTx/>
              <a:buNone/>
              <a:tabLst/>
              <a:defRPr/>
            </a:pPr>
            <a:r>
              <a:rPr lang="en-US" altLang="ja-JP" sz="2000" dirty="0">
                <a:latin typeface="Arial" panose="020B0604020202020204" pitchFamily="34" charset="0"/>
                <a:ea typeface="游ゴシック" panose="020B0400000000000000" pitchFamily="50" charset="-128"/>
                <a:cs typeface="Arial" panose="020B0604020202020204" pitchFamily="34" charset="0"/>
              </a:rPr>
              <a:t>           </a:t>
            </a:r>
            <a:r>
              <a:rPr lang="en-US" altLang="ja-JP" sz="2000" dirty="0" err="1">
                <a:latin typeface="Arial" panose="020B0604020202020204" pitchFamily="34" charset="0"/>
                <a:ea typeface="游ゴシック" panose="020B0400000000000000" pitchFamily="50" charset="-128"/>
                <a:cs typeface="Arial" panose="020B0604020202020204" pitchFamily="34" charset="0"/>
              </a:rPr>
              <a:t>Sijyonawate</a:t>
            </a:r>
            <a:r>
              <a:rPr lang="en-US" altLang="ja-JP" sz="2000" dirty="0">
                <a:latin typeface="Arial" panose="020B0604020202020204" pitchFamily="34" charset="0"/>
                <a:ea typeface="游ゴシック" panose="020B0400000000000000" pitchFamily="50" charset="-128"/>
                <a:cs typeface="Arial" panose="020B0604020202020204" pitchFamily="34" charset="0"/>
              </a:rPr>
              <a:t>, Katano, </a:t>
            </a:r>
            <a:r>
              <a:rPr lang="en-US" altLang="ja-JP" sz="2000" dirty="0" err="1">
                <a:latin typeface="Arial" panose="020B0604020202020204" pitchFamily="34" charset="0"/>
                <a:ea typeface="游ゴシック" panose="020B0400000000000000" pitchFamily="50" charset="-128"/>
                <a:cs typeface="Arial" panose="020B0604020202020204" pitchFamily="34" charset="0"/>
              </a:rPr>
              <a:t>Osakasayama</a:t>
            </a:r>
            <a:r>
              <a:rPr lang="en-US" altLang="ja-JP" sz="2000" dirty="0">
                <a:latin typeface="Arial" panose="020B0604020202020204" pitchFamily="34" charset="0"/>
                <a:ea typeface="游ゴシック" panose="020B0400000000000000" pitchFamily="50" charset="-128"/>
                <a:cs typeface="Arial" panose="020B0604020202020204" pitchFamily="34" charset="0"/>
              </a:rPr>
              <a:t>, and </a:t>
            </a:r>
            <a:r>
              <a:rPr lang="en-US" altLang="ja-JP" sz="2000" dirty="0" err="1">
                <a:latin typeface="Arial" panose="020B0604020202020204" pitchFamily="34" charset="0"/>
                <a:ea typeface="游ゴシック" panose="020B0400000000000000" pitchFamily="50" charset="-128"/>
                <a:cs typeface="Arial" panose="020B0604020202020204" pitchFamily="34" charset="0"/>
              </a:rPr>
              <a:t>Hannann</a:t>
            </a:r>
            <a:r>
              <a:rPr lang="en-US" altLang="ja-JP" sz="2000" dirty="0">
                <a:latin typeface="Arial" panose="020B0604020202020204" pitchFamily="34" charset="0"/>
                <a:ea typeface="游ゴシック" panose="020B0400000000000000" pitchFamily="50" charset="-128"/>
                <a:cs typeface="Arial" panose="020B0604020202020204" pitchFamily="34" charset="0"/>
              </a:rPr>
              <a:t>) </a:t>
            </a:r>
          </a:p>
          <a:p>
            <a:pPr marL="0" marR="0" lvl="0" indent="0" algn="l" defTabSz="914400" rtl="0" eaLnBrk="1" fontAlgn="auto" latinLnBrk="0" hangingPunct="1">
              <a:lnSpc>
                <a:spcPts val="2200"/>
              </a:lnSpc>
              <a:spcBef>
                <a:spcPts val="0"/>
              </a:spcBef>
              <a:spcAft>
                <a:spcPts val="0"/>
              </a:spcAft>
              <a:buClrTx/>
              <a:buSzTx/>
              <a:buFontTx/>
              <a:buNone/>
              <a:tabLst/>
              <a:defRPr/>
            </a:pPr>
            <a:endParaRPr lang="en-US" altLang="ja-JP" sz="2000" dirty="0">
              <a:latin typeface="Arial" panose="020B0604020202020204" pitchFamily="34" charset="0"/>
              <a:ea typeface="游ゴシック" panose="020B0400000000000000" pitchFamily="50" charset="-128"/>
              <a:cs typeface="Arial" panose="020B0604020202020204" pitchFamily="34" charset="0"/>
            </a:endParaRPr>
          </a:p>
          <a:p>
            <a:pPr marL="0" marR="0" lvl="0" indent="0" algn="l" defTabSz="914400" rtl="0" eaLnBrk="1" fontAlgn="auto" latinLnBrk="0" hangingPunct="1">
              <a:lnSpc>
                <a:spcPts val="2200"/>
              </a:lnSpc>
              <a:spcBef>
                <a:spcPts val="0"/>
              </a:spcBef>
              <a:spcAft>
                <a:spcPts val="0"/>
              </a:spcAft>
              <a:buClrTx/>
              <a:buSzTx/>
              <a:buFontTx/>
              <a:buNone/>
              <a:tabLst/>
              <a:defRPr/>
            </a:pPr>
            <a:r>
              <a:rPr lang="en-US" altLang="ja-JP" sz="2000" b="1" dirty="0">
                <a:latin typeface="Arial" panose="020B0604020202020204" pitchFamily="34" charset="0"/>
                <a:ea typeface="游ゴシック" panose="020B0400000000000000" pitchFamily="50" charset="-128"/>
                <a:cs typeface="Arial" panose="020B0604020202020204" pitchFamily="34" charset="0"/>
              </a:rPr>
              <a:t>         </a:t>
            </a:r>
            <a:r>
              <a:rPr kumimoji="1" lang="en-US" altLang="ja-JP" sz="2000" b="1" i="0" u="sng" strike="noStrike" kern="1200" cap="none" spc="0" normalizeH="0" noProof="0" dirty="0">
                <a:ln>
                  <a:noFill/>
                </a:ln>
                <a:effectLst/>
                <a:uLnTx/>
                <a:uFillTx/>
                <a:latin typeface="Arial" panose="020B0604020202020204" pitchFamily="34" charset="0"/>
                <a:ea typeface="游ゴシック" panose="020B0400000000000000" pitchFamily="50" charset="-128"/>
                <a:cs typeface="Arial" panose="020B0604020202020204" pitchFamily="34" charset="0"/>
              </a:rPr>
              <a:t>Other areas: </a:t>
            </a:r>
            <a:r>
              <a:rPr lang="en-US" altLang="ja-JP" sz="2000" b="1" u="sng" dirty="0">
                <a:latin typeface="Arial" panose="020B0604020202020204" pitchFamily="34" charset="0"/>
                <a:ea typeface="游ゴシック" panose="020B0400000000000000" pitchFamily="50" charset="-128"/>
                <a:cs typeface="Arial" panose="020B0604020202020204" pitchFamily="34" charset="0"/>
              </a:rPr>
              <a:t>9 </a:t>
            </a:r>
            <a:r>
              <a:rPr kumimoji="1" lang="en-US" altLang="ja-JP" sz="2000" b="1" i="0" u="sng" strike="noStrike" kern="1200" cap="none" spc="0" normalizeH="0" noProof="0" dirty="0">
                <a:ln>
                  <a:noFill/>
                </a:ln>
                <a:effectLst/>
                <a:uLnTx/>
                <a:uFillTx/>
                <a:latin typeface="Arial" panose="020B0604020202020204" pitchFamily="34" charset="0"/>
                <a:ea typeface="游ゴシック" panose="020B0400000000000000" pitchFamily="50" charset="-128"/>
                <a:cs typeface="Arial" panose="020B0604020202020204" pitchFamily="34" charset="0"/>
              </a:rPr>
              <a:t>towns and 1 village</a:t>
            </a:r>
          </a:p>
          <a:p>
            <a:pPr marL="0" marR="0" lvl="0" indent="0" algn="l" defTabSz="914400" rtl="0" eaLnBrk="1" fontAlgn="auto" latinLnBrk="0" hangingPunct="1">
              <a:lnSpc>
                <a:spcPts val="2200"/>
              </a:lnSpc>
              <a:spcBef>
                <a:spcPts val="0"/>
              </a:spcBef>
              <a:spcAft>
                <a:spcPts val="0"/>
              </a:spcAft>
              <a:buClrTx/>
              <a:buSzTx/>
              <a:buFontTx/>
              <a:buNone/>
              <a:tabLst/>
              <a:defRPr/>
            </a:pPr>
            <a:endParaRPr kumimoji="1" lang="en-US" altLang="ja-JP" sz="2000" b="1" i="0" u="sng" strike="noStrike" kern="1200" cap="none" spc="0" normalizeH="0" noProof="0" dirty="0">
              <a:ln>
                <a:noFill/>
              </a:ln>
              <a:effectLst/>
              <a:uLnTx/>
              <a:uFillTx/>
              <a:latin typeface="Arial" panose="020B0604020202020204" pitchFamily="34" charset="0"/>
              <a:ea typeface="游ゴシック" panose="020B0400000000000000" pitchFamily="50" charset="-128"/>
              <a:cs typeface="Arial" panose="020B0604020202020204" pitchFamily="34" charset="0"/>
            </a:endParaRPr>
          </a:p>
          <a:p>
            <a:pPr marL="0" marR="0" lvl="0" indent="0" algn="l" defTabSz="914400" rtl="0" eaLnBrk="1" fontAlgn="auto" latinLnBrk="0" hangingPunct="1">
              <a:lnSpc>
                <a:spcPts val="2200"/>
              </a:lnSpc>
              <a:spcBef>
                <a:spcPts val="0"/>
              </a:spcBef>
              <a:spcAft>
                <a:spcPts val="0"/>
              </a:spcAft>
              <a:buClrTx/>
              <a:buSzTx/>
              <a:buFontTx/>
              <a:buNone/>
              <a:tabLst/>
              <a:defRPr/>
            </a:pPr>
            <a:r>
              <a:rPr lang="en-US" altLang="ja-JP" sz="2000" dirty="0">
                <a:latin typeface="Arial" panose="020B0604020202020204" pitchFamily="34" charset="0"/>
                <a:ea typeface="游ゴシック" panose="020B0400000000000000" pitchFamily="50" charset="-128"/>
                <a:cs typeface="Arial" panose="020B0604020202020204" pitchFamily="34" charset="0"/>
              </a:rPr>
              <a:t>         (Towns: </a:t>
            </a:r>
            <a:r>
              <a:rPr lang="en-US" altLang="ja-JP" sz="2000" dirty="0" err="1">
                <a:latin typeface="Arial" panose="020B0604020202020204" pitchFamily="34" charset="0"/>
                <a:ea typeface="游ゴシック" panose="020B0400000000000000" pitchFamily="50" charset="-128"/>
                <a:cs typeface="Arial" panose="020B0604020202020204" pitchFamily="34" charset="0"/>
              </a:rPr>
              <a:t>Shimamoto</a:t>
            </a:r>
            <a:r>
              <a:rPr lang="en-US" altLang="ja-JP" sz="2000" dirty="0">
                <a:latin typeface="Arial" panose="020B0604020202020204" pitchFamily="34" charset="0"/>
                <a:ea typeface="游ゴシック" panose="020B0400000000000000" pitchFamily="50" charset="-128"/>
                <a:cs typeface="Arial" panose="020B0604020202020204" pitchFamily="34" charset="0"/>
              </a:rPr>
              <a:t>, </a:t>
            </a:r>
            <a:r>
              <a:rPr lang="en-US" altLang="ja-JP" sz="2000" dirty="0" err="1">
                <a:latin typeface="Arial" panose="020B0604020202020204" pitchFamily="34" charset="0"/>
                <a:ea typeface="游ゴシック" panose="020B0400000000000000" pitchFamily="50" charset="-128"/>
                <a:cs typeface="Arial" panose="020B0604020202020204" pitchFamily="34" charset="0"/>
              </a:rPr>
              <a:t>Toyono</a:t>
            </a:r>
            <a:r>
              <a:rPr lang="en-US" altLang="ja-JP" sz="2000" dirty="0">
                <a:latin typeface="Arial" panose="020B0604020202020204" pitchFamily="34" charset="0"/>
                <a:ea typeface="游ゴシック" panose="020B0400000000000000" pitchFamily="50" charset="-128"/>
                <a:cs typeface="Arial" panose="020B0604020202020204" pitchFamily="34" charset="0"/>
              </a:rPr>
              <a:t>, Nose, </a:t>
            </a:r>
            <a:r>
              <a:rPr lang="en-US" altLang="ja-JP" sz="2000" dirty="0" err="1">
                <a:latin typeface="Arial" panose="020B0604020202020204" pitchFamily="34" charset="0"/>
                <a:ea typeface="游ゴシック" panose="020B0400000000000000" pitchFamily="50" charset="-128"/>
                <a:cs typeface="Arial" panose="020B0604020202020204" pitchFamily="34" charset="0"/>
              </a:rPr>
              <a:t>Tadaoka</a:t>
            </a:r>
            <a:r>
              <a:rPr lang="en-US" altLang="ja-JP" sz="2000" dirty="0">
                <a:latin typeface="Arial" panose="020B0604020202020204" pitchFamily="34" charset="0"/>
                <a:ea typeface="游ゴシック" panose="020B0400000000000000" pitchFamily="50" charset="-128"/>
                <a:cs typeface="Arial" panose="020B0604020202020204" pitchFamily="34" charset="0"/>
              </a:rPr>
              <a:t>, </a:t>
            </a:r>
            <a:r>
              <a:rPr lang="en-US" altLang="ja-JP" sz="2000" dirty="0" err="1">
                <a:latin typeface="Arial" panose="020B0604020202020204" pitchFamily="34" charset="0"/>
                <a:ea typeface="游ゴシック" panose="020B0400000000000000" pitchFamily="50" charset="-128"/>
                <a:cs typeface="Arial" panose="020B0604020202020204" pitchFamily="34" charset="0"/>
              </a:rPr>
              <a:t>Kumatori</a:t>
            </a:r>
            <a:r>
              <a:rPr lang="en-US" altLang="ja-JP" sz="2000" dirty="0">
                <a:latin typeface="Arial" panose="020B0604020202020204" pitchFamily="34" charset="0"/>
                <a:ea typeface="游ゴシック" panose="020B0400000000000000" pitchFamily="50" charset="-128"/>
                <a:cs typeface="Arial" panose="020B0604020202020204" pitchFamily="34" charset="0"/>
              </a:rPr>
              <a:t>, </a:t>
            </a:r>
            <a:r>
              <a:rPr lang="en-US" altLang="ja-JP" sz="2000" dirty="0" err="1">
                <a:latin typeface="Arial" panose="020B0604020202020204" pitchFamily="34" charset="0"/>
                <a:ea typeface="游ゴシック" panose="020B0400000000000000" pitchFamily="50" charset="-128"/>
                <a:cs typeface="Arial" panose="020B0604020202020204" pitchFamily="34" charset="0"/>
              </a:rPr>
              <a:t>Tajiri</a:t>
            </a:r>
            <a:r>
              <a:rPr lang="en-US" altLang="ja-JP" sz="2000" dirty="0">
                <a:latin typeface="Arial" panose="020B0604020202020204" pitchFamily="34" charset="0"/>
                <a:ea typeface="游ゴシック" panose="020B0400000000000000" pitchFamily="50" charset="-128"/>
                <a:cs typeface="Arial" panose="020B0604020202020204" pitchFamily="34" charset="0"/>
              </a:rPr>
              <a:t>, </a:t>
            </a:r>
            <a:r>
              <a:rPr lang="en-US" altLang="ja-JP" sz="2000" dirty="0" err="1">
                <a:latin typeface="Arial" panose="020B0604020202020204" pitchFamily="34" charset="0"/>
                <a:ea typeface="游ゴシック" panose="020B0400000000000000" pitchFamily="50" charset="-128"/>
                <a:cs typeface="Arial" panose="020B0604020202020204" pitchFamily="34" charset="0"/>
              </a:rPr>
              <a:t>Misaki</a:t>
            </a:r>
            <a:r>
              <a:rPr lang="en-US" altLang="ja-JP" sz="2000" dirty="0">
                <a:latin typeface="Arial" panose="020B0604020202020204" pitchFamily="34" charset="0"/>
                <a:ea typeface="游ゴシック" panose="020B0400000000000000" pitchFamily="50" charset="-128"/>
                <a:cs typeface="Arial" panose="020B0604020202020204" pitchFamily="34" charset="0"/>
              </a:rPr>
              <a:t>, </a:t>
            </a:r>
            <a:r>
              <a:rPr lang="en-US" altLang="ja-JP" sz="2000" dirty="0" err="1">
                <a:latin typeface="Arial" panose="020B0604020202020204" pitchFamily="34" charset="0"/>
                <a:ea typeface="游ゴシック" panose="020B0400000000000000" pitchFamily="50" charset="-128"/>
                <a:cs typeface="Arial" panose="020B0604020202020204" pitchFamily="34" charset="0"/>
              </a:rPr>
              <a:t>Taishi</a:t>
            </a:r>
            <a:r>
              <a:rPr lang="en-US" altLang="ja-JP" sz="2000" dirty="0">
                <a:latin typeface="Arial" panose="020B0604020202020204" pitchFamily="34" charset="0"/>
                <a:ea typeface="游ゴシック" panose="020B0400000000000000" pitchFamily="50" charset="-128"/>
                <a:cs typeface="Arial" panose="020B0604020202020204" pitchFamily="34" charset="0"/>
              </a:rPr>
              <a:t> and </a:t>
            </a:r>
            <a:r>
              <a:rPr lang="en-US" altLang="ja-JP" sz="2000" dirty="0" err="1">
                <a:latin typeface="Arial" panose="020B0604020202020204" pitchFamily="34" charset="0"/>
                <a:ea typeface="游ゴシック" panose="020B0400000000000000" pitchFamily="50" charset="-128"/>
                <a:cs typeface="Arial" panose="020B0604020202020204" pitchFamily="34" charset="0"/>
              </a:rPr>
              <a:t>Kanan</a:t>
            </a:r>
            <a:r>
              <a:rPr lang="en-US" altLang="ja-JP" sz="2000" dirty="0">
                <a:latin typeface="Arial" panose="020B0604020202020204" pitchFamily="34" charset="0"/>
                <a:ea typeface="游ゴシック" panose="020B0400000000000000" pitchFamily="50" charset="-128"/>
                <a:cs typeface="Arial" panose="020B0604020202020204" pitchFamily="34" charset="0"/>
              </a:rPr>
              <a:t>;</a:t>
            </a:r>
          </a:p>
          <a:p>
            <a:pPr marL="0" marR="0" lvl="0" indent="0" algn="l" defTabSz="914400" rtl="0" eaLnBrk="1" fontAlgn="auto" latinLnBrk="0" hangingPunct="1">
              <a:lnSpc>
                <a:spcPts val="2200"/>
              </a:lnSpc>
              <a:spcBef>
                <a:spcPts val="0"/>
              </a:spcBef>
              <a:spcAft>
                <a:spcPts val="0"/>
              </a:spcAft>
              <a:buClrTx/>
              <a:buSzTx/>
              <a:buFontTx/>
              <a:buNone/>
              <a:tabLst/>
              <a:defRPr/>
            </a:pPr>
            <a:r>
              <a:rPr lang="en-US" altLang="ja-JP" sz="2000" dirty="0">
                <a:latin typeface="Arial" panose="020B0604020202020204" pitchFamily="34" charset="0"/>
                <a:ea typeface="游ゴシック" panose="020B0400000000000000" pitchFamily="50" charset="-128"/>
                <a:cs typeface="Arial" panose="020B0604020202020204" pitchFamily="34" charset="0"/>
              </a:rPr>
              <a:t>          </a:t>
            </a:r>
            <a:r>
              <a:rPr kumimoji="1" lang="en-US" altLang="ja-JP" sz="2000" i="0" strike="noStrike" kern="1200" cap="none" spc="0" normalizeH="0" noProof="0" dirty="0">
                <a:ln>
                  <a:noFill/>
                </a:ln>
                <a:effectLst/>
                <a:uLnTx/>
                <a:uFillTx/>
                <a:latin typeface="Arial" panose="020B0604020202020204" pitchFamily="34" charset="0"/>
                <a:ea typeface="游ゴシック" panose="020B0400000000000000" pitchFamily="50" charset="-128"/>
                <a:cs typeface="Arial" panose="020B0604020202020204" pitchFamily="34" charset="0"/>
              </a:rPr>
              <a:t>Village: </a:t>
            </a:r>
            <a:r>
              <a:rPr kumimoji="1" lang="en-US" altLang="ja-JP" sz="2000" i="0" strike="noStrike" kern="1200" cap="none" spc="0" normalizeH="0" noProof="0" dirty="0" err="1">
                <a:ln>
                  <a:noFill/>
                </a:ln>
                <a:effectLst/>
                <a:uLnTx/>
                <a:uFillTx/>
                <a:latin typeface="Arial" panose="020B0604020202020204" pitchFamily="34" charset="0"/>
                <a:ea typeface="游ゴシック" panose="020B0400000000000000" pitchFamily="50" charset="-128"/>
                <a:cs typeface="Arial" panose="020B0604020202020204" pitchFamily="34" charset="0"/>
              </a:rPr>
              <a:t>Chihaya-akasaka</a:t>
            </a:r>
            <a:r>
              <a:rPr kumimoji="1" lang="en-US" altLang="ja-JP" sz="2000" i="0" strike="noStrike" kern="1200" cap="none" spc="0" normalizeH="0" noProof="0" dirty="0">
                <a:ln>
                  <a:noFill/>
                </a:ln>
                <a:effectLst/>
                <a:uLnTx/>
                <a:uFillTx/>
                <a:latin typeface="Arial" panose="020B0604020202020204" pitchFamily="34" charset="0"/>
                <a:ea typeface="游ゴシック" panose="020B0400000000000000" pitchFamily="50" charset="-128"/>
                <a:cs typeface="Arial" panose="020B0604020202020204" pitchFamily="34" charset="0"/>
              </a:rPr>
              <a:t>)</a:t>
            </a:r>
          </a:p>
          <a:p>
            <a:pPr marL="0" marR="0" lvl="0" indent="0" algn="l" defTabSz="914400" rtl="0" eaLnBrk="1" fontAlgn="auto" latinLnBrk="0" hangingPunct="1">
              <a:lnSpc>
                <a:spcPts val="2200"/>
              </a:lnSpc>
              <a:spcBef>
                <a:spcPts val="0"/>
              </a:spcBef>
              <a:spcAft>
                <a:spcPts val="0"/>
              </a:spcAft>
              <a:buClrTx/>
              <a:buSzTx/>
              <a:buFontTx/>
              <a:buNone/>
              <a:tabLst/>
              <a:defRPr/>
            </a:pPr>
            <a:endParaRPr kumimoji="1" lang="en-US" altLang="ja-JP" sz="2000" b="1" i="0" u="sng" strike="noStrike" kern="1200" cap="none" spc="0" normalizeH="0" noProof="0" dirty="0">
              <a:ln>
                <a:noFill/>
              </a:ln>
              <a:effectLst/>
              <a:uLnTx/>
              <a:uFillTx/>
              <a:latin typeface="Arial" panose="020B0604020202020204" pitchFamily="34" charset="0"/>
              <a:ea typeface="游ゴシック" panose="020B0400000000000000" pitchFamily="50" charset="-128"/>
              <a:cs typeface="Arial" panose="020B0604020202020204" pitchFamily="34" charset="0"/>
            </a:endParaRPr>
          </a:p>
          <a:p>
            <a:pPr marL="0" marR="0" lvl="0" indent="0" algn="l" defTabSz="914400" rtl="0" eaLnBrk="1" fontAlgn="auto" latinLnBrk="0" hangingPunct="1">
              <a:lnSpc>
                <a:spcPts val="2200"/>
              </a:lnSpc>
              <a:spcBef>
                <a:spcPts val="0"/>
              </a:spcBef>
              <a:spcAft>
                <a:spcPts val="0"/>
              </a:spcAft>
              <a:buClrTx/>
              <a:buSzTx/>
              <a:buFontTx/>
              <a:buNone/>
              <a:tabLst/>
              <a:defRPr/>
            </a:pPr>
            <a:r>
              <a:rPr lang="en-US" altLang="ja-JP" sz="2000" b="1" dirty="0">
                <a:latin typeface="Arial" panose="020B0604020202020204" pitchFamily="34" charset="0"/>
                <a:ea typeface="游ゴシック" panose="020B0400000000000000" pitchFamily="50" charset="-128"/>
                <a:cs typeface="Arial" panose="020B0604020202020204" pitchFamily="34" charset="0"/>
              </a:rPr>
              <a:t>	</a:t>
            </a:r>
            <a:endParaRPr lang="en-US" altLang="ja-JP" sz="2000" b="1" noProof="0" dirty="0">
              <a:latin typeface="Arial" panose="020B0604020202020204" pitchFamily="34" charset="0"/>
              <a:ea typeface="游ゴシック" panose="020B0400000000000000" pitchFamily="50" charset="-128"/>
              <a:cs typeface="Arial" panose="020B0604020202020204" pitchFamily="34" charset="0"/>
            </a:endParaRPr>
          </a:p>
          <a:p>
            <a:pPr lvl="0">
              <a:lnSpc>
                <a:spcPts val="2200"/>
              </a:lnSpc>
              <a:defRPr/>
            </a:pPr>
            <a:r>
              <a:rPr lang="ja-JP" altLang="en-US" sz="2000" b="1" noProof="0" dirty="0">
                <a:latin typeface="Arial" panose="020B0604020202020204" pitchFamily="34" charset="0"/>
                <a:ea typeface="游ゴシック" panose="020B0400000000000000" pitchFamily="50" charset="-128"/>
                <a:cs typeface="Arial" panose="020B0604020202020204" pitchFamily="34" charset="0"/>
              </a:rPr>
              <a:t>　</a:t>
            </a:r>
            <a:r>
              <a:rPr kumimoji="1" lang="ja-JP" altLang="en-US" sz="2000" b="1" i="0" u="none" strike="noStrike" kern="1200" cap="none" spc="0" normalizeH="0" baseline="0" noProof="0" dirty="0">
                <a:ln>
                  <a:noFill/>
                </a:ln>
                <a:effectLst/>
                <a:uLnTx/>
                <a:uFillTx/>
                <a:latin typeface="Arial" panose="020B0604020202020204" pitchFamily="34" charset="0"/>
                <a:ea typeface="游ゴシック" panose="020B0400000000000000" pitchFamily="50" charset="-128"/>
                <a:cs typeface="Arial" panose="020B0604020202020204" pitchFamily="34" charset="0"/>
              </a:rPr>
              <a:t>②　</a:t>
            </a:r>
            <a:r>
              <a:rPr kumimoji="1" lang="en-US" altLang="ja-JP" sz="2400" b="1" i="0" u="none" strike="noStrike" kern="1200" cap="none" spc="0" normalizeH="0" baseline="0" noProof="0" dirty="0">
                <a:ln>
                  <a:noFill/>
                </a:ln>
                <a:effectLst/>
                <a:uLnTx/>
                <a:uFillTx/>
                <a:latin typeface="Arial" panose="020B0604020202020204" pitchFamily="34" charset="0"/>
                <a:ea typeface="游ゴシック" panose="020B0400000000000000" pitchFamily="50" charset="-128"/>
                <a:cs typeface="Arial" panose="020B0604020202020204" pitchFamily="34" charset="0"/>
              </a:rPr>
              <a:t>Period:</a:t>
            </a:r>
            <a:r>
              <a:rPr kumimoji="1" lang="ja-JP" altLang="en-US" sz="2000" b="1" i="0" u="none" strike="noStrike" kern="1200" cap="none" spc="0" normalizeH="0" baseline="0" noProof="0" dirty="0">
                <a:ln>
                  <a:noFill/>
                </a:ln>
                <a:effectLst/>
                <a:uLnTx/>
                <a:uFillTx/>
                <a:latin typeface="Arial" panose="020B0604020202020204" pitchFamily="34" charset="0"/>
                <a:ea typeface="游ゴシック" panose="020B0400000000000000" pitchFamily="50" charset="-128"/>
                <a:cs typeface="Arial" panose="020B0604020202020204" pitchFamily="34" charset="0"/>
              </a:rPr>
              <a:t>　</a:t>
            </a:r>
            <a:r>
              <a:rPr kumimoji="1" lang="en-US" altLang="ja-JP" sz="2000" b="1" i="0" u="none" strike="noStrike" kern="1200" cap="none" spc="0" normalizeH="0" baseline="0" noProof="0" dirty="0">
                <a:ln>
                  <a:noFill/>
                </a:ln>
                <a:effectLst/>
                <a:uLnTx/>
                <a:uFillTx/>
                <a:latin typeface="Arial" panose="020B0604020202020204" pitchFamily="34" charset="0"/>
                <a:ea typeface="游ゴシック" panose="020B0400000000000000" pitchFamily="50" charset="-128"/>
                <a:cs typeface="Arial" panose="020B0604020202020204" pitchFamily="34" charset="0"/>
              </a:rPr>
              <a:t>From July 12 to </a:t>
            </a:r>
            <a:r>
              <a:rPr lang="en-US" altLang="ja-JP" sz="2000" b="1" dirty="0">
                <a:latin typeface="Arial" panose="020B0604020202020204" pitchFamily="34" charset="0"/>
                <a:ea typeface="游ゴシック" panose="020B0400000000000000" pitchFamily="50" charset="-128"/>
                <a:cs typeface="Arial" panose="020B0604020202020204" pitchFamily="34" charset="0"/>
              </a:rPr>
              <a:t>August</a:t>
            </a:r>
            <a:r>
              <a:rPr kumimoji="1" lang="en-US" altLang="ja-JP" sz="2000" b="1" i="0" u="none" strike="noStrike" kern="1200" cap="none" spc="0" normalizeH="0" baseline="0" noProof="0" dirty="0">
                <a:ln>
                  <a:noFill/>
                </a:ln>
                <a:effectLst/>
                <a:uLnTx/>
                <a:uFillTx/>
                <a:latin typeface="Arial" panose="020B0604020202020204" pitchFamily="34" charset="0"/>
                <a:ea typeface="游ゴシック" panose="020B0400000000000000" pitchFamily="50" charset="-128"/>
                <a:cs typeface="Arial" panose="020B0604020202020204" pitchFamily="34" charset="0"/>
              </a:rPr>
              <a:t> 22, 2021 (During the pre-emergency measures)</a:t>
            </a:r>
            <a:endParaRPr lang="en-US" altLang="ja-JP" sz="2000" b="1" u="sng" spc="-120" dirty="0">
              <a:latin typeface="Arial" panose="020B0604020202020204" pitchFamily="34" charset="0"/>
              <a:ea typeface="游ゴシック" panose="020B0400000000000000" pitchFamily="50" charset="-128"/>
              <a:cs typeface="Arial" panose="020B0604020202020204" pitchFamily="34" charset="0"/>
            </a:endParaRPr>
          </a:p>
          <a:p>
            <a:pPr lvl="0">
              <a:lnSpc>
                <a:spcPct val="150000"/>
              </a:lnSpc>
              <a:defRPr/>
            </a:pPr>
            <a:r>
              <a:rPr kumimoji="1" lang="ja-JP" altLang="en-US" sz="2000" b="1" i="0" u="none" strike="noStrike" kern="1200" cap="none" spc="0" normalizeH="0" baseline="0" noProof="0" dirty="0">
                <a:ln>
                  <a:noFill/>
                </a:ln>
                <a:effectLst/>
                <a:uLnTx/>
                <a:uFillTx/>
                <a:latin typeface="Arial" panose="020B0604020202020204" pitchFamily="34" charset="0"/>
                <a:ea typeface="游ゴシック" panose="020B0400000000000000" pitchFamily="50" charset="-128"/>
                <a:cs typeface="Arial" panose="020B0604020202020204" pitchFamily="34" charset="0"/>
              </a:rPr>
              <a:t>　</a:t>
            </a:r>
            <a:endParaRPr lang="ja-JP" alt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9753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516795" y="351574"/>
            <a:ext cx="11101588" cy="461665"/>
          </a:xfrm>
          <a:prstGeom prst="rect">
            <a:avLst/>
          </a:prstGeom>
          <a:noFill/>
          <a:ln w="19050">
            <a:solidFill>
              <a:schemeClr val="tx1"/>
            </a:solidFill>
          </a:ln>
        </p:spPr>
        <p:txBody>
          <a:bodyPr wrap="square" rtlCol="0">
            <a:spAutoFit/>
          </a:bodyPr>
          <a:lstStyle/>
          <a:p>
            <a:r>
              <a:rPr lang="en-US" altLang="ja-JP" sz="2400" b="1" dirty="0">
                <a:latin typeface="Arial" panose="020B0604020202020204" pitchFamily="34" charset="0"/>
                <a:cs typeface="Arial" panose="020B0604020202020204" pitchFamily="34" charset="0"/>
              </a:rPr>
              <a:t>Pre-Emergency Measures Call Center</a:t>
            </a:r>
            <a:endParaRPr lang="ja-JP" altLang="en-US" sz="2400" b="1" dirty="0">
              <a:latin typeface="Arial" panose="020B0604020202020204" pitchFamily="34" charset="0"/>
              <a:cs typeface="Arial" panose="020B0604020202020204" pitchFamily="34" charset="0"/>
            </a:endParaRPr>
          </a:p>
        </p:txBody>
      </p:sp>
      <p:sp>
        <p:nvSpPr>
          <p:cNvPr id="2" name="テキスト ボックス 1"/>
          <p:cNvSpPr txBox="1"/>
          <p:nvPr/>
        </p:nvSpPr>
        <p:spPr>
          <a:xfrm>
            <a:off x="514523" y="1377399"/>
            <a:ext cx="10871031" cy="646331"/>
          </a:xfrm>
          <a:prstGeom prst="rect">
            <a:avLst/>
          </a:prstGeom>
          <a:noFill/>
        </p:spPr>
        <p:txBody>
          <a:bodyPr wrap="square" rtlCol="0">
            <a:spAutoFit/>
          </a:bodyPr>
          <a:lstStyle/>
          <a:p>
            <a:r>
              <a:rPr lang="ja-JP" altLang="en-US" dirty="0">
                <a:latin typeface="Arial" panose="020B0604020202020204" pitchFamily="34" charset="0"/>
                <a:cs typeface="Arial" panose="020B0604020202020204" pitchFamily="34" charset="0"/>
              </a:rPr>
              <a:t>　</a:t>
            </a:r>
            <a:r>
              <a:rPr lang="en-US" altLang="ja-JP" dirty="0">
                <a:latin typeface="Arial" panose="020B0604020202020204" pitchFamily="34" charset="0"/>
                <a:cs typeface="Arial" panose="020B0604020202020204" pitchFamily="34" charset="0"/>
              </a:rPr>
              <a:t>Osaka Prefecture has established the pre-emergency measures Call Center to respond to inquiries</a:t>
            </a:r>
          </a:p>
          <a:p>
            <a:r>
              <a:rPr lang="en-US" altLang="ja-JP" dirty="0">
                <a:latin typeface="Arial" panose="020B0604020202020204" pitchFamily="34" charset="0"/>
                <a:cs typeface="Arial" panose="020B0604020202020204" pitchFamily="34" charset="0"/>
              </a:rPr>
              <a:t>    from residents and business operators about the request based on the relevant law</a:t>
            </a:r>
            <a:endParaRPr kumimoji="1" lang="ja-JP" altLang="en-US" dirty="0">
              <a:latin typeface="Arial" panose="020B0604020202020204" pitchFamily="34" charset="0"/>
              <a:cs typeface="Arial" panose="020B0604020202020204" pitchFamily="34" charset="0"/>
            </a:endParaRPr>
          </a:p>
        </p:txBody>
      </p:sp>
      <p:sp>
        <p:nvSpPr>
          <p:cNvPr id="3" name="テキスト ボックス 2"/>
          <p:cNvSpPr txBox="1"/>
          <p:nvPr/>
        </p:nvSpPr>
        <p:spPr>
          <a:xfrm>
            <a:off x="746975" y="2271471"/>
            <a:ext cx="10406129" cy="3077766"/>
          </a:xfrm>
          <a:prstGeom prst="rect">
            <a:avLst/>
          </a:prstGeom>
          <a:noFill/>
          <a:ln w="28575">
            <a:solidFill>
              <a:schemeClr val="tx1"/>
            </a:solidFill>
          </a:ln>
        </p:spPr>
        <p:txBody>
          <a:bodyPr wrap="square" rtlCol="0">
            <a:spAutoFit/>
          </a:bodyPr>
          <a:lstStyle/>
          <a:p>
            <a:endParaRPr lang="en-US" altLang="ja-JP" dirty="0">
              <a:latin typeface="Arial" panose="020B0604020202020204" pitchFamily="34" charset="0"/>
              <a:cs typeface="Arial" panose="020B0604020202020204" pitchFamily="34" charset="0"/>
            </a:endParaRPr>
          </a:p>
          <a:p>
            <a:r>
              <a:rPr lang="en-US" altLang="ja-JP" dirty="0">
                <a:latin typeface="Arial" panose="020B0604020202020204" pitchFamily="34" charset="0"/>
                <a:cs typeface="Arial" panose="020B0604020202020204" pitchFamily="34" charset="0"/>
              </a:rPr>
              <a:t>【Outline】</a:t>
            </a:r>
          </a:p>
          <a:p>
            <a:endParaRPr lang="en-US" altLang="ja-JP" dirty="0">
              <a:latin typeface="Arial" panose="020B0604020202020204" pitchFamily="34" charset="0"/>
              <a:cs typeface="Arial" panose="020B0604020202020204" pitchFamily="34" charset="0"/>
            </a:endParaRPr>
          </a:p>
          <a:p>
            <a:r>
              <a:rPr kumimoji="1" lang="en-US" altLang="ja-JP" dirty="0">
                <a:latin typeface="Arial" panose="020B0604020202020204" pitchFamily="34" charset="0"/>
                <a:cs typeface="Arial" panose="020B0604020202020204" pitchFamily="34" charset="0"/>
              </a:rPr>
              <a:t> Days &amp; Hours</a:t>
            </a:r>
            <a:r>
              <a:rPr kumimoji="1" lang="ja-JP" altLang="en-US" dirty="0">
                <a:latin typeface="Arial" panose="020B0604020202020204" pitchFamily="34" charset="0"/>
                <a:cs typeface="Arial" panose="020B0604020202020204" pitchFamily="34" charset="0"/>
              </a:rPr>
              <a:t>：</a:t>
            </a:r>
            <a:r>
              <a:rPr lang="en-US" altLang="ja-JP" b="1" dirty="0">
                <a:latin typeface="Arial" panose="020B0604020202020204" pitchFamily="34" charset="0"/>
                <a:cs typeface="Arial" panose="020B0604020202020204" pitchFamily="34" charset="0"/>
              </a:rPr>
              <a:t>Monday to Friday: 9:30am to 5:30pm</a:t>
            </a:r>
          </a:p>
          <a:p>
            <a:endParaRPr lang="en-US" altLang="ja-JP" b="1" dirty="0">
              <a:latin typeface="Arial" panose="020B0604020202020204" pitchFamily="34" charset="0"/>
              <a:cs typeface="Arial" panose="020B0604020202020204" pitchFamily="34" charset="0"/>
            </a:endParaRPr>
          </a:p>
          <a:p>
            <a:r>
              <a:rPr lang="en-US" altLang="ja-JP" b="1" dirty="0">
                <a:latin typeface="Arial" panose="020B0604020202020204" pitchFamily="34" charset="0"/>
                <a:cs typeface="Arial" panose="020B0604020202020204" pitchFamily="34" charset="0"/>
              </a:rPr>
              <a:t>   </a:t>
            </a:r>
            <a:r>
              <a:rPr lang="en-US" altLang="ja-JP" sz="3200" u="sng" dirty="0">
                <a:latin typeface="Arial" panose="020B0604020202020204" pitchFamily="34" charset="0"/>
                <a:cs typeface="Arial" panose="020B0604020202020204" pitchFamily="34" charset="0"/>
              </a:rPr>
              <a:t>Tel</a:t>
            </a:r>
            <a:r>
              <a:rPr lang="ja-JP" altLang="en-US" sz="3200" u="sng" dirty="0">
                <a:latin typeface="Arial" panose="020B0604020202020204" pitchFamily="34" charset="0"/>
                <a:cs typeface="Arial" panose="020B0604020202020204" pitchFamily="34" charset="0"/>
              </a:rPr>
              <a:t>： </a:t>
            </a:r>
            <a:r>
              <a:rPr lang="en-US" altLang="ja-JP" sz="3200" b="1" u="sng" dirty="0">
                <a:latin typeface="Arial" panose="020B0604020202020204" pitchFamily="34" charset="0"/>
                <a:cs typeface="Arial" panose="020B0604020202020204" pitchFamily="34" charset="0"/>
              </a:rPr>
              <a:t>06-7178-1398</a:t>
            </a:r>
            <a:r>
              <a:rPr lang="ja-JP" altLang="en-US" sz="3200" b="1" dirty="0">
                <a:latin typeface="Arial" panose="020B0604020202020204" pitchFamily="34" charset="0"/>
                <a:cs typeface="Arial" panose="020B0604020202020204" pitchFamily="34" charset="0"/>
              </a:rPr>
              <a:t>  </a:t>
            </a:r>
            <a:r>
              <a:rPr lang="en-US" altLang="ja-JP" sz="2400" dirty="0">
                <a:latin typeface="Arial" panose="020B0604020202020204" pitchFamily="34" charset="0"/>
                <a:cs typeface="Arial" panose="020B0604020202020204" pitchFamily="34" charset="0"/>
              </a:rPr>
              <a:t>(Japanese only)</a:t>
            </a:r>
          </a:p>
          <a:p>
            <a:endParaRPr kumimoji="1" lang="en-US" altLang="ja-JP" dirty="0">
              <a:latin typeface="Arial" panose="020B0604020202020204" pitchFamily="34" charset="0"/>
              <a:cs typeface="Arial" panose="020B0604020202020204" pitchFamily="34" charset="0"/>
            </a:endParaRPr>
          </a:p>
          <a:p>
            <a:r>
              <a:rPr lang="en-US" altLang="ja-JP" dirty="0">
                <a:latin typeface="Arial" panose="020B0604020202020204" pitchFamily="34" charset="0"/>
                <a:cs typeface="Arial" panose="020B0604020202020204" pitchFamily="34" charset="0"/>
              </a:rPr>
              <a:t>※FAQ will be soon available on the website of Osaka Prefecture</a:t>
            </a:r>
          </a:p>
          <a:p>
            <a:endParaRPr kumimoji="1" lang="en-US" altLang="ja-JP" dirty="0">
              <a:latin typeface="Arial" panose="020B0604020202020204" pitchFamily="34" charset="0"/>
              <a:cs typeface="Arial" panose="020B0604020202020204" pitchFamily="34" charset="0"/>
            </a:endParaRPr>
          </a:p>
          <a:p>
            <a:endParaRPr kumimoji="1" lang="en-US" altLang="ja-JP" dirty="0">
              <a:latin typeface="Arial" panose="020B0604020202020204" pitchFamily="34" charset="0"/>
              <a:cs typeface="Arial" panose="020B0604020202020204" pitchFamily="34" charset="0"/>
            </a:endParaRPr>
          </a:p>
        </p:txBody>
      </p:sp>
      <p:sp>
        <p:nvSpPr>
          <p:cNvPr id="7" name="テキスト ボックス 6"/>
          <p:cNvSpPr txBox="1"/>
          <p:nvPr/>
        </p:nvSpPr>
        <p:spPr>
          <a:xfrm>
            <a:off x="11270277" y="6300607"/>
            <a:ext cx="696213" cy="400110"/>
          </a:xfrm>
          <a:prstGeom prst="rect">
            <a:avLst/>
          </a:prstGeom>
          <a:noFill/>
        </p:spPr>
        <p:txBody>
          <a:bodyPr wrap="square" rtlCol="0">
            <a:spAutoFit/>
          </a:bodyPr>
          <a:lstStyle/>
          <a:p>
            <a:r>
              <a:rPr lang="en-US" altLang="ja-JP" sz="2000" b="1" dirty="0"/>
              <a:t>10</a:t>
            </a:r>
          </a:p>
        </p:txBody>
      </p:sp>
    </p:spTree>
    <p:extLst>
      <p:ext uri="{BB962C8B-B14F-4D97-AF65-F5344CB8AC3E}">
        <p14:creationId xmlns:p14="http://schemas.microsoft.com/office/powerpoint/2010/main" val="2503575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365397" y="432798"/>
            <a:ext cx="4635354" cy="6387241"/>
            <a:chOff x="653912" y="420765"/>
            <a:chExt cx="4635354" cy="6387241"/>
          </a:xfrm>
        </p:grpSpPr>
        <p:grpSp>
          <p:nvGrpSpPr>
            <p:cNvPr id="20" name="グループ化 19"/>
            <p:cNvGrpSpPr>
              <a:grpSpLocks noChangeAspect="1"/>
            </p:cNvGrpSpPr>
            <p:nvPr/>
          </p:nvGrpSpPr>
          <p:grpSpPr>
            <a:xfrm>
              <a:off x="780330" y="420765"/>
              <a:ext cx="4508936" cy="6387241"/>
              <a:chOff x="2316162" y="-793977"/>
              <a:chExt cx="6543675" cy="9269599"/>
            </a:xfrm>
          </p:grpSpPr>
          <p:pic>
            <p:nvPicPr>
              <p:cNvPr id="22" name="図 21"/>
              <p:cNvPicPr>
                <a:picLocks noChangeAspect="1"/>
              </p:cNvPicPr>
              <p:nvPr/>
            </p:nvPicPr>
            <p:blipFill>
              <a:blip r:embed="rId2"/>
              <a:stretch>
                <a:fillRect/>
              </a:stretch>
            </p:blipFill>
            <p:spPr>
              <a:xfrm>
                <a:off x="2316162" y="-793977"/>
                <a:ext cx="6543675" cy="5572125"/>
              </a:xfrm>
              <a:prstGeom prst="rect">
                <a:avLst/>
              </a:prstGeom>
            </p:spPr>
          </p:pic>
          <p:pic>
            <p:nvPicPr>
              <p:cNvPr id="25" name="図 24"/>
              <p:cNvPicPr>
                <a:picLocks noChangeAspect="1"/>
              </p:cNvPicPr>
              <p:nvPr/>
            </p:nvPicPr>
            <p:blipFill>
              <a:blip r:embed="rId3"/>
              <a:stretch>
                <a:fillRect/>
              </a:stretch>
            </p:blipFill>
            <p:spPr>
              <a:xfrm>
                <a:off x="2362330" y="4351297"/>
                <a:ext cx="6010275" cy="4124325"/>
              </a:xfrm>
              <a:prstGeom prst="rect">
                <a:avLst/>
              </a:prstGeom>
            </p:spPr>
          </p:pic>
        </p:grpSp>
        <p:sp>
          <p:nvSpPr>
            <p:cNvPr id="3" name="正方形/長方形 2"/>
            <p:cNvSpPr/>
            <p:nvPr/>
          </p:nvSpPr>
          <p:spPr>
            <a:xfrm>
              <a:off x="653912" y="517206"/>
              <a:ext cx="1626925" cy="2029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Arial" panose="020B0604020202020204" pitchFamily="34" charset="0"/>
                <a:cs typeface="Arial" panose="020B0604020202020204" pitchFamily="34" charset="0"/>
              </a:endParaRPr>
            </a:p>
          </p:txBody>
        </p:sp>
      </p:grpSp>
      <p:sp>
        <p:nvSpPr>
          <p:cNvPr id="4" name="サブタイトル 2"/>
          <p:cNvSpPr txBox="1">
            <a:spLocks/>
          </p:cNvSpPr>
          <p:nvPr/>
        </p:nvSpPr>
        <p:spPr>
          <a:xfrm>
            <a:off x="0" y="-1261"/>
            <a:ext cx="12192000" cy="434059"/>
          </a:xfrm>
          <a:prstGeom prst="rect">
            <a:avLst/>
          </a:prstGeom>
          <a:solidFill>
            <a:srgbClr val="0070C0"/>
          </a:solidFill>
        </p:spPr>
        <p:txBody>
          <a:bodyPr vert="horz" lIns="74295" tIns="37148" rIns="74295" bIns="37148"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en-US" altLang="ja-JP" sz="2000" b="1" dirty="0">
                <a:solidFill>
                  <a:schemeClr val="bg1"/>
                </a:solidFill>
                <a:latin typeface="Arial" panose="020B0604020202020204" pitchFamily="34" charset="0"/>
                <a:cs typeface="Arial" panose="020B0604020202020204" pitchFamily="34" charset="0"/>
              </a:rPr>
              <a:t>Situations of Municipalities in Osaka Prefecture</a:t>
            </a:r>
            <a:endParaRPr lang="ja-JP" altLang="en-US" sz="2000" b="1" dirty="0">
              <a:solidFill>
                <a:schemeClr val="bg1"/>
              </a:solidFill>
              <a:latin typeface="Arial" panose="020B0604020202020204" pitchFamily="34" charset="0"/>
              <a:cs typeface="Arial" panose="020B0604020202020204" pitchFamily="34" charset="0"/>
            </a:endParaRPr>
          </a:p>
        </p:txBody>
      </p:sp>
      <p:sp>
        <p:nvSpPr>
          <p:cNvPr id="2" name="正方形/長方形 1"/>
          <p:cNvSpPr/>
          <p:nvPr/>
        </p:nvSpPr>
        <p:spPr>
          <a:xfrm>
            <a:off x="5072100" y="676552"/>
            <a:ext cx="7021918" cy="884070"/>
          </a:xfrm>
          <a:prstGeom prst="rect">
            <a:avLst/>
          </a:prstGeom>
          <a:solidFill>
            <a:schemeClr val="accent1">
              <a:lumMod val="20000"/>
              <a:lumOff val="80000"/>
            </a:schemeClr>
          </a:solidFill>
        </p:spPr>
        <p:txBody>
          <a:bodyPr wrap="square" tIns="72000" bIns="72000">
            <a:spAutoFit/>
          </a:bodyPr>
          <a:lstStyle/>
          <a:p>
            <a:r>
              <a:rPr lang="ja-JP" altLang="en-US" sz="1600" dirty="0">
                <a:latin typeface="Arial" panose="020B0604020202020204" pitchFamily="34" charset="0"/>
                <a:cs typeface="Arial" panose="020B0604020202020204" pitchFamily="34" charset="0"/>
              </a:rPr>
              <a:t>◆</a:t>
            </a:r>
            <a:r>
              <a:rPr lang="en-US" altLang="ja-JP" sz="1600" dirty="0">
                <a:latin typeface="Arial" panose="020B0604020202020204" pitchFamily="34" charset="0"/>
                <a:cs typeface="Arial" panose="020B0604020202020204" pitchFamily="34" charset="0"/>
              </a:rPr>
              <a:t>Population per municipality, the number of dining establishments approved by the Food Sanitary Act, and the number of positive cases</a:t>
            </a:r>
            <a:endParaRPr lang="en-US" altLang="ja-JP" sz="1600" b="1" dirty="0">
              <a:latin typeface="Arial" panose="020B0604020202020204" pitchFamily="34" charset="0"/>
              <a:cs typeface="Arial" panose="020B0604020202020204" pitchFamily="34" charset="0"/>
            </a:endParaRPr>
          </a:p>
          <a:p>
            <a:r>
              <a:rPr lang="ja-JP" altLang="en-US" sz="1600" b="1" dirty="0">
                <a:latin typeface="Arial" panose="020B0604020202020204" pitchFamily="34" charset="0"/>
                <a:cs typeface="Arial" panose="020B0604020202020204" pitchFamily="34" charset="0"/>
              </a:rPr>
              <a:t>◆</a:t>
            </a:r>
            <a:r>
              <a:rPr lang="en-US" altLang="ja-JP" sz="1600" b="1" dirty="0">
                <a:latin typeface="Arial" panose="020B0604020202020204" pitchFamily="34" charset="0"/>
                <a:cs typeface="Arial" panose="020B0604020202020204" pitchFamily="34" charset="0"/>
              </a:rPr>
              <a:t>Cities account for over 98% in all items.</a:t>
            </a:r>
            <a:endParaRPr lang="en-US" altLang="ja-JP" sz="1600" dirty="0">
              <a:latin typeface="Arial" panose="020B0604020202020204" pitchFamily="34" charset="0"/>
              <a:cs typeface="Arial" panose="020B0604020202020204" pitchFamily="34" charset="0"/>
            </a:endParaRPr>
          </a:p>
        </p:txBody>
      </p:sp>
      <p:sp>
        <p:nvSpPr>
          <p:cNvPr id="14" name="サブタイトル 2"/>
          <p:cNvSpPr txBox="1">
            <a:spLocks/>
          </p:cNvSpPr>
          <p:nvPr/>
        </p:nvSpPr>
        <p:spPr>
          <a:xfrm>
            <a:off x="5439300" y="1592501"/>
            <a:ext cx="5469106" cy="355261"/>
          </a:xfrm>
          <a:prstGeom prst="rect">
            <a:avLst/>
          </a:prstGeom>
        </p:spPr>
        <p:txBody>
          <a:bodyPr vert="horz" lIns="74295" tIns="37148" rIns="74295" bIns="37148"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en-US" altLang="ja-JP" sz="1625" b="1" dirty="0">
                <a:latin typeface="Arial" panose="020B0604020202020204" pitchFamily="34" charset="0"/>
                <a:cs typeface="Arial" panose="020B0604020202020204" pitchFamily="34" charset="0"/>
              </a:rPr>
              <a:t>【Situations of municipalities in Osaka Prefecture】</a:t>
            </a:r>
          </a:p>
        </p:txBody>
      </p:sp>
      <p:graphicFrame>
        <p:nvGraphicFramePr>
          <p:cNvPr id="5" name="表 4"/>
          <p:cNvGraphicFramePr>
            <a:graphicFrameLocks noGrp="1"/>
          </p:cNvGraphicFramePr>
          <p:nvPr>
            <p:extLst>
              <p:ext uri="{D42A27DB-BD31-4B8C-83A1-F6EECF244321}">
                <p14:modId xmlns:p14="http://schemas.microsoft.com/office/powerpoint/2010/main" val="573550293"/>
              </p:ext>
            </p:extLst>
          </p:nvPr>
        </p:nvGraphicFramePr>
        <p:xfrm>
          <a:off x="5193100" y="1979641"/>
          <a:ext cx="6317796" cy="4196637"/>
        </p:xfrm>
        <a:graphic>
          <a:graphicData uri="http://schemas.openxmlformats.org/drawingml/2006/table">
            <a:tbl>
              <a:tblPr firstRow="1" bandRow="1">
                <a:tableStyleId>{5940675A-B579-460E-94D1-54222C63F5DA}</a:tableStyleId>
              </a:tblPr>
              <a:tblGrid>
                <a:gridCol w="924365">
                  <a:extLst>
                    <a:ext uri="{9D8B030D-6E8A-4147-A177-3AD203B41FA5}">
                      <a16:colId xmlns:a16="http://schemas.microsoft.com/office/drawing/2014/main" val="1720204039"/>
                    </a:ext>
                  </a:extLst>
                </a:gridCol>
                <a:gridCol w="1120462">
                  <a:extLst>
                    <a:ext uri="{9D8B030D-6E8A-4147-A177-3AD203B41FA5}">
                      <a16:colId xmlns:a16="http://schemas.microsoft.com/office/drawing/2014/main" val="1457655569"/>
                    </a:ext>
                  </a:extLst>
                </a:gridCol>
                <a:gridCol w="1345422">
                  <a:extLst>
                    <a:ext uri="{9D8B030D-6E8A-4147-A177-3AD203B41FA5}">
                      <a16:colId xmlns:a16="http://schemas.microsoft.com/office/drawing/2014/main" val="2146700371"/>
                    </a:ext>
                  </a:extLst>
                </a:gridCol>
                <a:gridCol w="1397239">
                  <a:extLst>
                    <a:ext uri="{9D8B030D-6E8A-4147-A177-3AD203B41FA5}">
                      <a16:colId xmlns:a16="http://schemas.microsoft.com/office/drawing/2014/main" val="2839219704"/>
                    </a:ext>
                  </a:extLst>
                </a:gridCol>
                <a:gridCol w="1530308">
                  <a:extLst>
                    <a:ext uri="{9D8B030D-6E8A-4147-A177-3AD203B41FA5}">
                      <a16:colId xmlns:a16="http://schemas.microsoft.com/office/drawing/2014/main" val="193111388"/>
                    </a:ext>
                  </a:extLst>
                </a:gridCol>
              </a:tblGrid>
              <a:tr h="687811">
                <a:tc>
                  <a:txBody>
                    <a:bodyPr/>
                    <a:lstStyle/>
                    <a:p>
                      <a:pPr algn="ctr"/>
                      <a:endParaRPr kumimoji="1" lang="ja-JP" altLang="en-US" sz="1400" b="1" dirty="0">
                        <a:latin typeface="Meiryo UI" panose="020B0604030504040204" pitchFamily="50" charset="-128"/>
                        <a:ea typeface="Meiryo UI" panose="020B0604030504040204" pitchFamily="50" charset="-128"/>
                      </a:endParaRPr>
                    </a:p>
                  </a:txBody>
                  <a:tcPr marL="36000" marR="36000" anchor="ctr">
                    <a:solidFill>
                      <a:schemeClr val="accent1">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kern="1200" dirty="0">
                          <a:solidFill>
                            <a:schemeClr val="tx1"/>
                          </a:solidFill>
                          <a:latin typeface="Arial" panose="020B0604020202020204" pitchFamily="34" charset="0"/>
                          <a:ea typeface="+mn-ea"/>
                          <a:cs typeface="Arial" panose="020B0604020202020204" pitchFamily="34" charset="0"/>
                        </a:rPr>
                        <a:t>Population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a:solidFill>
                            <a:schemeClr val="tx1"/>
                          </a:solidFill>
                          <a:latin typeface="Arial" panose="020B0604020202020204" pitchFamily="34" charset="0"/>
                          <a:ea typeface="+mn-ea"/>
                          <a:cs typeface="Arial" panose="020B0604020202020204" pitchFamily="34" charset="0"/>
                        </a:rPr>
                        <a:t>( May 1, 2021)</a:t>
                      </a:r>
                      <a:endParaRPr kumimoji="1" lang="en-US" altLang="ja-JP" sz="1200" b="1" dirty="0">
                        <a:latin typeface="Meiryo UI" panose="020B0604030504040204" pitchFamily="50" charset="-128"/>
                        <a:ea typeface="Meiryo UI" panose="020B0604030504040204" pitchFamily="50" charset="-128"/>
                      </a:endParaRPr>
                    </a:p>
                  </a:txBody>
                  <a:tcPr marL="36000" marR="36000" anchor="ctr">
                    <a:solidFill>
                      <a:schemeClr val="accent1">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latin typeface="Arial" panose="020B0604020202020204" pitchFamily="34" charset="0"/>
                          <a:cs typeface="Arial" panose="020B0604020202020204" pitchFamily="34" charset="0"/>
                        </a:rPr>
                        <a:t>Number of approved dining</a:t>
                      </a:r>
                      <a:r>
                        <a:rPr kumimoji="1" lang="en-US" altLang="ja-JP" sz="1200" b="1" baseline="0" dirty="0">
                          <a:solidFill>
                            <a:schemeClr val="tx1"/>
                          </a:solidFill>
                          <a:latin typeface="Arial" panose="020B0604020202020204" pitchFamily="34" charset="0"/>
                          <a:cs typeface="Arial" panose="020B0604020202020204" pitchFamily="34" charset="0"/>
                        </a:rPr>
                        <a:t> establishments </a:t>
                      </a:r>
                      <a:r>
                        <a:rPr kumimoji="1" lang="en-US" altLang="ja-JP" sz="1200" b="1" dirty="0">
                          <a:solidFill>
                            <a:schemeClr val="tx1"/>
                          </a:solidFill>
                        </a:rPr>
                        <a:t>(May 31, 2021)</a:t>
                      </a: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marL="36000" marR="36000" anchor="ctr">
                    <a:solidFill>
                      <a:schemeClr val="accent1">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kern="1200" dirty="0">
                          <a:solidFill>
                            <a:schemeClr val="tx1"/>
                          </a:solidFill>
                          <a:latin typeface="Arial" panose="020B0604020202020204" pitchFamily="34" charset="0"/>
                          <a:ea typeface="+mn-ea"/>
                          <a:cs typeface="Arial" panose="020B0604020202020204" pitchFamily="34" charset="0"/>
                        </a:rPr>
                        <a:t>Number of positive cases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a:solidFill>
                            <a:schemeClr val="tx1"/>
                          </a:solidFill>
                          <a:latin typeface="Arial" panose="020B0604020202020204" pitchFamily="34" charset="0"/>
                          <a:ea typeface="+mn-ea"/>
                          <a:cs typeface="Arial" panose="020B0604020202020204" pitchFamily="34" charset="0"/>
                        </a:rPr>
                        <a:t>(July 1</a:t>
                      </a:r>
                      <a:r>
                        <a:rPr kumimoji="1" lang="ja-JP" altLang="en-US" sz="1200" b="1" kern="1200" dirty="0">
                          <a:solidFill>
                            <a:schemeClr val="tx1"/>
                          </a:solidFill>
                          <a:latin typeface="Arial" panose="020B0604020202020204" pitchFamily="34" charset="0"/>
                          <a:ea typeface="+mn-ea"/>
                          <a:cs typeface="Arial" panose="020B0604020202020204" pitchFamily="34" charset="0"/>
                        </a:rPr>
                        <a:t> </a:t>
                      </a:r>
                      <a:r>
                        <a:rPr kumimoji="1" lang="en-US" altLang="ja-JP" sz="1200" b="1" kern="1200" dirty="0">
                          <a:solidFill>
                            <a:schemeClr val="tx1"/>
                          </a:solidFill>
                          <a:latin typeface="Arial" panose="020B0604020202020204" pitchFamily="34" charset="0"/>
                          <a:ea typeface="+mn-ea"/>
                          <a:cs typeface="Arial" panose="020B0604020202020204" pitchFamily="34" charset="0"/>
                        </a:rPr>
                        <a:t>to 7)</a:t>
                      </a:r>
                      <a:endParaRPr kumimoji="1" lang="ja-JP" altLang="en-US" sz="1200" b="1" kern="1200" dirty="0">
                        <a:solidFill>
                          <a:schemeClr val="tx1"/>
                        </a:solidFill>
                        <a:latin typeface="Arial" panose="020B0604020202020204" pitchFamily="34" charset="0"/>
                        <a:ea typeface="+mn-ea"/>
                        <a:cs typeface="Arial" panose="020B0604020202020204" pitchFamily="34" charset="0"/>
                      </a:endParaRPr>
                    </a:p>
                  </a:txBody>
                  <a:tcPr marL="36000" marR="36000" anchor="ctr">
                    <a:solidFill>
                      <a:schemeClr val="accent1">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dirty="0">
                          <a:solidFill>
                            <a:schemeClr val="tx1"/>
                          </a:solidFill>
                          <a:latin typeface="Arial" panose="020B0604020202020204" pitchFamily="34" charset="0"/>
                          <a:cs typeface="Arial" panose="020B0604020202020204" pitchFamily="34" charset="0"/>
                        </a:rPr>
                        <a:t>Number</a:t>
                      </a:r>
                      <a:r>
                        <a:rPr kumimoji="1" lang="en-US" altLang="ja-JP" sz="1400" b="1" baseline="0" dirty="0">
                          <a:solidFill>
                            <a:schemeClr val="tx1"/>
                          </a:solidFill>
                          <a:latin typeface="Arial" panose="020B0604020202020204" pitchFamily="34" charset="0"/>
                          <a:cs typeface="Arial" panose="020B0604020202020204" pitchFamily="34" charset="0"/>
                        </a:rPr>
                        <a:t> of positive cases</a:t>
                      </a:r>
                      <a:endParaRPr kumimoji="1" lang="en-US" altLang="ja-JP" sz="1400" b="1" dirty="0">
                        <a:solidFill>
                          <a:schemeClr val="tx1"/>
                        </a:solidFill>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latin typeface="Arial" panose="020B0604020202020204" pitchFamily="34" charset="0"/>
                          <a:cs typeface="Arial" panose="020B0604020202020204" pitchFamily="34" charset="0"/>
                        </a:rPr>
                        <a:t>(Cumulative number as of July 7)</a:t>
                      </a:r>
                      <a:endParaRPr kumimoji="1" lang="ja-JP" altLang="en-US" sz="1200" b="1" dirty="0">
                        <a:solidFill>
                          <a:schemeClr val="tx1"/>
                        </a:solidFill>
                        <a:latin typeface="Arial" panose="020B0604020202020204" pitchFamily="34" charset="0"/>
                        <a:ea typeface="Meiryo UI" panose="020B0604030504040204" pitchFamily="50" charset="-128"/>
                        <a:cs typeface="Arial" panose="020B0604020202020204" pitchFamily="34" charset="0"/>
                      </a:endParaRPr>
                    </a:p>
                  </a:txBody>
                  <a:tcPr marL="36000" marR="36000" anchor="ctr">
                    <a:solidFill>
                      <a:schemeClr val="accent1">
                        <a:lumMod val="60000"/>
                        <a:lumOff val="40000"/>
                      </a:schemeClr>
                    </a:solidFill>
                  </a:tcPr>
                </a:tc>
                <a:extLst>
                  <a:ext uri="{0D108BD9-81ED-4DB2-BD59-A6C34878D82A}">
                    <a16:rowId xmlns:a16="http://schemas.microsoft.com/office/drawing/2014/main" val="109068572"/>
                  </a:ext>
                </a:extLst>
              </a:tr>
              <a:tr h="786021">
                <a:tc>
                  <a:txBody>
                    <a:bodyPr/>
                    <a:lstStyle/>
                    <a:p>
                      <a:pPr algn="ctr"/>
                      <a:r>
                        <a:rPr kumimoji="1" lang="en-US" altLang="ja-JP" sz="1400" b="1" dirty="0" err="1"/>
                        <a:t>Designat-ed</a:t>
                      </a:r>
                      <a:r>
                        <a:rPr kumimoji="1" lang="en-US" altLang="ja-JP" sz="1400" b="1" dirty="0"/>
                        <a:t> cities</a:t>
                      </a:r>
                      <a:endParaRPr kumimoji="1" lang="ja-JP" altLang="en-US" sz="1400" b="1" dirty="0">
                        <a:latin typeface="Meiryo UI" panose="020B0604030504040204" pitchFamily="50" charset="-128"/>
                        <a:ea typeface="Meiryo UI" panose="020B0604030504040204" pitchFamily="50" charset="-128"/>
                      </a:endParaRPr>
                    </a:p>
                  </a:txBody>
                  <a:tcPr marL="36000" marR="36000" anchor="ctr">
                    <a:solidFill>
                      <a:schemeClr val="accent1">
                        <a:lumMod val="20000"/>
                        <a:lumOff val="80000"/>
                      </a:schemeClr>
                    </a:solidFill>
                  </a:tcPr>
                </a:tc>
                <a:tc>
                  <a:txBody>
                    <a:bodyPr/>
                    <a:lstStyle/>
                    <a:p>
                      <a:pPr algn="r"/>
                      <a:r>
                        <a:rPr kumimoji="1" lang="en-US" altLang="ja-JP" sz="1400" dirty="0"/>
                        <a:t>3,577,176</a:t>
                      </a:r>
                    </a:p>
                  </a:txBody>
                  <a:tcPr marL="36000" marR="36000" anchor="ctr">
                    <a:solidFill>
                      <a:schemeClr val="accent1">
                        <a:lumMod val="20000"/>
                        <a:lumOff val="80000"/>
                      </a:schemeClr>
                    </a:solidFill>
                  </a:tcPr>
                </a:tc>
                <a:tc>
                  <a:txBody>
                    <a:bodyPr/>
                    <a:lstStyle/>
                    <a:p>
                      <a:pPr algn="r"/>
                      <a:r>
                        <a:rPr kumimoji="1" lang="en-US" altLang="ja-JP" sz="1400" dirty="0"/>
                        <a:t>69,600</a:t>
                      </a:r>
                    </a:p>
                  </a:txBody>
                  <a:tcPr marL="36000" marR="36000" anchor="ctr">
                    <a:solidFill>
                      <a:schemeClr val="accent1">
                        <a:lumMod val="20000"/>
                        <a:lumOff val="80000"/>
                      </a:schemeClr>
                    </a:solidFill>
                  </a:tcPr>
                </a:tc>
                <a:tc>
                  <a:txBody>
                    <a:bodyPr/>
                    <a:lstStyle/>
                    <a:p>
                      <a:pPr algn="r"/>
                      <a:r>
                        <a:rPr kumimoji="1" lang="en-US" altLang="ja-JP" sz="1400" dirty="0">
                          <a:solidFill>
                            <a:schemeClr val="tx1"/>
                          </a:solidFill>
                        </a:rPr>
                        <a:t>493</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marL="36000" marR="36000" anchor="ctr">
                    <a:solidFill>
                      <a:schemeClr val="accent1">
                        <a:lumMod val="20000"/>
                        <a:lumOff val="80000"/>
                      </a:schemeClr>
                    </a:solidFill>
                  </a:tcPr>
                </a:tc>
                <a:tc>
                  <a:txBody>
                    <a:bodyPr/>
                    <a:lstStyle/>
                    <a:p>
                      <a:pPr algn="r"/>
                      <a:r>
                        <a:rPr kumimoji="1" lang="en-US" altLang="ja-JP" sz="1400" dirty="0">
                          <a:solidFill>
                            <a:schemeClr val="tx1"/>
                          </a:solidFill>
                        </a:rPr>
                        <a:t>52,966</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marL="36000" marR="36000" anchor="ctr">
                    <a:solidFill>
                      <a:schemeClr val="accent1">
                        <a:lumMod val="20000"/>
                        <a:lumOff val="80000"/>
                      </a:schemeClr>
                    </a:solidFill>
                  </a:tcPr>
                </a:tc>
                <a:extLst>
                  <a:ext uri="{0D108BD9-81ED-4DB2-BD59-A6C34878D82A}">
                    <a16:rowId xmlns:a16="http://schemas.microsoft.com/office/drawing/2014/main" val="1257428227"/>
                  </a:ext>
                </a:extLst>
              </a:tr>
              <a:tr h="557946">
                <a:tc>
                  <a:txBody>
                    <a:bodyPr/>
                    <a:lstStyle/>
                    <a:p>
                      <a:pPr algn="ctr"/>
                      <a:r>
                        <a:rPr kumimoji="1" lang="en-US" altLang="ja-JP" sz="1400" b="1" dirty="0"/>
                        <a:t>Other</a:t>
                      </a:r>
                      <a:r>
                        <a:rPr kumimoji="1" lang="ja-JP" altLang="en-US" sz="1400" b="1" baseline="0" dirty="0"/>
                        <a:t> </a:t>
                      </a:r>
                      <a:r>
                        <a:rPr kumimoji="1" lang="en-US" altLang="ja-JP" sz="1400" b="1" baseline="0" dirty="0"/>
                        <a:t>cities</a:t>
                      </a:r>
                      <a:endParaRPr kumimoji="1" lang="en-US" altLang="ja-JP" sz="1400" b="1" dirty="0"/>
                    </a:p>
                  </a:txBody>
                  <a:tcPr marL="36000" marR="36000" anchor="ctr">
                    <a:solidFill>
                      <a:schemeClr val="accent1">
                        <a:lumMod val="20000"/>
                        <a:lumOff val="80000"/>
                      </a:schemeClr>
                    </a:solidFill>
                  </a:tcPr>
                </a:tc>
                <a:tc>
                  <a:txBody>
                    <a:bodyPr/>
                    <a:lstStyle/>
                    <a:p>
                      <a:pPr algn="r"/>
                      <a:r>
                        <a:rPr kumimoji="1" lang="en-US" altLang="ja-JP" sz="1400" dirty="0"/>
                        <a:t>5,051,324</a:t>
                      </a:r>
                    </a:p>
                  </a:txBody>
                  <a:tcPr marL="36000" marR="36000" anchor="ctr">
                    <a:solidFill>
                      <a:schemeClr val="accent1">
                        <a:lumMod val="20000"/>
                        <a:lumOff val="8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400" dirty="0"/>
                        <a:t>40,211</a:t>
                      </a:r>
                      <a:endParaRPr kumimoji="1" lang="en-US" altLang="ja-JP" sz="1400" dirty="0">
                        <a:latin typeface="Meiryo UI" panose="020B0604030504040204" pitchFamily="50" charset="-128"/>
                        <a:ea typeface="Meiryo UI" panose="020B0604030504040204" pitchFamily="50" charset="-128"/>
                      </a:endParaRPr>
                    </a:p>
                  </a:txBody>
                  <a:tcPr marL="36000" marR="36000" anchor="ctr">
                    <a:solidFill>
                      <a:schemeClr val="accent1">
                        <a:lumMod val="20000"/>
                        <a:lumOff val="8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latin typeface="+mn-lt"/>
                          <a:ea typeface="+mn-ea"/>
                        </a:rPr>
                        <a:t>301</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marL="36000" marR="36000" anchor="ctr">
                    <a:solidFill>
                      <a:schemeClr val="accent1">
                        <a:lumMod val="20000"/>
                        <a:lumOff val="8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rPr>
                        <a:t>47,486</a:t>
                      </a:r>
                    </a:p>
                  </a:txBody>
                  <a:tcPr marL="36000" marR="36000" anchor="ctr">
                    <a:solidFill>
                      <a:schemeClr val="accent1">
                        <a:lumMod val="20000"/>
                        <a:lumOff val="80000"/>
                      </a:schemeClr>
                    </a:solidFill>
                  </a:tcPr>
                </a:tc>
                <a:extLst>
                  <a:ext uri="{0D108BD9-81ED-4DB2-BD59-A6C34878D82A}">
                    <a16:rowId xmlns:a16="http://schemas.microsoft.com/office/drawing/2014/main" val="2868489156"/>
                  </a:ext>
                </a:extLst>
              </a:tr>
              <a:tr h="566670">
                <a:tc>
                  <a:txBody>
                    <a:bodyPr/>
                    <a:lstStyle/>
                    <a:p>
                      <a:pPr algn="ctr"/>
                      <a:r>
                        <a:rPr kumimoji="1" lang="en-US" altLang="ja-JP" sz="1400" b="1" dirty="0">
                          <a:latin typeface="+mn-lt"/>
                          <a:ea typeface="+mn-ea"/>
                        </a:rPr>
                        <a:t>Total</a:t>
                      </a:r>
                      <a:r>
                        <a:rPr kumimoji="1" lang="en-US" altLang="ja-JP" sz="1400" b="1" baseline="0" dirty="0">
                          <a:latin typeface="+mn-lt"/>
                          <a:ea typeface="+mn-ea"/>
                        </a:rPr>
                        <a:t> of cities</a:t>
                      </a:r>
                      <a:endParaRPr kumimoji="1" lang="ja-JP" altLang="en-US" sz="1400" b="1" dirty="0">
                        <a:latin typeface="Meiryo UI" panose="020B0604030504040204" pitchFamily="50" charset="-128"/>
                        <a:ea typeface="Meiryo UI" panose="020B0604030504040204" pitchFamily="50" charset="-128"/>
                      </a:endParaRPr>
                    </a:p>
                  </a:txBody>
                  <a:tcPr marL="36000" marR="36000" anchor="ctr">
                    <a:solidFill>
                      <a:schemeClr val="accent1">
                        <a:lumMod val="40000"/>
                        <a:lumOff val="60000"/>
                      </a:schemeClr>
                    </a:solidFill>
                  </a:tcPr>
                </a:tc>
                <a:tc>
                  <a:txBody>
                    <a:bodyPr/>
                    <a:lstStyle/>
                    <a:p>
                      <a:pPr algn="r"/>
                      <a:r>
                        <a:rPr kumimoji="1" lang="en-US" altLang="ja-JP" sz="1400" dirty="0"/>
                        <a:t>8,628,500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400" b="1" dirty="0"/>
                        <a:t>（</a:t>
                      </a:r>
                      <a:r>
                        <a:rPr kumimoji="1" lang="en-US" altLang="ja-JP" sz="1400" b="1" dirty="0"/>
                        <a:t>98%</a:t>
                      </a:r>
                      <a:r>
                        <a:rPr kumimoji="1" lang="ja-JP" altLang="en-US" sz="1400" b="1" dirty="0"/>
                        <a:t>）</a:t>
                      </a:r>
                      <a:endParaRPr kumimoji="1" lang="en-US" altLang="ja-JP" sz="1400" b="1" dirty="0">
                        <a:latin typeface="Meiryo UI" panose="020B0604030504040204" pitchFamily="50" charset="-128"/>
                        <a:ea typeface="Meiryo UI" panose="020B0604030504040204" pitchFamily="50" charset="-128"/>
                      </a:endParaRPr>
                    </a:p>
                  </a:txBody>
                  <a:tcPr marL="72000" marR="72000" anchor="ctr">
                    <a:solidFill>
                      <a:schemeClr val="accent1">
                        <a:lumMod val="40000"/>
                        <a:lumOff val="6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400" dirty="0"/>
                        <a:t>109,811</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400" b="1" dirty="0"/>
                        <a:t>（</a:t>
                      </a:r>
                      <a:r>
                        <a:rPr kumimoji="1" lang="en-US" altLang="ja-JP" sz="1400" b="1" dirty="0"/>
                        <a:t>99%</a:t>
                      </a:r>
                      <a:r>
                        <a:rPr kumimoji="1" lang="ja-JP" altLang="en-US" sz="1400" b="1" dirty="0"/>
                        <a:t>）</a:t>
                      </a:r>
                      <a:endParaRPr kumimoji="1" lang="en-US" altLang="ja-JP" sz="1400" b="1" dirty="0">
                        <a:latin typeface="Meiryo UI" panose="020B0604030504040204" pitchFamily="50" charset="-128"/>
                        <a:ea typeface="Meiryo UI" panose="020B0604030504040204" pitchFamily="50" charset="-128"/>
                      </a:endParaRPr>
                    </a:p>
                  </a:txBody>
                  <a:tcPr marL="72000" marR="72000" anchor="ctr">
                    <a:solidFill>
                      <a:schemeClr val="accent1">
                        <a:lumMod val="40000"/>
                        <a:lumOff val="60000"/>
                      </a:schemeClr>
                    </a:solidFill>
                  </a:tcPr>
                </a:tc>
                <a:tc>
                  <a:txBody>
                    <a:bodyPr/>
                    <a:lstStyle/>
                    <a:p>
                      <a:pPr algn="r"/>
                      <a:r>
                        <a:rPr kumimoji="1" lang="en-US" altLang="ja-JP" sz="1400" dirty="0">
                          <a:solidFill>
                            <a:schemeClr val="tx1"/>
                          </a:solidFill>
                        </a:rPr>
                        <a:t>794</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rPr>
                        <a:t>（</a:t>
                      </a:r>
                      <a:r>
                        <a:rPr kumimoji="1" lang="en-US" altLang="ja-JP" sz="1400" b="1" dirty="0">
                          <a:solidFill>
                            <a:schemeClr val="tx1"/>
                          </a:solidFill>
                        </a:rPr>
                        <a:t>99%</a:t>
                      </a:r>
                      <a:r>
                        <a:rPr kumimoji="1" lang="ja-JP" altLang="en-US" sz="1400" b="1" dirty="0">
                          <a:solidFill>
                            <a:schemeClr val="tx1"/>
                          </a:solidFill>
                        </a:rPr>
                        <a:t>）</a:t>
                      </a:r>
                      <a:endParaRPr kumimoji="1" lang="en-US" altLang="ja-JP" sz="1400" b="1" dirty="0">
                        <a:solidFill>
                          <a:schemeClr val="tx1"/>
                        </a:solidFill>
                        <a:latin typeface="Meiryo UI" panose="020B0604030504040204" pitchFamily="50" charset="-128"/>
                        <a:ea typeface="Meiryo UI" panose="020B0604030504040204" pitchFamily="50" charset="-128"/>
                      </a:endParaRPr>
                    </a:p>
                  </a:txBody>
                  <a:tcPr marL="72000" marR="72000" anchor="ctr">
                    <a:solidFill>
                      <a:schemeClr val="accent1">
                        <a:lumMod val="40000"/>
                        <a:lumOff val="6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rPr>
                        <a:t>100,452</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rPr>
                        <a:t>（</a:t>
                      </a:r>
                      <a:r>
                        <a:rPr kumimoji="1" lang="en-US" altLang="ja-JP" sz="1400" b="1" dirty="0">
                          <a:solidFill>
                            <a:schemeClr val="tx1"/>
                          </a:solidFill>
                        </a:rPr>
                        <a:t>99%</a:t>
                      </a:r>
                      <a:r>
                        <a:rPr kumimoji="1" lang="ja-JP" altLang="en-US" sz="1400" b="1" dirty="0">
                          <a:solidFill>
                            <a:schemeClr val="tx1"/>
                          </a:solidFill>
                        </a:rPr>
                        <a:t>）</a:t>
                      </a:r>
                      <a:endParaRPr kumimoji="1" lang="en-US" altLang="ja-JP" sz="1400" b="1" dirty="0">
                        <a:solidFill>
                          <a:schemeClr val="tx1"/>
                        </a:solidFill>
                        <a:latin typeface="Meiryo UI" panose="020B0604030504040204" pitchFamily="50" charset="-128"/>
                        <a:ea typeface="Meiryo UI" panose="020B0604030504040204" pitchFamily="50" charset="-128"/>
                      </a:endParaRPr>
                    </a:p>
                  </a:txBody>
                  <a:tcPr marL="72000" marR="72000" anchor="ctr">
                    <a:solidFill>
                      <a:schemeClr val="accent1">
                        <a:lumMod val="40000"/>
                        <a:lumOff val="60000"/>
                      </a:schemeClr>
                    </a:solidFill>
                  </a:tcPr>
                </a:tc>
                <a:extLst>
                  <a:ext uri="{0D108BD9-81ED-4DB2-BD59-A6C34878D82A}">
                    <a16:rowId xmlns:a16="http://schemas.microsoft.com/office/drawing/2014/main" val="1433655562"/>
                  </a:ext>
                </a:extLst>
              </a:tr>
              <a:tr h="631065">
                <a:tc>
                  <a:txBody>
                    <a:bodyPr/>
                    <a:lstStyle/>
                    <a:p>
                      <a:pPr algn="ctr"/>
                      <a:r>
                        <a:rPr kumimoji="1" lang="en-US" altLang="ja-JP" sz="1200" b="1" dirty="0">
                          <a:latin typeface="Arial" panose="020B0604020202020204" pitchFamily="34" charset="0"/>
                          <a:cs typeface="Arial" panose="020B0604020202020204" pitchFamily="34" charset="0"/>
                        </a:rPr>
                        <a:t>Total of towns and villages</a:t>
                      </a:r>
                      <a:endParaRPr kumimoji="1" lang="ja-JP" altLang="en-US" sz="1200" b="1" dirty="0">
                        <a:latin typeface="Arial" panose="020B0604020202020204" pitchFamily="34" charset="0"/>
                        <a:ea typeface="Meiryo UI" panose="020B0604030504040204" pitchFamily="50" charset="-128"/>
                        <a:cs typeface="Arial" panose="020B0604020202020204" pitchFamily="34" charset="0"/>
                      </a:endParaRPr>
                    </a:p>
                  </a:txBody>
                  <a:tcPr marL="36000" marR="36000" anchor="ctr">
                    <a:solidFill>
                      <a:schemeClr val="accent1">
                        <a:lumMod val="40000"/>
                        <a:lumOff val="60000"/>
                      </a:schemeClr>
                    </a:solidFill>
                  </a:tcPr>
                </a:tc>
                <a:tc>
                  <a:txBody>
                    <a:bodyPr/>
                    <a:lstStyle/>
                    <a:p>
                      <a:pPr algn="r"/>
                      <a:r>
                        <a:rPr kumimoji="1" lang="en-US" altLang="ja-JP" sz="1400" dirty="0"/>
                        <a:t>174,556</a:t>
                      </a:r>
                    </a:p>
                    <a:p>
                      <a:pPr algn="r"/>
                      <a:r>
                        <a:rPr kumimoji="1" lang="ja-JP" altLang="en-US" sz="1400" b="1" dirty="0"/>
                        <a:t>（</a:t>
                      </a:r>
                      <a:r>
                        <a:rPr kumimoji="1" lang="en-US" altLang="ja-JP" sz="1400" b="1" dirty="0"/>
                        <a:t>2%</a:t>
                      </a:r>
                      <a:r>
                        <a:rPr kumimoji="1" lang="ja-JP" altLang="en-US" sz="1400" b="1" dirty="0"/>
                        <a:t>）</a:t>
                      </a:r>
                      <a:endParaRPr kumimoji="1" lang="en-US" altLang="ja-JP" sz="1400" b="1" dirty="0">
                        <a:latin typeface="Meiryo UI" panose="020B0604030504040204" pitchFamily="50" charset="-128"/>
                        <a:ea typeface="Meiryo UI" panose="020B0604030504040204" pitchFamily="50" charset="-128"/>
                      </a:endParaRPr>
                    </a:p>
                  </a:txBody>
                  <a:tcPr marL="36000" marR="36000" anchor="ctr">
                    <a:solidFill>
                      <a:schemeClr val="accent1">
                        <a:lumMod val="40000"/>
                        <a:lumOff val="6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400" dirty="0"/>
                        <a:t>1,099</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400" b="1" dirty="0"/>
                        <a:t>（</a:t>
                      </a:r>
                      <a:r>
                        <a:rPr kumimoji="1" lang="en-US" altLang="ja-JP" sz="1400" b="1" dirty="0"/>
                        <a:t>1%</a:t>
                      </a:r>
                      <a:r>
                        <a:rPr kumimoji="1" lang="ja-JP" altLang="en-US" sz="1400" b="1" dirty="0"/>
                        <a:t>）</a:t>
                      </a:r>
                      <a:endParaRPr kumimoji="1" lang="en-US" altLang="ja-JP" sz="1400" b="1" dirty="0">
                        <a:latin typeface="Meiryo UI" panose="020B0604030504040204" pitchFamily="50" charset="-128"/>
                        <a:ea typeface="Meiryo UI" panose="020B0604030504040204" pitchFamily="50" charset="-128"/>
                      </a:endParaRPr>
                    </a:p>
                  </a:txBody>
                  <a:tcPr marL="36000" marR="36000" anchor="ctr">
                    <a:solidFill>
                      <a:schemeClr val="accent1">
                        <a:lumMod val="40000"/>
                        <a:lumOff val="60000"/>
                      </a:schemeClr>
                    </a:solidFill>
                  </a:tcPr>
                </a:tc>
                <a:tc>
                  <a:txBody>
                    <a:bodyPr/>
                    <a:lstStyle/>
                    <a:p>
                      <a:pPr algn="r"/>
                      <a:r>
                        <a:rPr kumimoji="1" lang="en-US" altLang="ja-JP" sz="1400" dirty="0">
                          <a:solidFill>
                            <a:schemeClr val="tx1"/>
                          </a:solidFill>
                        </a:rPr>
                        <a:t>8</a:t>
                      </a:r>
                    </a:p>
                    <a:p>
                      <a:pPr algn="r"/>
                      <a:r>
                        <a:rPr kumimoji="1" lang="ja-JP" altLang="en-US" sz="1400" b="1" dirty="0">
                          <a:solidFill>
                            <a:schemeClr val="tx1"/>
                          </a:solidFill>
                        </a:rPr>
                        <a:t>（</a:t>
                      </a:r>
                      <a:r>
                        <a:rPr kumimoji="1" lang="en-US" altLang="ja-JP" sz="1400" b="1" dirty="0">
                          <a:solidFill>
                            <a:schemeClr val="tx1"/>
                          </a:solidFill>
                        </a:rPr>
                        <a:t>1%</a:t>
                      </a:r>
                      <a:r>
                        <a:rPr kumimoji="1" lang="ja-JP" altLang="en-US" sz="1400" b="1" dirty="0">
                          <a:solidFill>
                            <a:schemeClr val="tx1"/>
                          </a:solidFill>
                        </a:rPr>
                        <a:t>）</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36000" marR="36000" anchor="ctr">
                    <a:solidFill>
                      <a:schemeClr val="accent1">
                        <a:lumMod val="40000"/>
                        <a:lumOff val="6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rPr>
                        <a:t>1,096</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rPr>
                        <a:t>（</a:t>
                      </a:r>
                      <a:r>
                        <a:rPr kumimoji="1" lang="en-US" altLang="ja-JP" sz="1400" b="1" dirty="0">
                          <a:solidFill>
                            <a:schemeClr val="tx1"/>
                          </a:solidFill>
                        </a:rPr>
                        <a:t>1%</a:t>
                      </a:r>
                      <a:r>
                        <a:rPr kumimoji="1" lang="ja-JP" altLang="en-US" sz="1400" b="1" dirty="0">
                          <a:solidFill>
                            <a:schemeClr val="tx1"/>
                          </a:solidFill>
                        </a:rPr>
                        <a:t>）</a:t>
                      </a:r>
                      <a:endParaRPr kumimoji="1" lang="en-US" altLang="ja-JP" sz="1400" b="1" dirty="0">
                        <a:solidFill>
                          <a:schemeClr val="tx1"/>
                        </a:solidFill>
                        <a:latin typeface="Meiryo UI" panose="020B0604030504040204" pitchFamily="50" charset="-128"/>
                        <a:ea typeface="Meiryo UI" panose="020B0604030504040204" pitchFamily="50" charset="-128"/>
                      </a:endParaRPr>
                    </a:p>
                  </a:txBody>
                  <a:tcPr marL="36000" marR="36000" anchor="ctr">
                    <a:solidFill>
                      <a:schemeClr val="accent1">
                        <a:lumMod val="40000"/>
                        <a:lumOff val="60000"/>
                      </a:schemeClr>
                    </a:solidFill>
                  </a:tcPr>
                </a:tc>
                <a:extLst>
                  <a:ext uri="{0D108BD9-81ED-4DB2-BD59-A6C34878D82A}">
                    <a16:rowId xmlns:a16="http://schemas.microsoft.com/office/drawing/2014/main" val="1310397478"/>
                  </a:ext>
                </a:extLst>
              </a:tr>
              <a:tr h="551581">
                <a:tc>
                  <a:txBody>
                    <a:bodyPr/>
                    <a:lstStyle/>
                    <a:p>
                      <a:pPr algn="ctr"/>
                      <a:r>
                        <a:rPr kumimoji="1" lang="en-US" altLang="ja-JP" sz="1600" b="1" dirty="0">
                          <a:latin typeface="Arial" panose="020B0604020202020204" pitchFamily="34" charset="0"/>
                          <a:cs typeface="Arial" panose="020B0604020202020204" pitchFamily="34" charset="0"/>
                        </a:rPr>
                        <a:t>Total of all</a:t>
                      </a:r>
                      <a:endParaRPr kumimoji="1" lang="ja-JP" altLang="en-US" sz="1600" b="1" dirty="0">
                        <a:latin typeface="Arial" panose="020B0604020202020204" pitchFamily="34" charset="0"/>
                        <a:ea typeface="Meiryo UI" panose="020B0604030504040204" pitchFamily="50" charset="-128"/>
                        <a:cs typeface="Arial" panose="020B0604020202020204" pitchFamily="34" charset="0"/>
                      </a:endParaRPr>
                    </a:p>
                  </a:txBody>
                  <a:tcPr marL="36000" marR="36000" anchor="ctr">
                    <a:solidFill>
                      <a:schemeClr val="accent1">
                        <a:lumMod val="40000"/>
                        <a:lumOff val="60000"/>
                      </a:schemeClr>
                    </a:solidFill>
                  </a:tcPr>
                </a:tc>
                <a:tc>
                  <a:txBody>
                    <a:bodyPr/>
                    <a:lstStyle/>
                    <a:p>
                      <a:pPr algn="r"/>
                      <a:r>
                        <a:rPr kumimoji="1" lang="en-US" altLang="ja-JP" sz="1400" dirty="0"/>
                        <a:t>8,803,056</a:t>
                      </a:r>
                      <a:endParaRPr kumimoji="1" lang="en-US" altLang="ja-JP" sz="1400" dirty="0">
                        <a:latin typeface="Meiryo UI" panose="020B0604030504040204" pitchFamily="50" charset="-128"/>
                        <a:ea typeface="Meiryo UI" panose="020B0604030504040204" pitchFamily="50" charset="-128"/>
                      </a:endParaRPr>
                    </a:p>
                  </a:txBody>
                  <a:tcPr marL="36000" marR="36000" anchor="ctr">
                    <a:solidFill>
                      <a:schemeClr val="accent1">
                        <a:lumMod val="40000"/>
                        <a:lumOff val="6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rPr>
                        <a:t>110,910</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marL="36000" marR="36000" anchor="ctr">
                    <a:solidFill>
                      <a:schemeClr val="accent1">
                        <a:lumMod val="40000"/>
                        <a:lumOff val="60000"/>
                      </a:schemeClr>
                    </a:solidFill>
                  </a:tcPr>
                </a:tc>
                <a:tc>
                  <a:txBody>
                    <a:bodyPr/>
                    <a:lstStyle/>
                    <a:p>
                      <a:pPr algn="r"/>
                      <a:r>
                        <a:rPr kumimoji="1" lang="en-US" altLang="ja-JP" sz="1400" dirty="0">
                          <a:solidFill>
                            <a:schemeClr val="tx1"/>
                          </a:solidFill>
                          <a:latin typeface="+mn-lt"/>
                          <a:ea typeface="+mn-ea"/>
                        </a:rPr>
                        <a:t>802</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36000" marR="36000" anchor="ctr">
                    <a:solidFill>
                      <a:schemeClr val="accent1">
                        <a:lumMod val="40000"/>
                        <a:lumOff val="6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latin typeface="+mn-lt"/>
                          <a:ea typeface="+mn-ea"/>
                        </a:rPr>
                        <a:t>101,548</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marL="36000" marR="36000" anchor="ctr">
                    <a:solidFill>
                      <a:schemeClr val="accent1">
                        <a:lumMod val="40000"/>
                        <a:lumOff val="60000"/>
                      </a:schemeClr>
                    </a:solidFill>
                  </a:tcPr>
                </a:tc>
                <a:extLst>
                  <a:ext uri="{0D108BD9-81ED-4DB2-BD59-A6C34878D82A}">
                    <a16:rowId xmlns:a16="http://schemas.microsoft.com/office/drawing/2014/main" val="140555551"/>
                  </a:ext>
                </a:extLst>
              </a:tr>
            </a:tbl>
          </a:graphicData>
        </a:graphic>
      </p:graphicFrame>
      <p:graphicFrame>
        <p:nvGraphicFramePr>
          <p:cNvPr id="32" name="表 31"/>
          <p:cNvGraphicFramePr>
            <a:graphicFrameLocks noGrp="1"/>
          </p:cNvGraphicFramePr>
          <p:nvPr>
            <p:extLst>
              <p:ext uri="{D42A27DB-BD31-4B8C-83A1-F6EECF244321}">
                <p14:modId xmlns:p14="http://schemas.microsoft.com/office/powerpoint/2010/main" val="700670884"/>
              </p:ext>
            </p:extLst>
          </p:nvPr>
        </p:nvGraphicFramePr>
        <p:xfrm>
          <a:off x="5193100" y="4392606"/>
          <a:ext cx="6317796" cy="587194"/>
        </p:xfrm>
        <a:graphic>
          <a:graphicData uri="http://schemas.openxmlformats.org/drawingml/2006/table">
            <a:tbl>
              <a:tblPr/>
              <a:tblGrid>
                <a:gridCol w="6317796">
                  <a:extLst>
                    <a:ext uri="{9D8B030D-6E8A-4147-A177-3AD203B41FA5}">
                      <a16:colId xmlns:a16="http://schemas.microsoft.com/office/drawing/2014/main" val="590471719"/>
                    </a:ext>
                  </a:extLst>
                </a:gridCol>
              </a:tblGrid>
              <a:tr h="587194">
                <a:tc>
                  <a:txBody>
                    <a:bodyPr/>
                    <a:lstStyle/>
                    <a:p>
                      <a:endParaRPr kumimoji="1" lang="ja-JP" altLang="en-US" dirty="0"/>
                    </a:p>
                  </a:txBody>
                  <a:tcPr>
                    <a:lnL w="38100" cmpd="sng">
                      <a:solidFill>
                        <a:srgbClr val="FF0000"/>
                      </a:solidFill>
                      <a:prstDash val="solid"/>
                    </a:lnL>
                    <a:lnR w="38100" cmpd="sng">
                      <a:solidFill>
                        <a:srgbClr val="FF0000"/>
                      </a:solidFill>
                      <a:prstDash val="solid"/>
                    </a:lnR>
                    <a:lnT w="38100" cmpd="sng">
                      <a:solidFill>
                        <a:srgbClr val="FF0000"/>
                      </a:solidFill>
                      <a:prstDash val="solid"/>
                    </a:lnT>
                    <a:lnB w="38100" cmpd="sng">
                      <a:solidFill>
                        <a:srgbClr val="FF0000"/>
                      </a:solidFill>
                      <a:prstDash val="solid"/>
                    </a:lnB>
                  </a:tcPr>
                </a:tc>
                <a:extLst>
                  <a:ext uri="{0D108BD9-81ED-4DB2-BD59-A6C34878D82A}">
                    <a16:rowId xmlns:a16="http://schemas.microsoft.com/office/drawing/2014/main" val="3330087295"/>
                  </a:ext>
                </a:extLst>
              </a:tr>
            </a:tbl>
          </a:graphicData>
        </a:graphic>
      </p:graphicFrame>
      <p:graphicFrame>
        <p:nvGraphicFramePr>
          <p:cNvPr id="33" name="表 32"/>
          <p:cNvGraphicFramePr>
            <a:graphicFrameLocks noGrp="1"/>
          </p:cNvGraphicFramePr>
          <p:nvPr>
            <p:extLst>
              <p:ext uri="{D42A27DB-BD31-4B8C-83A1-F6EECF244321}">
                <p14:modId xmlns:p14="http://schemas.microsoft.com/office/powerpoint/2010/main" val="2537067679"/>
              </p:ext>
            </p:extLst>
          </p:nvPr>
        </p:nvGraphicFramePr>
        <p:xfrm>
          <a:off x="5193100" y="5001046"/>
          <a:ext cx="6317797" cy="570403"/>
        </p:xfrm>
        <a:graphic>
          <a:graphicData uri="http://schemas.openxmlformats.org/drawingml/2006/table">
            <a:tbl>
              <a:tblPr/>
              <a:tblGrid>
                <a:gridCol w="6317797">
                  <a:extLst>
                    <a:ext uri="{9D8B030D-6E8A-4147-A177-3AD203B41FA5}">
                      <a16:colId xmlns:a16="http://schemas.microsoft.com/office/drawing/2014/main" val="590471719"/>
                    </a:ext>
                  </a:extLst>
                </a:gridCol>
              </a:tblGrid>
              <a:tr h="570403">
                <a:tc>
                  <a:txBody>
                    <a:bodyPr/>
                    <a:lstStyle/>
                    <a:p>
                      <a:endParaRPr kumimoji="1" lang="ja-JP" altLang="en-US" dirty="0"/>
                    </a:p>
                  </a:txBody>
                  <a:tcPr>
                    <a:lnL w="38100" cmpd="sng">
                      <a:solidFill>
                        <a:srgbClr val="FF0000"/>
                      </a:solidFill>
                      <a:prstDash val="solid"/>
                    </a:lnL>
                    <a:lnR w="38100" cmpd="sng">
                      <a:solidFill>
                        <a:srgbClr val="FF0000"/>
                      </a:solidFill>
                      <a:prstDash val="solid"/>
                    </a:lnR>
                    <a:lnT w="38100" cmpd="sng">
                      <a:solidFill>
                        <a:srgbClr val="FF0000"/>
                      </a:solidFill>
                      <a:prstDash val="solid"/>
                    </a:lnT>
                    <a:lnB w="38100" cmpd="sng">
                      <a:solidFill>
                        <a:srgbClr val="FF0000"/>
                      </a:solidFill>
                      <a:prstDash val="solid"/>
                    </a:lnB>
                  </a:tcPr>
                </a:tc>
                <a:extLst>
                  <a:ext uri="{0D108BD9-81ED-4DB2-BD59-A6C34878D82A}">
                    <a16:rowId xmlns:a16="http://schemas.microsoft.com/office/drawing/2014/main" val="3330087295"/>
                  </a:ext>
                </a:extLst>
              </a:tr>
            </a:tbl>
          </a:graphicData>
        </a:graphic>
      </p:graphicFrame>
      <p:sp>
        <p:nvSpPr>
          <p:cNvPr id="59" name="サブタイトル 2"/>
          <p:cNvSpPr txBox="1">
            <a:spLocks/>
          </p:cNvSpPr>
          <p:nvPr/>
        </p:nvSpPr>
        <p:spPr>
          <a:xfrm>
            <a:off x="4061782" y="4638897"/>
            <a:ext cx="410609" cy="227051"/>
          </a:xfrm>
          <a:prstGeom prst="rect">
            <a:avLst/>
          </a:prstGeom>
          <a:solidFill>
            <a:schemeClr val="tx1"/>
          </a:solidFill>
        </p:spPr>
        <p:txBody>
          <a:bodyPr vert="horz" lIns="0" tIns="0" rIns="0" bIns="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ja-JP" altLang="en-US" sz="1050" b="1" dirty="0">
                <a:solidFill>
                  <a:schemeClr val="bg1"/>
                </a:solidFill>
                <a:latin typeface="Arial" panose="020B0604020202020204" pitchFamily="34" charset="0"/>
                <a:cs typeface="Arial" panose="020B0604020202020204" pitchFamily="34" charset="0"/>
              </a:rPr>
              <a:t>太子町</a:t>
            </a:r>
            <a:endParaRPr lang="en-US" altLang="ja-JP" sz="1050" b="1" dirty="0">
              <a:solidFill>
                <a:schemeClr val="bg1"/>
              </a:solidFill>
              <a:latin typeface="Arial" panose="020B0604020202020204" pitchFamily="34" charset="0"/>
              <a:cs typeface="Arial" panose="020B0604020202020204" pitchFamily="34" charset="0"/>
            </a:endParaRPr>
          </a:p>
        </p:txBody>
      </p:sp>
      <p:sp>
        <p:nvSpPr>
          <p:cNvPr id="63" name="サブタイトル 2"/>
          <p:cNvSpPr txBox="1">
            <a:spLocks/>
          </p:cNvSpPr>
          <p:nvPr/>
        </p:nvSpPr>
        <p:spPr>
          <a:xfrm>
            <a:off x="4024504" y="4928644"/>
            <a:ext cx="410609" cy="227051"/>
          </a:xfrm>
          <a:prstGeom prst="rect">
            <a:avLst/>
          </a:prstGeom>
          <a:solidFill>
            <a:schemeClr val="tx1"/>
          </a:solidFill>
        </p:spPr>
        <p:txBody>
          <a:bodyPr vert="horz" lIns="0" tIns="0" rIns="0" bIns="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ja-JP" altLang="en-US" sz="1050" b="1" dirty="0">
                <a:solidFill>
                  <a:schemeClr val="bg1"/>
                </a:solidFill>
                <a:latin typeface="Arial" panose="020B0604020202020204" pitchFamily="34" charset="0"/>
                <a:cs typeface="Arial" panose="020B0604020202020204" pitchFamily="34" charset="0"/>
              </a:rPr>
              <a:t>河南町</a:t>
            </a:r>
            <a:endParaRPr lang="en-US" altLang="ja-JP" sz="1050" b="1" dirty="0">
              <a:solidFill>
                <a:schemeClr val="bg1"/>
              </a:solidFill>
              <a:latin typeface="Arial" panose="020B0604020202020204" pitchFamily="34" charset="0"/>
              <a:cs typeface="Arial" panose="020B0604020202020204" pitchFamily="34" charset="0"/>
            </a:endParaRPr>
          </a:p>
        </p:txBody>
      </p:sp>
      <p:sp>
        <p:nvSpPr>
          <p:cNvPr id="64" name="サブタイトル 2"/>
          <p:cNvSpPr txBox="1">
            <a:spLocks/>
          </p:cNvSpPr>
          <p:nvPr/>
        </p:nvSpPr>
        <p:spPr>
          <a:xfrm>
            <a:off x="3746553" y="5212565"/>
            <a:ext cx="688560" cy="227051"/>
          </a:xfrm>
          <a:prstGeom prst="rect">
            <a:avLst/>
          </a:prstGeom>
          <a:solidFill>
            <a:schemeClr val="tx1"/>
          </a:solidFill>
        </p:spPr>
        <p:txBody>
          <a:bodyPr vert="horz" lIns="0" tIns="0" rIns="0" bIns="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ja-JP" altLang="en-US" sz="1050" b="1" dirty="0">
                <a:solidFill>
                  <a:schemeClr val="bg1"/>
                </a:solidFill>
                <a:latin typeface="Arial" panose="020B0604020202020204" pitchFamily="34" charset="0"/>
                <a:cs typeface="Arial" panose="020B0604020202020204" pitchFamily="34" charset="0"/>
              </a:rPr>
              <a:t>千早赤阪村</a:t>
            </a:r>
            <a:endParaRPr lang="en-US" altLang="ja-JP" sz="1050" b="1" dirty="0">
              <a:solidFill>
                <a:schemeClr val="bg1"/>
              </a:solidFill>
              <a:latin typeface="Arial" panose="020B0604020202020204" pitchFamily="34" charset="0"/>
              <a:cs typeface="Arial" panose="020B0604020202020204" pitchFamily="34" charset="0"/>
            </a:endParaRPr>
          </a:p>
        </p:txBody>
      </p:sp>
      <p:sp>
        <p:nvSpPr>
          <p:cNvPr id="65" name="サブタイトル 2"/>
          <p:cNvSpPr txBox="1">
            <a:spLocks/>
          </p:cNvSpPr>
          <p:nvPr/>
        </p:nvSpPr>
        <p:spPr>
          <a:xfrm>
            <a:off x="1800493" y="4767763"/>
            <a:ext cx="480344" cy="243395"/>
          </a:xfrm>
          <a:prstGeom prst="rect">
            <a:avLst/>
          </a:prstGeom>
          <a:solidFill>
            <a:schemeClr val="tx1"/>
          </a:solidFill>
        </p:spPr>
        <p:txBody>
          <a:bodyPr vert="horz" lIns="36000" tIns="0" rIns="0" bIns="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ja-JP" altLang="en-US" sz="1050" b="1" dirty="0">
                <a:solidFill>
                  <a:schemeClr val="bg1"/>
                </a:solidFill>
                <a:latin typeface="Arial" panose="020B0604020202020204" pitchFamily="34" charset="0"/>
                <a:cs typeface="Arial" panose="020B0604020202020204" pitchFamily="34" charset="0"/>
              </a:rPr>
              <a:t>忠岡町</a:t>
            </a:r>
            <a:endParaRPr lang="en-US" altLang="ja-JP" sz="1050" b="1" dirty="0">
              <a:solidFill>
                <a:schemeClr val="bg1"/>
              </a:solidFill>
              <a:latin typeface="Arial" panose="020B0604020202020204" pitchFamily="34" charset="0"/>
              <a:cs typeface="Arial" panose="020B0604020202020204" pitchFamily="34" charset="0"/>
            </a:endParaRPr>
          </a:p>
        </p:txBody>
      </p:sp>
      <p:sp>
        <p:nvSpPr>
          <p:cNvPr id="66" name="サブタイトル 2"/>
          <p:cNvSpPr txBox="1">
            <a:spLocks/>
          </p:cNvSpPr>
          <p:nvPr/>
        </p:nvSpPr>
        <p:spPr>
          <a:xfrm>
            <a:off x="1270698" y="5544461"/>
            <a:ext cx="480344" cy="234455"/>
          </a:xfrm>
          <a:prstGeom prst="rect">
            <a:avLst/>
          </a:prstGeom>
          <a:solidFill>
            <a:schemeClr val="tx1"/>
          </a:solidFill>
        </p:spPr>
        <p:txBody>
          <a:bodyPr vert="horz" lIns="36000" tIns="0" rIns="0" bIns="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ja-JP" altLang="en-US" sz="1050" b="1" dirty="0">
                <a:solidFill>
                  <a:schemeClr val="bg1"/>
                </a:solidFill>
                <a:latin typeface="Arial" panose="020B0604020202020204" pitchFamily="34" charset="0"/>
                <a:cs typeface="Arial" panose="020B0604020202020204" pitchFamily="34" charset="0"/>
              </a:rPr>
              <a:t>田尻町</a:t>
            </a:r>
            <a:endParaRPr lang="en-US" altLang="ja-JP" sz="1050" b="1" dirty="0">
              <a:solidFill>
                <a:schemeClr val="bg1"/>
              </a:solidFill>
              <a:latin typeface="Arial" panose="020B0604020202020204" pitchFamily="34" charset="0"/>
              <a:cs typeface="Arial" panose="020B0604020202020204" pitchFamily="34" charset="0"/>
            </a:endParaRPr>
          </a:p>
        </p:txBody>
      </p:sp>
      <p:sp>
        <p:nvSpPr>
          <p:cNvPr id="67" name="サブタイトル 2"/>
          <p:cNvSpPr txBox="1">
            <a:spLocks/>
          </p:cNvSpPr>
          <p:nvPr/>
        </p:nvSpPr>
        <p:spPr>
          <a:xfrm>
            <a:off x="718036" y="6427514"/>
            <a:ext cx="399556" cy="224078"/>
          </a:xfrm>
          <a:prstGeom prst="rect">
            <a:avLst/>
          </a:prstGeom>
          <a:solidFill>
            <a:schemeClr val="tx1"/>
          </a:solidFill>
        </p:spPr>
        <p:txBody>
          <a:bodyPr vert="horz" lIns="36000" tIns="0" rIns="0" bIns="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ja-JP" altLang="en-US" sz="1050" b="1" dirty="0">
                <a:solidFill>
                  <a:schemeClr val="bg1"/>
                </a:solidFill>
                <a:latin typeface="Arial" panose="020B0604020202020204" pitchFamily="34" charset="0"/>
                <a:cs typeface="Arial" panose="020B0604020202020204" pitchFamily="34" charset="0"/>
              </a:rPr>
              <a:t>岬町</a:t>
            </a:r>
            <a:endParaRPr lang="en-US" altLang="ja-JP" sz="1050" b="1" dirty="0">
              <a:solidFill>
                <a:schemeClr val="bg1"/>
              </a:solidFill>
              <a:latin typeface="Arial" panose="020B0604020202020204" pitchFamily="34" charset="0"/>
              <a:cs typeface="Arial" panose="020B0604020202020204" pitchFamily="34" charset="0"/>
            </a:endParaRPr>
          </a:p>
        </p:txBody>
      </p:sp>
      <p:sp>
        <p:nvSpPr>
          <p:cNvPr id="21" name="テキスト ボックス 20"/>
          <p:cNvSpPr txBox="1"/>
          <p:nvPr/>
        </p:nvSpPr>
        <p:spPr>
          <a:xfrm>
            <a:off x="2238008" y="5623166"/>
            <a:ext cx="197934" cy="408956"/>
          </a:xfrm>
          <a:prstGeom prst="rect">
            <a:avLst/>
          </a:prstGeom>
          <a:solidFill>
            <a:schemeClr val="tx1"/>
          </a:solidFill>
        </p:spPr>
        <p:txBody>
          <a:bodyPr vert="eaVert" wrap="square" lIns="18000" tIns="0" rIns="18000" bIns="0" rtlCol="0">
            <a:spAutoFit/>
          </a:bodyPr>
          <a:lstStyle/>
          <a:p>
            <a:r>
              <a:rPr lang="ja-JP" altLang="en-US" sz="1050" b="1" dirty="0">
                <a:solidFill>
                  <a:schemeClr val="bg1"/>
                </a:solidFill>
                <a:latin typeface="Arial" panose="020B0604020202020204" pitchFamily="34" charset="0"/>
                <a:ea typeface="Meiryo UI" panose="020B0604030504040204" pitchFamily="50" charset="-128"/>
                <a:cs typeface="Arial" panose="020B0604020202020204" pitchFamily="34" charset="0"/>
              </a:rPr>
              <a:t>熊取町</a:t>
            </a:r>
          </a:p>
        </p:txBody>
      </p:sp>
      <p:sp>
        <p:nvSpPr>
          <p:cNvPr id="69" name="サブタイトル 2"/>
          <p:cNvSpPr txBox="1">
            <a:spLocks/>
          </p:cNvSpPr>
          <p:nvPr/>
        </p:nvSpPr>
        <p:spPr>
          <a:xfrm>
            <a:off x="4022495" y="1585104"/>
            <a:ext cx="410609" cy="222434"/>
          </a:xfrm>
          <a:prstGeom prst="rect">
            <a:avLst/>
          </a:prstGeom>
          <a:solidFill>
            <a:schemeClr val="tx1"/>
          </a:solidFill>
        </p:spPr>
        <p:txBody>
          <a:bodyPr vert="horz" lIns="0" tIns="0" rIns="0" bIns="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ja-JP" altLang="en-US" sz="1050" b="1" dirty="0">
                <a:solidFill>
                  <a:schemeClr val="bg1"/>
                </a:solidFill>
                <a:latin typeface="Arial" panose="020B0604020202020204" pitchFamily="34" charset="0"/>
                <a:cs typeface="Arial" panose="020B0604020202020204" pitchFamily="34" charset="0"/>
              </a:rPr>
              <a:t>島本町</a:t>
            </a:r>
            <a:endParaRPr lang="en-US" altLang="ja-JP" sz="1050" b="1" dirty="0">
              <a:solidFill>
                <a:schemeClr val="bg1"/>
              </a:solidFill>
              <a:latin typeface="Arial" panose="020B0604020202020204" pitchFamily="34" charset="0"/>
              <a:cs typeface="Arial" panose="020B0604020202020204" pitchFamily="34" charset="0"/>
            </a:endParaRPr>
          </a:p>
        </p:txBody>
      </p:sp>
      <p:sp>
        <p:nvSpPr>
          <p:cNvPr id="70" name="サブタイトル 2"/>
          <p:cNvSpPr txBox="1">
            <a:spLocks/>
          </p:cNvSpPr>
          <p:nvPr/>
        </p:nvSpPr>
        <p:spPr>
          <a:xfrm>
            <a:off x="2832796" y="1429654"/>
            <a:ext cx="410609" cy="222434"/>
          </a:xfrm>
          <a:prstGeom prst="rect">
            <a:avLst/>
          </a:prstGeom>
          <a:solidFill>
            <a:schemeClr val="tx1"/>
          </a:solidFill>
        </p:spPr>
        <p:txBody>
          <a:bodyPr vert="horz" lIns="0" tIns="0" rIns="0" bIns="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ja-JP" altLang="en-US" sz="1050" b="1" dirty="0">
                <a:solidFill>
                  <a:schemeClr val="bg1"/>
                </a:solidFill>
                <a:latin typeface="Arial" panose="020B0604020202020204" pitchFamily="34" charset="0"/>
                <a:cs typeface="Arial" panose="020B0604020202020204" pitchFamily="34" charset="0"/>
              </a:rPr>
              <a:t>豊能町</a:t>
            </a:r>
            <a:endParaRPr lang="en-US" altLang="ja-JP" sz="1050" b="1" dirty="0">
              <a:solidFill>
                <a:schemeClr val="bg1"/>
              </a:solidFill>
              <a:latin typeface="Arial" panose="020B0604020202020204" pitchFamily="34" charset="0"/>
              <a:cs typeface="Arial" panose="020B0604020202020204" pitchFamily="34" charset="0"/>
            </a:endParaRPr>
          </a:p>
        </p:txBody>
      </p:sp>
      <p:sp>
        <p:nvSpPr>
          <p:cNvPr id="71" name="サブタイトル 2"/>
          <p:cNvSpPr txBox="1">
            <a:spLocks/>
          </p:cNvSpPr>
          <p:nvPr/>
        </p:nvSpPr>
        <p:spPr>
          <a:xfrm>
            <a:off x="2422187" y="1047146"/>
            <a:ext cx="410609" cy="222434"/>
          </a:xfrm>
          <a:prstGeom prst="rect">
            <a:avLst/>
          </a:prstGeom>
          <a:solidFill>
            <a:schemeClr val="tx1"/>
          </a:solidFill>
        </p:spPr>
        <p:txBody>
          <a:bodyPr vert="horz" lIns="0" tIns="0" rIns="0" bIns="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ja-JP" altLang="en-US" sz="1050" b="1" dirty="0">
                <a:solidFill>
                  <a:schemeClr val="bg1"/>
                </a:solidFill>
                <a:latin typeface="Arial" panose="020B0604020202020204" pitchFamily="34" charset="0"/>
                <a:cs typeface="Arial" panose="020B0604020202020204" pitchFamily="34" charset="0"/>
              </a:rPr>
              <a:t>能勢町</a:t>
            </a:r>
            <a:endParaRPr lang="en-US" altLang="ja-JP" sz="1050" b="1" dirty="0">
              <a:solidFill>
                <a:schemeClr val="bg1"/>
              </a:solidFill>
              <a:latin typeface="Arial" panose="020B0604020202020204" pitchFamily="34" charset="0"/>
              <a:cs typeface="Arial" panose="020B0604020202020204" pitchFamily="34" charset="0"/>
            </a:endParaRPr>
          </a:p>
        </p:txBody>
      </p:sp>
      <p:sp>
        <p:nvSpPr>
          <p:cNvPr id="24"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Arial" panose="020B0604020202020204" pitchFamily="34" charset="0"/>
                <a:ea typeface="游ゴシック" panose="020B0400000000000000" pitchFamily="50" charset="-128"/>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sp>
        <p:nvSpPr>
          <p:cNvPr id="26" name="サブタイトル 2"/>
          <p:cNvSpPr txBox="1">
            <a:spLocks/>
          </p:cNvSpPr>
          <p:nvPr/>
        </p:nvSpPr>
        <p:spPr>
          <a:xfrm>
            <a:off x="3338647" y="6560617"/>
            <a:ext cx="2294905" cy="236065"/>
          </a:xfrm>
          <a:prstGeom prst="rect">
            <a:avLst/>
          </a:prstGeom>
        </p:spPr>
        <p:txBody>
          <a:bodyPr vert="horz" lIns="74295" tIns="37148" rIns="74295" bIns="37148"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ja-JP" altLang="en-US" sz="700" dirty="0">
                <a:latin typeface="Arial" panose="020B0604020202020204" pitchFamily="34" charset="0"/>
                <a:cs typeface="Arial" panose="020B0604020202020204" pitchFamily="34" charset="0"/>
              </a:rPr>
              <a:t>引用：大阪府 市町村ハンドブック</a:t>
            </a:r>
            <a:endParaRPr lang="en-US" altLang="ja-JP" sz="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20483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28424" y="654545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Arial" panose="020B0604020202020204" pitchFamily="34" charset="0"/>
                <a:ea typeface="游ゴシック" panose="020B0400000000000000" pitchFamily="50" charset="-128"/>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2000" b="0" i="0" u="none" strike="noStrike" kern="1200" cap="none" spc="0" normalizeH="0" baseline="0" noProof="0" dirty="0">
              <a:ln>
                <a:noFill/>
              </a:ln>
              <a:solidFill>
                <a:schemeClr val="tx1"/>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sp>
        <p:nvSpPr>
          <p:cNvPr id="17" name="テキスト ボックス 16"/>
          <p:cNvSpPr txBox="1"/>
          <p:nvPr/>
        </p:nvSpPr>
        <p:spPr>
          <a:xfrm>
            <a:off x="263274" y="356485"/>
            <a:ext cx="2832623" cy="646331"/>
          </a:xfrm>
          <a:prstGeom prst="rect">
            <a:avLst/>
          </a:prstGeom>
          <a:noFill/>
          <a:ln w="28575">
            <a:noFill/>
          </a:ln>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2000" b="1" i="0" u="none" strike="noStrike" kern="1200" cap="none" spc="0" normalizeH="0" baseline="0" noProof="0" dirty="0">
                <a:ln>
                  <a:noFill/>
                </a:ln>
                <a:effectLst/>
                <a:uLnTx/>
                <a:uFillTx/>
                <a:latin typeface="Arial" panose="020B0604020202020204" pitchFamily="34" charset="0"/>
                <a:ea typeface="游ゴシック" panose="020B0400000000000000" pitchFamily="50" charset="-128"/>
                <a:cs typeface="Arial" panose="020B0604020202020204" pitchFamily="34" charset="0"/>
              </a:rPr>
              <a:t>③　</a:t>
            </a:r>
            <a:r>
              <a:rPr lang="en-US" altLang="ja-JP" sz="2400" b="1" dirty="0">
                <a:latin typeface="Arial" panose="020B0604020202020204" pitchFamily="34" charset="0"/>
                <a:ea typeface="游ゴシック" panose="020B0400000000000000" pitchFamily="50" charset="-128"/>
                <a:cs typeface="Arial" panose="020B0604020202020204" pitchFamily="34" charset="0"/>
              </a:rPr>
              <a:t>Details</a:t>
            </a:r>
            <a:endParaRPr lang="ja-JP" altLang="en-US" sz="2400" b="1" dirty="0">
              <a:latin typeface="Arial" panose="020B0604020202020204" pitchFamily="34" charset="0"/>
              <a:cs typeface="Arial" panose="020B0604020202020204" pitchFamily="34" charset="0"/>
            </a:endParaRPr>
          </a:p>
        </p:txBody>
      </p:sp>
      <p:sp>
        <p:nvSpPr>
          <p:cNvPr id="18" name="テキスト ボックス 17"/>
          <p:cNvSpPr txBox="1"/>
          <p:nvPr/>
        </p:nvSpPr>
        <p:spPr>
          <a:xfrm>
            <a:off x="308098" y="1159811"/>
            <a:ext cx="11069867" cy="395749"/>
          </a:xfrm>
          <a:prstGeom prst="rect">
            <a:avLst/>
          </a:prstGeom>
          <a:noFill/>
          <a:ln w="19050">
            <a:noFill/>
          </a:ln>
        </p:spPr>
        <p:txBody>
          <a:bodyPr wrap="square" rtlCol="0">
            <a:spAutoFit/>
          </a:bodyPr>
          <a:lstStyle/>
          <a:p>
            <a:pPr lvl="0">
              <a:lnSpc>
                <a:spcPts val="2300"/>
              </a:lnSpc>
              <a:defRPr/>
            </a:pPr>
            <a:r>
              <a:rPr kumimoji="1" lang="ja-JP" altLang="en-US" sz="2000" b="1" i="0" u="none" strike="noStrike" kern="1200" cap="none" spc="0" normalizeH="0" baseline="0" noProof="0" dirty="0">
                <a:ln>
                  <a:noFill/>
                </a:ln>
                <a:effectLst/>
                <a:uLnTx/>
                <a:uFillTx/>
                <a:latin typeface="Arial" panose="020B0604020202020204" pitchFamily="34" charset="0"/>
                <a:ea typeface="游ゴシック" panose="020B0400000000000000" pitchFamily="50" charset="-128"/>
                <a:cs typeface="Arial" panose="020B0604020202020204" pitchFamily="34" charset="0"/>
              </a:rPr>
              <a:t>●</a:t>
            </a:r>
            <a:r>
              <a:rPr kumimoji="1" lang="en-US" altLang="ja-JP" sz="2400" b="1" i="0" u="sng" strike="noStrike" kern="1200" cap="none" spc="0" normalizeH="0" baseline="0" noProof="0" dirty="0">
                <a:ln>
                  <a:noFill/>
                </a:ln>
                <a:effectLst/>
                <a:uLnTx/>
                <a:uFillTx/>
                <a:latin typeface="Arial" panose="020B0604020202020204" pitchFamily="34" charset="0"/>
                <a:ea typeface="游ゴシック" panose="020B0400000000000000" pitchFamily="50" charset="-128"/>
                <a:cs typeface="Arial" panose="020B0604020202020204" pitchFamily="34" charset="0"/>
              </a:rPr>
              <a:t>Calling </a:t>
            </a:r>
            <a:r>
              <a:rPr lang="en-US" altLang="ja-JP" sz="2400" b="1" u="sng" dirty="0">
                <a:latin typeface="Arial" panose="020B0604020202020204" pitchFamily="34" charset="0"/>
                <a:ea typeface="游ゴシック" panose="020B0400000000000000" pitchFamily="50" charset="-128"/>
                <a:cs typeface="Arial" panose="020B0604020202020204" pitchFamily="34" charset="0"/>
              </a:rPr>
              <a:t>on residents (based on the relevant law)</a:t>
            </a:r>
            <a:endParaRPr kumimoji="1" lang="ja-JP" altLang="en-US" sz="2400" b="1" i="0" strike="noStrike" kern="1200" cap="none" spc="0" normalizeH="0" baseline="0" noProof="0" dirty="0">
              <a:ln>
                <a:noFill/>
              </a:ln>
              <a:effectLst/>
              <a:uLnTx/>
              <a:uFillTx/>
              <a:latin typeface="Arial" panose="020B0604020202020204" pitchFamily="34" charset="0"/>
              <a:ea typeface="游ゴシック" panose="020B0400000000000000" pitchFamily="50" charset="-128"/>
              <a:cs typeface="Arial" panose="020B0604020202020204" pitchFamily="34" charset="0"/>
            </a:endParaRPr>
          </a:p>
        </p:txBody>
      </p:sp>
      <p:sp>
        <p:nvSpPr>
          <p:cNvPr id="16" name="正方形/長方形 15"/>
          <p:cNvSpPr/>
          <p:nvPr/>
        </p:nvSpPr>
        <p:spPr>
          <a:xfrm>
            <a:off x="916640" y="4641664"/>
            <a:ext cx="12165612" cy="570156"/>
          </a:xfrm>
          <a:prstGeom prst="rect">
            <a:avLst/>
          </a:prstGeom>
        </p:spPr>
        <p:txBody>
          <a:bodyPr wrap="square">
            <a:spAutoFit/>
          </a:bodyPr>
          <a:lstStyle/>
          <a:p>
            <a:pPr lvl="0">
              <a:lnSpc>
                <a:spcPts val="1800"/>
              </a:lnSpc>
              <a:defRPr/>
            </a:pPr>
            <a:r>
              <a:rPr lang="en-US" altLang="ja-JP" sz="1200" b="1" dirty="0">
                <a:latin typeface="Arial" panose="020B0604020202020204" pitchFamily="34" charset="0"/>
                <a:cs typeface="Arial" panose="020B0604020202020204" pitchFamily="34" charset="0"/>
              </a:rPr>
              <a:t>※</a:t>
            </a:r>
            <a:r>
              <a:rPr lang="ja-JP" altLang="en-US" sz="1200" b="1" dirty="0">
                <a:latin typeface="Arial" panose="020B0604020202020204" pitchFamily="34" charset="0"/>
                <a:cs typeface="Arial" panose="020B0604020202020204" pitchFamily="34" charset="0"/>
              </a:rPr>
              <a:t>１　</a:t>
            </a:r>
            <a:r>
              <a:rPr lang="en-US" altLang="ja-JP" sz="1200" b="1" dirty="0">
                <a:latin typeface="Arial" panose="020B0604020202020204" pitchFamily="34" charset="0"/>
                <a:cs typeface="Arial" panose="020B0604020202020204" pitchFamily="34" charset="0"/>
              </a:rPr>
              <a:t>Family members, infants and helpers for the elderly and people with disabilities are NOT included</a:t>
            </a:r>
          </a:p>
          <a:p>
            <a:pPr lvl="0">
              <a:lnSpc>
                <a:spcPct val="150000"/>
              </a:lnSpc>
              <a:defRPr/>
            </a:pPr>
            <a:r>
              <a:rPr lang="en-US" altLang="ja-JP" sz="1200" b="1" dirty="0">
                <a:latin typeface="Arial" panose="020B0604020202020204" pitchFamily="34" charset="0"/>
                <a:cs typeface="Arial" panose="020B0604020202020204" pitchFamily="34" charset="0"/>
              </a:rPr>
              <a:t>※</a:t>
            </a:r>
            <a:r>
              <a:rPr lang="ja-JP" altLang="en-US" sz="1200" b="1" dirty="0">
                <a:latin typeface="Arial" panose="020B0604020202020204" pitchFamily="34" charset="0"/>
                <a:cs typeface="Arial" panose="020B0604020202020204" pitchFamily="34" charset="0"/>
              </a:rPr>
              <a:t>２　</a:t>
            </a:r>
            <a:r>
              <a:rPr lang="en-US" altLang="ja-JP" sz="1200" b="1" dirty="0">
                <a:latin typeface="Arial" panose="020B0604020202020204" pitchFamily="34" charset="0"/>
                <a:cs typeface="Arial" panose="020B0604020202020204" pitchFamily="34" charset="0"/>
              </a:rPr>
              <a:t>This is not applied if diseases, etc. make wearing a mask difficult</a:t>
            </a:r>
            <a:endParaRPr lang="ja-JP" altLang="en-US" sz="1200" b="1" dirty="0">
              <a:latin typeface="Arial" panose="020B0604020202020204" pitchFamily="34" charset="0"/>
              <a:cs typeface="Arial" panose="020B0604020202020204" pitchFamily="34" charset="0"/>
            </a:endParaRPr>
          </a:p>
        </p:txBody>
      </p:sp>
      <p:sp>
        <p:nvSpPr>
          <p:cNvPr id="13" name="正方形/長方形 12"/>
          <p:cNvSpPr/>
          <p:nvPr/>
        </p:nvSpPr>
        <p:spPr>
          <a:xfrm>
            <a:off x="308098" y="1796749"/>
            <a:ext cx="11403209" cy="191478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Arial" panose="020B0604020202020204" pitchFamily="34" charset="0"/>
              <a:cs typeface="Arial" panose="020B0604020202020204" pitchFamily="34" charset="0"/>
            </a:endParaRPr>
          </a:p>
        </p:txBody>
      </p:sp>
      <p:sp>
        <p:nvSpPr>
          <p:cNvPr id="14" name="正方形/長方形 13"/>
          <p:cNvSpPr/>
          <p:nvPr/>
        </p:nvSpPr>
        <p:spPr>
          <a:xfrm>
            <a:off x="351439" y="2016155"/>
            <a:ext cx="11316525" cy="4485360"/>
          </a:xfrm>
          <a:prstGeom prst="rect">
            <a:avLst/>
          </a:prstGeom>
        </p:spPr>
        <p:txBody>
          <a:bodyPr wrap="square">
            <a:noAutofit/>
          </a:bodyPr>
          <a:lstStyle/>
          <a:p>
            <a:pPr>
              <a:lnSpc>
                <a:spcPts val="1800"/>
              </a:lnSpc>
              <a:defRPr/>
            </a:pPr>
            <a:r>
              <a:rPr lang="ja-JP" altLang="en-US" sz="2000" b="1" dirty="0">
                <a:solidFill>
                  <a:prstClr val="black"/>
                </a:solidFill>
                <a:latin typeface="Arial" panose="020B0604020202020204" pitchFamily="34" charset="0"/>
                <a:cs typeface="Arial" panose="020B0604020202020204" pitchFamily="34" charset="0"/>
              </a:rPr>
              <a:t>〇</a:t>
            </a:r>
            <a:r>
              <a:rPr lang="en-US" altLang="ja-JP" sz="2000" b="1" dirty="0">
                <a:latin typeface="Arial" panose="020B0604020202020204" pitchFamily="34" charset="0"/>
                <a:cs typeface="Arial" panose="020B0604020202020204" pitchFamily="34" charset="0"/>
              </a:rPr>
              <a:t>Refrain from non-essential outings</a:t>
            </a:r>
          </a:p>
          <a:p>
            <a:pPr>
              <a:lnSpc>
                <a:spcPts val="1800"/>
              </a:lnSpc>
              <a:defRPr/>
            </a:pPr>
            <a:endParaRPr lang="en-US" altLang="ja-JP" sz="2000" b="1" dirty="0">
              <a:latin typeface="Arial" panose="020B0604020202020204" pitchFamily="34" charset="0"/>
              <a:cs typeface="Arial" panose="020B0604020202020204" pitchFamily="34" charset="0"/>
            </a:endParaRPr>
          </a:p>
          <a:p>
            <a:pPr>
              <a:lnSpc>
                <a:spcPts val="1800"/>
              </a:lnSpc>
              <a:defRPr/>
            </a:pPr>
            <a:r>
              <a:rPr lang="ja-JP" altLang="en-US" sz="2000" b="1" dirty="0">
                <a:latin typeface="Arial" panose="020B0604020202020204" pitchFamily="34" charset="0"/>
                <a:cs typeface="Arial" panose="020B0604020202020204" pitchFamily="34" charset="0"/>
              </a:rPr>
              <a:t>〇</a:t>
            </a:r>
            <a:r>
              <a:rPr lang="en-US" altLang="ja-JP" sz="2000" b="1" dirty="0">
                <a:latin typeface="Arial" panose="020B0604020202020204" pitchFamily="34" charset="0"/>
                <a:cs typeface="Arial" panose="020B0604020202020204" pitchFamily="34" charset="0"/>
              </a:rPr>
              <a:t>Refrain from non-essential travel across prefectures as much as possible, in particular, </a:t>
            </a:r>
          </a:p>
          <a:p>
            <a:pPr>
              <a:lnSpc>
                <a:spcPts val="1800"/>
              </a:lnSpc>
              <a:defRPr/>
            </a:pPr>
            <a:r>
              <a:rPr lang="en-US" altLang="ja-JP" sz="2000" b="1" dirty="0">
                <a:latin typeface="Arial" panose="020B0604020202020204" pitchFamily="34" charset="0"/>
                <a:cs typeface="Arial" panose="020B0604020202020204" pitchFamily="34" charset="0"/>
              </a:rPr>
              <a:t>    between the areas under the  state of emergency</a:t>
            </a:r>
          </a:p>
          <a:p>
            <a:pPr>
              <a:lnSpc>
                <a:spcPts val="1800"/>
              </a:lnSpc>
              <a:defRPr/>
            </a:pPr>
            <a:endParaRPr lang="en-US" altLang="ja-JP" sz="2000" b="1" dirty="0">
              <a:latin typeface="Arial" panose="020B0604020202020204" pitchFamily="34" charset="0"/>
              <a:cs typeface="Arial" panose="020B0604020202020204" pitchFamily="34" charset="0"/>
            </a:endParaRPr>
          </a:p>
          <a:p>
            <a:pPr>
              <a:lnSpc>
                <a:spcPts val="1800"/>
              </a:lnSpc>
              <a:defRPr/>
            </a:pPr>
            <a:r>
              <a:rPr lang="ja-JP" altLang="en-US" sz="2000" b="1" dirty="0">
                <a:latin typeface="Arial" panose="020B0604020202020204" pitchFamily="34" charset="0"/>
                <a:cs typeface="Arial" panose="020B0604020202020204" pitchFamily="34" charset="0"/>
              </a:rPr>
              <a:t>〇</a:t>
            </a:r>
            <a:r>
              <a:rPr lang="en-US" altLang="ja-JP" sz="2000" b="1" dirty="0">
                <a:latin typeface="Arial" panose="020B0604020202020204" pitchFamily="34" charset="0"/>
                <a:cs typeface="Arial" panose="020B0604020202020204" pitchFamily="34" charset="0"/>
              </a:rPr>
              <a:t>Refrain from using restaurants that don’t take thorough infection prevention measures</a:t>
            </a:r>
          </a:p>
          <a:p>
            <a:pPr lvl="0">
              <a:lnSpc>
                <a:spcPts val="1800"/>
              </a:lnSpc>
              <a:defRPr/>
            </a:pPr>
            <a:endParaRPr lang="en-US" altLang="ja-JP" sz="2000" dirty="0">
              <a:latin typeface="Arial" panose="020B0604020202020204" pitchFamily="34" charset="0"/>
              <a:cs typeface="Arial" panose="020B0604020202020204" pitchFamily="34" charset="0"/>
            </a:endParaRPr>
          </a:p>
          <a:p>
            <a:pPr>
              <a:lnSpc>
                <a:spcPts val="1800"/>
              </a:lnSpc>
              <a:defRPr/>
            </a:pPr>
            <a:endParaRPr lang="en-US" altLang="ja-JP" sz="2000" dirty="0">
              <a:latin typeface="Arial" panose="020B0604020202020204" pitchFamily="34" charset="0"/>
              <a:cs typeface="Arial" panose="020B0604020202020204" pitchFamily="34" charset="0"/>
            </a:endParaRPr>
          </a:p>
          <a:p>
            <a:pPr>
              <a:lnSpc>
                <a:spcPts val="1800"/>
              </a:lnSpc>
              <a:defRPr/>
            </a:pPr>
            <a:r>
              <a:rPr lang="ja-JP" altLang="en-US" sz="2000" dirty="0">
                <a:latin typeface="Arial" panose="020B0604020202020204" pitchFamily="34" charset="0"/>
                <a:cs typeface="Arial" panose="020B0604020202020204" pitchFamily="34" charset="0"/>
              </a:rPr>
              <a:t>〇 </a:t>
            </a:r>
            <a:r>
              <a:rPr lang="en-US" altLang="ja-JP" sz="2000" dirty="0">
                <a:latin typeface="Arial" panose="020B0604020202020204" pitchFamily="34" charset="0"/>
                <a:cs typeface="Arial" panose="020B0604020202020204" pitchFamily="34" charset="0"/>
              </a:rPr>
              <a:t>Refrain from going to restaurants, etc. after shortened business hours</a:t>
            </a:r>
          </a:p>
          <a:p>
            <a:pPr lvl="0">
              <a:lnSpc>
                <a:spcPts val="1800"/>
              </a:lnSpc>
              <a:defRPr/>
            </a:pPr>
            <a:endParaRPr lang="en-US" altLang="ja-JP" sz="2000" dirty="0">
              <a:latin typeface="Arial" panose="020B0604020202020204" pitchFamily="34" charset="0"/>
              <a:cs typeface="Arial" panose="020B0604020202020204" pitchFamily="34" charset="0"/>
            </a:endParaRPr>
          </a:p>
          <a:p>
            <a:pPr>
              <a:lnSpc>
                <a:spcPts val="1800"/>
              </a:lnSpc>
              <a:defRPr/>
            </a:pPr>
            <a:r>
              <a:rPr lang="ja-JP" altLang="en-US" sz="2000" dirty="0">
                <a:latin typeface="Arial" panose="020B0604020202020204" pitchFamily="34" charset="0"/>
                <a:cs typeface="Arial" panose="020B0604020202020204" pitchFamily="34" charset="0"/>
              </a:rPr>
              <a:t>〇</a:t>
            </a:r>
            <a:r>
              <a:rPr lang="ja-JP" altLang="en-US" sz="2000" b="1" dirty="0">
                <a:solidFill>
                  <a:srgbClr val="FF0000"/>
                </a:solidFill>
                <a:latin typeface="Arial" panose="020B0604020202020204" pitchFamily="34" charset="0"/>
                <a:cs typeface="Arial" panose="020B0604020202020204" pitchFamily="34" charset="0"/>
              </a:rPr>
              <a:t> </a:t>
            </a:r>
            <a:r>
              <a:rPr lang="en-US" altLang="ja-JP" sz="2000" dirty="0">
                <a:latin typeface="Arial" panose="020B0604020202020204" pitchFamily="34" charset="0"/>
                <a:cs typeface="Arial" panose="020B0604020202020204" pitchFamily="34" charset="0"/>
              </a:rPr>
              <a:t>Dine in a group of 4 or less </a:t>
            </a:r>
            <a:r>
              <a:rPr lang="en-US" altLang="ja-JP" sz="1400" dirty="0">
                <a:latin typeface="Arial" panose="020B0604020202020204" pitchFamily="34" charset="0"/>
                <a:cs typeface="Arial" panose="020B0604020202020204" pitchFamily="34" charset="0"/>
              </a:rPr>
              <a:t>※</a:t>
            </a:r>
            <a:r>
              <a:rPr lang="ja-JP" altLang="en-US" sz="1400" dirty="0">
                <a:latin typeface="Arial" panose="020B0604020202020204" pitchFamily="34" charset="0"/>
                <a:cs typeface="Arial" panose="020B0604020202020204" pitchFamily="34" charset="0"/>
              </a:rPr>
              <a:t>１</a:t>
            </a:r>
            <a:r>
              <a:rPr lang="en-US" altLang="ja-JP" sz="1600" dirty="0">
                <a:latin typeface="Arial" panose="020B0604020202020204" pitchFamily="34" charset="0"/>
                <a:cs typeface="Arial" panose="020B0604020202020204" pitchFamily="34" charset="0"/>
              </a:rPr>
              <a:t> </a:t>
            </a:r>
            <a:r>
              <a:rPr lang="en-US" altLang="ja-JP" sz="2000" dirty="0">
                <a:latin typeface="Arial" panose="020B0604020202020204" pitchFamily="34" charset="0"/>
                <a:cs typeface="Arial" panose="020B0604020202020204" pitchFamily="34" charset="0"/>
              </a:rPr>
              <a:t>and with a mask </a:t>
            </a:r>
            <a:r>
              <a:rPr lang="en-US" altLang="ja-JP" sz="1400" dirty="0">
                <a:latin typeface="Arial" panose="020B0604020202020204" pitchFamily="34" charset="0"/>
                <a:cs typeface="Arial" panose="020B0604020202020204" pitchFamily="34" charset="0"/>
              </a:rPr>
              <a:t>※</a:t>
            </a:r>
            <a:r>
              <a:rPr lang="ja-JP" altLang="en-US" sz="1400" dirty="0">
                <a:latin typeface="Arial" panose="020B0604020202020204" pitchFamily="34" charset="0"/>
                <a:cs typeface="Arial" panose="020B0604020202020204" pitchFamily="34" charset="0"/>
              </a:rPr>
              <a:t>２</a:t>
            </a:r>
            <a:endParaRPr lang="en-US" altLang="ja-JP" sz="1400" dirty="0">
              <a:latin typeface="Arial" panose="020B0604020202020204" pitchFamily="34" charset="0"/>
              <a:cs typeface="Arial" panose="020B0604020202020204" pitchFamily="34" charset="0"/>
            </a:endParaRPr>
          </a:p>
          <a:p>
            <a:pPr lvl="0">
              <a:lnSpc>
                <a:spcPts val="1800"/>
              </a:lnSpc>
              <a:defRPr/>
            </a:pPr>
            <a:endParaRPr lang="en-US" altLang="ja-JP" sz="1600" dirty="0">
              <a:latin typeface="Arial" panose="020B0604020202020204" pitchFamily="34" charset="0"/>
              <a:cs typeface="Arial" panose="020B0604020202020204" pitchFamily="34" charset="0"/>
            </a:endParaRPr>
          </a:p>
          <a:p>
            <a:pPr lvl="0">
              <a:lnSpc>
                <a:spcPts val="1800"/>
              </a:lnSpc>
              <a:defRPr/>
            </a:pPr>
            <a:endParaRPr lang="en-US" altLang="ja-JP" sz="2000" dirty="0">
              <a:latin typeface="Arial" panose="020B0604020202020204" pitchFamily="34" charset="0"/>
              <a:cs typeface="Arial" panose="020B0604020202020204" pitchFamily="34" charset="0"/>
            </a:endParaRPr>
          </a:p>
          <a:p>
            <a:pPr>
              <a:lnSpc>
                <a:spcPts val="1800"/>
              </a:lnSpc>
              <a:defRPr/>
            </a:pPr>
            <a:endParaRPr lang="en-US" altLang="ja-JP" sz="2000" dirty="0">
              <a:latin typeface="Arial" panose="020B0604020202020204" pitchFamily="34" charset="0"/>
              <a:cs typeface="Arial" panose="020B0604020202020204" pitchFamily="34" charset="0"/>
            </a:endParaRPr>
          </a:p>
          <a:p>
            <a:pPr>
              <a:lnSpc>
                <a:spcPts val="1800"/>
              </a:lnSpc>
              <a:defRPr/>
            </a:pPr>
            <a:endParaRPr lang="en-US" altLang="ja-JP" sz="2000" dirty="0">
              <a:latin typeface="Arial" panose="020B0604020202020204" pitchFamily="34" charset="0"/>
              <a:cs typeface="Arial" panose="020B0604020202020204" pitchFamily="34" charset="0"/>
            </a:endParaRPr>
          </a:p>
          <a:p>
            <a:pPr>
              <a:lnSpc>
                <a:spcPts val="1800"/>
              </a:lnSpc>
              <a:defRPr/>
            </a:pPr>
            <a:r>
              <a:rPr lang="ja-JP" altLang="en-US" sz="2000" dirty="0">
                <a:latin typeface="Arial" panose="020B0604020202020204" pitchFamily="34" charset="0"/>
                <a:cs typeface="Arial" panose="020B0604020202020204" pitchFamily="34" charset="0"/>
              </a:rPr>
              <a:t>〇 </a:t>
            </a:r>
            <a:r>
              <a:rPr lang="en-US" altLang="ja-JP" sz="2000" dirty="0">
                <a:latin typeface="Arial" panose="020B0604020202020204" pitchFamily="34" charset="0"/>
                <a:cs typeface="Arial" panose="020B0604020202020204" pitchFamily="34" charset="0"/>
              </a:rPr>
              <a:t>Refrain from drinking on the street or in a park</a:t>
            </a:r>
          </a:p>
          <a:p>
            <a:pPr lvl="0">
              <a:lnSpc>
                <a:spcPts val="1800"/>
              </a:lnSpc>
              <a:defRPr/>
            </a:pPr>
            <a:endParaRPr lang="en-US" altLang="ja-JP" sz="2000" dirty="0">
              <a:latin typeface="Arial" panose="020B0604020202020204" pitchFamily="34" charset="0"/>
              <a:cs typeface="Arial" panose="020B0604020202020204" pitchFamily="34" charset="0"/>
            </a:endParaRPr>
          </a:p>
          <a:p>
            <a:pPr>
              <a:lnSpc>
                <a:spcPts val="1800"/>
              </a:lnSpc>
              <a:defRPr/>
            </a:pPr>
            <a:r>
              <a:rPr lang="ja-JP" altLang="en-US" sz="2000" dirty="0">
                <a:latin typeface="Arial" panose="020B0604020202020204" pitchFamily="34" charset="0"/>
                <a:cs typeface="Arial" panose="020B0604020202020204" pitchFamily="34" charset="0"/>
              </a:rPr>
              <a:t>〇 </a:t>
            </a:r>
            <a:r>
              <a:rPr lang="en-US" altLang="ja-JP" sz="2000" dirty="0">
                <a:latin typeface="Arial" panose="020B0604020202020204" pitchFamily="34" charset="0"/>
                <a:cs typeface="Arial" panose="020B0604020202020204" pitchFamily="34" charset="0"/>
              </a:rPr>
              <a:t>Be tested as soon as possible when having any symptoms</a:t>
            </a:r>
          </a:p>
          <a:p>
            <a:pPr lvl="0">
              <a:lnSpc>
                <a:spcPts val="1800"/>
              </a:lnSpc>
              <a:defRPr/>
            </a:pPr>
            <a:endParaRPr lang="en-US" altLang="ja-JP" sz="2000" dirty="0">
              <a:latin typeface="Arial" panose="020B0604020202020204" pitchFamily="34" charset="0"/>
              <a:cs typeface="Arial" panose="020B0604020202020204" pitchFamily="34" charset="0"/>
            </a:endParaRPr>
          </a:p>
          <a:p>
            <a:pPr lvl="0">
              <a:lnSpc>
                <a:spcPts val="1800"/>
              </a:lnSpc>
              <a:defRPr/>
            </a:pPr>
            <a:endParaRPr lang="en-US" altLang="ja-JP" sz="2000" dirty="0">
              <a:latin typeface="Arial" panose="020B0604020202020204" pitchFamily="34" charset="0"/>
              <a:cs typeface="Arial" panose="020B0604020202020204" pitchFamily="34" charset="0"/>
            </a:endParaRPr>
          </a:p>
          <a:p>
            <a:pPr lvl="0">
              <a:lnSpc>
                <a:spcPts val="1800"/>
              </a:lnSpc>
              <a:defRPr/>
            </a:pPr>
            <a:r>
              <a:rPr lang="en-US" altLang="ja-JP" sz="2000" dirty="0">
                <a:latin typeface="Arial" panose="020B0604020202020204" pitchFamily="34" charset="0"/>
                <a:cs typeface="Arial" panose="020B0604020202020204" pitchFamily="34" charset="0"/>
              </a:rPr>
              <a:t>   </a:t>
            </a:r>
          </a:p>
          <a:p>
            <a:pPr lvl="0">
              <a:lnSpc>
                <a:spcPts val="1800"/>
              </a:lnSpc>
              <a:defRPr/>
            </a:pPr>
            <a:endParaRPr lang="en-US" altLang="ja-JP" sz="2000" dirty="0">
              <a:latin typeface="Arial" panose="020B0604020202020204" pitchFamily="34" charset="0"/>
              <a:cs typeface="Arial" panose="020B0604020202020204" pitchFamily="34" charset="0"/>
            </a:endParaRPr>
          </a:p>
          <a:p>
            <a:pPr lvl="0">
              <a:lnSpc>
                <a:spcPts val="1800"/>
              </a:lnSpc>
              <a:defRPr/>
            </a:pPr>
            <a:endParaRPr lang="en-US" altLang="ja-JP" sz="2000" b="1" dirty="0">
              <a:latin typeface="Arial" panose="020B0604020202020204" pitchFamily="34" charset="0"/>
              <a:cs typeface="Arial" panose="020B0604020202020204" pitchFamily="34" charset="0"/>
            </a:endParaRPr>
          </a:p>
          <a:p>
            <a:pPr lvl="0">
              <a:lnSpc>
                <a:spcPts val="1800"/>
              </a:lnSpc>
              <a:defRPr/>
            </a:pPr>
            <a:endParaRPr lang="en-US" altLang="ja-JP"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19526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136992" y="271197"/>
            <a:ext cx="12273567" cy="1138773"/>
          </a:xfrm>
          <a:prstGeom prst="rect">
            <a:avLst/>
          </a:prstGeom>
          <a:noFill/>
          <a:ln w="19050">
            <a:noFill/>
          </a:ln>
        </p:spPr>
        <p:txBody>
          <a:bodyPr wrap="square" rtlCol="0">
            <a:spAutoFit/>
          </a:bodyPr>
          <a:lstStyle/>
          <a:p>
            <a:r>
              <a:rPr kumimoji="1" lang="ja-JP" altLang="en-US" sz="2400" b="1" dirty="0">
                <a:latin typeface="Arial" panose="020B0604020202020204" pitchFamily="34" charset="0"/>
                <a:cs typeface="Arial" panose="020B0604020202020204" pitchFamily="34" charset="0"/>
              </a:rPr>
              <a:t>●</a:t>
            </a:r>
            <a:r>
              <a:rPr kumimoji="1" lang="en-US" altLang="ja-JP" sz="2400" b="1" dirty="0">
                <a:latin typeface="Arial" panose="020B0604020202020204" pitchFamily="34" charset="0"/>
                <a:cs typeface="Arial" panose="020B0604020202020204" pitchFamily="34" charset="0"/>
              </a:rPr>
              <a:t>Requests to Universities</a:t>
            </a:r>
            <a:r>
              <a:rPr lang="ja-JP" altLang="en-US" sz="2000" b="1" dirty="0">
                <a:latin typeface="Arial" panose="020B0604020202020204" pitchFamily="34" charset="0"/>
                <a:cs typeface="Arial" panose="020B0604020202020204" pitchFamily="34" charset="0"/>
              </a:rPr>
              <a:t>（</a:t>
            </a:r>
            <a:r>
              <a:rPr lang="en-US" altLang="ja-JP" b="1" dirty="0">
                <a:latin typeface="Arial" panose="020B0604020202020204" pitchFamily="34" charset="0"/>
                <a:cs typeface="Arial" panose="020B0604020202020204" pitchFamily="34" charset="0"/>
              </a:rPr>
              <a:t>based on the relevant law)</a:t>
            </a:r>
          </a:p>
          <a:p>
            <a:r>
              <a:rPr lang="en-US" altLang="ja-JP" b="1" dirty="0">
                <a:latin typeface="Arial" panose="020B0604020202020204" pitchFamily="34" charset="0"/>
                <a:cs typeface="Arial" panose="020B0604020202020204" pitchFamily="34" charset="0"/>
              </a:rPr>
              <a:t>                                                                                                                </a:t>
            </a:r>
            <a:endParaRPr lang="ja-JP" altLang="en-US" b="1" dirty="0">
              <a:latin typeface="Arial" panose="020B0604020202020204" pitchFamily="34" charset="0"/>
              <a:cs typeface="Arial" panose="020B0604020202020204" pitchFamily="34" charset="0"/>
            </a:endParaRPr>
          </a:p>
          <a:p>
            <a:r>
              <a:rPr lang="ja-JP" altLang="en-US" sz="2400" b="1" dirty="0">
                <a:latin typeface="Arial" panose="020B0604020202020204" pitchFamily="34" charset="0"/>
                <a:cs typeface="Arial" panose="020B0604020202020204" pitchFamily="34" charset="0"/>
              </a:rPr>
              <a:t>　　　　</a:t>
            </a:r>
            <a:endParaRPr kumimoji="1" lang="ja-JP" altLang="en-US" sz="2400" b="1" dirty="0">
              <a:latin typeface="Arial" panose="020B0604020202020204" pitchFamily="34" charset="0"/>
              <a:cs typeface="Arial" panose="020B0604020202020204" pitchFamily="34" charset="0"/>
            </a:endParaRPr>
          </a:p>
        </p:txBody>
      </p:sp>
      <p:sp>
        <p:nvSpPr>
          <p:cNvPr id="11" name="正方形/長方形 10"/>
          <p:cNvSpPr/>
          <p:nvPr/>
        </p:nvSpPr>
        <p:spPr>
          <a:xfrm>
            <a:off x="726052" y="3877808"/>
            <a:ext cx="12165612" cy="3016210"/>
          </a:xfrm>
          <a:prstGeom prst="rect">
            <a:avLst/>
          </a:prstGeom>
        </p:spPr>
        <p:txBody>
          <a:bodyPr wrap="square">
            <a:spAutoFit/>
          </a:bodyPr>
          <a:lstStyle/>
          <a:p>
            <a:pPr>
              <a:lnSpc>
                <a:spcPts val="2000"/>
              </a:lnSpc>
              <a:spcBef>
                <a:spcPts val="600"/>
              </a:spcBef>
              <a:defRPr/>
            </a:pPr>
            <a:r>
              <a:rPr lang="ja-JP" altLang="en-US" b="1" spc="-100" dirty="0">
                <a:latin typeface="Arial" panose="020B0604020202020204" pitchFamily="34" charset="0"/>
                <a:cs typeface="Arial" panose="020B0604020202020204" pitchFamily="34" charset="0"/>
              </a:rPr>
              <a:t>○ </a:t>
            </a:r>
            <a:r>
              <a:rPr lang="en-US" altLang="ja-JP" b="1" dirty="0">
                <a:latin typeface="Arial" panose="020B0604020202020204" pitchFamily="34" charset="0"/>
                <a:cs typeface="Arial" panose="020B0604020202020204" pitchFamily="34" charset="0"/>
              </a:rPr>
              <a:t>Promote teleworking of over 70% of employees</a:t>
            </a:r>
          </a:p>
          <a:p>
            <a:pPr>
              <a:lnSpc>
                <a:spcPts val="2000"/>
              </a:lnSpc>
              <a:spcBef>
                <a:spcPts val="600"/>
              </a:spcBef>
              <a:defRPr/>
            </a:pPr>
            <a:r>
              <a:rPr lang="ja-JP" altLang="en-US" dirty="0">
                <a:latin typeface="Arial" panose="020B0604020202020204" pitchFamily="34" charset="0"/>
                <a:cs typeface="Arial" panose="020B0604020202020204" pitchFamily="34" charset="0"/>
              </a:rPr>
              <a:t>〇</a:t>
            </a:r>
            <a:r>
              <a:rPr lang="ja-JP" altLang="en-US" b="1" dirty="0">
                <a:latin typeface="Arial" panose="020B0604020202020204" pitchFamily="34" charset="0"/>
                <a:cs typeface="Arial" panose="020B0604020202020204" pitchFamily="34" charset="0"/>
              </a:rPr>
              <a:t> </a:t>
            </a:r>
            <a:r>
              <a:rPr lang="en-US" altLang="ja-JP" b="1" dirty="0">
                <a:latin typeface="Arial" panose="020B0604020202020204" pitchFamily="34" charset="0"/>
                <a:cs typeface="Arial" panose="020B0604020202020204" pitchFamily="34" charset="0"/>
              </a:rPr>
              <a:t>Even when commuting, strongly promote measures to reduce human contact  such as staggered </a:t>
            </a:r>
          </a:p>
          <a:p>
            <a:pPr>
              <a:lnSpc>
                <a:spcPts val="2000"/>
              </a:lnSpc>
              <a:spcBef>
                <a:spcPts val="600"/>
              </a:spcBef>
              <a:defRPr/>
            </a:pPr>
            <a:r>
              <a:rPr lang="en-US" altLang="ja-JP" b="1" dirty="0">
                <a:latin typeface="Arial" panose="020B0604020202020204" pitchFamily="34" charset="0"/>
                <a:cs typeface="Arial" panose="020B0604020202020204" pitchFamily="34" charset="0"/>
              </a:rPr>
              <a:t>    working hours and bike-commuting</a:t>
            </a:r>
          </a:p>
          <a:p>
            <a:pPr>
              <a:lnSpc>
                <a:spcPts val="2000"/>
              </a:lnSpc>
              <a:spcBef>
                <a:spcPts val="600"/>
              </a:spcBef>
              <a:defRPr/>
            </a:pPr>
            <a:r>
              <a:rPr lang="ja-JP" altLang="en-US" dirty="0">
                <a:latin typeface="Arial" panose="020B0604020202020204" pitchFamily="34" charset="0"/>
                <a:cs typeface="Arial" panose="020B0604020202020204" pitchFamily="34" charset="0"/>
              </a:rPr>
              <a:t>〇</a:t>
            </a:r>
            <a:r>
              <a:rPr lang="ja-JP" altLang="en-US" b="1" dirty="0">
                <a:latin typeface="Arial" panose="020B0604020202020204" pitchFamily="34" charset="0"/>
                <a:cs typeface="Arial" panose="020B0604020202020204" pitchFamily="34" charset="0"/>
              </a:rPr>
              <a:t> </a:t>
            </a:r>
            <a:r>
              <a:rPr lang="en-US" altLang="ja-JP" b="1" dirty="0">
                <a:latin typeface="Arial" panose="020B0604020202020204" pitchFamily="34" charset="0"/>
                <a:cs typeface="Arial" panose="020B0604020202020204" pitchFamily="34" charset="0"/>
              </a:rPr>
              <a:t>Refrain from conversation without a mask in a resting room, a smoking room, and a locker room</a:t>
            </a:r>
          </a:p>
          <a:p>
            <a:pPr>
              <a:lnSpc>
                <a:spcPts val="2000"/>
              </a:lnSpc>
              <a:spcBef>
                <a:spcPts val="600"/>
              </a:spcBef>
              <a:defRPr/>
            </a:pPr>
            <a:endParaRPr lang="en-US" altLang="ja-JP" b="1" spc="-100" dirty="0">
              <a:latin typeface="Arial" panose="020B0604020202020204" pitchFamily="34" charset="0"/>
              <a:cs typeface="Arial" panose="020B0604020202020204" pitchFamily="34" charset="0"/>
            </a:endParaRPr>
          </a:p>
          <a:p>
            <a:pPr>
              <a:lnSpc>
                <a:spcPts val="2000"/>
              </a:lnSpc>
              <a:spcBef>
                <a:spcPts val="600"/>
              </a:spcBef>
              <a:defRPr/>
            </a:pPr>
            <a:r>
              <a:rPr lang="ja-JP" altLang="en-US" spc="-100" dirty="0">
                <a:latin typeface="Arial" panose="020B0604020202020204" pitchFamily="34" charset="0"/>
                <a:cs typeface="Arial" panose="020B0604020202020204" pitchFamily="34" charset="0"/>
              </a:rPr>
              <a:t>〇</a:t>
            </a:r>
            <a:r>
              <a:rPr lang="ja-JP" altLang="en-US" b="1" spc="-100" dirty="0">
                <a:latin typeface="Arial" panose="020B0604020202020204" pitchFamily="34" charset="0"/>
                <a:cs typeface="Arial" panose="020B0604020202020204" pitchFamily="34" charset="0"/>
              </a:rPr>
              <a:t> </a:t>
            </a:r>
            <a:r>
              <a:rPr lang="en-US" altLang="ja-JP" dirty="0">
                <a:latin typeface="Arial" panose="020B0604020202020204" pitchFamily="34" charset="0"/>
                <a:cs typeface="Arial" panose="020B0604020202020204" pitchFamily="34" charset="0"/>
              </a:rPr>
              <a:t>Comply with the guidelines of each industry</a:t>
            </a:r>
          </a:p>
          <a:p>
            <a:pPr>
              <a:lnSpc>
                <a:spcPts val="2000"/>
              </a:lnSpc>
              <a:spcBef>
                <a:spcPts val="600"/>
              </a:spcBef>
              <a:defRPr/>
            </a:pPr>
            <a:r>
              <a:rPr lang="en-US" altLang="ja-JP" b="1" dirty="0">
                <a:latin typeface="Arial" panose="020B0604020202020204" pitchFamily="34" charset="0"/>
                <a:cs typeface="Arial" panose="020B0604020202020204" pitchFamily="34" charset="0"/>
              </a:rPr>
              <a:t>    </a:t>
            </a:r>
          </a:p>
          <a:p>
            <a:pPr>
              <a:lnSpc>
                <a:spcPts val="2000"/>
              </a:lnSpc>
              <a:spcBef>
                <a:spcPts val="600"/>
              </a:spcBef>
              <a:defRPr/>
            </a:pPr>
            <a:endParaRPr lang="en-US" altLang="ja-JP" b="1" dirty="0">
              <a:latin typeface="Arial" panose="020B0604020202020204" pitchFamily="34" charset="0"/>
              <a:cs typeface="Arial" panose="020B0604020202020204" pitchFamily="34" charset="0"/>
            </a:endParaRPr>
          </a:p>
          <a:p>
            <a:pPr>
              <a:lnSpc>
                <a:spcPts val="2000"/>
              </a:lnSpc>
              <a:spcBef>
                <a:spcPts val="600"/>
              </a:spcBef>
              <a:defRPr/>
            </a:pPr>
            <a:endParaRPr lang="en-US" altLang="ja-JP" b="1" spc="-100" dirty="0">
              <a:latin typeface="Arial" panose="020B0604020202020204" pitchFamily="34" charset="0"/>
              <a:cs typeface="Arial" panose="020B0604020202020204" pitchFamily="34" charset="0"/>
            </a:endParaRPr>
          </a:p>
        </p:txBody>
      </p:sp>
      <p:sp>
        <p:nvSpPr>
          <p:cNvPr id="12" name="テキスト ボックス 11"/>
          <p:cNvSpPr txBox="1"/>
          <p:nvPr/>
        </p:nvSpPr>
        <p:spPr>
          <a:xfrm>
            <a:off x="136992" y="3234634"/>
            <a:ext cx="10689466" cy="830997"/>
          </a:xfrm>
          <a:prstGeom prst="rect">
            <a:avLst/>
          </a:prstGeom>
          <a:noFill/>
          <a:ln w="19050">
            <a:noFill/>
          </a:ln>
        </p:spPr>
        <p:txBody>
          <a:bodyPr wrap="square" rtlCol="0">
            <a:spAutoFit/>
          </a:bodyPr>
          <a:lstStyle/>
          <a:p>
            <a:r>
              <a:rPr lang="en-US" altLang="ja-JP" sz="2400" b="1" dirty="0">
                <a:latin typeface="Arial" panose="020B0604020202020204" pitchFamily="34" charset="0"/>
                <a:cs typeface="Arial" panose="020B0604020202020204" pitchFamily="34" charset="0"/>
              </a:rPr>
              <a:t>●Requests to Economic communities</a:t>
            </a:r>
            <a:r>
              <a:rPr lang="ja-JP" altLang="en-US" b="1" dirty="0">
                <a:latin typeface="Arial" panose="020B0604020202020204" pitchFamily="34" charset="0"/>
                <a:cs typeface="Arial" panose="020B0604020202020204" pitchFamily="34" charset="0"/>
              </a:rPr>
              <a:t>（</a:t>
            </a:r>
            <a:r>
              <a:rPr lang="en-US" altLang="ja-JP" b="1" dirty="0">
                <a:latin typeface="Arial" panose="020B0604020202020204" pitchFamily="34" charset="0"/>
                <a:cs typeface="Arial" panose="020B0604020202020204" pitchFamily="34" charset="0"/>
              </a:rPr>
              <a:t>based on the relevant law)</a:t>
            </a:r>
          </a:p>
          <a:p>
            <a:r>
              <a:rPr lang="ja-JP" altLang="en-US" sz="2400" b="1" dirty="0">
                <a:latin typeface="Arial" panose="020B0604020202020204" pitchFamily="34" charset="0"/>
                <a:cs typeface="Arial" panose="020B0604020202020204" pitchFamily="34" charset="0"/>
              </a:rPr>
              <a:t>　　　　</a:t>
            </a:r>
            <a:endParaRPr kumimoji="1" lang="ja-JP" altLang="en-US" sz="2400" b="1" dirty="0">
              <a:latin typeface="Arial" panose="020B0604020202020204" pitchFamily="34" charset="0"/>
              <a:cs typeface="Arial" panose="020B0604020202020204" pitchFamily="34" charset="0"/>
            </a:endParaRPr>
          </a:p>
        </p:txBody>
      </p:sp>
      <p:sp>
        <p:nvSpPr>
          <p:cNvPr id="13" name="正方形/長方形 12"/>
          <p:cNvSpPr/>
          <p:nvPr/>
        </p:nvSpPr>
        <p:spPr>
          <a:xfrm>
            <a:off x="710633" y="933352"/>
            <a:ext cx="11369750" cy="1789080"/>
          </a:xfrm>
          <a:prstGeom prst="rect">
            <a:avLst/>
          </a:prstGeom>
        </p:spPr>
        <p:txBody>
          <a:bodyPr wrap="square">
            <a:spAutoFit/>
          </a:bodyPr>
          <a:lstStyle/>
          <a:p>
            <a:pPr>
              <a:lnSpc>
                <a:spcPts val="1800"/>
              </a:lnSpc>
              <a:defRPr/>
            </a:pPr>
            <a:r>
              <a:rPr lang="ja-JP" altLang="en-US" b="1" dirty="0">
                <a:latin typeface="Arial" panose="020B0604020202020204" pitchFamily="34" charset="0"/>
                <a:cs typeface="Arial" panose="020B0604020202020204" pitchFamily="34" charset="0"/>
              </a:rPr>
              <a:t>○ </a:t>
            </a:r>
            <a:r>
              <a:rPr lang="en-US" altLang="ja-JP" b="1" dirty="0">
                <a:latin typeface="Arial" panose="020B0604020202020204" pitchFamily="34" charset="0"/>
                <a:cs typeface="Arial" panose="020B0604020202020204" pitchFamily="34" charset="0"/>
              </a:rPr>
              <a:t>Thoroughly inform students that they must refrain from coming to school and attending any </a:t>
            </a:r>
          </a:p>
          <a:p>
            <a:pPr>
              <a:lnSpc>
                <a:spcPts val="1800"/>
              </a:lnSpc>
              <a:defRPr/>
            </a:pPr>
            <a:r>
              <a:rPr lang="en-US" altLang="ja-JP" b="1" dirty="0">
                <a:latin typeface="Arial" panose="020B0604020202020204" pitchFamily="34" charset="0"/>
                <a:cs typeface="Arial" panose="020B0604020202020204" pitchFamily="34" charset="0"/>
              </a:rPr>
              <a:t>     activities  in case they have any symptoms such as fever.</a:t>
            </a:r>
          </a:p>
          <a:p>
            <a:pPr>
              <a:lnSpc>
                <a:spcPts val="1800"/>
              </a:lnSpc>
              <a:spcBef>
                <a:spcPts val="600"/>
              </a:spcBef>
              <a:defRPr/>
            </a:pPr>
            <a:r>
              <a:rPr lang="ja-JP" altLang="en-US" b="1" dirty="0">
                <a:latin typeface="Arial" panose="020B0604020202020204" pitchFamily="34" charset="0"/>
                <a:cs typeface="Arial" panose="020B0604020202020204" pitchFamily="34" charset="0"/>
              </a:rPr>
              <a:t>○ </a:t>
            </a:r>
            <a:r>
              <a:rPr lang="en-US" altLang="ja-JP" b="1" dirty="0">
                <a:latin typeface="Arial" panose="020B0604020202020204" pitchFamily="34" charset="0"/>
                <a:cs typeface="Arial" panose="020B0604020202020204" pitchFamily="34" charset="0"/>
              </a:rPr>
              <a:t>Make students refrain from following behavior</a:t>
            </a:r>
          </a:p>
          <a:p>
            <a:pPr>
              <a:lnSpc>
                <a:spcPts val="1800"/>
              </a:lnSpc>
              <a:spcBef>
                <a:spcPts val="600"/>
              </a:spcBef>
              <a:defRPr/>
            </a:pPr>
            <a:r>
              <a:rPr lang="en-US" altLang="ja-JP" b="1" dirty="0">
                <a:latin typeface="Arial" panose="020B0604020202020204" pitchFamily="34" charset="0"/>
                <a:cs typeface="Arial" panose="020B0604020202020204" pitchFamily="34" charset="0"/>
              </a:rPr>
              <a:t>     </a:t>
            </a:r>
            <a:r>
              <a:rPr lang="ja-JP" altLang="en-US" b="1" dirty="0">
                <a:latin typeface="Arial" panose="020B0604020202020204" pitchFamily="34" charset="0"/>
                <a:cs typeface="Arial" panose="020B0604020202020204" pitchFamily="34" charset="0"/>
              </a:rPr>
              <a:t>・</a:t>
            </a:r>
            <a:r>
              <a:rPr lang="en-US" altLang="ja-JP" b="1" dirty="0">
                <a:latin typeface="Arial" panose="020B0604020202020204" pitchFamily="34" charset="0"/>
                <a:cs typeface="Arial" panose="020B0604020202020204" pitchFamily="34" charset="0"/>
              </a:rPr>
              <a:t>Joining club activities that have a risk of causing infection clusters, any activities where many</a:t>
            </a:r>
          </a:p>
          <a:p>
            <a:pPr>
              <a:lnSpc>
                <a:spcPts val="1800"/>
              </a:lnSpc>
              <a:spcBef>
                <a:spcPts val="600"/>
              </a:spcBef>
              <a:defRPr/>
            </a:pPr>
            <a:r>
              <a:rPr lang="en-US" altLang="ja-JP" b="1" dirty="0">
                <a:latin typeface="Arial" panose="020B0604020202020204" pitchFamily="34" charset="0"/>
                <a:cs typeface="Arial" panose="020B0604020202020204" pitchFamily="34" charset="0"/>
              </a:rPr>
              <a:t>         people gather, and dining in a large group before/after the activity </a:t>
            </a:r>
          </a:p>
          <a:p>
            <a:pPr>
              <a:lnSpc>
                <a:spcPts val="1800"/>
              </a:lnSpc>
              <a:spcBef>
                <a:spcPts val="600"/>
              </a:spcBef>
              <a:defRPr/>
            </a:pPr>
            <a:r>
              <a:rPr lang="ja-JP" altLang="en-US" b="1" dirty="0">
                <a:latin typeface="Arial" panose="020B0604020202020204" pitchFamily="34" charset="0"/>
                <a:cs typeface="Arial" panose="020B0604020202020204" pitchFamily="34" charset="0"/>
              </a:rPr>
              <a:t>     ・</a:t>
            </a:r>
            <a:r>
              <a:rPr lang="en-US" altLang="ja-JP" b="1" dirty="0">
                <a:latin typeface="Arial" panose="020B0604020202020204" pitchFamily="34" charset="0"/>
                <a:cs typeface="Arial" panose="020B0604020202020204" pitchFamily="34" charset="0"/>
              </a:rPr>
              <a:t>Making a trip (including a camp) and holding a drinking party at their/their friend’s home </a:t>
            </a:r>
          </a:p>
        </p:txBody>
      </p:sp>
      <p:sp>
        <p:nvSpPr>
          <p:cNvPr id="14" name="正方形/長方形 13"/>
          <p:cNvSpPr/>
          <p:nvPr/>
        </p:nvSpPr>
        <p:spPr>
          <a:xfrm>
            <a:off x="636205" y="3766156"/>
            <a:ext cx="11275142" cy="152464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Arial" panose="020B0604020202020204" pitchFamily="34" charset="0"/>
              <a:cs typeface="Arial" panose="020B0604020202020204" pitchFamily="34" charset="0"/>
            </a:endParaRPr>
          </a:p>
        </p:txBody>
      </p:sp>
      <p:sp>
        <p:nvSpPr>
          <p:cNvPr id="15" name="スライド番号プレースホルダー 1"/>
          <p:cNvSpPr>
            <a:spLocks noGrp="1"/>
          </p:cNvSpPr>
          <p:nvPr>
            <p:ph type="sldNum" sz="quarter" idx="12"/>
          </p:nvPr>
        </p:nvSpPr>
        <p:spPr>
          <a:xfrm>
            <a:off x="9337183" y="6506281"/>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Arial" panose="020B0604020202020204" pitchFamily="34" charset="0"/>
                <a:ea typeface="游ゴシック" panose="020B0400000000000000" pitchFamily="50" charset="-128"/>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2000" b="0" i="0" u="none" strike="noStrike" kern="1200" cap="none" spc="0" normalizeH="0" baseline="0" noProof="0" dirty="0">
              <a:ln>
                <a:noFill/>
              </a:ln>
              <a:solidFill>
                <a:schemeClr val="tx1"/>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sp>
        <p:nvSpPr>
          <p:cNvPr id="16" name="正方形/長方形 15"/>
          <p:cNvSpPr/>
          <p:nvPr/>
        </p:nvSpPr>
        <p:spPr>
          <a:xfrm>
            <a:off x="636205" y="839185"/>
            <a:ext cx="11275142" cy="182746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Arial" panose="020B0604020202020204" pitchFamily="34" charset="0"/>
              <a:cs typeface="Arial" panose="020B0604020202020204" pitchFamily="34" charset="0"/>
            </a:endParaRPr>
          </a:p>
        </p:txBody>
      </p:sp>
      <p:sp>
        <p:nvSpPr>
          <p:cNvPr id="2" name="正方形/長方形 1"/>
          <p:cNvSpPr/>
          <p:nvPr/>
        </p:nvSpPr>
        <p:spPr>
          <a:xfrm>
            <a:off x="710633" y="2828836"/>
            <a:ext cx="11290561" cy="369332"/>
          </a:xfrm>
          <a:prstGeom prst="rect">
            <a:avLst/>
          </a:prstGeom>
        </p:spPr>
        <p:txBody>
          <a:bodyPr wrap="square">
            <a:spAutoFit/>
          </a:bodyPr>
          <a:lstStyle/>
          <a:p>
            <a:pPr>
              <a:defRPr/>
            </a:pPr>
            <a:r>
              <a:rPr lang="en-US" altLang="ja-JP" b="1" dirty="0">
                <a:latin typeface="Arial" panose="020B0604020202020204" pitchFamily="34" charset="0"/>
                <a:cs typeface="Arial" panose="020B0604020202020204" pitchFamily="34" charset="0"/>
              </a:rPr>
              <a:t>○ </a:t>
            </a:r>
            <a:r>
              <a:rPr lang="en-US" altLang="ja-JP" dirty="0">
                <a:latin typeface="Arial" panose="020B0604020202020204" pitchFamily="34" charset="0"/>
                <a:cs typeface="Arial" panose="020B0604020202020204" pitchFamily="34" charset="0"/>
              </a:rPr>
              <a:t>Thoroughly call attention of students about infection prevention measures in their dormitory</a:t>
            </a:r>
          </a:p>
        </p:txBody>
      </p:sp>
    </p:spTree>
    <p:extLst>
      <p:ext uri="{BB962C8B-B14F-4D97-AF65-F5344CB8AC3E}">
        <p14:creationId xmlns:p14="http://schemas.microsoft.com/office/powerpoint/2010/main" val="2437572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48800" y="6516856"/>
            <a:ext cx="2743200" cy="365125"/>
          </a:xfrm>
        </p:spPr>
        <p:txBody>
          <a:bodyPr/>
          <a:lstStyle/>
          <a:p>
            <a:fld id="{38329C25-BD09-4AEE-90D6-E5269A43C3B5}" type="slidenum">
              <a:rPr kumimoji="1" lang="ja-JP" altLang="en-US" sz="2000" smtClean="0">
                <a:solidFill>
                  <a:schemeClr val="tx1"/>
                </a:solidFill>
                <a:latin typeface="Arial" panose="020B0604020202020204" pitchFamily="34" charset="0"/>
                <a:cs typeface="Arial" panose="020B0604020202020204" pitchFamily="34" charset="0"/>
              </a:rPr>
              <a:t>5</a:t>
            </a:fld>
            <a:endParaRPr kumimoji="1" lang="ja-JP" altLang="en-US" sz="2000" dirty="0">
              <a:solidFill>
                <a:schemeClr val="tx1"/>
              </a:solidFill>
              <a:latin typeface="Arial" panose="020B0604020202020204" pitchFamily="34" charset="0"/>
              <a:cs typeface="Arial" panose="020B0604020202020204" pitchFamily="34" charset="0"/>
            </a:endParaRPr>
          </a:p>
        </p:txBody>
      </p:sp>
      <p:sp>
        <p:nvSpPr>
          <p:cNvPr id="19" name="テキスト ボックス 18"/>
          <p:cNvSpPr txBox="1"/>
          <p:nvPr/>
        </p:nvSpPr>
        <p:spPr>
          <a:xfrm>
            <a:off x="209767" y="121150"/>
            <a:ext cx="9795623" cy="461665"/>
          </a:xfrm>
          <a:prstGeom prst="rect">
            <a:avLst/>
          </a:prstGeom>
          <a:noFill/>
          <a:ln w="19050">
            <a:noFill/>
          </a:ln>
        </p:spPr>
        <p:txBody>
          <a:bodyPr wrap="square" rtlCol="0">
            <a:spAutoFit/>
          </a:bodyPr>
          <a:lstStyle/>
          <a:p>
            <a:r>
              <a:rPr lang="ja-JP" altLang="en-US" sz="2400" b="1" dirty="0">
                <a:latin typeface="Arial" panose="020B0604020202020204" pitchFamily="34" charset="0"/>
                <a:cs typeface="Arial" panose="020B0604020202020204" pitchFamily="34" charset="0"/>
              </a:rPr>
              <a:t>●</a:t>
            </a:r>
            <a:r>
              <a:rPr lang="en-US" altLang="ja-JP" sz="2400" b="1" u="sng" dirty="0">
                <a:latin typeface="Arial" panose="020B0604020202020204" pitchFamily="34" charset="0"/>
                <a:cs typeface="Arial" panose="020B0604020202020204" pitchFamily="34" charset="0"/>
              </a:rPr>
              <a:t> Holding events </a:t>
            </a:r>
            <a:r>
              <a:rPr lang="en-US" altLang="ja-JP" sz="2400" u="sng" dirty="0">
                <a:latin typeface="Arial" panose="020B0604020202020204" pitchFamily="34" charset="0"/>
                <a:cs typeface="Arial" panose="020B0604020202020204" pitchFamily="34" charset="0"/>
              </a:rPr>
              <a:t>(</a:t>
            </a:r>
            <a:r>
              <a:rPr lang="en-US" altLang="ja-JP" b="1" u="sng" dirty="0">
                <a:latin typeface="Arial" panose="020B0604020202020204" pitchFamily="34" charset="0"/>
                <a:cs typeface="Arial" panose="020B0604020202020204" pitchFamily="34" charset="0"/>
              </a:rPr>
              <a:t>including ones hosted (co-hosted) by Osaka Prefecture</a:t>
            </a:r>
            <a:endParaRPr kumimoji="1" lang="ja-JP" altLang="en-US" sz="1600" u="sng" dirty="0">
              <a:latin typeface="Arial" panose="020B0604020202020204" pitchFamily="34" charset="0"/>
              <a:cs typeface="Arial" panose="020B0604020202020204" pitchFamily="34" charset="0"/>
            </a:endParaRPr>
          </a:p>
        </p:txBody>
      </p:sp>
      <p:sp>
        <p:nvSpPr>
          <p:cNvPr id="20" name="テキスト ボックス 19"/>
          <p:cNvSpPr txBox="1"/>
          <p:nvPr/>
        </p:nvSpPr>
        <p:spPr>
          <a:xfrm>
            <a:off x="-42024" y="576338"/>
            <a:ext cx="11297915" cy="348813"/>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en-US" altLang="ja-JP" sz="2000" b="1" u="sng" dirty="0">
                <a:latin typeface="Arial" panose="020B0604020202020204" pitchFamily="34" charset="0"/>
                <a:cs typeface="Arial" panose="020B0604020202020204" pitchFamily="34" charset="0"/>
              </a:rPr>
              <a:t>Organizers are requested to obey the following rules in entire Osaka Prefecture</a:t>
            </a:r>
          </a:p>
        </p:txBody>
      </p:sp>
      <p:sp>
        <p:nvSpPr>
          <p:cNvPr id="2" name="正方形/長方形 1"/>
          <p:cNvSpPr/>
          <p:nvPr/>
        </p:nvSpPr>
        <p:spPr>
          <a:xfrm>
            <a:off x="9158924" y="166835"/>
            <a:ext cx="2943434" cy="370294"/>
          </a:xfrm>
          <a:prstGeom prst="rect">
            <a:avLst/>
          </a:prstGeom>
        </p:spPr>
        <p:txBody>
          <a:bodyPr wrap="none">
            <a:spAutoFit/>
          </a:bodyPr>
          <a:lstStyle/>
          <a:p>
            <a:pPr lvl="0">
              <a:lnSpc>
                <a:spcPts val="2300"/>
              </a:lnSpc>
              <a:defRPr/>
            </a:pPr>
            <a:r>
              <a:rPr lang="en-US" altLang="ja-JP" b="1" dirty="0">
                <a:latin typeface="Arial" panose="020B0604020202020204" pitchFamily="34" charset="0"/>
                <a:cs typeface="Arial" panose="020B0604020202020204" pitchFamily="34" charset="0"/>
              </a:rPr>
              <a:t> </a:t>
            </a:r>
            <a:r>
              <a:rPr lang="en-US" altLang="ja-JP" sz="1600" b="1" dirty="0">
                <a:latin typeface="Arial" panose="020B0604020202020204" pitchFamily="34" charset="0"/>
                <a:cs typeface="Arial" panose="020B0604020202020204" pitchFamily="34" charset="0"/>
              </a:rPr>
              <a:t>(</a:t>
            </a:r>
            <a:r>
              <a:rPr lang="en-US" altLang="ja-JP" sz="1600" b="1" u="sng" dirty="0">
                <a:latin typeface="Arial" panose="020B0604020202020204" pitchFamily="34" charset="0"/>
                <a:cs typeface="Arial" panose="020B0604020202020204" pitchFamily="34" charset="0"/>
              </a:rPr>
              <a:t>based on the relevant law</a:t>
            </a:r>
            <a:r>
              <a:rPr lang="en-US" altLang="ja-JP" sz="1600" b="1" dirty="0">
                <a:latin typeface="Arial" panose="020B0604020202020204" pitchFamily="34" charset="0"/>
                <a:cs typeface="Arial" panose="020B0604020202020204" pitchFamily="34" charset="0"/>
              </a:rPr>
              <a:t>) </a:t>
            </a:r>
            <a:endParaRPr lang="ja-JP" altLang="en-US" sz="1600" dirty="0">
              <a:latin typeface="Arial" panose="020B0604020202020204" pitchFamily="34" charset="0"/>
              <a:cs typeface="Arial" panose="020B0604020202020204" pitchFamily="34" charset="0"/>
            </a:endParaRPr>
          </a:p>
        </p:txBody>
      </p:sp>
      <p:sp>
        <p:nvSpPr>
          <p:cNvPr id="11" name="テキスト ボックス 10"/>
          <p:cNvSpPr txBox="1"/>
          <p:nvPr/>
        </p:nvSpPr>
        <p:spPr>
          <a:xfrm>
            <a:off x="209767" y="1149507"/>
            <a:ext cx="11728233" cy="5996513"/>
          </a:xfrm>
          <a:prstGeom prst="rect">
            <a:avLst/>
          </a:prstGeom>
          <a:noFill/>
          <a:ln w="19050">
            <a:noFill/>
          </a:ln>
        </p:spPr>
        <p:txBody>
          <a:bodyPr wrap="square" rtlCol="0">
            <a:spAutoFit/>
          </a:bodyPr>
          <a:lstStyle/>
          <a:p>
            <a:endParaRPr lang="en-US" altLang="ja-JP" dirty="0">
              <a:latin typeface="Arial" panose="020B0604020202020204" pitchFamily="34" charset="0"/>
              <a:cs typeface="Arial" panose="020B0604020202020204" pitchFamily="34" charset="0"/>
            </a:endParaRPr>
          </a:p>
          <a:p>
            <a:endParaRPr kumimoji="1" lang="en-US" altLang="ja-JP" b="1" u="sng" dirty="0">
              <a:latin typeface="Arial" panose="020B0604020202020204" pitchFamily="34" charset="0"/>
              <a:cs typeface="Arial" panose="020B0604020202020204" pitchFamily="34" charset="0"/>
            </a:endParaRPr>
          </a:p>
          <a:p>
            <a:endParaRPr lang="en-US" altLang="ja-JP" b="1" u="sng" dirty="0">
              <a:latin typeface="Arial" panose="020B0604020202020204" pitchFamily="34" charset="0"/>
              <a:cs typeface="Arial" panose="020B0604020202020204" pitchFamily="34" charset="0"/>
            </a:endParaRPr>
          </a:p>
          <a:p>
            <a:endParaRPr kumimoji="1" lang="en-US" altLang="ja-JP" b="1" u="sng" dirty="0">
              <a:latin typeface="Arial" panose="020B0604020202020204" pitchFamily="34" charset="0"/>
              <a:cs typeface="Arial" panose="020B0604020202020204" pitchFamily="34" charset="0"/>
            </a:endParaRPr>
          </a:p>
          <a:p>
            <a:pPr>
              <a:lnSpc>
                <a:spcPts val="1800"/>
              </a:lnSpc>
            </a:pPr>
            <a:endParaRPr lang="en-US" altLang="ja-JP" b="1" u="sng" dirty="0">
              <a:latin typeface="Arial" panose="020B0604020202020204" pitchFamily="34" charset="0"/>
              <a:cs typeface="Arial" panose="020B0604020202020204" pitchFamily="34" charset="0"/>
            </a:endParaRPr>
          </a:p>
          <a:p>
            <a:pPr>
              <a:lnSpc>
                <a:spcPts val="2100"/>
              </a:lnSpc>
            </a:pPr>
            <a:r>
              <a:rPr kumimoji="1" lang="ja-JP" altLang="en-US" sz="1600" b="1" dirty="0">
                <a:latin typeface="Arial" panose="020B0604020202020204" pitchFamily="34" charset="0"/>
                <a:cs typeface="Arial" panose="020B0604020202020204" pitchFamily="34" charset="0"/>
              </a:rPr>
              <a:t>　　</a:t>
            </a:r>
            <a:endParaRPr kumimoji="1" lang="en-US" altLang="ja-JP" sz="1600" b="1" dirty="0">
              <a:latin typeface="Arial" panose="020B0604020202020204" pitchFamily="34" charset="0"/>
              <a:cs typeface="Arial" panose="020B0604020202020204" pitchFamily="34" charset="0"/>
            </a:endParaRPr>
          </a:p>
          <a:p>
            <a:pPr>
              <a:lnSpc>
                <a:spcPts val="2000"/>
              </a:lnSpc>
            </a:pPr>
            <a:r>
              <a:rPr lang="ja-JP" altLang="en-US" sz="1400" b="1" dirty="0">
                <a:latin typeface="Arial" panose="020B0604020202020204" pitchFamily="34" charset="0"/>
                <a:cs typeface="Arial" panose="020B0604020202020204" pitchFamily="34" charset="0"/>
              </a:rPr>
              <a:t>　</a:t>
            </a:r>
            <a:endParaRPr lang="en-US" altLang="ja-JP" sz="1400" b="1" dirty="0">
              <a:latin typeface="Arial" panose="020B0604020202020204" pitchFamily="34" charset="0"/>
              <a:cs typeface="Arial" panose="020B0604020202020204" pitchFamily="34" charset="0"/>
            </a:endParaRPr>
          </a:p>
          <a:p>
            <a:pPr>
              <a:lnSpc>
                <a:spcPts val="2000"/>
              </a:lnSpc>
            </a:pPr>
            <a:r>
              <a:rPr kumimoji="1" lang="ja-JP" altLang="en-US" sz="1400" b="1" dirty="0">
                <a:latin typeface="Arial" panose="020B0604020202020204" pitchFamily="34" charset="0"/>
                <a:cs typeface="Arial" panose="020B0604020202020204" pitchFamily="34" charset="0"/>
              </a:rPr>
              <a:t>　　</a:t>
            </a:r>
            <a:endParaRPr kumimoji="1" lang="en-US" altLang="ja-JP" sz="1400" b="1" dirty="0">
              <a:latin typeface="Arial" panose="020B0604020202020204" pitchFamily="34" charset="0"/>
              <a:cs typeface="Arial" panose="020B0604020202020204" pitchFamily="34" charset="0"/>
            </a:endParaRPr>
          </a:p>
          <a:p>
            <a:pPr>
              <a:lnSpc>
                <a:spcPts val="1400"/>
              </a:lnSpc>
            </a:pPr>
            <a:r>
              <a:rPr lang="ja-JP" altLang="en-US" sz="1400" b="1" dirty="0">
                <a:latin typeface="Arial" panose="020B0604020202020204" pitchFamily="34" charset="0"/>
                <a:cs typeface="Arial" panose="020B0604020202020204" pitchFamily="34" charset="0"/>
              </a:rPr>
              <a:t>　　</a:t>
            </a:r>
            <a:endParaRPr lang="en-US" altLang="ja-JP" sz="1400" b="1" dirty="0">
              <a:latin typeface="Arial" panose="020B0604020202020204" pitchFamily="34" charset="0"/>
              <a:cs typeface="Arial" panose="020B0604020202020204" pitchFamily="34" charset="0"/>
            </a:endParaRPr>
          </a:p>
          <a:p>
            <a:pPr>
              <a:lnSpc>
                <a:spcPts val="1400"/>
              </a:lnSpc>
            </a:pPr>
            <a:r>
              <a:rPr kumimoji="1" lang="en-US" altLang="ja-JP" sz="1400" b="1" dirty="0">
                <a:latin typeface="Arial" panose="020B0604020202020204" pitchFamily="34" charset="0"/>
                <a:cs typeface="Arial" panose="020B0604020202020204" pitchFamily="34" charset="0"/>
              </a:rPr>
              <a:t>       ※</a:t>
            </a:r>
            <a:r>
              <a:rPr kumimoji="1" lang="ja-JP" altLang="en-US" sz="1400" b="1" dirty="0">
                <a:latin typeface="Arial" panose="020B0604020202020204" pitchFamily="34" charset="0"/>
                <a:cs typeface="Arial" panose="020B0604020202020204" pitchFamily="34" charset="0"/>
              </a:rPr>
              <a:t>１</a:t>
            </a:r>
            <a:r>
              <a:rPr lang="ja-JP" altLang="en-US" sz="1400" b="1" dirty="0">
                <a:latin typeface="Arial" panose="020B0604020202020204" pitchFamily="34" charset="0"/>
                <a:cs typeface="Arial" panose="020B0604020202020204" pitchFamily="34" charset="0"/>
              </a:rPr>
              <a:t>  </a:t>
            </a:r>
            <a:r>
              <a:rPr lang="en-US" altLang="ja-JP" sz="1400" b="1" dirty="0">
                <a:latin typeface="Arial" panose="020B0604020202020204" pitchFamily="34" charset="0"/>
                <a:cs typeface="Arial" panose="020B0604020202020204" pitchFamily="34" charset="0"/>
              </a:rPr>
              <a:t> Meet the smaller condition of </a:t>
            </a:r>
            <a:r>
              <a:rPr lang="ja-JP" altLang="en-US" sz="1400" b="1" dirty="0">
                <a:latin typeface="Arial" panose="020B0604020202020204" pitchFamily="34" charset="0"/>
                <a:cs typeface="Arial" panose="020B0604020202020204" pitchFamily="34" charset="0"/>
              </a:rPr>
              <a:t> ① </a:t>
            </a:r>
            <a:r>
              <a:rPr lang="en-US" altLang="ja-JP" sz="1400" b="1" dirty="0">
                <a:latin typeface="Arial" panose="020B0604020202020204" pitchFamily="34" charset="0"/>
                <a:cs typeface="Arial" panose="020B0604020202020204" pitchFamily="34" charset="0"/>
              </a:rPr>
              <a:t>or </a:t>
            </a:r>
            <a:r>
              <a:rPr lang="ja-JP" altLang="en-US" sz="1400" b="1" dirty="0">
                <a:latin typeface="Arial" panose="020B0604020202020204" pitchFamily="34" charset="0"/>
                <a:cs typeface="Arial" panose="020B0604020202020204" pitchFamily="34" charset="0"/>
              </a:rPr>
              <a:t>② </a:t>
            </a:r>
            <a:r>
              <a:rPr lang="en-US" altLang="ja-JP" sz="1400" b="1" dirty="0">
                <a:latin typeface="Arial" panose="020B0604020202020204" pitchFamily="34" charset="0"/>
                <a:cs typeface="Arial" panose="020B0604020202020204" pitchFamily="34" charset="0"/>
              </a:rPr>
              <a:t>above (both conditions should be met.)</a:t>
            </a:r>
          </a:p>
          <a:p>
            <a:pPr>
              <a:lnSpc>
                <a:spcPts val="1400"/>
              </a:lnSpc>
            </a:pPr>
            <a:r>
              <a:rPr lang="ja-JP" altLang="en-US" sz="1400" b="1" dirty="0">
                <a:latin typeface="Arial" panose="020B0604020202020204" pitchFamily="34" charset="0"/>
                <a:cs typeface="Arial" panose="020B0604020202020204" pitchFamily="34" charset="0"/>
              </a:rPr>
              <a:t>　　　　　</a:t>
            </a:r>
            <a:r>
              <a:rPr lang="en-US" altLang="ja-JP" sz="1400" b="1" dirty="0">
                <a:latin typeface="Arial" panose="020B0604020202020204" pitchFamily="34" charset="0"/>
                <a:cs typeface="Arial" panose="020B0604020202020204" pitchFamily="34" charset="0"/>
              </a:rPr>
              <a:t>When </a:t>
            </a:r>
            <a:r>
              <a:rPr lang="ja-JP" altLang="en-US" sz="1400" b="1" dirty="0">
                <a:latin typeface="Arial" panose="020B0604020202020204" pitchFamily="34" charset="0"/>
                <a:cs typeface="Arial" panose="020B0604020202020204" pitchFamily="34" charset="0"/>
              </a:rPr>
              <a:t>② </a:t>
            </a:r>
            <a:r>
              <a:rPr lang="en-US" altLang="ja-JP" sz="1400" b="1" dirty="0">
                <a:latin typeface="Arial" panose="020B0604020202020204" pitchFamily="34" charset="0"/>
                <a:cs typeface="Arial" panose="020B0604020202020204" pitchFamily="34" charset="0"/>
              </a:rPr>
              <a:t>is not set, enough distance between people (1m) should be secured.</a:t>
            </a:r>
          </a:p>
          <a:p>
            <a:pPr>
              <a:lnSpc>
                <a:spcPts val="1400"/>
              </a:lnSpc>
            </a:pPr>
            <a:r>
              <a:rPr lang="ja-JP" altLang="en-US" sz="1400" b="1" dirty="0">
                <a:latin typeface="Arial" panose="020B0604020202020204" pitchFamily="34" charset="0"/>
                <a:cs typeface="Arial" panose="020B0604020202020204" pitchFamily="34" charset="0"/>
              </a:rPr>
              <a:t>　　</a:t>
            </a:r>
            <a:r>
              <a:rPr lang="en-US" altLang="ja-JP" sz="1400" b="1" dirty="0">
                <a:latin typeface="Arial" panose="020B0604020202020204" pitchFamily="34" charset="0"/>
                <a:cs typeface="Arial" panose="020B0604020202020204" pitchFamily="34" charset="0"/>
              </a:rPr>
              <a:t>※</a:t>
            </a:r>
            <a:r>
              <a:rPr lang="ja-JP" altLang="en-US" sz="1400" b="1" dirty="0">
                <a:latin typeface="Arial" panose="020B0604020202020204" pitchFamily="34" charset="0"/>
                <a:cs typeface="Arial" panose="020B0604020202020204" pitchFamily="34" charset="0"/>
              </a:rPr>
              <a:t>２   </a:t>
            </a:r>
            <a:r>
              <a:rPr lang="en-US" altLang="ja-JP" sz="1400" b="1" dirty="0">
                <a:latin typeface="Arial" panose="020B0604020202020204" pitchFamily="34" charset="0"/>
                <a:cs typeface="Arial" panose="020B0604020202020204" pitchFamily="34" charset="0"/>
              </a:rPr>
              <a:t>These events are just examples. Each actual event is to be judged which category it belongs to, based on the possibility of</a:t>
            </a:r>
          </a:p>
          <a:p>
            <a:pPr>
              <a:lnSpc>
                <a:spcPts val="1400"/>
              </a:lnSpc>
            </a:pPr>
            <a:r>
              <a:rPr lang="en-US" altLang="ja-JP" sz="1400" b="1" dirty="0">
                <a:latin typeface="Arial" panose="020B0604020202020204" pitchFamily="34" charset="0"/>
                <a:cs typeface="Arial" panose="020B0604020202020204" pitchFamily="34" charset="0"/>
              </a:rPr>
              <a:t>                 occurrence of loud voice or cheering.  Any events with dining are to be treated as “with loud voice,” however, the events</a:t>
            </a:r>
          </a:p>
          <a:p>
            <a:pPr>
              <a:lnSpc>
                <a:spcPts val="1400"/>
              </a:lnSpc>
            </a:pPr>
            <a:r>
              <a:rPr lang="en-US" altLang="ja-JP" sz="1400" b="1" dirty="0">
                <a:latin typeface="Arial" panose="020B0604020202020204" pitchFamily="34" charset="0"/>
                <a:cs typeface="Arial" panose="020B0604020202020204" pitchFamily="34" charset="0"/>
              </a:rPr>
              <a:t>                 without speaking (in movie theaters, etc.) are to be treated as “without loud voice.”</a:t>
            </a:r>
          </a:p>
          <a:p>
            <a:pPr>
              <a:lnSpc>
                <a:spcPts val="1400"/>
              </a:lnSpc>
            </a:pPr>
            <a:r>
              <a:rPr lang="ja-JP" altLang="en-US" sz="1400" b="1" dirty="0">
                <a:latin typeface="Arial" panose="020B0604020202020204" pitchFamily="34" charset="0"/>
                <a:cs typeface="Arial" panose="020B0604020202020204" pitchFamily="34" charset="0"/>
              </a:rPr>
              <a:t>　　</a:t>
            </a:r>
            <a:r>
              <a:rPr lang="en-US" altLang="ja-JP" sz="1400" b="1" dirty="0">
                <a:latin typeface="Arial" panose="020B0604020202020204" pitchFamily="34" charset="0"/>
                <a:cs typeface="Arial" panose="020B0604020202020204" pitchFamily="34" charset="0"/>
              </a:rPr>
              <a:t>※</a:t>
            </a:r>
            <a:r>
              <a:rPr lang="ja-JP" altLang="en-US" sz="1400" b="1" dirty="0">
                <a:latin typeface="Arial" panose="020B0604020202020204" pitchFamily="34" charset="0"/>
                <a:cs typeface="Arial" panose="020B0604020202020204" pitchFamily="34" charset="0"/>
              </a:rPr>
              <a:t>３　</a:t>
            </a:r>
            <a:r>
              <a:rPr lang="en-US" altLang="ja-JP" sz="1400" b="1" dirty="0">
                <a:latin typeface="Arial" panose="020B0604020202020204" pitchFamily="34" charset="0"/>
                <a:cs typeface="Arial" panose="020B0604020202020204" pitchFamily="34" charset="0"/>
              </a:rPr>
              <a:t>Make a space of one seat between different groups; however, you don’t have to do so within the same group (limited to 5</a:t>
            </a:r>
          </a:p>
          <a:p>
            <a:pPr>
              <a:lnSpc>
                <a:spcPts val="1400"/>
              </a:lnSpc>
            </a:pPr>
            <a:r>
              <a:rPr lang="en-US" altLang="ja-JP" sz="1400" b="1" dirty="0">
                <a:latin typeface="Arial" panose="020B0604020202020204" pitchFamily="34" charset="0"/>
                <a:cs typeface="Arial" panose="020B0604020202020204" pitchFamily="34" charset="0"/>
              </a:rPr>
              <a:t>                 persons) That means the capacity rate might exceed 50%.</a:t>
            </a:r>
          </a:p>
          <a:p>
            <a:pPr>
              <a:lnSpc>
                <a:spcPts val="1400"/>
              </a:lnSpc>
            </a:pPr>
            <a:r>
              <a:rPr lang="ja-JP" altLang="en-US" sz="1400" b="1" dirty="0">
                <a:latin typeface="Arial" panose="020B0604020202020204" pitchFamily="34" charset="0"/>
                <a:cs typeface="Arial" panose="020B0604020202020204" pitchFamily="34" charset="0"/>
              </a:rPr>
              <a:t> 　   </a:t>
            </a:r>
            <a:r>
              <a:rPr lang="en-US" altLang="ja-JP" sz="1400" b="1" dirty="0">
                <a:latin typeface="Arial" panose="020B0604020202020204" pitchFamily="34" charset="0"/>
                <a:cs typeface="Arial" panose="020B0604020202020204" pitchFamily="34" charset="0"/>
              </a:rPr>
              <a:t>※</a:t>
            </a:r>
            <a:r>
              <a:rPr lang="ja-JP" altLang="en-US" sz="1400" b="1" dirty="0">
                <a:latin typeface="Arial" panose="020B0604020202020204" pitchFamily="34" charset="0"/>
                <a:cs typeface="Arial" panose="020B0604020202020204" pitchFamily="34" charset="0"/>
              </a:rPr>
              <a:t>４  </a:t>
            </a:r>
            <a:r>
              <a:rPr lang="en-US" altLang="ja-JP" sz="1400" b="1" dirty="0">
                <a:latin typeface="Arial" panose="020B0604020202020204" pitchFamily="34" charset="0"/>
                <a:cs typeface="Arial" panose="020B0604020202020204" pitchFamily="34" charset="0"/>
              </a:rPr>
              <a:t>Offering food and beverages:  Areas under the pre-emergency measures: until 8:00pm; Other areas: until 9:00pm</a:t>
            </a:r>
          </a:p>
          <a:p>
            <a:pPr>
              <a:lnSpc>
                <a:spcPts val="1400"/>
              </a:lnSpc>
            </a:pPr>
            <a:r>
              <a:rPr lang="ja-JP" altLang="en-US" sz="1400" b="1" dirty="0">
                <a:latin typeface="Arial" panose="020B0604020202020204" pitchFamily="34" charset="0"/>
                <a:cs typeface="Arial" panose="020B0604020202020204" pitchFamily="34" charset="0"/>
              </a:rPr>
              <a:t>　　　　（</a:t>
            </a:r>
            <a:r>
              <a:rPr lang="en-US" altLang="ja-JP" sz="1400" b="1" dirty="0">
                <a:latin typeface="Arial" panose="020B0604020202020204" pitchFamily="34" charset="0"/>
                <a:cs typeface="Arial" panose="020B0604020202020204" pitchFamily="34" charset="0"/>
              </a:rPr>
              <a:t>Offering alcohol (including the carried-in): Areas under the pre-emergency measures :11:00am to 7:00pm; </a:t>
            </a:r>
          </a:p>
          <a:p>
            <a:pPr>
              <a:lnSpc>
                <a:spcPts val="1400"/>
              </a:lnSpc>
            </a:pPr>
            <a:r>
              <a:rPr lang="en-US" altLang="ja-JP" sz="1400" b="1" dirty="0">
                <a:latin typeface="Arial" panose="020B0604020202020204" pitchFamily="34" charset="0"/>
                <a:cs typeface="Arial" panose="020B0604020202020204" pitchFamily="34" charset="0"/>
              </a:rPr>
              <a:t>		                                                      Other areas: 11:00am to 8:00pm</a:t>
            </a:r>
            <a:r>
              <a:rPr lang="ja-JP" altLang="en-US" sz="1400" b="1" dirty="0">
                <a:latin typeface="Arial" panose="020B0604020202020204" pitchFamily="34" charset="0"/>
                <a:cs typeface="Arial" panose="020B0604020202020204" pitchFamily="34" charset="0"/>
              </a:rPr>
              <a:t>）</a:t>
            </a:r>
            <a:endParaRPr lang="en-US" altLang="ja-JP" sz="1400" b="1" dirty="0">
              <a:latin typeface="Arial" panose="020B0604020202020204" pitchFamily="34" charset="0"/>
              <a:cs typeface="Arial" panose="020B0604020202020204" pitchFamily="34" charset="0"/>
            </a:endParaRPr>
          </a:p>
          <a:p>
            <a:pPr>
              <a:lnSpc>
                <a:spcPts val="1400"/>
              </a:lnSpc>
            </a:pPr>
            <a:r>
              <a:rPr lang="en-US" altLang="ja-JP" sz="1400" b="1" dirty="0">
                <a:latin typeface="Arial" panose="020B0604020202020204" pitchFamily="34" charset="0"/>
                <a:cs typeface="Arial" panose="020B0604020202020204" pitchFamily="34" charset="0"/>
              </a:rPr>
              <a:t>      Alcohol can be offered only when eateries take infection prevention measures according to each business style such as:</a:t>
            </a:r>
          </a:p>
          <a:p>
            <a:pPr>
              <a:lnSpc>
                <a:spcPts val="1400"/>
              </a:lnSpc>
            </a:pPr>
            <a:r>
              <a:rPr lang="ja-JP" altLang="en-US" sz="1400" b="1" dirty="0">
                <a:latin typeface="Arial" panose="020B0604020202020204" pitchFamily="34" charset="0"/>
                <a:cs typeface="Arial" panose="020B0604020202020204" pitchFamily="34" charset="0"/>
              </a:rPr>
              <a:t>     ・</a:t>
            </a:r>
            <a:r>
              <a:rPr lang="en-US" altLang="ja-JP" sz="1400" b="1" dirty="0">
                <a:latin typeface="Arial" panose="020B0604020202020204" pitchFamily="34" charset="0"/>
                <a:cs typeface="Arial" panose="020B0604020202020204" pitchFamily="34" charset="0"/>
              </a:rPr>
              <a:t>Comply with guidelines of each industry </a:t>
            </a:r>
            <a:r>
              <a:rPr lang="ja-JP" altLang="en-US" sz="1400" b="1" dirty="0">
                <a:latin typeface="Arial" panose="020B0604020202020204" pitchFamily="34" charset="0"/>
                <a:cs typeface="Arial" panose="020B0604020202020204" pitchFamily="34" charset="0"/>
              </a:rPr>
              <a:t>・</a:t>
            </a:r>
            <a:r>
              <a:rPr lang="en-US" altLang="ja-JP" sz="1400" b="1" dirty="0">
                <a:latin typeface="Arial" panose="020B0604020202020204" pitchFamily="34" charset="0"/>
                <a:cs typeface="Arial" panose="020B0604020202020204" pitchFamily="34" charset="0"/>
              </a:rPr>
              <a:t>Meet 4 national criteria (see page 7) </a:t>
            </a:r>
            <a:r>
              <a:rPr lang="ja-JP" altLang="en-US" sz="1400" b="1" dirty="0">
                <a:latin typeface="Arial" panose="020B0604020202020204" pitchFamily="34" charset="0"/>
                <a:cs typeface="Arial" panose="020B0604020202020204" pitchFamily="34" charset="0"/>
              </a:rPr>
              <a:t>・</a:t>
            </a:r>
            <a:r>
              <a:rPr lang="en-US" altLang="ja-JP" sz="1400" b="1" dirty="0">
                <a:latin typeface="Arial" panose="020B0604020202020204" pitchFamily="34" charset="0"/>
                <a:cs typeface="Arial" panose="020B0604020202020204" pitchFamily="34" charset="0"/>
              </a:rPr>
              <a:t>Accept</a:t>
            </a:r>
            <a:r>
              <a:rPr lang="ja-JP" altLang="en-US" sz="1400" b="1" dirty="0">
                <a:latin typeface="Arial" panose="020B0604020202020204" pitchFamily="34" charset="0"/>
                <a:cs typeface="Arial" panose="020B0604020202020204" pitchFamily="34" charset="0"/>
              </a:rPr>
              <a:t> </a:t>
            </a:r>
            <a:r>
              <a:rPr lang="en-US" altLang="ja-JP" sz="1400" b="1" dirty="0">
                <a:latin typeface="Arial" panose="020B0604020202020204" pitchFamily="34" charset="0"/>
                <a:cs typeface="Arial" panose="020B0604020202020204" pitchFamily="34" charset="0"/>
              </a:rPr>
              <a:t>only a group of four persons or less </a:t>
            </a:r>
            <a:endParaRPr lang="en-US" altLang="ja-JP" sz="1400" dirty="0">
              <a:latin typeface="Arial" panose="020B0604020202020204" pitchFamily="34" charset="0"/>
              <a:cs typeface="Arial" panose="020B0604020202020204" pitchFamily="34" charset="0"/>
            </a:endParaRPr>
          </a:p>
          <a:p>
            <a:pPr>
              <a:lnSpc>
                <a:spcPts val="1400"/>
              </a:lnSpc>
            </a:pPr>
            <a:endParaRPr lang="en-US" altLang="ja-JP" sz="1600" b="1" dirty="0">
              <a:latin typeface="Arial" panose="020B0604020202020204" pitchFamily="34" charset="0"/>
              <a:cs typeface="Arial" panose="020B0604020202020204" pitchFamily="34" charset="0"/>
            </a:endParaRPr>
          </a:p>
          <a:p>
            <a:pPr>
              <a:lnSpc>
                <a:spcPts val="1400"/>
              </a:lnSpc>
            </a:pPr>
            <a:r>
              <a:rPr lang="ja-JP" altLang="en-US" sz="1600" b="1" dirty="0">
                <a:latin typeface="Arial" panose="020B0604020202020204" pitchFamily="34" charset="0"/>
                <a:cs typeface="Arial" panose="020B0604020202020204" pitchFamily="34" charset="0"/>
              </a:rPr>
              <a:t>  （</a:t>
            </a:r>
            <a:r>
              <a:rPr lang="en-US" altLang="ja-JP" sz="1600" b="1" dirty="0">
                <a:latin typeface="Arial" panose="020B0604020202020204" pitchFamily="34" charset="0"/>
                <a:cs typeface="Arial" panose="020B0604020202020204" pitchFamily="34" charset="0"/>
              </a:rPr>
              <a:t>What to be requested when holding an event)</a:t>
            </a:r>
          </a:p>
          <a:p>
            <a:pPr>
              <a:lnSpc>
                <a:spcPts val="800"/>
              </a:lnSpc>
            </a:pPr>
            <a:r>
              <a:rPr lang="en-US" altLang="ja-JP" sz="1600" b="1" dirty="0">
                <a:latin typeface="Arial" panose="020B0604020202020204" pitchFamily="34" charset="0"/>
                <a:cs typeface="Arial" panose="020B0604020202020204" pitchFamily="34" charset="0"/>
              </a:rPr>
              <a:t>    </a:t>
            </a:r>
          </a:p>
          <a:p>
            <a:pPr>
              <a:lnSpc>
                <a:spcPts val="1400"/>
              </a:lnSpc>
            </a:pPr>
            <a:r>
              <a:rPr lang="ja-JP" altLang="en-US" sz="1400" b="1" dirty="0">
                <a:latin typeface="Arial" panose="020B0604020202020204" pitchFamily="34" charset="0"/>
                <a:cs typeface="Arial" panose="020B0604020202020204" pitchFamily="34" charset="0"/>
              </a:rPr>
              <a:t>     ◆</a:t>
            </a:r>
            <a:r>
              <a:rPr lang="en-US" altLang="ja-JP" sz="1400" b="1" dirty="0">
                <a:latin typeface="Arial" panose="020B0604020202020204" pitchFamily="34" charset="0"/>
                <a:cs typeface="Arial" panose="020B0604020202020204" pitchFamily="34" charset="0"/>
              </a:rPr>
              <a:t>Take thorough infection tracing measures such as using “COCOA” (the national government’s contact confirming</a:t>
            </a:r>
          </a:p>
          <a:p>
            <a:pPr>
              <a:lnSpc>
                <a:spcPts val="1400"/>
              </a:lnSpc>
            </a:pPr>
            <a:r>
              <a:rPr lang="en-US" altLang="ja-JP" sz="1400" b="1" dirty="0">
                <a:latin typeface="Arial" panose="020B0604020202020204" pitchFamily="34" charset="0"/>
                <a:cs typeface="Arial" panose="020B0604020202020204" pitchFamily="34" charset="0"/>
              </a:rPr>
              <a:t>        </a:t>
            </a:r>
            <a:r>
              <a:rPr lang="ja-JP" altLang="en-US" sz="1400" b="1" dirty="0">
                <a:latin typeface="Arial" panose="020B0604020202020204" pitchFamily="34" charset="0"/>
                <a:cs typeface="Arial" panose="020B0604020202020204" pitchFamily="34" charset="0"/>
              </a:rPr>
              <a:t> </a:t>
            </a:r>
            <a:r>
              <a:rPr lang="en-US" altLang="ja-JP" sz="1400" b="1" dirty="0">
                <a:latin typeface="Arial" panose="020B0604020202020204" pitchFamily="34" charset="0"/>
                <a:cs typeface="Arial" panose="020B0604020202020204" pitchFamily="34" charset="0"/>
              </a:rPr>
              <a:t>App) or Osaka COVID-19 Tracing System, or making a participant list</a:t>
            </a:r>
          </a:p>
          <a:p>
            <a:pPr>
              <a:lnSpc>
                <a:spcPts val="1400"/>
              </a:lnSpc>
            </a:pPr>
            <a:r>
              <a:rPr lang="ja-JP" altLang="en-US" sz="1400" b="1" dirty="0">
                <a:latin typeface="Arial" panose="020B0604020202020204" pitchFamily="34" charset="0"/>
                <a:cs typeface="Arial" panose="020B0604020202020204" pitchFamily="34" charset="0"/>
              </a:rPr>
              <a:t>     ◆</a:t>
            </a:r>
            <a:r>
              <a:rPr lang="en-US" altLang="ja-JP" sz="1400" b="1" dirty="0">
                <a:latin typeface="Arial" panose="020B0604020202020204" pitchFamily="34" charset="0"/>
                <a:cs typeface="Arial" panose="020B0604020202020204" pitchFamily="34" charset="0"/>
              </a:rPr>
              <a:t>When holding an event that requires traveling across the nation or an event with over 1,000 participants, consult</a:t>
            </a:r>
          </a:p>
          <a:p>
            <a:pPr>
              <a:lnSpc>
                <a:spcPts val="1400"/>
              </a:lnSpc>
            </a:pPr>
            <a:r>
              <a:rPr lang="en-US" altLang="ja-JP" sz="1400" b="1" dirty="0">
                <a:latin typeface="Arial" panose="020B0604020202020204" pitchFamily="34" charset="0"/>
                <a:cs typeface="Arial" panose="020B0604020202020204" pitchFamily="34" charset="0"/>
              </a:rPr>
              <a:t>         Osaka Prefecture beforehand about the holding conditions of the event, such as the rate of capacity.</a:t>
            </a:r>
          </a:p>
          <a:p>
            <a:pPr>
              <a:lnSpc>
                <a:spcPts val="2100"/>
              </a:lnSpc>
            </a:pPr>
            <a:r>
              <a:rPr lang="ja-JP" altLang="en-US" sz="1600" b="1" dirty="0">
                <a:latin typeface="Arial" panose="020B0604020202020204" pitchFamily="34" charset="0"/>
                <a:cs typeface="Arial" panose="020B0604020202020204" pitchFamily="34" charset="0"/>
              </a:rPr>
              <a:t>　　　　</a:t>
            </a:r>
            <a:endParaRPr lang="en-US" altLang="ja-JP" sz="1600" b="1" dirty="0">
              <a:latin typeface="Arial" panose="020B0604020202020204" pitchFamily="34" charset="0"/>
              <a:cs typeface="Arial" panose="020B0604020202020204" pitchFamily="34" charset="0"/>
            </a:endParaRPr>
          </a:p>
        </p:txBody>
      </p:sp>
      <p:graphicFrame>
        <p:nvGraphicFramePr>
          <p:cNvPr id="4" name="表 3"/>
          <p:cNvGraphicFramePr>
            <a:graphicFrameLocks noGrp="1"/>
          </p:cNvGraphicFramePr>
          <p:nvPr>
            <p:extLst>
              <p:ext uri="{D42A27DB-BD31-4B8C-83A1-F6EECF244321}">
                <p14:modId xmlns:p14="http://schemas.microsoft.com/office/powerpoint/2010/main" val="1918498154"/>
              </p:ext>
            </p:extLst>
          </p:nvPr>
        </p:nvGraphicFramePr>
        <p:xfrm>
          <a:off x="399245" y="958980"/>
          <a:ext cx="11629622" cy="2286000"/>
        </p:xfrm>
        <a:graphic>
          <a:graphicData uri="http://schemas.openxmlformats.org/drawingml/2006/table">
            <a:tbl>
              <a:tblPr firstRow="1" bandRow="1">
                <a:tableStyleId>{5940675A-B579-460E-94D1-54222C63F5DA}</a:tableStyleId>
              </a:tblPr>
              <a:tblGrid>
                <a:gridCol w="3891865">
                  <a:extLst>
                    <a:ext uri="{9D8B030D-6E8A-4147-A177-3AD203B41FA5}">
                      <a16:colId xmlns:a16="http://schemas.microsoft.com/office/drawing/2014/main" val="357257813"/>
                    </a:ext>
                  </a:extLst>
                </a:gridCol>
                <a:gridCol w="4103451">
                  <a:extLst>
                    <a:ext uri="{9D8B030D-6E8A-4147-A177-3AD203B41FA5}">
                      <a16:colId xmlns:a16="http://schemas.microsoft.com/office/drawing/2014/main" val="958918944"/>
                    </a:ext>
                  </a:extLst>
                </a:gridCol>
                <a:gridCol w="2007553">
                  <a:extLst>
                    <a:ext uri="{9D8B030D-6E8A-4147-A177-3AD203B41FA5}">
                      <a16:colId xmlns:a16="http://schemas.microsoft.com/office/drawing/2014/main" val="2497627986"/>
                    </a:ext>
                  </a:extLst>
                </a:gridCol>
                <a:gridCol w="1626753">
                  <a:extLst>
                    <a:ext uri="{9D8B030D-6E8A-4147-A177-3AD203B41FA5}">
                      <a16:colId xmlns:a16="http://schemas.microsoft.com/office/drawing/2014/main" val="3948840917"/>
                    </a:ext>
                  </a:extLst>
                </a:gridCol>
              </a:tblGrid>
              <a:tr h="349281">
                <a:tc gridSpan="2">
                  <a:txBody>
                    <a:bodyPr/>
                    <a:lstStyle/>
                    <a:p>
                      <a:pPr algn="ctr"/>
                      <a:r>
                        <a:rPr kumimoji="1" lang="en-US" altLang="ja-JP" sz="1600" b="1" dirty="0">
                          <a:latin typeface="Arial" panose="020B0604020202020204" pitchFamily="34" charset="0"/>
                          <a:cs typeface="Arial" panose="020B0604020202020204" pitchFamily="34" charset="0"/>
                        </a:rPr>
                        <a:t>①Capacity Conditions</a:t>
                      </a:r>
                      <a:r>
                        <a:rPr kumimoji="1" lang="en-US" altLang="ja-JP" sz="1600" b="1" baseline="0" dirty="0">
                          <a:latin typeface="Arial" panose="020B0604020202020204" pitchFamily="34" charset="0"/>
                          <a:cs typeface="Arial" panose="020B0604020202020204" pitchFamily="34" charset="0"/>
                        </a:rPr>
                        <a:t> </a:t>
                      </a:r>
                      <a:r>
                        <a:rPr kumimoji="1" lang="en-US" altLang="ja-JP" sz="1400" b="1" dirty="0">
                          <a:latin typeface="Arial" panose="020B0604020202020204" pitchFamily="34" charset="0"/>
                          <a:cs typeface="Arial" panose="020B0604020202020204" pitchFamily="34" charset="0"/>
                        </a:rPr>
                        <a:t>※</a:t>
                      </a:r>
                      <a:r>
                        <a:rPr kumimoji="1" lang="ja-JP" altLang="en-US" sz="1400" b="1" dirty="0">
                          <a:latin typeface="Arial" panose="020B0604020202020204" pitchFamily="34" charset="0"/>
                          <a:cs typeface="Arial" panose="020B0604020202020204" pitchFamily="34" charset="0"/>
                        </a:rPr>
                        <a:t>１</a:t>
                      </a:r>
                      <a:endParaRPr kumimoji="1" lang="en-US" altLang="ja-JP" sz="1400" b="1" dirty="0">
                        <a:latin typeface="Arial" panose="020B0604020202020204" pitchFamily="34" charset="0"/>
                        <a:cs typeface="Arial" panose="020B0604020202020204" pitchFamily="34" charset="0"/>
                      </a:endParaRPr>
                    </a:p>
                  </a:txBody>
                  <a:tcPr>
                    <a:solidFill>
                      <a:schemeClr val="accent2">
                        <a:lumMod val="60000"/>
                        <a:lumOff val="40000"/>
                      </a:schemeClr>
                    </a:solidFill>
                  </a:tcPr>
                </a:tc>
                <a:tc hMerge="1">
                  <a:txBody>
                    <a:bodyPr/>
                    <a:lstStyle/>
                    <a:p>
                      <a:endParaRPr kumimoji="1" lang="ja-JP" altLang="en-US"/>
                    </a:p>
                  </a:txBody>
                  <a:tcPr/>
                </a:tc>
                <a:tc>
                  <a:txBody>
                    <a:bodyPr/>
                    <a:lstStyle/>
                    <a:p>
                      <a:pPr algn="l"/>
                      <a:r>
                        <a:rPr kumimoji="1" lang="en-US" altLang="ja-JP" sz="1600" b="1" kern="1200" dirty="0">
                          <a:solidFill>
                            <a:schemeClr val="tx1"/>
                          </a:solidFill>
                          <a:latin typeface="Arial" panose="020B0604020202020204" pitchFamily="34" charset="0"/>
                          <a:ea typeface="+mn-ea"/>
                          <a:cs typeface="Arial" panose="020B0604020202020204" pitchFamily="34" charset="0"/>
                        </a:rPr>
                        <a:t>②</a:t>
                      </a:r>
                      <a:r>
                        <a:rPr kumimoji="1" lang="en-US" altLang="ja-JP" sz="1400" b="1" kern="1200" dirty="0">
                          <a:solidFill>
                            <a:schemeClr val="tx1"/>
                          </a:solidFill>
                          <a:latin typeface="Arial" panose="020B0604020202020204" pitchFamily="34" charset="0"/>
                          <a:ea typeface="+mn-ea"/>
                          <a:cs typeface="Arial" panose="020B0604020202020204" pitchFamily="34" charset="0"/>
                        </a:rPr>
                        <a:t>Maximum number  </a:t>
                      </a:r>
                    </a:p>
                    <a:p>
                      <a:pPr algn="l"/>
                      <a:r>
                        <a:rPr kumimoji="1" lang="en-US" altLang="ja-JP" sz="1400" b="1" kern="1200" dirty="0">
                          <a:solidFill>
                            <a:schemeClr val="tx1"/>
                          </a:solidFill>
                          <a:latin typeface="Arial" panose="020B0604020202020204" pitchFamily="34" charset="0"/>
                          <a:ea typeface="+mn-ea"/>
                          <a:cs typeface="Arial" panose="020B0604020202020204" pitchFamily="34" charset="0"/>
                        </a:rPr>
                        <a:t>   of people </a:t>
                      </a:r>
                      <a:r>
                        <a:rPr kumimoji="1" lang="en-US" altLang="ja-JP" sz="1400" b="1" kern="1200" baseline="0" dirty="0">
                          <a:solidFill>
                            <a:schemeClr val="tx1"/>
                          </a:solidFill>
                          <a:latin typeface="Arial" panose="020B0604020202020204" pitchFamily="34" charset="0"/>
                          <a:ea typeface="+mn-ea"/>
                          <a:cs typeface="Arial" panose="020B0604020202020204" pitchFamily="34" charset="0"/>
                        </a:rPr>
                        <a:t> </a:t>
                      </a:r>
                      <a:r>
                        <a:rPr kumimoji="1" lang="en-US" altLang="ja-JP" sz="1400" b="1" dirty="0"/>
                        <a:t>※</a:t>
                      </a:r>
                      <a:r>
                        <a:rPr kumimoji="1" lang="ja-JP" altLang="en-US" sz="1400" b="1" dirty="0"/>
                        <a:t>１</a:t>
                      </a:r>
                    </a:p>
                  </a:txBody>
                  <a:tcPr>
                    <a:solidFill>
                      <a:schemeClr val="accent2">
                        <a:lumMod val="60000"/>
                        <a:lumOff val="40000"/>
                      </a:schemeClr>
                    </a:solidFill>
                  </a:tcPr>
                </a:tc>
                <a:tc>
                  <a:txBody>
                    <a:bodyPr/>
                    <a:lstStyle/>
                    <a:p>
                      <a:pPr algn="l"/>
                      <a:r>
                        <a:rPr kumimoji="1" lang="en-US" altLang="ja-JP" sz="1400" b="1" kern="1200" dirty="0">
                          <a:solidFill>
                            <a:schemeClr val="tx1"/>
                          </a:solidFill>
                          <a:latin typeface="Arial" panose="020B0604020202020204" pitchFamily="34" charset="0"/>
                          <a:ea typeface="+mn-ea"/>
                          <a:cs typeface="Arial" panose="020B0604020202020204" pitchFamily="34" charset="0"/>
                        </a:rPr>
                        <a:t>Shortening business hours</a:t>
                      </a:r>
                      <a:endParaRPr kumimoji="1" lang="ja-JP" altLang="en-US" sz="1400" b="1" kern="1200" dirty="0">
                        <a:solidFill>
                          <a:schemeClr val="tx1"/>
                        </a:solidFill>
                        <a:latin typeface="Arial" panose="020B0604020202020204" pitchFamily="34" charset="0"/>
                        <a:ea typeface="+mn-ea"/>
                        <a:cs typeface="Arial" panose="020B0604020202020204" pitchFamily="34" charset="0"/>
                      </a:endParaRPr>
                    </a:p>
                  </a:txBody>
                  <a:tcPr>
                    <a:solidFill>
                      <a:schemeClr val="accent2">
                        <a:lumMod val="60000"/>
                        <a:lumOff val="40000"/>
                      </a:schemeClr>
                    </a:solidFill>
                  </a:tcPr>
                </a:tc>
                <a:extLst>
                  <a:ext uri="{0D108BD9-81ED-4DB2-BD59-A6C34878D82A}">
                    <a16:rowId xmlns:a16="http://schemas.microsoft.com/office/drawing/2014/main" val="2530162602"/>
                  </a:ext>
                </a:extLst>
              </a:tr>
              <a:tr h="356268">
                <a:tc>
                  <a:txBody>
                    <a:bodyPr/>
                    <a:lstStyle/>
                    <a:p>
                      <a:pPr algn="ctr"/>
                      <a:r>
                        <a:rPr kumimoji="1" lang="en-US" altLang="ja-JP" sz="1600" b="1" dirty="0"/>
                        <a:t>Without loud voice</a:t>
                      </a:r>
                      <a:r>
                        <a:rPr kumimoji="1" lang="en-US" altLang="ja-JP" sz="1400" b="1" dirty="0"/>
                        <a:t>※</a:t>
                      </a:r>
                      <a:r>
                        <a:rPr kumimoji="1" lang="ja-JP" altLang="en-US" sz="1400" b="1" dirty="0"/>
                        <a:t>２</a:t>
                      </a:r>
                      <a:endParaRPr kumimoji="1" lang="en-US" altLang="ja-JP" sz="1600" b="1" dirty="0"/>
                    </a:p>
                    <a:p>
                      <a:pPr algn="l"/>
                      <a:r>
                        <a:rPr kumimoji="1" lang="en-US" altLang="ja-JP" sz="1400" b="0" dirty="0">
                          <a:latin typeface="Arial" panose="020B0604020202020204" pitchFamily="34" charset="0"/>
                          <a:cs typeface="Arial" panose="020B0604020202020204" pitchFamily="34" charset="0"/>
                        </a:rPr>
                        <a:t>classical music concerts, theaters, dance performances, traditional stage performances, entertainment /amusement stages,</a:t>
                      </a:r>
                      <a:r>
                        <a:rPr kumimoji="1" lang="en-US" altLang="ja-JP" sz="1400" b="0" baseline="0" dirty="0">
                          <a:latin typeface="Arial" panose="020B0604020202020204" pitchFamily="34" charset="0"/>
                          <a:cs typeface="Arial" panose="020B0604020202020204" pitchFamily="34" charset="0"/>
                        </a:rPr>
                        <a:t> </a:t>
                      </a:r>
                      <a:r>
                        <a:rPr kumimoji="1" lang="en-US" altLang="ja-JP" sz="1400" b="0" dirty="0">
                          <a:latin typeface="Arial" panose="020B0604020202020204" pitchFamily="34" charset="0"/>
                          <a:cs typeface="Arial" panose="020B0604020202020204" pitchFamily="34" charset="0"/>
                        </a:rPr>
                        <a:t>lectures, ceremonies, exhibitions, etc.</a:t>
                      </a:r>
                    </a:p>
                  </a:txBody>
                  <a:tcPr>
                    <a:lnB w="12700" cap="flat" cmpd="sng" algn="ctr">
                      <a:solidFill>
                        <a:schemeClr val="tx1"/>
                      </a:solidFill>
                      <a:prstDash val="sysDash"/>
                      <a:round/>
                      <a:headEnd type="none" w="med" len="med"/>
                      <a:tailEnd type="none" w="med" len="med"/>
                    </a:lnB>
                  </a:tcPr>
                </a:tc>
                <a:tc>
                  <a:txBody>
                    <a:bodyPr/>
                    <a:lstStyle/>
                    <a:p>
                      <a:pPr algn="ctr"/>
                      <a:r>
                        <a:rPr kumimoji="1" lang="en-US" altLang="ja-JP" sz="1600" b="1" dirty="0"/>
                        <a:t>With loud voice</a:t>
                      </a:r>
                      <a:r>
                        <a:rPr kumimoji="1" lang="en-US" altLang="ja-JP" sz="1400" b="1" dirty="0"/>
                        <a:t>※</a:t>
                      </a:r>
                      <a:r>
                        <a:rPr kumimoji="1" lang="ja-JP" altLang="en-US" sz="1400" b="1" dirty="0"/>
                        <a:t>２</a:t>
                      </a:r>
                      <a:endParaRPr kumimoji="1" lang="en-US" altLang="ja-JP" sz="1600" b="1" dirty="0"/>
                    </a:p>
                    <a:p>
                      <a:pPr algn="l"/>
                      <a:r>
                        <a:rPr kumimoji="1" lang="en-US" altLang="ja-JP" sz="1400" b="0" baseline="0" dirty="0">
                          <a:latin typeface="Arial" panose="020B0604020202020204" pitchFamily="34" charset="0"/>
                          <a:cs typeface="Arial" panose="020B0604020202020204" pitchFamily="34" charset="0"/>
                        </a:rPr>
                        <a:t>rock/popular music concerts, sporting events, legal gambling, </a:t>
                      </a:r>
                      <a:r>
                        <a:rPr kumimoji="1" lang="en-US" altLang="ja-JP" sz="1400" b="0" dirty="0">
                          <a:latin typeface="Arial" panose="020B0604020202020204" pitchFamily="34" charset="0"/>
                          <a:cs typeface="Arial" panose="020B0604020202020204" pitchFamily="34" charset="0"/>
                        </a:rPr>
                        <a:t>character shows, events held in music clubs</a:t>
                      </a:r>
                      <a:r>
                        <a:rPr kumimoji="1" lang="en-US" altLang="ja-JP" sz="1400" b="0" baseline="0" dirty="0">
                          <a:latin typeface="Arial" panose="020B0604020202020204" pitchFamily="34" charset="0"/>
                          <a:cs typeface="Arial" panose="020B0604020202020204" pitchFamily="34" charset="0"/>
                        </a:rPr>
                        <a:t>/night clubs, etc.</a:t>
                      </a:r>
                      <a:endParaRPr kumimoji="1" lang="en-US" altLang="ja-JP" sz="1400" b="0" dirty="0">
                        <a:latin typeface="Arial" panose="020B0604020202020204" pitchFamily="34" charset="0"/>
                        <a:cs typeface="Arial" panose="020B0604020202020204" pitchFamily="34" charset="0"/>
                      </a:endParaRPr>
                    </a:p>
                  </a:txBody>
                  <a:tcPr>
                    <a:lnB w="12700" cap="flat" cmpd="sng" algn="ctr">
                      <a:solidFill>
                        <a:schemeClr val="tx1"/>
                      </a:solidFill>
                      <a:prstDash val="sysDash"/>
                      <a:round/>
                      <a:headEnd type="none" w="med" len="med"/>
                      <a:tailEnd type="none" w="med" len="med"/>
                    </a:lnB>
                  </a:tcPr>
                </a:tc>
                <a:tc rowSpan="2">
                  <a:txBody>
                    <a:bodyPr/>
                    <a:lstStyle/>
                    <a:p>
                      <a:pPr algn="ctr"/>
                      <a:r>
                        <a:rPr kumimoji="1" lang="en-US" altLang="ja-JP" sz="1600" dirty="0">
                          <a:latin typeface="Arial" panose="020B0604020202020204" pitchFamily="34" charset="0"/>
                          <a:cs typeface="Arial" panose="020B0604020202020204" pitchFamily="34" charset="0"/>
                        </a:rPr>
                        <a:t>5,000</a:t>
                      </a:r>
                      <a:r>
                        <a:rPr kumimoji="1" lang="ja-JP" altLang="en-US" sz="1600" baseline="0" dirty="0">
                          <a:latin typeface="Arial" panose="020B0604020202020204" pitchFamily="34" charset="0"/>
                          <a:cs typeface="Arial" panose="020B0604020202020204" pitchFamily="34" charset="0"/>
                        </a:rPr>
                        <a:t> </a:t>
                      </a:r>
                      <a:r>
                        <a:rPr kumimoji="1" lang="en-US" altLang="ja-JP" sz="1600" baseline="0" dirty="0">
                          <a:latin typeface="Arial" panose="020B0604020202020204" pitchFamily="34" charset="0"/>
                          <a:cs typeface="Arial" panose="020B0604020202020204" pitchFamily="34" charset="0"/>
                        </a:rPr>
                        <a:t>persons</a:t>
                      </a:r>
                      <a:endParaRPr kumimoji="1" lang="ja-JP" altLang="en-US" sz="1600" b="1" dirty="0">
                        <a:latin typeface="Arial" panose="020B0604020202020204" pitchFamily="34" charset="0"/>
                        <a:cs typeface="Arial" panose="020B0604020202020204" pitchFamily="34" charset="0"/>
                      </a:endParaRPr>
                    </a:p>
                  </a:txBody>
                  <a:tcPr anchor="ctr"/>
                </a:tc>
                <a:tc rowSpan="2">
                  <a:txBody>
                    <a:bodyPr/>
                    <a:lstStyle/>
                    <a:p>
                      <a:pPr algn="l"/>
                      <a:r>
                        <a:rPr kumimoji="1" lang="en-US" altLang="ja-JP" sz="1600" b="0" dirty="0">
                          <a:solidFill>
                            <a:schemeClr val="tx1"/>
                          </a:solidFill>
                          <a:latin typeface="Arial" panose="020B0604020202020204" pitchFamily="34" charset="0"/>
                          <a:cs typeface="Arial" panose="020B0604020202020204" pitchFamily="34" charset="0"/>
                        </a:rPr>
                        <a:t>until 9:00pm</a:t>
                      </a:r>
                    </a:p>
                    <a:p>
                      <a:pPr algn="l"/>
                      <a:r>
                        <a:rPr kumimoji="1" lang="en-US" altLang="ja-JP" sz="1600" b="1" dirty="0"/>
                        <a:t>※</a:t>
                      </a:r>
                      <a:r>
                        <a:rPr kumimoji="1" lang="ja-JP" altLang="en-US" sz="1400" b="0" dirty="0">
                          <a:solidFill>
                            <a:schemeClr val="tx1"/>
                          </a:solidFill>
                          <a:latin typeface="Arial" panose="020B0604020202020204" pitchFamily="34" charset="0"/>
                          <a:cs typeface="Arial" panose="020B0604020202020204" pitchFamily="34" charset="0"/>
                        </a:rPr>
                        <a:t>４</a:t>
                      </a:r>
                      <a:endParaRPr kumimoji="1" lang="en-US" altLang="ja-JP" sz="1600" b="0" dirty="0">
                        <a:solidFill>
                          <a:schemeClr val="tx1"/>
                        </a:solidFill>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351838061"/>
                  </a:ext>
                </a:extLst>
              </a:tr>
              <a:tr h="356268">
                <a:tc>
                  <a:txBody>
                    <a:bodyPr/>
                    <a:lstStyle/>
                    <a:p>
                      <a:pPr algn="ctr"/>
                      <a:r>
                        <a:rPr kumimoji="1" lang="en-US" altLang="ja-JP" sz="1600" b="1" dirty="0"/>
                        <a:t>up to 100%</a:t>
                      </a:r>
                    </a:p>
                    <a:p>
                      <a:pPr algn="l"/>
                      <a:r>
                        <a:rPr kumimoji="1" lang="en-US" altLang="ja-JP" sz="1400" b="1" dirty="0">
                          <a:latin typeface="Arial" panose="020B0604020202020204" pitchFamily="34" charset="0"/>
                          <a:cs typeface="Arial" panose="020B0604020202020204" pitchFamily="34" charset="0"/>
                        </a:rPr>
                        <a:t>(When w</a:t>
                      </a:r>
                      <a:r>
                        <a:rPr kumimoji="1" lang="en-US" altLang="ja-JP" sz="1400" b="1" baseline="0" dirty="0">
                          <a:latin typeface="Arial" panose="020B0604020202020204" pitchFamily="34" charset="0"/>
                          <a:cs typeface="Arial" panose="020B0604020202020204" pitchFamily="34" charset="0"/>
                        </a:rPr>
                        <a:t>ithout seats, t</a:t>
                      </a:r>
                      <a:r>
                        <a:rPr kumimoji="1" lang="en-US" altLang="ja-JP" sz="1400" b="1" dirty="0">
                          <a:latin typeface="Arial" panose="020B0604020202020204" pitchFamily="34" charset="0"/>
                          <a:cs typeface="Arial" panose="020B0604020202020204" pitchFamily="34" charset="0"/>
                        </a:rPr>
                        <a:t>ake enough</a:t>
                      </a:r>
                      <a:r>
                        <a:rPr kumimoji="1" lang="en-US" altLang="ja-JP" sz="1400" b="1" baseline="0" dirty="0">
                          <a:latin typeface="Arial" panose="020B0604020202020204" pitchFamily="34" charset="0"/>
                          <a:cs typeface="Arial" panose="020B0604020202020204" pitchFamily="34" charset="0"/>
                        </a:rPr>
                        <a:t> distance)</a:t>
                      </a:r>
                      <a:endParaRPr kumimoji="1" lang="ja-JP" altLang="en-US" sz="1400" b="1" dirty="0">
                        <a:latin typeface="Arial" panose="020B0604020202020204" pitchFamily="34" charset="0"/>
                        <a:cs typeface="Arial" panose="020B0604020202020204" pitchFamily="34" charset="0"/>
                      </a:endParaRPr>
                    </a:p>
                  </a:txBody>
                  <a:tcPr anchor="ctr">
                    <a:lnT w="12700" cap="flat" cmpd="sng" algn="ctr">
                      <a:solidFill>
                        <a:schemeClr val="tx1"/>
                      </a:solidFill>
                      <a:prstDash val="sysDash"/>
                      <a:round/>
                      <a:headEnd type="none" w="med" len="med"/>
                      <a:tailEnd type="none" w="med" len="med"/>
                    </a:lnT>
                  </a:tcPr>
                </a:tc>
                <a:tc>
                  <a:txBody>
                    <a:bodyPr/>
                    <a:lstStyle/>
                    <a:p>
                      <a:pPr algn="ctr"/>
                      <a:r>
                        <a:rPr kumimoji="1" lang="en-US" altLang="ja-JP" sz="1600" b="1" dirty="0"/>
                        <a:t>up to  50</a:t>
                      </a:r>
                      <a:r>
                        <a:rPr kumimoji="1" lang="ja-JP" altLang="en-US" sz="1600" b="1" dirty="0"/>
                        <a:t>％</a:t>
                      </a:r>
                      <a:r>
                        <a:rPr kumimoji="1" lang="en-US" altLang="ja-JP" sz="1400" b="1" dirty="0"/>
                        <a:t>※</a:t>
                      </a:r>
                      <a:r>
                        <a:rPr kumimoji="1" lang="ja-JP" altLang="en-US" sz="1400" b="1" dirty="0"/>
                        <a:t>３</a:t>
                      </a:r>
                      <a:endParaRPr kumimoji="1" lang="en-US" altLang="ja-JP" sz="1400" b="1" dirty="0"/>
                    </a:p>
                    <a:p>
                      <a:pPr algn="l"/>
                      <a:r>
                        <a:rPr kumimoji="1" lang="en-US" altLang="ja-JP" sz="1400" b="1" kern="1200" dirty="0">
                          <a:solidFill>
                            <a:schemeClr val="tx1"/>
                          </a:solidFill>
                          <a:latin typeface="Arial" panose="020B0604020202020204" pitchFamily="34" charset="0"/>
                          <a:ea typeface="+mn-ea"/>
                          <a:cs typeface="Arial" panose="020B0604020202020204" pitchFamily="34" charset="0"/>
                        </a:rPr>
                        <a:t>(When without seats, take enough distance</a:t>
                      </a:r>
                      <a:r>
                        <a:rPr kumimoji="1" lang="ja-JP" altLang="en-US" sz="1400" b="1" kern="1200" dirty="0">
                          <a:solidFill>
                            <a:schemeClr val="tx1"/>
                          </a:solidFill>
                          <a:latin typeface="Arial" panose="020B0604020202020204" pitchFamily="34" charset="0"/>
                          <a:ea typeface="+mn-ea"/>
                          <a:cs typeface="Arial" panose="020B0604020202020204" pitchFamily="34" charset="0"/>
                        </a:rPr>
                        <a:t>）</a:t>
                      </a:r>
                    </a:p>
                  </a:txBody>
                  <a:tcPr anchor="ctr">
                    <a:lnT w="12700" cap="flat" cmpd="sng" algn="ctr">
                      <a:solidFill>
                        <a:schemeClr val="tx1"/>
                      </a:solidFill>
                      <a:prstDash val="sysDash"/>
                      <a:round/>
                      <a:headEnd type="none" w="med" len="med"/>
                      <a:tailEnd type="none" w="med" len="med"/>
                    </a:lnT>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286218120"/>
                  </a:ext>
                </a:extLst>
              </a:tr>
            </a:tbl>
          </a:graphicData>
        </a:graphic>
      </p:graphicFrame>
      <p:sp>
        <p:nvSpPr>
          <p:cNvPr id="3" name="正方形/長方形 2"/>
          <p:cNvSpPr/>
          <p:nvPr/>
        </p:nvSpPr>
        <p:spPr>
          <a:xfrm>
            <a:off x="399245" y="935653"/>
            <a:ext cx="11629623" cy="585444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84788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1"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20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223639" y="24425"/>
            <a:ext cx="7979457" cy="830997"/>
          </a:xfrm>
          <a:prstGeom prst="rect">
            <a:avLst/>
          </a:prstGeom>
          <a:noFill/>
          <a:ln w="19050">
            <a:noFill/>
          </a:ln>
        </p:spPr>
        <p:txBody>
          <a:bodyPr wrap="square" rtlCol="0">
            <a:spAutoFit/>
          </a:bodyPr>
          <a:lstStyle/>
          <a:p>
            <a:r>
              <a:rPr kumimoji="1" lang="ja-JP" altLang="en-US" sz="2400" b="1" dirty="0">
                <a:latin typeface="Arial" panose="020B0604020202020204" pitchFamily="34" charset="0"/>
                <a:cs typeface="Arial" panose="020B0604020202020204" pitchFamily="34" charset="0"/>
              </a:rPr>
              <a:t>●</a:t>
            </a:r>
            <a:r>
              <a:rPr lang="en-US" altLang="ja-JP" sz="2400" b="1" u="sng" dirty="0">
                <a:latin typeface="Arial" panose="020B0604020202020204" pitchFamily="34" charset="0"/>
                <a:cs typeface="Arial" panose="020B0604020202020204" pitchFamily="34" charset="0"/>
              </a:rPr>
              <a:t> Facilities </a:t>
            </a:r>
            <a:r>
              <a:rPr lang="ja-JP" altLang="en-US" b="1" u="sng" dirty="0">
                <a:latin typeface="Arial" panose="020B0604020202020204" pitchFamily="34" charset="0"/>
                <a:cs typeface="Arial" panose="020B0604020202020204" pitchFamily="34" charset="0"/>
              </a:rPr>
              <a:t>（</a:t>
            </a:r>
            <a:r>
              <a:rPr lang="en-US" altLang="ja-JP" u="sng" dirty="0">
                <a:latin typeface="Arial" panose="020B0604020202020204" pitchFamily="34" charset="0"/>
                <a:cs typeface="Arial" panose="020B0604020202020204" pitchFamily="34" charset="0"/>
              </a:rPr>
              <a:t> including the ones owned by Osaka Prefecture </a:t>
            </a:r>
            <a:r>
              <a:rPr lang="ja-JP" altLang="en-US" b="1" u="sng" dirty="0">
                <a:latin typeface="Arial" panose="020B0604020202020204" pitchFamily="34" charset="0"/>
                <a:cs typeface="Arial" panose="020B0604020202020204" pitchFamily="34" charset="0"/>
              </a:rPr>
              <a:t>）</a:t>
            </a:r>
            <a:endParaRPr lang="ja-JP" altLang="en-US" sz="1600" u="sng" dirty="0">
              <a:latin typeface="Arial" panose="020B0604020202020204" pitchFamily="34" charset="0"/>
              <a:cs typeface="Arial" panose="020B0604020202020204" pitchFamily="34" charset="0"/>
            </a:endParaRPr>
          </a:p>
          <a:p>
            <a:r>
              <a:rPr lang="ja-JP" altLang="en-US" dirty="0"/>
              <a:t>　　</a:t>
            </a:r>
            <a:r>
              <a:rPr lang="ja-JP" altLang="en-US" sz="2400" b="1" dirty="0"/>
              <a:t>　　</a:t>
            </a:r>
            <a:endParaRPr kumimoji="1" lang="ja-JP" altLang="en-US" sz="2400" b="1" dirty="0"/>
          </a:p>
        </p:txBody>
      </p:sp>
      <p:sp>
        <p:nvSpPr>
          <p:cNvPr id="3" name="テキスト ボックス 2"/>
          <p:cNvSpPr txBox="1"/>
          <p:nvPr/>
        </p:nvSpPr>
        <p:spPr>
          <a:xfrm>
            <a:off x="299897" y="393757"/>
            <a:ext cx="6278780" cy="400110"/>
          </a:xfrm>
          <a:prstGeom prst="rect">
            <a:avLst/>
          </a:prstGeom>
          <a:noFill/>
        </p:spPr>
        <p:txBody>
          <a:bodyPr wrap="square" rtlCol="0">
            <a:spAutoFit/>
          </a:bodyPr>
          <a:lstStyle/>
          <a:p>
            <a:r>
              <a:rPr kumimoji="1" lang="en-US" altLang="ja-JP" sz="2000" b="1" dirty="0">
                <a:latin typeface="Arial" panose="020B0604020202020204" pitchFamily="34" charset="0"/>
                <a:cs typeface="Arial" panose="020B0604020202020204" pitchFamily="34" charset="0"/>
              </a:rPr>
              <a:t>Requests to dining establishments </a:t>
            </a:r>
            <a:endParaRPr kumimoji="1" lang="ja-JP" altLang="en-US" sz="2000" b="1" dirty="0">
              <a:latin typeface="Arial" panose="020B0604020202020204" pitchFamily="34" charset="0"/>
              <a:cs typeface="Arial" panose="020B0604020202020204" pitchFamily="34" charset="0"/>
            </a:endParaRPr>
          </a:p>
        </p:txBody>
      </p:sp>
      <p:graphicFrame>
        <p:nvGraphicFramePr>
          <p:cNvPr id="11" name="表 10"/>
          <p:cNvGraphicFramePr>
            <a:graphicFrameLocks noGrp="1"/>
          </p:cNvGraphicFramePr>
          <p:nvPr>
            <p:extLst>
              <p:ext uri="{D42A27DB-BD31-4B8C-83A1-F6EECF244321}">
                <p14:modId xmlns:p14="http://schemas.microsoft.com/office/powerpoint/2010/main" val="1070398125"/>
              </p:ext>
            </p:extLst>
          </p:nvPr>
        </p:nvGraphicFramePr>
        <p:xfrm>
          <a:off x="223639" y="766158"/>
          <a:ext cx="11895225" cy="3559683"/>
        </p:xfrm>
        <a:graphic>
          <a:graphicData uri="http://schemas.openxmlformats.org/drawingml/2006/table">
            <a:tbl>
              <a:tblPr firstRow="1" bandRow="1">
                <a:tableStyleId>{5940675A-B579-460E-94D1-54222C63F5DA}</a:tableStyleId>
              </a:tblPr>
              <a:tblGrid>
                <a:gridCol w="5039494">
                  <a:extLst>
                    <a:ext uri="{9D8B030D-6E8A-4147-A177-3AD203B41FA5}">
                      <a16:colId xmlns:a16="http://schemas.microsoft.com/office/drawing/2014/main" val="1129165588"/>
                    </a:ext>
                  </a:extLst>
                </a:gridCol>
                <a:gridCol w="3393926">
                  <a:extLst>
                    <a:ext uri="{9D8B030D-6E8A-4147-A177-3AD203B41FA5}">
                      <a16:colId xmlns:a16="http://schemas.microsoft.com/office/drawing/2014/main" val="2135128828"/>
                    </a:ext>
                  </a:extLst>
                </a:gridCol>
                <a:gridCol w="3461805">
                  <a:extLst>
                    <a:ext uri="{9D8B030D-6E8A-4147-A177-3AD203B41FA5}">
                      <a16:colId xmlns:a16="http://schemas.microsoft.com/office/drawing/2014/main" val="3438338224"/>
                    </a:ext>
                  </a:extLst>
                </a:gridCol>
              </a:tblGrid>
              <a:tr h="337577">
                <a:tc rowSpan="2">
                  <a:txBody>
                    <a:bodyPr/>
                    <a:lstStyle/>
                    <a:p>
                      <a:pPr algn="ctr"/>
                      <a:r>
                        <a:rPr kumimoji="1" lang="en-US" altLang="ja-JP" sz="1800" b="1" dirty="0"/>
                        <a:t>Facilities</a:t>
                      </a:r>
                      <a:endParaRPr kumimoji="1" lang="ja-JP" altLang="en-US" sz="1800" b="1" dirty="0"/>
                    </a:p>
                  </a:txBody>
                  <a:tcPr anchor="ctr">
                    <a:solidFill>
                      <a:schemeClr val="accent2">
                        <a:lumMod val="60000"/>
                        <a:lumOff val="40000"/>
                      </a:schemeClr>
                    </a:solidFill>
                  </a:tcPr>
                </a:tc>
                <a:tc gridSpan="2">
                  <a:txBody>
                    <a:bodyPr/>
                    <a:lstStyle/>
                    <a:p>
                      <a:pPr algn="ctr"/>
                      <a:r>
                        <a:rPr kumimoji="1" lang="en-US" altLang="ja-JP" sz="1800" b="1" dirty="0"/>
                        <a:t>Request details</a:t>
                      </a:r>
                      <a:endParaRPr kumimoji="1" lang="ja-JP" altLang="en-US" sz="1800" b="1" dirty="0"/>
                    </a:p>
                  </a:txBody>
                  <a:tcPr anchor="ctr">
                    <a:solidFill>
                      <a:schemeClr val="accent2">
                        <a:lumMod val="60000"/>
                        <a:lumOff val="40000"/>
                      </a:schemeClr>
                    </a:solidFill>
                  </a:tcPr>
                </a:tc>
                <a:tc hMerge="1">
                  <a:txBody>
                    <a:bodyPr/>
                    <a:lstStyle/>
                    <a:p>
                      <a:endParaRPr kumimoji="1" lang="ja-JP" altLang="en-US"/>
                    </a:p>
                  </a:txBody>
                  <a:tcPr/>
                </a:tc>
                <a:extLst>
                  <a:ext uri="{0D108BD9-81ED-4DB2-BD59-A6C34878D82A}">
                    <a16:rowId xmlns:a16="http://schemas.microsoft.com/office/drawing/2014/main" val="3155963503"/>
                  </a:ext>
                </a:extLst>
              </a:tr>
              <a:tr h="232883">
                <a:tc vMerge="1">
                  <a:txBody>
                    <a:bodyPr/>
                    <a:lstStyle/>
                    <a:p>
                      <a:pPr algn="ctr"/>
                      <a:endParaRPr kumimoji="1" lang="ja-JP" altLang="en-US" sz="1800" b="1" dirty="0"/>
                    </a:p>
                  </a:txBody>
                  <a:tcPr anchor="ctr">
                    <a:solidFill>
                      <a:schemeClr val="accent2">
                        <a:lumMod val="60000"/>
                        <a:lumOff val="40000"/>
                      </a:schemeClr>
                    </a:solidFill>
                  </a:tcPr>
                </a:tc>
                <a:tc>
                  <a:txBody>
                    <a:bodyPr/>
                    <a:lstStyle/>
                    <a:p>
                      <a:pPr algn="ctr"/>
                      <a:r>
                        <a:rPr kumimoji="1" lang="en-US" altLang="ja-JP" sz="1400" b="1" dirty="0">
                          <a:latin typeface="Arial" panose="020B0604020202020204" pitchFamily="34" charset="0"/>
                          <a:cs typeface="Arial" panose="020B0604020202020204" pitchFamily="34" charset="0"/>
                        </a:rPr>
                        <a:t>Under the pre-emergency</a:t>
                      </a:r>
                      <a:r>
                        <a:rPr kumimoji="1" lang="en-US" altLang="ja-JP" sz="1400" b="1" baseline="0" dirty="0">
                          <a:latin typeface="Arial" panose="020B0604020202020204" pitchFamily="34" charset="0"/>
                          <a:cs typeface="Arial" panose="020B0604020202020204" pitchFamily="34" charset="0"/>
                        </a:rPr>
                        <a:t> measures</a:t>
                      </a:r>
                      <a:r>
                        <a:rPr kumimoji="1" lang="en-US" altLang="ja-JP" sz="1400" b="0" dirty="0">
                          <a:latin typeface="Arial" panose="020B0604020202020204" pitchFamily="34" charset="0"/>
                          <a:cs typeface="Arial" panose="020B0604020202020204" pitchFamily="34" charset="0"/>
                        </a:rPr>
                        <a:t>(based on the relevant law)</a:t>
                      </a:r>
                      <a:endParaRPr kumimoji="1" lang="ja-JP" altLang="en-US" sz="1400" b="1" dirty="0">
                        <a:latin typeface="Arial" panose="020B0604020202020204" pitchFamily="34" charset="0"/>
                        <a:cs typeface="Arial" panose="020B0604020202020204" pitchFamily="34" charset="0"/>
                      </a:endParaRPr>
                    </a:p>
                  </a:txBody>
                  <a:tcPr anchor="ctr">
                    <a:solidFill>
                      <a:schemeClr val="accent2">
                        <a:lumMod val="60000"/>
                        <a:lumOff val="40000"/>
                      </a:schemeClr>
                    </a:solidFill>
                  </a:tcPr>
                </a:tc>
                <a:tc>
                  <a:txBody>
                    <a:bodyPr/>
                    <a:lstStyle/>
                    <a:p>
                      <a:pPr algn="l"/>
                      <a:r>
                        <a:rPr kumimoji="1" lang="en-US" altLang="ja-JP" sz="1400" b="1" kern="1200" dirty="0">
                          <a:solidFill>
                            <a:schemeClr val="tx1"/>
                          </a:solidFill>
                          <a:latin typeface="Arial" panose="020B0604020202020204" pitchFamily="34" charset="0"/>
                          <a:ea typeface="+mn-ea"/>
                          <a:cs typeface="Arial" panose="020B0604020202020204" pitchFamily="34" charset="0"/>
                        </a:rPr>
                        <a:t>Other areas(based on the relevant law)</a:t>
                      </a:r>
                      <a:endParaRPr kumimoji="1" lang="ja-JP" altLang="en-US" sz="1400" b="1" kern="1200" dirty="0">
                        <a:solidFill>
                          <a:schemeClr val="tx1"/>
                        </a:solidFill>
                        <a:latin typeface="Arial" panose="020B0604020202020204" pitchFamily="34" charset="0"/>
                        <a:ea typeface="+mn-ea"/>
                        <a:cs typeface="Arial" panose="020B0604020202020204" pitchFamily="34" charset="0"/>
                      </a:endParaRPr>
                    </a:p>
                  </a:txBody>
                  <a:tcPr anchor="ctr">
                    <a:solidFill>
                      <a:schemeClr val="accent2">
                        <a:lumMod val="60000"/>
                        <a:lumOff val="40000"/>
                      </a:schemeClr>
                    </a:solidFill>
                  </a:tcPr>
                </a:tc>
                <a:extLst>
                  <a:ext uri="{0D108BD9-81ED-4DB2-BD59-A6C34878D82A}">
                    <a16:rowId xmlns:a16="http://schemas.microsoft.com/office/drawing/2014/main" val="3924133108"/>
                  </a:ext>
                </a:extLst>
              </a:tr>
              <a:tr h="2001906">
                <a:tc>
                  <a:txBody>
                    <a:bodyPr/>
                    <a:lstStyle/>
                    <a:p>
                      <a:pPr marL="0" marR="0" lvl="0" indent="0" algn="l" defTabSz="914400" rtl="0" eaLnBrk="1" fontAlgn="auto" latinLnBrk="0" hangingPunct="1">
                        <a:lnSpc>
                          <a:spcPts val="1800"/>
                        </a:lnSpc>
                        <a:spcBef>
                          <a:spcPts val="0"/>
                        </a:spcBef>
                        <a:spcAft>
                          <a:spcPts val="0"/>
                        </a:spcAft>
                        <a:buClrTx/>
                        <a:buSzTx/>
                        <a:buFontTx/>
                        <a:buNone/>
                        <a:tabLst/>
                        <a:defRPr/>
                      </a:pPr>
                      <a:r>
                        <a:rPr kumimoji="1" lang="en-US" altLang="ja-JP" sz="1600" b="1" spc="0" dirty="0"/>
                        <a:t>【</a:t>
                      </a:r>
                      <a:r>
                        <a:rPr kumimoji="1" lang="en-US" altLang="ja-JP" sz="1400" b="1" spc="0" dirty="0">
                          <a:latin typeface="Arial" panose="020B0604020202020204" pitchFamily="34" charset="0"/>
                          <a:cs typeface="Arial" panose="020B0604020202020204" pitchFamily="34" charset="0"/>
                        </a:rPr>
                        <a:t>Eateries】</a:t>
                      </a:r>
                    </a:p>
                    <a:p>
                      <a:pPr marL="0" marR="0" lvl="0" indent="0" algn="l" defTabSz="914400" rtl="0" eaLnBrk="1" fontAlgn="auto" latinLnBrk="0" hangingPunct="1">
                        <a:lnSpc>
                          <a:spcPts val="1800"/>
                        </a:lnSpc>
                        <a:spcBef>
                          <a:spcPts val="0"/>
                        </a:spcBef>
                        <a:spcAft>
                          <a:spcPts val="0"/>
                        </a:spcAft>
                        <a:buClrTx/>
                        <a:buSzTx/>
                        <a:buFontTx/>
                        <a:buNone/>
                        <a:tabLst/>
                        <a:defRPr/>
                      </a:pPr>
                      <a:r>
                        <a:rPr kumimoji="1" lang="en-US" altLang="ja-JP" sz="1400" spc="0" dirty="0">
                          <a:latin typeface="Arial" panose="020B0604020202020204" pitchFamily="34" charset="0"/>
                          <a:cs typeface="Arial" panose="020B0604020202020204" pitchFamily="34" charset="0"/>
                        </a:rPr>
                        <a:t>restaurants</a:t>
                      </a:r>
                      <a:r>
                        <a:rPr kumimoji="1" lang="ja-JP" altLang="en-US" sz="1400" spc="0" dirty="0">
                          <a:latin typeface="Arial" panose="020B0604020202020204" pitchFamily="34" charset="0"/>
                          <a:cs typeface="Arial" panose="020B0604020202020204" pitchFamily="34" charset="0"/>
                        </a:rPr>
                        <a:t>（</a:t>
                      </a:r>
                      <a:r>
                        <a:rPr kumimoji="1" lang="en-US" altLang="ja-JP" sz="1400" spc="0" dirty="0">
                          <a:latin typeface="Arial" panose="020B0604020202020204" pitchFamily="34" charset="0"/>
                          <a:cs typeface="Arial" panose="020B0604020202020204" pitchFamily="34" charset="0"/>
                        </a:rPr>
                        <a:t>including pubs),</a:t>
                      </a:r>
                      <a:r>
                        <a:rPr kumimoji="1" lang="en-US" altLang="ja-JP" sz="1400" spc="0" baseline="0" dirty="0">
                          <a:latin typeface="Arial" panose="020B0604020202020204" pitchFamily="34" charset="0"/>
                          <a:cs typeface="Arial" panose="020B0604020202020204" pitchFamily="34" charset="0"/>
                        </a:rPr>
                        <a:t> cafes</a:t>
                      </a:r>
                      <a:r>
                        <a:rPr kumimoji="1" lang="en-US" altLang="ja-JP" sz="1400" spc="0" dirty="0">
                          <a:latin typeface="Arial" panose="020B0604020202020204" pitchFamily="34" charset="0"/>
                          <a:cs typeface="Arial" panose="020B0604020202020204" pitchFamily="34" charset="0"/>
                        </a:rPr>
                        <a:t>(excluding delivery/take-out services)</a:t>
                      </a:r>
                    </a:p>
                    <a:p>
                      <a:pPr marL="0" marR="0" lvl="0" indent="0" algn="l" defTabSz="914400" rtl="0" eaLnBrk="1" fontAlgn="auto" latinLnBrk="0" hangingPunct="1">
                        <a:lnSpc>
                          <a:spcPts val="1800"/>
                        </a:lnSpc>
                        <a:spcBef>
                          <a:spcPts val="0"/>
                        </a:spcBef>
                        <a:spcAft>
                          <a:spcPts val="0"/>
                        </a:spcAft>
                        <a:buClrTx/>
                        <a:buSzTx/>
                        <a:buFontTx/>
                        <a:buNone/>
                        <a:tabLst/>
                        <a:defRPr/>
                      </a:pPr>
                      <a:r>
                        <a:rPr kumimoji="1" lang="en-US" altLang="ja-JP" sz="1400" b="1" spc="0" dirty="0">
                          <a:latin typeface="Arial" panose="020B0604020202020204" pitchFamily="34" charset="0"/>
                          <a:cs typeface="Arial" panose="020B0604020202020204" pitchFamily="34" charset="0"/>
                        </a:rPr>
                        <a:t>【Amusement</a:t>
                      </a:r>
                      <a:r>
                        <a:rPr kumimoji="1" lang="en-US" altLang="ja-JP" sz="1400" b="1" spc="0" baseline="0" dirty="0">
                          <a:latin typeface="Arial" panose="020B0604020202020204" pitchFamily="34" charset="0"/>
                          <a:cs typeface="Arial" panose="020B0604020202020204" pitchFamily="34" charset="0"/>
                        </a:rPr>
                        <a:t> facilities</a:t>
                      </a:r>
                      <a:r>
                        <a:rPr kumimoji="1" lang="en-US" altLang="ja-JP" sz="1400" b="1" spc="0" dirty="0">
                          <a:latin typeface="Arial" panose="020B0604020202020204" pitchFamily="34" charset="0"/>
                          <a:cs typeface="Arial" panose="020B0604020202020204" pitchFamily="34" charset="0"/>
                        </a:rPr>
                        <a:t>】</a:t>
                      </a:r>
                      <a:endParaRPr kumimoji="1" lang="en-US" altLang="ja-JP" sz="1400" b="1" u="sng" spc="0" baseline="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en-US" altLang="ja-JP" sz="1400" spc="0" baseline="0" dirty="0">
                          <a:latin typeface="Arial" panose="020B0604020202020204" pitchFamily="34" charset="0"/>
                          <a:cs typeface="Arial" panose="020B0604020202020204" pitchFamily="34" charset="0"/>
                        </a:rPr>
                        <a:t>cabarets,  night clubs,  Internet cafes/comic cafes ※1 ( limited to the ones approved by the Food Sanitation Act)  </a:t>
                      </a:r>
                    </a:p>
                    <a:p>
                      <a:pPr marL="0" marR="0" lvl="0" indent="0" algn="l" defTabSz="914400" rtl="0" eaLnBrk="1" fontAlgn="auto" latinLnBrk="0" hangingPunct="1">
                        <a:lnSpc>
                          <a:spcPts val="1800"/>
                        </a:lnSpc>
                        <a:spcBef>
                          <a:spcPts val="0"/>
                        </a:spcBef>
                        <a:spcAft>
                          <a:spcPts val="0"/>
                        </a:spcAft>
                        <a:buClrTx/>
                        <a:buSzTx/>
                        <a:buFontTx/>
                        <a:buNone/>
                        <a:tabLst/>
                        <a:defRPr/>
                      </a:pPr>
                      <a:r>
                        <a:rPr kumimoji="1" lang="en-US" altLang="ja-JP" sz="1400" b="1" spc="0" baseline="0" dirty="0">
                          <a:latin typeface="Arial" panose="020B0604020202020204" pitchFamily="34" charset="0"/>
                          <a:cs typeface="Arial" panose="020B0604020202020204" pitchFamily="34" charset="0"/>
                        </a:rPr>
                        <a:t>【Wedding facilities】</a:t>
                      </a:r>
                    </a:p>
                    <a:p>
                      <a:pPr marL="0" marR="0" lvl="0" indent="0" algn="l" defTabSz="914400" rtl="0" eaLnBrk="1" fontAlgn="auto" latinLnBrk="0" hangingPunct="1">
                        <a:lnSpc>
                          <a:spcPts val="1800"/>
                        </a:lnSpc>
                        <a:spcBef>
                          <a:spcPts val="0"/>
                        </a:spcBef>
                        <a:spcAft>
                          <a:spcPts val="0"/>
                        </a:spcAft>
                        <a:buClrTx/>
                        <a:buSzTx/>
                        <a:buFontTx/>
                        <a:buNone/>
                        <a:tabLst/>
                        <a:defRPr/>
                      </a:pPr>
                      <a:r>
                        <a:rPr kumimoji="1" lang="en-US" altLang="ja-JP" sz="1400" spc="0" baseline="0" dirty="0">
                          <a:latin typeface="Arial" panose="020B0604020202020204" pitchFamily="34" charset="0"/>
                          <a:cs typeface="Arial" panose="020B0604020202020204" pitchFamily="34" charset="0"/>
                        </a:rPr>
                        <a:t>Those which are approved by the Food Sanitation Act</a:t>
                      </a:r>
                      <a:r>
                        <a:rPr kumimoji="1" lang="en-US" altLang="ja-JP" sz="1600" spc="0" baseline="0" dirty="0"/>
                        <a:t>)</a:t>
                      </a:r>
                    </a:p>
                  </a:txBody>
                  <a:tcPr anchor="ctr"/>
                </a:tc>
                <a:tc>
                  <a:txBody>
                    <a:bodyPr/>
                    <a:lstStyle/>
                    <a:p>
                      <a:pPr>
                        <a:lnSpc>
                          <a:spcPts val="1700"/>
                        </a:lnSpc>
                      </a:pPr>
                      <a:r>
                        <a:rPr kumimoji="1" lang="ja-JP" altLang="en-US" sz="1400" b="1" kern="1200" spc="0" dirty="0">
                          <a:solidFill>
                            <a:schemeClr val="tx1"/>
                          </a:solidFill>
                          <a:latin typeface="Arial" panose="020B0604020202020204" pitchFamily="34" charset="0"/>
                          <a:ea typeface="+mn-ea"/>
                          <a:cs typeface="Arial" panose="020B0604020202020204" pitchFamily="34" charset="0"/>
                        </a:rPr>
                        <a:t>○</a:t>
                      </a:r>
                      <a:r>
                        <a:rPr kumimoji="1" lang="en-US" altLang="ja-JP" sz="1400" b="1" kern="1200" spc="0" dirty="0">
                          <a:solidFill>
                            <a:schemeClr val="tx1"/>
                          </a:solidFill>
                          <a:latin typeface="Arial" panose="020B0604020202020204" pitchFamily="34" charset="0"/>
                          <a:ea typeface="+mn-ea"/>
                          <a:cs typeface="Arial" panose="020B0604020202020204" pitchFamily="34" charset="0"/>
                        </a:rPr>
                        <a:t>Shorten business hours</a:t>
                      </a:r>
                    </a:p>
                    <a:p>
                      <a:pPr>
                        <a:lnSpc>
                          <a:spcPts val="1700"/>
                        </a:lnSpc>
                      </a:pPr>
                      <a:r>
                        <a:rPr kumimoji="1" lang="en-US" altLang="ja-JP" sz="1400" b="1" kern="1200" spc="0" dirty="0">
                          <a:solidFill>
                            <a:schemeClr val="tx1"/>
                          </a:solidFill>
                          <a:latin typeface="Arial" panose="020B0604020202020204" pitchFamily="34" charset="0"/>
                          <a:ea typeface="+mn-ea"/>
                          <a:cs typeface="Arial" panose="020B0604020202020204" pitchFamily="34" charset="0"/>
                        </a:rPr>
                        <a:t>   (until  8:00pm</a:t>
                      </a:r>
                      <a:r>
                        <a:rPr kumimoji="1" lang="ja-JP" altLang="en-US" sz="1400" b="1" kern="1200" spc="0" dirty="0">
                          <a:solidFill>
                            <a:schemeClr val="tx1"/>
                          </a:solidFill>
                          <a:latin typeface="Arial" panose="020B0604020202020204" pitchFamily="34" charset="0"/>
                          <a:ea typeface="+mn-ea"/>
                          <a:cs typeface="Arial" panose="020B0604020202020204" pitchFamily="34" charset="0"/>
                        </a:rPr>
                        <a:t>）</a:t>
                      </a:r>
                      <a:endParaRPr kumimoji="1" lang="en-US" altLang="ja-JP" sz="1400" b="1" kern="1200" spc="0" dirty="0">
                        <a:solidFill>
                          <a:schemeClr val="tx1"/>
                        </a:solidFill>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b="1" kern="1200" spc="0" dirty="0">
                          <a:solidFill>
                            <a:schemeClr val="tx1"/>
                          </a:solidFill>
                          <a:latin typeface="Arial" panose="020B0604020202020204" pitchFamily="34" charset="0"/>
                          <a:ea typeface="+mn-ea"/>
                          <a:cs typeface="Arial" panose="020B0604020202020204" pitchFamily="34" charset="0"/>
                        </a:rPr>
                        <a:t>○</a:t>
                      </a:r>
                      <a:r>
                        <a:rPr kumimoji="1" lang="en-US" altLang="ja-JP" sz="1400" b="1" kern="1200" spc="0" dirty="0">
                          <a:solidFill>
                            <a:schemeClr val="tx1"/>
                          </a:solidFill>
                          <a:latin typeface="Arial" panose="020B0604020202020204" pitchFamily="34" charset="0"/>
                          <a:ea typeface="+mn-ea"/>
                          <a:cs typeface="Arial" panose="020B0604020202020204" pitchFamily="34" charset="0"/>
                        </a:rPr>
                        <a:t>Refrain from offering alcohol</a:t>
                      </a:r>
                      <a:r>
                        <a:rPr kumimoji="1" lang="ja-JP" altLang="en-US" sz="1400" b="1" kern="1200" spc="0" dirty="0">
                          <a:solidFill>
                            <a:schemeClr val="tx1"/>
                          </a:solidFill>
                          <a:latin typeface="Arial" panose="020B0604020202020204" pitchFamily="34" charset="0"/>
                          <a:ea typeface="+mn-ea"/>
                          <a:cs typeface="Arial" panose="020B0604020202020204" pitchFamily="34" charset="0"/>
                        </a:rPr>
                        <a:t>（</a:t>
                      </a:r>
                      <a:r>
                        <a:rPr kumimoji="1" lang="en-US" altLang="ja-JP" sz="1400" b="1" kern="1200" spc="0" dirty="0">
                          <a:solidFill>
                            <a:schemeClr val="tx1"/>
                          </a:solidFill>
                          <a:latin typeface="Arial" panose="020B0604020202020204" pitchFamily="34" charset="0"/>
                          <a:ea typeface="+mn-ea"/>
                          <a:cs typeface="Arial" panose="020B0604020202020204" pitchFamily="34" charset="0"/>
                        </a:rPr>
                        <a:t>including the carried-in by users)in principle, HOWEVER,</a:t>
                      </a:r>
                      <a:r>
                        <a:rPr kumimoji="1" lang="en-US" altLang="ja-JP" sz="1400" b="1" kern="1200" spc="0" baseline="0" dirty="0">
                          <a:solidFill>
                            <a:schemeClr val="tx1"/>
                          </a:solidFill>
                          <a:latin typeface="Arial" panose="020B0604020202020204" pitchFamily="34" charset="0"/>
                          <a:ea typeface="+mn-ea"/>
                          <a:cs typeface="Arial" panose="020B0604020202020204" pitchFamily="34" charset="0"/>
                        </a:rPr>
                        <a:t> alcohol can be offered in the following facilities:  </a:t>
                      </a:r>
                      <a:endParaRPr kumimoji="1" lang="en-US" altLang="ja-JP" sz="1400" b="1" kern="1200" spc="0" dirty="0">
                        <a:solidFill>
                          <a:schemeClr val="tx1"/>
                        </a:solidFill>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en-US" altLang="ja-JP" sz="1400" b="1" kern="1200" spc="0" dirty="0">
                          <a:solidFill>
                            <a:schemeClr val="tx1"/>
                          </a:solidFill>
                          <a:latin typeface="Arial" panose="020B0604020202020204" pitchFamily="34" charset="0"/>
                          <a:ea typeface="+mn-ea"/>
                          <a:cs typeface="Arial" panose="020B0604020202020204" pitchFamily="34" charset="0"/>
                        </a:rPr>
                        <a:t>-Those</a:t>
                      </a:r>
                      <a:r>
                        <a:rPr kumimoji="1" lang="en-US" altLang="ja-JP" sz="1400" b="1" kern="1200" spc="0" baseline="0" dirty="0">
                          <a:solidFill>
                            <a:schemeClr val="tx1"/>
                          </a:solidFill>
                          <a:latin typeface="Arial" panose="020B0604020202020204" pitchFamily="34" charset="0"/>
                          <a:ea typeface="+mn-ea"/>
                          <a:cs typeface="Arial" panose="020B0604020202020204" pitchFamily="34" charset="0"/>
                        </a:rPr>
                        <a:t> which have the Gold Sticker </a:t>
                      </a:r>
                    </a:p>
                    <a:p>
                      <a:pPr marL="0" marR="0" lvl="0" indent="0" algn="l" defTabSz="914400" rtl="0" eaLnBrk="1" fontAlgn="auto" latinLnBrk="0" hangingPunct="1">
                        <a:lnSpc>
                          <a:spcPts val="1700"/>
                        </a:lnSpc>
                        <a:spcBef>
                          <a:spcPts val="0"/>
                        </a:spcBef>
                        <a:spcAft>
                          <a:spcPts val="0"/>
                        </a:spcAft>
                        <a:buClrTx/>
                        <a:buSzTx/>
                        <a:buFontTx/>
                        <a:buNone/>
                        <a:tabLst/>
                        <a:defRPr/>
                      </a:pPr>
                      <a:r>
                        <a:rPr kumimoji="1" lang="en-US" altLang="ja-JP" sz="1400" b="1" kern="1200" spc="0" dirty="0">
                          <a:solidFill>
                            <a:schemeClr val="tx1"/>
                          </a:solidFill>
                          <a:latin typeface="Arial" panose="020B0604020202020204" pitchFamily="34" charset="0"/>
                          <a:ea typeface="+mn-ea"/>
                          <a:cs typeface="Arial" panose="020B0604020202020204" pitchFamily="34" charset="0"/>
                        </a:rPr>
                        <a:t>- Among</a:t>
                      </a:r>
                      <a:r>
                        <a:rPr kumimoji="1" lang="en-US" altLang="ja-JP" sz="1400" b="1" kern="1200" spc="0" baseline="0" dirty="0">
                          <a:solidFill>
                            <a:schemeClr val="tx1"/>
                          </a:solidFill>
                          <a:latin typeface="Arial" panose="020B0604020202020204" pitchFamily="34" charset="0"/>
                          <a:ea typeface="+mn-ea"/>
                          <a:cs typeface="Arial" panose="020B0604020202020204" pitchFamily="34" charset="0"/>
                        </a:rPr>
                        <a:t> the above, those which</a:t>
                      </a:r>
                      <a:r>
                        <a:rPr kumimoji="1" lang="ja-JP" altLang="en-US" sz="1400" b="1" kern="1200" spc="0" baseline="0" dirty="0">
                          <a:solidFill>
                            <a:schemeClr val="tx1"/>
                          </a:solidFill>
                          <a:latin typeface="Arial" panose="020B0604020202020204" pitchFamily="34" charset="0"/>
                          <a:ea typeface="+mn-ea"/>
                          <a:cs typeface="Arial" panose="020B0604020202020204" pitchFamily="34" charset="0"/>
                        </a:rPr>
                        <a:t> </a:t>
                      </a:r>
                      <a:r>
                        <a:rPr kumimoji="1" lang="en-US" altLang="ja-JP" sz="1400" b="1" kern="1200" spc="0" baseline="0" dirty="0">
                          <a:solidFill>
                            <a:schemeClr val="tx1"/>
                          </a:solidFill>
                          <a:latin typeface="Arial" panose="020B0604020202020204" pitchFamily="34" charset="0"/>
                          <a:ea typeface="+mn-ea"/>
                          <a:cs typeface="Arial" panose="020B0604020202020204" pitchFamily="34" charset="0"/>
                        </a:rPr>
                        <a:t>accept only individual customers and a group of four persons or less in principle</a:t>
                      </a:r>
                      <a:r>
                        <a:rPr kumimoji="1" lang="en-US" altLang="ja-JP" sz="1400" b="1" kern="1200" spc="0" dirty="0">
                          <a:solidFill>
                            <a:schemeClr val="tx1"/>
                          </a:solidFill>
                          <a:latin typeface="Arial" panose="020B0604020202020204" pitchFamily="34" charset="0"/>
                          <a:ea typeface="+mn-ea"/>
                          <a:cs typeface="Arial" panose="020B0604020202020204" pitchFamily="34" charset="0"/>
                        </a:rPr>
                        <a:t>※4</a:t>
                      </a:r>
                      <a:r>
                        <a:rPr kumimoji="1" lang="ja-JP" altLang="en-US" sz="1400" b="1" kern="1200" spc="0" dirty="0">
                          <a:solidFill>
                            <a:schemeClr val="tx1"/>
                          </a:solidFill>
                          <a:latin typeface="Arial" panose="020B0604020202020204" pitchFamily="34" charset="0"/>
                          <a:ea typeface="+mn-ea"/>
                          <a:cs typeface="Arial" panose="020B0604020202020204" pitchFamily="34" charset="0"/>
                        </a:rPr>
                        <a:t> </a:t>
                      </a:r>
                      <a:r>
                        <a:rPr kumimoji="1" lang="en-US" altLang="ja-JP" sz="1400" b="1" kern="1200" spc="0" dirty="0">
                          <a:solidFill>
                            <a:schemeClr val="tx1"/>
                          </a:solidFill>
                          <a:latin typeface="Arial" panose="020B0604020202020204" pitchFamily="34" charset="0"/>
                          <a:ea typeface="+mn-ea"/>
                          <a:cs typeface="Arial" panose="020B0604020202020204" pitchFamily="34" charset="0"/>
                        </a:rPr>
                        <a:t>(11:00am to 7:00pm)</a:t>
                      </a: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b="1" kern="1200" spc="0" dirty="0">
                          <a:solidFill>
                            <a:schemeClr val="tx1"/>
                          </a:solidFill>
                          <a:latin typeface="Arial" panose="020B0604020202020204" pitchFamily="34" charset="0"/>
                          <a:ea typeface="+mn-ea"/>
                          <a:cs typeface="Arial" panose="020B0604020202020204" pitchFamily="34" charset="0"/>
                        </a:rPr>
                        <a:t>○</a:t>
                      </a:r>
                      <a:r>
                        <a:rPr kumimoji="1" lang="en-US" altLang="ja-JP" sz="1400" b="1" kern="1200" spc="0" dirty="0">
                          <a:solidFill>
                            <a:schemeClr val="tx1"/>
                          </a:solidFill>
                          <a:latin typeface="Arial" panose="020B0604020202020204" pitchFamily="34" charset="0"/>
                          <a:ea typeface="+mn-ea"/>
                          <a:cs typeface="Arial" panose="020B0604020202020204" pitchFamily="34" charset="0"/>
                        </a:rPr>
                        <a:t>Refrain from using</a:t>
                      </a:r>
                      <a:r>
                        <a:rPr kumimoji="1" lang="en-US" altLang="ja-JP" sz="1400" b="1" kern="1200" spc="0" baseline="0" dirty="0">
                          <a:solidFill>
                            <a:schemeClr val="tx1"/>
                          </a:solidFill>
                          <a:latin typeface="Arial" panose="020B0604020202020204" pitchFamily="34" charset="0"/>
                          <a:ea typeface="+mn-ea"/>
                          <a:cs typeface="Arial" panose="020B0604020202020204" pitchFamily="34" charset="0"/>
                        </a:rPr>
                        <a:t> Karaoke(</a:t>
                      </a:r>
                      <a:r>
                        <a:rPr kumimoji="1" lang="ja-JP" altLang="en-US" sz="1400" b="1" kern="1200" spc="0" baseline="0" dirty="0">
                          <a:solidFill>
                            <a:schemeClr val="tx1"/>
                          </a:solidFill>
                          <a:latin typeface="Arial" panose="020B0604020202020204" pitchFamily="34" charset="0"/>
                          <a:ea typeface="+mn-ea"/>
                          <a:cs typeface="Arial" panose="020B0604020202020204" pitchFamily="34" charset="0"/>
                        </a:rPr>
                        <a:t>★</a:t>
                      </a:r>
                      <a:r>
                        <a:rPr kumimoji="1" lang="en-US" altLang="ja-JP" sz="1400" b="1" kern="1200" spc="0" baseline="0" dirty="0">
                          <a:solidFill>
                            <a:schemeClr val="tx1"/>
                          </a:solidFill>
                          <a:latin typeface="Arial" panose="020B0604020202020204" pitchFamily="34" charset="0"/>
                          <a:ea typeface="+mn-ea"/>
                          <a:cs typeface="Arial" panose="020B0604020202020204" pitchFamily="34" charset="0"/>
                        </a:rPr>
                        <a:t>)</a:t>
                      </a:r>
                    </a:p>
                  </a:txBody>
                  <a:tcPr anchor="ctr"/>
                </a:tc>
                <a:tc>
                  <a:txBody>
                    <a:bodyPr/>
                    <a:lstStyle/>
                    <a:p>
                      <a:pPr>
                        <a:lnSpc>
                          <a:spcPts val="1700"/>
                        </a:lnSpc>
                      </a:pPr>
                      <a:r>
                        <a:rPr kumimoji="1" lang="ja-JP" altLang="en-US" sz="1400" b="1" kern="1200" spc="0" dirty="0">
                          <a:solidFill>
                            <a:schemeClr val="tx1"/>
                          </a:solidFill>
                          <a:latin typeface="Arial" panose="020B0604020202020204" pitchFamily="34" charset="0"/>
                          <a:ea typeface="+mn-ea"/>
                          <a:cs typeface="Arial" panose="020B0604020202020204" pitchFamily="34" charset="0"/>
                        </a:rPr>
                        <a:t>○</a:t>
                      </a:r>
                      <a:r>
                        <a:rPr kumimoji="1" lang="en-US" altLang="ja-JP" sz="1400" b="1" kern="1200" spc="0" dirty="0">
                          <a:solidFill>
                            <a:schemeClr val="tx1"/>
                          </a:solidFill>
                          <a:latin typeface="Arial" panose="020B0604020202020204" pitchFamily="34" charset="0"/>
                          <a:ea typeface="+mn-ea"/>
                          <a:cs typeface="Arial" panose="020B0604020202020204" pitchFamily="34" charset="0"/>
                        </a:rPr>
                        <a:t>Shorten business hours</a:t>
                      </a:r>
                      <a:r>
                        <a:rPr kumimoji="1" lang="ja-JP" altLang="en-US" sz="1400" b="1" kern="1200" spc="0" dirty="0">
                          <a:solidFill>
                            <a:schemeClr val="tx1"/>
                          </a:solidFill>
                          <a:latin typeface="Arial" panose="020B0604020202020204" pitchFamily="34" charset="0"/>
                          <a:ea typeface="+mn-ea"/>
                          <a:cs typeface="Arial" panose="020B0604020202020204" pitchFamily="34" charset="0"/>
                        </a:rPr>
                        <a:t>（</a:t>
                      </a:r>
                      <a:r>
                        <a:rPr kumimoji="1" lang="en-US" altLang="ja-JP" sz="1400" b="1" kern="1200" spc="0" dirty="0">
                          <a:solidFill>
                            <a:schemeClr val="tx1"/>
                          </a:solidFill>
                          <a:latin typeface="Arial" panose="020B0604020202020204" pitchFamily="34" charset="0"/>
                          <a:ea typeface="+mn-ea"/>
                          <a:cs typeface="Arial" panose="020B0604020202020204" pitchFamily="34" charset="0"/>
                        </a:rPr>
                        <a:t>open until 9:00pm</a:t>
                      </a:r>
                      <a:r>
                        <a:rPr kumimoji="1" lang="ja-JP" altLang="en-US" sz="1400" b="1" kern="1200" spc="0" dirty="0">
                          <a:solidFill>
                            <a:schemeClr val="tx1"/>
                          </a:solidFill>
                          <a:latin typeface="Arial" panose="020B0604020202020204" pitchFamily="34" charset="0"/>
                          <a:ea typeface="+mn-ea"/>
                          <a:cs typeface="Arial" panose="020B0604020202020204" pitchFamily="34" charset="0"/>
                        </a:rPr>
                        <a:t>）</a:t>
                      </a:r>
                      <a:endParaRPr kumimoji="1" lang="en-US" altLang="ja-JP" sz="1400" b="1" kern="1200" spc="0" dirty="0">
                        <a:solidFill>
                          <a:schemeClr val="tx1"/>
                        </a:solidFill>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b="1" kern="1200" spc="0" dirty="0">
                          <a:solidFill>
                            <a:schemeClr val="tx1"/>
                          </a:solidFill>
                          <a:latin typeface="Arial" panose="020B0604020202020204" pitchFamily="34" charset="0"/>
                          <a:ea typeface="+mn-ea"/>
                          <a:cs typeface="Arial" panose="020B0604020202020204" pitchFamily="34" charset="0"/>
                        </a:rPr>
                        <a:t>○</a:t>
                      </a:r>
                      <a:r>
                        <a:rPr kumimoji="1" lang="en-US" altLang="ja-JP" sz="1400" b="1" kern="1200" spc="0" dirty="0">
                          <a:solidFill>
                            <a:schemeClr val="tx1"/>
                          </a:solidFill>
                          <a:latin typeface="Arial" panose="020B0604020202020204" pitchFamily="34" charset="0"/>
                          <a:ea typeface="+mn-ea"/>
                          <a:cs typeface="Arial" panose="020B0604020202020204" pitchFamily="34" charset="0"/>
                        </a:rPr>
                        <a:t>Refrain from offering alcohol </a:t>
                      </a:r>
                      <a:r>
                        <a:rPr kumimoji="1" lang="ja-JP" altLang="en-US" sz="1400" b="1" kern="1200" spc="0" dirty="0">
                          <a:solidFill>
                            <a:schemeClr val="tx1"/>
                          </a:solidFill>
                          <a:latin typeface="Arial" panose="020B0604020202020204" pitchFamily="34" charset="0"/>
                          <a:ea typeface="+mn-ea"/>
                          <a:cs typeface="Arial" panose="020B0604020202020204" pitchFamily="34" charset="0"/>
                        </a:rPr>
                        <a:t>（</a:t>
                      </a:r>
                      <a:r>
                        <a:rPr kumimoji="1" lang="en-US" altLang="ja-JP" sz="1400" b="1" kern="1200" spc="0" dirty="0">
                          <a:solidFill>
                            <a:schemeClr val="tx1"/>
                          </a:solidFill>
                          <a:latin typeface="Arial" panose="020B0604020202020204" pitchFamily="34" charset="0"/>
                          <a:ea typeface="+mn-ea"/>
                          <a:cs typeface="Arial" panose="020B0604020202020204" pitchFamily="34" charset="0"/>
                        </a:rPr>
                        <a:t>including the carried-in by users) in principle, HOWEVER, alcohol can be offered in the following facilities:  </a:t>
                      </a:r>
                    </a:p>
                    <a:p>
                      <a:pPr marL="0" marR="0" lvl="0" indent="0" algn="l" defTabSz="914400" rtl="0" eaLnBrk="1" fontAlgn="auto" latinLnBrk="0" hangingPunct="1">
                        <a:lnSpc>
                          <a:spcPts val="1700"/>
                        </a:lnSpc>
                        <a:spcBef>
                          <a:spcPts val="0"/>
                        </a:spcBef>
                        <a:spcAft>
                          <a:spcPts val="0"/>
                        </a:spcAft>
                        <a:buClrTx/>
                        <a:buSzTx/>
                        <a:buFontTx/>
                        <a:buNone/>
                        <a:tabLst/>
                        <a:defRPr/>
                      </a:pPr>
                      <a:r>
                        <a:rPr kumimoji="1" lang="en-US" altLang="ja-JP" sz="1400" b="1" kern="1200" spc="0" dirty="0">
                          <a:solidFill>
                            <a:schemeClr val="tx1"/>
                          </a:solidFill>
                          <a:latin typeface="Arial" panose="020B0604020202020204" pitchFamily="34" charset="0"/>
                          <a:ea typeface="+mn-ea"/>
                          <a:cs typeface="Arial" panose="020B0604020202020204" pitchFamily="34" charset="0"/>
                        </a:rPr>
                        <a:t>-Those which have the Gold Sticker※3</a:t>
                      </a:r>
                    </a:p>
                    <a:p>
                      <a:pPr marL="0" marR="0" lvl="0" indent="0" algn="l" defTabSz="914400" rtl="0" eaLnBrk="1" fontAlgn="auto" latinLnBrk="0" hangingPunct="1">
                        <a:lnSpc>
                          <a:spcPts val="1700"/>
                        </a:lnSpc>
                        <a:spcBef>
                          <a:spcPts val="0"/>
                        </a:spcBef>
                        <a:spcAft>
                          <a:spcPts val="0"/>
                        </a:spcAft>
                        <a:buClrTx/>
                        <a:buSzTx/>
                        <a:buFontTx/>
                        <a:buNone/>
                        <a:tabLst/>
                        <a:defRPr/>
                      </a:pPr>
                      <a:r>
                        <a:rPr kumimoji="1" lang="en-US" altLang="ja-JP" sz="1400" b="1" kern="1200" spc="0" dirty="0">
                          <a:solidFill>
                            <a:schemeClr val="tx1"/>
                          </a:solidFill>
                          <a:latin typeface="Arial" panose="020B0604020202020204" pitchFamily="34" charset="0"/>
                          <a:ea typeface="+mn-ea"/>
                          <a:cs typeface="Arial" panose="020B0604020202020204" pitchFamily="34" charset="0"/>
                        </a:rPr>
                        <a:t>- Among</a:t>
                      </a:r>
                      <a:r>
                        <a:rPr kumimoji="1" lang="en-US" altLang="ja-JP" sz="1400" b="1" kern="1200" spc="0" baseline="0" dirty="0">
                          <a:solidFill>
                            <a:schemeClr val="tx1"/>
                          </a:solidFill>
                          <a:latin typeface="Arial" panose="020B0604020202020204" pitchFamily="34" charset="0"/>
                          <a:ea typeface="+mn-ea"/>
                          <a:cs typeface="Arial" panose="020B0604020202020204" pitchFamily="34" charset="0"/>
                        </a:rPr>
                        <a:t> the above, those which accept individual</a:t>
                      </a:r>
                      <a:r>
                        <a:rPr kumimoji="1" lang="ja-JP" altLang="en-US" sz="1400" b="1" kern="1200" spc="0" baseline="0" dirty="0">
                          <a:solidFill>
                            <a:schemeClr val="tx1"/>
                          </a:solidFill>
                          <a:latin typeface="Arial" panose="020B0604020202020204" pitchFamily="34" charset="0"/>
                          <a:ea typeface="+mn-ea"/>
                          <a:cs typeface="Arial" panose="020B0604020202020204" pitchFamily="34" charset="0"/>
                        </a:rPr>
                        <a:t> </a:t>
                      </a:r>
                      <a:r>
                        <a:rPr kumimoji="1" lang="en-US" altLang="ja-JP" sz="1400" b="1" kern="1200" spc="0" baseline="0" dirty="0">
                          <a:solidFill>
                            <a:schemeClr val="tx1"/>
                          </a:solidFill>
                          <a:latin typeface="Arial" panose="020B0604020202020204" pitchFamily="34" charset="0"/>
                          <a:ea typeface="+mn-ea"/>
                          <a:cs typeface="Arial" panose="020B0604020202020204" pitchFamily="34" charset="0"/>
                        </a:rPr>
                        <a:t>customers and a group of four persons or less in principle </a:t>
                      </a:r>
                      <a:r>
                        <a:rPr kumimoji="1" lang="en-US" altLang="ja-JP" sz="1400" b="1" kern="1200" spc="0" dirty="0">
                          <a:solidFill>
                            <a:schemeClr val="tx1"/>
                          </a:solidFill>
                          <a:latin typeface="Arial" panose="020B0604020202020204" pitchFamily="34" charset="0"/>
                          <a:ea typeface="+mn-ea"/>
                          <a:cs typeface="Arial" panose="020B0604020202020204" pitchFamily="34" charset="0"/>
                        </a:rPr>
                        <a:t>※4 (11:00am to 8:00pm)</a:t>
                      </a: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b="1" kern="1200" spc="0" dirty="0">
                          <a:solidFill>
                            <a:schemeClr val="tx1"/>
                          </a:solidFill>
                          <a:latin typeface="Arial" panose="020B0604020202020204" pitchFamily="34" charset="0"/>
                          <a:ea typeface="+mn-ea"/>
                          <a:cs typeface="Arial" panose="020B0604020202020204" pitchFamily="34" charset="0"/>
                        </a:rPr>
                        <a:t>○</a:t>
                      </a:r>
                      <a:r>
                        <a:rPr kumimoji="1" lang="en-US" altLang="ja-JP" sz="1400" b="1" kern="1200" spc="0" dirty="0">
                          <a:solidFill>
                            <a:schemeClr val="tx1"/>
                          </a:solidFill>
                          <a:latin typeface="Arial" panose="020B0604020202020204" pitchFamily="34" charset="0"/>
                          <a:ea typeface="+mn-ea"/>
                          <a:cs typeface="Arial" panose="020B0604020202020204" pitchFamily="34" charset="0"/>
                        </a:rPr>
                        <a:t>Refrain from using Karaoke(</a:t>
                      </a:r>
                      <a:r>
                        <a:rPr kumimoji="1" lang="ja-JP" altLang="en-US" sz="1400" b="1" kern="1200" spc="0" dirty="0">
                          <a:solidFill>
                            <a:schemeClr val="tx1"/>
                          </a:solidFill>
                          <a:latin typeface="Arial" panose="020B0604020202020204" pitchFamily="34" charset="0"/>
                          <a:ea typeface="+mn-ea"/>
                          <a:cs typeface="Arial" panose="020B0604020202020204" pitchFamily="34" charset="0"/>
                        </a:rPr>
                        <a:t>★</a:t>
                      </a:r>
                      <a:r>
                        <a:rPr kumimoji="1" lang="en-US" altLang="ja-JP" sz="1400" b="1" kern="1200" spc="0" dirty="0">
                          <a:solidFill>
                            <a:schemeClr val="tx1"/>
                          </a:solidFill>
                          <a:latin typeface="Arial" panose="020B0604020202020204" pitchFamily="34" charset="0"/>
                          <a:ea typeface="+mn-ea"/>
                          <a:cs typeface="Arial" panose="020B0604020202020204" pitchFamily="34" charset="0"/>
                        </a:rPr>
                        <a:t>)</a:t>
                      </a:r>
                    </a:p>
                  </a:txBody>
                  <a:tcPr anchor="ctr"/>
                </a:tc>
                <a:extLst>
                  <a:ext uri="{0D108BD9-81ED-4DB2-BD59-A6C34878D82A}">
                    <a16:rowId xmlns:a16="http://schemas.microsoft.com/office/drawing/2014/main" val="2931348977"/>
                  </a:ext>
                </a:extLst>
              </a:tr>
            </a:tbl>
          </a:graphicData>
        </a:graphic>
      </p:graphicFrame>
      <p:sp>
        <p:nvSpPr>
          <p:cNvPr id="12" name="正方形/長方形 11"/>
          <p:cNvSpPr/>
          <p:nvPr/>
        </p:nvSpPr>
        <p:spPr>
          <a:xfrm>
            <a:off x="57652" y="4321117"/>
            <a:ext cx="12134348" cy="738664"/>
          </a:xfrm>
          <a:prstGeom prst="rect">
            <a:avLst/>
          </a:prstGeom>
        </p:spPr>
        <p:txBody>
          <a:bodyPr wrap="square">
            <a:spAutoFit/>
          </a:bodyPr>
          <a:lstStyle/>
          <a:p>
            <a:pPr>
              <a:defRPr/>
            </a:pPr>
            <a:r>
              <a:rPr lang="en-US" altLang="ja-JP" sz="1400" b="1" dirty="0">
                <a:latin typeface="Arial" panose="020B0604020202020204" pitchFamily="34" charset="0"/>
                <a:cs typeface="Arial" panose="020B0604020202020204" pitchFamily="34" charset="0"/>
              </a:rPr>
              <a:t>※</a:t>
            </a:r>
            <a:r>
              <a:rPr lang="en-US" altLang="ja-JP" sz="1400" dirty="0">
                <a:latin typeface="Arial" panose="020B0604020202020204" pitchFamily="34" charset="0"/>
                <a:cs typeface="Arial" panose="020B0604020202020204" pitchFamily="34" charset="0"/>
              </a:rPr>
              <a:t>1</a:t>
            </a:r>
            <a:r>
              <a:rPr lang="en-US" altLang="ja-JP" sz="1400" dirty="0"/>
              <a:t> </a:t>
            </a:r>
            <a:r>
              <a:rPr lang="en-US" altLang="ja-JP" sz="1400" dirty="0">
                <a:latin typeface="Arial" panose="020B0604020202020204" pitchFamily="34" charset="0"/>
                <a:cs typeface="Arial" panose="020B0604020202020204" pitchFamily="34" charset="0"/>
              </a:rPr>
              <a:t>Facilities where a number of people are expected to stay over night, such as Internet cafes or comic cafes, are not requested to shorten business hours, however, entry control, limited offering of alcohol, and refraining from Karaoke use are requested</a:t>
            </a:r>
          </a:p>
          <a:p>
            <a:pPr>
              <a:defRPr/>
            </a:pPr>
            <a:r>
              <a:rPr lang="ja-JP" altLang="en-US" sz="1400" dirty="0"/>
              <a:t>　　</a:t>
            </a:r>
            <a:endParaRPr lang="en-US" altLang="ja-JP" sz="1400" dirty="0"/>
          </a:p>
        </p:txBody>
      </p:sp>
      <p:sp>
        <p:nvSpPr>
          <p:cNvPr id="10" name="正方形/長方形 9"/>
          <p:cNvSpPr/>
          <p:nvPr/>
        </p:nvSpPr>
        <p:spPr>
          <a:xfrm>
            <a:off x="57652" y="5989459"/>
            <a:ext cx="11587302" cy="902811"/>
          </a:xfrm>
          <a:prstGeom prst="rect">
            <a:avLst/>
          </a:prstGeom>
        </p:spPr>
        <p:txBody>
          <a:bodyPr wrap="square">
            <a:spAutoFit/>
          </a:bodyPr>
          <a:lstStyle/>
          <a:p>
            <a:pPr lvl="0">
              <a:lnSpc>
                <a:spcPts val="2000"/>
              </a:lnSpc>
              <a:defRPr/>
            </a:pPr>
            <a:r>
              <a:rPr lang="en-US" altLang="ja-JP" sz="1400" b="1" dirty="0"/>
              <a:t>【When doing business, you are requested to take following measures】(based on the relevant law)</a:t>
            </a:r>
          </a:p>
          <a:p>
            <a:r>
              <a:rPr lang="ja-JP" altLang="en-US" sz="1200" b="1" dirty="0">
                <a:latin typeface="Arial" panose="020B0604020202020204" pitchFamily="34" charset="0"/>
                <a:cs typeface="Arial" panose="020B0604020202020204" pitchFamily="34" charset="0"/>
              </a:rPr>
              <a:t>・</a:t>
            </a:r>
            <a:r>
              <a:rPr lang="en-US" altLang="ja-JP" sz="1200" b="1" dirty="0">
                <a:latin typeface="Arial" panose="020B0604020202020204" pitchFamily="34" charset="0"/>
                <a:cs typeface="Arial" panose="020B0604020202020204" pitchFamily="34" charset="0"/>
              </a:rPr>
              <a:t>Raise thorough awareness of users about dining with a mask and decline those who don’t obey the rule without right reasons </a:t>
            </a:r>
            <a:r>
              <a:rPr lang="ja-JP" altLang="en-US" sz="1200" b="1" dirty="0">
                <a:latin typeface="Arial" panose="020B0604020202020204" pitchFamily="34" charset="0"/>
                <a:cs typeface="Arial" panose="020B0604020202020204" pitchFamily="34" charset="0"/>
              </a:rPr>
              <a:t>・</a:t>
            </a:r>
            <a:r>
              <a:rPr lang="en-US" altLang="ja-JP" sz="1200" b="1" dirty="0">
                <a:latin typeface="Arial" panose="020B0604020202020204" pitchFamily="34" charset="0"/>
                <a:cs typeface="Arial" panose="020B0604020202020204" pitchFamily="34" charset="0"/>
              </a:rPr>
              <a:t>Set up acrylic board</a:t>
            </a:r>
          </a:p>
          <a:p>
            <a:r>
              <a:rPr lang="ja-JP" altLang="en-US" sz="1200" b="1" dirty="0">
                <a:latin typeface="Arial" panose="020B0604020202020204" pitchFamily="34" charset="0"/>
                <a:cs typeface="Arial" panose="020B0604020202020204" pitchFamily="34" charset="0"/>
              </a:rPr>
              <a:t>・</a:t>
            </a:r>
            <a:r>
              <a:rPr lang="en-US" altLang="ja-JP" sz="1200" b="1" dirty="0">
                <a:latin typeface="Arial" panose="020B0604020202020204" pitchFamily="34" charset="0"/>
                <a:cs typeface="Arial" panose="020B0604020202020204" pitchFamily="34" charset="0"/>
              </a:rPr>
              <a:t>Encourage employees to have a PCR-test</a:t>
            </a:r>
            <a:r>
              <a:rPr lang="ja-JP" altLang="en-US" sz="1200" b="1" dirty="0">
                <a:latin typeface="Arial" panose="020B0604020202020204" pitchFamily="34" charset="0"/>
                <a:cs typeface="Arial" panose="020B0604020202020204" pitchFamily="34" charset="0"/>
              </a:rPr>
              <a:t>　・</a:t>
            </a:r>
            <a:r>
              <a:rPr lang="en-US" altLang="ja-JP" sz="1200" b="1" dirty="0">
                <a:latin typeface="Arial" panose="020B0604020202020204" pitchFamily="34" charset="0"/>
                <a:cs typeface="Arial" panose="020B0604020202020204" pitchFamily="34" charset="0"/>
              </a:rPr>
              <a:t>Control the number</a:t>
            </a:r>
            <a:r>
              <a:rPr lang="ja-JP" altLang="en-US" sz="1200" b="1" dirty="0">
                <a:latin typeface="Arial" panose="020B0604020202020204" pitchFamily="34" charset="0"/>
                <a:cs typeface="Arial" panose="020B0604020202020204" pitchFamily="34" charset="0"/>
              </a:rPr>
              <a:t> </a:t>
            </a:r>
            <a:r>
              <a:rPr lang="en-US" altLang="ja-JP" sz="1200" b="1" dirty="0">
                <a:latin typeface="Arial" panose="020B0604020202020204" pitchFamily="34" charset="0"/>
                <a:cs typeface="Arial" panose="020B0604020202020204" pitchFamily="34" charset="0"/>
              </a:rPr>
              <a:t>and</a:t>
            </a:r>
            <a:r>
              <a:rPr lang="ja-JP" altLang="en-US" sz="1200" b="1" dirty="0">
                <a:latin typeface="Arial" panose="020B0604020202020204" pitchFamily="34" charset="0"/>
                <a:cs typeface="Arial" panose="020B0604020202020204" pitchFamily="34" charset="0"/>
              </a:rPr>
              <a:t> </a:t>
            </a:r>
            <a:r>
              <a:rPr lang="en-US" altLang="ja-JP" sz="1200" b="1" dirty="0">
                <a:latin typeface="Arial" panose="020B0604020202020204" pitchFamily="34" charset="0"/>
                <a:cs typeface="Arial" panose="020B0604020202020204" pitchFamily="34" charset="0"/>
              </a:rPr>
              <a:t>order of people entering the facility </a:t>
            </a:r>
            <a:r>
              <a:rPr lang="ja-JP" altLang="en-US" sz="1200" b="1" dirty="0">
                <a:latin typeface="Arial" panose="020B0604020202020204" pitchFamily="34" charset="0"/>
                <a:cs typeface="Arial" panose="020B0604020202020204" pitchFamily="34" charset="0"/>
              </a:rPr>
              <a:t>・</a:t>
            </a:r>
            <a:r>
              <a:rPr lang="en-US" altLang="ja-JP" sz="1200" b="1" dirty="0">
                <a:latin typeface="Arial" panose="020B0604020202020204" pitchFamily="34" charset="0"/>
                <a:cs typeface="Arial" panose="020B0604020202020204" pitchFamily="34" charset="0"/>
              </a:rPr>
              <a:t>Ban people with symptoms from entering </a:t>
            </a:r>
          </a:p>
          <a:p>
            <a:r>
              <a:rPr lang="ja-JP" altLang="en-US" sz="1200" b="1" dirty="0">
                <a:latin typeface="Arial" panose="020B0604020202020204" pitchFamily="34" charset="0"/>
                <a:cs typeface="Arial" panose="020B0604020202020204" pitchFamily="34" charset="0"/>
              </a:rPr>
              <a:t>・</a:t>
            </a:r>
            <a:r>
              <a:rPr lang="en-US" altLang="ja-JP" sz="1200" b="1" dirty="0">
                <a:latin typeface="Arial" panose="020B0604020202020204" pitchFamily="34" charset="0"/>
                <a:cs typeface="Arial" panose="020B0604020202020204" pitchFamily="34" charset="0"/>
              </a:rPr>
              <a:t>Set the disinfection equipment </a:t>
            </a:r>
            <a:r>
              <a:rPr lang="ja-JP" altLang="en-US" sz="1200" b="1" dirty="0">
                <a:latin typeface="Arial" panose="020B0604020202020204" pitchFamily="34" charset="0"/>
                <a:cs typeface="Arial" panose="020B0604020202020204" pitchFamily="34" charset="0"/>
              </a:rPr>
              <a:t>・</a:t>
            </a:r>
            <a:r>
              <a:rPr lang="en-US" altLang="ja-JP" sz="1200" b="1" dirty="0">
                <a:latin typeface="Arial" panose="020B0604020202020204" pitchFamily="34" charset="0"/>
                <a:cs typeface="Arial" panose="020B0604020202020204" pitchFamily="34" charset="0"/>
              </a:rPr>
              <a:t>Disinfect and ventilate the facility </a:t>
            </a:r>
            <a:r>
              <a:rPr lang="ja-JP" altLang="en-US" sz="1200" b="1" dirty="0">
                <a:latin typeface="Arial" panose="020B0604020202020204" pitchFamily="34" charset="0"/>
                <a:cs typeface="Arial" panose="020B0604020202020204" pitchFamily="34" charset="0"/>
              </a:rPr>
              <a:t>・</a:t>
            </a:r>
            <a:r>
              <a:rPr lang="en-US" altLang="ja-JP" sz="1200" b="1" dirty="0">
                <a:latin typeface="Arial" panose="020B0604020202020204" pitchFamily="34" charset="0"/>
                <a:cs typeface="Arial" panose="020B0604020202020204" pitchFamily="34" charset="0"/>
              </a:rPr>
              <a:t>Set CO2 sensors </a:t>
            </a:r>
            <a:r>
              <a:rPr lang="ja-JP" altLang="en-US" sz="1200" b="1" dirty="0">
                <a:latin typeface="Arial" panose="020B0604020202020204" pitchFamily="34" charset="0"/>
                <a:cs typeface="Arial" panose="020B0604020202020204" pitchFamily="34" charset="0"/>
              </a:rPr>
              <a:t>・</a:t>
            </a:r>
            <a:r>
              <a:rPr lang="en-US" altLang="ja-JP" sz="1200" b="1" dirty="0">
                <a:latin typeface="Arial" panose="020B0604020202020204" pitchFamily="34" charset="0"/>
                <a:cs typeface="Arial" panose="020B0604020202020204" pitchFamily="34" charset="0"/>
              </a:rPr>
              <a:t>Comply with guidelines of each industry</a:t>
            </a:r>
            <a:endParaRPr lang="ja-JP" altLang="ja-JP" sz="1200" dirty="0">
              <a:latin typeface="Arial" panose="020B0604020202020204" pitchFamily="34" charset="0"/>
              <a:cs typeface="Arial" panose="020B0604020202020204" pitchFamily="34" charset="0"/>
            </a:endParaRPr>
          </a:p>
        </p:txBody>
      </p:sp>
      <p:sp>
        <p:nvSpPr>
          <p:cNvPr id="13" name="正方形/長方形 12"/>
          <p:cNvSpPr/>
          <p:nvPr/>
        </p:nvSpPr>
        <p:spPr>
          <a:xfrm>
            <a:off x="57652" y="5800512"/>
            <a:ext cx="12134348" cy="276999"/>
          </a:xfrm>
          <a:prstGeom prst="rect">
            <a:avLst/>
          </a:prstGeom>
        </p:spPr>
        <p:txBody>
          <a:bodyPr wrap="square">
            <a:spAutoFit/>
          </a:bodyPr>
          <a:lstStyle/>
          <a:p>
            <a:pPr>
              <a:defRPr/>
            </a:pPr>
            <a:r>
              <a:rPr lang="en-US" altLang="ja-JP" sz="1200" b="1" dirty="0">
                <a:latin typeface="Arial" panose="020B0604020202020204" pitchFamily="34" charset="0"/>
                <a:cs typeface="Arial" panose="020B0604020202020204" pitchFamily="34" charset="0"/>
              </a:rPr>
              <a:t>※</a:t>
            </a:r>
            <a:r>
              <a:rPr lang="en-US" altLang="ja-JP" sz="1200" dirty="0">
                <a:latin typeface="Arial" panose="020B0604020202020204" pitchFamily="34" charset="0"/>
                <a:cs typeface="Arial" panose="020B0604020202020204" pitchFamily="34" charset="0"/>
              </a:rPr>
              <a:t>4</a:t>
            </a:r>
            <a:r>
              <a:rPr lang="ja-JP" altLang="en-US" sz="1200" dirty="0">
                <a:latin typeface="Arial" panose="020B0604020202020204" pitchFamily="34" charset="0"/>
                <a:cs typeface="Arial" panose="020B0604020202020204" pitchFamily="34" charset="0"/>
              </a:rPr>
              <a:t>　</a:t>
            </a:r>
            <a:r>
              <a:rPr lang="en-US" altLang="ja-JP" sz="1200" dirty="0">
                <a:latin typeface="Arial" panose="020B0604020202020204" pitchFamily="34" charset="0"/>
                <a:cs typeface="Arial" panose="020B0604020202020204" pitchFamily="34" charset="0"/>
              </a:rPr>
              <a:t>Excluding family members living together</a:t>
            </a:r>
          </a:p>
        </p:txBody>
      </p:sp>
      <p:sp>
        <p:nvSpPr>
          <p:cNvPr id="4" name="テキスト ボックス 3">
            <a:extLst>
              <a:ext uri="{FF2B5EF4-FFF2-40B4-BE49-F238E27FC236}">
                <a16:creationId xmlns:a16="http://schemas.microsoft.com/office/drawing/2014/main" id="{A88A2BBA-0874-415F-BC72-D9A08ACB72DA}"/>
              </a:ext>
            </a:extLst>
          </p:cNvPr>
          <p:cNvSpPr txBox="1"/>
          <p:nvPr/>
        </p:nvSpPr>
        <p:spPr>
          <a:xfrm>
            <a:off x="8294536" y="2952576"/>
            <a:ext cx="535955" cy="294761"/>
          </a:xfrm>
          <a:prstGeom prst="rect">
            <a:avLst/>
          </a:prstGeom>
          <a:noFill/>
        </p:spPr>
        <p:txBody>
          <a:bodyPr wrap="square" rtlCol="0">
            <a:spAutoFit/>
          </a:bodyPr>
          <a:lstStyle/>
          <a:p>
            <a:pPr marL="0" marR="0" lvl="0" indent="0" algn="l" defTabSz="914400" rtl="0" eaLnBrk="1" fontAlgn="auto" latinLnBrk="0" hangingPunct="1">
              <a:lnSpc>
                <a:spcPts val="1700"/>
              </a:lnSpc>
              <a:spcBef>
                <a:spcPts val="0"/>
              </a:spcBef>
              <a:spcAft>
                <a:spcPts val="0"/>
              </a:spcAft>
              <a:buClrTx/>
              <a:buSzTx/>
              <a:buFontTx/>
              <a:buNone/>
              <a:tabLst/>
              <a:defRPr/>
            </a:pPr>
            <a:r>
              <a:rPr kumimoji="1" lang="en-US" altLang="ja-JP" sz="1400" b="1" kern="1200" spc="0" dirty="0">
                <a:latin typeface="Arial" panose="020B0604020202020204" pitchFamily="34" charset="0"/>
                <a:ea typeface="+mn-ea"/>
                <a:cs typeface="Arial" panose="020B0604020202020204" pitchFamily="34" charset="0"/>
              </a:rPr>
              <a:t>※3</a:t>
            </a:r>
          </a:p>
        </p:txBody>
      </p:sp>
      <p:sp>
        <p:nvSpPr>
          <p:cNvPr id="14" name="正方形/長方形 13"/>
          <p:cNvSpPr/>
          <p:nvPr/>
        </p:nvSpPr>
        <p:spPr>
          <a:xfrm>
            <a:off x="106425" y="5267361"/>
            <a:ext cx="12134348" cy="604717"/>
          </a:xfrm>
          <a:prstGeom prst="rect">
            <a:avLst/>
          </a:prstGeom>
        </p:spPr>
        <p:txBody>
          <a:bodyPr wrap="square">
            <a:spAutoFit/>
          </a:bodyPr>
          <a:lstStyle/>
          <a:p>
            <a:pPr lvl="0">
              <a:lnSpc>
                <a:spcPts val="2100"/>
              </a:lnSpc>
              <a:defRPr/>
            </a:pPr>
            <a:r>
              <a:rPr lang="en-US" altLang="ja-JP" sz="1200" b="1" dirty="0"/>
              <a:t>※3</a:t>
            </a:r>
            <a:r>
              <a:rPr lang="ja-JP" altLang="en-US" sz="1200" b="1" dirty="0"/>
              <a:t>　❶</a:t>
            </a:r>
            <a:r>
              <a:rPr lang="en-US" altLang="ja-JP" sz="1200" b="1" dirty="0"/>
              <a:t>Facilities with the Gold Sticker OR </a:t>
            </a:r>
            <a:r>
              <a:rPr lang="ja-JP" altLang="en-US" sz="1200" b="1" dirty="0"/>
              <a:t>❷</a:t>
            </a:r>
            <a:r>
              <a:rPr lang="en-US" altLang="ja-JP" sz="1200" b="1" dirty="0"/>
              <a:t>Facilities applying for the Gold Sticker</a:t>
            </a:r>
            <a:r>
              <a:rPr lang="ja-JP" altLang="en-US" sz="1200" b="1" dirty="0"/>
              <a:t>（</a:t>
            </a:r>
            <a:r>
              <a:rPr lang="en-US" altLang="ja-JP" sz="1200" b="1" dirty="0"/>
              <a:t>Refrain from offering alcohol before application.)</a:t>
            </a:r>
          </a:p>
          <a:p>
            <a:pPr lvl="0">
              <a:lnSpc>
                <a:spcPts val="2100"/>
              </a:lnSpc>
              <a:defRPr/>
            </a:pPr>
            <a:r>
              <a:rPr lang="en-US" altLang="ja-JP" sz="1200" b="1" dirty="0"/>
              <a:t>※</a:t>
            </a:r>
            <a:r>
              <a:rPr lang="en-US" altLang="ja-JP" sz="1200" b="1" dirty="0">
                <a:latin typeface="Arial" panose="020B0604020202020204" pitchFamily="34" charset="0"/>
                <a:cs typeface="Arial" panose="020B0604020202020204" pitchFamily="34" charset="0"/>
              </a:rPr>
              <a:t>Those which offer alcohol must conduct self-confirmation based on the prevention measures checklist beforehand, in addition to the application for the sticker.</a:t>
            </a:r>
          </a:p>
        </p:txBody>
      </p:sp>
      <p:sp>
        <p:nvSpPr>
          <p:cNvPr id="15" name="正方形/長方形 14"/>
          <p:cNvSpPr/>
          <p:nvPr/>
        </p:nvSpPr>
        <p:spPr>
          <a:xfrm>
            <a:off x="57652" y="4811439"/>
            <a:ext cx="12134348" cy="461665"/>
          </a:xfrm>
          <a:prstGeom prst="rect">
            <a:avLst/>
          </a:prstGeom>
        </p:spPr>
        <p:txBody>
          <a:bodyPr wrap="square">
            <a:spAutoFit/>
          </a:bodyPr>
          <a:lstStyle/>
          <a:p>
            <a:pPr>
              <a:defRPr/>
            </a:pPr>
            <a:r>
              <a:rPr lang="en-US" altLang="ja-JP" sz="1200" dirty="0">
                <a:latin typeface="Arial" panose="020B0604020202020204" pitchFamily="34" charset="0"/>
                <a:cs typeface="Arial" panose="020B0604020202020204" pitchFamily="34" charset="0"/>
              </a:rPr>
              <a:t>※</a:t>
            </a:r>
            <a:r>
              <a:rPr lang="ja-JP" altLang="en-US" sz="1200" dirty="0">
                <a:latin typeface="Arial" panose="020B0604020202020204" pitchFamily="34" charset="0"/>
                <a:cs typeface="Arial" panose="020B0604020202020204" pitchFamily="34" charset="0"/>
              </a:rPr>
              <a:t>２　</a:t>
            </a:r>
            <a:r>
              <a:rPr lang="en-US" altLang="ja-JP" sz="1200" dirty="0">
                <a:latin typeface="Arial" panose="020B0604020202020204" pitchFamily="34" charset="0"/>
                <a:cs typeface="Arial" panose="020B0604020202020204" pitchFamily="34" charset="0"/>
              </a:rPr>
              <a:t>Karaoke boxes are NOT included in the  above request of  (</a:t>
            </a:r>
            <a:r>
              <a:rPr lang="ja-JP" altLang="en-US" sz="1200" dirty="0">
                <a:latin typeface="Arial" panose="020B0604020202020204" pitchFamily="34" charset="0"/>
                <a:cs typeface="Arial" panose="020B0604020202020204" pitchFamily="34" charset="0"/>
              </a:rPr>
              <a:t>★</a:t>
            </a:r>
            <a:r>
              <a:rPr lang="en-US" altLang="ja-JP" sz="1200" dirty="0">
                <a:latin typeface="Arial" panose="020B0604020202020204" pitchFamily="34" charset="0"/>
                <a:cs typeface="Arial" panose="020B0604020202020204" pitchFamily="34" charset="0"/>
              </a:rPr>
              <a:t>), However, they are requested to refrain from offering alcohol.</a:t>
            </a:r>
          </a:p>
          <a:p>
            <a:pPr>
              <a:defRPr/>
            </a:pPr>
            <a:r>
              <a:rPr lang="ja-JP" altLang="en-US" sz="1200" dirty="0"/>
              <a:t>　　　</a:t>
            </a:r>
            <a:r>
              <a:rPr lang="ja-JP" altLang="en-US" sz="1200" dirty="0">
                <a:latin typeface="Arial" panose="020B0604020202020204" pitchFamily="34" charset="0"/>
                <a:cs typeface="Arial" panose="020B0604020202020204" pitchFamily="34" charset="0"/>
              </a:rPr>
              <a:t>（</a:t>
            </a:r>
            <a:r>
              <a:rPr lang="en-US" altLang="ja-JP" sz="1200" dirty="0">
                <a:latin typeface="Arial" panose="020B0604020202020204" pitchFamily="34" charset="0"/>
                <a:cs typeface="Arial" panose="020B0604020202020204" pitchFamily="34" charset="0"/>
              </a:rPr>
              <a:t>When the Karaoke equipment is not used, alcohol can be offered provided they comply with the above conditions of offering alcohol.</a:t>
            </a:r>
            <a:r>
              <a:rPr lang="ja-JP" altLang="en-US" sz="1200" dirty="0">
                <a:latin typeface="Arial" panose="020B0604020202020204" pitchFamily="34" charset="0"/>
                <a:cs typeface="Arial" panose="020B0604020202020204" pitchFamily="34" charset="0"/>
              </a:rPr>
              <a:t>）</a:t>
            </a:r>
            <a:r>
              <a:rPr lang="ja-JP" altLang="en-US" sz="1200" dirty="0"/>
              <a:t>　</a:t>
            </a:r>
            <a:endParaRPr lang="en-US" altLang="ja-JP" sz="1200" dirty="0"/>
          </a:p>
        </p:txBody>
      </p:sp>
      <p:sp>
        <p:nvSpPr>
          <p:cNvPr id="16" name="正方形/長方形 15"/>
          <p:cNvSpPr/>
          <p:nvPr/>
        </p:nvSpPr>
        <p:spPr>
          <a:xfrm>
            <a:off x="106425" y="5267361"/>
            <a:ext cx="11856744" cy="557620"/>
          </a:xfrm>
          <a:prstGeom prst="rect">
            <a:avLst/>
          </a:prstGeom>
          <a:noFill/>
          <a:ln w="38100">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Tree>
    <p:extLst>
      <p:ext uri="{BB962C8B-B14F-4D97-AF65-F5344CB8AC3E}">
        <p14:creationId xmlns:p14="http://schemas.microsoft.com/office/powerpoint/2010/main" val="1073065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3005176" y="716100"/>
            <a:ext cx="7589714" cy="1415772"/>
          </a:xfrm>
          <a:prstGeom prst="rect">
            <a:avLst/>
          </a:prstGeom>
          <a:noFill/>
        </p:spPr>
        <p:txBody>
          <a:bodyPr wrap="square" rtlCol="0">
            <a:spAutoFit/>
          </a:bodyPr>
          <a:lstStyle/>
          <a:p>
            <a:r>
              <a:rPr lang="en-US" altLang="ja-JP" sz="1600" dirty="0">
                <a:latin typeface="Arial" panose="020B0604020202020204" pitchFamily="34" charset="0"/>
                <a:ea typeface="UD デジタル 教科書体 NK-B" panose="02020700000000000000" pitchFamily="18" charset="-128"/>
                <a:cs typeface="Arial" panose="020B0604020202020204" pitchFamily="34" charset="0"/>
              </a:rPr>
              <a:t>New Certification System established to</a:t>
            </a:r>
            <a:r>
              <a:rPr lang="en-US" altLang="ja-JP" dirty="0">
                <a:latin typeface="Arial" panose="020B0604020202020204" pitchFamily="34" charset="0"/>
                <a:ea typeface="UD デジタル 教科書体 NK-B" panose="02020700000000000000" pitchFamily="18" charset="-128"/>
                <a:cs typeface="Arial" panose="020B0604020202020204" pitchFamily="34" charset="0"/>
              </a:rPr>
              <a:t> </a:t>
            </a:r>
            <a:r>
              <a:rPr lang="en-US" altLang="ja-JP" sz="1600" dirty="0">
                <a:latin typeface="Arial" panose="020B0604020202020204" pitchFamily="34" charset="0"/>
                <a:ea typeface="UD デジタル 教科書体 NK-B" panose="02020700000000000000" pitchFamily="18" charset="-128"/>
                <a:cs typeface="Arial" panose="020B0604020202020204" pitchFamily="34" charset="0"/>
              </a:rPr>
              <a:t>make infection-resistant society by further promoting infection prevention measures in dining establishments so that residents can use them in the safe and secure environment </a:t>
            </a:r>
          </a:p>
          <a:p>
            <a:endParaRPr lang="en-US" altLang="ja-JP" dirty="0">
              <a:latin typeface="Arial" panose="020B0604020202020204" pitchFamily="34" charset="0"/>
              <a:ea typeface="UD デジタル 教科書体 NK-B" panose="02020700000000000000" pitchFamily="18" charset="-128"/>
              <a:cs typeface="Arial" panose="020B0604020202020204" pitchFamily="34" charset="0"/>
            </a:endParaRPr>
          </a:p>
          <a:p>
            <a:endParaRPr lang="en-US" altLang="ja-JP" dirty="0">
              <a:latin typeface="Arial" panose="020B0604020202020204" pitchFamily="34" charset="0"/>
              <a:ea typeface="UD デジタル 教科書体 NK-B" panose="02020700000000000000" pitchFamily="18" charset="-128"/>
              <a:cs typeface="Arial" panose="020B0604020202020204" pitchFamily="34" charset="0"/>
            </a:endParaRPr>
          </a:p>
        </p:txBody>
      </p:sp>
      <p:sp>
        <p:nvSpPr>
          <p:cNvPr id="2" name="フローチャート: 代替処理 1"/>
          <p:cNvSpPr/>
          <p:nvPr/>
        </p:nvSpPr>
        <p:spPr>
          <a:xfrm>
            <a:off x="1670677" y="716100"/>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Arial" panose="020B0604020202020204" pitchFamily="34" charset="0"/>
                <a:ea typeface="UD デジタル 教科書体 NK-B" panose="02020700000000000000" pitchFamily="18" charset="-128"/>
                <a:cs typeface="Arial" panose="020B0604020202020204" pitchFamily="34" charset="0"/>
              </a:rPr>
              <a:t>Outline</a:t>
            </a:r>
            <a:r>
              <a:rPr lang="ja-JP" altLang="en-US" dirty="0">
                <a:solidFill>
                  <a:schemeClr val="tx1"/>
                </a:solidFill>
                <a:latin typeface="Arial" panose="020B0604020202020204" pitchFamily="34" charset="0"/>
                <a:ea typeface="UD デジタル 教科書体 NK-B" panose="02020700000000000000" pitchFamily="18" charset="-128"/>
                <a:cs typeface="Arial" panose="020B0604020202020204" pitchFamily="34" charset="0"/>
              </a:rPr>
              <a:t>　</a:t>
            </a:r>
            <a:endParaRPr lang="ja-JP" altLang="ja-JP" dirty="0">
              <a:solidFill>
                <a:schemeClr val="tx1"/>
              </a:solidFill>
              <a:latin typeface="Arial" panose="020B0604020202020204" pitchFamily="34" charset="0"/>
              <a:ea typeface="UD デジタル 教科書体 NK-B" panose="02020700000000000000" pitchFamily="18" charset="-128"/>
              <a:cs typeface="Arial" panose="020B0604020202020204" pitchFamily="34" charset="0"/>
            </a:endParaRPr>
          </a:p>
        </p:txBody>
      </p:sp>
      <p:sp>
        <p:nvSpPr>
          <p:cNvPr id="23" name="フローチャート: 代替処理 22"/>
          <p:cNvSpPr/>
          <p:nvPr/>
        </p:nvSpPr>
        <p:spPr>
          <a:xfrm>
            <a:off x="1655892" y="2638426"/>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Arial" panose="020B0604020202020204" pitchFamily="34" charset="0"/>
                <a:ea typeface="UD デジタル 教科書体 NK-B" panose="02020700000000000000" pitchFamily="18" charset="-128"/>
                <a:cs typeface="Arial" panose="020B0604020202020204" pitchFamily="34" charset="0"/>
              </a:rPr>
              <a:t>Criteria</a:t>
            </a:r>
            <a:endParaRPr lang="ja-JP" altLang="ja-JP" dirty="0">
              <a:solidFill>
                <a:schemeClr val="tx1"/>
              </a:solidFill>
              <a:latin typeface="Arial" panose="020B0604020202020204" pitchFamily="34" charset="0"/>
              <a:ea typeface="UD デジタル 教科書体 NK-B" panose="02020700000000000000" pitchFamily="18" charset="-128"/>
              <a:cs typeface="Arial" panose="020B0604020202020204" pitchFamily="34" charset="0"/>
            </a:endParaRPr>
          </a:p>
        </p:txBody>
      </p:sp>
      <p:sp>
        <p:nvSpPr>
          <p:cNvPr id="13" name="テキスト ボックス 12"/>
          <p:cNvSpPr txBox="1"/>
          <p:nvPr/>
        </p:nvSpPr>
        <p:spPr>
          <a:xfrm>
            <a:off x="1524000" y="1"/>
            <a:ext cx="9131300" cy="527381"/>
          </a:xfrm>
          <a:prstGeom prst="rect">
            <a:avLst/>
          </a:prstGeom>
          <a:solidFill>
            <a:srgbClr val="0070C0"/>
          </a:solidFill>
        </p:spPr>
        <p:txBody>
          <a:bodyPr wrap="none" rtlCol="0" anchor="ctr">
            <a:noAutofit/>
          </a:bodyPr>
          <a:lstStyle/>
          <a:p>
            <a:pPr algn="ctr"/>
            <a:r>
              <a:rPr lang="en-US" altLang="ja-JP" sz="3200" dirty="0">
                <a:solidFill>
                  <a:schemeClr val="bg1"/>
                </a:solidFill>
                <a:latin typeface="Arial" panose="020B0604020202020204" pitchFamily="34" charset="0"/>
                <a:ea typeface="UD デジタル 教科書体 NK-B" panose="02020700000000000000" pitchFamily="18" charset="-128"/>
                <a:cs typeface="Arial" panose="020B0604020202020204" pitchFamily="34" charset="0"/>
              </a:rPr>
              <a:t>Gold Sticker System</a:t>
            </a:r>
          </a:p>
        </p:txBody>
      </p:sp>
      <p:sp>
        <p:nvSpPr>
          <p:cNvPr id="14" name="正方形/長方形 13"/>
          <p:cNvSpPr/>
          <p:nvPr/>
        </p:nvSpPr>
        <p:spPr>
          <a:xfrm>
            <a:off x="2930677" y="2532235"/>
            <a:ext cx="7005446" cy="2831544"/>
          </a:xfrm>
          <a:prstGeom prst="rect">
            <a:avLst/>
          </a:prstGeom>
        </p:spPr>
        <p:txBody>
          <a:bodyPr wrap="square">
            <a:spAutoFit/>
          </a:bodyPr>
          <a:lstStyle/>
          <a:p>
            <a:r>
              <a:rPr lang="en-US" altLang="ja-JP" sz="1600" dirty="0">
                <a:latin typeface="Arial" panose="020B0604020202020204" pitchFamily="34" charset="0"/>
                <a:ea typeface="UD デジタル 教科書体 NK-B" panose="02020700000000000000" pitchFamily="18" charset="-128"/>
                <a:cs typeface="Arial" panose="020B0604020202020204" pitchFamily="34" charset="0"/>
              </a:rPr>
              <a:t>Own Criteria established by Osaka Prefecture in addition to the</a:t>
            </a:r>
          </a:p>
          <a:p>
            <a:r>
              <a:rPr lang="en-US" altLang="ja-JP" sz="1600" dirty="0">
                <a:latin typeface="Arial" panose="020B0604020202020204" pitchFamily="34" charset="0"/>
                <a:ea typeface="UD デジタル 教科書体 NK-B" panose="02020700000000000000" pitchFamily="18" charset="-128"/>
                <a:cs typeface="Arial" panose="020B0604020202020204" pitchFamily="34" charset="0"/>
              </a:rPr>
              <a:t> 4 national criteria</a:t>
            </a:r>
          </a:p>
          <a:p>
            <a:r>
              <a:rPr lang="ja-JP" altLang="en-US" sz="1600" dirty="0">
                <a:latin typeface="Arial" panose="020B0604020202020204" pitchFamily="34" charset="0"/>
                <a:ea typeface="UD デジタル 教科書体 NK-B" panose="02020700000000000000" pitchFamily="18" charset="-128"/>
                <a:cs typeface="Arial" panose="020B0604020202020204" pitchFamily="34" charset="0"/>
              </a:rPr>
              <a:t>（</a:t>
            </a:r>
            <a:r>
              <a:rPr lang="en-US" altLang="ja-JP" sz="1600" dirty="0">
                <a:latin typeface="Arial" panose="020B0604020202020204" pitchFamily="34" charset="0"/>
                <a:ea typeface="UD デジタル 教科書体 NK-B" panose="02020700000000000000" pitchFamily="18" charset="-128"/>
                <a:cs typeface="Arial" panose="020B0604020202020204" pitchFamily="34" charset="0"/>
              </a:rPr>
              <a:t>It is required to meet all the criteria including the following examples)</a:t>
            </a:r>
          </a:p>
          <a:p>
            <a:endParaRPr lang="en-US" altLang="ja-JP" sz="1600" dirty="0">
              <a:latin typeface="Arial" panose="020B0604020202020204" pitchFamily="34" charset="0"/>
              <a:ea typeface="UD デジタル 教科書体 NK-B" panose="02020700000000000000" pitchFamily="18" charset="-128"/>
              <a:cs typeface="Arial" panose="020B0604020202020204" pitchFamily="34" charset="0"/>
            </a:endParaRPr>
          </a:p>
          <a:p>
            <a:r>
              <a:rPr lang="ja-JP" altLang="en-US" sz="1600" dirty="0">
                <a:latin typeface="Arial" panose="020B0604020202020204" pitchFamily="34" charset="0"/>
                <a:ea typeface="UD デジタル 教科書体 NK-B" panose="02020700000000000000" pitchFamily="18" charset="-128"/>
                <a:cs typeface="Arial" panose="020B0604020202020204" pitchFamily="34" charset="0"/>
              </a:rPr>
              <a:t>（</a:t>
            </a:r>
            <a:r>
              <a:rPr lang="en-US" altLang="ja-JP" sz="1600" dirty="0">
                <a:latin typeface="Arial" panose="020B0604020202020204" pitchFamily="34" charset="0"/>
                <a:ea typeface="UD デジタル 教科書体 NK-B" panose="02020700000000000000" pitchFamily="18" charset="-128"/>
                <a:cs typeface="Arial" panose="020B0604020202020204" pitchFamily="34" charset="0"/>
              </a:rPr>
              <a:t>Ex</a:t>
            </a:r>
            <a:r>
              <a:rPr lang="ja-JP" altLang="en-US" sz="1600" dirty="0">
                <a:latin typeface="Arial" panose="020B0604020202020204" pitchFamily="34" charset="0"/>
                <a:ea typeface="UD デジタル 教科書体 NK-B" panose="02020700000000000000" pitchFamily="18" charset="-128"/>
                <a:cs typeface="Arial" panose="020B0604020202020204" pitchFamily="34" charset="0"/>
              </a:rPr>
              <a:t>） ・</a:t>
            </a:r>
            <a:r>
              <a:rPr lang="en-US" altLang="ja-JP" sz="1600" dirty="0">
                <a:latin typeface="Arial" panose="020B0604020202020204" pitchFamily="34" charset="0"/>
                <a:ea typeface="UD デジタル 教科書体 NK-B" panose="02020700000000000000" pitchFamily="18" charset="-128"/>
                <a:cs typeface="Arial" panose="020B0604020202020204" pitchFamily="34" charset="0"/>
              </a:rPr>
              <a:t>Set up acrylic board</a:t>
            </a:r>
            <a:r>
              <a:rPr lang="ja-JP" altLang="en-US" sz="1600" dirty="0">
                <a:latin typeface="Arial" panose="020B0604020202020204" pitchFamily="34" charset="0"/>
                <a:ea typeface="UD デジタル 教科書体 NK-B" panose="02020700000000000000" pitchFamily="18" charset="-128"/>
                <a:cs typeface="Arial" panose="020B0604020202020204" pitchFamily="34" charset="0"/>
              </a:rPr>
              <a:t>（</a:t>
            </a:r>
            <a:r>
              <a:rPr lang="en-US" altLang="ja-JP" sz="1600" dirty="0">
                <a:latin typeface="Arial" panose="020B0604020202020204" pitchFamily="34" charset="0"/>
                <a:ea typeface="UD デジタル 教科書体 NK-B" panose="02020700000000000000" pitchFamily="18" charset="-128"/>
                <a:cs typeface="Arial" panose="020B0604020202020204" pitchFamily="34" charset="0"/>
              </a:rPr>
              <a:t>Keep distance between seats</a:t>
            </a:r>
            <a:r>
              <a:rPr lang="ja-JP" altLang="en-US" sz="1600" dirty="0">
                <a:latin typeface="Arial" panose="020B0604020202020204" pitchFamily="34" charset="0"/>
                <a:ea typeface="UD デジタル 教科書体 NK-B" panose="02020700000000000000" pitchFamily="18" charset="-128"/>
                <a:cs typeface="Arial" panose="020B0604020202020204" pitchFamily="34" charset="0"/>
              </a:rPr>
              <a:t>）</a:t>
            </a:r>
            <a:endParaRPr lang="en-US" altLang="ja-JP" sz="1600" dirty="0">
              <a:latin typeface="Arial" panose="020B0604020202020204" pitchFamily="34" charset="0"/>
              <a:ea typeface="UD デジタル 教科書体 NK-B" panose="02020700000000000000" pitchFamily="18" charset="-128"/>
              <a:cs typeface="Arial" panose="020B0604020202020204" pitchFamily="34" charset="0"/>
            </a:endParaRPr>
          </a:p>
          <a:p>
            <a:r>
              <a:rPr lang="ja-JP" altLang="en-US" sz="1600" dirty="0">
                <a:latin typeface="UD デジタル 教科書体 NK-B" panose="02020700000000000000" pitchFamily="18" charset="-128"/>
                <a:ea typeface="UD デジタル 教科書体 NK-B" panose="02020700000000000000" pitchFamily="18" charset="-128"/>
              </a:rPr>
              <a:t>　　　　　</a:t>
            </a:r>
            <a:r>
              <a:rPr lang="ja-JP" altLang="en-US" sz="1600" dirty="0">
                <a:latin typeface="Arial" panose="020B0604020202020204" pitchFamily="34" charset="0"/>
                <a:ea typeface="UD デジタル 教科書体 NK-B" panose="02020700000000000000" pitchFamily="18" charset="-128"/>
                <a:cs typeface="Arial" panose="020B0604020202020204" pitchFamily="34" charset="0"/>
              </a:rPr>
              <a:t>・</a:t>
            </a:r>
            <a:r>
              <a:rPr lang="en-US" altLang="ja-JP" sz="1600" dirty="0">
                <a:latin typeface="Arial" panose="020B0604020202020204" pitchFamily="34" charset="0"/>
                <a:ea typeface="UD デジタル 教科書体 NK-B" panose="02020700000000000000" pitchFamily="18" charset="-128"/>
                <a:cs typeface="Arial" panose="020B0604020202020204" pitchFamily="34" charset="0"/>
              </a:rPr>
              <a:t>Disinfect hands and fingers</a:t>
            </a:r>
          </a:p>
          <a:p>
            <a:r>
              <a:rPr lang="ja-JP" altLang="en-US" sz="1600" dirty="0">
                <a:latin typeface="Arial" panose="020B0604020202020204" pitchFamily="34" charset="0"/>
                <a:ea typeface="UD デジタル 教科書体 NK-B" panose="02020700000000000000" pitchFamily="18" charset="-128"/>
                <a:cs typeface="Arial" panose="020B0604020202020204" pitchFamily="34" charset="0"/>
              </a:rPr>
              <a:t>　　　　　・</a:t>
            </a:r>
            <a:r>
              <a:rPr lang="en-US" altLang="ja-JP" sz="1600" dirty="0">
                <a:latin typeface="Arial" panose="020B0604020202020204" pitchFamily="34" charset="0"/>
                <a:ea typeface="UD デジタル 教科書体 NK-B" panose="02020700000000000000" pitchFamily="18" charset="-128"/>
                <a:cs typeface="Arial" panose="020B0604020202020204" pitchFamily="34" charset="0"/>
              </a:rPr>
              <a:t>Promote wearing a mask except while eating</a:t>
            </a:r>
            <a:endParaRPr lang="ja-JP" altLang="en-US" sz="1600" dirty="0">
              <a:latin typeface="Arial" panose="020B0604020202020204" pitchFamily="34" charset="0"/>
              <a:ea typeface="UD デジタル 教科書体 NK-B" panose="02020700000000000000" pitchFamily="18" charset="-128"/>
              <a:cs typeface="Arial" panose="020B0604020202020204" pitchFamily="34" charset="0"/>
            </a:endParaRPr>
          </a:p>
          <a:p>
            <a:r>
              <a:rPr lang="ja-JP" altLang="en-US" sz="1600" dirty="0">
                <a:latin typeface="UD デジタル 教科書体 NK-B" panose="02020700000000000000" pitchFamily="18" charset="-128"/>
                <a:ea typeface="UD デジタル 教科書体 NK-B" panose="02020700000000000000" pitchFamily="18" charset="-128"/>
              </a:rPr>
              <a:t>　　　　　・</a:t>
            </a:r>
            <a:r>
              <a:rPr lang="en-US" altLang="ja-JP" sz="1600" dirty="0">
                <a:latin typeface="Arial" panose="020B0604020202020204" pitchFamily="34" charset="0"/>
                <a:ea typeface="UD デジタル 教科書体 NK-B" panose="02020700000000000000" pitchFamily="18" charset="-128"/>
                <a:cs typeface="Arial" panose="020B0604020202020204" pitchFamily="34" charset="0"/>
              </a:rPr>
              <a:t>Thorough ventilation and setting a CO2 sensor</a:t>
            </a:r>
          </a:p>
          <a:p>
            <a:r>
              <a:rPr lang="ja-JP" altLang="en-US" sz="1600" dirty="0">
                <a:latin typeface="UD デジタル 教科書体 NK-B" panose="02020700000000000000" pitchFamily="18" charset="-128"/>
                <a:ea typeface="UD デジタル 教科書体 NK-B" panose="02020700000000000000" pitchFamily="18" charset="-128"/>
              </a:rPr>
              <a:t>　　　　　・</a:t>
            </a:r>
            <a:r>
              <a:rPr lang="en-US" altLang="ja-JP" sz="1600" dirty="0">
                <a:latin typeface="Arial" panose="020B0604020202020204" pitchFamily="34" charset="0"/>
                <a:ea typeface="UD デジタル 教科書体 NK-B" panose="02020700000000000000" pitchFamily="18" charset="-128"/>
                <a:cs typeface="Arial" panose="020B0604020202020204" pitchFamily="34" charset="0"/>
              </a:rPr>
              <a:t>Recommend that employees with any symptoms should</a:t>
            </a:r>
          </a:p>
          <a:p>
            <a:r>
              <a:rPr lang="en-US" altLang="ja-JP" sz="1600" dirty="0">
                <a:latin typeface="Arial" panose="020B0604020202020204" pitchFamily="34" charset="0"/>
                <a:ea typeface="UD デジタル 教科書体 NK-B" panose="02020700000000000000" pitchFamily="18" charset="-128"/>
                <a:cs typeface="Arial" panose="020B0604020202020204" pitchFamily="34" charset="0"/>
              </a:rPr>
              <a:t>            use “Smart phone test center for restaurants”</a:t>
            </a:r>
          </a:p>
          <a:p>
            <a:r>
              <a:rPr lang="en-US" altLang="ja-JP" sz="1600" dirty="0">
                <a:latin typeface="Arial" panose="020B0604020202020204" pitchFamily="34" charset="0"/>
                <a:ea typeface="UD デジタル 教科書体 NK-B" panose="02020700000000000000" pitchFamily="18" charset="-128"/>
                <a:cs typeface="Arial" panose="020B0604020202020204" pitchFamily="34" charset="0"/>
              </a:rPr>
              <a:t> </a:t>
            </a:r>
            <a:r>
              <a:rPr lang="ja-JP" altLang="en-US" sz="1600" dirty="0">
                <a:latin typeface="Arial" panose="020B0604020202020204" pitchFamily="34" charset="0"/>
                <a:ea typeface="UD デジタル 教科書体 NK-B" panose="02020700000000000000" pitchFamily="18" charset="-128"/>
                <a:cs typeface="Arial" panose="020B0604020202020204" pitchFamily="34" charset="0"/>
              </a:rPr>
              <a:t> </a:t>
            </a:r>
            <a:r>
              <a:rPr lang="en-US" altLang="ja-JP" sz="1600" dirty="0">
                <a:latin typeface="Arial" panose="020B0604020202020204" pitchFamily="34" charset="0"/>
                <a:ea typeface="UD デジタル 教科書体 NK-B" panose="02020700000000000000" pitchFamily="18" charset="-128"/>
                <a:cs typeface="Arial" panose="020B0604020202020204" pitchFamily="34" charset="0"/>
              </a:rPr>
              <a:t>        </a:t>
            </a:r>
            <a:r>
              <a:rPr lang="ja-JP" altLang="en-US" sz="1600" dirty="0">
                <a:latin typeface="Arial" panose="020B0604020202020204" pitchFamily="34" charset="0"/>
                <a:ea typeface="UD デジタル 教科書体 NK-B" panose="02020700000000000000" pitchFamily="18" charset="-128"/>
                <a:cs typeface="Arial" panose="020B0604020202020204" pitchFamily="34" charset="0"/>
              </a:rPr>
              <a:t>・</a:t>
            </a:r>
            <a:r>
              <a:rPr lang="en-US" altLang="ja-JP" sz="1600" dirty="0">
                <a:latin typeface="Arial" panose="020B0604020202020204" pitchFamily="34" charset="0"/>
                <a:ea typeface="UD デジタル 教科書体 NK-B" panose="02020700000000000000" pitchFamily="18" charset="-128"/>
                <a:cs typeface="Arial" panose="020B0604020202020204" pitchFamily="34" charset="0"/>
              </a:rPr>
              <a:t>Assign  a “COVID-19 countermeasure leader”</a:t>
            </a:r>
            <a:r>
              <a:rPr lang="ja-JP" altLang="en-US" sz="1600" dirty="0">
                <a:latin typeface="Arial" panose="020B0604020202020204" pitchFamily="34" charset="0"/>
                <a:ea typeface="UD デジタル 教科書体 NK-B" panose="02020700000000000000" pitchFamily="18" charset="-128"/>
                <a:cs typeface="Arial" panose="020B0604020202020204" pitchFamily="34" charset="0"/>
              </a:rPr>
              <a:t>　　</a:t>
            </a:r>
            <a:r>
              <a:rPr lang="ja-JP" altLang="en-US" dirty="0">
                <a:latin typeface="Arial" panose="020B0604020202020204" pitchFamily="34" charset="0"/>
                <a:ea typeface="UD デジタル 教科書体 NK-B" panose="02020700000000000000" pitchFamily="18" charset="-128"/>
                <a:cs typeface="Arial" panose="020B0604020202020204" pitchFamily="34" charset="0"/>
              </a:rPr>
              <a:t>　　　　　　　　</a:t>
            </a:r>
          </a:p>
        </p:txBody>
      </p:sp>
      <p:sp>
        <p:nvSpPr>
          <p:cNvPr id="15" name="フローチャート: 代替処理 14"/>
          <p:cNvSpPr/>
          <p:nvPr/>
        </p:nvSpPr>
        <p:spPr>
          <a:xfrm>
            <a:off x="1670677" y="1677263"/>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Arial" panose="020B0604020202020204" pitchFamily="34" charset="0"/>
                <a:ea typeface="UD デジタル 教科書体 NK-B" panose="02020700000000000000" pitchFamily="18" charset="-128"/>
                <a:cs typeface="Arial" panose="020B0604020202020204" pitchFamily="34" charset="0"/>
              </a:rPr>
              <a:t>To whom</a:t>
            </a:r>
            <a:endParaRPr lang="ja-JP" altLang="ja-JP" dirty="0">
              <a:solidFill>
                <a:schemeClr val="tx1"/>
              </a:solidFill>
              <a:latin typeface="Arial" panose="020B0604020202020204" pitchFamily="34" charset="0"/>
              <a:ea typeface="UD デジタル 教科書体 NK-B" panose="02020700000000000000" pitchFamily="18" charset="-128"/>
              <a:cs typeface="Arial" panose="020B0604020202020204" pitchFamily="34" charset="0"/>
            </a:endParaRPr>
          </a:p>
        </p:txBody>
      </p:sp>
      <p:sp>
        <p:nvSpPr>
          <p:cNvPr id="17" name="テキスト ボックス 16"/>
          <p:cNvSpPr txBox="1"/>
          <p:nvPr/>
        </p:nvSpPr>
        <p:spPr>
          <a:xfrm>
            <a:off x="3005176" y="1672597"/>
            <a:ext cx="7558752" cy="369332"/>
          </a:xfrm>
          <a:prstGeom prst="rect">
            <a:avLst/>
          </a:prstGeom>
          <a:noFill/>
        </p:spPr>
        <p:txBody>
          <a:bodyPr wrap="square" rtlCol="0">
            <a:spAutoFit/>
          </a:bodyPr>
          <a:lstStyle/>
          <a:p>
            <a:r>
              <a:rPr lang="en-US" altLang="ja-JP" dirty="0">
                <a:latin typeface="Arial" panose="020B0604020202020204" pitchFamily="34" charset="0"/>
                <a:ea typeface="UD デジタル 教科書体 NK-B" panose="02020700000000000000" pitchFamily="18" charset="-128"/>
                <a:cs typeface="Arial" panose="020B0604020202020204" pitchFamily="34" charset="0"/>
              </a:rPr>
              <a:t>Dining establishments</a:t>
            </a:r>
            <a:r>
              <a:rPr lang="ja-JP" altLang="en-US" sz="1600" dirty="0">
                <a:latin typeface="Arial" panose="020B0604020202020204" pitchFamily="34" charset="0"/>
                <a:ea typeface="UD デジタル 教科書体 NK-B" panose="02020700000000000000" pitchFamily="18" charset="-128"/>
                <a:cs typeface="Arial" panose="020B0604020202020204" pitchFamily="34" charset="0"/>
              </a:rPr>
              <a:t>（</a:t>
            </a:r>
            <a:r>
              <a:rPr lang="en-US" altLang="ja-JP" sz="1600" dirty="0">
                <a:latin typeface="Arial" panose="020B0604020202020204" pitchFamily="34" charset="0"/>
                <a:ea typeface="UD デジタル 教科書体 NK-B" panose="02020700000000000000" pitchFamily="18" charset="-128"/>
                <a:cs typeface="Arial" panose="020B0604020202020204" pitchFamily="34" charset="0"/>
              </a:rPr>
              <a:t>Other than Takeout-only shops)</a:t>
            </a:r>
          </a:p>
        </p:txBody>
      </p:sp>
      <p:sp>
        <p:nvSpPr>
          <p:cNvPr id="19" name="正方形/長方形 18"/>
          <p:cNvSpPr/>
          <p:nvPr/>
        </p:nvSpPr>
        <p:spPr>
          <a:xfrm>
            <a:off x="2086970" y="5605678"/>
            <a:ext cx="9047166" cy="338554"/>
          </a:xfrm>
          <a:prstGeom prst="rect">
            <a:avLst/>
          </a:prstGeom>
        </p:spPr>
        <p:txBody>
          <a:bodyPr wrap="square">
            <a:spAutoFit/>
          </a:bodyPr>
          <a:lstStyle/>
          <a:p>
            <a:r>
              <a:rPr lang="en-US" altLang="ja-JP" sz="1600" dirty="0">
                <a:latin typeface="UD デジタル 教科書体 NK-B" panose="02020700000000000000" pitchFamily="18" charset="-128"/>
                <a:ea typeface="UD デジタル 教科書体 NK-B" panose="02020700000000000000" pitchFamily="18" charset="-128"/>
              </a:rPr>
              <a:t>※</a:t>
            </a:r>
            <a:r>
              <a:rPr lang="en-US" altLang="ja-JP" sz="1600" dirty="0">
                <a:latin typeface="Arial" panose="020B0604020202020204" pitchFamily="34" charset="0"/>
                <a:ea typeface="UD デジタル 教科書体 NK-B" panose="02020700000000000000" pitchFamily="18" charset="-128"/>
                <a:cs typeface="Arial" panose="020B0604020202020204" pitchFamily="34" charset="0"/>
              </a:rPr>
              <a:t>Please see further information about each item above on the website of Osaka Prefecture</a:t>
            </a:r>
          </a:p>
        </p:txBody>
      </p:sp>
      <p:grpSp>
        <p:nvGrpSpPr>
          <p:cNvPr id="7" name="グループ化 6"/>
          <p:cNvGrpSpPr/>
          <p:nvPr/>
        </p:nvGrpSpPr>
        <p:grpSpPr>
          <a:xfrm>
            <a:off x="7327143" y="6197104"/>
            <a:ext cx="3328157" cy="303276"/>
            <a:chOff x="5669269" y="4207245"/>
            <a:chExt cx="3328157" cy="303276"/>
          </a:xfrm>
        </p:grpSpPr>
        <p:pic>
          <p:nvPicPr>
            <p:cNvPr id="21" name="図 20"/>
            <p:cNvPicPr>
              <a:picLocks noChangeAspect="1"/>
            </p:cNvPicPr>
            <p:nvPr/>
          </p:nvPicPr>
          <p:blipFill>
            <a:blip r:embed="rId2"/>
            <a:stretch>
              <a:fillRect/>
            </a:stretch>
          </p:blipFill>
          <p:spPr>
            <a:xfrm>
              <a:off x="5669269" y="4207245"/>
              <a:ext cx="3328157" cy="303276"/>
            </a:xfrm>
            <a:prstGeom prst="rect">
              <a:avLst/>
            </a:prstGeom>
          </p:spPr>
        </p:pic>
        <p:pic>
          <p:nvPicPr>
            <p:cNvPr id="5" name="図 4"/>
            <p:cNvPicPr>
              <a:picLocks noChangeAspect="1"/>
            </p:cNvPicPr>
            <p:nvPr/>
          </p:nvPicPr>
          <p:blipFill rotWithShape="1">
            <a:blip r:embed="rId3"/>
            <a:srcRect l="6702" t="5380" r="5043" b="35200"/>
            <a:stretch/>
          </p:blipFill>
          <p:spPr>
            <a:xfrm>
              <a:off x="6073097" y="4262122"/>
              <a:ext cx="2408329" cy="156703"/>
            </a:xfrm>
            <a:prstGeom prst="rect">
              <a:avLst/>
            </a:prstGeom>
          </p:spPr>
        </p:pic>
      </p:grpSp>
      <p:pic>
        <p:nvPicPr>
          <p:cNvPr id="22" name="図 21"/>
          <p:cNvPicPr>
            <a:picLocks noChangeAspect="1"/>
          </p:cNvPicPr>
          <p:nvPr/>
        </p:nvPicPr>
        <p:blipFill>
          <a:blip r:embed="rId4"/>
          <a:stretch>
            <a:fillRect/>
          </a:stretch>
        </p:blipFill>
        <p:spPr>
          <a:xfrm>
            <a:off x="9887344" y="1672597"/>
            <a:ext cx="1993205" cy="2088626"/>
          </a:xfrm>
          <a:prstGeom prst="rect">
            <a:avLst/>
          </a:prstGeom>
        </p:spPr>
      </p:pic>
      <p:sp>
        <p:nvSpPr>
          <p:cNvPr id="26" name="テキスト ボックス 25"/>
          <p:cNvSpPr txBox="1"/>
          <p:nvPr/>
        </p:nvSpPr>
        <p:spPr>
          <a:xfrm>
            <a:off x="11605542" y="6300607"/>
            <a:ext cx="360948" cy="400110"/>
          </a:xfrm>
          <a:prstGeom prst="rect">
            <a:avLst/>
          </a:prstGeom>
          <a:noFill/>
        </p:spPr>
        <p:txBody>
          <a:bodyPr wrap="square" rtlCol="0">
            <a:spAutoFit/>
          </a:bodyPr>
          <a:lstStyle/>
          <a:p>
            <a:r>
              <a:rPr lang="ja-JP" altLang="en-US" sz="2000" b="1" dirty="0"/>
              <a:t>７</a:t>
            </a:r>
            <a:endParaRPr lang="en-US" altLang="ja-JP" sz="2000" b="1" dirty="0"/>
          </a:p>
        </p:txBody>
      </p:sp>
      <p:sp>
        <p:nvSpPr>
          <p:cNvPr id="27" name="角丸四角形 26"/>
          <p:cNvSpPr/>
          <p:nvPr/>
        </p:nvSpPr>
        <p:spPr>
          <a:xfrm>
            <a:off x="8848565" y="28757"/>
            <a:ext cx="1494001" cy="45075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lang="en-US" altLang="ja-JP" sz="1600" b="1" dirty="0">
                <a:solidFill>
                  <a:schemeClr val="tx1"/>
                </a:solidFill>
                <a:latin typeface="Meiryo UI" panose="020B0604030504040204" pitchFamily="50" charset="-128"/>
                <a:ea typeface="Meiryo UI" panose="020B0604030504040204" pitchFamily="50" charset="-128"/>
              </a:rPr>
              <a:t>Reference</a:t>
            </a:r>
          </a:p>
        </p:txBody>
      </p:sp>
      <p:sp>
        <p:nvSpPr>
          <p:cNvPr id="3" name="正方形/長方形 2"/>
          <p:cNvSpPr/>
          <p:nvPr/>
        </p:nvSpPr>
        <p:spPr>
          <a:xfrm>
            <a:off x="3005175" y="2812251"/>
            <a:ext cx="1785765" cy="23182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3636239" y="3534377"/>
            <a:ext cx="4786543" cy="226846"/>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3636240" y="3768749"/>
            <a:ext cx="2893350" cy="277464"/>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3636239" y="4251529"/>
            <a:ext cx="1953192" cy="28499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3636239" y="4012533"/>
            <a:ext cx="4361542" cy="238995"/>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510662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660717766"/>
              </p:ext>
            </p:extLst>
          </p:nvPr>
        </p:nvGraphicFramePr>
        <p:xfrm>
          <a:off x="487960" y="1206678"/>
          <a:ext cx="10976159" cy="5021835"/>
        </p:xfrm>
        <a:graphic>
          <a:graphicData uri="http://schemas.openxmlformats.org/drawingml/2006/table">
            <a:tbl>
              <a:tblPr firstRow="1" bandRow="1">
                <a:tableStyleId>{5C22544A-7EE6-4342-B048-85BDC9FD1C3A}</a:tableStyleId>
              </a:tblPr>
              <a:tblGrid>
                <a:gridCol w="2212572">
                  <a:extLst>
                    <a:ext uri="{9D8B030D-6E8A-4147-A177-3AD203B41FA5}">
                      <a16:colId xmlns:a16="http://schemas.microsoft.com/office/drawing/2014/main" val="4145441939"/>
                    </a:ext>
                  </a:extLst>
                </a:gridCol>
                <a:gridCol w="5024942">
                  <a:extLst>
                    <a:ext uri="{9D8B030D-6E8A-4147-A177-3AD203B41FA5}">
                      <a16:colId xmlns:a16="http://schemas.microsoft.com/office/drawing/2014/main" val="1129165588"/>
                    </a:ext>
                  </a:extLst>
                </a:gridCol>
                <a:gridCol w="3738645">
                  <a:extLst>
                    <a:ext uri="{9D8B030D-6E8A-4147-A177-3AD203B41FA5}">
                      <a16:colId xmlns:a16="http://schemas.microsoft.com/office/drawing/2014/main" val="2135128828"/>
                    </a:ext>
                  </a:extLst>
                </a:gridCol>
              </a:tblGrid>
              <a:tr h="342593">
                <a:tc rowSpan="2">
                  <a:txBody>
                    <a:bodyPr/>
                    <a:lstStyle/>
                    <a:p>
                      <a:pPr marL="0" algn="ctr" defTabSz="914400" rtl="0" eaLnBrk="1" latinLnBrk="0" hangingPunct="1"/>
                      <a:r>
                        <a:rPr kumimoji="1" lang="en-US" altLang="ja-JP" sz="1800" b="1" kern="1200" dirty="0">
                          <a:solidFill>
                            <a:schemeClr val="tx1"/>
                          </a:solidFill>
                          <a:latin typeface="+mn-lt"/>
                          <a:ea typeface="+mn-ea"/>
                          <a:cs typeface="+mn-cs"/>
                        </a:rPr>
                        <a:t>Categories</a:t>
                      </a:r>
                      <a:endParaRPr kumimoji="1" lang="ja-JP" altLang="en-US" sz="1800" b="1" kern="1200" dirty="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rowSpan="2">
                  <a:txBody>
                    <a:bodyPr/>
                    <a:lstStyle/>
                    <a:p>
                      <a:pPr algn="ctr"/>
                      <a:r>
                        <a:rPr lang="en-US" altLang="ja-JP" sz="1600" dirty="0">
                          <a:solidFill>
                            <a:schemeClr val="tx1"/>
                          </a:solidFill>
                        </a:rPr>
                        <a:t>Facilities</a:t>
                      </a:r>
                      <a:endParaRPr kumimoji="1" lang="ja-JP" altLang="en-US" sz="160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r>
                        <a:rPr kumimoji="1" lang="en-US" altLang="ja-JP" sz="1600" dirty="0">
                          <a:solidFill>
                            <a:schemeClr val="tx1"/>
                          </a:solidFill>
                          <a:latin typeface="Arial" panose="020B0604020202020204" pitchFamily="34" charset="0"/>
                          <a:cs typeface="Arial" panose="020B0604020202020204" pitchFamily="34" charset="0"/>
                        </a:rPr>
                        <a:t>Request details</a:t>
                      </a:r>
                      <a:endParaRPr kumimoji="1" lang="ja-JP" altLang="en-US" sz="1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3155963503"/>
                  </a:ext>
                </a:extLst>
              </a:tr>
              <a:tr h="800835">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600" b="1" dirty="0">
                          <a:solidFill>
                            <a:schemeClr val="tx1"/>
                          </a:solidFill>
                          <a:latin typeface="Arial" panose="020B0604020202020204" pitchFamily="34" charset="0"/>
                          <a:cs typeface="Arial" panose="020B0604020202020204" pitchFamily="34" charset="0"/>
                        </a:rPr>
                        <a:t>Facilities with more than 1000</a:t>
                      </a:r>
                      <a:r>
                        <a:rPr kumimoji="1" lang="ja-JP" altLang="en-US" sz="1600" b="1" dirty="0">
                          <a:solidFill>
                            <a:schemeClr val="tx1"/>
                          </a:solidFill>
                          <a:latin typeface="Arial" panose="020B0604020202020204" pitchFamily="34" charset="0"/>
                          <a:cs typeface="Arial" panose="020B0604020202020204" pitchFamily="34" charset="0"/>
                        </a:rPr>
                        <a:t>㎡ </a:t>
                      </a:r>
                      <a:endParaRPr kumimoji="1" lang="en-US" altLang="ja-JP" sz="1600" b="1" dirty="0">
                        <a:solidFill>
                          <a:schemeClr val="tx1"/>
                        </a:solidFill>
                        <a:latin typeface="Arial" panose="020B0604020202020204" pitchFamily="34" charset="0"/>
                        <a:cs typeface="Arial" panose="020B0604020202020204" pitchFamily="34" charset="0"/>
                      </a:endParaRPr>
                    </a:p>
                    <a:p>
                      <a:pPr algn="ctr"/>
                      <a:r>
                        <a:rPr kumimoji="1" lang="en-US" altLang="ja-JP" sz="1600" b="1" dirty="0">
                          <a:solidFill>
                            <a:schemeClr val="tx1"/>
                          </a:solidFill>
                          <a:latin typeface="Arial" panose="020B0604020202020204" pitchFamily="34" charset="0"/>
                          <a:cs typeface="Arial" panose="020B0604020202020204" pitchFamily="34" charset="0"/>
                        </a:rPr>
                        <a:t>in the area under the pre-emergency measures </a:t>
                      </a:r>
                      <a:endParaRPr kumimoji="1" lang="ja-JP" altLang="en-US" sz="1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4286497044"/>
                  </a:ext>
                </a:extLst>
              </a:tr>
              <a:tr h="965491">
                <a:tc>
                  <a:txBody>
                    <a:bodyPr/>
                    <a:lstStyle/>
                    <a:p>
                      <a:pPr marL="72000">
                        <a:spcBef>
                          <a:spcPts val="600"/>
                        </a:spcBef>
                      </a:pPr>
                      <a:r>
                        <a:rPr lang="en-US" altLang="ja-JP" sz="1400" dirty="0">
                          <a:solidFill>
                            <a:schemeClr val="tx1"/>
                          </a:solidFill>
                          <a:latin typeface="Arial" panose="020B0604020202020204" pitchFamily="34" charset="0"/>
                          <a:cs typeface="Arial" panose="020B0604020202020204" pitchFamily="34" charset="0"/>
                        </a:rPr>
                        <a:t>Commercial facilities</a:t>
                      </a:r>
                      <a:endParaRPr lang="ja-JP" altLang="en-US"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spcBef>
                          <a:spcPts val="0"/>
                        </a:spcBef>
                      </a:pPr>
                      <a:r>
                        <a:rPr kumimoji="1" lang="en-US" altLang="ja-JP" sz="1400" dirty="0">
                          <a:solidFill>
                            <a:schemeClr val="tx1"/>
                          </a:solidFill>
                          <a:latin typeface="Arial" panose="020B0604020202020204" pitchFamily="34" charset="0"/>
                          <a:cs typeface="Arial" panose="020B0604020202020204" pitchFamily="34" charset="0"/>
                        </a:rPr>
                        <a:t>big-box stores, department stores, shopping centers</a:t>
                      </a:r>
                      <a:r>
                        <a:rPr kumimoji="1" lang="ja-JP" altLang="en-US" sz="1400" dirty="0">
                          <a:solidFill>
                            <a:schemeClr val="tx1"/>
                          </a:solidFill>
                          <a:latin typeface="Arial" panose="020B0604020202020204" pitchFamily="34" charset="0"/>
                          <a:cs typeface="Arial" panose="020B0604020202020204" pitchFamily="34" charset="0"/>
                        </a:rPr>
                        <a:t>（</a:t>
                      </a:r>
                      <a:r>
                        <a:rPr kumimoji="1" lang="en-US" altLang="ja-JP" sz="1400" dirty="0">
                          <a:solidFill>
                            <a:schemeClr val="tx1"/>
                          </a:solidFill>
                          <a:latin typeface="Arial" panose="020B0604020202020204" pitchFamily="34" charset="0"/>
                          <a:cs typeface="Arial" panose="020B0604020202020204" pitchFamily="34" charset="0"/>
                        </a:rPr>
                        <a:t>including underground malls), etc.</a:t>
                      </a:r>
                    </a:p>
                    <a:p>
                      <a:pPr marL="72000">
                        <a:spcBef>
                          <a:spcPts val="0"/>
                        </a:spcBef>
                      </a:pPr>
                      <a:r>
                        <a:rPr kumimoji="1" lang="ja-JP" altLang="en-US" sz="1400" b="0" dirty="0">
                          <a:solidFill>
                            <a:schemeClr val="tx1"/>
                          </a:solidFill>
                          <a:latin typeface="Arial" panose="020B0604020202020204" pitchFamily="34" charset="0"/>
                          <a:cs typeface="Arial" panose="020B0604020202020204" pitchFamily="34" charset="0"/>
                        </a:rPr>
                        <a:t>（</a:t>
                      </a:r>
                      <a:r>
                        <a:rPr kumimoji="1" lang="en-US" altLang="ja-JP" sz="1400" b="0" dirty="0">
                          <a:solidFill>
                            <a:schemeClr val="tx1"/>
                          </a:solidFill>
                          <a:latin typeface="Arial" panose="020B0604020202020204" pitchFamily="34" charset="0"/>
                          <a:cs typeface="Arial" panose="020B0604020202020204" pitchFamily="34" charset="0"/>
                        </a:rPr>
                        <a:t>Retailers that offer daily necessities or essential services for daily lives are excluded</a:t>
                      </a:r>
                      <a:r>
                        <a:rPr kumimoji="1" lang="ja-JP" altLang="en-US" sz="1400" b="0" dirty="0">
                          <a:solidFill>
                            <a:schemeClr val="tx1"/>
                          </a:solidFill>
                          <a:latin typeface="Arial" panose="020B0604020202020204" pitchFamily="34" charset="0"/>
                          <a:cs typeface="Arial" panose="020B0604020202020204" pitchFamily="34" charset="0"/>
                        </a:rPr>
                        <a:t>）</a:t>
                      </a:r>
                      <a:endParaRPr kumimoji="1" lang="en-US" altLang="ja-JP" sz="14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marL="72000" algn="l">
                        <a:spcBef>
                          <a:spcPts val="600"/>
                        </a:spcBef>
                      </a:pPr>
                      <a:r>
                        <a:rPr kumimoji="1" lang="en-US" altLang="ja-JP" sz="1400" b="1" dirty="0">
                          <a:solidFill>
                            <a:schemeClr val="tx1"/>
                          </a:solidFill>
                          <a:latin typeface="Arial" panose="020B0604020202020204" pitchFamily="34" charset="0"/>
                          <a:ea typeface="+mn-ea"/>
                          <a:cs typeface="Arial" panose="020B0604020202020204" pitchFamily="34" charset="0"/>
                        </a:rPr>
                        <a:t>【Business Hours】</a:t>
                      </a:r>
                    </a:p>
                    <a:p>
                      <a:pPr marL="72000" algn="l">
                        <a:spcBef>
                          <a:spcPts val="600"/>
                        </a:spcBef>
                      </a:pPr>
                      <a:r>
                        <a:rPr kumimoji="1" lang="en-US" altLang="ja-JP" sz="1400" b="0" dirty="0">
                          <a:solidFill>
                            <a:schemeClr val="tx1"/>
                          </a:solidFill>
                          <a:latin typeface="Arial" panose="020B0604020202020204" pitchFamily="34" charset="0"/>
                          <a:ea typeface="+mn-ea"/>
                          <a:cs typeface="Arial" panose="020B0604020202020204" pitchFamily="34" charset="0"/>
                        </a:rPr>
                        <a:t>Until 9:00pm</a:t>
                      </a:r>
                    </a:p>
                    <a:p>
                      <a:pPr marL="72000" algn="l">
                        <a:spcBef>
                          <a:spcPts val="600"/>
                        </a:spcBef>
                      </a:pPr>
                      <a:endParaRPr kumimoji="1" lang="en-US" altLang="ja-JP" sz="1400" b="1" dirty="0">
                        <a:solidFill>
                          <a:schemeClr val="tx1"/>
                        </a:solidFill>
                        <a:latin typeface="Arial" panose="020B0604020202020204" pitchFamily="34" charset="0"/>
                        <a:ea typeface="+mn-ea"/>
                        <a:cs typeface="Arial" panose="020B0604020202020204" pitchFamily="34" charset="0"/>
                      </a:endParaRPr>
                    </a:p>
                    <a:p>
                      <a:pPr marL="72000" algn="l">
                        <a:spcBef>
                          <a:spcPts val="600"/>
                        </a:spcBef>
                      </a:pPr>
                      <a:r>
                        <a:rPr kumimoji="1" lang="en-US" altLang="ja-JP" sz="1400" b="1" dirty="0">
                          <a:solidFill>
                            <a:schemeClr val="tx1"/>
                          </a:solidFill>
                          <a:latin typeface="Arial" panose="020B0604020202020204" pitchFamily="34" charset="0"/>
                          <a:ea typeface="+mn-ea"/>
                          <a:cs typeface="Arial" panose="020B0604020202020204" pitchFamily="34" charset="0"/>
                        </a:rPr>
                        <a:t>【Other】</a:t>
                      </a:r>
                    </a:p>
                    <a:p>
                      <a:pPr marL="72000" algn="l">
                        <a:spcBef>
                          <a:spcPts val="600"/>
                        </a:spcBef>
                      </a:pPr>
                      <a:r>
                        <a:rPr kumimoji="1" lang="en-US" altLang="ja-JP" sz="1400" b="0" dirty="0">
                          <a:solidFill>
                            <a:schemeClr val="tx1"/>
                          </a:solidFill>
                          <a:latin typeface="Arial" panose="020B0604020202020204" pitchFamily="34" charset="0"/>
                          <a:ea typeface="+mn-ea"/>
                          <a:cs typeface="Arial" panose="020B0604020202020204" pitchFamily="34" charset="0"/>
                        </a:rPr>
                        <a:t>Entry</a:t>
                      </a:r>
                      <a:r>
                        <a:rPr kumimoji="1" lang="ja-JP" altLang="en-US" sz="1400" b="0" dirty="0">
                          <a:solidFill>
                            <a:schemeClr val="tx1"/>
                          </a:solidFill>
                          <a:latin typeface="Arial" panose="020B0604020202020204" pitchFamily="34" charset="0"/>
                          <a:ea typeface="+mn-ea"/>
                          <a:cs typeface="Arial" panose="020B0604020202020204" pitchFamily="34" charset="0"/>
                        </a:rPr>
                        <a:t> </a:t>
                      </a:r>
                      <a:r>
                        <a:rPr kumimoji="1" lang="en-US" altLang="ja-JP" sz="1400" b="0" dirty="0">
                          <a:solidFill>
                            <a:schemeClr val="tx1"/>
                          </a:solidFill>
                          <a:latin typeface="Arial" panose="020B0604020202020204" pitchFamily="34" charset="0"/>
                          <a:ea typeface="+mn-ea"/>
                          <a:cs typeface="Arial" panose="020B0604020202020204" pitchFamily="34" charset="0"/>
                        </a:rPr>
                        <a:t>control</a:t>
                      </a:r>
                    </a:p>
                    <a:p>
                      <a:pPr marL="72000" algn="l">
                        <a:spcBef>
                          <a:spcPts val="600"/>
                        </a:spcBef>
                      </a:pPr>
                      <a:r>
                        <a:rPr kumimoji="1" lang="en-US" altLang="ja-JP" sz="1400" b="0" dirty="0">
                          <a:solidFill>
                            <a:schemeClr val="tx1"/>
                          </a:solidFill>
                          <a:latin typeface="Arial" panose="020B0604020202020204" pitchFamily="34" charset="0"/>
                          <a:ea typeface="+mn-ea"/>
                          <a:cs typeface="Arial" panose="020B0604020202020204" pitchFamily="34" charset="0"/>
                        </a:rPr>
                        <a:t>(Request NOT</a:t>
                      </a:r>
                      <a:r>
                        <a:rPr kumimoji="1" lang="en-US" altLang="ja-JP" sz="1400" b="0" baseline="0" dirty="0">
                          <a:solidFill>
                            <a:schemeClr val="tx1"/>
                          </a:solidFill>
                          <a:latin typeface="Arial" panose="020B0604020202020204" pitchFamily="34" charset="0"/>
                          <a:ea typeface="+mn-ea"/>
                          <a:cs typeface="Arial" panose="020B0604020202020204" pitchFamily="34" charset="0"/>
                        </a:rPr>
                        <a:t> based on the law)</a:t>
                      </a:r>
                    </a:p>
                    <a:p>
                      <a:endParaRPr kumimoji="1" lang="en-US" altLang="ja-JP" sz="1200" b="0" spc="-140" baseline="0" dirty="0">
                        <a:latin typeface="Arial" panose="020B0604020202020204" pitchFamily="34" charset="0"/>
                        <a:cs typeface="Arial" panose="020B0604020202020204" pitchFamily="34" charset="0"/>
                      </a:endParaRPr>
                    </a:p>
                    <a:p>
                      <a:endParaRPr kumimoji="1" lang="en-US" altLang="ja-JP" sz="1200" b="0" spc="-140" baseline="0" dirty="0">
                        <a:latin typeface="Arial" panose="020B0604020202020204" pitchFamily="34" charset="0"/>
                        <a:cs typeface="Arial" panose="020B0604020202020204" pitchFamily="34" charset="0"/>
                      </a:endParaRPr>
                    </a:p>
                    <a:p>
                      <a:endParaRPr kumimoji="1" lang="en-US" altLang="ja-JP" sz="1200" b="0" spc="-140" baseline="0" dirty="0">
                        <a:latin typeface="Arial" panose="020B0604020202020204" pitchFamily="34" charset="0"/>
                        <a:cs typeface="Arial" panose="020B0604020202020204" pitchFamily="34" charset="0"/>
                      </a:endParaRPr>
                    </a:p>
                    <a:p>
                      <a:endParaRPr kumimoji="1" lang="en-US" altLang="ja-JP" sz="1200" b="0" spc="-140" baseline="0" dirty="0">
                        <a:latin typeface="Arial" panose="020B0604020202020204" pitchFamily="34" charset="0"/>
                        <a:cs typeface="Arial" panose="020B0604020202020204" pitchFamily="34" charset="0"/>
                      </a:endParaRPr>
                    </a:p>
                    <a:p>
                      <a:endParaRPr kumimoji="1" lang="en-US" altLang="ja-JP" sz="1200" b="0" spc="-140" baseline="0" dirty="0">
                        <a:latin typeface="Arial" panose="020B0604020202020204" pitchFamily="34" charset="0"/>
                        <a:cs typeface="Arial" panose="020B0604020202020204" pitchFamily="34" charset="0"/>
                      </a:endParaRPr>
                    </a:p>
                    <a:p>
                      <a:endParaRPr kumimoji="1" lang="en-US" altLang="ja-JP" sz="1200" b="0" spc="-140" baseline="0" dirty="0">
                        <a:latin typeface="Arial" panose="020B0604020202020204" pitchFamily="34" charset="0"/>
                        <a:cs typeface="Arial" panose="020B0604020202020204" pitchFamily="34" charset="0"/>
                      </a:endParaRPr>
                    </a:p>
                    <a:p>
                      <a:endParaRPr kumimoji="1" lang="en-US" altLang="ja-JP" sz="1200" b="0" spc="-140" baseline="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53823462"/>
                  </a:ext>
                </a:extLst>
              </a:tr>
              <a:tr h="311448">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en-US" altLang="ja-JP" sz="1400" b="0" dirty="0">
                          <a:solidFill>
                            <a:schemeClr val="tx1"/>
                          </a:solidFill>
                          <a:latin typeface="Arial" panose="020B0604020202020204" pitchFamily="34" charset="0"/>
                          <a:cs typeface="Arial" panose="020B0604020202020204" pitchFamily="34" charset="0"/>
                        </a:rPr>
                        <a:t>Amusement facilities</a:t>
                      </a:r>
                      <a:endParaRPr kumimoji="1" lang="ja-JP" altLang="en-US" sz="14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a:spcBef>
                          <a:spcPts val="0"/>
                        </a:spcBef>
                      </a:pPr>
                      <a:r>
                        <a:rPr lang="en-US" altLang="ja-JP" sz="1400" dirty="0" err="1">
                          <a:latin typeface="Arial" panose="020B0604020202020204" pitchFamily="34" charset="0"/>
                          <a:cs typeface="Arial" panose="020B0604020202020204" pitchFamily="34" charset="0"/>
                        </a:rPr>
                        <a:t>mah-jong</a:t>
                      </a:r>
                      <a:r>
                        <a:rPr lang="en-US" altLang="ja-JP" sz="1400" dirty="0">
                          <a:latin typeface="Arial" panose="020B0604020202020204" pitchFamily="34" charset="0"/>
                          <a:cs typeface="Arial" panose="020B0604020202020204" pitchFamily="34" charset="0"/>
                        </a:rPr>
                        <a:t> game parlors</a:t>
                      </a:r>
                      <a:r>
                        <a:rPr kumimoji="1" lang="en-US" altLang="ja-JP" sz="1400" b="0" dirty="0">
                          <a:solidFill>
                            <a:schemeClr val="tx1"/>
                          </a:solidFill>
                          <a:latin typeface="Arial" panose="020B0604020202020204" pitchFamily="34" charset="0"/>
                          <a:cs typeface="Arial" panose="020B0604020202020204" pitchFamily="34" charset="0"/>
                        </a:rPr>
                        <a:t>, pachinko parlors,</a:t>
                      </a:r>
                      <a:r>
                        <a:rPr kumimoji="1" lang="en-US" altLang="ja-JP" sz="1400" b="0" baseline="0" dirty="0">
                          <a:solidFill>
                            <a:schemeClr val="tx1"/>
                          </a:solidFill>
                          <a:latin typeface="Arial" panose="020B0604020202020204" pitchFamily="34" charset="0"/>
                          <a:cs typeface="Arial" panose="020B0604020202020204" pitchFamily="34" charset="0"/>
                        </a:rPr>
                        <a:t> game centers, etc.</a:t>
                      </a:r>
                      <a:endParaRPr kumimoji="1" lang="en-US" altLang="ja-JP" sz="14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1546006945"/>
                  </a:ext>
                </a:extLst>
              </a:tr>
              <a:tr h="1055236">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en-US" altLang="ja-JP" sz="1400" b="0" dirty="0">
                          <a:solidFill>
                            <a:schemeClr val="tx1"/>
                          </a:solidFill>
                          <a:latin typeface="Arial" panose="020B0604020202020204" pitchFamily="34" charset="0"/>
                          <a:cs typeface="Arial" panose="020B0604020202020204" pitchFamily="34" charset="0"/>
                        </a:rPr>
                        <a:t>Entertainment facilities</a:t>
                      </a:r>
                      <a:endParaRPr kumimoji="1" lang="ja-JP" altLang="en-US" sz="1400" b="0" dirty="0">
                        <a:solidFill>
                          <a:schemeClr val="tx1"/>
                        </a:solidFill>
                        <a:latin typeface="Arial" panose="020B0604020202020204" pitchFamily="34" charset="0"/>
                        <a:cs typeface="Arial" panose="020B0604020202020204" pitchFamily="34" charset="0"/>
                      </a:endParaRPr>
                    </a:p>
                    <a:p>
                      <a:pPr marL="72000" marR="0" lvl="0" indent="0" algn="l" defTabSz="914400" rtl="0" eaLnBrk="1" fontAlgn="auto" latinLnBrk="0" hangingPunct="1">
                        <a:lnSpc>
                          <a:spcPct val="100000"/>
                        </a:lnSpc>
                        <a:spcBef>
                          <a:spcPts val="600"/>
                        </a:spcBef>
                        <a:spcAft>
                          <a:spcPts val="0"/>
                        </a:spcAft>
                        <a:buClrTx/>
                        <a:buSzTx/>
                        <a:buFontTx/>
                        <a:buNone/>
                        <a:tabLst/>
                        <a:defRPr/>
                      </a:pPr>
                      <a:endParaRPr kumimoji="1" lang="ja-JP" altLang="en-US" sz="14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marR="0" lvl="0" indent="0" algn="l" defTabSz="914400" rtl="0" eaLnBrk="1" fontAlgn="auto" latinLnBrk="0" hangingPunct="1">
                        <a:lnSpc>
                          <a:spcPts val="2000"/>
                        </a:lnSpc>
                        <a:spcBef>
                          <a:spcPts val="0"/>
                        </a:spcBef>
                        <a:spcAft>
                          <a:spcPts val="0"/>
                        </a:spcAft>
                        <a:buClrTx/>
                        <a:buSzTx/>
                        <a:buFontTx/>
                        <a:buNone/>
                        <a:tabLst/>
                        <a:defRPr/>
                      </a:pPr>
                      <a:r>
                        <a:rPr lang="en-US" altLang="ja-JP" sz="1400" dirty="0">
                          <a:latin typeface="Arial" panose="020B0604020202020204" pitchFamily="34" charset="0"/>
                          <a:cs typeface="Arial" panose="020B0604020202020204" pitchFamily="34" charset="0"/>
                        </a:rPr>
                        <a:t>private movie theaters, “soap land” where one can bathe with </a:t>
                      </a:r>
                      <a:r>
                        <a:rPr lang="en-US" altLang="ja-JP" sz="1400" dirty="0">
                          <a:solidFill>
                            <a:schemeClr val="tx1"/>
                          </a:solidFill>
                          <a:latin typeface="Arial" panose="020B0604020202020204" pitchFamily="34" charset="0"/>
                          <a:cs typeface="Arial" panose="020B0604020202020204" pitchFamily="34" charset="0"/>
                        </a:rPr>
                        <a:t>entertainment</a:t>
                      </a:r>
                      <a:r>
                        <a:rPr lang="en-US" altLang="ja-JP" sz="1400" dirty="0">
                          <a:latin typeface="Arial" panose="020B0604020202020204" pitchFamily="34" charset="0"/>
                          <a:cs typeface="Arial" panose="020B0604020202020204" pitchFamily="34" charset="0"/>
                        </a:rPr>
                        <a:t> services, shooting saloons, horse parlors, ticket counters for bike race outside the stadium, etc.</a:t>
                      </a:r>
                    </a:p>
                    <a:p>
                      <a:pPr marL="72000" marR="0" lvl="0" indent="0" algn="l" defTabSz="914400" rtl="0" eaLnBrk="1" fontAlgn="auto" latinLnBrk="0" hangingPunct="1">
                        <a:lnSpc>
                          <a:spcPts val="2000"/>
                        </a:lnSpc>
                        <a:spcBef>
                          <a:spcPts val="0"/>
                        </a:spcBef>
                        <a:spcAft>
                          <a:spcPts val="0"/>
                        </a:spcAft>
                        <a:buClrTx/>
                        <a:buSzTx/>
                        <a:buFontTx/>
                        <a:buNone/>
                        <a:tabLst/>
                        <a:defRPr/>
                      </a:pPr>
                      <a:endParaRPr kumimoji="1" lang="en-US" altLang="ja-JP"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421139474"/>
                  </a:ext>
                </a:extLst>
              </a:tr>
              <a:tr h="1494953">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endParaRPr kumimoji="1" lang="en-US" altLang="ja-JP" sz="1400" b="0" dirty="0">
                        <a:solidFill>
                          <a:schemeClr val="tx1"/>
                        </a:solidFill>
                        <a:latin typeface="Arial" panose="020B0604020202020204" pitchFamily="34" charset="0"/>
                        <a:cs typeface="Arial" panose="020B0604020202020204" pitchFamily="34" charset="0"/>
                      </a:endParaRPr>
                    </a:p>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en-US" altLang="ja-JP" sz="1400" b="0" dirty="0">
                          <a:solidFill>
                            <a:schemeClr val="tx1"/>
                          </a:solidFill>
                          <a:latin typeface="Arial" panose="020B0604020202020204" pitchFamily="34" charset="0"/>
                          <a:cs typeface="Arial" panose="020B0604020202020204" pitchFamily="34" charset="0"/>
                        </a:rPr>
                        <a:t>Service businesses </a:t>
                      </a:r>
                    </a:p>
                    <a:p>
                      <a:pPr marL="72000" marR="0" lvl="0" indent="0" algn="l" defTabSz="914400" rtl="0" eaLnBrk="1" fontAlgn="auto" latinLnBrk="0" hangingPunct="1">
                        <a:lnSpc>
                          <a:spcPct val="100000"/>
                        </a:lnSpc>
                        <a:spcBef>
                          <a:spcPts val="600"/>
                        </a:spcBef>
                        <a:spcAft>
                          <a:spcPts val="0"/>
                        </a:spcAft>
                        <a:buClrTx/>
                        <a:buSzTx/>
                        <a:buFontTx/>
                        <a:buNone/>
                        <a:tabLst/>
                        <a:defRPr/>
                      </a:pPr>
                      <a:endParaRPr kumimoji="1" lang="en-US" altLang="ja-JP" sz="1400" b="0" dirty="0">
                        <a:solidFill>
                          <a:schemeClr val="tx1"/>
                        </a:solidFill>
                        <a:latin typeface="Arial" panose="020B0604020202020204" pitchFamily="34" charset="0"/>
                        <a:cs typeface="Arial" panose="020B0604020202020204" pitchFamily="34" charset="0"/>
                      </a:endParaRPr>
                    </a:p>
                    <a:p>
                      <a:pPr marL="72000" marR="0" lvl="0" indent="0" algn="l" defTabSz="914400" rtl="0" eaLnBrk="1" fontAlgn="auto" latinLnBrk="0" hangingPunct="1">
                        <a:lnSpc>
                          <a:spcPct val="100000"/>
                        </a:lnSpc>
                        <a:spcBef>
                          <a:spcPts val="600"/>
                        </a:spcBef>
                        <a:spcAft>
                          <a:spcPts val="0"/>
                        </a:spcAft>
                        <a:buClrTx/>
                        <a:buSzTx/>
                        <a:buFontTx/>
                        <a:buNone/>
                        <a:tabLst/>
                        <a:defRPr/>
                      </a:pPr>
                      <a:endParaRPr kumimoji="1" lang="en-US" altLang="ja-JP" sz="1400" b="0" dirty="0">
                        <a:solidFill>
                          <a:schemeClr val="tx1"/>
                        </a:solidFill>
                        <a:latin typeface="Arial" panose="020B0604020202020204" pitchFamily="34" charset="0"/>
                        <a:cs typeface="Arial" panose="020B0604020202020204" pitchFamily="34" charset="0"/>
                      </a:endParaRPr>
                    </a:p>
                    <a:p>
                      <a:pPr marL="72000" marR="0" lvl="0" indent="0" algn="l" defTabSz="914400" rtl="0" eaLnBrk="1" fontAlgn="auto" latinLnBrk="0" hangingPunct="1">
                        <a:lnSpc>
                          <a:spcPct val="100000"/>
                        </a:lnSpc>
                        <a:spcBef>
                          <a:spcPts val="600"/>
                        </a:spcBef>
                        <a:spcAft>
                          <a:spcPts val="0"/>
                        </a:spcAft>
                        <a:buClrTx/>
                        <a:buSzTx/>
                        <a:buFontTx/>
                        <a:buNone/>
                        <a:tabLst/>
                        <a:defRPr/>
                      </a:pPr>
                      <a:endParaRPr kumimoji="1" lang="en-US" altLang="ja-JP" sz="14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400" b="0" dirty="0">
                          <a:solidFill>
                            <a:schemeClr val="tx1"/>
                          </a:solidFill>
                          <a:latin typeface="Arial" panose="020B0604020202020204" pitchFamily="34" charset="0"/>
                          <a:cs typeface="Arial" panose="020B0604020202020204" pitchFamily="34" charset="0"/>
                        </a:rPr>
                        <a:t>luxurious bath houses, </a:t>
                      </a:r>
                      <a:r>
                        <a:rPr kumimoji="1" lang="en-US" altLang="ja-JP" sz="1400" b="0" i="0" kern="1200" dirty="0">
                          <a:solidFill>
                            <a:schemeClr val="dk1"/>
                          </a:solidFill>
                          <a:effectLst/>
                          <a:latin typeface="Arial" panose="020B0604020202020204" pitchFamily="34" charset="0"/>
                          <a:ea typeface="+mn-ea"/>
                          <a:cs typeface="Arial" panose="020B0604020202020204" pitchFamily="34" charset="0"/>
                        </a:rPr>
                        <a:t>nail salons, esthetic salons, relaxation salons, etc.</a:t>
                      </a:r>
                      <a:endParaRPr kumimoji="1" lang="en-US" altLang="ja-JP" sz="1400" b="0" dirty="0">
                        <a:solidFill>
                          <a:schemeClr val="tx1"/>
                        </a:solidFill>
                        <a:latin typeface="Arial" panose="020B0604020202020204" pitchFamily="34" charset="0"/>
                        <a:cs typeface="Arial" panose="020B0604020202020204" pitchFamily="34" charset="0"/>
                      </a:endParaRPr>
                    </a:p>
                    <a:p>
                      <a:pPr marL="72000" marR="0" lvl="0" indent="0" algn="l" defTabSz="914400" rtl="0" eaLnBrk="1" fontAlgn="auto" latinLnBrk="0" hangingPunct="1">
                        <a:lnSpc>
                          <a:spcPts val="1900"/>
                        </a:lnSpc>
                        <a:spcBef>
                          <a:spcPts val="0"/>
                        </a:spcBef>
                        <a:spcAft>
                          <a:spcPts val="0"/>
                        </a:spcAft>
                        <a:buClrTx/>
                        <a:buSzTx/>
                        <a:buFontTx/>
                        <a:buNone/>
                        <a:tabLst/>
                        <a:defRPr/>
                      </a:pPr>
                      <a:endParaRPr kumimoji="1" lang="en-US" altLang="ja-JP"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50" b="1"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650885753"/>
                  </a:ext>
                </a:extLst>
              </a:tr>
            </a:tbl>
          </a:graphicData>
        </a:graphic>
      </p:graphicFrame>
      <p:sp>
        <p:nvSpPr>
          <p:cNvPr id="6" name="テキスト ボックス 5"/>
          <p:cNvSpPr txBox="1"/>
          <p:nvPr/>
        </p:nvSpPr>
        <p:spPr>
          <a:xfrm>
            <a:off x="119471" y="314114"/>
            <a:ext cx="8974732" cy="461665"/>
          </a:xfrm>
          <a:prstGeom prst="rect">
            <a:avLst/>
          </a:prstGeom>
          <a:noFill/>
          <a:ln w="19050">
            <a:noFill/>
          </a:ln>
        </p:spPr>
        <p:txBody>
          <a:bodyPr wrap="square" rtlCol="0">
            <a:spAutoFit/>
          </a:bodyPr>
          <a:lstStyle/>
          <a:p>
            <a:r>
              <a:rPr kumimoji="1" lang="ja-JP" altLang="en-US" sz="2400" b="1" dirty="0">
                <a:latin typeface="Arial" panose="020B0604020202020204" pitchFamily="34" charset="0"/>
                <a:cs typeface="Arial" panose="020B0604020202020204" pitchFamily="34" charset="0"/>
              </a:rPr>
              <a:t>●</a:t>
            </a:r>
            <a:r>
              <a:rPr kumimoji="1" lang="en-US" altLang="ja-JP" sz="2400" b="1" u="sng" dirty="0">
                <a:latin typeface="Arial" panose="020B0604020202020204" pitchFamily="34" charset="0"/>
                <a:cs typeface="Arial" panose="020B0604020202020204" pitchFamily="34" charset="0"/>
              </a:rPr>
              <a:t> Facilities </a:t>
            </a:r>
            <a:r>
              <a:rPr lang="ja-JP" altLang="en-US" sz="1200" dirty="0">
                <a:latin typeface="Arial" panose="020B0604020202020204" pitchFamily="34" charset="0"/>
                <a:cs typeface="Arial" panose="020B0604020202020204" pitchFamily="34" charset="0"/>
              </a:rPr>
              <a:t>　　　</a:t>
            </a:r>
            <a:r>
              <a:rPr lang="ja-JP" altLang="en-US" sz="1200" b="1" dirty="0">
                <a:latin typeface="Arial" panose="020B0604020202020204" pitchFamily="34" charset="0"/>
                <a:cs typeface="Arial" panose="020B0604020202020204" pitchFamily="34" charset="0"/>
              </a:rPr>
              <a:t>　　</a:t>
            </a:r>
            <a:endParaRPr kumimoji="1" lang="ja-JP" altLang="en-US" sz="1200" b="1" dirty="0">
              <a:latin typeface="Arial" panose="020B0604020202020204" pitchFamily="34" charset="0"/>
              <a:cs typeface="Arial" panose="020B0604020202020204" pitchFamily="34" charset="0"/>
            </a:endParaRPr>
          </a:p>
        </p:txBody>
      </p:sp>
      <p:sp>
        <p:nvSpPr>
          <p:cNvPr id="9" name="テキスト ボックス 8"/>
          <p:cNvSpPr txBox="1"/>
          <p:nvPr/>
        </p:nvSpPr>
        <p:spPr>
          <a:xfrm>
            <a:off x="378778" y="744024"/>
            <a:ext cx="10107605" cy="400110"/>
          </a:xfrm>
          <a:prstGeom prst="rect">
            <a:avLst/>
          </a:prstGeom>
          <a:noFill/>
        </p:spPr>
        <p:txBody>
          <a:bodyPr wrap="square" rtlCol="0">
            <a:spAutoFit/>
          </a:bodyPr>
          <a:lstStyle/>
          <a:p>
            <a:r>
              <a:rPr lang="en-US" altLang="ja-JP" sz="2000" b="1" dirty="0">
                <a:latin typeface="Arial" panose="020B0604020202020204" pitchFamily="34" charset="0"/>
                <a:cs typeface="Arial" panose="020B0604020202020204" pitchFamily="34" charset="0"/>
              </a:rPr>
              <a:t>Request to facilities other than dining establishments (based on the relevant law)</a:t>
            </a:r>
            <a:endParaRPr kumimoji="1" lang="ja-JP" altLang="en-US" sz="2000" b="1" dirty="0">
              <a:latin typeface="Arial" panose="020B0604020202020204" pitchFamily="34" charset="0"/>
              <a:cs typeface="Arial" panose="020B0604020202020204" pitchFamily="34" charset="0"/>
            </a:endParaRPr>
          </a:p>
        </p:txBody>
      </p:sp>
      <p:sp>
        <p:nvSpPr>
          <p:cNvPr id="14"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Arial" panose="020B0604020202020204" pitchFamily="34" charset="0"/>
                <a:ea typeface="游ゴシック" panose="020B0400000000000000" pitchFamily="50" charset="-128"/>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schemeClr val="tx1"/>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spTree>
    <p:extLst>
      <p:ext uri="{BB962C8B-B14F-4D97-AF65-F5344CB8AC3E}">
        <p14:creationId xmlns:p14="http://schemas.microsoft.com/office/powerpoint/2010/main" val="1532665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449248523"/>
              </p:ext>
            </p:extLst>
          </p:nvPr>
        </p:nvGraphicFramePr>
        <p:xfrm>
          <a:off x="780726" y="966311"/>
          <a:ext cx="11147415" cy="4818662"/>
        </p:xfrm>
        <a:graphic>
          <a:graphicData uri="http://schemas.openxmlformats.org/drawingml/2006/table">
            <a:tbl>
              <a:tblPr firstRow="1" bandRow="1">
                <a:tableStyleId>{5C22544A-7EE6-4342-B048-85BDC9FD1C3A}</a:tableStyleId>
              </a:tblPr>
              <a:tblGrid>
                <a:gridCol w="2934930">
                  <a:extLst>
                    <a:ext uri="{9D8B030D-6E8A-4147-A177-3AD203B41FA5}">
                      <a16:colId xmlns:a16="http://schemas.microsoft.com/office/drawing/2014/main" val="4145441939"/>
                    </a:ext>
                  </a:extLst>
                </a:gridCol>
                <a:gridCol w="5013514">
                  <a:extLst>
                    <a:ext uri="{9D8B030D-6E8A-4147-A177-3AD203B41FA5}">
                      <a16:colId xmlns:a16="http://schemas.microsoft.com/office/drawing/2014/main" val="1129165588"/>
                    </a:ext>
                  </a:extLst>
                </a:gridCol>
                <a:gridCol w="3198971">
                  <a:extLst>
                    <a:ext uri="{9D8B030D-6E8A-4147-A177-3AD203B41FA5}">
                      <a16:colId xmlns:a16="http://schemas.microsoft.com/office/drawing/2014/main" val="2135128828"/>
                    </a:ext>
                  </a:extLst>
                </a:gridCol>
              </a:tblGrid>
              <a:tr h="332078">
                <a:tc rowSpan="2">
                  <a:txBody>
                    <a:bodyPr/>
                    <a:lstStyle/>
                    <a:p>
                      <a:pPr algn="ctr"/>
                      <a:r>
                        <a:rPr lang="en-US" altLang="ja-JP" sz="1600" dirty="0">
                          <a:solidFill>
                            <a:schemeClr val="tx1"/>
                          </a:solidFill>
                          <a:latin typeface="Arial" panose="020B0604020202020204" pitchFamily="34" charset="0"/>
                          <a:cs typeface="Arial" panose="020B0604020202020204" pitchFamily="34" charset="0"/>
                        </a:rPr>
                        <a:t>Categories</a:t>
                      </a:r>
                      <a:endParaRPr kumimoji="1" lang="ja-JP" altLang="en-US" sz="160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rowSpan="2">
                  <a:txBody>
                    <a:bodyPr/>
                    <a:lstStyle/>
                    <a:p>
                      <a:pPr algn="ctr"/>
                      <a:r>
                        <a:rPr lang="en-US" altLang="ja-JP" sz="1600" dirty="0">
                          <a:solidFill>
                            <a:schemeClr val="tx1"/>
                          </a:solidFill>
                          <a:latin typeface="Arial" panose="020B0604020202020204" pitchFamily="34" charset="0"/>
                          <a:cs typeface="Arial" panose="020B0604020202020204" pitchFamily="34" charset="0"/>
                        </a:rPr>
                        <a:t>Facilities</a:t>
                      </a:r>
                      <a:endParaRPr kumimoji="1" lang="ja-JP" altLang="en-US" sz="160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r>
                        <a:rPr kumimoji="1" lang="en-US" altLang="ja-JP" sz="1600" dirty="0">
                          <a:solidFill>
                            <a:schemeClr val="tx1"/>
                          </a:solidFill>
                          <a:latin typeface="Arial" panose="020B0604020202020204" pitchFamily="34" charset="0"/>
                          <a:cs typeface="Arial" panose="020B0604020202020204" pitchFamily="34" charset="0"/>
                        </a:rPr>
                        <a:t>Request details</a:t>
                      </a:r>
                      <a:endParaRPr kumimoji="1" lang="ja-JP" altLang="en-US" sz="1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3155963503"/>
                  </a:ext>
                </a:extLst>
              </a:tr>
              <a:tr h="332078">
                <a:tc vMerge="1">
                  <a:txBody>
                    <a:bodyPr/>
                    <a:lstStyle/>
                    <a:p>
                      <a:endParaRPr kumimoji="1" lang="ja-JP" altLang="en-US"/>
                    </a:p>
                  </a:txBody>
                  <a:tcPr/>
                </a:tc>
                <a:tc vMerge="1">
                  <a:txBody>
                    <a:bodyPr/>
                    <a:lstStyle/>
                    <a:p>
                      <a:endParaRPr kumimoji="1" lang="ja-JP" altLang="en-US"/>
                    </a:p>
                  </a:txBody>
                  <a:tcPr/>
                </a:tc>
                <a:tc>
                  <a:txBody>
                    <a:bodyPr/>
                    <a:lstStyle/>
                    <a:p>
                      <a:pPr marL="0" algn="ctr" defTabSz="914400" rtl="0" eaLnBrk="1" latinLnBrk="0" hangingPunct="1"/>
                      <a:r>
                        <a:rPr kumimoji="1" lang="en-US" altLang="ja-JP" sz="1600" b="1" kern="1200" spc="-100" baseline="0" dirty="0">
                          <a:solidFill>
                            <a:schemeClr val="tx1"/>
                          </a:solidFill>
                          <a:latin typeface="Arial" panose="020B0604020202020204" pitchFamily="34" charset="0"/>
                          <a:ea typeface="+mn-ea"/>
                          <a:cs typeface="Arial" panose="020B0604020202020204" pitchFamily="34" charset="0"/>
                        </a:rPr>
                        <a:t>Facilities with more than 1000㎡ </a:t>
                      </a:r>
                    </a:p>
                    <a:p>
                      <a:pPr marL="0" algn="ctr" defTabSz="914400" rtl="0" eaLnBrk="1" latinLnBrk="0" hangingPunct="1"/>
                      <a:r>
                        <a:rPr kumimoji="1" lang="en-US" altLang="ja-JP" sz="1600" b="1" kern="1200" spc="-100" baseline="0" dirty="0">
                          <a:solidFill>
                            <a:schemeClr val="tx1"/>
                          </a:solidFill>
                          <a:latin typeface="Arial" panose="020B0604020202020204" pitchFamily="34" charset="0"/>
                          <a:ea typeface="+mn-ea"/>
                          <a:cs typeface="Arial" panose="020B0604020202020204" pitchFamily="34" charset="0"/>
                        </a:rPr>
                        <a:t>in the area under the pre-emergency measures </a:t>
                      </a:r>
                    </a:p>
                    <a:p>
                      <a:pPr marL="0" algn="ctr" defTabSz="914400" rtl="0" eaLnBrk="1" latinLnBrk="0" hangingPunct="1"/>
                      <a:r>
                        <a:rPr kumimoji="1" lang="en-US" altLang="ja-JP" sz="1600" b="1" kern="1200" spc="-100" baseline="0" dirty="0">
                          <a:solidFill>
                            <a:schemeClr val="tx1"/>
                          </a:solidFill>
                          <a:latin typeface="Arial" panose="020B0604020202020204" pitchFamily="34" charset="0"/>
                          <a:ea typeface="+mn-ea"/>
                          <a:cs typeface="Arial" panose="020B0604020202020204" pitchFamily="34" charset="0"/>
                        </a:rPr>
                        <a:t>※</a:t>
                      </a:r>
                      <a:r>
                        <a:rPr kumimoji="1" lang="ja-JP" altLang="en-US" sz="1600" b="1" kern="1200" spc="-100" baseline="0" dirty="0">
                          <a:solidFill>
                            <a:schemeClr val="tx1"/>
                          </a:solidFill>
                          <a:latin typeface="Arial" panose="020B0604020202020204" pitchFamily="34" charset="0"/>
                          <a:ea typeface="+mn-ea"/>
                          <a:cs typeface="Arial" panose="020B0604020202020204" pitchFamily="34" charset="0"/>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2921266210"/>
                  </a:ext>
                </a:extLst>
              </a:tr>
              <a:tr h="1501860">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en-US" altLang="ja-JP" sz="1400" b="0" dirty="0">
                          <a:solidFill>
                            <a:schemeClr val="tx1"/>
                          </a:solidFill>
                          <a:latin typeface="Arial" panose="020B0604020202020204" pitchFamily="34" charset="0"/>
                          <a:cs typeface="Arial" panose="020B0604020202020204" pitchFamily="34" charset="0"/>
                        </a:rPr>
                        <a:t>Sports/amusement </a:t>
                      </a:r>
                    </a:p>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en-US" altLang="ja-JP" sz="1400" b="0" dirty="0">
                          <a:solidFill>
                            <a:schemeClr val="tx1"/>
                          </a:solidFill>
                          <a:latin typeface="Arial" panose="020B0604020202020204" pitchFamily="34" charset="0"/>
                          <a:cs typeface="Arial" panose="020B0604020202020204" pitchFamily="34" charset="0"/>
                        </a:rPr>
                        <a:t>Facilities ※1</a:t>
                      </a:r>
                      <a:endParaRPr kumimoji="1" lang="ja-JP" altLang="en-US" sz="14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marR="0" lvl="0" indent="0" algn="l" defTabSz="914400" rtl="0" eaLnBrk="1" fontAlgn="auto" latinLnBrk="0" hangingPunct="1">
                        <a:lnSpc>
                          <a:spcPts val="1900"/>
                        </a:lnSpc>
                        <a:spcBef>
                          <a:spcPts val="0"/>
                        </a:spcBef>
                        <a:spcAft>
                          <a:spcPts val="0"/>
                        </a:spcAft>
                        <a:buClrTx/>
                        <a:buSzTx/>
                        <a:buFontTx/>
                        <a:buNone/>
                        <a:tabLst/>
                        <a:defRPr/>
                      </a:pPr>
                      <a:r>
                        <a:rPr lang="en-US" altLang="ja-JP" sz="1400" dirty="0">
                          <a:latin typeface="Arial" panose="020B0604020202020204" pitchFamily="34" charset="0"/>
                          <a:cs typeface="Arial" panose="020B0604020202020204" pitchFamily="34" charset="0"/>
                        </a:rPr>
                        <a:t>gymnasiums, skating rinks, swimming pools, indoor tennis clubs, judo/kendo training halls, bowling alleys, sports gyms, hot</a:t>
                      </a:r>
                      <a:r>
                        <a:rPr lang="en-US" altLang="ja-JP" sz="1400" baseline="0" dirty="0">
                          <a:latin typeface="Arial" panose="020B0604020202020204" pitchFamily="34" charset="0"/>
                          <a:cs typeface="Arial" panose="020B0604020202020204" pitchFamily="34" charset="0"/>
                        </a:rPr>
                        <a:t> yoga/ </a:t>
                      </a:r>
                      <a:r>
                        <a:rPr lang="en-US" altLang="ja-JP" sz="1400" dirty="0">
                          <a:latin typeface="Arial" panose="020B0604020202020204" pitchFamily="34" charset="0"/>
                          <a:cs typeface="Arial" panose="020B0604020202020204" pitchFamily="34" charset="0"/>
                        </a:rPr>
                        <a:t>yoga studios, baseball stadiums, </a:t>
                      </a:r>
                      <a:r>
                        <a:rPr kumimoji="1" lang="en-US" altLang="ja-JP" sz="1400" b="0" i="0" kern="1200" dirty="0">
                          <a:solidFill>
                            <a:schemeClr val="dk1"/>
                          </a:solidFill>
                          <a:effectLst/>
                          <a:latin typeface="Arial" panose="020B0604020202020204" pitchFamily="34" charset="0"/>
                          <a:ea typeface="+mn-ea"/>
                          <a:cs typeface="Arial" panose="020B0604020202020204" pitchFamily="34" charset="0"/>
                        </a:rPr>
                        <a:t>golf courses</a:t>
                      </a:r>
                      <a:r>
                        <a:rPr kumimoji="1" lang="en-US" altLang="ja-JP" sz="1400" b="0" i="0" kern="1200" baseline="0" dirty="0">
                          <a:solidFill>
                            <a:schemeClr val="dk1"/>
                          </a:solidFill>
                          <a:effectLst/>
                          <a:latin typeface="Arial" panose="020B0604020202020204" pitchFamily="34" charset="0"/>
                          <a:ea typeface="+mn-ea"/>
                          <a:cs typeface="Arial" panose="020B0604020202020204" pitchFamily="34" charset="0"/>
                        </a:rPr>
                        <a:t>, athletics stadiums, outdoor tennis ground, golf practice ranges, batting cages, theme parks, amusement parks, etc.</a:t>
                      </a:r>
                      <a:endParaRPr kumimoji="1" lang="en-US" altLang="ja-JP"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endParaRPr kumimoji="1" lang="ja-JP" altLang="en-US" sz="1400" b="0" dirty="0">
                        <a:solidFill>
                          <a:schemeClr val="tx1"/>
                        </a:solidFill>
                        <a:latin typeface="Arial" panose="020B0604020202020204" pitchFamily="34" charset="0"/>
                        <a:cs typeface="Arial" panose="020B0604020202020204" pitchFamily="34" charset="0"/>
                      </a:endParaRPr>
                    </a:p>
                    <a:p>
                      <a:pPr algn="l"/>
                      <a:r>
                        <a:rPr kumimoji="1" lang="en-US" altLang="ja-JP" sz="1400" b="0" dirty="0">
                          <a:solidFill>
                            <a:schemeClr val="tx1"/>
                          </a:solidFill>
                          <a:latin typeface="Arial" panose="020B0604020202020204" pitchFamily="34" charset="0"/>
                          <a:cs typeface="Arial" panose="020B0604020202020204" pitchFamily="34" charset="0"/>
                        </a:rPr>
                        <a:t>【</a:t>
                      </a:r>
                      <a:r>
                        <a:rPr kumimoji="1" lang="en-US" altLang="ja-JP" sz="1400" b="1" kern="1200" dirty="0">
                          <a:solidFill>
                            <a:schemeClr val="tx1"/>
                          </a:solidFill>
                          <a:latin typeface="Arial" panose="020B0604020202020204" pitchFamily="34" charset="0"/>
                          <a:ea typeface="+mn-ea"/>
                          <a:cs typeface="Arial" panose="020B0604020202020204" pitchFamily="34" charset="0"/>
                        </a:rPr>
                        <a:t>Maximum number of people/</a:t>
                      </a:r>
                      <a:r>
                        <a:rPr kumimoji="1" lang="ja-JP" altLang="en-US" sz="1400" b="1" kern="1200" dirty="0">
                          <a:solidFill>
                            <a:schemeClr val="tx1"/>
                          </a:solidFill>
                          <a:latin typeface="Arial" panose="020B0604020202020204" pitchFamily="34" charset="0"/>
                          <a:ea typeface="+mn-ea"/>
                          <a:cs typeface="Arial" panose="020B0604020202020204" pitchFamily="34" charset="0"/>
                        </a:rPr>
                        <a:t>　</a:t>
                      </a:r>
                      <a:r>
                        <a:rPr kumimoji="1" lang="en-US" altLang="ja-JP" sz="1400" b="1" kern="1200" dirty="0">
                          <a:solidFill>
                            <a:schemeClr val="tx1"/>
                          </a:solidFill>
                          <a:latin typeface="Arial" panose="020B0604020202020204" pitchFamily="34" charset="0"/>
                          <a:ea typeface="+mn-ea"/>
                          <a:cs typeface="Arial" panose="020B0604020202020204" pitchFamily="34" charset="0"/>
                        </a:rPr>
                        <a:t>capacity conditions</a:t>
                      </a:r>
                      <a:r>
                        <a:rPr kumimoji="1" lang="en-US" altLang="ja-JP" sz="1400" b="0" dirty="0">
                          <a:solidFill>
                            <a:schemeClr val="tx1"/>
                          </a:solidFill>
                          <a:latin typeface="Arial" panose="020B0604020202020204" pitchFamily="34" charset="0"/>
                          <a:cs typeface="Arial" panose="020B0604020202020204" pitchFamily="34" charset="0"/>
                        </a:rPr>
                        <a:t>】</a:t>
                      </a:r>
                    </a:p>
                    <a:p>
                      <a:r>
                        <a:rPr kumimoji="1" lang="ja-JP" altLang="en-US" sz="1400" b="0" dirty="0">
                          <a:solidFill>
                            <a:schemeClr val="tx1"/>
                          </a:solidFill>
                          <a:latin typeface="Arial" panose="020B0604020202020204" pitchFamily="34" charset="0"/>
                          <a:cs typeface="Arial" panose="020B0604020202020204" pitchFamily="34" charset="0"/>
                        </a:rPr>
                        <a:t>　</a:t>
                      </a:r>
                      <a:r>
                        <a:rPr kumimoji="1" lang="en-US" altLang="ja-JP" sz="1400" b="0" dirty="0">
                          <a:solidFill>
                            <a:schemeClr val="tx1"/>
                          </a:solidFill>
                          <a:latin typeface="Arial" panose="020B0604020202020204" pitchFamily="34" charset="0"/>
                          <a:cs typeface="Arial" panose="020B0604020202020204" pitchFamily="34" charset="0"/>
                        </a:rPr>
                        <a:t>Same as the conditions of event  </a:t>
                      </a:r>
                    </a:p>
                    <a:p>
                      <a:r>
                        <a:rPr kumimoji="1" lang="en-US" altLang="ja-JP" sz="1400" b="0" dirty="0">
                          <a:solidFill>
                            <a:schemeClr val="tx1"/>
                          </a:solidFill>
                          <a:latin typeface="Arial" panose="020B0604020202020204" pitchFamily="34" charset="0"/>
                          <a:cs typeface="Arial" panose="020B0604020202020204" pitchFamily="34" charset="0"/>
                        </a:rPr>
                        <a:t>    holding</a:t>
                      </a:r>
                      <a:endParaRPr kumimoji="1" lang="ja-JP" altLang="en-US" sz="1400" b="0" dirty="0">
                        <a:solidFill>
                          <a:schemeClr val="tx1"/>
                        </a:solidFill>
                        <a:latin typeface="Arial" panose="020B0604020202020204" pitchFamily="34" charset="0"/>
                        <a:cs typeface="Arial" panose="020B0604020202020204" pitchFamily="34" charset="0"/>
                      </a:endParaRPr>
                    </a:p>
                    <a:p>
                      <a:r>
                        <a:rPr kumimoji="1" lang="en-US" altLang="ja-JP" sz="1400" b="0" dirty="0">
                          <a:solidFill>
                            <a:schemeClr val="tx1"/>
                          </a:solidFill>
                          <a:latin typeface="Arial" panose="020B0604020202020204" pitchFamily="34" charset="0"/>
                          <a:cs typeface="Arial" panose="020B0604020202020204" pitchFamily="34" charset="0"/>
                        </a:rPr>
                        <a:t>【Business hours】</a:t>
                      </a:r>
                    </a:p>
                    <a:p>
                      <a:r>
                        <a:rPr kumimoji="1" lang="ja-JP" altLang="en-US" sz="1400" b="0" dirty="0">
                          <a:solidFill>
                            <a:schemeClr val="tx1"/>
                          </a:solidFill>
                          <a:latin typeface="Arial" panose="020B0604020202020204" pitchFamily="34" charset="0"/>
                          <a:cs typeface="Arial" panose="020B0604020202020204" pitchFamily="34" charset="0"/>
                        </a:rPr>
                        <a:t>　・</a:t>
                      </a:r>
                      <a:r>
                        <a:rPr kumimoji="1" lang="en-US" altLang="ja-JP" sz="1400" b="0" dirty="0">
                          <a:solidFill>
                            <a:schemeClr val="tx1"/>
                          </a:solidFill>
                          <a:latin typeface="Arial" panose="020B0604020202020204" pitchFamily="34" charset="0"/>
                          <a:cs typeface="Arial" panose="020B0604020202020204" pitchFamily="34" charset="0"/>
                        </a:rPr>
                        <a:t>Until 9:00pm</a:t>
                      </a:r>
                      <a:endParaRPr kumimoji="1" lang="ja-JP" altLang="en-US" sz="1400" b="0" dirty="0">
                        <a:solidFill>
                          <a:schemeClr val="tx1"/>
                        </a:solidFill>
                        <a:latin typeface="Arial" panose="020B0604020202020204" pitchFamily="34" charset="0"/>
                        <a:cs typeface="Arial" panose="020B0604020202020204" pitchFamily="34" charset="0"/>
                      </a:endParaRPr>
                    </a:p>
                    <a:p>
                      <a:r>
                        <a:rPr kumimoji="1" lang="en-US" altLang="ja-JP" sz="1400" b="0" dirty="0">
                          <a:solidFill>
                            <a:schemeClr val="tx1"/>
                          </a:solidFill>
                          <a:latin typeface="Arial" panose="020B0604020202020204" pitchFamily="34" charset="0"/>
                          <a:cs typeface="Arial" panose="020B0604020202020204" pitchFamily="34" charset="0"/>
                        </a:rPr>
                        <a:t>【Other】</a:t>
                      </a:r>
                    </a:p>
                    <a:p>
                      <a:r>
                        <a:rPr kumimoji="1" lang="ja-JP" altLang="en-US" sz="1400" b="0" dirty="0">
                          <a:solidFill>
                            <a:schemeClr val="tx1"/>
                          </a:solidFill>
                          <a:latin typeface="Arial" panose="020B0604020202020204" pitchFamily="34" charset="0"/>
                          <a:cs typeface="Arial" panose="020B0604020202020204" pitchFamily="34" charset="0"/>
                        </a:rPr>
                        <a:t>　</a:t>
                      </a:r>
                      <a:r>
                        <a:rPr kumimoji="1" lang="en-US" altLang="ja-JP" sz="1400" b="0" dirty="0">
                          <a:solidFill>
                            <a:schemeClr val="tx1"/>
                          </a:solidFill>
                          <a:latin typeface="Arial" panose="020B0604020202020204" pitchFamily="34" charset="0"/>
                          <a:cs typeface="Arial" panose="020B0604020202020204" pitchFamily="34" charset="0"/>
                        </a:rPr>
                        <a:t>Entry control, etc.</a:t>
                      </a:r>
                      <a:endParaRPr kumimoji="1" lang="ja-JP" altLang="en-US" sz="1400" b="0" dirty="0">
                        <a:solidFill>
                          <a:schemeClr val="tx1"/>
                        </a:solidFill>
                        <a:latin typeface="Arial" panose="020B0604020202020204" pitchFamily="34" charset="0"/>
                        <a:cs typeface="Arial" panose="020B0604020202020204" pitchFamily="34" charset="0"/>
                      </a:endParaRPr>
                    </a:p>
                    <a:p>
                      <a:r>
                        <a:rPr kumimoji="1" lang="ja-JP" altLang="en-US" sz="1400" b="0" dirty="0">
                          <a:solidFill>
                            <a:schemeClr val="tx1"/>
                          </a:solidFill>
                          <a:latin typeface="Arial" panose="020B0604020202020204" pitchFamily="34" charset="0"/>
                          <a:cs typeface="Arial" panose="020B0604020202020204" pitchFamily="34" charset="0"/>
                        </a:rPr>
                        <a:t>　　</a:t>
                      </a:r>
                      <a:r>
                        <a:rPr kumimoji="1" lang="en-US" altLang="ja-JP" sz="1400" b="0" dirty="0">
                          <a:solidFill>
                            <a:schemeClr val="tx1"/>
                          </a:solidFill>
                          <a:latin typeface="Arial" panose="020B0604020202020204" pitchFamily="34" charset="0"/>
                          <a:cs typeface="Arial" panose="020B0604020202020204" pitchFamily="34" charset="0"/>
                        </a:rPr>
                        <a:t>(Request for cooperation Not</a:t>
                      </a:r>
                      <a:r>
                        <a:rPr kumimoji="1" lang="en-US" altLang="ja-JP" sz="1400" b="0" baseline="0" dirty="0">
                          <a:solidFill>
                            <a:schemeClr val="tx1"/>
                          </a:solidFill>
                          <a:latin typeface="Arial" panose="020B0604020202020204" pitchFamily="34" charset="0"/>
                          <a:cs typeface="Arial" panose="020B0604020202020204" pitchFamily="34" charset="0"/>
                        </a:rPr>
                        <a:t>  </a:t>
                      </a:r>
                    </a:p>
                    <a:p>
                      <a:r>
                        <a:rPr kumimoji="1" lang="en-US" altLang="ja-JP" sz="1400" b="0" baseline="0" dirty="0">
                          <a:solidFill>
                            <a:schemeClr val="tx1"/>
                          </a:solidFill>
                          <a:latin typeface="Arial" panose="020B0604020202020204" pitchFamily="34" charset="0"/>
                          <a:cs typeface="Arial" panose="020B0604020202020204" pitchFamily="34" charset="0"/>
                        </a:rPr>
                        <a:t>         based on the law)</a:t>
                      </a:r>
                      <a:endParaRPr kumimoji="1" lang="ja-JP" altLang="en-US" sz="1400" b="0" dirty="0">
                        <a:solidFill>
                          <a:schemeClr val="tx1"/>
                        </a:solidFill>
                        <a:latin typeface="Arial" panose="020B0604020202020204" pitchFamily="34" charset="0"/>
                        <a:cs typeface="Arial" panose="020B0604020202020204" pitchFamily="34" charset="0"/>
                      </a:endParaRPr>
                    </a:p>
                    <a:p>
                      <a:endParaRPr kumimoji="1" lang="ja-JP" altLang="en-US" sz="1400" b="0" dirty="0">
                        <a:solidFill>
                          <a:schemeClr val="tx1"/>
                        </a:solidFill>
                        <a:latin typeface="Arial" panose="020B0604020202020204" pitchFamily="34" charset="0"/>
                        <a:cs typeface="Arial" panose="020B0604020202020204" pitchFamily="34" charset="0"/>
                      </a:endParaRPr>
                    </a:p>
                    <a:p>
                      <a:endParaRPr kumimoji="1" lang="en-US" altLang="ja-JP" sz="14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40217726"/>
                  </a:ext>
                </a:extLst>
              </a:tr>
              <a:tr h="369686">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en-US" altLang="ja-JP" sz="1400" b="0" dirty="0">
                          <a:solidFill>
                            <a:schemeClr val="tx1"/>
                          </a:solidFill>
                          <a:latin typeface="Arial" panose="020B0604020202020204" pitchFamily="34" charset="0"/>
                          <a:cs typeface="Arial" panose="020B0604020202020204" pitchFamily="34" charset="0"/>
                        </a:rPr>
                        <a:t>Museums, etc.</a:t>
                      </a:r>
                      <a:endParaRPr kumimoji="1" lang="ja-JP" altLang="en-US" sz="1400" b="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en-US" altLang="ja-JP" sz="1400" dirty="0">
                          <a:solidFill>
                            <a:schemeClr val="tx1"/>
                          </a:solidFill>
                          <a:latin typeface="Arial" panose="020B0604020202020204" pitchFamily="34" charset="0"/>
                          <a:cs typeface="Arial" panose="020B0604020202020204" pitchFamily="34" charset="0"/>
                        </a:rPr>
                        <a:t>museums, art museums, etc.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600" b="1" dirty="0"/>
                    </a:p>
                  </a:txBody>
                  <a:tcPr anchor="ctr"/>
                </a:tc>
                <a:extLst>
                  <a:ext uri="{0D108BD9-81ED-4DB2-BD59-A6C34878D82A}">
                    <a16:rowId xmlns:a16="http://schemas.microsoft.com/office/drawing/2014/main" val="4101362868"/>
                  </a:ext>
                </a:extLst>
              </a:tr>
              <a:tr h="352389">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en-US" altLang="ja-JP" sz="1400" b="0" dirty="0">
                          <a:solidFill>
                            <a:schemeClr val="tx1"/>
                          </a:solidFill>
                          <a:latin typeface="Arial" panose="020B0604020202020204" pitchFamily="34" charset="0"/>
                          <a:cs typeface="Arial" panose="020B0604020202020204" pitchFamily="34" charset="0"/>
                        </a:rPr>
                        <a:t>Theaters, etc.</a:t>
                      </a:r>
                      <a:endParaRPr kumimoji="1" lang="ja-JP" altLang="en-US" sz="14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en-US" altLang="ja-JP" sz="1400" dirty="0">
                          <a:solidFill>
                            <a:schemeClr val="tx1"/>
                          </a:solidFill>
                          <a:latin typeface="Arial" panose="020B0604020202020204" pitchFamily="34" charset="0"/>
                          <a:cs typeface="Arial" panose="020B0604020202020204" pitchFamily="34" charset="0"/>
                        </a:rPr>
                        <a:t>theaters, halls, movie theaters, variety theaters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615066210"/>
                  </a:ext>
                </a:extLst>
              </a:tr>
              <a:tr h="297712">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en-US" altLang="ja-JP" sz="1400" b="0" dirty="0">
                          <a:solidFill>
                            <a:schemeClr val="tx1"/>
                          </a:solidFill>
                          <a:latin typeface="Arial" panose="020B0604020202020204" pitchFamily="34" charset="0"/>
                          <a:cs typeface="Arial" panose="020B0604020202020204" pitchFamily="34" charset="0"/>
                        </a:rPr>
                        <a:t>Entertainment facilities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en-US" altLang="ja-JP" sz="1400" dirty="0">
                          <a:solidFill>
                            <a:schemeClr val="tx1"/>
                          </a:solidFill>
                          <a:latin typeface="Arial" panose="020B0604020202020204" pitchFamily="34" charset="0"/>
                          <a:cs typeface="Arial" panose="020B0604020202020204" pitchFamily="34" charset="0"/>
                        </a:rPr>
                        <a:t>clubs with live music</a:t>
                      </a:r>
                      <a:r>
                        <a:rPr kumimoji="1" lang="en-US" altLang="ja-JP" sz="1400" baseline="0" dirty="0">
                          <a:solidFill>
                            <a:schemeClr val="tx1"/>
                          </a:solidFill>
                          <a:latin typeface="Arial" panose="020B0604020202020204" pitchFamily="34" charset="0"/>
                          <a:cs typeface="Arial" panose="020B0604020202020204" pitchFamily="34" charset="0"/>
                        </a:rPr>
                        <a:t> ※1</a:t>
                      </a:r>
                      <a:endParaRPr kumimoji="1" lang="en-US" altLang="ja-JP"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829958000"/>
                  </a:ext>
                </a:extLst>
              </a:tr>
              <a:tr h="513211">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en-US" altLang="ja-JP" sz="1400" b="0" u="none" dirty="0">
                          <a:solidFill>
                            <a:schemeClr val="tx1"/>
                          </a:solidFill>
                          <a:latin typeface="Arial" panose="020B0604020202020204" pitchFamily="34" charset="0"/>
                          <a:cs typeface="Arial" panose="020B0604020202020204" pitchFamily="34" charset="0"/>
                        </a:rPr>
                        <a:t>Meeting/exhibition facilities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en-US" altLang="ja-JP" sz="1400" dirty="0">
                          <a:solidFill>
                            <a:schemeClr val="tx1"/>
                          </a:solidFill>
                          <a:latin typeface="Arial" panose="020B0604020202020204" pitchFamily="34" charset="0"/>
                          <a:cs typeface="Arial" panose="020B0604020202020204" pitchFamily="34" charset="0"/>
                        </a:rPr>
                        <a:t>auditoriums, exhibition halls, cultural halls, multipurpose halls, etc.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1513922898"/>
                  </a:ext>
                </a:extLst>
              </a:tr>
              <a:tr h="369687">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en-US" altLang="ja-JP" sz="1400" b="0" dirty="0">
                          <a:latin typeface="Arial" panose="020B0604020202020204" pitchFamily="34" charset="0"/>
                          <a:cs typeface="Arial" panose="020B0604020202020204" pitchFamily="34" charset="0"/>
                        </a:rPr>
                        <a:t>Hotels and inns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en-US" altLang="ja-JP" sz="1400" dirty="0">
                          <a:solidFill>
                            <a:schemeClr val="tx1"/>
                          </a:solidFill>
                          <a:latin typeface="Arial" panose="020B0604020202020204" pitchFamily="34" charset="0"/>
                          <a:cs typeface="Arial" panose="020B0604020202020204" pitchFamily="34" charset="0"/>
                        </a:rPr>
                        <a:t>hotels, inns</a:t>
                      </a:r>
                      <a:r>
                        <a:rPr kumimoji="1" lang="ja-JP" altLang="en-US" sz="1400" dirty="0">
                          <a:solidFill>
                            <a:schemeClr val="tx1"/>
                          </a:solidFill>
                          <a:latin typeface="Arial" panose="020B0604020202020204" pitchFamily="34" charset="0"/>
                          <a:cs typeface="Arial" panose="020B0604020202020204" pitchFamily="34" charset="0"/>
                        </a:rPr>
                        <a:t>（</a:t>
                      </a:r>
                      <a:r>
                        <a:rPr lang="en-US" altLang="ja-JP" sz="1400" kern="100" dirty="0">
                          <a:effectLst/>
                          <a:latin typeface="Arial" panose="020B0604020202020204" pitchFamily="34" charset="0"/>
                          <a:ea typeface="+mn-ea"/>
                          <a:cs typeface="Arial" panose="020B0604020202020204" pitchFamily="34" charset="0"/>
                        </a:rPr>
                        <a:t>meeting spaces ONLY</a:t>
                      </a:r>
                      <a:r>
                        <a:rPr kumimoji="1" lang="ja-JP" altLang="en-US" sz="1400" dirty="0">
                          <a:solidFill>
                            <a:schemeClr val="tx1"/>
                          </a:solidFill>
                          <a:latin typeface="Arial" panose="020B0604020202020204" pitchFamily="34" charset="0"/>
                          <a:cs typeface="Arial" panose="020B0604020202020204" pitchFamily="34" charset="0"/>
                        </a:rPr>
                        <a:t>）</a:t>
                      </a:r>
                      <a:endParaRPr kumimoji="1" lang="en-US" altLang="ja-JP" sz="14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924814740"/>
                  </a:ext>
                </a:extLst>
              </a:tr>
            </a:tbl>
          </a:graphicData>
        </a:graphic>
      </p:graphicFrame>
      <p:sp>
        <p:nvSpPr>
          <p:cNvPr id="6" name="テキスト ボックス 5"/>
          <p:cNvSpPr txBox="1"/>
          <p:nvPr/>
        </p:nvSpPr>
        <p:spPr>
          <a:xfrm>
            <a:off x="362451" y="130173"/>
            <a:ext cx="8974732" cy="461665"/>
          </a:xfrm>
          <a:prstGeom prst="rect">
            <a:avLst/>
          </a:prstGeom>
          <a:noFill/>
          <a:ln w="19050">
            <a:noFill/>
          </a:ln>
        </p:spPr>
        <p:txBody>
          <a:bodyPr wrap="square" rtlCol="0">
            <a:spAutoFit/>
          </a:bodyPr>
          <a:lstStyle/>
          <a:p>
            <a:r>
              <a:rPr kumimoji="1" lang="ja-JP" altLang="en-US" sz="2200" b="1" dirty="0">
                <a:latin typeface="Arial" panose="020B0604020202020204" pitchFamily="34" charset="0"/>
                <a:cs typeface="Arial" panose="020B0604020202020204" pitchFamily="34" charset="0"/>
              </a:rPr>
              <a:t>●</a:t>
            </a:r>
            <a:r>
              <a:rPr kumimoji="1" lang="en-US" altLang="ja-JP" sz="2200" b="1" u="sng" dirty="0">
                <a:latin typeface="Arial" panose="020B0604020202020204" pitchFamily="34" charset="0"/>
                <a:cs typeface="Arial" panose="020B0604020202020204" pitchFamily="34" charset="0"/>
              </a:rPr>
              <a:t> </a:t>
            </a:r>
            <a:r>
              <a:rPr kumimoji="1" lang="en-US" altLang="ja-JP" sz="2400" b="1" u="sng" dirty="0">
                <a:latin typeface="Arial" panose="020B0604020202020204" pitchFamily="34" charset="0"/>
                <a:cs typeface="Arial" panose="020B0604020202020204" pitchFamily="34" charset="0"/>
              </a:rPr>
              <a:t>Facilities</a:t>
            </a:r>
            <a:r>
              <a:rPr kumimoji="1" lang="en-US" altLang="ja-JP" sz="2200" b="1" u="sng" dirty="0">
                <a:latin typeface="Arial" panose="020B0604020202020204" pitchFamily="34" charset="0"/>
                <a:cs typeface="Arial" panose="020B0604020202020204" pitchFamily="34" charset="0"/>
              </a:rPr>
              <a:t> (including the prefectural facilities)</a:t>
            </a:r>
            <a:r>
              <a:rPr lang="ja-JP" altLang="en-US" sz="2200" dirty="0">
                <a:latin typeface="Arial" panose="020B0604020202020204" pitchFamily="34" charset="0"/>
                <a:cs typeface="Arial" panose="020B0604020202020204" pitchFamily="34" charset="0"/>
              </a:rPr>
              <a:t>　　　</a:t>
            </a:r>
            <a:r>
              <a:rPr lang="ja-JP" altLang="en-US" sz="2200" b="1" dirty="0">
                <a:latin typeface="Arial" panose="020B0604020202020204" pitchFamily="34" charset="0"/>
                <a:cs typeface="Arial" panose="020B0604020202020204" pitchFamily="34" charset="0"/>
              </a:rPr>
              <a:t>　　</a:t>
            </a:r>
            <a:endParaRPr kumimoji="1" lang="ja-JP" altLang="en-US" sz="2200" b="1" dirty="0">
              <a:latin typeface="Arial" panose="020B0604020202020204" pitchFamily="34" charset="0"/>
              <a:cs typeface="Arial" panose="020B0604020202020204" pitchFamily="34" charset="0"/>
            </a:endParaRPr>
          </a:p>
        </p:txBody>
      </p:sp>
      <p:sp>
        <p:nvSpPr>
          <p:cNvPr id="9" name="テキスト ボックス 8"/>
          <p:cNvSpPr txBox="1"/>
          <p:nvPr/>
        </p:nvSpPr>
        <p:spPr>
          <a:xfrm>
            <a:off x="780725" y="545237"/>
            <a:ext cx="11147417" cy="400110"/>
          </a:xfrm>
          <a:prstGeom prst="rect">
            <a:avLst/>
          </a:prstGeom>
          <a:noFill/>
        </p:spPr>
        <p:txBody>
          <a:bodyPr wrap="square" rtlCol="0">
            <a:spAutoFit/>
          </a:bodyPr>
          <a:lstStyle/>
          <a:p>
            <a:r>
              <a:rPr lang="en-US" altLang="ja-JP" sz="2000" b="1" dirty="0">
                <a:latin typeface="Arial" panose="020B0604020202020204" pitchFamily="34" charset="0"/>
                <a:cs typeface="Arial" panose="020B0604020202020204" pitchFamily="34" charset="0"/>
              </a:rPr>
              <a:t>Request to facilities other than dining establishments (based on the relevant law)</a:t>
            </a:r>
            <a:endParaRPr kumimoji="1" lang="ja-JP" altLang="en-US" sz="2000" b="1" dirty="0">
              <a:latin typeface="Arial" panose="020B0604020202020204" pitchFamily="34" charset="0"/>
              <a:cs typeface="Arial" panose="020B0604020202020204" pitchFamily="34" charset="0"/>
            </a:endParaRPr>
          </a:p>
        </p:txBody>
      </p:sp>
      <p:sp>
        <p:nvSpPr>
          <p:cNvPr id="14"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Arial" panose="020B0604020202020204" pitchFamily="34" charset="0"/>
                <a:ea typeface="游ゴシック" panose="020B0400000000000000" pitchFamily="50" charset="-128"/>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2000" b="0" i="0" u="none" strike="noStrike" kern="1200" cap="none" spc="0" normalizeH="0" baseline="0" noProof="0" dirty="0">
              <a:ln>
                <a:noFill/>
              </a:ln>
              <a:solidFill>
                <a:schemeClr val="tx1"/>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sp>
        <p:nvSpPr>
          <p:cNvPr id="7" name="正方形/長方形 6"/>
          <p:cNvSpPr/>
          <p:nvPr/>
        </p:nvSpPr>
        <p:spPr>
          <a:xfrm>
            <a:off x="217796" y="5828063"/>
            <a:ext cx="11527842" cy="1323439"/>
          </a:xfrm>
          <a:prstGeom prst="rect">
            <a:avLst/>
          </a:prstGeom>
        </p:spPr>
        <p:txBody>
          <a:bodyPr wrap="square">
            <a:spAutoFit/>
          </a:bodyPr>
          <a:lstStyle/>
          <a:p>
            <a:pPr>
              <a:lnSpc>
                <a:spcPts val="1400"/>
              </a:lnSpc>
            </a:pPr>
            <a:r>
              <a:rPr lang="en-US" altLang="ja-JP" sz="1200" dirty="0"/>
              <a:t>※</a:t>
            </a:r>
            <a:r>
              <a:rPr lang="ja-JP" altLang="en-US" sz="1200" dirty="0"/>
              <a:t>１：</a:t>
            </a:r>
            <a:r>
              <a:rPr lang="en-US" altLang="ja-JP" sz="1200" dirty="0">
                <a:latin typeface="Arial" panose="020B0604020202020204" pitchFamily="34" charset="0"/>
                <a:cs typeface="Arial" panose="020B0604020202020204" pitchFamily="34" charset="0"/>
              </a:rPr>
              <a:t>Facilities that are approved to run eateries are requested same restraint as that of  eateries, in addition to the requests regarding event holding</a:t>
            </a:r>
            <a:r>
              <a:rPr lang="en-US" altLang="ja-JP" sz="1200" dirty="0"/>
              <a:t>.</a:t>
            </a:r>
          </a:p>
          <a:p>
            <a:pPr>
              <a:lnSpc>
                <a:spcPts val="1400"/>
              </a:lnSpc>
            </a:pPr>
            <a:r>
              <a:rPr lang="en-US" altLang="ja-JP" sz="1200" dirty="0"/>
              <a:t>※</a:t>
            </a:r>
            <a:r>
              <a:rPr lang="ja-JP" altLang="en-US" sz="1200" dirty="0">
                <a:latin typeface="Arial" panose="020B0604020202020204" pitchFamily="34" charset="0"/>
                <a:cs typeface="Arial" panose="020B0604020202020204" pitchFamily="34" charset="0"/>
              </a:rPr>
              <a:t>２</a:t>
            </a:r>
            <a:r>
              <a:rPr lang="en-US" altLang="ja-JP" sz="1200" dirty="0">
                <a:latin typeface="Arial" panose="020B0604020202020204" pitchFamily="34" charset="0"/>
                <a:cs typeface="Arial" panose="020B0604020202020204" pitchFamily="34" charset="0"/>
              </a:rPr>
              <a:t>: When holding events in the facilities mentioned here or facilities other than the mentioned area, comply with the requirements of holding events (see page 5). At the occasions other than the event holding (private exercises or sporting activities without spectators in the sporting facilities), comply with the 【Maximum number of people/capacity conditions】 described above</a:t>
            </a:r>
          </a:p>
          <a:p>
            <a:pPr>
              <a:lnSpc>
                <a:spcPts val="2000"/>
              </a:lnSpc>
            </a:pPr>
            <a:endParaRPr lang="en-US" altLang="ja-JP" sz="1400" dirty="0"/>
          </a:p>
          <a:p>
            <a:pPr>
              <a:lnSpc>
                <a:spcPts val="2000"/>
              </a:lnSpc>
            </a:pPr>
            <a:r>
              <a:rPr lang="ja-JP" altLang="en-US" sz="1400" dirty="0"/>
              <a:t>　　　</a:t>
            </a:r>
            <a:endParaRPr lang="en-US" altLang="ja-JP" sz="1400" dirty="0"/>
          </a:p>
        </p:txBody>
      </p:sp>
    </p:spTree>
    <p:extLst>
      <p:ext uri="{BB962C8B-B14F-4D97-AF65-F5344CB8AC3E}">
        <p14:creationId xmlns:p14="http://schemas.microsoft.com/office/powerpoint/2010/main" val="347238865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11004</TotalTime>
  <Words>2385</Words>
  <Application>Microsoft Office PowerPoint</Application>
  <PresentationFormat>ワイド画面</PresentationFormat>
  <Paragraphs>312</Paragraphs>
  <Slides>10</Slides>
  <Notes>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10</vt:i4>
      </vt:variant>
    </vt:vector>
  </HeadingPairs>
  <TitlesOfParts>
    <vt:vector size="17" baseType="lpstr">
      <vt:lpstr>Meiryo UI</vt:lpstr>
      <vt:lpstr>UD デジタル 教科書体 NK-B</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上野　和樹</dc:creator>
  <cp:lastModifiedBy>田中　裕香</cp:lastModifiedBy>
  <cp:revision>595</cp:revision>
  <cp:lastPrinted>2021-07-09T05:13:50Z</cp:lastPrinted>
  <dcterms:created xsi:type="dcterms:W3CDTF">2020-05-20T11:17:35Z</dcterms:created>
  <dcterms:modified xsi:type="dcterms:W3CDTF">2021-07-12T02:13:13Z</dcterms:modified>
</cp:coreProperties>
</file>