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2">
  <p:sldMasterIdLst>
    <p:sldMasterId id="2147483816" r:id="rId1"/>
  </p:sldMasterIdLst>
  <p:notesMasterIdLst>
    <p:notesMasterId r:id="rId75"/>
  </p:notesMasterIdLst>
  <p:handoutMasterIdLst>
    <p:handoutMasterId r:id="rId76"/>
  </p:handoutMasterIdLst>
  <p:sldIdLst>
    <p:sldId id="640" r:id="rId2"/>
    <p:sldId id="641" r:id="rId3"/>
    <p:sldId id="642" r:id="rId4"/>
    <p:sldId id="451" r:id="rId5"/>
    <p:sldId id="462" r:id="rId6"/>
    <p:sldId id="478" r:id="rId7"/>
    <p:sldId id="482" r:id="rId8"/>
    <p:sldId id="480" r:id="rId9"/>
    <p:sldId id="490" r:id="rId10"/>
    <p:sldId id="493" r:id="rId11"/>
    <p:sldId id="494" r:id="rId12"/>
    <p:sldId id="495" r:id="rId13"/>
    <p:sldId id="633" r:id="rId14"/>
    <p:sldId id="634" r:id="rId15"/>
    <p:sldId id="635" r:id="rId16"/>
    <p:sldId id="636" r:id="rId17"/>
    <p:sldId id="501" r:id="rId18"/>
    <p:sldId id="613" r:id="rId19"/>
    <p:sldId id="591" r:id="rId20"/>
    <p:sldId id="592" r:id="rId21"/>
    <p:sldId id="619" r:id="rId22"/>
    <p:sldId id="521" r:id="rId23"/>
    <p:sldId id="565" r:id="rId24"/>
    <p:sldId id="519" r:id="rId25"/>
    <p:sldId id="599" r:id="rId26"/>
    <p:sldId id="516" r:id="rId27"/>
    <p:sldId id="488" r:id="rId28"/>
    <p:sldId id="512" r:id="rId29"/>
    <p:sldId id="595" r:id="rId30"/>
    <p:sldId id="505" r:id="rId31"/>
    <p:sldId id="574" r:id="rId32"/>
    <p:sldId id="575" r:id="rId33"/>
    <p:sldId id="576" r:id="rId34"/>
    <p:sldId id="590" r:id="rId35"/>
    <p:sldId id="577" r:id="rId36"/>
    <p:sldId id="617" r:id="rId37"/>
    <p:sldId id="593" r:id="rId38"/>
    <p:sldId id="594" r:id="rId39"/>
    <p:sldId id="566" r:id="rId40"/>
    <p:sldId id="561" r:id="rId41"/>
    <p:sldId id="620" r:id="rId42"/>
    <p:sldId id="621" r:id="rId43"/>
    <p:sldId id="622" r:id="rId44"/>
    <p:sldId id="637" r:id="rId45"/>
    <p:sldId id="638" r:id="rId46"/>
    <p:sldId id="639" r:id="rId47"/>
    <p:sldId id="623" r:id="rId48"/>
    <p:sldId id="624" r:id="rId49"/>
    <p:sldId id="625" r:id="rId50"/>
    <p:sldId id="531" r:id="rId51"/>
    <p:sldId id="522" r:id="rId52"/>
    <p:sldId id="626" r:id="rId53"/>
    <p:sldId id="627" r:id="rId54"/>
    <p:sldId id="544" r:id="rId55"/>
    <p:sldId id="543" r:id="rId56"/>
    <p:sldId id="628" r:id="rId57"/>
    <p:sldId id="629" r:id="rId58"/>
    <p:sldId id="541" r:id="rId59"/>
    <p:sldId id="539" r:id="rId60"/>
    <p:sldId id="630" r:id="rId61"/>
    <p:sldId id="631" r:id="rId62"/>
    <p:sldId id="536" r:id="rId63"/>
    <p:sldId id="535" r:id="rId64"/>
    <p:sldId id="632" r:id="rId65"/>
    <p:sldId id="553" r:id="rId66"/>
    <p:sldId id="601" r:id="rId67"/>
    <p:sldId id="552" r:id="rId68"/>
    <p:sldId id="551" r:id="rId69"/>
    <p:sldId id="578" r:id="rId70"/>
    <p:sldId id="579" r:id="rId71"/>
    <p:sldId id="586" r:id="rId72"/>
    <p:sldId id="618" r:id="rId73"/>
    <p:sldId id="596" r:id="rId74"/>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5" userDrawn="1">
          <p15:clr>
            <a:srgbClr val="A4A3A4"/>
          </p15:clr>
        </p15:guide>
        <p15:guide id="2" pos="1026" userDrawn="1">
          <p15:clr>
            <a:srgbClr val="A4A3A4"/>
          </p15:clr>
        </p15:guide>
        <p15:guide id="3" orient="horz" pos="3211" userDrawn="1">
          <p15:clr>
            <a:srgbClr val="A4A3A4"/>
          </p15:clr>
        </p15:guide>
        <p15:guide id="4" pos="2069" userDrawn="1">
          <p15:clr>
            <a:srgbClr val="A4A3A4"/>
          </p15:clr>
        </p15:guide>
        <p15:guide id="5" orient="horz" pos="398" userDrawn="1">
          <p15:clr>
            <a:srgbClr val="A4A3A4"/>
          </p15:clr>
        </p15:guide>
        <p15:guide id="6" orient="horz" pos="5728" userDrawn="1">
          <p15:clr>
            <a:srgbClr val="A4A3A4"/>
          </p15:clr>
        </p15:guide>
        <p15:guide id="7" pos="3997" userDrawn="1">
          <p15:clr>
            <a:srgbClr val="A4A3A4"/>
          </p15:clr>
        </p15:guide>
        <p15:guide id="10" pos="1684" userDrawn="1">
          <p15:clr>
            <a:srgbClr val="A4A3A4"/>
          </p15:clr>
        </p15:guide>
        <p15:guide id="13" pos="300" userDrawn="1">
          <p15:clr>
            <a:srgbClr val="A4A3A4"/>
          </p15:clr>
        </p15:guide>
        <p15:guide id="14" orient="horz" pos="1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AFAF8"/>
    <a:srgbClr val="CACECB"/>
    <a:srgbClr val="FFFFF3"/>
    <a:srgbClr val="DDD9BB"/>
    <a:srgbClr val="FFFF99"/>
    <a:srgbClr val="FF9999"/>
    <a:srgbClr val="FFCC99"/>
    <a:srgbClr val="FFCCCC"/>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74" autoAdjust="0"/>
    <p:restoredTop sz="94434" autoAdjust="0"/>
  </p:normalViewPr>
  <p:slideViewPr>
    <p:cSldViewPr snapToGrid="0">
      <p:cViewPr varScale="1">
        <p:scale>
          <a:sx n="50" d="100"/>
          <a:sy n="50" d="100"/>
        </p:scale>
        <p:origin x="1938" y="66"/>
      </p:cViewPr>
      <p:guideLst>
        <p:guide orient="horz" pos="2235"/>
        <p:guide pos="1026"/>
        <p:guide orient="horz" pos="3211"/>
        <p:guide pos="2069"/>
        <p:guide orient="horz" pos="398"/>
        <p:guide orient="horz" pos="5728"/>
        <p:guide pos="3997"/>
        <p:guide pos="1684"/>
        <p:guide pos="300"/>
        <p:guide orient="horz" pos="1056"/>
      </p:guideLst>
    </p:cSldViewPr>
  </p:slideViewPr>
  <p:outlineViewPr>
    <p:cViewPr>
      <p:scale>
        <a:sx n="33" d="100"/>
        <a:sy n="33" d="100"/>
      </p:scale>
      <p:origin x="0" y="192"/>
    </p:cViewPr>
  </p:outlineViewPr>
  <p:notesTextViewPr>
    <p:cViewPr>
      <p:scale>
        <a:sx n="1" d="1"/>
        <a:sy n="1" d="1"/>
      </p:scale>
      <p:origin x="0" y="0"/>
    </p:cViewPr>
  </p:notesTextViewPr>
  <p:notesViewPr>
    <p:cSldViewPr snapToGrid="0">
      <p:cViewPr varScale="1">
        <p:scale>
          <a:sx n="51" d="100"/>
          <a:sy n="51" d="100"/>
        </p:scale>
        <p:origin x="296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7" rIns="91433" bIns="45717" rtlCol="0"/>
          <a:lstStyle>
            <a:lvl1pPr algn="r">
              <a:defRPr sz="1200"/>
            </a:lvl1pPr>
          </a:lstStyle>
          <a:p>
            <a:fld id="{9BDCF2B1-1C79-49E5-A242-762ED671C084}" type="datetimeFigureOut">
              <a:rPr kumimoji="1" lang="ja-JP" altLang="en-US" smtClean="0"/>
              <a:t>2021/8/19</a:t>
            </a:fld>
            <a:endParaRPr kumimoji="1" lang="ja-JP" altLang="en-US"/>
          </a:p>
        </p:txBody>
      </p:sp>
      <p:sp>
        <p:nvSpPr>
          <p:cNvPr id="4" name="フッター プレースホルダー 3"/>
          <p:cNvSpPr>
            <a:spLocks noGrp="1"/>
          </p:cNvSpPr>
          <p:nvPr>
            <p:ph type="ftr" sz="quarter" idx="2"/>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3" tIns="45717" rIns="91433" bIns="45717" rtlCol="0" anchor="b"/>
          <a:lstStyle>
            <a:lvl1pPr algn="r">
              <a:defRPr sz="1200"/>
            </a:lvl1pPr>
          </a:lstStyle>
          <a:p>
            <a:fld id="{004F230B-6734-4844-BEB6-A1783C121DDB}" type="slidenum">
              <a:rPr kumimoji="1" lang="ja-JP" altLang="en-US" smtClean="0"/>
              <a:t>‹#›</a:t>
            </a:fld>
            <a:endParaRPr kumimoji="1" lang="ja-JP" altLang="en-US"/>
          </a:p>
        </p:txBody>
      </p:sp>
    </p:spTree>
    <p:extLst>
      <p:ext uri="{BB962C8B-B14F-4D97-AF65-F5344CB8AC3E}">
        <p14:creationId xmlns:p14="http://schemas.microsoft.com/office/powerpoint/2010/main" val="521016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575" cy="498475"/>
          </a:xfrm>
          <a:prstGeom prst="rect">
            <a:avLst/>
          </a:prstGeom>
        </p:spPr>
        <p:txBody>
          <a:bodyPr vert="horz" lIns="91410" tIns="45705" rIns="91410" bIns="45705"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6040" y="4"/>
            <a:ext cx="2949575" cy="498475"/>
          </a:xfrm>
          <a:prstGeom prst="rect">
            <a:avLst/>
          </a:prstGeom>
        </p:spPr>
        <p:txBody>
          <a:bodyPr vert="horz" lIns="91410" tIns="45705" rIns="91410" bIns="45705" rtlCol="0"/>
          <a:lstStyle>
            <a:lvl1pPr algn="r">
              <a:defRPr sz="1200"/>
            </a:lvl1pPr>
          </a:lstStyle>
          <a:p>
            <a:fld id="{1DB0191B-C69A-4996-8209-0409E9947423}" type="datetimeFigureOut">
              <a:rPr kumimoji="1" lang="ja-JP" altLang="en-US" smtClean="0"/>
              <a:t>2021/8/19</a:t>
            </a:fld>
            <a:endParaRPr kumimoji="1" lang="ja-JP" altLang="en-US" dirty="0"/>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10" tIns="45705" rIns="91410" bIns="45705" rtlCol="0" anchor="ctr"/>
          <a:lstStyle/>
          <a:p>
            <a:endParaRPr lang="ja-JP" altLang="en-US" dirty="0"/>
          </a:p>
        </p:txBody>
      </p:sp>
      <p:sp>
        <p:nvSpPr>
          <p:cNvPr id="5" name="ノート プレースホルダー 4"/>
          <p:cNvSpPr>
            <a:spLocks noGrp="1"/>
          </p:cNvSpPr>
          <p:nvPr>
            <p:ph type="body" sz="quarter" idx="3"/>
          </p:nvPr>
        </p:nvSpPr>
        <p:spPr>
          <a:xfrm>
            <a:off x="681040" y="4783140"/>
            <a:ext cx="5445125" cy="3913187"/>
          </a:xfrm>
          <a:prstGeom prst="rect">
            <a:avLst/>
          </a:prstGeom>
        </p:spPr>
        <p:txBody>
          <a:bodyPr vert="horz" lIns="91410" tIns="45705" rIns="91410" bIns="4570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4" y="9440866"/>
            <a:ext cx="2949575" cy="498475"/>
          </a:xfrm>
          <a:prstGeom prst="rect">
            <a:avLst/>
          </a:prstGeom>
        </p:spPr>
        <p:txBody>
          <a:bodyPr vert="horz" lIns="91410" tIns="45705" rIns="91410" bIns="45705"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6040" y="9440866"/>
            <a:ext cx="2949575" cy="498475"/>
          </a:xfrm>
          <a:prstGeom prst="rect">
            <a:avLst/>
          </a:prstGeom>
        </p:spPr>
        <p:txBody>
          <a:bodyPr vert="horz" lIns="91410" tIns="45705" rIns="91410" bIns="45705" rtlCol="0" anchor="b"/>
          <a:lstStyle>
            <a:lvl1pPr algn="r">
              <a:defRPr sz="1200"/>
            </a:lvl1pPr>
          </a:lstStyle>
          <a:p>
            <a:fld id="{2BB47966-F204-4334-9F65-795FDF97C79E}" type="slidenum">
              <a:rPr kumimoji="1" lang="ja-JP" altLang="en-US" smtClean="0"/>
              <a:t>‹#›</a:t>
            </a:fld>
            <a:endParaRPr kumimoji="1" lang="ja-JP" altLang="en-US" dirty="0"/>
          </a:p>
        </p:txBody>
      </p:sp>
    </p:spTree>
    <p:extLst>
      <p:ext uri="{BB962C8B-B14F-4D97-AF65-F5344CB8AC3E}">
        <p14:creationId xmlns:p14="http://schemas.microsoft.com/office/powerpoint/2010/main" val="3448489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B47966-F204-4334-9F65-795FDF97C79E}" type="slidenum">
              <a:rPr kumimoji="1" lang="ja-JP" altLang="en-US" smtClean="0"/>
              <a:t>1</a:t>
            </a:fld>
            <a:endParaRPr kumimoji="1" lang="ja-JP" altLang="en-US" dirty="0"/>
          </a:p>
        </p:txBody>
      </p:sp>
    </p:spTree>
    <p:extLst>
      <p:ext uri="{BB962C8B-B14F-4D97-AF65-F5344CB8AC3E}">
        <p14:creationId xmlns:p14="http://schemas.microsoft.com/office/powerpoint/2010/main" val="372158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B47966-F204-4334-9F65-795FDF97C79E}" type="slidenum">
              <a:rPr kumimoji="1" lang="ja-JP" altLang="en-US" smtClean="0"/>
              <a:t>4</a:t>
            </a:fld>
            <a:endParaRPr kumimoji="1" lang="ja-JP" altLang="en-US" dirty="0"/>
          </a:p>
        </p:txBody>
      </p:sp>
    </p:spTree>
    <p:extLst>
      <p:ext uri="{BB962C8B-B14F-4D97-AF65-F5344CB8AC3E}">
        <p14:creationId xmlns:p14="http://schemas.microsoft.com/office/powerpoint/2010/main" val="53338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6"/>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6" name="スライド番号プレースホルダー 5"/>
          <p:cNvSpPr>
            <a:spLocks noGrp="1"/>
          </p:cNvSpPr>
          <p:nvPr>
            <p:ph type="sldNum" sz="quarter" idx="12"/>
          </p:nvPr>
        </p:nvSpPr>
        <p:spPr>
          <a:xfrm>
            <a:off x="6482183" y="9503887"/>
            <a:ext cx="431800" cy="527403"/>
          </a:xfrm>
        </p:spPr>
        <p:txBody>
          <a:bodyPr/>
          <a:lstStyle>
            <a:lvl1pPr algn="r">
              <a:defRPr/>
            </a:lvl1pPr>
          </a:lstStyle>
          <a:p>
            <a:fld id="{8EF9EEED-21CF-45BC-92BC-C7F2CBB1DAC8}" type="slidenum">
              <a:rPr kumimoji="1" lang="ja-JP" altLang="en-US" smtClean="0"/>
              <a:pPr/>
              <a:t>‹#›</a:t>
            </a:fld>
            <a:endParaRPr kumimoji="1" lang="ja-JP" altLang="en-US" dirty="0"/>
          </a:p>
        </p:txBody>
      </p:sp>
    </p:spTree>
    <p:extLst>
      <p:ext uri="{BB962C8B-B14F-4D97-AF65-F5344CB8AC3E}">
        <p14:creationId xmlns:p14="http://schemas.microsoft.com/office/powerpoint/2010/main" val="42437554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a:xfrm>
            <a:off x="6482183" y="9501224"/>
            <a:ext cx="431800" cy="527403"/>
          </a:xfrm>
        </p:spPr>
        <p:txBody>
          <a:bodyPr/>
          <a:lstStyle>
            <a:lvl1pPr algn="r">
              <a:defRPr/>
            </a:lvl1pPr>
          </a:lstStyle>
          <a:p>
            <a:fld id="{8EF9EEED-21CF-45BC-92BC-C7F2CBB1DAC8}" type="slidenum">
              <a:rPr kumimoji="1" lang="ja-JP" altLang="en-US" smtClean="0"/>
              <a:pPr/>
              <a:t>‹#›</a:t>
            </a:fld>
            <a:endParaRPr kumimoji="1" lang="ja-JP" altLang="en-US" dirty="0"/>
          </a:p>
        </p:txBody>
      </p:sp>
    </p:spTree>
    <p:extLst>
      <p:ext uri="{BB962C8B-B14F-4D97-AF65-F5344CB8AC3E}">
        <p14:creationId xmlns:p14="http://schemas.microsoft.com/office/powerpoint/2010/main" val="40942583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4"/>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90"/>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a:xfrm>
            <a:off x="6482183" y="9482563"/>
            <a:ext cx="431800" cy="527403"/>
          </a:xfrm>
        </p:spPr>
        <p:txBody>
          <a:bodyPr/>
          <a:lstStyle/>
          <a:p>
            <a:fld id="{8EF9EEED-21CF-45BC-92BC-C7F2CBB1DAC8}" type="slidenum">
              <a:rPr kumimoji="1" lang="ja-JP" altLang="en-US" smtClean="0"/>
              <a:t>‹#›</a:t>
            </a:fld>
            <a:endParaRPr kumimoji="1" lang="ja-JP" altLang="en-US" dirty="0"/>
          </a:p>
        </p:txBody>
      </p:sp>
    </p:spTree>
    <p:extLst>
      <p:ext uri="{BB962C8B-B14F-4D97-AF65-F5344CB8AC3E}">
        <p14:creationId xmlns:p14="http://schemas.microsoft.com/office/powerpoint/2010/main" val="35742192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257177" y="3338694"/>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2628902" y="3338694"/>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スライド番号プレースホルダー 6"/>
          <p:cNvSpPr>
            <a:spLocks noGrp="1"/>
          </p:cNvSpPr>
          <p:nvPr>
            <p:ph type="sldNum" sz="quarter" idx="12"/>
          </p:nvPr>
        </p:nvSpPr>
        <p:spPr>
          <a:xfrm>
            <a:off x="6482183" y="9490563"/>
            <a:ext cx="431800" cy="527403"/>
          </a:xfrm>
        </p:spPr>
        <p:txBody>
          <a:bodyPr/>
          <a:lstStyle>
            <a:lvl1pPr algn="r">
              <a:defRPr/>
            </a:lvl1pPr>
          </a:lstStyle>
          <a:p>
            <a:fld id="{8EF9EEED-21CF-45BC-92BC-C7F2CBB1DAC8}" type="slidenum">
              <a:rPr kumimoji="1" lang="ja-JP" altLang="en-US" smtClean="0"/>
              <a:pPr/>
              <a:t>‹#›</a:t>
            </a:fld>
            <a:endParaRPr kumimoji="1" lang="ja-JP" altLang="en-US" dirty="0"/>
          </a:p>
        </p:txBody>
      </p:sp>
    </p:spTree>
    <p:extLst>
      <p:ext uri="{BB962C8B-B14F-4D97-AF65-F5344CB8AC3E}">
        <p14:creationId xmlns:p14="http://schemas.microsoft.com/office/powerpoint/2010/main" val="33080097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2"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2"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72"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72"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342900" y="9181399"/>
            <a:ext cx="1600200" cy="527403"/>
          </a:xfrm>
          <a:prstGeom prst="rect">
            <a:avLst/>
          </a:prstGeom>
        </p:spPr>
        <p:txBody>
          <a:bodyPr/>
          <a:lstStyle/>
          <a:p>
            <a:endParaRPr kumimoji="1" lang="ja-JP" altLang="en-US" dirty="0"/>
          </a:p>
        </p:txBody>
      </p:sp>
      <p:sp>
        <p:nvSpPr>
          <p:cNvPr id="8" name="フッター プレースホルダー 7"/>
          <p:cNvSpPr>
            <a:spLocks noGrp="1"/>
          </p:cNvSpPr>
          <p:nvPr>
            <p:ph type="ftr" sz="quarter" idx="11"/>
          </p:nvPr>
        </p:nvSpPr>
        <p:spPr>
          <a:xfrm>
            <a:off x="2343150" y="9181399"/>
            <a:ext cx="2171700" cy="527403"/>
          </a:xfrm>
          <a:prstGeom prst="rect">
            <a:avLst/>
          </a:prstGeom>
        </p:spPr>
        <p:txBody>
          <a:bodyPr/>
          <a:lstStyle/>
          <a:p>
            <a:endParaRPr kumimoji="1" lang="ja-JP" altLang="en-US" dirty="0"/>
          </a:p>
        </p:txBody>
      </p:sp>
      <p:sp>
        <p:nvSpPr>
          <p:cNvPr id="9" name="スライド番号プレースホルダー 8"/>
          <p:cNvSpPr>
            <a:spLocks noGrp="1"/>
          </p:cNvSpPr>
          <p:nvPr>
            <p:ph type="sldNum" sz="quarter" idx="12"/>
          </p:nvPr>
        </p:nvSpPr>
        <p:spPr>
          <a:xfrm>
            <a:off x="6482183" y="9463903"/>
            <a:ext cx="431800" cy="527403"/>
          </a:xfrm>
        </p:spPr>
        <p:txBody>
          <a:bodyPr/>
          <a:lstStyle>
            <a:lvl1pPr algn="r">
              <a:defRPr/>
            </a:lvl1pPr>
          </a:lstStyle>
          <a:p>
            <a:fld id="{8EF9EEED-21CF-45BC-92BC-C7F2CBB1DAC8}" type="slidenum">
              <a:rPr kumimoji="1" lang="ja-JP" altLang="en-US" smtClean="0"/>
              <a:pPr/>
              <a:t>‹#›</a:t>
            </a:fld>
            <a:endParaRPr kumimoji="1" lang="ja-JP" altLang="en-US" dirty="0"/>
          </a:p>
        </p:txBody>
      </p:sp>
    </p:spTree>
    <p:extLst>
      <p:ext uri="{BB962C8B-B14F-4D97-AF65-F5344CB8AC3E}">
        <p14:creationId xmlns:p14="http://schemas.microsoft.com/office/powerpoint/2010/main" val="5535683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6" name="日付プレースホルダー 5"/>
          <p:cNvSpPr>
            <a:spLocks noGrp="1"/>
          </p:cNvSpPr>
          <p:nvPr>
            <p:ph type="dt" sz="half" idx="10"/>
          </p:nvPr>
        </p:nvSpPr>
        <p:spPr>
          <a:xfrm>
            <a:off x="342900" y="9181399"/>
            <a:ext cx="1600200" cy="527403"/>
          </a:xfrm>
          <a:prstGeom prst="rect">
            <a:avLst/>
          </a:prstGeom>
        </p:spPr>
        <p:txBody>
          <a:bodyPr/>
          <a:lstStyle/>
          <a:p>
            <a:endParaRPr kumimoji="1" lang="ja-JP" altLang="en-US" dirty="0"/>
          </a:p>
        </p:txBody>
      </p:sp>
      <p:sp>
        <p:nvSpPr>
          <p:cNvPr id="7" name="フッター プレースホルダー 6"/>
          <p:cNvSpPr>
            <a:spLocks noGrp="1"/>
          </p:cNvSpPr>
          <p:nvPr>
            <p:ph type="ftr" sz="quarter" idx="11"/>
          </p:nvPr>
        </p:nvSpPr>
        <p:spPr>
          <a:xfrm>
            <a:off x="2343150" y="9181399"/>
            <a:ext cx="2171700" cy="527403"/>
          </a:xfrm>
          <a:prstGeom prst="rect">
            <a:avLst/>
          </a:prstGeom>
        </p:spPr>
        <p:txBody>
          <a:bodyPr/>
          <a:lstStyle/>
          <a:p>
            <a:endParaRPr kumimoji="1" lang="ja-JP" altLang="en-US" dirty="0"/>
          </a:p>
        </p:txBody>
      </p:sp>
      <p:sp>
        <p:nvSpPr>
          <p:cNvPr id="9" name="スライド番号プレースホルダー 1"/>
          <p:cNvSpPr>
            <a:spLocks noGrp="1"/>
          </p:cNvSpPr>
          <p:nvPr>
            <p:ph type="sldNum" sz="quarter" idx="12"/>
          </p:nvPr>
        </p:nvSpPr>
        <p:spPr>
          <a:xfrm>
            <a:off x="6500844" y="9471902"/>
            <a:ext cx="431800" cy="527403"/>
          </a:xfrm>
        </p:spPr>
        <p:txBody>
          <a:bodyPr/>
          <a:lstStyle>
            <a:lvl1pPr algn="r">
              <a:defRPr/>
            </a:lvl1pPr>
          </a:lstStyle>
          <a:p>
            <a:fld id="{8EF9EEED-21CF-45BC-92BC-C7F2CBB1DAC8}" type="slidenum">
              <a:rPr kumimoji="1" lang="ja-JP" altLang="en-US" smtClean="0"/>
              <a:pPr/>
              <a:t>‹#›</a:t>
            </a:fld>
            <a:endParaRPr kumimoji="1" lang="ja-JP" altLang="en-US" dirty="0"/>
          </a:p>
        </p:txBody>
      </p:sp>
    </p:spTree>
    <p:extLst>
      <p:ext uri="{BB962C8B-B14F-4D97-AF65-F5344CB8AC3E}">
        <p14:creationId xmlns:p14="http://schemas.microsoft.com/office/powerpoint/2010/main" val="31013301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6500844" y="9471902"/>
            <a:ext cx="431800" cy="527403"/>
          </a:xfrm>
        </p:spPr>
        <p:txBody>
          <a:bodyPr/>
          <a:lstStyle>
            <a:lvl1pPr algn="r">
              <a:defRPr/>
            </a:lvl1pPr>
          </a:lstStyle>
          <a:p>
            <a:fld id="{8EF9EEED-21CF-45BC-92BC-C7F2CBB1DAC8}" type="slidenum">
              <a:rPr kumimoji="1" lang="ja-JP" altLang="en-US" smtClean="0"/>
              <a:pPr/>
              <a:t>‹#›</a:t>
            </a:fld>
            <a:endParaRPr kumimoji="1" lang="ja-JP" altLang="en-US" dirty="0"/>
          </a:p>
        </p:txBody>
      </p:sp>
    </p:spTree>
    <p:extLst>
      <p:ext uri="{BB962C8B-B14F-4D97-AF65-F5344CB8AC3E}">
        <p14:creationId xmlns:p14="http://schemas.microsoft.com/office/powerpoint/2010/main" val="21871895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4"/>
          </p:nvPr>
        </p:nvSpPr>
        <p:spPr>
          <a:xfrm>
            <a:off x="6444861" y="9490563"/>
            <a:ext cx="4318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8EF9EEED-21CF-45BC-92BC-C7F2CBB1DAC8}" type="slidenum">
              <a:rPr kumimoji="1" lang="ja-JP" altLang="en-US" smtClean="0"/>
              <a:pPr/>
              <a:t>‹#›</a:t>
            </a:fld>
            <a:endParaRPr kumimoji="1" lang="ja-JP" altLang="en-US" dirty="0"/>
          </a:p>
        </p:txBody>
      </p:sp>
    </p:spTree>
    <p:extLst>
      <p:ext uri="{BB962C8B-B14F-4D97-AF65-F5344CB8AC3E}">
        <p14:creationId xmlns:p14="http://schemas.microsoft.com/office/powerpoint/2010/main" val="335464536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www.niph.go.jp/soshiki/07shougai/hatsuiku/"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14500" y="5959347"/>
            <a:ext cx="3429000" cy="865237"/>
          </a:xfrm>
          <a:prstGeom prst="rect">
            <a:avLst/>
          </a:prstGeom>
        </p:spPr>
        <p:txBody>
          <a:bodyPr>
            <a:spAutoFit/>
          </a:bodyPr>
          <a:lstStyle/>
          <a:p>
            <a:pPr algn="ctr">
              <a:lnSpc>
                <a:spcPct val="150000"/>
              </a:lnSpc>
            </a:pPr>
            <a:r>
              <a:rPr lang="ja-JP" altLang="ja-JP" b="1" dirty="0" smtClean="0">
                <a:latin typeface="Meiryo UI" panose="020B0604030504040204" pitchFamily="50" charset="-128"/>
                <a:ea typeface="Meiryo UI" panose="020B0604030504040204" pitchFamily="50" charset="-128"/>
              </a:rPr>
              <a:t>令和</a:t>
            </a:r>
            <a:r>
              <a:rPr lang="en-US" altLang="ja-JP" b="1" dirty="0" smtClean="0">
                <a:latin typeface="Meiryo UI" panose="020B0604030504040204" pitchFamily="50" charset="-128"/>
                <a:ea typeface="Meiryo UI" panose="020B0604030504040204" pitchFamily="50" charset="-128"/>
              </a:rPr>
              <a:t>3</a:t>
            </a:r>
            <a:r>
              <a:rPr lang="ja-JP" altLang="ja-JP" b="1" dirty="0" smtClean="0">
                <a:latin typeface="Meiryo UI" panose="020B0604030504040204" pitchFamily="50" charset="-128"/>
                <a:ea typeface="Meiryo UI" panose="020B0604030504040204" pitchFamily="50" charset="-128"/>
              </a:rPr>
              <a:t>年</a:t>
            </a:r>
            <a:r>
              <a:rPr lang="en-US" altLang="ja-JP" b="1" dirty="0" smtClean="0">
                <a:latin typeface="Meiryo UI" panose="020B0604030504040204" pitchFamily="50" charset="-128"/>
                <a:ea typeface="Meiryo UI" panose="020B0604030504040204" pitchFamily="50" charset="-128"/>
              </a:rPr>
              <a:t>3</a:t>
            </a:r>
            <a:r>
              <a:rPr lang="ja-JP" altLang="ja-JP" b="1" dirty="0" smtClean="0">
                <a:latin typeface="Meiryo UI" panose="020B0604030504040204" pitchFamily="50" charset="-128"/>
                <a:ea typeface="Meiryo UI" panose="020B0604030504040204" pitchFamily="50" charset="-128"/>
              </a:rPr>
              <a:t>月</a:t>
            </a:r>
            <a:endParaRPr lang="en-US" altLang="ja-JP" b="1" dirty="0" smtClean="0">
              <a:latin typeface="Meiryo UI" panose="020B0604030504040204" pitchFamily="50" charset="-128"/>
              <a:ea typeface="Meiryo UI" panose="020B0604030504040204" pitchFamily="50" charset="-128"/>
            </a:endParaRPr>
          </a:p>
          <a:p>
            <a:pPr algn="ctr">
              <a:lnSpc>
                <a:spcPct val="150000"/>
              </a:lnSpc>
            </a:pPr>
            <a:r>
              <a:rPr lang="ja-JP" altLang="en-US" b="1" dirty="0" smtClean="0">
                <a:latin typeface="Meiryo UI" panose="020B0604030504040204" pitchFamily="50" charset="-128"/>
                <a:ea typeface="Meiryo UI" panose="020B0604030504040204" pitchFamily="50" charset="-128"/>
              </a:rPr>
              <a:t>大阪府健康医療</a:t>
            </a:r>
            <a:r>
              <a:rPr lang="ja-JP" altLang="en-US" b="1" dirty="0">
                <a:latin typeface="Meiryo UI" panose="020B0604030504040204" pitchFamily="50" charset="-128"/>
                <a:ea typeface="Meiryo UI" panose="020B0604030504040204" pitchFamily="50" charset="-128"/>
              </a:rPr>
              <a:t>部</a:t>
            </a:r>
            <a:endParaRPr lang="ja-JP"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137393" y="3082022"/>
            <a:ext cx="4583214" cy="568874"/>
          </a:xfrm>
          <a:prstGeom prst="rect">
            <a:avLst/>
          </a:prstGeom>
          <a:noFill/>
        </p:spPr>
        <p:txBody>
          <a:bodyPr wrap="square" rtlCol="0">
            <a:spAutoFit/>
          </a:bodyPr>
          <a:lstStyle/>
          <a:p>
            <a:pPr algn="ctr">
              <a:lnSpc>
                <a:spcPct val="150000"/>
              </a:lnSpc>
            </a:pPr>
            <a:r>
              <a:rPr kumimoji="1" lang="ja-JP" altLang="en-US" sz="2400" b="1" dirty="0" smtClean="0">
                <a:latin typeface="Meiryo UI" panose="020B0604030504040204" pitchFamily="50" charset="-128"/>
                <a:ea typeface="Meiryo UI" panose="020B0604030504040204" pitchFamily="50" charset="-128"/>
              </a:rPr>
              <a:t>給食施設における栄養管理指針</a:t>
            </a:r>
            <a:endParaRPr kumimoji="1" lang="en-US" altLang="ja-JP" sz="2400" b="1"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43287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0" y="-6350"/>
            <a:ext cx="6858000" cy="518160"/>
            <a:chOff x="0" y="-6350"/>
            <a:chExt cx="6858000" cy="518160"/>
          </a:xfrm>
        </p:grpSpPr>
        <p:sp>
          <p:nvSpPr>
            <p:cNvPr id="10" name="正方形/長方形 9"/>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8" name="直線コネクタ 17"/>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15" name="表 14"/>
          <p:cNvGraphicFramePr>
            <a:graphicFrameLocks noGrp="1"/>
          </p:cNvGraphicFramePr>
          <p:nvPr>
            <p:extLst>
              <p:ext uri="{D42A27DB-BD31-4B8C-83A1-F6EECF244321}">
                <p14:modId xmlns:p14="http://schemas.microsoft.com/office/powerpoint/2010/main" val="3095475276"/>
              </p:ext>
            </p:extLst>
          </p:nvPr>
        </p:nvGraphicFramePr>
        <p:xfrm>
          <a:off x="729000" y="845598"/>
          <a:ext cx="5400000" cy="1800000"/>
        </p:xfrm>
        <a:graphic>
          <a:graphicData uri="http://schemas.openxmlformats.org/drawingml/2006/table">
            <a:tbl>
              <a:tblPr firstRow="1" bandRow="1">
                <a:tableStyleId>{C083E6E3-FA7D-4D7B-A595-EF9225AFEA82}</a:tableStyleId>
              </a:tblPr>
              <a:tblGrid>
                <a:gridCol w="5400000">
                  <a:extLst>
                    <a:ext uri="{9D8B030D-6E8A-4147-A177-3AD203B41FA5}">
                      <a16:colId xmlns:a16="http://schemas.microsoft.com/office/drawing/2014/main" val="1132768179"/>
                    </a:ext>
                  </a:extLst>
                </a:gridCol>
              </a:tblGrid>
              <a:tr h="233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③ 食事計画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solidFill>
                      <a:schemeClr val="accent3">
                        <a:lumMod val="20000"/>
                        <a:lumOff val="80000"/>
                      </a:schemeClr>
                    </a:solidFill>
                  </a:tcPr>
                </a:tc>
                <a:extLst>
                  <a:ext uri="{0D108BD9-81ED-4DB2-BD59-A6C34878D82A}">
                    <a16:rowId xmlns:a16="http://schemas.microsoft.com/office/drawing/2014/main" val="3394907196"/>
                  </a:ext>
                </a:extLst>
              </a:tr>
              <a:tr h="1333336">
                <a:tc>
                  <a:txBody>
                    <a:bodyPr/>
                    <a:lstStyle/>
                    <a:p>
                      <a:pPr>
                        <a:lnSpc>
                          <a:spcPct val="150000"/>
                        </a:lnSpc>
                      </a:pPr>
                      <a:r>
                        <a:rPr kumimoji="1" lang="ja-JP" altLang="en-US" sz="900" u="sng" dirty="0" smtClean="0">
                          <a:solidFill>
                            <a:schemeClr val="tx1"/>
                          </a:solidFill>
                          <a:latin typeface="Meiryo UI" panose="020B0604030504040204" pitchFamily="50" charset="-128"/>
                          <a:ea typeface="Meiryo UI" panose="020B0604030504040204" pitchFamily="50" charset="-128"/>
                        </a:rPr>
                        <a:t>設定した給与栄養目標量、献立作成基準に基づき、献立を作成する。</a:t>
                      </a:r>
                      <a:endParaRPr kumimoji="1" lang="en-US" altLang="ja-JP" sz="90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利用者の特性に配慮した、変化に富んだ献立の作成</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・利用者の摂食機能、嗜好に配慮し、幅広い種類の食材を使用する。</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・季節感や地域性を取り入れる。</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・設備や作業手順、食材等にかかる経費を考慮する。</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予定給与栄養量の算出と確認</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・作成した予定献立の給与栄養量を算出し、給与栄養目標量に見合っているか確認する。</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・予定献立は実施前に施設管理者の承認を得る。</a:t>
                      </a:r>
                    </a:p>
                  </a:txBody>
                  <a:tcPr>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558071958"/>
                  </a:ext>
                </a:extLst>
              </a:tr>
              <a:tr h="233332">
                <a:tc>
                  <a:txBody>
                    <a:bodyPr/>
                    <a:lstStyle/>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関係帳票の例</a:t>
                      </a: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□予定献立表  </a:t>
                      </a:r>
                      <a:r>
                        <a:rPr kumimoji="1" lang="zh-TW" altLang="en-US" sz="900" dirty="0" smtClean="0">
                          <a:solidFill>
                            <a:schemeClr val="tx1"/>
                          </a:solidFill>
                          <a:latin typeface="Meiryo UI" panose="020B0604030504040204" pitchFamily="50" charset="-128"/>
                          <a:ea typeface="Meiryo UI" panose="020B0604030504040204" pitchFamily="50" charset="-128"/>
                        </a:rPr>
                        <a:t>□給与食品</a:t>
                      </a:r>
                      <a:r>
                        <a:rPr kumimoji="1" lang="ja-JP" altLang="en-US" sz="900" dirty="0" smtClean="0">
                          <a:solidFill>
                            <a:schemeClr val="tx1"/>
                          </a:solidFill>
                          <a:latin typeface="Meiryo UI" panose="020B0604030504040204" pitchFamily="50" charset="-128"/>
                          <a:ea typeface="Meiryo UI" panose="020B0604030504040204" pitchFamily="50" charset="-128"/>
                        </a:rPr>
                        <a:t>検討</a:t>
                      </a:r>
                      <a:r>
                        <a:rPr kumimoji="1" lang="zh-TW" altLang="en-US" sz="900" dirty="0" smtClean="0">
                          <a:solidFill>
                            <a:schemeClr val="tx1"/>
                          </a:solidFill>
                          <a:latin typeface="Meiryo UI" panose="020B0604030504040204" pitchFamily="50" charset="-128"/>
                          <a:ea typeface="Meiryo UI" panose="020B0604030504040204" pitchFamily="50" charset="-128"/>
                        </a:rPr>
                        <a:t>表  </a:t>
                      </a:r>
                      <a:r>
                        <a:rPr kumimoji="1" lang="ja-JP" altLang="en-US" sz="900" dirty="0" smtClean="0">
                          <a:solidFill>
                            <a:schemeClr val="tx1"/>
                          </a:solidFill>
                          <a:latin typeface="Meiryo UI" panose="020B0604030504040204" pitchFamily="50" charset="-128"/>
                          <a:ea typeface="Meiryo UI" panose="020B0604030504040204" pitchFamily="50" charset="-128"/>
                        </a:rPr>
                        <a:t>□給与栄養量</a:t>
                      </a:r>
                      <a:r>
                        <a:rPr kumimoji="1" lang="zh-TW" altLang="en-US" sz="900" dirty="0" smtClean="0">
                          <a:solidFill>
                            <a:schemeClr val="tx1"/>
                          </a:solidFill>
                          <a:latin typeface="Meiryo UI" panose="020B0604030504040204" pitchFamily="50" charset="-128"/>
                          <a:ea typeface="Meiryo UI" panose="020B0604030504040204" pitchFamily="50" charset="-128"/>
                        </a:rPr>
                        <a:t> </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nchor="ctr">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319724399"/>
                  </a:ext>
                </a:extLst>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1812062250"/>
              </p:ext>
            </p:extLst>
          </p:nvPr>
        </p:nvGraphicFramePr>
        <p:xfrm>
          <a:off x="729000" y="2837602"/>
          <a:ext cx="5400000" cy="3060001"/>
        </p:xfrm>
        <a:graphic>
          <a:graphicData uri="http://schemas.openxmlformats.org/drawingml/2006/table">
            <a:tbl>
              <a:tblPr firstRow="1" bandRow="1">
                <a:tableStyleId>{C083E6E3-FA7D-4D7B-A595-EF9225AFEA82}</a:tableStyleId>
              </a:tblPr>
              <a:tblGrid>
                <a:gridCol w="5400000">
                  <a:extLst>
                    <a:ext uri="{9D8B030D-6E8A-4147-A177-3AD203B41FA5}">
                      <a16:colId xmlns:a16="http://schemas.microsoft.com/office/drawing/2014/main" val="1132768179"/>
                    </a:ext>
                  </a:extLst>
                </a:gridCol>
              </a:tblGrid>
              <a:tr h="237210">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④</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実施</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anchor="ctr">
                    <a:solidFill>
                      <a:schemeClr val="accent3">
                        <a:lumMod val="20000"/>
                        <a:lumOff val="80000"/>
                      </a:schemeClr>
                    </a:solidFill>
                  </a:tcPr>
                </a:tc>
                <a:extLst>
                  <a:ext uri="{0D108BD9-81ED-4DB2-BD59-A6C34878D82A}">
                    <a16:rowId xmlns:a16="http://schemas.microsoft.com/office/drawing/2014/main" val="3394907196"/>
                  </a:ext>
                </a:extLst>
              </a:tr>
              <a:tr h="2585581">
                <a:tc>
                  <a:txBody>
                    <a:bodyPr/>
                    <a:lstStyle/>
                    <a:p>
                      <a:pPr>
                        <a:lnSpc>
                          <a:spcPct val="150000"/>
                        </a:lnSpc>
                        <a:tabLst>
                          <a:tab pos="92075" algn="l"/>
                        </a:tabLst>
                      </a:pPr>
                      <a:r>
                        <a:rPr kumimoji="1" lang="ja-JP" altLang="en-US" sz="900" u="sng" dirty="0" smtClean="0">
                          <a:solidFill>
                            <a:schemeClr val="tx1"/>
                          </a:solidFill>
                          <a:latin typeface="Meiryo UI" panose="020B0604030504040204" pitchFamily="50" charset="-128"/>
                          <a:ea typeface="Meiryo UI" panose="020B0604030504040204" pitchFamily="50" charset="-128"/>
                        </a:rPr>
                        <a:t>食事計画に基づき実施する。</a:t>
                      </a:r>
                      <a:endParaRPr kumimoji="1" lang="en-US" altLang="ja-JP" sz="900" u="sng" dirty="0" smtClean="0">
                        <a:solidFill>
                          <a:schemeClr val="tx1"/>
                        </a:solidFill>
                        <a:latin typeface="Meiryo UI" panose="020B0604030504040204" pitchFamily="50" charset="-128"/>
                        <a:ea typeface="Meiryo UI" panose="020B0604030504040204" pitchFamily="50" charset="-128"/>
                      </a:endParaRPr>
                    </a:p>
                    <a:p>
                      <a:pPr>
                        <a:lnSpc>
                          <a:spcPct val="100000"/>
                        </a:lnSpc>
                        <a:tabLst>
                          <a:tab pos="92075" algn="l"/>
                        </a:tabLst>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予定献立にそった調理、品質管理</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・あらかじめ利用者数を把握し、予定献立の</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人当たりの使用食品量に予定食数を乗じて総使用量を算出。使用</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予定の食材の廃棄率や検食・保存食を考慮し、発注する。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・作業工程表や作業指示書（予定献立表）に従って衛生的に調理する。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・品質管理、衛生管理は必要な確認と記録を行い、書類を整備する。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・一定の品質の食事を提供するために量、温度、時間等を数値化して基準設定し、管理する。</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利用者への事前提示と栄養情報の提供</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献立内容や栄養情報の提供を行うことで、利用者が自ら健康管理を行えるよう配慮する。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（献立表の掲示並びにエネルギー、たんぱく質、脂質、食塩等の栄養成分を表示すること。）</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食事の提供</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・適時、適温での提供とする。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・選択食（カフェテリア方式）実施の場合は、モデル献立例を提示する等、利用者が適切な組み合わせの食事選</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択ができるよう配慮する。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実施献立表の作成</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・予定献立から食材や使用量に変更が生じたときは、変更内容を正確に記録し、実施献立とする。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・変更内容に応じて、給与栄養量を修正する。 </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558071958"/>
                  </a:ext>
                </a:extLst>
              </a:tr>
              <a:tr h="237210">
                <a:tc>
                  <a:txBody>
                    <a:bodyPr/>
                    <a:lstStyle/>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関係帳票の例</a:t>
                      </a: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en-US" altLang="ja-JP"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発注書 ・納品書  □ 食品受払簿  □ 実施献立表</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nchor="ctr">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319724399"/>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1875690866"/>
              </p:ext>
            </p:extLst>
          </p:nvPr>
        </p:nvGraphicFramePr>
        <p:xfrm>
          <a:off x="729000" y="6089607"/>
          <a:ext cx="5400000" cy="2508601"/>
        </p:xfrm>
        <a:graphic>
          <a:graphicData uri="http://schemas.openxmlformats.org/drawingml/2006/table">
            <a:tbl>
              <a:tblPr firstRow="1" bandRow="1">
                <a:tableStyleId>{C083E6E3-FA7D-4D7B-A595-EF9225AFEA82}</a:tableStyleId>
              </a:tblPr>
              <a:tblGrid>
                <a:gridCol w="5400000">
                  <a:extLst>
                    <a:ext uri="{9D8B030D-6E8A-4147-A177-3AD203B41FA5}">
                      <a16:colId xmlns:a16="http://schemas.microsoft.com/office/drawing/2014/main" val="1132768179"/>
                    </a:ext>
                  </a:extLst>
                </a:gridCol>
              </a:tblGrid>
              <a:tr h="0">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⑤ 評価・改善</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anchor="ctr">
                    <a:solidFill>
                      <a:schemeClr val="accent3">
                        <a:lumMod val="20000"/>
                        <a:lumOff val="80000"/>
                      </a:schemeClr>
                    </a:solidFill>
                  </a:tcPr>
                </a:tc>
                <a:extLst>
                  <a:ext uri="{0D108BD9-81ED-4DB2-BD59-A6C34878D82A}">
                    <a16:rowId xmlns:a16="http://schemas.microsoft.com/office/drawing/2014/main" val="3394907196"/>
                  </a:ext>
                </a:extLst>
              </a:tr>
              <a:tr h="2040001">
                <a:tc>
                  <a:txBody>
                    <a:bodyPr/>
                    <a:lstStyle/>
                    <a:p>
                      <a:pPr>
                        <a:lnSpc>
                          <a:spcPct val="150000"/>
                        </a:lnSpc>
                      </a:pPr>
                      <a:r>
                        <a:rPr kumimoji="1" lang="ja-JP" altLang="en-US" sz="900" u="sng" dirty="0" smtClean="0">
                          <a:solidFill>
                            <a:schemeClr val="tx1"/>
                          </a:solidFill>
                          <a:latin typeface="Meiryo UI" panose="020B0604030504040204" pitchFamily="50" charset="-128"/>
                          <a:ea typeface="Meiryo UI" panose="020B0604030504040204" pitchFamily="50" charset="-128"/>
                        </a:rPr>
                        <a:t>給食運営や栄養管理について施設全体で評価し、改善に取り組む。</a:t>
                      </a:r>
                      <a:endParaRPr kumimoji="1" lang="en-US" altLang="ja-JP" sz="90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検食の実施</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・食事の提供前に検食を実施し、利用者にとって量、質、嗜好面、衛生面から適当であるかを評価し、結果を記録</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する。（病院等においては、一般食以外の食種についても適宜検食を行うことが望ましい。）</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喫食量、残食量の把握</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・提供された食事がどの程度摂取されたか等を把握する。</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・施設の特性に応じて利用者一人一人の摂取量の把握、集団全体の残食量として料理別の把握等、適切に実</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err="1" smtClean="0">
                          <a:solidFill>
                            <a:schemeClr val="tx1"/>
                          </a:solidFill>
                          <a:latin typeface="Meiryo UI" panose="020B0604030504040204" pitchFamily="50" charset="-128"/>
                          <a:ea typeface="Meiryo UI" panose="020B0604030504040204" pitchFamily="50" charset="-128"/>
                        </a:rPr>
                        <a:t>施する</a:t>
                      </a:r>
                      <a:r>
                        <a:rPr kumimoji="1" lang="ja-JP" altLang="en-US" sz="90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給与栄養量の算出・評価</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把握した喫食量から給与栄養量を算出し、設定した給与栄養目標量どおりに食事提供がされたか評価する。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栄養計画、食事計画の見直し</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給与栄養量の評価にあわせて、嗜好調査、満足度調査（喫食者による食事評価）、利用者の身体状況により、</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給食運営や栄養管理についての課題を明確にし、改善方法を検討し対策を講じる。</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558071958"/>
                  </a:ext>
                </a:extLst>
              </a:tr>
              <a:tr h="240000">
                <a:tc>
                  <a:txBody>
                    <a:bodyPr/>
                    <a:lstStyle/>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関係帳票の例</a:t>
                      </a: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検食簿  </a:t>
                      </a:r>
                      <a:r>
                        <a:rPr kumimoji="1" lang="zh-TW" altLang="en-US" sz="900" dirty="0" smtClean="0">
                          <a:solidFill>
                            <a:schemeClr val="tx1"/>
                          </a:solidFill>
                          <a:latin typeface="Meiryo UI" panose="020B0604030504040204" pitchFamily="50" charset="-128"/>
                          <a:ea typeface="Meiryo UI" panose="020B0604030504040204" pitchFamily="50" charset="-128"/>
                        </a:rPr>
                        <a:t>□ 嗜好調査  </a:t>
                      </a:r>
                      <a:r>
                        <a:rPr kumimoji="1" lang="ja-JP" altLang="en-US" sz="900" dirty="0" smtClean="0">
                          <a:solidFill>
                            <a:schemeClr val="tx1"/>
                          </a:solidFill>
                          <a:latin typeface="Meiryo UI" panose="020B0604030504040204" pitchFamily="50" charset="-128"/>
                          <a:ea typeface="Meiryo UI" panose="020B0604030504040204" pitchFamily="50" charset="-128"/>
                        </a:rPr>
                        <a:t>□ 給与栄養量（月報）  </a:t>
                      </a:r>
                      <a:r>
                        <a:rPr kumimoji="1" lang="zh-TW" altLang="en-US" sz="900" dirty="0" smtClean="0">
                          <a:solidFill>
                            <a:schemeClr val="tx1"/>
                          </a:solidFill>
                          <a:latin typeface="Meiryo UI" panose="020B0604030504040204" pitchFamily="50" charset="-128"/>
                          <a:ea typeface="Meiryo UI" panose="020B0604030504040204" pitchFamily="50" charset="-128"/>
                        </a:rPr>
                        <a:t>□ 喫食量調査  □ 残食量調査</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nchor="ctr">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319724399"/>
                  </a:ext>
                </a:extLst>
              </a:tr>
            </a:tbl>
          </a:graphicData>
        </a:graphic>
      </p:graphicFrame>
      <p:sp>
        <p:nvSpPr>
          <p:cNvPr id="2" name="スライド番号プレースホルダー 1"/>
          <p:cNvSpPr>
            <a:spLocks noGrp="1"/>
          </p:cNvSpPr>
          <p:nvPr>
            <p:ph type="sldNum" sz="quarter" idx="12"/>
          </p:nvPr>
        </p:nvSpPr>
        <p:spPr/>
        <p:txBody>
          <a:bodyPr/>
          <a:lstStyle/>
          <a:p>
            <a:r>
              <a:rPr kumimoji="1" lang="en-US" altLang="ja-JP" dirty="0" smtClean="0"/>
              <a:t>7</a:t>
            </a:r>
            <a:endParaRPr kumimoji="1" lang="ja-JP" altLang="en-US" dirty="0"/>
          </a:p>
        </p:txBody>
      </p:sp>
    </p:spTree>
    <p:extLst>
      <p:ext uri="{BB962C8B-B14F-4D97-AF65-F5344CB8AC3E}">
        <p14:creationId xmlns:p14="http://schemas.microsoft.com/office/powerpoint/2010/main" val="302491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0" y="-6350"/>
            <a:ext cx="6858000" cy="518160"/>
            <a:chOff x="0" y="-6350"/>
            <a:chExt cx="6858000" cy="518160"/>
          </a:xfrm>
        </p:grpSpPr>
        <p:sp>
          <p:nvSpPr>
            <p:cNvPr id="9" name="正方形/長方形 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2" name="正方形/長方形 1"/>
          <p:cNvSpPr/>
          <p:nvPr/>
        </p:nvSpPr>
        <p:spPr>
          <a:xfrm>
            <a:off x="465915" y="716366"/>
            <a:ext cx="5379720" cy="253916"/>
          </a:xfrm>
          <a:prstGeom prst="rect">
            <a:avLst/>
          </a:prstGeom>
        </p:spPr>
        <p:txBody>
          <a:bodyPr wrap="square">
            <a:spAutoFit/>
          </a:bodyPr>
          <a:lstStyle/>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参考</a:t>
            </a:r>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集団の</a:t>
            </a:r>
            <a:r>
              <a:rPr lang="ja-JP" altLang="en-US" sz="1000" dirty="0">
                <a:latin typeface="Meiryo UI" panose="020B0604030504040204" pitchFamily="50" charset="-128"/>
                <a:ea typeface="Meiryo UI" panose="020B0604030504040204" pitchFamily="50" charset="-128"/>
              </a:rPr>
              <a:t>食事改善を目的として食事摂取基準を活用する場合の基本的事項</a:t>
            </a:r>
          </a:p>
        </p:txBody>
      </p:sp>
      <p:sp>
        <p:nvSpPr>
          <p:cNvPr id="3" name="正方形/長方形 2"/>
          <p:cNvSpPr/>
          <p:nvPr/>
        </p:nvSpPr>
        <p:spPr>
          <a:xfrm>
            <a:off x="465915" y="8379405"/>
            <a:ext cx="3222165"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rPr>
              <a:t>（資料） 日本人</a:t>
            </a:r>
            <a:r>
              <a:rPr lang="ja-JP" altLang="en-US" sz="800" dirty="0">
                <a:latin typeface="Meiryo UI" panose="020B0604030504040204" pitchFamily="50" charset="-128"/>
                <a:ea typeface="Meiryo UI" panose="020B0604030504040204" pitchFamily="50" charset="-128"/>
              </a:rPr>
              <a:t>の食事摂取基準（</a:t>
            </a:r>
            <a:r>
              <a:rPr lang="en-US" altLang="ja-JP" sz="800" dirty="0">
                <a:latin typeface="Meiryo UI" panose="020B0604030504040204" pitchFamily="50" charset="-128"/>
                <a:ea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rPr>
              <a:t>年版）策定検討会</a:t>
            </a:r>
            <a:r>
              <a:rPr lang="ja-JP" altLang="en-US" sz="800" dirty="0" smtClean="0">
                <a:latin typeface="Meiryo UI" panose="020B0604030504040204" pitchFamily="50" charset="-128"/>
                <a:ea typeface="Meiryo UI" panose="020B0604030504040204" pitchFamily="50" charset="-128"/>
              </a:rPr>
              <a:t>報告書</a:t>
            </a:r>
            <a:endParaRPr lang="en-US" altLang="ja-JP" sz="800" dirty="0">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952610315"/>
              </p:ext>
            </p:extLst>
          </p:nvPr>
        </p:nvGraphicFramePr>
        <p:xfrm>
          <a:off x="548184" y="985009"/>
          <a:ext cx="5761632" cy="6492600"/>
        </p:xfrm>
        <a:graphic>
          <a:graphicData uri="http://schemas.openxmlformats.org/drawingml/2006/table">
            <a:tbl>
              <a:tblPr firstRow="1" bandRow="1">
                <a:tableStyleId>{C083E6E3-FA7D-4D7B-A595-EF9225AFEA82}</a:tableStyleId>
              </a:tblPr>
              <a:tblGrid>
                <a:gridCol w="1080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621632">
                  <a:extLst>
                    <a:ext uri="{9D8B030D-6E8A-4147-A177-3AD203B41FA5}">
                      <a16:colId xmlns:a16="http://schemas.microsoft.com/office/drawing/2014/main" val="20002"/>
                    </a:ext>
                  </a:extLst>
                </a:gridCol>
                <a:gridCol w="1980000">
                  <a:extLst>
                    <a:ext uri="{9D8B030D-6E8A-4147-A177-3AD203B41FA5}">
                      <a16:colId xmlns:a16="http://schemas.microsoft.com/office/drawing/2014/main" val="20003"/>
                    </a:ext>
                  </a:extLst>
                </a:gridCol>
              </a:tblGrid>
              <a:tr h="212073">
                <a:tc>
                  <a:txBody>
                    <a:bodyPr/>
                    <a:lstStyle/>
                    <a:p>
                      <a:pPr algn="ctr">
                        <a:lnSpc>
                          <a:spcPct val="100000"/>
                        </a:lnSpc>
                      </a:pPr>
                      <a:r>
                        <a:rPr lang="ja-JP" altLang="en-US" sz="900" b="0" dirty="0" smtClean="0">
                          <a:latin typeface="Meiryo UI" panose="020B0604030504040204" pitchFamily="50" charset="-128"/>
                          <a:ea typeface="Meiryo UI" panose="020B0604030504040204" pitchFamily="50" charset="-128"/>
                        </a:rPr>
                        <a:t>目　的</a:t>
                      </a:r>
                      <a:endParaRPr kumimoji="1" lang="ja-JP" altLang="en-US" sz="900" b="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用いる指標 </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食事摂取状況のアセスメント</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食事改善の計画と実施</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224000">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エネルギー摂取</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の過不足の評価</a:t>
                      </a:r>
                      <a:endParaRPr kumimoji="1" lang="ja-JP" altLang="en-US" sz="900" b="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体重変化量</a:t>
                      </a:r>
                    </a:p>
                    <a:p>
                      <a:pPr>
                        <a:lnSpc>
                          <a:spcPct val="100000"/>
                        </a:lnSpc>
                      </a:pPr>
                      <a:r>
                        <a:rPr kumimoji="1" lang="en-US" altLang="ja-JP" sz="900" b="0" dirty="0" smtClean="0">
                          <a:latin typeface="Meiryo UI" panose="020B0604030504040204" pitchFamily="50" charset="-128"/>
                          <a:ea typeface="Meiryo UI" panose="020B0604030504040204" pitchFamily="50" charset="-128"/>
                        </a:rPr>
                        <a:t>BMI</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lang="ja-JP" altLang="en-US" sz="900" b="0" dirty="0" smtClean="0">
                          <a:latin typeface="Meiryo UI" panose="020B0604030504040204" pitchFamily="50" charset="-128"/>
                          <a:ea typeface="Meiryo UI" panose="020B0604030504040204" pitchFamily="50" charset="-128"/>
                        </a:rPr>
                        <a:t>・体重変化量を測定</a:t>
                      </a:r>
                    </a:p>
                    <a:p>
                      <a:pPr>
                        <a:lnSpc>
                          <a:spcPct val="100000"/>
                        </a:lnSpc>
                      </a:pPr>
                      <a:r>
                        <a:rPr lang="ja-JP" altLang="en-US" sz="900" b="0" dirty="0" smtClean="0">
                          <a:latin typeface="Meiryo UI" panose="020B0604030504040204" pitchFamily="50" charset="-128"/>
                          <a:ea typeface="Meiryo UI" panose="020B0604030504040204" pitchFamily="50" charset="-128"/>
                        </a:rPr>
                        <a:t>・測定された</a:t>
                      </a:r>
                      <a:r>
                        <a:rPr lang="en-US" altLang="ja-JP" sz="900" b="0" dirty="0" smtClean="0">
                          <a:latin typeface="Meiryo UI" panose="020B0604030504040204" pitchFamily="50" charset="-128"/>
                          <a:ea typeface="Meiryo UI" panose="020B0604030504040204" pitchFamily="50" charset="-128"/>
                        </a:rPr>
                        <a:t>BMI</a:t>
                      </a:r>
                      <a:r>
                        <a:rPr lang="ja-JP" altLang="en-US" sz="900" b="0" dirty="0" smtClean="0">
                          <a:latin typeface="Meiryo UI" panose="020B0604030504040204" pitchFamily="50" charset="-128"/>
                          <a:ea typeface="Meiryo UI" panose="020B0604030504040204" pitchFamily="50" charset="-128"/>
                        </a:rPr>
                        <a:t>の分布から、</a:t>
                      </a:r>
                      <a:endParaRPr lang="en-US" altLang="ja-JP" sz="900" b="0" dirty="0" smtClean="0">
                        <a:latin typeface="Meiryo UI" panose="020B0604030504040204" pitchFamily="50" charset="-128"/>
                        <a:ea typeface="Meiryo UI" panose="020B0604030504040204" pitchFamily="50" charset="-128"/>
                      </a:endParaRPr>
                    </a:p>
                    <a:p>
                      <a:pPr>
                        <a:lnSpc>
                          <a:spcPct val="100000"/>
                        </a:lnSpc>
                      </a:pPr>
                      <a:r>
                        <a:rPr lang="ja-JP" altLang="en-US" sz="900" b="0" dirty="0" smtClean="0">
                          <a:latin typeface="Meiryo UI" panose="020B0604030504040204" pitchFamily="50" charset="-128"/>
                          <a:ea typeface="Meiryo UI" panose="020B0604030504040204" pitchFamily="50" charset="-128"/>
                        </a:rPr>
                        <a:t>　</a:t>
                      </a:r>
                      <a:r>
                        <a:rPr lang="en-US" altLang="ja-JP" sz="900" b="0" dirty="0" smtClean="0">
                          <a:latin typeface="Meiryo UI" panose="020B0604030504040204" pitchFamily="50" charset="-128"/>
                          <a:ea typeface="Meiryo UI" panose="020B0604030504040204" pitchFamily="50" charset="-128"/>
                        </a:rPr>
                        <a:t>BMI</a:t>
                      </a:r>
                      <a:r>
                        <a:rPr lang="ja-JP" altLang="en-US" sz="900" b="0" dirty="0" smtClean="0">
                          <a:latin typeface="Meiryo UI" panose="020B0604030504040204" pitchFamily="50" charset="-128"/>
                          <a:ea typeface="Meiryo UI" panose="020B0604030504040204" pitchFamily="50" charset="-128"/>
                        </a:rPr>
                        <a:t>が目標とする</a:t>
                      </a:r>
                      <a:r>
                        <a:rPr lang="en-US" altLang="ja-JP" sz="900" b="0" dirty="0" smtClean="0">
                          <a:latin typeface="Meiryo UI" panose="020B0604030504040204" pitchFamily="50" charset="-128"/>
                          <a:ea typeface="Meiryo UI" panose="020B0604030504040204" pitchFamily="50" charset="-128"/>
                        </a:rPr>
                        <a:t>BMI</a:t>
                      </a:r>
                      <a:r>
                        <a:rPr lang="ja-JP" altLang="en-US" sz="900" b="0" dirty="0" smtClean="0">
                          <a:latin typeface="Meiryo UI" panose="020B0604030504040204" pitchFamily="50" charset="-128"/>
                          <a:ea typeface="Meiryo UI" panose="020B0604030504040204" pitchFamily="50" charset="-128"/>
                        </a:rPr>
                        <a:t>の範</a:t>
                      </a:r>
                      <a:endParaRPr lang="en-US" altLang="ja-JP" sz="900" b="0" dirty="0" smtClean="0">
                        <a:latin typeface="Meiryo UI" panose="020B0604030504040204" pitchFamily="50" charset="-128"/>
                        <a:ea typeface="Meiryo UI" panose="020B0604030504040204" pitchFamily="50" charset="-128"/>
                      </a:endParaRPr>
                    </a:p>
                    <a:p>
                      <a:pPr>
                        <a:lnSpc>
                          <a:spcPct val="100000"/>
                        </a:lnSpc>
                      </a:pPr>
                      <a:r>
                        <a:rPr lang="ja-JP" altLang="en-US" sz="900" b="0" dirty="0" smtClean="0">
                          <a:latin typeface="Meiryo UI" panose="020B0604030504040204" pitchFamily="50" charset="-128"/>
                          <a:ea typeface="Meiryo UI" panose="020B0604030504040204" pitchFamily="50" charset="-128"/>
                        </a:rPr>
                        <a:t>　囲を下回っている、あるいは上</a:t>
                      </a:r>
                      <a:endParaRPr lang="en-US" altLang="ja-JP" sz="900" b="0" dirty="0" smtClean="0">
                        <a:latin typeface="Meiryo UI" panose="020B0604030504040204" pitchFamily="50" charset="-128"/>
                        <a:ea typeface="Meiryo UI" panose="020B0604030504040204" pitchFamily="50" charset="-128"/>
                      </a:endParaRPr>
                    </a:p>
                    <a:p>
                      <a:pPr>
                        <a:lnSpc>
                          <a:spcPct val="100000"/>
                        </a:lnSpc>
                      </a:pPr>
                      <a:r>
                        <a:rPr lang="ja-JP" altLang="en-US" sz="900" b="0" dirty="0" smtClean="0">
                          <a:latin typeface="Meiryo UI" panose="020B0604030504040204" pitchFamily="50" charset="-128"/>
                          <a:ea typeface="Meiryo UI" panose="020B0604030504040204" pitchFamily="50" charset="-128"/>
                        </a:rPr>
                        <a:t>　回っている者の割合を算出</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latin typeface="Meiryo UI" panose="020B0604030504040204" pitchFamily="50" charset="-128"/>
                          <a:ea typeface="Meiryo UI" panose="020B0604030504040204" pitchFamily="50" charset="-128"/>
                        </a:rPr>
                        <a:t>BMI</a:t>
                      </a:r>
                      <a:r>
                        <a:rPr kumimoji="1" lang="ja-JP" altLang="en-US" sz="900" b="0" dirty="0" smtClean="0">
                          <a:latin typeface="Meiryo UI" panose="020B0604030504040204" pitchFamily="50" charset="-128"/>
                          <a:ea typeface="Meiryo UI" panose="020B0604030504040204" pitchFamily="50" charset="-128"/>
                        </a:rPr>
                        <a:t>が目標とする範囲内に留まっている者の割合を増やすことを目的として計画を立案</a:t>
                      </a:r>
                    </a:p>
                    <a:p>
                      <a:pPr>
                        <a:lnSpc>
                          <a:spcPct val="150000"/>
                        </a:lnSpc>
                      </a:pPr>
                      <a:r>
                        <a:rPr kumimoji="1" lang="en-US" altLang="ja-JP" sz="900" b="0" dirty="0" smtClean="0">
                          <a:latin typeface="Meiryo UI" panose="020B0604030504040204" pitchFamily="50" charset="-128"/>
                          <a:ea typeface="Meiryo UI" panose="020B0604030504040204" pitchFamily="50" charset="-128"/>
                        </a:rPr>
                        <a:t>〈</a:t>
                      </a:r>
                      <a:r>
                        <a:rPr kumimoji="1" lang="ja-JP" altLang="en-US" sz="900" b="0" dirty="0" smtClean="0">
                          <a:latin typeface="Meiryo UI" panose="020B0604030504040204" pitchFamily="50" charset="-128"/>
                          <a:ea typeface="Meiryo UI" panose="020B0604030504040204" pitchFamily="50" charset="-128"/>
                        </a:rPr>
                        <a:t>留意点</a:t>
                      </a:r>
                      <a:r>
                        <a:rPr kumimoji="1" lang="en-US" altLang="ja-JP" sz="900" b="0" dirty="0" smtClean="0">
                          <a:latin typeface="Meiryo UI" panose="020B0604030504040204" pitchFamily="50" charset="-128"/>
                          <a:ea typeface="Meiryo UI" panose="020B0604030504040204" pitchFamily="50" charset="-128"/>
                        </a:rPr>
                        <a:t>〉</a:t>
                      </a:r>
                    </a:p>
                    <a:p>
                      <a:pPr>
                        <a:lnSpc>
                          <a:spcPct val="100000"/>
                        </a:lnSpc>
                      </a:pPr>
                      <a:r>
                        <a:rPr kumimoji="1" lang="ja-JP" altLang="en-US" sz="900" b="0" dirty="0" smtClean="0">
                          <a:latin typeface="Meiryo UI" panose="020B0604030504040204" pitchFamily="50" charset="-128"/>
                          <a:ea typeface="Meiryo UI" panose="020B0604030504040204" pitchFamily="50" charset="-128"/>
                        </a:rPr>
                        <a:t>一定期間をおいて</a:t>
                      </a:r>
                      <a:r>
                        <a:rPr kumimoji="1" lang="en-US" altLang="ja-JP" sz="900" b="0" dirty="0" smtClean="0">
                          <a:latin typeface="Meiryo UI" panose="020B0604030504040204" pitchFamily="50" charset="-128"/>
                          <a:ea typeface="Meiryo UI" panose="020B0604030504040204" pitchFamily="50" charset="-128"/>
                        </a:rPr>
                        <a:t>2</a:t>
                      </a:r>
                      <a:r>
                        <a:rPr kumimoji="1" lang="ja-JP" altLang="en-US" sz="900" b="0" dirty="0" smtClean="0">
                          <a:latin typeface="Meiryo UI" panose="020B0604030504040204" pitchFamily="50" charset="-128"/>
                          <a:ea typeface="Meiryo UI" panose="020B0604030504040204" pitchFamily="50" charset="-128"/>
                        </a:rPr>
                        <a:t>回以上の評価を行い、その結果に基づいて計画を変更し、実施</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1764000">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栄養素の摂取不足の評価</a:t>
                      </a:r>
                      <a:endParaRPr kumimoji="1" lang="ja-JP" altLang="en-US" sz="900" b="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推定平均必要量</a:t>
                      </a:r>
                    </a:p>
                    <a:p>
                      <a:pPr>
                        <a:lnSpc>
                          <a:spcPct val="100000"/>
                        </a:lnSpc>
                      </a:pPr>
                      <a:r>
                        <a:rPr kumimoji="1" lang="ja-JP" altLang="en-US" sz="900" b="0" dirty="0" smtClean="0">
                          <a:latin typeface="Meiryo UI" panose="020B0604030504040204" pitchFamily="50" charset="-128"/>
                          <a:ea typeface="Meiryo UI" panose="020B0604030504040204" pitchFamily="50" charset="-128"/>
                        </a:rPr>
                        <a:t>目安量</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・測定された摂取量の分布と推</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定平均必要量から、推定平</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均必要量を下回る者の割合</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を算出</a:t>
                      </a:r>
                    </a:p>
                    <a:p>
                      <a:pPr>
                        <a:lnSpc>
                          <a:spcPct val="100000"/>
                        </a:lnSpc>
                      </a:pPr>
                      <a:r>
                        <a:rPr kumimoji="1" lang="ja-JP" altLang="en-US" sz="900" b="0" dirty="0" smtClean="0">
                          <a:latin typeface="Meiryo UI" panose="020B0604030504040204" pitchFamily="50" charset="-128"/>
                          <a:ea typeface="Meiryo UI" panose="020B0604030504040204" pitchFamily="50" charset="-128"/>
                        </a:rPr>
                        <a:t>・目安量を用いる場合は、摂取</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量の中央値と目安量を比較し、</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不足していないことを確認</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・推定平均必要量では、推定平均必</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要量を下回って摂取している者の集</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団内における割合をできるだけ少なく</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するための計画を立案</a:t>
                      </a:r>
                    </a:p>
                    <a:p>
                      <a:pPr>
                        <a:lnSpc>
                          <a:spcPct val="100000"/>
                        </a:lnSpc>
                      </a:pPr>
                      <a:r>
                        <a:rPr kumimoji="1" lang="ja-JP" altLang="en-US" sz="900" b="0" dirty="0" smtClean="0">
                          <a:latin typeface="Meiryo UI" panose="020B0604030504040204" pitchFamily="50" charset="-128"/>
                          <a:ea typeface="Meiryo UI" panose="020B0604030504040204" pitchFamily="50" charset="-128"/>
                        </a:rPr>
                        <a:t>・目安量では、摂取量の中央値が目安</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量付近かそれ以上であれば、その量を</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　維持するための計画を立案</a:t>
                      </a:r>
                    </a:p>
                    <a:p>
                      <a:pPr>
                        <a:lnSpc>
                          <a:spcPct val="150000"/>
                        </a:lnSpc>
                      </a:pPr>
                      <a:r>
                        <a:rPr kumimoji="1" lang="en-US" altLang="ja-JP" sz="900" b="0" dirty="0" smtClean="0">
                          <a:latin typeface="Meiryo UI" panose="020B0604030504040204" pitchFamily="50" charset="-128"/>
                          <a:ea typeface="Meiryo UI" panose="020B0604030504040204" pitchFamily="50" charset="-128"/>
                        </a:rPr>
                        <a:t>〈</a:t>
                      </a:r>
                      <a:r>
                        <a:rPr kumimoji="1" lang="ja-JP" altLang="en-US" sz="900" b="0" dirty="0" smtClean="0">
                          <a:latin typeface="Meiryo UI" panose="020B0604030504040204" pitchFamily="50" charset="-128"/>
                          <a:ea typeface="Meiryo UI" panose="020B0604030504040204" pitchFamily="50" charset="-128"/>
                        </a:rPr>
                        <a:t>留意点</a:t>
                      </a:r>
                      <a:r>
                        <a:rPr kumimoji="1" lang="en-US" altLang="ja-JP" sz="900" b="0" dirty="0" smtClean="0">
                          <a:latin typeface="Meiryo UI" panose="020B0604030504040204" pitchFamily="50" charset="-128"/>
                          <a:ea typeface="Meiryo UI" panose="020B0604030504040204" pitchFamily="50" charset="-128"/>
                        </a:rPr>
                        <a:t>〉</a:t>
                      </a:r>
                    </a:p>
                    <a:p>
                      <a:pPr>
                        <a:lnSpc>
                          <a:spcPct val="100000"/>
                        </a:lnSpc>
                      </a:pPr>
                      <a:r>
                        <a:rPr kumimoji="1" lang="ja-JP" altLang="en-US" sz="900" b="0" dirty="0" smtClean="0">
                          <a:latin typeface="Meiryo UI" panose="020B0604030504040204" pitchFamily="50" charset="-128"/>
                          <a:ea typeface="Meiryo UI" panose="020B0604030504040204" pitchFamily="50" charset="-128"/>
                        </a:rPr>
                        <a:t>摂取量の中央値が目安量を下回っている場合、不足状態にあるかどうかは判断できない</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224000">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栄養素の過剰摂取の評価</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耐容上限量</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測定された摂取量の分布と耐容上限量から、過剰摂取の可能性を有する者の割合を算出</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集団全員の摂取量が耐容上限量未満になるための計画を立案</a:t>
                      </a:r>
                    </a:p>
                    <a:p>
                      <a:pPr>
                        <a:lnSpc>
                          <a:spcPct val="150000"/>
                        </a:lnSpc>
                      </a:pP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留意点</a:t>
                      </a:r>
                      <a:r>
                        <a:rPr kumimoji="1" lang="en-US" altLang="ja-JP" sz="900" dirty="0" smtClean="0">
                          <a:latin typeface="Meiryo UI" panose="020B0604030504040204" pitchFamily="50" charset="-128"/>
                          <a:ea typeface="Meiryo UI" panose="020B0604030504040204" pitchFamily="50" charset="-128"/>
                        </a:rPr>
                        <a:t>〉</a:t>
                      </a:r>
                    </a:p>
                    <a:p>
                      <a:pPr>
                        <a:lnSpc>
                          <a:spcPct val="100000"/>
                        </a:lnSpc>
                      </a:pPr>
                      <a:r>
                        <a:rPr kumimoji="1" lang="ja-JP" altLang="en-US" sz="900" dirty="0" smtClean="0">
                          <a:latin typeface="Meiryo UI" panose="020B0604030504040204" pitchFamily="50" charset="-128"/>
                          <a:ea typeface="Meiryo UI" panose="020B0604030504040204" pitchFamily="50" charset="-128"/>
                        </a:rPr>
                        <a:t>耐容上限量を超えた摂取は避けるべきであり、超えて摂取している者がいることが明らかになった場合は、問題を解決するために速やかに計画を修正、実施</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2052000">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生活習慣病の発症予防を目的とした評価</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目標量</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測定された摂取量の分布と目標量から、目標量の範囲を逸脱する者の割合を算出する。ただし、発症予防を目的としている生活習慣病が関連する他の栄養関連因子及び非栄養性の関連因子の存在と程度も測定し、これらを総合的に考慮した上で評価</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摂取量が目標量の範囲に入る者又は近づく者の割合を増やすことを目的とした計画を立案</a:t>
                      </a:r>
                    </a:p>
                    <a:p>
                      <a:pPr>
                        <a:lnSpc>
                          <a:spcPct val="150000"/>
                        </a:lnSpc>
                      </a:pP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留意点</a:t>
                      </a:r>
                      <a:r>
                        <a:rPr kumimoji="1" lang="en-US" altLang="ja-JP" sz="900" dirty="0" smtClean="0">
                          <a:latin typeface="Meiryo UI" panose="020B0604030504040204" pitchFamily="50" charset="-128"/>
                          <a:ea typeface="Meiryo UI" panose="020B0604030504040204" pitchFamily="50" charset="-128"/>
                        </a:rPr>
                        <a:t>〉</a:t>
                      </a:r>
                    </a:p>
                    <a:p>
                      <a:pPr>
                        <a:lnSpc>
                          <a:spcPct val="100000"/>
                        </a:lnSpc>
                      </a:pPr>
                      <a:r>
                        <a:rPr kumimoji="1" lang="ja-JP" altLang="en-US" sz="900" dirty="0" smtClean="0">
                          <a:latin typeface="Meiryo UI" panose="020B0604030504040204" pitchFamily="50" charset="-128"/>
                          <a:ea typeface="Meiryo UI" panose="020B0604030504040204" pitchFamily="50" charset="-128"/>
                        </a:rPr>
                        <a:t>発症予防を目的としている生活習慣病が関連する他の栄養関連因子及び非栄養性の関連因子の存在とその程度を明らかにし、これらを総合的に考慮した上で、対象とする栄養素の摂取量の改善の程度を判断。また、生活習慣病の特徴から考え、長い年月にわたって実施可能な改善計画の立案と実施が望ましい</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2" name="正方形/長方形 11"/>
          <p:cNvSpPr/>
          <p:nvPr/>
        </p:nvSpPr>
        <p:spPr>
          <a:xfrm>
            <a:off x="729000" y="7678560"/>
            <a:ext cx="5400000" cy="438582"/>
          </a:xfrm>
          <a:prstGeom prst="rect">
            <a:avLst/>
          </a:prstGeom>
          <a:noFill/>
          <a:ln>
            <a:solidFill>
              <a:schemeClr val="accent3">
                <a:lumMod val="75000"/>
              </a:schemeClr>
            </a:solidFill>
            <a:prstDash val="sysDot"/>
          </a:ln>
        </p:spPr>
        <p:txBody>
          <a:bodyPr wrap="square" rtlCol="0" anchor="ctr">
            <a:spAutoFit/>
          </a:bodyPr>
          <a:lstStyle/>
          <a:p>
            <a:pPr>
              <a:lnSpc>
                <a:spcPct val="150000"/>
              </a:lnSpc>
            </a:pPr>
            <a:r>
              <a:rPr kumimoji="1" lang="ja-JP" altLang="en-US" sz="900" u="sng" dirty="0" smtClean="0">
                <a:latin typeface="Meiryo UI" panose="020B0604030504040204" pitchFamily="50" charset="-128"/>
                <a:ea typeface="Meiryo UI" panose="020B0604030504040204" pitchFamily="50" charset="-128"/>
              </a:rPr>
              <a:t>目標</a:t>
            </a:r>
            <a:r>
              <a:rPr kumimoji="1" lang="ja-JP" altLang="en-US" sz="900" u="sng" dirty="0">
                <a:latin typeface="Meiryo UI" panose="020B0604030504040204" pitchFamily="50" charset="-128"/>
                <a:ea typeface="Meiryo UI" panose="020B0604030504040204" pitchFamily="50" charset="-128"/>
              </a:rPr>
              <a:t>とする</a:t>
            </a:r>
            <a:r>
              <a:rPr kumimoji="1" lang="en-US" altLang="ja-JP" sz="900" u="sng" dirty="0">
                <a:latin typeface="Meiryo UI" panose="020B0604030504040204" pitchFamily="50" charset="-128"/>
                <a:ea typeface="Meiryo UI" panose="020B0604030504040204" pitchFamily="50" charset="-128"/>
              </a:rPr>
              <a:t>BMI</a:t>
            </a:r>
            <a:r>
              <a:rPr kumimoji="1" lang="ja-JP" altLang="en-US" sz="900" u="sng" dirty="0">
                <a:latin typeface="Meiryo UI" panose="020B0604030504040204" pitchFamily="50" charset="-128"/>
                <a:ea typeface="Meiryo UI" panose="020B0604030504040204" pitchFamily="50" charset="-128"/>
              </a:rPr>
              <a:t>の範囲</a:t>
            </a:r>
            <a:r>
              <a:rPr kumimoji="1" lang="en-US" altLang="ja-JP" sz="900" u="sng" dirty="0">
                <a:latin typeface="Meiryo UI" panose="020B0604030504040204" pitchFamily="50" charset="-128"/>
                <a:ea typeface="Meiryo UI" panose="020B0604030504040204" pitchFamily="50" charset="-128"/>
              </a:rPr>
              <a:t>(18</a:t>
            </a:r>
            <a:r>
              <a:rPr kumimoji="1" lang="ja-JP" altLang="en-US" sz="900" u="sng" dirty="0">
                <a:latin typeface="Meiryo UI" panose="020B0604030504040204" pitchFamily="50" charset="-128"/>
                <a:ea typeface="Meiryo UI" panose="020B0604030504040204" pitchFamily="50" charset="-128"/>
              </a:rPr>
              <a:t>歳以上</a:t>
            </a:r>
            <a:r>
              <a:rPr kumimoji="1" lang="en-US" altLang="ja-JP" sz="900" u="sng" dirty="0">
                <a:latin typeface="Meiryo UI" panose="020B0604030504040204" pitchFamily="50" charset="-128"/>
                <a:ea typeface="Meiryo UI" panose="020B0604030504040204" pitchFamily="50" charset="-128"/>
              </a:rPr>
              <a:t>)</a:t>
            </a:r>
          </a:p>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18-49</a:t>
            </a:r>
            <a:r>
              <a:rPr kumimoji="1" lang="ja-JP" altLang="en-US" sz="900" dirty="0">
                <a:latin typeface="Meiryo UI" panose="020B0604030504040204" pitchFamily="50" charset="-128"/>
                <a:ea typeface="Meiryo UI" panose="020B0604030504040204" pitchFamily="50" charset="-128"/>
              </a:rPr>
              <a:t>歳</a:t>
            </a:r>
            <a:r>
              <a:rPr kumimoji="1" lang="en-US" altLang="ja-JP"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18.5-24.9</a:t>
            </a: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50-64</a:t>
            </a:r>
            <a:r>
              <a:rPr kumimoji="1" lang="ja-JP" altLang="en-US" sz="900" dirty="0">
                <a:latin typeface="Meiryo UI" panose="020B0604030504040204" pitchFamily="50" charset="-128"/>
                <a:ea typeface="Meiryo UI" panose="020B0604030504040204" pitchFamily="50" charset="-128"/>
              </a:rPr>
              <a:t>歳</a:t>
            </a:r>
            <a:r>
              <a:rPr kumimoji="1" lang="en-US" altLang="ja-JP"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20.0-24.9</a:t>
            </a: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65-74</a:t>
            </a:r>
            <a:r>
              <a:rPr kumimoji="1" lang="ja-JP" altLang="en-US" sz="900" dirty="0">
                <a:latin typeface="Meiryo UI" panose="020B0604030504040204" pitchFamily="50" charset="-128"/>
                <a:ea typeface="Meiryo UI" panose="020B0604030504040204" pitchFamily="50" charset="-128"/>
              </a:rPr>
              <a:t>歳</a:t>
            </a:r>
            <a:r>
              <a:rPr kumimoji="1" lang="en-US" altLang="ja-JP" sz="900" dirty="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21.5-24.9</a:t>
            </a: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a:latin typeface="Meiryo UI" panose="020B0604030504040204" pitchFamily="50" charset="-128"/>
                <a:ea typeface="Meiryo UI" panose="020B0604030504040204" pitchFamily="50" charset="-128"/>
              </a:rPr>
              <a:t>歳以上</a:t>
            </a:r>
            <a:r>
              <a:rPr kumimoji="1" lang="en-US" altLang="ja-JP" sz="900" dirty="0">
                <a:latin typeface="Meiryo UI" panose="020B0604030504040204" pitchFamily="50" charset="-128"/>
                <a:ea typeface="Meiryo UI" panose="020B0604030504040204" pitchFamily="50" charset="-128"/>
              </a:rPr>
              <a:t>:21.5-24.9</a:t>
            </a:r>
          </a:p>
        </p:txBody>
      </p:sp>
      <p:sp>
        <p:nvSpPr>
          <p:cNvPr id="4" name="スライド番号プレースホルダー 3"/>
          <p:cNvSpPr>
            <a:spLocks noGrp="1"/>
          </p:cNvSpPr>
          <p:nvPr>
            <p:ph type="sldNum" sz="quarter" idx="10"/>
          </p:nvPr>
        </p:nvSpPr>
        <p:spPr/>
        <p:txBody>
          <a:bodyPr/>
          <a:lstStyle/>
          <a:p>
            <a:r>
              <a:rPr kumimoji="1" lang="en-US" altLang="ja-JP" dirty="0" smtClean="0"/>
              <a:t>8</a:t>
            </a:r>
            <a:endParaRPr kumimoji="1" lang="ja-JP" altLang="en-US" dirty="0"/>
          </a:p>
        </p:txBody>
      </p:sp>
    </p:spTree>
    <p:extLst>
      <p:ext uri="{BB962C8B-B14F-4D97-AF65-F5344CB8AC3E}">
        <p14:creationId xmlns:p14="http://schemas.microsoft.com/office/powerpoint/2010/main" val="3224339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40000" y="797899"/>
            <a:ext cx="5760000" cy="477054"/>
          </a:xfrm>
          <a:prstGeom prst="rect">
            <a:avLst/>
          </a:prstGeom>
          <a:noFill/>
        </p:spPr>
        <p:txBody>
          <a:bodyPr wrap="square" rtlCol="0">
            <a:spAutoFit/>
          </a:bodyPr>
          <a:lstStyle/>
          <a:p>
            <a:pPr>
              <a:lnSpc>
                <a:spcPts val="1000"/>
              </a:lnSpc>
            </a:pPr>
            <a:r>
              <a:rPr kumimoji="1" lang="ja-JP" altLang="en-US" sz="1000" dirty="0" smtClean="0">
                <a:latin typeface="Meiryo UI" panose="020B0604030504040204" pitchFamily="50" charset="-128"/>
                <a:ea typeface="Meiryo UI" panose="020B0604030504040204" pitchFamily="50" charset="-128"/>
              </a:rPr>
              <a:t>・施設</a:t>
            </a:r>
            <a:r>
              <a:rPr kumimoji="1" lang="ja-JP" altLang="en-US" sz="1000" dirty="0">
                <a:latin typeface="Meiryo UI" panose="020B0604030504040204" pitchFamily="50" charset="-128"/>
                <a:ea typeface="Meiryo UI" panose="020B0604030504040204" pitchFamily="50" charset="-128"/>
              </a:rPr>
              <a:t>の栄養</a:t>
            </a:r>
            <a:r>
              <a:rPr kumimoji="1" lang="ja-JP" altLang="en-US" sz="1000" dirty="0" smtClean="0">
                <a:latin typeface="Meiryo UI" panose="020B0604030504040204" pitchFamily="50" charset="-128"/>
                <a:ea typeface="Meiryo UI" panose="020B0604030504040204" pitchFamily="50" charset="-128"/>
              </a:rPr>
              <a:t>管理等に</a:t>
            </a:r>
            <a:r>
              <a:rPr kumimoji="1" lang="ja-JP" altLang="en-US" sz="1000" dirty="0">
                <a:latin typeface="Meiryo UI" panose="020B0604030504040204" pitchFamily="50" charset="-128"/>
                <a:ea typeface="Meiryo UI" panose="020B0604030504040204" pitchFamily="50" charset="-128"/>
              </a:rPr>
              <a:t>ついての自己管理を目的としたチェックシートです</a:t>
            </a:r>
            <a:r>
              <a:rPr kumimoji="1" lang="ja-JP" altLang="en-US" sz="1000" dirty="0" smtClean="0">
                <a:latin typeface="Meiryo UI" panose="020B0604030504040204" pitchFamily="50" charset="-128"/>
                <a:ea typeface="Meiryo UI" panose="020B0604030504040204" pitchFamily="50" charset="-128"/>
              </a:rPr>
              <a:t>。項目</a:t>
            </a:r>
            <a:r>
              <a:rPr kumimoji="1" lang="ja-JP" altLang="en-US" sz="1000" dirty="0">
                <a:latin typeface="Meiryo UI" panose="020B0604030504040204" pitchFamily="50" charset="-128"/>
                <a:ea typeface="Meiryo UI" panose="020B0604030504040204" pitchFamily="50" charset="-128"/>
              </a:rPr>
              <a:t>によっては、貴施設に適さない</a:t>
            </a:r>
            <a:r>
              <a:rPr kumimoji="1" lang="ja-JP" altLang="en-US" sz="1000" dirty="0" smtClean="0">
                <a:latin typeface="Meiryo UI" panose="020B0604030504040204" pitchFamily="50" charset="-128"/>
                <a:ea typeface="Meiryo UI" panose="020B0604030504040204" pitchFamily="50" charset="-128"/>
              </a:rPr>
              <a:t>内</a:t>
            </a:r>
            <a:endParaRPr kumimoji="1" lang="en-US" altLang="ja-JP" sz="1000" dirty="0" smtClean="0">
              <a:latin typeface="Meiryo UI" panose="020B0604030504040204" pitchFamily="50" charset="-128"/>
              <a:ea typeface="Meiryo UI" panose="020B0604030504040204" pitchFamily="50" charset="-128"/>
            </a:endParaRPr>
          </a:p>
          <a:p>
            <a:pPr>
              <a:lnSpc>
                <a:spcPts val="1000"/>
              </a:lnSpc>
            </a:pPr>
            <a:r>
              <a:rPr kumimoji="1" lang="ja-JP" altLang="en-US" sz="1000" dirty="0" smtClean="0">
                <a:latin typeface="Meiryo UI" panose="020B0604030504040204" pitchFamily="50" charset="-128"/>
                <a:ea typeface="Meiryo UI" panose="020B0604030504040204" pitchFamily="50" charset="-128"/>
              </a:rPr>
              <a:t> 容も含まれている可能性はありますが、施設の栄養管理体制の見直し等にご活用ください。</a:t>
            </a:r>
          </a:p>
          <a:p>
            <a:pPr>
              <a:lnSpc>
                <a:spcPts val="1000"/>
              </a:lnSpc>
            </a:pPr>
            <a:r>
              <a:rPr kumimoji="1" lang="ja-JP" altLang="en-US" sz="1000" dirty="0" smtClean="0">
                <a:latin typeface="Meiryo UI" panose="020B0604030504040204" pitchFamily="50" charset="-128"/>
                <a:ea typeface="Meiryo UI" panose="020B0604030504040204" pitchFamily="50" charset="-128"/>
              </a:rPr>
              <a:t>・関係</a:t>
            </a:r>
            <a:r>
              <a:rPr kumimoji="1" lang="ja-JP" altLang="en-US" sz="1000" dirty="0">
                <a:latin typeface="Meiryo UI" panose="020B0604030504040204" pitchFamily="50" charset="-128"/>
                <a:ea typeface="Meiryo UI" panose="020B0604030504040204" pitchFamily="50" charset="-128"/>
              </a:rPr>
              <a:t>帳票等は例示として示したもので、すべての帳票が必要というものではありません</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7" name="正方形/長方形 6"/>
          <p:cNvSpPr/>
          <p:nvPr/>
        </p:nvSpPr>
        <p:spPr>
          <a:xfrm>
            <a:off x="2644170" y="209121"/>
            <a:ext cx="1569660" cy="276999"/>
          </a:xfrm>
          <a:prstGeom prst="rect">
            <a:avLst/>
          </a:prstGeom>
        </p:spPr>
        <p:txBody>
          <a:bodyPr wrap="none">
            <a:spAutoFit/>
          </a:bodyPr>
          <a:lstStyle/>
          <a:p>
            <a:r>
              <a:rPr lang="zh-TW" altLang="en-US" sz="1200" b="1" dirty="0">
                <a:latin typeface="Meiryo UI" panose="020B0604030504040204" pitchFamily="50" charset="-128"/>
                <a:ea typeface="Meiryo UI" panose="020B0604030504040204" pitchFamily="50" charset="-128"/>
              </a:rPr>
              <a:t>給食施設自主管理票</a:t>
            </a:r>
            <a:endParaRPr lang="ja-JP" altLang="en-US" sz="1200" b="1"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0" y="-6350"/>
            <a:ext cx="6858000" cy="518160"/>
            <a:chOff x="0" y="-6350"/>
            <a:chExt cx="6858000" cy="518160"/>
          </a:xfrm>
        </p:grpSpPr>
        <p:sp>
          <p:nvSpPr>
            <p:cNvPr id="8" name="正方形/長方形 7"/>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10" name="正方形/長方形 9"/>
          <p:cNvSpPr/>
          <p:nvPr/>
        </p:nvSpPr>
        <p:spPr>
          <a:xfrm>
            <a:off x="540000" y="595376"/>
            <a:ext cx="1447800" cy="253916"/>
          </a:xfrm>
          <a:prstGeom prst="rect">
            <a:avLst/>
          </a:prstGeom>
        </p:spPr>
        <p:txBody>
          <a:bodyPr wrap="square">
            <a:spAutoFit/>
          </a:bodyPr>
          <a:lstStyle/>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参考</a:t>
            </a:r>
            <a:r>
              <a:rPr lang="en-US" altLang="ja-JP"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自主管理票</a:t>
            </a:r>
            <a:endParaRPr lang="ja-JP" altLang="en-US" sz="1000" dirty="0">
              <a:latin typeface="Meiryo UI" panose="020B0604030504040204" pitchFamily="50" charset="-128"/>
              <a:ea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56192863"/>
              </p:ext>
            </p:extLst>
          </p:nvPr>
        </p:nvGraphicFramePr>
        <p:xfrm>
          <a:off x="581189" y="1264597"/>
          <a:ext cx="5695623" cy="8363133"/>
        </p:xfrm>
        <a:graphic>
          <a:graphicData uri="http://schemas.openxmlformats.org/drawingml/2006/table">
            <a:tbl>
              <a:tblPr/>
              <a:tblGrid>
                <a:gridCol w="252000">
                  <a:extLst>
                    <a:ext uri="{9D8B030D-6E8A-4147-A177-3AD203B41FA5}">
                      <a16:colId xmlns:a16="http://schemas.microsoft.com/office/drawing/2014/main" val="20000"/>
                    </a:ext>
                  </a:extLst>
                </a:gridCol>
                <a:gridCol w="4075623">
                  <a:extLst>
                    <a:ext uri="{9D8B030D-6E8A-4147-A177-3AD203B41FA5}">
                      <a16:colId xmlns:a16="http://schemas.microsoft.com/office/drawing/2014/main" val="20001"/>
                    </a:ext>
                  </a:extLst>
                </a:gridCol>
                <a:gridCol w="1008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tblGrid>
              <a:tr h="165693">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項目</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関係帳票等</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チェック</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80000">
                <a:tc rowSpan="2">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届出等</a:t>
                      </a:r>
                    </a:p>
                  </a:txBody>
                  <a:tcPr marL="18000" marR="18000" marT="18000" marB="18000" vert="eaVert"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給食施設の開始・変更の届出をしている。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開始届、変更届</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180000">
                <a:tc vMerge="1">
                  <a:txBody>
                    <a:bodyPr/>
                    <a:lstStyle/>
                    <a:p>
                      <a:endParaRPr kumimoji="1" lang="ja-JP" altLang="en-US"/>
                    </a:p>
                  </a:txBody>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rPr>
                        <a:t>2</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回、栄養</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管理報告書を提出している。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栄養管理報告書</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180000">
                <a:tc rowSpan="8">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体制整備</a:t>
                      </a:r>
                    </a:p>
                  </a:txBody>
                  <a:tcPr marL="18000" marR="18000" marT="18000" marB="18000" vert="eaVert"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栄養士・管理栄養士を配置している。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施設管理者のもと、栄養管理・給食業務の分担・責任体制を明確にしている。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組織図</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
                      </a:r>
                      <a:br>
                        <a:rPr lang="zh-TW" altLang="en-US" sz="800" b="0" i="0" u="none" strike="noStrike" dirty="0">
                          <a:solidFill>
                            <a:schemeClr val="tx1"/>
                          </a:solidFill>
                          <a:effectLst/>
                          <a:latin typeface="Meiryo UI" panose="020B0604030504040204" pitchFamily="50" charset="-128"/>
                          <a:ea typeface="Meiryo UI" panose="020B0604030504040204" pitchFamily="50" charset="-128"/>
                        </a:rPr>
                      </a:b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業務</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分担表</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施設の特性に応じた栄養管理を実施するため、給食運営の方針・目標を設定している。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設定した給食運営の方針・目標を施設内の関係部門</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や（委託の場合は）委託事</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業者と</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共有</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して</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栄養管理等について検討する会議を定期的に開催している。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会議</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記録</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給食業務従事者に対して、栄養管理や衛生管理等の研修を実施している</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外部研修への参加を含む）</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研修</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報告書</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給食業務を委託している場合、委託契約の内容が確認できるよう委託契約書等を備えている。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契約書</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委託事業者の業務の状況を定期的に確認し、必要な指示を行っている。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0"/>
                  </a:ext>
                </a:extLst>
              </a:tr>
              <a:tr h="180000">
                <a:tc rowSpan="6">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栄養計画</a:t>
                      </a:r>
                    </a:p>
                  </a:txBody>
                  <a:tcPr marL="18000" marR="18000" marT="18000" marB="18000" vert="eaVert"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利用者の性、年齢、身体状況、食事の</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摂取状況等</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を定期的に把握している。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人員</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構成表</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昼食</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のみ等、一部</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の食事を提供している場合、給食以外の食事の摂取状況を可能な範囲</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で</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把握</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2"/>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把握した利用者の情報に基づき、給与栄養目標量を設定している。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rowSpan="3">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給与</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栄養</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目標量</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食事せん規約等）</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3"/>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利用者間で必要な栄養量に差が大きい場合、複数献立や各利用者に対して適切な選択肢</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が</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できる</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よう工夫している。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4"/>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複数献立の場合、各献立に対して給与栄養目標量を設定している。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5"/>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給与栄養目標量が確保できるよう、献立作成基準（食品構成表、朝食・昼食・</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夕食や夜食・間食の</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配分率</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、献立</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作成期間、提供する料理の種類、主要食品の提供量、提供方式等）を作成している。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食品</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構成表</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6"/>
                  </a:ext>
                </a:extLst>
              </a:tr>
              <a:tr h="288000">
                <a:tc rowSpan="3">
                  <a:txBody>
                    <a:bodyPr/>
                    <a:lstStyle/>
                    <a:p>
                      <a:pPr algn="ctr"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食事計画</a:t>
                      </a:r>
                    </a:p>
                  </a:txBody>
                  <a:tcPr marL="18000" marR="18000" marT="18000" marB="18000" vert="eaVert"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献立は、利用者の身体状況、日常の食事の摂取量に占める給食の割合、嗜好等に配慮</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して</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作成</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rowSpan="2">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予定</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献立表</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7"/>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献立は、料理の組み合わせや食品の組み合わせに配慮して作成している。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8"/>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予定献立から給与栄養量を算出し、給与栄養目標量に見合っているかの確認を行い</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、必要に応じ</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て</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献立内容の見直しを行っている。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給与</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食品検討表</a:t>
                      </a:r>
                      <a:br>
                        <a:rPr lang="zh-TW" altLang="en-US" sz="800" b="0" i="0" u="none" strike="noStrike" dirty="0">
                          <a:solidFill>
                            <a:schemeClr val="tx1"/>
                          </a:solidFill>
                          <a:effectLst/>
                          <a:latin typeface="Meiryo UI" panose="020B0604030504040204" pitchFamily="50" charset="-128"/>
                          <a:ea typeface="Meiryo UI" panose="020B0604030504040204" pitchFamily="50" charset="-128"/>
                        </a:rPr>
                      </a:b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給与</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栄養量</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19"/>
                  </a:ext>
                </a:extLst>
              </a:tr>
              <a:tr h="288000">
                <a:tc rowSpan="8">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実施</a:t>
                      </a:r>
                    </a:p>
                  </a:txBody>
                  <a:tcPr marL="18000" marR="18000" marT="18000" marB="18000" vert="eaVert"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食材料の発注にあたっては、献立表を基に食品の廃棄率を考慮した使用量に予定食数を</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乗じて</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算出</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し、検食・保存食が確保できるよう適切な分量で発注している。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発注書</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a:t>
                      </a: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納品書</a:t>
                      </a:r>
                      <a:endParaRPr lang="en-US" altLang="zh-TW"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食品受払簿</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0"/>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予定献立から食材や使用量に変更が生じたときは、変更内容を記録している。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実施</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献立表</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1"/>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食事時間は、日常生活の時間とあまり格差のない時間であり、利用者がゆっくりと食事が</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できるような</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時間</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を確保している。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2"/>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適切な温度の食事が提供できるよう工夫している。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3"/>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利用者に対して、献立表の掲示を行っている。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4"/>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利用者に対して、熱量、たんぱく質、脂質、食塩等の主要栄養成分の表示を</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行う等、健康や栄養</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に</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関する情報提供を行っている。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5"/>
                  </a:ext>
                </a:extLst>
              </a:tr>
              <a:tr h="432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利用者が正しい食習慣を身に付け、より健康的な生活を送るために必要な知識を習得できるよう</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施設</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の実情に応じて知識の普及に取り組んでいる</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健康栄養情報の資料提供、栄養相談</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、イベント</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開催等）</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6"/>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カフェテリア方式等利用者の自主性により料理の選択が行われる場合、モデル的な料理の組合せ</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を</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提示</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7"/>
                  </a:ext>
                </a:extLst>
              </a:tr>
              <a:tr h="288000">
                <a:tc rowSpan="3">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評価</a:t>
                      </a:r>
                    </a:p>
                  </a:txBody>
                  <a:tcPr marL="18000" marR="18000" marT="18000" marB="18000" vert="eaVert"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提供した食事が、利用者にとって量・質・嗜好面・衛生面等から適当であったかの評価を行っている。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検食簿</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
                      </a:r>
                      <a:br>
                        <a:rPr lang="zh-TW" altLang="en-US" sz="800" b="0" i="0" u="none" strike="noStrike" dirty="0">
                          <a:solidFill>
                            <a:schemeClr val="tx1"/>
                          </a:solidFill>
                          <a:effectLst/>
                          <a:latin typeface="Meiryo UI" panose="020B0604030504040204" pitchFamily="50" charset="-128"/>
                          <a:ea typeface="Meiryo UI" panose="020B0604030504040204" pitchFamily="50" charset="-128"/>
                        </a:rPr>
                      </a:b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嗜好</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調査</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8"/>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提供済みの献立から</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、給与</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栄養量を算出している。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給与栄養量</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（月報）</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29"/>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食事の摂取状況の把握とともに、利用者の身体状況の変化を把握</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する等に</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より総合的な評価</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を</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行い</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、その結果に基づき、食事計画の改善を図っている。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喫食量</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調査</a:t>
                      </a:r>
                      <a:br>
                        <a:rPr lang="zh-TW" altLang="en-US" sz="800" b="0" i="0" u="none" strike="noStrike" dirty="0">
                          <a:solidFill>
                            <a:schemeClr val="tx1"/>
                          </a:solidFill>
                          <a:effectLst/>
                          <a:latin typeface="Meiryo UI" panose="020B0604030504040204" pitchFamily="50" charset="-128"/>
                          <a:ea typeface="Meiryo UI" panose="020B0604030504040204" pitchFamily="50" charset="-128"/>
                        </a:rPr>
                      </a:b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残食量</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調査</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30"/>
                  </a:ext>
                </a:extLst>
              </a:tr>
              <a:tr h="180000">
                <a:tc rowSpan="4">
                  <a:txBody>
                    <a:bodyPr/>
                    <a:lstStyle/>
                    <a:p>
                      <a:pPr algn="ctr" fontAlgn="ct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危機管理対策</a:t>
                      </a:r>
                    </a:p>
                  </a:txBody>
                  <a:tcPr marL="18000" marR="18000" marT="18000" marB="18000" vert="eaVert"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災害等発生時に備え、食料の備蓄を行うとともに、期限前に有効活用している。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zh-TW" altLang="en-US" sz="800" b="0" i="0" u="none" strike="noStrike" dirty="0" smtClean="0">
                          <a:solidFill>
                            <a:schemeClr val="tx1"/>
                          </a:solidFill>
                          <a:effectLst/>
                          <a:latin typeface="Meiryo UI" panose="020B0604030504040204" pitchFamily="50" charset="-128"/>
                          <a:ea typeface="Meiryo UI" panose="020B0604030504040204" pitchFamily="50" charset="-128"/>
                        </a:rPr>
                        <a:t>□ 備蓄</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食品一覧</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31"/>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災害等発生時の食事提供に関するマニュアルを作成している。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 マニュアル</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32"/>
                  </a:ext>
                </a:extLst>
              </a:tr>
              <a:tr h="180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災害等発生時の食事提供に関する訓練を実施している。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33"/>
                  </a:ext>
                </a:extLst>
              </a:tr>
              <a:tr h="288000">
                <a:tc vMerge="1">
                  <a:txBody>
                    <a:bodyPr/>
                    <a:lstStyle/>
                    <a:p>
                      <a:endParaRPr kumimoji="1" lang="ja-JP" altLang="en-US"/>
                    </a:p>
                  </a:txBody>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災害等発生時でも適切な食事が提供できるよう、施設内や施設間、他機関の協力体制</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が整備</a:t>
                      </a:r>
                      <a:endParaRPr lang="en-US" altLang="ja-JP" sz="8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rPr>
                        <a:t>されて</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いる。</a:t>
                      </a:r>
                    </a:p>
                  </a:txBody>
                  <a:tcPr marL="36000" marR="36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18000" marR="18000" marT="18000" marB="1800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2"/>
                    </a:solidFill>
                  </a:tcPr>
                </a:tc>
                <a:extLst>
                  <a:ext uri="{0D108BD9-81ED-4DB2-BD59-A6C34878D82A}">
                    <a16:rowId xmlns:a16="http://schemas.microsoft.com/office/drawing/2014/main" val="10034"/>
                  </a:ext>
                </a:extLst>
              </a:tr>
            </a:tbl>
          </a:graphicData>
        </a:graphic>
      </p:graphicFrame>
      <p:sp>
        <p:nvSpPr>
          <p:cNvPr id="2" name="スライド番号プレースホルダー 1"/>
          <p:cNvSpPr>
            <a:spLocks noGrp="1"/>
          </p:cNvSpPr>
          <p:nvPr>
            <p:ph type="sldNum" sz="quarter" idx="12"/>
          </p:nvPr>
        </p:nvSpPr>
        <p:spPr/>
        <p:txBody>
          <a:bodyPr/>
          <a:lstStyle/>
          <a:p>
            <a:r>
              <a:rPr kumimoji="1" lang="en-US" altLang="ja-JP" dirty="0" smtClean="0"/>
              <a:t>9</a:t>
            </a:r>
            <a:endParaRPr kumimoji="1" lang="ja-JP" altLang="en-US" dirty="0"/>
          </a:p>
        </p:txBody>
      </p:sp>
    </p:spTree>
    <p:extLst>
      <p:ext uri="{BB962C8B-B14F-4D97-AF65-F5344CB8AC3E}">
        <p14:creationId xmlns:p14="http://schemas.microsoft.com/office/powerpoint/2010/main" val="2220488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681537" y="1420439"/>
            <a:ext cx="4284994" cy="230832"/>
          </a:xfrm>
          <a:prstGeom prst="rect">
            <a:avLst/>
          </a:prstGeom>
          <a:noFill/>
          <a:ln>
            <a:solidFill>
              <a:schemeClr val="accent3">
                <a:lumMod val="75000"/>
              </a:schemeClr>
            </a:solidFill>
            <a:prstDash val="sysDot"/>
          </a:ln>
        </p:spPr>
        <p:txBody>
          <a:bodyPr wrap="square" rtlCol="0" anchor="ctr">
            <a:spAutoFit/>
          </a:bodyPr>
          <a:lstStyle/>
          <a:p>
            <a:pPr algn="ctr"/>
            <a:r>
              <a:rPr kumimoji="1" lang="ja-JP" altLang="en-US" sz="900" dirty="0" smtClean="0">
                <a:latin typeface="Meiryo UI" panose="020B0604030504040204" pitchFamily="50" charset="-128"/>
                <a:ea typeface="Meiryo UI" panose="020B0604030504040204" pitchFamily="50" charset="-128"/>
              </a:rPr>
              <a:t>性</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年齢</a:t>
            </a:r>
            <a:r>
              <a:rPr kumimoji="1" lang="ja-JP" altLang="en-US" sz="900" dirty="0">
                <a:latin typeface="Meiryo UI" panose="020B0604030504040204" pitchFamily="50" charset="-128"/>
                <a:ea typeface="Meiryo UI" panose="020B0604030504040204" pitchFamily="50" charset="-128"/>
              </a:rPr>
              <a:t>別の人数、身体活動レベル、身体特性（身長・体重・</a:t>
            </a:r>
            <a:r>
              <a:rPr kumimoji="1" lang="en-US" altLang="ja-JP" sz="900" dirty="0">
                <a:latin typeface="Meiryo UI" panose="020B0604030504040204" pitchFamily="50" charset="-128"/>
                <a:ea typeface="Meiryo UI" panose="020B0604030504040204" pitchFamily="50" charset="-128"/>
              </a:rPr>
              <a:t>BMI</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等</a:t>
            </a:r>
            <a:endParaRPr kumimoji="1" lang="ja-JP" altLang="en-US" sz="9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540000" y="958467"/>
            <a:ext cx="5760000" cy="477054"/>
          </a:xfrm>
          <a:prstGeom prst="rect">
            <a:avLst/>
          </a:prstGeom>
          <a:noFill/>
        </p:spPr>
        <p:txBody>
          <a:bodyPr wrap="square" rtlCol="0">
            <a:spAutoFit/>
          </a:bodyPr>
          <a:lstStyle/>
          <a:p>
            <a:pPr>
              <a:lnSpc>
                <a:spcPct val="150000"/>
              </a:lnSpc>
            </a:pPr>
            <a:r>
              <a:rPr kumimoji="1" lang="ja-JP" altLang="en-US" sz="1000" b="1" dirty="0" smtClean="0">
                <a:latin typeface="Meiryo UI" panose="020B0604030504040204" pitchFamily="50" charset="-128"/>
                <a:ea typeface="Meiryo UI" panose="020B0604030504040204" pitchFamily="50" charset="-128"/>
              </a:rPr>
              <a:t>① 対象者の特性把握</a:t>
            </a:r>
            <a:endParaRPr kumimoji="1" lang="en-US" altLang="ja-JP" sz="1000" b="1"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適切な食事提供を</a:t>
            </a:r>
            <a:r>
              <a:rPr kumimoji="1" lang="ja-JP" altLang="en-US" sz="1000" dirty="0">
                <a:latin typeface="Meiryo UI" panose="020B0604030504040204" pitchFamily="50" charset="-128"/>
                <a:ea typeface="Meiryo UI" panose="020B0604030504040204" pitchFamily="50" charset="-128"/>
              </a:rPr>
              <a:t>実施するため</a:t>
            </a:r>
            <a:r>
              <a:rPr kumimoji="1" lang="ja-JP" altLang="en-US" sz="1000" dirty="0" smtClean="0">
                <a:latin typeface="Meiryo UI" panose="020B0604030504040204" pitchFamily="50" charset="-128"/>
                <a:ea typeface="Meiryo UI" panose="020B0604030504040204" pitchFamily="50" charset="-128"/>
              </a:rPr>
              <a:t>に、</a:t>
            </a:r>
            <a:r>
              <a:rPr kumimoji="1" lang="ja-JP" altLang="en-US" sz="1000" dirty="0">
                <a:latin typeface="Meiryo UI" panose="020B0604030504040204" pitchFamily="50" charset="-128"/>
                <a:ea typeface="Meiryo UI" panose="020B0604030504040204" pitchFamily="50" charset="-128"/>
              </a:rPr>
              <a:t>対象者の特性を把握する必要があります</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540000" y="1756556"/>
            <a:ext cx="5760000" cy="630942"/>
          </a:xfrm>
          <a:prstGeom prst="rect">
            <a:avLst/>
          </a:prstGeom>
          <a:noFill/>
        </p:spPr>
        <p:txBody>
          <a:bodyPr wrap="square" rtlCol="0">
            <a:spAutoFit/>
          </a:bodyPr>
          <a:lstStyle/>
          <a:p>
            <a:pPr>
              <a:lnSpc>
                <a:spcPct val="150000"/>
              </a:lnSpc>
            </a:pPr>
            <a:r>
              <a:rPr kumimoji="1" lang="ja-JP" altLang="en-US" sz="1000" b="1" dirty="0" smtClean="0">
                <a:latin typeface="Meiryo UI" panose="020B0604030504040204" pitchFamily="50" charset="-128"/>
                <a:ea typeface="Meiryo UI" panose="020B0604030504040204" pitchFamily="50" charset="-128"/>
              </a:rPr>
              <a:t>② 給与栄養目標量の設定</a:t>
            </a:r>
            <a:endParaRPr kumimoji="1" lang="en-US" altLang="ja-JP" sz="1000" b="1"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給与</a:t>
            </a:r>
            <a:r>
              <a:rPr kumimoji="1" lang="ja-JP" altLang="en-US" sz="1000" dirty="0">
                <a:latin typeface="Meiryo UI" panose="020B0604030504040204" pitchFamily="50" charset="-128"/>
                <a:ea typeface="Meiryo UI" panose="020B0604030504040204" pitchFamily="50" charset="-128"/>
              </a:rPr>
              <a:t>栄養</a:t>
            </a:r>
            <a:r>
              <a:rPr kumimoji="1" lang="ja-JP" altLang="en-US" sz="1000" dirty="0" smtClean="0">
                <a:latin typeface="Meiryo UI" panose="020B0604030504040204" pitchFamily="50" charset="-128"/>
                <a:ea typeface="Meiryo UI" panose="020B0604030504040204" pitchFamily="50" charset="-128"/>
              </a:rPr>
              <a:t>目標量は</a:t>
            </a:r>
            <a:r>
              <a:rPr kumimoji="1" lang="ja-JP" altLang="en-US" sz="1000" dirty="0">
                <a:latin typeface="Meiryo UI" panose="020B0604030504040204" pitchFamily="50" charset="-128"/>
                <a:ea typeface="Meiryo UI" panose="020B0604030504040204" pitchFamily="50" charset="-128"/>
              </a:rPr>
              <a:t>、施設や利用者の特性に応じて各種</a:t>
            </a:r>
            <a:r>
              <a:rPr kumimoji="1" lang="ja-JP" altLang="en-US" sz="1000" dirty="0" smtClean="0">
                <a:latin typeface="Meiryo UI" panose="020B0604030504040204" pitchFamily="50" charset="-128"/>
                <a:ea typeface="Meiryo UI" panose="020B0604030504040204" pitchFamily="50" charset="-128"/>
              </a:rPr>
              <a:t>の設定方法</a:t>
            </a:r>
            <a:r>
              <a:rPr kumimoji="1" lang="ja-JP" altLang="en-US" sz="1000" dirty="0">
                <a:latin typeface="Meiryo UI" panose="020B0604030504040204" pitchFamily="50" charset="-128"/>
                <a:ea typeface="Meiryo UI" panose="020B0604030504040204" pitchFamily="50" charset="-128"/>
              </a:rPr>
              <a:t>があります。ここでは</a:t>
            </a:r>
            <a:r>
              <a:rPr kumimoji="1" lang="ja-JP" altLang="en-US" sz="1000" dirty="0" smtClean="0">
                <a:latin typeface="Meiryo UI" panose="020B0604030504040204" pitchFamily="50" charset="-128"/>
                <a:ea typeface="Meiryo UI" panose="020B0604030504040204" pitchFamily="50" charset="-128"/>
              </a:rPr>
              <a:t>、事業所を一例と</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し、性</a:t>
            </a:r>
            <a:r>
              <a:rPr kumimoji="1" lang="ja-JP" altLang="en-US" sz="1000" dirty="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年齢別</a:t>
            </a:r>
            <a:r>
              <a:rPr kumimoji="1" lang="ja-JP" altLang="en-US" sz="1000" dirty="0">
                <a:latin typeface="Meiryo UI" panose="020B0604030504040204" pitchFamily="50" charset="-128"/>
                <a:ea typeface="Meiryo UI" panose="020B0604030504040204" pitchFamily="50" charset="-128"/>
              </a:rPr>
              <a:t>の人員構成と身体活動レベルから算出する</a:t>
            </a:r>
            <a:r>
              <a:rPr kumimoji="1" lang="ja-JP" altLang="en-US" sz="1000" dirty="0" smtClean="0">
                <a:latin typeface="Meiryo UI" panose="020B0604030504040204" pitchFamily="50" charset="-128"/>
                <a:ea typeface="Meiryo UI" panose="020B0604030504040204" pitchFamily="50" charset="-128"/>
              </a:rPr>
              <a:t>方法を</a:t>
            </a:r>
            <a:r>
              <a:rPr kumimoji="1" lang="ja-JP" altLang="en-US" sz="1000" dirty="0">
                <a:latin typeface="Meiryo UI" panose="020B0604030504040204" pitchFamily="50" charset="-128"/>
                <a:ea typeface="Meiryo UI" panose="020B0604030504040204" pitchFamily="50" charset="-128"/>
              </a:rPr>
              <a:t>示</a:t>
            </a:r>
            <a:r>
              <a:rPr kumimoji="1" lang="ja-JP" altLang="en-US" sz="1000" dirty="0" smtClean="0">
                <a:latin typeface="Meiryo UI" panose="020B0604030504040204" pitchFamily="50" charset="-128"/>
                <a:ea typeface="Meiryo UI" panose="020B0604030504040204" pitchFamily="50" charset="-128"/>
              </a:rPr>
              <a:t>しています。</a:t>
            </a:r>
            <a:endParaRPr kumimoji="1" lang="ja-JP" altLang="en-US" sz="10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662400" y="2751210"/>
            <a:ext cx="5527157" cy="553998"/>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人員構成表の作成</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食事</a:t>
            </a:r>
            <a:r>
              <a:rPr kumimoji="1" lang="ja-JP" altLang="en-US" sz="1000" dirty="0">
                <a:latin typeface="Meiryo UI" panose="020B0604030504040204" pitchFamily="50" charset="-128"/>
                <a:ea typeface="Meiryo UI" panose="020B0604030504040204" pitchFamily="50" charset="-128"/>
              </a:rPr>
              <a:t>摂取基準に対応した人員構成表を</a:t>
            </a:r>
            <a:r>
              <a:rPr kumimoji="1" lang="ja-JP" altLang="en-US" sz="1000" dirty="0" smtClean="0">
                <a:latin typeface="Meiryo UI" panose="020B0604030504040204" pitchFamily="50" charset="-128"/>
                <a:ea typeface="Meiryo UI" panose="020B0604030504040204" pitchFamily="50" charset="-128"/>
              </a:rPr>
              <a:t>作成</a:t>
            </a:r>
            <a:endParaRPr kumimoji="1" lang="en-US" altLang="ja-JP" sz="1000" dirty="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（例</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a:t>
            </a:r>
            <a:r>
              <a:rPr kumimoji="1" lang="ja-JP" altLang="en-US" sz="1000" dirty="0">
                <a:latin typeface="Meiryo UI" panose="020B0604030504040204" pitchFamily="50" charset="-128"/>
                <a:ea typeface="Meiryo UI" panose="020B0604030504040204" pitchFamily="50" charset="-128"/>
              </a:rPr>
              <a:t>事業所の設定　　従業</a:t>
            </a:r>
            <a:r>
              <a:rPr kumimoji="1" lang="ja-JP" altLang="en-US" sz="1000" dirty="0" smtClean="0">
                <a:latin typeface="Meiryo UI" panose="020B0604030504040204" pitchFamily="50" charset="-128"/>
                <a:ea typeface="Meiryo UI" panose="020B0604030504040204" pitchFamily="50" charset="-128"/>
              </a:rPr>
              <a:t>員数</a:t>
            </a:r>
            <a:r>
              <a:rPr kumimoji="1" lang="en-US" altLang="ja-JP" sz="1000" dirty="0">
                <a:latin typeface="Meiryo UI" panose="020B0604030504040204" pitchFamily="50" charset="-128"/>
                <a:ea typeface="Meiryo UI" panose="020B0604030504040204" pitchFamily="50" charset="-128"/>
              </a:rPr>
              <a:t>1,235</a:t>
            </a:r>
            <a:r>
              <a:rPr kumimoji="1" lang="ja-JP" altLang="en-US" sz="1000" dirty="0" smtClean="0">
                <a:latin typeface="Meiryo UI" panose="020B0604030504040204" pitchFamily="50" charset="-128"/>
                <a:ea typeface="Meiryo UI" panose="020B0604030504040204" pitchFamily="50" charset="-128"/>
              </a:rPr>
              <a:t>人</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18-64</a:t>
            </a:r>
            <a:r>
              <a:rPr kumimoji="1" lang="ja-JP" altLang="en-US" sz="1000" dirty="0">
                <a:latin typeface="Meiryo UI" panose="020B0604030504040204" pitchFamily="50" charset="-128"/>
                <a:ea typeface="Meiryo UI" panose="020B0604030504040204" pitchFamily="50" charset="-128"/>
              </a:rPr>
              <a:t>歳</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22" name="表 21"/>
          <p:cNvGraphicFramePr>
            <a:graphicFrameLocks noGrp="1"/>
          </p:cNvGraphicFramePr>
          <p:nvPr>
            <p:extLst/>
          </p:nvPr>
        </p:nvGraphicFramePr>
        <p:xfrm>
          <a:off x="778125" y="3283782"/>
          <a:ext cx="4608000" cy="1656080"/>
        </p:xfrm>
        <a:graphic>
          <a:graphicData uri="http://schemas.openxmlformats.org/drawingml/2006/table">
            <a:tbl>
              <a:tblPr firstRow="1" bandRow="1">
                <a:tableStyleId>{C083E6E3-FA7D-4D7B-A595-EF9225AFEA82}</a:tableStyleId>
              </a:tblPr>
              <a:tblGrid>
                <a:gridCol w="720000">
                  <a:extLst>
                    <a:ext uri="{9D8B030D-6E8A-4147-A177-3AD203B41FA5}">
                      <a16:colId xmlns:a16="http://schemas.microsoft.com/office/drawing/2014/main" val="3381137562"/>
                    </a:ext>
                  </a:extLst>
                </a:gridCol>
                <a:gridCol w="468000">
                  <a:extLst>
                    <a:ext uri="{9D8B030D-6E8A-4147-A177-3AD203B41FA5}">
                      <a16:colId xmlns:a16="http://schemas.microsoft.com/office/drawing/2014/main" val="20001"/>
                    </a:ext>
                  </a:extLst>
                </a:gridCol>
                <a:gridCol w="684000">
                  <a:extLst>
                    <a:ext uri="{9D8B030D-6E8A-4147-A177-3AD203B41FA5}">
                      <a16:colId xmlns:a16="http://schemas.microsoft.com/office/drawing/2014/main" val="20002"/>
                    </a:ext>
                  </a:extLst>
                </a:gridCol>
                <a:gridCol w="684000">
                  <a:extLst>
                    <a:ext uri="{9D8B030D-6E8A-4147-A177-3AD203B41FA5}">
                      <a16:colId xmlns:a16="http://schemas.microsoft.com/office/drawing/2014/main" val="20003"/>
                    </a:ext>
                  </a:extLst>
                </a:gridCol>
                <a:gridCol w="684000">
                  <a:extLst>
                    <a:ext uri="{9D8B030D-6E8A-4147-A177-3AD203B41FA5}">
                      <a16:colId xmlns:a16="http://schemas.microsoft.com/office/drawing/2014/main" val="20004"/>
                    </a:ext>
                  </a:extLst>
                </a:gridCol>
                <a:gridCol w="684000">
                  <a:extLst>
                    <a:ext uri="{9D8B030D-6E8A-4147-A177-3AD203B41FA5}">
                      <a16:colId xmlns:a16="http://schemas.microsoft.com/office/drawing/2014/main" val="20005"/>
                    </a:ext>
                  </a:extLst>
                </a:gridCol>
                <a:gridCol w="684000">
                  <a:extLst>
                    <a:ext uri="{9D8B030D-6E8A-4147-A177-3AD203B41FA5}">
                      <a16:colId xmlns:a16="http://schemas.microsoft.com/office/drawing/2014/main" val="20006"/>
                    </a:ext>
                  </a:extLst>
                </a:gridCol>
              </a:tblGrid>
              <a:tr h="281913">
                <a:tc>
                  <a:txBody>
                    <a:bodyPr/>
                    <a:lstStyle/>
                    <a:p>
                      <a:pPr algn="ctr">
                        <a:lnSpc>
                          <a:spcPts val="1000"/>
                        </a:lnSpc>
                      </a:pPr>
                      <a:r>
                        <a:rPr kumimoji="1" lang="ja-JP" altLang="en-US" sz="900" b="0" dirty="0" smtClean="0">
                          <a:latin typeface="Meiryo UI" panose="020B0604030504040204" pitchFamily="50" charset="-128"/>
                          <a:ea typeface="Meiryo UI" panose="020B0604030504040204" pitchFamily="50" charset="-128"/>
                        </a:rPr>
                        <a:t>身体活動</a:t>
                      </a:r>
                      <a:endParaRPr kumimoji="1" lang="en-US" altLang="ja-JP" sz="900" b="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latin typeface="Meiryo UI" panose="020B0604030504040204" pitchFamily="50" charset="-128"/>
                          <a:ea typeface="Meiryo UI" panose="020B0604030504040204" pitchFamily="50" charset="-128"/>
                        </a:rPr>
                        <a:t>レベル</a:t>
                      </a:r>
                      <a:endParaRPr kumimoji="1" lang="ja-JP" altLang="en-US" sz="900" b="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en-US" altLang="ja-JP" sz="900" b="0" dirty="0" smtClean="0">
                          <a:latin typeface="Meiryo UI" panose="020B0604030504040204" pitchFamily="50" charset="-128"/>
                          <a:ea typeface="Meiryo UI" panose="020B0604030504040204" pitchFamily="50" charset="-128"/>
                        </a:rPr>
                        <a:t>18-29</a:t>
                      </a:r>
                      <a:r>
                        <a:rPr kumimoji="1" lang="ja-JP" altLang="en-US" sz="900" b="0" dirty="0" smtClean="0">
                          <a:latin typeface="Meiryo UI" panose="020B0604030504040204" pitchFamily="50" charset="-128"/>
                          <a:ea typeface="Meiryo UI" panose="020B0604030504040204" pitchFamily="50" charset="-128"/>
                        </a:rPr>
                        <a:t>歳</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nSpc>
                          <a:spcPts val="1000"/>
                        </a:lnSpc>
                      </a:pPr>
                      <a:r>
                        <a:rPr kumimoji="1" lang="en-US" altLang="ja-JP" sz="900" b="0" dirty="0" smtClean="0">
                          <a:latin typeface="Meiryo UI" panose="020B0604030504040204" pitchFamily="50" charset="-128"/>
                          <a:ea typeface="Meiryo UI" panose="020B0604030504040204" pitchFamily="50" charset="-128"/>
                        </a:rPr>
                        <a:t>30-49</a:t>
                      </a:r>
                      <a:r>
                        <a:rPr kumimoji="1" lang="ja-JP" altLang="en-US" sz="900" b="0" dirty="0" smtClean="0">
                          <a:latin typeface="Meiryo UI" panose="020B0604030504040204" pitchFamily="50" charset="-128"/>
                          <a:ea typeface="Meiryo UI" panose="020B0604030504040204" pitchFamily="50" charset="-128"/>
                        </a:rPr>
                        <a:t>歳</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en-US" altLang="ja-JP" sz="900" b="0" dirty="0" smtClean="0">
                          <a:latin typeface="Meiryo UI" panose="020B0604030504040204" pitchFamily="50" charset="-128"/>
                          <a:ea typeface="Meiryo UI" panose="020B0604030504040204" pitchFamily="50" charset="-128"/>
                        </a:rPr>
                        <a:t>50-64</a:t>
                      </a:r>
                      <a:r>
                        <a:rPr kumimoji="1" lang="ja-JP" altLang="en-US" sz="900" b="0" dirty="0" smtClean="0">
                          <a:latin typeface="Meiryo UI" panose="020B0604030504040204" pitchFamily="50" charset="-128"/>
                          <a:ea typeface="Meiryo UI" panose="020B0604030504040204" pitchFamily="50" charset="-128"/>
                        </a:rPr>
                        <a:t>歳</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dirty="0" smtClean="0">
                          <a:latin typeface="Meiryo UI" panose="020B0604030504040204" pitchFamily="50" charset="-128"/>
                          <a:ea typeface="Meiryo UI" panose="020B0604030504040204" pitchFamily="50" charset="-128"/>
                        </a:rPr>
                        <a:t>小計</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dirty="0" smtClean="0">
                          <a:latin typeface="Meiryo UI" panose="020B0604030504040204" pitchFamily="50" charset="-128"/>
                          <a:ea typeface="Meiryo UI" panose="020B0604030504040204" pitchFamily="50" charset="-128"/>
                        </a:rPr>
                        <a:t>合計</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816965023"/>
                  </a:ext>
                </a:extLst>
              </a:tr>
              <a:tr h="178268">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低い</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Ⅰ</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男性</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75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415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180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670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rowSpan="6">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1,235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88201653"/>
                  </a:ext>
                </a:extLst>
              </a:tr>
              <a:tr h="178268">
                <a:tc v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女性</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120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143</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v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31525263"/>
                  </a:ext>
                </a:extLst>
              </a:tr>
              <a:tr h="178268">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ふつう</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Ⅱ</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男性</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55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180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110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345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vMerge="1">
                  <a:txBody>
                    <a:bodyPr/>
                    <a:lstStyle/>
                    <a:p>
                      <a:pPr algn="ctr">
                        <a:lnSpc>
                          <a:spcPts val="1000"/>
                        </a:lnSpc>
                      </a:pPr>
                      <a:endParaRPr kumimoji="1" lang="ja-JP" altLang="en-US" sz="900" dirty="0">
                        <a:latin typeface="+mn-ea"/>
                        <a:ea typeface="+mn-ea"/>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821932646"/>
                  </a:ext>
                </a:extLst>
              </a:tr>
              <a:tr h="178268">
                <a:tc v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女性</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55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77</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v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50071319"/>
                  </a:ext>
                </a:extLst>
              </a:tr>
              <a:tr h="178268">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高い</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Ⅲ</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男性</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vMerge="1">
                  <a:txBody>
                    <a:bodyPr/>
                    <a:lstStyle/>
                    <a:p>
                      <a:pPr algn="ctr">
                        <a:lnSpc>
                          <a:spcPts val="1000"/>
                        </a:lnSpc>
                      </a:pPr>
                      <a:endParaRPr kumimoji="1" lang="ja-JP" altLang="en-US" sz="900" dirty="0">
                        <a:latin typeface="+mn-ea"/>
                        <a:ea typeface="+mn-ea"/>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419814202"/>
                  </a:ext>
                </a:extLst>
              </a:tr>
              <a:tr h="185448">
                <a:tc v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女性</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12813193"/>
                  </a:ext>
                </a:extLst>
              </a:tr>
            </a:tbl>
          </a:graphicData>
        </a:graphic>
      </p:graphicFrame>
      <p:sp>
        <p:nvSpPr>
          <p:cNvPr id="24" name="テキスト ボックス 23"/>
          <p:cNvSpPr txBox="1"/>
          <p:nvPr/>
        </p:nvSpPr>
        <p:spPr>
          <a:xfrm>
            <a:off x="663575" y="5001340"/>
            <a:ext cx="5418450" cy="553998"/>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年齢別推定エネルギー必要量の確認</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食事</a:t>
            </a:r>
            <a:r>
              <a:rPr kumimoji="1" lang="ja-JP" altLang="en-US" sz="1000" dirty="0">
                <a:latin typeface="Meiryo UI" panose="020B0604030504040204" pitchFamily="50" charset="-128"/>
                <a:ea typeface="Meiryo UI" panose="020B0604030504040204" pitchFamily="50" charset="-128"/>
              </a:rPr>
              <a:t>摂取基準を参考に、身体活動レベルに応じたエネルギー必要量を</a:t>
            </a:r>
            <a:r>
              <a:rPr kumimoji="1" lang="ja-JP" altLang="en-US" sz="1000" dirty="0" smtClean="0">
                <a:latin typeface="Meiryo UI" panose="020B0604030504040204" pitchFamily="50" charset="-128"/>
                <a:ea typeface="Meiryo UI" panose="020B0604030504040204" pitchFamily="50" charset="-128"/>
              </a:rPr>
              <a:t>性・</a:t>
            </a:r>
            <a:r>
              <a:rPr kumimoji="1" lang="ja-JP" altLang="en-US" sz="1000" dirty="0">
                <a:latin typeface="Meiryo UI" panose="020B0604030504040204" pitchFamily="50" charset="-128"/>
                <a:ea typeface="Meiryo UI" panose="020B0604030504040204" pitchFamily="50" charset="-128"/>
              </a:rPr>
              <a:t>年齢別に確認</a:t>
            </a:r>
          </a:p>
          <a:p>
            <a:r>
              <a:rPr kumimoji="1" lang="ja-JP" altLang="en-US" sz="1000" dirty="0" smtClean="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例）</a:t>
            </a:r>
            <a:r>
              <a:rPr kumimoji="1" lang="en-US" altLang="ja-JP" sz="1000" dirty="0">
                <a:latin typeface="Meiryo UI" panose="020B0604030504040204" pitchFamily="50" charset="-128"/>
                <a:ea typeface="Meiryo UI" panose="020B0604030504040204" pitchFamily="50" charset="-128"/>
              </a:rPr>
              <a:t>A</a:t>
            </a:r>
            <a:r>
              <a:rPr kumimoji="1" lang="ja-JP" altLang="en-US" sz="1000" dirty="0">
                <a:latin typeface="Meiryo UI" panose="020B0604030504040204" pitchFamily="50" charset="-128"/>
                <a:ea typeface="Meiryo UI" panose="020B0604030504040204" pitchFamily="50" charset="-128"/>
              </a:rPr>
              <a:t>事業所の従業員の</a:t>
            </a:r>
            <a:r>
              <a:rPr kumimoji="1" lang="ja-JP" altLang="en-US" sz="1000" dirty="0" smtClean="0">
                <a:latin typeface="Meiryo UI" panose="020B0604030504040204" pitchFamily="50" charset="-128"/>
                <a:ea typeface="Meiryo UI" panose="020B0604030504040204" pitchFamily="50" charset="-128"/>
              </a:rPr>
              <a:t>推定エネルギー必要量</a:t>
            </a:r>
            <a:r>
              <a:rPr kumimoji="1" lang="ja-JP" altLang="en-US" sz="1000" dirty="0">
                <a:latin typeface="Meiryo UI" panose="020B0604030504040204" pitchFamily="50" charset="-128"/>
                <a:ea typeface="Meiryo UI" panose="020B0604030504040204" pitchFamily="50" charset="-128"/>
              </a:rPr>
              <a:t>は、</a:t>
            </a:r>
            <a:r>
              <a:rPr kumimoji="1" lang="en-US" altLang="ja-JP" sz="1000" dirty="0">
                <a:latin typeface="Meiryo UI" panose="020B0604030504040204" pitchFamily="50" charset="-128"/>
                <a:ea typeface="Meiryo UI" panose="020B0604030504040204" pitchFamily="50" charset="-128"/>
              </a:rPr>
              <a:t>1,650-2,700kcal</a:t>
            </a:r>
            <a:r>
              <a:rPr kumimoji="1" lang="ja-JP" altLang="en-US" sz="1000" dirty="0">
                <a:latin typeface="Meiryo UI" panose="020B0604030504040204" pitchFamily="50" charset="-128"/>
                <a:ea typeface="Meiryo UI" panose="020B0604030504040204" pitchFamily="50" charset="-128"/>
              </a:rPr>
              <a:t>の範囲に</a:t>
            </a:r>
            <a:r>
              <a:rPr kumimoji="1" lang="ja-JP" altLang="en-US" sz="1000" dirty="0" smtClean="0">
                <a:latin typeface="Meiryo UI" panose="020B0604030504040204" pitchFamily="50" charset="-128"/>
                <a:ea typeface="Meiryo UI" panose="020B0604030504040204" pitchFamily="50" charset="-128"/>
              </a:rPr>
              <a:t>分布</a:t>
            </a:r>
            <a:endParaRPr kumimoji="1" lang="ja-JP" altLang="en-US" sz="1000" dirty="0">
              <a:latin typeface="Meiryo UI" panose="020B0604030504040204" pitchFamily="50" charset="-128"/>
              <a:ea typeface="Meiryo UI" panose="020B0604030504040204" pitchFamily="50" charset="-128"/>
            </a:endParaRPr>
          </a:p>
        </p:txBody>
      </p:sp>
      <p:grpSp>
        <p:nvGrpSpPr>
          <p:cNvPr id="26" name="グループ化 25"/>
          <p:cNvGrpSpPr/>
          <p:nvPr/>
        </p:nvGrpSpPr>
        <p:grpSpPr>
          <a:xfrm>
            <a:off x="0" y="-6350"/>
            <a:ext cx="6858000" cy="518160"/>
            <a:chOff x="0" y="-6350"/>
            <a:chExt cx="6858000" cy="518160"/>
          </a:xfrm>
        </p:grpSpPr>
        <p:sp>
          <p:nvSpPr>
            <p:cNvPr id="29" name="正方形/長方形 2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3" name="テキスト ボックス 2"/>
          <p:cNvSpPr txBox="1"/>
          <p:nvPr/>
        </p:nvSpPr>
        <p:spPr>
          <a:xfrm>
            <a:off x="4804224" y="3061189"/>
            <a:ext cx="553589"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（人）</a:t>
            </a:r>
          </a:p>
        </p:txBody>
      </p:sp>
      <p:sp>
        <p:nvSpPr>
          <p:cNvPr id="11" name="角丸四角形 10"/>
          <p:cNvSpPr/>
          <p:nvPr/>
        </p:nvSpPr>
        <p:spPr>
          <a:xfrm>
            <a:off x="662400" y="2545130"/>
            <a:ext cx="3240000" cy="170259"/>
          </a:xfrm>
          <a:prstGeom prst="roundRect">
            <a:avLst/>
          </a:prstGeom>
          <a:ln>
            <a:solidFill>
              <a:schemeClr val="bg2">
                <a:lumMod val="25000"/>
              </a:schemeClr>
            </a:solidFill>
          </a:ln>
        </p:spPr>
        <p:txBody>
          <a:bodyPr wrap="square" lIns="0" tIns="0" rIns="0" bIns="0" rtlCol="0" anchor="ctr">
            <a:spAutoFit/>
          </a:bodyPr>
          <a:lstStyle/>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給与エネルギー目標量の設定</a:t>
            </a:r>
            <a:endParaRPr kumimoji="1" lang="ja-JP" altLang="en-US" sz="1000"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540000" y="671862"/>
            <a:ext cx="3617484" cy="315271"/>
            <a:chOff x="575916" y="4509569"/>
            <a:chExt cx="3617484" cy="315271"/>
          </a:xfrm>
        </p:grpSpPr>
        <p:sp>
          <p:nvSpPr>
            <p:cNvPr id="35" name="テキスト ボックス 34"/>
            <p:cNvSpPr txBox="1"/>
            <p:nvPr/>
          </p:nvSpPr>
          <p:spPr>
            <a:xfrm>
              <a:off x="599847" y="4509569"/>
              <a:ext cx="3325584"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  </a:t>
              </a:r>
              <a:r>
                <a:rPr kumimoji="1" lang="ja-JP" altLang="en-US" sz="1100" dirty="0" smtClean="0">
                  <a:latin typeface="Meiryo UI" panose="020B0604030504040204" pitchFamily="50" charset="-128"/>
                  <a:ea typeface="Meiryo UI" panose="020B0604030504040204" pitchFamily="50" charset="-128"/>
                </a:rPr>
                <a:t>栄養管理のプロセス</a:t>
              </a:r>
              <a:endParaRPr kumimoji="1" lang="ja-JP" altLang="en-US" sz="1100" dirty="0">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6" name="フローチャート : 結合子 45"/>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aphicFrame>
        <p:nvGraphicFramePr>
          <p:cNvPr id="47" name="表 46"/>
          <p:cNvGraphicFramePr>
            <a:graphicFrameLocks noGrp="1"/>
          </p:cNvGraphicFramePr>
          <p:nvPr>
            <p:extLst/>
          </p:nvPr>
        </p:nvGraphicFramePr>
        <p:xfrm>
          <a:off x="778125" y="5678077"/>
          <a:ext cx="3240000" cy="1219200"/>
        </p:xfrm>
        <a:graphic>
          <a:graphicData uri="http://schemas.openxmlformats.org/drawingml/2006/table">
            <a:tbl>
              <a:tblPr firstRow="1" bandRow="1">
                <a:tableStyleId>{C083E6E3-FA7D-4D7B-A595-EF9225AFEA82}</a:tableStyleId>
              </a:tblPr>
              <a:tblGrid>
                <a:gridCol w="720000">
                  <a:extLst>
                    <a:ext uri="{9D8B030D-6E8A-4147-A177-3AD203B41FA5}">
                      <a16:colId xmlns:a16="http://schemas.microsoft.com/office/drawing/2014/main" val="3381137562"/>
                    </a:ext>
                  </a:extLst>
                </a:gridCol>
                <a:gridCol w="468000">
                  <a:extLst>
                    <a:ext uri="{9D8B030D-6E8A-4147-A177-3AD203B41FA5}">
                      <a16:colId xmlns:a16="http://schemas.microsoft.com/office/drawing/2014/main" val="20001"/>
                    </a:ext>
                  </a:extLst>
                </a:gridCol>
                <a:gridCol w="684000">
                  <a:extLst>
                    <a:ext uri="{9D8B030D-6E8A-4147-A177-3AD203B41FA5}">
                      <a16:colId xmlns:a16="http://schemas.microsoft.com/office/drawing/2014/main" val="20002"/>
                    </a:ext>
                  </a:extLst>
                </a:gridCol>
                <a:gridCol w="684000">
                  <a:extLst>
                    <a:ext uri="{9D8B030D-6E8A-4147-A177-3AD203B41FA5}">
                      <a16:colId xmlns:a16="http://schemas.microsoft.com/office/drawing/2014/main" val="20003"/>
                    </a:ext>
                  </a:extLst>
                </a:gridCol>
                <a:gridCol w="684000">
                  <a:extLst>
                    <a:ext uri="{9D8B030D-6E8A-4147-A177-3AD203B41FA5}">
                      <a16:colId xmlns:a16="http://schemas.microsoft.com/office/drawing/2014/main" val="20004"/>
                    </a:ext>
                  </a:extLst>
                </a:gridCol>
              </a:tblGrid>
              <a:tr h="317211">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身体活動</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レベル</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18-29</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30-49</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50-64</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3816965023"/>
                  </a:ext>
                </a:extLst>
              </a:tr>
              <a:tr h="200590">
                <a:tc rowSpan="2">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低い</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Ⅰ</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男性</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2,300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2,300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2,200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2088201653"/>
                  </a:ext>
                </a:extLst>
              </a:tr>
              <a:tr h="200590">
                <a:tc v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女性</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1,700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1,750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1,650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931525263"/>
                  </a:ext>
                </a:extLst>
              </a:tr>
              <a:tr h="200590">
                <a:tc rowSpan="2">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ふつう</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Ⅱ</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男性</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2,650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2,700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2,600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821932646"/>
                  </a:ext>
                </a:extLst>
              </a:tr>
              <a:tr h="208668">
                <a:tc v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女性</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2,000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2,050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1,950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450071319"/>
                  </a:ext>
                </a:extLst>
              </a:tr>
            </a:tbl>
          </a:graphicData>
        </a:graphic>
      </p:graphicFrame>
      <p:sp>
        <p:nvSpPr>
          <p:cNvPr id="31" name="テキスト ボックス 30"/>
          <p:cNvSpPr txBox="1"/>
          <p:nvPr/>
        </p:nvSpPr>
        <p:spPr>
          <a:xfrm>
            <a:off x="3315801" y="5478318"/>
            <a:ext cx="79440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kcal/</a:t>
            </a:r>
            <a:r>
              <a:rPr kumimoji="1" lang="ja-JP" altLang="en-US" sz="800" dirty="0" smtClean="0">
                <a:latin typeface="Meiryo UI" panose="020B0604030504040204" pitchFamily="50" charset="-128"/>
                <a:ea typeface="Meiryo UI" panose="020B0604030504040204" pitchFamily="50" charset="-128"/>
              </a:rPr>
              <a:t>日）</a:t>
            </a:r>
          </a:p>
        </p:txBody>
      </p:sp>
      <p:sp>
        <p:nvSpPr>
          <p:cNvPr id="32" name="正方形/長方形 31"/>
          <p:cNvSpPr/>
          <p:nvPr/>
        </p:nvSpPr>
        <p:spPr>
          <a:xfrm>
            <a:off x="629927" y="6908794"/>
            <a:ext cx="3634783"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資料</a:t>
            </a:r>
            <a:r>
              <a:rPr lang="ja-JP" altLang="en-US" sz="800" dirty="0" smtClean="0">
                <a:latin typeface="Meiryo UI" panose="020B0604030504040204" pitchFamily="50" charset="-128"/>
                <a:ea typeface="Meiryo UI" panose="020B0604030504040204" pitchFamily="50" charset="-128"/>
              </a:rPr>
              <a:t>） 日本人</a:t>
            </a:r>
            <a:r>
              <a:rPr lang="ja-JP" altLang="en-US" sz="800" dirty="0">
                <a:latin typeface="Meiryo UI" panose="020B0604030504040204" pitchFamily="50" charset="-128"/>
                <a:ea typeface="Meiryo UI" panose="020B0604030504040204" pitchFamily="50" charset="-128"/>
              </a:rPr>
              <a:t>の食事摂取基準（</a:t>
            </a:r>
            <a:r>
              <a:rPr lang="en-US" altLang="ja-JP" sz="800" dirty="0">
                <a:latin typeface="Meiryo UI" panose="020B0604030504040204" pitchFamily="50" charset="-128"/>
                <a:ea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rPr>
              <a:t>年版）</a:t>
            </a:r>
            <a:r>
              <a:rPr lang="zh-TW" altLang="en-US" sz="800" dirty="0">
                <a:latin typeface="Meiryo UI" panose="020B0604030504040204" pitchFamily="50" charset="-128"/>
                <a:ea typeface="Meiryo UI" panose="020B0604030504040204" pitchFamily="50" charset="-128"/>
              </a:rPr>
              <a:t>策定検討会</a:t>
            </a:r>
            <a:r>
              <a:rPr lang="zh-TW" altLang="en-US" sz="800" dirty="0" smtClean="0">
                <a:latin typeface="Meiryo UI" panose="020B0604030504040204" pitchFamily="50" charset="-128"/>
                <a:ea typeface="Meiryo UI" panose="020B0604030504040204" pitchFamily="50" charset="-128"/>
              </a:rPr>
              <a:t>報告書</a:t>
            </a:r>
            <a:endParaRPr lang="en-US" altLang="ja-JP" sz="800" dirty="0">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546084" y="7470715"/>
            <a:ext cx="5765832" cy="1139884"/>
            <a:chOff x="543443" y="7211635"/>
            <a:chExt cx="5765832" cy="1139884"/>
          </a:xfrm>
        </p:grpSpPr>
        <p:sp>
          <p:nvSpPr>
            <p:cNvPr id="4" name="正方形/長方形 3"/>
            <p:cNvSpPr/>
            <p:nvPr/>
          </p:nvSpPr>
          <p:spPr>
            <a:xfrm>
              <a:off x="549275" y="7343519"/>
              <a:ext cx="5760000" cy="1008000"/>
            </a:xfrm>
            <a:prstGeom prst="rect">
              <a:avLst/>
            </a:prstGeom>
            <a:noFill/>
            <a:ln>
              <a:solidFill>
                <a:schemeClr val="accent3">
                  <a:lumMod val="75000"/>
                </a:schemeClr>
              </a:solidFill>
              <a:prstDash val="sysDot"/>
            </a:ln>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756152" y="7731675"/>
              <a:ext cx="4644000" cy="211203"/>
            </a:xfrm>
            <a:prstGeom prst="rect">
              <a:avLst/>
            </a:prstGeom>
            <a:solidFill>
              <a:schemeClr val="bg1"/>
            </a:solidFill>
            <a:ln>
              <a:solidFill>
                <a:schemeClr val="tx1"/>
              </a:solidFill>
            </a:ln>
          </p:spPr>
          <p:txBody>
            <a:bodyPr wrap="square" lIns="72000" tIns="36000" rIns="72000" bIns="36000" rtlCol="0">
              <a:spAutoFit/>
            </a:bodyPr>
            <a:lstStyle/>
            <a:p>
              <a:pPr algn="ctr"/>
              <a:r>
                <a:rPr kumimoji="1" lang="ja-JP" altLang="en-US" sz="900" dirty="0">
                  <a:latin typeface="Meiryo UI" panose="020B0604030504040204" pitchFamily="50" charset="-128"/>
                  <a:ea typeface="Meiryo UI" panose="020B0604030504040204" pitchFamily="50" charset="-128"/>
                </a:rPr>
                <a:t>推定エネルギー必要量（</a:t>
              </a:r>
              <a:r>
                <a:rPr kumimoji="1" lang="en-US" altLang="ja-JP" sz="900" dirty="0">
                  <a:latin typeface="Meiryo UI" panose="020B0604030504040204" pitchFamily="50" charset="-128"/>
                  <a:ea typeface="Meiryo UI" panose="020B0604030504040204" pitchFamily="50" charset="-128"/>
                </a:rPr>
                <a:t>kcal/</a:t>
              </a:r>
              <a:r>
                <a:rPr kumimoji="1" lang="ja-JP" altLang="en-US" sz="900" dirty="0">
                  <a:latin typeface="Meiryo UI" panose="020B0604030504040204" pitchFamily="50" charset="-128"/>
                  <a:ea typeface="Meiryo UI" panose="020B0604030504040204" pitchFamily="50" charset="-128"/>
                </a:rPr>
                <a:t>日）＝基礎代謝量（</a:t>
              </a:r>
              <a:r>
                <a:rPr kumimoji="1" lang="en-US" altLang="ja-JP" sz="900" dirty="0">
                  <a:latin typeface="Meiryo UI" panose="020B0604030504040204" pitchFamily="50" charset="-128"/>
                  <a:ea typeface="Meiryo UI" panose="020B0604030504040204" pitchFamily="50" charset="-128"/>
                </a:rPr>
                <a:t>kcal/</a:t>
              </a:r>
              <a:r>
                <a:rPr kumimoji="1" lang="ja-JP" altLang="en-US" sz="900" dirty="0">
                  <a:latin typeface="Meiryo UI" panose="020B0604030504040204" pitchFamily="50" charset="-128"/>
                  <a:ea typeface="Meiryo UI" panose="020B0604030504040204" pitchFamily="50" charset="-128"/>
                </a:rPr>
                <a:t>日）</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身体活動レベル</a:t>
              </a:r>
              <a:endParaRPr kumimoji="1" lang="ja-JP" altLang="en-US" sz="900" dirty="0" smtClean="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681961" y="7500843"/>
              <a:ext cx="5147478"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個人</a:t>
              </a:r>
              <a:r>
                <a:rPr kumimoji="1" lang="ja-JP" altLang="en-US" sz="900" dirty="0" smtClean="0">
                  <a:latin typeface="Meiryo UI" panose="020B0604030504040204" pitchFamily="50" charset="-128"/>
                  <a:ea typeface="Meiryo UI" panose="020B0604030504040204" pitchFamily="50" charset="-128"/>
                </a:rPr>
                <a:t>の身長・体重・</a:t>
              </a:r>
              <a:r>
                <a:rPr kumimoji="1" lang="en-US" altLang="ja-JP" sz="900" dirty="0" smtClean="0">
                  <a:latin typeface="Meiryo UI" panose="020B0604030504040204" pitchFamily="50" charset="-128"/>
                  <a:ea typeface="Meiryo UI" panose="020B0604030504040204" pitchFamily="50" charset="-128"/>
                </a:rPr>
                <a:t>BMI</a:t>
              </a:r>
              <a:r>
                <a:rPr kumimoji="1" lang="ja-JP" altLang="en-US" sz="900" dirty="0" smtClean="0">
                  <a:latin typeface="Meiryo UI" panose="020B0604030504040204" pitchFamily="50" charset="-128"/>
                  <a:ea typeface="Meiryo UI" panose="020B0604030504040204" pitchFamily="50" charset="-128"/>
                </a:rPr>
                <a:t>を把握している場合は、個々に推定エネルギー必要量を算出します。</a:t>
              </a:r>
            </a:p>
          </p:txBody>
        </p:sp>
        <p:sp>
          <p:nvSpPr>
            <p:cNvPr id="17" name="正方形/長方形 16"/>
            <p:cNvSpPr/>
            <p:nvPr/>
          </p:nvSpPr>
          <p:spPr>
            <a:xfrm>
              <a:off x="543443" y="7211635"/>
              <a:ext cx="1072615" cy="246221"/>
            </a:xfrm>
            <a:prstGeom prst="rect">
              <a:avLst/>
            </a:prstGeom>
            <a:solidFill>
              <a:schemeClr val="accent3">
                <a:lumMod val="75000"/>
              </a:schemeClr>
            </a:solidFill>
          </p:spPr>
          <p:txBody>
            <a:bodyPr wrap="square" rtlCol="0" anchor="ctr">
              <a:spAutoFit/>
            </a:bodyPr>
            <a:lstStyle/>
            <a:p>
              <a:pPr algn="ctr"/>
              <a:r>
                <a:rPr kumimoji="1" lang="en-US" altLang="ja-JP" sz="1000" b="1" dirty="0" smtClean="0">
                  <a:solidFill>
                    <a:schemeClr val="bg1"/>
                  </a:solidFill>
                  <a:latin typeface="+mn-ea"/>
                </a:rPr>
                <a:t>STEP UP</a:t>
              </a:r>
              <a:r>
                <a:rPr kumimoji="1" lang="ja-JP" altLang="en-US" sz="1000" b="1" dirty="0" smtClean="0">
                  <a:solidFill>
                    <a:schemeClr val="bg1"/>
                  </a:solidFill>
                  <a:latin typeface="+mn-ea"/>
                </a:rPr>
                <a:t> </a:t>
              </a:r>
              <a:endParaRPr kumimoji="1" lang="ja-JP" altLang="en-US" sz="1000" b="1" dirty="0">
                <a:solidFill>
                  <a:schemeClr val="bg1"/>
                </a:solidFill>
                <a:latin typeface="+mn-ea"/>
              </a:endParaRPr>
            </a:p>
          </p:txBody>
        </p:sp>
        <p:sp>
          <p:nvSpPr>
            <p:cNvPr id="33" name="テキスト ボックス 32"/>
            <p:cNvSpPr txBox="1"/>
            <p:nvPr/>
          </p:nvSpPr>
          <p:spPr>
            <a:xfrm>
              <a:off x="679580" y="7953261"/>
              <a:ext cx="337942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詳細は、日本人</a:t>
              </a:r>
              <a:r>
                <a:rPr kumimoji="1" lang="ja-JP" altLang="en-US" sz="800" dirty="0">
                  <a:latin typeface="Meiryo UI" panose="020B0604030504040204" pitchFamily="50" charset="-128"/>
                  <a:ea typeface="Meiryo UI" panose="020B0604030504040204" pitchFamily="50" charset="-128"/>
                </a:rPr>
                <a:t>の食事摂取基準（</a:t>
              </a:r>
              <a:r>
                <a:rPr kumimoji="1" lang="en-US" altLang="ja-JP" sz="800" dirty="0">
                  <a:latin typeface="Meiryo UI" panose="020B0604030504040204" pitchFamily="50" charset="-128"/>
                  <a:ea typeface="Meiryo UI" panose="020B0604030504040204" pitchFamily="50" charset="-128"/>
                </a:rPr>
                <a:t>2020</a:t>
              </a:r>
              <a:r>
                <a:rPr kumimoji="1" lang="ja-JP" altLang="en-US" sz="800" dirty="0">
                  <a:latin typeface="Meiryo UI" panose="020B0604030504040204" pitchFamily="50" charset="-128"/>
                  <a:ea typeface="Meiryo UI" panose="020B0604030504040204" pitchFamily="50" charset="-128"/>
                </a:rPr>
                <a:t>年版）策定検討会</a:t>
              </a:r>
              <a:r>
                <a:rPr kumimoji="1" lang="ja-JP" altLang="en-US" sz="800" dirty="0" smtClean="0">
                  <a:latin typeface="Meiryo UI" panose="020B0604030504040204" pitchFamily="50" charset="-128"/>
                  <a:ea typeface="Meiryo UI" panose="020B0604030504040204" pitchFamily="50" charset="-128"/>
                </a:rPr>
                <a:t>報告書を参照</a:t>
              </a:r>
            </a:p>
          </p:txBody>
        </p:sp>
      </p:grpSp>
      <p:sp>
        <p:nvSpPr>
          <p:cNvPr id="5" name="スライド番号プレースホルダー 4"/>
          <p:cNvSpPr>
            <a:spLocks noGrp="1"/>
          </p:cNvSpPr>
          <p:nvPr>
            <p:ph type="sldNum" sz="quarter" idx="12"/>
          </p:nvPr>
        </p:nvSpPr>
        <p:spPr/>
        <p:txBody>
          <a:bodyPr/>
          <a:lstStyle/>
          <a:p>
            <a:r>
              <a:rPr kumimoji="1" lang="en-US" altLang="ja-JP" dirty="0" smtClean="0"/>
              <a:t>10</a:t>
            </a:r>
            <a:endParaRPr kumimoji="1" lang="ja-JP" altLang="en-US" dirty="0"/>
          </a:p>
        </p:txBody>
      </p:sp>
    </p:spTree>
    <p:extLst>
      <p:ext uri="{BB962C8B-B14F-4D97-AF65-F5344CB8AC3E}">
        <p14:creationId xmlns:p14="http://schemas.microsoft.com/office/powerpoint/2010/main" val="3522378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0" y="-6350"/>
            <a:ext cx="6858000" cy="518160"/>
            <a:chOff x="0" y="-6350"/>
            <a:chExt cx="6858000" cy="518160"/>
          </a:xfrm>
        </p:grpSpPr>
        <p:sp>
          <p:nvSpPr>
            <p:cNvPr id="9" name="正方形/長方形 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11" name="テキスト ボックス 10"/>
          <p:cNvSpPr txBox="1"/>
          <p:nvPr/>
        </p:nvSpPr>
        <p:spPr>
          <a:xfrm>
            <a:off x="426675" y="653619"/>
            <a:ext cx="3995671" cy="253916"/>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参考</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身体</a:t>
            </a:r>
            <a:r>
              <a:rPr kumimoji="1" lang="ja-JP" altLang="en-US" sz="1000" dirty="0">
                <a:latin typeface="Meiryo UI" panose="020B0604030504040204" pitchFamily="50" charset="-128"/>
                <a:ea typeface="Meiryo UI" panose="020B0604030504040204" pitchFamily="50" charset="-128"/>
              </a:rPr>
              <a:t>活動レベル別に見た活動内容と活動時間の代表例</a:t>
            </a:r>
            <a:endParaRPr kumimoji="1" lang="en-US" altLang="ja-JP" sz="1000" dirty="0" smtClean="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72755" y="3627076"/>
            <a:ext cx="5494490" cy="553998"/>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1</a:t>
            </a:r>
            <a:r>
              <a:rPr kumimoji="1" lang="ja-JP" altLang="en-US" sz="1000" dirty="0" smtClean="0">
                <a:latin typeface="Meiryo UI" panose="020B0604030504040204" pitchFamily="50" charset="-128"/>
                <a:ea typeface="Meiryo UI" panose="020B0604030504040204" pitchFamily="50" charset="-128"/>
              </a:rPr>
              <a:t>食当たりの必要量と対象人数の確認</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1</a:t>
            </a:r>
            <a:r>
              <a:rPr kumimoji="1" lang="ja-JP" altLang="en-US" sz="1000" dirty="0" smtClean="0">
                <a:latin typeface="Meiryo UI" panose="020B0604030504040204" pitchFamily="50" charset="-128"/>
                <a:ea typeface="Meiryo UI" panose="020B0604030504040204" pitchFamily="50" charset="-128"/>
              </a:rPr>
              <a:t>日</a:t>
            </a:r>
            <a:r>
              <a:rPr kumimoji="1" lang="ja-JP" altLang="en-US" sz="1000" dirty="0">
                <a:latin typeface="Meiryo UI" panose="020B0604030504040204" pitchFamily="50" charset="-128"/>
                <a:ea typeface="Meiryo UI" panose="020B0604030504040204" pitchFamily="50" charset="-128"/>
              </a:rPr>
              <a:t>当</a:t>
            </a:r>
            <a:r>
              <a:rPr kumimoji="1" lang="ja-JP" altLang="en-US" sz="1000" dirty="0" smtClean="0">
                <a:latin typeface="Meiryo UI" panose="020B0604030504040204" pitchFamily="50" charset="-128"/>
                <a:ea typeface="Meiryo UI" panose="020B0604030504040204" pitchFamily="50" charset="-128"/>
              </a:rPr>
              <a:t>たりの</a:t>
            </a:r>
            <a:r>
              <a:rPr kumimoji="1" lang="ja-JP" altLang="en-US" sz="1000" dirty="0">
                <a:latin typeface="Meiryo UI" panose="020B0604030504040204" pitchFamily="50" charset="-128"/>
                <a:ea typeface="Meiryo UI" panose="020B0604030504040204" pitchFamily="50" charset="-128"/>
              </a:rPr>
              <a:t>エネルギーのうち、給食でどのくらいの割合を提供するのかを決定</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・推定</a:t>
            </a:r>
            <a:r>
              <a:rPr kumimoji="1" lang="ja-JP" altLang="en-US" sz="1000" dirty="0">
                <a:latin typeface="Meiryo UI" panose="020B0604030504040204" pitchFamily="50" charset="-128"/>
                <a:ea typeface="Meiryo UI" panose="020B0604030504040204" pitchFamily="50" charset="-128"/>
              </a:rPr>
              <a:t>エネルギー必要量に対する施設の</a:t>
            </a:r>
            <a:r>
              <a:rPr kumimoji="1" lang="ja-JP" altLang="en-US" sz="1000" dirty="0" smtClean="0">
                <a:latin typeface="Meiryo UI" panose="020B0604030504040204" pitchFamily="50" charset="-128"/>
                <a:ea typeface="Meiryo UI" panose="020B0604030504040204" pitchFamily="50" charset="-128"/>
              </a:rPr>
              <a:t>対象者の分布</a:t>
            </a:r>
            <a:r>
              <a:rPr kumimoji="1" lang="ja-JP" altLang="en-US" sz="1000" dirty="0">
                <a:latin typeface="Meiryo UI" panose="020B0604030504040204" pitchFamily="50" charset="-128"/>
                <a:ea typeface="Meiryo UI" panose="020B0604030504040204" pitchFamily="50" charset="-128"/>
              </a:rPr>
              <a:t>を</a:t>
            </a:r>
            <a:r>
              <a:rPr kumimoji="1" lang="ja-JP" altLang="en-US" sz="1000" dirty="0" smtClean="0">
                <a:latin typeface="Meiryo UI" panose="020B0604030504040204" pitchFamily="50" charset="-128"/>
                <a:ea typeface="Meiryo UI" panose="020B0604030504040204" pitchFamily="50" charset="-128"/>
              </a:rPr>
              <a:t>確認</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22" name="表 21"/>
          <p:cNvGraphicFramePr>
            <a:graphicFrameLocks noGrp="1"/>
          </p:cNvGraphicFramePr>
          <p:nvPr>
            <p:extLst/>
          </p:nvPr>
        </p:nvGraphicFramePr>
        <p:xfrm>
          <a:off x="856436" y="4437403"/>
          <a:ext cx="4176000" cy="3185160"/>
        </p:xfrm>
        <a:graphic>
          <a:graphicData uri="http://schemas.openxmlformats.org/drawingml/2006/table">
            <a:tbl>
              <a:tblPr firstRow="1" bandRow="1">
                <a:tableStyleId>{C083E6E3-FA7D-4D7B-A595-EF9225AFEA82}</a:tableStyleId>
              </a:tblPr>
              <a:tblGrid>
                <a:gridCol w="1008000">
                  <a:extLst>
                    <a:ext uri="{9D8B030D-6E8A-4147-A177-3AD203B41FA5}">
                      <a16:colId xmlns:a16="http://schemas.microsoft.com/office/drawing/2014/main" val="2464360460"/>
                    </a:ext>
                  </a:extLst>
                </a:gridCol>
                <a:gridCol w="720000">
                  <a:extLst>
                    <a:ext uri="{9D8B030D-6E8A-4147-A177-3AD203B41FA5}">
                      <a16:colId xmlns:a16="http://schemas.microsoft.com/office/drawing/2014/main" val="1060298739"/>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359100700"/>
                    </a:ext>
                  </a:extLst>
                </a:gridCol>
                <a:gridCol w="1008000">
                  <a:extLst>
                    <a:ext uri="{9D8B030D-6E8A-4147-A177-3AD203B41FA5}">
                      <a16:colId xmlns:a16="http://schemas.microsoft.com/office/drawing/2014/main" val="1882993659"/>
                    </a:ext>
                  </a:extLst>
                </a:gridCol>
              </a:tblGrid>
              <a:tr h="276206">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a:t>
                      </a: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日当たりの</a:t>
                      </a:r>
                      <a:endParaRPr kumimoji="1" lang="en-US" altLang="ja-JP" sz="900" b="0" dirty="0" smtClean="0">
                        <a:solidFill>
                          <a:sysClr val="windowText" lastClr="000000"/>
                        </a:solidFill>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エネルギー階級</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昼食 （</a:t>
                      </a: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35%</a:t>
                      </a: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a:t>
                      </a:r>
                      <a:endParaRPr kumimoji="1" lang="en-US" altLang="ja-JP" sz="900" b="0" dirty="0" smtClean="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丸め値</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gridSpan="2">
                  <a:txBody>
                    <a:bodyPr/>
                    <a:lstStyle/>
                    <a:p>
                      <a:pPr algn="ctr">
                        <a:lnSpc>
                          <a:spcPts val="1000"/>
                        </a:lnSpc>
                      </a:pP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対象人数</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tc hMerge="1">
                  <a:txBody>
                    <a:bodyPr/>
                    <a:lstStyle/>
                    <a:p>
                      <a:pPr algn="ctr">
                        <a:lnSpc>
                          <a:spcPts val="1100"/>
                        </a:lnSpc>
                      </a:pPr>
                      <a:endParaRPr kumimoji="1" lang="ja-JP" altLang="en-US" sz="1000" dirty="0">
                        <a:latin typeface="Meiryo UI" panose="020B0604030504040204" pitchFamily="50" charset="-128"/>
                        <a:ea typeface="Meiryo UI" panose="020B0604030504040204" pitchFamily="50" charset="-128"/>
                      </a:endParaRPr>
                    </a:p>
                  </a:txBody>
                  <a:tcPr anchor="ctr">
                    <a:solidFill>
                      <a:schemeClr val="bg2"/>
                    </a:solidFill>
                  </a:tcPr>
                </a:tc>
                <a:extLst>
                  <a:ext uri="{0D108BD9-81ED-4DB2-BD59-A6C34878D82A}">
                    <a16:rowId xmlns:a16="http://schemas.microsoft.com/office/drawing/2014/main" val="3599227245"/>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kcal/</a:t>
                      </a: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日</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kcal/</a:t>
                      </a: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回</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kcal/</a:t>
                      </a: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回</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gridSpan="2">
                  <a:txBody>
                    <a:bodyPr/>
                    <a:lstStyle/>
                    <a:p>
                      <a:pPr algn="ctr">
                        <a:lnSpc>
                          <a:spcPts val="1000"/>
                        </a:lnSpc>
                      </a:pP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人</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tc hMerge="1">
                  <a:txBody>
                    <a:bodyPr/>
                    <a:lstStyle/>
                    <a:p>
                      <a:pPr algn="ctr">
                        <a:lnSpc>
                          <a:spcPts val="1100"/>
                        </a:lnSpc>
                      </a:pP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17972053"/>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1,650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578</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600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3</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143</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3339812225"/>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1,700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595</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1,750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613</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120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645339935"/>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1,950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683</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700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77</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744822213"/>
                  </a:ext>
                </a:extLst>
              </a:tr>
              <a:tr h="0">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2,000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700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773386666"/>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2,050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718</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55</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2,200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770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800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180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670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972298543"/>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2,300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805</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490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466909370"/>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2,600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910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900</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110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345</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3834645"/>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2,650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928</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55</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69682636"/>
                  </a:ext>
                </a:extLst>
              </a:tr>
              <a:tr h="180963">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2,700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945</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180</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13"/>
                  </a:ext>
                </a:extLst>
              </a:tr>
              <a:tr h="216679">
                <a:tc gridSpan="4">
                  <a:txBody>
                    <a:bodyPr/>
                    <a:lstStyle/>
                    <a:p>
                      <a:pPr algn="ctr">
                        <a:lnSpc>
                          <a:spcPts val="1000"/>
                        </a:lnSpc>
                      </a:pPr>
                      <a:r>
                        <a:rPr kumimoji="1" lang="ja-JP" altLang="en-US" sz="900" b="0" dirty="0" smtClean="0">
                          <a:solidFill>
                            <a:sysClr val="windowText" lastClr="000000"/>
                          </a:solidFill>
                          <a:latin typeface="Meiryo UI" panose="020B0604030504040204" pitchFamily="50" charset="-128"/>
                          <a:ea typeface="Meiryo UI" panose="020B0604030504040204" pitchFamily="50" charset="-128"/>
                        </a:rPr>
                        <a:t>合計</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hMerge="1">
                  <a:txBody>
                    <a:bodyPr/>
                    <a:lstStyle/>
                    <a:p>
                      <a:pPr algn="ctr">
                        <a:lnSpc>
                          <a:spcPts val="1000"/>
                        </a:lnSpc>
                      </a:pPr>
                      <a:endParaRPr kumimoji="1" lang="ja-JP" altLang="en-US" sz="900" b="0" baseline="3000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hMerge="1">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tc>
                <a:tc hMerge="1">
                  <a:txBody>
                    <a:bodyPr/>
                    <a:lstStyle/>
                    <a:p>
                      <a:pPr algn="ctr">
                        <a:lnSpc>
                          <a:spcPts val="1000"/>
                        </a:lnSpc>
                      </a:pP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ysClr val="windowText" lastClr="000000"/>
                          </a:solidFill>
                          <a:latin typeface="Meiryo UI" panose="020B0604030504040204" pitchFamily="50" charset="-128"/>
                          <a:ea typeface="Meiryo UI" panose="020B0604030504040204" pitchFamily="50" charset="-128"/>
                        </a:rPr>
                        <a:t>1,235</a:t>
                      </a:r>
                      <a:endParaRPr kumimoji="1" lang="ja-JP" altLang="en-US" sz="900" b="0" dirty="0">
                        <a:solidFill>
                          <a:sysClr val="windowText" lastClr="000000"/>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0014"/>
                  </a:ext>
                </a:extLst>
              </a:tr>
            </a:tbl>
          </a:graphicData>
        </a:graphic>
      </p:graphicFrame>
      <p:graphicFrame>
        <p:nvGraphicFramePr>
          <p:cNvPr id="16" name="表 15"/>
          <p:cNvGraphicFramePr>
            <a:graphicFrameLocks noGrp="1"/>
          </p:cNvGraphicFramePr>
          <p:nvPr>
            <p:extLst/>
          </p:nvPr>
        </p:nvGraphicFramePr>
        <p:xfrm>
          <a:off x="513000" y="914348"/>
          <a:ext cx="5832000" cy="2290512"/>
        </p:xfrm>
        <a:graphic>
          <a:graphicData uri="http://schemas.openxmlformats.org/drawingml/2006/table">
            <a:tbl>
              <a:tblPr firstRow="1" bandRow="1">
                <a:tableStyleId>{C083E6E3-FA7D-4D7B-A595-EF9225AFEA82}</a:tableStyleId>
              </a:tblPr>
              <a:tblGrid>
                <a:gridCol w="1512000">
                  <a:extLst>
                    <a:ext uri="{9D8B030D-6E8A-4147-A177-3AD203B41FA5}">
                      <a16:colId xmlns:a16="http://schemas.microsoft.com/office/drawing/2014/main" val="2526577237"/>
                    </a:ext>
                  </a:extLst>
                </a:gridCol>
                <a:gridCol w="1440000">
                  <a:extLst>
                    <a:ext uri="{9D8B030D-6E8A-4147-A177-3AD203B41FA5}">
                      <a16:colId xmlns:a16="http://schemas.microsoft.com/office/drawing/2014/main" val="3856020875"/>
                    </a:ext>
                  </a:extLst>
                </a:gridCol>
                <a:gridCol w="1440000">
                  <a:extLst>
                    <a:ext uri="{9D8B030D-6E8A-4147-A177-3AD203B41FA5}">
                      <a16:colId xmlns:a16="http://schemas.microsoft.com/office/drawing/2014/main" val="919302073"/>
                    </a:ext>
                  </a:extLst>
                </a:gridCol>
                <a:gridCol w="1440000">
                  <a:extLst>
                    <a:ext uri="{9D8B030D-6E8A-4147-A177-3AD203B41FA5}">
                      <a16:colId xmlns:a16="http://schemas.microsoft.com/office/drawing/2014/main" val="413286817"/>
                    </a:ext>
                  </a:extLst>
                </a:gridCol>
              </a:tblGrid>
              <a:tr h="341047">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身体活動レベル</a:t>
                      </a:r>
                      <a:endParaRPr kumimoji="1" lang="ja-JP" altLang="en-US" sz="900" b="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低い（</a:t>
                      </a:r>
                      <a:r>
                        <a:rPr kumimoji="1" lang="en-US" altLang="ja-JP" sz="900" b="0" dirty="0" smtClean="0">
                          <a:latin typeface="Meiryo UI" panose="020B0604030504040204" pitchFamily="50" charset="-128"/>
                          <a:ea typeface="Meiryo UI" panose="020B0604030504040204" pitchFamily="50" charset="-128"/>
                        </a:rPr>
                        <a:t>Ⅰ</a:t>
                      </a:r>
                      <a:r>
                        <a:rPr kumimoji="1" lang="ja-JP" altLang="en-US" sz="900" b="0" dirty="0" smtClean="0">
                          <a:latin typeface="Meiryo UI" panose="020B0604030504040204" pitchFamily="50" charset="-128"/>
                          <a:ea typeface="Meiryo UI" panose="020B0604030504040204" pitchFamily="50" charset="-128"/>
                        </a:rPr>
                        <a:t>）</a:t>
                      </a:r>
                      <a:endParaRPr kumimoji="1" lang="ja-JP" altLang="en-US" sz="900" b="0" dirty="0">
                        <a:latin typeface="Meiryo UI" panose="020B0604030504040204" pitchFamily="50" charset="-128"/>
                        <a:ea typeface="Meiryo UI" panose="020B0604030504040204" pitchFamily="50" charset="-128"/>
                      </a:endParaRPr>
                    </a:p>
                    <a:p>
                      <a:pPr algn="ctr">
                        <a:lnSpc>
                          <a:spcPct val="100000"/>
                        </a:lnSpc>
                      </a:pPr>
                      <a:r>
                        <a:rPr kumimoji="1" lang="en-US" altLang="ja-JP" sz="900" b="0" dirty="0" smtClean="0">
                          <a:latin typeface="Meiryo UI" panose="020B0604030504040204" pitchFamily="50" charset="-128"/>
                          <a:ea typeface="Meiryo UI" panose="020B0604030504040204" pitchFamily="50" charset="-128"/>
                        </a:rPr>
                        <a:t>1.50 </a:t>
                      </a:r>
                      <a:r>
                        <a:rPr kumimoji="1" lang="ja-JP" altLang="en-US" sz="900" b="0" dirty="0" smtClean="0">
                          <a:latin typeface="Meiryo UI" panose="020B0604030504040204" pitchFamily="50" charset="-128"/>
                          <a:ea typeface="Meiryo UI" panose="020B0604030504040204" pitchFamily="50" charset="-128"/>
                        </a:rPr>
                        <a:t>（</a:t>
                      </a:r>
                      <a:r>
                        <a:rPr kumimoji="1" lang="en-US" altLang="ja-JP" sz="900" b="0" dirty="0" smtClean="0">
                          <a:latin typeface="Meiryo UI" panose="020B0604030504040204" pitchFamily="50" charset="-128"/>
                          <a:ea typeface="Meiryo UI" panose="020B0604030504040204" pitchFamily="50" charset="-128"/>
                        </a:rPr>
                        <a:t>1.40-1.60</a:t>
                      </a:r>
                      <a:r>
                        <a:rPr kumimoji="1" lang="ja-JP" altLang="en-US" sz="900" b="0" dirty="0" smtClean="0">
                          <a:latin typeface="Meiryo UI" panose="020B0604030504040204" pitchFamily="50" charset="-128"/>
                          <a:ea typeface="Meiryo UI" panose="020B0604030504040204" pitchFamily="50" charset="-128"/>
                        </a:rPr>
                        <a:t>）</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ふつう（</a:t>
                      </a:r>
                      <a:r>
                        <a:rPr kumimoji="1" lang="en-US" altLang="ja-JP" sz="900" b="0" dirty="0" smtClean="0">
                          <a:latin typeface="Meiryo UI" panose="020B0604030504040204" pitchFamily="50" charset="-128"/>
                          <a:ea typeface="Meiryo UI" panose="020B0604030504040204" pitchFamily="50" charset="-128"/>
                        </a:rPr>
                        <a:t>Ⅱ</a:t>
                      </a:r>
                      <a:r>
                        <a:rPr kumimoji="1" lang="ja-JP" altLang="en-US" sz="900" b="0" dirty="0" smtClean="0">
                          <a:latin typeface="Meiryo UI" panose="020B0604030504040204" pitchFamily="50" charset="-128"/>
                          <a:ea typeface="Meiryo UI" panose="020B0604030504040204" pitchFamily="50" charset="-128"/>
                        </a:rPr>
                        <a:t>）</a:t>
                      </a:r>
                      <a:endParaRPr kumimoji="1" lang="ja-JP" altLang="en-US" sz="900" b="0" dirty="0">
                        <a:latin typeface="Meiryo UI" panose="020B0604030504040204" pitchFamily="50" charset="-128"/>
                        <a:ea typeface="Meiryo UI" panose="020B0604030504040204" pitchFamily="50" charset="-128"/>
                      </a:endParaRPr>
                    </a:p>
                    <a:p>
                      <a:pPr algn="ctr">
                        <a:lnSpc>
                          <a:spcPct val="100000"/>
                        </a:lnSpc>
                      </a:pPr>
                      <a:r>
                        <a:rPr kumimoji="1" lang="en-US" altLang="ja-JP" sz="900" b="0" dirty="0" smtClean="0">
                          <a:latin typeface="Meiryo UI" panose="020B0604030504040204" pitchFamily="50" charset="-128"/>
                          <a:ea typeface="Meiryo UI" panose="020B0604030504040204" pitchFamily="50" charset="-128"/>
                        </a:rPr>
                        <a:t>1.75 </a:t>
                      </a:r>
                      <a:r>
                        <a:rPr kumimoji="1" lang="ja-JP" altLang="en-US" sz="900" b="0" dirty="0" smtClean="0">
                          <a:latin typeface="Meiryo UI" panose="020B0604030504040204" pitchFamily="50" charset="-128"/>
                          <a:ea typeface="Meiryo UI" panose="020B0604030504040204" pitchFamily="50" charset="-128"/>
                        </a:rPr>
                        <a:t>（</a:t>
                      </a:r>
                      <a:r>
                        <a:rPr kumimoji="1" lang="en-US" altLang="ja-JP" sz="900" b="0" dirty="0" smtClean="0">
                          <a:latin typeface="Meiryo UI" panose="020B0604030504040204" pitchFamily="50" charset="-128"/>
                          <a:ea typeface="Meiryo UI" panose="020B0604030504040204" pitchFamily="50" charset="-128"/>
                        </a:rPr>
                        <a:t>1.60-1.90</a:t>
                      </a:r>
                      <a:r>
                        <a:rPr kumimoji="1" lang="ja-JP" altLang="en-US" sz="900" b="0" dirty="0" smtClean="0">
                          <a:latin typeface="Meiryo UI" panose="020B0604030504040204" pitchFamily="50" charset="-128"/>
                          <a:ea typeface="Meiryo UI" panose="020B0604030504040204" pitchFamily="50" charset="-128"/>
                        </a:rPr>
                        <a:t>）</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高い（</a:t>
                      </a:r>
                      <a:r>
                        <a:rPr kumimoji="1" lang="en-US" altLang="ja-JP" sz="900" b="0" dirty="0" smtClean="0">
                          <a:latin typeface="Meiryo UI" panose="020B0604030504040204" pitchFamily="50" charset="-128"/>
                          <a:ea typeface="Meiryo UI" panose="020B0604030504040204" pitchFamily="50" charset="-128"/>
                        </a:rPr>
                        <a:t>Ⅲ</a:t>
                      </a:r>
                      <a:r>
                        <a:rPr kumimoji="1" lang="ja-JP" altLang="en-US" sz="900" b="0" dirty="0" smtClean="0">
                          <a:latin typeface="Meiryo UI" panose="020B0604030504040204" pitchFamily="50" charset="-128"/>
                          <a:ea typeface="Meiryo UI" panose="020B0604030504040204" pitchFamily="50" charset="-128"/>
                        </a:rPr>
                        <a:t>）</a:t>
                      </a:r>
                      <a:endParaRPr kumimoji="1" lang="ja-JP" altLang="en-US" sz="900" b="0" dirty="0">
                        <a:latin typeface="Meiryo UI" panose="020B0604030504040204" pitchFamily="50" charset="-128"/>
                        <a:ea typeface="Meiryo UI" panose="020B0604030504040204" pitchFamily="50" charset="-128"/>
                      </a:endParaRPr>
                    </a:p>
                    <a:p>
                      <a:pPr algn="ctr">
                        <a:lnSpc>
                          <a:spcPct val="100000"/>
                        </a:lnSpc>
                      </a:pPr>
                      <a:r>
                        <a:rPr kumimoji="1" lang="en-US" altLang="ja-JP" sz="900" b="0" dirty="0" smtClean="0">
                          <a:latin typeface="Meiryo UI" panose="020B0604030504040204" pitchFamily="50" charset="-128"/>
                          <a:ea typeface="Meiryo UI" panose="020B0604030504040204" pitchFamily="50" charset="-128"/>
                        </a:rPr>
                        <a:t>2.00 </a:t>
                      </a:r>
                      <a:r>
                        <a:rPr kumimoji="1" lang="ja-JP" altLang="en-US" sz="900" b="0" dirty="0" smtClean="0">
                          <a:latin typeface="Meiryo UI" panose="020B0604030504040204" pitchFamily="50" charset="-128"/>
                          <a:ea typeface="Meiryo UI" panose="020B0604030504040204" pitchFamily="50" charset="-128"/>
                        </a:rPr>
                        <a:t>（</a:t>
                      </a:r>
                      <a:r>
                        <a:rPr kumimoji="1" lang="en-US" altLang="ja-JP" sz="900" b="0" dirty="0" smtClean="0">
                          <a:latin typeface="Meiryo UI" panose="020B0604030504040204" pitchFamily="50" charset="-128"/>
                          <a:ea typeface="Meiryo UI" panose="020B0604030504040204" pitchFamily="50" charset="-128"/>
                        </a:rPr>
                        <a:t>1.90-2.20</a:t>
                      </a:r>
                      <a:r>
                        <a:rPr kumimoji="1" lang="ja-JP" altLang="en-US" sz="900" b="0" dirty="0" smtClean="0">
                          <a:latin typeface="Meiryo UI" panose="020B0604030504040204" pitchFamily="50" charset="-128"/>
                          <a:ea typeface="Meiryo UI" panose="020B0604030504040204" pitchFamily="50" charset="-128"/>
                        </a:rPr>
                        <a:t>）</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97307179"/>
                  </a:ext>
                </a:extLst>
              </a:tr>
              <a:tr h="674226">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日常生活の内容</a:t>
                      </a:r>
                      <a:endParaRPr kumimoji="1" lang="ja-JP" altLang="en-US" sz="900" b="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latin typeface="Meiryo UI" panose="020B0604030504040204" pitchFamily="50" charset="-128"/>
                          <a:ea typeface="Meiryo UI" panose="020B0604030504040204" pitchFamily="50" charset="-128"/>
                        </a:rPr>
                        <a:t>生活の大部分が座位で、</a:t>
                      </a:r>
                      <a:endParaRPr kumimoji="1" lang="en-US" altLang="ja-JP" sz="900" b="0" dirty="0" smtClean="0">
                        <a:latin typeface="Meiryo UI" panose="020B0604030504040204" pitchFamily="50" charset="-128"/>
                        <a:ea typeface="Meiryo UI" panose="020B0604030504040204" pitchFamily="50" charset="-128"/>
                      </a:endParaRPr>
                    </a:p>
                    <a:p>
                      <a:pPr algn="l">
                        <a:lnSpc>
                          <a:spcPct val="100000"/>
                        </a:lnSpc>
                      </a:pPr>
                      <a:r>
                        <a:rPr kumimoji="1" lang="ja-JP" altLang="en-US" sz="900" b="0" dirty="0" smtClean="0">
                          <a:latin typeface="Meiryo UI" panose="020B0604030504040204" pitchFamily="50" charset="-128"/>
                          <a:ea typeface="Meiryo UI" panose="020B0604030504040204" pitchFamily="50" charset="-128"/>
                        </a:rPr>
                        <a:t>静的な活動が中心の場合</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latin typeface="Meiryo UI" panose="020B0604030504040204" pitchFamily="50" charset="-128"/>
                          <a:ea typeface="Meiryo UI" panose="020B0604030504040204" pitchFamily="50" charset="-128"/>
                        </a:rPr>
                        <a:t>座位中心の仕事だが、職場内での移動や立位での作業・接客等、通勤・買い物での歩行、家事、軽いスポーツ、のいずれかを含む場合</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latin typeface="Meiryo UI" panose="020B0604030504040204" pitchFamily="50" charset="-128"/>
                          <a:ea typeface="Meiryo UI" panose="020B0604030504040204" pitchFamily="50" charset="-128"/>
                        </a:rPr>
                        <a:t>移動や立位の多い仕事への従事者、あるいは、スポーツ等余暇における活発な運動習慣を持っている場合</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607857005"/>
                  </a:ext>
                </a:extLst>
              </a:tr>
              <a:tr h="471590">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中程度の強度</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a:t>
                      </a:r>
                      <a:r>
                        <a:rPr kumimoji="1" lang="en-US" altLang="ja-JP" sz="900" b="0" dirty="0" smtClean="0">
                          <a:latin typeface="Meiryo UI" panose="020B0604030504040204" pitchFamily="50" charset="-128"/>
                          <a:ea typeface="Meiryo UI" panose="020B0604030504040204" pitchFamily="50" charset="-128"/>
                        </a:rPr>
                        <a:t>3.0-5.9</a:t>
                      </a:r>
                      <a:r>
                        <a:rPr kumimoji="1" lang="ja-JP" altLang="en-US" sz="900" b="0" dirty="0" smtClean="0">
                          <a:latin typeface="Meiryo UI" panose="020B0604030504040204" pitchFamily="50" charset="-128"/>
                          <a:ea typeface="Meiryo UI" panose="020B0604030504040204" pitchFamily="50" charset="-128"/>
                        </a:rPr>
                        <a:t>メッツ）の</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身体活動の</a:t>
                      </a:r>
                      <a:r>
                        <a:rPr kumimoji="1" lang="en-US" altLang="ja-JP" sz="900" b="0" dirty="0" smtClean="0">
                          <a:latin typeface="Meiryo UI" panose="020B0604030504040204" pitchFamily="50" charset="-128"/>
                          <a:ea typeface="Meiryo UI" panose="020B0604030504040204" pitchFamily="50" charset="-128"/>
                        </a:rPr>
                        <a:t>1</a:t>
                      </a:r>
                      <a:r>
                        <a:rPr kumimoji="1" lang="ja-JP" altLang="en-US" sz="900" b="0" dirty="0" smtClean="0">
                          <a:latin typeface="Meiryo UI" panose="020B0604030504040204" pitchFamily="50" charset="-128"/>
                          <a:ea typeface="Meiryo UI" panose="020B0604030504040204" pitchFamily="50" charset="-128"/>
                        </a:rPr>
                        <a:t>日当たりの</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合計時間（時間</a:t>
                      </a:r>
                      <a:r>
                        <a:rPr kumimoji="1" lang="en-US" altLang="ja-JP" sz="900" b="0" dirty="0" smtClean="0">
                          <a:latin typeface="Meiryo UI" panose="020B0604030504040204" pitchFamily="50" charset="-128"/>
                          <a:ea typeface="Meiryo UI" panose="020B0604030504040204" pitchFamily="50" charset="-128"/>
                        </a:rPr>
                        <a:t>/</a:t>
                      </a:r>
                      <a:r>
                        <a:rPr kumimoji="1" lang="ja-JP" altLang="en-US" sz="900" b="0" dirty="0" smtClean="0">
                          <a:latin typeface="Meiryo UI" panose="020B0604030504040204" pitchFamily="50" charset="-128"/>
                          <a:ea typeface="Meiryo UI" panose="020B0604030504040204" pitchFamily="50" charset="-128"/>
                        </a:rPr>
                        <a:t>日）</a:t>
                      </a:r>
                      <a:endParaRPr kumimoji="1" lang="en-US" altLang="ja-JP" sz="900" b="0" dirty="0" smtClean="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en-US" altLang="ja-JP" sz="900" b="0" dirty="0" smtClean="0">
                          <a:latin typeface="Meiryo UI" panose="020B0604030504040204" pitchFamily="50" charset="-128"/>
                          <a:ea typeface="Meiryo UI" panose="020B0604030504040204" pitchFamily="50" charset="-128"/>
                        </a:rPr>
                        <a:t>1.65 </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en-US" altLang="ja-JP" sz="900" b="0" dirty="0" smtClean="0">
                          <a:latin typeface="Meiryo UI" panose="020B0604030504040204" pitchFamily="50" charset="-128"/>
                          <a:ea typeface="Meiryo UI" panose="020B0604030504040204" pitchFamily="50" charset="-128"/>
                        </a:rPr>
                        <a:t>2.06 </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en-US" altLang="ja-JP" sz="900" b="0" dirty="0" smtClean="0">
                          <a:latin typeface="Meiryo UI" panose="020B0604030504040204" pitchFamily="50" charset="-128"/>
                          <a:ea typeface="Meiryo UI" panose="020B0604030504040204" pitchFamily="50" charset="-128"/>
                        </a:rPr>
                        <a:t>2.53</a:t>
                      </a:r>
                    </a:p>
                    <a:p>
                      <a:pPr algn="ctr">
                        <a:lnSpc>
                          <a:spcPct val="100000"/>
                        </a:lnSpc>
                      </a:pP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370272">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仕事での</a:t>
                      </a:r>
                      <a:r>
                        <a:rPr kumimoji="1" lang="en-US" altLang="ja-JP" sz="900" b="0" dirty="0" smtClean="0">
                          <a:latin typeface="Meiryo UI" panose="020B0604030504040204" pitchFamily="50" charset="-128"/>
                          <a:ea typeface="Meiryo UI" panose="020B0604030504040204" pitchFamily="50" charset="-128"/>
                        </a:rPr>
                        <a:t>1</a:t>
                      </a:r>
                      <a:r>
                        <a:rPr kumimoji="1" lang="ja-JP" altLang="en-US" sz="900" b="0" dirty="0" smtClean="0">
                          <a:latin typeface="Meiryo UI" panose="020B0604030504040204" pitchFamily="50" charset="-128"/>
                          <a:ea typeface="Meiryo UI" panose="020B0604030504040204" pitchFamily="50" charset="-128"/>
                        </a:rPr>
                        <a:t>日当たりの</a:t>
                      </a:r>
                      <a:endParaRPr kumimoji="1" lang="en-US" altLang="ja-JP" sz="900" b="0" dirty="0" smtClean="0">
                        <a:latin typeface="Meiryo UI" panose="020B0604030504040204" pitchFamily="50" charset="-128"/>
                        <a:ea typeface="Meiryo UI" panose="020B0604030504040204" pitchFamily="50" charset="-128"/>
                      </a:endParaRPr>
                    </a:p>
                    <a:p>
                      <a:pPr>
                        <a:lnSpc>
                          <a:spcPct val="100000"/>
                        </a:lnSpc>
                      </a:pPr>
                      <a:r>
                        <a:rPr kumimoji="1" lang="ja-JP" altLang="en-US" sz="900" b="0" dirty="0" smtClean="0">
                          <a:latin typeface="Meiryo UI" panose="020B0604030504040204" pitchFamily="50" charset="-128"/>
                          <a:ea typeface="Meiryo UI" panose="020B0604030504040204" pitchFamily="50" charset="-128"/>
                        </a:rPr>
                        <a:t>合計歩行時間（時間</a:t>
                      </a:r>
                      <a:r>
                        <a:rPr kumimoji="1" lang="en-US" altLang="ja-JP" sz="900" b="0" dirty="0" smtClean="0">
                          <a:latin typeface="Meiryo UI" panose="020B0604030504040204" pitchFamily="50" charset="-128"/>
                          <a:ea typeface="Meiryo UI" panose="020B0604030504040204" pitchFamily="50" charset="-128"/>
                        </a:rPr>
                        <a:t>/</a:t>
                      </a:r>
                      <a:r>
                        <a:rPr kumimoji="1" lang="ja-JP" altLang="en-US" sz="900" b="0" dirty="0" smtClean="0">
                          <a:latin typeface="Meiryo UI" panose="020B0604030504040204" pitchFamily="50" charset="-128"/>
                          <a:ea typeface="Meiryo UI" panose="020B0604030504040204" pitchFamily="50" charset="-128"/>
                        </a:rPr>
                        <a:t>日）</a:t>
                      </a:r>
                      <a:endParaRPr kumimoji="1" lang="ja-JP" altLang="en-US" sz="900" b="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en-US" altLang="ja-JP" sz="900" b="0" dirty="0" smtClean="0">
                          <a:latin typeface="Meiryo UI" panose="020B0604030504040204" pitchFamily="50" charset="-128"/>
                          <a:ea typeface="Meiryo UI" panose="020B0604030504040204" pitchFamily="50" charset="-128"/>
                        </a:rPr>
                        <a:t>0.25</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en-US" altLang="ja-JP" sz="900" b="0" dirty="0" smtClean="0">
                          <a:latin typeface="Meiryo UI" panose="020B0604030504040204" pitchFamily="50" charset="-128"/>
                          <a:ea typeface="Meiryo UI" panose="020B0604030504040204" pitchFamily="50" charset="-128"/>
                        </a:rPr>
                        <a:t>0.54</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en-US" altLang="ja-JP" sz="900" b="0" dirty="0" smtClean="0">
                          <a:latin typeface="Meiryo UI" panose="020B0604030504040204" pitchFamily="50" charset="-128"/>
                          <a:ea typeface="Meiryo UI" panose="020B0604030504040204" pitchFamily="50" charset="-128"/>
                        </a:rPr>
                        <a:t>1.00</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5" name="テキスト ボックス 4"/>
          <p:cNvSpPr txBox="1"/>
          <p:nvPr/>
        </p:nvSpPr>
        <p:spPr>
          <a:xfrm>
            <a:off x="760050" y="4188859"/>
            <a:ext cx="4032250"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例示</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A</a:t>
            </a:r>
            <a:r>
              <a:rPr kumimoji="1" lang="ja-JP" altLang="en-US" sz="1000" dirty="0" smtClean="0">
                <a:latin typeface="Meiryo UI" panose="020B0604030504040204" pitchFamily="50" charset="-128"/>
                <a:ea typeface="Meiryo UI" panose="020B0604030504040204" pitchFamily="50" charset="-128"/>
              </a:rPr>
              <a:t>事業所　　昼食のみの提供で、</a:t>
            </a:r>
            <a:r>
              <a:rPr kumimoji="1" lang="en-US" altLang="ja-JP" sz="1000" dirty="0" smtClean="0">
                <a:latin typeface="Meiryo UI" panose="020B0604030504040204" pitchFamily="50" charset="-128"/>
                <a:ea typeface="Meiryo UI" panose="020B0604030504040204" pitchFamily="50" charset="-128"/>
              </a:rPr>
              <a:t>1</a:t>
            </a:r>
            <a:r>
              <a:rPr kumimoji="1" lang="ja-JP" altLang="en-US" sz="1000" dirty="0" smtClean="0">
                <a:latin typeface="Meiryo UI" panose="020B0604030504040204" pitchFamily="50" charset="-128"/>
                <a:ea typeface="Meiryo UI" panose="020B0604030504040204" pitchFamily="50" charset="-128"/>
              </a:rPr>
              <a:t>日の</a:t>
            </a:r>
            <a:r>
              <a:rPr kumimoji="1" lang="en-US" altLang="ja-JP" sz="1000" dirty="0" smtClean="0">
                <a:latin typeface="Meiryo UI" panose="020B0604030504040204" pitchFamily="50" charset="-128"/>
                <a:ea typeface="Meiryo UI" panose="020B0604030504040204" pitchFamily="50" charset="-128"/>
              </a:rPr>
              <a:t>35</a:t>
            </a:r>
            <a:r>
              <a:rPr kumimoji="1" lang="ja-JP" altLang="en-US" sz="1000" dirty="0" smtClean="0">
                <a:latin typeface="Meiryo UI" panose="020B0604030504040204" pitchFamily="50" charset="-128"/>
                <a:ea typeface="Meiryo UI" panose="020B0604030504040204" pitchFamily="50" charset="-128"/>
              </a:rPr>
              <a:t>％を提供するとした場合</a:t>
            </a:r>
          </a:p>
        </p:txBody>
      </p:sp>
      <p:sp>
        <p:nvSpPr>
          <p:cNvPr id="7" name="テキスト ボックス 6"/>
          <p:cNvSpPr txBox="1"/>
          <p:nvPr/>
        </p:nvSpPr>
        <p:spPr>
          <a:xfrm>
            <a:off x="540000" y="8090730"/>
            <a:ext cx="5760000"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対象者の推定エネルギー必要量の幅が大きく、</a:t>
            </a:r>
            <a:r>
              <a:rPr kumimoji="1" lang="en-US" altLang="ja-JP" sz="1000" dirty="0" smtClean="0">
                <a:latin typeface="Meiryo UI" panose="020B0604030504040204" pitchFamily="50" charset="-128"/>
                <a:ea typeface="Meiryo UI" panose="020B0604030504040204" pitchFamily="50" charset="-128"/>
              </a:rPr>
              <a:t>1</a:t>
            </a:r>
            <a:r>
              <a:rPr kumimoji="1" lang="ja-JP" altLang="en-US" sz="1000" dirty="0" err="1" smtClean="0">
                <a:latin typeface="Meiryo UI" panose="020B0604030504040204" pitchFamily="50" charset="-128"/>
                <a:ea typeface="Meiryo UI" panose="020B0604030504040204" pitchFamily="50" charset="-128"/>
              </a:rPr>
              <a:t>つの</a:t>
            </a:r>
            <a:r>
              <a:rPr kumimoji="1" lang="ja-JP" altLang="en-US" sz="1000" dirty="0" smtClean="0">
                <a:latin typeface="Meiryo UI" panose="020B0604030504040204" pitchFamily="50" charset="-128"/>
                <a:ea typeface="Meiryo UI" panose="020B0604030504040204" pitchFamily="50" charset="-128"/>
              </a:rPr>
              <a:t>食種で対応することが難しい場合は、複数の食種を設定することが望ましい。その場合、おおむね</a:t>
            </a:r>
            <a:r>
              <a:rPr kumimoji="1" lang="en-US" altLang="ja-JP" sz="1000" dirty="0" smtClean="0">
                <a:latin typeface="Meiryo UI" panose="020B0604030504040204" pitchFamily="50" charset="-128"/>
                <a:ea typeface="Meiryo UI" panose="020B0604030504040204" pitchFamily="50" charset="-128"/>
              </a:rPr>
              <a:t>±200kcal</a:t>
            </a:r>
            <a:r>
              <a:rPr kumimoji="1" lang="ja-JP" altLang="en-US" sz="1000" dirty="0" smtClean="0">
                <a:latin typeface="Meiryo UI" panose="020B0604030504040204" pitchFamily="50" charset="-128"/>
                <a:ea typeface="Meiryo UI" panose="020B0604030504040204" pitchFamily="50" charset="-128"/>
              </a:rPr>
              <a:t>程度を目安として設定する。</a:t>
            </a:r>
          </a:p>
        </p:txBody>
      </p:sp>
      <p:sp>
        <p:nvSpPr>
          <p:cNvPr id="17" name="角丸四角形 16"/>
          <p:cNvSpPr/>
          <p:nvPr/>
        </p:nvSpPr>
        <p:spPr>
          <a:xfrm>
            <a:off x="540000" y="7906275"/>
            <a:ext cx="3240000" cy="170259"/>
          </a:xfrm>
          <a:prstGeom prst="roundRect">
            <a:avLst/>
          </a:prstGeom>
          <a:ln>
            <a:solidFill>
              <a:schemeClr val="bg2">
                <a:lumMod val="25000"/>
              </a:schemeClr>
            </a:solidFill>
          </a:ln>
        </p:spPr>
        <p:txBody>
          <a:bodyPr wrap="square" lIns="0" tIns="0" rIns="0" bIns="0" rtlCol="0" anchor="ctr">
            <a:spAutoFit/>
          </a:bodyPr>
          <a:lstStyle/>
          <a:p>
            <a:r>
              <a:rPr kumimoji="1" lang="ja-JP" altLang="en-US" sz="1000" dirty="0" smtClean="0">
                <a:latin typeface="Meiryo UI" panose="020B0604030504040204" pitchFamily="50" charset="-128"/>
                <a:ea typeface="Meiryo UI" panose="020B0604030504040204" pitchFamily="50" charset="-128"/>
              </a:rPr>
              <a:t>　　　食事の種類（給与エネルギーの階級）の設定</a:t>
            </a:r>
            <a:endParaRPr kumimoji="1" lang="ja-JP" altLang="en-US" sz="1000" dirty="0">
              <a:latin typeface="Meiryo UI" panose="020B0604030504040204" pitchFamily="50" charset="-128"/>
              <a:ea typeface="Meiryo UI" panose="020B0604030504040204" pitchFamily="50" charset="-128"/>
            </a:endParaRPr>
          </a:p>
        </p:txBody>
      </p:sp>
      <p:sp>
        <p:nvSpPr>
          <p:cNvPr id="19" name="正方形/長方形 18"/>
          <p:cNvSpPr/>
          <p:nvPr/>
        </p:nvSpPr>
        <p:spPr>
          <a:xfrm>
            <a:off x="357885" y="3209321"/>
            <a:ext cx="5580000"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rPr>
              <a:t>（資料） 日本人</a:t>
            </a:r>
            <a:r>
              <a:rPr lang="ja-JP" altLang="en-US" sz="800" dirty="0">
                <a:latin typeface="Meiryo UI" panose="020B0604030504040204" pitchFamily="50" charset="-128"/>
                <a:ea typeface="Meiryo UI" panose="020B0604030504040204" pitchFamily="50" charset="-128"/>
              </a:rPr>
              <a:t>の食事摂取基準（</a:t>
            </a:r>
            <a:r>
              <a:rPr lang="en-US" altLang="ja-JP" sz="800" dirty="0">
                <a:latin typeface="Meiryo UI" panose="020B0604030504040204" pitchFamily="50" charset="-128"/>
                <a:ea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rPr>
              <a:t>年版）</a:t>
            </a:r>
            <a:r>
              <a:rPr lang="zh-TW" altLang="en-US" sz="800" dirty="0">
                <a:latin typeface="Meiryo UI" panose="020B0604030504040204" pitchFamily="50" charset="-128"/>
                <a:ea typeface="Meiryo UI" panose="020B0604030504040204" pitchFamily="50" charset="-128"/>
              </a:rPr>
              <a:t>策定検討会</a:t>
            </a:r>
            <a:r>
              <a:rPr lang="zh-TW" altLang="en-US" sz="800" dirty="0" smtClean="0">
                <a:latin typeface="Meiryo UI" panose="020B0604030504040204" pitchFamily="50" charset="-128"/>
                <a:ea typeface="Meiryo UI" panose="020B0604030504040204" pitchFamily="50" charset="-128"/>
              </a:rPr>
              <a:t>報告書</a:t>
            </a:r>
            <a:endParaRPr lang="en-US" altLang="ja-JP" sz="800" dirty="0">
              <a:latin typeface="Meiryo UI" panose="020B0604030504040204" pitchFamily="50" charset="-128"/>
              <a:ea typeface="Meiryo UI" panose="020B0604030504040204" pitchFamily="50" charset="-128"/>
            </a:endParaRPr>
          </a:p>
        </p:txBody>
      </p:sp>
      <p:sp>
        <p:nvSpPr>
          <p:cNvPr id="23" name="正方形/長方形 22"/>
          <p:cNvSpPr/>
          <p:nvPr/>
        </p:nvSpPr>
        <p:spPr>
          <a:xfrm>
            <a:off x="540000" y="8724401"/>
            <a:ext cx="5760000" cy="70788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・たんぱく質、脂質、ビタミン</a:t>
            </a:r>
            <a:r>
              <a:rPr lang="en-US" altLang="ja-JP" sz="1000" dirty="0" smtClean="0">
                <a:latin typeface="Meiryo UI" panose="020B0604030504040204" pitchFamily="50" charset="-128"/>
                <a:ea typeface="Meiryo UI" panose="020B0604030504040204" pitchFamily="50" charset="-128"/>
              </a:rPr>
              <a:t>A</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B</a:t>
            </a:r>
            <a:r>
              <a:rPr lang="en-US" altLang="ja-JP" sz="1000" baseline="-25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B</a:t>
            </a:r>
            <a:r>
              <a:rPr lang="en-US" altLang="ja-JP" sz="1000" baseline="-25000" dirty="0" smtClean="0">
                <a:latin typeface="Meiryo UI" panose="020B0604030504040204" pitchFamily="50" charset="-128"/>
                <a:ea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C</a:t>
            </a:r>
            <a:r>
              <a:rPr lang="ja-JP" altLang="en-US" sz="1000" dirty="0" err="1"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カルシウム、鉄、ナトリウム（食塩相当量）、食物繊維の設定は必須</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とする。</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・たんぱく質、脂質、炭水化物については、総エネルギー摂取量に占める割合（％エネルギー）、その他の栄養素</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は日本人の食事摂取基準</a:t>
            </a:r>
            <a:r>
              <a:rPr lang="ja-JP" altLang="en-US" sz="1000" dirty="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年版）を参考に設定する。</a:t>
            </a:r>
            <a:endParaRPr lang="ja-JP" altLang="en-US" sz="1000" dirty="0">
              <a:latin typeface="Meiryo UI" panose="020B0604030504040204" pitchFamily="50" charset="-128"/>
              <a:ea typeface="Meiryo UI" panose="020B0604030504040204" pitchFamily="50" charset="-128"/>
            </a:endParaRPr>
          </a:p>
        </p:txBody>
      </p:sp>
      <p:sp>
        <p:nvSpPr>
          <p:cNvPr id="24" name="角丸四角形 23"/>
          <p:cNvSpPr/>
          <p:nvPr/>
        </p:nvSpPr>
        <p:spPr>
          <a:xfrm>
            <a:off x="540000" y="8544750"/>
            <a:ext cx="3240000" cy="170259"/>
          </a:xfrm>
          <a:prstGeom prst="roundRect">
            <a:avLst/>
          </a:prstGeom>
          <a:ln>
            <a:solidFill>
              <a:schemeClr val="bg2">
                <a:lumMod val="25000"/>
              </a:schemeClr>
            </a:solidFill>
          </a:ln>
        </p:spPr>
        <p:txBody>
          <a:bodyPr wrap="square" lIns="0" tIns="0" rIns="0" bIns="0" rtlCol="0" anchor="ctr">
            <a:spAutoFit/>
          </a:bodyPr>
          <a:lstStyle/>
          <a:p>
            <a:r>
              <a:rPr kumimoji="1" lang="ja-JP" altLang="en-US" sz="1000" dirty="0" smtClean="0">
                <a:latin typeface="Meiryo UI" panose="020B0604030504040204" pitchFamily="50" charset="-128"/>
                <a:ea typeface="Meiryo UI" panose="020B0604030504040204" pitchFamily="50" charset="-128"/>
              </a:rPr>
              <a:t>　　　給与</a:t>
            </a:r>
            <a:r>
              <a:rPr kumimoji="1" lang="ja-JP" altLang="en-US" sz="1000" dirty="0">
                <a:latin typeface="Meiryo UI" panose="020B0604030504040204" pitchFamily="50" charset="-128"/>
                <a:ea typeface="Meiryo UI" panose="020B0604030504040204" pitchFamily="50" charset="-128"/>
              </a:rPr>
              <a:t>栄養目標量の設定</a:t>
            </a:r>
          </a:p>
        </p:txBody>
      </p:sp>
      <p:sp>
        <p:nvSpPr>
          <p:cNvPr id="2" name="スライド番号プレースホルダー 1"/>
          <p:cNvSpPr>
            <a:spLocks noGrp="1"/>
          </p:cNvSpPr>
          <p:nvPr>
            <p:ph type="sldNum" sz="quarter" idx="12"/>
          </p:nvPr>
        </p:nvSpPr>
        <p:spPr/>
        <p:txBody>
          <a:bodyPr/>
          <a:lstStyle/>
          <a:p>
            <a:r>
              <a:rPr kumimoji="1" lang="en-US" altLang="ja-JP" dirty="0" smtClean="0"/>
              <a:t>11</a:t>
            </a:r>
            <a:endParaRPr kumimoji="1" lang="ja-JP" altLang="en-US" dirty="0"/>
          </a:p>
        </p:txBody>
      </p:sp>
    </p:spTree>
    <p:extLst>
      <p:ext uri="{BB962C8B-B14F-4D97-AF65-F5344CB8AC3E}">
        <p14:creationId xmlns:p14="http://schemas.microsoft.com/office/powerpoint/2010/main" val="1429529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0" y="-6350"/>
            <a:ext cx="6858000" cy="518160"/>
            <a:chOff x="0" y="-6350"/>
            <a:chExt cx="6858000" cy="518160"/>
          </a:xfrm>
        </p:grpSpPr>
        <p:sp>
          <p:nvSpPr>
            <p:cNvPr id="12" name="正方形/長方形 11"/>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16" name="表 15"/>
          <p:cNvGraphicFramePr>
            <a:graphicFrameLocks noGrp="1"/>
          </p:cNvGraphicFramePr>
          <p:nvPr>
            <p:extLst>
              <p:ext uri="{D42A27DB-BD31-4B8C-83A1-F6EECF244321}">
                <p14:modId xmlns:p14="http://schemas.microsoft.com/office/powerpoint/2010/main" val="1082413626"/>
              </p:ext>
            </p:extLst>
          </p:nvPr>
        </p:nvGraphicFramePr>
        <p:xfrm>
          <a:off x="729000" y="892467"/>
          <a:ext cx="5400000" cy="7579638"/>
        </p:xfrm>
        <a:graphic>
          <a:graphicData uri="http://schemas.openxmlformats.org/drawingml/2006/table">
            <a:tbl>
              <a:tblPr firstRow="1" bandRow="1">
                <a:tableStyleId>{C083E6E3-FA7D-4D7B-A595-EF9225AFEA82}</a:tableStyleId>
              </a:tblPr>
              <a:tblGrid>
                <a:gridCol w="1080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2"/>
                    </a:ext>
                  </a:extLst>
                </a:gridCol>
                <a:gridCol w="900000">
                  <a:extLst>
                    <a:ext uri="{9D8B030D-6E8A-4147-A177-3AD203B41FA5}">
                      <a16:colId xmlns:a16="http://schemas.microsoft.com/office/drawing/2014/main" val="20004"/>
                    </a:ext>
                  </a:extLst>
                </a:gridCol>
                <a:gridCol w="900000">
                  <a:extLst>
                    <a:ext uri="{9D8B030D-6E8A-4147-A177-3AD203B41FA5}">
                      <a16:colId xmlns:a16="http://schemas.microsoft.com/office/drawing/2014/main" val="20005"/>
                    </a:ext>
                  </a:extLst>
                </a:gridCol>
                <a:gridCol w="900000">
                  <a:extLst>
                    <a:ext uri="{9D8B030D-6E8A-4147-A177-3AD203B41FA5}">
                      <a16:colId xmlns:a16="http://schemas.microsoft.com/office/drawing/2014/main" val="20001"/>
                    </a:ext>
                  </a:extLst>
                </a:gridCol>
              </a:tblGrid>
              <a:tr h="199273">
                <a:tc gridSpan="2">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栄養素等</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hMerge="1">
                  <a:txBody>
                    <a:bodyPr/>
                    <a:lstStyle/>
                    <a:p>
                      <a:endParaRPr kumimoji="1" lang="ja-JP" altLang="en-US"/>
                    </a:p>
                  </a:txBody>
                  <a:tcPr/>
                </a:tc>
                <a:tc>
                  <a:txBody>
                    <a:bodyPr/>
                    <a:lstStyle/>
                    <a:p>
                      <a:pPr algn="ctr">
                        <a:lnSpc>
                          <a:spcPts val="9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18‐29</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30‐49</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50‐64</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extLst>
                  <a:ext uri="{0D108BD9-81ED-4DB2-BD59-A6C34878D82A}">
                    <a16:rowId xmlns:a16="http://schemas.microsoft.com/office/drawing/2014/main" val="10001"/>
                  </a:ext>
                </a:extLst>
              </a:tr>
              <a:tr h="309980">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たんぱく質</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900"/>
                        </a:lnSpc>
                        <a:tabLst/>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14</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4260527031"/>
                  </a:ext>
                </a:extLst>
              </a:tr>
              <a:tr h="309980">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脂質</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20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20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20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799343811"/>
                  </a:ext>
                </a:extLst>
              </a:tr>
              <a:tr h="309980">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炭水化物</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65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65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65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3240275040"/>
                  </a:ext>
                </a:extLst>
              </a:tr>
              <a:tr h="199273">
                <a:tc rowSpan="2">
                  <a:txBody>
                    <a:bodyPr/>
                    <a:lstStyle/>
                    <a:p>
                      <a:pPr algn="ctr">
                        <a:lnSpc>
                          <a:spcPts val="900"/>
                        </a:lnSpc>
                      </a:pPr>
                      <a:r>
                        <a:rPr kumimoji="1" lang="zh-TW" altLang="en-US" sz="900" b="0" dirty="0" smtClean="0">
                          <a:solidFill>
                            <a:schemeClr val="tx1"/>
                          </a:solidFill>
                          <a:latin typeface="Meiryo UI" panose="020B0604030504040204" pitchFamily="50" charset="-128"/>
                          <a:ea typeface="Meiryo UI" panose="020B0604030504040204" pitchFamily="50" charset="-128"/>
                        </a:rPr>
                        <a:t>食物繊維</a:t>
                      </a:r>
                      <a:endParaRPr kumimoji="1" lang="en-US" altLang="zh-TW" sz="900" b="0" dirty="0" smtClean="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zh-TW" altLang="en-US" sz="900" b="0" dirty="0" smtClean="0">
                          <a:solidFill>
                            <a:schemeClr val="tx1"/>
                          </a:solidFill>
                          <a:latin typeface="Meiryo UI" panose="020B0604030504040204" pitchFamily="50" charset="-128"/>
                          <a:ea typeface="Meiryo UI" panose="020B0604030504040204" pitchFamily="50" charset="-128"/>
                        </a:rPr>
                        <a:t>（</a:t>
                      </a:r>
                      <a:r>
                        <a:rPr kumimoji="1" lang="en-US" altLang="zh-TW"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日</a:t>
                      </a:r>
                      <a:r>
                        <a:rPr kumimoji="1" lang="zh-TW"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rowSpan="2">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21</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21</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21</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199273">
                <a:tc vMerge="1">
                  <a:txBody>
                    <a:bodyPr/>
                    <a:lstStyle/>
                    <a:p>
                      <a:endParaRPr kumimoji="1" lang="ja-JP" altLang="en-US"/>
                    </a:p>
                  </a:txBody>
                  <a:tcPr/>
                </a:tc>
                <a:tc vMerge="1">
                  <a:txBody>
                    <a:bodyPr/>
                    <a:lstStyle/>
                    <a:p>
                      <a:endParaRPr kumimoji="1" lang="ja-JP" altLang="en-US"/>
                    </a:p>
                  </a:txBody>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18</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18</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18</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99273">
                <a:tc rowSpan="5">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A</a:t>
                      </a: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㎍RAE/</a:t>
                      </a:r>
                      <a:r>
                        <a:rPr kumimoji="1" lang="ja-JP" altLang="en-US" sz="900" b="0" dirty="0" smtClean="0">
                          <a:solidFill>
                            <a:schemeClr val="tx1"/>
                          </a:solidFill>
                          <a:latin typeface="Meiryo UI" panose="020B0604030504040204" pitchFamily="50" charset="-128"/>
                          <a:ea typeface="Meiryo UI" panose="020B0604030504040204" pitchFamily="50" charset="-128"/>
                        </a:rPr>
                        <a:t>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rowSpan="2">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必要量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199273">
                <a:tc vMerge="1">
                  <a:txBody>
                    <a:bodyPr/>
                    <a:lstStyle/>
                    <a:p>
                      <a:endParaRPr kumimoji="1" lang="ja-JP" altLang="en-US"/>
                    </a:p>
                  </a:txBody>
                  <a:tcPr/>
                </a:tc>
                <a:tc vMerge="1">
                  <a:txBody>
                    <a:bodyPr/>
                    <a:lstStyle/>
                    <a:p>
                      <a:endParaRPr kumimoji="1" lang="ja-JP" altLang="en-US"/>
                    </a:p>
                  </a:txBody>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450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199273">
                <a:tc vMerge="1">
                  <a:txBody>
                    <a:bodyPr/>
                    <a:lstStyle/>
                    <a:p>
                      <a:endParaRPr kumimoji="1" lang="ja-JP" altLang="en-US"/>
                    </a:p>
                  </a:txBody>
                  <a:tcPr/>
                </a:tc>
                <a:tc rowSpan="2">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850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900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900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9"/>
                  </a:ext>
                </a:extLst>
              </a:tr>
              <a:tr h="199273">
                <a:tc vMerge="1">
                  <a:txBody>
                    <a:bodyPr/>
                    <a:lstStyle/>
                    <a:p>
                      <a:endParaRPr kumimoji="1" lang="ja-JP" altLang="en-US"/>
                    </a:p>
                  </a:txBody>
                  <a:tcPr/>
                </a:tc>
                <a:tc vMerge="1">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20"/>
                  </a:ext>
                </a:extLst>
              </a:tr>
              <a:tr h="199273">
                <a:tc v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gridSpan="3">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2,700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h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h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21"/>
                  </a:ext>
                </a:extLst>
              </a:tr>
              <a:tr h="199273">
                <a:tc rowSpan="4">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1</a:t>
                      </a: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必要量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8"/>
                  </a:ext>
                </a:extLst>
              </a:tr>
              <a:tr h="199273">
                <a:tc vMerge="1">
                  <a:txBody>
                    <a:bodyPr/>
                    <a:lstStyle/>
                    <a:p>
                      <a:endParaRPr kumimoji="1" lang="ja-JP" altLang="en-US"/>
                    </a:p>
                  </a:txBody>
                  <a:tcPr/>
                </a:tc>
                <a:tc vMerge="1">
                  <a:txBody>
                    <a:bodyPr/>
                    <a:lstStyle/>
                    <a:p>
                      <a:endParaRPr kumimoji="1" lang="ja-JP" altLang="en-US"/>
                    </a:p>
                  </a:txBody>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0.9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0.9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0.9</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22"/>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vMerge="1">
                  <a:txBody>
                    <a:bodyPr/>
                    <a:lstStyle/>
                    <a:p>
                      <a:pPr marL="0" marR="0" indent="0" algn="ctr" defTabSz="914400" rtl="0" eaLnBrk="1" fontAlgn="auto" latinLnBrk="0" hangingPunct="1">
                        <a:lnSpc>
                          <a:spcPts val="8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3"/>
                  </a:ext>
                </a:extLst>
              </a:tr>
              <a:tr h="199273">
                <a:tc rowSpan="4">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2</a:t>
                      </a: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必要量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9"/>
                  </a:ext>
                </a:extLst>
              </a:tr>
              <a:tr h="199273">
                <a:tc vMerge="1">
                  <a:txBody>
                    <a:bodyPr/>
                    <a:lstStyle/>
                    <a:p>
                      <a:endParaRPr kumimoji="1" lang="ja-JP" altLang="en-US"/>
                    </a:p>
                  </a:txBody>
                  <a:tcPr/>
                </a:tc>
                <a:tc vMerge="1">
                  <a:txBody>
                    <a:bodyPr/>
                    <a:lstStyle/>
                    <a:p>
                      <a:endParaRPr kumimoji="1" lang="ja-JP" altLang="en-US"/>
                    </a:p>
                  </a:txBody>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3"/>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24"/>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vMerge="1">
                  <a:txBody>
                    <a:bodyPr/>
                    <a:lstStyle/>
                    <a:p>
                      <a:pPr marL="0" marR="0" indent="0" algn="ctr" defTabSz="914400" rtl="0" eaLnBrk="1" fontAlgn="auto" latinLnBrk="0" hangingPunct="1">
                        <a:lnSpc>
                          <a:spcPts val="8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5"/>
                  </a:ext>
                </a:extLst>
              </a:tr>
              <a:tr h="199273">
                <a:tc rowSpan="4">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C</a:t>
                      </a: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日）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必要量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85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85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85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0"/>
                  </a:ext>
                </a:extLst>
              </a:tr>
              <a:tr h="199273">
                <a:tc vMerge="1">
                  <a:txBody>
                    <a:bodyPr/>
                    <a:lstStyle/>
                    <a:p>
                      <a:endParaRPr kumimoji="1" lang="ja-JP" altLang="en-US"/>
                    </a:p>
                  </a:txBody>
                  <a:tcPr/>
                </a:tc>
                <a:tc vMerge="1">
                  <a:txBody>
                    <a:bodyPr/>
                    <a:lstStyle/>
                    <a:p>
                      <a:endParaRPr kumimoji="1" lang="ja-JP" altLang="en-US"/>
                    </a:p>
                  </a:txBody>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85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85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85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5"/>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26"/>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7"/>
                  </a:ext>
                </a:extLst>
              </a:tr>
              <a:tr h="199273">
                <a:tc rowSpan="5">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必要量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1"/>
                  </a:ext>
                </a:extLst>
              </a:tr>
              <a:tr h="199273">
                <a:tc vMerge="1">
                  <a:txBody>
                    <a:bodyPr/>
                    <a:lstStyle/>
                    <a:p>
                      <a:endParaRPr kumimoji="1" lang="ja-JP" altLang="en-US"/>
                    </a:p>
                  </a:txBody>
                  <a:tcPr/>
                </a:tc>
                <a:tc vMerge="1">
                  <a:txBody>
                    <a:bodyPr/>
                    <a:lstStyle/>
                    <a:p>
                      <a:endParaRPr kumimoji="1" lang="ja-JP" altLang="en-US"/>
                    </a:p>
                  </a:txBody>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6"/>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800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28"/>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vMerge="1">
                  <a:txBody>
                    <a:bodyPr/>
                    <a:lstStyle/>
                    <a:p>
                      <a:pPr marL="0" marR="0" indent="0" algn="ctr" defTabSz="914400" rtl="0" eaLnBrk="1" fontAlgn="auto" latinLnBrk="0" hangingPunct="1">
                        <a:lnSpc>
                          <a:spcPts val="8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9"/>
                  </a:ext>
                </a:extLst>
              </a:tr>
              <a:tr h="199273">
                <a:tc v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gn="ctr">
                        <a:lnSpc>
                          <a:spcPts val="9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gridSpan="3">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2,500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h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h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30"/>
                  </a:ext>
                </a:extLst>
              </a:tr>
              <a:tr h="199273">
                <a:tc rowSpan="5">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鉄</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必要量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0012"/>
                  </a:ext>
                </a:extLst>
              </a:tr>
              <a:tr h="199273">
                <a:tc vMerge="1">
                  <a:txBody>
                    <a:bodyPr/>
                    <a:lstStyle/>
                    <a:p>
                      <a:endParaRPr kumimoji="1" lang="ja-JP" altLang="en-US"/>
                    </a:p>
                  </a:txBody>
                  <a:tcPr/>
                </a:tc>
                <a:tc vMerge="1">
                  <a:txBody>
                    <a:bodyPr/>
                    <a:lstStyle/>
                    <a:p>
                      <a:endParaRPr kumimoji="1" lang="ja-JP" altLang="en-US"/>
                    </a:p>
                  </a:txBody>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r>
                        <a:rPr kumimoji="1" lang="en-US" altLang="ja-JP" sz="900" b="0" baseline="3000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5.5/8.5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5.5/9.0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5.5/9.0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17"/>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rowSpan="2">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31"/>
                  </a:ext>
                </a:extLst>
              </a:tr>
              <a:tr h="199273">
                <a:tc v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vMerge="1">
                  <a:txBody>
                    <a:bodyPr/>
                    <a:lstStyle/>
                    <a:p>
                      <a:pPr marL="0" marR="0" indent="0" algn="ctr" defTabSz="914400" rtl="0" eaLnBrk="1" fontAlgn="auto" latinLnBrk="0" hangingPunct="1">
                        <a:lnSpc>
                          <a:spcPts val="800"/>
                        </a:lnSpc>
                        <a:spcBef>
                          <a:spcPts val="0"/>
                        </a:spcBef>
                        <a:spcAft>
                          <a:spcPts val="0"/>
                        </a:spcAft>
                        <a:buClrTx/>
                        <a:buSzTx/>
                        <a:buFontTx/>
                        <a:buNone/>
                        <a:tabLst/>
                        <a:defRPr/>
                      </a:pPr>
                      <a:endParaRPr kumimoji="1" lang="ja-JP" altLang="en-US" sz="8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r>
                        <a:rPr kumimoji="1" lang="en-US" altLang="ja-JP" sz="900" b="0" baseline="30000" dirty="0" smtClean="0">
                          <a:solidFill>
                            <a:schemeClr val="tx1"/>
                          </a:solidFill>
                          <a:latin typeface="Meiryo UI" panose="020B0604030504040204" pitchFamily="50" charset="-128"/>
                          <a:ea typeface="Meiryo UI" panose="020B0604030504040204" pitchFamily="50" charset="-128"/>
                        </a:rPr>
                        <a:t>※1</a:t>
                      </a:r>
                      <a:endParaRPr kumimoji="1" lang="ja-JP" altLang="en-US" sz="900" b="0" baseline="300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6.5/10.5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6.5/10.5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6.5/11.0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32"/>
                  </a:ext>
                </a:extLst>
              </a:tr>
              <a:tr h="199273">
                <a:tc v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ts val="9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gridSpan="3">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r>
                        <a:rPr kumimoji="1" lang="en-US" altLang="ja-JP" sz="900" b="0" dirty="0" smtClean="0">
                          <a:solidFill>
                            <a:schemeClr val="tx1"/>
                          </a:solidFill>
                          <a:latin typeface="Meiryo UI" panose="020B0604030504040204" pitchFamily="50" charset="-128"/>
                          <a:ea typeface="Meiryo UI" panose="020B0604030504040204" pitchFamily="50" charset="-128"/>
                        </a:rPr>
                        <a:t>50</a:t>
                      </a:r>
                      <a:r>
                        <a:rPr kumimoji="1" lang="en-US" altLang="ja-JP"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baseline="0" dirty="0" smtClean="0">
                          <a:solidFill>
                            <a:schemeClr val="tx1"/>
                          </a:solidFill>
                          <a:latin typeface="Meiryo UI" panose="020B0604030504040204" pitchFamily="50" charset="-128"/>
                          <a:ea typeface="Meiryo UI" panose="020B0604030504040204" pitchFamily="50" charset="-128"/>
                        </a:rPr>
                        <a:t>女性</a:t>
                      </a:r>
                      <a:r>
                        <a:rPr kumimoji="1" lang="en-US" altLang="ja-JP" sz="900" b="0" baseline="0" dirty="0" smtClean="0">
                          <a:solidFill>
                            <a:schemeClr val="tx1"/>
                          </a:solidFill>
                          <a:latin typeface="Meiryo UI" panose="020B0604030504040204" pitchFamily="50" charset="-128"/>
                          <a:ea typeface="Meiryo UI" panose="020B0604030504040204" pitchFamily="50" charset="-128"/>
                        </a:rPr>
                        <a:t>40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h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hMerge="1">
                  <a:txBody>
                    <a:bodyPr/>
                    <a:lstStyle/>
                    <a:p>
                      <a:pPr algn="ctr">
                        <a:lnSpc>
                          <a:spcPct val="100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33"/>
                  </a:ext>
                </a:extLst>
              </a:tr>
              <a:tr h="199273">
                <a:tc rowSpan="2">
                  <a:txBody>
                    <a:bodyPr/>
                    <a:lstStyle/>
                    <a:p>
                      <a:pPr algn="ctr">
                        <a:lnSpc>
                          <a:spcPts val="900"/>
                        </a:lnSpc>
                      </a:pPr>
                      <a:r>
                        <a:rPr kumimoji="1" lang="zh-CN" altLang="en-US" sz="900" b="0" dirty="0" smtClean="0">
                          <a:solidFill>
                            <a:schemeClr val="tx1"/>
                          </a:solidFill>
                          <a:latin typeface="Meiryo UI" panose="020B0604030504040204" pitchFamily="50" charset="-128"/>
                          <a:ea typeface="Meiryo UI" panose="020B0604030504040204" pitchFamily="50" charset="-128"/>
                        </a:rPr>
                        <a:t>食塩相当量</a:t>
                      </a:r>
                      <a:endParaRPr kumimoji="1" lang="en-US" altLang="zh-CN" sz="900" b="0" dirty="0" smtClean="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zh-CN" altLang="en-US" sz="900" b="0" dirty="0" smtClean="0">
                          <a:solidFill>
                            <a:schemeClr val="tx1"/>
                          </a:solidFill>
                          <a:latin typeface="Meiryo UI" panose="020B0604030504040204" pitchFamily="50" charset="-128"/>
                          <a:ea typeface="Meiryo UI" panose="020B0604030504040204" pitchFamily="50" charset="-128"/>
                        </a:rPr>
                        <a:t>（</a:t>
                      </a:r>
                      <a:r>
                        <a:rPr kumimoji="1" lang="en-US" altLang="zh-CN"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日</a:t>
                      </a:r>
                      <a:r>
                        <a:rPr kumimoji="1" lang="zh-CN"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noFill/>
                  </a:tcPr>
                </a:tc>
                <a:tc rowSpan="2">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noFill/>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男性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no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7.5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noFill/>
                  </a:tcPr>
                </a:tc>
                <a:extLst>
                  <a:ext uri="{0D108BD9-81ED-4DB2-BD59-A6C34878D82A}">
                    <a16:rowId xmlns:a16="http://schemas.microsoft.com/office/drawing/2014/main" val="10014"/>
                  </a:ext>
                </a:extLst>
              </a:tr>
              <a:tr h="241578">
                <a:tc vMerge="1">
                  <a:txBody>
                    <a:bodyPr/>
                    <a:lstStyle/>
                    <a:p>
                      <a:endParaRPr kumimoji="1" lang="ja-JP" altLang="en-US"/>
                    </a:p>
                  </a:txBody>
                  <a:tcPr/>
                </a:tc>
                <a:tc vMerge="1">
                  <a:txBody>
                    <a:bodyPr/>
                    <a:lstStyle/>
                    <a:p>
                      <a:endParaRPr kumimoji="1" lang="ja-JP" altLang="en-US"/>
                    </a:p>
                  </a:txBody>
                  <a:tcPr/>
                </a:tc>
                <a:tc>
                  <a:txBody>
                    <a:bodyPr/>
                    <a:lstStyle/>
                    <a:p>
                      <a:pPr algn="ctr">
                        <a:lnSpc>
                          <a:spcPts val="900"/>
                        </a:lnSpc>
                      </a:pPr>
                      <a:r>
                        <a:rPr kumimoji="1" lang="ja-JP" altLang="en-US" sz="900" b="0" dirty="0" smtClean="0">
                          <a:solidFill>
                            <a:schemeClr val="tx1"/>
                          </a:solidFill>
                          <a:latin typeface="Meiryo UI" panose="020B0604030504040204" pitchFamily="50" charset="-128"/>
                          <a:ea typeface="Meiryo UI" panose="020B0604030504040204" pitchFamily="50" charset="-128"/>
                        </a:rPr>
                        <a:t>女性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a:lnSpc>
                          <a:spcPts val="9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extLst>
                  <a:ext uri="{0D108BD9-81ED-4DB2-BD59-A6C34878D82A}">
                    <a16:rowId xmlns:a16="http://schemas.microsoft.com/office/drawing/2014/main" val="10018"/>
                  </a:ext>
                </a:extLst>
              </a:tr>
            </a:tbl>
          </a:graphicData>
        </a:graphic>
      </p:graphicFrame>
      <p:sp>
        <p:nvSpPr>
          <p:cNvPr id="17" name="テキスト ボックス 16"/>
          <p:cNvSpPr txBox="1"/>
          <p:nvPr/>
        </p:nvSpPr>
        <p:spPr>
          <a:xfrm>
            <a:off x="642303" y="671011"/>
            <a:ext cx="4310697"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参考</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日本人</a:t>
            </a:r>
            <a:r>
              <a:rPr kumimoji="1" lang="ja-JP" altLang="en-US" sz="1000" dirty="0">
                <a:latin typeface="Meiryo UI" panose="020B0604030504040204" pitchFamily="50" charset="-128"/>
                <a:ea typeface="Meiryo UI" panose="020B0604030504040204" pitchFamily="50" charset="-128"/>
              </a:rPr>
              <a:t>の食事摂取基準（</a:t>
            </a:r>
            <a:r>
              <a:rPr kumimoji="1" lang="en-US" altLang="ja-JP" sz="1000" dirty="0">
                <a:latin typeface="Meiryo UI" panose="020B0604030504040204" pitchFamily="50" charset="-128"/>
                <a:ea typeface="Meiryo UI" panose="020B0604030504040204" pitchFamily="50" charset="-128"/>
              </a:rPr>
              <a:t>2020</a:t>
            </a:r>
            <a:r>
              <a:rPr kumimoji="1" lang="ja-JP" altLang="en-US" sz="1000" dirty="0">
                <a:latin typeface="Meiryo UI" panose="020B0604030504040204" pitchFamily="50" charset="-128"/>
                <a:ea typeface="Meiryo UI" panose="020B0604030504040204" pitchFamily="50" charset="-128"/>
              </a:rPr>
              <a:t>年版）策定検討会</a:t>
            </a:r>
            <a:r>
              <a:rPr kumimoji="1" lang="ja-JP" altLang="en-US" sz="1000" dirty="0" smtClean="0">
                <a:latin typeface="Meiryo UI" panose="020B0604030504040204" pitchFamily="50" charset="-128"/>
                <a:ea typeface="Meiryo UI" panose="020B0604030504040204" pitchFamily="50" charset="-128"/>
              </a:rPr>
              <a:t>報告書（抜粋）</a:t>
            </a:r>
          </a:p>
        </p:txBody>
      </p:sp>
      <p:sp>
        <p:nvSpPr>
          <p:cNvPr id="5" name="テキスト ボックス 4"/>
          <p:cNvSpPr txBox="1"/>
          <p:nvPr/>
        </p:nvSpPr>
        <p:spPr>
          <a:xfrm>
            <a:off x="632778" y="8443105"/>
            <a:ext cx="1354138" cy="21544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※1 </a:t>
            </a:r>
            <a:r>
              <a:rPr kumimoji="1" lang="ja-JP" altLang="en-US" sz="800" dirty="0" smtClean="0">
                <a:latin typeface="Meiryo UI" panose="020B0604030504040204" pitchFamily="50" charset="-128"/>
                <a:ea typeface="Meiryo UI" panose="020B0604030504040204" pitchFamily="50" charset="-128"/>
              </a:rPr>
              <a:t>月経なし</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月経あり</a:t>
            </a:r>
          </a:p>
        </p:txBody>
      </p:sp>
      <p:sp>
        <p:nvSpPr>
          <p:cNvPr id="2" name="テキスト ボックス 1"/>
          <p:cNvSpPr txBox="1"/>
          <p:nvPr/>
        </p:nvSpPr>
        <p:spPr>
          <a:xfrm>
            <a:off x="729000" y="8646029"/>
            <a:ext cx="5400000" cy="1061829"/>
          </a:xfrm>
          <a:prstGeom prst="rect">
            <a:avLst/>
          </a:prstGeom>
          <a:noFill/>
          <a:ln>
            <a:solidFill>
              <a:schemeClr val="accent3">
                <a:lumMod val="75000"/>
              </a:schemeClr>
            </a:solidFill>
            <a:prstDash val="sysDot"/>
          </a:ln>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推定平均必要量　ある</a:t>
            </a:r>
            <a:r>
              <a:rPr kumimoji="1" lang="ja-JP" altLang="en-US" sz="900" dirty="0">
                <a:latin typeface="Meiryo UI" panose="020B0604030504040204" pitchFamily="50" charset="-128"/>
                <a:ea typeface="Meiryo UI" panose="020B0604030504040204" pitchFamily="50" charset="-128"/>
              </a:rPr>
              <a:t>対象集団において測定された必要量の分布に基づき、</a:t>
            </a:r>
            <a:r>
              <a:rPr kumimoji="1" lang="ja-JP" altLang="en-US" sz="900" dirty="0" smtClean="0">
                <a:latin typeface="Meiryo UI" panose="020B0604030504040204" pitchFamily="50" charset="-128"/>
                <a:ea typeface="Meiryo UI" panose="020B0604030504040204" pitchFamily="50" charset="-128"/>
              </a:rPr>
              <a:t>母集団に</a:t>
            </a:r>
            <a:r>
              <a:rPr kumimoji="1" lang="ja-JP" altLang="en-US" sz="900" dirty="0">
                <a:latin typeface="Meiryo UI" panose="020B0604030504040204" pitchFamily="50" charset="-128"/>
                <a:ea typeface="Meiryo UI" panose="020B0604030504040204" pitchFamily="50" charset="-128"/>
              </a:rPr>
              <a:t>おける必要量の平均値</a:t>
            </a:r>
            <a:r>
              <a:rPr kumimoji="1" lang="ja-JP" altLang="en-US" sz="900" dirty="0" smtClean="0">
                <a:latin typeface="Meiryo UI" panose="020B0604030504040204" pitchFamily="50" charset="-128"/>
                <a:ea typeface="Meiryo UI" panose="020B0604030504040204" pitchFamily="50" charset="-128"/>
              </a:rPr>
              <a:t>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推定値</a:t>
            </a:r>
            <a:r>
              <a:rPr kumimoji="1" lang="ja-JP" altLang="en-US" sz="900" dirty="0">
                <a:latin typeface="Meiryo UI" panose="020B0604030504040204" pitchFamily="50" charset="-128"/>
                <a:ea typeface="Meiryo UI" panose="020B0604030504040204" pitchFamily="50" charset="-128"/>
              </a:rPr>
              <a:t>を示す</a:t>
            </a:r>
            <a:r>
              <a:rPr kumimoji="1" lang="ja-JP" altLang="en-US" sz="900" dirty="0" smtClean="0">
                <a:latin typeface="Meiryo UI" panose="020B0604030504040204" pitchFamily="50" charset="-128"/>
                <a:ea typeface="Meiryo UI" panose="020B0604030504040204" pitchFamily="50" charset="-128"/>
              </a:rPr>
              <a:t>もの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推奨量   　         ある</a:t>
            </a:r>
            <a:r>
              <a:rPr kumimoji="1" lang="ja-JP" altLang="en-US" sz="900" dirty="0">
                <a:latin typeface="Meiryo UI" panose="020B0604030504040204" pitchFamily="50" charset="-128"/>
                <a:ea typeface="Meiryo UI" panose="020B0604030504040204" pitchFamily="50" charset="-128"/>
              </a:rPr>
              <a:t>対象集団において測定された必要量の分布に基づき、母集団に属する</a:t>
            </a:r>
            <a:r>
              <a:rPr kumimoji="1" lang="ja-JP" altLang="en-US" sz="900" dirty="0" smtClean="0">
                <a:latin typeface="Meiryo UI" panose="020B0604030504040204" pitchFamily="50" charset="-128"/>
                <a:ea typeface="Meiryo UI" panose="020B0604030504040204" pitchFamily="50" charset="-128"/>
              </a:rPr>
              <a:t>ほとんどの者</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97</a:t>
            </a:r>
            <a:r>
              <a:rPr kumimoji="1" lang="ja-JP" altLang="en-US" sz="900" dirty="0">
                <a:latin typeface="Meiryo UI" panose="020B0604030504040204" pitchFamily="50" charset="-128"/>
                <a:ea typeface="Meiryo UI" panose="020B0604030504040204" pitchFamily="50" charset="-128"/>
              </a:rPr>
              <a:t>ｰ</a:t>
            </a:r>
            <a:r>
              <a:rPr kumimoji="1" lang="en-US" altLang="ja-JP" sz="900" dirty="0" smtClean="0">
                <a:latin typeface="Meiryo UI" panose="020B0604030504040204" pitchFamily="50" charset="-128"/>
                <a:ea typeface="Meiryo UI" panose="020B0604030504040204" pitchFamily="50" charset="-128"/>
              </a:rPr>
              <a:t>98</a:t>
            </a:r>
            <a:r>
              <a:rPr kumimoji="1" lang="ja-JP" altLang="en-US" sz="900" dirty="0">
                <a:latin typeface="Meiryo UI" panose="020B0604030504040204" pitchFamily="50" charset="-128"/>
                <a:ea typeface="Meiryo UI" panose="020B0604030504040204" pitchFamily="50" charset="-128"/>
              </a:rPr>
              <a:t>％）が充足している</a:t>
            </a:r>
            <a:r>
              <a:rPr kumimoji="1" lang="ja-JP" altLang="en-US" sz="900" dirty="0" smtClean="0">
                <a:latin typeface="Meiryo UI" panose="020B0604030504040204" pitchFamily="50" charset="-128"/>
                <a:ea typeface="Meiryo UI" panose="020B0604030504040204" pitchFamily="50" charset="-128"/>
              </a:rPr>
              <a:t>量</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目安量              特定</a:t>
            </a:r>
            <a:r>
              <a:rPr kumimoji="1" lang="ja-JP" altLang="en-US" sz="900" dirty="0">
                <a:latin typeface="Meiryo UI" panose="020B0604030504040204" pitchFamily="50" charset="-128"/>
                <a:ea typeface="Meiryo UI" panose="020B0604030504040204" pitchFamily="50" charset="-128"/>
              </a:rPr>
              <a:t>の集団における、ある一定の栄養状態を維持するのに十分な</a:t>
            </a:r>
            <a:r>
              <a:rPr kumimoji="1" lang="ja-JP" altLang="en-US" sz="900" dirty="0" smtClean="0">
                <a:latin typeface="Meiryo UI" panose="020B0604030504040204" pitchFamily="50" charset="-128"/>
                <a:ea typeface="Meiryo UI" panose="020B0604030504040204" pitchFamily="50" charset="-128"/>
              </a:rPr>
              <a:t>量</a:t>
            </a:r>
            <a:endParaRPr kumimoji="1" lang="ja-JP" altLang="en-US" sz="900" dirty="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耐</a:t>
            </a:r>
            <a:r>
              <a:rPr kumimoji="1" lang="ja-JP" altLang="en-US" sz="900" dirty="0">
                <a:latin typeface="Meiryo UI" panose="020B0604030504040204" pitchFamily="50" charset="-128"/>
                <a:ea typeface="Meiryo UI" panose="020B0604030504040204" pitchFamily="50" charset="-128"/>
              </a:rPr>
              <a:t>容</a:t>
            </a:r>
            <a:r>
              <a:rPr kumimoji="1" lang="ja-JP" altLang="en-US" sz="900" dirty="0" smtClean="0">
                <a:latin typeface="Meiryo UI" panose="020B0604030504040204" pitchFamily="50" charset="-128"/>
                <a:ea typeface="Meiryo UI" panose="020B0604030504040204" pitchFamily="50" charset="-128"/>
              </a:rPr>
              <a:t>上限量</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健康</a:t>
            </a:r>
            <a:r>
              <a:rPr kumimoji="1" lang="ja-JP" altLang="en-US" sz="900" dirty="0">
                <a:latin typeface="Meiryo UI" panose="020B0604030504040204" pitchFamily="50" charset="-128"/>
                <a:ea typeface="Meiryo UI" panose="020B0604030504040204" pitchFamily="50" charset="-128"/>
              </a:rPr>
              <a:t>障害をもたらすリスクがないとみなされる習慣的な摂取量の</a:t>
            </a:r>
            <a:r>
              <a:rPr kumimoji="1" lang="ja-JP" altLang="en-US" sz="900" dirty="0" smtClean="0">
                <a:latin typeface="Meiryo UI" panose="020B0604030504040204" pitchFamily="50" charset="-128"/>
                <a:ea typeface="Meiryo UI" panose="020B0604030504040204" pitchFamily="50" charset="-128"/>
              </a:rPr>
              <a:t>上限</a:t>
            </a:r>
            <a:endParaRPr kumimoji="1" lang="ja-JP" altLang="en-US" sz="900" dirty="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目標量              生活</a:t>
            </a:r>
            <a:r>
              <a:rPr kumimoji="1" lang="ja-JP" altLang="en-US" sz="900" dirty="0">
                <a:latin typeface="Meiryo UI" panose="020B0604030504040204" pitchFamily="50" charset="-128"/>
                <a:ea typeface="Meiryo UI" panose="020B0604030504040204" pitchFamily="50" charset="-128"/>
              </a:rPr>
              <a:t>習慣病の発症予防を目的として、現在の日本人が当面の目標とすべき</a:t>
            </a:r>
            <a:r>
              <a:rPr kumimoji="1" lang="ja-JP" altLang="en-US" sz="900" dirty="0" smtClean="0">
                <a:latin typeface="Meiryo UI" panose="020B0604030504040204" pitchFamily="50" charset="-128"/>
                <a:ea typeface="Meiryo UI" panose="020B0604030504040204" pitchFamily="50" charset="-128"/>
              </a:rPr>
              <a:t>摂取量</a:t>
            </a:r>
          </a:p>
        </p:txBody>
      </p:sp>
      <p:sp>
        <p:nvSpPr>
          <p:cNvPr id="3" name="スライド番号プレースホルダー 2"/>
          <p:cNvSpPr>
            <a:spLocks noGrp="1"/>
          </p:cNvSpPr>
          <p:nvPr>
            <p:ph type="sldNum" sz="quarter" idx="10"/>
          </p:nvPr>
        </p:nvSpPr>
        <p:spPr/>
        <p:txBody>
          <a:bodyPr/>
          <a:lstStyle/>
          <a:p>
            <a:r>
              <a:rPr kumimoji="1" lang="en-US" altLang="ja-JP" dirty="0" smtClean="0"/>
              <a:t>12</a:t>
            </a:r>
            <a:endParaRPr kumimoji="1" lang="ja-JP" altLang="en-US" dirty="0"/>
          </a:p>
        </p:txBody>
      </p:sp>
    </p:spTree>
    <p:extLst>
      <p:ext uri="{BB962C8B-B14F-4D97-AF65-F5344CB8AC3E}">
        <p14:creationId xmlns:p14="http://schemas.microsoft.com/office/powerpoint/2010/main" val="3435070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0" y="-6350"/>
            <a:ext cx="6858000" cy="518160"/>
            <a:chOff x="0" y="-6350"/>
            <a:chExt cx="6858000" cy="518160"/>
          </a:xfrm>
        </p:grpSpPr>
        <p:sp>
          <p:nvSpPr>
            <p:cNvPr id="12" name="正方形/長方形 11"/>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14" name="表 13"/>
          <p:cNvGraphicFramePr>
            <a:graphicFrameLocks noGrp="1"/>
          </p:cNvGraphicFramePr>
          <p:nvPr>
            <p:extLst>
              <p:ext uri="{D42A27DB-BD31-4B8C-83A1-F6EECF244321}">
                <p14:modId xmlns:p14="http://schemas.microsoft.com/office/powerpoint/2010/main" val="2012137562"/>
              </p:ext>
            </p:extLst>
          </p:nvPr>
        </p:nvGraphicFramePr>
        <p:xfrm>
          <a:off x="729000" y="1101796"/>
          <a:ext cx="5400000" cy="3982720"/>
        </p:xfrm>
        <a:graphic>
          <a:graphicData uri="http://schemas.openxmlformats.org/drawingml/2006/table">
            <a:tbl>
              <a:tblPr firstRow="1" bandRow="1">
                <a:tableStyleId>{C083E6E3-FA7D-4D7B-A595-EF9225AFEA82}</a:tableStyleId>
              </a:tblPr>
              <a:tblGrid>
                <a:gridCol w="1260000">
                  <a:extLst>
                    <a:ext uri="{9D8B030D-6E8A-4147-A177-3AD203B41FA5}">
                      <a16:colId xmlns:a16="http://schemas.microsoft.com/office/drawing/2014/main" val="20000"/>
                    </a:ext>
                  </a:extLst>
                </a:gridCol>
                <a:gridCol w="1584000">
                  <a:extLst>
                    <a:ext uri="{9D8B030D-6E8A-4147-A177-3AD203B41FA5}">
                      <a16:colId xmlns:a16="http://schemas.microsoft.com/office/drawing/2014/main" val="20002"/>
                    </a:ext>
                  </a:extLst>
                </a:gridCol>
                <a:gridCol w="2556000">
                  <a:extLst>
                    <a:ext uri="{9D8B030D-6E8A-4147-A177-3AD203B41FA5}">
                      <a16:colId xmlns:a16="http://schemas.microsoft.com/office/drawing/2014/main" val="20001"/>
                    </a:ext>
                  </a:extLst>
                </a:gridCol>
              </a:tblGrid>
              <a:tr h="186293">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栄養素等</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800kcal</a:t>
                      </a:r>
                      <a:r>
                        <a:rPr kumimoji="1" lang="ja-JP" altLang="en-US" sz="900" b="0" dirty="0" smtClean="0">
                          <a:solidFill>
                            <a:schemeClr val="tx1"/>
                          </a:solidFill>
                          <a:latin typeface="Meiryo UI" panose="020B0604030504040204" pitchFamily="50" charset="-128"/>
                          <a:ea typeface="Meiryo UI" panose="020B0604030504040204" pitchFamily="50" charset="-128"/>
                        </a:rPr>
                        <a:t>定食</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算出方法</a:t>
                      </a:r>
                      <a:endParaRPr kumimoji="1" lang="en-US" altLang="ja-JP" sz="900" b="0" baseline="0" dirty="0" smtClean="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18629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endParaRPr kumimoji="1" lang="en-US" altLang="ja-JP" sz="900" b="0" baseline="0" dirty="0" smtClean="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8629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800kcal×17</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÷4kcal/g=34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8629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脂質（</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800kcal×25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÷9kcal/g</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炭水化物（</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800kcal×58</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÷4kcal/g=116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r h="0">
                <a:tc>
                  <a:txBody>
                    <a:bodyPr/>
                    <a:lstStyle/>
                    <a:p>
                      <a:pPr>
                        <a:lnSpc>
                          <a:spcPts val="1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食物繊維（</a:t>
                      </a:r>
                      <a:r>
                        <a:rPr kumimoji="1" lang="en-US" altLang="zh-TW" sz="900" b="0" dirty="0" smtClean="0">
                          <a:solidFill>
                            <a:schemeClr val="tx1"/>
                          </a:solidFill>
                          <a:latin typeface="Meiryo UI" panose="020B0604030504040204" pitchFamily="50" charset="-128"/>
                          <a:ea typeface="Meiryo UI" panose="020B0604030504040204" pitchFamily="50" charset="-128"/>
                        </a:rPr>
                        <a:t>g</a:t>
                      </a:r>
                      <a:r>
                        <a:rPr kumimoji="1" lang="zh-TW"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21g×35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7g</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43200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A</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㎍RAE</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228</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315</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945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650×35</a:t>
                      </a:r>
                      <a:r>
                        <a:rPr kumimoji="1" lang="ja-JP" altLang="en-US" sz="900" b="0" baseline="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228</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900×35</a:t>
                      </a:r>
                      <a:r>
                        <a:rPr kumimoji="1" lang="ja-JP" altLang="en-US" sz="900" b="0" baseline="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315</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2,700×35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945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7"/>
                  </a:ext>
                </a:extLst>
              </a:tr>
              <a:tr h="32400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0.42</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0.49</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1.2×35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0.42</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1.4×35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0.49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8"/>
                  </a:ext>
                </a:extLst>
              </a:tr>
              <a:tr h="32400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0.46</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0.56</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1.3×35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≒0.46</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1.6×35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0.56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9"/>
                  </a:ext>
                </a:extLst>
              </a:tr>
              <a:tr h="32400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C</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30</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35</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85×35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≒30</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100×35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0"/>
                  </a:ext>
                </a:extLst>
              </a:tr>
              <a:tr h="43200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228</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280</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875</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650×35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≒228</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800×35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280</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2,500×35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875</a:t>
                      </a: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1"/>
                  </a:ext>
                </a:extLst>
              </a:tr>
              <a:tr h="43200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鉄（</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2.3</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2.6</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18</a:t>
                      </a:r>
                      <a:r>
                        <a:rPr kumimoji="1" lang="ja-JP" altLang="en-US" sz="900" b="0" dirty="0" smtClean="0">
                          <a:solidFill>
                            <a:schemeClr val="tx1"/>
                          </a:solidFill>
                          <a:latin typeface="Meiryo UI" panose="020B0604030504040204" pitchFamily="50" charset="-128"/>
                          <a:ea typeface="Meiryo UI" panose="020B0604030504040204" pitchFamily="50" charset="-128"/>
                        </a:rPr>
                        <a:t>）</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6.5×35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≒2.3</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7.5×35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≒2.6</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50×35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≒18</a:t>
                      </a: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2"/>
                  </a:ext>
                </a:extLst>
              </a:tr>
              <a:tr h="216000">
                <a:tc>
                  <a:txBody>
                    <a:bodyPr/>
                    <a:lstStyle/>
                    <a:p>
                      <a:pPr>
                        <a:lnSpc>
                          <a:spcPts val="1000"/>
                        </a:lnSpc>
                      </a:pPr>
                      <a:r>
                        <a:rPr kumimoji="1" lang="zh-CN" altLang="en-US" sz="900" b="0" dirty="0" smtClean="0">
                          <a:solidFill>
                            <a:schemeClr val="tx1"/>
                          </a:solidFill>
                          <a:latin typeface="Meiryo UI" panose="020B0604030504040204" pitchFamily="50" charset="-128"/>
                          <a:ea typeface="Meiryo UI" panose="020B0604030504040204" pitchFamily="50" charset="-128"/>
                        </a:rPr>
                        <a:t>食塩相当量（</a:t>
                      </a:r>
                      <a:r>
                        <a:rPr kumimoji="1" lang="en-US" altLang="zh-CN" sz="900" b="0" dirty="0" smtClean="0">
                          <a:solidFill>
                            <a:schemeClr val="tx1"/>
                          </a:solidFill>
                          <a:latin typeface="Meiryo UI" panose="020B0604030504040204" pitchFamily="50" charset="-128"/>
                          <a:ea typeface="Meiryo UI" panose="020B0604030504040204" pitchFamily="50" charset="-128"/>
                        </a:rPr>
                        <a:t>g</a:t>
                      </a:r>
                      <a:r>
                        <a:rPr kumimoji="1" lang="zh-CN"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2.6</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7.5×35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4"/>
                  </a:ext>
                </a:extLst>
              </a:tr>
            </a:tbl>
          </a:graphicData>
        </a:graphic>
      </p:graphicFrame>
      <p:sp>
        <p:nvSpPr>
          <p:cNvPr id="5" name="テキスト ボックス 4"/>
          <p:cNvSpPr txBox="1"/>
          <p:nvPr/>
        </p:nvSpPr>
        <p:spPr>
          <a:xfrm>
            <a:off x="635249" y="657379"/>
            <a:ext cx="3793875" cy="477054"/>
          </a:xfrm>
          <a:prstGeom prst="rect">
            <a:avLst/>
          </a:prstGeom>
          <a:noFill/>
        </p:spPr>
        <p:txBody>
          <a:bodyPr wrap="square" rtlCol="0">
            <a:spAutoFit/>
          </a:bodyPr>
          <a:lstStyle/>
          <a:p>
            <a:pPr>
              <a:lnSpc>
                <a:spcPct val="150000"/>
              </a:lnSpc>
            </a:pP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例示</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複数定食方式の場合</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① </a:t>
            </a:r>
            <a:r>
              <a:rPr kumimoji="1" lang="en-US" altLang="ja-JP" sz="1000" dirty="0" smtClean="0">
                <a:latin typeface="Meiryo UI" panose="020B0604030504040204" pitchFamily="50" charset="-128"/>
                <a:ea typeface="Meiryo UI" panose="020B0604030504040204" pitchFamily="50" charset="-128"/>
              </a:rPr>
              <a:t>800kcal</a:t>
            </a:r>
            <a:r>
              <a:rPr kumimoji="1" lang="ja-JP" altLang="en-US" sz="1000" dirty="0" smtClean="0">
                <a:latin typeface="Meiryo UI" panose="020B0604030504040204" pitchFamily="50" charset="-128"/>
                <a:ea typeface="Meiryo UI" panose="020B0604030504040204" pitchFamily="50" charset="-128"/>
              </a:rPr>
              <a:t>定食（主</a:t>
            </a:r>
            <a:r>
              <a:rPr kumimoji="1" lang="ja-JP" altLang="en-US" sz="1000" dirty="0">
                <a:latin typeface="Meiryo UI" panose="020B0604030504040204" pitchFamily="50" charset="-128"/>
                <a:ea typeface="Meiryo UI" panose="020B0604030504040204" pitchFamily="50" charset="-128"/>
              </a:rPr>
              <a:t>な対象：男性身体活動レベル</a:t>
            </a:r>
            <a:r>
              <a:rPr kumimoji="1" lang="en-US" altLang="ja-JP" sz="1000" dirty="0" smtClean="0">
                <a:latin typeface="Meiryo UI" panose="020B0604030504040204" pitchFamily="50" charset="-128"/>
                <a:ea typeface="Meiryo UI" panose="020B0604030504040204" pitchFamily="50" charset="-128"/>
              </a:rPr>
              <a:t>Ⅰ</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35249" y="5064947"/>
            <a:ext cx="3555751"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② </a:t>
            </a:r>
            <a:r>
              <a:rPr kumimoji="1" lang="en-US" altLang="ja-JP" sz="1000" dirty="0" smtClean="0">
                <a:latin typeface="Meiryo UI" panose="020B0604030504040204" pitchFamily="50" charset="-128"/>
                <a:ea typeface="Meiryo UI" panose="020B0604030504040204" pitchFamily="50" charset="-128"/>
              </a:rPr>
              <a:t>600kcal</a:t>
            </a:r>
            <a:r>
              <a:rPr kumimoji="1" lang="ja-JP" altLang="en-US" sz="1000" dirty="0" smtClean="0">
                <a:latin typeface="Meiryo UI" panose="020B0604030504040204" pitchFamily="50" charset="-128"/>
                <a:ea typeface="Meiryo UI" panose="020B0604030504040204" pitchFamily="50" charset="-128"/>
              </a:rPr>
              <a:t>定食（主</a:t>
            </a:r>
            <a:r>
              <a:rPr kumimoji="1" lang="ja-JP" altLang="en-US" sz="1000" dirty="0">
                <a:latin typeface="Meiryo UI" panose="020B0604030504040204" pitchFamily="50" charset="-128"/>
                <a:ea typeface="Meiryo UI" panose="020B0604030504040204" pitchFamily="50" charset="-128"/>
              </a:rPr>
              <a:t>な対象</a:t>
            </a:r>
            <a:r>
              <a:rPr kumimoji="1" lang="ja-JP" altLang="en-US"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女性</a:t>
            </a:r>
            <a:r>
              <a:rPr kumimoji="1" lang="ja-JP" altLang="en-US" sz="1000" dirty="0" smtClean="0">
                <a:latin typeface="Meiryo UI" panose="020B0604030504040204" pitchFamily="50" charset="-128"/>
                <a:ea typeface="Meiryo UI" panose="020B0604030504040204" pitchFamily="50" charset="-128"/>
              </a:rPr>
              <a:t>身体</a:t>
            </a:r>
            <a:r>
              <a:rPr kumimoji="1" lang="ja-JP" altLang="en-US" sz="1000" dirty="0">
                <a:latin typeface="Meiryo UI" panose="020B0604030504040204" pitchFamily="50" charset="-128"/>
                <a:ea typeface="Meiryo UI" panose="020B0604030504040204" pitchFamily="50" charset="-128"/>
              </a:rPr>
              <a:t>活動レベル</a:t>
            </a:r>
            <a:r>
              <a:rPr kumimoji="1" lang="en-US" altLang="ja-JP" sz="1000" dirty="0" smtClean="0">
                <a:latin typeface="Meiryo UI" panose="020B0604030504040204" pitchFamily="50" charset="-128"/>
                <a:ea typeface="Meiryo UI" panose="020B0604030504040204" pitchFamily="50" charset="-128"/>
              </a:rPr>
              <a:t>Ⅰ</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1150481161"/>
              </p:ext>
            </p:extLst>
          </p:nvPr>
        </p:nvGraphicFramePr>
        <p:xfrm>
          <a:off x="729000" y="5286194"/>
          <a:ext cx="5400000" cy="3982720"/>
        </p:xfrm>
        <a:graphic>
          <a:graphicData uri="http://schemas.openxmlformats.org/drawingml/2006/table">
            <a:tbl>
              <a:tblPr firstRow="1" bandRow="1">
                <a:tableStyleId>{C083E6E3-FA7D-4D7B-A595-EF9225AFEA82}</a:tableStyleId>
              </a:tblPr>
              <a:tblGrid>
                <a:gridCol w="1260000">
                  <a:extLst>
                    <a:ext uri="{9D8B030D-6E8A-4147-A177-3AD203B41FA5}">
                      <a16:colId xmlns:a16="http://schemas.microsoft.com/office/drawing/2014/main" val="20000"/>
                    </a:ext>
                  </a:extLst>
                </a:gridCol>
                <a:gridCol w="1584000">
                  <a:extLst>
                    <a:ext uri="{9D8B030D-6E8A-4147-A177-3AD203B41FA5}">
                      <a16:colId xmlns:a16="http://schemas.microsoft.com/office/drawing/2014/main" val="20002"/>
                    </a:ext>
                  </a:extLst>
                </a:gridCol>
                <a:gridCol w="2556000">
                  <a:extLst>
                    <a:ext uri="{9D8B030D-6E8A-4147-A177-3AD203B41FA5}">
                      <a16:colId xmlns:a16="http://schemas.microsoft.com/office/drawing/2014/main" val="20001"/>
                    </a:ext>
                  </a:extLst>
                </a:gridCol>
              </a:tblGrid>
              <a:tr h="186293">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栄養素等</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600kcal</a:t>
                      </a:r>
                      <a:r>
                        <a:rPr kumimoji="1" lang="ja-JP" altLang="en-US" sz="900" b="0" dirty="0" smtClean="0">
                          <a:solidFill>
                            <a:schemeClr val="tx1"/>
                          </a:solidFill>
                          <a:latin typeface="Meiryo UI" panose="020B0604030504040204" pitchFamily="50" charset="-128"/>
                          <a:ea typeface="Meiryo UI" panose="020B0604030504040204" pitchFamily="50" charset="-128"/>
                        </a:rPr>
                        <a:t>定食</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算出方法</a:t>
                      </a:r>
                      <a:endParaRPr kumimoji="1" lang="en-US" altLang="ja-JP" sz="900" b="0" baseline="0" dirty="0" smtClean="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18629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endParaRPr kumimoji="1" lang="en-US" altLang="ja-JP" sz="900" b="0" baseline="0" dirty="0" smtClean="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8629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600kcal×17</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÷4kcal/g</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8629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脂質（</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600kcal×25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÷9kcal/g</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17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18629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炭水化物（</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600kcal×58</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÷4kcal/g=87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r h="186293">
                <a:tc>
                  <a:txBody>
                    <a:bodyPr/>
                    <a:lstStyle/>
                    <a:p>
                      <a:pPr>
                        <a:lnSpc>
                          <a:spcPts val="1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食物繊維（</a:t>
                      </a:r>
                      <a:r>
                        <a:rPr kumimoji="1" lang="en-US" altLang="zh-TW" sz="900" b="0" dirty="0" smtClean="0">
                          <a:solidFill>
                            <a:schemeClr val="tx1"/>
                          </a:solidFill>
                          <a:latin typeface="Meiryo UI" panose="020B0604030504040204" pitchFamily="50" charset="-128"/>
                          <a:ea typeface="Meiryo UI" panose="020B0604030504040204" pitchFamily="50" charset="-128"/>
                        </a:rPr>
                        <a:t>g</a:t>
                      </a:r>
                      <a:r>
                        <a:rPr kumimoji="1" lang="zh-TW"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18g×35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6g</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40291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A</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㎍RAE</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175</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245</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945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500×35</a:t>
                      </a:r>
                      <a:r>
                        <a:rPr kumimoji="1" lang="ja-JP" altLang="en-US" sz="900" b="0" baseline="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175</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700×35</a:t>
                      </a:r>
                      <a:r>
                        <a:rPr kumimoji="1" lang="ja-JP" altLang="en-US" sz="900" b="0" baseline="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245</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2,700×35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945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7"/>
                  </a:ext>
                </a:extLst>
              </a:tr>
              <a:tr h="29460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0.32</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0.39</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0.9×35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0.32</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1.1×35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0.39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8"/>
                  </a:ext>
                </a:extLst>
              </a:tr>
              <a:tr h="29460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0.35</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0.42</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1.0×35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0.35</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1.2×35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0.42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9"/>
                  </a:ext>
                </a:extLst>
              </a:tr>
              <a:tr h="29460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 </a:t>
                      </a:r>
                      <a:r>
                        <a:rPr kumimoji="1" lang="en-US" altLang="ja-JP" sz="900" b="0" dirty="0" smtClean="0">
                          <a:solidFill>
                            <a:schemeClr val="tx1"/>
                          </a:solidFill>
                          <a:latin typeface="Meiryo UI" panose="020B0604030504040204" pitchFamily="50" charset="-128"/>
                          <a:ea typeface="Meiryo UI" panose="020B0604030504040204" pitchFamily="50" charset="-128"/>
                        </a:rPr>
                        <a:t>C</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30</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35</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85×35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≒30</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100×35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0"/>
                  </a:ext>
                </a:extLst>
              </a:tr>
              <a:tr h="40291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193</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228</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875</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550×35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≒193</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650×35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228</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2,500×35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875</a:t>
                      </a: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1"/>
                  </a:ext>
                </a:extLst>
              </a:tr>
              <a:tr h="402913">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鉄（</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baseline="300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3.2</a:t>
                      </a:r>
                      <a:r>
                        <a:rPr kumimoji="1" lang="ja-JP" altLang="en-US" sz="900" b="0" dirty="0" smtClean="0">
                          <a:solidFill>
                            <a:schemeClr val="tx1"/>
                          </a:solidFill>
                          <a:latin typeface="Meiryo UI" panose="020B0604030504040204" pitchFamily="50" charset="-128"/>
                          <a:ea typeface="Meiryo UI" panose="020B0604030504040204" pitchFamily="50" charset="-128"/>
                        </a:rPr>
                        <a:t>を下回らず</a:t>
                      </a:r>
                      <a:r>
                        <a:rPr kumimoji="1" lang="en-US" altLang="ja-JP" sz="900" b="0" dirty="0" smtClean="0">
                          <a:solidFill>
                            <a:schemeClr val="tx1"/>
                          </a:solidFill>
                          <a:latin typeface="Meiryo UI" panose="020B0604030504040204" pitchFamily="50" charset="-128"/>
                          <a:ea typeface="Meiryo UI" panose="020B0604030504040204" pitchFamily="50" charset="-128"/>
                        </a:rPr>
                        <a:t>3.9</a:t>
                      </a:r>
                      <a:r>
                        <a:rPr kumimoji="1" lang="ja-JP" altLang="en-US" sz="900" b="0" dirty="0" smtClean="0">
                          <a:solidFill>
                            <a:schemeClr val="tx1"/>
                          </a:solidFill>
                          <a:latin typeface="Meiryo UI" panose="020B0604030504040204" pitchFamily="50" charset="-128"/>
                          <a:ea typeface="Meiryo UI" panose="020B0604030504040204" pitchFamily="50" charset="-128"/>
                        </a:rPr>
                        <a:t>付近</a:t>
                      </a: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14</a:t>
                      </a:r>
                      <a:r>
                        <a:rPr kumimoji="1" lang="ja-JP" altLang="en-US" sz="900" b="0" dirty="0" smtClean="0">
                          <a:solidFill>
                            <a:schemeClr val="tx1"/>
                          </a:solidFill>
                          <a:latin typeface="Meiryo UI" panose="020B0604030504040204" pitchFamily="50" charset="-128"/>
                          <a:ea typeface="Meiryo UI" panose="020B0604030504040204" pitchFamily="50" charset="-128"/>
                        </a:rPr>
                        <a:t>）</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推定平均必要量：</a:t>
                      </a:r>
                      <a:r>
                        <a:rPr kumimoji="1" lang="en-US" altLang="ja-JP" sz="900" b="0" dirty="0" smtClean="0">
                          <a:solidFill>
                            <a:schemeClr val="tx1"/>
                          </a:solidFill>
                          <a:latin typeface="Meiryo UI" panose="020B0604030504040204" pitchFamily="50" charset="-128"/>
                          <a:ea typeface="Meiryo UI" panose="020B0604030504040204" pitchFamily="50" charset="-128"/>
                        </a:rPr>
                        <a:t>9.0×35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≒3.2</a:t>
                      </a: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推奨量：</a:t>
                      </a:r>
                      <a:r>
                        <a:rPr kumimoji="1" lang="en-US" altLang="ja-JP" sz="900" b="0" dirty="0" smtClean="0">
                          <a:solidFill>
                            <a:schemeClr val="tx1"/>
                          </a:solidFill>
                          <a:latin typeface="Meiryo UI" panose="020B0604030504040204" pitchFamily="50" charset="-128"/>
                          <a:ea typeface="Meiryo UI" panose="020B0604030504040204" pitchFamily="50" charset="-128"/>
                        </a:rPr>
                        <a:t>11.0×35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≒3.9</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耐容上限量：</a:t>
                      </a:r>
                      <a:r>
                        <a:rPr kumimoji="1" lang="en-US" altLang="ja-JP" sz="900" b="0" dirty="0" smtClean="0">
                          <a:solidFill>
                            <a:schemeClr val="tx1"/>
                          </a:solidFill>
                          <a:latin typeface="Meiryo UI" panose="020B0604030504040204" pitchFamily="50" charset="-128"/>
                          <a:ea typeface="Meiryo UI" panose="020B0604030504040204" pitchFamily="50" charset="-128"/>
                        </a:rPr>
                        <a:t>40×35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14</a:t>
                      </a: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2"/>
                  </a:ext>
                </a:extLst>
              </a:tr>
              <a:tr h="216000">
                <a:tc>
                  <a:txBody>
                    <a:bodyPr/>
                    <a:lstStyle/>
                    <a:p>
                      <a:pPr>
                        <a:lnSpc>
                          <a:spcPts val="1000"/>
                        </a:lnSpc>
                      </a:pPr>
                      <a:r>
                        <a:rPr kumimoji="1" lang="zh-CN" altLang="en-US" sz="900" b="0" dirty="0" smtClean="0">
                          <a:solidFill>
                            <a:schemeClr val="tx1"/>
                          </a:solidFill>
                          <a:latin typeface="Meiryo UI" panose="020B0604030504040204" pitchFamily="50" charset="-128"/>
                          <a:ea typeface="Meiryo UI" panose="020B0604030504040204" pitchFamily="50" charset="-128"/>
                        </a:rPr>
                        <a:t>食塩相当量（</a:t>
                      </a:r>
                      <a:r>
                        <a:rPr kumimoji="1" lang="en-US" altLang="zh-CN" sz="900" b="0" dirty="0" smtClean="0">
                          <a:solidFill>
                            <a:schemeClr val="tx1"/>
                          </a:solidFill>
                          <a:latin typeface="Meiryo UI" panose="020B0604030504040204" pitchFamily="50" charset="-128"/>
                          <a:ea typeface="Meiryo UI" panose="020B0604030504040204" pitchFamily="50" charset="-128"/>
                        </a:rPr>
                        <a:t>g</a:t>
                      </a:r>
                      <a:r>
                        <a:rPr kumimoji="1" lang="zh-CN"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2.3</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目標量：</a:t>
                      </a:r>
                      <a:r>
                        <a:rPr kumimoji="1" lang="en-US" altLang="ja-JP" sz="900" b="0" dirty="0" smtClean="0">
                          <a:solidFill>
                            <a:schemeClr val="tx1"/>
                          </a:solidFill>
                          <a:latin typeface="Meiryo UI" panose="020B0604030504040204" pitchFamily="50" charset="-128"/>
                          <a:ea typeface="Meiryo UI" panose="020B0604030504040204" pitchFamily="50" charset="-128"/>
                        </a:rPr>
                        <a:t>6.5×35</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2.3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4"/>
                  </a:ext>
                </a:extLst>
              </a:tr>
            </a:tbl>
          </a:graphicData>
        </a:graphic>
      </p:graphicFrame>
      <p:sp>
        <p:nvSpPr>
          <p:cNvPr id="4" name="テキスト ボックス 3"/>
          <p:cNvSpPr txBox="1"/>
          <p:nvPr/>
        </p:nvSpPr>
        <p:spPr>
          <a:xfrm>
            <a:off x="646748" y="9258300"/>
            <a:ext cx="5482252"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・エネルギー換算</a:t>
            </a:r>
            <a:r>
              <a:rPr kumimoji="1" lang="ja-JP" altLang="en-US" sz="800" dirty="0" smtClean="0">
                <a:latin typeface="Meiryo UI" panose="020B0604030504040204" pitchFamily="50" charset="-128"/>
                <a:ea typeface="Meiryo UI" panose="020B0604030504040204" pitchFamily="50" charset="-128"/>
              </a:rPr>
              <a:t>係数として、</a:t>
            </a:r>
            <a:r>
              <a:rPr kumimoji="1" lang="en-US" altLang="ja-JP" sz="800" dirty="0" smtClean="0">
                <a:latin typeface="Meiryo UI" panose="020B0604030504040204" pitchFamily="50" charset="-128"/>
                <a:ea typeface="Meiryo UI" panose="020B0604030504040204" pitchFamily="50" charset="-128"/>
              </a:rPr>
              <a:t>Atwater</a:t>
            </a:r>
            <a:r>
              <a:rPr kumimoji="1" lang="ja-JP" altLang="en-US" sz="800" dirty="0" smtClean="0">
                <a:latin typeface="Meiryo UI" panose="020B0604030504040204" pitchFamily="50" charset="-128"/>
                <a:ea typeface="Meiryo UI" panose="020B0604030504040204" pitchFamily="50" charset="-128"/>
              </a:rPr>
              <a:t>係数を使用</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600kcal</a:t>
            </a:r>
            <a:r>
              <a:rPr kumimoji="1" lang="ja-JP" altLang="en-US" sz="800" dirty="0" smtClean="0">
                <a:latin typeface="Meiryo UI" panose="020B0604030504040204" pitchFamily="50" charset="-128"/>
                <a:ea typeface="Meiryo UI" panose="020B0604030504040204" pitchFamily="50" charset="-128"/>
              </a:rPr>
              <a:t>定食の鉄は女性（月経あり）で算出</a:t>
            </a:r>
          </a:p>
        </p:txBody>
      </p:sp>
      <p:sp>
        <p:nvSpPr>
          <p:cNvPr id="2" name="スライド番号プレースホルダー 1"/>
          <p:cNvSpPr>
            <a:spLocks noGrp="1"/>
          </p:cNvSpPr>
          <p:nvPr>
            <p:ph type="sldNum" sz="quarter" idx="10"/>
          </p:nvPr>
        </p:nvSpPr>
        <p:spPr/>
        <p:txBody>
          <a:bodyPr/>
          <a:lstStyle/>
          <a:p>
            <a:r>
              <a:rPr kumimoji="1" lang="en-US" altLang="ja-JP" dirty="0" smtClean="0"/>
              <a:t>13</a:t>
            </a:r>
            <a:endParaRPr kumimoji="1" lang="ja-JP" altLang="en-US" dirty="0"/>
          </a:p>
        </p:txBody>
      </p:sp>
    </p:spTree>
    <p:extLst>
      <p:ext uri="{BB962C8B-B14F-4D97-AF65-F5344CB8AC3E}">
        <p14:creationId xmlns:p14="http://schemas.microsoft.com/office/powerpoint/2010/main" val="3218715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0" y="-6350"/>
            <a:ext cx="6858000" cy="518160"/>
            <a:chOff x="0" y="-6350"/>
            <a:chExt cx="6858000" cy="518160"/>
          </a:xfrm>
        </p:grpSpPr>
        <p:sp>
          <p:nvSpPr>
            <p:cNvPr id="5" name="正方形/長方形 4"/>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 name="直線コネクタ 5"/>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17" name="表 16"/>
          <p:cNvGraphicFramePr>
            <a:graphicFrameLocks noGrp="1"/>
          </p:cNvGraphicFramePr>
          <p:nvPr>
            <p:extLst>
              <p:ext uri="{D42A27DB-BD31-4B8C-83A1-F6EECF244321}">
                <p14:modId xmlns:p14="http://schemas.microsoft.com/office/powerpoint/2010/main" val="3285926548"/>
              </p:ext>
            </p:extLst>
          </p:nvPr>
        </p:nvGraphicFramePr>
        <p:xfrm>
          <a:off x="549000" y="1070580"/>
          <a:ext cx="5760000" cy="1200600"/>
        </p:xfrm>
        <a:graphic>
          <a:graphicData uri="http://schemas.openxmlformats.org/drawingml/2006/table">
            <a:tbl>
              <a:tblPr firstRow="1" bandRow="1">
                <a:tableStyleId>{C083E6E3-FA7D-4D7B-A595-EF9225AFEA82}</a:tableStyleId>
              </a:tblPr>
              <a:tblGrid>
                <a:gridCol w="5760000">
                  <a:extLst>
                    <a:ext uri="{9D8B030D-6E8A-4147-A177-3AD203B41FA5}">
                      <a16:colId xmlns:a16="http://schemas.microsoft.com/office/drawing/2014/main" val="502578042"/>
                    </a:ext>
                  </a:extLst>
                </a:gridCol>
              </a:tblGrid>
              <a:tr h="169775">
                <a:tc>
                  <a:txBody>
                    <a:bodyPr/>
                    <a:lstStyle/>
                    <a:p>
                      <a:pPr>
                        <a:lnSpc>
                          <a:spcPct val="100000"/>
                        </a:lnSpc>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献立作成基準に必要となる事項例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solidFill>
                      <a:schemeClr val="accent3">
                        <a:lumMod val="20000"/>
                        <a:lumOff val="80000"/>
                      </a:schemeClr>
                    </a:solidFill>
                  </a:tcPr>
                </a:tc>
                <a:extLst>
                  <a:ext uri="{0D108BD9-81ED-4DB2-BD59-A6C34878D82A}">
                    <a16:rowId xmlns:a16="http://schemas.microsoft.com/office/drawing/2014/main" val="3540058918"/>
                  </a:ext>
                </a:extLst>
              </a:tr>
              <a:tr h="972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・食品構成表を作成し、栄養素だけでなく食材バランスのよい献立作成に活用する。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・利用者の状況を考慮し、朝食、昼食、夕食の配分率を決定する。間食が必要な場合は、間食も配慮して配分する。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・献立作成の期間やサイクルを設定する。（</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2</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週間</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1</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サイクル、四季を取り入れ</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3</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か月で変更 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・提供する料理の種類を設定する。（主食・主菜・副菜・汁物・果物等の料理区分の設定 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・主要な食品の提供量を設定する。（ごはんＳ </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Ｍ </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Ｌ、主菜・副菜の食品の分量 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・提供方式を設定する。（単一定食、複数定食、カフェテリア 等）</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3648343957"/>
                  </a:ext>
                </a:extLst>
              </a:tr>
            </a:tbl>
          </a:graphicData>
        </a:graphic>
      </p:graphicFrame>
      <p:sp>
        <p:nvSpPr>
          <p:cNvPr id="43" name="テキスト ボックス 42"/>
          <p:cNvSpPr txBox="1"/>
          <p:nvPr/>
        </p:nvSpPr>
        <p:spPr>
          <a:xfrm>
            <a:off x="549000" y="665720"/>
            <a:ext cx="5760000" cy="400110"/>
          </a:xfrm>
          <a:prstGeom prst="rect">
            <a:avLst/>
          </a:prstGeom>
          <a:noFill/>
        </p:spPr>
        <p:txBody>
          <a:bodyPr wrap="square" rtlCol="0">
            <a:spAutoFit/>
          </a:bodyPr>
          <a:lstStyle/>
          <a:p>
            <a:r>
              <a:rPr kumimoji="1" lang="ja-JP" altLang="en-US" sz="1000" b="1" dirty="0" smtClean="0">
                <a:latin typeface="Meiryo UI" panose="020B0604030504040204" pitchFamily="50" charset="-128"/>
                <a:ea typeface="Meiryo UI" panose="020B0604030504040204" pitchFamily="50" charset="-128"/>
              </a:rPr>
              <a:t>③ 献立作成基準の作成</a:t>
            </a:r>
            <a:endParaRPr kumimoji="1" lang="en-US" altLang="ja-JP" sz="1000" b="1"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利用者</a:t>
            </a:r>
            <a:r>
              <a:rPr lang="ja-JP" altLang="en-US" sz="1000" dirty="0">
                <a:latin typeface="Meiryo UI" panose="020B0604030504040204" pitchFamily="50" charset="-128"/>
                <a:ea typeface="Meiryo UI" panose="020B0604030504040204" pitchFamily="50" charset="-128"/>
              </a:rPr>
              <a:t>の給与栄養目標量が確保できるよう、献立作成基準を設定します</a:t>
            </a:r>
            <a:r>
              <a:rPr lang="ja-JP" altLang="en-US" sz="1000"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457321650"/>
              </p:ext>
            </p:extLst>
          </p:nvPr>
        </p:nvGraphicFramePr>
        <p:xfrm>
          <a:off x="549000" y="2953817"/>
          <a:ext cx="5760000" cy="2172600"/>
        </p:xfrm>
        <a:graphic>
          <a:graphicData uri="http://schemas.openxmlformats.org/drawingml/2006/table">
            <a:tbl>
              <a:tblPr firstRow="1" bandRow="1">
                <a:tableStyleId>{C083E6E3-FA7D-4D7B-A595-EF9225AFEA82}</a:tableStyleId>
              </a:tblPr>
              <a:tblGrid>
                <a:gridCol w="5760000">
                  <a:extLst>
                    <a:ext uri="{9D8B030D-6E8A-4147-A177-3AD203B41FA5}">
                      <a16:colId xmlns:a16="http://schemas.microsoft.com/office/drawing/2014/main" val="502578042"/>
                    </a:ext>
                  </a:extLst>
                </a:gridCol>
              </a:tblGrid>
              <a:tr h="169775">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食品構成の作成方法</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solidFill>
                      <a:schemeClr val="accent3">
                        <a:lumMod val="20000"/>
                        <a:lumOff val="80000"/>
                      </a:schemeClr>
                    </a:solidFill>
                  </a:tcPr>
                </a:tc>
                <a:extLst>
                  <a:ext uri="{0D108BD9-81ED-4DB2-BD59-A6C34878D82A}">
                    <a16:rowId xmlns:a16="http://schemas.microsoft.com/office/drawing/2014/main" val="3540058918"/>
                  </a:ext>
                </a:extLst>
              </a:tr>
              <a:tr h="1944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昼食は</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1</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日全体の概ね</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1/3</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以上を目安にする。</a:t>
                      </a:r>
                      <a:endPar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B</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給与目標エネルギ－量及び炭水化物エネルギ－比率から穀類の使用量を決める。</a:t>
                      </a:r>
                      <a:endPar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この際、朝、昼、夕の主食の種類（米、パン、めん類等）や量を考慮する。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C</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総たんぱく質から動物性食品の使用量を決める。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D</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穀類以外の植物性たんぱく質として、豆類の使用量を決める。</a:t>
                      </a:r>
                      <a:endPar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総たんぱく質から</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C</a:t>
                      </a:r>
                      <a:r>
                        <a:rPr kumimoji="0" lang="ja-JP" altLang="en-US" sz="900" b="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rPr>
                        <a:t>で算</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出した動物性たんぱく質を引いた残りが植物性たんぱく質となるが、そのうちの</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B</a:t>
                      </a:r>
                      <a:r>
                        <a:rPr kumimoji="0" lang="ja-JP" altLang="en-US" sz="900" b="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rPr>
                        <a:t>で算</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出される穀類</a:t>
                      </a:r>
                      <a:endPar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から摂取するたんぱく質を差し引いた残りの半分以上を豆類で補うとともに、カルシウム補給源として決める。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E </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野菜類の使用量は、概ね</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1</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日</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350g</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を目標とし、施設の特徴に応じて決める。そのうち</a:t>
                      </a: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1/3</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程度を緑黄色野菜とする。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F</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脂質は過剰にならないように油脂類の使用を決める。脂肪エネルギ－比率が適正な範囲におさまるように考慮する。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G</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残りの食品は総エネルギ－量及び使用実績から決める。残る食品のうち、エネルギ－源となるいも類、果実類、砂糖類の</a:t>
                      </a:r>
                      <a:endPar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使用量は、偏りのないように注意する。なお、豆類、魚介類、肉類、野菜類、調味料類、調理済み流通食品類のそれ</a:t>
                      </a:r>
                      <a:r>
                        <a:rPr kumimoji="0" lang="ja-JP" altLang="en-US" sz="900" b="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rPr>
                        <a:t>ぞ</a:t>
                      </a:r>
                      <a:endPar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t>
                      </a:r>
                      <a:r>
                        <a:rPr kumimoji="0" lang="ja-JP" altLang="en-US" sz="900" b="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rPr>
                        <a:t>れの</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分類の中で、食塩摂取量に関連の深い食品群についてはその目標量の範囲内におさまるよう過去の使用実績と合わ</a:t>
                      </a:r>
                      <a:endParaRPr kumimoji="0" lang="en-US" altLang="ja-JP"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t>
                      </a:r>
                      <a:r>
                        <a:rPr kumimoji="0" lang="ja-JP" altLang="en-US" sz="900" b="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rPr>
                        <a:t>せて</a:t>
                      </a:r>
                      <a:r>
                        <a:rPr kumimoji="0" lang="ja-JP" altLang="en-US" sz="900" b="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決める。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3648343957"/>
                  </a:ext>
                </a:extLst>
              </a:tr>
            </a:tbl>
          </a:graphicData>
        </a:graphic>
      </p:graphicFrame>
      <p:sp>
        <p:nvSpPr>
          <p:cNvPr id="13" name="テキスト ボックス 12"/>
          <p:cNvSpPr txBox="1"/>
          <p:nvPr/>
        </p:nvSpPr>
        <p:spPr>
          <a:xfrm>
            <a:off x="549000" y="2398587"/>
            <a:ext cx="5760000" cy="553998"/>
          </a:xfrm>
          <a:prstGeom prst="rect">
            <a:avLst/>
          </a:prstGeom>
          <a:noFill/>
        </p:spPr>
        <p:txBody>
          <a:bodyPr wrap="square" rtlCol="0">
            <a:spAutoFit/>
          </a:bodyPr>
          <a:lstStyle/>
          <a:p>
            <a:r>
              <a:rPr kumimoji="1" lang="ja-JP" altLang="en-US" sz="1000" b="1" dirty="0" smtClean="0">
                <a:latin typeface="Meiryo UI" panose="020B0604030504040204" pitchFamily="50" charset="-128"/>
                <a:ea typeface="Meiryo UI" panose="020B0604030504040204" pitchFamily="50" charset="-128"/>
              </a:rPr>
              <a:t>④ 食品構成の作成</a:t>
            </a:r>
            <a:endParaRPr kumimoji="1" lang="en-US" altLang="ja-JP" sz="1000" b="1" dirty="0" smtClean="0">
              <a:latin typeface="Meiryo UI" panose="020B0604030504040204" pitchFamily="50" charset="-128"/>
              <a:ea typeface="Meiryo UI" panose="020B0604030504040204" pitchFamily="50" charset="-128"/>
            </a:endParaRPr>
          </a:p>
          <a:p>
            <a:r>
              <a:rPr kumimoji="1" lang="en-US" altLang="ja-JP" sz="1000" b="1" dirty="0">
                <a:latin typeface="Meiryo UI" panose="020B0604030504040204" pitchFamily="50" charset="-128"/>
                <a:ea typeface="Meiryo UI" panose="020B0604030504040204" pitchFamily="50" charset="-128"/>
              </a:rPr>
              <a:t> </a:t>
            </a:r>
            <a:r>
              <a:rPr kumimoji="1" lang="en-US" altLang="ja-JP" sz="1000" b="1"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食品</a:t>
            </a:r>
            <a:r>
              <a:rPr kumimoji="1" lang="ja-JP" altLang="en-US" sz="1000" dirty="0">
                <a:latin typeface="Meiryo UI" panose="020B0604030504040204" pitchFamily="50" charset="-128"/>
                <a:ea typeface="Meiryo UI" panose="020B0604030504040204" pitchFamily="50" charset="-128"/>
              </a:rPr>
              <a:t>構成とは、施設で設定したエネルギーや</a:t>
            </a:r>
            <a:r>
              <a:rPr kumimoji="1" lang="ja-JP" altLang="en-US" sz="1000" dirty="0" smtClean="0">
                <a:latin typeface="Meiryo UI" panose="020B0604030504040204" pitchFamily="50" charset="-128"/>
                <a:ea typeface="Meiryo UI" panose="020B0604030504040204" pitchFamily="50" charset="-128"/>
              </a:rPr>
              <a:t>栄養素の目標量が</a:t>
            </a:r>
            <a:r>
              <a:rPr kumimoji="1" lang="ja-JP" altLang="en-US" sz="1000" dirty="0">
                <a:latin typeface="Meiryo UI" panose="020B0604030504040204" pitchFamily="50" charset="-128"/>
                <a:ea typeface="Meiryo UI" panose="020B0604030504040204" pitchFamily="50" charset="-128"/>
              </a:rPr>
              <a:t>摂取できるように、どのような食品を、どの</a:t>
            </a:r>
            <a:r>
              <a:rPr kumimoji="1" lang="ja-JP" altLang="en-US" sz="1000" dirty="0" smtClean="0">
                <a:latin typeface="Meiryo UI" panose="020B0604030504040204" pitchFamily="50" charset="-128"/>
                <a:ea typeface="Meiryo UI" panose="020B0604030504040204" pitchFamily="50" charset="-128"/>
              </a:rPr>
              <a:t>程</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度</a:t>
            </a:r>
            <a:r>
              <a:rPr kumimoji="1" lang="ja-JP" altLang="en-US" sz="1000" dirty="0">
                <a:latin typeface="Meiryo UI" panose="020B0604030504040204" pitchFamily="50" charset="-128"/>
                <a:ea typeface="Meiryo UI" panose="020B0604030504040204" pitchFamily="50" charset="-128"/>
              </a:rPr>
              <a:t>提</a:t>
            </a:r>
            <a:r>
              <a:rPr kumimoji="1" lang="ja-JP" altLang="en-US" sz="1000" dirty="0" smtClean="0">
                <a:latin typeface="Meiryo UI" panose="020B0604030504040204" pitchFamily="50" charset="-128"/>
                <a:ea typeface="Meiryo UI" panose="020B0604030504040204" pitchFamily="50" charset="-128"/>
              </a:rPr>
              <a:t>供すればよいか</a:t>
            </a:r>
            <a:r>
              <a:rPr kumimoji="1" lang="ja-JP" altLang="en-US" sz="1000" dirty="0">
                <a:latin typeface="Meiryo UI" panose="020B0604030504040204" pitchFamily="50" charset="-128"/>
                <a:ea typeface="Meiryo UI" panose="020B0604030504040204" pitchFamily="50" charset="-128"/>
              </a:rPr>
              <a:t>を</a:t>
            </a:r>
            <a:r>
              <a:rPr kumimoji="1" lang="ja-JP" altLang="en-US" sz="1000" dirty="0" smtClean="0">
                <a:latin typeface="Meiryo UI" panose="020B0604030504040204" pitchFamily="50" charset="-128"/>
                <a:ea typeface="Meiryo UI" panose="020B0604030504040204" pitchFamily="50" charset="-128"/>
              </a:rPr>
              <a:t>目安量として示す</a:t>
            </a:r>
            <a:r>
              <a:rPr kumimoji="1" lang="ja-JP" altLang="en-US" sz="1000" dirty="0">
                <a:latin typeface="Meiryo UI" panose="020B0604030504040204" pitchFamily="50" charset="-128"/>
                <a:ea typeface="Meiryo UI" panose="020B0604030504040204" pitchFamily="50" charset="-128"/>
              </a:rPr>
              <a:t>ものです</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sp>
        <p:nvSpPr>
          <p:cNvPr id="14" name="正方形/長方形 13"/>
          <p:cNvSpPr/>
          <p:nvPr/>
        </p:nvSpPr>
        <p:spPr>
          <a:xfrm>
            <a:off x="549000" y="5441519"/>
            <a:ext cx="5760000" cy="992579"/>
          </a:xfrm>
          <a:prstGeom prst="rect">
            <a:avLst/>
          </a:prstGeom>
          <a:ln>
            <a:solidFill>
              <a:schemeClr val="accent3">
                <a:lumMod val="75000"/>
              </a:schemeClr>
            </a:solidFill>
            <a:prstDash val="sysDot"/>
          </a:ln>
        </p:spPr>
        <p:txBody>
          <a:bodyPr wrap="square">
            <a:spAutoFit/>
          </a:bodyPr>
          <a:lstStyle/>
          <a:p>
            <a:pPr>
              <a:lnSpc>
                <a:spcPct val="150000"/>
              </a:lnSpc>
            </a:pP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加重平均栄養成分表</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作成</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パソコンを</a:t>
            </a:r>
            <a:r>
              <a:rPr lang="ja-JP" altLang="en-US" sz="900" dirty="0">
                <a:latin typeface="Meiryo UI" panose="020B0604030504040204" pitchFamily="50" charset="-128"/>
                <a:ea typeface="Meiryo UI" panose="020B0604030504040204" pitchFamily="50" charset="-128"/>
              </a:rPr>
              <a:t>利用して日々の献立の栄養価計算を行うことができない場合には、食品構成の作成に先立ち</a:t>
            </a:r>
            <a:r>
              <a:rPr lang="ja-JP" altLang="en-US" sz="900" dirty="0" smtClean="0">
                <a:latin typeface="Meiryo UI" panose="020B0604030504040204" pitchFamily="50" charset="-128"/>
                <a:ea typeface="Meiryo UI" panose="020B0604030504040204" pitchFamily="50" charset="-128"/>
              </a:rPr>
              <a:t>、食品群別の加重平均栄養成分表を作成することが必要で</a:t>
            </a:r>
            <a:r>
              <a:rPr lang="ja-JP" altLang="en-US" sz="900" dirty="0">
                <a:latin typeface="Meiryo UI" panose="020B0604030504040204" pitchFamily="50" charset="-128"/>
                <a:ea typeface="Meiryo UI" panose="020B0604030504040204" pitchFamily="50" charset="-128"/>
              </a:rPr>
              <a:t>す</a:t>
            </a:r>
            <a:r>
              <a:rPr lang="ja-JP" altLang="en-US" sz="900" dirty="0" smtClean="0">
                <a:latin typeface="Meiryo UI" panose="020B0604030504040204" pitchFamily="50" charset="-128"/>
                <a:ea typeface="Meiryo UI" panose="020B0604030504040204" pitchFamily="50" charset="-128"/>
              </a:rPr>
              <a:t>。まず、</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年分</a:t>
            </a:r>
            <a:r>
              <a:rPr lang="ja-JP" altLang="en-US" sz="900" dirty="0">
                <a:latin typeface="Meiryo UI" panose="020B0604030504040204" pitchFamily="50" charset="-128"/>
                <a:ea typeface="Meiryo UI" panose="020B0604030504040204" pitchFamily="50" charset="-128"/>
              </a:rPr>
              <a:t>の実施献立（便宜上、各月</a:t>
            </a:r>
            <a:r>
              <a:rPr lang="ja-JP" altLang="en-US" sz="900" dirty="0" smtClean="0">
                <a:latin typeface="Meiryo UI" panose="020B0604030504040204" pitchFamily="50" charset="-128"/>
                <a:ea typeface="Meiryo UI" panose="020B0604030504040204" pitchFamily="50" charset="-128"/>
              </a:rPr>
              <a:t>の</a:t>
            </a:r>
            <a:r>
              <a:rPr lang="en-US" altLang="ja-JP" sz="900" dirty="0" smtClean="0">
                <a:latin typeface="Meiryo UI" panose="020B0604030504040204" pitchFamily="50" charset="-128"/>
                <a:ea typeface="Meiryo UI" panose="020B0604030504040204" pitchFamily="50" charset="-128"/>
              </a:rPr>
              <a:t>10</a:t>
            </a:r>
            <a:r>
              <a:rPr lang="ja-JP" altLang="en-US" sz="900" dirty="0" smtClean="0">
                <a:latin typeface="Meiryo UI" panose="020B0604030504040204" pitchFamily="50" charset="-128"/>
                <a:ea typeface="Meiryo UI" panose="020B0604030504040204" pitchFamily="50" charset="-128"/>
              </a:rPr>
              <a:t>日間</a:t>
            </a:r>
            <a:r>
              <a:rPr lang="ja-JP" altLang="en-US" sz="900" dirty="0">
                <a:latin typeface="Meiryo UI" panose="020B0604030504040204" pitchFamily="50" charset="-128"/>
                <a:ea typeface="Meiryo UI" panose="020B0604030504040204" pitchFamily="50" charset="-128"/>
              </a:rPr>
              <a:t>、春夏秋冬</a:t>
            </a:r>
            <a:r>
              <a:rPr lang="ja-JP" altLang="en-US" sz="900" dirty="0" smtClean="0">
                <a:latin typeface="Meiryo UI" panose="020B0604030504040204" pitchFamily="50" charset="-128"/>
                <a:ea typeface="Meiryo UI" panose="020B0604030504040204" pitchFamily="50" charset="-128"/>
              </a:rPr>
              <a:t>の</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か</a:t>
            </a:r>
            <a:r>
              <a:rPr lang="ja-JP" altLang="en-US" sz="900" dirty="0">
                <a:latin typeface="Meiryo UI" panose="020B0604030504040204" pitchFamily="50" charset="-128"/>
                <a:ea typeface="Meiryo UI" panose="020B0604030504040204" pitchFamily="50" charset="-128"/>
              </a:rPr>
              <a:t>月</a:t>
            </a:r>
            <a:r>
              <a:rPr lang="ja-JP" altLang="en-US" sz="900" dirty="0" smtClean="0">
                <a:latin typeface="Meiryo UI" panose="020B0604030504040204" pitchFamily="50" charset="-128"/>
                <a:ea typeface="Meiryo UI" panose="020B0604030504040204" pitchFamily="50" charset="-128"/>
              </a:rPr>
              <a:t>等）</a:t>
            </a:r>
            <a:r>
              <a:rPr lang="ja-JP" altLang="en-US" sz="900" dirty="0">
                <a:latin typeface="Meiryo UI" panose="020B0604030504040204" pitchFamily="50" charset="-128"/>
                <a:ea typeface="Meiryo UI" panose="020B0604030504040204" pitchFamily="50" charset="-128"/>
              </a:rPr>
              <a:t>から、食品群別数量を求め、食品群別使用量集計表（</a:t>
            </a:r>
            <a:r>
              <a:rPr lang="ja-JP" altLang="en-US" sz="900" dirty="0" smtClean="0">
                <a:latin typeface="Meiryo UI" panose="020B0604030504040204" pitchFamily="50" charset="-128"/>
                <a:ea typeface="Meiryo UI" panose="020B0604030504040204" pitchFamily="50" charset="-128"/>
              </a:rPr>
              <a:t>表</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に転記し、各食品群ごとに</a:t>
            </a:r>
            <a:r>
              <a:rPr lang="ja-JP" altLang="en-US" sz="900" dirty="0" smtClean="0">
                <a:latin typeface="Meiryo UI" panose="020B0604030504040204" pitchFamily="50" charset="-128"/>
                <a:ea typeface="Meiryo UI" panose="020B0604030504040204" pitchFamily="50" charset="-128"/>
              </a:rPr>
              <a:t>食品の</a:t>
            </a:r>
            <a:r>
              <a:rPr lang="ja-JP" altLang="en-US" sz="900" dirty="0">
                <a:latin typeface="Meiryo UI" panose="020B0604030504040204" pitchFamily="50" charset="-128"/>
                <a:ea typeface="Meiryo UI" panose="020B0604030504040204" pitchFamily="50" charset="-128"/>
              </a:rPr>
              <a:t>使用量及び構成比率を</a:t>
            </a:r>
            <a:r>
              <a:rPr lang="ja-JP" altLang="en-US" sz="900" dirty="0" smtClean="0">
                <a:latin typeface="Meiryo UI" panose="020B0604030504040204" pitchFamily="50" charset="-128"/>
                <a:ea typeface="Meiryo UI" panose="020B0604030504040204" pitchFamily="50" charset="-128"/>
              </a:rPr>
              <a:t>求めます。この</a:t>
            </a:r>
            <a:r>
              <a:rPr lang="ja-JP" altLang="en-US" sz="900" dirty="0">
                <a:latin typeface="Meiryo UI" panose="020B0604030504040204" pitchFamily="50" charset="-128"/>
                <a:ea typeface="Meiryo UI" panose="020B0604030504040204" pitchFamily="50" charset="-128"/>
              </a:rPr>
              <a:t>食品の構成比率（％）</a:t>
            </a:r>
            <a:r>
              <a:rPr lang="ja-JP" altLang="en-US" sz="900" dirty="0" smtClean="0">
                <a:latin typeface="Meiryo UI" panose="020B0604030504040204" pitchFamily="50" charset="-128"/>
                <a:ea typeface="Meiryo UI" panose="020B0604030504040204" pitchFamily="50" charset="-128"/>
              </a:rPr>
              <a:t>を重量（</a:t>
            </a:r>
            <a:r>
              <a:rPr lang="ja-JP" altLang="en-US" sz="900" dirty="0">
                <a:latin typeface="Meiryo UI" panose="020B0604030504040204" pitchFamily="50" charset="-128"/>
                <a:ea typeface="Meiryo UI" panose="020B0604030504040204" pitchFamily="50" charset="-128"/>
              </a:rPr>
              <a:t>ｇ）に置き換え、それぞれの栄養素を</a:t>
            </a:r>
            <a:r>
              <a:rPr lang="ja-JP" altLang="en-US" sz="900" dirty="0" smtClean="0">
                <a:latin typeface="Meiryo UI" panose="020B0604030504040204" pitchFamily="50" charset="-128"/>
                <a:ea typeface="Meiryo UI" panose="020B0604030504040204" pitchFamily="50" charset="-128"/>
              </a:rPr>
              <a:t>算出し</a:t>
            </a:r>
            <a:r>
              <a:rPr lang="ja-JP" altLang="en-US" sz="900" dirty="0">
                <a:latin typeface="Meiryo UI" panose="020B0604030504040204" pitchFamily="50" charset="-128"/>
                <a:ea typeface="Meiryo UI" panose="020B0604030504040204" pitchFamily="50" charset="-128"/>
              </a:rPr>
              <a:t>、これを合計</a:t>
            </a:r>
            <a:r>
              <a:rPr lang="ja-JP" altLang="en-US" sz="900" dirty="0" smtClean="0">
                <a:latin typeface="Meiryo UI" panose="020B0604030504040204" pitchFamily="50" charset="-128"/>
                <a:ea typeface="Meiryo UI" panose="020B0604030504040204" pitchFamily="50" charset="-128"/>
              </a:rPr>
              <a:t>して</a:t>
            </a:r>
            <a:r>
              <a:rPr lang="en-US" altLang="ja-JP" sz="900" dirty="0" smtClean="0">
                <a:latin typeface="Meiryo UI" panose="020B0604030504040204" pitchFamily="50" charset="-128"/>
                <a:ea typeface="Meiryo UI" panose="020B0604030504040204" pitchFamily="50" charset="-128"/>
              </a:rPr>
              <a:t>100</a:t>
            </a:r>
            <a:r>
              <a:rPr lang="ja-JP" altLang="en-US" sz="900" dirty="0" err="1" smtClean="0">
                <a:latin typeface="Meiryo UI" panose="020B0604030504040204" pitchFamily="50" charset="-128"/>
                <a:ea typeface="Meiryo UI" panose="020B0604030504040204" pitchFamily="50" charset="-128"/>
              </a:rPr>
              <a:t>ｇ</a:t>
            </a:r>
            <a:r>
              <a:rPr lang="ja-JP" altLang="en-US" sz="900" dirty="0">
                <a:latin typeface="Meiryo UI" panose="020B0604030504040204" pitchFamily="50" charset="-128"/>
                <a:ea typeface="Meiryo UI" panose="020B0604030504040204" pitchFamily="50" charset="-128"/>
              </a:rPr>
              <a:t>当たりの食品群別加重平均栄養成分値を求めたものが、食品群別</a:t>
            </a:r>
            <a:r>
              <a:rPr lang="ja-JP" altLang="en-US" sz="900" dirty="0" smtClean="0">
                <a:latin typeface="Meiryo UI" panose="020B0604030504040204" pitchFamily="50" charset="-128"/>
                <a:ea typeface="Meiryo UI" panose="020B0604030504040204" pitchFamily="50" charset="-128"/>
              </a:rPr>
              <a:t>加重平均栄養成分表</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表</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）です。</a:t>
            </a:r>
            <a:endParaRPr lang="ja-JP" altLang="en-US" sz="900" dirty="0">
              <a:latin typeface="Meiryo UI" panose="020B0604030504040204" pitchFamily="50" charset="-128"/>
              <a:ea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3174670550"/>
              </p:ext>
            </p:extLst>
          </p:nvPr>
        </p:nvGraphicFramePr>
        <p:xfrm>
          <a:off x="756000" y="6819593"/>
          <a:ext cx="2952000" cy="193999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202162343"/>
                    </a:ext>
                  </a:extLst>
                </a:gridCol>
                <a:gridCol w="720000">
                  <a:extLst>
                    <a:ext uri="{9D8B030D-6E8A-4147-A177-3AD203B41FA5}">
                      <a16:colId xmlns:a16="http://schemas.microsoft.com/office/drawing/2014/main" val="4202203406"/>
                    </a:ext>
                  </a:extLst>
                </a:gridCol>
                <a:gridCol w="720000">
                  <a:extLst>
                    <a:ext uri="{9D8B030D-6E8A-4147-A177-3AD203B41FA5}">
                      <a16:colId xmlns:a16="http://schemas.microsoft.com/office/drawing/2014/main" val="3787280752"/>
                    </a:ext>
                  </a:extLst>
                </a:gridCol>
                <a:gridCol w="720000">
                  <a:extLst>
                    <a:ext uri="{9D8B030D-6E8A-4147-A177-3AD203B41FA5}">
                      <a16:colId xmlns:a16="http://schemas.microsoft.com/office/drawing/2014/main" val="1885950282"/>
                    </a:ext>
                  </a:extLst>
                </a:gridCol>
              </a:tblGrid>
              <a:tr h="124132">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食品群名</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食品名</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重量</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kg</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比率</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0416394"/>
                  </a:ext>
                </a:extLst>
              </a:tr>
              <a:tr h="0">
                <a:tc rowSpan="4">
                  <a:txBody>
                    <a:bodyPr/>
                    <a:lstStyle/>
                    <a:p>
                      <a:pPr algn="ctr">
                        <a:lnSpc>
                          <a:spcPts val="800"/>
                        </a:lnSpc>
                      </a:pP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魚介類（生）</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まあじ</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51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141646"/>
                  </a:ext>
                </a:extLst>
              </a:tr>
              <a:tr h="0">
                <a:tc vMerge="1">
                  <a:txBody>
                    <a:bodyPr/>
                    <a:lstStyle/>
                    <a:p>
                      <a:endParaRPr kumimoji="1" lang="ja-JP" altLang="en-US" sz="900" dirty="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まさば</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7.1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32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9221905"/>
                  </a:ext>
                </a:extLst>
              </a:tr>
              <a:tr h="0">
                <a:tc vMerge="1">
                  <a:txBody>
                    <a:bodyPr/>
                    <a:lstStyle/>
                    <a:p>
                      <a:endParaRPr kumimoji="1" lang="ja-JP" altLang="en-US" sz="90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するめいか</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3.7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6663152"/>
                  </a:ext>
                </a:extLst>
              </a:tr>
              <a:tr h="0">
                <a:tc vMerge="1">
                  <a:txBody>
                    <a:bodyPr/>
                    <a:lstStyle/>
                    <a:p>
                      <a:endParaRPr kumimoji="1" lang="ja-JP" altLang="en-US" sz="90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計</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7839268"/>
                  </a:ext>
                </a:extLst>
              </a:tr>
              <a:tr h="0">
                <a:tc rowSpan="4">
                  <a:txBody>
                    <a:bodyPr/>
                    <a:lstStyle/>
                    <a:p>
                      <a:pPr algn="ctr">
                        <a:lnSpc>
                          <a:spcPts val="800"/>
                        </a:lnSpc>
                      </a:pP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卵　　　類</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鶏卵</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25.1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5362217"/>
                  </a:ext>
                </a:extLst>
              </a:tr>
              <a:tr h="0">
                <a:tc vMerge="1">
                  <a:txBody>
                    <a:bodyPr/>
                    <a:lstStyle/>
                    <a:p>
                      <a:pPr>
                        <a:lnSpc>
                          <a:spcPts val="1000"/>
                        </a:lnSpc>
                      </a:pPr>
                      <a:endParaRPr kumimoji="1" lang="en-US" altLang="ja-JP" sz="900" dirty="0" smtClean="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うずら卵</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0.1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7929471"/>
                  </a:ext>
                </a:extLst>
              </a:tr>
              <a:tr h="0">
                <a:tc vMerge="1">
                  <a:txBody>
                    <a:bodyPr/>
                    <a:lstStyle/>
                    <a:p>
                      <a:pPr algn="ctr">
                        <a:lnSpc>
                          <a:spcPts val="1000"/>
                        </a:lnSpc>
                      </a:pPr>
                      <a:endParaRPr kumimoji="1" lang="en-US" altLang="ja-JP" sz="900" dirty="0" smtClean="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計</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25.2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4007172"/>
                  </a:ext>
                </a:extLst>
              </a:tr>
              <a:tr h="294070">
                <a:tc vMerge="1">
                  <a:txBody>
                    <a:bodyPr/>
                    <a:lstStyle/>
                    <a:p>
                      <a:pPr>
                        <a:lnSpc>
                          <a:spcPts val="1000"/>
                        </a:lnSpc>
                      </a:pPr>
                      <a:endParaRPr kumimoji="1" lang="en-US" altLang="ja-JP" sz="900" dirty="0" smtClean="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nSpc>
                          <a:spcPts val="8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nSpc>
                          <a:spcPts val="8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nSpc>
                          <a:spcPts val="8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122640964"/>
                  </a:ext>
                </a:extLst>
              </a:tr>
            </a:tbl>
          </a:graphicData>
        </a:graphic>
      </p:graphicFrame>
      <p:sp>
        <p:nvSpPr>
          <p:cNvPr id="16" name="テキスト ボックス 15"/>
          <p:cNvSpPr txBox="1"/>
          <p:nvPr/>
        </p:nvSpPr>
        <p:spPr>
          <a:xfrm>
            <a:off x="673551" y="6582422"/>
            <a:ext cx="1749609"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表</a:t>
            </a:r>
            <a:r>
              <a:rPr kumimoji="1" lang="en-US" altLang="ja-JP" sz="1000" dirty="0" smtClean="0">
                <a:latin typeface="Meiryo UI" panose="020B0604030504040204" pitchFamily="50" charset="-128"/>
                <a:ea typeface="Meiryo UI" panose="020B0604030504040204" pitchFamily="50" charset="-128"/>
              </a:rPr>
              <a:t>1</a:t>
            </a:r>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食品群別使用量集計表</a:t>
            </a:r>
          </a:p>
        </p:txBody>
      </p:sp>
      <p:sp>
        <p:nvSpPr>
          <p:cNvPr id="18" name="正方形/長方形 17"/>
          <p:cNvSpPr/>
          <p:nvPr/>
        </p:nvSpPr>
        <p:spPr bwMode="white">
          <a:xfrm>
            <a:off x="209275" y="9214888"/>
            <a:ext cx="3776661" cy="160338"/>
          </a:xfrm>
          <a:prstGeom prst="rect">
            <a:avLst/>
          </a:prstGeom>
          <a:solidFill>
            <a:schemeClr val="bg1"/>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22" name="正方形/長方形 21"/>
          <p:cNvSpPr/>
          <p:nvPr/>
        </p:nvSpPr>
        <p:spPr bwMode="white">
          <a:xfrm>
            <a:off x="545255" y="7882647"/>
            <a:ext cx="3643300" cy="137319"/>
          </a:xfrm>
          <a:prstGeom prst="rect">
            <a:avLst/>
          </a:prstGeom>
          <a:solidFill>
            <a:schemeClr val="bg1"/>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9" name="Freeform 24"/>
          <p:cNvSpPr>
            <a:spLocks/>
          </p:cNvSpPr>
          <p:nvPr/>
        </p:nvSpPr>
        <p:spPr bwMode="auto">
          <a:xfrm>
            <a:off x="567426" y="7911223"/>
            <a:ext cx="3384000" cy="57150"/>
          </a:xfrm>
          <a:custGeom>
            <a:avLst/>
            <a:gdLst>
              <a:gd name="T0" fmla="*/ 0 w 658"/>
              <a:gd name="T1" fmla="*/ 2147483647 h 17"/>
              <a:gd name="T2" fmla="*/ 2147483647 w 658"/>
              <a:gd name="T3" fmla="*/ 2147483647 h 17"/>
              <a:gd name="T4" fmla="*/ 2147483647 w 658"/>
              <a:gd name="T5" fmla="*/ 2147483647 h 17"/>
              <a:gd name="T6" fmla="*/ 2147483647 w 658"/>
              <a:gd name="T7" fmla="*/ 0 h 17"/>
              <a:gd name="T8" fmla="*/ 2147483647 w 658"/>
              <a:gd name="T9" fmla="*/ 2147483647 h 17"/>
              <a:gd name="T10" fmla="*/ 2147483647 w 658"/>
              <a:gd name="T11" fmla="*/ 2147483647 h 17"/>
              <a:gd name="T12" fmla="*/ 2147483647 w 658"/>
              <a:gd name="T13" fmla="*/ 2147483647 h 17"/>
              <a:gd name="T14" fmla="*/ 2147483647 w 658"/>
              <a:gd name="T15" fmla="*/ 2147483647 h 17"/>
              <a:gd name="T16" fmla="*/ 2147483647 w 658"/>
              <a:gd name="T17" fmla="*/ 2147483647 h 17"/>
              <a:gd name="T18" fmla="*/ 2147483647 w 658"/>
              <a:gd name="T19" fmla="*/ 2147483647 h 17"/>
              <a:gd name="T20" fmla="*/ 2147483647 w 658"/>
              <a:gd name="T21" fmla="*/ 2147483647 h 17"/>
              <a:gd name="T22" fmla="*/ 2147483647 w 658"/>
              <a:gd name="T23" fmla="*/ 0 h 17"/>
              <a:gd name="T24" fmla="*/ 2147483647 w 658"/>
              <a:gd name="T25" fmla="*/ 2147483647 h 17"/>
              <a:gd name="T26" fmla="*/ 2147483647 w 658"/>
              <a:gd name="T27" fmla="*/ 2147483647 h 17"/>
              <a:gd name="T28" fmla="*/ 2147483647 w 658"/>
              <a:gd name="T29" fmla="*/ 2147483647 h 17"/>
              <a:gd name="T30" fmla="*/ 2147483647 w 658"/>
              <a:gd name="T31" fmla="*/ 2147483647 h 17"/>
              <a:gd name="T32" fmla="*/ 2147483647 w 658"/>
              <a:gd name="T33" fmla="*/ 2147483647 h 17"/>
              <a:gd name="T34" fmla="*/ 2147483647 w 658"/>
              <a:gd name="T35" fmla="*/ 2147483647 h 17"/>
              <a:gd name="T36" fmla="*/ 2147483647 w 658"/>
              <a:gd name="T37" fmla="*/ 2147483647 h 17"/>
              <a:gd name="T38" fmla="*/ 2147483647 w 658"/>
              <a:gd name="T39" fmla="*/ 2147483647 h 17"/>
              <a:gd name="T40" fmla="*/ 2147483647 w 658"/>
              <a:gd name="T41" fmla="*/ 2147483647 h 17"/>
              <a:gd name="T42" fmla="*/ 2147483647 w 658"/>
              <a:gd name="T43" fmla="*/ 2147483647 h 17"/>
              <a:gd name="T44" fmla="*/ 2147483647 w 658"/>
              <a:gd name="T45" fmla="*/ 2147483647 h 17"/>
              <a:gd name="T46" fmla="*/ 2147483647 w 658"/>
              <a:gd name="T47" fmla="*/ 2147483647 h 17"/>
              <a:gd name="T48" fmla="*/ 2147483647 w 658"/>
              <a:gd name="T49" fmla="*/ 2147483647 h 17"/>
              <a:gd name="T50" fmla="*/ 2147483647 w 658"/>
              <a:gd name="T51" fmla="*/ 2147483647 h 17"/>
              <a:gd name="T52" fmla="*/ 2147483647 w 658"/>
              <a:gd name="T53" fmla="*/ 2147483647 h 17"/>
              <a:gd name="T54" fmla="*/ 2147483647 w 658"/>
              <a:gd name="T55" fmla="*/ 2147483647 h 17"/>
              <a:gd name="T56" fmla="*/ 2147483647 w 658"/>
              <a:gd name="T57" fmla="*/ 2147483647 h 17"/>
              <a:gd name="T58" fmla="*/ 2147483647 w 658"/>
              <a:gd name="T59" fmla="*/ 0 h 17"/>
              <a:gd name="T60" fmla="*/ 2147483647 w 658"/>
              <a:gd name="T61" fmla="*/ 2147483647 h 17"/>
              <a:gd name="T62" fmla="*/ 2147483647 w 658"/>
              <a:gd name="T63" fmla="*/ 2147483647 h 17"/>
              <a:gd name="T64" fmla="*/ 2147483647 w 658"/>
              <a:gd name="T65" fmla="*/ 2147483647 h 17"/>
              <a:gd name="T66" fmla="*/ 2147483647 w 658"/>
              <a:gd name="T67" fmla="*/ 0 h 17"/>
              <a:gd name="T68" fmla="*/ 2147483647 w 658"/>
              <a:gd name="T69" fmla="*/ 2147483647 h 17"/>
              <a:gd name="T70" fmla="*/ 2147483647 w 658"/>
              <a:gd name="T71" fmla="*/ 2147483647 h 17"/>
              <a:gd name="T72" fmla="*/ 2147483647 w 658"/>
              <a:gd name="T73" fmla="*/ 2147483647 h 17"/>
              <a:gd name="T74" fmla="*/ 2147483647 w 658"/>
              <a:gd name="T75" fmla="*/ 0 h 17"/>
              <a:gd name="T76" fmla="*/ 2147483647 w 658"/>
              <a:gd name="T77" fmla="*/ 2147483647 h 17"/>
              <a:gd name="T78" fmla="*/ 2147483647 w 658"/>
              <a:gd name="T79" fmla="*/ 0 h 17"/>
              <a:gd name="T80" fmla="*/ 2147483647 w 658"/>
              <a:gd name="T81" fmla="*/ 2147483647 h 17"/>
              <a:gd name="T82" fmla="*/ 2147483647 w 658"/>
              <a:gd name="T83" fmla="*/ 0 h 17"/>
              <a:gd name="T84" fmla="*/ 2147483647 w 658"/>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58" h="17">
                <a:moveTo>
                  <a:pt x="0" y="16"/>
                </a:moveTo>
                <a:cubicBezTo>
                  <a:pt x="2" y="14"/>
                  <a:pt x="7" y="1"/>
                  <a:pt x="11" y="1"/>
                </a:cubicBezTo>
                <a:cubicBezTo>
                  <a:pt x="15" y="1"/>
                  <a:pt x="21" y="16"/>
                  <a:pt x="25" y="16"/>
                </a:cubicBezTo>
                <a:cubicBezTo>
                  <a:pt x="29" y="16"/>
                  <a:pt x="33" y="0"/>
                  <a:pt x="38" y="0"/>
                </a:cubicBezTo>
                <a:cubicBezTo>
                  <a:pt x="43" y="0"/>
                  <a:pt x="50" y="16"/>
                  <a:pt x="55" y="16"/>
                </a:cubicBezTo>
                <a:cubicBezTo>
                  <a:pt x="60" y="16"/>
                  <a:pt x="66" y="1"/>
                  <a:pt x="71" y="1"/>
                </a:cubicBezTo>
                <a:cubicBezTo>
                  <a:pt x="76" y="1"/>
                  <a:pt x="82" y="14"/>
                  <a:pt x="88" y="14"/>
                </a:cubicBezTo>
                <a:cubicBezTo>
                  <a:pt x="94" y="14"/>
                  <a:pt x="100" y="1"/>
                  <a:pt x="106" y="1"/>
                </a:cubicBezTo>
                <a:cubicBezTo>
                  <a:pt x="112" y="1"/>
                  <a:pt x="118" y="14"/>
                  <a:pt x="123" y="14"/>
                </a:cubicBezTo>
                <a:cubicBezTo>
                  <a:pt x="128" y="14"/>
                  <a:pt x="134" y="1"/>
                  <a:pt x="139" y="1"/>
                </a:cubicBezTo>
                <a:cubicBezTo>
                  <a:pt x="144" y="1"/>
                  <a:pt x="150" y="15"/>
                  <a:pt x="155" y="15"/>
                </a:cubicBezTo>
                <a:cubicBezTo>
                  <a:pt x="160" y="15"/>
                  <a:pt x="166" y="0"/>
                  <a:pt x="171" y="0"/>
                </a:cubicBezTo>
                <a:cubicBezTo>
                  <a:pt x="176" y="0"/>
                  <a:pt x="182" y="16"/>
                  <a:pt x="188" y="16"/>
                </a:cubicBezTo>
                <a:cubicBezTo>
                  <a:pt x="194" y="16"/>
                  <a:pt x="201" y="1"/>
                  <a:pt x="207" y="1"/>
                </a:cubicBezTo>
                <a:cubicBezTo>
                  <a:pt x="213" y="1"/>
                  <a:pt x="217" y="17"/>
                  <a:pt x="223" y="17"/>
                </a:cubicBezTo>
                <a:cubicBezTo>
                  <a:pt x="229" y="17"/>
                  <a:pt x="235" y="1"/>
                  <a:pt x="241" y="1"/>
                </a:cubicBezTo>
                <a:cubicBezTo>
                  <a:pt x="247" y="1"/>
                  <a:pt x="252" y="16"/>
                  <a:pt x="257" y="16"/>
                </a:cubicBezTo>
                <a:cubicBezTo>
                  <a:pt x="262" y="16"/>
                  <a:pt x="267" y="1"/>
                  <a:pt x="272" y="1"/>
                </a:cubicBezTo>
                <a:cubicBezTo>
                  <a:pt x="277" y="1"/>
                  <a:pt x="283" y="15"/>
                  <a:pt x="288" y="15"/>
                </a:cubicBezTo>
                <a:cubicBezTo>
                  <a:pt x="293" y="15"/>
                  <a:pt x="298" y="1"/>
                  <a:pt x="304" y="1"/>
                </a:cubicBezTo>
                <a:cubicBezTo>
                  <a:pt x="310" y="1"/>
                  <a:pt x="317" y="16"/>
                  <a:pt x="322" y="16"/>
                </a:cubicBezTo>
                <a:cubicBezTo>
                  <a:pt x="327" y="16"/>
                  <a:pt x="332" y="1"/>
                  <a:pt x="337" y="1"/>
                </a:cubicBezTo>
                <a:cubicBezTo>
                  <a:pt x="342" y="1"/>
                  <a:pt x="349" y="14"/>
                  <a:pt x="355" y="14"/>
                </a:cubicBezTo>
                <a:cubicBezTo>
                  <a:pt x="361" y="14"/>
                  <a:pt x="367" y="1"/>
                  <a:pt x="372" y="1"/>
                </a:cubicBezTo>
                <a:cubicBezTo>
                  <a:pt x="377" y="1"/>
                  <a:pt x="383" y="15"/>
                  <a:pt x="388" y="15"/>
                </a:cubicBezTo>
                <a:cubicBezTo>
                  <a:pt x="393" y="15"/>
                  <a:pt x="398" y="1"/>
                  <a:pt x="403" y="1"/>
                </a:cubicBezTo>
                <a:cubicBezTo>
                  <a:pt x="408" y="1"/>
                  <a:pt x="416" y="14"/>
                  <a:pt x="421" y="14"/>
                </a:cubicBezTo>
                <a:cubicBezTo>
                  <a:pt x="426" y="14"/>
                  <a:pt x="431" y="1"/>
                  <a:pt x="436" y="1"/>
                </a:cubicBezTo>
                <a:cubicBezTo>
                  <a:pt x="441" y="1"/>
                  <a:pt x="447" y="15"/>
                  <a:pt x="452" y="15"/>
                </a:cubicBezTo>
                <a:cubicBezTo>
                  <a:pt x="457" y="15"/>
                  <a:pt x="464" y="0"/>
                  <a:pt x="469" y="0"/>
                </a:cubicBezTo>
                <a:cubicBezTo>
                  <a:pt x="474" y="0"/>
                  <a:pt x="479" y="14"/>
                  <a:pt x="484" y="14"/>
                </a:cubicBezTo>
                <a:cubicBezTo>
                  <a:pt x="489" y="14"/>
                  <a:pt x="493" y="1"/>
                  <a:pt x="498" y="1"/>
                </a:cubicBezTo>
                <a:cubicBezTo>
                  <a:pt x="503" y="1"/>
                  <a:pt x="509" y="15"/>
                  <a:pt x="514" y="15"/>
                </a:cubicBezTo>
                <a:cubicBezTo>
                  <a:pt x="519" y="15"/>
                  <a:pt x="522" y="0"/>
                  <a:pt x="527" y="0"/>
                </a:cubicBezTo>
                <a:cubicBezTo>
                  <a:pt x="532" y="0"/>
                  <a:pt x="539" y="15"/>
                  <a:pt x="544" y="15"/>
                </a:cubicBezTo>
                <a:cubicBezTo>
                  <a:pt x="549" y="15"/>
                  <a:pt x="554" y="1"/>
                  <a:pt x="559" y="1"/>
                </a:cubicBezTo>
                <a:cubicBezTo>
                  <a:pt x="564" y="1"/>
                  <a:pt x="570" y="16"/>
                  <a:pt x="575" y="16"/>
                </a:cubicBezTo>
                <a:cubicBezTo>
                  <a:pt x="580" y="16"/>
                  <a:pt x="584" y="0"/>
                  <a:pt x="589" y="0"/>
                </a:cubicBezTo>
                <a:cubicBezTo>
                  <a:pt x="594" y="0"/>
                  <a:pt x="598" y="15"/>
                  <a:pt x="603" y="15"/>
                </a:cubicBezTo>
                <a:cubicBezTo>
                  <a:pt x="608" y="15"/>
                  <a:pt x="613" y="0"/>
                  <a:pt x="618" y="0"/>
                </a:cubicBezTo>
                <a:cubicBezTo>
                  <a:pt x="623" y="0"/>
                  <a:pt x="627" y="16"/>
                  <a:pt x="631" y="16"/>
                </a:cubicBezTo>
                <a:cubicBezTo>
                  <a:pt x="635" y="16"/>
                  <a:pt x="641" y="0"/>
                  <a:pt x="645" y="0"/>
                </a:cubicBezTo>
                <a:cubicBezTo>
                  <a:pt x="649" y="0"/>
                  <a:pt x="655" y="13"/>
                  <a:pt x="658" y="16"/>
                </a:cubicBezTo>
              </a:path>
            </a:pathLst>
          </a:custGeom>
          <a:solidFill>
            <a:schemeClr val="bg1"/>
          </a:solidFill>
          <a:ln w="9525">
            <a:solidFill>
              <a:srgbClr xmlns:mc="http://schemas.openxmlformats.org/markup-compatibility/2006" xmlns:a14="http://schemas.microsoft.com/office/drawing/2010/main" val="000000" mc:Ignorable="a14" a14:legacySpreadsheetColorIndex="64"/>
            </a:solidFill>
            <a:round/>
            <a:headEnd/>
            <a:tailEnd/>
          </a:ln>
          <a:extLst/>
        </p:spPr>
        <p:txBody>
          <a:bodyPr/>
          <a:lstStyle/>
          <a:p>
            <a:endParaRPr lang="ja-JP" altLang="en-US"/>
          </a:p>
        </p:txBody>
      </p:sp>
      <p:sp>
        <p:nvSpPr>
          <p:cNvPr id="23" name="Freeform 24"/>
          <p:cNvSpPr>
            <a:spLocks/>
          </p:cNvSpPr>
          <p:nvPr/>
        </p:nvSpPr>
        <p:spPr bwMode="auto">
          <a:xfrm>
            <a:off x="545255" y="8759350"/>
            <a:ext cx="3384000" cy="57150"/>
          </a:xfrm>
          <a:custGeom>
            <a:avLst/>
            <a:gdLst>
              <a:gd name="T0" fmla="*/ 0 w 658"/>
              <a:gd name="T1" fmla="*/ 2147483647 h 17"/>
              <a:gd name="T2" fmla="*/ 2147483647 w 658"/>
              <a:gd name="T3" fmla="*/ 2147483647 h 17"/>
              <a:gd name="T4" fmla="*/ 2147483647 w 658"/>
              <a:gd name="T5" fmla="*/ 2147483647 h 17"/>
              <a:gd name="T6" fmla="*/ 2147483647 w 658"/>
              <a:gd name="T7" fmla="*/ 0 h 17"/>
              <a:gd name="T8" fmla="*/ 2147483647 w 658"/>
              <a:gd name="T9" fmla="*/ 2147483647 h 17"/>
              <a:gd name="T10" fmla="*/ 2147483647 w 658"/>
              <a:gd name="T11" fmla="*/ 2147483647 h 17"/>
              <a:gd name="T12" fmla="*/ 2147483647 w 658"/>
              <a:gd name="T13" fmla="*/ 2147483647 h 17"/>
              <a:gd name="T14" fmla="*/ 2147483647 w 658"/>
              <a:gd name="T15" fmla="*/ 2147483647 h 17"/>
              <a:gd name="T16" fmla="*/ 2147483647 w 658"/>
              <a:gd name="T17" fmla="*/ 2147483647 h 17"/>
              <a:gd name="T18" fmla="*/ 2147483647 w 658"/>
              <a:gd name="T19" fmla="*/ 2147483647 h 17"/>
              <a:gd name="T20" fmla="*/ 2147483647 w 658"/>
              <a:gd name="T21" fmla="*/ 2147483647 h 17"/>
              <a:gd name="T22" fmla="*/ 2147483647 w 658"/>
              <a:gd name="T23" fmla="*/ 0 h 17"/>
              <a:gd name="T24" fmla="*/ 2147483647 w 658"/>
              <a:gd name="T25" fmla="*/ 2147483647 h 17"/>
              <a:gd name="T26" fmla="*/ 2147483647 w 658"/>
              <a:gd name="T27" fmla="*/ 2147483647 h 17"/>
              <a:gd name="T28" fmla="*/ 2147483647 w 658"/>
              <a:gd name="T29" fmla="*/ 2147483647 h 17"/>
              <a:gd name="T30" fmla="*/ 2147483647 w 658"/>
              <a:gd name="T31" fmla="*/ 2147483647 h 17"/>
              <a:gd name="T32" fmla="*/ 2147483647 w 658"/>
              <a:gd name="T33" fmla="*/ 2147483647 h 17"/>
              <a:gd name="T34" fmla="*/ 2147483647 w 658"/>
              <a:gd name="T35" fmla="*/ 2147483647 h 17"/>
              <a:gd name="T36" fmla="*/ 2147483647 w 658"/>
              <a:gd name="T37" fmla="*/ 2147483647 h 17"/>
              <a:gd name="T38" fmla="*/ 2147483647 w 658"/>
              <a:gd name="T39" fmla="*/ 2147483647 h 17"/>
              <a:gd name="T40" fmla="*/ 2147483647 w 658"/>
              <a:gd name="T41" fmla="*/ 2147483647 h 17"/>
              <a:gd name="T42" fmla="*/ 2147483647 w 658"/>
              <a:gd name="T43" fmla="*/ 2147483647 h 17"/>
              <a:gd name="T44" fmla="*/ 2147483647 w 658"/>
              <a:gd name="T45" fmla="*/ 2147483647 h 17"/>
              <a:gd name="T46" fmla="*/ 2147483647 w 658"/>
              <a:gd name="T47" fmla="*/ 2147483647 h 17"/>
              <a:gd name="T48" fmla="*/ 2147483647 w 658"/>
              <a:gd name="T49" fmla="*/ 2147483647 h 17"/>
              <a:gd name="T50" fmla="*/ 2147483647 w 658"/>
              <a:gd name="T51" fmla="*/ 2147483647 h 17"/>
              <a:gd name="T52" fmla="*/ 2147483647 w 658"/>
              <a:gd name="T53" fmla="*/ 2147483647 h 17"/>
              <a:gd name="T54" fmla="*/ 2147483647 w 658"/>
              <a:gd name="T55" fmla="*/ 2147483647 h 17"/>
              <a:gd name="T56" fmla="*/ 2147483647 w 658"/>
              <a:gd name="T57" fmla="*/ 2147483647 h 17"/>
              <a:gd name="T58" fmla="*/ 2147483647 w 658"/>
              <a:gd name="T59" fmla="*/ 0 h 17"/>
              <a:gd name="T60" fmla="*/ 2147483647 w 658"/>
              <a:gd name="T61" fmla="*/ 2147483647 h 17"/>
              <a:gd name="T62" fmla="*/ 2147483647 w 658"/>
              <a:gd name="T63" fmla="*/ 2147483647 h 17"/>
              <a:gd name="T64" fmla="*/ 2147483647 w 658"/>
              <a:gd name="T65" fmla="*/ 2147483647 h 17"/>
              <a:gd name="T66" fmla="*/ 2147483647 w 658"/>
              <a:gd name="T67" fmla="*/ 0 h 17"/>
              <a:gd name="T68" fmla="*/ 2147483647 w 658"/>
              <a:gd name="T69" fmla="*/ 2147483647 h 17"/>
              <a:gd name="T70" fmla="*/ 2147483647 w 658"/>
              <a:gd name="T71" fmla="*/ 2147483647 h 17"/>
              <a:gd name="T72" fmla="*/ 2147483647 w 658"/>
              <a:gd name="T73" fmla="*/ 2147483647 h 17"/>
              <a:gd name="T74" fmla="*/ 2147483647 w 658"/>
              <a:gd name="T75" fmla="*/ 0 h 17"/>
              <a:gd name="T76" fmla="*/ 2147483647 w 658"/>
              <a:gd name="T77" fmla="*/ 2147483647 h 17"/>
              <a:gd name="T78" fmla="*/ 2147483647 w 658"/>
              <a:gd name="T79" fmla="*/ 0 h 17"/>
              <a:gd name="T80" fmla="*/ 2147483647 w 658"/>
              <a:gd name="T81" fmla="*/ 2147483647 h 17"/>
              <a:gd name="T82" fmla="*/ 2147483647 w 658"/>
              <a:gd name="T83" fmla="*/ 0 h 17"/>
              <a:gd name="T84" fmla="*/ 2147483647 w 658"/>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58" h="17">
                <a:moveTo>
                  <a:pt x="0" y="16"/>
                </a:moveTo>
                <a:cubicBezTo>
                  <a:pt x="2" y="14"/>
                  <a:pt x="7" y="1"/>
                  <a:pt x="11" y="1"/>
                </a:cubicBezTo>
                <a:cubicBezTo>
                  <a:pt x="15" y="1"/>
                  <a:pt x="21" y="16"/>
                  <a:pt x="25" y="16"/>
                </a:cubicBezTo>
                <a:cubicBezTo>
                  <a:pt x="29" y="16"/>
                  <a:pt x="33" y="0"/>
                  <a:pt x="38" y="0"/>
                </a:cubicBezTo>
                <a:cubicBezTo>
                  <a:pt x="43" y="0"/>
                  <a:pt x="50" y="16"/>
                  <a:pt x="55" y="16"/>
                </a:cubicBezTo>
                <a:cubicBezTo>
                  <a:pt x="60" y="16"/>
                  <a:pt x="66" y="1"/>
                  <a:pt x="71" y="1"/>
                </a:cubicBezTo>
                <a:cubicBezTo>
                  <a:pt x="76" y="1"/>
                  <a:pt x="82" y="14"/>
                  <a:pt x="88" y="14"/>
                </a:cubicBezTo>
                <a:cubicBezTo>
                  <a:pt x="94" y="14"/>
                  <a:pt x="100" y="1"/>
                  <a:pt x="106" y="1"/>
                </a:cubicBezTo>
                <a:cubicBezTo>
                  <a:pt x="112" y="1"/>
                  <a:pt x="118" y="14"/>
                  <a:pt x="123" y="14"/>
                </a:cubicBezTo>
                <a:cubicBezTo>
                  <a:pt x="128" y="14"/>
                  <a:pt x="134" y="1"/>
                  <a:pt x="139" y="1"/>
                </a:cubicBezTo>
                <a:cubicBezTo>
                  <a:pt x="144" y="1"/>
                  <a:pt x="150" y="15"/>
                  <a:pt x="155" y="15"/>
                </a:cubicBezTo>
                <a:cubicBezTo>
                  <a:pt x="160" y="15"/>
                  <a:pt x="166" y="0"/>
                  <a:pt x="171" y="0"/>
                </a:cubicBezTo>
                <a:cubicBezTo>
                  <a:pt x="176" y="0"/>
                  <a:pt x="182" y="16"/>
                  <a:pt x="188" y="16"/>
                </a:cubicBezTo>
                <a:cubicBezTo>
                  <a:pt x="194" y="16"/>
                  <a:pt x="201" y="1"/>
                  <a:pt x="207" y="1"/>
                </a:cubicBezTo>
                <a:cubicBezTo>
                  <a:pt x="213" y="1"/>
                  <a:pt x="217" y="17"/>
                  <a:pt x="223" y="17"/>
                </a:cubicBezTo>
                <a:cubicBezTo>
                  <a:pt x="229" y="17"/>
                  <a:pt x="235" y="1"/>
                  <a:pt x="241" y="1"/>
                </a:cubicBezTo>
                <a:cubicBezTo>
                  <a:pt x="247" y="1"/>
                  <a:pt x="252" y="16"/>
                  <a:pt x="257" y="16"/>
                </a:cubicBezTo>
                <a:cubicBezTo>
                  <a:pt x="262" y="16"/>
                  <a:pt x="267" y="1"/>
                  <a:pt x="272" y="1"/>
                </a:cubicBezTo>
                <a:cubicBezTo>
                  <a:pt x="277" y="1"/>
                  <a:pt x="283" y="15"/>
                  <a:pt x="288" y="15"/>
                </a:cubicBezTo>
                <a:cubicBezTo>
                  <a:pt x="293" y="15"/>
                  <a:pt x="298" y="1"/>
                  <a:pt x="304" y="1"/>
                </a:cubicBezTo>
                <a:cubicBezTo>
                  <a:pt x="310" y="1"/>
                  <a:pt x="317" y="16"/>
                  <a:pt x="322" y="16"/>
                </a:cubicBezTo>
                <a:cubicBezTo>
                  <a:pt x="327" y="16"/>
                  <a:pt x="332" y="1"/>
                  <a:pt x="337" y="1"/>
                </a:cubicBezTo>
                <a:cubicBezTo>
                  <a:pt x="342" y="1"/>
                  <a:pt x="349" y="14"/>
                  <a:pt x="355" y="14"/>
                </a:cubicBezTo>
                <a:cubicBezTo>
                  <a:pt x="361" y="14"/>
                  <a:pt x="367" y="1"/>
                  <a:pt x="372" y="1"/>
                </a:cubicBezTo>
                <a:cubicBezTo>
                  <a:pt x="377" y="1"/>
                  <a:pt x="383" y="15"/>
                  <a:pt x="388" y="15"/>
                </a:cubicBezTo>
                <a:cubicBezTo>
                  <a:pt x="393" y="15"/>
                  <a:pt x="398" y="1"/>
                  <a:pt x="403" y="1"/>
                </a:cubicBezTo>
                <a:cubicBezTo>
                  <a:pt x="408" y="1"/>
                  <a:pt x="416" y="14"/>
                  <a:pt x="421" y="14"/>
                </a:cubicBezTo>
                <a:cubicBezTo>
                  <a:pt x="426" y="14"/>
                  <a:pt x="431" y="1"/>
                  <a:pt x="436" y="1"/>
                </a:cubicBezTo>
                <a:cubicBezTo>
                  <a:pt x="441" y="1"/>
                  <a:pt x="447" y="15"/>
                  <a:pt x="452" y="15"/>
                </a:cubicBezTo>
                <a:cubicBezTo>
                  <a:pt x="457" y="15"/>
                  <a:pt x="464" y="0"/>
                  <a:pt x="469" y="0"/>
                </a:cubicBezTo>
                <a:cubicBezTo>
                  <a:pt x="474" y="0"/>
                  <a:pt x="479" y="14"/>
                  <a:pt x="484" y="14"/>
                </a:cubicBezTo>
                <a:cubicBezTo>
                  <a:pt x="489" y="14"/>
                  <a:pt x="493" y="1"/>
                  <a:pt x="498" y="1"/>
                </a:cubicBezTo>
                <a:cubicBezTo>
                  <a:pt x="503" y="1"/>
                  <a:pt x="509" y="15"/>
                  <a:pt x="514" y="15"/>
                </a:cubicBezTo>
                <a:cubicBezTo>
                  <a:pt x="519" y="15"/>
                  <a:pt x="522" y="0"/>
                  <a:pt x="527" y="0"/>
                </a:cubicBezTo>
                <a:cubicBezTo>
                  <a:pt x="532" y="0"/>
                  <a:pt x="539" y="15"/>
                  <a:pt x="544" y="15"/>
                </a:cubicBezTo>
                <a:cubicBezTo>
                  <a:pt x="549" y="15"/>
                  <a:pt x="554" y="1"/>
                  <a:pt x="559" y="1"/>
                </a:cubicBezTo>
                <a:cubicBezTo>
                  <a:pt x="564" y="1"/>
                  <a:pt x="570" y="16"/>
                  <a:pt x="575" y="16"/>
                </a:cubicBezTo>
                <a:cubicBezTo>
                  <a:pt x="580" y="16"/>
                  <a:pt x="584" y="0"/>
                  <a:pt x="589" y="0"/>
                </a:cubicBezTo>
                <a:cubicBezTo>
                  <a:pt x="594" y="0"/>
                  <a:pt x="598" y="15"/>
                  <a:pt x="603" y="15"/>
                </a:cubicBezTo>
                <a:cubicBezTo>
                  <a:pt x="608" y="15"/>
                  <a:pt x="613" y="0"/>
                  <a:pt x="618" y="0"/>
                </a:cubicBezTo>
                <a:cubicBezTo>
                  <a:pt x="623" y="0"/>
                  <a:pt x="627" y="16"/>
                  <a:pt x="631" y="16"/>
                </a:cubicBezTo>
                <a:cubicBezTo>
                  <a:pt x="635" y="16"/>
                  <a:pt x="641" y="0"/>
                  <a:pt x="645" y="0"/>
                </a:cubicBezTo>
                <a:cubicBezTo>
                  <a:pt x="649" y="0"/>
                  <a:pt x="655" y="13"/>
                  <a:pt x="658" y="16"/>
                </a:cubicBezTo>
              </a:path>
            </a:pathLst>
          </a:custGeom>
          <a:solidFill>
            <a:schemeClr val="bg1"/>
          </a:solidFill>
          <a:ln w="9525">
            <a:solidFill>
              <a:srgbClr xmlns:mc="http://schemas.openxmlformats.org/markup-compatibility/2006" xmlns:a14="http://schemas.microsoft.com/office/drawing/2010/main" val="000000" mc:Ignorable="a14" a14:legacySpreadsheetColorIndex="64"/>
            </a:solidFill>
            <a:round/>
            <a:headEnd/>
            <a:tailEnd/>
          </a:ln>
          <a:extLst/>
        </p:spPr>
        <p:txBody>
          <a:bodyPr/>
          <a:lstStyle/>
          <a:p>
            <a:endParaRPr lang="ja-JP" altLang="en-US"/>
          </a:p>
        </p:txBody>
      </p:sp>
      <p:sp>
        <p:nvSpPr>
          <p:cNvPr id="2" name="スライド番号プレースホルダー 1"/>
          <p:cNvSpPr>
            <a:spLocks noGrp="1"/>
          </p:cNvSpPr>
          <p:nvPr>
            <p:ph type="sldNum" sz="quarter" idx="10"/>
          </p:nvPr>
        </p:nvSpPr>
        <p:spPr/>
        <p:txBody>
          <a:bodyPr/>
          <a:lstStyle/>
          <a:p>
            <a:r>
              <a:rPr kumimoji="1" lang="en-US" altLang="ja-JP" dirty="0" smtClean="0"/>
              <a:t>14</a:t>
            </a:r>
            <a:endParaRPr kumimoji="1" lang="ja-JP" altLang="en-US" dirty="0"/>
          </a:p>
        </p:txBody>
      </p:sp>
    </p:spTree>
    <p:extLst>
      <p:ext uri="{BB962C8B-B14F-4D97-AF65-F5344CB8AC3E}">
        <p14:creationId xmlns:p14="http://schemas.microsoft.com/office/powerpoint/2010/main" val="3142193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40000" y="2461027"/>
            <a:ext cx="5760000" cy="938719"/>
          </a:xfrm>
          <a:prstGeom prst="rect">
            <a:avLst/>
          </a:prstGeom>
          <a:noFill/>
        </p:spPr>
        <p:txBody>
          <a:bodyPr wrap="square" rtlCol="0">
            <a:spAutoFit/>
          </a:bodyPr>
          <a:lstStyle/>
          <a:p>
            <a:pPr>
              <a:lnSpc>
                <a:spcPct val="150000"/>
              </a:lnSpc>
            </a:pPr>
            <a:r>
              <a:rPr kumimoji="1" lang="ja-JP" altLang="en-US" sz="1000" b="1" dirty="0" smtClean="0">
                <a:latin typeface="Meiryo UI" panose="020B0604030504040204" pitchFamily="50" charset="-128"/>
                <a:ea typeface="Meiryo UI" panose="020B0604030504040204" pitchFamily="50" charset="-128"/>
              </a:rPr>
              <a:t>⑤ 献立作成</a:t>
            </a:r>
            <a:endParaRPr kumimoji="1" lang="en-US" altLang="ja-JP" sz="1000" b="1"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設定</a:t>
            </a:r>
            <a:r>
              <a:rPr lang="ja-JP" altLang="en-US" sz="1000" dirty="0">
                <a:latin typeface="Meiryo UI" panose="020B0604030504040204" pitchFamily="50" charset="-128"/>
                <a:ea typeface="Meiryo UI" panose="020B0604030504040204" pitchFamily="50" charset="-128"/>
              </a:rPr>
              <a:t>した給与栄養目標量、献立作成基準に従い、献立を作成します。献立作成に当たっては、使用食品</a:t>
            </a:r>
            <a:r>
              <a:rPr lang="ja-JP" altLang="en-US" sz="1000" dirty="0" smtClean="0">
                <a:latin typeface="Meiryo UI" panose="020B0604030504040204" pitchFamily="50" charset="-128"/>
                <a:ea typeface="Meiryo UI" panose="020B0604030504040204" pitchFamily="50" charset="-128"/>
              </a:rPr>
              <a:t>に </a:t>
            </a:r>
            <a:endParaRPr lang="en-US" altLang="ja-JP" sz="1000" dirty="0" smtClean="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偏りがでないよう、</a:t>
            </a:r>
            <a:r>
              <a:rPr lang="ja-JP" altLang="en-US" sz="1000" dirty="0">
                <a:latin typeface="Meiryo UI" panose="020B0604030504040204" pitchFamily="50" charset="-128"/>
                <a:ea typeface="Meiryo UI" panose="020B0604030504040204" pitchFamily="50" charset="-128"/>
              </a:rPr>
              <a:t>食品構成表</a:t>
            </a:r>
            <a:r>
              <a:rPr lang="ja-JP" altLang="en-US" sz="1000" dirty="0" smtClean="0">
                <a:latin typeface="Meiryo UI" panose="020B0604030504040204" pitchFamily="50" charset="-128"/>
                <a:ea typeface="Meiryo UI" panose="020B0604030504040204" pitchFamily="50" charset="-128"/>
              </a:rPr>
              <a:t>を</a:t>
            </a:r>
            <a:r>
              <a:rPr lang="ja-JP" altLang="en-US" sz="1000" dirty="0">
                <a:latin typeface="Meiryo UI" panose="020B0604030504040204" pitchFamily="50" charset="-128"/>
                <a:ea typeface="Meiryo UI" panose="020B0604030504040204" pitchFamily="50" charset="-128"/>
              </a:rPr>
              <a:t>確認する必要があります</a:t>
            </a:r>
            <a:r>
              <a:rPr lang="ja-JP" altLang="en-US"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また</a:t>
            </a:r>
            <a:r>
              <a:rPr lang="ja-JP" altLang="en-US" sz="1000" dirty="0">
                <a:latin typeface="Meiryo UI" panose="020B0604030504040204" pitchFamily="50" charset="-128"/>
                <a:ea typeface="Meiryo UI" panose="020B0604030504040204" pitchFamily="50" charset="-128"/>
              </a:rPr>
              <a:t>、利用者の嗜好や食材等にかかる経費、調理食数、施設設備、給食従事者の人数や作業手順を</a:t>
            </a:r>
            <a:r>
              <a:rPr lang="ja-JP" altLang="en-US" sz="1000" dirty="0" smtClean="0">
                <a:latin typeface="Meiryo UI" panose="020B0604030504040204" pitchFamily="50" charset="-128"/>
                <a:ea typeface="Meiryo UI" panose="020B0604030504040204" pitchFamily="50" charset="-128"/>
              </a:rPr>
              <a:t>考慮</a:t>
            </a:r>
            <a:endParaRPr lang="en-US" altLang="ja-JP" sz="1000" dirty="0" smtClean="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し</a:t>
            </a:r>
            <a:r>
              <a:rPr lang="ja-JP" altLang="en-US" sz="1000" dirty="0">
                <a:latin typeface="Meiryo UI" panose="020B0604030504040204" pitchFamily="50" charset="-128"/>
                <a:ea typeface="Meiryo UI" panose="020B0604030504040204" pitchFamily="50" charset="-128"/>
              </a:rPr>
              <a:t>、安全に提供できるよう配慮します</a:t>
            </a:r>
            <a:r>
              <a:rPr lang="ja-JP" altLang="en-US" sz="1000"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540000" y="3387761"/>
            <a:ext cx="5760000" cy="630942"/>
          </a:xfrm>
          <a:prstGeom prst="rect">
            <a:avLst/>
          </a:prstGeom>
          <a:noFill/>
        </p:spPr>
        <p:txBody>
          <a:bodyPr wrap="square" rtlCol="0">
            <a:spAutoFit/>
          </a:bodyPr>
          <a:lstStyle/>
          <a:p>
            <a:pPr>
              <a:lnSpc>
                <a:spcPct val="150000"/>
              </a:lnSpc>
            </a:pPr>
            <a:r>
              <a:rPr kumimoji="1" lang="ja-JP" altLang="en-US" sz="1000" b="1" dirty="0" smtClean="0">
                <a:latin typeface="Meiryo UI" panose="020B0604030504040204" pitchFamily="50" charset="-128"/>
                <a:ea typeface="Meiryo UI" panose="020B0604030504040204" pitchFamily="50" charset="-128"/>
              </a:rPr>
              <a:t>⑥ 食事の提供</a:t>
            </a:r>
            <a:endParaRPr kumimoji="1" lang="en-US" altLang="ja-JP" sz="1000" b="1"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適切</a:t>
            </a:r>
            <a:r>
              <a:rPr kumimoji="1" lang="ja-JP" altLang="en-US" sz="1000" dirty="0">
                <a:latin typeface="Meiryo UI" panose="020B0604030504040204" pitchFamily="50" charset="-128"/>
                <a:ea typeface="Meiryo UI" panose="020B0604030504040204" pitchFamily="50" charset="-128"/>
              </a:rPr>
              <a:t>な品質管理及び作業管理による食事の提供が重要であり、計画どおりに食事が提供されて</a:t>
            </a:r>
            <a:r>
              <a:rPr kumimoji="1" lang="ja-JP" altLang="en-US" sz="1000" dirty="0" smtClean="0">
                <a:latin typeface="Meiryo UI" panose="020B0604030504040204" pitchFamily="50" charset="-128"/>
                <a:ea typeface="Meiryo UI" panose="020B0604030504040204" pitchFamily="50" charset="-128"/>
              </a:rPr>
              <a:t>いるか</a:t>
            </a:r>
            <a:r>
              <a:rPr kumimoji="1" lang="ja-JP" altLang="en-US" sz="1000" dirty="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常に</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改善</a:t>
            </a:r>
            <a:r>
              <a:rPr kumimoji="1" lang="ja-JP" altLang="en-US" sz="1000" dirty="0">
                <a:latin typeface="Meiryo UI" panose="020B0604030504040204" pitchFamily="50" charset="-128"/>
                <a:ea typeface="Meiryo UI" panose="020B0604030504040204" pitchFamily="50" charset="-128"/>
              </a:rPr>
              <a:t>への配慮をしながら観察を行う必要があります</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0000" y="4006718"/>
            <a:ext cx="5760000" cy="2631490"/>
          </a:xfrm>
          <a:prstGeom prst="rect">
            <a:avLst/>
          </a:prstGeom>
          <a:noFill/>
        </p:spPr>
        <p:txBody>
          <a:bodyPr wrap="square" rtlCol="0">
            <a:spAutoFit/>
          </a:bodyPr>
          <a:lstStyle/>
          <a:p>
            <a:pPr>
              <a:lnSpc>
                <a:spcPct val="150000"/>
              </a:lnSpc>
            </a:pPr>
            <a:r>
              <a:rPr kumimoji="1" lang="ja-JP" altLang="en-US" sz="1000" b="1" dirty="0" smtClean="0">
                <a:latin typeface="Meiryo UI" panose="020B0604030504040204" pitchFamily="50" charset="-128"/>
                <a:ea typeface="Meiryo UI" panose="020B0604030504040204" pitchFamily="50" charset="-128"/>
              </a:rPr>
              <a:t>⑦ 提供した食事の評価</a:t>
            </a:r>
            <a:endParaRPr kumimoji="1" lang="en-US" altLang="ja-JP" sz="1000" b="1"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 食事</a:t>
            </a:r>
            <a:r>
              <a:rPr kumimoji="1" lang="ja-JP" altLang="en-US" sz="1000" dirty="0">
                <a:latin typeface="Meiryo UI" panose="020B0604030504040204" pitchFamily="50" charset="-128"/>
                <a:ea typeface="Meiryo UI" panose="020B0604030504040204" pitchFamily="50" charset="-128"/>
              </a:rPr>
              <a:t>摂取基準を指標とした</a:t>
            </a:r>
            <a:r>
              <a:rPr kumimoji="1" lang="ja-JP" altLang="en-US" sz="1000" dirty="0" smtClean="0">
                <a:latin typeface="Meiryo UI" panose="020B0604030504040204" pitchFamily="50" charset="-128"/>
                <a:ea typeface="Meiryo UI" panose="020B0604030504040204" pitchFamily="50" charset="-128"/>
              </a:rPr>
              <a:t>検証</a:t>
            </a:r>
            <a:endParaRPr kumimoji="1" lang="en-US" altLang="ja-JP" sz="1000" dirty="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給与栄養量が</a:t>
            </a:r>
            <a:r>
              <a:rPr kumimoji="1" lang="ja-JP" altLang="en-US" sz="1000" dirty="0">
                <a:latin typeface="Meiryo UI" panose="020B0604030504040204" pitchFamily="50" charset="-128"/>
                <a:ea typeface="Meiryo UI" panose="020B0604030504040204" pitchFamily="50" charset="-128"/>
              </a:rPr>
              <a:t>目標量を充足しているか、その値が妥当であるかを再評価・検証します</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喫食量</a:t>
            </a:r>
            <a:r>
              <a:rPr kumimoji="1" lang="ja-JP" altLang="en-US" sz="1000" dirty="0">
                <a:latin typeface="Meiryo UI" panose="020B0604030504040204" pitchFamily="50" charset="-128"/>
                <a:ea typeface="Meiryo UI" panose="020B0604030504040204" pitchFamily="50" charset="-128"/>
              </a:rPr>
              <a:t>の把握による評価</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残食量</a:t>
            </a:r>
            <a:r>
              <a:rPr kumimoji="1" lang="ja-JP" altLang="en-US" sz="1000" dirty="0">
                <a:latin typeface="Meiryo UI" panose="020B0604030504040204" pitchFamily="50" charset="-128"/>
                <a:ea typeface="Meiryo UI" panose="020B0604030504040204" pitchFamily="50" charset="-128"/>
              </a:rPr>
              <a:t>調査や喫食量調査は提供した食事が対象者にとって適正かどうかを評価して</a:t>
            </a:r>
            <a:r>
              <a:rPr kumimoji="1" lang="ja-JP" altLang="en-US" sz="1000" dirty="0" smtClean="0">
                <a:latin typeface="Meiryo UI" panose="020B0604030504040204" pitchFamily="50" charset="-128"/>
                <a:ea typeface="Meiryo UI" panose="020B0604030504040204" pitchFamily="50" charset="-128"/>
              </a:rPr>
              <a:t>いく</a:t>
            </a:r>
            <a:r>
              <a:rPr kumimoji="1" lang="en-US" altLang="ja-JP" sz="1000" dirty="0" smtClean="0">
                <a:latin typeface="Meiryo UI" panose="020B0604030504040204" pitchFamily="50" charset="-128"/>
                <a:ea typeface="Meiryo UI" panose="020B0604030504040204" pitchFamily="50" charset="-128"/>
              </a:rPr>
              <a:t>1</a:t>
            </a:r>
            <a:r>
              <a:rPr kumimoji="1" lang="ja-JP" altLang="en-US" sz="1000" dirty="0" err="1" smtClean="0">
                <a:latin typeface="Meiryo UI" panose="020B0604030504040204" pitchFamily="50" charset="-128"/>
                <a:ea typeface="Meiryo UI" panose="020B0604030504040204" pitchFamily="50" charset="-128"/>
              </a:rPr>
              <a:t>つ</a:t>
            </a:r>
            <a:r>
              <a:rPr kumimoji="1" lang="ja-JP" altLang="en-US" sz="1000" dirty="0" err="1">
                <a:latin typeface="Meiryo UI" panose="020B0604030504040204" pitchFamily="50" charset="-128"/>
                <a:ea typeface="Meiryo UI" panose="020B0604030504040204" pitchFamily="50" charset="-128"/>
              </a:rPr>
              <a:t>の</a:t>
            </a:r>
            <a:r>
              <a:rPr kumimoji="1" lang="ja-JP" altLang="en-US" sz="1000" dirty="0">
                <a:latin typeface="Meiryo UI" panose="020B0604030504040204" pitchFamily="50" charset="-128"/>
                <a:ea typeface="Meiryo UI" panose="020B0604030504040204" pitchFamily="50" charset="-128"/>
              </a:rPr>
              <a:t>検討材料と</a:t>
            </a:r>
            <a:r>
              <a:rPr kumimoji="1" lang="ja-JP" altLang="en-US" sz="1000" dirty="0" smtClean="0">
                <a:latin typeface="Meiryo UI" panose="020B0604030504040204" pitchFamily="50" charset="-128"/>
                <a:ea typeface="Meiryo UI" panose="020B0604030504040204" pitchFamily="50" charset="-128"/>
              </a:rPr>
              <a:t>な</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り</a:t>
            </a:r>
            <a:r>
              <a:rPr kumimoji="1" lang="ja-JP" altLang="en-US" sz="1000" dirty="0">
                <a:latin typeface="Meiryo UI" panose="020B0604030504040204" pitchFamily="50" charset="-128"/>
                <a:ea typeface="Meiryo UI" panose="020B0604030504040204" pitchFamily="50" charset="-128"/>
              </a:rPr>
              <a:t>ます。嗜好面からの評価・検証も重要です</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利用</a:t>
            </a:r>
            <a:r>
              <a:rPr kumimoji="1" lang="ja-JP" altLang="en-US" sz="1000" dirty="0">
                <a:latin typeface="Meiryo UI" panose="020B0604030504040204" pitchFamily="50" charset="-128"/>
                <a:ea typeface="Meiryo UI" panose="020B0604030504040204" pitchFamily="50" charset="-128"/>
              </a:rPr>
              <a:t>状況の把握による評価</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定期的</a:t>
            </a:r>
            <a:r>
              <a:rPr kumimoji="1" lang="ja-JP" altLang="en-US" sz="1000" dirty="0">
                <a:latin typeface="Meiryo UI" panose="020B0604030504040204" pitchFamily="50" charset="-128"/>
                <a:ea typeface="Meiryo UI" panose="020B0604030504040204" pitchFamily="50" charset="-128"/>
              </a:rPr>
              <a:t>に満足度調査・嗜好調査を実施し、提供する食事に対する利用者の評価を確認し、改善に</a:t>
            </a:r>
            <a:r>
              <a:rPr kumimoji="1" lang="ja-JP" altLang="en-US" sz="1000" dirty="0" smtClean="0">
                <a:latin typeface="Meiryo UI" panose="020B0604030504040204" pitchFamily="50" charset="-128"/>
                <a:ea typeface="Meiryo UI" panose="020B0604030504040204" pitchFamily="50" charset="-128"/>
              </a:rPr>
              <a:t>役立て</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a:t>
            </a:r>
            <a:r>
              <a:rPr kumimoji="1" lang="ja-JP" altLang="en-US" sz="1000" dirty="0" err="1" smtClean="0">
                <a:latin typeface="Meiryo UI" panose="020B0604030504040204" pitchFamily="50" charset="-128"/>
                <a:ea typeface="Meiryo UI" panose="020B0604030504040204" pitchFamily="50" charset="-128"/>
              </a:rPr>
              <a:t>る</a:t>
            </a:r>
            <a:r>
              <a:rPr kumimoji="1" lang="ja-JP" altLang="en-US" sz="1000" dirty="0">
                <a:latin typeface="Meiryo UI" panose="020B0604030504040204" pitchFamily="50" charset="-128"/>
                <a:ea typeface="Meiryo UI" panose="020B0604030504040204" pitchFamily="50" charset="-128"/>
              </a:rPr>
              <a:t>ことが重要です。</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 検食</a:t>
            </a:r>
            <a:r>
              <a:rPr kumimoji="1" lang="ja-JP" altLang="en-US" sz="1000" dirty="0">
                <a:latin typeface="Meiryo UI" panose="020B0604030504040204" pitchFamily="50" charset="-128"/>
                <a:ea typeface="Meiryo UI" panose="020B0604030504040204" pitchFamily="50" charset="-128"/>
              </a:rPr>
              <a:t>による評価</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施設</a:t>
            </a:r>
            <a:r>
              <a:rPr kumimoji="1" lang="ja-JP" altLang="en-US" sz="1000" dirty="0">
                <a:latin typeface="Meiryo UI" panose="020B0604030504040204" pitchFamily="50" charset="-128"/>
                <a:ea typeface="Meiryo UI" panose="020B0604030504040204" pitchFamily="50" charset="-128"/>
              </a:rPr>
              <a:t>長あるいは給食責任者は、対象者に食事を提供する前に、各料理の栄養面（</a:t>
            </a:r>
            <a:r>
              <a:rPr kumimoji="1" lang="ja-JP" altLang="en-US" sz="1000" dirty="0" smtClean="0">
                <a:latin typeface="Meiryo UI" panose="020B0604030504040204" pitchFamily="50" charset="-128"/>
                <a:ea typeface="Meiryo UI" panose="020B0604030504040204" pitchFamily="50" charset="-128"/>
              </a:rPr>
              <a:t>量、質</a:t>
            </a:r>
            <a:r>
              <a:rPr kumimoji="1" lang="ja-JP" altLang="en-US" sz="1000" dirty="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盛り付け、</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味付け</a:t>
            </a:r>
            <a:r>
              <a:rPr kumimoji="1" lang="ja-JP" altLang="en-US" sz="1000" dirty="0">
                <a:latin typeface="Meiryo UI" panose="020B0604030504040204" pitchFamily="50" charset="-128"/>
                <a:ea typeface="Meiryo UI" panose="020B0604030504040204" pitchFamily="50" charset="-128"/>
              </a:rPr>
              <a:t>、色彩、形態）、衛生面（</a:t>
            </a:r>
            <a:r>
              <a:rPr kumimoji="1" lang="ja-JP" altLang="en-US" sz="1000" dirty="0" smtClean="0">
                <a:latin typeface="Meiryo UI" panose="020B0604030504040204" pitchFamily="50" charset="-128"/>
                <a:ea typeface="Meiryo UI" panose="020B0604030504040204" pitchFamily="50" charset="-128"/>
              </a:rPr>
              <a:t>異物、加熱状態、異味</a:t>
            </a:r>
            <a:r>
              <a:rPr kumimoji="1" lang="ja-JP" altLang="en-US" sz="1000" dirty="0">
                <a:latin typeface="Meiryo UI" panose="020B0604030504040204" pitchFamily="50" charset="-128"/>
                <a:ea typeface="Meiryo UI" panose="020B0604030504040204" pitchFamily="50" charset="-128"/>
              </a:rPr>
              <a:t>異臭）について確認</a:t>
            </a:r>
            <a:r>
              <a:rPr kumimoji="1" lang="ja-JP" altLang="en-US" sz="1000" dirty="0" smtClean="0">
                <a:latin typeface="Meiryo UI" panose="020B0604030504040204" pitchFamily="50" charset="-128"/>
                <a:ea typeface="Meiryo UI" panose="020B0604030504040204" pitchFamily="50" charset="-128"/>
              </a:rPr>
              <a:t>し、検食簿等に記録します。</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これら</a:t>
            </a:r>
            <a:r>
              <a:rPr kumimoji="1" lang="ja-JP" altLang="en-US" sz="1000" dirty="0">
                <a:latin typeface="Meiryo UI" panose="020B0604030504040204" pitchFamily="50" charset="-128"/>
                <a:ea typeface="Meiryo UI" panose="020B0604030504040204" pitchFamily="50" charset="-128"/>
              </a:rPr>
              <a:t>の</a:t>
            </a:r>
            <a:r>
              <a:rPr kumimoji="1" lang="ja-JP" altLang="en-US" sz="1000" dirty="0" smtClean="0">
                <a:latin typeface="Meiryo UI" panose="020B0604030504040204" pitchFamily="50" charset="-128"/>
                <a:ea typeface="Meiryo UI" panose="020B0604030504040204" pitchFamily="50" charset="-128"/>
              </a:rPr>
              <a:t>結果</a:t>
            </a:r>
            <a:r>
              <a:rPr kumimoji="1" lang="ja-JP" altLang="en-US" sz="1000" dirty="0">
                <a:latin typeface="Meiryo UI" panose="020B0604030504040204" pitchFamily="50" charset="-128"/>
                <a:ea typeface="Meiryo UI" panose="020B0604030504040204" pitchFamily="50" charset="-128"/>
              </a:rPr>
              <a:t>も</a:t>
            </a:r>
            <a:r>
              <a:rPr kumimoji="1" lang="ja-JP" altLang="en-US" sz="1000" dirty="0" smtClean="0">
                <a:latin typeface="Meiryo UI" panose="020B0604030504040204" pitchFamily="50" charset="-128"/>
                <a:ea typeface="Meiryo UI" panose="020B0604030504040204" pitchFamily="50" charset="-128"/>
              </a:rPr>
              <a:t>食事改善</a:t>
            </a:r>
            <a:r>
              <a:rPr kumimoji="1" lang="ja-JP" altLang="en-US" sz="1000" dirty="0">
                <a:latin typeface="Meiryo UI" panose="020B0604030504040204" pitchFamily="50" charset="-128"/>
                <a:ea typeface="Meiryo UI" panose="020B0604030504040204" pitchFamily="50" charset="-128"/>
              </a:rPr>
              <a:t>への資料として用いることが可能です。</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 健康診査</a:t>
            </a:r>
            <a:r>
              <a:rPr kumimoji="1" lang="ja-JP" altLang="en-US" sz="1000" dirty="0">
                <a:latin typeface="Meiryo UI" panose="020B0604030504040204" pitchFamily="50" charset="-128"/>
                <a:ea typeface="Meiryo UI" panose="020B0604030504040204" pitchFamily="50" charset="-128"/>
              </a:rPr>
              <a:t>情報の利用</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事業所</a:t>
            </a:r>
            <a:r>
              <a:rPr kumimoji="1" lang="ja-JP" altLang="en-US" sz="1000" dirty="0">
                <a:latin typeface="Meiryo UI" panose="020B0604030504040204" pitchFamily="50" charset="-128"/>
                <a:ea typeface="Meiryo UI" panose="020B0604030504040204" pitchFamily="50" charset="-128"/>
              </a:rPr>
              <a:t>等の施設においては、健康管理部門と連携することにより、健康診査の結果を利用することが</a:t>
            </a:r>
            <a:r>
              <a:rPr kumimoji="1" lang="ja-JP" altLang="en-US" sz="1000" dirty="0" smtClean="0">
                <a:latin typeface="Meiryo UI" panose="020B0604030504040204" pitchFamily="50" charset="-128"/>
                <a:ea typeface="Meiryo UI" panose="020B0604030504040204" pitchFamily="50" charset="-128"/>
              </a:rPr>
              <a:t>望まれ</a:t>
            </a:r>
            <a:r>
              <a:rPr kumimoji="1" lang="ja-JP" altLang="en-US" sz="1000" dirty="0" err="1" smtClean="0">
                <a:latin typeface="Meiryo UI" panose="020B0604030504040204" pitchFamily="50" charset="-128"/>
                <a:ea typeface="Meiryo UI" panose="020B0604030504040204" pitchFamily="50" charset="-128"/>
              </a:rPr>
              <a:t>ま</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す</a:t>
            </a:r>
            <a:r>
              <a:rPr kumimoji="1" lang="ja-JP" altLang="en-US" sz="1000" dirty="0">
                <a:latin typeface="Meiryo UI" panose="020B0604030504040204" pitchFamily="50" charset="-128"/>
                <a:ea typeface="Meiryo UI" panose="020B0604030504040204" pitchFamily="50" charset="-128"/>
              </a:rPr>
              <a:t>。単なる食事の評価だけでなく、身体状況や疾病の変化に基づき、栄養・食事計画を見直す</a:t>
            </a:r>
            <a:r>
              <a:rPr kumimoji="1" lang="ja-JP" altLang="en-US" sz="1000" dirty="0" smtClean="0">
                <a:latin typeface="Meiryo UI" panose="020B0604030504040204" pitchFamily="50" charset="-128"/>
                <a:ea typeface="Meiryo UI" panose="020B0604030504040204" pitchFamily="50" charset="-128"/>
              </a:rPr>
              <a:t>ことができます。</a:t>
            </a:r>
            <a:endParaRPr kumimoji="1" lang="ja-JP" altLang="en-US" sz="10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40000" y="6626222"/>
            <a:ext cx="5760000" cy="630942"/>
          </a:xfrm>
          <a:prstGeom prst="rect">
            <a:avLst/>
          </a:prstGeom>
          <a:noFill/>
        </p:spPr>
        <p:txBody>
          <a:bodyPr wrap="square" rtlCol="0">
            <a:spAutoFit/>
          </a:bodyPr>
          <a:lstStyle/>
          <a:p>
            <a:pPr>
              <a:lnSpc>
                <a:spcPct val="150000"/>
              </a:lnSpc>
              <a:tabLst>
                <a:tab pos="92075" algn="l"/>
              </a:tabLst>
            </a:pPr>
            <a:r>
              <a:rPr kumimoji="1" lang="ja-JP" altLang="en-US" sz="1000" b="1" dirty="0" smtClean="0">
                <a:latin typeface="Meiryo UI" panose="020B0604030504040204" pitchFamily="50" charset="-128"/>
                <a:ea typeface="Meiryo UI" panose="020B0604030504040204" pitchFamily="50" charset="-128"/>
              </a:rPr>
              <a:t>⑧ 栄養計画・食事計画の見直し</a:t>
            </a:r>
            <a:endParaRPr kumimoji="1" lang="en-US" altLang="ja-JP" sz="1000" b="1"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一定</a:t>
            </a:r>
            <a:r>
              <a:rPr kumimoji="1" lang="ja-JP" altLang="en-US" sz="1000" dirty="0">
                <a:latin typeface="Meiryo UI" panose="020B0604030504040204" pitchFamily="50" charset="-128"/>
                <a:ea typeface="Meiryo UI" panose="020B0604030504040204" pitchFamily="50" charset="-128"/>
              </a:rPr>
              <a:t>期間ごとに食事摂取量や対象集団及びその特性の再調査を行い、得られた情報やその他の情報</a:t>
            </a:r>
            <a:r>
              <a:rPr kumimoji="1" lang="ja-JP" altLang="en-US" sz="1000" dirty="0" smtClean="0">
                <a:latin typeface="Meiryo UI" panose="020B0604030504040204" pitchFamily="50" charset="-128"/>
                <a:ea typeface="Meiryo UI" panose="020B0604030504040204" pitchFamily="50" charset="-128"/>
              </a:rPr>
              <a:t>を活</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用して</a:t>
            </a:r>
            <a:r>
              <a:rPr kumimoji="1" lang="ja-JP" altLang="en-US" sz="1000" dirty="0">
                <a:latin typeface="Meiryo UI" panose="020B0604030504040204" pitchFamily="50" charset="-128"/>
                <a:ea typeface="Meiryo UI" panose="020B0604030504040204" pitchFamily="50" charset="-128"/>
              </a:rPr>
              <a:t>栄養・食事計画を見直すとともに、献立</a:t>
            </a:r>
            <a:r>
              <a:rPr kumimoji="1" lang="ja-JP" altLang="en-US" sz="1000" dirty="0" smtClean="0">
                <a:latin typeface="Meiryo UI" panose="020B0604030504040204" pitchFamily="50" charset="-128"/>
                <a:ea typeface="Meiryo UI" panose="020B0604030504040204" pitchFamily="50" charset="-128"/>
              </a:rPr>
              <a:t>作成等、一連</a:t>
            </a:r>
            <a:r>
              <a:rPr kumimoji="1" lang="ja-JP" altLang="en-US" sz="1000" dirty="0">
                <a:latin typeface="Meiryo UI" panose="020B0604030504040204" pitchFamily="50" charset="-128"/>
                <a:ea typeface="Meiryo UI" panose="020B0604030504040204" pitchFamily="50" charset="-128"/>
              </a:rPr>
              <a:t>の業務内容の改善に努めることが重要です</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cxnSp>
        <p:nvCxnSpPr>
          <p:cNvPr id="8" name="AutoShape 13"/>
          <p:cNvCxnSpPr>
            <a:cxnSpLocks noChangeShapeType="1"/>
          </p:cNvCxnSpPr>
          <p:nvPr/>
        </p:nvCxnSpPr>
        <p:spPr bwMode="auto">
          <a:xfrm rot="16200000" flipH="1">
            <a:off x="1351924" y="1321793"/>
            <a:ext cx="9525" cy="9525"/>
          </a:xfrm>
          <a:prstGeom prst="curvedConnector3">
            <a:avLst>
              <a:gd name="adj1" fmla="val 0"/>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cxnSp>
      <p:cxnSp>
        <p:nvCxnSpPr>
          <p:cNvPr id="9" name="AutoShape 15"/>
          <p:cNvCxnSpPr>
            <a:cxnSpLocks noChangeShapeType="1"/>
          </p:cNvCxnSpPr>
          <p:nvPr/>
        </p:nvCxnSpPr>
        <p:spPr bwMode="auto">
          <a:xfrm rot="16200000" flipH="1">
            <a:off x="1361449" y="1369418"/>
            <a:ext cx="9525" cy="9525"/>
          </a:xfrm>
          <a:prstGeom prst="curvedConnector3">
            <a:avLst>
              <a:gd name="adj1" fmla="val 0"/>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cxnSp>
      <p:sp>
        <p:nvSpPr>
          <p:cNvPr id="10" name="テキスト ボックス 9"/>
          <p:cNvSpPr txBox="1"/>
          <p:nvPr/>
        </p:nvSpPr>
        <p:spPr>
          <a:xfrm>
            <a:off x="634275" y="650069"/>
            <a:ext cx="2378460"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表</a:t>
            </a:r>
            <a:r>
              <a:rPr kumimoji="1" lang="en-US" altLang="ja-JP" sz="1000" dirty="0" smtClean="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食品群別加重平均栄養成分表</a:t>
            </a:r>
          </a:p>
        </p:txBody>
      </p:sp>
      <p:graphicFrame>
        <p:nvGraphicFramePr>
          <p:cNvPr id="12" name="表 11"/>
          <p:cNvGraphicFramePr>
            <a:graphicFrameLocks noGrp="1"/>
          </p:cNvGraphicFramePr>
          <p:nvPr>
            <p:extLst>
              <p:ext uri="{D42A27DB-BD31-4B8C-83A1-F6EECF244321}">
                <p14:modId xmlns:p14="http://schemas.microsoft.com/office/powerpoint/2010/main" val="550404685"/>
              </p:ext>
            </p:extLst>
          </p:nvPr>
        </p:nvGraphicFramePr>
        <p:xfrm>
          <a:off x="720000" y="895942"/>
          <a:ext cx="5292000" cy="143764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202162343"/>
                    </a:ext>
                  </a:extLst>
                </a:gridCol>
                <a:gridCol w="720000">
                  <a:extLst>
                    <a:ext uri="{9D8B030D-6E8A-4147-A177-3AD203B41FA5}">
                      <a16:colId xmlns:a16="http://schemas.microsoft.com/office/drawing/2014/main" val="4202203406"/>
                    </a:ext>
                  </a:extLst>
                </a:gridCol>
                <a:gridCol w="540000">
                  <a:extLst>
                    <a:ext uri="{9D8B030D-6E8A-4147-A177-3AD203B41FA5}">
                      <a16:colId xmlns:a16="http://schemas.microsoft.com/office/drawing/2014/main" val="1885950282"/>
                    </a:ext>
                  </a:extLst>
                </a:gridCol>
                <a:gridCol w="648000">
                  <a:extLst>
                    <a:ext uri="{9D8B030D-6E8A-4147-A177-3AD203B41FA5}">
                      <a16:colId xmlns:a16="http://schemas.microsoft.com/office/drawing/2014/main" val="770327292"/>
                    </a:ext>
                  </a:extLst>
                </a:gridCol>
                <a:gridCol w="648000">
                  <a:extLst>
                    <a:ext uri="{9D8B030D-6E8A-4147-A177-3AD203B41FA5}">
                      <a16:colId xmlns:a16="http://schemas.microsoft.com/office/drawing/2014/main" val="4230503670"/>
                    </a:ext>
                  </a:extLst>
                </a:gridCol>
                <a:gridCol w="648000">
                  <a:extLst>
                    <a:ext uri="{9D8B030D-6E8A-4147-A177-3AD203B41FA5}">
                      <a16:colId xmlns:a16="http://schemas.microsoft.com/office/drawing/2014/main" val="1138456813"/>
                    </a:ext>
                  </a:extLst>
                </a:gridCol>
                <a:gridCol w="648000">
                  <a:extLst>
                    <a:ext uri="{9D8B030D-6E8A-4147-A177-3AD203B41FA5}">
                      <a16:colId xmlns:a16="http://schemas.microsoft.com/office/drawing/2014/main" val="2005622219"/>
                    </a:ext>
                  </a:extLst>
                </a:gridCol>
                <a:gridCol w="648000">
                  <a:extLst>
                    <a:ext uri="{9D8B030D-6E8A-4147-A177-3AD203B41FA5}">
                      <a16:colId xmlns:a16="http://schemas.microsoft.com/office/drawing/2014/main" val="1874136651"/>
                    </a:ext>
                  </a:extLst>
                </a:gridCol>
              </a:tblGrid>
              <a:tr h="0">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食品群名</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食品名</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重量</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g</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エネルギー</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kcal</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たんぱく質</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g</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脂質</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カルシウム</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(mg)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鉄</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(mg)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0416394"/>
                  </a:ext>
                </a:extLst>
              </a:tr>
              <a:tr h="0">
                <a:tc rowSpan="5">
                  <a:txBody>
                    <a:bodyPr/>
                    <a:lstStyle/>
                    <a:p>
                      <a:pPr algn="ctr">
                        <a:lnSpc>
                          <a:spcPts val="1000"/>
                        </a:lnSpc>
                      </a:pP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魚介類（生）</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まあじ</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51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57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34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0.3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141646"/>
                  </a:ext>
                </a:extLst>
              </a:tr>
              <a:tr h="0">
                <a:tc vMerge="1">
                  <a:txBody>
                    <a:bodyPr/>
                    <a:lstStyle/>
                    <a:p>
                      <a:endParaRPr kumimoji="1" lang="ja-JP" altLang="en-US" sz="900" dirty="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まさば</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32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68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6.6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5.4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0.4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9221905"/>
                  </a:ext>
                </a:extLst>
              </a:tr>
              <a:tr h="0">
                <a:tc vMerge="1">
                  <a:txBody>
                    <a:bodyPr/>
                    <a:lstStyle/>
                    <a:p>
                      <a:endParaRPr kumimoji="1" lang="ja-JP" altLang="en-US" sz="90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するめいか</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3.0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0.1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6663152"/>
                  </a:ext>
                </a:extLst>
              </a:tr>
              <a:tr h="0">
                <a:tc vMerge="1">
                  <a:txBody>
                    <a:bodyPr/>
                    <a:lstStyle/>
                    <a:p>
                      <a:endParaRPr kumimoji="1" lang="ja-JP" altLang="en-US" sz="90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solidFill>
                            <a:schemeClr val="tx1"/>
                          </a:solidFill>
                          <a:latin typeface="Meiryo UI" panose="020B0604030504040204" pitchFamily="50" charset="-128"/>
                          <a:ea typeface="Meiryo UI" panose="020B0604030504040204" pitchFamily="50" charset="-128"/>
                        </a:rPr>
                        <a:t>計</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138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19.6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7.8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38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rPr>
                        <a:t>0.7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7839268"/>
                  </a:ext>
                </a:extLst>
              </a:tr>
              <a:tr h="0">
                <a:tc vMerge="1">
                  <a:txBody>
                    <a:bodyPr/>
                    <a:lstStyle/>
                    <a:p>
                      <a:pPr>
                        <a:lnSpc>
                          <a:spcPts val="1000"/>
                        </a:lnSpc>
                      </a:pPr>
                      <a:endParaRPr kumimoji="1" lang="en-US" altLang="ja-JP" sz="900" dirty="0" smtClean="0">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ts val="1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710498"/>
                  </a:ext>
                </a:extLst>
              </a:tr>
            </a:tbl>
          </a:graphicData>
        </a:graphic>
      </p:graphicFrame>
      <p:sp>
        <p:nvSpPr>
          <p:cNvPr id="13" name="テキスト ボックス 12"/>
          <p:cNvSpPr txBox="1"/>
          <p:nvPr/>
        </p:nvSpPr>
        <p:spPr>
          <a:xfrm>
            <a:off x="4943737" y="660132"/>
            <a:ext cx="1125066"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食品群</a:t>
            </a:r>
            <a:r>
              <a:rPr kumimoji="1" lang="en-US" altLang="ja-JP" sz="800" dirty="0" smtClean="0">
                <a:latin typeface="Meiryo UI" panose="020B0604030504040204" pitchFamily="50" charset="-128"/>
                <a:ea typeface="Meiryo UI" panose="020B0604030504040204" pitchFamily="50" charset="-128"/>
              </a:rPr>
              <a:t>100g</a:t>
            </a:r>
            <a:r>
              <a:rPr kumimoji="1" lang="ja-JP" altLang="en-US" sz="800" dirty="0">
                <a:latin typeface="Meiryo UI" panose="020B0604030504040204" pitchFamily="50" charset="-128"/>
                <a:ea typeface="Meiryo UI" panose="020B0604030504040204" pitchFamily="50" charset="-128"/>
              </a:rPr>
              <a:t>当</a:t>
            </a:r>
            <a:r>
              <a:rPr kumimoji="1" lang="ja-JP" altLang="en-US" sz="800" dirty="0" smtClean="0">
                <a:latin typeface="Meiryo UI" panose="020B0604030504040204" pitchFamily="50" charset="-128"/>
                <a:ea typeface="Meiryo UI" panose="020B0604030504040204" pitchFamily="50" charset="-128"/>
              </a:rPr>
              <a:t>たり</a:t>
            </a:r>
          </a:p>
        </p:txBody>
      </p:sp>
      <p:sp>
        <p:nvSpPr>
          <p:cNvPr id="14" name="正方形/長方形 13"/>
          <p:cNvSpPr/>
          <p:nvPr/>
        </p:nvSpPr>
        <p:spPr bwMode="white">
          <a:xfrm>
            <a:off x="481818" y="2236249"/>
            <a:ext cx="5754688" cy="106572"/>
          </a:xfrm>
          <a:prstGeom prst="rect">
            <a:avLst/>
          </a:prstGeom>
          <a:solidFill>
            <a:schemeClr val="bg1"/>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5" name="正方形/長方形 14"/>
          <p:cNvSpPr/>
          <p:nvPr/>
        </p:nvSpPr>
        <p:spPr bwMode="white">
          <a:xfrm rot="16200000">
            <a:off x="5149000" y="1638676"/>
            <a:ext cx="1667698" cy="141497"/>
          </a:xfrm>
          <a:prstGeom prst="rect">
            <a:avLst/>
          </a:prstGeom>
          <a:solidFill>
            <a:schemeClr val="bg1"/>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6" name="Freeform 24"/>
          <p:cNvSpPr>
            <a:spLocks/>
          </p:cNvSpPr>
          <p:nvPr/>
        </p:nvSpPr>
        <p:spPr bwMode="auto">
          <a:xfrm>
            <a:off x="572067" y="2198191"/>
            <a:ext cx="5472000" cy="85683"/>
          </a:xfrm>
          <a:custGeom>
            <a:avLst/>
            <a:gdLst>
              <a:gd name="T0" fmla="*/ 0 w 658"/>
              <a:gd name="T1" fmla="*/ 2147483647 h 17"/>
              <a:gd name="T2" fmla="*/ 2147483647 w 658"/>
              <a:gd name="T3" fmla="*/ 2147483647 h 17"/>
              <a:gd name="T4" fmla="*/ 2147483647 w 658"/>
              <a:gd name="T5" fmla="*/ 2147483647 h 17"/>
              <a:gd name="T6" fmla="*/ 2147483647 w 658"/>
              <a:gd name="T7" fmla="*/ 0 h 17"/>
              <a:gd name="T8" fmla="*/ 2147483647 w 658"/>
              <a:gd name="T9" fmla="*/ 2147483647 h 17"/>
              <a:gd name="T10" fmla="*/ 2147483647 w 658"/>
              <a:gd name="T11" fmla="*/ 2147483647 h 17"/>
              <a:gd name="T12" fmla="*/ 2147483647 w 658"/>
              <a:gd name="T13" fmla="*/ 2147483647 h 17"/>
              <a:gd name="T14" fmla="*/ 2147483647 w 658"/>
              <a:gd name="T15" fmla="*/ 2147483647 h 17"/>
              <a:gd name="T16" fmla="*/ 2147483647 w 658"/>
              <a:gd name="T17" fmla="*/ 2147483647 h 17"/>
              <a:gd name="T18" fmla="*/ 2147483647 w 658"/>
              <a:gd name="T19" fmla="*/ 2147483647 h 17"/>
              <a:gd name="T20" fmla="*/ 2147483647 w 658"/>
              <a:gd name="T21" fmla="*/ 2147483647 h 17"/>
              <a:gd name="T22" fmla="*/ 2147483647 w 658"/>
              <a:gd name="T23" fmla="*/ 0 h 17"/>
              <a:gd name="T24" fmla="*/ 2147483647 w 658"/>
              <a:gd name="T25" fmla="*/ 2147483647 h 17"/>
              <a:gd name="T26" fmla="*/ 2147483647 w 658"/>
              <a:gd name="T27" fmla="*/ 2147483647 h 17"/>
              <a:gd name="T28" fmla="*/ 2147483647 w 658"/>
              <a:gd name="T29" fmla="*/ 2147483647 h 17"/>
              <a:gd name="T30" fmla="*/ 2147483647 w 658"/>
              <a:gd name="T31" fmla="*/ 2147483647 h 17"/>
              <a:gd name="T32" fmla="*/ 2147483647 w 658"/>
              <a:gd name="T33" fmla="*/ 2147483647 h 17"/>
              <a:gd name="T34" fmla="*/ 2147483647 w 658"/>
              <a:gd name="T35" fmla="*/ 2147483647 h 17"/>
              <a:gd name="T36" fmla="*/ 2147483647 w 658"/>
              <a:gd name="T37" fmla="*/ 2147483647 h 17"/>
              <a:gd name="T38" fmla="*/ 2147483647 w 658"/>
              <a:gd name="T39" fmla="*/ 2147483647 h 17"/>
              <a:gd name="T40" fmla="*/ 2147483647 w 658"/>
              <a:gd name="T41" fmla="*/ 2147483647 h 17"/>
              <a:gd name="T42" fmla="*/ 2147483647 w 658"/>
              <a:gd name="T43" fmla="*/ 2147483647 h 17"/>
              <a:gd name="T44" fmla="*/ 2147483647 w 658"/>
              <a:gd name="T45" fmla="*/ 2147483647 h 17"/>
              <a:gd name="T46" fmla="*/ 2147483647 w 658"/>
              <a:gd name="T47" fmla="*/ 2147483647 h 17"/>
              <a:gd name="T48" fmla="*/ 2147483647 w 658"/>
              <a:gd name="T49" fmla="*/ 2147483647 h 17"/>
              <a:gd name="T50" fmla="*/ 2147483647 w 658"/>
              <a:gd name="T51" fmla="*/ 2147483647 h 17"/>
              <a:gd name="T52" fmla="*/ 2147483647 w 658"/>
              <a:gd name="T53" fmla="*/ 2147483647 h 17"/>
              <a:gd name="T54" fmla="*/ 2147483647 w 658"/>
              <a:gd name="T55" fmla="*/ 2147483647 h 17"/>
              <a:gd name="T56" fmla="*/ 2147483647 w 658"/>
              <a:gd name="T57" fmla="*/ 2147483647 h 17"/>
              <a:gd name="T58" fmla="*/ 2147483647 w 658"/>
              <a:gd name="T59" fmla="*/ 0 h 17"/>
              <a:gd name="T60" fmla="*/ 2147483647 w 658"/>
              <a:gd name="T61" fmla="*/ 2147483647 h 17"/>
              <a:gd name="T62" fmla="*/ 2147483647 w 658"/>
              <a:gd name="T63" fmla="*/ 2147483647 h 17"/>
              <a:gd name="T64" fmla="*/ 2147483647 w 658"/>
              <a:gd name="T65" fmla="*/ 2147483647 h 17"/>
              <a:gd name="T66" fmla="*/ 2147483647 w 658"/>
              <a:gd name="T67" fmla="*/ 0 h 17"/>
              <a:gd name="T68" fmla="*/ 2147483647 w 658"/>
              <a:gd name="T69" fmla="*/ 2147483647 h 17"/>
              <a:gd name="T70" fmla="*/ 2147483647 w 658"/>
              <a:gd name="T71" fmla="*/ 2147483647 h 17"/>
              <a:gd name="T72" fmla="*/ 2147483647 w 658"/>
              <a:gd name="T73" fmla="*/ 2147483647 h 17"/>
              <a:gd name="T74" fmla="*/ 2147483647 w 658"/>
              <a:gd name="T75" fmla="*/ 0 h 17"/>
              <a:gd name="T76" fmla="*/ 2147483647 w 658"/>
              <a:gd name="T77" fmla="*/ 2147483647 h 17"/>
              <a:gd name="T78" fmla="*/ 2147483647 w 658"/>
              <a:gd name="T79" fmla="*/ 0 h 17"/>
              <a:gd name="T80" fmla="*/ 2147483647 w 658"/>
              <a:gd name="T81" fmla="*/ 2147483647 h 17"/>
              <a:gd name="T82" fmla="*/ 2147483647 w 658"/>
              <a:gd name="T83" fmla="*/ 0 h 17"/>
              <a:gd name="T84" fmla="*/ 2147483647 w 658"/>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58" h="17">
                <a:moveTo>
                  <a:pt x="0" y="16"/>
                </a:moveTo>
                <a:cubicBezTo>
                  <a:pt x="2" y="14"/>
                  <a:pt x="7" y="1"/>
                  <a:pt x="11" y="1"/>
                </a:cubicBezTo>
                <a:cubicBezTo>
                  <a:pt x="15" y="1"/>
                  <a:pt x="21" y="16"/>
                  <a:pt x="25" y="16"/>
                </a:cubicBezTo>
                <a:cubicBezTo>
                  <a:pt x="29" y="16"/>
                  <a:pt x="33" y="0"/>
                  <a:pt x="38" y="0"/>
                </a:cubicBezTo>
                <a:cubicBezTo>
                  <a:pt x="43" y="0"/>
                  <a:pt x="50" y="16"/>
                  <a:pt x="55" y="16"/>
                </a:cubicBezTo>
                <a:cubicBezTo>
                  <a:pt x="60" y="16"/>
                  <a:pt x="66" y="1"/>
                  <a:pt x="71" y="1"/>
                </a:cubicBezTo>
                <a:cubicBezTo>
                  <a:pt x="76" y="1"/>
                  <a:pt x="82" y="14"/>
                  <a:pt x="88" y="14"/>
                </a:cubicBezTo>
                <a:cubicBezTo>
                  <a:pt x="94" y="14"/>
                  <a:pt x="100" y="1"/>
                  <a:pt x="106" y="1"/>
                </a:cubicBezTo>
                <a:cubicBezTo>
                  <a:pt x="112" y="1"/>
                  <a:pt x="118" y="14"/>
                  <a:pt x="123" y="14"/>
                </a:cubicBezTo>
                <a:cubicBezTo>
                  <a:pt x="128" y="14"/>
                  <a:pt x="134" y="1"/>
                  <a:pt x="139" y="1"/>
                </a:cubicBezTo>
                <a:cubicBezTo>
                  <a:pt x="144" y="1"/>
                  <a:pt x="150" y="15"/>
                  <a:pt x="155" y="15"/>
                </a:cubicBezTo>
                <a:cubicBezTo>
                  <a:pt x="160" y="15"/>
                  <a:pt x="166" y="0"/>
                  <a:pt x="171" y="0"/>
                </a:cubicBezTo>
                <a:cubicBezTo>
                  <a:pt x="176" y="0"/>
                  <a:pt x="182" y="16"/>
                  <a:pt x="188" y="16"/>
                </a:cubicBezTo>
                <a:cubicBezTo>
                  <a:pt x="194" y="16"/>
                  <a:pt x="201" y="1"/>
                  <a:pt x="207" y="1"/>
                </a:cubicBezTo>
                <a:cubicBezTo>
                  <a:pt x="213" y="1"/>
                  <a:pt x="217" y="17"/>
                  <a:pt x="223" y="17"/>
                </a:cubicBezTo>
                <a:cubicBezTo>
                  <a:pt x="229" y="17"/>
                  <a:pt x="235" y="1"/>
                  <a:pt x="241" y="1"/>
                </a:cubicBezTo>
                <a:cubicBezTo>
                  <a:pt x="247" y="1"/>
                  <a:pt x="252" y="16"/>
                  <a:pt x="257" y="16"/>
                </a:cubicBezTo>
                <a:cubicBezTo>
                  <a:pt x="262" y="16"/>
                  <a:pt x="267" y="1"/>
                  <a:pt x="272" y="1"/>
                </a:cubicBezTo>
                <a:cubicBezTo>
                  <a:pt x="277" y="1"/>
                  <a:pt x="283" y="15"/>
                  <a:pt x="288" y="15"/>
                </a:cubicBezTo>
                <a:cubicBezTo>
                  <a:pt x="293" y="15"/>
                  <a:pt x="298" y="1"/>
                  <a:pt x="304" y="1"/>
                </a:cubicBezTo>
                <a:cubicBezTo>
                  <a:pt x="310" y="1"/>
                  <a:pt x="317" y="16"/>
                  <a:pt x="322" y="16"/>
                </a:cubicBezTo>
                <a:cubicBezTo>
                  <a:pt x="327" y="16"/>
                  <a:pt x="332" y="1"/>
                  <a:pt x="337" y="1"/>
                </a:cubicBezTo>
                <a:cubicBezTo>
                  <a:pt x="342" y="1"/>
                  <a:pt x="349" y="14"/>
                  <a:pt x="355" y="14"/>
                </a:cubicBezTo>
                <a:cubicBezTo>
                  <a:pt x="361" y="14"/>
                  <a:pt x="367" y="1"/>
                  <a:pt x="372" y="1"/>
                </a:cubicBezTo>
                <a:cubicBezTo>
                  <a:pt x="377" y="1"/>
                  <a:pt x="383" y="15"/>
                  <a:pt x="388" y="15"/>
                </a:cubicBezTo>
                <a:cubicBezTo>
                  <a:pt x="393" y="15"/>
                  <a:pt x="398" y="1"/>
                  <a:pt x="403" y="1"/>
                </a:cubicBezTo>
                <a:cubicBezTo>
                  <a:pt x="408" y="1"/>
                  <a:pt x="416" y="14"/>
                  <a:pt x="421" y="14"/>
                </a:cubicBezTo>
                <a:cubicBezTo>
                  <a:pt x="426" y="14"/>
                  <a:pt x="431" y="1"/>
                  <a:pt x="436" y="1"/>
                </a:cubicBezTo>
                <a:cubicBezTo>
                  <a:pt x="441" y="1"/>
                  <a:pt x="447" y="15"/>
                  <a:pt x="452" y="15"/>
                </a:cubicBezTo>
                <a:cubicBezTo>
                  <a:pt x="457" y="15"/>
                  <a:pt x="464" y="0"/>
                  <a:pt x="469" y="0"/>
                </a:cubicBezTo>
                <a:cubicBezTo>
                  <a:pt x="474" y="0"/>
                  <a:pt x="479" y="14"/>
                  <a:pt x="484" y="14"/>
                </a:cubicBezTo>
                <a:cubicBezTo>
                  <a:pt x="489" y="14"/>
                  <a:pt x="493" y="1"/>
                  <a:pt x="498" y="1"/>
                </a:cubicBezTo>
                <a:cubicBezTo>
                  <a:pt x="503" y="1"/>
                  <a:pt x="509" y="15"/>
                  <a:pt x="514" y="15"/>
                </a:cubicBezTo>
                <a:cubicBezTo>
                  <a:pt x="519" y="15"/>
                  <a:pt x="522" y="0"/>
                  <a:pt x="527" y="0"/>
                </a:cubicBezTo>
                <a:cubicBezTo>
                  <a:pt x="532" y="0"/>
                  <a:pt x="539" y="15"/>
                  <a:pt x="544" y="15"/>
                </a:cubicBezTo>
                <a:cubicBezTo>
                  <a:pt x="549" y="15"/>
                  <a:pt x="554" y="1"/>
                  <a:pt x="559" y="1"/>
                </a:cubicBezTo>
                <a:cubicBezTo>
                  <a:pt x="564" y="1"/>
                  <a:pt x="570" y="16"/>
                  <a:pt x="575" y="16"/>
                </a:cubicBezTo>
                <a:cubicBezTo>
                  <a:pt x="580" y="16"/>
                  <a:pt x="584" y="0"/>
                  <a:pt x="589" y="0"/>
                </a:cubicBezTo>
                <a:cubicBezTo>
                  <a:pt x="594" y="0"/>
                  <a:pt x="598" y="15"/>
                  <a:pt x="603" y="15"/>
                </a:cubicBezTo>
                <a:cubicBezTo>
                  <a:pt x="608" y="15"/>
                  <a:pt x="613" y="0"/>
                  <a:pt x="618" y="0"/>
                </a:cubicBezTo>
                <a:cubicBezTo>
                  <a:pt x="623" y="0"/>
                  <a:pt x="627" y="16"/>
                  <a:pt x="631" y="16"/>
                </a:cubicBezTo>
                <a:cubicBezTo>
                  <a:pt x="635" y="16"/>
                  <a:pt x="641" y="0"/>
                  <a:pt x="645" y="0"/>
                </a:cubicBezTo>
                <a:cubicBezTo>
                  <a:pt x="649" y="0"/>
                  <a:pt x="655" y="13"/>
                  <a:pt x="658" y="16"/>
                </a:cubicBezTo>
              </a:path>
            </a:pathLst>
          </a:custGeom>
          <a:solidFill>
            <a:schemeClr val="bg1"/>
          </a:solidFill>
          <a:ln w="9525">
            <a:solidFill>
              <a:srgbClr xmlns:mc="http://schemas.openxmlformats.org/markup-compatibility/2006" xmlns:a14="http://schemas.microsoft.com/office/drawing/2010/main" val="000000" mc:Ignorable="a14" a14:legacySpreadsheetColorIndex="64"/>
            </a:solidFill>
            <a:round/>
            <a:headEnd/>
            <a:tailEnd/>
          </a:ln>
          <a:extLst/>
        </p:spPr>
        <p:txBody>
          <a:bodyPr/>
          <a:lstStyle/>
          <a:p>
            <a:endParaRPr lang="ja-JP" altLang="en-US"/>
          </a:p>
        </p:txBody>
      </p:sp>
      <p:grpSp>
        <p:nvGrpSpPr>
          <p:cNvPr id="20" name="グループ化 19"/>
          <p:cNvGrpSpPr/>
          <p:nvPr/>
        </p:nvGrpSpPr>
        <p:grpSpPr>
          <a:xfrm>
            <a:off x="0" y="-6350"/>
            <a:ext cx="6858000" cy="518160"/>
            <a:chOff x="0" y="-6350"/>
            <a:chExt cx="6858000" cy="518160"/>
          </a:xfrm>
        </p:grpSpPr>
        <p:sp>
          <p:nvSpPr>
            <p:cNvPr id="21" name="正方形/長方形 20"/>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2" name="直線コネクタ 21"/>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2" name="スライド番号プレースホルダー 1"/>
          <p:cNvSpPr>
            <a:spLocks noGrp="1"/>
          </p:cNvSpPr>
          <p:nvPr>
            <p:ph type="sldNum" sz="quarter" idx="12"/>
          </p:nvPr>
        </p:nvSpPr>
        <p:spPr/>
        <p:txBody>
          <a:bodyPr/>
          <a:lstStyle/>
          <a:p>
            <a:r>
              <a:rPr kumimoji="1" lang="en-US" altLang="ja-JP" dirty="0" smtClean="0"/>
              <a:t>15</a:t>
            </a:r>
            <a:endParaRPr kumimoji="1" lang="ja-JP" altLang="en-US" dirty="0"/>
          </a:p>
        </p:txBody>
      </p:sp>
    </p:spTree>
    <p:extLst>
      <p:ext uri="{BB962C8B-B14F-4D97-AF65-F5344CB8AC3E}">
        <p14:creationId xmlns:p14="http://schemas.microsoft.com/office/powerpoint/2010/main" val="1214629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0" y="-6350"/>
            <a:ext cx="6858000" cy="518160"/>
            <a:chOff x="0" y="-6350"/>
            <a:chExt cx="6858000" cy="518160"/>
          </a:xfrm>
        </p:grpSpPr>
        <p:sp>
          <p:nvSpPr>
            <p:cNvPr id="5" name="正方形/長方形 4"/>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10" name="正方形/長方形 9"/>
          <p:cNvSpPr/>
          <p:nvPr/>
        </p:nvSpPr>
        <p:spPr>
          <a:xfrm>
            <a:off x="540000" y="1478000"/>
            <a:ext cx="5760000" cy="400110"/>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病院での食事は医療</a:t>
            </a:r>
            <a:r>
              <a:rPr lang="ja-JP" altLang="en-US" sz="1000" dirty="0">
                <a:latin typeface="Meiryo UI" panose="020B0604030504040204" pitchFamily="50" charset="-128"/>
                <a:ea typeface="Meiryo UI" panose="020B0604030504040204" pitchFamily="50" charset="-128"/>
              </a:rPr>
              <a:t>の一環として提供されるべきもの</a:t>
            </a:r>
            <a:r>
              <a:rPr lang="ja-JP" altLang="en-US" sz="1000" dirty="0" smtClean="0">
                <a:latin typeface="Meiryo UI" panose="020B0604030504040204" pitchFamily="50" charset="-128"/>
                <a:ea typeface="Meiryo UI" panose="020B0604030504040204" pitchFamily="50" charset="-128"/>
              </a:rPr>
              <a:t>であり、それぞれ</a:t>
            </a:r>
            <a:r>
              <a:rPr lang="ja-JP" altLang="en-US" sz="1000" dirty="0">
                <a:latin typeface="Meiryo UI" panose="020B0604030504040204" pitchFamily="50" charset="-128"/>
                <a:ea typeface="Meiryo UI" panose="020B0604030504040204" pitchFamily="50" charset="-128"/>
              </a:rPr>
              <a:t>患者の病状に応じて必要とする栄養量が与えられ、食事の質の向上と患者サービスの改善をめざして行われるべきもの</a:t>
            </a:r>
            <a:r>
              <a:rPr lang="ja-JP" altLang="en-US" sz="1000" dirty="0" smtClean="0">
                <a:latin typeface="Meiryo UI" panose="020B0604030504040204" pitchFamily="50" charset="-128"/>
                <a:ea typeface="Meiryo UI" panose="020B0604030504040204" pitchFamily="50" charset="-128"/>
              </a:rPr>
              <a:t>です。</a:t>
            </a:r>
          </a:p>
        </p:txBody>
      </p:sp>
      <p:sp>
        <p:nvSpPr>
          <p:cNvPr id="19" name="正方形/長方形 18"/>
          <p:cNvSpPr/>
          <p:nvPr/>
        </p:nvSpPr>
        <p:spPr>
          <a:xfrm>
            <a:off x="729000" y="6061588"/>
            <a:ext cx="5400000" cy="854080"/>
          </a:xfrm>
          <a:prstGeom prst="rect">
            <a:avLst/>
          </a:prstGeom>
          <a:solidFill>
            <a:schemeClr val="bg2">
              <a:alpha val="50000"/>
            </a:schemeClr>
          </a:solidFill>
          <a:ln>
            <a:solidFill>
              <a:schemeClr val="bg2">
                <a:lumMod val="25000"/>
              </a:schemeClr>
            </a:solidFill>
            <a:prstDash val="sysDot"/>
          </a:ln>
        </p:spPr>
        <p:txBody>
          <a:bodyPr wrap="square" anchor="t" anchorCtr="0">
            <a:spAutoFit/>
          </a:bodyPr>
          <a:lstStyle/>
          <a:p>
            <a:pPr>
              <a:lnSpc>
                <a:spcPct val="150000"/>
              </a:lnSpc>
            </a:pP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参考</a:t>
            </a:r>
            <a:r>
              <a:rPr lang="en-US" altLang="ja-JP" sz="900" dirty="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a:t>
            </a:r>
            <a:r>
              <a:rPr lang="ja-JP" altLang="en-US" sz="900" dirty="0" smtClean="0">
                <a:solidFill>
                  <a:schemeClr val="accent3">
                    <a:lumMod val="75000"/>
                  </a:schemeClr>
                </a:solidFill>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入院</a:t>
            </a:r>
            <a:r>
              <a:rPr lang="ja-JP" altLang="en-US" sz="900" dirty="0">
                <a:latin typeface="Meiryo UI" panose="020B0604030504040204" pitchFamily="50" charset="-128"/>
                <a:ea typeface="Meiryo UI" panose="020B0604030504040204" pitchFamily="50" charset="-128"/>
              </a:rPr>
              <a:t>時食事療養及び入院時生活療養の食事の提供たる療養の基準等に係る届出に関する手続きの</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取扱い</a:t>
            </a:r>
            <a:r>
              <a:rPr lang="ja-JP" altLang="en-US" sz="900" dirty="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ついて（令和</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5</a:t>
            </a:r>
            <a:r>
              <a:rPr lang="ja-JP" altLang="en-US" sz="900" dirty="0" smtClean="0">
                <a:latin typeface="Meiryo UI" panose="020B0604030504040204" pitchFamily="50" charset="-128"/>
                <a:ea typeface="Meiryo UI" panose="020B0604030504040204" pitchFamily="50" charset="-128"/>
              </a:rPr>
              <a:t>日付け</a:t>
            </a:r>
            <a:r>
              <a:rPr lang="zh-CN" altLang="en-US" sz="900" dirty="0" smtClean="0">
                <a:latin typeface="Meiryo UI" panose="020B0604030504040204" pitchFamily="50" charset="-128"/>
                <a:ea typeface="Meiryo UI" panose="020B0604030504040204" pitchFamily="50" charset="-128"/>
              </a:rPr>
              <a:t>保医発</a:t>
            </a:r>
            <a:r>
              <a:rPr lang="en-US" altLang="zh-CN" sz="900" dirty="0" smtClean="0">
                <a:latin typeface="Meiryo UI" panose="020B0604030504040204" pitchFamily="50" charset="-128"/>
                <a:ea typeface="Meiryo UI" panose="020B0604030504040204" pitchFamily="50" charset="-128"/>
              </a:rPr>
              <a:t>0305</a:t>
            </a:r>
            <a:r>
              <a:rPr lang="zh-CN"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13</a:t>
            </a:r>
            <a:r>
              <a:rPr lang="ja-JP" altLang="en-US" sz="900" dirty="0" smtClean="0">
                <a:latin typeface="Meiryo UI" panose="020B0604030504040204" pitchFamily="50" charset="-128"/>
                <a:ea typeface="Meiryo UI" panose="020B0604030504040204" pitchFamily="50" charset="-128"/>
              </a:rPr>
              <a:t>号）</a:t>
            </a:r>
            <a:endParaRPr lang="ja-JP" altLang="en-US"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ja-JP" altLang="en-US" sz="900" dirty="0" smtClean="0">
                <a:solidFill>
                  <a:schemeClr val="accent3">
                    <a:lumMod val="75000"/>
                  </a:schemeClr>
                </a:solidFill>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入院</a:t>
            </a:r>
            <a:r>
              <a:rPr lang="ja-JP" altLang="en-US" sz="900" dirty="0">
                <a:latin typeface="Meiryo UI" panose="020B0604030504040204" pitchFamily="50" charset="-128"/>
                <a:ea typeface="Meiryo UI" panose="020B0604030504040204" pitchFamily="50" charset="-128"/>
              </a:rPr>
              <a:t>時食事療養費に係る食事療養及び入院時生活療養費に</a:t>
            </a:r>
            <a:r>
              <a:rPr lang="ja-JP" altLang="en-US" sz="900" dirty="0" smtClean="0">
                <a:latin typeface="Meiryo UI" panose="020B0604030504040204" pitchFamily="50" charset="-128"/>
                <a:ea typeface="Meiryo UI" panose="020B0604030504040204" pitchFamily="50" charset="-128"/>
              </a:rPr>
              <a:t>係る生活</a:t>
            </a:r>
            <a:r>
              <a:rPr lang="ja-JP" altLang="en-US" sz="900" dirty="0">
                <a:latin typeface="Meiryo UI" panose="020B0604030504040204" pitchFamily="50" charset="-128"/>
                <a:ea typeface="Meiryo UI" panose="020B0604030504040204" pitchFamily="50" charset="-128"/>
              </a:rPr>
              <a:t>療養の実施上の留意事項に</a:t>
            </a:r>
            <a:r>
              <a:rPr lang="ja-JP" altLang="en-US" sz="900" dirty="0" smtClean="0">
                <a:latin typeface="Meiryo UI" panose="020B0604030504040204" pitchFamily="50" charset="-128"/>
                <a:ea typeface="Meiryo UI" panose="020B0604030504040204" pitchFamily="50" charset="-128"/>
              </a:rPr>
              <a:t>ついて</a:t>
            </a:r>
            <a:r>
              <a:rPr lang="ja-JP" altLang="en-US" sz="900" dirty="0">
                <a:latin typeface="Meiryo UI" panose="020B0604030504040204" pitchFamily="50" charset="-128"/>
                <a:ea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（令和</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5</a:t>
            </a:r>
            <a:r>
              <a:rPr lang="ja-JP" altLang="en-US" sz="900" dirty="0" smtClean="0">
                <a:latin typeface="Meiryo UI" panose="020B0604030504040204" pitchFamily="50" charset="-128"/>
                <a:ea typeface="Meiryo UI" panose="020B0604030504040204" pitchFamily="50" charset="-128"/>
              </a:rPr>
              <a:t>日付け保医発</a:t>
            </a:r>
            <a:r>
              <a:rPr lang="en-US" altLang="ja-JP" sz="900" dirty="0" smtClean="0">
                <a:latin typeface="Meiryo UI" panose="020B0604030504040204" pitchFamily="50" charset="-128"/>
                <a:ea typeface="Meiryo UI" panose="020B0604030504040204" pitchFamily="50" charset="-128"/>
              </a:rPr>
              <a:t>0305</a:t>
            </a: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14</a:t>
            </a:r>
            <a:r>
              <a:rPr lang="ja-JP" altLang="en-US" sz="900" dirty="0" smtClean="0">
                <a:latin typeface="Meiryo UI" panose="020B0604030504040204" pitchFamily="50" charset="-128"/>
                <a:ea typeface="Meiryo UI" panose="020B0604030504040204" pitchFamily="50" charset="-128"/>
              </a:rPr>
              <a:t>号）</a:t>
            </a:r>
            <a:endParaRPr lang="ja-JP" altLang="en-US" sz="9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540000" y="7511698"/>
            <a:ext cx="5760000" cy="553998"/>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入所者の栄養状態、身体の状況並びに病状及び嗜好を定期的に把握し、それに基づいた計画的な食事（適切な給与栄養目標量）の提供により、低栄養を予防し、要介護状態の軽減、悪化防止、生活機能の</a:t>
            </a:r>
            <a:r>
              <a:rPr kumimoji="1" lang="ja-JP" altLang="en-US" sz="1000" dirty="0">
                <a:latin typeface="Meiryo UI" panose="020B0604030504040204" pitchFamily="50" charset="-128"/>
                <a:ea typeface="Meiryo UI" panose="020B0604030504040204" pitchFamily="50" charset="-128"/>
              </a:rPr>
              <a:t>維持</a:t>
            </a:r>
            <a:r>
              <a:rPr kumimoji="1" lang="ja-JP" altLang="en-US" sz="1000" dirty="0" smtClean="0">
                <a:latin typeface="Meiryo UI" panose="020B0604030504040204" pitchFamily="50" charset="-128"/>
                <a:ea typeface="Meiryo UI" panose="020B0604030504040204" pitchFamily="50" charset="-128"/>
              </a:rPr>
              <a:t>・改善を図ることが必要です。</a:t>
            </a:r>
          </a:p>
        </p:txBody>
      </p:sp>
      <p:sp>
        <p:nvSpPr>
          <p:cNvPr id="29" name="正方形/長方形 28"/>
          <p:cNvSpPr/>
          <p:nvPr/>
        </p:nvSpPr>
        <p:spPr>
          <a:xfrm>
            <a:off x="729000" y="8797599"/>
            <a:ext cx="5400000" cy="577081"/>
          </a:xfrm>
          <a:prstGeom prst="rect">
            <a:avLst/>
          </a:prstGeom>
          <a:ln>
            <a:solidFill>
              <a:schemeClr val="accent3">
                <a:lumMod val="75000"/>
              </a:schemeClr>
            </a:solidFill>
            <a:prstDash val="sysDot"/>
          </a:ln>
        </p:spPr>
        <p:txBody>
          <a:bodyPr wrap="square">
            <a:spAutoFit/>
          </a:bodyPr>
          <a:lstStyle/>
          <a:p>
            <a:pPr>
              <a:lnSpc>
                <a:spcPct val="150000"/>
              </a:lnSpc>
            </a:pPr>
            <a:r>
              <a:rPr lang="ja-JP" altLang="en-US" sz="900" dirty="0">
                <a:latin typeface="Meiryo UI" panose="020B0604030504040204" pitchFamily="50" charset="-128"/>
                <a:ea typeface="Meiryo UI" panose="020B0604030504040204" pitchFamily="50" charset="-128"/>
              </a:rPr>
              <a:t>（食事</a:t>
            </a: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22</a:t>
            </a:r>
            <a:r>
              <a:rPr lang="ja-JP" altLang="en-US" sz="900" dirty="0" smtClean="0">
                <a:latin typeface="Meiryo UI" panose="020B0604030504040204" pitchFamily="50" charset="-128"/>
                <a:ea typeface="Meiryo UI" panose="020B0604030504040204" pitchFamily="50" charset="-128"/>
              </a:rPr>
              <a:t>条</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介護</a:t>
            </a:r>
            <a:r>
              <a:rPr lang="ja-JP" altLang="en-US" sz="900" dirty="0">
                <a:latin typeface="Meiryo UI" panose="020B0604030504040204" pitchFamily="50" charset="-128"/>
                <a:ea typeface="Meiryo UI" panose="020B0604030504040204" pitchFamily="50" charset="-128"/>
              </a:rPr>
              <a:t>老人保健施設は、栄養並びに入所者の身体の状況、病状及び</a:t>
            </a:r>
            <a:r>
              <a:rPr lang="ja-JP" altLang="en-US" sz="900" dirty="0" smtClean="0">
                <a:latin typeface="Meiryo UI" panose="020B0604030504040204" pitchFamily="50" charset="-128"/>
                <a:ea typeface="Meiryo UI" panose="020B0604030504040204" pitchFamily="50" charset="-128"/>
              </a:rPr>
              <a:t>嗜好を</a:t>
            </a:r>
            <a:r>
              <a:rPr lang="ja-JP" altLang="en-US" sz="900" dirty="0">
                <a:latin typeface="Meiryo UI" panose="020B0604030504040204" pitchFamily="50" charset="-128"/>
                <a:ea typeface="Meiryo UI" panose="020B0604030504040204" pitchFamily="50" charset="-128"/>
              </a:rPr>
              <a:t>考慮した食事を適切な時間に提供するとともに、入所者の自立の支援に</a:t>
            </a:r>
            <a:r>
              <a:rPr lang="ja-JP" altLang="en-US" sz="900" dirty="0" smtClean="0">
                <a:latin typeface="Meiryo UI" panose="020B0604030504040204" pitchFamily="50" charset="-128"/>
                <a:ea typeface="Meiryo UI" panose="020B0604030504040204" pitchFamily="50" charset="-128"/>
              </a:rPr>
              <a:t>配慮し</a:t>
            </a:r>
            <a:r>
              <a:rPr lang="ja-JP" altLang="en-US" sz="900" dirty="0">
                <a:latin typeface="Meiryo UI" panose="020B0604030504040204" pitchFamily="50" charset="-128"/>
                <a:ea typeface="Meiryo UI" panose="020B0604030504040204" pitchFamily="50" charset="-128"/>
              </a:rPr>
              <a:t>、可能な限り離床して食堂で食事をすることを支援しなければ</a:t>
            </a:r>
            <a:r>
              <a:rPr lang="ja-JP" altLang="en-US" sz="900" dirty="0" smtClean="0">
                <a:latin typeface="Meiryo UI" panose="020B0604030504040204" pitchFamily="50" charset="-128"/>
                <a:ea typeface="Meiryo UI" panose="020B0604030504040204" pitchFamily="50" charset="-128"/>
              </a:rPr>
              <a:t>ならない。</a:t>
            </a:r>
            <a:endParaRPr lang="en-US" altLang="ja-JP" sz="900" dirty="0" smtClean="0">
              <a:latin typeface="Meiryo UI" panose="020B0604030504040204" pitchFamily="50" charset="-128"/>
              <a:ea typeface="Meiryo UI" panose="020B0604030504040204" pitchFamily="50" charset="-128"/>
            </a:endParaRPr>
          </a:p>
        </p:txBody>
      </p:sp>
      <p:sp>
        <p:nvSpPr>
          <p:cNvPr id="31" name="角丸四角形 30"/>
          <p:cNvSpPr/>
          <p:nvPr/>
        </p:nvSpPr>
        <p:spPr>
          <a:xfrm>
            <a:off x="549525" y="8125462"/>
            <a:ext cx="3240000" cy="178772"/>
          </a:xfrm>
          <a:prstGeom prst="roundRect">
            <a:avLst/>
          </a:prstGeom>
          <a:ln>
            <a:solidFill>
              <a:schemeClr val="bg2">
                <a:lumMod val="25000"/>
              </a:schemeClr>
            </a:solidFill>
          </a:ln>
        </p:spPr>
        <p:txBody>
          <a:bodyPr wrap="square" lIns="0" tIns="0" rIns="0" bIns="0" rtlCol="0" anchor="ctr">
            <a:spAutoFit/>
          </a:bodyPr>
          <a:lstStyle/>
          <a:p>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介護老人保健施設</a:t>
            </a:r>
            <a:endParaRPr kumimoji="1" lang="ja-JP" altLang="en-US" sz="1000" dirty="0">
              <a:latin typeface="Meiryo UI" panose="020B0604030504040204" pitchFamily="50" charset="-128"/>
              <a:ea typeface="Meiryo UI" panose="020B0604030504040204" pitchFamily="50" charset="-128"/>
            </a:endParaRPr>
          </a:p>
        </p:txBody>
      </p:sp>
      <p:sp>
        <p:nvSpPr>
          <p:cNvPr id="33" name="正方形/長方形 32"/>
          <p:cNvSpPr/>
          <p:nvPr/>
        </p:nvSpPr>
        <p:spPr>
          <a:xfrm>
            <a:off x="549000" y="8311764"/>
            <a:ext cx="5760000" cy="477054"/>
          </a:xfrm>
          <a:prstGeom prst="rect">
            <a:avLst/>
          </a:prstGeom>
        </p:spPr>
        <p:txBody>
          <a:bodyPr wrap="square">
            <a:spAutoFit/>
          </a:bodyPr>
          <a:lstStyle/>
          <a:p>
            <a:pPr>
              <a:lnSpc>
                <a:spcPct val="150000"/>
              </a:lnSpc>
            </a:pPr>
            <a:r>
              <a:rPr lang="ja-JP" altLang="en-US" sz="1000" b="1" dirty="0">
                <a:latin typeface="Meiryo UI" panose="020B0604030504040204" pitchFamily="50" charset="-128"/>
                <a:ea typeface="Meiryo UI" panose="020B0604030504040204" pitchFamily="50" charset="-128"/>
              </a:rPr>
              <a:t>留意事項</a:t>
            </a:r>
          </a:p>
          <a:p>
            <a:r>
              <a:rPr lang="ja-JP" altLang="en-US" sz="1000" dirty="0" smtClean="0">
                <a:latin typeface="Meiryo UI" panose="020B0604030504040204" pitchFamily="50" charset="-128"/>
                <a:ea typeface="Meiryo UI" panose="020B0604030504040204" pitchFamily="50" charset="-128"/>
              </a:rPr>
              <a:t>▶ 大阪府</a:t>
            </a:r>
            <a:r>
              <a:rPr lang="ja-JP" altLang="en-US" sz="1000" dirty="0">
                <a:latin typeface="Meiryo UI" panose="020B0604030504040204" pitchFamily="50" charset="-128"/>
                <a:ea typeface="Meiryo UI" panose="020B0604030504040204" pitchFamily="50" charset="-128"/>
              </a:rPr>
              <a:t>介護老人保健施設の人員、施設及び設備並びに運営に関する基準を定める条例</a:t>
            </a:r>
          </a:p>
        </p:txBody>
      </p:sp>
      <p:grpSp>
        <p:nvGrpSpPr>
          <p:cNvPr id="26" name="グループ化 25"/>
          <p:cNvGrpSpPr/>
          <p:nvPr/>
        </p:nvGrpSpPr>
        <p:grpSpPr>
          <a:xfrm>
            <a:off x="540000" y="808560"/>
            <a:ext cx="3240000" cy="252000"/>
            <a:chOff x="432000" y="1760812"/>
            <a:chExt cx="3240000" cy="252000"/>
          </a:xfrm>
        </p:grpSpPr>
        <p:sp>
          <p:nvSpPr>
            <p:cNvPr id="27" name="ホームベース 26"/>
            <p:cNvSpPr/>
            <p:nvPr/>
          </p:nvSpPr>
          <p:spPr>
            <a:xfrm>
              <a:off x="432000" y="1760812"/>
              <a:ext cx="3240000" cy="252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a:solidFill>
                    <a:schemeClr val="bg1"/>
                  </a:solidFill>
                  <a:latin typeface="Meiryo UI" panose="020B0604030504040204" pitchFamily="50" charset="-128"/>
                  <a:ea typeface="Meiryo UI" panose="020B0604030504040204" pitchFamily="50" charset="-128"/>
                </a:rPr>
                <a:t>3</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716550" y="1760812"/>
              <a:ext cx="2827078" cy="252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施設特性に応じた栄養管理</a:t>
              </a:r>
              <a:endParaRPr kumimoji="1" lang="ja-JP" altLang="en-US" sz="1000" dirty="0">
                <a:solidFill>
                  <a:srgbClr val="00B050"/>
                </a:solidFill>
                <a:latin typeface="Meiryo UI" panose="020B0604030504040204" pitchFamily="50" charset="-128"/>
                <a:ea typeface="Meiryo UI" panose="020B0604030504040204" pitchFamily="50" charset="-128"/>
              </a:endParaRPr>
            </a:p>
          </p:txBody>
        </p:sp>
      </p:grpSp>
      <p:grpSp>
        <p:nvGrpSpPr>
          <p:cNvPr id="35" name="グループ化 34"/>
          <p:cNvGrpSpPr/>
          <p:nvPr/>
        </p:nvGrpSpPr>
        <p:grpSpPr>
          <a:xfrm>
            <a:off x="540000" y="1189592"/>
            <a:ext cx="3617484" cy="315271"/>
            <a:chOff x="575916" y="4509569"/>
            <a:chExt cx="3617484" cy="315271"/>
          </a:xfrm>
        </p:grpSpPr>
        <p:sp>
          <p:nvSpPr>
            <p:cNvPr id="36" name="テキスト ボックス 35"/>
            <p:cNvSpPr txBox="1"/>
            <p:nvPr/>
          </p:nvSpPr>
          <p:spPr>
            <a:xfrm>
              <a:off x="599847" y="4509569"/>
              <a:ext cx="3325584"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  病院</a:t>
              </a:r>
              <a:endParaRPr kumimoji="1" lang="ja-JP" altLang="en-US" sz="1100" dirty="0">
                <a:latin typeface="Meiryo UI" panose="020B0604030504040204" pitchFamily="50" charset="-128"/>
                <a:ea typeface="Meiryo UI" panose="020B0604030504040204" pitchFamily="50" charset="-128"/>
              </a:endParaRPr>
            </a:p>
          </p:txBody>
        </p:sp>
        <p:cxnSp>
          <p:nvCxnSpPr>
            <p:cNvPr id="37" name="直線コネクタ 36"/>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38" name="フローチャート : 結合子 37"/>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9" name="グループ化 38"/>
          <p:cNvGrpSpPr/>
          <p:nvPr/>
        </p:nvGrpSpPr>
        <p:grpSpPr>
          <a:xfrm>
            <a:off x="540000" y="7205828"/>
            <a:ext cx="3617484" cy="315271"/>
            <a:chOff x="575916" y="4509569"/>
            <a:chExt cx="3617484" cy="315271"/>
          </a:xfrm>
        </p:grpSpPr>
        <p:sp>
          <p:nvSpPr>
            <p:cNvPr id="40" name="テキスト ボックス 39"/>
            <p:cNvSpPr txBox="1"/>
            <p:nvPr/>
          </p:nvSpPr>
          <p:spPr>
            <a:xfrm>
              <a:off x="599847" y="4509569"/>
              <a:ext cx="3325584"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 介護保険施設</a:t>
              </a:r>
              <a:endParaRPr kumimoji="1" lang="ja-JP" altLang="en-US" sz="1100" dirty="0">
                <a:latin typeface="Meiryo UI" panose="020B0604030504040204" pitchFamily="50" charset="-128"/>
                <a:ea typeface="Meiryo UI" panose="020B0604030504040204" pitchFamily="50" charset="-128"/>
              </a:endParaRPr>
            </a:p>
          </p:txBody>
        </p:sp>
        <p:cxnSp>
          <p:nvCxnSpPr>
            <p:cNvPr id="41" name="直線コネクタ 40"/>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2" name="フローチャート : 結合子 41"/>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p:cNvSpPr/>
          <p:nvPr/>
        </p:nvSpPr>
        <p:spPr>
          <a:xfrm>
            <a:off x="729000" y="2548677"/>
            <a:ext cx="5400000" cy="3416320"/>
          </a:xfrm>
          <a:prstGeom prst="rect">
            <a:avLst/>
          </a:prstGeom>
          <a:ln>
            <a:solidFill>
              <a:schemeClr val="accent3">
                <a:lumMod val="75000"/>
              </a:schemeClr>
            </a:solidFill>
            <a:prstDash val="sysDot"/>
          </a:ln>
        </p:spPr>
        <p:txBody>
          <a:bodyPr wrap="square">
            <a:spAutoFit/>
          </a:bodyPr>
          <a:lstStyle/>
          <a:p>
            <a:r>
              <a:rPr lang="ja-JP" altLang="en-US" sz="900" dirty="0">
                <a:latin typeface="Meiryo UI" panose="020B0604030504040204" pitchFamily="50" charset="-128"/>
                <a:ea typeface="Meiryo UI" panose="020B0604030504040204" pitchFamily="50" charset="-128"/>
              </a:rPr>
              <a:t>・食事の提供に関する業務は保険医療機関自らが行うことが望ましいが、保険医療機関の管理者が</a:t>
            </a:r>
            <a:r>
              <a:rPr lang="ja-JP" altLang="en-US" sz="900" dirty="0" smtClean="0">
                <a:latin typeface="Meiryo UI" panose="020B0604030504040204" pitchFamily="50" charset="-128"/>
                <a:ea typeface="Meiryo UI" panose="020B0604030504040204" pitchFamily="50" charset="-128"/>
              </a:rPr>
              <a:t>業務遂行上必</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要</a:t>
            </a:r>
            <a:r>
              <a:rPr lang="ja-JP" altLang="en-US" sz="900" dirty="0">
                <a:latin typeface="Meiryo UI" panose="020B0604030504040204" pitchFamily="50" charset="-128"/>
                <a:ea typeface="Meiryo UI" panose="020B0604030504040204" pitchFamily="50" charset="-128"/>
              </a:rPr>
              <a:t>な</a:t>
            </a:r>
            <a:r>
              <a:rPr lang="ja-JP" altLang="en-US" sz="900" dirty="0" smtClean="0">
                <a:latin typeface="Meiryo UI" panose="020B0604030504040204" pitchFamily="50" charset="-128"/>
                <a:ea typeface="Meiryo UI" panose="020B0604030504040204" pitchFamily="50" charset="-128"/>
              </a:rPr>
              <a:t>注意を</a:t>
            </a:r>
            <a:r>
              <a:rPr lang="ja-JP" altLang="en-US" sz="900" dirty="0">
                <a:latin typeface="Meiryo UI" panose="020B0604030504040204" pitchFamily="50" charset="-128"/>
                <a:ea typeface="Meiryo UI" panose="020B0604030504040204" pitchFamily="50" charset="-128"/>
              </a:rPr>
              <a:t>果たし得るような体制と契約内容により</a:t>
            </a:r>
            <a:r>
              <a:rPr lang="ja-JP" altLang="en-US" sz="900" dirty="0" smtClean="0">
                <a:latin typeface="Meiryo UI" panose="020B0604030504040204" pitchFamily="50" charset="-128"/>
                <a:ea typeface="Meiryo UI" panose="020B0604030504040204" pitchFamily="50" charset="-128"/>
              </a:rPr>
              <a:t>、食事</a:t>
            </a:r>
            <a:r>
              <a:rPr lang="ja-JP" altLang="en-US" sz="900" dirty="0">
                <a:latin typeface="Meiryo UI" panose="020B0604030504040204" pitchFamily="50" charset="-128"/>
                <a:ea typeface="Meiryo UI" panose="020B0604030504040204" pitchFamily="50" charset="-128"/>
              </a:rPr>
              <a:t>療養の質が確保される場合には</a:t>
            </a:r>
            <a:r>
              <a:rPr lang="ja-JP" altLang="en-US" sz="900" dirty="0" smtClean="0">
                <a:latin typeface="Meiryo UI" panose="020B0604030504040204" pitchFamily="50" charset="-128"/>
                <a:ea typeface="Meiryo UI" panose="020B0604030504040204" pitchFamily="50" charset="-128"/>
              </a:rPr>
              <a:t>、保険</a:t>
            </a:r>
            <a:r>
              <a:rPr lang="ja-JP" altLang="en-US" sz="900" dirty="0">
                <a:latin typeface="Meiryo UI" panose="020B0604030504040204" pitchFamily="50" charset="-128"/>
                <a:ea typeface="Meiryo UI" panose="020B0604030504040204" pitchFamily="50" charset="-128"/>
              </a:rPr>
              <a:t>医療機関の</a:t>
            </a:r>
            <a:r>
              <a:rPr lang="ja-JP" altLang="en-US" sz="900" dirty="0" smtClean="0">
                <a:latin typeface="Meiryo UI" panose="020B0604030504040204" pitchFamily="50" charset="-128"/>
                <a:ea typeface="Meiryo UI" panose="020B0604030504040204" pitchFamily="50" charset="-128"/>
              </a:rPr>
              <a:t>最</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終的</a:t>
            </a:r>
            <a:r>
              <a:rPr lang="ja-JP" altLang="en-US" sz="900" dirty="0">
                <a:latin typeface="Meiryo UI" panose="020B0604030504040204" pitchFamily="50" charset="-128"/>
                <a:ea typeface="Meiryo UI" panose="020B0604030504040204" pitchFamily="50" charset="-128"/>
              </a:rPr>
              <a:t>責任の下</a:t>
            </a:r>
            <a:r>
              <a:rPr lang="ja-JP" altLang="en-US" sz="900" dirty="0" smtClean="0">
                <a:latin typeface="Meiryo UI" panose="020B0604030504040204" pitchFamily="50" charset="-128"/>
                <a:ea typeface="Meiryo UI" panose="020B0604030504040204" pitchFamily="50" charset="-128"/>
              </a:rPr>
              <a:t>で第三者</a:t>
            </a:r>
            <a:r>
              <a:rPr lang="ja-JP" altLang="en-US" sz="900" dirty="0">
                <a:latin typeface="Meiryo UI" panose="020B0604030504040204" pitchFamily="50" charset="-128"/>
                <a:ea typeface="Meiryo UI" panose="020B0604030504040204" pitchFamily="50" charset="-128"/>
              </a:rPr>
              <a:t>に委託することができる。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・患者への食事提供については病棟関連部門と食事療養部門との連絡が十分とられていることが必要で</a:t>
            </a:r>
            <a:r>
              <a:rPr lang="ja-JP" altLang="en-US" sz="900" dirty="0" smtClean="0">
                <a:latin typeface="Meiryo UI" panose="020B0604030504040204" pitchFamily="50" charset="-128"/>
                <a:ea typeface="Meiryo UI" panose="020B0604030504040204" pitchFamily="50" charset="-128"/>
              </a:rPr>
              <a:t>ある</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・入院患者の栄養補給量は、本来、性、年齢、体位、身体活動レベル、病状等によって個々に適正量</a:t>
            </a:r>
            <a:r>
              <a:rPr lang="ja-JP" altLang="en-US" sz="900" dirty="0" smtClean="0">
                <a:latin typeface="Meiryo UI" panose="020B0604030504040204" pitchFamily="50" charset="-128"/>
                <a:ea typeface="Meiryo UI" panose="020B0604030504040204" pitchFamily="50" charset="-128"/>
              </a:rPr>
              <a:t>が算定される</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rPr>
              <a:t>べき</a:t>
            </a:r>
            <a:r>
              <a:rPr lang="ja-JP" altLang="en-US" sz="900" dirty="0" smtClean="0">
                <a:latin typeface="Meiryo UI" panose="020B0604030504040204" pitchFamily="50" charset="-128"/>
                <a:ea typeface="Meiryo UI" panose="020B0604030504040204" pitchFamily="50" charset="-128"/>
              </a:rPr>
              <a:t>性質</a:t>
            </a:r>
            <a:r>
              <a:rPr lang="ja-JP" altLang="en-US" sz="900" dirty="0">
                <a:latin typeface="Meiryo UI" panose="020B0604030504040204" pitchFamily="50" charset="-128"/>
                <a:ea typeface="Meiryo UI" panose="020B0604030504040204" pitchFamily="50" charset="-128"/>
              </a:rPr>
              <a:t>のものである。従って、一般食を提供している患者の栄養補給量についても、</a:t>
            </a:r>
            <a:r>
              <a:rPr lang="ja-JP" altLang="en-US" sz="900" dirty="0" smtClean="0">
                <a:latin typeface="Meiryo UI" panose="020B0604030504040204" pitchFamily="50" charset="-128"/>
                <a:ea typeface="Meiryo UI" panose="020B0604030504040204" pitchFamily="50" charset="-128"/>
              </a:rPr>
              <a:t>患者個々</a:t>
            </a:r>
            <a:r>
              <a:rPr lang="ja-JP" altLang="en-US" sz="900" dirty="0">
                <a:latin typeface="Meiryo UI" panose="020B0604030504040204" pitchFamily="50" charset="-128"/>
                <a:ea typeface="Meiryo UI" panose="020B0604030504040204" pitchFamily="50" charset="-128"/>
              </a:rPr>
              <a:t>に算定された</a:t>
            </a:r>
            <a:r>
              <a:rPr lang="ja-JP" altLang="en-US" sz="900" dirty="0" smtClean="0">
                <a:latin typeface="Meiryo UI" panose="020B0604030504040204" pitchFamily="50" charset="-128"/>
                <a:ea typeface="Meiryo UI" panose="020B0604030504040204" pitchFamily="50" charset="-128"/>
              </a:rPr>
              <a:t>医師</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rPr>
              <a:t>の</a:t>
            </a:r>
            <a:r>
              <a:rPr lang="ja-JP" altLang="en-US" sz="900" dirty="0" err="1">
                <a:latin typeface="Meiryo UI" panose="020B0604030504040204" pitchFamily="50" charset="-128"/>
                <a:ea typeface="Meiryo UI" panose="020B0604030504040204" pitchFamily="50" charset="-128"/>
              </a:rPr>
              <a:t>食事箋</a:t>
            </a:r>
            <a:r>
              <a:rPr lang="ja-JP" altLang="en-US" sz="900" dirty="0" err="1" smtClean="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よる栄養</a:t>
            </a:r>
            <a:r>
              <a:rPr lang="ja-JP" altLang="en-US" sz="900" dirty="0">
                <a:latin typeface="Meiryo UI" panose="020B0604030504040204" pitchFamily="50" charset="-128"/>
                <a:ea typeface="Meiryo UI" panose="020B0604030504040204" pitchFamily="50" charset="-128"/>
              </a:rPr>
              <a:t>補給量又は栄養管理計画に基づく栄養補給量を用いる</a:t>
            </a:r>
            <a:r>
              <a:rPr lang="ja-JP" altLang="en-US" sz="900" dirty="0" smtClean="0">
                <a:latin typeface="Meiryo UI" panose="020B0604030504040204" pitchFamily="50" charset="-128"/>
                <a:ea typeface="Meiryo UI" panose="020B0604030504040204" pitchFamily="50" charset="-128"/>
              </a:rPr>
              <a:t>ことを</a:t>
            </a:r>
            <a:r>
              <a:rPr lang="ja-JP" altLang="en-US" sz="900" dirty="0">
                <a:latin typeface="Meiryo UI" panose="020B0604030504040204" pitchFamily="50" charset="-128"/>
                <a:ea typeface="Meiryo UI" panose="020B0604030504040204" pitchFamily="50" charset="-128"/>
              </a:rPr>
              <a:t>原則とするが、これらに</a:t>
            </a:r>
            <a:r>
              <a:rPr lang="ja-JP" altLang="en-US" sz="900" dirty="0" smtClean="0">
                <a:latin typeface="Meiryo UI" panose="020B0604030504040204" pitchFamily="50" charset="-128"/>
                <a:ea typeface="Meiryo UI" panose="020B0604030504040204" pitchFamily="50" charset="-128"/>
              </a:rPr>
              <a:t>よらない</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場合</a:t>
            </a:r>
            <a:r>
              <a:rPr lang="ja-JP" altLang="en-US" sz="900" dirty="0">
                <a:latin typeface="Meiryo UI" panose="020B0604030504040204" pitchFamily="50" charset="-128"/>
                <a:ea typeface="Meiryo UI" panose="020B0604030504040204" pitchFamily="50" charset="-128"/>
              </a:rPr>
              <a:t>には、次により</a:t>
            </a:r>
            <a:r>
              <a:rPr lang="ja-JP" altLang="en-US" sz="900" dirty="0" smtClean="0">
                <a:latin typeface="Meiryo UI" panose="020B0604030504040204" pitchFamily="50" charset="-128"/>
                <a:ea typeface="Meiryo UI" panose="020B0604030504040204" pitchFamily="50" charset="-128"/>
              </a:rPr>
              <a:t>算定</a:t>
            </a:r>
            <a:r>
              <a:rPr lang="ja-JP" altLang="en-US" sz="900" dirty="0">
                <a:latin typeface="Meiryo UI" panose="020B0604030504040204" pitchFamily="50" charset="-128"/>
                <a:ea typeface="Meiryo UI" panose="020B0604030504040204" pitchFamily="50" charset="-128"/>
              </a:rPr>
              <a:t>するものとする。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ア 一般食患者の推定エネルギー必要量及び栄養素（脂質、たんぱく質、ビタミン </a:t>
            </a:r>
            <a:r>
              <a:rPr lang="en-US" altLang="ja-JP" sz="900" dirty="0">
                <a:latin typeface="Meiryo UI" panose="020B0604030504040204" pitchFamily="50" charset="-128"/>
                <a:ea typeface="Meiryo UI" panose="020B0604030504040204" pitchFamily="50" charset="-128"/>
              </a:rPr>
              <a:t>A</a:t>
            </a:r>
            <a:r>
              <a:rPr lang="ja-JP" altLang="en-US" sz="900" dirty="0" err="1">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ビタミン</a:t>
            </a:r>
            <a:r>
              <a:rPr lang="en-US" altLang="ja-JP" sz="900" dirty="0">
                <a:latin typeface="Meiryo UI" panose="020B0604030504040204" pitchFamily="50" charset="-128"/>
                <a:ea typeface="Meiryo UI" panose="020B0604030504040204" pitchFamily="50" charset="-128"/>
              </a:rPr>
              <a:t>B</a:t>
            </a:r>
            <a:r>
              <a:rPr lang="en-US" altLang="ja-JP" sz="900" baseline="-25000" dirty="0">
                <a:latin typeface="Meiryo UI" panose="020B0604030504040204" pitchFamily="50" charset="-128"/>
                <a:ea typeface="Meiryo UI" panose="020B0604030504040204" pitchFamily="50" charset="-128"/>
              </a:rPr>
              <a:t>1</a:t>
            </a:r>
            <a:r>
              <a:rPr lang="ja-JP" altLang="en-US" sz="900" dirty="0" err="1">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ビタミン</a:t>
            </a:r>
            <a:r>
              <a:rPr lang="en-US" altLang="ja-JP" sz="900" dirty="0">
                <a:latin typeface="Meiryo UI" panose="020B0604030504040204" pitchFamily="50" charset="-128"/>
                <a:ea typeface="Meiryo UI" panose="020B0604030504040204" pitchFamily="50" charset="-128"/>
              </a:rPr>
              <a:t>B</a:t>
            </a:r>
            <a:r>
              <a:rPr lang="en-US" altLang="ja-JP" sz="900" baseline="-25000" dirty="0">
                <a:latin typeface="Meiryo UI" panose="020B0604030504040204" pitchFamily="50" charset="-128"/>
                <a:ea typeface="Meiryo UI" panose="020B0604030504040204" pitchFamily="50" charset="-128"/>
              </a:rPr>
              <a:t>2</a:t>
            </a:r>
            <a:r>
              <a:rPr lang="ja-JP" altLang="en-US" sz="900" dirty="0" err="1">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ビタミ</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ン</a:t>
            </a:r>
            <a:r>
              <a:rPr lang="en-US" altLang="ja-JP" sz="900" dirty="0">
                <a:latin typeface="Meiryo UI" panose="020B0604030504040204" pitchFamily="50" charset="-128"/>
                <a:ea typeface="Meiryo UI" panose="020B0604030504040204" pitchFamily="50" charset="-128"/>
              </a:rPr>
              <a:t>C</a:t>
            </a:r>
            <a:r>
              <a:rPr lang="ja-JP" altLang="en-US" sz="900" dirty="0" err="1"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カルシウム</a:t>
            </a:r>
            <a:r>
              <a:rPr lang="ja-JP" altLang="en-US" sz="900" dirty="0">
                <a:latin typeface="Meiryo UI" panose="020B0604030504040204" pitchFamily="50" charset="-128"/>
                <a:ea typeface="Meiryo UI" panose="020B0604030504040204" pitchFamily="50" charset="-128"/>
              </a:rPr>
              <a:t>、鉄、ナトリウム（食塩） 及び食物繊維）の食事摂取基準については</a:t>
            </a:r>
            <a:r>
              <a:rPr lang="ja-JP" altLang="en-US" sz="900" dirty="0" smtClean="0">
                <a:latin typeface="Meiryo UI" panose="020B0604030504040204" pitchFamily="50" charset="-128"/>
                <a:ea typeface="Meiryo UI" panose="020B0604030504040204" pitchFamily="50" charset="-128"/>
              </a:rPr>
              <a:t>、健康</a:t>
            </a:r>
            <a:r>
              <a:rPr lang="ja-JP" altLang="en-US" sz="900" dirty="0">
                <a:latin typeface="Meiryo UI" panose="020B0604030504040204" pitchFamily="50" charset="-128"/>
                <a:ea typeface="Meiryo UI" panose="020B0604030504040204" pitchFamily="50" charset="-128"/>
              </a:rPr>
              <a:t>増進法（</a:t>
            </a:r>
            <a:r>
              <a:rPr lang="ja-JP" altLang="en-US" sz="900" dirty="0" smtClean="0">
                <a:latin typeface="Meiryo UI" panose="020B0604030504040204" pitchFamily="50" charset="-128"/>
                <a:ea typeface="Meiryo UI" panose="020B0604030504040204" pitchFamily="50" charset="-128"/>
              </a:rPr>
              <a:t>平成</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14</a:t>
            </a:r>
            <a:r>
              <a:rPr lang="ja-JP" altLang="en-US" sz="900" dirty="0" smtClean="0">
                <a:latin typeface="Meiryo UI" panose="020B0604030504040204" pitchFamily="50" charset="-128"/>
                <a:ea typeface="Meiryo UI" panose="020B0604030504040204" pitchFamily="50" charset="-128"/>
              </a:rPr>
              <a:t>年法律第</a:t>
            </a:r>
            <a:r>
              <a:rPr lang="en-US" altLang="ja-JP" sz="900" dirty="0" smtClean="0">
                <a:latin typeface="Meiryo UI" panose="020B0604030504040204" pitchFamily="50" charset="-128"/>
                <a:ea typeface="Meiryo UI" panose="020B0604030504040204" pitchFamily="50" charset="-128"/>
              </a:rPr>
              <a:t>103</a:t>
            </a:r>
            <a:r>
              <a:rPr lang="ja-JP" altLang="en-US" sz="900" dirty="0">
                <a:latin typeface="Meiryo UI" panose="020B0604030504040204" pitchFamily="50" charset="-128"/>
                <a:ea typeface="Meiryo UI" panose="020B0604030504040204" pitchFamily="50" charset="-128"/>
              </a:rPr>
              <a:t>号）第</a:t>
            </a:r>
            <a:r>
              <a:rPr lang="en-US" altLang="ja-JP" sz="900" dirty="0">
                <a:latin typeface="Meiryo UI" panose="020B0604030504040204" pitchFamily="50" charset="-128"/>
                <a:ea typeface="Meiryo UI" panose="020B0604030504040204" pitchFamily="50" charset="-128"/>
              </a:rPr>
              <a:t>16</a:t>
            </a:r>
            <a:r>
              <a:rPr lang="ja-JP" altLang="en-US" sz="900" dirty="0">
                <a:latin typeface="Meiryo UI" panose="020B0604030504040204" pitchFamily="50" charset="-128"/>
                <a:ea typeface="Meiryo UI" panose="020B0604030504040204" pitchFamily="50" charset="-128"/>
              </a:rPr>
              <a:t>条</a:t>
            </a:r>
            <a:r>
              <a:rPr lang="ja-JP" altLang="en-US" sz="900" dirty="0" smtClean="0">
                <a:latin typeface="Meiryo UI" panose="020B0604030504040204" pitchFamily="50" charset="-128"/>
                <a:ea typeface="Meiryo UI" panose="020B0604030504040204" pitchFamily="50" charset="-128"/>
              </a:rPr>
              <a:t>の</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に</a:t>
            </a:r>
            <a:r>
              <a:rPr lang="ja-JP" altLang="en-US" sz="900" dirty="0">
                <a:latin typeface="Meiryo UI" panose="020B0604030504040204" pitchFamily="50" charset="-128"/>
                <a:ea typeface="Meiryo UI" panose="020B0604030504040204" pitchFamily="50" charset="-128"/>
              </a:rPr>
              <a:t>基づき定められた食事摂取基準の数値</a:t>
            </a:r>
            <a:r>
              <a:rPr lang="ja-JP" altLang="en-US" sz="900" dirty="0" smtClean="0">
                <a:latin typeface="Meiryo UI" panose="020B0604030504040204" pitchFamily="50" charset="-128"/>
                <a:ea typeface="Meiryo UI" panose="020B0604030504040204" pitchFamily="50" charset="-128"/>
              </a:rPr>
              <a:t>を適切</a:t>
            </a:r>
            <a:r>
              <a:rPr lang="ja-JP" altLang="en-US" sz="900" dirty="0">
                <a:latin typeface="Meiryo UI" panose="020B0604030504040204" pitchFamily="50" charset="-128"/>
                <a:ea typeface="Meiryo UI" panose="020B0604030504040204" pitchFamily="50" charset="-128"/>
              </a:rPr>
              <a:t>に用いるものとすること。 </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イ アに示した食事摂取基準についてはあくまでも献立作成の目安であるが、食事の提供に際しては、</a:t>
            </a:r>
            <a:r>
              <a:rPr lang="ja-JP" altLang="en-US" sz="900" dirty="0" smtClean="0">
                <a:latin typeface="Meiryo UI" panose="020B0604030504040204" pitchFamily="50" charset="-128"/>
                <a:ea typeface="Meiryo UI" panose="020B0604030504040204" pitchFamily="50" charset="-128"/>
              </a:rPr>
              <a:t>病状</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身体</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活動レベル</a:t>
            </a:r>
            <a:r>
              <a:rPr lang="ja-JP" altLang="en-US" sz="900" dirty="0">
                <a:latin typeface="Meiryo UI" panose="020B0604030504040204" pitchFamily="50" charset="-128"/>
                <a:ea typeface="Meiryo UI" panose="020B0604030504040204" pitchFamily="50" charset="-128"/>
              </a:rPr>
              <a:t>、アレルギー等個々の患者の特性について十分考慮すること。</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・調理方法、味付け、盛り付け、配膳等について患者の嗜好を配慮した食事が</a:t>
            </a:r>
            <a:r>
              <a:rPr lang="ja-JP" altLang="en-US" sz="900" dirty="0" smtClean="0">
                <a:latin typeface="Meiryo UI" panose="020B0604030504040204" pitchFamily="50" charset="-128"/>
                <a:ea typeface="Meiryo UI" panose="020B0604030504040204" pitchFamily="50" charset="-128"/>
              </a:rPr>
              <a:t>提供されて</a:t>
            </a:r>
            <a:r>
              <a:rPr lang="ja-JP" altLang="en-US" sz="900" dirty="0">
                <a:latin typeface="Meiryo UI" panose="020B0604030504040204" pitchFamily="50" charset="-128"/>
                <a:ea typeface="Meiryo UI" panose="020B0604030504040204" pitchFamily="50" charset="-128"/>
              </a:rPr>
              <a:t>おり、</a:t>
            </a:r>
            <a:r>
              <a:rPr lang="ja-JP" altLang="en-US" sz="900" dirty="0" smtClean="0">
                <a:latin typeface="Meiryo UI" panose="020B0604030504040204" pitchFamily="50" charset="-128"/>
                <a:ea typeface="Meiryo UI" panose="020B0604030504040204" pitchFamily="50" charset="-128"/>
              </a:rPr>
              <a:t>嗜好品以外</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飲</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食物</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摂取</a:t>
            </a:r>
            <a:r>
              <a:rPr lang="ja-JP" altLang="en-US" sz="900" dirty="0">
                <a:latin typeface="Meiryo UI" panose="020B0604030504040204" pitchFamily="50" charset="-128"/>
                <a:ea typeface="Meiryo UI" panose="020B0604030504040204" pitchFamily="50" charset="-128"/>
              </a:rPr>
              <a:t>（補食）は原則として認められないこと。 なお、果物類、菓子類等病状に影響</a:t>
            </a:r>
            <a:r>
              <a:rPr lang="ja-JP" altLang="en-US" sz="900" dirty="0" smtClean="0">
                <a:latin typeface="Meiryo UI" panose="020B0604030504040204" pitchFamily="50" charset="-128"/>
                <a:ea typeface="Meiryo UI" panose="020B0604030504040204" pitchFamily="50" charset="-128"/>
              </a:rPr>
              <a:t>しない</a:t>
            </a:r>
            <a:r>
              <a:rPr lang="ja-JP" altLang="en-US" sz="900" dirty="0">
                <a:latin typeface="Meiryo UI" panose="020B0604030504040204" pitchFamily="50" charset="-128"/>
                <a:ea typeface="Meiryo UI" panose="020B0604030504040204" pitchFamily="50" charset="-128"/>
              </a:rPr>
              <a:t>程度の</a:t>
            </a:r>
            <a:r>
              <a:rPr lang="ja-JP" altLang="en-US" sz="900" dirty="0" smtClean="0">
                <a:latin typeface="Meiryo UI" panose="020B0604030504040204" pitchFamily="50" charset="-128"/>
                <a:ea typeface="Meiryo UI" panose="020B0604030504040204" pitchFamily="50" charset="-128"/>
              </a:rPr>
              <a:t>嗜好品</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rPr>
              <a:t>を適</a:t>
            </a:r>
            <a:r>
              <a:rPr lang="ja-JP" altLang="en-US" sz="900" dirty="0" smtClean="0">
                <a:latin typeface="Meiryo UI" panose="020B0604030504040204" pitchFamily="50" charset="-128"/>
                <a:ea typeface="Meiryo UI" panose="020B0604030504040204" pitchFamily="50" charset="-128"/>
              </a:rPr>
              <a:t>当量摂取すること</a:t>
            </a:r>
            <a:r>
              <a:rPr lang="ja-JP" altLang="en-US" sz="900" dirty="0">
                <a:latin typeface="Meiryo UI" panose="020B0604030504040204" pitchFamily="50" charset="-128"/>
                <a:ea typeface="Meiryo UI" panose="020B0604030504040204" pitchFamily="50" charset="-128"/>
              </a:rPr>
              <a:t>は差し支えないこと。 </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・当該保険医療機関における療養の実態、当該地域における日常の生活サイクル、患者の希望等を</a:t>
            </a:r>
            <a:r>
              <a:rPr lang="ja-JP" altLang="en-US" sz="900" dirty="0" smtClean="0">
                <a:latin typeface="Meiryo UI" panose="020B0604030504040204" pitchFamily="50" charset="-128"/>
                <a:ea typeface="Meiryo UI" panose="020B0604030504040204" pitchFamily="50" charset="-128"/>
              </a:rPr>
              <a:t>総合的</a:t>
            </a:r>
            <a:r>
              <a:rPr lang="ja-JP" altLang="en-US" sz="900" dirty="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勘案</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し</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適切</a:t>
            </a:r>
            <a:r>
              <a:rPr lang="ja-JP" altLang="en-US" sz="900" dirty="0">
                <a:latin typeface="Meiryo UI" panose="020B0604030504040204" pitchFamily="50" charset="-128"/>
                <a:ea typeface="Meiryo UI" panose="020B0604030504040204" pitchFamily="50" charset="-128"/>
              </a:rPr>
              <a:t>な時刻に食事提供が行われていること。</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・適切な温度の食事が提供されていること。</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・食事療養に伴う衛生は、医療法及び医療法施行規則の基準並びに食品衛生法（</a:t>
            </a:r>
            <a:r>
              <a:rPr lang="ja-JP" altLang="en-US" sz="900" dirty="0" smtClean="0">
                <a:latin typeface="Meiryo UI" panose="020B0604030504040204" pitchFamily="50" charset="-128"/>
                <a:ea typeface="Meiryo UI" panose="020B0604030504040204" pitchFamily="50" charset="-128"/>
              </a:rPr>
              <a:t>昭和</a:t>
            </a:r>
            <a:r>
              <a:rPr lang="en-US" altLang="ja-JP" sz="900" dirty="0" smtClean="0">
                <a:latin typeface="Meiryo UI" panose="020B0604030504040204" pitchFamily="50" charset="-128"/>
                <a:ea typeface="Meiryo UI" panose="020B0604030504040204" pitchFamily="50" charset="-128"/>
              </a:rPr>
              <a:t>22</a:t>
            </a:r>
            <a:r>
              <a:rPr lang="ja-JP" altLang="en-US" sz="900" dirty="0" smtClean="0">
                <a:latin typeface="Meiryo UI" panose="020B0604030504040204" pitchFamily="50" charset="-128"/>
                <a:ea typeface="Meiryo UI" panose="020B0604030504040204" pitchFamily="50" charset="-128"/>
              </a:rPr>
              <a:t>年法律第</a:t>
            </a:r>
            <a:r>
              <a:rPr lang="en-US" altLang="ja-JP" sz="900" dirty="0" smtClean="0">
                <a:latin typeface="Meiryo UI" panose="020B0604030504040204" pitchFamily="50" charset="-128"/>
                <a:ea typeface="Meiryo UI" panose="020B0604030504040204" pitchFamily="50" charset="-128"/>
              </a:rPr>
              <a:t>233</a:t>
            </a:r>
            <a:r>
              <a:rPr lang="ja-JP" altLang="en-US" sz="900" dirty="0">
                <a:latin typeface="Meiryo UI" panose="020B0604030504040204" pitchFamily="50" charset="-128"/>
                <a:ea typeface="Meiryo UI" panose="020B0604030504040204" pitchFamily="50" charset="-128"/>
              </a:rPr>
              <a:t>号</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に定める基準</a:t>
            </a:r>
            <a:r>
              <a:rPr lang="ja-JP" altLang="en-US" sz="900" dirty="0">
                <a:latin typeface="Meiryo UI" panose="020B0604030504040204" pitchFamily="50" charset="-128"/>
                <a:ea typeface="Meiryo UI" panose="020B0604030504040204" pitchFamily="50" charset="-128"/>
              </a:rPr>
              <a:t>以上のものであること。</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・食事療養の内容については、当該保険医療機関の医師を含む会議において検討が加えられていること。</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・入院時食事療養及び入院時生活療養の食事の提供たる療養</a:t>
            </a:r>
            <a:r>
              <a:rPr lang="ja-JP" altLang="en-US" sz="900" dirty="0" smtClean="0">
                <a:latin typeface="Meiryo UI" panose="020B0604030504040204" pitchFamily="50" charset="-128"/>
                <a:ea typeface="Meiryo UI" panose="020B0604030504040204" pitchFamily="50" charset="-128"/>
              </a:rPr>
              <a:t>は</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食</a:t>
            </a:r>
            <a:r>
              <a:rPr lang="ja-JP" altLang="en-US" sz="900" dirty="0">
                <a:latin typeface="Meiryo UI" panose="020B0604030504040204" pitchFamily="50" charset="-128"/>
                <a:ea typeface="Meiryo UI" panose="020B0604030504040204" pitchFamily="50" charset="-128"/>
              </a:rPr>
              <a:t>単位で評価するものであること</a:t>
            </a:r>
            <a:r>
              <a:rPr lang="ja-JP" altLang="en-US" sz="900" dirty="0" smtClean="0">
                <a:latin typeface="Meiryo UI" panose="020B0604030504040204" pitchFamily="50" charset="-128"/>
                <a:ea typeface="Meiryo UI" panose="020B0604030504040204" pitchFamily="50" charset="-128"/>
              </a:rPr>
              <a:t>から</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食事提</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供数</a:t>
            </a:r>
            <a:r>
              <a:rPr lang="ja-JP" altLang="en-US" sz="900" dirty="0">
                <a:latin typeface="Meiryo UI" panose="020B0604030504040204" pitchFamily="50" charset="-128"/>
                <a:ea typeface="Meiryo UI" panose="020B0604030504040204" pitchFamily="50" charset="-128"/>
              </a:rPr>
              <a:t>は</a:t>
            </a:r>
            <a:r>
              <a:rPr lang="ja-JP" altLang="en-US" sz="900" dirty="0" smtClean="0">
                <a:latin typeface="Meiryo UI" panose="020B0604030504040204" pitchFamily="50" charset="-128"/>
                <a:ea typeface="Meiryo UI" panose="020B0604030504040204" pitchFamily="50" charset="-128"/>
              </a:rPr>
              <a:t>、入院</a:t>
            </a:r>
            <a:r>
              <a:rPr lang="ja-JP" altLang="en-US" sz="900" dirty="0">
                <a:latin typeface="Meiryo UI" panose="020B0604030504040204" pitchFamily="50" charset="-128"/>
                <a:ea typeface="Meiryo UI" panose="020B0604030504040204" pitchFamily="50" charset="-128"/>
              </a:rPr>
              <a:t>患者ごとに実際に提供された食数を記録していること。</a:t>
            </a:r>
          </a:p>
        </p:txBody>
      </p:sp>
      <p:sp>
        <p:nvSpPr>
          <p:cNvPr id="46" name="正方形/長方形 45"/>
          <p:cNvSpPr/>
          <p:nvPr/>
        </p:nvSpPr>
        <p:spPr>
          <a:xfrm>
            <a:off x="531000" y="1913536"/>
            <a:ext cx="5796000" cy="630942"/>
          </a:xfrm>
          <a:prstGeom prst="rect">
            <a:avLst/>
          </a:prstGeom>
        </p:spPr>
        <p:txBody>
          <a:bodyPr wrap="square">
            <a:spAutoFit/>
          </a:bodyPr>
          <a:lstStyle/>
          <a:p>
            <a:pPr>
              <a:lnSpc>
                <a:spcPct val="150000"/>
              </a:lnSpc>
            </a:pPr>
            <a:r>
              <a:rPr lang="ja-JP" altLang="en-US" sz="1000" b="1" dirty="0" smtClean="0">
                <a:latin typeface="Meiryo UI" panose="020B0604030504040204" pitchFamily="50" charset="-128"/>
                <a:ea typeface="Meiryo UI" panose="020B0604030504040204" pitchFamily="50" charset="-128"/>
              </a:rPr>
              <a:t>留意事項</a:t>
            </a:r>
            <a:endParaRPr lang="en-US" altLang="ja-JP" sz="1000" b="1"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入院</a:t>
            </a:r>
            <a:r>
              <a:rPr lang="ja-JP" altLang="en-US" sz="1000" dirty="0">
                <a:latin typeface="Meiryo UI" panose="020B0604030504040204" pitchFamily="50" charset="-128"/>
                <a:ea typeface="Meiryo UI" panose="020B0604030504040204" pitchFamily="50" charset="-128"/>
              </a:rPr>
              <a:t>時食事療養費に係る食事療養及び入院時生活療養費に</a:t>
            </a:r>
            <a:r>
              <a:rPr lang="ja-JP" altLang="en-US" sz="1000" dirty="0" smtClean="0">
                <a:latin typeface="Meiryo UI" panose="020B0604030504040204" pitchFamily="50" charset="-128"/>
                <a:ea typeface="Meiryo UI" panose="020B0604030504040204" pitchFamily="50" charset="-128"/>
              </a:rPr>
              <a:t>係る生活</a:t>
            </a:r>
            <a:r>
              <a:rPr lang="ja-JP" altLang="en-US" sz="1000" dirty="0">
                <a:latin typeface="Meiryo UI" panose="020B0604030504040204" pitchFamily="50" charset="-128"/>
                <a:ea typeface="Meiryo UI" panose="020B0604030504040204" pitchFamily="50" charset="-128"/>
              </a:rPr>
              <a:t>療養の実施上</a:t>
            </a:r>
            <a:r>
              <a:rPr lang="ja-JP" altLang="en-US" sz="1000" dirty="0" smtClean="0">
                <a:latin typeface="Meiryo UI" panose="020B0604030504040204" pitchFamily="50" charset="-128"/>
                <a:ea typeface="Meiryo UI" panose="020B0604030504040204" pitchFamily="50" charset="-128"/>
              </a:rPr>
              <a:t>の</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留意</a:t>
            </a:r>
            <a:r>
              <a:rPr lang="ja-JP" altLang="en-US" sz="1000" dirty="0">
                <a:latin typeface="Meiryo UI" panose="020B0604030504040204" pitchFamily="50" charset="-128"/>
                <a:ea typeface="Meiryo UI" panose="020B0604030504040204" pitchFamily="50" charset="-128"/>
              </a:rPr>
              <a:t>事項に</a:t>
            </a:r>
            <a:r>
              <a:rPr lang="ja-JP" altLang="en-US" sz="1000" dirty="0" smtClean="0">
                <a:latin typeface="Meiryo UI" panose="020B0604030504040204" pitchFamily="50" charset="-128"/>
                <a:ea typeface="Meiryo UI" panose="020B0604030504040204" pitchFamily="50" charset="-128"/>
              </a:rPr>
              <a:t>ついて（抜粋）</a:t>
            </a:r>
            <a:r>
              <a:rPr lang="ja-JP" altLang="en-US" sz="1000" dirty="0">
                <a:latin typeface="Meiryo UI" panose="020B0604030504040204" pitchFamily="50" charset="-128"/>
                <a:ea typeface="Meiryo UI" panose="020B0604030504040204" pitchFamily="50" charset="-128"/>
              </a:rPr>
              <a:t>　</a:t>
            </a:r>
          </a:p>
        </p:txBody>
      </p:sp>
      <p:sp>
        <p:nvSpPr>
          <p:cNvPr id="2" name="スライド番号プレースホルダー 1"/>
          <p:cNvSpPr>
            <a:spLocks noGrp="1"/>
          </p:cNvSpPr>
          <p:nvPr>
            <p:ph type="sldNum" sz="quarter" idx="12"/>
          </p:nvPr>
        </p:nvSpPr>
        <p:spPr/>
        <p:txBody>
          <a:bodyPr/>
          <a:lstStyle/>
          <a:p>
            <a:r>
              <a:rPr kumimoji="1" lang="en-US" altLang="ja-JP" dirty="0" smtClean="0"/>
              <a:t>16</a:t>
            </a:r>
            <a:endParaRPr kumimoji="1" lang="ja-JP" altLang="en-US" dirty="0"/>
          </a:p>
        </p:txBody>
      </p:sp>
    </p:spTree>
    <p:extLst>
      <p:ext uri="{BB962C8B-B14F-4D97-AF65-F5344CB8AC3E}">
        <p14:creationId xmlns:p14="http://schemas.microsoft.com/office/powerpoint/2010/main" val="1884575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9000" y="2645096"/>
            <a:ext cx="5040000" cy="3416320"/>
          </a:xfrm>
          <a:prstGeom prst="rect">
            <a:avLst/>
          </a:prstGeom>
        </p:spPr>
        <p:txBody>
          <a:bodyPr wrap="square">
            <a:spAutoFit/>
          </a:bodyPr>
          <a:lstStyle/>
          <a:p>
            <a:pPr>
              <a:lnSpc>
                <a:spcPct val="150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近年、急速</a:t>
            </a:r>
            <a:r>
              <a:rPr lang="ja-JP" altLang="en-US" sz="1200" dirty="0">
                <a:latin typeface="Meiryo UI" panose="020B0604030504040204" pitchFamily="50" charset="-128"/>
                <a:ea typeface="Meiryo UI" panose="020B0604030504040204" pitchFamily="50" charset="-128"/>
              </a:rPr>
              <a:t>な高齢化や疾病構造の変化に伴い、がんや心疾患、脳血管</a:t>
            </a:r>
            <a:r>
              <a:rPr lang="ja-JP" altLang="en-US" sz="1200" dirty="0" smtClean="0">
                <a:latin typeface="Meiryo UI" panose="020B0604030504040204" pitchFamily="50" charset="-128"/>
                <a:ea typeface="Meiryo UI" panose="020B0604030504040204" pitchFamily="50" charset="-128"/>
              </a:rPr>
              <a:t>疾患</a:t>
            </a:r>
            <a:r>
              <a:rPr lang="ja-JP" altLang="en-US" sz="1200" dirty="0">
                <a:latin typeface="Meiryo UI" panose="020B0604030504040204" pitchFamily="50" charset="-128"/>
                <a:ea typeface="Meiryo UI" panose="020B0604030504040204" pitchFamily="50" charset="-128"/>
              </a:rPr>
              <a:t>等に代表される生活習慣病が増加しています。特に</a:t>
            </a:r>
            <a:r>
              <a:rPr lang="ja-JP" altLang="en-US" sz="1200" dirty="0" smtClean="0">
                <a:latin typeface="Meiryo UI" panose="020B0604030504040204" pitchFamily="50" charset="-128"/>
                <a:ea typeface="Meiryo UI" panose="020B0604030504040204" pitchFamily="50" charset="-128"/>
              </a:rPr>
              <a:t>、働く世代の男性を</a:t>
            </a:r>
            <a:r>
              <a:rPr lang="ja-JP" altLang="en-US" sz="1200" dirty="0">
                <a:latin typeface="Meiryo UI" panose="020B0604030504040204" pitchFamily="50" charset="-128"/>
                <a:ea typeface="Meiryo UI" panose="020B0604030504040204" pitchFamily="50" charset="-128"/>
              </a:rPr>
              <a:t>中心とした肥満者の</a:t>
            </a:r>
            <a:r>
              <a:rPr lang="ja-JP" altLang="en-US" sz="1200" dirty="0" smtClean="0">
                <a:latin typeface="Meiryo UI" panose="020B0604030504040204" pitchFamily="50" charset="-128"/>
                <a:ea typeface="Meiryo UI" panose="020B0604030504040204" pitchFamily="50" charset="-128"/>
              </a:rPr>
              <a:t>増加や、若い女性のやせが課題となっており、予防を重視</a:t>
            </a:r>
            <a:r>
              <a:rPr lang="ja-JP" altLang="en-US" sz="1200" dirty="0">
                <a:latin typeface="Meiryo UI" panose="020B0604030504040204" pitchFamily="50" charset="-128"/>
                <a:ea typeface="Meiryo UI" panose="020B0604030504040204" pitchFamily="50" charset="-128"/>
              </a:rPr>
              <a:t>した</a:t>
            </a:r>
            <a:r>
              <a:rPr lang="ja-JP" altLang="en-US" sz="1200" dirty="0" smtClean="0">
                <a:latin typeface="Meiryo UI" panose="020B0604030504040204" pitchFamily="50" charset="-128"/>
                <a:ea typeface="Meiryo UI" panose="020B0604030504040204" pitchFamily="50" charset="-128"/>
              </a:rPr>
              <a:t>健康づくり対策</a:t>
            </a:r>
            <a:r>
              <a:rPr lang="ja-JP" altLang="en-US" sz="1200" dirty="0">
                <a:latin typeface="Meiryo UI" panose="020B0604030504040204" pitchFamily="50" charset="-128"/>
                <a:ea typeface="Meiryo UI" panose="020B0604030504040204" pitchFamily="50" charset="-128"/>
              </a:rPr>
              <a:t>が進められているところです</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ct val="150000"/>
              </a:lnSpc>
            </a:pPr>
            <a:r>
              <a:rPr lang="ja-JP" altLang="en-US" sz="1200" dirty="0" smtClean="0">
                <a:latin typeface="Meiryo UI" panose="020B0604030504040204" pitchFamily="50" charset="-128"/>
                <a:ea typeface="Meiryo UI" panose="020B0604030504040204" pitchFamily="50" charset="-128"/>
              </a:rPr>
              <a:t>　健康増進法において、特定</a:t>
            </a:r>
            <a:r>
              <a:rPr lang="ja-JP" altLang="en-US" sz="1200" dirty="0">
                <a:latin typeface="Meiryo UI" panose="020B0604030504040204" pitchFamily="50" charset="-128"/>
                <a:ea typeface="Meiryo UI" panose="020B0604030504040204" pitchFamily="50" charset="-128"/>
              </a:rPr>
              <a:t>給食施設の設置者は</a:t>
            </a:r>
            <a:r>
              <a:rPr lang="ja-JP" altLang="en-US" sz="1200" dirty="0" smtClean="0">
                <a:latin typeface="Meiryo UI" panose="020B0604030504040204" pitchFamily="50" charset="-128"/>
                <a:ea typeface="Meiryo UI" panose="020B0604030504040204" pitchFamily="50" charset="-128"/>
              </a:rPr>
              <a:t>、適切</a:t>
            </a:r>
            <a:r>
              <a:rPr lang="ja-JP" altLang="en-US" sz="1200" dirty="0">
                <a:latin typeface="Meiryo UI" panose="020B0604030504040204" pitchFamily="50" charset="-128"/>
                <a:ea typeface="Meiryo UI" panose="020B0604030504040204" pitchFamily="50" charset="-128"/>
              </a:rPr>
              <a:t>な栄養管理を行わなければ</a:t>
            </a:r>
            <a:r>
              <a:rPr lang="ja-JP" altLang="en-US" sz="1200" dirty="0" smtClean="0">
                <a:latin typeface="Meiryo UI" panose="020B0604030504040204" pitchFamily="50" charset="-128"/>
                <a:ea typeface="Meiryo UI" panose="020B0604030504040204" pitchFamily="50" charset="-128"/>
              </a:rPr>
              <a:t>ならないとされており、健康</a:t>
            </a:r>
            <a:r>
              <a:rPr lang="ja-JP" altLang="en-US" sz="1200" dirty="0">
                <a:latin typeface="Meiryo UI" panose="020B0604030504040204" pitchFamily="50" charset="-128"/>
                <a:ea typeface="Meiryo UI" panose="020B0604030504040204" pitchFamily="50" charset="-128"/>
              </a:rPr>
              <a:t>日本２１（第二次</a:t>
            </a:r>
            <a:r>
              <a:rPr lang="ja-JP" altLang="en-US" sz="1200" dirty="0" smtClean="0">
                <a:latin typeface="Meiryo UI" panose="020B0604030504040204" pitchFamily="50" charset="-128"/>
                <a:ea typeface="Meiryo UI" panose="020B0604030504040204" pitchFamily="50" charset="-128"/>
              </a:rPr>
              <a:t>）では、利用者に応じた栄養管理を実施している特定給食施設の増加が目標に掲げられています。</a:t>
            </a:r>
            <a:endParaRPr lang="ja-JP" altLang="en-US" sz="1200" dirty="0">
              <a:latin typeface="Meiryo UI" panose="020B0604030504040204" pitchFamily="50" charset="-128"/>
              <a:ea typeface="Meiryo UI" panose="020B0604030504040204" pitchFamily="50" charset="-128"/>
            </a:endParaRPr>
          </a:p>
          <a:p>
            <a:pPr>
              <a:lnSpc>
                <a:spcPct val="150000"/>
              </a:lnSpc>
            </a:pPr>
            <a:r>
              <a:rPr lang="ja-JP" altLang="en-US" sz="1200" dirty="0" smtClean="0">
                <a:latin typeface="Meiryo UI" panose="020B0604030504040204" pitchFamily="50" charset="-128"/>
                <a:ea typeface="Meiryo UI" panose="020B0604030504040204" pitchFamily="50" charset="-128"/>
              </a:rPr>
              <a:t>　そこで、特定給食施設等の設置者及び関係者の皆様に、栄養管理をはじめ、衛生的かつ安全な給食管理を円滑に実践していただくためにこの指針を作成しました。</a:t>
            </a:r>
          </a:p>
          <a:p>
            <a:pPr>
              <a:lnSpc>
                <a:spcPct val="150000"/>
              </a:lnSpc>
            </a:pPr>
            <a:r>
              <a:rPr lang="ja-JP" altLang="en-US" sz="1200" dirty="0" smtClean="0">
                <a:latin typeface="Meiryo UI" panose="020B0604030504040204" pitchFamily="50" charset="-128"/>
                <a:ea typeface="Meiryo UI" panose="020B0604030504040204" pitchFamily="50" charset="-128"/>
              </a:rPr>
              <a:t>　皆様</a:t>
            </a:r>
            <a:r>
              <a:rPr lang="ja-JP" altLang="en-US" sz="1200" dirty="0">
                <a:latin typeface="Meiryo UI" panose="020B0604030504040204" pitchFamily="50" charset="-128"/>
                <a:ea typeface="Meiryo UI" panose="020B0604030504040204" pitchFamily="50" charset="-128"/>
              </a:rPr>
              <a:t>の日常業務に</a:t>
            </a:r>
            <a:r>
              <a:rPr lang="ja-JP" altLang="en-US" sz="1200" dirty="0" smtClean="0">
                <a:latin typeface="Meiryo UI" panose="020B0604030504040204" pitchFamily="50" charset="-128"/>
                <a:ea typeface="Meiryo UI" panose="020B0604030504040204" pitchFamily="50" charset="-128"/>
              </a:rPr>
              <a:t>おいて、給食</a:t>
            </a:r>
            <a:r>
              <a:rPr lang="ja-JP" altLang="en-US" sz="1200" dirty="0">
                <a:latin typeface="Meiryo UI" panose="020B0604030504040204" pitchFamily="50" charset="-128"/>
                <a:ea typeface="Meiryo UI" panose="020B0604030504040204" pitchFamily="50" charset="-128"/>
              </a:rPr>
              <a:t>利用者はもと</a:t>
            </a:r>
            <a:r>
              <a:rPr lang="ja-JP" altLang="en-US" sz="1200" dirty="0" smtClean="0">
                <a:latin typeface="Meiryo UI" panose="020B0604030504040204" pitchFamily="50" charset="-128"/>
                <a:ea typeface="Meiryo UI" panose="020B0604030504040204" pitchFamily="50" charset="-128"/>
              </a:rPr>
              <a:t>より</a:t>
            </a:r>
            <a:r>
              <a:rPr lang="ja-JP" altLang="en-US" sz="1200" dirty="0">
                <a:latin typeface="Meiryo UI" panose="020B0604030504040204" pitchFamily="50" charset="-128"/>
                <a:ea typeface="Meiryo UI" panose="020B0604030504040204" pitchFamily="50" charset="-128"/>
              </a:rPr>
              <a:t>、その家族や地域を含めた府民の健康づくりの推進に本指針を役立てて</a:t>
            </a:r>
            <a:r>
              <a:rPr lang="ja-JP" altLang="en-US" sz="1200" dirty="0" smtClean="0">
                <a:latin typeface="Meiryo UI" panose="020B0604030504040204" pitchFamily="50" charset="-128"/>
                <a:ea typeface="Meiryo UI" panose="020B0604030504040204" pitchFamily="50" charset="-128"/>
              </a:rPr>
              <a:t>いただけることを願って</a:t>
            </a:r>
            <a:r>
              <a:rPr lang="ja-JP" altLang="en-US" sz="1200" dirty="0">
                <a:latin typeface="Meiryo UI" panose="020B0604030504040204" pitchFamily="50" charset="-128"/>
                <a:ea typeface="Meiryo UI" panose="020B0604030504040204" pitchFamily="50" charset="-128"/>
              </a:rPr>
              <a:t>おります。</a:t>
            </a:r>
            <a:endParaRPr lang="ja-JP" altLang="en-US" sz="1600"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0" y="-6350"/>
            <a:ext cx="6858000" cy="518160"/>
            <a:chOff x="0" y="-6350"/>
            <a:chExt cx="6858000" cy="518160"/>
          </a:xfrm>
        </p:grpSpPr>
        <p:sp>
          <p:nvSpPr>
            <p:cNvPr id="2" name="正方形/長方形 1"/>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 name="直線コネクタ 8"/>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pSp>
        <p:nvGrpSpPr>
          <p:cNvPr id="20" name="グループ化 19"/>
          <p:cNvGrpSpPr/>
          <p:nvPr/>
        </p:nvGrpSpPr>
        <p:grpSpPr>
          <a:xfrm>
            <a:off x="625725" y="1070475"/>
            <a:ext cx="2650874" cy="1232548"/>
            <a:chOff x="624233" y="897448"/>
            <a:chExt cx="2650874" cy="1232548"/>
          </a:xfrm>
        </p:grpSpPr>
        <p:sp>
          <p:nvSpPr>
            <p:cNvPr id="15" name="フローチャート : 結合子 14"/>
            <p:cNvSpPr/>
            <p:nvPr/>
          </p:nvSpPr>
          <p:spPr>
            <a:xfrm>
              <a:off x="1074233" y="1229996"/>
              <a:ext cx="900000" cy="900000"/>
            </a:xfrm>
            <a:prstGeom prst="flowChartConnector">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p:cNvSpPr txBox="1"/>
            <p:nvPr/>
          </p:nvSpPr>
          <p:spPr>
            <a:xfrm>
              <a:off x="1399852" y="1495330"/>
              <a:ext cx="1875255"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はじめに</a:t>
              </a:r>
              <a:endParaRPr kumimoji="1" lang="ja-JP" altLang="en-US" sz="1400" dirty="0">
                <a:latin typeface="Meiryo UI" panose="020B0604030504040204" pitchFamily="50" charset="-128"/>
                <a:ea typeface="Meiryo UI" panose="020B0604030504040204" pitchFamily="50" charset="-128"/>
              </a:endParaRPr>
            </a:p>
          </p:txBody>
        </p:sp>
        <p:sp>
          <p:nvSpPr>
            <p:cNvPr id="17" name="フローチャート : 結合子 16"/>
            <p:cNvSpPr/>
            <p:nvPr/>
          </p:nvSpPr>
          <p:spPr>
            <a:xfrm>
              <a:off x="624233" y="897448"/>
              <a:ext cx="900000" cy="900000"/>
            </a:xfrm>
            <a:prstGeom prst="flowChartConnector">
              <a:avLst/>
            </a:prstGeom>
            <a:solidFill>
              <a:schemeClr val="bg2">
                <a:lumMod val="7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ローチャート : 結合子 17"/>
            <p:cNvSpPr/>
            <p:nvPr/>
          </p:nvSpPr>
          <p:spPr>
            <a:xfrm>
              <a:off x="624233" y="897448"/>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3627532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31" name="正方形/長方形 30"/>
          <p:cNvSpPr/>
          <p:nvPr/>
        </p:nvSpPr>
        <p:spPr>
          <a:xfrm>
            <a:off x="729000" y="938560"/>
            <a:ext cx="5400000" cy="3208571"/>
          </a:xfrm>
          <a:prstGeom prst="rect">
            <a:avLst/>
          </a:prstGeom>
          <a:ln>
            <a:solidFill>
              <a:schemeClr val="accent3">
                <a:lumMod val="75000"/>
              </a:schemeClr>
            </a:solidFill>
            <a:prstDash val="sysDot"/>
          </a:ln>
        </p:spPr>
        <p:txBody>
          <a:bodyPr wrap="square">
            <a:spAutoFit/>
          </a:bodyPr>
          <a:lstStyle/>
          <a:p>
            <a:pPr>
              <a:lnSpc>
                <a:spcPct val="150000"/>
              </a:lnSpc>
            </a:pP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4</a:t>
            </a:r>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運営に関する</a:t>
            </a:r>
            <a:r>
              <a:rPr lang="ja-JP" altLang="en-US" sz="900" dirty="0" smtClean="0">
                <a:latin typeface="Meiryo UI" panose="020B0604030504040204" pitchFamily="50" charset="-128"/>
                <a:ea typeface="Meiryo UI" panose="020B0604030504040204" pitchFamily="50" charset="-128"/>
              </a:rPr>
              <a:t>基準　</a:t>
            </a:r>
            <a:r>
              <a:rPr lang="en-US" altLang="ja-JP" sz="900" dirty="0" smtClean="0">
                <a:latin typeface="Meiryo UI" panose="020B0604030504040204" pitchFamily="50" charset="-128"/>
                <a:ea typeface="Meiryo UI" panose="020B0604030504040204" pitchFamily="50" charset="-128"/>
              </a:rPr>
              <a:t>19</a:t>
            </a:r>
            <a:r>
              <a:rPr lang="ja-JP" altLang="en-US" sz="900" dirty="0" smtClean="0">
                <a:latin typeface="Meiryo UI" panose="020B0604030504040204" pitchFamily="50" charset="-128"/>
                <a:ea typeface="Meiryo UI" panose="020B0604030504040204" pitchFamily="50" charset="-128"/>
              </a:rPr>
              <a:t>食事</a:t>
            </a:r>
            <a:r>
              <a:rPr lang="ja-JP" altLang="en-US" sz="900" dirty="0">
                <a:latin typeface="Meiryo UI" panose="020B0604030504040204" pitchFamily="50" charset="-128"/>
                <a:ea typeface="Meiryo UI" panose="020B0604030504040204" pitchFamily="50" charset="-128"/>
              </a:rPr>
              <a:t>の提供（基準省令第</a:t>
            </a:r>
            <a:r>
              <a:rPr lang="en-US" altLang="ja-JP" sz="900" dirty="0" smtClean="0">
                <a:latin typeface="Meiryo UI" panose="020B0604030504040204" pitchFamily="50" charset="-128"/>
                <a:ea typeface="Meiryo UI" panose="020B0604030504040204" pitchFamily="50" charset="-128"/>
              </a:rPr>
              <a:t>19</a:t>
            </a:r>
            <a:r>
              <a:rPr lang="ja-JP" altLang="en-US" sz="900" dirty="0" smtClean="0">
                <a:latin typeface="Meiryo UI" panose="020B0604030504040204" pitchFamily="50" charset="-128"/>
                <a:ea typeface="Meiryo UI" panose="020B0604030504040204" pitchFamily="50" charset="-128"/>
              </a:rPr>
              <a:t>条</a:t>
            </a:r>
            <a:r>
              <a:rPr lang="ja-JP" altLang="en-US" sz="900" dirty="0">
                <a:latin typeface="Meiryo UI" panose="020B0604030504040204" pitchFamily="50" charset="-128"/>
                <a:ea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(1) </a:t>
            </a:r>
            <a:r>
              <a:rPr lang="ja-JP" altLang="en-US" sz="900" u="sng" dirty="0" smtClean="0">
                <a:latin typeface="Meiryo UI" panose="020B0604030504040204" pitchFamily="50" charset="-128"/>
                <a:ea typeface="Meiryo UI" panose="020B0604030504040204" pitchFamily="50" charset="-128"/>
              </a:rPr>
              <a:t>食事</a:t>
            </a:r>
            <a:r>
              <a:rPr lang="ja-JP" altLang="en-US" sz="900" u="sng" dirty="0">
                <a:latin typeface="Meiryo UI" panose="020B0604030504040204" pitchFamily="50" charset="-128"/>
                <a:ea typeface="Meiryo UI" panose="020B0604030504040204" pitchFamily="50" charset="-128"/>
              </a:rPr>
              <a:t>の提供について</a:t>
            </a: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個々</a:t>
            </a:r>
            <a:r>
              <a:rPr lang="ja-JP" altLang="en-US" sz="900" dirty="0">
                <a:latin typeface="Meiryo UI" panose="020B0604030504040204" pitchFamily="50" charset="-128"/>
                <a:ea typeface="Meiryo UI" panose="020B0604030504040204" pitchFamily="50" charset="-128"/>
              </a:rPr>
              <a:t>の入所者の栄養状態に応じて、摂食・嚥下機能及び食形態にも</a:t>
            </a:r>
            <a:r>
              <a:rPr lang="ja-JP" altLang="en-US" sz="900" dirty="0" smtClean="0">
                <a:latin typeface="Meiryo UI" panose="020B0604030504040204" pitchFamily="50" charset="-128"/>
                <a:ea typeface="Meiryo UI" panose="020B0604030504040204" pitchFamily="50" charset="-128"/>
              </a:rPr>
              <a:t>配慮した</a:t>
            </a:r>
            <a:r>
              <a:rPr lang="ja-JP" altLang="en-US" sz="900" dirty="0">
                <a:latin typeface="Meiryo UI" panose="020B0604030504040204" pitchFamily="50" charset="-128"/>
                <a:ea typeface="Meiryo UI" panose="020B0604030504040204" pitchFamily="50" charset="-128"/>
              </a:rPr>
              <a:t>栄養管理を行うとともに、入所者</a:t>
            </a:r>
            <a:r>
              <a:rPr lang="ja-JP" altLang="en-US" sz="900" dirty="0" smtClean="0">
                <a:latin typeface="Meiryo UI" panose="020B0604030504040204" pitchFamily="50" charset="-128"/>
                <a:ea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栄養</a:t>
            </a:r>
            <a:r>
              <a:rPr lang="ja-JP" altLang="en-US" sz="900" dirty="0">
                <a:latin typeface="Meiryo UI" panose="020B0604030504040204" pitchFamily="50" charset="-128"/>
                <a:ea typeface="Meiryo UI" panose="020B0604030504040204" pitchFamily="50" charset="-128"/>
              </a:rPr>
              <a:t>状態、身体の状況並びに</a:t>
            </a:r>
            <a:r>
              <a:rPr lang="ja-JP" altLang="en-US" sz="900" dirty="0" smtClean="0">
                <a:latin typeface="Meiryo UI" panose="020B0604030504040204" pitchFamily="50" charset="-128"/>
                <a:ea typeface="Meiryo UI" panose="020B0604030504040204" pitchFamily="50" charset="-128"/>
              </a:rPr>
              <a:t>病状及び</a:t>
            </a:r>
            <a:r>
              <a:rPr lang="ja-JP" altLang="en-US" sz="900" dirty="0">
                <a:latin typeface="Meiryo UI" panose="020B0604030504040204" pitchFamily="50" charset="-128"/>
                <a:ea typeface="Meiryo UI" panose="020B0604030504040204" pitchFamily="50" charset="-128"/>
              </a:rPr>
              <a:t>嗜好を定期的に把握し、それに基づき計画的な食事の提供を行う</a:t>
            </a:r>
            <a:r>
              <a:rPr lang="ja-JP" altLang="en-US" sz="900" dirty="0" smtClean="0">
                <a:latin typeface="Meiryo UI" panose="020B0604030504040204" pitchFamily="50" charset="-128"/>
                <a:ea typeface="Meiryo UI" panose="020B0604030504040204" pitchFamily="50" charset="-128"/>
              </a:rPr>
              <a:t>こと。</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また</a:t>
            </a:r>
            <a:r>
              <a:rPr lang="ja-JP" altLang="en-US" sz="900" dirty="0">
                <a:latin typeface="Meiryo UI" panose="020B0604030504040204" pitchFamily="50" charset="-128"/>
                <a:ea typeface="Meiryo UI" panose="020B0604030504040204" pitchFamily="50" charset="-128"/>
              </a:rPr>
              <a:t>、入所者の自立の支援に配慮し、できるだけ離床して食堂で</a:t>
            </a:r>
            <a:r>
              <a:rPr lang="ja-JP" altLang="en-US" sz="900" dirty="0" smtClean="0">
                <a:latin typeface="Meiryo UI" panose="020B0604030504040204" pitchFamily="50" charset="-128"/>
                <a:ea typeface="Meiryo UI" panose="020B0604030504040204" pitchFamily="50" charset="-128"/>
              </a:rPr>
              <a:t>行われる</a:t>
            </a:r>
            <a:r>
              <a:rPr lang="ja-JP" altLang="en-US" sz="900" dirty="0">
                <a:latin typeface="Meiryo UI" panose="020B0604030504040204" pitchFamily="50" charset="-128"/>
                <a:ea typeface="Meiryo UI" panose="020B0604030504040204" pitchFamily="50" charset="-128"/>
              </a:rPr>
              <a:t>よう努めなければならないこと</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(2</a:t>
            </a:r>
            <a:r>
              <a:rPr lang="en-US" altLang="ja-JP" sz="900" dirty="0" smtClean="0">
                <a:latin typeface="Meiryo UI" panose="020B0604030504040204" pitchFamily="50" charset="-128"/>
                <a:ea typeface="Meiryo UI" panose="020B0604030504040204" pitchFamily="50" charset="-128"/>
              </a:rPr>
              <a:t>) </a:t>
            </a:r>
            <a:r>
              <a:rPr lang="ja-JP" altLang="en-US" sz="900" u="sng" dirty="0" smtClean="0">
                <a:latin typeface="Meiryo UI" panose="020B0604030504040204" pitchFamily="50" charset="-128"/>
                <a:ea typeface="Meiryo UI" panose="020B0604030504040204" pitchFamily="50" charset="-128"/>
              </a:rPr>
              <a:t>調理</a:t>
            </a:r>
            <a:r>
              <a:rPr lang="ja-JP" altLang="en-US" sz="900" u="sng" dirty="0">
                <a:latin typeface="Meiryo UI" panose="020B0604030504040204" pitchFamily="50" charset="-128"/>
                <a:ea typeface="Meiryo UI" panose="020B0604030504040204" pitchFamily="50" charset="-128"/>
              </a:rPr>
              <a:t>に</a:t>
            </a:r>
            <a:r>
              <a:rPr lang="ja-JP" altLang="en-US" sz="900" u="sng" dirty="0" smtClean="0">
                <a:latin typeface="Meiryo UI" panose="020B0604030504040204" pitchFamily="50" charset="-128"/>
                <a:ea typeface="Meiryo UI" panose="020B0604030504040204" pitchFamily="50" charset="-128"/>
              </a:rPr>
              <a:t>ついて</a:t>
            </a:r>
            <a:endParaRPr lang="ja-JP" altLang="en-US" sz="900" u="sng"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調理</a:t>
            </a:r>
            <a:r>
              <a:rPr lang="ja-JP" altLang="en-US" sz="900" dirty="0">
                <a:latin typeface="Meiryo UI" panose="020B0604030504040204" pitchFamily="50" charset="-128"/>
                <a:ea typeface="Meiryo UI" panose="020B0604030504040204" pitchFamily="50" charset="-128"/>
              </a:rPr>
              <a:t>は、あらかじめ作成された献立に従って行うとともに、その実施状況を明らかにしておくこと</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(3</a:t>
            </a:r>
            <a:r>
              <a:rPr lang="en-US" altLang="ja-JP" sz="900" dirty="0" smtClean="0">
                <a:latin typeface="Meiryo UI" panose="020B0604030504040204" pitchFamily="50" charset="-128"/>
                <a:ea typeface="Meiryo UI" panose="020B0604030504040204" pitchFamily="50" charset="-128"/>
              </a:rPr>
              <a:t>) </a:t>
            </a:r>
            <a:r>
              <a:rPr lang="ja-JP" altLang="en-US" sz="900" u="sng" dirty="0" smtClean="0">
                <a:latin typeface="Meiryo UI" panose="020B0604030504040204" pitchFamily="50" charset="-128"/>
                <a:ea typeface="Meiryo UI" panose="020B0604030504040204" pitchFamily="50" charset="-128"/>
              </a:rPr>
              <a:t>適時</a:t>
            </a:r>
            <a:r>
              <a:rPr lang="ja-JP" altLang="en-US" sz="900" u="sng" dirty="0">
                <a:latin typeface="Meiryo UI" panose="020B0604030504040204" pitchFamily="50" charset="-128"/>
                <a:ea typeface="Meiryo UI" panose="020B0604030504040204" pitchFamily="50" charset="-128"/>
              </a:rPr>
              <a:t>の食事の提供に</a:t>
            </a:r>
            <a:r>
              <a:rPr lang="ja-JP" altLang="en-US" sz="900" u="sng" dirty="0" smtClean="0">
                <a:latin typeface="Meiryo UI" panose="020B0604030504040204" pitchFamily="50" charset="-128"/>
                <a:ea typeface="Meiryo UI" panose="020B0604030504040204" pitchFamily="50" charset="-128"/>
              </a:rPr>
              <a:t>ついて</a:t>
            </a:r>
            <a:endParaRPr lang="ja-JP" altLang="en-US" sz="900" u="sng"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食事</a:t>
            </a:r>
            <a:r>
              <a:rPr lang="ja-JP" altLang="en-US" sz="900" dirty="0">
                <a:latin typeface="Meiryo UI" panose="020B0604030504040204" pitchFamily="50" charset="-128"/>
                <a:ea typeface="Meiryo UI" panose="020B0604030504040204" pitchFamily="50" charset="-128"/>
              </a:rPr>
              <a:t>時間は適切なものとし、夕食時間は午後</a:t>
            </a:r>
            <a:r>
              <a:rPr lang="en-US" altLang="ja-JP" sz="900" dirty="0">
                <a:latin typeface="Meiryo UI" panose="020B0604030504040204" pitchFamily="50" charset="-128"/>
                <a:ea typeface="Meiryo UI" panose="020B0604030504040204" pitchFamily="50" charset="-128"/>
              </a:rPr>
              <a:t>6</a:t>
            </a:r>
            <a:r>
              <a:rPr lang="ja-JP" altLang="en-US" sz="900" dirty="0">
                <a:latin typeface="Meiryo UI" panose="020B0604030504040204" pitchFamily="50" charset="-128"/>
                <a:ea typeface="Meiryo UI" panose="020B0604030504040204" pitchFamily="50" charset="-128"/>
              </a:rPr>
              <a:t>時以降とすることが望ましいが、早くても</a:t>
            </a:r>
            <a:r>
              <a:rPr lang="ja-JP" altLang="en-US" sz="900" dirty="0" smtClean="0">
                <a:latin typeface="Meiryo UI" panose="020B0604030504040204" pitchFamily="50" charset="-128"/>
                <a:ea typeface="Meiryo UI" panose="020B0604030504040204" pitchFamily="50" charset="-128"/>
              </a:rPr>
              <a:t>午後</a:t>
            </a:r>
            <a:r>
              <a:rPr lang="en-US" altLang="ja-JP" sz="900" dirty="0" smtClean="0">
                <a:latin typeface="Meiryo UI" panose="020B0604030504040204" pitchFamily="50" charset="-128"/>
                <a:ea typeface="Meiryo UI" panose="020B0604030504040204" pitchFamily="50" charset="-128"/>
              </a:rPr>
              <a:t>5</a:t>
            </a:r>
            <a:r>
              <a:rPr lang="ja-JP" altLang="en-US" sz="900" dirty="0" smtClean="0">
                <a:latin typeface="Meiryo UI" panose="020B0604030504040204" pitchFamily="50" charset="-128"/>
                <a:ea typeface="Meiryo UI" panose="020B0604030504040204" pitchFamily="50" charset="-128"/>
              </a:rPr>
              <a:t>時以降とする</a:t>
            </a:r>
            <a:r>
              <a:rPr lang="ja-JP" altLang="en-US" sz="900" dirty="0">
                <a:latin typeface="Meiryo UI" panose="020B0604030504040204" pitchFamily="50" charset="-128"/>
                <a:ea typeface="Meiryo UI" panose="020B0604030504040204" pitchFamily="50" charset="-128"/>
              </a:rPr>
              <a:t>こと</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(4</a:t>
            </a:r>
            <a:r>
              <a:rPr lang="en-US" altLang="ja-JP" sz="900" dirty="0" smtClean="0">
                <a:latin typeface="Meiryo UI" panose="020B0604030504040204" pitchFamily="50" charset="-128"/>
                <a:ea typeface="Meiryo UI" panose="020B0604030504040204" pitchFamily="50" charset="-128"/>
              </a:rPr>
              <a:t>) </a:t>
            </a:r>
            <a:r>
              <a:rPr lang="ja-JP" altLang="en-US" sz="900" u="sng" dirty="0" smtClean="0">
                <a:latin typeface="Meiryo UI" panose="020B0604030504040204" pitchFamily="50" charset="-128"/>
                <a:ea typeface="Meiryo UI" panose="020B0604030504040204" pitchFamily="50" charset="-128"/>
              </a:rPr>
              <a:t>食事</a:t>
            </a:r>
            <a:r>
              <a:rPr lang="ja-JP" altLang="en-US" sz="900" u="sng" dirty="0">
                <a:latin typeface="Meiryo UI" panose="020B0604030504040204" pitchFamily="50" charset="-128"/>
                <a:ea typeface="Meiryo UI" panose="020B0604030504040204" pitchFamily="50" charset="-128"/>
              </a:rPr>
              <a:t>の提供に関する業務の委託に</a:t>
            </a:r>
            <a:r>
              <a:rPr lang="ja-JP" altLang="en-US" sz="900" u="sng" dirty="0" smtClean="0">
                <a:latin typeface="Meiryo UI" panose="020B0604030504040204" pitchFamily="50" charset="-128"/>
                <a:ea typeface="Meiryo UI" panose="020B0604030504040204" pitchFamily="50" charset="-128"/>
              </a:rPr>
              <a:t>ついて</a:t>
            </a:r>
            <a:endParaRPr lang="ja-JP" altLang="en-US" sz="900" u="sng"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食事</a:t>
            </a:r>
            <a:r>
              <a:rPr lang="ja-JP" altLang="en-US" sz="900" dirty="0">
                <a:latin typeface="Meiryo UI" panose="020B0604030504040204" pitchFamily="50" charset="-128"/>
                <a:ea typeface="Meiryo UI" panose="020B0604030504040204" pitchFamily="50" charset="-128"/>
              </a:rPr>
              <a:t>の提供に関する業務は介護老人保健施設自らが行うことが望ましいが、栄養管理、調理管理、材料管理</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施設</a:t>
            </a:r>
            <a:r>
              <a:rPr lang="ja-JP" altLang="en-US" sz="900" dirty="0">
                <a:latin typeface="Meiryo UI" panose="020B0604030504040204" pitchFamily="50" charset="-128"/>
                <a:ea typeface="Meiryo UI" panose="020B0604030504040204" pitchFamily="50" charset="-128"/>
              </a:rPr>
              <a:t>等管理、業務管理、衛生管理、労働衛生管理について施設自らが行う等、当該施設の管理者が業務</a:t>
            </a:r>
            <a:r>
              <a:rPr lang="ja-JP" altLang="en-US" sz="900" dirty="0" smtClean="0">
                <a:latin typeface="Meiryo UI" panose="020B0604030504040204" pitchFamily="50" charset="-128"/>
                <a:ea typeface="Meiryo UI" panose="020B0604030504040204" pitchFamily="50" charset="-128"/>
              </a:rPr>
              <a:t>遂行</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上</a:t>
            </a:r>
            <a:r>
              <a:rPr lang="ja-JP" altLang="en-US" sz="900" dirty="0">
                <a:latin typeface="Meiryo UI" panose="020B0604030504040204" pitchFamily="50" charset="-128"/>
                <a:ea typeface="Meiryo UI" panose="020B0604030504040204" pitchFamily="50" charset="-128"/>
              </a:rPr>
              <a:t>必要な注意を果たし得るような体制と契約内容により、食事サービスの質が確保される場合には、当該施設の</a:t>
            </a:r>
            <a:r>
              <a:rPr lang="ja-JP" altLang="en-US" sz="900" dirty="0" smtClean="0">
                <a:latin typeface="Meiryo UI" panose="020B0604030504040204" pitchFamily="50" charset="-128"/>
                <a:ea typeface="Meiryo UI" panose="020B0604030504040204" pitchFamily="50" charset="-128"/>
              </a:rPr>
              <a:t>最</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終的</a:t>
            </a:r>
            <a:r>
              <a:rPr lang="ja-JP" altLang="en-US" sz="900" dirty="0">
                <a:latin typeface="Meiryo UI" panose="020B0604030504040204" pitchFamily="50" charset="-128"/>
                <a:ea typeface="Meiryo UI" panose="020B0604030504040204" pitchFamily="50" charset="-128"/>
              </a:rPr>
              <a:t>責任の下で第三者に委託することができること</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(5</a:t>
            </a:r>
            <a:r>
              <a:rPr lang="en-US" altLang="ja-JP" sz="900" dirty="0" smtClean="0">
                <a:latin typeface="Meiryo UI" panose="020B0604030504040204" pitchFamily="50" charset="-128"/>
                <a:ea typeface="Meiryo UI" panose="020B0604030504040204" pitchFamily="50" charset="-128"/>
              </a:rPr>
              <a:t>) </a:t>
            </a:r>
            <a:r>
              <a:rPr lang="ja-JP" altLang="en-US" sz="900" u="sng" dirty="0" smtClean="0">
                <a:latin typeface="Meiryo UI" panose="020B0604030504040204" pitchFamily="50" charset="-128"/>
                <a:ea typeface="Meiryo UI" panose="020B0604030504040204" pitchFamily="50" charset="-128"/>
              </a:rPr>
              <a:t>療養室</a:t>
            </a:r>
            <a:r>
              <a:rPr lang="ja-JP" altLang="en-US" sz="900" u="sng" dirty="0">
                <a:latin typeface="Meiryo UI" panose="020B0604030504040204" pitchFamily="50" charset="-128"/>
                <a:ea typeface="Meiryo UI" panose="020B0604030504040204" pitchFamily="50" charset="-128"/>
              </a:rPr>
              <a:t>関係部門と食事関係部門との連携について</a:t>
            </a:r>
          </a:p>
          <a:p>
            <a:r>
              <a:rPr lang="ja-JP" altLang="en-US" sz="900" dirty="0" smtClean="0">
                <a:latin typeface="Meiryo UI" panose="020B0604030504040204" pitchFamily="50" charset="-128"/>
                <a:ea typeface="Meiryo UI" panose="020B0604030504040204" pitchFamily="50" charset="-128"/>
              </a:rPr>
              <a:t>　食事</a:t>
            </a:r>
            <a:r>
              <a:rPr lang="ja-JP" altLang="en-US" sz="900" dirty="0">
                <a:latin typeface="Meiryo UI" panose="020B0604030504040204" pitchFamily="50" charset="-128"/>
                <a:ea typeface="Meiryo UI" panose="020B0604030504040204" pitchFamily="50" charset="-128"/>
              </a:rPr>
              <a:t>提供については、入所者の嚥下や咀嚼の状況、食欲など心身の状態等を当該入所者の食事に的確に</a:t>
            </a:r>
            <a:r>
              <a:rPr lang="ja-JP" altLang="en-US" sz="900" dirty="0" smtClean="0">
                <a:latin typeface="Meiryo UI" panose="020B0604030504040204" pitchFamily="50" charset="-128"/>
                <a:ea typeface="Meiryo UI" panose="020B0604030504040204" pitchFamily="50" charset="-128"/>
              </a:rPr>
              <a:t>反映</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させる</a:t>
            </a:r>
            <a:r>
              <a:rPr lang="ja-JP" altLang="en-US" sz="900" dirty="0">
                <a:latin typeface="Meiryo UI" panose="020B0604030504040204" pitchFamily="50" charset="-128"/>
                <a:ea typeface="Meiryo UI" panose="020B0604030504040204" pitchFamily="50" charset="-128"/>
              </a:rPr>
              <a:t>ために、療養室関係部門と食事関係部門との連絡が十分とられていることが必要であること。</a:t>
            </a:r>
          </a:p>
          <a:p>
            <a:r>
              <a:rPr lang="en-US" altLang="ja-JP"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6</a:t>
            </a:r>
            <a:r>
              <a:rPr lang="en-US" altLang="ja-JP" sz="900" dirty="0" smtClean="0">
                <a:latin typeface="Meiryo UI" panose="020B0604030504040204" pitchFamily="50" charset="-128"/>
                <a:ea typeface="Meiryo UI" panose="020B0604030504040204" pitchFamily="50" charset="-128"/>
              </a:rPr>
              <a:t>) </a:t>
            </a:r>
            <a:r>
              <a:rPr lang="ja-JP" altLang="en-US" sz="900" u="sng" dirty="0" smtClean="0">
                <a:latin typeface="Meiryo UI" panose="020B0604030504040204" pitchFamily="50" charset="-128"/>
                <a:ea typeface="Meiryo UI" panose="020B0604030504040204" pitchFamily="50" charset="-128"/>
              </a:rPr>
              <a:t>栄養</a:t>
            </a:r>
            <a:r>
              <a:rPr lang="ja-JP" altLang="en-US" sz="900" u="sng" dirty="0">
                <a:latin typeface="Meiryo UI" panose="020B0604030504040204" pitchFamily="50" charset="-128"/>
                <a:ea typeface="Meiryo UI" panose="020B0604030504040204" pitchFamily="50" charset="-128"/>
              </a:rPr>
              <a:t>食事相談</a:t>
            </a:r>
          </a:p>
          <a:p>
            <a:r>
              <a:rPr lang="ja-JP" altLang="en-US" sz="900" dirty="0" smtClean="0">
                <a:latin typeface="Meiryo UI" panose="020B0604030504040204" pitchFamily="50" charset="-128"/>
                <a:ea typeface="Meiryo UI" panose="020B0604030504040204" pitchFamily="50" charset="-128"/>
              </a:rPr>
              <a:t>　入所者</a:t>
            </a:r>
            <a:r>
              <a:rPr lang="ja-JP" altLang="en-US" sz="900" dirty="0">
                <a:latin typeface="Meiryo UI" panose="020B0604030504040204" pitchFamily="50" charset="-128"/>
                <a:ea typeface="Meiryo UI" panose="020B0604030504040204" pitchFamily="50" charset="-128"/>
              </a:rPr>
              <a:t>に対しては適切な栄養食事相談を行う必要があること。</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(7</a:t>
            </a:r>
            <a:r>
              <a:rPr lang="en-US" altLang="ja-JP" sz="900" dirty="0" smtClean="0">
                <a:latin typeface="Meiryo UI" panose="020B0604030504040204" pitchFamily="50" charset="-128"/>
                <a:ea typeface="Meiryo UI" panose="020B0604030504040204" pitchFamily="50" charset="-128"/>
              </a:rPr>
              <a:t>) </a:t>
            </a:r>
            <a:r>
              <a:rPr lang="ja-JP" altLang="en-US" sz="900" u="sng" dirty="0" smtClean="0">
                <a:latin typeface="Meiryo UI" panose="020B0604030504040204" pitchFamily="50" charset="-128"/>
                <a:ea typeface="Meiryo UI" panose="020B0604030504040204" pitchFamily="50" charset="-128"/>
              </a:rPr>
              <a:t>食事</a:t>
            </a:r>
            <a:r>
              <a:rPr lang="ja-JP" altLang="en-US" sz="900" u="sng" dirty="0">
                <a:latin typeface="Meiryo UI" panose="020B0604030504040204" pitchFamily="50" charset="-128"/>
                <a:ea typeface="Meiryo UI" panose="020B0604030504040204" pitchFamily="50" charset="-128"/>
              </a:rPr>
              <a:t>内容の検討について</a:t>
            </a:r>
          </a:p>
          <a:p>
            <a:r>
              <a:rPr lang="ja-JP" altLang="en-US" sz="900" dirty="0" smtClean="0">
                <a:latin typeface="Meiryo UI" panose="020B0604030504040204" pitchFamily="50" charset="-128"/>
                <a:ea typeface="Meiryo UI" panose="020B0604030504040204" pitchFamily="50" charset="-128"/>
              </a:rPr>
              <a:t>　食事</a:t>
            </a:r>
            <a:r>
              <a:rPr lang="ja-JP" altLang="en-US" sz="900" dirty="0">
                <a:latin typeface="Meiryo UI" panose="020B0604030504040204" pitchFamily="50" charset="-128"/>
                <a:ea typeface="Meiryo UI" panose="020B0604030504040204" pitchFamily="50" charset="-128"/>
              </a:rPr>
              <a:t>内容については、当該施設の医師又は栄養士若しくは管理栄養士</a:t>
            </a:r>
            <a:r>
              <a:rPr lang="ja-JP" altLang="en-US" sz="900" dirty="0" smtClean="0">
                <a:latin typeface="Meiryo UI" panose="020B0604030504040204" pitchFamily="50" charset="-128"/>
                <a:ea typeface="Meiryo UI" panose="020B0604030504040204" pitchFamily="50" charset="-128"/>
              </a:rPr>
              <a:t>を含む</a:t>
            </a:r>
            <a:r>
              <a:rPr lang="ja-JP" altLang="en-US" sz="900" dirty="0">
                <a:latin typeface="Meiryo UI" panose="020B0604030504040204" pitchFamily="50" charset="-128"/>
                <a:ea typeface="Meiryo UI" panose="020B0604030504040204" pitchFamily="50" charset="-128"/>
              </a:rPr>
              <a:t>会議において検討が加えられ</a:t>
            </a:r>
            <a:r>
              <a:rPr lang="ja-JP" altLang="en-US" sz="900" dirty="0" err="1" smtClean="0">
                <a:latin typeface="Meiryo UI" panose="020B0604030504040204" pitchFamily="50" charset="-128"/>
                <a:ea typeface="Meiryo UI" panose="020B0604030504040204" pitchFamily="50" charset="-128"/>
              </a:rPr>
              <a:t>なけ</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rPr>
              <a:t>れば</a:t>
            </a:r>
            <a:r>
              <a:rPr lang="ja-JP" altLang="en-US" sz="900" dirty="0">
                <a:latin typeface="Meiryo UI" panose="020B0604030504040204" pitchFamily="50" charset="-128"/>
                <a:ea typeface="Meiryo UI" panose="020B0604030504040204" pitchFamily="50" charset="-128"/>
              </a:rPr>
              <a:t>ならないこと。</a:t>
            </a:r>
          </a:p>
        </p:txBody>
      </p:sp>
      <p:sp>
        <p:nvSpPr>
          <p:cNvPr id="32" name="正方形/長方形 31"/>
          <p:cNvSpPr/>
          <p:nvPr/>
        </p:nvSpPr>
        <p:spPr>
          <a:xfrm>
            <a:off x="549000" y="665594"/>
            <a:ext cx="5760000" cy="25391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介護</a:t>
            </a:r>
            <a:r>
              <a:rPr lang="ja-JP" altLang="en-US" sz="1000" dirty="0">
                <a:latin typeface="Meiryo UI" panose="020B0604030504040204" pitchFamily="50" charset="-128"/>
                <a:ea typeface="Meiryo UI" panose="020B0604030504040204" pitchFamily="50" charset="-128"/>
              </a:rPr>
              <a:t>老人保健施設の人員、施設及び設備並びに運営に関する基準について</a:t>
            </a:r>
          </a:p>
        </p:txBody>
      </p:sp>
      <p:sp>
        <p:nvSpPr>
          <p:cNvPr id="15" name="正方形/長方形 14"/>
          <p:cNvSpPr/>
          <p:nvPr/>
        </p:nvSpPr>
        <p:spPr>
          <a:xfrm>
            <a:off x="549000" y="5580408"/>
            <a:ext cx="5760000" cy="253916"/>
          </a:xfrm>
          <a:prstGeom prst="rect">
            <a:avLst/>
          </a:prstGeom>
        </p:spPr>
        <p:txBody>
          <a:bodyPr wrap="square">
            <a:spAutoFit/>
          </a:bodyPr>
          <a:lstStyle/>
          <a:p>
            <a:pPr lvl="0" defTabSz="914400" eaLnBrk="0" hangingPunct="0"/>
            <a:r>
              <a:rPr lang="ja-JP" altLang="en-US" sz="1000" dirty="0" smtClean="0">
                <a:latin typeface="Meiryo UI" panose="020B0604030504040204" pitchFamily="50" charset="-128"/>
                <a:ea typeface="Meiryo UI" panose="020B0604030504040204" pitchFamily="50" charset="-128"/>
              </a:rPr>
              <a:t>▶ 指定</a:t>
            </a:r>
            <a:r>
              <a:rPr lang="ja-JP" altLang="en-US" sz="1000" dirty="0">
                <a:latin typeface="Meiryo UI" panose="020B0604030504040204" pitchFamily="50" charset="-128"/>
                <a:ea typeface="Meiryo UI" panose="020B0604030504040204" pitchFamily="50" charset="-128"/>
              </a:rPr>
              <a:t>介護老人福祉施設の人員、設備及び運営に関する基準について</a:t>
            </a:r>
            <a:endParaRPr kumimoji="1" lang="ja-JP" altLang="ja-JP" sz="1000" dirty="0">
              <a:latin typeface="Meiryo UI" panose="020B0604030504040204" pitchFamily="50" charset="-128"/>
              <a:ea typeface="Meiryo UI" panose="020B0604030504040204" pitchFamily="50" charset="-128"/>
            </a:endParaRPr>
          </a:p>
        </p:txBody>
      </p:sp>
      <p:sp>
        <p:nvSpPr>
          <p:cNvPr id="16" name="正方形/長方形 15"/>
          <p:cNvSpPr/>
          <p:nvPr/>
        </p:nvSpPr>
        <p:spPr>
          <a:xfrm>
            <a:off x="729000" y="4946838"/>
            <a:ext cx="5400000" cy="577081"/>
          </a:xfrm>
          <a:prstGeom prst="rect">
            <a:avLst/>
          </a:prstGeom>
          <a:ln>
            <a:solidFill>
              <a:schemeClr val="accent3">
                <a:lumMod val="75000"/>
              </a:schemeClr>
            </a:solidFill>
            <a:prstDash val="sysDot"/>
          </a:ln>
        </p:spPr>
        <p:txBody>
          <a:bodyPr wrap="square">
            <a:spAutoFit/>
          </a:bodyPr>
          <a:lstStyle/>
          <a:p>
            <a:pPr>
              <a:lnSpc>
                <a:spcPct val="150000"/>
              </a:lnSpc>
            </a:pPr>
            <a:r>
              <a:rPr lang="ja-JP" altLang="en-US" sz="900" dirty="0" smtClean="0">
                <a:latin typeface="Meiryo UI" panose="020B0604030504040204" pitchFamily="50" charset="-128"/>
                <a:ea typeface="Meiryo UI" panose="020B0604030504040204" pitchFamily="50" charset="-128"/>
              </a:rPr>
              <a:t>（食事）第</a:t>
            </a:r>
            <a:r>
              <a:rPr lang="en-US" altLang="ja-JP" sz="900" dirty="0" smtClean="0">
                <a:latin typeface="Meiryo UI" panose="020B0604030504040204" pitchFamily="50" charset="-128"/>
                <a:ea typeface="Meiryo UI" panose="020B0604030504040204" pitchFamily="50" charset="-128"/>
              </a:rPr>
              <a:t>19</a:t>
            </a:r>
            <a:r>
              <a:rPr lang="ja-JP" altLang="en-US" sz="900" dirty="0" smtClean="0">
                <a:latin typeface="Meiryo UI" panose="020B0604030504040204" pitchFamily="50" charset="-128"/>
                <a:ea typeface="Meiryo UI" panose="020B0604030504040204" pitchFamily="50" charset="-128"/>
              </a:rPr>
              <a:t>条</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指定</a:t>
            </a:r>
            <a:r>
              <a:rPr lang="ja-JP" altLang="en-US" sz="900" dirty="0">
                <a:latin typeface="Meiryo UI" panose="020B0604030504040204" pitchFamily="50" charset="-128"/>
                <a:ea typeface="Meiryo UI" panose="020B0604030504040204" pitchFamily="50" charset="-128"/>
              </a:rPr>
              <a:t>介護老人福祉施設は、栄養並びに入所者の心身の状況及び</a:t>
            </a:r>
            <a:r>
              <a:rPr lang="ja-JP" altLang="en-US" sz="900" dirty="0" smtClean="0">
                <a:latin typeface="Meiryo UI" panose="020B0604030504040204" pitchFamily="50" charset="-128"/>
                <a:ea typeface="Meiryo UI" panose="020B0604030504040204" pitchFamily="50" charset="-128"/>
              </a:rPr>
              <a:t>嗜好を考慮</a:t>
            </a:r>
            <a:r>
              <a:rPr lang="ja-JP" altLang="en-US" sz="900" dirty="0">
                <a:latin typeface="Meiryo UI" panose="020B0604030504040204" pitchFamily="50" charset="-128"/>
                <a:ea typeface="Meiryo UI" panose="020B0604030504040204" pitchFamily="50" charset="-128"/>
              </a:rPr>
              <a:t>した食事を、適切な時間に提供するとともに、入所者が可能な限り離床</a:t>
            </a:r>
            <a:r>
              <a:rPr lang="ja-JP" altLang="en-US" sz="900" dirty="0" smtClean="0">
                <a:latin typeface="Meiryo UI" panose="020B0604030504040204" pitchFamily="50" charset="-128"/>
                <a:ea typeface="Meiryo UI" panose="020B0604030504040204" pitchFamily="50" charset="-128"/>
              </a:rPr>
              <a:t>して</a:t>
            </a:r>
            <a:r>
              <a:rPr lang="ja-JP" altLang="en-US" sz="900" dirty="0">
                <a:latin typeface="Meiryo UI" panose="020B0604030504040204" pitchFamily="50" charset="-128"/>
                <a:ea typeface="Meiryo UI" panose="020B0604030504040204" pitchFamily="50" charset="-128"/>
              </a:rPr>
              <a:t>、食堂で食事をすることを支援しなければならない</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p:txBody>
      </p:sp>
      <p:sp>
        <p:nvSpPr>
          <p:cNvPr id="17" name="正方形/長方形 16"/>
          <p:cNvSpPr/>
          <p:nvPr/>
        </p:nvSpPr>
        <p:spPr>
          <a:xfrm>
            <a:off x="549000" y="4463503"/>
            <a:ext cx="5760000" cy="477054"/>
          </a:xfrm>
          <a:prstGeom prst="rect">
            <a:avLst/>
          </a:prstGeom>
        </p:spPr>
        <p:txBody>
          <a:bodyPr wrap="square">
            <a:spAutoFit/>
          </a:bodyPr>
          <a:lstStyle/>
          <a:p>
            <a:pPr>
              <a:lnSpc>
                <a:spcPct val="150000"/>
              </a:lnSpc>
            </a:pPr>
            <a:r>
              <a:rPr lang="ja-JP" altLang="en-US" sz="1000" b="1" dirty="0">
                <a:latin typeface="Meiryo UI" panose="020B0604030504040204" pitchFamily="50" charset="-128"/>
                <a:ea typeface="Meiryo UI" panose="020B0604030504040204" pitchFamily="50" charset="-128"/>
              </a:rPr>
              <a:t>留意事項</a:t>
            </a:r>
          </a:p>
          <a:p>
            <a:r>
              <a:rPr lang="ja-JP" altLang="en-US" sz="1000" dirty="0" smtClean="0">
                <a:latin typeface="Meiryo UI" panose="020B0604030504040204" pitchFamily="50" charset="-128"/>
                <a:ea typeface="Meiryo UI" panose="020B0604030504040204" pitchFamily="50" charset="-128"/>
              </a:rPr>
              <a:t>▶</a:t>
            </a:r>
            <a:r>
              <a:rPr lang="ja-JP" altLang="en-US" sz="1000" dirty="0" smtClean="0">
                <a:solidFill>
                  <a:schemeClr val="accent3">
                    <a:lumMod val="75000"/>
                  </a:schemeClr>
                </a:solidFill>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a:t>
            </a:r>
            <a:r>
              <a:rPr lang="ja-JP" altLang="en-US" sz="1000" dirty="0">
                <a:latin typeface="Meiryo UI" panose="020B0604030504040204" pitchFamily="50" charset="-128"/>
                <a:ea typeface="Meiryo UI" panose="020B0604030504040204" pitchFamily="50" charset="-128"/>
              </a:rPr>
              <a:t>指定介護老人福祉施設の人員、設備及び運営に関する基準を定める条例</a:t>
            </a:r>
          </a:p>
        </p:txBody>
      </p:sp>
      <p:sp>
        <p:nvSpPr>
          <p:cNvPr id="21" name="角丸四角形 20"/>
          <p:cNvSpPr/>
          <p:nvPr/>
        </p:nvSpPr>
        <p:spPr>
          <a:xfrm>
            <a:off x="548613" y="4294595"/>
            <a:ext cx="3240000" cy="170259"/>
          </a:xfrm>
          <a:prstGeom prst="roundRect">
            <a:avLst/>
          </a:prstGeom>
          <a:ln>
            <a:solidFill>
              <a:schemeClr val="bg2">
                <a:lumMod val="25000"/>
              </a:schemeClr>
            </a:solidFill>
          </a:ln>
        </p:spPr>
        <p:txBody>
          <a:bodyPr wrap="square" lIns="0" tIns="0" rIns="0" bIns="0" rtlCol="0" anchor="ctr">
            <a:spAutoFit/>
          </a:bodyPr>
          <a:lstStyle/>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指定介護老人福祉</a:t>
            </a:r>
            <a:r>
              <a:rPr kumimoji="1" lang="ja-JP" altLang="en-US" sz="1000" dirty="0">
                <a:latin typeface="Meiryo UI" panose="020B0604030504040204" pitchFamily="50" charset="-128"/>
                <a:ea typeface="Meiryo UI" panose="020B0604030504040204" pitchFamily="50" charset="-128"/>
              </a:rPr>
              <a:t>施設</a:t>
            </a:r>
          </a:p>
        </p:txBody>
      </p:sp>
      <p:sp>
        <p:nvSpPr>
          <p:cNvPr id="22" name="Rectangle 1"/>
          <p:cNvSpPr>
            <a:spLocks noChangeArrowheads="1"/>
          </p:cNvSpPr>
          <p:nvPr/>
        </p:nvSpPr>
        <p:spPr bwMode="auto">
          <a:xfrm>
            <a:off x="729000" y="5834853"/>
            <a:ext cx="5400000" cy="3564000"/>
          </a:xfrm>
          <a:prstGeom prst="rect">
            <a:avLst/>
          </a:prstGeom>
          <a:solidFill>
            <a:srgbClr val="FFFFFF"/>
          </a:solidFill>
          <a:ln w="9525">
            <a:solidFill>
              <a:schemeClr val="accent3">
                <a:lumMod val="75000"/>
              </a:schemeClr>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587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lvl="0" indent="0" defTabSz="914400">
              <a:lnSpc>
                <a:spcPct val="150000"/>
              </a:lnSpc>
            </a:pP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　運営に関する</a:t>
            </a:r>
            <a:r>
              <a:rPr lang="ja-JP" altLang="en-US" sz="900" dirty="0" smtClean="0">
                <a:latin typeface="Meiryo UI" panose="020B0604030504040204" pitchFamily="50" charset="-128"/>
                <a:ea typeface="Meiryo UI" panose="020B0604030504040204" pitchFamily="50" charset="-128"/>
              </a:rPr>
              <a:t>基準　</a:t>
            </a:r>
            <a:r>
              <a:rPr lang="en-US" altLang="ja-JP" sz="900" dirty="0">
                <a:latin typeface="Meiryo UI" panose="020B0604030504040204" pitchFamily="50" charset="-128"/>
                <a:ea typeface="Meiryo UI" panose="020B0604030504040204" pitchFamily="50" charset="-128"/>
              </a:rPr>
              <a:t>13</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食事の提供</a:t>
            </a:r>
            <a:r>
              <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(基準省令第</a:t>
            </a:r>
            <a:r>
              <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14</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条)</a:t>
            </a:r>
            <a:endParaRPr lang="en-US" altLang="ja-JP" sz="900" dirty="0" smtClean="0">
              <a:latin typeface="Meiryo UI" panose="020B0604030504040204" pitchFamily="50" charset="-128"/>
              <a:ea typeface="Meiryo UI" panose="020B0604030504040204" pitchFamily="50" charset="-128"/>
            </a:endParaRPr>
          </a:p>
          <a:p>
            <a:pPr marL="228600" lvl="0" indent="-228600" defTabSz="914400">
              <a:buAutoNum type="arabicParenBoth"/>
            </a:pPr>
            <a:r>
              <a:rPr kumimoji="1" lang="ja-JP" altLang="ja-JP" sz="900" b="0" i="0" u="sng" strike="noStrike" cap="none" normalizeH="0" baseline="0" dirty="0" smtClean="0">
                <a:ln>
                  <a:noFill/>
                </a:ln>
                <a:effectLst/>
                <a:latin typeface="Meiryo UI" panose="020B0604030504040204" pitchFamily="50" charset="-128"/>
                <a:ea typeface="Meiryo UI" panose="020B0604030504040204" pitchFamily="50" charset="-128"/>
              </a:rPr>
              <a:t>食事の提供について</a:t>
            </a:r>
            <a:endParaRPr lang="en-US" altLang="ja-JP" sz="900" u="sng" dirty="0">
              <a:latin typeface="Meiryo UI" panose="020B0604030504040204" pitchFamily="50" charset="-128"/>
              <a:ea typeface="Meiryo UI" panose="020B0604030504040204" pitchFamily="50" charset="-128"/>
            </a:endParaRPr>
          </a:p>
          <a:p>
            <a:pPr lvl="0" indent="0" defTabSz="914400"/>
            <a:r>
              <a:rPr lang="ja-JP" altLang="en-US" sz="900" dirty="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入所者ごとの栄養状態を定期的に把握し、個々の入所者の栄養状態に応じた栄養管理を行うとともに、摂食・</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嚥下機能その他の入所者の身体の状況や、食形態、嗜好等にも配慮した適切な栄養量及び内容とすること。ま</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た、入所者の自立の支援に配慮し、できるだけ離床して食堂で行われるよう努めなければならないこと。</a:t>
            </a:r>
            <a:endParaRPr lang="en-US" altLang="ja-JP" sz="900" dirty="0">
              <a:latin typeface="Meiryo UI" panose="020B0604030504040204" pitchFamily="50" charset="-128"/>
              <a:ea typeface="Meiryo UI" panose="020B0604030504040204" pitchFamily="50" charset="-128"/>
            </a:endParaRPr>
          </a:p>
          <a:p>
            <a:pPr lvl="0" indent="0" defTabSz="914400"/>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(2)　</a:t>
            </a:r>
            <a:r>
              <a:rPr kumimoji="1" lang="ja-JP" altLang="ja-JP" sz="900" b="0" i="0" u="sng" strike="noStrike" cap="none" normalizeH="0" baseline="0" dirty="0" smtClean="0">
                <a:ln>
                  <a:noFill/>
                </a:ln>
                <a:effectLst/>
                <a:latin typeface="Meiryo UI" panose="020B0604030504040204" pitchFamily="50" charset="-128"/>
                <a:ea typeface="Meiryo UI" panose="020B0604030504040204" pitchFamily="50" charset="-128"/>
              </a:rPr>
              <a:t>調理について</a:t>
            </a:r>
            <a:endParaRPr lang="en-US" altLang="ja-JP" sz="900" u="sng" dirty="0">
              <a:latin typeface="Meiryo UI" panose="020B0604030504040204" pitchFamily="50" charset="-128"/>
              <a:ea typeface="Meiryo UI" panose="020B0604030504040204" pitchFamily="50" charset="-128"/>
            </a:endParaRPr>
          </a:p>
          <a:p>
            <a:pPr lvl="0" indent="0" defTabSz="914400"/>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調理は、あらかじめ作成された献立に従って行うとともに、その実施状況を明らかにしておくこと。また、病弱者に対</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smtClean="0">
                <a:latin typeface="Meiryo UI" panose="020B0604030504040204" pitchFamily="50" charset="-128"/>
                <a:ea typeface="Meiryo UI" panose="020B0604030504040204" pitchFamily="50" charset="-128"/>
              </a:rPr>
              <a:t>　する</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献立については、必要に応じ、医師の指導を受けること。</a:t>
            </a:r>
            <a:endParaRPr lang="en-US" altLang="ja-JP" sz="900" dirty="0">
              <a:latin typeface="Meiryo UI" panose="020B0604030504040204" pitchFamily="50" charset="-128"/>
              <a:ea typeface="Meiryo UI" panose="020B0604030504040204" pitchFamily="50" charset="-128"/>
            </a:endParaRPr>
          </a:p>
          <a:p>
            <a:pPr lvl="0" indent="0" defTabSz="914400"/>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(3)　</a:t>
            </a:r>
            <a:r>
              <a:rPr kumimoji="1" lang="ja-JP" altLang="ja-JP" sz="900" b="0" i="0" u="sng" strike="noStrike" cap="none" normalizeH="0" baseline="0" dirty="0" smtClean="0">
                <a:ln>
                  <a:noFill/>
                </a:ln>
                <a:effectLst/>
                <a:latin typeface="Meiryo UI" panose="020B0604030504040204" pitchFamily="50" charset="-128"/>
                <a:ea typeface="Meiryo UI" panose="020B0604030504040204" pitchFamily="50" charset="-128"/>
              </a:rPr>
              <a:t>適時の食事の提供について</a:t>
            </a:r>
            <a:endParaRPr lang="en-US" altLang="ja-JP" sz="900" u="sng" dirty="0">
              <a:latin typeface="Meiryo UI" panose="020B0604030504040204" pitchFamily="50" charset="-128"/>
              <a:ea typeface="Meiryo UI" panose="020B0604030504040204" pitchFamily="50" charset="-128"/>
            </a:endParaRPr>
          </a:p>
          <a:p>
            <a:pPr lvl="0" indent="0" defTabSz="914400"/>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食事時間は適切なものとし、夕食時間は午後</a:t>
            </a:r>
            <a:r>
              <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6</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時以降とすることが望ましいが、早くても午後</a:t>
            </a:r>
            <a:r>
              <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5</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時以降とするこ</a:t>
            </a:r>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と。</a:t>
            </a:r>
            <a:endParaRPr lang="en-US" altLang="ja-JP" sz="900" dirty="0">
              <a:latin typeface="Meiryo UI" panose="020B0604030504040204" pitchFamily="50" charset="-128"/>
              <a:ea typeface="Meiryo UI" panose="020B0604030504040204" pitchFamily="50" charset="-128"/>
            </a:endParaRPr>
          </a:p>
          <a:p>
            <a:pPr lvl="0" indent="0" defTabSz="914400"/>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(4)　</a:t>
            </a:r>
            <a:r>
              <a:rPr kumimoji="1" lang="ja-JP" altLang="ja-JP" sz="900" b="0" i="0" u="sng" strike="noStrike" cap="none" normalizeH="0" baseline="0" dirty="0" smtClean="0">
                <a:ln>
                  <a:noFill/>
                </a:ln>
                <a:effectLst/>
                <a:latin typeface="Meiryo UI" panose="020B0604030504040204" pitchFamily="50" charset="-128"/>
                <a:ea typeface="Meiryo UI" panose="020B0604030504040204" pitchFamily="50" charset="-128"/>
              </a:rPr>
              <a:t>食事の提供に関する業務の委託について</a:t>
            </a:r>
            <a:endParaRPr lang="en-US" altLang="ja-JP" sz="900" u="sng" dirty="0">
              <a:latin typeface="Meiryo UI" panose="020B0604030504040204" pitchFamily="50" charset="-128"/>
              <a:ea typeface="Meiryo UI" panose="020B0604030504040204" pitchFamily="50" charset="-128"/>
            </a:endParaRPr>
          </a:p>
          <a:p>
            <a:pPr lvl="0" indent="0" defTabSz="914400"/>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食事の提供に関する業務は指定介護老人福祉施設自らが行うことが望ましいが、栄養管理、調理管理、材料</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管理、施設等管理、業務管理、衛生管理、労働衛生管理について施設自らが行う等、当該施設の管理者が</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業務遂行上必要な注意を果たし得るような体制と契約内容により、食事サービスの質が確保される場合には、当</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該施設の最終的責任の下で第三者に委託することができること。</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(5)　</a:t>
            </a:r>
            <a:r>
              <a:rPr kumimoji="1" lang="ja-JP" altLang="ja-JP" sz="900" b="0" i="0" u="sng" strike="noStrike" cap="none" normalizeH="0" baseline="0" dirty="0" smtClean="0">
                <a:ln>
                  <a:noFill/>
                </a:ln>
                <a:effectLst/>
                <a:latin typeface="Meiryo UI" panose="020B0604030504040204" pitchFamily="50" charset="-128"/>
                <a:ea typeface="Meiryo UI" panose="020B0604030504040204" pitchFamily="50" charset="-128"/>
              </a:rPr>
              <a:t>居室関係部門と食事関係部門との連携について</a:t>
            </a:r>
            <a:endParaRPr lang="en-US" altLang="ja-JP" sz="900" u="sng" dirty="0">
              <a:latin typeface="Meiryo UI" panose="020B0604030504040204" pitchFamily="50" charset="-128"/>
              <a:ea typeface="Meiryo UI" panose="020B0604030504040204" pitchFamily="50" charset="-128"/>
            </a:endParaRPr>
          </a:p>
          <a:p>
            <a:pPr lvl="0" indent="0" defTabSz="914400"/>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食事提供については、入所者の嚥下や咀嚼の状況、食欲など心身の状態等を当該入所者の食事に的確に反</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smtClean="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映させるために、居室関係部門と食事関係部門との連絡が十分とられていることが必要であること。</a:t>
            </a:r>
            <a:endParaRPr lang="en-US" altLang="ja-JP" sz="900" dirty="0">
              <a:latin typeface="Meiryo UI" panose="020B0604030504040204" pitchFamily="50" charset="-128"/>
              <a:ea typeface="Meiryo UI" panose="020B0604030504040204" pitchFamily="50" charset="-128"/>
            </a:endParaRPr>
          </a:p>
          <a:p>
            <a:pPr lvl="0" indent="0" defTabSz="914400"/>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(6)　</a:t>
            </a:r>
            <a:r>
              <a:rPr kumimoji="1" lang="ja-JP" altLang="ja-JP" sz="900" b="0" i="0" u="sng" strike="noStrike" cap="none" normalizeH="0" baseline="0" dirty="0" smtClean="0">
                <a:ln>
                  <a:noFill/>
                </a:ln>
                <a:effectLst/>
                <a:latin typeface="Meiryo UI" panose="020B0604030504040204" pitchFamily="50" charset="-128"/>
                <a:ea typeface="Meiryo UI" panose="020B0604030504040204" pitchFamily="50" charset="-128"/>
              </a:rPr>
              <a:t>栄養食事相談</a:t>
            </a:r>
            <a:endParaRPr lang="en-US" altLang="ja-JP" sz="900" u="sng" dirty="0">
              <a:latin typeface="Meiryo UI" panose="020B0604030504040204" pitchFamily="50" charset="-128"/>
              <a:ea typeface="Meiryo UI" panose="020B0604030504040204" pitchFamily="50" charset="-128"/>
            </a:endParaRPr>
          </a:p>
          <a:p>
            <a:pPr lvl="0" indent="0" defTabSz="914400"/>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入所者に対しては適切な栄養食事相談を行う必要があること。</a:t>
            </a:r>
            <a:endParaRPr lang="en-US" altLang="ja-JP" sz="900" dirty="0">
              <a:latin typeface="Meiryo UI" panose="020B0604030504040204" pitchFamily="50" charset="-128"/>
              <a:ea typeface="Meiryo UI" panose="020B0604030504040204" pitchFamily="50" charset="-128"/>
            </a:endParaRPr>
          </a:p>
          <a:p>
            <a:pPr lvl="0" indent="0" defTabSz="914400"/>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(7)　</a:t>
            </a:r>
            <a:r>
              <a:rPr kumimoji="1" lang="ja-JP" altLang="ja-JP" sz="900" b="0" i="0" u="sng" strike="noStrike" cap="none" normalizeH="0" baseline="0" dirty="0" smtClean="0">
                <a:ln>
                  <a:noFill/>
                </a:ln>
                <a:effectLst/>
                <a:latin typeface="Meiryo UI" panose="020B0604030504040204" pitchFamily="50" charset="-128"/>
                <a:ea typeface="Meiryo UI" panose="020B0604030504040204" pitchFamily="50" charset="-128"/>
              </a:rPr>
              <a:t>食事内容の検討について</a:t>
            </a:r>
            <a:endParaRPr kumimoji="1" lang="en-US" altLang="ja-JP" sz="900" b="0" i="0" u="sng"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食事内容については、当該施設の医師又は栄養士</a:t>
            </a:r>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若しくは管理栄養士</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(入所定員が</a:t>
            </a:r>
            <a:r>
              <a:rPr lang="en-US" altLang="ja-JP" sz="900" dirty="0">
                <a:latin typeface="Meiryo UI" panose="020B0604030504040204" pitchFamily="50" charset="-128"/>
                <a:ea typeface="Meiryo UI" panose="020B0604030504040204" pitchFamily="50" charset="-128"/>
              </a:rPr>
              <a:t>40</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人を超えない指定介護</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老人福祉施設であって、栄養士</a:t>
            </a:r>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又は管理栄養士</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を配置していない施設においては連携を図っている他の社会福</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a:p>
            <a:pPr lvl="0" indent="0" defTabSz="914400"/>
            <a:r>
              <a:rPr lang="ja-JP" altLang="en-US" sz="900" dirty="0">
                <a:latin typeface="Meiryo UI" panose="020B0604030504040204" pitchFamily="50" charset="-128"/>
                <a:ea typeface="Meiryo UI" panose="020B0604030504040204" pitchFamily="50" charset="-128"/>
              </a:rPr>
              <a:t>　</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祉施設等の栄養士</a:t>
            </a:r>
            <a:r>
              <a:rPr kumimoji="1"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又は管理栄養士</a:t>
            </a:r>
            <a:r>
              <a:rPr kumimoji="1" lang="ja-JP" altLang="ja-JP" sz="900" b="0" i="0" u="none" strike="noStrike" cap="none" normalizeH="0" baseline="0" dirty="0" smtClean="0">
                <a:ln>
                  <a:noFill/>
                </a:ln>
                <a:effectLst/>
                <a:latin typeface="Meiryo UI" panose="020B0604030504040204" pitchFamily="50" charset="-128"/>
                <a:ea typeface="Meiryo UI" panose="020B0604030504040204" pitchFamily="50" charset="-128"/>
              </a:rPr>
              <a:t>)を含む会議において検討が加えられなければならないこと。</a:t>
            </a:r>
            <a:endParaRPr kumimoji="1"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17</a:t>
            </a:r>
            <a:endParaRPr kumimoji="1" lang="ja-JP" altLang="en-US" dirty="0"/>
          </a:p>
        </p:txBody>
      </p:sp>
    </p:spTree>
    <p:extLst>
      <p:ext uri="{BB962C8B-B14F-4D97-AF65-F5344CB8AC3E}">
        <p14:creationId xmlns:p14="http://schemas.microsoft.com/office/powerpoint/2010/main" val="1846173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25" name="正方形/長方形 24"/>
          <p:cNvSpPr/>
          <p:nvPr/>
        </p:nvSpPr>
        <p:spPr>
          <a:xfrm>
            <a:off x="729000" y="712787"/>
            <a:ext cx="5400000" cy="1685077"/>
          </a:xfrm>
          <a:prstGeom prst="rect">
            <a:avLst/>
          </a:prstGeom>
          <a:solidFill>
            <a:schemeClr val="bg2">
              <a:alpha val="50000"/>
            </a:schemeClr>
          </a:solidFill>
          <a:ln>
            <a:solidFill>
              <a:schemeClr val="bg2">
                <a:lumMod val="25000"/>
              </a:schemeClr>
            </a:solidFill>
            <a:prstDash val="sysDot"/>
          </a:ln>
        </p:spPr>
        <p:txBody>
          <a:bodyPr wrap="square" anchor="t" anchorCtr="0">
            <a:spAutoFit/>
          </a:bodyPr>
          <a:lstStyle/>
          <a:p>
            <a:pPr>
              <a:lnSpc>
                <a:spcPct val="150000"/>
              </a:lnSpc>
            </a:pP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指定</a:t>
            </a:r>
            <a:r>
              <a:rPr lang="ja-JP" altLang="en-US" sz="900" dirty="0">
                <a:latin typeface="Meiryo UI" panose="020B0604030504040204" pitchFamily="50" charset="-128"/>
                <a:ea typeface="Meiryo UI" panose="020B0604030504040204" pitchFamily="50" charset="-128"/>
              </a:rPr>
              <a:t>施設サービス等に要する費用の額の算定に関する</a:t>
            </a:r>
            <a:r>
              <a:rPr lang="ja-JP" altLang="en-US" sz="900" dirty="0" smtClean="0">
                <a:latin typeface="Meiryo UI" panose="020B0604030504040204" pitchFamily="50" charset="-128"/>
                <a:ea typeface="Meiryo UI" panose="020B0604030504040204" pitchFamily="50" charset="-128"/>
              </a:rPr>
              <a:t>基準</a:t>
            </a:r>
            <a:endParaRPr lang="en-US" altLang="ja-JP" sz="900" dirty="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rPr>
              <a:t>12</a:t>
            </a:r>
            <a:r>
              <a:rPr lang="ja-JP" altLang="en-US" sz="900" dirty="0" smtClean="0">
                <a:latin typeface="Meiryo UI" panose="020B0604030504040204" pitchFamily="50" charset="-128"/>
                <a:ea typeface="Meiryo UI" panose="020B0604030504040204" pitchFamily="50" charset="-128"/>
              </a:rPr>
              <a:t>年</a:t>
            </a:r>
            <a:r>
              <a:rPr lang="ja-JP" altLang="en-US" sz="900" dirty="0">
                <a:latin typeface="Meiryo UI" panose="020B0604030504040204" pitchFamily="50" charset="-128"/>
                <a:ea typeface="Meiryo UI" panose="020B0604030504040204" pitchFamily="50" charset="-128"/>
              </a:rPr>
              <a:t>厚生省</a:t>
            </a:r>
            <a:r>
              <a:rPr lang="ja-JP" altLang="en-US" sz="900" dirty="0" smtClean="0">
                <a:latin typeface="Meiryo UI" panose="020B0604030504040204" pitchFamily="50" charset="-128"/>
                <a:ea typeface="Meiryo UI" panose="020B0604030504040204" pitchFamily="50" charset="-128"/>
              </a:rPr>
              <a:t>告示第</a:t>
            </a:r>
            <a:r>
              <a:rPr lang="en-US" altLang="ja-JP" sz="900" dirty="0">
                <a:latin typeface="Meiryo UI" panose="020B0604030504040204" pitchFamily="50" charset="-128"/>
                <a:ea typeface="Meiryo UI" panose="020B0604030504040204" pitchFamily="50" charset="-128"/>
              </a:rPr>
              <a:t>21</a:t>
            </a:r>
            <a:r>
              <a:rPr lang="ja-JP" altLang="en-US" sz="900" dirty="0" smtClean="0">
                <a:latin typeface="Meiryo UI" panose="020B0604030504040204" pitchFamily="50" charset="-128"/>
                <a:ea typeface="Meiryo UI" panose="020B0604030504040204" pitchFamily="50" charset="-128"/>
              </a:rPr>
              <a:t>号）</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大阪府指定介護老人福祉施設の人員、設備及び運営に関する基準を定める条例</a:t>
            </a: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rPr>
              <a:t>24</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日 大阪府条例第</a:t>
            </a:r>
            <a:r>
              <a:rPr lang="en-US" altLang="ja-JP" sz="900" dirty="0">
                <a:latin typeface="Meiryo UI" panose="020B0604030504040204" pitchFamily="50" charset="-128"/>
                <a:ea typeface="Meiryo UI" panose="020B0604030504040204" pitchFamily="50" charset="-128"/>
              </a:rPr>
              <a:t>117</a:t>
            </a:r>
            <a:r>
              <a:rPr lang="ja-JP" altLang="en-US" sz="900" dirty="0">
                <a:latin typeface="Meiryo UI" panose="020B0604030504040204" pitchFamily="50" charset="-128"/>
                <a:ea typeface="Meiryo UI" panose="020B0604030504040204" pitchFamily="50" charset="-128"/>
              </a:rPr>
              <a:t>号</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大阪府</a:t>
            </a:r>
            <a:r>
              <a:rPr lang="ja-JP" altLang="en-US" sz="900" dirty="0">
                <a:latin typeface="Meiryo UI" panose="020B0604030504040204" pitchFamily="50" charset="-128"/>
                <a:ea typeface="Meiryo UI" panose="020B0604030504040204" pitchFamily="50" charset="-128"/>
              </a:rPr>
              <a:t>介護老人保健施設の人員、施設及び設備並びに運営に関する基準を定める</a:t>
            </a:r>
            <a:r>
              <a:rPr lang="ja-JP" altLang="en-US" sz="900" dirty="0" smtClean="0">
                <a:latin typeface="Meiryo UI" panose="020B0604030504040204" pitchFamily="50" charset="-128"/>
                <a:ea typeface="Meiryo UI" panose="020B0604030504040204" pitchFamily="50" charset="-128"/>
              </a:rPr>
              <a:t>条例</a:t>
            </a:r>
            <a:endParaRPr lang="en-US" altLang="ja-JP" sz="900" dirty="0" smtClean="0">
              <a:latin typeface="Meiryo UI" panose="020B0604030504040204" pitchFamily="50" charset="-128"/>
              <a:ea typeface="Meiryo UI" panose="020B0604030504040204" pitchFamily="50" charset="-128"/>
            </a:endParaRPr>
          </a:p>
          <a:p>
            <a:r>
              <a:rPr lang="zh-CN" altLang="en-US"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zh-CN" altLang="en-US" sz="900" dirty="0" smtClean="0">
                <a:latin typeface="Meiryo UI" panose="020B0604030504040204" pitchFamily="50" charset="-128"/>
                <a:ea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rPr>
              <a:t>24</a:t>
            </a:r>
            <a:r>
              <a:rPr lang="zh-CN"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11</a:t>
            </a:r>
            <a:r>
              <a:rPr lang="zh-CN" altLang="en-US" sz="900" dirty="0" smtClean="0">
                <a:latin typeface="Meiryo UI" panose="020B0604030504040204" pitchFamily="50" charset="-128"/>
                <a:ea typeface="Meiryo UI" panose="020B0604030504040204" pitchFamily="50" charset="-128"/>
              </a:rPr>
              <a:t>月</a:t>
            </a:r>
            <a:r>
              <a:rPr lang="en-US" altLang="ja-JP" sz="900" dirty="0" smtClean="0">
                <a:latin typeface="Meiryo UI" panose="020B0604030504040204" pitchFamily="50" charset="-128"/>
                <a:ea typeface="Meiryo UI" panose="020B0604030504040204" pitchFamily="50" charset="-128"/>
              </a:rPr>
              <a:t>1</a:t>
            </a:r>
            <a:r>
              <a:rPr lang="zh-CN" altLang="en-US" sz="900" dirty="0" smtClean="0">
                <a:latin typeface="Meiryo UI" panose="020B0604030504040204" pitchFamily="50" charset="-128"/>
                <a:ea typeface="Meiryo UI" panose="020B0604030504040204" pitchFamily="50" charset="-128"/>
              </a:rPr>
              <a:t>日 大阪府条例第</a:t>
            </a:r>
            <a:r>
              <a:rPr lang="en-US" altLang="zh-CN" sz="900" dirty="0" smtClean="0">
                <a:latin typeface="Meiryo UI" panose="020B0604030504040204" pitchFamily="50" charset="-128"/>
                <a:ea typeface="Meiryo UI" panose="020B0604030504040204" pitchFamily="50" charset="-128"/>
              </a:rPr>
              <a:t>118</a:t>
            </a:r>
            <a:r>
              <a:rPr lang="zh-CN" altLang="en-US" sz="900" dirty="0" smtClean="0">
                <a:latin typeface="Meiryo UI" panose="020B0604030504040204" pitchFamily="50" charset="-128"/>
                <a:ea typeface="Meiryo UI" panose="020B0604030504040204" pitchFamily="50" charset="-128"/>
              </a:rPr>
              <a:t>号</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指定</a:t>
            </a:r>
            <a:r>
              <a:rPr lang="ja-JP" altLang="en-US" sz="900" dirty="0">
                <a:latin typeface="Meiryo UI" panose="020B0604030504040204" pitchFamily="50" charset="-128"/>
                <a:ea typeface="Meiryo UI" panose="020B0604030504040204" pitchFamily="50" charset="-128"/>
              </a:rPr>
              <a:t>介護老人福祉施設の人員、設備及び運営に関する基準に</a:t>
            </a:r>
            <a:r>
              <a:rPr lang="ja-JP" altLang="en-US" sz="900" dirty="0" smtClean="0">
                <a:latin typeface="Meiryo UI" panose="020B0604030504040204" pitchFamily="50" charset="-128"/>
                <a:ea typeface="Meiryo UI" panose="020B0604030504040204" pitchFamily="50" charset="-128"/>
              </a:rPr>
              <a:t>ついて</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（平成</a:t>
            </a:r>
            <a:r>
              <a:rPr lang="en-US" altLang="ja-JP" sz="900" dirty="0" smtClean="0">
                <a:latin typeface="Meiryo UI" panose="020B0604030504040204" pitchFamily="50" charset="-128"/>
                <a:ea typeface="Meiryo UI" panose="020B0604030504040204" pitchFamily="50" charset="-128"/>
              </a:rPr>
              <a:t>12</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17</a:t>
            </a:r>
            <a:r>
              <a:rPr lang="ja-JP" altLang="en-US" sz="900" dirty="0">
                <a:latin typeface="Meiryo UI" panose="020B0604030504040204" pitchFamily="50" charset="-128"/>
                <a:ea typeface="Meiryo UI" panose="020B0604030504040204" pitchFamily="50" charset="-128"/>
              </a:rPr>
              <a:t>日付け老企第</a:t>
            </a:r>
            <a:r>
              <a:rPr lang="en-US" altLang="ja-JP" sz="900" dirty="0">
                <a:latin typeface="Meiryo UI" panose="020B0604030504040204" pitchFamily="50" charset="-128"/>
                <a:ea typeface="Meiryo UI" panose="020B0604030504040204" pitchFamily="50" charset="-128"/>
              </a:rPr>
              <a:t>43</a:t>
            </a:r>
            <a:r>
              <a:rPr lang="ja-JP" altLang="en-US" sz="900" dirty="0" smtClean="0">
                <a:latin typeface="Meiryo UI" panose="020B0604030504040204" pitchFamily="50" charset="-128"/>
                <a:ea typeface="Meiryo UI" panose="020B0604030504040204" pitchFamily="50" charset="-128"/>
              </a:rPr>
              <a:t>号）</a:t>
            </a:r>
            <a:endParaRPr lang="ja-JP" altLang="en-US"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介護老人保健施設の人員、施設及び設備並びに運営に関する基準について</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rPr>
              <a:t>12</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17</a:t>
            </a:r>
            <a:r>
              <a:rPr lang="ja-JP" altLang="en-US" sz="900" dirty="0">
                <a:latin typeface="Meiryo UI" panose="020B0604030504040204" pitchFamily="50" charset="-128"/>
                <a:ea typeface="Meiryo UI" panose="020B0604030504040204" pitchFamily="50" charset="-128"/>
              </a:rPr>
              <a:t>日付け老企第</a:t>
            </a:r>
            <a:r>
              <a:rPr lang="en-US" altLang="ja-JP" sz="900" dirty="0">
                <a:latin typeface="Meiryo UI" panose="020B0604030504040204" pitchFamily="50" charset="-128"/>
                <a:ea typeface="Meiryo UI" panose="020B0604030504040204" pitchFamily="50" charset="-128"/>
              </a:rPr>
              <a:t>44</a:t>
            </a:r>
            <a:r>
              <a:rPr lang="ja-JP" altLang="en-US" sz="900" dirty="0" smtClean="0">
                <a:latin typeface="Meiryo UI" panose="020B0604030504040204" pitchFamily="50" charset="-128"/>
                <a:ea typeface="Meiryo UI" panose="020B0604030504040204" pitchFamily="50" charset="-128"/>
              </a:rPr>
              <a:t>号）</a:t>
            </a:r>
            <a:endParaRPr lang="ja-JP" altLang="en-US" sz="900" dirty="0">
              <a:latin typeface="Meiryo UI" panose="020B0604030504040204" pitchFamily="50" charset="-128"/>
              <a:ea typeface="Meiryo UI" panose="020B0604030504040204" pitchFamily="50" charset="-128"/>
            </a:endParaRPr>
          </a:p>
        </p:txBody>
      </p:sp>
      <p:sp>
        <p:nvSpPr>
          <p:cNvPr id="14" name="正方形/長方形 13"/>
          <p:cNvSpPr/>
          <p:nvPr/>
        </p:nvSpPr>
        <p:spPr>
          <a:xfrm>
            <a:off x="729000" y="4015461"/>
            <a:ext cx="5400000" cy="2585323"/>
          </a:xfrm>
          <a:prstGeom prst="rect">
            <a:avLst/>
          </a:prstGeom>
          <a:ln>
            <a:solidFill>
              <a:schemeClr val="accent3">
                <a:lumMod val="75000"/>
              </a:schemeClr>
            </a:solidFill>
            <a:prstDash val="sysDot"/>
          </a:ln>
        </p:spPr>
        <p:txBody>
          <a:bodyPr wrap="square">
            <a:spAutoFit/>
          </a:bodyPr>
          <a:lstStyle/>
          <a:p>
            <a:r>
              <a:rPr lang="ja-JP" altLang="en-US" sz="900" dirty="0" smtClean="0">
                <a:latin typeface="Meiryo UI" panose="020B0604030504040204" pitchFamily="50" charset="-128"/>
                <a:ea typeface="Meiryo UI" panose="020B0604030504040204" pitchFamily="50" charset="-128"/>
              </a:rPr>
              <a:t>・子ども</a:t>
            </a:r>
            <a:r>
              <a:rPr lang="ja-JP" altLang="en-US" sz="900" dirty="0">
                <a:latin typeface="Meiryo UI" panose="020B0604030504040204" pitchFamily="50" charset="-128"/>
                <a:ea typeface="Meiryo UI" panose="020B0604030504040204" pitchFamily="50" charset="-128"/>
              </a:rPr>
              <a:t>の性、年齢、発育・発達状況、栄養状態、生活状況等を把握・</a:t>
            </a:r>
            <a:r>
              <a:rPr lang="ja-JP" altLang="en-US" sz="900" dirty="0" smtClean="0">
                <a:latin typeface="Meiryo UI" panose="020B0604030504040204" pitchFamily="50" charset="-128"/>
                <a:ea typeface="Meiryo UI" panose="020B0604030504040204" pitchFamily="50" charset="-128"/>
              </a:rPr>
              <a:t>評価</a:t>
            </a:r>
            <a:r>
              <a:rPr lang="ja-JP" altLang="en-US" sz="900" dirty="0">
                <a:latin typeface="Meiryo UI" panose="020B0604030504040204" pitchFamily="50" charset="-128"/>
                <a:ea typeface="Meiryo UI" panose="020B0604030504040204" pitchFamily="50" charset="-128"/>
              </a:rPr>
              <a:t>し、提供することが適当な</a:t>
            </a:r>
            <a:r>
              <a:rPr lang="ja-JP" altLang="en-US" sz="900" dirty="0" smtClean="0">
                <a:latin typeface="Meiryo UI" panose="020B0604030504040204" pitchFamily="50" charset="-128"/>
                <a:ea typeface="Meiryo UI" panose="020B0604030504040204" pitchFamily="50" charset="-128"/>
              </a:rPr>
              <a:t>エネルギー及</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rPr>
              <a:t>び</a:t>
            </a:r>
            <a:r>
              <a:rPr lang="ja-JP" altLang="en-US" sz="900" dirty="0" smtClean="0">
                <a:latin typeface="Meiryo UI" panose="020B0604030504040204" pitchFamily="50" charset="-128"/>
                <a:ea typeface="Meiryo UI" panose="020B0604030504040204" pitchFamily="50" charset="-128"/>
              </a:rPr>
              <a:t>栄養素</a:t>
            </a:r>
            <a:r>
              <a:rPr lang="ja-JP" altLang="en-US" sz="900" dirty="0">
                <a:latin typeface="Meiryo UI" panose="020B0604030504040204" pitchFamily="50" charset="-128"/>
                <a:ea typeface="Meiryo UI" panose="020B0604030504040204" pitchFamily="50" charset="-128"/>
              </a:rPr>
              <a:t>の量（以下「給与</a:t>
            </a:r>
            <a:r>
              <a:rPr lang="ja-JP" altLang="en-US" sz="900" dirty="0" smtClean="0">
                <a:latin typeface="Meiryo UI" panose="020B0604030504040204" pitchFamily="50" charset="-128"/>
                <a:ea typeface="Meiryo UI" panose="020B0604030504040204" pitchFamily="50" charset="-128"/>
              </a:rPr>
              <a:t>栄養量</a:t>
            </a:r>
            <a:r>
              <a:rPr lang="ja-JP" altLang="en-US" sz="900" dirty="0">
                <a:latin typeface="Meiryo UI" panose="020B0604030504040204" pitchFamily="50" charset="-128"/>
                <a:ea typeface="Meiryo UI" panose="020B0604030504040204" pitchFamily="50" charset="-128"/>
              </a:rPr>
              <a:t>」という。）の目標を設定するよう努めること。なお、</a:t>
            </a:r>
            <a:r>
              <a:rPr lang="ja-JP" altLang="en-US" sz="900" dirty="0" smtClean="0">
                <a:latin typeface="Meiryo UI" panose="020B0604030504040204" pitchFamily="50" charset="-128"/>
                <a:ea typeface="Meiryo UI" panose="020B0604030504040204" pitchFamily="50" charset="-128"/>
              </a:rPr>
              <a:t>給与栄養量の目標</a:t>
            </a:r>
            <a:r>
              <a:rPr lang="ja-JP" altLang="en-US" sz="900" dirty="0">
                <a:latin typeface="Meiryo UI" panose="020B0604030504040204" pitchFamily="50" charset="-128"/>
                <a:ea typeface="Meiryo UI" panose="020B0604030504040204" pitchFamily="50" charset="-128"/>
              </a:rPr>
              <a:t>は、子</a:t>
            </a:r>
            <a:r>
              <a:rPr lang="ja-JP" altLang="en-US" sz="900" dirty="0" smtClean="0">
                <a:latin typeface="Meiryo UI" panose="020B0604030504040204" pitchFamily="50" charset="-128"/>
                <a:ea typeface="Meiryo UI" panose="020B0604030504040204" pitchFamily="50" charset="-128"/>
              </a:rPr>
              <a:t>ど</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もの</a:t>
            </a:r>
            <a:r>
              <a:rPr lang="ja-JP" altLang="en-US" sz="900" dirty="0">
                <a:latin typeface="Meiryo UI" panose="020B0604030504040204" pitchFamily="50" charset="-128"/>
                <a:ea typeface="Meiryo UI" panose="020B0604030504040204" pitchFamily="50" charset="-128"/>
              </a:rPr>
              <a:t>発育・</a:t>
            </a:r>
            <a:r>
              <a:rPr lang="ja-JP" altLang="en-US" sz="900" dirty="0" smtClean="0">
                <a:latin typeface="Meiryo UI" panose="020B0604030504040204" pitchFamily="50" charset="-128"/>
                <a:ea typeface="Meiryo UI" panose="020B0604030504040204" pitchFamily="50" charset="-128"/>
              </a:rPr>
              <a:t>発達状況</a:t>
            </a:r>
            <a:r>
              <a:rPr lang="ja-JP" altLang="en-US" sz="900" dirty="0">
                <a:latin typeface="Meiryo UI" panose="020B0604030504040204" pitchFamily="50" charset="-128"/>
                <a:ea typeface="Meiryo UI" panose="020B0604030504040204" pitchFamily="50" charset="-128"/>
              </a:rPr>
              <a:t>、栄養状態等の状況を踏まえ、定期的に</a:t>
            </a:r>
            <a:r>
              <a:rPr lang="ja-JP" altLang="en-US" sz="900" dirty="0" smtClean="0">
                <a:latin typeface="Meiryo UI" panose="020B0604030504040204" pitchFamily="50" charset="-128"/>
                <a:ea typeface="Meiryo UI" panose="020B0604030504040204" pitchFamily="50" charset="-128"/>
              </a:rPr>
              <a:t>見直す</a:t>
            </a:r>
            <a:r>
              <a:rPr lang="ja-JP" altLang="en-US" sz="900" dirty="0">
                <a:latin typeface="Meiryo UI" panose="020B0604030504040204" pitchFamily="50" charset="-128"/>
                <a:ea typeface="Meiryo UI" panose="020B0604030504040204" pitchFamily="50" charset="-128"/>
              </a:rPr>
              <a:t>ように</a:t>
            </a:r>
            <a:r>
              <a:rPr lang="ja-JP" altLang="en-US" sz="900" dirty="0" smtClean="0">
                <a:latin typeface="Meiryo UI" panose="020B0604030504040204" pitchFamily="50" charset="-128"/>
                <a:ea typeface="Meiryo UI" panose="020B0604030504040204" pitchFamily="50" charset="-128"/>
              </a:rPr>
              <a:t>努めること</a:t>
            </a:r>
            <a:r>
              <a:rPr lang="ja-JP" altLang="en-US" sz="900" dirty="0">
                <a:latin typeface="Meiryo UI" panose="020B0604030504040204" pitchFamily="50" charset="-128"/>
                <a:ea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エネルギー</a:t>
            </a:r>
            <a:r>
              <a:rPr lang="ja-JP" altLang="en-US" sz="900" dirty="0">
                <a:latin typeface="Meiryo UI" panose="020B0604030504040204" pitchFamily="50" charset="-128"/>
                <a:ea typeface="Meiryo UI" panose="020B0604030504040204" pitchFamily="50" charset="-128"/>
              </a:rPr>
              <a:t>摂取量の計画に当たっては、参考として示される推定</a:t>
            </a:r>
            <a:r>
              <a:rPr lang="ja-JP" altLang="en-US" sz="900" dirty="0" smtClean="0">
                <a:latin typeface="Meiryo UI" panose="020B0604030504040204" pitchFamily="50" charset="-128"/>
                <a:ea typeface="Meiryo UI" panose="020B0604030504040204" pitchFamily="50" charset="-128"/>
              </a:rPr>
              <a:t>エネルギー</a:t>
            </a:r>
            <a:r>
              <a:rPr lang="ja-JP" altLang="en-US" sz="900" dirty="0">
                <a:latin typeface="Meiryo UI" panose="020B0604030504040204" pitchFamily="50" charset="-128"/>
                <a:ea typeface="Meiryo UI" panose="020B0604030504040204" pitchFamily="50" charset="-128"/>
              </a:rPr>
              <a:t>必要量を用いても</a:t>
            </a:r>
            <a:r>
              <a:rPr lang="ja-JP" altLang="en-US" sz="900" dirty="0" smtClean="0">
                <a:latin typeface="Meiryo UI" panose="020B0604030504040204" pitchFamily="50" charset="-128"/>
                <a:ea typeface="Meiryo UI" panose="020B0604030504040204" pitchFamily="50" charset="-128"/>
              </a:rPr>
              <a:t>差し支えないが、健全</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な</a:t>
            </a:r>
            <a:r>
              <a:rPr lang="ja-JP" altLang="en-US" sz="900" dirty="0">
                <a:latin typeface="Meiryo UI" panose="020B0604030504040204" pitchFamily="50" charset="-128"/>
                <a:ea typeface="Meiryo UI" panose="020B0604030504040204" pitchFamily="50" charset="-128"/>
              </a:rPr>
              <a:t>発育</a:t>
            </a:r>
            <a:r>
              <a:rPr lang="ja-JP" altLang="en-US" sz="900" dirty="0" smtClean="0">
                <a:latin typeface="Meiryo UI" panose="020B0604030504040204" pitchFamily="50" charset="-128"/>
                <a:ea typeface="Meiryo UI" panose="020B0604030504040204" pitchFamily="50" charset="-128"/>
              </a:rPr>
              <a:t>・発達</a:t>
            </a:r>
            <a:r>
              <a:rPr lang="ja-JP" altLang="en-US" sz="900" dirty="0">
                <a:latin typeface="Meiryo UI" panose="020B0604030504040204" pitchFamily="50" charset="-128"/>
                <a:ea typeface="Meiryo UI" panose="020B0604030504040204" pitchFamily="50" charset="-128"/>
              </a:rPr>
              <a:t>を促すために</a:t>
            </a:r>
            <a:r>
              <a:rPr lang="ja-JP" altLang="en-US" sz="900" dirty="0" smtClean="0">
                <a:latin typeface="Meiryo UI" panose="020B0604030504040204" pitchFamily="50" charset="-128"/>
                <a:ea typeface="Meiryo UI" panose="020B0604030504040204" pitchFamily="50" charset="-128"/>
              </a:rPr>
              <a:t>必要</a:t>
            </a:r>
            <a:r>
              <a:rPr lang="ja-JP" altLang="en-US" sz="900" dirty="0">
                <a:latin typeface="Meiryo UI" panose="020B0604030504040204" pitchFamily="50" charset="-128"/>
                <a:ea typeface="Meiryo UI" panose="020B0604030504040204" pitchFamily="50" charset="-128"/>
              </a:rPr>
              <a:t>なエネルギー量を摂取することが基本となることから、定期的</a:t>
            </a:r>
            <a:r>
              <a:rPr lang="ja-JP" altLang="en-US" sz="900" dirty="0" smtClean="0">
                <a:latin typeface="Meiryo UI" panose="020B0604030504040204" pitchFamily="50" charset="-128"/>
                <a:ea typeface="Meiryo UI" panose="020B0604030504040204" pitchFamily="50" charset="-128"/>
              </a:rPr>
              <a:t>に身長及び体重</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計測</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し</a:t>
            </a:r>
            <a:r>
              <a:rPr lang="ja-JP" altLang="en-US" sz="900" dirty="0">
                <a:latin typeface="Meiryo UI" panose="020B0604030504040204" pitchFamily="50" charset="-128"/>
                <a:ea typeface="Meiryo UI" panose="020B0604030504040204" pitchFamily="50" charset="-128"/>
              </a:rPr>
              <a:t>、成長曲線</a:t>
            </a:r>
            <a:r>
              <a:rPr lang="ja-JP" altLang="en-US" sz="900" dirty="0" smtClean="0">
                <a:latin typeface="Meiryo UI" panose="020B0604030504040204" pitchFamily="50" charset="-128"/>
                <a:ea typeface="Meiryo UI" panose="020B0604030504040204" pitchFamily="50" charset="-128"/>
              </a:rPr>
              <a:t>に照らし合わせる</a:t>
            </a:r>
            <a:r>
              <a:rPr lang="ja-JP" altLang="en-US" sz="900" dirty="0">
                <a:latin typeface="Meiryo UI" panose="020B0604030504040204" pitchFamily="50" charset="-128"/>
                <a:ea typeface="Meiryo UI" panose="020B0604030504040204" pitchFamily="50" charset="-128"/>
              </a:rPr>
              <a:t>など、個々人の成長の程度</a:t>
            </a:r>
            <a:r>
              <a:rPr lang="ja-JP" altLang="en-US" sz="900" dirty="0" smtClean="0">
                <a:latin typeface="Meiryo UI" panose="020B0604030504040204" pitchFamily="50" charset="-128"/>
                <a:ea typeface="Meiryo UI" panose="020B0604030504040204" pitchFamily="50" charset="-128"/>
              </a:rPr>
              <a:t>を観察</a:t>
            </a:r>
            <a:r>
              <a:rPr lang="ja-JP" altLang="en-US" sz="900" dirty="0">
                <a:latin typeface="Meiryo UI" panose="020B0604030504040204" pitchFamily="50" charset="-128"/>
                <a:ea typeface="Meiryo UI" panose="020B0604030504040204" pitchFamily="50" charset="-128"/>
              </a:rPr>
              <a:t>し、評価すること</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たんぱく</a:t>
            </a:r>
            <a:r>
              <a:rPr lang="ja-JP" altLang="en-US" sz="900" dirty="0">
                <a:latin typeface="Meiryo UI" panose="020B0604030504040204" pitchFamily="50" charset="-128"/>
                <a:ea typeface="Meiryo UI" panose="020B0604030504040204" pitchFamily="50" charset="-128"/>
              </a:rPr>
              <a:t>質、脂質、炭水化物の総エネルギーに占める割合（</a:t>
            </a:r>
            <a:r>
              <a:rPr lang="ja-JP" altLang="en-US" sz="900" dirty="0" smtClean="0">
                <a:latin typeface="Meiryo UI" panose="020B0604030504040204" pitchFamily="50" charset="-128"/>
                <a:ea typeface="Meiryo UI" panose="020B0604030504040204" pitchFamily="50" charset="-128"/>
              </a:rPr>
              <a:t>エネルギー産生</a:t>
            </a:r>
            <a:r>
              <a:rPr lang="ja-JP" altLang="en-US" sz="900" dirty="0">
                <a:latin typeface="Meiryo UI" panose="020B0604030504040204" pitchFamily="50" charset="-128"/>
                <a:ea typeface="Meiryo UI" panose="020B0604030504040204" pitchFamily="50" charset="-128"/>
              </a:rPr>
              <a:t>栄養素バランス）については</a:t>
            </a:r>
            <a:r>
              <a:rPr lang="ja-JP" altLang="en-US" sz="900" dirty="0" smtClean="0">
                <a:latin typeface="Meiryo UI" panose="020B0604030504040204" pitchFamily="50" charset="-128"/>
                <a:ea typeface="Meiryo UI" panose="020B0604030504040204" pitchFamily="50" charset="-128"/>
              </a:rPr>
              <a:t>、三大栄</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養素</a:t>
            </a:r>
            <a:r>
              <a:rPr lang="ja-JP" altLang="en-US" sz="900" dirty="0">
                <a:latin typeface="Meiryo UI" panose="020B0604030504040204" pitchFamily="50" charset="-128"/>
                <a:ea typeface="Meiryo UI" panose="020B0604030504040204" pitchFamily="50" charset="-128"/>
              </a:rPr>
              <a:t>が</a:t>
            </a:r>
            <a:r>
              <a:rPr lang="ja-JP" altLang="en-US" sz="900" dirty="0" smtClean="0">
                <a:latin typeface="Meiryo UI" panose="020B0604030504040204" pitchFamily="50" charset="-128"/>
                <a:ea typeface="Meiryo UI" panose="020B0604030504040204" pitchFamily="50" charset="-128"/>
              </a:rPr>
              <a:t>適正</a:t>
            </a:r>
            <a:r>
              <a:rPr lang="ja-JP" altLang="en-US" sz="900" dirty="0">
                <a:latin typeface="Meiryo UI" panose="020B0604030504040204" pitchFamily="50" charset="-128"/>
                <a:ea typeface="Meiryo UI" panose="020B0604030504040204" pitchFamily="50" charset="-128"/>
              </a:rPr>
              <a:t>な割合によって</a:t>
            </a:r>
            <a:r>
              <a:rPr lang="ja-JP" altLang="en-US" sz="900" dirty="0" smtClean="0">
                <a:latin typeface="Meiryo UI" panose="020B0604030504040204" pitchFamily="50" charset="-128"/>
                <a:ea typeface="Meiryo UI" panose="020B0604030504040204" pitchFamily="50" charset="-128"/>
              </a:rPr>
              <a:t>構成される</a:t>
            </a:r>
            <a:r>
              <a:rPr lang="ja-JP" altLang="en-US" sz="900" dirty="0">
                <a:latin typeface="Meiryo UI" panose="020B0604030504040204" pitchFamily="50" charset="-128"/>
                <a:ea typeface="Meiryo UI" panose="020B0604030504040204" pitchFamily="50" charset="-128"/>
              </a:rPr>
              <a:t>ことが求められることから、たんぱく質については </a:t>
            </a:r>
            <a:r>
              <a:rPr lang="en-US" altLang="ja-JP" sz="900" dirty="0" smtClean="0">
                <a:latin typeface="Meiryo UI" panose="020B0604030504040204" pitchFamily="50" charset="-128"/>
                <a:ea typeface="Meiryo UI" panose="020B0604030504040204" pitchFamily="50" charset="-128"/>
              </a:rPr>
              <a:t>13</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脂質</a:t>
            </a:r>
            <a:r>
              <a:rPr lang="ja-JP" altLang="en-US" sz="900" dirty="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ついては</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20</a:t>
            </a: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炭水化物</a:t>
            </a:r>
            <a:r>
              <a:rPr lang="ja-JP" altLang="en-US" sz="900" dirty="0">
                <a:latin typeface="Meiryo UI" panose="020B0604030504040204" pitchFamily="50" charset="-128"/>
                <a:ea typeface="Meiryo UI" panose="020B0604030504040204" pitchFamily="50" charset="-128"/>
              </a:rPr>
              <a:t>について</a:t>
            </a:r>
            <a:r>
              <a:rPr lang="ja-JP" altLang="en-US" sz="900" dirty="0" smtClean="0">
                <a:latin typeface="Meiryo UI" panose="020B0604030504040204" pitchFamily="50" charset="-128"/>
                <a:ea typeface="Meiryo UI" panose="020B0604030504040204" pitchFamily="50" charset="-128"/>
              </a:rPr>
              <a:t>は</a:t>
            </a:r>
            <a:r>
              <a:rPr lang="en-US" altLang="ja-JP" sz="900" dirty="0" smtClean="0">
                <a:latin typeface="Meiryo UI" panose="020B0604030504040204" pitchFamily="50" charset="-128"/>
                <a:ea typeface="Meiryo UI" panose="020B0604030504040204" pitchFamily="50" charset="-128"/>
              </a:rPr>
              <a:t>50</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-65</a:t>
            </a:r>
            <a:r>
              <a:rPr lang="ja-JP" altLang="en-US" sz="900" dirty="0">
                <a:latin typeface="Meiryo UI" panose="020B0604030504040204" pitchFamily="50" charset="-128"/>
                <a:ea typeface="Meiryo UI" panose="020B0604030504040204" pitchFamily="50" charset="-128"/>
              </a:rPr>
              <a:t>％の範囲を</a:t>
            </a:r>
            <a:r>
              <a:rPr lang="ja-JP" altLang="en-US" sz="900" dirty="0" smtClean="0">
                <a:latin typeface="Meiryo UI" panose="020B0604030504040204" pitchFamily="50" charset="-128"/>
                <a:ea typeface="Meiryo UI" panose="020B0604030504040204" pitchFamily="50" charset="-128"/>
              </a:rPr>
              <a:t>目安と</a:t>
            </a:r>
            <a:r>
              <a:rPr lang="ja-JP" altLang="en-US" sz="900" dirty="0">
                <a:latin typeface="Meiryo UI" panose="020B0604030504040204" pitchFamily="50" charset="-128"/>
                <a:ea typeface="Meiryo UI" panose="020B0604030504040204" pitchFamily="50" charset="-128"/>
              </a:rPr>
              <a:t>すること。 </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日</a:t>
            </a:r>
            <a:r>
              <a:rPr lang="ja-JP" altLang="en-US" sz="900" dirty="0">
                <a:latin typeface="Meiryo UI" panose="020B0604030504040204" pitchFamily="50" charset="-128"/>
                <a:ea typeface="Meiryo UI" panose="020B0604030504040204" pitchFamily="50" charset="-128"/>
              </a:rPr>
              <a:t>のうち特定の食事（例えば昼食）を提供する場合は、対象となる</a:t>
            </a:r>
            <a:r>
              <a:rPr lang="ja-JP" altLang="en-US" sz="900" dirty="0" smtClean="0">
                <a:latin typeface="Meiryo UI" panose="020B0604030504040204" pitchFamily="50" charset="-128"/>
                <a:ea typeface="Meiryo UI" panose="020B0604030504040204" pitchFamily="50" charset="-128"/>
              </a:rPr>
              <a:t>子ども</a:t>
            </a:r>
            <a:r>
              <a:rPr lang="ja-JP" altLang="en-US" sz="900" dirty="0">
                <a:latin typeface="Meiryo UI" panose="020B0604030504040204" pitchFamily="50" charset="-128"/>
                <a:ea typeface="Meiryo UI" panose="020B0604030504040204" pitchFamily="50" charset="-128"/>
              </a:rPr>
              <a:t>の生活状況や栄養</a:t>
            </a:r>
            <a:r>
              <a:rPr lang="ja-JP" altLang="en-US" sz="900" dirty="0" smtClean="0">
                <a:latin typeface="Meiryo UI" panose="020B0604030504040204" pitchFamily="50" charset="-128"/>
                <a:ea typeface="Meiryo UI" panose="020B0604030504040204" pitchFamily="50" charset="-128"/>
              </a:rPr>
              <a:t>摂取状況</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把握、</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評価した</a:t>
            </a:r>
            <a:r>
              <a:rPr lang="ja-JP" altLang="en-US" sz="900" dirty="0">
                <a:latin typeface="Meiryo UI" panose="020B0604030504040204" pitchFamily="50" charset="-128"/>
                <a:ea typeface="Meiryo UI" panose="020B0604030504040204" pitchFamily="50" charset="-128"/>
              </a:rPr>
              <a:t>上で</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日</a:t>
            </a:r>
            <a:r>
              <a:rPr lang="ja-JP" altLang="en-US" sz="900" dirty="0">
                <a:latin typeface="Meiryo UI" panose="020B0604030504040204" pitchFamily="50" charset="-128"/>
                <a:ea typeface="Meiryo UI" panose="020B0604030504040204" pitchFamily="50" charset="-128"/>
              </a:rPr>
              <a:t>全体の食事</a:t>
            </a:r>
            <a:r>
              <a:rPr lang="ja-JP" altLang="en-US" sz="900" dirty="0" smtClean="0">
                <a:latin typeface="Meiryo UI" panose="020B0604030504040204" pitchFamily="50" charset="-128"/>
                <a:ea typeface="Meiryo UI" panose="020B0604030504040204" pitchFamily="50" charset="-128"/>
              </a:rPr>
              <a:t>に占める</a:t>
            </a:r>
            <a:r>
              <a:rPr lang="ja-JP" altLang="en-US" sz="900" dirty="0">
                <a:latin typeface="Meiryo UI" panose="020B0604030504040204" pitchFamily="50" charset="-128"/>
                <a:ea typeface="Meiryo UI" panose="020B0604030504040204" pitchFamily="50" charset="-128"/>
              </a:rPr>
              <a:t>特定の食事から摂取することが適当とされる給与</a:t>
            </a:r>
            <a:r>
              <a:rPr lang="ja-JP" altLang="en-US" sz="900" dirty="0" smtClean="0">
                <a:latin typeface="Meiryo UI" panose="020B0604030504040204" pitchFamily="50" charset="-128"/>
                <a:ea typeface="Meiryo UI" panose="020B0604030504040204" pitchFamily="50" charset="-128"/>
              </a:rPr>
              <a:t>栄養量</a:t>
            </a:r>
            <a:r>
              <a:rPr lang="ja-JP" altLang="en-US" sz="900" dirty="0">
                <a:latin typeface="Meiryo UI" panose="020B0604030504040204" pitchFamily="50" charset="-128"/>
                <a:ea typeface="Meiryo UI" panose="020B0604030504040204" pitchFamily="50" charset="-128"/>
              </a:rPr>
              <a:t>の割合</a:t>
            </a:r>
            <a:r>
              <a:rPr lang="ja-JP" altLang="en-US" sz="900" dirty="0" smtClean="0">
                <a:latin typeface="Meiryo UI" panose="020B0604030504040204" pitchFamily="50" charset="-128"/>
                <a:ea typeface="Meiryo UI" panose="020B0604030504040204" pitchFamily="50" charset="-128"/>
              </a:rPr>
              <a:t>を勘案</a:t>
            </a:r>
            <a:r>
              <a:rPr lang="ja-JP" altLang="en-US" sz="900" dirty="0">
                <a:latin typeface="Meiryo UI" panose="020B0604030504040204" pitchFamily="50" charset="-128"/>
                <a:ea typeface="Meiryo UI" panose="020B0604030504040204" pitchFamily="50" charset="-128"/>
              </a:rPr>
              <a:t>し</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その</a:t>
            </a:r>
            <a:r>
              <a:rPr lang="ja-JP" altLang="en-US" sz="900" dirty="0">
                <a:latin typeface="Meiryo UI" panose="020B0604030504040204" pitchFamily="50" charset="-128"/>
                <a:ea typeface="Meiryo UI" panose="020B0604030504040204" pitchFamily="50" charset="-128"/>
              </a:rPr>
              <a:t>目標を</a:t>
            </a:r>
            <a:r>
              <a:rPr lang="ja-JP" altLang="en-US" sz="900" dirty="0" smtClean="0">
                <a:latin typeface="Meiryo UI" panose="020B0604030504040204" pitchFamily="50" charset="-128"/>
                <a:ea typeface="Meiryo UI" panose="020B0604030504040204" pitchFamily="50" charset="-128"/>
              </a:rPr>
              <a:t>設定</a:t>
            </a:r>
            <a:r>
              <a:rPr lang="ja-JP" altLang="en-US" sz="900" dirty="0">
                <a:latin typeface="Meiryo UI" panose="020B0604030504040204" pitchFamily="50" charset="-128"/>
                <a:ea typeface="Meiryo UI" panose="020B0604030504040204" pitchFamily="50" charset="-128"/>
              </a:rPr>
              <a:t>するよう努めること。 </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給与</a:t>
            </a:r>
            <a:r>
              <a:rPr lang="ja-JP" altLang="en-US" sz="900" dirty="0">
                <a:latin typeface="Meiryo UI" panose="020B0604030504040204" pitchFamily="50" charset="-128"/>
                <a:ea typeface="Meiryo UI" panose="020B0604030504040204" pitchFamily="50" charset="-128"/>
              </a:rPr>
              <a:t>栄養量が確保できるように、献立作成を行うこと。 </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献立</a:t>
            </a:r>
            <a:r>
              <a:rPr lang="ja-JP" altLang="en-US" sz="900" dirty="0">
                <a:latin typeface="Meiryo UI" panose="020B0604030504040204" pitchFamily="50" charset="-128"/>
                <a:ea typeface="Meiryo UI" panose="020B0604030504040204" pitchFamily="50" charset="-128"/>
              </a:rPr>
              <a:t>作成に当たっては、季節感や地域性等を考慮し、品質が良く、</a:t>
            </a:r>
            <a:r>
              <a:rPr lang="ja-JP" altLang="en-US" sz="900" dirty="0" smtClean="0">
                <a:latin typeface="Meiryo UI" panose="020B0604030504040204" pitchFamily="50" charset="-128"/>
                <a:ea typeface="Meiryo UI" panose="020B0604030504040204" pitchFamily="50" charset="-128"/>
              </a:rPr>
              <a:t>幅広い</a:t>
            </a:r>
            <a:r>
              <a:rPr lang="ja-JP" altLang="en-US" sz="900" dirty="0">
                <a:latin typeface="Meiryo UI" panose="020B0604030504040204" pitchFamily="50" charset="-128"/>
                <a:ea typeface="Meiryo UI" panose="020B0604030504040204" pitchFamily="50" charset="-128"/>
              </a:rPr>
              <a:t>種類の食品を取り入れる</a:t>
            </a:r>
            <a:r>
              <a:rPr lang="ja-JP" altLang="en-US" sz="900" dirty="0" smtClean="0">
                <a:latin typeface="Meiryo UI" panose="020B0604030504040204" pitchFamily="50" charset="-128"/>
                <a:ea typeface="Meiryo UI" panose="020B0604030504040204" pitchFamily="50" charset="-128"/>
              </a:rPr>
              <a:t>ように努める</a:t>
            </a:r>
            <a:r>
              <a:rPr lang="ja-JP" altLang="en-US" sz="900" dirty="0" err="1" smtClean="0">
                <a:latin typeface="Meiryo UI" panose="020B0604030504040204" pitchFamily="50" charset="-128"/>
                <a:ea typeface="Meiryo UI" panose="020B0604030504040204" pitchFamily="50" charset="-128"/>
              </a:rPr>
              <a:t>こ</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と</a:t>
            </a:r>
            <a:r>
              <a:rPr lang="ja-JP" altLang="en-US" sz="900" dirty="0">
                <a:latin typeface="Meiryo UI" panose="020B0604030504040204" pitchFamily="50" charset="-128"/>
                <a:ea typeface="Meiryo UI" panose="020B0604030504040204" pitchFamily="50" charset="-128"/>
              </a:rPr>
              <a:t>。また</a:t>
            </a:r>
            <a:r>
              <a:rPr lang="ja-JP" altLang="en-US" sz="900" dirty="0" smtClean="0">
                <a:latin typeface="Meiryo UI" panose="020B0604030504040204" pitchFamily="50" charset="-128"/>
                <a:ea typeface="Meiryo UI" panose="020B0604030504040204" pitchFamily="50" charset="-128"/>
              </a:rPr>
              <a:t>、子ども</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咀嚼や嚥下機能</a:t>
            </a:r>
            <a:r>
              <a:rPr lang="ja-JP" altLang="en-US" sz="900" dirty="0">
                <a:latin typeface="Meiryo UI" panose="020B0604030504040204" pitchFamily="50" charset="-128"/>
                <a:ea typeface="Meiryo UI" panose="020B0604030504040204" pitchFamily="50" charset="-128"/>
              </a:rPr>
              <a:t>、食具使用の発達状況等を観察し、</a:t>
            </a:r>
            <a:r>
              <a:rPr lang="ja-JP" altLang="en-US" sz="900" dirty="0" smtClean="0">
                <a:latin typeface="Meiryo UI" panose="020B0604030504040204" pitchFamily="50" charset="-128"/>
                <a:ea typeface="Meiryo UI" panose="020B0604030504040204" pitchFamily="50" charset="-128"/>
              </a:rPr>
              <a:t>その発達</a:t>
            </a:r>
            <a:r>
              <a:rPr lang="ja-JP" altLang="en-US" sz="900" dirty="0">
                <a:latin typeface="Meiryo UI" panose="020B0604030504040204" pitchFamily="50" charset="-128"/>
                <a:ea typeface="Meiryo UI" panose="020B0604030504040204" pitchFamily="50" charset="-128"/>
              </a:rPr>
              <a:t>を促すこと</a:t>
            </a:r>
            <a:r>
              <a:rPr lang="ja-JP" altLang="en-US" sz="900" dirty="0" smtClean="0">
                <a:latin typeface="Meiryo UI" panose="020B0604030504040204" pitchFamily="50" charset="-128"/>
                <a:ea typeface="Meiryo UI" panose="020B0604030504040204" pitchFamily="50" charset="-128"/>
              </a:rPr>
              <a:t>ができる</a:t>
            </a:r>
            <a:r>
              <a:rPr lang="ja-JP" altLang="en-US" sz="900" dirty="0">
                <a:latin typeface="Meiryo UI" panose="020B0604030504040204" pitchFamily="50" charset="-128"/>
                <a:ea typeface="Meiryo UI" panose="020B0604030504040204" pitchFamily="50" charset="-128"/>
              </a:rPr>
              <a:t>よう</a:t>
            </a:r>
            <a:r>
              <a:rPr lang="ja-JP" altLang="en-US" sz="900" dirty="0" smtClean="0">
                <a:latin typeface="Meiryo UI" panose="020B0604030504040204" pitchFamily="50" charset="-128"/>
                <a:ea typeface="Meiryo UI" panose="020B0604030504040204" pitchFamily="50" charset="-128"/>
              </a:rPr>
              <a:t>、食品</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種</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類</a:t>
            </a:r>
            <a:r>
              <a:rPr lang="ja-JP" altLang="en-US" sz="900" dirty="0">
                <a:latin typeface="Meiryo UI" panose="020B0604030504040204" pitchFamily="50" charset="-128"/>
                <a:ea typeface="Meiryo UI" panose="020B0604030504040204" pitchFamily="50" charset="-128"/>
              </a:rPr>
              <a:t>や調理方法</a:t>
            </a:r>
            <a:r>
              <a:rPr lang="ja-JP" altLang="en-US" sz="900" dirty="0" smtClean="0">
                <a:latin typeface="Meiryo UI" panose="020B0604030504040204" pitchFamily="50" charset="-128"/>
                <a:ea typeface="Meiryo UI" panose="020B0604030504040204" pitchFamily="50" charset="-128"/>
              </a:rPr>
              <a:t>に配慮</a:t>
            </a:r>
            <a:r>
              <a:rPr lang="ja-JP" altLang="en-US" sz="900" dirty="0">
                <a:latin typeface="Meiryo UI" panose="020B0604030504040204" pitchFamily="50" charset="-128"/>
                <a:ea typeface="Meiryo UI" panose="020B0604030504040204" pitchFamily="50" charset="-128"/>
              </a:rPr>
              <a:t>するとともに、子どもの食に関する嗜好や</a:t>
            </a:r>
            <a:r>
              <a:rPr lang="ja-JP" altLang="en-US" sz="900" dirty="0" smtClean="0">
                <a:latin typeface="Meiryo UI" panose="020B0604030504040204" pitchFamily="50" charset="-128"/>
                <a:ea typeface="Meiryo UI" panose="020B0604030504040204" pitchFamily="50" charset="-128"/>
              </a:rPr>
              <a:t>体験</a:t>
            </a:r>
            <a:r>
              <a:rPr lang="ja-JP" altLang="en-US" sz="900" dirty="0">
                <a:latin typeface="Meiryo UI" panose="020B0604030504040204" pitchFamily="50" charset="-128"/>
                <a:ea typeface="Meiryo UI" panose="020B0604030504040204" pitchFamily="50" charset="-128"/>
              </a:rPr>
              <a:t>が広がりかつ</a:t>
            </a:r>
            <a:r>
              <a:rPr lang="ja-JP" altLang="en-US" sz="900" dirty="0" smtClean="0">
                <a:latin typeface="Meiryo UI" panose="020B0604030504040204" pitchFamily="50" charset="-128"/>
                <a:ea typeface="Meiryo UI" panose="020B0604030504040204" pitchFamily="50" charset="-128"/>
              </a:rPr>
              <a:t>深まる</a:t>
            </a:r>
            <a:r>
              <a:rPr lang="ja-JP" altLang="en-US" sz="900" dirty="0">
                <a:latin typeface="Meiryo UI" panose="020B0604030504040204" pitchFamily="50" charset="-128"/>
                <a:ea typeface="Meiryo UI" panose="020B0604030504040204" pitchFamily="50" charset="-128"/>
              </a:rPr>
              <a:t>よう、多様な</a:t>
            </a:r>
            <a:r>
              <a:rPr lang="ja-JP" altLang="en-US" sz="900" dirty="0" smtClean="0">
                <a:latin typeface="Meiryo UI" panose="020B0604030504040204" pitchFamily="50" charset="-128"/>
                <a:ea typeface="Meiryo UI" panose="020B0604030504040204" pitchFamily="50" charset="-128"/>
              </a:rPr>
              <a:t>食品</a:t>
            </a:r>
            <a:r>
              <a:rPr lang="ja-JP" altLang="en-US" sz="900" dirty="0">
                <a:latin typeface="Meiryo UI" panose="020B0604030504040204" pitchFamily="50" charset="-128"/>
                <a:ea typeface="Meiryo UI" panose="020B0604030504040204" pitchFamily="50" charset="-128"/>
              </a:rPr>
              <a:t>や料理</a:t>
            </a:r>
            <a:r>
              <a:rPr lang="ja-JP" altLang="en-US" sz="900" dirty="0" smtClean="0">
                <a:latin typeface="Meiryo UI" panose="020B0604030504040204" pitchFamily="50" charset="-128"/>
                <a:ea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組み合わせ</a:t>
            </a:r>
            <a:r>
              <a:rPr lang="ja-JP" altLang="en-US" sz="900" dirty="0">
                <a:latin typeface="Meiryo UI" panose="020B0604030504040204" pitchFamily="50" charset="-128"/>
                <a:ea typeface="Meiryo UI" panose="020B0604030504040204" pitchFamily="50" charset="-128"/>
              </a:rPr>
              <a:t>にも配慮</a:t>
            </a:r>
            <a:r>
              <a:rPr lang="ja-JP" altLang="en-US" sz="900" dirty="0" smtClean="0">
                <a:latin typeface="Meiryo UI" panose="020B0604030504040204" pitchFamily="50" charset="-128"/>
                <a:ea typeface="Meiryo UI" panose="020B0604030504040204" pitchFamily="50" charset="-128"/>
              </a:rPr>
              <a:t>すること</a:t>
            </a:r>
            <a:r>
              <a:rPr lang="ja-JP" altLang="en-US" sz="900" dirty="0">
                <a:latin typeface="Meiryo UI" panose="020B0604030504040204" pitchFamily="50" charset="-128"/>
                <a:ea typeface="Meiryo UI" panose="020B0604030504040204" pitchFamily="50" charset="-128"/>
              </a:rPr>
              <a:t>。また、特に、小規模</a:t>
            </a:r>
            <a:r>
              <a:rPr lang="ja-JP" altLang="en-US" sz="900" dirty="0" smtClean="0">
                <a:latin typeface="Meiryo UI" panose="020B0604030504040204" pitchFamily="50" charset="-128"/>
                <a:ea typeface="Meiryo UI" panose="020B0604030504040204" pitchFamily="50" charset="-128"/>
              </a:rPr>
              <a:t>グループケア</a:t>
            </a:r>
            <a:r>
              <a:rPr lang="ja-JP" altLang="en-US" sz="900" dirty="0">
                <a:latin typeface="Meiryo UI" panose="020B0604030504040204" pitchFamily="50" charset="-128"/>
                <a:ea typeface="Meiryo UI" panose="020B0604030504040204" pitchFamily="50" charset="-128"/>
              </a:rPr>
              <a:t>や</a:t>
            </a:r>
            <a:r>
              <a:rPr lang="ja-JP" altLang="en-US" sz="900" dirty="0" smtClean="0">
                <a:latin typeface="Meiryo UI" panose="020B0604030504040204" pitchFamily="50" charset="-128"/>
                <a:ea typeface="Meiryo UI" panose="020B0604030504040204" pitchFamily="50" charset="-128"/>
              </a:rPr>
              <a:t>グループホーム化</a:t>
            </a:r>
            <a:r>
              <a:rPr lang="ja-JP" altLang="en-US" sz="900" dirty="0">
                <a:latin typeface="Meiryo UI" panose="020B0604030504040204" pitchFamily="50" charset="-128"/>
                <a:ea typeface="Meiryo UI" panose="020B0604030504040204" pitchFamily="50" charset="-128"/>
              </a:rPr>
              <a:t>を実施して</a:t>
            </a:r>
            <a:r>
              <a:rPr lang="ja-JP" altLang="en-US" sz="900" dirty="0" smtClean="0">
                <a:latin typeface="Meiryo UI" panose="020B0604030504040204" pitchFamily="50" charset="-128"/>
                <a:ea typeface="Meiryo UI" panose="020B0604030504040204" pitchFamily="50" charset="-128"/>
              </a:rPr>
              <a:t>いる児童</a:t>
            </a:r>
            <a:r>
              <a:rPr lang="ja-JP" altLang="en-US" sz="900" dirty="0">
                <a:latin typeface="Meiryo UI" panose="020B0604030504040204" pitchFamily="50" charset="-128"/>
                <a:ea typeface="Meiryo UI" panose="020B0604030504040204" pitchFamily="50" charset="-128"/>
              </a:rPr>
              <a:t>養護施設</a:t>
            </a:r>
            <a:r>
              <a:rPr lang="ja-JP" altLang="en-US" sz="900" dirty="0" smtClean="0">
                <a:latin typeface="Meiryo UI" panose="020B0604030504040204" pitchFamily="50" charset="-128"/>
                <a:ea typeface="Meiryo UI" panose="020B0604030504040204" pitchFamily="50" charset="-128"/>
              </a:rPr>
              <a:t>や</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乳児院</a:t>
            </a:r>
            <a:r>
              <a:rPr lang="ja-JP" altLang="en-US" sz="900" dirty="0">
                <a:latin typeface="Meiryo UI" panose="020B0604030504040204" pitchFamily="50" charset="-128"/>
                <a:ea typeface="Meiryo UI" panose="020B0604030504040204" pitchFamily="50" charset="-128"/>
              </a:rPr>
              <a:t>においては留意すること</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15" name="正方形/長方形 14"/>
          <p:cNvSpPr/>
          <p:nvPr/>
        </p:nvSpPr>
        <p:spPr>
          <a:xfrm>
            <a:off x="720000" y="6712320"/>
            <a:ext cx="5400000" cy="1131079"/>
          </a:xfrm>
          <a:prstGeom prst="rect">
            <a:avLst/>
          </a:prstGeom>
          <a:solidFill>
            <a:schemeClr val="bg2">
              <a:alpha val="50000"/>
            </a:schemeClr>
          </a:solidFill>
          <a:ln>
            <a:solidFill>
              <a:schemeClr val="bg2">
                <a:lumMod val="25000"/>
              </a:schemeClr>
            </a:solidFill>
            <a:prstDash val="sysDot"/>
          </a:ln>
        </p:spPr>
        <p:txBody>
          <a:bodyPr wrap="square" anchor="t" anchorCtr="0">
            <a:spAutoFit/>
          </a:bodyPr>
          <a:lstStyle/>
          <a:p>
            <a:pPr>
              <a:lnSpc>
                <a:spcPct val="150000"/>
              </a:lnSpc>
            </a:pP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児童</a:t>
            </a:r>
            <a:r>
              <a:rPr lang="ja-JP" altLang="en-US" sz="900" dirty="0">
                <a:latin typeface="Meiryo UI" panose="020B0604030504040204" pitchFamily="50" charset="-128"/>
                <a:ea typeface="Meiryo UI" panose="020B0604030504040204" pitchFamily="50" charset="-128"/>
              </a:rPr>
              <a:t>福祉施設における「食事摂取基準」を活用した食事計画に</a:t>
            </a:r>
            <a:r>
              <a:rPr lang="ja-JP" altLang="en-US" sz="900" dirty="0" smtClean="0">
                <a:latin typeface="Meiryo UI" panose="020B0604030504040204" pitchFamily="50" charset="-128"/>
                <a:ea typeface="Meiryo UI" panose="020B0604030504040204" pitchFamily="50" charset="-128"/>
              </a:rPr>
              <a:t>ついて</a:t>
            </a:r>
            <a:endParaRPr lang="en-US" altLang="ja-JP" sz="900" dirty="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（令和</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月</a:t>
            </a:r>
            <a:r>
              <a:rPr lang="en-US" altLang="ja-JP" sz="900" dirty="0" smtClean="0">
                <a:latin typeface="Meiryo UI" panose="020B0604030504040204" pitchFamily="50" charset="-128"/>
                <a:ea typeface="Meiryo UI" panose="020B0604030504040204" pitchFamily="50" charset="-128"/>
              </a:rPr>
              <a:t>31</a:t>
            </a:r>
            <a:r>
              <a:rPr lang="ja-JP" altLang="en-US" sz="900" dirty="0" smtClean="0">
                <a:latin typeface="Meiryo UI" panose="020B0604030504040204" pitchFamily="50" charset="-128"/>
                <a:ea typeface="Meiryo UI" panose="020B0604030504040204" pitchFamily="50" charset="-128"/>
              </a:rPr>
              <a:t>日付け子母発</a:t>
            </a:r>
            <a:r>
              <a:rPr lang="en-US" altLang="ja-JP" sz="900" dirty="0" smtClean="0">
                <a:latin typeface="Meiryo UI" panose="020B0604030504040204" pitchFamily="50" charset="-128"/>
                <a:ea typeface="Meiryo UI" panose="020B0604030504040204" pitchFamily="50" charset="-128"/>
              </a:rPr>
              <a:t>0331</a:t>
            </a: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号）</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児童福祉施設における食事の提供ガイド（平成</a:t>
            </a:r>
            <a:r>
              <a:rPr lang="en-US" altLang="ja-JP" sz="900" dirty="0" smtClean="0">
                <a:latin typeface="Meiryo UI" panose="020B0604030504040204" pitchFamily="50" charset="-128"/>
                <a:ea typeface="Meiryo UI" panose="020B0604030504040204" pitchFamily="50" charset="-128"/>
              </a:rPr>
              <a:t>22</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月厚生労働省）</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保育所における食事の</a:t>
            </a:r>
            <a:r>
              <a:rPr lang="ja-JP" altLang="en-US" sz="900" dirty="0">
                <a:latin typeface="Meiryo UI" panose="020B0604030504040204" pitchFamily="50" charset="-128"/>
                <a:ea typeface="Meiryo UI" panose="020B0604030504040204" pitchFamily="50" charset="-128"/>
              </a:rPr>
              <a:t>提供</a:t>
            </a:r>
            <a:r>
              <a:rPr lang="ja-JP" altLang="en-US" sz="900" dirty="0" smtClean="0">
                <a:latin typeface="Meiryo UI" panose="020B0604030504040204" pitchFamily="50" charset="-128"/>
                <a:ea typeface="Meiryo UI" panose="020B0604030504040204" pitchFamily="50" charset="-128"/>
              </a:rPr>
              <a:t>ガイドライン（平成</a:t>
            </a:r>
            <a:r>
              <a:rPr lang="en-US" altLang="ja-JP" sz="900" dirty="0" smtClean="0">
                <a:latin typeface="Meiryo UI" panose="020B0604030504040204" pitchFamily="50" charset="-128"/>
                <a:ea typeface="Meiryo UI" panose="020B0604030504040204" pitchFamily="50" charset="-128"/>
              </a:rPr>
              <a:t>24</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月</a:t>
            </a:r>
            <a:r>
              <a:rPr lang="ja-JP" altLang="en-US" sz="900" dirty="0">
                <a:latin typeface="Meiryo UI" panose="020B0604030504040204" pitchFamily="50" charset="-128"/>
                <a:ea typeface="Meiryo UI" panose="020B0604030504040204" pitchFamily="50" charset="-128"/>
              </a:rPr>
              <a:t>厚生</a:t>
            </a:r>
            <a:r>
              <a:rPr lang="ja-JP" altLang="en-US" sz="900" dirty="0" smtClean="0">
                <a:latin typeface="Meiryo UI" panose="020B0604030504040204" pitchFamily="50" charset="-128"/>
                <a:ea typeface="Meiryo UI" panose="020B0604030504040204" pitchFamily="50" charset="-128"/>
              </a:rPr>
              <a:t>労働省）</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保育所におけるアレルギー対応</a:t>
            </a:r>
            <a:r>
              <a:rPr lang="ja-JP" altLang="en-US" sz="900" dirty="0" smtClean="0">
                <a:latin typeface="Meiryo UI" panose="020B0604030504040204" pitchFamily="50" charset="-128"/>
                <a:ea typeface="Meiryo UI" panose="020B0604030504040204" pitchFamily="50" charset="-128"/>
              </a:rPr>
              <a:t>ガイドライン（</a:t>
            </a:r>
            <a:r>
              <a:rPr lang="en-US" altLang="ja-JP" sz="900" dirty="0" smtClean="0">
                <a:latin typeface="Meiryo UI" panose="020B0604030504040204" pitchFamily="50" charset="-128"/>
                <a:ea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rPr>
              <a:t>年</a:t>
            </a:r>
            <a:r>
              <a:rPr lang="ja-JP" altLang="en-US" sz="900" dirty="0" smtClean="0">
                <a:latin typeface="Meiryo UI" panose="020B0604030504040204" pitchFamily="50" charset="-128"/>
                <a:ea typeface="Meiryo UI" panose="020B0604030504040204" pitchFamily="50" charset="-128"/>
              </a:rPr>
              <a:t>改訂版）（平成</a:t>
            </a:r>
            <a:r>
              <a:rPr lang="en-US" altLang="ja-JP" sz="900" dirty="0">
                <a:latin typeface="Meiryo UI" panose="020B0604030504040204" pitchFamily="50" charset="-128"/>
                <a:ea typeface="Meiryo UI" panose="020B0604030504040204" pitchFamily="50" charset="-128"/>
              </a:rPr>
              <a:t>31</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月厚生労働省）</a:t>
            </a:r>
          </a:p>
          <a:p>
            <a:r>
              <a:rPr lang="ja-JP" altLang="en-US" sz="900" dirty="0" smtClean="0">
                <a:latin typeface="Meiryo UI" panose="020B0604030504040204" pitchFamily="50" charset="-128"/>
                <a:ea typeface="Meiryo UI" panose="020B0604030504040204" pitchFamily="50" charset="-128"/>
              </a:rPr>
              <a:t>◆ 食事</a:t>
            </a:r>
            <a:r>
              <a:rPr lang="ja-JP" altLang="en-US" sz="900" dirty="0">
                <a:latin typeface="Meiryo UI" panose="020B0604030504040204" pitchFamily="50" charset="-128"/>
                <a:ea typeface="Meiryo UI" panose="020B0604030504040204" pitchFamily="50" charset="-128"/>
              </a:rPr>
              <a:t>プロセス</a:t>
            </a:r>
            <a:r>
              <a:rPr lang="en-US" altLang="ja-JP" sz="900" dirty="0" smtClean="0">
                <a:latin typeface="Meiryo UI" panose="020B0604030504040204" pitchFamily="50" charset="-128"/>
                <a:ea typeface="Meiryo UI" panose="020B0604030504040204" pitchFamily="50" charset="-128"/>
              </a:rPr>
              <a:t>PDCA 2020</a:t>
            </a:r>
            <a:r>
              <a:rPr lang="ja-JP" altLang="en-US" sz="900" dirty="0" smtClean="0">
                <a:latin typeface="Meiryo UI" panose="020B0604030504040204" pitchFamily="50" charset="-128"/>
                <a:ea typeface="Meiryo UI" panose="020B0604030504040204" pitchFamily="50" charset="-128"/>
              </a:rPr>
              <a:t>年版（令和</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月大阪府福祉部）</a:t>
            </a:r>
            <a:endParaRPr lang="en-US" altLang="ja-JP" sz="900" dirty="0" smtClean="0">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540000" y="2636942"/>
            <a:ext cx="3617484" cy="315271"/>
            <a:chOff x="575916" y="4509569"/>
            <a:chExt cx="3617484" cy="315271"/>
          </a:xfrm>
        </p:grpSpPr>
        <p:sp>
          <p:nvSpPr>
            <p:cNvPr id="17" name="テキスト ボックス 16"/>
            <p:cNvSpPr txBox="1"/>
            <p:nvPr/>
          </p:nvSpPr>
          <p:spPr>
            <a:xfrm>
              <a:off x="599847" y="4509569"/>
              <a:ext cx="3325584"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(3)  </a:t>
              </a:r>
              <a:r>
                <a:rPr kumimoji="1" lang="ja-JP" altLang="en-US" sz="1100" dirty="0" smtClean="0">
                  <a:latin typeface="Meiryo UI" panose="020B0604030504040204" pitchFamily="50" charset="-128"/>
                  <a:ea typeface="Meiryo UI" panose="020B0604030504040204" pitchFamily="50" charset="-128"/>
                </a:rPr>
                <a:t>児童福祉施設</a:t>
              </a:r>
              <a:endParaRPr kumimoji="1" lang="ja-JP" altLang="en-US" sz="1100" dirty="0">
                <a:latin typeface="Meiryo UI" panose="020B0604030504040204" pitchFamily="50" charset="-128"/>
                <a:ea typeface="Meiryo UI" panose="020B0604030504040204" pitchFamily="50" charset="-128"/>
              </a:endParaRPr>
            </a:p>
          </p:txBody>
        </p:sp>
        <p:cxnSp>
          <p:nvCxnSpPr>
            <p:cNvPr id="21" name="直線コネクタ 20"/>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22" name="フローチャート : 結合子 20"/>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3" name="正方形/長方形 22"/>
          <p:cNvSpPr/>
          <p:nvPr/>
        </p:nvSpPr>
        <p:spPr>
          <a:xfrm>
            <a:off x="540000" y="2924131"/>
            <a:ext cx="5760000" cy="553998"/>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児童</a:t>
            </a:r>
            <a:r>
              <a:rPr lang="ja-JP" altLang="en-US" sz="1000" dirty="0">
                <a:latin typeface="Meiryo UI" panose="020B0604030504040204" pitchFamily="50" charset="-128"/>
                <a:ea typeface="Meiryo UI" panose="020B0604030504040204" pitchFamily="50" charset="-128"/>
              </a:rPr>
              <a:t>福祉施設における食事の提供及び栄養管理は、子どもの健やかな発育・発達を目指し、子どもの食事・食生活を支援していくという視点が大切です。 あわせて、食事の提供と食育を一体的な</a:t>
            </a:r>
            <a:r>
              <a:rPr lang="ja-JP" altLang="en-US" sz="1000" dirty="0" smtClean="0">
                <a:latin typeface="Meiryo UI" panose="020B0604030504040204" pitchFamily="50" charset="-128"/>
                <a:ea typeface="Meiryo UI" panose="020B0604030504040204" pitchFamily="50" charset="-128"/>
              </a:rPr>
              <a:t>取組みと</a:t>
            </a:r>
            <a:r>
              <a:rPr lang="ja-JP" altLang="en-US" sz="1000" dirty="0">
                <a:latin typeface="Meiryo UI" panose="020B0604030504040204" pitchFamily="50" charset="-128"/>
                <a:ea typeface="Meiryo UI" panose="020B0604030504040204" pitchFamily="50" charset="-128"/>
              </a:rPr>
              <a:t>して栄養管理を行っていくことが重要です。</a:t>
            </a:r>
          </a:p>
        </p:txBody>
      </p:sp>
      <p:sp>
        <p:nvSpPr>
          <p:cNvPr id="24" name="正方形/長方形 23"/>
          <p:cNvSpPr/>
          <p:nvPr/>
        </p:nvSpPr>
        <p:spPr>
          <a:xfrm>
            <a:off x="563931" y="3537907"/>
            <a:ext cx="5357880" cy="477054"/>
          </a:xfrm>
          <a:prstGeom prst="rect">
            <a:avLst/>
          </a:prstGeom>
        </p:spPr>
        <p:txBody>
          <a:bodyPr wrap="square">
            <a:spAutoFit/>
          </a:bodyPr>
          <a:lstStyle/>
          <a:p>
            <a:pPr>
              <a:lnSpc>
                <a:spcPct val="150000"/>
              </a:lnSpc>
            </a:pPr>
            <a:r>
              <a:rPr lang="ja-JP" altLang="en-US" sz="1000" b="1" dirty="0">
                <a:latin typeface="Meiryo UI" panose="020B0604030504040204" pitchFamily="50" charset="-128"/>
                <a:ea typeface="Meiryo UI" panose="020B0604030504040204" pitchFamily="50" charset="-128"/>
              </a:rPr>
              <a:t>留意事項</a:t>
            </a:r>
            <a:endParaRPr lang="en-US" altLang="ja-JP" sz="1000" b="1"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児童</a:t>
            </a:r>
            <a:r>
              <a:rPr lang="ja-JP" altLang="en-US" sz="1000" dirty="0">
                <a:latin typeface="Meiryo UI" panose="020B0604030504040204" pitchFamily="50" charset="-128"/>
                <a:ea typeface="Meiryo UI" panose="020B0604030504040204" pitchFamily="50" charset="-128"/>
              </a:rPr>
              <a:t>福祉施設における「食事摂取基準」を活用した食事計画について</a:t>
            </a:r>
            <a:endParaRPr lang="en-US" altLang="ja-JP" sz="10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18</a:t>
            </a:r>
            <a:endParaRPr kumimoji="1" lang="ja-JP" altLang="en-US" dirty="0"/>
          </a:p>
        </p:txBody>
      </p:sp>
    </p:spTree>
    <p:extLst>
      <p:ext uri="{BB962C8B-B14F-4D97-AF65-F5344CB8AC3E}">
        <p14:creationId xmlns:p14="http://schemas.microsoft.com/office/powerpoint/2010/main" val="2071125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0" y="-6350"/>
            <a:ext cx="6858000" cy="518160"/>
            <a:chOff x="0" y="-6350"/>
            <a:chExt cx="6858000" cy="518160"/>
          </a:xfrm>
        </p:grpSpPr>
        <p:sp>
          <p:nvSpPr>
            <p:cNvPr id="23" name="正方形/長方形 22"/>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4" name="直線コネクタ 23"/>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25" name="表 24"/>
          <p:cNvGraphicFramePr>
            <a:graphicFrameLocks noGrp="1"/>
          </p:cNvGraphicFramePr>
          <p:nvPr>
            <p:extLst>
              <p:ext uri="{D42A27DB-BD31-4B8C-83A1-F6EECF244321}">
                <p14:modId xmlns:p14="http://schemas.microsoft.com/office/powerpoint/2010/main" val="3668902856"/>
              </p:ext>
            </p:extLst>
          </p:nvPr>
        </p:nvGraphicFramePr>
        <p:xfrm>
          <a:off x="484710" y="921951"/>
          <a:ext cx="4572000" cy="1300175"/>
        </p:xfrm>
        <a:graphic>
          <a:graphicData uri="http://schemas.openxmlformats.org/drawingml/2006/table">
            <a:tbl>
              <a:tblPr>
                <a:tableStyleId>{C083E6E3-FA7D-4D7B-A595-EF9225AFEA82}</a:tableStyleId>
              </a:tblPr>
              <a:tblGrid>
                <a:gridCol w="1296000">
                  <a:extLst>
                    <a:ext uri="{9D8B030D-6E8A-4147-A177-3AD203B41FA5}">
                      <a16:colId xmlns:a16="http://schemas.microsoft.com/office/drawing/2014/main" val="2578995520"/>
                    </a:ext>
                  </a:extLst>
                </a:gridCol>
                <a:gridCol w="684000">
                  <a:extLst>
                    <a:ext uri="{9D8B030D-6E8A-4147-A177-3AD203B41FA5}">
                      <a16:colId xmlns:a16="http://schemas.microsoft.com/office/drawing/2014/main" val="2981799354"/>
                    </a:ext>
                  </a:extLst>
                </a:gridCol>
                <a:gridCol w="648000">
                  <a:extLst>
                    <a:ext uri="{9D8B030D-6E8A-4147-A177-3AD203B41FA5}">
                      <a16:colId xmlns:a16="http://schemas.microsoft.com/office/drawing/2014/main" val="2727843097"/>
                    </a:ext>
                  </a:extLst>
                </a:gridCol>
                <a:gridCol w="648000">
                  <a:extLst>
                    <a:ext uri="{9D8B030D-6E8A-4147-A177-3AD203B41FA5}">
                      <a16:colId xmlns:a16="http://schemas.microsoft.com/office/drawing/2014/main" val="2308017798"/>
                    </a:ext>
                  </a:extLst>
                </a:gridCol>
                <a:gridCol w="648000">
                  <a:extLst>
                    <a:ext uri="{9D8B030D-6E8A-4147-A177-3AD203B41FA5}">
                      <a16:colId xmlns:a16="http://schemas.microsoft.com/office/drawing/2014/main" val="1658402382"/>
                    </a:ext>
                  </a:extLst>
                </a:gridCol>
                <a:gridCol w="648000">
                  <a:extLst>
                    <a:ext uri="{9D8B030D-6E8A-4147-A177-3AD203B41FA5}">
                      <a16:colId xmlns:a16="http://schemas.microsoft.com/office/drawing/2014/main" val="344849964"/>
                    </a:ext>
                  </a:extLst>
                </a:gridCol>
              </a:tblGrid>
              <a:tr h="252000">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【1-2</a:t>
                      </a:r>
                      <a:r>
                        <a:rPr lang="ja-JP" altLang="en-US" sz="900" u="none" strike="noStrike" dirty="0" smtClean="0">
                          <a:effectLst/>
                          <a:latin typeface="Meiryo UI" panose="020B0604030504040204" pitchFamily="50" charset="-128"/>
                          <a:ea typeface="Meiryo UI" panose="020B0604030504040204" pitchFamily="50" charset="-128"/>
                        </a:rPr>
                        <a:t>歳児</a:t>
                      </a:r>
                      <a:r>
                        <a:rPr lang="en-US" altLang="ja-JP" sz="900" u="none" strike="noStrike" dirty="0" smtClean="0">
                          <a:effectLst/>
                          <a:latin typeface="Meiryo UI" panose="020B0604030504040204" pitchFamily="50" charset="-128"/>
                          <a:ea typeface="Meiryo UI"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エネルギー</a:t>
                      </a:r>
                      <a:endParaRPr lang="en-US" altLang="ja-JP"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kcal</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たんぱく質</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g</a:t>
                      </a:r>
                      <a:r>
                        <a:rPr lang="ja-JP" altLang="en-US" sz="900" u="none" strike="noStrike" dirty="0" smtClean="0">
                          <a:effectLst/>
                          <a:latin typeface="Meiryo UI" panose="020B0604030504040204" pitchFamily="50" charset="-128"/>
                          <a:ea typeface="Meiryo UI"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zh-TW" altLang="en-US" sz="900" u="none" strike="noStrike" dirty="0" smtClean="0">
                          <a:effectLst/>
                          <a:latin typeface="Meiryo UI" panose="020B0604030504040204" pitchFamily="50" charset="-128"/>
                          <a:ea typeface="Meiryo UI" panose="020B0604030504040204" pitchFamily="50" charset="-128"/>
                        </a:rPr>
                        <a:t>脂質</a:t>
                      </a:r>
                      <a:endParaRPr lang="en-US" altLang="zh-TW"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zh-TW"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g</a:t>
                      </a:r>
                      <a:r>
                        <a:rPr lang="ja-JP" altLang="en-US" sz="900" u="none" strike="noStrike" dirty="0" smtClean="0">
                          <a:effectLst/>
                          <a:latin typeface="Meiryo UI" panose="020B0604030504040204" pitchFamily="50" charset="-128"/>
                          <a:ea typeface="Meiryo UI" panose="020B0604030504040204" pitchFamily="50" charset="-128"/>
                        </a:rPr>
                        <a:t>）</a:t>
                      </a:r>
                      <a:r>
                        <a:rPr lang="zh-TW" altLang="en-US" sz="900" u="none" strike="noStrike" dirty="0">
                          <a:effectLst/>
                          <a:latin typeface="Meiryo UI" panose="020B0604030504040204" pitchFamily="50" charset="-128"/>
                          <a:ea typeface="Meiryo UI" panose="020B0604030504040204" pitchFamily="50" charset="-128"/>
                        </a:rPr>
                        <a:t>　　　</a:t>
                      </a:r>
                      <a:endParaRPr lang="zh-TW"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カルシウム</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鉄</a:t>
                      </a:r>
                      <a:endParaRPr lang="en-US" altLang="ja-JP"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4852118"/>
                  </a:ext>
                </a:extLst>
              </a:tr>
              <a:tr h="252000">
                <a:tc>
                  <a:txBody>
                    <a:bodyPr/>
                    <a:lstStyle/>
                    <a:p>
                      <a:pPr algn="l" fontAlgn="ctr">
                        <a:lnSpc>
                          <a:spcPts val="1000"/>
                        </a:lnSpc>
                      </a:pPr>
                      <a:r>
                        <a:rPr lang="zh-TW" altLang="en-US" sz="900" u="none" strike="noStrike" dirty="0">
                          <a:effectLst/>
                          <a:latin typeface="Meiryo UI" panose="020B0604030504040204" pitchFamily="50" charset="-128"/>
                          <a:ea typeface="Meiryo UI" panose="020B0604030504040204" pitchFamily="50" charset="-128"/>
                        </a:rPr>
                        <a:t>食事摂取基準（Ａ）</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（１日当たり）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1,000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13-20</a:t>
                      </a:r>
                      <a:r>
                        <a:rPr lang="en-US" altLang="ja-JP" sz="900" u="none" strike="noStrike" dirty="0">
                          <a:effectLst/>
                          <a:latin typeface="Meiryo UI" panose="020B0604030504040204" pitchFamily="50" charset="-128"/>
                          <a:ea typeface="Meiryo UI" panose="020B0604030504040204" pitchFamily="50" charset="-128"/>
                        </a:rPr>
                        <a:t>%</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20-30</a:t>
                      </a:r>
                      <a:r>
                        <a:rPr lang="en-US" altLang="ja-JP" sz="900" u="none" strike="noStrike" dirty="0">
                          <a:effectLst/>
                          <a:latin typeface="Meiryo UI" panose="020B0604030504040204" pitchFamily="50" charset="-128"/>
                          <a:ea typeface="Meiryo UI" panose="020B0604030504040204" pitchFamily="50" charset="-128"/>
                        </a:rPr>
                        <a:t>%</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450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1992351"/>
                  </a:ext>
                </a:extLst>
              </a:tr>
              <a:tr h="252000">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昼食＋おやつの</a:t>
                      </a:r>
                      <a:r>
                        <a:rPr lang="ja-JP" altLang="en-US" sz="900" u="none" strike="noStrike" dirty="0" smtClean="0">
                          <a:effectLst/>
                          <a:latin typeface="Meiryo UI" panose="020B0604030504040204" pitchFamily="50" charset="-128"/>
                          <a:ea typeface="Meiryo UI" panose="020B0604030504040204" pitchFamily="50" charset="-128"/>
                        </a:rPr>
                        <a:t>比率</a:t>
                      </a:r>
                      <a:r>
                        <a:rPr lang="ja-JP" altLang="en-US" sz="900" u="none" strike="noStrike" dirty="0">
                          <a:effectLst/>
                          <a:latin typeface="Meiryo UI" panose="020B0604030504040204" pitchFamily="50" charset="-128"/>
                          <a:ea typeface="Meiryo UI" panose="020B0604030504040204" pitchFamily="50" charset="-128"/>
                        </a:rPr>
                        <a:t>　</a:t>
                      </a:r>
                      <a:endParaRPr lang="en-US" altLang="ja-JP" sz="900" u="none" strike="noStrike" dirty="0" smtClean="0">
                        <a:effectLst/>
                        <a:latin typeface="Meiryo UI" panose="020B0604030504040204" pitchFamily="50" charset="-128"/>
                        <a:ea typeface="Meiryo UI" panose="020B0604030504040204" pitchFamily="50" charset="-128"/>
                      </a:endParaRPr>
                    </a:p>
                    <a:p>
                      <a:pPr algn="l" fontAlgn="ctr">
                        <a:lnSpc>
                          <a:spcPts val="1000"/>
                        </a:lnSpc>
                      </a:pPr>
                      <a:r>
                        <a:rPr lang="en-US" sz="900" u="none" strike="noStrike" dirty="0" smtClean="0">
                          <a:effectLst/>
                          <a:latin typeface="Meiryo UI" panose="020B0604030504040204" pitchFamily="50" charset="-128"/>
                          <a:ea typeface="Meiryo UI" panose="020B0604030504040204" pitchFamily="50" charset="-128"/>
                        </a:rPr>
                        <a:t>（</a:t>
                      </a:r>
                      <a:r>
                        <a:rPr lang="en-US" sz="900" u="none" strike="noStrike" dirty="0">
                          <a:effectLst/>
                          <a:latin typeface="Meiryo UI" panose="020B0604030504040204" pitchFamily="50" charset="-128"/>
                          <a:ea typeface="Meiryo UI" panose="020B0604030504040204" pitchFamily="50" charset="-128"/>
                        </a:rPr>
                        <a:t>Ｂ％）</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3873566024"/>
                  </a:ext>
                </a:extLst>
              </a:tr>
              <a:tr h="252000">
                <a:tc>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給与</a:t>
                      </a:r>
                      <a:r>
                        <a:rPr lang="ja-JP" altLang="en-US" sz="900" u="none" strike="noStrike" dirty="0">
                          <a:effectLst/>
                          <a:latin typeface="Meiryo UI" panose="020B0604030504040204" pitchFamily="50" charset="-128"/>
                          <a:ea typeface="Meiryo UI" panose="020B0604030504040204" pitchFamily="50" charset="-128"/>
                        </a:rPr>
                        <a:t>栄養目標量</a:t>
                      </a:r>
                    </a:p>
                    <a:p>
                      <a:pPr algn="l" fontAlgn="ctr">
                        <a:lnSpc>
                          <a:spcPts val="1000"/>
                        </a:lnSpc>
                      </a:pPr>
                      <a:r>
                        <a:rPr lang="en-US" sz="900" u="none" strike="noStrike" dirty="0">
                          <a:effectLst/>
                          <a:latin typeface="Meiryo UI" panose="020B0604030504040204" pitchFamily="50" charset="-128"/>
                          <a:ea typeface="Meiryo UI" panose="020B0604030504040204" pitchFamily="50" charset="-128"/>
                        </a:rPr>
                        <a:t>（Ｃ＝Ａ×Ｂ／100）</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16-25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11-17</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225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2.3</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386100197"/>
                  </a:ext>
                </a:extLst>
              </a:tr>
              <a:tr h="252000">
                <a:tc>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保育所</a:t>
                      </a:r>
                      <a:r>
                        <a:rPr lang="ja-JP" altLang="en-US" sz="900" u="none" strike="noStrike" dirty="0">
                          <a:effectLst/>
                          <a:latin typeface="Meiryo UI" panose="020B0604030504040204" pitchFamily="50" charset="-128"/>
                          <a:ea typeface="Meiryo UI" panose="020B0604030504040204" pitchFamily="50" charset="-128"/>
                        </a:rPr>
                        <a:t>における給与</a:t>
                      </a:r>
                      <a:r>
                        <a:rPr lang="ja-JP" altLang="en-US" sz="900" u="none" strike="noStrike" dirty="0" smtClean="0">
                          <a:effectLst/>
                          <a:latin typeface="Meiryo UI" panose="020B0604030504040204" pitchFamily="50" charset="-128"/>
                          <a:ea typeface="Meiryo UI" panose="020B0604030504040204" pitchFamily="50" charset="-128"/>
                        </a:rPr>
                        <a:t>栄養</a:t>
                      </a:r>
                      <a:endParaRPr lang="en-US" altLang="ja-JP" sz="900" u="none" strike="noStrike" dirty="0" smtClean="0">
                        <a:effectLst/>
                        <a:latin typeface="Meiryo UI" panose="020B0604030504040204" pitchFamily="50" charset="-128"/>
                        <a:ea typeface="Meiryo UI" panose="020B0604030504040204" pitchFamily="50" charset="-128"/>
                      </a:endParaRPr>
                    </a:p>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目標量</a:t>
                      </a:r>
                      <a:r>
                        <a:rPr lang="ja-JP" altLang="en-US" sz="900" u="none" strike="noStrike" dirty="0">
                          <a:effectLst/>
                          <a:latin typeface="Meiryo UI" panose="020B0604030504040204" pitchFamily="50" charset="-128"/>
                          <a:ea typeface="Meiryo UI" panose="020B0604030504040204" pitchFamily="50" charset="-128"/>
                        </a:rPr>
                        <a:t>（Ｃを丸めた値）</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16-25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11-17</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230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2.3</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716715136"/>
                  </a:ext>
                </a:extLst>
              </a:tr>
            </a:tbl>
          </a:graphicData>
        </a:graphic>
      </p:graphicFrame>
      <p:sp>
        <p:nvSpPr>
          <p:cNvPr id="26" name="テキスト ボックス 25"/>
          <p:cNvSpPr txBox="1"/>
          <p:nvPr/>
        </p:nvSpPr>
        <p:spPr>
          <a:xfrm>
            <a:off x="377550" y="670451"/>
            <a:ext cx="2773680" cy="253916"/>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例示</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A</a:t>
            </a:r>
            <a:r>
              <a:rPr kumimoji="1" lang="ja-JP" altLang="en-US" sz="1000" dirty="0" smtClean="0">
                <a:latin typeface="Meiryo UI" panose="020B0604030504040204" pitchFamily="50" charset="-128"/>
                <a:ea typeface="Meiryo UI" panose="020B0604030504040204" pitchFamily="50" charset="-128"/>
              </a:rPr>
              <a:t>保育所における給与栄養目標量</a:t>
            </a:r>
          </a:p>
        </p:txBody>
      </p:sp>
      <p:graphicFrame>
        <p:nvGraphicFramePr>
          <p:cNvPr id="27" name="表 26"/>
          <p:cNvGraphicFramePr>
            <a:graphicFrameLocks noGrp="1"/>
          </p:cNvGraphicFramePr>
          <p:nvPr>
            <p:extLst>
              <p:ext uri="{D42A27DB-BD31-4B8C-83A1-F6EECF244321}">
                <p14:modId xmlns:p14="http://schemas.microsoft.com/office/powerpoint/2010/main" val="3136224656"/>
              </p:ext>
            </p:extLst>
          </p:nvPr>
        </p:nvGraphicFramePr>
        <p:xfrm>
          <a:off x="484710" y="2296696"/>
          <a:ext cx="5868000" cy="1300175"/>
        </p:xfrm>
        <a:graphic>
          <a:graphicData uri="http://schemas.openxmlformats.org/drawingml/2006/table">
            <a:tbl>
              <a:tblPr>
                <a:tableStyleId>{C083E6E3-FA7D-4D7B-A595-EF9225AFEA82}</a:tableStyleId>
              </a:tblPr>
              <a:tblGrid>
                <a:gridCol w="1296000">
                  <a:extLst>
                    <a:ext uri="{9D8B030D-6E8A-4147-A177-3AD203B41FA5}">
                      <a16:colId xmlns:a16="http://schemas.microsoft.com/office/drawing/2014/main" val="2033600982"/>
                    </a:ext>
                  </a:extLst>
                </a:gridCol>
                <a:gridCol w="684000">
                  <a:extLst>
                    <a:ext uri="{9D8B030D-6E8A-4147-A177-3AD203B41FA5}">
                      <a16:colId xmlns:a16="http://schemas.microsoft.com/office/drawing/2014/main" val="2642488332"/>
                    </a:ext>
                  </a:extLst>
                </a:gridCol>
                <a:gridCol w="648000">
                  <a:extLst>
                    <a:ext uri="{9D8B030D-6E8A-4147-A177-3AD203B41FA5}">
                      <a16:colId xmlns:a16="http://schemas.microsoft.com/office/drawing/2014/main" val="1064434604"/>
                    </a:ext>
                  </a:extLst>
                </a:gridCol>
                <a:gridCol w="648000">
                  <a:extLst>
                    <a:ext uri="{9D8B030D-6E8A-4147-A177-3AD203B41FA5}">
                      <a16:colId xmlns:a16="http://schemas.microsoft.com/office/drawing/2014/main" val="2196013165"/>
                    </a:ext>
                  </a:extLst>
                </a:gridCol>
                <a:gridCol w="648000">
                  <a:extLst>
                    <a:ext uri="{9D8B030D-6E8A-4147-A177-3AD203B41FA5}">
                      <a16:colId xmlns:a16="http://schemas.microsoft.com/office/drawing/2014/main" val="69202190"/>
                    </a:ext>
                  </a:extLst>
                </a:gridCol>
                <a:gridCol w="648000">
                  <a:extLst>
                    <a:ext uri="{9D8B030D-6E8A-4147-A177-3AD203B41FA5}">
                      <a16:colId xmlns:a16="http://schemas.microsoft.com/office/drawing/2014/main" val="1986784580"/>
                    </a:ext>
                  </a:extLst>
                </a:gridCol>
                <a:gridCol w="648000">
                  <a:extLst>
                    <a:ext uri="{9D8B030D-6E8A-4147-A177-3AD203B41FA5}">
                      <a16:colId xmlns:a16="http://schemas.microsoft.com/office/drawing/2014/main" val="508352843"/>
                    </a:ext>
                  </a:extLst>
                </a:gridCol>
                <a:gridCol w="648000">
                  <a:extLst>
                    <a:ext uri="{9D8B030D-6E8A-4147-A177-3AD203B41FA5}">
                      <a16:colId xmlns:a16="http://schemas.microsoft.com/office/drawing/2014/main" val="4241702884"/>
                    </a:ext>
                  </a:extLst>
                </a:gridCol>
              </a:tblGrid>
              <a:tr h="252000">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【1-2</a:t>
                      </a:r>
                      <a:r>
                        <a:rPr lang="ja-JP" altLang="en-US" sz="900" u="none" strike="noStrike" dirty="0" smtClean="0">
                          <a:effectLst/>
                          <a:latin typeface="Meiryo UI" panose="020B0604030504040204" pitchFamily="50" charset="-128"/>
                          <a:ea typeface="Meiryo UI" panose="020B0604030504040204" pitchFamily="50" charset="-128"/>
                        </a:rPr>
                        <a:t>歳児</a:t>
                      </a:r>
                      <a:r>
                        <a:rPr lang="en-US" altLang="ja-JP" sz="900" u="none" strike="noStrike" dirty="0" smtClean="0">
                          <a:effectLst/>
                          <a:latin typeface="Meiryo UI" panose="020B0604030504040204" pitchFamily="50" charset="-128"/>
                          <a:ea typeface="Meiryo UI"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ビタミン</a:t>
                      </a:r>
                      <a:r>
                        <a:rPr lang="ja-JP" altLang="en-US" sz="900" u="none" strike="noStrike" dirty="0" smtClean="0">
                          <a:effectLst/>
                          <a:latin typeface="Meiryo UI" panose="020B0604030504040204" pitchFamily="50" charset="-128"/>
                          <a:ea typeface="Meiryo UI" panose="020B0604030504040204" pitchFamily="50" charset="-128"/>
                        </a:rPr>
                        <a:t>Ａ</a:t>
                      </a:r>
                      <a:endParaRPr lang="en-US" altLang="ja-JP"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err="1" smtClean="0">
                          <a:effectLst/>
                          <a:latin typeface="Meiryo UI" panose="020B0604030504040204" pitchFamily="50" charset="-128"/>
                          <a:ea typeface="Meiryo UI" panose="020B0604030504040204" pitchFamily="50" charset="-128"/>
                        </a:rPr>
                        <a:t>μgRAE</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ビタミン</a:t>
                      </a:r>
                      <a:r>
                        <a:rPr lang="ja-JP" altLang="en-US" sz="900" u="none" strike="noStrike" dirty="0" smtClean="0">
                          <a:effectLst/>
                          <a:latin typeface="Meiryo UI" panose="020B0604030504040204" pitchFamily="50" charset="-128"/>
                          <a:ea typeface="Meiryo UI" panose="020B0604030504040204" pitchFamily="50" charset="-128"/>
                        </a:rPr>
                        <a:t>Ｂ</a:t>
                      </a:r>
                      <a:r>
                        <a:rPr lang="en-US" altLang="ja-JP" sz="900" u="none" strike="noStrike" baseline="-25000" dirty="0" smtClean="0">
                          <a:effectLst/>
                          <a:latin typeface="Meiryo UI" panose="020B0604030504040204" pitchFamily="50" charset="-128"/>
                          <a:ea typeface="Meiryo UI" panose="020B0604030504040204" pitchFamily="50" charset="-128"/>
                        </a:rPr>
                        <a:t>1</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ビタミン</a:t>
                      </a:r>
                      <a:r>
                        <a:rPr lang="ja-JP" altLang="en-US" sz="900" u="none" strike="noStrike" dirty="0" smtClean="0">
                          <a:effectLst/>
                          <a:latin typeface="Meiryo UI" panose="020B0604030504040204" pitchFamily="50" charset="-128"/>
                          <a:ea typeface="Meiryo UI" panose="020B0604030504040204" pitchFamily="50" charset="-128"/>
                        </a:rPr>
                        <a:t>Ｂ</a:t>
                      </a:r>
                      <a:r>
                        <a:rPr lang="en-US" altLang="ja-JP" sz="900" u="none" strike="noStrike" baseline="-25000" dirty="0" smtClean="0">
                          <a:effectLst/>
                          <a:latin typeface="Meiryo UI" panose="020B0604030504040204" pitchFamily="50" charset="-128"/>
                          <a:ea typeface="Meiryo UI" panose="020B0604030504040204" pitchFamily="50" charset="-128"/>
                        </a:rPr>
                        <a:t>2</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ビタミンＣ　　　</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カリウム</a:t>
                      </a:r>
                      <a:endParaRPr lang="en-US" altLang="ja-JP"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zh-TW" altLang="en-US" sz="900" u="none" strike="noStrike" dirty="0" smtClean="0">
                          <a:effectLst/>
                          <a:latin typeface="Meiryo UI" panose="020B0604030504040204" pitchFamily="50" charset="-128"/>
                          <a:ea typeface="Meiryo UI" panose="020B0604030504040204" pitchFamily="50" charset="-128"/>
                        </a:rPr>
                        <a:t>食物繊維</a:t>
                      </a:r>
                    </a:p>
                    <a:p>
                      <a:pPr algn="ctr" fontAlgn="ctr">
                        <a:lnSpc>
                          <a:spcPts val="1000"/>
                        </a:lnSpc>
                      </a:pPr>
                      <a:r>
                        <a:rPr lang="zh-TW" altLang="en-US" sz="900" u="none" strike="noStrike" dirty="0" smtClean="0">
                          <a:effectLst/>
                          <a:latin typeface="Meiryo UI" panose="020B0604030504040204" pitchFamily="50" charset="-128"/>
                          <a:ea typeface="Meiryo UI" panose="020B0604030504040204" pitchFamily="50" charset="-128"/>
                        </a:rPr>
                        <a:t>（</a:t>
                      </a:r>
                      <a:r>
                        <a:rPr lang="en-US" altLang="zh-TW" sz="900" u="none" strike="noStrike" dirty="0" smtClean="0">
                          <a:effectLst/>
                          <a:latin typeface="Meiryo UI" panose="020B0604030504040204" pitchFamily="50" charset="-128"/>
                          <a:ea typeface="Meiryo UI" panose="020B0604030504040204" pitchFamily="50" charset="-128"/>
                        </a:rPr>
                        <a:t>g</a:t>
                      </a:r>
                      <a:r>
                        <a:rPr lang="zh-TW"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zh-CN" altLang="en-US" sz="900" u="none" strike="noStrike" dirty="0">
                          <a:effectLst/>
                          <a:latin typeface="Meiryo UI" panose="020B0604030504040204" pitchFamily="50" charset="-128"/>
                          <a:ea typeface="Meiryo UI" panose="020B0604030504040204" pitchFamily="50" charset="-128"/>
                        </a:rPr>
                        <a:t>食塩相当量　　　</a:t>
                      </a:r>
                      <a:r>
                        <a:rPr lang="zh-CN"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g</a:t>
                      </a:r>
                      <a:r>
                        <a:rPr lang="ja-JP" altLang="en-US" sz="900" u="none" strike="noStrike" dirty="0" smtClean="0">
                          <a:effectLst/>
                          <a:latin typeface="Meiryo UI" panose="020B0604030504040204" pitchFamily="50" charset="-128"/>
                          <a:ea typeface="Meiryo UI" panose="020B0604030504040204" pitchFamily="50" charset="-128"/>
                        </a:rPr>
                        <a:t>）</a:t>
                      </a:r>
                      <a:endParaRPr lang="zh-CN"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56291373"/>
                  </a:ext>
                </a:extLst>
              </a:tr>
              <a:tr h="252000">
                <a:tc>
                  <a:txBody>
                    <a:bodyPr/>
                    <a:lstStyle/>
                    <a:p>
                      <a:pPr algn="l" fontAlgn="ctr">
                        <a:lnSpc>
                          <a:spcPts val="1000"/>
                        </a:lnSpc>
                      </a:pPr>
                      <a:r>
                        <a:rPr lang="zh-TW" altLang="en-US" sz="900" u="none" strike="noStrike" dirty="0">
                          <a:effectLst/>
                          <a:latin typeface="Meiryo UI" panose="020B0604030504040204" pitchFamily="50" charset="-128"/>
                          <a:ea typeface="Meiryo UI" panose="020B0604030504040204" pitchFamily="50" charset="-128"/>
                        </a:rPr>
                        <a:t>食事摂取基準（Ａ）</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（１日当たり）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0.5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0.6</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ｰ</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ｰ</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3.0</a:t>
                      </a:r>
                      <a:r>
                        <a:rPr lang="ja-JP" altLang="en-US" sz="900" u="none" strike="noStrike" dirty="0" smtClean="0">
                          <a:effectLst/>
                          <a:latin typeface="Meiryo UI" panose="020B0604030504040204" pitchFamily="50" charset="-128"/>
                          <a:ea typeface="Meiryo UI" panose="020B0604030504040204" pitchFamily="50" charset="-128"/>
                        </a:rPr>
                        <a:t>未満</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2338451964"/>
                  </a:ext>
                </a:extLst>
              </a:tr>
              <a:tr h="252000">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昼食＋おやつの</a:t>
                      </a:r>
                      <a:r>
                        <a:rPr lang="ja-JP" altLang="en-US" sz="900" u="none" strike="noStrike" dirty="0" smtClean="0">
                          <a:effectLst/>
                          <a:latin typeface="Meiryo UI" panose="020B0604030504040204" pitchFamily="50" charset="-128"/>
                          <a:ea typeface="Meiryo UI" panose="020B0604030504040204" pitchFamily="50" charset="-128"/>
                        </a:rPr>
                        <a:t>比率</a:t>
                      </a: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en-US" sz="900" u="none" strike="noStrike" dirty="0" smtClean="0">
                          <a:effectLst/>
                          <a:latin typeface="Meiryo UI" panose="020B0604030504040204" pitchFamily="50" charset="-128"/>
                          <a:ea typeface="Meiryo UI" panose="020B0604030504040204" pitchFamily="50" charset="-128"/>
                        </a:rPr>
                        <a:t>（</a:t>
                      </a:r>
                      <a:r>
                        <a:rPr lang="en-US" sz="900" u="none" strike="noStrike" dirty="0">
                          <a:effectLst/>
                          <a:latin typeface="Meiryo UI" panose="020B0604030504040204" pitchFamily="50" charset="-128"/>
                          <a:ea typeface="Meiryo UI" panose="020B0604030504040204" pitchFamily="50" charset="-128"/>
                        </a:rPr>
                        <a:t>Ｂ％）</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ｰ</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ｰ</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2456839850"/>
                  </a:ext>
                </a:extLst>
              </a:tr>
              <a:tr h="252000">
                <a:tc>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給与</a:t>
                      </a:r>
                      <a:r>
                        <a:rPr lang="ja-JP" altLang="en-US" sz="900" u="none" strike="noStrike" dirty="0">
                          <a:effectLst/>
                          <a:latin typeface="Meiryo UI" panose="020B0604030504040204" pitchFamily="50" charset="-128"/>
                          <a:ea typeface="Meiryo UI" panose="020B0604030504040204" pitchFamily="50" charset="-128"/>
                        </a:rPr>
                        <a:t>栄養目標量</a:t>
                      </a:r>
                    </a:p>
                    <a:p>
                      <a:pPr algn="l" fontAlgn="ctr">
                        <a:lnSpc>
                          <a:spcPts val="1000"/>
                        </a:lnSpc>
                      </a:pPr>
                      <a:r>
                        <a:rPr lang="en-US" sz="900" u="none" strike="noStrike" dirty="0">
                          <a:effectLst/>
                          <a:latin typeface="Meiryo UI" panose="020B0604030504040204" pitchFamily="50" charset="-128"/>
                          <a:ea typeface="Meiryo UI" panose="020B0604030504040204" pitchFamily="50" charset="-128"/>
                        </a:rPr>
                        <a:t>（Ｃ＝Ａ×Ｂ／100）</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a:effectLst/>
                          <a:latin typeface="Meiryo UI" panose="020B0604030504040204" pitchFamily="50" charset="-128"/>
                          <a:ea typeface="Meiryo UI" panose="020B0604030504040204" pitchFamily="50" charset="-128"/>
                        </a:rPr>
                        <a:t>0.25</a:t>
                      </a:r>
                      <a:endParaRPr lang="en-US" altLang="ja-JP" sz="900" b="0" i="0" u="none" strike="noStrike">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0.30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ｰ</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ｰ</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1.5</a:t>
                      </a:r>
                      <a:r>
                        <a:rPr lang="ja-JP" altLang="en-US" sz="900" u="none" strike="noStrike" dirty="0" smtClean="0">
                          <a:effectLst/>
                          <a:latin typeface="Meiryo UI" panose="020B0604030504040204" pitchFamily="50" charset="-128"/>
                          <a:ea typeface="Meiryo UI" panose="020B0604030504040204" pitchFamily="50" charset="-128"/>
                        </a:rPr>
                        <a:t>未満</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845679113"/>
                  </a:ext>
                </a:extLst>
              </a:tr>
              <a:tr h="252000">
                <a:tc>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保育所</a:t>
                      </a:r>
                      <a:r>
                        <a:rPr lang="ja-JP" altLang="en-US" sz="900" u="none" strike="noStrike" dirty="0">
                          <a:effectLst/>
                          <a:latin typeface="Meiryo UI" panose="020B0604030504040204" pitchFamily="50" charset="-128"/>
                          <a:ea typeface="Meiryo UI" panose="020B0604030504040204" pitchFamily="50" charset="-128"/>
                        </a:rPr>
                        <a:t>における給与</a:t>
                      </a:r>
                      <a:r>
                        <a:rPr lang="ja-JP" altLang="en-US" sz="900" u="none" strike="noStrike" dirty="0" smtClean="0">
                          <a:effectLst/>
                          <a:latin typeface="Meiryo UI" panose="020B0604030504040204" pitchFamily="50" charset="-128"/>
                          <a:ea typeface="Meiryo UI" panose="020B0604030504040204" pitchFamily="50" charset="-128"/>
                        </a:rPr>
                        <a:t>栄養</a:t>
                      </a:r>
                      <a:endParaRPr lang="en-US" altLang="ja-JP" sz="900" u="none" strike="noStrike" dirty="0" smtClean="0">
                        <a:effectLst/>
                        <a:latin typeface="Meiryo UI" panose="020B0604030504040204" pitchFamily="50" charset="-128"/>
                        <a:ea typeface="Meiryo UI" panose="020B0604030504040204" pitchFamily="50" charset="-128"/>
                      </a:endParaRPr>
                    </a:p>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目標量</a:t>
                      </a:r>
                      <a:r>
                        <a:rPr lang="ja-JP" altLang="en-US" sz="900" u="none" strike="noStrike" dirty="0">
                          <a:effectLst/>
                          <a:latin typeface="Meiryo UI" panose="020B0604030504040204" pitchFamily="50" charset="-128"/>
                          <a:ea typeface="Meiryo UI" panose="020B0604030504040204" pitchFamily="50" charset="-128"/>
                        </a:rPr>
                        <a:t>（Ｃを丸めた値）</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0.25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0.30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ｰ</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ｰ</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1.5</a:t>
                      </a:r>
                      <a:r>
                        <a:rPr lang="ja-JP" altLang="en-US" sz="900" u="none" strike="noStrike" dirty="0" smtClean="0">
                          <a:effectLst/>
                          <a:latin typeface="Meiryo UI" panose="020B0604030504040204" pitchFamily="50" charset="-128"/>
                          <a:ea typeface="Meiryo UI" panose="020B0604030504040204" pitchFamily="50" charset="-128"/>
                        </a:rPr>
                        <a:t>未満</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2164749602"/>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3679673581"/>
              </p:ext>
            </p:extLst>
          </p:nvPr>
        </p:nvGraphicFramePr>
        <p:xfrm>
          <a:off x="494234" y="3755615"/>
          <a:ext cx="4572000" cy="1440000"/>
        </p:xfrm>
        <a:graphic>
          <a:graphicData uri="http://schemas.openxmlformats.org/drawingml/2006/table">
            <a:tbl>
              <a:tblPr>
                <a:tableStyleId>{C083E6E3-FA7D-4D7B-A595-EF9225AFEA82}</a:tableStyleId>
              </a:tblPr>
              <a:tblGrid>
                <a:gridCol w="1296000">
                  <a:extLst>
                    <a:ext uri="{9D8B030D-6E8A-4147-A177-3AD203B41FA5}">
                      <a16:colId xmlns:a16="http://schemas.microsoft.com/office/drawing/2014/main" val="3566776077"/>
                    </a:ext>
                  </a:extLst>
                </a:gridCol>
                <a:gridCol w="684000">
                  <a:extLst>
                    <a:ext uri="{9D8B030D-6E8A-4147-A177-3AD203B41FA5}">
                      <a16:colId xmlns:a16="http://schemas.microsoft.com/office/drawing/2014/main" val="569184281"/>
                    </a:ext>
                  </a:extLst>
                </a:gridCol>
                <a:gridCol w="648000">
                  <a:extLst>
                    <a:ext uri="{9D8B030D-6E8A-4147-A177-3AD203B41FA5}">
                      <a16:colId xmlns:a16="http://schemas.microsoft.com/office/drawing/2014/main" val="2951319624"/>
                    </a:ext>
                  </a:extLst>
                </a:gridCol>
                <a:gridCol w="648000">
                  <a:extLst>
                    <a:ext uri="{9D8B030D-6E8A-4147-A177-3AD203B41FA5}">
                      <a16:colId xmlns:a16="http://schemas.microsoft.com/office/drawing/2014/main" val="228417202"/>
                    </a:ext>
                  </a:extLst>
                </a:gridCol>
                <a:gridCol w="648000">
                  <a:extLst>
                    <a:ext uri="{9D8B030D-6E8A-4147-A177-3AD203B41FA5}">
                      <a16:colId xmlns:a16="http://schemas.microsoft.com/office/drawing/2014/main" val="879255874"/>
                    </a:ext>
                  </a:extLst>
                </a:gridCol>
                <a:gridCol w="648000">
                  <a:extLst>
                    <a:ext uri="{9D8B030D-6E8A-4147-A177-3AD203B41FA5}">
                      <a16:colId xmlns:a16="http://schemas.microsoft.com/office/drawing/2014/main" val="3259344925"/>
                    </a:ext>
                  </a:extLst>
                </a:gridCol>
              </a:tblGrid>
              <a:tr h="288000">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en-US" altLang="ja-JP" sz="900" dirty="0" smtClean="0">
                          <a:latin typeface="Meiryo UI" panose="020B0604030504040204" pitchFamily="50" charset="-128"/>
                          <a:ea typeface="Meiryo UI" panose="020B0604030504040204" pitchFamily="50" charset="-128"/>
                        </a:rPr>
                        <a:t>【3-5</a:t>
                      </a:r>
                      <a:r>
                        <a:rPr kumimoji="1" lang="ja-JP" altLang="en-US" sz="900" dirty="0" smtClean="0">
                          <a:latin typeface="Meiryo UI" panose="020B0604030504040204" pitchFamily="50" charset="-128"/>
                          <a:ea typeface="Meiryo UI" panose="020B0604030504040204" pitchFamily="50" charset="-128"/>
                        </a:rPr>
                        <a:t>歳児</a:t>
                      </a:r>
                      <a:r>
                        <a:rPr kumimoji="1" lang="en-US" altLang="ja-JP" sz="900" dirty="0" smtClean="0">
                          <a:latin typeface="Meiryo UI" panose="020B0604030504040204" pitchFamily="50" charset="-128"/>
                          <a:ea typeface="Meiryo UI"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エネルギー</a:t>
                      </a:r>
                      <a:endParaRPr lang="en-US" altLang="ja-JP"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kcal</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たんぱく質</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g</a:t>
                      </a:r>
                      <a:r>
                        <a:rPr lang="ja-JP" altLang="en-US" sz="900" u="none" strike="noStrike" dirty="0" smtClean="0">
                          <a:effectLst/>
                          <a:latin typeface="Meiryo UI" panose="020B0604030504040204" pitchFamily="50" charset="-128"/>
                          <a:ea typeface="Meiryo UI"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zh-TW" altLang="en-US" sz="900" u="none" strike="noStrike" dirty="0" smtClean="0">
                          <a:effectLst/>
                          <a:latin typeface="Meiryo UI" panose="020B0604030504040204" pitchFamily="50" charset="-128"/>
                          <a:ea typeface="Meiryo UI" panose="020B0604030504040204" pitchFamily="50" charset="-128"/>
                        </a:rPr>
                        <a:t>脂質</a:t>
                      </a:r>
                      <a:endParaRPr lang="en-US" altLang="zh-TW"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zh-TW"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g</a:t>
                      </a:r>
                      <a:r>
                        <a:rPr lang="ja-JP" altLang="en-US" sz="900" u="none" strike="noStrike" dirty="0" smtClean="0">
                          <a:effectLst/>
                          <a:latin typeface="Meiryo UI" panose="020B0604030504040204" pitchFamily="50" charset="-128"/>
                          <a:ea typeface="Meiryo UI" panose="020B0604030504040204" pitchFamily="50" charset="-128"/>
                        </a:rPr>
                        <a:t>）</a:t>
                      </a:r>
                      <a:r>
                        <a:rPr lang="zh-TW" altLang="en-US" sz="900" u="none" strike="noStrike" dirty="0">
                          <a:effectLst/>
                          <a:latin typeface="Meiryo UI" panose="020B0604030504040204" pitchFamily="50" charset="-128"/>
                          <a:ea typeface="Meiryo UI" panose="020B0604030504040204" pitchFamily="50" charset="-128"/>
                        </a:rPr>
                        <a:t>　　　</a:t>
                      </a:r>
                      <a:endParaRPr lang="zh-TW"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カルシウム</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鉄</a:t>
                      </a:r>
                      <a:endParaRPr lang="en-US" altLang="ja-JP"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998247005"/>
                  </a:ext>
                </a:extLst>
              </a:tr>
              <a:tr h="288000">
                <a:tc>
                  <a:txBody>
                    <a:bodyPr/>
                    <a:lstStyle/>
                    <a:p>
                      <a:pPr algn="l" fontAlgn="ctr">
                        <a:lnSpc>
                          <a:spcPts val="1000"/>
                        </a:lnSpc>
                      </a:pPr>
                      <a:r>
                        <a:rPr lang="zh-TW" altLang="en-US" sz="900" u="none" strike="noStrike" dirty="0">
                          <a:effectLst/>
                          <a:latin typeface="Meiryo UI" panose="020B0604030504040204" pitchFamily="50" charset="-128"/>
                          <a:ea typeface="Meiryo UI" panose="020B0604030504040204" pitchFamily="50" charset="-128"/>
                        </a:rPr>
                        <a:t>食事摂取基準（Ａ）</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（１日当たり）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1,300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13-20%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20‐30</a:t>
                      </a:r>
                      <a:r>
                        <a:rPr lang="ja-JP" altLang="en-US" sz="900" u="none" strike="noStrike" dirty="0" smtClean="0">
                          <a:effectLst/>
                          <a:latin typeface="Meiryo UI" panose="020B0604030504040204" pitchFamily="50" charset="-128"/>
                          <a:ea typeface="Meiryo UI" panose="020B0604030504040204" pitchFamily="50" charset="-128"/>
                        </a:rPr>
                        <a:t>％</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600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5.5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1343871200"/>
                  </a:ext>
                </a:extLst>
              </a:tr>
              <a:tr h="288000">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昼食＋おやつの</a:t>
                      </a:r>
                      <a:r>
                        <a:rPr lang="ja-JP" altLang="en-US" sz="900" u="none" strike="noStrike" dirty="0" smtClean="0">
                          <a:effectLst/>
                          <a:latin typeface="Meiryo UI" panose="020B0604030504040204" pitchFamily="50" charset="-128"/>
                          <a:ea typeface="Meiryo UI" panose="020B0604030504040204" pitchFamily="50" charset="-128"/>
                        </a:rPr>
                        <a:t>比率</a:t>
                      </a: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en-US" sz="900" u="none" strike="noStrike" dirty="0" smtClean="0">
                          <a:effectLst/>
                          <a:latin typeface="Meiryo UI" panose="020B0604030504040204" pitchFamily="50" charset="-128"/>
                          <a:ea typeface="Meiryo UI" panose="020B0604030504040204" pitchFamily="50" charset="-128"/>
                        </a:rPr>
                        <a:t>（</a:t>
                      </a:r>
                      <a:r>
                        <a:rPr lang="en-US" sz="900" u="none" strike="noStrike" dirty="0">
                          <a:effectLst/>
                          <a:latin typeface="Meiryo UI" panose="020B0604030504040204" pitchFamily="50" charset="-128"/>
                          <a:ea typeface="Meiryo UI" panose="020B0604030504040204" pitchFamily="50" charset="-128"/>
                        </a:rPr>
                        <a:t>Ｂ％）</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975886836"/>
                  </a:ext>
                </a:extLst>
              </a:tr>
              <a:tr h="288000">
                <a:tc>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給与</a:t>
                      </a:r>
                      <a:r>
                        <a:rPr lang="ja-JP" altLang="en-US" sz="900" u="none" strike="noStrike" dirty="0">
                          <a:effectLst/>
                          <a:latin typeface="Meiryo UI" panose="020B0604030504040204" pitchFamily="50" charset="-128"/>
                          <a:ea typeface="Meiryo UI" panose="020B0604030504040204" pitchFamily="50" charset="-128"/>
                        </a:rPr>
                        <a:t>栄養目標量</a:t>
                      </a:r>
                    </a:p>
                    <a:p>
                      <a:pPr algn="l" fontAlgn="ctr">
                        <a:lnSpc>
                          <a:spcPts val="1000"/>
                        </a:lnSpc>
                      </a:pPr>
                      <a:r>
                        <a:rPr lang="en-US" sz="900" u="none" strike="noStrike" dirty="0">
                          <a:effectLst/>
                          <a:latin typeface="Meiryo UI" panose="020B0604030504040204" pitchFamily="50" charset="-128"/>
                          <a:ea typeface="Meiryo UI" panose="020B0604030504040204" pitchFamily="50" charset="-128"/>
                        </a:rPr>
                        <a:t>（Ｃ＝Ａ×Ｂ／100）</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585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19-29</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13-19.5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270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3539260409"/>
                  </a:ext>
                </a:extLst>
              </a:tr>
              <a:tr h="288000">
                <a:tc>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保育所</a:t>
                      </a:r>
                      <a:r>
                        <a:rPr lang="ja-JP" altLang="en-US" sz="900" u="none" strike="noStrike" dirty="0">
                          <a:effectLst/>
                          <a:latin typeface="Meiryo UI" panose="020B0604030504040204" pitchFamily="50" charset="-128"/>
                          <a:ea typeface="Meiryo UI" panose="020B0604030504040204" pitchFamily="50" charset="-128"/>
                        </a:rPr>
                        <a:t>における給与</a:t>
                      </a:r>
                      <a:r>
                        <a:rPr lang="ja-JP" altLang="en-US" sz="900" u="none" strike="noStrike" dirty="0" smtClean="0">
                          <a:effectLst/>
                          <a:latin typeface="Meiryo UI" panose="020B0604030504040204" pitchFamily="50" charset="-128"/>
                          <a:ea typeface="Meiryo UI" panose="020B0604030504040204" pitchFamily="50" charset="-128"/>
                        </a:rPr>
                        <a:t>栄養</a:t>
                      </a:r>
                      <a:endParaRPr lang="en-US" altLang="ja-JP" sz="900" u="none" strike="noStrike" dirty="0" smtClean="0">
                        <a:effectLst/>
                        <a:latin typeface="Meiryo UI" panose="020B0604030504040204" pitchFamily="50" charset="-128"/>
                        <a:ea typeface="Meiryo UI" panose="020B0604030504040204" pitchFamily="50" charset="-128"/>
                      </a:endParaRPr>
                    </a:p>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目標量</a:t>
                      </a:r>
                      <a:r>
                        <a:rPr lang="ja-JP" altLang="en-US" sz="900" u="none" strike="noStrike" dirty="0">
                          <a:effectLst/>
                          <a:latin typeface="Meiryo UI" panose="020B0604030504040204" pitchFamily="50" charset="-128"/>
                          <a:ea typeface="Meiryo UI" panose="020B0604030504040204" pitchFamily="50" charset="-128"/>
                        </a:rPr>
                        <a:t>（Ｃを丸めた値）</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590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19-29</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13-20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270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37631588"/>
                  </a:ext>
                </a:extLst>
              </a:tr>
            </a:tbl>
          </a:graphicData>
        </a:graphic>
      </p:graphicFrame>
      <p:graphicFrame>
        <p:nvGraphicFramePr>
          <p:cNvPr id="29" name="表 28"/>
          <p:cNvGraphicFramePr>
            <a:graphicFrameLocks noGrp="1"/>
          </p:cNvGraphicFramePr>
          <p:nvPr>
            <p:extLst>
              <p:ext uri="{D42A27DB-BD31-4B8C-83A1-F6EECF244321}">
                <p14:modId xmlns:p14="http://schemas.microsoft.com/office/powerpoint/2010/main" val="3680934643"/>
              </p:ext>
            </p:extLst>
          </p:nvPr>
        </p:nvGraphicFramePr>
        <p:xfrm>
          <a:off x="490352" y="5260375"/>
          <a:ext cx="5868000" cy="1440000"/>
        </p:xfrm>
        <a:graphic>
          <a:graphicData uri="http://schemas.openxmlformats.org/drawingml/2006/table">
            <a:tbl>
              <a:tblPr>
                <a:tableStyleId>{C083E6E3-FA7D-4D7B-A595-EF9225AFEA82}</a:tableStyleId>
              </a:tblPr>
              <a:tblGrid>
                <a:gridCol w="1296000">
                  <a:extLst>
                    <a:ext uri="{9D8B030D-6E8A-4147-A177-3AD203B41FA5}">
                      <a16:colId xmlns:a16="http://schemas.microsoft.com/office/drawing/2014/main" val="230624000"/>
                    </a:ext>
                  </a:extLst>
                </a:gridCol>
                <a:gridCol w="684000">
                  <a:extLst>
                    <a:ext uri="{9D8B030D-6E8A-4147-A177-3AD203B41FA5}">
                      <a16:colId xmlns:a16="http://schemas.microsoft.com/office/drawing/2014/main" val="2842228780"/>
                    </a:ext>
                  </a:extLst>
                </a:gridCol>
                <a:gridCol w="648000">
                  <a:extLst>
                    <a:ext uri="{9D8B030D-6E8A-4147-A177-3AD203B41FA5}">
                      <a16:colId xmlns:a16="http://schemas.microsoft.com/office/drawing/2014/main" val="998008261"/>
                    </a:ext>
                  </a:extLst>
                </a:gridCol>
                <a:gridCol w="648000">
                  <a:extLst>
                    <a:ext uri="{9D8B030D-6E8A-4147-A177-3AD203B41FA5}">
                      <a16:colId xmlns:a16="http://schemas.microsoft.com/office/drawing/2014/main" val="2991703798"/>
                    </a:ext>
                  </a:extLst>
                </a:gridCol>
                <a:gridCol w="648000">
                  <a:extLst>
                    <a:ext uri="{9D8B030D-6E8A-4147-A177-3AD203B41FA5}">
                      <a16:colId xmlns:a16="http://schemas.microsoft.com/office/drawing/2014/main" val="1861459806"/>
                    </a:ext>
                  </a:extLst>
                </a:gridCol>
                <a:gridCol w="648000">
                  <a:extLst>
                    <a:ext uri="{9D8B030D-6E8A-4147-A177-3AD203B41FA5}">
                      <a16:colId xmlns:a16="http://schemas.microsoft.com/office/drawing/2014/main" val="2636858006"/>
                    </a:ext>
                  </a:extLst>
                </a:gridCol>
                <a:gridCol w="648000">
                  <a:extLst>
                    <a:ext uri="{9D8B030D-6E8A-4147-A177-3AD203B41FA5}">
                      <a16:colId xmlns:a16="http://schemas.microsoft.com/office/drawing/2014/main" val="1815810089"/>
                    </a:ext>
                  </a:extLst>
                </a:gridCol>
                <a:gridCol w="648000">
                  <a:extLst>
                    <a:ext uri="{9D8B030D-6E8A-4147-A177-3AD203B41FA5}">
                      <a16:colId xmlns:a16="http://schemas.microsoft.com/office/drawing/2014/main" val="3226504106"/>
                    </a:ext>
                  </a:extLst>
                </a:gridCol>
              </a:tblGrid>
              <a:tr h="288000">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en-US" altLang="ja-JP" sz="900" dirty="0" smtClean="0">
                          <a:latin typeface="Meiryo UI" panose="020B0604030504040204" pitchFamily="50" charset="-128"/>
                          <a:ea typeface="Meiryo UI" panose="020B0604030504040204" pitchFamily="50" charset="-128"/>
                        </a:rPr>
                        <a:t>【3-5</a:t>
                      </a:r>
                      <a:r>
                        <a:rPr kumimoji="1" lang="ja-JP" altLang="en-US" sz="900" dirty="0" smtClean="0">
                          <a:latin typeface="Meiryo UI" panose="020B0604030504040204" pitchFamily="50" charset="-128"/>
                          <a:ea typeface="Meiryo UI" panose="020B0604030504040204" pitchFamily="50" charset="-128"/>
                        </a:rPr>
                        <a:t>歳児</a:t>
                      </a:r>
                      <a:r>
                        <a:rPr kumimoji="1" lang="en-US" altLang="ja-JP" sz="900" dirty="0" smtClean="0">
                          <a:latin typeface="Meiryo UI" panose="020B0604030504040204" pitchFamily="50" charset="-128"/>
                          <a:ea typeface="Meiryo UI"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ビタミン</a:t>
                      </a:r>
                      <a:r>
                        <a:rPr lang="ja-JP" altLang="en-US" sz="900" u="none" strike="noStrike" dirty="0" smtClean="0">
                          <a:effectLst/>
                          <a:latin typeface="Meiryo UI" panose="020B0604030504040204" pitchFamily="50" charset="-128"/>
                          <a:ea typeface="Meiryo UI" panose="020B0604030504040204" pitchFamily="50" charset="-128"/>
                        </a:rPr>
                        <a:t>Ａ</a:t>
                      </a:r>
                      <a:endParaRPr lang="en-US" altLang="ja-JP"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err="1" smtClean="0">
                          <a:effectLst/>
                          <a:latin typeface="Meiryo UI" panose="020B0604030504040204" pitchFamily="50" charset="-128"/>
                          <a:ea typeface="Meiryo UI" panose="020B0604030504040204" pitchFamily="50" charset="-128"/>
                        </a:rPr>
                        <a:t>μgRAE</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ビタミン</a:t>
                      </a:r>
                      <a:r>
                        <a:rPr lang="ja-JP" altLang="en-US" sz="900" u="none" strike="noStrike" dirty="0" smtClean="0">
                          <a:effectLst/>
                          <a:latin typeface="Meiryo UI" panose="020B0604030504040204" pitchFamily="50" charset="-128"/>
                          <a:ea typeface="Meiryo UI" panose="020B0604030504040204" pitchFamily="50" charset="-128"/>
                        </a:rPr>
                        <a:t>Ｂ</a:t>
                      </a:r>
                      <a:r>
                        <a:rPr lang="en-US" altLang="ja-JP" sz="900" u="none" strike="noStrike" baseline="-25000" dirty="0" smtClean="0">
                          <a:effectLst/>
                          <a:latin typeface="Meiryo UI" panose="020B0604030504040204" pitchFamily="50" charset="-128"/>
                          <a:ea typeface="Meiryo UI" panose="020B0604030504040204" pitchFamily="50" charset="-128"/>
                        </a:rPr>
                        <a:t>1</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ビタミン</a:t>
                      </a:r>
                      <a:r>
                        <a:rPr lang="ja-JP" altLang="en-US" sz="900" u="none" strike="noStrike" dirty="0" smtClean="0">
                          <a:effectLst/>
                          <a:latin typeface="Meiryo UI" panose="020B0604030504040204" pitchFamily="50" charset="-128"/>
                          <a:ea typeface="Meiryo UI" panose="020B0604030504040204" pitchFamily="50" charset="-128"/>
                        </a:rPr>
                        <a:t>Ｂ</a:t>
                      </a:r>
                      <a:r>
                        <a:rPr lang="en-US" altLang="ja-JP" sz="900" u="none" strike="noStrike" baseline="-25000" dirty="0" smtClean="0">
                          <a:effectLst/>
                          <a:latin typeface="Meiryo UI" panose="020B0604030504040204" pitchFamily="50" charset="-128"/>
                          <a:ea typeface="Meiryo UI" panose="020B0604030504040204" pitchFamily="50" charset="-128"/>
                        </a:rPr>
                        <a:t>2</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ビタミンＣ　　　</a:t>
                      </a: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lang="ja-JP" altLang="en-US" sz="900" u="none" strike="noStrike" dirty="0" smtClean="0">
                          <a:effectLst/>
                          <a:latin typeface="Meiryo UI" panose="020B0604030504040204" pitchFamily="50" charset="-128"/>
                          <a:ea typeface="Meiryo UI" panose="020B0604030504040204" pitchFamily="50" charset="-128"/>
                        </a:rPr>
                        <a:t>カリウム　　　（</a:t>
                      </a:r>
                      <a:r>
                        <a:rPr lang="en-US" altLang="ja-JP" sz="900" u="none" strike="noStrike" dirty="0" smtClean="0">
                          <a:effectLst/>
                          <a:latin typeface="Meiryo UI" panose="020B0604030504040204" pitchFamily="50" charset="-128"/>
                          <a:ea typeface="Meiryo UI" panose="020B0604030504040204" pitchFamily="50" charset="-128"/>
                        </a:rPr>
                        <a:t>mg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食物繊維</a:t>
                      </a:r>
                      <a:endParaRPr lang="en-US" altLang="ja-JP" sz="900" u="none" strike="noStrike" dirty="0" smtClean="0">
                        <a:effectLst/>
                        <a:latin typeface="Meiryo UI" panose="020B0604030504040204" pitchFamily="50" charset="-128"/>
                        <a:ea typeface="Meiryo UI" panose="020B0604030504040204" pitchFamily="50" charset="-128"/>
                      </a:endParaRPr>
                    </a:p>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g</a:t>
                      </a:r>
                      <a:r>
                        <a:rPr lang="ja-JP" altLang="en-US" sz="900" u="none" strike="noStrike" dirty="0" smtClean="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gn="ctr" fontAlgn="ctr">
                        <a:lnSpc>
                          <a:spcPts val="1000"/>
                        </a:lnSpc>
                      </a:pPr>
                      <a:r>
                        <a:rPr lang="zh-CN" altLang="en-US" sz="900" u="none" strike="noStrike" dirty="0">
                          <a:effectLst/>
                          <a:latin typeface="Meiryo UI" panose="020B0604030504040204" pitchFamily="50" charset="-128"/>
                          <a:ea typeface="Meiryo UI" panose="020B0604030504040204" pitchFamily="50" charset="-128"/>
                        </a:rPr>
                        <a:t>食塩相当量　　　</a:t>
                      </a:r>
                      <a:r>
                        <a:rPr lang="zh-CN" altLang="en-US" sz="900" u="none" strike="noStrike" dirty="0" smtClean="0">
                          <a:effectLst/>
                          <a:latin typeface="Meiryo UI" panose="020B0604030504040204" pitchFamily="50" charset="-128"/>
                          <a:ea typeface="Meiryo UI" panose="020B0604030504040204" pitchFamily="50" charset="-128"/>
                        </a:rPr>
                        <a:t>（</a:t>
                      </a:r>
                      <a:r>
                        <a:rPr lang="en-US" altLang="ja-JP" sz="900" u="none" strike="noStrike" dirty="0" smtClean="0">
                          <a:effectLst/>
                          <a:latin typeface="Meiryo UI" panose="020B0604030504040204" pitchFamily="50" charset="-128"/>
                          <a:ea typeface="Meiryo UI" panose="020B0604030504040204" pitchFamily="50" charset="-128"/>
                        </a:rPr>
                        <a:t>g</a:t>
                      </a:r>
                      <a:r>
                        <a:rPr lang="ja-JP" altLang="en-US" sz="900" u="none" strike="noStrike" dirty="0" smtClean="0">
                          <a:effectLst/>
                          <a:latin typeface="Meiryo UI" panose="020B0604030504040204" pitchFamily="50" charset="-128"/>
                          <a:ea typeface="Meiryo UI" panose="020B0604030504040204" pitchFamily="50" charset="-128"/>
                        </a:rPr>
                        <a:t>）</a:t>
                      </a:r>
                      <a:endParaRPr lang="zh-CN"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983752705"/>
                  </a:ext>
                </a:extLst>
              </a:tr>
              <a:tr h="288000">
                <a:tc>
                  <a:txBody>
                    <a:bodyPr/>
                    <a:lstStyle/>
                    <a:p>
                      <a:pPr algn="l" fontAlgn="ctr">
                        <a:lnSpc>
                          <a:spcPts val="1000"/>
                        </a:lnSpc>
                      </a:pPr>
                      <a:r>
                        <a:rPr lang="zh-TW" altLang="en-US" sz="900" u="none" strike="noStrike" dirty="0">
                          <a:effectLst/>
                          <a:latin typeface="Meiryo UI" panose="020B0604030504040204" pitchFamily="50" charset="-128"/>
                          <a:ea typeface="Meiryo UI" panose="020B0604030504040204" pitchFamily="50" charset="-128"/>
                        </a:rPr>
                        <a:t>食事摂取基準（Ａ）</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（１日当たり）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500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0.7</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0.8</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50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1,400</a:t>
                      </a:r>
                      <a:r>
                        <a:rPr lang="ja-JP" altLang="en-US" sz="900" u="none" strike="noStrike" dirty="0" smtClean="0">
                          <a:effectLst/>
                          <a:latin typeface="Meiryo UI" panose="020B0604030504040204" pitchFamily="50" charset="-128"/>
                          <a:ea typeface="Meiryo UI" panose="020B0604030504040204" pitchFamily="50" charset="-128"/>
                        </a:rPr>
                        <a:t>以上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8</a:t>
                      </a:r>
                      <a:r>
                        <a:rPr lang="ja-JP" altLang="en-US" sz="900" u="none" strike="noStrike" dirty="0" smtClean="0">
                          <a:effectLst/>
                          <a:latin typeface="Meiryo UI" panose="020B0604030504040204" pitchFamily="50" charset="-128"/>
                          <a:ea typeface="Meiryo UI" panose="020B0604030504040204" pitchFamily="50" charset="-128"/>
                        </a:rPr>
                        <a:t>以上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3.5</a:t>
                      </a:r>
                      <a:r>
                        <a:rPr lang="ja-JP" altLang="en-US" sz="900" u="none" strike="noStrike" dirty="0" smtClean="0">
                          <a:effectLst/>
                          <a:latin typeface="Meiryo UI" panose="020B0604030504040204" pitchFamily="50" charset="-128"/>
                          <a:ea typeface="Meiryo UI" panose="020B0604030504040204" pitchFamily="50" charset="-128"/>
                        </a:rPr>
                        <a:t>未満</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1182602396"/>
                  </a:ext>
                </a:extLst>
              </a:tr>
              <a:tr h="288000">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昼食＋おやつの</a:t>
                      </a:r>
                      <a:r>
                        <a:rPr lang="ja-JP" altLang="en-US" sz="900" u="none" strike="noStrike" dirty="0" smtClean="0">
                          <a:effectLst/>
                          <a:latin typeface="Meiryo UI" panose="020B0604030504040204" pitchFamily="50" charset="-128"/>
                          <a:ea typeface="Meiryo UI" panose="020B0604030504040204" pitchFamily="50" charset="-128"/>
                        </a:rPr>
                        <a:t>比率</a:t>
                      </a: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en-US" sz="900" u="none" strike="noStrike" dirty="0" smtClean="0">
                          <a:effectLst/>
                          <a:latin typeface="Meiryo UI" panose="020B0604030504040204" pitchFamily="50" charset="-128"/>
                          <a:ea typeface="Meiryo UI" panose="020B0604030504040204" pitchFamily="50" charset="-128"/>
                        </a:rPr>
                        <a:t>（</a:t>
                      </a:r>
                      <a:r>
                        <a:rPr lang="en-US" sz="900" u="none" strike="noStrike" dirty="0">
                          <a:effectLst/>
                          <a:latin typeface="Meiryo UI" panose="020B0604030504040204" pitchFamily="50" charset="-128"/>
                          <a:ea typeface="Meiryo UI" panose="020B0604030504040204" pitchFamily="50" charset="-128"/>
                        </a:rPr>
                        <a:t>Ｂ％）</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45</a:t>
                      </a:r>
                      <a:r>
                        <a:rPr lang="ja-JP" altLang="en-US" sz="900" u="none" strike="noStrike" dirty="0" smtClean="0">
                          <a:effectLst/>
                          <a:latin typeface="Meiryo UI" panose="020B0604030504040204" pitchFamily="50" charset="-128"/>
                          <a:ea typeface="Meiryo UI" panose="020B0604030504040204" pitchFamily="50" charset="-128"/>
                        </a:rPr>
                        <a:t>％</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3125922819"/>
                  </a:ext>
                </a:extLst>
              </a:tr>
              <a:tr h="288000">
                <a:tc>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給与</a:t>
                      </a:r>
                      <a:r>
                        <a:rPr lang="ja-JP" altLang="en-US" sz="900" u="none" strike="noStrike" dirty="0">
                          <a:effectLst/>
                          <a:latin typeface="Meiryo UI" panose="020B0604030504040204" pitchFamily="50" charset="-128"/>
                          <a:ea typeface="Meiryo UI" panose="020B0604030504040204" pitchFamily="50" charset="-128"/>
                        </a:rPr>
                        <a:t>栄養目標量</a:t>
                      </a:r>
                    </a:p>
                    <a:p>
                      <a:pPr algn="l" fontAlgn="ctr">
                        <a:lnSpc>
                          <a:spcPts val="1000"/>
                        </a:lnSpc>
                      </a:pPr>
                      <a:r>
                        <a:rPr lang="en-US" sz="900" u="none" strike="noStrike" dirty="0">
                          <a:effectLst/>
                          <a:latin typeface="Meiryo UI" panose="020B0604030504040204" pitchFamily="50" charset="-128"/>
                          <a:ea typeface="Meiryo UI" panose="020B0604030504040204" pitchFamily="50" charset="-128"/>
                        </a:rPr>
                        <a:t>（Ｃ＝Ａ×Ｂ／100）</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225</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0.32</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0.36</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23</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630</a:t>
                      </a:r>
                      <a:r>
                        <a:rPr lang="ja-JP" altLang="en-US" sz="900" u="none" strike="noStrike" dirty="0" smtClean="0">
                          <a:effectLst/>
                          <a:latin typeface="Meiryo UI" panose="020B0604030504040204" pitchFamily="50" charset="-128"/>
                          <a:ea typeface="Meiryo UI" panose="020B0604030504040204" pitchFamily="50" charset="-128"/>
                        </a:rPr>
                        <a:t>以上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3.6</a:t>
                      </a:r>
                      <a:r>
                        <a:rPr lang="ja-JP" altLang="en-US" sz="900" u="none" strike="noStrike" dirty="0" smtClean="0">
                          <a:effectLst/>
                          <a:latin typeface="Meiryo UI" panose="020B0604030504040204" pitchFamily="50" charset="-128"/>
                          <a:ea typeface="Meiryo UI" panose="020B0604030504040204" pitchFamily="50" charset="-128"/>
                        </a:rPr>
                        <a:t>以上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1.6</a:t>
                      </a:r>
                      <a:r>
                        <a:rPr lang="ja-JP" altLang="en-US" sz="900" u="none" strike="noStrike" dirty="0" smtClean="0">
                          <a:effectLst/>
                          <a:latin typeface="Meiryo UI" panose="020B0604030504040204" pitchFamily="50" charset="-128"/>
                          <a:ea typeface="Meiryo UI" panose="020B0604030504040204" pitchFamily="50" charset="-128"/>
                        </a:rPr>
                        <a:t>未満</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803168317"/>
                  </a:ext>
                </a:extLst>
              </a:tr>
              <a:tr h="288000">
                <a:tc>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保育所</a:t>
                      </a:r>
                      <a:r>
                        <a:rPr lang="ja-JP" altLang="en-US" sz="900" u="none" strike="noStrike" dirty="0">
                          <a:effectLst/>
                          <a:latin typeface="Meiryo UI" panose="020B0604030504040204" pitchFamily="50" charset="-128"/>
                          <a:ea typeface="Meiryo UI" panose="020B0604030504040204" pitchFamily="50" charset="-128"/>
                        </a:rPr>
                        <a:t>における給与</a:t>
                      </a:r>
                      <a:r>
                        <a:rPr lang="ja-JP" altLang="en-US" sz="900" u="none" strike="noStrike" dirty="0" smtClean="0">
                          <a:effectLst/>
                          <a:latin typeface="Meiryo UI" panose="020B0604030504040204" pitchFamily="50" charset="-128"/>
                          <a:ea typeface="Meiryo UI" panose="020B0604030504040204" pitchFamily="50" charset="-128"/>
                        </a:rPr>
                        <a:t>栄養</a:t>
                      </a:r>
                      <a:endParaRPr lang="en-US" altLang="ja-JP" sz="900" u="none" strike="noStrike" dirty="0" smtClean="0">
                        <a:effectLst/>
                        <a:latin typeface="Meiryo UI" panose="020B0604030504040204" pitchFamily="50" charset="-128"/>
                        <a:ea typeface="Meiryo UI" panose="020B0604030504040204" pitchFamily="50" charset="-128"/>
                      </a:endParaRPr>
                    </a:p>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目標量</a:t>
                      </a:r>
                      <a:r>
                        <a:rPr lang="ja-JP" altLang="en-US" sz="900" u="none" strike="noStrike" dirty="0">
                          <a:effectLst/>
                          <a:latin typeface="Meiryo UI" panose="020B0604030504040204" pitchFamily="50" charset="-128"/>
                          <a:ea typeface="Meiryo UI" panose="020B0604030504040204" pitchFamily="50" charset="-128"/>
                        </a:rPr>
                        <a:t>（Ｃを丸めた値）</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230</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0.32</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0.36</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23</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630</a:t>
                      </a:r>
                      <a:r>
                        <a:rPr lang="ja-JP" altLang="en-US" sz="900" u="none" strike="noStrike" dirty="0" smtClean="0">
                          <a:effectLst/>
                          <a:latin typeface="Meiryo UI" panose="020B0604030504040204" pitchFamily="50" charset="-128"/>
                          <a:ea typeface="Meiryo UI" panose="020B0604030504040204" pitchFamily="50" charset="-128"/>
                        </a:rPr>
                        <a:t>以上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3.6</a:t>
                      </a:r>
                      <a:r>
                        <a:rPr lang="ja-JP" altLang="en-US" sz="900" u="none" strike="noStrike" dirty="0" smtClean="0">
                          <a:effectLst/>
                          <a:latin typeface="Meiryo UI" panose="020B0604030504040204" pitchFamily="50" charset="-128"/>
                          <a:ea typeface="Meiryo UI" panose="020B0604030504040204" pitchFamily="50" charset="-128"/>
                        </a:rPr>
                        <a:t>以上</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noFill/>
                  </a:tcPr>
                </a:tc>
                <a:tc>
                  <a:txBody>
                    <a:bodyPr/>
                    <a:lstStyle/>
                    <a:p>
                      <a:pPr algn="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1.6</a:t>
                      </a:r>
                      <a:r>
                        <a:rPr lang="ja-JP" altLang="en-US" sz="900" u="none" strike="noStrike" dirty="0" smtClean="0">
                          <a:effectLst/>
                          <a:latin typeface="Meiryo UI" panose="020B0604030504040204" pitchFamily="50" charset="-128"/>
                          <a:ea typeface="Meiryo UI" panose="020B0604030504040204" pitchFamily="50" charset="-128"/>
                        </a:rPr>
                        <a:t>未満</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6035" marB="0" anchor="ctr">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3513688769"/>
                  </a:ext>
                </a:extLst>
              </a:tr>
            </a:tbl>
          </a:graphicData>
        </a:graphic>
      </p:graphicFrame>
      <p:sp>
        <p:nvSpPr>
          <p:cNvPr id="30" name="正方形/長方形 29"/>
          <p:cNvSpPr/>
          <p:nvPr/>
        </p:nvSpPr>
        <p:spPr>
          <a:xfrm>
            <a:off x="415650" y="6709900"/>
            <a:ext cx="5760000" cy="954107"/>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備考</a:t>
            </a:r>
            <a:endParaRPr lang="en-US" altLang="ja-JP" sz="800" dirty="0">
              <a:latin typeface="Meiryo UI" panose="020B0604030504040204" pitchFamily="50" charset="-128"/>
              <a:ea typeface="Meiryo UI" panose="020B0604030504040204" pitchFamily="50" charset="-128"/>
            </a:endParaRPr>
          </a:p>
          <a:p>
            <a:r>
              <a:rPr lang="en-US" altLang="ja-JP" sz="800" dirty="0" smtClean="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・給与</a:t>
            </a:r>
            <a:r>
              <a:rPr lang="ja-JP" altLang="en-US" sz="800" dirty="0">
                <a:latin typeface="Meiryo UI" panose="020B0604030504040204" pitchFamily="50" charset="-128"/>
                <a:ea typeface="Meiryo UI" panose="020B0604030504040204" pitchFamily="50" charset="-128"/>
              </a:rPr>
              <a:t>栄養目標量は、子どもの性別、年齢、発達・発育状況、栄養状態、生活状況等を把握・評価し設定する</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  　・エネルギー</a:t>
            </a:r>
            <a:r>
              <a:rPr lang="ja-JP" altLang="en-US" sz="800" dirty="0">
                <a:latin typeface="Meiryo UI" panose="020B0604030504040204" pitchFamily="50" charset="-128"/>
                <a:ea typeface="Meiryo UI" panose="020B0604030504040204" pitchFamily="50" charset="-128"/>
              </a:rPr>
              <a:t>については、「日本人の食事摂取基準</a:t>
            </a:r>
            <a:r>
              <a:rPr lang="en-US" altLang="ja-JP" sz="800" dirty="0">
                <a:latin typeface="Meiryo UI" panose="020B0604030504040204" pitchFamily="50" charset="-128"/>
                <a:ea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rPr>
              <a:t>年版</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」推定エネルギー</a:t>
            </a:r>
            <a:r>
              <a:rPr lang="ja-JP" altLang="en-US" sz="800" dirty="0" smtClean="0">
                <a:latin typeface="Meiryo UI" panose="020B0604030504040204" pitchFamily="50" charset="-128"/>
                <a:ea typeface="Meiryo UI" panose="020B0604030504040204" pitchFamily="50" charset="-128"/>
              </a:rPr>
              <a:t>必要量を</a:t>
            </a:r>
            <a:r>
              <a:rPr lang="ja-JP" altLang="en-US" sz="800" dirty="0">
                <a:latin typeface="Meiryo UI" panose="020B0604030504040204" pitchFamily="50" charset="-128"/>
                <a:ea typeface="Meiryo UI" panose="020B0604030504040204" pitchFamily="50" charset="-128"/>
              </a:rPr>
              <a:t>参考に、園児の特性を考慮して設定</a:t>
            </a:r>
            <a:r>
              <a:rPr lang="ja-JP" altLang="en-US" sz="800" dirty="0" smtClean="0">
                <a:latin typeface="Meiryo UI" panose="020B0604030504040204" pitchFamily="50" charset="-128"/>
                <a:ea typeface="Meiryo UI" panose="020B0604030504040204" pitchFamily="50" charset="-128"/>
              </a:rPr>
              <a:t>した。</a:t>
            </a:r>
          </a:p>
          <a:p>
            <a:r>
              <a:rPr lang="ja-JP" altLang="en-US" sz="800" dirty="0" smtClean="0">
                <a:latin typeface="Meiryo UI" panose="020B0604030504040204" pitchFamily="50" charset="-128"/>
                <a:ea typeface="Meiryo UI" panose="020B0604030504040204" pitchFamily="50" charset="-128"/>
              </a:rPr>
              <a:t>  　・たんぱく質・脂質は％エネルギー、カルシウム・鉄・ビタミンについては推奨量、カリウム・食物繊維・食塩相当量については目標量を参考に</a:t>
            </a:r>
            <a:endParaRPr lang="en-US" altLang="ja-JP" sz="800" dirty="0" smtClean="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設定した。</a:t>
            </a:r>
          </a:p>
          <a:p>
            <a:r>
              <a:rPr lang="ja-JP" altLang="en-US" sz="800" dirty="0" smtClean="0">
                <a:latin typeface="Meiryo UI" panose="020B0604030504040204" pitchFamily="50" charset="-128"/>
                <a:ea typeface="Meiryo UI" panose="020B0604030504040204" pitchFamily="50" charset="-128"/>
              </a:rPr>
              <a:t>  　・推奨量</a:t>
            </a:r>
            <a:r>
              <a:rPr lang="ja-JP" altLang="en-US" sz="800" dirty="0">
                <a:latin typeface="Meiryo UI" panose="020B0604030504040204" pitchFamily="50" charset="-128"/>
                <a:ea typeface="Meiryo UI" panose="020B0604030504040204" pitchFamily="50" charset="-128"/>
              </a:rPr>
              <a:t>で男女差のある数値については、成長期の食事であり、不足がないように最大値を使用した</a:t>
            </a: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		</a:t>
            </a:r>
          </a:p>
          <a:p>
            <a:r>
              <a:rPr lang="ja-JP" altLang="en-US" sz="800" dirty="0" smtClean="0">
                <a:latin typeface="Meiryo UI" panose="020B0604030504040204" pitchFamily="50" charset="-128"/>
                <a:ea typeface="Meiryo UI" panose="020B0604030504040204" pitchFamily="50" charset="-128"/>
              </a:rPr>
              <a:t>  　・保育所</a:t>
            </a:r>
            <a:r>
              <a:rPr lang="ja-JP" altLang="en-US" sz="800" dirty="0">
                <a:latin typeface="Meiryo UI" panose="020B0604030504040204" pitchFamily="50" charset="-128"/>
                <a:ea typeface="Meiryo UI" panose="020B0604030504040204" pitchFamily="50" charset="-128"/>
              </a:rPr>
              <a:t>での給与比率は昼食</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おやつとし、おやつ</a:t>
            </a:r>
            <a:r>
              <a:rPr lang="ja-JP" altLang="en-US" sz="800" dirty="0" smtClean="0">
                <a:latin typeface="Meiryo UI" panose="020B0604030504040204" pitchFamily="50" charset="-128"/>
                <a:ea typeface="Meiryo UI" panose="020B0604030504040204" pitchFamily="50" charset="-128"/>
              </a:rPr>
              <a:t>は</a:t>
            </a:r>
            <a:r>
              <a:rPr lang="en-US" altLang="ja-JP" sz="800" dirty="0" smtClean="0">
                <a:latin typeface="Meiryo UI" panose="020B0604030504040204" pitchFamily="50" charset="-128"/>
                <a:ea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rPr>
              <a:t>歳児</a:t>
            </a:r>
            <a:r>
              <a:rPr lang="ja-JP" altLang="en-US" sz="800" dirty="0">
                <a:latin typeface="Meiryo UI" panose="020B0604030504040204" pitchFamily="50" charset="-128"/>
                <a:ea typeface="Meiryo UI" panose="020B0604030504040204" pitchFamily="50" charset="-128"/>
              </a:rPr>
              <a:t>で給与栄養目標量</a:t>
            </a:r>
            <a:r>
              <a:rPr lang="ja-JP" altLang="en-US" sz="800" dirty="0" smtClean="0">
                <a:latin typeface="Meiryo UI" panose="020B0604030504040204" pitchFamily="50" charset="-128"/>
                <a:ea typeface="Meiryo UI" panose="020B0604030504040204" pitchFamily="50" charset="-128"/>
              </a:rPr>
              <a:t>の</a:t>
            </a:r>
            <a:r>
              <a:rPr lang="en-US" altLang="ja-JP" sz="800" dirty="0" smtClean="0">
                <a:latin typeface="Meiryo UI" panose="020B0604030504040204" pitchFamily="50" charset="-128"/>
                <a:ea typeface="Meiryo UI" panose="020B0604030504040204" pitchFamily="50" charset="-128"/>
              </a:rPr>
              <a:t>15</a:t>
            </a:r>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3</a:t>
            </a:r>
            <a:r>
              <a:rPr lang="en-US" altLang="ja-JP"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5</a:t>
            </a:r>
            <a:r>
              <a:rPr lang="ja-JP" altLang="en-US" sz="800" dirty="0" smtClean="0">
                <a:latin typeface="Meiryo UI" panose="020B0604030504040204" pitchFamily="50" charset="-128"/>
                <a:ea typeface="Meiryo UI" panose="020B0604030504040204" pitchFamily="50" charset="-128"/>
              </a:rPr>
              <a:t>歳児で</a:t>
            </a:r>
            <a:r>
              <a:rPr lang="en-US" altLang="ja-JP" sz="800" dirty="0" smtClean="0">
                <a:latin typeface="Meiryo UI" panose="020B0604030504040204" pitchFamily="50" charset="-128"/>
                <a:ea typeface="Meiryo UI" panose="020B0604030504040204" pitchFamily="50" charset="-128"/>
              </a:rPr>
              <a:t>10%</a:t>
            </a:r>
            <a:r>
              <a:rPr lang="ja-JP" altLang="en-US" sz="800" dirty="0" smtClean="0">
                <a:latin typeface="Meiryo UI" panose="020B0604030504040204" pitchFamily="50" charset="-128"/>
                <a:ea typeface="Meiryo UI" panose="020B0604030504040204" pitchFamily="50" charset="-128"/>
              </a:rPr>
              <a:t>に設定</a:t>
            </a:r>
            <a:r>
              <a:rPr lang="ja-JP" altLang="en-US" sz="800" dirty="0">
                <a:latin typeface="Meiryo UI" panose="020B0604030504040204" pitchFamily="50" charset="-128"/>
                <a:ea typeface="Meiryo UI" panose="020B0604030504040204" pitchFamily="50" charset="-128"/>
              </a:rPr>
              <a:t>した。　</a:t>
            </a:r>
            <a:endParaRPr lang="en-US" altLang="ja-JP" sz="800"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19</a:t>
            </a:r>
            <a:endParaRPr kumimoji="1" lang="ja-JP" altLang="en-US" dirty="0"/>
          </a:p>
        </p:txBody>
      </p:sp>
    </p:spTree>
    <p:extLst>
      <p:ext uri="{BB962C8B-B14F-4D97-AF65-F5344CB8AC3E}">
        <p14:creationId xmlns:p14="http://schemas.microsoft.com/office/powerpoint/2010/main" val="2842069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17" name="表 16"/>
          <p:cNvGraphicFramePr>
            <a:graphicFrameLocks noGrp="1"/>
          </p:cNvGraphicFramePr>
          <p:nvPr>
            <p:extLst>
              <p:ext uri="{D42A27DB-BD31-4B8C-83A1-F6EECF244321}">
                <p14:modId xmlns:p14="http://schemas.microsoft.com/office/powerpoint/2010/main" val="1160871542"/>
              </p:ext>
            </p:extLst>
          </p:nvPr>
        </p:nvGraphicFramePr>
        <p:xfrm>
          <a:off x="646224" y="2051121"/>
          <a:ext cx="2647755" cy="3615225"/>
        </p:xfrm>
        <a:graphic>
          <a:graphicData uri="http://schemas.openxmlformats.org/drawingml/2006/table">
            <a:tbl>
              <a:tblPr>
                <a:tableStyleId>{C083E6E3-FA7D-4D7B-A595-EF9225AFEA82}</a:tableStyleId>
              </a:tblPr>
              <a:tblGrid>
                <a:gridCol w="854513">
                  <a:extLst>
                    <a:ext uri="{9D8B030D-6E8A-4147-A177-3AD203B41FA5}">
                      <a16:colId xmlns:a16="http://schemas.microsoft.com/office/drawing/2014/main" val="94309401"/>
                    </a:ext>
                  </a:extLst>
                </a:gridCol>
                <a:gridCol w="1001242">
                  <a:extLst>
                    <a:ext uri="{9D8B030D-6E8A-4147-A177-3AD203B41FA5}">
                      <a16:colId xmlns:a16="http://schemas.microsoft.com/office/drawing/2014/main" val="4133172999"/>
                    </a:ext>
                  </a:extLst>
                </a:gridCol>
                <a:gridCol w="792000">
                  <a:extLst>
                    <a:ext uri="{9D8B030D-6E8A-4147-A177-3AD203B41FA5}">
                      <a16:colId xmlns:a16="http://schemas.microsoft.com/office/drawing/2014/main" val="2160809035"/>
                    </a:ext>
                  </a:extLst>
                </a:gridCol>
              </a:tblGrid>
              <a:tr h="219625">
                <a:tc gridSpan="2">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食品群名</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可食量</a:t>
                      </a:r>
                      <a:r>
                        <a:rPr lang="en-US" sz="900" u="none" strike="noStrike" dirty="0" smtClean="0">
                          <a:effectLst/>
                          <a:latin typeface="Meiryo UI" panose="020B0604030504040204" pitchFamily="50" charset="-128"/>
                          <a:ea typeface="Meiryo UI" panose="020B0604030504040204" pitchFamily="50" charset="-128"/>
                        </a:rPr>
                        <a:t>（</a:t>
                      </a:r>
                      <a:r>
                        <a:rPr lang="en-US" sz="900" u="none" strike="noStrike" dirty="0">
                          <a:effectLst/>
                          <a:latin typeface="Meiryo UI" panose="020B0604030504040204" pitchFamily="50" charset="-128"/>
                          <a:ea typeface="Meiryo UI" panose="020B0604030504040204" pitchFamily="50" charset="-128"/>
                        </a:rPr>
                        <a:t>ｇ）</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3600" marB="0"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023521224"/>
                  </a:ext>
                </a:extLst>
              </a:tr>
              <a:tr h="118937">
                <a:tc rowSpan="4">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穀類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米</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rowSpan="4">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74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2325749183"/>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パン類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946837575"/>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err="1">
                          <a:effectLst/>
                          <a:latin typeface="Meiryo UI" panose="020B0604030504040204" pitchFamily="50" charset="-128"/>
                          <a:ea typeface="Meiryo UI" panose="020B0604030504040204" pitchFamily="50" charset="-128"/>
                        </a:rPr>
                        <a:t>めん</a:t>
                      </a:r>
                      <a:r>
                        <a:rPr lang="ja-JP" altLang="en-US" sz="900" u="none" strike="noStrike" dirty="0">
                          <a:effectLst/>
                          <a:latin typeface="Meiryo UI" panose="020B0604030504040204" pitchFamily="50" charset="-128"/>
                          <a:ea typeface="Meiryo UI" panose="020B0604030504040204" pitchFamily="50" charset="-128"/>
                        </a:rPr>
                        <a:t>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4176675993"/>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その他の穀類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4089591267"/>
                  </a:ext>
                </a:extLst>
              </a:tr>
              <a:tr h="118937">
                <a:tc rowSpan="2">
                  <a:txBody>
                    <a:bodyPr/>
                    <a:lstStyle/>
                    <a:p>
                      <a:pPr algn="l" fontAlgn="ctr">
                        <a:lnSpc>
                          <a:spcPts val="1000"/>
                        </a:lnSpc>
                      </a:pPr>
                      <a:r>
                        <a:rPr lang="ja-JP" altLang="en-US" sz="900" u="none" strike="noStrike" dirty="0" err="1">
                          <a:effectLst/>
                          <a:latin typeface="Meiryo UI" panose="020B0604030504040204" pitchFamily="50" charset="-128"/>
                          <a:ea typeface="Meiryo UI" panose="020B0604030504040204" pitchFamily="50" charset="-128"/>
                        </a:rPr>
                        <a:t>いも</a:t>
                      </a:r>
                      <a:r>
                        <a:rPr lang="ja-JP" altLang="en-US" sz="900" u="none" strike="noStrike" dirty="0">
                          <a:effectLst/>
                          <a:latin typeface="Meiryo UI" panose="020B0604030504040204" pitchFamily="50" charset="-128"/>
                          <a:ea typeface="Meiryo UI" panose="020B0604030504040204" pitchFamily="50" charset="-128"/>
                        </a:rPr>
                        <a:t>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err="1">
                          <a:effectLst/>
                          <a:latin typeface="Meiryo UI" panose="020B0604030504040204" pitchFamily="50" charset="-128"/>
                          <a:ea typeface="Meiryo UI" panose="020B0604030504040204" pitchFamily="50" charset="-128"/>
                        </a:rPr>
                        <a:t>いも</a:t>
                      </a:r>
                      <a:r>
                        <a:rPr lang="ja-JP" altLang="en-US" sz="900" u="none" strike="noStrike" dirty="0">
                          <a:effectLst/>
                          <a:latin typeface="Meiryo UI" panose="020B0604030504040204" pitchFamily="50" charset="-128"/>
                          <a:ea typeface="Meiryo UI" panose="020B0604030504040204" pitchFamily="50" charset="-128"/>
                        </a:rPr>
                        <a:t>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22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09741546"/>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err="1">
                          <a:effectLst/>
                          <a:latin typeface="Meiryo UI" panose="020B0604030504040204" pitchFamily="50" charset="-128"/>
                          <a:ea typeface="Meiryo UI" panose="020B0604030504040204" pitchFamily="50" charset="-128"/>
                        </a:rPr>
                        <a:t>いも</a:t>
                      </a:r>
                      <a:r>
                        <a:rPr lang="ja-JP" altLang="en-US" sz="900" u="none" strike="noStrike" dirty="0">
                          <a:effectLst/>
                          <a:latin typeface="Meiryo UI" panose="020B0604030504040204" pitchFamily="50" charset="-128"/>
                          <a:ea typeface="Meiryo UI" panose="020B0604030504040204" pitchFamily="50" charset="-128"/>
                        </a:rPr>
                        <a:t>類加工品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endParaRPr kumimoji="1" lang="ja-JP" altLang="en-US"/>
                    </a:p>
                  </a:txBody>
                  <a:tcPr/>
                </a:tc>
                <a:extLst>
                  <a:ext uri="{0D108BD9-81ED-4DB2-BD59-A6C34878D82A}">
                    <a16:rowId xmlns:a16="http://schemas.microsoft.com/office/drawing/2014/main" val="874989576"/>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砂糖及び甘味料</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砂糖及び甘味料</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6</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208010573"/>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豆類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大豆製品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11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714284172"/>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大豆その他の豆類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endParaRPr kumimoji="1" lang="ja-JP" altLang="en-US"/>
                    </a:p>
                  </a:txBody>
                  <a:tcPr/>
                </a:tc>
                <a:extLst>
                  <a:ext uri="{0D108BD9-81ED-4DB2-BD59-A6C34878D82A}">
                    <a16:rowId xmlns:a16="http://schemas.microsoft.com/office/drawing/2014/main" val="326590897"/>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種実類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種実類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1.0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857427102"/>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野菜類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緑黄色野菜</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27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2020416"/>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その他の野菜</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67</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280667723"/>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果実類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果実類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33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3807293195"/>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果実加工品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268539446"/>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きのこ類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きのこ類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501801444"/>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藻類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藻類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1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112567492"/>
                  </a:ext>
                </a:extLst>
              </a:tr>
              <a:tr h="118937">
                <a:tc rowSpan="3">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魚介類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zh-TW" altLang="en-US" sz="900" u="none" strike="noStrike" dirty="0">
                          <a:effectLst/>
                          <a:latin typeface="Meiryo UI" panose="020B0604030504040204" pitchFamily="50" charset="-128"/>
                          <a:ea typeface="Meiryo UI" panose="020B0604030504040204" pitchFamily="50" charset="-128"/>
                        </a:rPr>
                        <a:t>魚介類（生）</a:t>
                      </a:r>
                      <a:endParaRPr lang="zh-TW"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rowSpan="3">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14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42288262"/>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干物・塩蔵・缶詰</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endParaRPr kumimoji="1" lang="ja-JP" altLang="en-US"/>
                    </a:p>
                  </a:txBody>
                  <a:tcPr/>
                </a:tc>
                <a:extLst>
                  <a:ext uri="{0D108BD9-81ED-4DB2-BD59-A6C34878D82A}">
                    <a16:rowId xmlns:a16="http://schemas.microsoft.com/office/drawing/2014/main" val="724518574"/>
                  </a:ext>
                </a:extLst>
              </a:tr>
              <a:tr h="118937">
                <a:tc vMerge="1">
                  <a:txBody>
                    <a:bodyPr/>
                    <a:lstStyle/>
                    <a:p>
                      <a:pPr algn="l" fontAlgn="ctr">
                        <a:lnSpc>
                          <a:spcPts val="800"/>
                        </a:lnSpc>
                      </a:pPr>
                      <a:endParaRPr lang="ja-JP" altLang="en-US" sz="8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練製品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endParaRPr kumimoji="1" lang="ja-JP" altLang="en-US"/>
                    </a:p>
                  </a:txBody>
                  <a:tcPr/>
                </a:tc>
                <a:extLst>
                  <a:ext uri="{0D108BD9-81ED-4DB2-BD59-A6C34878D82A}">
                    <a16:rowId xmlns:a16="http://schemas.microsoft.com/office/drawing/2014/main" val="2524462217"/>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肉類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肉類（生）</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32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256019696"/>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肉加工品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755611151"/>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卵類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卵類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3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470176841"/>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乳類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牛乳</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180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3315154589"/>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乳製品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pPr algn="ctr" fontAlgn="ctr">
                        <a:lnSpc>
                          <a:spcPts val="800"/>
                        </a:lnSpc>
                      </a:pPr>
                      <a:endParaRPr lang="en-US" altLang="ja-JP" sz="8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88398644"/>
                  </a:ext>
                </a:extLst>
              </a:tr>
              <a:tr h="118937">
                <a:tc gridSpan="2">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油脂類</a:t>
                      </a: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hMerge="1">
                  <a:txBody>
                    <a:bodyPr/>
                    <a:lstStyle/>
                    <a:p>
                      <a:pPr algn="l" fontAlgn="ctr">
                        <a:lnSpc>
                          <a:spcPts val="1000"/>
                        </a:lnSpc>
                      </a:pP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a:effectLst/>
                          <a:latin typeface="Meiryo UI" panose="020B0604030504040204" pitchFamily="50" charset="-128"/>
                          <a:ea typeface="Meiryo UI" panose="020B0604030504040204" pitchFamily="50" charset="-128"/>
                        </a:rPr>
                        <a:t>4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891418591"/>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菓子類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菓子類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146669586"/>
                  </a:ext>
                </a:extLst>
              </a:tr>
            </a:tbl>
          </a:graphicData>
        </a:graphic>
      </p:graphicFrame>
      <p:sp>
        <p:nvSpPr>
          <p:cNvPr id="25" name="テキスト ボックス 24"/>
          <p:cNvSpPr txBox="1"/>
          <p:nvPr/>
        </p:nvSpPr>
        <p:spPr>
          <a:xfrm>
            <a:off x="452924" y="659816"/>
            <a:ext cx="5538132" cy="553998"/>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例示</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保育所における食品構成表</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食品構成は使用する食品に偏りが生じないよう、献立を作成するときの目安になります。</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（給与栄養目標量を満たすように構成します。）</a:t>
            </a:r>
          </a:p>
        </p:txBody>
      </p:sp>
      <p:graphicFrame>
        <p:nvGraphicFramePr>
          <p:cNvPr id="28" name="表 27"/>
          <p:cNvGraphicFramePr>
            <a:graphicFrameLocks noGrp="1"/>
          </p:cNvGraphicFramePr>
          <p:nvPr>
            <p:extLst>
              <p:ext uri="{D42A27DB-BD31-4B8C-83A1-F6EECF244321}">
                <p14:modId xmlns:p14="http://schemas.microsoft.com/office/powerpoint/2010/main" val="1999873737"/>
              </p:ext>
            </p:extLst>
          </p:nvPr>
        </p:nvGraphicFramePr>
        <p:xfrm>
          <a:off x="3535448" y="2051121"/>
          <a:ext cx="2647384" cy="3615225"/>
        </p:xfrm>
        <a:graphic>
          <a:graphicData uri="http://schemas.openxmlformats.org/drawingml/2006/table">
            <a:tbl>
              <a:tblPr>
                <a:tableStyleId>{C083E6E3-FA7D-4D7B-A595-EF9225AFEA82}</a:tableStyleId>
              </a:tblPr>
              <a:tblGrid>
                <a:gridCol w="853476">
                  <a:extLst>
                    <a:ext uri="{9D8B030D-6E8A-4147-A177-3AD203B41FA5}">
                      <a16:colId xmlns:a16="http://schemas.microsoft.com/office/drawing/2014/main" val="94309401"/>
                    </a:ext>
                  </a:extLst>
                </a:gridCol>
                <a:gridCol w="1001908">
                  <a:extLst>
                    <a:ext uri="{9D8B030D-6E8A-4147-A177-3AD203B41FA5}">
                      <a16:colId xmlns:a16="http://schemas.microsoft.com/office/drawing/2014/main" val="4133172999"/>
                    </a:ext>
                  </a:extLst>
                </a:gridCol>
                <a:gridCol w="792000">
                  <a:extLst>
                    <a:ext uri="{9D8B030D-6E8A-4147-A177-3AD203B41FA5}">
                      <a16:colId xmlns:a16="http://schemas.microsoft.com/office/drawing/2014/main" val="2160809035"/>
                    </a:ext>
                  </a:extLst>
                </a:gridCol>
              </a:tblGrid>
              <a:tr h="219625">
                <a:tc gridSpan="2">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食品群名</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可食量</a:t>
                      </a:r>
                      <a:r>
                        <a:rPr lang="en-US" sz="900" u="none" strike="noStrike" dirty="0" smtClean="0">
                          <a:effectLst/>
                          <a:latin typeface="Meiryo UI" panose="020B0604030504040204" pitchFamily="50" charset="-128"/>
                          <a:ea typeface="Meiryo UI" panose="020B0604030504040204" pitchFamily="50" charset="-128"/>
                        </a:rPr>
                        <a:t>（</a:t>
                      </a:r>
                      <a:r>
                        <a:rPr lang="en-US" sz="900" u="none" strike="noStrike" dirty="0">
                          <a:effectLst/>
                          <a:latin typeface="Meiryo UI" panose="020B0604030504040204" pitchFamily="50" charset="-128"/>
                          <a:ea typeface="Meiryo UI" panose="020B0604030504040204" pitchFamily="50" charset="-128"/>
                        </a:rPr>
                        <a:t>ｇ）</a:t>
                      </a:r>
                      <a:endParaRPr lang="en-US" sz="900" b="0" i="0" u="none" strike="noStrike" dirty="0">
                        <a:effectLst/>
                        <a:latin typeface="Meiryo UI" panose="020B0604030504040204" pitchFamily="50" charset="-128"/>
                        <a:ea typeface="Meiryo UI" panose="020B0604030504040204" pitchFamily="50" charset="-128"/>
                      </a:endParaRPr>
                    </a:p>
                  </a:txBody>
                  <a:tcPr marL="36000" marR="36000" marT="3600" marB="0"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023521224"/>
                  </a:ext>
                </a:extLst>
              </a:tr>
              <a:tr h="118937">
                <a:tc rowSpan="4">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穀類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米</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tc rowSpan="4">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258</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2325749183"/>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パン類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946837575"/>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err="1">
                          <a:effectLst/>
                          <a:latin typeface="Meiryo UI" panose="020B0604030504040204" pitchFamily="50" charset="-128"/>
                          <a:ea typeface="Meiryo UI" panose="020B0604030504040204" pitchFamily="50" charset="-128"/>
                        </a:rPr>
                        <a:t>めん</a:t>
                      </a:r>
                      <a:r>
                        <a:rPr lang="ja-JP" altLang="en-US" sz="900" u="none" strike="noStrike" dirty="0">
                          <a:effectLst/>
                          <a:latin typeface="Meiryo UI" panose="020B0604030504040204" pitchFamily="50" charset="-128"/>
                          <a:ea typeface="Meiryo UI" panose="020B0604030504040204" pitchFamily="50" charset="-128"/>
                        </a:rPr>
                        <a:t>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4176675993"/>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その他の穀類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4089591267"/>
                  </a:ext>
                </a:extLst>
              </a:tr>
              <a:tr h="118937">
                <a:tc rowSpan="2">
                  <a:txBody>
                    <a:bodyPr/>
                    <a:lstStyle/>
                    <a:p>
                      <a:pPr algn="l" fontAlgn="ctr">
                        <a:lnSpc>
                          <a:spcPts val="1000"/>
                        </a:lnSpc>
                      </a:pPr>
                      <a:r>
                        <a:rPr lang="ja-JP" altLang="en-US" sz="900" u="none" strike="noStrike" dirty="0" err="1">
                          <a:effectLst/>
                          <a:latin typeface="Meiryo UI" panose="020B0604030504040204" pitchFamily="50" charset="-128"/>
                          <a:ea typeface="Meiryo UI" panose="020B0604030504040204" pitchFamily="50" charset="-128"/>
                        </a:rPr>
                        <a:t>いも</a:t>
                      </a:r>
                      <a:r>
                        <a:rPr lang="ja-JP" altLang="en-US" sz="900" u="none" strike="noStrike" dirty="0">
                          <a:effectLst/>
                          <a:latin typeface="Meiryo UI" panose="020B0604030504040204" pitchFamily="50" charset="-128"/>
                          <a:ea typeface="Meiryo UI" panose="020B0604030504040204" pitchFamily="50" charset="-128"/>
                        </a:rPr>
                        <a:t>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err="1">
                          <a:effectLst/>
                          <a:latin typeface="Meiryo UI" panose="020B0604030504040204" pitchFamily="50" charset="-128"/>
                          <a:ea typeface="Meiryo UI" panose="020B0604030504040204" pitchFamily="50" charset="-128"/>
                        </a:rPr>
                        <a:t>いも</a:t>
                      </a:r>
                      <a:r>
                        <a:rPr lang="ja-JP" altLang="en-US" sz="900" u="none" strike="noStrike" dirty="0">
                          <a:effectLst/>
                          <a:latin typeface="Meiryo UI" panose="020B0604030504040204" pitchFamily="50" charset="-128"/>
                          <a:ea typeface="Meiryo UI" panose="020B0604030504040204" pitchFamily="50" charset="-128"/>
                        </a:rPr>
                        <a:t>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36</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09741546"/>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err="1">
                          <a:effectLst/>
                          <a:latin typeface="Meiryo UI" panose="020B0604030504040204" pitchFamily="50" charset="-128"/>
                          <a:ea typeface="Meiryo UI" panose="020B0604030504040204" pitchFamily="50" charset="-128"/>
                        </a:rPr>
                        <a:t>いも</a:t>
                      </a:r>
                      <a:r>
                        <a:rPr lang="ja-JP" altLang="en-US" sz="900" u="none" strike="noStrike" dirty="0">
                          <a:effectLst/>
                          <a:latin typeface="Meiryo UI" panose="020B0604030504040204" pitchFamily="50" charset="-128"/>
                          <a:ea typeface="Meiryo UI" panose="020B0604030504040204" pitchFamily="50" charset="-128"/>
                        </a:rPr>
                        <a:t>類加工品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endParaRPr kumimoji="1" lang="ja-JP" altLang="en-US"/>
                    </a:p>
                  </a:txBody>
                  <a:tcPr/>
                </a:tc>
                <a:extLst>
                  <a:ext uri="{0D108BD9-81ED-4DB2-BD59-A6C34878D82A}">
                    <a16:rowId xmlns:a16="http://schemas.microsoft.com/office/drawing/2014/main" val="874989576"/>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砂糖及び甘味料</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砂糖及び甘味料</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4</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208010573"/>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豆類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大豆製品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31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714284172"/>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大豆その他の豆類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endParaRPr kumimoji="1" lang="ja-JP" altLang="en-US"/>
                    </a:p>
                  </a:txBody>
                  <a:tcPr/>
                </a:tc>
                <a:extLst>
                  <a:ext uri="{0D108BD9-81ED-4DB2-BD59-A6C34878D82A}">
                    <a16:rowId xmlns:a16="http://schemas.microsoft.com/office/drawing/2014/main" val="326590897"/>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種実類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種実類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1.5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857427102"/>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野菜類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緑黄色野菜</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45</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2020416"/>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その他の野菜</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84</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280667723"/>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果実類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果実類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93</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3807293195"/>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果実加工品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1268539446"/>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きのこ類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きのこ類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8</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501801444"/>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藻類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藻類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6</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112567492"/>
                  </a:ext>
                </a:extLst>
              </a:tr>
              <a:tr h="118937">
                <a:tc rowSpan="3">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魚介類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zh-TW" altLang="en-US" sz="900" u="none" strike="noStrike" dirty="0">
                          <a:effectLst/>
                          <a:latin typeface="Meiryo UI" panose="020B0604030504040204" pitchFamily="50" charset="-128"/>
                          <a:ea typeface="Meiryo UI" panose="020B0604030504040204" pitchFamily="50" charset="-128"/>
                        </a:rPr>
                        <a:t>魚介類（生）</a:t>
                      </a:r>
                      <a:endParaRPr lang="zh-TW"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rowSpan="3">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30 </a:t>
                      </a:r>
                      <a:endParaRPr lang="en-US" altLang="ja-JP"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42288262"/>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干物・塩蔵・缶詰</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endParaRPr kumimoji="1" lang="ja-JP" altLang="en-US"/>
                    </a:p>
                  </a:txBody>
                  <a:tcPr/>
                </a:tc>
                <a:extLst>
                  <a:ext uri="{0D108BD9-81ED-4DB2-BD59-A6C34878D82A}">
                    <a16:rowId xmlns:a16="http://schemas.microsoft.com/office/drawing/2014/main" val="724518574"/>
                  </a:ext>
                </a:extLst>
              </a:tr>
              <a:tr h="118937">
                <a:tc vMerge="1">
                  <a:txBody>
                    <a:bodyPr/>
                    <a:lstStyle/>
                    <a:p>
                      <a:pPr algn="l" fontAlgn="ctr">
                        <a:lnSpc>
                          <a:spcPts val="800"/>
                        </a:lnSpc>
                      </a:pPr>
                      <a:endParaRPr lang="ja-JP" altLang="en-US" sz="8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練製品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vMerge="1">
                  <a:txBody>
                    <a:bodyPr/>
                    <a:lstStyle/>
                    <a:p>
                      <a:endParaRPr kumimoji="1" lang="ja-JP" altLang="en-US"/>
                    </a:p>
                  </a:txBody>
                  <a:tcPr/>
                </a:tc>
                <a:extLst>
                  <a:ext uri="{0D108BD9-81ED-4DB2-BD59-A6C34878D82A}">
                    <a16:rowId xmlns:a16="http://schemas.microsoft.com/office/drawing/2014/main" val="2524462217"/>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肉類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肉類（生）</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63</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256019696"/>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肉加工品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3755611151"/>
                  </a:ext>
                </a:extLst>
              </a:tr>
              <a:tr h="118937">
                <a:tc>
                  <a:txBody>
                    <a:bodyPr/>
                    <a:lstStyle/>
                    <a:p>
                      <a:pPr algn="l" fontAlgn="ctr">
                        <a:lnSpc>
                          <a:spcPts val="1000"/>
                        </a:lnSpc>
                      </a:pPr>
                      <a:r>
                        <a:rPr lang="ja-JP" altLang="en-US" sz="900" u="none" strike="noStrike">
                          <a:effectLst/>
                          <a:latin typeface="Meiryo UI" panose="020B0604030504040204" pitchFamily="50" charset="-128"/>
                          <a:ea typeface="Meiryo UI" panose="020B0604030504040204" pitchFamily="50" charset="-128"/>
                        </a:rPr>
                        <a:t>卵類</a:t>
                      </a:r>
                      <a:endParaRPr lang="ja-JP" altLang="en-US" sz="900" b="0" i="0" u="none" strike="noStrike">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卵類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20</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470176841"/>
                  </a:ext>
                </a:extLst>
              </a:tr>
              <a:tr h="118937">
                <a:tc rowSpan="2">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乳類</a:t>
                      </a:r>
                    </a:p>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牛乳</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rowSpan="2">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212</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3315154589"/>
                  </a:ext>
                </a:extLst>
              </a:tr>
              <a:tr h="118937">
                <a:tc vMerge="1">
                  <a:txBody>
                    <a:bodyPr/>
                    <a:lstStyle/>
                    <a:p>
                      <a:pPr algn="l" fontAlgn="ctr">
                        <a:lnSpc>
                          <a:spcPts val="800"/>
                        </a:lnSpc>
                      </a:pPr>
                      <a:endParaRPr lang="ja-JP" altLang="en-US" sz="8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乳製品</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vMerge="1">
                  <a:txBody>
                    <a:bodyPr/>
                    <a:lstStyle/>
                    <a:p>
                      <a:pPr algn="ctr" fontAlgn="ctr">
                        <a:lnSpc>
                          <a:spcPts val="800"/>
                        </a:lnSpc>
                      </a:pPr>
                      <a:endParaRPr lang="en-US" altLang="ja-JP" sz="8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88398644"/>
                  </a:ext>
                </a:extLst>
              </a:tr>
              <a:tr h="118937">
                <a:tc gridSpan="2">
                  <a:txBody>
                    <a:bodyPr/>
                    <a:lstStyle/>
                    <a:p>
                      <a:pPr algn="l" fontAlgn="ctr">
                        <a:lnSpc>
                          <a:spcPts val="1000"/>
                        </a:lnSpc>
                      </a:pPr>
                      <a:r>
                        <a:rPr lang="ja-JP" altLang="en-US" sz="900" u="none" strike="noStrike" dirty="0" smtClean="0">
                          <a:effectLst/>
                          <a:latin typeface="Meiryo UI" panose="020B0604030504040204" pitchFamily="50" charset="-128"/>
                          <a:ea typeface="Meiryo UI" panose="020B0604030504040204" pitchFamily="50" charset="-128"/>
                        </a:rPr>
                        <a:t>油脂類</a:t>
                      </a:r>
                      <a:r>
                        <a:rPr lang="ja-JP" altLang="en-US" sz="900" u="none" strike="noStrike" dirty="0">
                          <a:effectLst/>
                          <a:latin typeface="Meiryo UI" panose="020B0604030504040204" pitchFamily="50" charset="-128"/>
                          <a:ea typeface="Meiryo UI" panose="020B0604030504040204" pitchFamily="50" charset="-128"/>
                        </a:rPr>
                        <a:t>　</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tcPr>
                </a:tc>
                <a:tc hMerge="1">
                  <a:txBody>
                    <a:bodyPr/>
                    <a:lstStyle/>
                    <a:p>
                      <a:pPr algn="l" fontAlgn="ctr">
                        <a:lnSpc>
                          <a:spcPts val="1000"/>
                        </a:lnSpc>
                      </a:pP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6</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891418591"/>
                  </a:ext>
                </a:extLst>
              </a:tr>
              <a:tr h="118937">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菓子類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lnSpc>
                          <a:spcPts val="1000"/>
                        </a:lnSpc>
                      </a:pPr>
                      <a:r>
                        <a:rPr lang="ja-JP" altLang="en-US" sz="900" u="none" strike="noStrike" dirty="0">
                          <a:effectLst/>
                          <a:latin typeface="Meiryo UI" panose="020B0604030504040204" pitchFamily="50" charset="-128"/>
                          <a:ea typeface="Meiryo UI" panose="020B0604030504040204" pitchFamily="50" charset="-128"/>
                        </a:rPr>
                        <a:t>菓子類</a:t>
                      </a:r>
                      <a:endParaRPr lang="ja-JP" altLang="en-US" sz="900" b="0" i="0" u="none" strike="noStrike" dirty="0">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fontAlgn="ctr">
                        <a:lnSpc>
                          <a:spcPts val="1000"/>
                        </a:lnSpc>
                      </a:pPr>
                      <a:r>
                        <a:rPr lang="en-US" altLang="ja-JP" sz="900" u="none" strike="noStrike" dirty="0" smtClean="0">
                          <a:effectLst/>
                          <a:latin typeface="Meiryo UI" panose="020B0604030504040204" pitchFamily="50" charset="-128"/>
                          <a:ea typeface="Meiryo UI" panose="020B0604030504040204" pitchFamily="50" charset="-128"/>
                        </a:rPr>
                        <a:t>24</a:t>
                      </a:r>
                      <a:endParaRPr lang="en-US" altLang="ja-JP" sz="900" b="0" i="0" u="none" strike="noStrike" dirty="0">
                        <a:solidFill>
                          <a:srgbClr val="00B050"/>
                        </a:solidFill>
                        <a:effectLst/>
                        <a:latin typeface="Meiryo UI" panose="020B0604030504040204" pitchFamily="50" charset="-128"/>
                        <a:ea typeface="Meiryo UI" panose="020B0604030504040204" pitchFamily="50" charset="-128"/>
                      </a:endParaRPr>
                    </a:p>
                  </a:txBody>
                  <a:tcPr marL="36000" marR="36000" marT="3600" marB="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146669586"/>
                  </a:ext>
                </a:extLst>
              </a:tr>
            </a:tbl>
          </a:graphicData>
        </a:graphic>
      </p:graphicFrame>
      <p:sp>
        <p:nvSpPr>
          <p:cNvPr id="30" name="テキスト ボックス 29"/>
          <p:cNvSpPr txBox="1"/>
          <p:nvPr/>
        </p:nvSpPr>
        <p:spPr>
          <a:xfrm>
            <a:off x="561543" y="5694152"/>
            <a:ext cx="2797083" cy="21544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 1-2</a:t>
            </a:r>
            <a:r>
              <a:rPr kumimoji="1" lang="ja-JP" altLang="en-US" sz="800" dirty="0" smtClean="0">
                <a:latin typeface="Meiryo UI" panose="020B0604030504040204" pitchFamily="50" charset="-128"/>
                <a:ea typeface="Meiryo UI" panose="020B0604030504040204" pitchFamily="50" charset="-128"/>
              </a:rPr>
              <a:t>歳児の食品構成については、上記の</a:t>
            </a:r>
            <a:r>
              <a:rPr kumimoji="1" lang="en-US" altLang="ja-JP" sz="800" dirty="0" smtClean="0">
                <a:latin typeface="Meiryo UI" panose="020B0604030504040204" pitchFamily="50" charset="-128"/>
                <a:ea typeface="Meiryo UI" panose="020B0604030504040204" pitchFamily="50" charset="-128"/>
              </a:rPr>
              <a:t>80%</a:t>
            </a:r>
            <a:r>
              <a:rPr kumimoji="1" lang="ja-JP" altLang="en-US" sz="800" dirty="0" smtClean="0">
                <a:latin typeface="Meiryo UI" panose="020B0604030504040204" pitchFamily="50" charset="-128"/>
                <a:ea typeface="Meiryo UI" panose="020B0604030504040204" pitchFamily="50" charset="-128"/>
              </a:rPr>
              <a:t>を目安とします。</a:t>
            </a:r>
          </a:p>
        </p:txBody>
      </p:sp>
      <p:sp>
        <p:nvSpPr>
          <p:cNvPr id="31" name="テキスト ボックス 30"/>
          <p:cNvSpPr txBox="1"/>
          <p:nvPr/>
        </p:nvSpPr>
        <p:spPr>
          <a:xfrm>
            <a:off x="452924" y="5958255"/>
            <a:ext cx="348646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（資料） 食事プロセス</a:t>
            </a:r>
            <a:r>
              <a:rPr kumimoji="1" lang="en-US" altLang="ja-JP" sz="800" dirty="0" smtClean="0">
                <a:latin typeface="Meiryo UI" panose="020B0604030504040204" pitchFamily="50" charset="-128"/>
                <a:ea typeface="Meiryo UI" panose="020B0604030504040204" pitchFamily="50" charset="-128"/>
              </a:rPr>
              <a:t>PDCA 2020</a:t>
            </a:r>
            <a:r>
              <a:rPr kumimoji="1" lang="ja-JP" altLang="en-US" sz="800" dirty="0" smtClean="0">
                <a:latin typeface="Meiryo UI" panose="020B0604030504040204" pitchFamily="50" charset="-128"/>
                <a:ea typeface="Meiryo UI" panose="020B0604030504040204" pitchFamily="50" charset="-128"/>
              </a:rPr>
              <a:t>年版 （令和</a:t>
            </a:r>
            <a:r>
              <a:rPr kumimoji="1" lang="en-US" altLang="ja-JP" sz="800" dirty="0" smtClean="0">
                <a:latin typeface="Meiryo UI" panose="020B0604030504040204" pitchFamily="50" charset="-128"/>
                <a:ea typeface="Meiryo UI" panose="020B0604030504040204" pitchFamily="50" charset="-128"/>
              </a:rPr>
              <a:t>3</a:t>
            </a:r>
            <a:r>
              <a:rPr kumimoji="1" lang="ja-JP" altLang="en-US" sz="800" dirty="0" smtClean="0">
                <a:latin typeface="Meiryo UI" panose="020B0604030504040204" pitchFamily="50" charset="-128"/>
                <a:ea typeface="Meiryo UI" panose="020B0604030504040204" pitchFamily="50" charset="-128"/>
              </a:rPr>
              <a:t>年</a:t>
            </a:r>
            <a:r>
              <a:rPr kumimoji="1" lang="en-US" altLang="ja-JP" sz="800" dirty="0" smtClean="0">
                <a:latin typeface="Meiryo UI" panose="020B0604030504040204" pitchFamily="50" charset="-128"/>
                <a:ea typeface="Meiryo UI" panose="020B0604030504040204" pitchFamily="50" charset="-128"/>
              </a:rPr>
              <a:t>3</a:t>
            </a:r>
            <a:r>
              <a:rPr kumimoji="1" lang="ja-JP" altLang="en-US" sz="800" dirty="0" smtClean="0">
                <a:latin typeface="Meiryo UI" panose="020B0604030504040204" pitchFamily="50" charset="-128"/>
                <a:ea typeface="Meiryo UI" panose="020B0604030504040204" pitchFamily="50" charset="-128"/>
              </a:rPr>
              <a:t>月大阪府福祉部）</a:t>
            </a:r>
          </a:p>
        </p:txBody>
      </p:sp>
      <p:sp>
        <p:nvSpPr>
          <p:cNvPr id="32" name="正方形/長方形 31"/>
          <p:cNvSpPr/>
          <p:nvPr/>
        </p:nvSpPr>
        <p:spPr>
          <a:xfrm>
            <a:off x="541338" y="6628746"/>
            <a:ext cx="5760000" cy="415498"/>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rPr>
              <a:t>　学校給食は</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児童及び生徒の</a:t>
            </a:r>
            <a:r>
              <a:rPr lang="ja-JP" altLang="en-US" sz="1050" dirty="0">
                <a:latin typeface="Meiryo UI" panose="020B0604030504040204" pitchFamily="50" charset="-128"/>
                <a:ea typeface="Meiryo UI" panose="020B0604030504040204" pitchFamily="50" charset="-128"/>
              </a:rPr>
              <a:t>心身</a:t>
            </a:r>
            <a:r>
              <a:rPr lang="ja-JP" altLang="en-US" sz="1050" dirty="0" smtClean="0">
                <a:latin typeface="Meiryo UI" panose="020B0604030504040204" pitchFamily="50" charset="-128"/>
                <a:ea typeface="Meiryo UI" panose="020B0604030504040204" pitchFamily="50" charset="-128"/>
              </a:rPr>
              <a:t>の健全な発達</a:t>
            </a:r>
            <a:r>
              <a:rPr lang="ja-JP" altLang="en-US" sz="1050" dirty="0">
                <a:latin typeface="Meiryo UI" panose="020B0604030504040204" pitchFamily="50" charset="-128"/>
                <a:ea typeface="Meiryo UI" panose="020B0604030504040204" pitchFamily="50" charset="-128"/>
              </a:rPr>
              <a:t>に資するものであり、かつ、</a:t>
            </a:r>
            <a:r>
              <a:rPr lang="ja-JP" altLang="en-US" sz="1050" dirty="0" smtClean="0">
                <a:latin typeface="Meiryo UI" panose="020B0604030504040204" pitchFamily="50" charset="-128"/>
                <a:ea typeface="Meiryo UI" panose="020B0604030504040204" pitchFamily="50" charset="-128"/>
              </a:rPr>
              <a:t>児童及び生徒</a:t>
            </a:r>
            <a:r>
              <a:rPr lang="ja-JP" altLang="en-US" sz="1050" dirty="0">
                <a:latin typeface="Meiryo UI" panose="020B0604030504040204" pitchFamily="50" charset="-128"/>
                <a:ea typeface="Meiryo UI" panose="020B0604030504040204" pitchFamily="50" charset="-128"/>
              </a:rPr>
              <a:t>の食</a:t>
            </a:r>
            <a:r>
              <a:rPr lang="ja-JP" altLang="en-US" sz="1050" dirty="0" smtClean="0">
                <a:latin typeface="Meiryo UI" panose="020B0604030504040204" pitchFamily="50" charset="-128"/>
                <a:ea typeface="Meiryo UI" panose="020B0604030504040204" pitchFamily="50" charset="-128"/>
              </a:rPr>
              <a:t>に関する正しい</a:t>
            </a:r>
            <a:r>
              <a:rPr lang="ja-JP" altLang="en-US" sz="1050" dirty="0">
                <a:latin typeface="Meiryo UI" panose="020B0604030504040204" pitchFamily="50" charset="-128"/>
                <a:ea typeface="Meiryo UI" panose="020B0604030504040204" pitchFamily="50" charset="-128"/>
              </a:rPr>
              <a:t>理解と適切な判断力を</a:t>
            </a:r>
            <a:r>
              <a:rPr lang="ja-JP" altLang="en-US" sz="1050" dirty="0" smtClean="0">
                <a:latin typeface="Meiryo UI" panose="020B0604030504040204" pitchFamily="50" charset="-128"/>
                <a:ea typeface="Meiryo UI" panose="020B0604030504040204" pitchFamily="50" charset="-128"/>
              </a:rPr>
              <a:t>養う上で重要な役割を果たすものです。</a:t>
            </a:r>
            <a:endParaRPr lang="en-US" altLang="ja-JP" sz="1050" dirty="0" smtClean="0">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541338" y="6340145"/>
            <a:ext cx="3617484" cy="315271"/>
            <a:chOff x="575916" y="4509569"/>
            <a:chExt cx="3617484" cy="315271"/>
          </a:xfrm>
        </p:grpSpPr>
        <p:sp>
          <p:nvSpPr>
            <p:cNvPr id="34" name="テキスト ボックス 33"/>
            <p:cNvSpPr txBox="1"/>
            <p:nvPr/>
          </p:nvSpPr>
          <p:spPr>
            <a:xfrm>
              <a:off x="599847" y="4509569"/>
              <a:ext cx="2825420"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(4)  </a:t>
              </a:r>
              <a:r>
                <a:rPr kumimoji="1" lang="ja-JP" altLang="en-US" sz="1100" dirty="0" smtClean="0">
                  <a:latin typeface="Meiryo UI" panose="020B0604030504040204" pitchFamily="50" charset="-128"/>
                  <a:ea typeface="Meiryo UI" panose="020B0604030504040204" pitchFamily="50" charset="-128"/>
                </a:rPr>
                <a:t>学校（小学校・中学校）</a:t>
              </a:r>
              <a:endParaRPr kumimoji="1" lang="ja-JP" altLang="en-US" sz="1100"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36" name="フローチャート : 結合子 21"/>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7" name="正方形/長方形 36"/>
          <p:cNvSpPr/>
          <p:nvPr/>
        </p:nvSpPr>
        <p:spPr>
          <a:xfrm>
            <a:off x="565269" y="7138981"/>
            <a:ext cx="4795773" cy="477054"/>
          </a:xfrm>
          <a:prstGeom prst="rect">
            <a:avLst/>
          </a:prstGeom>
        </p:spPr>
        <p:txBody>
          <a:bodyPr wrap="square">
            <a:spAutoFit/>
          </a:bodyPr>
          <a:lstStyle/>
          <a:p>
            <a:pPr>
              <a:lnSpc>
                <a:spcPct val="150000"/>
              </a:lnSpc>
            </a:pPr>
            <a:r>
              <a:rPr lang="ja-JP" altLang="en-US" sz="1000" b="1" dirty="0" smtClean="0">
                <a:latin typeface="Meiryo UI" panose="020B0604030504040204" pitchFamily="50" charset="-128"/>
                <a:ea typeface="Meiryo UI" panose="020B0604030504040204" pitchFamily="50" charset="-128"/>
              </a:rPr>
              <a:t>留意</a:t>
            </a:r>
            <a:r>
              <a:rPr lang="ja-JP" altLang="en-US" sz="1000" b="1" dirty="0">
                <a:latin typeface="Meiryo UI" panose="020B0604030504040204" pitchFamily="50" charset="-128"/>
                <a:ea typeface="Meiryo UI" panose="020B0604030504040204" pitchFamily="50" charset="-128"/>
              </a:rPr>
              <a:t>事項</a:t>
            </a:r>
          </a:p>
          <a:p>
            <a:r>
              <a:rPr lang="ja-JP" altLang="en-US" sz="1000" dirty="0" smtClean="0">
                <a:latin typeface="Meiryo UI" panose="020B0604030504040204" pitchFamily="50" charset="-128"/>
                <a:ea typeface="Meiryo UI" panose="020B0604030504040204" pitchFamily="50" charset="-128"/>
              </a:rPr>
              <a:t>▶ 学校</a:t>
            </a:r>
            <a:r>
              <a:rPr lang="ja-JP" altLang="en-US" sz="1000" dirty="0">
                <a:latin typeface="Meiryo UI" panose="020B0604030504040204" pitchFamily="50" charset="-128"/>
                <a:ea typeface="Meiryo UI" panose="020B0604030504040204" pitchFamily="50" charset="-128"/>
              </a:rPr>
              <a:t>給食摂取基準の策定に</a:t>
            </a:r>
            <a:r>
              <a:rPr lang="ja-JP" altLang="en-US" sz="1000" dirty="0" smtClean="0">
                <a:latin typeface="Meiryo UI" panose="020B0604030504040204" pitchFamily="50" charset="-128"/>
                <a:ea typeface="Meiryo UI" panose="020B0604030504040204" pitchFamily="50" charset="-128"/>
              </a:rPr>
              <a:t>ついて（報告）</a:t>
            </a:r>
            <a:endParaRPr lang="ja-JP" altLang="en-US" sz="10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29000" y="7616035"/>
            <a:ext cx="5400000" cy="553998"/>
          </a:xfrm>
          <a:prstGeom prst="rect">
            <a:avLst/>
          </a:prstGeom>
          <a:noFill/>
          <a:ln>
            <a:solidFill>
              <a:schemeClr val="accent3">
                <a:lumMod val="75000"/>
              </a:schemeClr>
            </a:solidFill>
            <a:prstDash val="sysDot"/>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学校給食摂取基準の策定に当たっては、厚生労働省が定めた食事摂取基準を参考とし、その考え方を踏まえるとともに、食事状況調査の調査結果を踏まえ、児童生徒の健康の増進及び食育の推進を図るために望ましい栄養量を算出する</a:t>
            </a:r>
            <a:r>
              <a:rPr kumimoji="1" lang="ja-JP" altLang="en-US" sz="1000" dirty="0" smtClean="0">
                <a:latin typeface="Meiryo UI" panose="020B0604030504040204" pitchFamily="50" charset="-128"/>
                <a:ea typeface="Meiryo UI" panose="020B0604030504040204" pitchFamily="50" charset="-128"/>
              </a:rPr>
              <a:t>こととした。</a:t>
            </a:r>
            <a:endParaRPr kumimoji="1" lang="ja-JP" altLang="en-US" sz="1000"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676212" y="1246660"/>
            <a:ext cx="5505576" cy="803044"/>
            <a:chOff x="570023" y="1399060"/>
            <a:chExt cx="5505576" cy="803044"/>
          </a:xfrm>
        </p:grpSpPr>
        <p:sp>
          <p:nvSpPr>
            <p:cNvPr id="26" name="テキスト ボックス 25"/>
            <p:cNvSpPr txBox="1"/>
            <p:nvPr/>
          </p:nvSpPr>
          <p:spPr>
            <a:xfrm>
              <a:off x="2599096" y="1399060"/>
              <a:ext cx="1450258" cy="246221"/>
            </a:xfrm>
            <a:prstGeom prst="rect">
              <a:avLst/>
            </a:prstGeom>
            <a:noFill/>
          </p:spPr>
          <p:txBody>
            <a:bodyPr wrap="square" rtlCol="0">
              <a:spAutoFit/>
            </a:bodyPr>
            <a:lstStyle/>
            <a:p>
              <a:r>
                <a:rPr kumimoji="1" lang="en-US" altLang="ja-JP" sz="1000" u="sng" dirty="0" smtClean="0">
                  <a:latin typeface="Meiryo UI" panose="020B0604030504040204" pitchFamily="50" charset="-128"/>
                  <a:ea typeface="Meiryo UI" panose="020B0604030504040204" pitchFamily="50" charset="-128"/>
                </a:rPr>
                <a:t>3-5 </a:t>
              </a:r>
              <a:r>
                <a:rPr kumimoji="1" lang="ja-JP" altLang="en-US" sz="1000" u="sng" dirty="0" smtClean="0">
                  <a:latin typeface="Meiryo UI" panose="020B0604030504040204" pitchFamily="50" charset="-128"/>
                  <a:ea typeface="Meiryo UI" panose="020B0604030504040204" pitchFamily="50" charset="-128"/>
                </a:rPr>
                <a:t>歳児の食品構成表</a:t>
              </a:r>
              <a:endParaRPr kumimoji="1" lang="en-US" altLang="ja-JP" sz="1000" u="sng" dirty="0" smtClean="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799591" y="1692238"/>
              <a:ext cx="2127660" cy="492443"/>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例示</a:t>
              </a:r>
              <a:r>
                <a:rPr kumimoji="1" lang="en-US" altLang="ja-JP" sz="1000" dirty="0" smtClean="0">
                  <a:latin typeface="Meiryo UI" panose="020B0604030504040204" pitchFamily="50" charset="-128"/>
                  <a:ea typeface="Meiryo UI" panose="020B0604030504040204" pitchFamily="50" charset="-128"/>
                </a:rPr>
                <a:t>】 A</a:t>
              </a:r>
              <a:r>
                <a:rPr kumimoji="1" lang="ja-JP" altLang="en-US" sz="1000" dirty="0" smtClean="0">
                  <a:latin typeface="Meiryo UI" panose="020B0604030504040204" pitchFamily="50" charset="-128"/>
                  <a:ea typeface="Meiryo UI" panose="020B0604030504040204" pitchFamily="50" charset="-128"/>
                </a:rPr>
                <a:t>保育所における食品構成表</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　　　　　（主食を保育所で提供する場合）</a:t>
              </a:r>
              <a:endParaRPr kumimoji="1" lang="en-US" altLang="ja-JP" sz="8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　　　　</a:t>
              </a:r>
              <a:r>
                <a:rPr kumimoji="1" lang="en-US" altLang="ja-JP" sz="800" dirty="0" smtClean="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昼食及びおやつの摂取量</a:t>
              </a:r>
            </a:p>
          </p:txBody>
        </p:sp>
        <p:sp>
          <p:nvSpPr>
            <p:cNvPr id="29" name="テキスト ボックス 28"/>
            <p:cNvSpPr txBox="1"/>
            <p:nvPr/>
          </p:nvSpPr>
          <p:spPr>
            <a:xfrm>
              <a:off x="3453515" y="1709661"/>
              <a:ext cx="2616351" cy="492443"/>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参考</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国民健康・栄養調査食品群別摂取量</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（令和元年　</a:t>
              </a:r>
              <a:r>
                <a:rPr kumimoji="1" lang="en-US" altLang="ja-JP" sz="800" dirty="0" smtClean="0">
                  <a:latin typeface="Meiryo UI" panose="020B0604030504040204" pitchFamily="50" charset="-128"/>
                  <a:ea typeface="Meiryo UI" panose="020B0604030504040204" pitchFamily="50" charset="-128"/>
                </a:rPr>
                <a:t>1-6</a:t>
              </a:r>
              <a:r>
                <a:rPr kumimoji="1" lang="ja-JP" altLang="en-US" sz="800" dirty="0" smtClean="0">
                  <a:latin typeface="Meiryo UI" panose="020B0604030504040204" pitchFamily="50" charset="-128"/>
                  <a:ea typeface="Meiryo UI" panose="020B0604030504040204" pitchFamily="50" charset="-128"/>
                </a:rPr>
                <a:t>歳）</a:t>
              </a:r>
              <a:endParaRPr kumimoji="1" lang="en-US" altLang="ja-JP" sz="800" dirty="0" smtClean="0">
                <a:latin typeface="Meiryo UI" panose="020B0604030504040204" pitchFamily="50" charset="-128"/>
                <a:ea typeface="Meiryo UI" panose="020B0604030504040204" pitchFamily="50" charset="-128"/>
              </a:endParaRPr>
            </a:p>
            <a:p>
              <a:pPr algn="ctr"/>
              <a:r>
                <a:rPr kumimoji="1" lang="en-US" altLang="ja-JP" sz="800" dirty="0" smtClean="0">
                  <a:latin typeface="Meiryo UI" panose="020B0604030504040204" pitchFamily="50" charset="-128"/>
                  <a:ea typeface="Meiryo UI" panose="020B0604030504040204" pitchFamily="50" charset="-128"/>
                </a:rPr>
                <a:t>※ 1</a:t>
              </a:r>
              <a:r>
                <a:rPr kumimoji="1" lang="ja-JP" altLang="en-US" sz="800" dirty="0" smtClean="0">
                  <a:latin typeface="Meiryo UI" panose="020B0604030504040204" pitchFamily="50" charset="-128"/>
                  <a:ea typeface="Meiryo UI" panose="020B0604030504040204" pitchFamily="50" charset="-128"/>
                </a:rPr>
                <a:t>人</a:t>
              </a:r>
              <a:r>
                <a:rPr kumimoji="1" lang="en-US" altLang="ja-JP" sz="800" dirty="0" smtClean="0">
                  <a:latin typeface="Meiryo UI" panose="020B0604030504040204" pitchFamily="50" charset="-128"/>
                  <a:ea typeface="Meiryo UI" panose="020B0604030504040204" pitchFamily="50" charset="-128"/>
                </a:rPr>
                <a:t>1</a:t>
              </a:r>
              <a:r>
                <a:rPr kumimoji="1" lang="ja-JP" altLang="en-US" sz="800" dirty="0" smtClean="0">
                  <a:latin typeface="Meiryo UI" panose="020B0604030504040204" pitchFamily="50" charset="-128"/>
                  <a:ea typeface="Meiryo UI" panose="020B0604030504040204" pitchFamily="50" charset="-128"/>
                </a:rPr>
                <a:t>日当たりの摂取量</a:t>
              </a:r>
            </a:p>
          </p:txBody>
        </p:sp>
        <p:sp>
          <p:nvSpPr>
            <p:cNvPr id="2" name="大かっこ 1"/>
            <p:cNvSpPr/>
            <p:nvPr/>
          </p:nvSpPr>
          <p:spPr>
            <a:xfrm>
              <a:off x="570023" y="1679572"/>
              <a:ext cx="2647755" cy="49244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2" name="大かっこ 21"/>
            <p:cNvSpPr/>
            <p:nvPr/>
          </p:nvSpPr>
          <p:spPr>
            <a:xfrm>
              <a:off x="3453061" y="1690122"/>
              <a:ext cx="2622538" cy="49244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3" name="スライド番号プレースホルダー 2"/>
          <p:cNvSpPr>
            <a:spLocks noGrp="1"/>
          </p:cNvSpPr>
          <p:nvPr>
            <p:ph type="sldNum" sz="quarter" idx="10"/>
          </p:nvPr>
        </p:nvSpPr>
        <p:spPr/>
        <p:txBody>
          <a:bodyPr/>
          <a:lstStyle/>
          <a:p>
            <a:r>
              <a:rPr kumimoji="1" lang="en-US" altLang="ja-JP" dirty="0" smtClean="0"/>
              <a:t>20</a:t>
            </a:r>
            <a:endParaRPr kumimoji="1" lang="ja-JP" altLang="en-US" dirty="0"/>
          </a:p>
        </p:txBody>
      </p:sp>
    </p:spTree>
    <p:extLst>
      <p:ext uri="{BB962C8B-B14F-4D97-AF65-F5344CB8AC3E}">
        <p14:creationId xmlns:p14="http://schemas.microsoft.com/office/powerpoint/2010/main" val="39288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0" y="1270"/>
            <a:ext cx="6858000" cy="510083"/>
            <a:chOff x="60960" y="451307"/>
            <a:chExt cx="6858000" cy="510083"/>
          </a:xfrm>
        </p:grpSpPr>
        <p:sp>
          <p:nvSpPr>
            <p:cNvPr id="9" name="正方形/長方形 8"/>
            <p:cNvSpPr/>
            <p:nvPr/>
          </p:nvSpPr>
          <p:spPr>
            <a:xfrm>
              <a:off x="60960" y="451307"/>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60960" y="96139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12" name="表 11"/>
          <p:cNvGraphicFramePr>
            <a:graphicFrameLocks noGrp="1"/>
          </p:cNvGraphicFramePr>
          <p:nvPr>
            <p:extLst>
              <p:ext uri="{D42A27DB-BD31-4B8C-83A1-F6EECF244321}">
                <p14:modId xmlns:p14="http://schemas.microsoft.com/office/powerpoint/2010/main" val="3402881455"/>
              </p:ext>
            </p:extLst>
          </p:nvPr>
        </p:nvGraphicFramePr>
        <p:xfrm>
          <a:off x="729001" y="4894261"/>
          <a:ext cx="5399998" cy="3312160"/>
        </p:xfrm>
        <a:graphic>
          <a:graphicData uri="http://schemas.openxmlformats.org/drawingml/2006/table">
            <a:tbl>
              <a:tblPr firstRow="1" bandRow="1">
                <a:tableStyleId>{C083E6E3-FA7D-4D7B-A595-EF9225AFEA82}</a:tableStyleId>
              </a:tblPr>
              <a:tblGrid>
                <a:gridCol w="1268456">
                  <a:extLst>
                    <a:ext uri="{9D8B030D-6E8A-4147-A177-3AD203B41FA5}">
                      <a16:colId xmlns:a16="http://schemas.microsoft.com/office/drawing/2014/main" val="1217073668"/>
                    </a:ext>
                  </a:extLst>
                </a:gridCol>
                <a:gridCol w="978523">
                  <a:extLst>
                    <a:ext uri="{9D8B030D-6E8A-4147-A177-3AD203B41FA5}">
                      <a16:colId xmlns:a16="http://schemas.microsoft.com/office/drawing/2014/main" val="834521606"/>
                    </a:ext>
                  </a:extLst>
                </a:gridCol>
                <a:gridCol w="978523">
                  <a:extLst>
                    <a:ext uri="{9D8B030D-6E8A-4147-A177-3AD203B41FA5}">
                      <a16:colId xmlns:a16="http://schemas.microsoft.com/office/drawing/2014/main" val="2746208912"/>
                    </a:ext>
                  </a:extLst>
                </a:gridCol>
                <a:gridCol w="1087248">
                  <a:extLst>
                    <a:ext uri="{9D8B030D-6E8A-4147-A177-3AD203B41FA5}">
                      <a16:colId xmlns:a16="http://schemas.microsoft.com/office/drawing/2014/main" val="3153730369"/>
                    </a:ext>
                  </a:extLst>
                </a:gridCol>
                <a:gridCol w="1087248">
                  <a:extLst>
                    <a:ext uri="{9D8B030D-6E8A-4147-A177-3AD203B41FA5}">
                      <a16:colId xmlns:a16="http://schemas.microsoft.com/office/drawing/2014/main" val="20004"/>
                    </a:ext>
                  </a:extLst>
                </a:gridCol>
              </a:tblGrid>
              <a:tr h="0">
                <a:tc rowSpan="2">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区分</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gridSpan="4">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基準値</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84477771"/>
                  </a:ext>
                </a:extLst>
              </a:tr>
              <a:tr h="0">
                <a:tc vMerge="1">
                  <a:txBody>
                    <a:bodyPr/>
                    <a:lstStyle/>
                    <a:p>
                      <a:endParaRPr kumimoji="1" lang="ja-JP" altLang="en-US"/>
                    </a:p>
                  </a:txBody>
                  <a:tcPr/>
                </a:tc>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児童（</a:t>
                      </a:r>
                      <a:r>
                        <a:rPr kumimoji="1" lang="en-US" altLang="ja-JP" sz="900" b="0" dirty="0" smtClean="0">
                          <a:solidFill>
                            <a:schemeClr val="tx1"/>
                          </a:solidFill>
                          <a:latin typeface="Meiryo UI" panose="020B0604030504040204" pitchFamily="50" charset="-128"/>
                          <a:ea typeface="Meiryo UI" panose="020B0604030504040204" pitchFamily="50" charset="-128"/>
                        </a:rPr>
                        <a:t>6-7</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の場合</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児童（</a:t>
                      </a:r>
                      <a:r>
                        <a:rPr kumimoji="1" lang="en-US" altLang="ja-JP" sz="900" b="0" dirty="0" smtClean="0">
                          <a:solidFill>
                            <a:schemeClr val="tx1"/>
                          </a:solidFill>
                          <a:latin typeface="Meiryo UI" panose="020B0604030504040204" pitchFamily="50" charset="-128"/>
                          <a:ea typeface="Meiryo UI" panose="020B0604030504040204" pitchFamily="50" charset="-128"/>
                        </a:rPr>
                        <a:t>8-9</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の場合</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児童（</a:t>
                      </a:r>
                      <a:r>
                        <a:rPr kumimoji="1" lang="en-US" altLang="ja-JP" sz="900" b="0" dirty="0" smtClean="0">
                          <a:solidFill>
                            <a:schemeClr val="tx1"/>
                          </a:solidFill>
                          <a:latin typeface="Meiryo UI" panose="020B0604030504040204" pitchFamily="50" charset="-128"/>
                          <a:ea typeface="Meiryo UI" panose="020B0604030504040204" pitchFamily="50" charset="-128"/>
                        </a:rPr>
                        <a:t>10-11</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の場合</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生徒（</a:t>
                      </a:r>
                      <a:r>
                        <a:rPr kumimoji="1" lang="en-US" altLang="ja-JP" sz="900" b="0" dirty="0" smtClean="0">
                          <a:solidFill>
                            <a:schemeClr val="tx1"/>
                          </a:solidFill>
                          <a:latin typeface="Meiryo UI" panose="020B0604030504040204" pitchFamily="50" charset="-128"/>
                          <a:ea typeface="Meiryo UI" panose="020B0604030504040204" pitchFamily="50" charset="-128"/>
                        </a:rPr>
                        <a:t>12-14</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の場合</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2555972945"/>
                  </a:ext>
                </a:extLst>
              </a:tr>
              <a:tr h="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530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780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830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379730991"/>
                  </a:ext>
                </a:extLst>
              </a:tr>
              <a:tr h="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gridSpan="4">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学校給食による摂取エネルギー全体の</a:t>
                      </a:r>
                      <a:r>
                        <a:rPr kumimoji="1" lang="en-US" altLang="ja-JP" sz="900" b="0" dirty="0" smtClean="0">
                          <a:solidFill>
                            <a:schemeClr val="tx1"/>
                          </a:solidFill>
                          <a:latin typeface="Meiryo UI" panose="020B0604030504040204" pitchFamily="50" charset="-128"/>
                          <a:ea typeface="Meiryo UI" panose="020B0604030504040204" pitchFamily="50" charset="-128"/>
                        </a:rPr>
                        <a:t>13-20%</a:t>
                      </a:r>
                      <a:endParaRPr kumimoji="1" lang="ja-JP" altLang="en-US" sz="900" b="0" dirty="0">
                        <a:solidFill>
                          <a:schemeClr val="accent6">
                            <a:lumMod val="75000"/>
                          </a:schemeClr>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a:p>
                  </a:txBody>
                  <a:tcPr/>
                </a:tc>
                <a:extLst>
                  <a:ext uri="{0D108BD9-81ED-4DB2-BD59-A6C34878D82A}">
                    <a16:rowId xmlns:a16="http://schemas.microsoft.com/office/drawing/2014/main" val="959727744"/>
                  </a:ext>
                </a:extLst>
              </a:tr>
              <a:tr h="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脂質（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gridSpan="4">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学校給食による摂取エネルギー全体の</a:t>
                      </a:r>
                      <a:r>
                        <a:rPr kumimoji="1" lang="en-US" altLang="ja-JP" sz="900" b="0" dirty="0" smtClean="0">
                          <a:solidFill>
                            <a:schemeClr val="tx1"/>
                          </a:solidFill>
                          <a:latin typeface="Meiryo UI" panose="020B0604030504040204" pitchFamily="50" charset="-128"/>
                          <a:ea typeface="Meiryo UI" panose="020B0604030504040204" pitchFamily="50" charset="-128"/>
                        </a:rPr>
                        <a:t>20-30%</a:t>
                      </a:r>
                      <a:endParaRPr kumimoji="1" lang="ja-JP" altLang="en-US" sz="900" b="0" dirty="0">
                        <a:solidFill>
                          <a:schemeClr val="accent6">
                            <a:lumMod val="75000"/>
                          </a:schemeClr>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53601269"/>
                  </a:ext>
                </a:extLst>
              </a:tr>
              <a:tr h="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ナトリウム</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（食塩相当量）（</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2.5</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697676308"/>
                  </a:ext>
                </a:extLst>
              </a:tr>
              <a:tr h="15046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290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360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108923947"/>
                  </a:ext>
                </a:extLst>
              </a:tr>
              <a:tr h="15046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マグネシウム（</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288410386"/>
                  </a:ext>
                </a:extLst>
              </a:tr>
              <a:tr h="15046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鉄（</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986831980"/>
                  </a:ext>
                </a:extLst>
              </a:tr>
              <a:tr h="15046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A</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err="1" smtClean="0">
                          <a:solidFill>
                            <a:schemeClr val="tx1"/>
                          </a:solidFill>
                          <a:latin typeface="Meiryo UI" panose="020B0604030504040204" pitchFamily="50" charset="-128"/>
                          <a:ea typeface="Meiryo UI" panose="020B0604030504040204" pitchFamily="50" charset="-128"/>
                        </a:rPr>
                        <a:t>μgRAE</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160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240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156478706"/>
                  </a:ext>
                </a:extLst>
              </a:tr>
              <a:tr h="15046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ja-JP" altLang="en-US" sz="900" b="0" baseline="-25000" dirty="0" smtClean="0">
                          <a:solidFill>
                            <a:schemeClr val="tx1"/>
                          </a:solidFill>
                          <a:latin typeface="Meiryo UI" panose="020B0604030504040204" pitchFamily="50" charset="-128"/>
                          <a:ea typeface="Meiryo UI" panose="020B0604030504040204" pitchFamily="50" charset="-128"/>
                        </a:rPr>
                        <a:t>１</a:t>
                      </a:r>
                      <a:r>
                        <a:rPr kumimoji="1" lang="ja-JP" altLang="en-US" sz="900" b="0" baseline="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734178753"/>
                  </a:ext>
                </a:extLst>
              </a:tr>
              <a:tr h="15046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ja-JP" altLang="en-US" sz="900" b="0" baseline="-25000" dirty="0" smtClean="0">
                          <a:solidFill>
                            <a:schemeClr val="tx1"/>
                          </a:solidFill>
                          <a:latin typeface="Meiryo UI" panose="020B0604030504040204" pitchFamily="50" charset="-128"/>
                          <a:ea typeface="Meiryo UI" panose="020B0604030504040204" pitchFamily="50" charset="-128"/>
                        </a:rPr>
                        <a:t>２</a:t>
                      </a:r>
                      <a:r>
                        <a:rPr kumimoji="1" lang="ja-JP" altLang="en-US" sz="900" b="0" baseline="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0.6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713957625"/>
                  </a:ext>
                </a:extLst>
              </a:tr>
              <a:tr h="15046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C</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mg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986139705"/>
                  </a:ext>
                </a:extLst>
              </a:tr>
              <a:tr h="160497">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食物繊維（</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4.5</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637167598"/>
                  </a:ext>
                </a:extLst>
              </a:tr>
            </a:tbl>
          </a:graphicData>
        </a:graphic>
      </p:graphicFrame>
      <p:sp>
        <p:nvSpPr>
          <p:cNvPr id="14" name="テキスト ボックス 13"/>
          <p:cNvSpPr txBox="1"/>
          <p:nvPr/>
        </p:nvSpPr>
        <p:spPr>
          <a:xfrm>
            <a:off x="657225" y="4640440"/>
            <a:ext cx="3453217"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児童又は生徒一人一回当たりの学校給食摂取基準</a:t>
            </a:r>
          </a:p>
        </p:txBody>
      </p:sp>
      <p:graphicFrame>
        <p:nvGraphicFramePr>
          <p:cNvPr id="3" name="表 2"/>
          <p:cNvGraphicFramePr>
            <a:graphicFrameLocks noGrp="1"/>
          </p:cNvGraphicFramePr>
          <p:nvPr>
            <p:extLst>
              <p:ext uri="{D42A27DB-BD31-4B8C-83A1-F6EECF244321}">
                <p14:modId xmlns:p14="http://schemas.microsoft.com/office/powerpoint/2010/main" val="778756920"/>
              </p:ext>
            </p:extLst>
          </p:nvPr>
        </p:nvGraphicFramePr>
        <p:xfrm>
          <a:off x="729000" y="909577"/>
          <a:ext cx="5400000" cy="3366354"/>
        </p:xfrm>
        <a:graphic>
          <a:graphicData uri="http://schemas.openxmlformats.org/drawingml/2006/table">
            <a:tbl>
              <a:tblPr firstRow="1" bandRow="1">
                <a:tableStyleId>{C083E6E3-FA7D-4D7B-A595-EF9225AFEA82}</a:tableStyleId>
              </a:tblPr>
              <a:tblGrid>
                <a:gridCol w="1574055">
                  <a:extLst>
                    <a:ext uri="{9D8B030D-6E8A-4147-A177-3AD203B41FA5}">
                      <a16:colId xmlns:a16="http://schemas.microsoft.com/office/drawing/2014/main" val="3831918270"/>
                    </a:ext>
                  </a:extLst>
                </a:gridCol>
                <a:gridCol w="3825945">
                  <a:extLst>
                    <a:ext uri="{9D8B030D-6E8A-4147-A177-3AD203B41FA5}">
                      <a16:colId xmlns:a16="http://schemas.microsoft.com/office/drawing/2014/main" val="2108852165"/>
                    </a:ext>
                  </a:extLst>
                </a:gridCol>
              </a:tblGrid>
              <a:tr h="272634">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272634">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学校保健統計調査の平均身長から求めた標準体重と食事摂取基準で用いている身体活動レベルのレベル</a:t>
                      </a:r>
                      <a:r>
                        <a:rPr kumimoji="1" lang="en-US" altLang="ja-JP" sz="900" b="0" dirty="0" smtClean="0">
                          <a:solidFill>
                            <a:schemeClr val="tx1"/>
                          </a:solidFill>
                          <a:latin typeface="Meiryo UI" panose="020B0604030504040204" pitchFamily="50" charset="-128"/>
                          <a:ea typeface="Meiryo UI" panose="020B0604030504040204" pitchFamily="50" charset="-128"/>
                        </a:rPr>
                        <a:t>Ⅱ</a:t>
                      </a:r>
                      <a:r>
                        <a:rPr kumimoji="1" lang="ja-JP" altLang="en-US" sz="900" b="0" dirty="0" smtClean="0">
                          <a:solidFill>
                            <a:schemeClr val="tx1"/>
                          </a:solidFill>
                          <a:latin typeface="Meiryo UI" panose="020B0604030504040204" pitchFamily="50" charset="-128"/>
                          <a:ea typeface="Meiryo UI" panose="020B0604030504040204" pitchFamily="50" charset="-128"/>
                        </a:rPr>
                        <a:t>（ふつう）により算出した</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日の必要量の</a:t>
                      </a:r>
                      <a:r>
                        <a:rPr kumimoji="1" lang="en-US" altLang="ja-JP" sz="900" b="0" dirty="0" smtClean="0">
                          <a:solidFill>
                            <a:schemeClr val="tx1"/>
                          </a:solidFill>
                          <a:latin typeface="Meiryo UI" panose="020B0604030504040204" pitchFamily="50" charset="-128"/>
                          <a:ea typeface="Meiryo UI" panose="020B0604030504040204" pitchFamily="50" charset="-128"/>
                        </a:rPr>
                        <a:t>3</a:t>
                      </a:r>
                      <a:r>
                        <a:rPr kumimoji="1" lang="ja-JP" altLang="en-US" sz="900" b="0" dirty="0" smtClean="0">
                          <a:solidFill>
                            <a:schemeClr val="tx1"/>
                          </a:solidFill>
                          <a:latin typeface="Meiryo UI" panose="020B0604030504040204" pitchFamily="50" charset="-128"/>
                          <a:ea typeface="Meiryo UI" panose="020B0604030504040204" pitchFamily="50" charset="-128"/>
                        </a:rPr>
                        <a:t>分の</a:t>
                      </a: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659013415"/>
                  </a:ext>
                </a:extLst>
              </a:tr>
              <a:tr h="0">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たんぱく質</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学校給食による摂取エネルギー全体の</a:t>
                      </a:r>
                      <a:r>
                        <a:rPr kumimoji="1" lang="en-US" altLang="ja-JP" sz="900" b="0" dirty="0" smtClean="0">
                          <a:solidFill>
                            <a:schemeClr val="tx1"/>
                          </a:solidFill>
                          <a:latin typeface="Meiryo UI" panose="020B0604030504040204" pitchFamily="50" charset="-128"/>
                          <a:ea typeface="Meiryo UI" panose="020B0604030504040204" pitchFamily="50" charset="-128"/>
                        </a:rPr>
                        <a:t>13-20</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472936999"/>
                  </a:ext>
                </a:extLst>
              </a:tr>
              <a:tr h="120234">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脂質</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学校給食による摂取エネルギー全体の</a:t>
                      </a:r>
                      <a:r>
                        <a:rPr kumimoji="1" lang="en-US" altLang="ja-JP" sz="900" b="0" dirty="0" smtClean="0">
                          <a:solidFill>
                            <a:schemeClr val="tx1"/>
                          </a:solidFill>
                          <a:latin typeface="Meiryo UI" panose="020B0604030504040204" pitchFamily="50" charset="-128"/>
                          <a:ea typeface="Meiryo UI" panose="020B0604030504040204" pitchFamily="50" charset="-128"/>
                        </a:rPr>
                        <a:t>20-30</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343109223"/>
                  </a:ext>
                </a:extLst>
              </a:tr>
              <a:tr h="217768">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ナトリウム（食塩相当量）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食事摂取基準の目標量の</a:t>
                      </a:r>
                      <a:r>
                        <a:rPr kumimoji="1" lang="en-US" altLang="ja-JP" sz="900" b="0" dirty="0" smtClean="0">
                          <a:solidFill>
                            <a:schemeClr val="tx1"/>
                          </a:solidFill>
                          <a:latin typeface="Meiryo UI" panose="020B0604030504040204" pitchFamily="50" charset="-128"/>
                          <a:ea typeface="Meiryo UI" panose="020B0604030504040204" pitchFamily="50" charset="-128"/>
                        </a:rPr>
                        <a:t>3</a:t>
                      </a:r>
                      <a:r>
                        <a:rPr kumimoji="1" lang="ja-JP" altLang="en-US" sz="900" b="0" dirty="0" smtClean="0">
                          <a:solidFill>
                            <a:schemeClr val="tx1"/>
                          </a:solidFill>
                          <a:latin typeface="Meiryo UI" panose="020B0604030504040204" pitchFamily="50" charset="-128"/>
                          <a:ea typeface="Meiryo UI" panose="020B0604030504040204" pitchFamily="50" charset="-128"/>
                        </a:rPr>
                        <a:t>分の</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未満</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569851611"/>
                  </a:ext>
                </a:extLst>
              </a:tr>
              <a:tr h="20189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食事摂取基準の推奨量の</a:t>
                      </a:r>
                      <a:r>
                        <a:rPr kumimoji="1" lang="en-US" altLang="ja-JP" sz="900" b="0" dirty="0" smtClean="0">
                          <a:solidFill>
                            <a:schemeClr val="tx1"/>
                          </a:solidFill>
                          <a:latin typeface="Meiryo UI" panose="020B0604030504040204" pitchFamily="50" charset="-128"/>
                          <a:ea typeface="Meiryo UI" panose="020B0604030504040204" pitchFamily="50" charset="-128"/>
                        </a:rPr>
                        <a:t>50</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89980449"/>
                  </a:ext>
                </a:extLst>
              </a:tr>
              <a:tr h="15871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マグネシウム</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小学生以下については、食事摂取基準の推奨量の</a:t>
                      </a:r>
                      <a:r>
                        <a:rPr kumimoji="1" lang="en-US" altLang="ja-JP" sz="900" b="0" dirty="0" smtClean="0">
                          <a:solidFill>
                            <a:schemeClr val="tx1"/>
                          </a:solidFill>
                          <a:latin typeface="Meiryo UI" panose="020B0604030504040204" pitchFamily="50" charset="-128"/>
                          <a:ea typeface="Meiryo UI" panose="020B0604030504040204" pitchFamily="50" charset="-128"/>
                        </a:rPr>
                        <a:t>3</a:t>
                      </a:r>
                      <a:r>
                        <a:rPr kumimoji="1" lang="ja-JP" altLang="en-US" sz="900" b="0" dirty="0" smtClean="0">
                          <a:solidFill>
                            <a:schemeClr val="tx1"/>
                          </a:solidFill>
                          <a:latin typeface="Meiryo UI" panose="020B0604030504040204" pitchFamily="50" charset="-128"/>
                          <a:ea typeface="Meiryo UI" panose="020B0604030504040204" pitchFamily="50" charset="-128"/>
                        </a:rPr>
                        <a:t>分の</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程度</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中学生以上については</a:t>
                      </a:r>
                      <a:r>
                        <a:rPr kumimoji="1" lang="en-US" altLang="ja-JP" sz="900" b="0" dirty="0" smtClean="0">
                          <a:solidFill>
                            <a:schemeClr val="tx1"/>
                          </a:solidFill>
                          <a:latin typeface="Meiryo UI" panose="020B0604030504040204" pitchFamily="50" charset="-128"/>
                          <a:ea typeface="Meiryo UI" panose="020B0604030504040204" pitchFamily="50" charset="-128"/>
                        </a:rPr>
                        <a:t>40</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8681657"/>
                  </a:ext>
                </a:extLst>
              </a:tr>
              <a:tr h="12315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食事摂取基準の推奨量の</a:t>
                      </a:r>
                      <a:r>
                        <a:rPr kumimoji="1" lang="en-US" altLang="ja-JP" sz="900" b="0" dirty="0" smtClean="0">
                          <a:solidFill>
                            <a:schemeClr val="tx1"/>
                          </a:solidFill>
                          <a:latin typeface="Meiryo UI" panose="020B0604030504040204" pitchFamily="50" charset="-128"/>
                          <a:ea typeface="Meiryo UI" panose="020B0604030504040204" pitchFamily="50" charset="-128"/>
                        </a:rPr>
                        <a:t>40</a:t>
                      </a:r>
                      <a:r>
                        <a:rPr kumimoji="1" lang="ja-JP" altLang="en-US" sz="900" b="0" dirty="0" smtClean="0">
                          <a:solidFill>
                            <a:schemeClr val="tx1"/>
                          </a:solidFill>
                          <a:latin typeface="Meiryo UI" panose="020B0604030504040204" pitchFamily="50" charset="-128"/>
                          <a:ea typeface="Meiryo UI" panose="020B0604030504040204" pitchFamily="50" charset="-128"/>
                        </a:rPr>
                        <a:t>％程度</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008883289"/>
                  </a:ext>
                </a:extLst>
              </a:tr>
              <a:tr h="14093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亜鉛</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食事摂取基準の推奨量の</a:t>
                      </a:r>
                      <a:r>
                        <a:rPr kumimoji="1" lang="en-US" altLang="ja-JP" sz="900" b="0" dirty="0" smtClean="0">
                          <a:solidFill>
                            <a:schemeClr val="tx1"/>
                          </a:solidFill>
                          <a:latin typeface="Meiryo UI" panose="020B0604030504040204" pitchFamily="50" charset="-128"/>
                          <a:ea typeface="Meiryo UI" panose="020B0604030504040204" pitchFamily="50" charset="-128"/>
                        </a:rPr>
                        <a:t>3</a:t>
                      </a:r>
                      <a:r>
                        <a:rPr kumimoji="1" lang="ja-JP" altLang="en-US" sz="900" b="0" dirty="0" smtClean="0">
                          <a:solidFill>
                            <a:schemeClr val="tx1"/>
                          </a:solidFill>
                          <a:latin typeface="Meiryo UI" panose="020B0604030504040204" pitchFamily="50" charset="-128"/>
                          <a:ea typeface="Meiryo UI" panose="020B0604030504040204" pitchFamily="50" charset="-128"/>
                        </a:rPr>
                        <a:t>分の</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が学校給食において配慮すべき値</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55903623"/>
                  </a:ext>
                </a:extLst>
              </a:tr>
              <a:tr h="14093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A</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食事摂取基準の推奨量の</a:t>
                      </a:r>
                      <a:r>
                        <a:rPr kumimoji="1" lang="en-US" altLang="ja-JP" sz="900" b="0" dirty="0" smtClean="0">
                          <a:solidFill>
                            <a:schemeClr val="tx1"/>
                          </a:solidFill>
                          <a:latin typeface="Meiryo UI" panose="020B0604030504040204" pitchFamily="50" charset="-128"/>
                          <a:ea typeface="Meiryo UI" panose="020B0604030504040204" pitchFamily="50" charset="-128"/>
                        </a:rPr>
                        <a:t>40</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98515791"/>
                  </a:ext>
                </a:extLst>
              </a:tr>
              <a:tr h="14093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ビタミンＢ</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1</a:t>
                      </a:r>
                      <a:endParaRPr kumimoji="1" lang="ja-JP" altLang="en-US" sz="900" b="0" baseline="-250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食事摂取基準の推奨量の</a:t>
                      </a:r>
                      <a:r>
                        <a:rPr kumimoji="1" lang="en-US" altLang="ja-JP" sz="900" b="0" dirty="0" smtClean="0">
                          <a:solidFill>
                            <a:schemeClr val="tx1"/>
                          </a:solidFill>
                          <a:latin typeface="Meiryo UI" panose="020B0604030504040204" pitchFamily="50" charset="-128"/>
                          <a:ea typeface="Meiryo UI" panose="020B0604030504040204" pitchFamily="50" charset="-128"/>
                        </a:rPr>
                        <a:t>40</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39014321"/>
                  </a:ext>
                </a:extLst>
              </a:tr>
              <a:tr h="14093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ビタミンＢ</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2</a:t>
                      </a:r>
                      <a:endParaRPr kumimoji="1" lang="ja-JP" altLang="en-US" sz="900" b="0" baseline="-250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食事摂取基準の推奨量の</a:t>
                      </a:r>
                      <a:r>
                        <a:rPr kumimoji="1" lang="en-US" altLang="ja-JP" sz="900" b="0" dirty="0" smtClean="0">
                          <a:solidFill>
                            <a:schemeClr val="tx1"/>
                          </a:solidFill>
                          <a:latin typeface="Meiryo UI" panose="020B0604030504040204" pitchFamily="50" charset="-128"/>
                          <a:ea typeface="Meiryo UI" panose="020B0604030504040204" pitchFamily="50" charset="-128"/>
                        </a:rPr>
                        <a:t>40</a:t>
                      </a:r>
                      <a:r>
                        <a:rPr kumimoji="1" lang="ja-JP" altLang="en-US" sz="900" b="0" dirty="0" smtClean="0">
                          <a:solidFill>
                            <a:schemeClr val="tx1"/>
                          </a:solidFill>
                          <a:latin typeface="Meiryo UI" panose="020B0604030504040204" pitchFamily="50" charset="-128"/>
                          <a:ea typeface="Meiryo UI" panose="020B0604030504040204" pitchFamily="50" charset="-128"/>
                        </a:rPr>
                        <a:t>％</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987749644"/>
                  </a:ext>
                </a:extLst>
              </a:tr>
              <a:tr h="14093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ビタミンＣ</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食事摂取基準の推奨量の</a:t>
                      </a:r>
                      <a:r>
                        <a:rPr kumimoji="1" lang="en-US" altLang="ja-JP" sz="900" b="0" dirty="0" smtClean="0">
                          <a:solidFill>
                            <a:schemeClr val="tx1"/>
                          </a:solidFill>
                          <a:latin typeface="Meiryo UI" panose="020B0604030504040204" pitchFamily="50" charset="-128"/>
                          <a:ea typeface="Meiryo UI" panose="020B0604030504040204" pitchFamily="50" charset="-128"/>
                        </a:rPr>
                        <a:t>3</a:t>
                      </a:r>
                      <a:r>
                        <a:rPr kumimoji="1" lang="ja-JP" altLang="en-US" sz="900" b="0" dirty="0" smtClean="0">
                          <a:solidFill>
                            <a:schemeClr val="tx1"/>
                          </a:solidFill>
                          <a:latin typeface="Meiryo UI" panose="020B0604030504040204" pitchFamily="50" charset="-128"/>
                          <a:ea typeface="Meiryo UI" panose="020B0604030504040204" pitchFamily="50" charset="-128"/>
                        </a:rPr>
                        <a:t>分の</a:t>
                      </a: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815152865"/>
                  </a:ext>
                </a:extLst>
              </a:tr>
              <a:tr h="140936">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食物繊維</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食事摂取基準の目標量の</a:t>
                      </a:r>
                      <a:r>
                        <a:rPr kumimoji="1" lang="en-US" altLang="ja-JP" sz="900" b="0" dirty="0" smtClean="0">
                          <a:solidFill>
                            <a:schemeClr val="tx1"/>
                          </a:solidFill>
                          <a:latin typeface="Meiryo UI" panose="020B0604030504040204" pitchFamily="50" charset="-128"/>
                          <a:ea typeface="Meiryo UI" panose="020B0604030504040204" pitchFamily="50" charset="-128"/>
                        </a:rPr>
                        <a:t>40</a:t>
                      </a:r>
                      <a:r>
                        <a:rPr kumimoji="1" lang="ja-JP" altLang="en-US" sz="900" b="0" dirty="0" smtClean="0">
                          <a:solidFill>
                            <a:schemeClr val="tx1"/>
                          </a:solidFill>
                          <a:latin typeface="Meiryo UI" panose="020B0604030504040204" pitchFamily="50" charset="-128"/>
                          <a:ea typeface="Meiryo UI" panose="020B0604030504040204" pitchFamily="50" charset="-128"/>
                        </a:rPr>
                        <a:t>％以上</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939704900"/>
                  </a:ext>
                </a:extLst>
              </a:tr>
            </a:tbl>
          </a:graphicData>
        </a:graphic>
      </p:graphicFrame>
      <p:sp>
        <p:nvSpPr>
          <p:cNvPr id="17" name="テキスト ボックス 16"/>
          <p:cNvSpPr txBox="1"/>
          <p:nvPr/>
        </p:nvSpPr>
        <p:spPr>
          <a:xfrm>
            <a:off x="658474" y="8224700"/>
            <a:ext cx="5556250" cy="830997"/>
          </a:xfrm>
          <a:prstGeom prst="rect">
            <a:avLst/>
          </a:prstGeom>
          <a:noFill/>
        </p:spPr>
        <p:txBody>
          <a:bodyPr wrap="squar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注</a:t>
            </a:r>
            <a:r>
              <a:rPr kumimoji="1" lang="en-US" altLang="ja-JP" sz="800" dirty="0" smtClean="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１ 表に掲げるもののほか、次に掲げるものについても示した摂取について配慮すること。　</a:t>
            </a:r>
          </a:p>
          <a:p>
            <a:r>
              <a:rPr kumimoji="1" lang="ja-JP" altLang="en-US" sz="800" dirty="0" smtClean="0">
                <a:latin typeface="Meiryo UI" panose="020B0604030504040204" pitchFamily="50" charset="-128"/>
                <a:ea typeface="Meiryo UI" panose="020B0604030504040204" pitchFamily="50" charset="-128"/>
              </a:rPr>
              <a:t>            亜鉛</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児童（</a:t>
            </a:r>
            <a:r>
              <a:rPr kumimoji="1" lang="ja-JP" altLang="en-US" sz="800" dirty="0" smtClean="0">
                <a:latin typeface="Meiryo UI" panose="020B0604030504040204" pitchFamily="50" charset="-128"/>
                <a:ea typeface="Meiryo UI" panose="020B0604030504040204" pitchFamily="50" charset="-128"/>
              </a:rPr>
              <a:t>６</a:t>
            </a:r>
            <a:r>
              <a:rPr kumimoji="1" lang="en-US" altLang="ja-JP" sz="800" dirty="0" smtClean="0">
                <a:solidFill>
                  <a:srgbClr val="00B050"/>
                </a:solidFill>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７歳）  ２</a:t>
            </a:r>
            <a:r>
              <a:rPr kumimoji="1" lang="en-US" altLang="ja-JP" sz="800" dirty="0" smtClean="0">
                <a:latin typeface="Meiryo UI" panose="020B0604030504040204" pitchFamily="50" charset="-128"/>
                <a:ea typeface="Meiryo UI" panose="020B0604030504040204" pitchFamily="50" charset="-128"/>
              </a:rPr>
              <a:t>mg   </a:t>
            </a:r>
            <a:r>
              <a:rPr kumimoji="1" lang="ja-JP" altLang="en-US" sz="800" dirty="0" smtClean="0">
                <a:latin typeface="Meiryo UI" panose="020B0604030504040204" pitchFamily="50" charset="-128"/>
                <a:ea typeface="Meiryo UI" panose="020B0604030504040204" pitchFamily="50" charset="-128"/>
              </a:rPr>
              <a:t>児童</a:t>
            </a:r>
            <a:r>
              <a:rPr kumimoji="1" lang="ja-JP" altLang="en-US" sz="800" dirty="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８</a:t>
            </a:r>
            <a:r>
              <a:rPr kumimoji="1" lang="en-US" altLang="ja-JP" sz="800" dirty="0" smtClean="0">
                <a:solidFill>
                  <a:srgbClr val="00B050"/>
                </a:solidFill>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９歳） ２</a:t>
            </a:r>
            <a:r>
              <a:rPr kumimoji="1" lang="en-US" altLang="ja-JP" sz="800" dirty="0" smtClean="0">
                <a:latin typeface="Meiryo UI" panose="020B0604030504040204" pitchFamily="50" charset="-128"/>
                <a:ea typeface="Meiryo UI" panose="020B0604030504040204" pitchFamily="50" charset="-128"/>
              </a:rPr>
              <a:t>mg</a:t>
            </a:r>
            <a:endParaRPr kumimoji="1" lang="ja-JP" altLang="en-US"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児童</a:t>
            </a:r>
            <a:r>
              <a:rPr kumimoji="1" lang="ja-JP" altLang="en-US" sz="800" dirty="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10</a:t>
            </a:r>
            <a:r>
              <a:rPr kumimoji="1" lang="en-US" altLang="ja-JP" sz="800" dirty="0" smtClean="0">
                <a:solidFill>
                  <a:srgbClr val="00B050"/>
                </a:solidFill>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11</a:t>
            </a:r>
            <a:r>
              <a:rPr kumimoji="1" lang="ja-JP" altLang="en-US" sz="800" dirty="0">
                <a:latin typeface="Meiryo UI" panose="020B0604030504040204" pitchFamily="50" charset="-128"/>
                <a:ea typeface="Meiryo UI" panose="020B0604030504040204" pitchFamily="50" charset="-128"/>
              </a:rPr>
              <a:t>歳）２</a:t>
            </a:r>
            <a:r>
              <a:rPr kumimoji="1" lang="en-US" altLang="ja-JP" sz="800" dirty="0" smtClean="0">
                <a:latin typeface="Meiryo UI" panose="020B0604030504040204" pitchFamily="50" charset="-128"/>
                <a:ea typeface="Meiryo UI" panose="020B0604030504040204" pitchFamily="50" charset="-128"/>
              </a:rPr>
              <a:t>mg</a:t>
            </a:r>
            <a:r>
              <a:rPr kumimoji="1" lang="ja-JP" altLang="en-US" sz="800" dirty="0" smtClean="0">
                <a:latin typeface="Meiryo UI" panose="020B0604030504040204" pitchFamily="50" charset="-128"/>
                <a:ea typeface="Meiryo UI" panose="020B0604030504040204" pitchFamily="50" charset="-128"/>
              </a:rPr>
              <a:t>   生徒</a:t>
            </a:r>
            <a:r>
              <a:rPr kumimoji="1" lang="ja-JP" altLang="en-US" sz="800" dirty="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12</a:t>
            </a:r>
            <a:r>
              <a:rPr kumimoji="1" lang="en-US" altLang="ja-JP" sz="800" dirty="0" smtClean="0">
                <a:solidFill>
                  <a:srgbClr val="00B050"/>
                </a:solidFill>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14</a:t>
            </a:r>
            <a:r>
              <a:rPr kumimoji="1" lang="ja-JP" altLang="en-US" sz="800" dirty="0">
                <a:latin typeface="Meiryo UI" panose="020B0604030504040204" pitchFamily="50" charset="-128"/>
                <a:ea typeface="Meiryo UI" panose="020B0604030504040204" pitchFamily="50" charset="-128"/>
              </a:rPr>
              <a:t>歳）３</a:t>
            </a:r>
            <a:r>
              <a:rPr kumimoji="1" lang="en-US" altLang="ja-JP" sz="800" dirty="0" smtClean="0">
                <a:latin typeface="Meiryo UI" panose="020B0604030504040204" pitchFamily="50" charset="-128"/>
                <a:ea typeface="Meiryo UI" panose="020B0604030504040204" pitchFamily="50" charset="-128"/>
              </a:rPr>
              <a:t>mg</a:t>
            </a:r>
          </a:p>
          <a:p>
            <a:r>
              <a:rPr kumimoji="1" lang="ja-JP" altLang="en-US" sz="800" dirty="0" smtClean="0">
                <a:latin typeface="Meiryo UI" panose="020B0604030504040204" pitchFamily="50" charset="-128"/>
                <a:ea typeface="Meiryo UI" panose="020B0604030504040204" pitchFamily="50" charset="-128"/>
              </a:rPr>
              <a:t>       ２</a:t>
            </a:r>
            <a:r>
              <a:rPr kumimoji="1" lang="ja-JP" altLang="en-US" sz="800" dirty="0">
                <a:latin typeface="Meiryo UI" panose="020B0604030504040204" pitchFamily="50" charset="-128"/>
                <a:ea typeface="Meiryo UI" panose="020B0604030504040204" pitchFamily="50" charset="-128"/>
              </a:rPr>
              <a:t>　この摂取基準は、全国的な平均値を示したものであるから、適用に当たっては、個々</a:t>
            </a:r>
            <a:r>
              <a:rPr kumimoji="1" lang="ja-JP" altLang="en-US" sz="800" dirty="0" smtClean="0">
                <a:latin typeface="Meiryo UI" panose="020B0604030504040204" pitchFamily="50" charset="-128"/>
                <a:ea typeface="Meiryo UI" panose="020B0604030504040204" pitchFamily="50" charset="-128"/>
              </a:rPr>
              <a:t>の健康</a:t>
            </a:r>
            <a:r>
              <a:rPr kumimoji="1" lang="ja-JP" altLang="en-US" sz="800" dirty="0">
                <a:latin typeface="Meiryo UI" panose="020B0604030504040204" pitchFamily="50" charset="-128"/>
                <a:ea typeface="Meiryo UI" panose="020B0604030504040204" pitchFamily="50" charset="-128"/>
              </a:rPr>
              <a:t>及び生活活動等の実態並び</a:t>
            </a:r>
            <a:r>
              <a:rPr kumimoji="1" lang="ja-JP" altLang="en-US" sz="800" dirty="0" smtClean="0">
                <a:latin typeface="Meiryo UI" panose="020B0604030504040204" pitchFamily="50" charset="-128"/>
                <a:ea typeface="Meiryo UI" panose="020B0604030504040204" pitchFamily="50" charset="-128"/>
              </a:rPr>
              <a:t>に</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地域</a:t>
            </a:r>
            <a:r>
              <a:rPr kumimoji="1" lang="ja-JP" altLang="en-US" sz="800" dirty="0">
                <a:latin typeface="Meiryo UI" panose="020B0604030504040204" pitchFamily="50" charset="-128"/>
                <a:ea typeface="Meiryo UI" panose="020B0604030504040204" pitchFamily="50" charset="-128"/>
              </a:rPr>
              <a:t>の実情等に十分配慮し、弾力的に運用すること</a:t>
            </a:r>
            <a:r>
              <a:rPr kumimoji="1" lang="ja-JP" altLang="en-US" sz="800" dirty="0" smtClean="0">
                <a:latin typeface="Meiryo UI" panose="020B0604030504040204" pitchFamily="50" charset="-128"/>
                <a:ea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       ３</a:t>
            </a:r>
            <a:r>
              <a:rPr kumimoji="1" lang="ja-JP" altLang="en-US" sz="800" dirty="0">
                <a:latin typeface="Meiryo UI" panose="020B0604030504040204" pitchFamily="50" charset="-128"/>
                <a:ea typeface="Meiryo UI" panose="020B0604030504040204" pitchFamily="50" charset="-128"/>
              </a:rPr>
              <a:t>　献立の作成に当たっては、多様な食品を適切に組み合わせるよう配慮すること。</a:t>
            </a:r>
            <a:endParaRPr kumimoji="1" lang="ja-JP" altLang="en-US" sz="8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627063" y="650301"/>
            <a:ext cx="3453217"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各栄養素等の基準値の設定</a:t>
            </a:r>
          </a:p>
        </p:txBody>
      </p:sp>
      <p:sp>
        <p:nvSpPr>
          <p:cNvPr id="13" name="テキスト ボックス 12"/>
          <p:cNvSpPr txBox="1"/>
          <p:nvPr/>
        </p:nvSpPr>
        <p:spPr>
          <a:xfrm>
            <a:off x="610436" y="4279560"/>
            <a:ext cx="5604287"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（資料） 学校</a:t>
            </a:r>
            <a:r>
              <a:rPr kumimoji="1" lang="ja-JP" altLang="en-US" sz="800" dirty="0">
                <a:latin typeface="Meiryo UI" panose="020B0604030504040204" pitchFamily="50" charset="-128"/>
                <a:ea typeface="Meiryo UI" panose="020B0604030504040204" pitchFamily="50" charset="-128"/>
              </a:rPr>
              <a:t>給食摂取基準の策定について（報告</a:t>
            </a:r>
            <a:r>
              <a:rPr kumimoji="1" lang="ja-JP" altLang="en-US" sz="800" dirty="0" smtClean="0">
                <a:latin typeface="Meiryo UI" panose="020B0604030504040204" pitchFamily="50" charset="-128"/>
                <a:ea typeface="Meiryo UI" panose="020B0604030504040204" pitchFamily="50" charset="-128"/>
              </a:rPr>
              <a:t>）</a:t>
            </a:r>
          </a:p>
        </p:txBody>
      </p:sp>
      <p:sp>
        <p:nvSpPr>
          <p:cNvPr id="15" name="テキスト ボックス 14"/>
          <p:cNvSpPr txBox="1"/>
          <p:nvPr/>
        </p:nvSpPr>
        <p:spPr>
          <a:xfrm>
            <a:off x="610435" y="9080923"/>
            <a:ext cx="5604287"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（資料） 学校</a:t>
            </a:r>
            <a:r>
              <a:rPr kumimoji="1" lang="ja-JP" altLang="en-US" sz="800" dirty="0">
                <a:latin typeface="Meiryo UI" panose="020B0604030504040204" pitchFamily="50" charset="-128"/>
                <a:ea typeface="Meiryo UI" panose="020B0604030504040204" pitchFamily="50" charset="-128"/>
              </a:rPr>
              <a:t>給食実施</a:t>
            </a:r>
            <a:r>
              <a:rPr kumimoji="1" lang="ja-JP" altLang="en-US" sz="800" dirty="0" smtClean="0">
                <a:latin typeface="Meiryo UI" panose="020B0604030504040204" pitchFamily="50" charset="-128"/>
                <a:ea typeface="Meiryo UI" panose="020B0604030504040204" pitchFamily="50" charset="-128"/>
              </a:rPr>
              <a:t>基準</a:t>
            </a:r>
            <a:endParaRPr kumimoji="1" lang="ja-JP" altLang="en-US" sz="8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21</a:t>
            </a:r>
            <a:endParaRPr kumimoji="1" lang="ja-JP" altLang="en-US" dirty="0"/>
          </a:p>
        </p:txBody>
      </p:sp>
    </p:spTree>
    <p:extLst>
      <p:ext uri="{BB962C8B-B14F-4D97-AF65-F5344CB8AC3E}">
        <p14:creationId xmlns:p14="http://schemas.microsoft.com/office/powerpoint/2010/main" val="318595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0" y="1270"/>
            <a:ext cx="6858000" cy="510083"/>
            <a:chOff x="60960" y="451307"/>
            <a:chExt cx="6858000" cy="510083"/>
          </a:xfrm>
        </p:grpSpPr>
        <p:sp>
          <p:nvSpPr>
            <p:cNvPr id="6" name="正方形/長方形 5"/>
            <p:cNvSpPr/>
            <p:nvPr/>
          </p:nvSpPr>
          <p:spPr>
            <a:xfrm>
              <a:off x="60960" y="451307"/>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60960" y="96139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9" name="正方形/長方形 8"/>
          <p:cNvSpPr/>
          <p:nvPr/>
        </p:nvSpPr>
        <p:spPr>
          <a:xfrm>
            <a:off x="541338" y="2038395"/>
            <a:ext cx="5760000" cy="4031873"/>
          </a:xfrm>
          <a:prstGeom prst="rect">
            <a:avLst/>
          </a:prstGeom>
        </p:spPr>
        <p:txBody>
          <a:bodyPr wrap="square">
            <a:spAutoFit/>
          </a:bodyPr>
          <a:lstStyle/>
          <a:p>
            <a:pPr>
              <a:lnSpc>
                <a:spcPct val="150000"/>
              </a:lnSpc>
            </a:pPr>
            <a:r>
              <a:rPr lang="en-US" altLang="ja-JP"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参考</a:t>
            </a: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日本食品標準成分表の改訂について（概要）</a:t>
            </a: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日本</a:t>
            </a:r>
            <a:r>
              <a:rPr lang="ja-JP" altLang="en-US" sz="1000" dirty="0">
                <a:latin typeface="Meiryo UI" panose="020B0604030504040204" pitchFamily="50" charset="-128"/>
                <a:ea typeface="Meiryo UI" panose="020B0604030504040204" pitchFamily="50" charset="-128"/>
              </a:rPr>
              <a:t>食品標準成分表は、日常的に摂取する食品の標準的な成分値を示す唯一の公的</a:t>
            </a:r>
            <a:r>
              <a:rPr lang="ja-JP" altLang="en-US" sz="1000" dirty="0" smtClean="0">
                <a:latin typeface="Meiryo UI" panose="020B0604030504040204" pitchFamily="50" charset="-128"/>
                <a:ea typeface="Meiryo UI" panose="020B0604030504040204" pitchFamily="50" charset="-128"/>
              </a:rPr>
              <a:t>データ集</a:t>
            </a:r>
            <a:r>
              <a:rPr lang="ja-JP" altLang="en-US" sz="1000" dirty="0">
                <a:latin typeface="Meiryo UI" panose="020B0604030504040204" pitchFamily="50" charset="-128"/>
                <a:ea typeface="Meiryo UI" panose="020B0604030504040204" pitchFamily="50" charset="-128"/>
              </a:rPr>
              <a:t>として</a:t>
            </a:r>
            <a:r>
              <a:rPr lang="ja-JP" altLang="en-US" sz="1000" dirty="0" smtClean="0">
                <a:latin typeface="Meiryo UI" panose="020B0604030504040204" pitchFamily="50" charset="-128"/>
                <a:ea typeface="Meiryo UI" panose="020B0604030504040204" pitchFamily="50" charset="-128"/>
              </a:rPr>
              <a:t>、昭和</a:t>
            </a:r>
            <a:r>
              <a:rPr lang="en-US" altLang="ja-JP" sz="1000" dirty="0" smtClean="0">
                <a:latin typeface="Meiryo UI" panose="020B0604030504040204" pitchFamily="50" charset="-128"/>
                <a:ea typeface="Meiryo UI" panose="020B0604030504040204" pitchFamily="50" charset="-128"/>
              </a:rPr>
              <a:t>25</a:t>
            </a:r>
            <a:r>
              <a:rPr lang="ja-JP" altLang="en-US" sz="1000" dirty="0" smtClean="0">
                <a:latin typeface="Meiryo UI" panose="020B0604030504040204" pitchFamily="50" charset="-128"/>
                <a:ea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rPr>
              <a:t>以来、時々の食の状況や栄養学の知見の変化等に合わせ</a:t>
            </a:r>
            <a:r>
              <a:rPr lang="ja-JP" altLang="en-US" sz="1000" dirty="0" smtClean="0">
                <a:latin typeface="Meiryo UI" panose="020B0604030504040204" pitchFamily="50" charset="-128"/>
                <a:ea typeface="Meiryo UI" panose="020B0604030504040204" pitchFamily="50" charset="-128"/>
              </a:rPr>
              <a:t>改訂されています。</a:t>
            </a:r>
            <a:endParaRPr lang="ja-JP" altLang="en-US"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最近</a:t>
            </a:r>
            <a:r>
              <a:rPr lang="ja-JP" altLang="en-US" sz="1000" dirty="0">
                <a:latin typeface="Meiryo UI" panose="020B0604030504040204" pitchFamily="50" charset="-128"/>
                <a:ea typeface="Meiryo UI" panose="020B0604030504040204" pitchFamily="50" charset="-128"/>
              </a:rPr>
              <a:t>では、給食事業等のほか、栄養成分表示をする事業者や個人の食事管理に</a:t>
            </a:r>
            <a:r>
              <a:rPr lang="ja-JP" altLang="en-US" sz="1000" dirty="0" smtClean="0">
                <a:latin typeface="Meiryo UI" panose="020B0604030504040204" pitchFamily="50" charset="-128"/>
                <a:ea typeface="Meiryo UI" panose="020B0604030504040204" pitchFamily="50" charset="-128"/>
              </a:rPr>
              <a:t>おけるニーズ</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高まりに</a:t>
            </a:r>
            <a:r>
              <a:rPr lang="ja-JP" altLang="en-US" sz="1000" dirty="0">
                <a:latin typeface="Meiryo UI" panose="020B0604030504040204" pitchFamily="50" charset="-128"/>
                <a:ea typeface="Meiryo UI" panose="020B0604030504040204" pitchFamily="50" charset="-128"/>
              </a:rPr>
              <a:t>応えるため、文部科学省科学技術・学術審議会資源調査分科会の下</a:t>
            </a:r>
            <a:r>
              <a:rPr lang="ja-JP" altLang="en-US" sz="1000" dirty="0" smtClean="0">
                <a:latin typeface="Meiryo UI" panose="020B0604030504040204" pitchFamily="50" charset="-128"/>
                <a:ea typeface="Meiryo UI" panose="020B0604030504040204" pitchFamily="50" charset="-128"/>
              </a:rPr>
              <a:t>に食品</a:t>
            </a:r>
            <a:r>
              <a:rPr lang="ja-JP" altLang="en-US" sz="1000" dirty="0">
                <a:latin typeface="Meiryo UI" panose="020B0604030504040204" pitchFamily="50" charset="-128"/>
                <a:ea typeface="Meiryo UI" panose="020B0604030504040204" pitchFamily="50" charset="-128"/>
              </a:rPr>
              <a:t>成分</a:t>
            </a:r>
            <a:r>
              <a:rPr lang="ja-JP" altLang="en-US" sz="1000" dirty="0" smtClean="0">
                <a:latin typeface="Meiryo UI" panose="020B0604030504040204" pitchFamily="50" charset="-128"/>
                <a:ea typeface="Meiryo UI" panose="020B0604030504040204" pitchFamily="50" charset="-128"/>
              </a:rPr>
              <a:t>委員会が設置され、継続的</a:t>
            </a:r>
            <a:r>
              <a:rPr lang="ja-JP" altLang="en-US" sz="1000" dirty="0">
                <a:latin typeface="Meiryo UI" panose="020B0604030504040204" pitchFamily="50" charset="-128"/>
                <a:ea typeface="Meiryo UI" panose="020B0604030504040204" pitchFamily="50" charset="-128"/>
              </a:rPr>
              <a:t>に</a:t>
            </a:r>
            <a:r>
              <a:rPr lang="ja-JP" altLang="en-US" sz="1000" dirty="0" smtClean="0">
                <a:latin typeface="Meiryo UI" panose="020B0604030504040204" pitchFamily="50" charset="-128"/>
                <a:ea typeface="Meiryo UI" panose="020B0604030504040204" pitchFamily="50" charset="-128"/>
              </a:rPr>
              <a:t>検討が進められています。</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今般</a:t>
            </a:r>
            <a:r>
              <a:rPr lang="ja-JP" altLang="en-US" sz="1000" dirty="0">
                <a:latin typeface="Meiryo UI" panose="020B0604030504040204" pitchFamily="50" charset="-128"/>
                <a:ea typeface="Meiryo UI" panose="020B0604030504040204" pitchFamily="50" charset="-128"/>
              </a:rPr>
              <a:t>、調理済み食品の情報の充実、エネルギー計算方法の変更を</a:t>
            </a:r>
            <a:r>
              <a:rPr lang="ja-JP" altLang="en-US" sz="1000" dirty="0" smtClean="0">
                <a:latin typeface="Meiryo UI" panose="020B0604030504040204" pitchFamily="50" charset="-128"/>
                <a:ea typeface="Meiryo UI" panose="020B0604030504040204" pitchFamily="50" charset="-128"/>
              </a:rPr>
              <a:t>含む</a:t>
            </a:r>
            <a:r>
              <a:rPr lang="en-US" altLang="ja-JP" sz="1000" dirty="0" smtClean="0">
                <a:latin typeface="Meiryo UI" panose="020B0604030504040204" pitchFamily="50" charset="-128"/>
                <a:ea typeface="Meiryo UI" panose="020B0604030504040204" pitchFamily="50" charset="-128"/>
              </a:rPr>
              <a:t>5</a:t>
            </a:r>
            <a:r>
              <a:rPr lang="ja-JP" altLang="en-US" sz="1000" dirty="0" smtClean="0">
                <a:latin typeface="Meiryo UI" panose="020B0604030504040204" pitchFamily="50" charset="-128"/>
                <a:ea typeface="Meiryo UI" panose="020B0604030504040204" pitchFamily="50" charset="-128"/>
              </a:rPr>
              <a:t>年ぶり</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全面改訂が行われ、</a:t>
            </a:r>
            <a:r>
              <a:rPr lang="ja-JP" altLang="en-US" sz="1000" dirty="0">
                <a:latin typeface="Meiryo UI" panose="020B0604030504040204" pitchFamily="50" charset="-128"/>
                <a:ea typeface="Meiryo UI" panose="020B0604030504040204" pitchFamily="50" charset="-128"/>
              </a:rPr>
              <a:t>次の</a:t>
            </a:r>
            <a:r>
              <a:rPr lang="ja-JP" altLang="en-US" sz="1000" dirty="0" smtClean="0">
                <a:latin typeface="Meiryo UI" panose="020B0604030504040204" pitchFamily="50" charset="-128"/>
                <a:ea typeface="Meiryo UI" panose="020B0604030504040204" pitchFamily="50" charset="-128"/>
              </a:rPr>
              <a:t>各成分表が令和</a:t>
            </a:r>
            <a:r>
              <a:rPr lang="en-US" altLang="ja-JP" sz="1000" dirty="0" smtClean="0">
                <a:latin typeface="Meiryo UI" panose="020B0604030504040204" pitchFamily="50" charset="-128"/>
                <a:ea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rPr>
              <a:t>月</a:t>
            </a:r>
            <a:r>
              <a:rPr lang="en-US" altLang="ja-JP" sz="1000" dirty="0" smtClean="0">
                <a:latin typeface="Meiryo UI" panose="020B0604030504040204" pitchFamily="50" charset="-128"/>
                <a:ea typeface="Meiryo UI" panose="020B0604030504040204" pitchFamily="50" charset="-128"/>
              </a:rPr>
              <a:t>25</a:t>
            </a:r>
            <a:r>
              <a:rPr lang="ja-JP" altLang="en-US" sz="1000" dirty="0" smtClean="0">
                <a:latin typeface="Meiryo UI" panose="020B0604030504040204" pitchFamily="50" charset="-128"/>
                <a:ea typeface="Meiryo UI" panose="020B0604030504040204" pitchFamily="50" charset="-128"/>
              </a:rPr>
              <a:t>日</a:t>
            </a:r>
            <a:r>
              <a:rPr lang="ja-JP" altLang="en-US" sz="1000" dirty="0">
                <a:latin typeface="Meiryo UI" panose="020B0604030504040204" pitchFamily="50" charset="-128"/>
                <a:ea typeface="Meiryo UI" panose="020B0604030504040204" pitchFamily="50" charset="-128"/>
              </a:rPr>
              <a:t>に</a:t>
            </a:r>
            <a:r>
              <a:rPr lang="ja-JP" altLang="en-US" sz="1000" dirty="0" smtClean="0">
                <a:latin typeface="Meiryo UI" panose="020B0604030504040204" pitchFamily="50" charset="-128"/>
                <a:ea typeface="Meiryo UI" panose="020B0604030504040204" pitchFamily="50" charset="-128"/>
              </a:rPr>
              <a:t>公表されました。</a:t>
            </a:r>
            <a:endParaRPr lang="en-US" altLang="ja-JP" sz="1000" dirty="0" smtClean="0">
              <a:latin typeface="Meiryo UI" panose="020B0604030504040204" pitchFamily="50" charset="-128"/>
              <a:ea typeface="Meiryo UI" panose="020B0604030504040204" pitchFamily="50" charset="-128"/>
            </a:endParaRPr>
          </a:p>
          <a:p>
            <a:endParaRPr lang="en-US" altLang="ja-JP" sz="3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・日本</a:t>
            </a:r>
            <a:r>
              <a:rPr lang="ja-JP" altLang="en-US" sz="1000" dirty="0">
                <a:latin typeface="Meiryo UI" panose="020B0604030504040204" pitchFamily="50" charset="-128"/>
                <a:ea typeface="Meiryo UI" panose="020B0604030504040204" pitchFamily="50" charset="-128"/>
              </a:rPr>
              <a:t>食品標準成分表</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年版</a:t>
            </a:r>
            <a:r>
              <a:rPr lang="ja-JP" altLang="en-US" sz="1000" dirty="0">
                <a:latin typeface="Meiryo UI" panose="020B0604030504040204" pitchFamily="50" charset="-128"/>
                <a:ea typeface="Meiryo UI" panose="020B0604030504040204" pitchFamily="50" charset="-128"/>
              </a:rPr>
              <a:t>（八訂）</a:t>
            </a:r>
          </a:p>
          <a:p>
            <a:r>
              <a:rPr lang="ja-JP" altLang="en-US" sz="1000" dirty="0" smtClean="0">
                <a:latin typeface="Meiryo UI" panose="020B0604030504040204" pitchFamily="50" charset="-128"/>
                <a:ea typeface="Meiryo UI" panose="020B0604030504040204" pitchFamily="50" charset="-128"/>
              </a:rPr>
              <a:t>　　・日本</a:t>
            </a:r>
            <a:r>
              <a:rPr lang="ja-JP" altLang="en-US" sz="1000" dirty="0">
                <a:latin typeface="Meiryo UI" panose="020B0604030504040204" pitchFamily="50" charset="-128"/>
                <a:ea typeface="Meiryo UI" panose="020B0604030504040204" pitchFamily="50" charset="-128"/>
              </a:rPr>
              <a:t>食品標準成分表</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年版</a:t>
            </a:r>
            <a:r>
              <a:rPr lang="ja-JP" altLang="en-US" sz="1000" dirty="0">
                <a:latin typeface="Meiryo UI" panose="020B0604030504040204" pitchFamily="50" charset="-128"/>
                <a:ea typeface="Meiryo UI" panose="020B0604030504040204" pitchFamily="50" charset="-128"/>
              </a:rPr>
              <a:t>（八訂）アミノ酸成分表編</a:t>
            </a:r>
          </a:p>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日本</a:t>
            </a:r>
            <a:r>
              <a:rPr lang="ja-JP" altLang="en-US" sz="1000" dirty="0">
                <a:latin typeface="Meiryo UI" panose="020B0604030504040204" pitchFamily="50" charset="-128"/>
                <a:ea typeface="Meiryo UI" panose="020B0604030504040204" pitchFamily="50" charset="-128"/>
              </a:rPr>
              <a:t>食品標準成分表</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年版</a:t>
            </a:r>
            <a:r>
              <a:rPr lang="ja-JP" altLang="en-US" sz="1000" dirty="0">
                <a:latin typeface="Meiryo UI" panose="020B0604030504040204" pitchFamily="50" charset="-128"/>
                <a:ea typeface="Meiryo UI" panose="020B0604030504040204" pitchFamily="50" charset="-128"/>
              </a:rPr>
              <a:t>（八訂）脂肪酸成分表編</a:t>
            </a:r>
          </a:p>
          <a:p>
            <a:r>
              <a:rPr lang="ja-JP" altLang="en-US" sz="1000" dirty="0" smtClean="0">
                <a:latin typeface="Meiryo UI" panose="020B0604030504040204" pitchFamily="50" charset="-128"/>
                <a:ea typeface="Meiryo UI" panose="020B0604030504040204" pitchFamily="50" charset="-128"/>
              </a:rPr>
              <a:t>　　・日本</a:t>
            </a:r>
            <a:r>
              <a:rPr lang="ja-JP" altLang="en-US" sz="1000" dirty="0">
                <a:latin typeface="Meiryo UI" panose="020B0604030504040204" pitchFamily="50" charset="-128"/>
                <a:ea typeface="Meiryo UI" panose="020B0604030504040204" pitchFamily="50" charset="-128"/>
              </a:rPr>
              <a:t>食品標準成分表</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年版</a:t>
            </a:r>
            <a:r>
              <a:rPr lang="ja-JP" altLang="en-US" sz="1000" dirty="0">
                <a:latin typeface="Meiryo UI" panose="020B0604030504040204" pitchFamily="50" charset="-128"/>
                <a:ea typeface="Meiryo UI" panose="020B0604030504040204" pitchFamily="50" charset="-128"/>
              </a:rPr>
              <a:t>（八訂）炭水化物</a:t>
            </a:r>
            <a:r>
              <a:rPr lang="ja-JP" altLang="en-US" sz="1000" dirty="0" smtClean="0">
                <a:latin typeface="Meiryo UI" panose="020B0604030504040204" pitchFamily="50" charset="-128"/>
                <a:ea typeface="Meiryo UI" panose="020B0604030504040204" pitchFamily="50" charset="-128"/>
              </a:rPr>
              <a:t>成分表編</a:t>
            </a:r>
            <a:endParaRPr lang="en-US" altLang="ja-JP" sz="1000" dirty="0">
              <a:latin typeface="Meiryo UI" panose="020B0604030504040204" pitchFamily="50" charset="-128"/>
              <a:ea typeface="Meiryo UI" panose="020B0604030504040204" pitchFamily="50" charset="-128"/>
            </a:endParaRPr>
          </a:p>
          <a:p>
            <a:endParaRPr lang="en-US" altLang="ja-JP" sz="300" dirty="0" smtClean="0">
              <a:latin typeface="Meiryo UI" panose="020B0604030504040204" pitchFamily="50" charset="-128"/>
              <a:ea typeface="Meiryo UI" panose="020B0604030504040204" pitchFamily="50" charset="-128"/>
            </a:endParaRPr>
          </a:p>
          <a:p>
            <a:pPr>
              <a:lnSpc>
                <a:spcPct val="150000"/>
              </a:lnSpc>
            </a:pPr>
            <a:r>
              <a:rPr lang="ja-JP" altLang="en-US" sz="1000" dirty="0">
                <a:latin typeface="Meiryo UI" panose="020B0604030504040204" pitchFamily="50" charset="-128"/>
                <a:ea typeface="Meiryo UI" panose="020B0604030504040204" pitchFamily="50" charset="-128"/>
              </a:rPr>
              <a:t>今般の全面改訂については、次の項目に対応したものとなっています。</a:t>
            </a:r>
          </a:p>
          <a:p>
            <a:r>
              <a:rPr lang="ja-JP" altLang="en-US" sz="1000" dirty="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）個人</a:t>
            </a:r>
            <a:r>
              <a:rPr lang="ja-JP" altLang="en-US" sz="1000" dirty="0">
                <a:latin typeface="Meiryo UI" panose="020B0604030504040204" pitchFamily="50" charset="-128"/>
                <a:ea typeface="Meiryo UI" panose="020B0604030504040204" pitchFamily="50" charset="-128"/>
              </a:rPr>
              <a:t>の食生活や施設給食の変化から需要が増大している、冷凍、チルド、レトルトの状態で流通する</a:t>
            </a:r>
          </a:p>
          <a:p>
            <a:r>
              <a:rPr lang="ja-JP" altLang="en-US" sz="1000" dirty="0">
                <a:latin typeface="Meiryo UI" panose="020B0604030504040204" pitchFamily="50" charset="-128"/>
                <a:ea typeface="Meiryo UI" panose="020B0604030504040204" pitchFamily="50" charset="-128"/>
              </a:rPr>
              <a:t>　　　　食品（惣菜、</a:t>
            </a:r>
            <a:r>
              <a:rPr lang="en-US" altLang="ja-JP" sz="1000" dirty="0">
                <a:latin typeface="Meiryo UI" panose="020B0604030504040204" pitchFamily="50" charset="-128"/>
                <a:ea typeface="Meiryo UI" panose="020B0604030504040204" pitchFamily="50" charset="-128"/>
              </a:rPr>
              <a:t>Ready to Eat </a:t>
            </a:r>
            <a:r>
              <a:rPr lang="ja-JP" altLang="en-US" sz="1000" dirty="0">
                <a:latin typeface="Meiryo UI" panose="020B0604030504040204" pitchFamily="50" charset="-128"/>
                <a:ea typeface="Meiryo UI" panose="020B0604030504040204" pitchFamily="50" charset="-128"/>
              </a:rPr>
              <a:t>など）について、「調理済み流通食品」の食品群を設け、大手事業</a:t>
            </a:r>
          </a:p>
          <a:p>
            <a:r>
              <a:rPr lang="ja-JP" altLang="en-US" sz="1000" dirty="0">
                <a:latin typeface="Meiryo UI" panose="020B0604030504040204" pitchFamily="50" charset="-128"/>
                <a:ea typeface="Meiryo UI" panose="020B0604030504040204" pitchFamily="50" charset="-128"/>
              </a:rPr>
              <a:t>　　　　者の原材料配合割合から算出した成分値を収載するとともに、素材からの重量や成分の変化につい</a:t>
            </a:r>
          </a:p>
          <a:p>
            <a:r>
              <a:rPr lang="ja-JP" altLang="en-US" sz="1000" dirty="0">
                <a:latin typeface="Meiryo UI" panose="020B0604030504040204" pitchFamily="50" charset="-128"/>
                <a:ea typeface="Meiryo UI" panose="020B0604030504040204" pitchFamily="50" charset="-128"/>
              </a:rPr>
              <a:t>　　　　</a:t>
            </a:r>
            <a:r>
              <a:rPr lang="ja-JP" altLang="en-US" sz="1000" dirty="0" err="1">
                <a:latin typeface="Meiryo UI" panose="020B0604030504040204" pitchFamily="50" charset="-128"/>
                <a:ea typeface="Meiryo UI" panose="020B0604030504040204" pitchFamily="50" charset="-128"/>
              </a:rPr>
              <a:t>ての</a:t>
            </a:r>
            <a:r>
              <a:rPr lang="ja-JP" altLang="en-US" sz="1000" dirty="0">
                <a:latin typeface="Meiryo UI" panose="020B0604030504040204" pitchFamily="50" charset="-128"/>
                <a:ea typeface="Meiryo UI" panose="020B0604030504040204" pitchFamily="50" charset="-128"/>
              </a:rPr>
              <a:t>情報を収載すること</a:t>
            </a: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）糖質や</a:t>
            </a:r>
            <a:r>
              <a:rPr lang="ja-JP" altLang="en-US" sz="1000" dirty="0" smtClean="0">
                <a:latin typeface="Meiryo UI" panose="020B0604030504040204" pitchFamily="50" charset="-128"/>
                <a:ea typeface="Meiryo UI" panose="020B0604030504040204" pitchFamily="50" charset="-128"/>
              </a:rPr>
              <a:t>エネルギー（カロリー</a:t>
            </a:r>
            <a:r>
              <a:rPr lang="ja-JP" altLang="en-US" sz="1000" dirty="0">
                <a:latin typeface="Meiryo UI" panose="020B0604030504040204" pitchFamily="50" charset="-128"/>
                <a:ea typeface="Meiryo UI" panose="020B0604030504040204" pitchFamily="50" charset="-128"/>
              </a:rPr>
              <a:t>）による食事管理に対応するため、従来の炭水化物を「利用可能炭水</a:t>
            </a:r>
          </a:p>
          <a:p>
            <a:r>
              <a:rPr lang="ja-JP" altLang="en-US" sz="1000" dirty="0">
                <a:latin typeface="Meiryo UI" panose="020B0604030504040204" pitchFamily="50" charset="-128"/>
                <a:ea typeface="Meiryo UI" panose="020B0604030504040204" pitchFamily="50" charset="-128"/>
              </a:rPr>
              <a:t>　　　　化物（でん粉と単糖・二糖類）」と「食物繊維・糖アルコール」に分けるとともに、成分表</a:t>
            </a:r>
            <a:r>
              <a:rPr lang="en-US" altLang="ja-JP" sz="1000" dirty="0">
                <a:latin typeface="Meiryo UI" panose="020B0604030504040204" pitchFamily="50" charset="-128"/>
                <a:ea typeface="Meiryo UI" panose="020B0604030504040204" pitchFamily="50" charset="-128"/>
              </a:rPr>
              <a:t>2010</a:t>
            </a:r>
            <a:r>
              <a:rPr lang="ja-JP" altLang="en-US" sz="1000" dirty="0">
                <a:latin typeface="Meiryo UI" panose="020B0604030504040204" pitchFamily="50" charset="-128"/>
                <a:ea typeface="Meiryo UI" panose="020B0604030504040204" pitchFamily="50" charset="-128"/>
              </a:rPr>
              <a:t>から蓄</a:t>
            </a:r>
          </a:p>
          <a:p>
            <a:r>
              <a:rPr lang="ja-JP" altLang="en-US" sz="1000" dirty="0">
                <a:latin typeface="Meiryo UI" panose="020B0604030504040204" pitchFamily="50" charset="-128"/>
                <a:ea typeface="Meiryo UI" panose="020B0604030504040204" pitchFamily="50" charset="-128"/>
              </a:rPr>
              <a:t>　　　　積を図ってきた、アミノ酸、脂肪酸組成とともに、利用可能炭水化物、食物繊維等の成分値に基づく</a:t>
            </a:r>
          </a:p>
          <a:p>
            <a:r>
              <a:rPr lang="ja-JP" altLang="en-US" sz="1000" dirty="0">
                <a:latin typeface="Meiryo UI" panose="020B0604030504040204" pitchFamily="50" charset="-128"/>
                <a:ea typeface="Meiryo UI" panose="020B0604030504040204" pitchFamily="50" charset="-128"/>
              </a:rPr>
              <a:t>　　　　エネルギー計算を行い、食品のエネルギー値の確からしさを向上すること</a:t>
            </a: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rPr>
              <a:t>）年以降取り組んできた毎年の「追補」による原材料的食品等の成分値変更に</a:t>
            </a:r>
            <a:r>
              <a:rPr lang="ja-JP" altLang="en-US" sz="1000" dirty="0" err="1">
                <a:latin typeface="Meiryo UI" panose="020B0604030504040204" pitchFamily="50" charset="-128"/>
                <a:ea typeface="Meiryo UI" panose="020B0604030504040204" pitchFamily="50" charset="-128"/>
              </a:rPr>
              <a:t>つ</a:t>
            </a:r>
            <a:endParaRPr lang="ja-JP"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いて、成分値を計算で求める他の収載食品に反映させ、全体の整合を図る</a:t>
            </a:r>
            <a:r>
              <a:rPr lang="ja-JP" altLang="en-US" sz="1000" dirty="0" smtClean="0">
                <a:latin typeface="Meiryo UI" panose="020B0604030504040204" pitchFamily="50" charset="-128"/>
                <a:ea typeface="Meiryo UI" panose="020B0604030504040204" pitchFamily="50" charset="-128"/>
              </a:rPr>
              <a:t>こと</a:t>
            </a:r>
            <a:endParaRPr lang="ja-JP" altLang="en-US" sz="1000" dirty="0">
              <a:latin typeface="Meiryo UI" panose="020B0604030504040204" pitchFamily="50" charset="-128"/>
              <a:ea typeface="Meiryo UI" panose="020B0604030504040204" pitchFamily="50" charset="-128"/>
            </a:endParaRPr>
          </a:p>
        </p:txBody>
      </p:sp>
      <p:sp>
        <p:nvSpPr>
          <p:cNvPr id="12" name="正方形/長方形 11"/>
          <p:cNvSpPr/>
          <p:nvPr/>
        </p:nvSpPr>
        <p:spPr>
          <a:xfrm>
            <a:off x="541338" y="5985066"/>
            <a:ext cx="5587662"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rPr>
              <a:t>（資料） 令和</a:t>
            </a:r>
            <a:r>
              <a:rPr lang="en-US" altLang="ja-JP" sz="800" dirty="0" smtClean="0">
                <a:latin typeface="Meiryo UI" panose="020B0604030504040204" pitchFamily="50" charset="-128"/>
                <a:ea typeface="Meiryo UI" panose="020B0604030504040204" pitchFamily="50" charset="-128"/>
              </a:rPr>
              <a:t>2</a:t>
            </a:r>
            <a:r>
              <a:rPr lang="ja-JP" altLang="en-US" sz="800" dirty="0" smtClean="0">
                <a:latin typeface="Meiryo UI" panose="020B0604030504040204" pitchFamily="50" charset="-128"/>
                <a:ea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rPr>
              <a:t>月 科学</a:t>
            </a:r>
            <a:r>
              <a:rPr lang="ja-JP" altLang="en-US" sz="800" dirty="0">
                <a:latin typeface="Meiryo UI" panose="020B0604030504040204" pitchFamily="50" charset="-128"/>
                <a:ea typeface="Meiryo UI" panose="020B0604030504040204" pitchFamily="50" charset="-128"/>
              </a:rPr>
              <a:t>技術・学術</a:t>
            </a:r>
            <a:r>
              <a:rPr lang="ja-JP" altLang="en-US" sz="800" dirty="0" smtClean="0">
                <a:latin typeface="Meiryo UI" panose="020B0604030504040204" pitchFamily="50" charset="-128"/>
                <a:ea typeface="Meiryo UI" panose="020B0604030504040204" pitchFamily="50" charset="-128"/>
              </a:rPr>
              <a:t>政策局</a:t>
            </a:r>
            <a:r>
              <a:rPr lang="zh-TW" altLang="en-US" sz="800" dirty="0" smtClean="0">
                <a:latin typeface="Meiryo UI" panose="020B0604030504040204" pitchFamily="50" charset="-128"/>
                <a:ea typeface="Meiryo UI" panose="020B0604030504040204" pitchFamily="50" charset="-128"/>
              </a:rPr>
              <a:t>政策課資源室 文部</a:t>
            </a:r>
            <a:r>
              <a:rPr lang="zh-TW" altLang="en-US" sz="800" dirty="0">
                <a:latin typeface="Meiryo UI" panose="020B0604030504040204" pitchFamily="50" charset="-128"/>
                <a:ea typeface="Meiryo UI" panose="020B0604030504040204" pitchFamily="50" charset="-128"/>
              </a:rPr>
              <a:t>科学省報道発表（令和</a:t>
            </a:r>
            <a:r>
              <a:rPr lang="en-US" altLang="zh-TW" sz="800" dirty="0">
                <a:latin typeface="Meiryo UI" panose="020B0604030504040204" pitchFamily="50" charset="-128"/>
                <a:ea typeface="Meiryo UI" panose="020B0604030504040204" pitchFamily="50" charset="-128"/>
              </a:rPr>
              <a:t>2</a:t>
            </a:r>
            <a:r>
              <a:rPr lang="zh-TW" altLang="en-US" sz="800" dirty="0">
                <a:latin typeface="Meiryo UI" panose="020B0604030504040204" pitchFamily="50" charset="-128"/>
                <a:ea typeface="Meiryo UI" panose="020B0604030504040204" pitchFamily="50" charset="-128"/>
              </a:rPr>
              <a:t>年</a:t>
            </a:r>
            <a:r>
              <a:rPr lang="en-US" altLang="zh-TW" sz="800" dirty="0">
                <a:latin typeface="Meiryo UI" panose="020B0604030504040204" pitchFamily="50" charset="-128"/>
                <a:ea typeface="Meiryo UI" panose="020B0604030504040204" pitchFamily="50" charset="-128"/>
              </a:rPr>
              <a:t>12</a:t>
            </a:r>
            <a:r>
              <a:rPr lang="zh-TW" altLang="en-US" sz="800" dirty="0">
                <a:latin typeface="Meiryo UI" panose="020B0604030504040204" pitchFamily="50" charset="-128"/>
                <a:ea typeface="Meiryo UI" panose="020B0604030504040204" pitchFamily="50" charset="-128"/>
              </a:rPr>
              <a:t>月</a:t>
            </a:r>
            <a:r>
              <a:rPr lang="en-US" altLang="zh-TW" sz="800" dirty="0">
                <a:latin typeface="Meiryo UI" panose="020B0604030504040204" pitchFamily="50" charset="-128"/>
                <a:ea typeface="Meiryo UI" panose="020B0604030504040204" pitchFamily="50" charset="-128"/>
              </a:rPr>
              <a:t>25</a:t>
            </a:r>
            <a:r>
              <a:rPr lang="zh-TW" altLang="en-US" sz="800" dirty="0">
                <a:latin typeface="Meiryo UI" panose="020B0604030504040204" pitchFamily="50" charset="-128"/>
                <a:ea typeface="Meiryo UI" panose="020B0604030504040204" pitchFamily="50" charset="-128"/>
              </a:rPr>
              <a:t>日）別添抜粋</a:t>
            </a:r>
            <a:endParaRPr lang="ja-JP" altLang="en-US" sz="800" dirty="0">
              <a:latin typeface="Meiryo UI" panose="020B0604030504040204" pitchFamily="50" charset="-128"/>
              <a:ea typeface="Meiryo UI" panose="020B0604030504040204" pitchFamily="50" charset="-128"/>
            </a:endParaRPr>
          </a:p>
        </p:txBody>
      </p:sp>
      <p:sp>
        <p:nvSpPr>
          <p:cNvPr id="10" name="正方形/長方形 9"/>
          <p:cNvSpPr/>
          <p:nvPr/>
        </p:nvSpPr>
        <p:spPr>
          <a:xfrm>
            <a:off x="729000" y="718198"/>
            <a:ext cx="5400000" cy="1131079"/>
          </a:xfrm>
          <a:prstGeom prst="rect">
            <a:avLst/>
          </a:prstGeom>
          <a:solidFill>
            <a:schemeClr val="bg2">
              <a:alpha val="50000"/>
            </a:schemeClr>
          </a:solidFill>
          <a:ln>
            <a:solidFill>
              <a:schemeClr val="bg2">
                <a:lumMod val="25000"/>
              </a:schemeClr>
            </a:solidFill>
            <a:prstDash val="sysDot"/>
          </a:ln>
        </p:spPr>
        <p:txBody>
          <a:bodyPr wrap="square" anchor="t" anchorCtr="0">
            <a:spAutoFit/>
          </a:bodyPr>
          <a:lstStyle/>
          <a:p>
            <a:pPr>
              <a:lnSpc>
                <a:spcPct val="150000"/>
              </a:lnSpc>
            </a:pP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学校給食法（</a:t>
            </a:r>
            <a:r>
              <a:rPr lang="zh-CN" altLang="en-US" sz="900" dirty="0">
                <a:latin typeface="Meiryo UI" panose="020B0604030504040204" pitchFamily="50" charset="-128"/>
                <a:ea typeface="Meiryo UI" panose="020B0604030504040204" pitchFamily="50" charset="-128"/>
              </a:rPr>
              <a:t>昭和</a:t>
            </a:r>
            <a:r>
              <a:rPr lang="en-US" altLang="zh-CN" sz="900" dirty="0">
                <a:latin typeface="Meiryo UI" panose="020B0604030504040204" pitchFamily="50" charset="-128"/>
                <a:ea typeface="Meiryo UI" panose="020B0604030504040204" pitchFamily="50" charset="-128"/>
              </a:rPr>
              <a:t>29</a:t>
            </a:r>
            <a:r>
              <a:rPr lang="zh-CN" altLang="en-US" sz="900" dirty="0">
                <a:latin typeface="Meiryo UI" panose="020B0604030504040204" pitchFamily="50" charset="-128"/>
                <a:ea typeface="Meiryo UI" panose="020B0604030504040204" pitchFamily="50" charset="-128"/>
              </a:rPr>
              <a:t>年法律第</a:t>
            </a:r>
            <a:r>
              <a:rPr lang="en-US" altLang="zh-CN" sz="900" dirty="0">
                <a:latin typeface="Meiryo UI" panose="020B0604030504040204" pitchFamily="50" charset="-128"/>
                <a:ea typeface="Meiryo UI" panose="020B0604030504040204" pitchFamily="50" charset="-128"/>
              </a:rPr>
              <a:t>160</a:t>
            </a:r>
            <a:r>
              <a:rPr lang="zh-CN" altLang="en-US" sz="900" dirty="0">
                <a:latin typeface="Meiryo UI" panose="020B0604030504040204" pitchFamily="50" charset="-128"/>
                <a:ea typeface="Meiryo UI" panose="020B0604030504040204" pitchFamily="50" charset="-128"/>
              </a:rPr>
              <a:t>号</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学校給食</a:t>
            </a:r>
            <a:r>
              <a:rPr lang="ja-JP" altLang="en-US" sz="900" dirty="0">
                <a:latin typeface="Meiryo UI" panose="020B0604030504040204" pitchFamily="50" charset="-128"/>
                <a:ea typeface="Meiryo UI" panose="020B0604030504040204" pitchFamily="50" charset="-128"/>
              </a:rPr>
              <a:t>実施基準の一部改正について（通知</a:t>
            </a:r>
            <a:r>
              <a:rPr lang="ja-JP" altLang="en-US" sz="900" dirty="0" smtClean="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（令和</a:t>
            </a:r>
            <a:r>
              <a:rPr lang="en-US" altLang="zh-CN" sz="900" dirty="0" smtClean="0">
                <a:latin typeface="Meiryo UI" panose="020B0604030504040204" pitchFamily="50" charset="-128"/>
                <a:ea typeface="Meiryo UI" panose="020B0604030504040204" pitchFamily="50" charset="-128"/>
              </a:rPr>
              <a:t>3</a:t>
            </a:r>
            <a:r>
              <a:rPr lang="zh-CN"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2</a:t>
            </a:r>
            <a:r>
              <a:rPr lang="zh-CN" altLang="en-US" sz="900" dirty="0" smtClean="0">
                <a:latin typeface="Meiryo UI" panose="020B0604030504040204" pitchFamily="50" charset="-128"/>
                <a:ea typeface="Meiryo UI" panose="020B0604030504040204" pitchFamily="50" charset="-128"/>
              </a:rPr>
              <a:t>月</a:t>
            </a:r>
            <a:r>
              <a:rPr lang="en-US" altLang="ja-JP" sz="900" dirty="0" smtClean="0">
                <a:latin typeface="Meiryo UI" panose="020B0604030504040204" pitchFamily="50" charset="-128"/>
                <a:ea typeface="Meiryo UI" panose="020B0604030504040204" pitchFamily="50" charset="-128"/>
              </a:rPr>
              <a:t>12</a:t>
            </a:r>
            <a:r>
              <a:rPr lang="zh-CN" altLang="en-US" sz="900" dirty="0" smtClean="0">
                <a:latin typeface="Meiryo UI" panose="020B0604030504040204" pitchFamily="50" charset="-128"/>
                <a:ea typeface="Meiryo UI" panose="020B0604030504040204" pitchFamily="50" charset="-128"/>
              </a:rPr>
              <a:t>日</a:t>
            </a:r>
            <a:r>
              <a:rPr lang="ja-JP" altLang="en-US" sz="900" dirty="0" smtClean="0">
                <a:latin typeface="Meiryo UI" panose="020B0604030504040204" pitchFamily="50" charset="-128"/>
                <a:ea typeface="Meiryo UI" panose="020B0604030504040204" pitchFamily="50" charset="-128"/>
              </a:rPr>
              <a:t>付け</a:t>
            </a:r>
            <a:r>
              <a:rPr lang="en-US" altLang="zh-CN" sz="900" dirty="0" smtClean="0">
                <a:latin typeface="Meiryo UI" panose="020B0604030504040204" pitchFamily="50" charset="-128"/>
                <a:ea typeface="Meiryo UI" panose="020B0604030504040204" pitchFamily="50" charset="-128"/>
              </a:rPr>
              <a:t>2</a:t>
            </a:r>
            <a:r>
              <a:rPr lang="zh-CN" altLang="en-US" sz="900" dirty="0">
                <a:latin typeface="Meiryo UI" panose="020B0604030504040204" pitchFamily="50" charset="-128"/>
                <a:ea typeface="Meiryo UI" panose="020B0604030504040204" pitchFamily="50" charset="-128"/>
              </a:rPr>
              <a:t>文科初</a:t>
            </a:r>
            <a:r>
              <a:rPr lang="zh-CN" altLang="en-US" sz="900" dirty="0" smtClean="0">
                <a:latin typeface="Meiryo UI" panose="020B0604030504040204" pitchFamily="50" charset="-128"/>
                <a:ea typeface="Meiryo UI" panose="020B0604030504040204" pitchFamily="50" charset="-128"/>
              </a:rPr>
              <a:t>第</a:t>
            </a:r>
            <a:r>
              <a:rPr lang="en-US" altLang="zh-CN" sz="900" dirty="0" smtClean="0">
                <a:latin typeface="Meiryo UI" panose="020B0604030504040204" pitchFamily="50" charset="-128"/>
                <a:ea typeface="Meiryo UI" panose="020B0604030504040204" pitchFamily="50" charset="-128"/>
              </a:rPr>
              <a:t>1684</a:t>
            </a:r>
            <a:r>
              <a:rPr lang="zh-CN" altLang="en-US" sz="900" dirty="0" smtClean="0">
                <a:latin typeface="Meiryo UI" panose="020B0604030504040204" pitchFamily="50" charset="-128"/>
                <a:ea typeface="Meiryo UI" panose="020B0604030504040204" pitchFamily="50" charset="-128"/>
              </a:rPr>
              <a:t>号</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学校給食実施基準（平成</a:t>
            </a:r>
            <a:r>
              <a:rPr lang="en-US" altLang="ja-JP" sz="900" dirty="0" smtClean="0">
                <a:latin typeface="Meiryo UI" panose="020B0604030504040204" pitchFamily="50" charset="-128"/>
                <a:ea typeface="Meiryo UI" panose="020B0604030504040204" pitchFamily="50" charset="-128"/>
              </a:rPr>
              <a:t>21</a:t>
            </a:r>
            <a:r>
              <a:rPr lang="ja-JP" altLang="en-US" sz="900" dirty="0" smtClean="0">
                <a:latin typeface="Meiryo UI" panose="020B0604030504040204" pitchFamily="50" charset="-128"/>
                <a:ea typeface="Meiryo UI" panose="020B0604030504040204" pitchFamily="50" charset="-128"/>
              </a:rPr>
              <a:t>年文科省告示第</a:t>
            </a:r>
            <a:r>
              <a:rPr lang="en-US" altLang="ja-JP" sz="900" dirty="0" smtClean="0">
                <a:latin typeface="Meiryo UI" panose="020B0604030504040204" pitchFamily="50" charset="-128"/>
                <a:ea typeface="Meiryo UI" panose="020B0604030504040204" pitchFamily="50" charset="-128"/>
              </a:rPr>
              <a:t>61</a:t>
            </a:r>
            <a:r>
              <a:rPr lang="ja-JP" altLang="en-US" sz="900" dirty="0" smtClean="0">
                <a:latin typeface="Meiryo UI" panose="020B0604030504040204" pitchFamily="50" charset="-128"/>
                <a:ea typeface="Meiryo UI" panose="020B0604030504040204" pitchFamily="50" charset="-128"/>
              </a:rPr>
              <a:t>号）</a:t>
            </a:r>
            <a:endParaRPr lang="en-US" altLang="zh-CN"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学校給食摂取基準の策定について（報告）</a:t>
            </a:r>
            <a:endParaRPr lang="en-US" altLang="ja-JP" sz="900" dirty="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令和</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12</a:t>
            </a:r>
            <a:r>
              <a:rPr lang="ja-JP" altLang="en-US" sz="900" dirty="0">
                <a:latin typeface="Meiryo UI" panose="020B0604030504040204" pitchFamily="50" charset="-128"/>
                <a:ea typeface="Meiryo UI" panose="020B0604030504040204" pitchFamily="50" charset="-128"/>
              </a:rPr>
              <a:t>月学校</a:t>
            </a:r>
            <a:r>
              <a:rPr lang="ja-JP" altLang="en-US" sz="900" dirty="0" smtClean="0">
                <a:latin typeface="Meiryo UI" panose="020B0604030504040204" pitchFamily="50" charset="-128"/>
                <a:ea typeface="Meiryo UI" panose="020B0604030504040204" pitchFamily="50" charset="-128"/>
              </a:rPr>
              <a:t>給食における児童生徒の食事摂取基準策定に関する調査研究協力者会議）</a:t>
            </a:r>
            <a:r>
              <a:rPr lang="zh-CN" altLang="en-US" sz="900" dirty="0">
                <a:latin typeface="Meiryo UI" panose="020B0604030504040204" pitchFamily="50" charset="-128"/>
                <a:ea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22</a:t>
            </a:r>
            <a:endParaRPr kumimoji="1" lang="ja-JP" altLang="en-US" dirty="0"/>
          </a:p>
        </p:txBody>
      </p:sp>
    </p:spTree>
    <p:extLst>
      <p:ext uri="{BB962C8B-B14F-4D97-AF65-F5344CB8AC3E}">
        <p14:creationId xmlns:p14="http://schemas.microsoft.com/office/powerpoint/2010/main" val="2911745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0" y="-6350"/>
            <a:ext cx="6858000" cy="518160"/>
            <a:chOff x="0" y="-6350"/>
            <a:chExt cx="6858000" cy="518160"/>
          </a:xfrm>
        </p:grpSpPr>
        <p:sp>
          <p:nvSpPr>
            <p:cNvPr id="46" name="正方形/長方形 45"/>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8" name="直線コネクタ 47"/>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8" name="正方形/長方形 7"/>
          <p:cNvSpPr/>
          <p:nvPr/>
        </p:nvSpPr>
        <p:spPr>
          <a:xfrm>
            <a:off x="540000" y="4075353"/>
            <a:ext cx="5760000" cy="70788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事業所における給食は、福利</a:t>
            </a:r>
            <a:r>
              <a:rPr lang="ja-JP" altLang="en-US" sz="1000" dirty="0">
                <a:latin typeface="Meiryo UI" panose="020B0604030504040204" pitchFamily="50" charset="-128"/>
                <a:ea typeface="Meiryo UI" panose="020B0604030504040204" pitchFamily="50" charset="-128"/>
              </a:rPr>
              <a:t>厚生</a:t>
            </a:r>
            <a:r>
              <a:rPr lang="ja-JP" altLang="en-US" sz="1000" dirty="0" smtClean="0">
                <a:latin typeface="Meiryo UI" panose="020B0604030504040204" pitchFamily="50" charset="-128"/>
                <a:ea typeface="Meiryo UI" panose="020B0604030504040204" pitchFamily="50" charset="-128"/>
              </a:rPr>
              <a:t>としてだ</a:t>
            </a:r>
            <a:r>
              <a:rPr lang="ja-JP" altLang="en-US" sz="1000" dirty="0">
                <a:latin typeface="Meiryo UI" panose="020B0604030504040204" pitchFamily="50" charset="-128"/>
                <a:ea typeface="Meiryo UI" panose="020B0604030504040204" pitchFamily="50" charset="-128"/>
              </a:rPr>
              <a:t>け</a:t>
            </a:r>
            <a:r>
              <a:rPr lang="ja-JP" altLang="en-US" sz="1000" dirty="0" smtClean="0">
                <a:latin typeface="Meiryo UI" panose="020B0604030504040204" pitchFamily="50" charset="-128"/>
                <a:ea typeface="Meiryo UI" panose="020B0604030504040204" pitchFamily="50" charset="-128"/>
              </a:rPr>
              <a:t>でなく、従業員の健康維持・増進を図る上で、とても大切なものであり、健康経営においても重要視されています。給与栄養目標量を満たす食事を提供するとともに、カフェテリア</a:t>
            </a:r>
            <a:r>
              <a:rPr lang="ja-JP" altLang="en-US" sz="1000" dirty="0">
                <a:latin typeface="Meiryo UI" panose="020B0604030504040204" pitchFamily="50" charset="-128"/>
                <a:ea typeface="Meiryo UI" panose="020B0604030504040204" pitchFamily="50" charset="-128"/>
              </a:rPr>
              <a:t>方式のよう</a:t>
            </a:r>
            <a:r>
              <a:rPr lang="ja-JP" altLang="en-US" sz="1000" dirty="0" smtClean="0">
                <a:latin typeface="Meiryo UI" panose="020B0604030504040204" pitchFamily="50" charset="-128"/>
                <a:ea typeface="Meiryo UI" panose="020B0604030504040204" pitchFamily="50" charset="-128"/>
              </a:rPr>
              <a:t>に利用者</a:t>
            </a:r>
            <a:r>
              <a:rPr lang="ja-JP" altLang="en-US" sz="1000" dirty="0">
                <a:latin typeface="Meiryo UI" panose="020B0604030504040204" pitchFamily="50" charset="-128"/>
                <a:ea typeface="Meiryo UI" panose="020B0604030504040204" pitchFamily="50" charset="-128"/>
              </a:rPr>
              <a:t>の自主性により選択が行われる場合には</a:t>
            </a:r>
            <a:r>
              <a:rPr lang="ja-JP" altLang="en-US" sz="1000" dirty="0" smtClean="0">
                <a:latin typeface="Meiryo UI" panose="020B0604030504040204" pitchFamily="50" charset="-128"/>
                <a:ea typeface="Meiryo UI" panose="020B0604030504040204" pitchFamily="50" charset="-128"/>
              </a:rPr>
              <a:t>、利用者が適切</a:t>
            </a:r>
            <a:r>
              <a:rPr lang="ja-JP" altLang="en-US" sz="1000" dirty="0">
                <a:latin typeface="Meiryo UI" panose="020B0604030504040204" pitchFamily="50" charset="-128"/>
                <a:ea typeface="Meiryo UI" panose="020B0604030504040204" pitchFamily="50" charset="-128"/>
              </a:rPr>
              <a:t>な選択を行うこと</a:t>
            </a:r>
            <a:r>
              <a:rPr lang="ja-JP" altLang="en-US" sz="1000" dirty="0" smtClean="0">
                <a:latin typeface="Meiryo UI" panose="020B0604030504040204" pitchFamily="50" charset="-128"/>
                <a:ea typeface="Meiryo UI" panose="020B0604030504040204" pitchFamily="50" charset="-128"/>
              </a:rPr>
              <a:t>ができるよう、健康</a:t>
            </a:r>
            <a:r>
              <a:rPr lang="ja-JP" altLang="en-US" sz="1000" dirty="0">
                <a:latin typeface="Meiryo UI" panose="020B0604030504040204" pitchFamily="50" charset="-128"/>
                <a:ea typeface="Meiryo UI" panose="020B0604030504040204" pitchFamily="50" charset="-128"/>
              </a:rPr>
              <a:t>管理部門</a:t>
            </a:r>
            <a:r>
              <a:rPr lang="ja-JP" altLang="en-US" sz="1000" dirty="0" smtClean="0">
                <a:latin typeface="Meiryo UI" panose="020B0604030504040204" pitchFamily="50" charset="-128"/>
                <a:ea typeface="Meiryo UI" panose="020B0604030504040204" pitchFamily="50" charset="-128"/>
              </a:rPr>
              <a:t>と密接</a:t>
            </a:r>
            <a:r>
              <a:rPr lang="ja-JP" altLang="en-US" sz="1000" dirty="0">
                <a:latin typeface="Meiryo UI" panose="020B0604030504040204" pitchFamily="50" charset="-128"/>
                <a:ea typeface="Meiryo UI" panose="020B0604030504040204" pitchFamily="50" charset="-128"/>
              </a:rPr>
              <a:t>な連携を図り、栄養教育をより効果的に実施</a:t>
            </a:r>
            <a:r>
              <a:rPr lang="ja-JP" altLang="en-US" sz="1000" dirty="0" smtClean="0">
                <a:latin typeface="Meiryo UI" panose="020B0604030504040204" pitchFamily="50" charset="-128"/>
                <a:ea typeface="Meiryo UI" panose="020B0604030504040204" pitchFamily="50" charset="-128"/>
              </a:rPr>
              <a:t>することが重要です。</a:t>
            </a:r>
            <a:endParaRPr lang="ja-JP" altLang="en-US" sz="100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29000" y="5887576"/>
            <a:ext cx="5400000" cy="1131079"/>
          </a:xfrm>
          <a:prstGeom prst="rect">
            <a:avLst/>
          </a:prstGeom>
          <a:noFill/>
          <a:ln>
            <a:solidFill>
              <a:schemeClr val="accent3">
                <a:lumMod val="75000"/>
              </a:schemeClr>
            </a:solidFill>
            <a:prstDash val="sysDot"/>
          </a:ln>
        </p:spPr>
        <p:txBody>
          <a:bodyPr wrap="square" rtlCol="0">
            <a:spAutoFit/>
          </a:bodyPr>
          <a:lstStyle/>
          <a:p>
            <a:pPr>
              <a:lnSpc>
                <a:spcPct val="150000"/>
              </a:lnSpc>
            </a:pP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参考</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　健康経営について</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健康経営と</a:t>
            </a:r>
            <a:r>
              <a:rPr kumimoji="1" lang="ja-JP" altLang="en-US" sz="900" dirty="0">
                <a:latin typeface="Meiryo UI" panose="020B0604030504040204" pitchFamily="50" charset="-128"/>
                <a:ea typeface="Meiryo UI" panose="020B0604030504040204" pitchFamily="50" charset="-128"/>
              </a:rPr>
              <a:t>は、従業員の健康づくりを経営的な視点で考え、戦略的に実践する経営手法です</a:t>
            </a:r>
            <a:r>
              <a:rPr kumimoji="1" lang="ja-JP" altLang="en-US" sz="900" dirty="0" smtClean="0">
                <a:latin typeface="Meiryo UI" panose="020B0604030504040204" pitchFamily="50" charset="-128"/>
                <a:ea typeface="Meiryo UI" panose="020B0604030504040204" pitchFamily="50" charset="-128"/>
              </a:rPr>
              <a:t>。従業員</a:t>
            </a:r>
            <a:r>
              <a:rPr kumimoji="1" lang="ja-JP" altLang="en-US" sz="900" dirty="0">
                <a:latin typeface="Meiryo UI" panose="020B0604030504040204" pitchFamily="50" charset="-128"/>
                <a:ea typeface="Meiryo UI" panose="020B0604030504040204" pitchFamily="50" charset="-128"/>
              </a:rPr>
              <a:t>の健康維持・増進を図ることで、組織の活性化、生産性の向上、人材の定着につながり</a:t>
            </a:r>
            <a:r>
              <a:rPr kumimoji="1" lang="ja-JP" altLang="en-US" sz="900" dirty="0" smtClean="0">
                <a:latin typeface="Meiryo UI" panose="020B0604030504040204" pitchFamily="50" charset="-128"/>
                <a:ea typeface="Meiryo UI" panose="020B0604030504040204" pitchFamily="50" charset="-128"/>
              </a:rPr>
              <a:t>、業績</a:t>
            </a:r>
            <a:r>
              <a:rPr kumimoji="1" lang="ja-JP" altLang="en-US" sz="900" dirty="0">
                <a:latin typeface="Meiryo UI" panose="020B0604030504040204" pitchFamily="50" charset="-128"/>
                <a:ea typeface="Meiryo UI" panose="020B0604030504040204" pitchFamily="50" charset="-128"/>
              </a:rPr>
              <a:t>や企業価値の向上が期待</a:t>
            </a:r>
            <a:r>
              <a:rPr kumimoji="1" lang="ja-JP" altLang="en-US" sz="900" dirty="0" smtClean="0">
                <a:latin typeface="Meiryo UI" panose="020B0604030504040204" pitchFamily="50" charset="-128"/>
                <a:ea typeface="Meiryo UI" panose="020B0604030504040204" pitchFamily="50" charset="-128"/>
              </a:rPr>
              <a:t>できます。　</a:t>
            </a:r>
            <a:r>
              <a:rPr kumimoji="1" lang="en-US" altLang="ja-JP" sz="900" dirty="0" smtClean="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健康経営」は</a:t>
            </a:r>
            <a:r>
              <a:rPr kumimoji="1" lang="en-US" altLang="ja-JP" sz="900" dirty="0">
                <a:latin typeface="Meiryo UI" panose="020B0604030504040204" pitchFamily="50" charset="-128"/>
                <a:ea typeface="Meiryo UI" panose="020B0604030504040204" pitchFamily="50" charset="-128"/>
              </a:rPr>
              <a:t>NPO</a:t>
            </a:r>
            <a:r>
              <a:rPr kumimoji="1" lang="ja-JP" altLang="en-US" sz="900" dirty="0">
                <a:latin typeface="Meiryo UI" panose="020B0604030504040204" pitchFamily="50" charset="-128"/>
                <a:ea typeface="Meiryo UI" panose="020B0604030504040204" pitchFamily="50" charset="-128"/>
              </a:rPr>
              <a:t>法人健康経営研究会の登録商標です</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endParaRPr kumimoji="1" lang="en-US" altLang="ja-JP" sz="900" dirty="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大阪府ホームページ　健康経営の推進について</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 http</a:t>
            </a:r>
            <a:r>
              <a:rPr kumimoji="1" lang="en-US" altLang="ja-JP" sz="900" dirty="0">
                <a:latin typeface="Meiryo UI" panose="020B0604030504040204" pitchFamily="50" charset="-128"/>
                <a:ea typeface="Meiryo UI" panose="020B0604030504040204" pitchFamily="50" charset="-128"/>
              </a:rPr>
              <a:t>://www.pref.osaka.lg.jp/kenkozukuri/kenkokeiei</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endParaRPr kumimoji="1" lang="ja-JP" altLang="en-US" sz="900" dirty="0" smtClean="0">
              <a:latin typeface="Meiryo UI" panose="020B0604030504040204" pitchFamily="50" charset="-128"/>
              <a:ea typeface="Meiryo UI" panose="020B0604030504040204" pitchFamily="50" charset="-128"/>
            </a:endParaRPr>
          </a:p>
        </p:txBody>
      </p:sp>
      <p:grpSp>
        <p:nvGrpSpPr>
          <p:cNvPr id="18" name="グループ化 17"/>
          <p:cNvGrpSpPr/>
          <p:nvPr/>
        </p:nvGrpSpPr>
        <p:grpSpPr>
          <a:xfrm>
            <a:off x="540000" y="1620000"/>
            <a:ext cx="3570722" cy="288000"/>
            <a:chOff x="716309" y="1660558"/>
            <a:chExt cx="2565660" cy="288000"/>
          </a:xfrm>
        </p:grpSpPr>
        <p:sp>
          <p:nvSpPr>
            <p:cNvPr id="19" name="ホームベース 18"/>
            <p:cNvSpPr/>
            <p:nvPr/>
          </p:nvSpPr>
          <p:spPr>
            <a:xfrm>
              <a:off x="716309" y="1660558"/>
              <a:ext cx="2565660" cy="288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935279" y="1660558"/>
              <a:ext cx="2238679" cy="288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栄養教育の実施</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
        <p:nvSpPr>
          <p:cNvPr id="4" name="正方形/長方形 3"/>
          <p:cNvSpPr/>
          <p:nvPr/>
        </p:nvSpPr>
        <p:spPr>
          <a:xfrm>
            <a:off x="617766" y="4741087"/>
            <a:ext cx="4976910" cy="1015663"/>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栄養</a:t>
            </a:r>
            <a:r>
              <a:rPr lang="ja-JP" altLang="en-US" sz="1000" dirty="0">
                <a:latin typeface="Meiryo UI" panose="020B0604030504040204" pitchFamily="50" charset="-128"/>
                <a:ea typeface="Meiryo UI" panose="020B0604030504040204" pitchFamily="50" charset="-128"/>
              </a:rPr>
              <a:t>教育の具体的</a:t>
            </a:r>
            <a:r>
              <a:rPr lang="ja-JP" altLang="en-US" sz="1000" dirty="0" smtClean="0">
                <a:latin typeface="Meiryo UI" panose="020B0604030504040204" pitchFamily="50" charset="-128"/>
                <a:ea typeface="Meiryo UI" panose="020B0604030504040204" pitchFamily="50" charset="-128"/>
              </a:rPr>
              <a:t>取組み例</a:t>
            </a:r>
            <a:endParaRPr lang="en-US" altLang="ja-JP" sz="1000" dirty="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献立表の掲示、栄養成分表示</a:t>
            </a:r>
          </a:p>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モデル的な料理の組合せの提示</a:t>
            </a:r>
          </a:p>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栄養相談スペースの設置</a:t>
            </a:r>
          </a:p>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食堂を活用した健康・栄養に関する啓発</a:t>
            </a:r>
          </a:p>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社内報やメール、イントラネット、ポスター、しおりでの栄養情報の</a:t>
            </a:r>
            <a:r>
              <a:rPr lang="ja-JP" altLang="en-US" sz="1000" dirty="0" smtClean="0">
                <a:latin typeface="Meiryo UI" panose="020B0604030504040204" pitchFamily="50" charset="-128"/>
                <a:ea typeface="Meiryo UI" panose="020B0604030504040204" pitchFamily="50" charset="-128"/>
              </a:rPr>
              <a:t>提供</a:t>
            </a:r>
            <a:endParaRPr lang="en-US" altLang="ja-JP" sz="10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532380" y="2742639"/>
            <a:ext cx="5760000" cy="861774"/>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病院における栄養</a:t>
            </a:r>
            <a:r>
              <a:rPr kumimoji="1" lang="ja-JP" altLang="en-US" sz="1000" dirty="0">
                <a:latin typeface="Meiryo UI" panose="020B0604030504040204" pitchFamily="50" charset="-128"/>
                <a:ea typeface="Meiryo UI" panose="020B0604030504040204" pitchFamily="50" charset="-128"/>
              </a:rPr>
              <a:t>食事指導については、医師や看護師等との緊密な連絡のもとに実施されることはもちろん、より効果</a:t>
            </a:r>
            <a:r>
              <a:rPr kumimoji="1" lang="ja-JP" altLang="en-US" sz="1000" dirty="0" smtClean="0">
                <a:latin typeface="Meiryo UI" panose="020B0604030504040204" pitchFamily="50" charset="-128"/>
                <a:ea typeface="Meiryo UI" panose="020B0604030504040204" pitchFamily="50" charset="-128"/>
              </a:rPr>
              <a:t>ある</a:t>
            </a:r>
            <a:r>
              <a:rPr kumimoji="1" lang="ja-JP" altLang="en-US" sz="1000" dirty="0">
                <a:latin typeface="Meiryo UI" panose="020B0604030504040204" pitchFamily="50" charset="-128"/>
                <a:ea typeface="Meiryo UI" panose="020B0604030504040204" pitchFamily="50" charset="-128"/>
              </a:rPr>
              <a:t>ものとするために、日頃から患者等の状況、状態を把握するように努めることが</a:t>
            </a:r>
            <a:r>
              <a:rPr kumimoji="1" lang="ja-JP" altLang="en-US" sz="1000" dirty="0" smtClean="0">
                <a:latin typeface="Meiryo UI" panose="020B0604030504040204" pitchFamily="50" charset="-128"/>
                <a:ea typeface="Meiryo UI" panose="020B0604030504040204" pitchFamily="50" charset="-128"/>
              </a:rPr>
              <a:t>大切です。入院</a:t>
            </a:r>
            <a:r>
              <a:rPr kumimoji="1" lang="ja-JP" altLang="en-US" sz="1000" dirty="0">
                <a:latin typeface="Meiryo UI" panose="020B0604030504040204" pitchFamily="50" charset="-128"/>
                <a:ea typeface="Meiryo UI" panose="020B0604030504040204" pitchFamily="50" charset="-128"/>
              </a:rPr>
              <a:t>患者においては、食事療養により各患者等の状況にあわせた適正な食事が提供</a:t>
            </a:r>
            <a:r>
              <a:rPr kumimoji="1" lang="ja-JP" altLang="en-US" sz="1000" dirty="0" smtClean="0">
                <a:latin typeface="Meiryo UI" panose="020B0604030504040204" pitchFamily="50" charset="-128"/>
                <a:ea typeface="Meiryo UI" panose="020B0604030504040204" pitchFamily="50" charset="-128"/>
              </a:rPr>
              <a:t>されますが、患者</a:t>
            </a:r>
            <a:r>
              <a:rPr kumimoji="1" lang="ja-JP" altLang="en-US" sz="1000" dirty="0">
                <a:latin typeface="Meiryo UI" panose="020B0604030504040204" pitchFamily="50" charset="-128"/>
                <a:ea typeface="Meiryo UI" panose="020B0604030504040204" pitchFamily="50" charset="-128"/>
              </a:rPr>
              <a:t>等自身が提供された食事を十分理解し</a:t>
            </a:r>
            <a:r>
              <a:rPr kumimoji="1" lang="ja-JP" altLang="en-US" sz="1000" dirty="0" smtClean="0">
                <a:latin typeface="Meiryo UI" panose="020B0604030504040204" pitchFamily="50" charset="-128"/>
                <a:ea typeface="Meiryo UI" panose="020B0604030504040204" pitchFamily="50" charset="-128"/>
              </a:rPr>
              <a:t>、栄養</a:t>
            </a:r>
            <a:r>
              <a:rPr kumimoji="1" lang="ja-JP" altLang="en-US" sz="1000" dirty="0">
                <a:latin typeface="Meiryo UI" panose="020B0604030504040204" pitchFamily="50" charset="-128"/>
                <a:ea typeface="Meiryo UI" panose="020B0604030504040204" pitchFamily="50" charset="-128"/>
              </a:rPr>
              <a:t>状態を自己管理</a:t>
            </a:r>
            <a:r>
              <a:rPr kumimoji="1" lang="ja-JP" altLang="en-US" sz="1000" dirty="0" smtClean="0">
                <a:latin typeface="Meiryo UI" panose="020B0604030504040204" pitchFamily="50" charset="-128"/>
                <a:ea typeface="Meiryo UI" panose="020B0604030504040204" pitchFamily="50" charset="-128"/>
              </a:rPr>
              <a:t>できる</a:t>
            </a:r>
            <a:r>
              <a:rPr kumimoji="1" lang="ja-JP" altLang="en-US" sz="1000" dirty="0">
                <a:latin typeface="Meiryo UI" panose="020B0604030504040204" pitchFamily="50" charset="-128"/>
                <a:ea typeface="Meiryo UI" panose="020B0604030504040204" pitchFamily="50" charset="-128"/>
              </a:rPr>
              <a:t>ように</a:t>
            </a:r>
            <a:r>
              <a:rPr kumimoji="1" lang="ja-JP" altLang="en-US" sz="1000" dirty="0" smtClean="0">
                <a:latin typeface="Meiryo UI" panose="020B0604030504040204" pitchFamily="50" charset="-128"/>
                <a:ea typeface="Meiryo UI" panose="020B0604030504040204" pitchFamily="50" charset="-128"/>
              </a:rPr>
              <a:t>なることが重要です。</a:t>
            </a:r>
            <a:r>
              <a:rPr kumimoji="1" lang="ja-JP" altLang="en-US" sz="1000" dirty="0">
                <a:latin typeface="Meiryo UI" panose="020B0604030504040204" pitchFamily="50" charset="-128"/>
                <a:ea typeface="Meiryo UI" panose="020B0604030504040204" pitchFamily="50" charset="-128"/>
              </a:rPr>
              <a:t>栄養食事指導はそのための</a:t>
            </a:r>
            <a:r>
              <a:rPr kumimoji="1" lang="ja-JP" altLang="en-US" sz="1000" dirty="0" smtClean="0">
                <a:latin typeface="Meiryo UI" panose="020B0604030504040204" pitchFamily="50" charset="-128"/>
                <a:ea typeface="Meiryo UI" panose="020B0604030504040204" pitchFamily="50" charset="-128"/>
              </a:rPr>
              <a:t>手助けとなります。介護</a:t>
            </a:r>
            <a:r>
              <a:rPr kumimoji="1" lang="ja-JP" altLang="en-US" sz="1000" dirty="0">
                <a:latin typeface="Meiryo UI" panose="020B0604030504040204" pitchFamily="50" charset="-128"/>
                <a:ea typeface="Meiryo UI" panose="020B0604030504040204" pitchFamily="50" charset="-128"/>
              </a:rPr>
              <a:t>保険施設では、入所者に対して、十分な栄養食事相談を行うことが必要</a:t>
            </a:r>
            <a:r>
              <a:rPr kumimoji="1" lang="ja-JP" altLang="en-US" sz="1000" dirty="0" smtClean="0">
                <a:latin typeface="Meiryo UI" panose="020B0604030504040204" pitchFamily="50" charset="-128"/>
                <a:ea typeface="Meiryo UI" panose="020B0604030504040204" pitchFamily="50" charset="-128"/>
              </a:rPr>
              <a:t>です。</a:t>
            </a:r>
          </a:p>
        </p:txBody>
      </p:sp>
      <p:sp>
        <p:nvSpPr>
          <p:cNvPr id="11" name="テキスト ボックス 10"/>
          <p:cNvSpPr txBox="1"/>
          <p:nvPr/>
        </p:nvSpPr>
        <p:spPr>
          <a:xfrm>
            <a:off x="522516" y="7488257"/>
            <a:ext cx="5760000"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日々提供される食事が子どもの心身の健全育成にとって重要であることから、施設や子どもの特性に応じて、将来を見据えた食を通じた自立支援にもつながる「食育」の実践に努めることが重要です。</a:t>
            </a:r>
          </a:p>
        </p:txBody>
      </p:sp>
      <p:grpSp>
        <p:nvGrpSpPr>
          <p:cNvPr id="55" name="グループ化 54"/>
          <p:cNvGrpSpPr/>
          <p:nvPr/>
        </p:nvGrpSpPr>
        <p:grpSpPr>
          <a:xfrm>
            <a:off x="-4872" y="512914"/>
            <a:ext cx="4510692" cy="1080000"/>
            <a:chOff x="-4872" y="503389"/>
            <a:chExt cx="4510692" cy="1080000"/>
          </a:xfrm>
        </p:grpSpPr>
        <p:sp>
          <p:nvSpPr>
            <p:cNvPr id="56" name="正方形/長方形 55"/>
            <p:cNvSpPr/>
            <p:nvPr/>
          </p:nvSpPr>
          <p:spPr>
            <a:xfrm>
              <a:off x="1088740" y="864711"/>
              <a:ext cx="2156360"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利用者の健康</a:t>
              </a:r>
              <a:r>
                <a:rPr lang="ja-JP" altLang="en-US" sz="1400" dirty="0">
                  <a:latin typeface="Meiryo UI" panose="020B0604030504040204" pitchFamily="50" charset="-128"/>
                  <a:ea typeface="Meiryo UI" panose="020B0604030504040204" pitchFamily="50" charset="-128"/>
                </a:rPr>
                <a:t>管理</a:t>
              </a:r>
              <a:r>
                <a:rPr lang="ja-JP" altLang="en-US" sz="1400" dirty="0" smtClean="0">
                  <a:latin typeface="Meiryo UI" panose="020B0604030504040204" pitchFamily="50" charset="-128"/>
                  <a:ea typeface="Meiryo UI" panose="020B0604030504040204" pitchFamily="50" charset="-128"/>
                </a:rPr>
                <a:t>について</a:t>
              </a:r>
              <a:endParaRPr lang="ja-JP" altLang="en-US" sz="1400" dirty="0">
                <a:latin typeface="Meiryo UI" panose="020B0604030504040204" pitchFamily="50" charset="-128"/>
                <a:ea typeface="Meiryo UI" panose="020B0604030504040204" pitchFamily="50" charset="-128"/>
              </a:endParaRPr>
            </a:p>
          </p:txBody>
        </p:sp>
        <p:grpSp>
          <p:nvGrpSpPr>
            <p:cNvPr id="57" name="グループ化 56"/>
            <p:cNvGrpSpPr/>
            <p:nvPr/>
          </p:nvGrpSpPr>
          <p:grpSpPr>
            <a:xfrm>
              <a:off x="-4872" y="503389"/>
              <a:ext cx="1080000" cy="1080000"/>
              <a:chOff x="4514937" y="752986"/>
              <a:chExt cx="1116000" cy="1116000"/>
            </a:xfrm>
          </p:grpSpPr>
          <p:sp>
            <p:nvSpPr>
              <p:cNvPr id="61" name="パイ 37"/>
              <p:cNvSpPr/>
              <p:nvPr/>
            </p:nvSpPr>
            <p:spPr>
              <a:xfrm rot="16200000">
                <a:off x="4514937" y="752986"/>
                <a:ext cx="1116000" cy="1116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2" name="パイ 37"/>
              <p:cNvSpPr/>
              <p:nvPr/>
            </p:nvSpPr>
            <p:spPr>
              <a:xfrm rot="16200000">
                <a:off x="4522557" y="767168"/>
                <a:ext cx="1080000" cy="1080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58" name="フローチャート : 結合子 57"/>
            <p:cNvSpPr/>
            <p:nvPr/>
          </p:nvSpPr>
          <p:spPr>
            <a:xfrm>
              <a:off x="261210" y="812488"/>
              <a:ext cx="360000" cy="360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Ⅲ</a:t>
              </a:r>
              <a:endParaRPr kumimoji="1" lang="ja-JP" altLang="en-US" dirty="0">
                <a:solidFill>
                  <a:schemeClr val="bg1"/>
                </a:solidFill>
                <a:latin typeface="Meiryo UI" panose="020B0604030504040204" pitchFamily="50" charset="-128"/>
                <a:ea typeface="Meiryo UI" panose="020B0604030504040204" pitchFamily="50" charset="-128"/>
              </a:endParaRPr>
            </a:p>
          </p:txBody>
        </p:sp>
        <p:cxnSp>
          <p:nvCxnSpPr>
            <p:cNvPr id="59" name="直線コネクタ 58"/>
            <p:cNvCxnSpPr/>
            <p:nvPr/>
          </p:nvCxnSpPr>
          <p:spPr>
            <a:xfrm>
              <a:off x="162149"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60" name="フローチャート : 結合子 59"/>
            <p:cNvSpPr/>
            <p:nvPr/>
          </p:nvSpPr>
          <p:spPr>
            <a:xfrm>
              <a:off x="4433820"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グループ化 37"/>
          <p:cNvGrpSpPr/>
          <p:nvPr/>
        </p:nvGrpSpPr>
        <p:grpSpPr>
          <a:xfrm>
            <a:off x="532380" y="2454200"/>
            <a:ext cx="3617484" cy="315271"/>
            <a:chOff x="575916" y="4509569"/>
            <a:chExt cx="3617484" cy="315271"/>
          </a:xfrm>
        </p:grpSpPr>
        <p:sp>
          <p:nvSpPr>
            <p:cNvPr id="39" name="テキスト ボックス 38"/>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a:latin typeface="Meiryo UI" panose="020B0604030504040204" pitchFamily="50" charset="-128"/>
                  <a:ea typeface="Meiryo UI" panose="020B0604030504040204" pitchFamily="50" charset="-128"/>
                </a:rPr>
                <a:t>(1</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病院・介護保険施設</a:t>
              </a:r>
              <a:endParaRPr kumimoji="1" lang="ja-JP" altLang="en-US" sz="1100" dirty="0">
                <a:latin typeface="Meiryo UI" panose="020B0604030504040204" pitchFamily="50" charset="-128"/>
                <a:ea typeface="Meiryo UI" panose="020B0604030504040204" pitchFamily="50" charset="-128"/>
              </a:endParaRPr>
            </a:p>
          </p:txBody>
        </p:sp>
        <p:cxnSp>
          <p:nvCxnSpPr>
            <p:cNvPr id="40" name="直線コネクタ 39"/>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1" name="フローチャート : 結合子 40"/>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2" name="グループ化 41"/>
          <p:cNvGrpSpPr/>
          <p:nvPr/>
        </p:nvGrpSpPr>
        <p:grpSpPr>
          <a:xfrm>
            <a:off x="540000" y="3787065"/>
            <a:ext cx="3617484" cy="315271"/>
            <a:chOff x="575916" y="4509569"/>
            <a:chExt cx="3617484" cy="315271"/>
          </a:xfrm>
        </p:grpSpPr>
        <p:sp>
          <p:nvSpPr>
            <p:cNvPr id="43" name="テキスト ボックス 42"/>
            <p:cNvSpPr txBox="1"/>
            <p:nvPr/>
          </p:nvSpPr>
          <p:spPr>
            <a:xfrm>
              <a:off x="599847" y="4509569"/>
              <a:ext cx="1453779"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  </a:t>
              </a:r>
              <a:r>
                <a:rPr kumimoji="1" lang="ja-JP" altLang="en-US" sz="1100" dirty="0" smtClean="0">
                  <a:latin typeface="Meiryo UI" panose="020B0604030504040204" pitchFamily="50" charset="-128"/>
                  <a:ea typeface="Meiryo UI" panose="020B0604030504040204" pitchFamily="50" charset="-128"/>
                </a:rPr>
                <a:t>事業所</a:t>
              </a:r>
              <a:endParaRPr kumimoji="1" lang="ja-JP" altLang="en-US" sz="1100" dirty="0">
                <a:latin typeface="Meiryo UI" panose="020B0604030504040204" pitchFamily="50" charset="-128"/>
                <a:ea typeface="Meiryo UI" panose="020B0604030504040204" pitchFamily="50" charset="-128"/>
              </a:endParaRPr>
            </a:p>
          </p:txBody>
        </p:sp>
        <p:cxnSp>
          <p:nvCxnSpPr>
            <p:cNvPr id="44" name="直線コネクタ 43"/>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7" name="フローチャート : 結合子 46"/>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 name="グループ化 48"/>
          <p:cNvGrpSpPr/>
          <p:nvPr/>
        </p:nvGrpSpPr>
        <p:grpSpPr>
          <a:xfrm>
            <a:off x="522516" y="7187513"/>
            <a:ext cx="3617484" cy="315271"/>
            <a:chOff x="575916" y="4509569"/>
            <a:chExt cx="3617484" cy="315271"/>
          </a:xfrm>
        </p:grpSpPr>
        <p:sp>
          <p:nvSpPr>
            <p:cNvPr id="50" name="テキスト ボックス 49"/>
            <p:cNvSpPr txBox="1"/>
            <p:nvPr/>
          </p:nvSpPr>
          <p:spPr>
            <a:xfrm>
              <a:off x="599847" y="4509569"/>
              <a:ext cx="1453779"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(3)  </a:t>
              </a:r>
              <a:r>
                <a:rPr kumimoji="1" lang="ja-JP" altLang="en-US" sz="1100" dirty="0" smtClean="0">
                  <a:latin typeface="Meiryo UI" panose="020B0604030504040204" pitchFamily="50" charset="-128"/>
                  <a:ea typeface="Meiryo UI" panose="020B0604030504040204" pitchFamily="50" charset="-128"/>
                </a:rPr>
                <a:t>児童福祉施設</a:t>
              </a:r>
              <a:endParaRPr kumimoji="1" lang="ja-JP" altLang="en-US" sz="1100" dirty="0">
                <a:latin typeface="Meiryo UI" panose="020B0604030504040204" pitchFamily="50" charset="-128"/>
                <a:ea typeface="Meiryo UI" panose="020B0604030504040204" pitchFamily="50" charset="-128"/>
              </a:endParaRPr>
            </a:p>
          </p:txBody>
        </p:sp>
        <p:cxnSp>
          <p:nvCxnSpPr>
            <p:cNvPr id="51" name="直線コネクタ 50"/>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52" name="フローチャート : 結合子 51"/>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正方形/長方形 4"/>
          <p:cNvSpPr/>
          <p:nvPr/>
        </p:nvSpPr>
        <p:spPr>
          <a:xfrm>
            <a:off x="532380" y="2018921"/>
            <a:ext cx="5796000"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栄養</a:t>
            </a:r>
            <a:r>
              <a:rPr lang="ja-JP" altLang="en-US" sz="1000" dirty="0">
                <a:latin typeface="Meiryo UI" panose="020B0604030504040204" pitchFamily="50" charset="-128"/>
                <a:ea typeface="Meiryo UI" panose="020B0604030504040204" pitchFamily="50" charset="-128"/>
              </a:rPr>
              <a:t>教育は、利用者の栄養知識の向上を図り、給食効果を高め、さらには家庭・地域住民の栄養改善に資するものとして、欠くことができません。</a:t>
            </a:r>
            <a:endParaRPr lang="ja-JP" altLang="en-US" sz="1000" dirty="0"/>
          </a:p>
        </p:txBody>
      </p:sp>
      <p:sp>
        <p:nvSpPr>
          <p:cNvPr id="35" name="正方形/長方形 34"/>
          <p:cNvSpPr/>
          <p:nvPr/>
        </p:nvSpPr>
        <p:spPr>
          <a:xfrm>
            <a:off x="617766" y="7881395"/>
            <a:ext cx="4976910" cy="861774"/>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食育の具体的取組み例</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・伝統食や郷土料理の提供</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・菜園活動</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・クッキング</a:t>
            </a:r>
            <a:r>
              <a:rPr lang="ja-JP" altLang="en-US" sz="1000" dirty="0">
                <a:latin typeface="Meiryo UI" panose="020B0604030504040204" pitchFamily="50" charset="-128"/>
                <a:ea typeface="Meiryo UI" panose="020B0604030504040204" pitchFamily="50" charset="-128"/>
              </a:rPr>
              <a:t>保育</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・保護者への情報提供（展示食、おたより等）</a:t>
            </a:r>
            <a:endParaRPr lang="en-US" altLang="ja-JP" sz="1000" dirty="0">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0"/>
          </p:nvPr>
        </p:nvSpPr>
        <p:spPr/>
        <p:txBody>
          <a:bodyPr/>
          <a:lstStyle/>
          <a:p>
            <a:r>
              <a:rPr kumimoji="1" lang="en-US" altLang="ja-JP" dirty="0" smtClean="0"/>
              <a:t>23</a:t>
            </a:r>
            <a:endParaRPr kumimoji="1" lang="ja-JP" altLang="en-US" dirty="0"/>
          </a:p>
        </p:txBody>
      </p:sp>
    </p:spTree>
    <p:extLst>
      <p:ext uri="{BB962C8B-B14F-4D97-AF65-F5344CB8AC3E}">
        <p14:creationId xmlns:p14="http://schemas.microsoft.com/office/powerpoint/2010/main" val="3233098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53488" y="1994407"/>
            <a:ext cx="5760000" cy="116955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食事提供を安全に行うためには、施設の管理と、食品及び器具の衛生的な取り扱い並びに従業員の健康管理と衛生教育が必要です。調理に従事する者一人一人がそれぞれの役割を認識し、自主的な衛生管理の視点にたって業務を遂行することが重要です。</a:t>
            </a:r>
          </a:p>
          <a:p>
            <a:r>
              <a:rPr lang="ja-JP" altLang="en-US" sz="1000" dirty="0" smtClean="0">
                <a:latin typeface="Meiryo UI" panose="020B0604030504040204" pitchFamily="50" charset="-128"/>
                <a:ea typeface="Meiryo UI" panose="020B0604030504040204" pitchFamily="50" charset="-128"/>
              </a:rPr>
              <a:t>　給食</a:t>
            </a:r>
            <a:r>
              <a:rPr lang="ja-JP" altLang="en-US" sz="1000" dirty="0">
                <a:latin typeface="Meiryo UI" panose="020B0604030504040204" pitchFamily="50" charset="-128"/>
                <a:ea typeface="Meiryo UI" panose="020B0604030504040204" pitchFamily="50" charset="-128"/>
              </a:rPr>
              <a:t>施設における食中毒等を防止するため、「大量調理施設衛生管理マニュアル」に示された</a:t>
            </a:r>
            <a:r>
              <a:rPr lang="en-US" altLang="ja-JP" sz="1000" dirty="0">
                <a:latin typeface="Meiryo UI" panose="020B0604030504040204" pitchFamily="50" charset="-128"/>
                <a:ea typeface="Meiryo UI" panose="020B0604030504040204" pitchFamily="50" charset="-128"/>
              </a:rPr>
              <a:t>HACCP</a:t>
            </a:r>
            <a:r>
              <a:rPr lang="ja-JP" altLang="en-US" sz="1000" dirty="0">
                <a:latin typeface="Meiryo UI" panose="020B0604030504040204" pitchFamily="50" charset="-128"/>
                <a:ea typeface="Meiryo UI" panose="020B0604030504040204" pitchFamily="50" charset="-128"/>
              </a:rPr>
              <a:t>の概念に基づく調理過程における「重要管理事項」を</a:t>
            </a:r>
            <a:r>
              <a:rPr lang="ja-JP" altLang="en-US" sz="1000" dirty="0" smtClean="0">
                <a:latin typeface="Meiryo UI" panose="020B0604030504040204" pitchFamily="50" charset="-128"/>
                <a:ea typeface="Meiryo UI" panose="020B0604030504040204" pitchFamily="50" charset="-128"/>
              </a:rPr>
              <a:t>遵守してください。なお</a:t>
            </a:r>
            <a:r>
              <a:rPr lang="ja-JP" altLang="en-US" sz="1000" dirty="0">
                <a:latin typeface="Meiryo UI" panose="020B0604030504040204" pitchFamily="50" charset="-128"/>
                <a:ea typeface="Meiryo UI" panose="020B0604030504040204" pitchFamily="50" charset="-128"/>
              </a:rPr>
              <a:t>、このマニュアルは、同一メニューを</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回</a:t>
            </a:r>
            <a:r>
              <a:rPr lang="en-US" altLang="ja-JP" sz="1000" dirty="0">
                <a:latin typeface="Meiryo UI" panose="020B0604030504040204" pitchFamily="50" charset="-128"/>
                <a:ea typeface="Meiryo UI" panose="020B0604030504040204" pitchFamily="50" charset="-128"/>
              </a:rPr>
              <a:t>300</a:t>
            </a:r>
            <a:r>
              <a:rPr lang="ja-JP" altLang="en-US" sz="1000" dirty="0">
                <a:latin typeface="Meiryo UI" panose="020B0604030504040204" pitchFamily="50" charset="-128"/>
                <a:ea typeface="Meiryo UI" panose="020B0604030504040204" pitchFamily="50" charset="-128"/>
              </a:rPr>
              <a:t>食</a:t>
            </a:r>
            <a:r>
              <a:rPr lang="ja-JP" altLang="en-US" sz="1000" dirty="0" smtClean="0">
                <a:latin typeface="Meiryo UI" panose="020B0604030504040204" pitchFamily="50" charset="-128"/>
                <a:ea typeface="Meiryo UI" panose="020B0604030504040204" pitchFamily="50" charset="-128"/>
              </a:rPr>
              <a:t>以上又は</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rPr>
              <a:t>750</a:t>
            </a:r>
            <a:r>
              <a:rPr lang="ja-JP" altLang="en-US" sz="1000" dirty="0">
                <a:latin typeface="Meiryo UI" panose="020B0604030504040204" pitchFamily="50" charset="-128"/>
                <a:ea typeface="Meiryo UI" panose="020B0604030504040204" pitchFamily="50" charset="-128"/>
              </a:rPr>
              <a:t>食以上を提供する大量調理施設に適用されますが、それ以外の特定給食施設等においても、マニュアルの趣旨を踏まえた衛生管理を行ってください</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0" y="-6350"/>
            <a:ext cx="6858000" cy="518160"/>
            <a:chOff x="0" y="-6350"/>
            <a:chExt cx="6858000" cy="518160"/>
          </a:xfrm>
        </p:grpSpPr>
        <p:sp>
          <p:nvSpPr>
            <p:cNvPr id="33" name="正方形/長方形 32"/>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3" name="正方形/長方形 2"/>
          <p:cNvSpPr/>
          <p:nvPr/>
        </p:nvSpPr>
        <p:spPr>
          <a:xfrm>
            <a:off x="729000" y="5003813"/>
            <a:ext cx="5400000" cy="800219"/>
          </a:xfrm>
          <a:prstGeom prst="rect">
            <a:avLst/>
          </a:prstGeom>
          <a:ln>
            <a:solidFill>
              <a:schemeClr val="accent3">
                <a:lumMod val="75000"/>
              </a:schemeClr>
            </a:solidFill>
            <a:prstDash val="sysDot"/>
          </a:ln>
        </p:spPr>
        <p:txBody>
          <a:bodyPr wrap="square">
            <a:spAutoFit/>
          </a:bodyPr>
          <a:lstStyle/>
          <a:p>
            <a:r>
              <a:rPr lang="ja-JP" altLang="en-US" sz="900" dirty="0" smtClean="0">
                <a:latin typeface="Meiryo UI" panose="020B0604030504040204" pitchFamily="50" charset="-128"/>
                <a:ea typeface="Meiryo UI" panose="020B0604030504040204" pitchFamily="50" charset="-128"/>
              </a:rPr>
              <a:t>食品</a:t>
            </a:r>
            <a:r>
              <a:rPr lang="ja-JP" altLang="en-US" sz="900" dirty="0">
                <a:latin typeface="Meiryo UI" panose="020B0604030504040204" pitchFamily="50" charset="-128"/>
                <a:ea typeface="Meiryo UI" panose="020B0604030504040204" pitchFamily="50" charset="-128"/>
              </a:rPr>
              <a:t>衛生法の改正により、令和</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6</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日から、原則、全ての食品等事業者</a:t>
            </a:r>
            <a:r>
              <a:rPr lang="ja-JP" altLang="en-US" sz="900" dirty="0" smtClean="0">
                <a:latin typeface="Meiryo UI" panose="020B0604030504040204" pitchFamily="50" charset="-128"/>
                <a:ea typeface="Meiryo UI" panose="020B0604030504040204" pitchFamily="50" charset="-128"/>
              </a:rPr>
              <a:t>（給食</a:t>
            </a:r>
            <a:r>
              <a:rPr lang="ja-JP" altLang="en-US" sz="900" dirty="0">
                <a:latin typeface="Meiryo UI" panose="020B0604030504040204" pitchFamily="50" charset="-128"/>
                <a:ea typeface="Meiryo UI" panose="020B0604030504040204" pitchFamily="50" charset="-128"/>
              </a:rPr>
              <a:t>施設を含む）は</a:t>
            </a:r>
            <a:r>
              <a:rPr lang="en-US" altLang="ja-JP" sz="900" dirty="0">
                <a:latin typeface="Meiryo UI" panose="020B0604030504040204" pitchFamily="50" charset="-128"/>
                <a:ea typeface="Meiryo UI" panose="020B0604030504040204" pitchFamily="50" charset="-128"/>
              </a:rPr>
              <a:t>HACCP</a:t>
            </a:r>
            <a:r>
              <a:rPr lang="ja-JP" altLang="en-US" sz="900" dirty="0">
                <a:latin typeface="Meiryo UI" panose="020B0604030504040204" pitchFamily="50" charset="-128"/>
                <a:ea typeface="Meiryo UI" panose="020B0604030504040204" pitchFamily="50" charset="-128"/>
              </a:rPr>
              <a:t>に沿った衛生管理を実施することと</a:t>
            </a:r>
            <a:r>
              <a:rPr lang="ja-JP" altLang="en-US" sz="900" dirty="0" smtClean="0">
                <a:latin typeface="Meiryo UI" panose="020B0604030504040204" pitchFamily="50" charset="-128"/>
                <a:ea typeface="Meiryo UI" panose="020B0604030504040204" pitchFamily="50" charset="-128"/>
              </a:rPr>
              <a:t>なりました。また</a:t>
            </a:r>
            <a:r>
              <a:rPr lang="ja-JP" altLang="en-US" sz="900" dirty="0">
                <a:latin typeface="Meiryo UI" panose="020B0604030504040204" pitchFamily="50" charset="-128"/>
                <a:ea typeface="Meiryo UI" panose="020B0604030504040204" pitchFamily="50" charset="-128"/>
              </a:rPr>
              <a:t>、令和</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6</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日</a:t>
            </a:r>
            <a:r>
              <a:rPr lang="ja-JP" altLang="en-US" sz="900" dirty="0" smtClean="0">
                <a:latin typeface="Meiryo UI" panose="020B0604030504040204" pitchFamily="50" charset="-128"/>
                <a:ea typeface="Meiryo UI" panose="020B0604030504040204" pitchFamily="50" charset="-128"/>
              </a:rPr>
              <a:t>から、食品営業届出制度が始まり、直営の給食施設等、許可の対象とならない給食施設は、営業</a:t>
            </a:r>
            <a:r>
              <a:rPr lang="ja-JP" altLang="en-US" sz="900" dirty="0">
                <a:latin typeface="Meiryo UI" panose="020B0604030504040204" pitchFamily="50" charset="-128"/>
                <a:ea typeface="Meiryo UI" panose="020B0604030504040204" pitchFamily="50" charset="-128"/>
              </a:rPr>
              <a:t>の届出</a:t>
            </a:r>
            <a:r>
              <a:rPr lang="ja-JP" altLang="en-US" sz="900" dirty="0" smtClean="0">
                <a:latin typeface="Meiryo UI" panose="020B0604030504040204" pitchFamily="50" charset="-128"/>
                <a:ea typeface="Meiryo UI" panose="020B0604030504040204" pitchFamily="50" charset="-128"/>
              </a:rPr>
              <a:t>を行い、食品衛生責任者を選任しなければなりません。なお、</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回の提供食数が</a:t>
            </a:r>
            <a:r>
              <a:rPr lang="en-US" altLang="ja-JP" sz="900" dirty="0" smtClean="0">
                <a:latin typeface="Meiryo UI" panose="020B0604030504040204" pitchFamily="50" charset="-128"/>
                <a:ea typeface="Meiryo UI" panose="020B0604030504040204" pitchFamily="50" charset="-128"/>
              </a:rPr>
              <a:t>20</a:t>
            </a:r>
            <a:r>
              <a:rPr lang="ja-JP" altLang="en-US" sz="900" dirty="0" smtClean="0">
                <a:latin typeface="Meiryo UI" panose="020B0604030504040204" pitchFamily="50" charset="-128"/>
                <a:ea typeface="Meiryo UI" panose="020B0604030504040204" pitchFamily="50" charset="-128"/>
              </a:rPr>
              <a:t>食程度未満の施設については、営業の届出は不要です。詳細につきましては、所管の保健所にお問合せください。</a:t>
            </a:r>
            <a:endParaRPr lang="ja-JP" altLang="en-US" sz="900" dirty="0">
              <a:latin typeface="Meiryo UI" panose="020B0604030504040204" pitchFamily="50" charset="-128"/>
              <a:ea typeface="Meiryo UI" panose="020B0604030504040204" pitchFamily="50" charset="-128"/>
            </a:endParaRPr>
          </a:p>
        </p:txBody>
      </p:sp>
      <p:sp>
        <p:nvSpPr>
          <p:cNvPr id="26" name="正方形/長方形 25"/>
          <p:cNvSpPr/>
          <p:nvPr/>
        </p:nvSpPr>
        <p:spPr>
          <a:xfrm>
            <a:off x="729000" y="6228330"/>
            <a:ext cx="5400000" cy="1131079"/>
          </a:xfrm>
          <a:prstGeom prst="rect">
            <a:avLst/>
          </a:prstGeom>
          <a:solidFill>
            <a:schemeClr val="bg2">
              <a:alpha val="50000"/>
            </a:schemeClr>
          </a:solidFill>
          <a:ln>
            <a:solidFill>
              <a:schemeClr val="bg2">
                <a:lumMod val="25000"/>
              </a:schemeClr>
            </a:solidFill>
            <a:prstDash val="sysDot"/>
          </a:ln>
        </p:spPr>
        <p:txBody>
          <a:bodyPr wrap="square" anchor="t" anchorCtr="0">
            <a:spAutoFit/>
          </a:bodyPr>
          <a:lstStyle/>
          <a:p>
            <a:pPr>
              <a:lnSpc>
                <a:spcPct val="150000"/>
              </a:lnSpc>
            </a:pP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大量</a:t>
            </a:r>
            <a:r>
              <a:rPr lang="ja-JP" altLang="en-US" sz="900" dirty="0">
                <a:latin typeface="Meiryo UI" panose="020B0604030504040204" pitchFamily="50" charset="-128"/>
                <a:ea typeface="Meiryo UI" panose="020B0604030504040204" pitchFamily="50" charset="-128"/>
              </a:rPr>
              <a:t>調理施設衛生管理</a:t>
            </a:r>
            <a:r>
              <a:rPr lang="ja-JP" altLang="en-US" sz="900" dirty="0" smtClean="0">
                <a:latin typeface="Meiryo UI" panose="020B0604030504040204" pitchFamily="50" charset="-128"/>
                <a:ea typeface="Meiryo UI" panose="020B0604030504040204" pitchFamily="50" charset="-128"/>
              </a:rPr>
              <a:t>マニュアル</a:t>
            </a:r>
            <a:r>
              <a:rPr lang="ja-JP" altLang="en-US" sz="900" dirty="0">
                <a:latin typeface="Meiryo UI" panose="020B0604030504040204" pitchFamily="50" charset="-128"/>
                <a:ea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rPr>
              <a:t>9</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月</a:t>
            </a:r>
            <a:r>
              <a:rPr lang="en-US" altLang="ja-JP" sz="900" dirty="0" smtClean="0">
                <a:latin typeface="Meiryo UI" panose="020B0604030504040204" pitchFamily="50" charset="-128"/>
                <a:ea typeface="Meiryo UI" panose="020B0604030504040204" pitchFamily="50" charset="-128"/>
              </a:rPr>
              <a:t>24</a:t>
            </a:r>
            <a:r>
              <a:rPr lang="ja-JP" altLang="en-US" sz="900" dirty="0" smtClean="0">
                <a:latin typeface="Meiryo UI" panose="020B0604030504040204" pitchFamily="50" charset="-128"/>
                <a:ea typeface="Meiryo UI" panose="020B0604030504040204" pitchFamily="50" charset="-128"/>
              </a:rPr>
              <a:t>日付け</a:t>
            </a:r>
            <a:r>
              <a:rPr lang="ja-JP" altLang="en-US" sz="900" dirty="0">
                <a:latin typeface="Meiryo UI" panose="020B0604030504040204" pitchFamily="50" charset="-128"/>
                <a:ea typeface="Meiryo UI" panose="020B0604030504040204" pitchFamily="50" charset="-128"/>
              </a:rPr>
              <a:t>衛食</a:t>
            </a: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85</a:t>
            </a:r>
            <a:r>
              <a:rPr lang="ja-JP" altLang="en-US" sz="900" dirty="0" smtClean="0">
                <a:latin typeface="Meiryo UI" panose="020B0604030504040204" pitchFamily="50" charset="-128"/>
                <a:ea typeface="Meiryo UI" panose="020B0604030504040204" pitchFamily="50" charset="-128"/>
              </a:rPr>
              <a:t>号別添 最終改正</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rPr>
              <a:t>29</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6</a:t>
            </a:r>
            <a:r>
              <a:rPr lang="ja-JP" altLang="en-US" sz="900" dirty="0" smtClean="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16</a:t>
            </a:r>
            <a:r>
              <a:rPr lang="ja-JP" altLang="en-US" sz="900" dirty="0" smtClean="0">
                <a:latin typeface="Meiryo UI" panose="020B0604030504040204" pitchFamily="50" charset="-128"/>
                <a:ea typeface="Meiryo UI" panose="020B0604030504040204" pitchFamily="50" charset="-128"/>
              </a:rPr>
              <a:t>日付け生食発</a:t>
            </a:r>
            <a:r>
              <a:rPr lang="en-US" altLang="ja-JP" sz="900" dirty="0" smtClean="0">
                <a:latin typeface="Meiryo UI" panose="020B0604030504040204" pitchFamily="50" charset="-128"/>
                <a:ea typeface="Meiryo UI" panose="020B0604030504040204" pitchFamily="50" charset="-128"/>
              </a:rPr>
              <a:t>0616</a:t>
            </a: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号）</a:t>
            </a:r>
            <a:endParaRPr lang="ja-JP" altLang="en-US"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中小</a:t>
            </a:r>
            <a:r>
              <a:rPr lang="ja-JP" altLang="en-US" sz="900" dirty="0">
                <a:latin typeface="Meiryo UI" panose="020B0604030504040204" pitchFamily="50" charset="-128"/>
                <a:ea typeface="Meiryo UI" panose="020B0604030504040204" pitchFamily="50" charset="-128"/>
              </a:rPr>
              <a:t>規模調理施設における衛生管理の徹底に</a:t>
            </a:r>
            <a:r>
              <a:rPr lang="ja-JP" altLang="en-US" sz="900" dirty="0" smtClean="0">
                <a:latin typeface="Meiryo UI" panose="020B0604030504040204" pitchFamily="50" charset="-128"/>
                <a:ea typeface="Meiryo UI" panose="020B0604030504040204" pitchFamily="50" charset="-128"/>
              </a:rPr>
              <a:t>ついて</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rPr>
              <a:t>9</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6</a:t>
            </a:r>
            <a:r>
              <a:rPr lang="ja-JP" altLang="en-US" sz="900" dirty="0" smtClean="0">
                <a:latin typeface="Meiryo UI" panose="020B0604030504040204" pitchFamily="50" charset="-128"/>
                <a:ea typeface="Meiryo UI" panose="020B0604030504040204" pitchFamily="50" charset="-128"/>
              </a:rPr>
              <a:t>月</a:t>
            </a:r>
            <a:r>
              <a:rPr lang="en-US" altLang="ja-JP" sz="900" dirty="0" smtClean="0">
                <a:latin typeface="Meiryo UI" panose="020B0604030504040204" pitchFamily="50" charset="-128"/>
                <a:ea typeface="Meiryo UI" panose="020B0604030504040204" pitchFamily="50" charset="-128"/>
              </a:rPr>
              <a:t>30</a:t>
            </a:r>
            <a:r>
              <a:rPr lang="ja-JP" altLang="en-US" sz="900" dirty="0" smtClean="0">
                <a:latin typeface="Meiryo UI" panose="020B0604030504040204" pitchFamily="50" charset="-128"/>
                <a:ea typeface="Meiryo UI" panose="020B0604030504040204" pitchFamily="50" charset="-128"/>
              </a:rPr>
              <a:t>日付け</a:t>
            </a:r>
            <a:r>
              <a:rPr lang="ja-JP" altLang="en-US" sz="900" dirty="0">
                <a:latin typeface="Meiryo UI" panose="020B0604030504040204" pitchFamily="50" charset="-128"/>
                <a:ea typeface="Meiryo UI" panose="020B0604030504040204" pitchFamily="50" charset="-128"/>
              </a:rPr>
              <a:t>衛食</a:t>
            </a: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201</a:t>
            </a:r>
            <a:r>
              <a:rPr lang="ja-JP" altLang="en-US" sz="900" dirty="0" smtClean="0">
                <a:latin typeface="Meiryo UI" panose="020B0604030504040204" pitchFamily="50" charset="-128"/>
                <a:ea typeface="Meiryo UI" panose="020B0604030504040204" pitchFamily="50" charset="-128"/>
              </a:rPr>
              <a:t>号）</a:t>
            </a:r>
            <a:r>
              <a:rPr lang="ja-JP" altLang="en-US" sz="900" dirty="0">
                <a:latin typeface="Meiryo UI" panose="020B0604030504040204" pitchFamily="50" charset="-128"/>
                <a:ea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食品衛生法等の一部を改正する法律の施行に伴う集団給食施設の取扱いについて</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（令和</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月</a:t>
            </a:r>
            <a:r>
              <a:rPr lang="en-US" altLang="ja-JP" sz="900" dirty="0" smtClean="0">
                <a:latin typeface="Meiryo UI" panose="020B0604030504040204" pitchFamily="50" charset="-128"/>
                <a:ea typeface="Meiryo UI" panose="020B0604030504040204" pitchFamily="50" charset="-128"/>
              </a:rPr>
              <a:t>5</a:t>
            </a:r>
            <a:r>
              <a:rPr lang="ja-JP" altLang="en-US" sz="900" dirty="0" smtClean="0">
                <a:latin typeface="Meiryo UI" panose="020B0604030504040204" pitchFamily="50" charset="-128"/>
                <a:ea typeface="Meiryo UI" panose="020B0604030504040204" pitchFamily="50" charset="-128"/>
              </a:rPr>
              <a:t>日付け薬生食監発</a:t>
            </a:r>
            <a:r>
              <a:rPr lang="en-US" altLang="ja-JP" sz="900" dirty="0" smtClean="0">
                <a:latin typeface="Meiryo UI" panose="020B0604030504040204" pitchFamily="50" charset="-128"/>
                <a:ea typeface="Meiryo UI" panose="020B0604030504040204" pitchFamily="50" charset="-128"/>
              </a:rPr>
              <a:t>0805</a:t>
            </a: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号）</a:t>
            </a:r>
            <a:endParaRPr lang="en-US" altLang="ja-JP" sz="900" dirty="0" smtClean="0">
              <a:latin typeface="Meiryo UI" panose="020B0604030504040204" pitchFamily="50" charset="-128"/>
              <a:ea typeface="Meiryo UI" panose="020B0604030504040204" pitchFamily="50" charset="-128"/>
            </a:endParaRPr>
          </a:p>
        </p:txBody>
      </p:sp>
      <p:grpSp>
        <p:nvGrpSpPr>
          <p:cNvPr id="27" name="グループ化 26"/>
          <p:cNvGrpSpPr/>
          <p:nvPr/>
        </p:nvGrpSpPr>
        <p:grpSpPr>
          <a:xfrm>
            <a:off x="-4872" y="512914"/>
            <a:ext cx="4510692" cy="1080000"/>
            <a:chOff x="-4872" y="503389"/>
            <a:chExt cx="4510692" cy="1080000"/>
          </a:xfrm>
        </p:grpSpPr>
        <p:sp>
          <p:nvSpPr>
            <p:cNvPr id="28" name="正方形/長方形 27"/>
            <p:cNvSpPr/>
            <p:nvPr/>
          </p:nvSpPr>
          <p:spPr>
            <a:xfrm>
              <a:off x="1088740" y="864711"/>
              <a:ext cx="1471878" cy="307777"/>
            </a:xfrm>
            <a:prstGeom prst="rect">
              <a:avLst/>
            </a:prstGeom>
          </p:spPr>
          <p:txBody>
            <a:bodyPr wrap="none">
              <a:spAutoFit/>
            </a:bodyPr>
            <a:lstStyle/>
            <a:p>
              <a:r>
                <a:rPr lang="ja-JP" altLang="en-US" sz="1400" dirty="0">
                  <a:latin typeface="Meiryo UI" panose="020B0604030504040204" pitchFamily="50" charset="-128"/>
                  <a:ea typeface="Meiryo UI" panose="020B0604030504040204" pitchFamily="50" charset="-128"/>
                </a:rPr>
                <a:t>衛生管理</a:t>
              </a:r>
              <a:r>
                <a:rPr lang="ja-JP" altLang="en-US" sz="1400" dirty="0" smtClean="0">
                  <a:latin typeface="Meiryo UI" panose="020B0604030504040204" pitchFamily="50" charset="-128"/>
                  <a:ea typeface="Meiryo UI" panose="020B0604030504040204" pitchFamily="50" charset="-128"/>
                </a:rPr>
                <a:t>について</a:t>
              </a:r>
              <a:endParaRPr lang="ja-JP" altLang="en-US" sz="1400" dirty="0">
                <a:latin typeface="Meiryo UI" panose="020B0604030504040204" pitchFamily="50" charset="-128"/>
                <a:ea typeface="Meiryo UI" panose="020B0604030504040204" pitchFamily="50" charset="-128"/>
              </a:endParaRPr>
            </a:p>
          </p:txBody>
        </p:sp>
        <p:grpSp>
          <p:nvGrpSpPr>
            <p:cNvPr id="29" name="グループ化 28"/>
            <p:cNvGrpSpPr/>
            <p:nvPr/>
          </p:nvGrpSpPr>
          <p:grpSpPr>
            <a:xfrm>
              <a:off x="-4872" y="503389"/>
              <a:ext cx="1080000" cy="1080000"/>
              <a:chOff x="4514937" y="752986"/>
              <a:chExt cx="1116000" cy="1116000"/>
            </a:xfrm>
          </p:grpSpPr>
          <p:sp>
            <p:nvSpPr>
              <p:cNvPr id="36" name="パイ 37"/>
              <p:cNvSpPr/>
              <p:nvPr/>
            </p:nvSpPr>
            <p:spPr>
              <a:xfrm rot="16200000">
                <a:off x="4514937" y="752986"/>
                <a:ext cx="1116000" cy="1116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4" name="パイ 37"/>
              <p:cNvSpPr/>
              <p:nvPr/>
            </p:nvSpPr>
            <p:spPr>
              <a:xfrm rot="16200000">
                <a:off x="4522557" y="767168"/>
                <a:ext cx="1080000" cy="1080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30" name="フローチャート : 結合子 29"/>
            <p:cNvSpPr/>
            <p:nvPr/>
          </p:nvSpPr>
          <p:spPr>
            <a:xfrm>
              <a:off x="261210" y="812488"/>
              <a:ext cx="360000" cy="360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Ⅳ</a:t>
              </a:r>
              <a:endParaRPr kumimoji="1" lang="ja-JP" altLang="en-US" dirty="0">
                <a:solidFill>
                  <a:schemeClr val="bg1"/>
                </a:solidFill>
                <a:latin typeface="Meiryo UI" panose="020B0604030504040204" pitchFamily="50" charset="-128"/>
                <a:ea typeface="Meiryo UI" panose="020B0604030504040204" pitchFamily="50" charset="-128"/>
              </a:endParaRPr>
            </a:p>
          </p:txBody>
        </p:sp>
        <p:cxnSp>
          <p:nvCxnSpPr>
            <p:cNvPr id="31" name="直線コネクタ 30"/>
            <p:cNvCxnSpPr/>
            <p:nvPr/>
          </p:nvCxnSpPr>
          <p:spPr>
            <a:xfrm>
              <a:off x="162149"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35" name="フローチャート : 結合子 34"/>
            <p:cNvSpPr/>
            <p:nvPr/>
          </p:nvSpPr>
          <p:spPr>
            <a:xfrm>
              <a:off x="4433820"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グループ化 36"/>
          <p:cNvGrpSpPr/>
          <p:nvPr/>
        </p:nvGrpSpPr>
        <p:grpSpPr>
          <a:xfrm>
            <a:off x="540000" y="1620000"/>
            <a:ext cx="3570722" cy="288000"/>
            <a:chOff x="716309" y="1660558"/>
            <a:chExt cx="2565660" cy="288000"/>
          </a:xfrm>
        </p:grpSpPr>
        <p:sp>
          <p:nvSpPr>
            <p:cNvPr id="38" name="ホームベース 37"/>
            <p:cNvSpPr/>
            <p:nvPr/>
          </p:nvSpPr>
          <p:spPr>
            <a:xfrm>
              <a:off x="716309" y="1660558"/>
              <a:ext cx="2565660" cy="288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935279" y="1660558"/>
              <a:ext cx="2238679" cy="288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衛生管理のポイント</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grpSp>
      <p:sp>
        <p:nvSpPr>
          <p:cNvPr id="5" name="正方形/長方形 4"/>
          <p:cNvSpPr/>
          <p:nvPr/>
        </p:nvSpPr>
        <p:spPr>
          <a:xfrm>
            <a:off x="729000" y="3218717"/>
            <a:ext cx="5400000" cy="1323439"/>
          </a:xfrm>
          <a:prstGeom prst="rect">
            <a:avLst/>
          </a:prstGeom>
          <a:ln>
            <a:noFill/>
            <a:prstDash val="sysDot"/>
          </a:ln>
        </p:spPr>
        <p:txBody>
          <a:bodyPr wrap="square">
            <a:spAutoFit/>
          </a:bodyPr>
          <a:lstStyle/>
          <a:p>
            <a:r>
              <a:rPr lang="ja-JP" altLang="en-US" sz="1000" u="sng" dirty="0">
                <a:latin typeface="Meiryo UI" panose="020B0604030504040204" pitchFamily="50" charset="-128"/>
                <a:ea typeface="Meiryo UI" panose="020B0604030504040204" pitchFamily="50" charset="-128"/>
              </a:rPr>
              <a:t>調理過程における重要管理事項</a:t>
            </a:r>
            <a:endParaRPr lang="en-US" altLang="ja-JP" sz="1000" u="sng" dirty="0">
              <a:latin typeface="Meiryo UI" panose="020B0604030504040204" pitchFamily="50" charset="-128"/>
              <a:ea typeface="Meiryo UI" panose="020B0604030504040204" pitchFamily="50" charset="-128"/>
            </a:endParaRPr>
          </a:p>
          <a:p>
            <a:endParaRPr lang="en-US" altLang="ja-JP" sz="1000" u="sng"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① 原材料受入れ及び下処理段階における管理を徹底すること。</a:t>
            </a:r>
          </a:p>
          <a:p>
            <a:r>
              <a:rPr lang="ja-JP" altLang="en-US" sz="1000" dirty="0">
                <a:latin typeface="Meiryo UI" panose="020B0604030504040204" pitchFamily="50" charset="-128"/>
                <a:ea typeface="Meiryo UI" panose="020B0604030504040204" pitchFamily="50" charset="-128"/>
              </a:rPr>
              <a:t>　② 加熱調理食品については、中心部まで十分加熱し、食中毒菌等（ウイルスを含む。以下同じ。）</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を死滅させること。</a:t>
            </a:r>
          </a:p>
          <a:p>
            <a:r>
              <a:rPr lang="ja-JP" altLang="en-US" sz="1000" dirty="0">
                <a:latin typeface="Meiryo UI" panose="020B0604030504040204" pitchFamily="50" charset="-128"/>
                <a:ea typeface="Meiryo UI" panose="020B0604030504040204" pitchFamily="50" charset="-128"/>
              </a:rPr>
              <a:t>　③ 加熱調理後の食品及び非加熱調理食品の二次汚染防止を徹底すること。</a:t>
            </a:r>
          </a:p>
          <a:p>
            <a:r>
              <a:rPr lang="ja-JP" altLang="en-US" sz="1000" dirty="0">
                <a:latin typeface="Meiryo UI" panose="020B0604030504040204" pitchFamily="50" charset="-128"/>
                <a:ea typeface="Meiryo UI" panose="020B0604030504040204" pitchFamily="50" charset="-128"/>
              </a:rPr>
              <a:t>　④ 食中毒菌が付着した場合に菌の増殖を防ぐため、原材料及び調理後の食品の温度管理を徹底</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すること。</a:t>
            </a:r>
          </a:p>
        </p:txBody>
      </p:sp>
      <p:sp>
        <p:nvSpPr>
          <p:cNvPr id="4" name="正方形/長方形 3"/>
          <p:cNvSpPr/>
          <p:nvPr/>
        </p:nvSpPr>
        <p:spPr>
          <a:xfrm>
            <a:off x="664220" y="4568340"/>
            <a:ext cx="4502140"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資料</a:t>
            </a:r>
            <a:r>
              <a:rPr lang="ja-JP" altLang="en-US" sz="800" dirty="0" smtClean="0">
                <a:latin typeface="Meiryo UI" panose="020B0604030504040204" pitchFamily="50" charset="-128"/>
                <a:ea typeface="Meiryo UI" panose="020B0604030504040204" pitchFamily="50" charset="-128"/>
              </a:rPr>
              <a:t>） 大量</a:t>
            </a:r>
            <a:r>
              <a:rPr lang="ja-JP" altLang="en-US" sz="800" dirty="0">
                <a:latin typeface="Meiryo UI" panose="020B0604030504040204" pitchFamily="50" charset="-128"/>
                <a:ea typeface="Meiryo UI" panose="020B0604030504040204" pitchFamily="50" charset="-128"/>
              </a:rPr>
              <a:t>調理施設衛生管理</a:t>
            </a:r>
            <a:r>
              <a:rPr lang="ja-JP" altLang="en-US" sz="800" dirty="0" smtClean="0">
                <a:latin typeface="Meiryo UI" panose="020B0604030504040204" pitchFamily="50" charset="-128"/>
                <a:ea typeface="Meiryo UI" panose="020B0604030504040204" pitchFamily="50" charset="-128"/>
              </a:rPr>
              <a:t>マニュアル（平成</a:t>
            </a:r>
            <a:r>
              <a:rPr lang="en-US" altLang="ja-JP" sz="800" dirty="0">
                <a:latin typeface="Meiryo UI" panose="020B0604030504040204" pitchFamily="50" charset="-128"/>
                <a:ea typeface="Meiryo UI" panose="020B0604030504040204" pitchFamily="50" charset="-128"/>
              </a:rPr>
              <a:t>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24</a:t>
            </a:r>
            <a:r>
              <a:rPr lang="ja-JP" altLang="en-US" sz="800" dirty="0">
                <a:latin typeface="Meiryo UI" panose="020B0604030504040204" pitchFamily="50" charset="-128"/>
                <a:ea typeface="Meiryo UI" panose="020B0604030504040204" pitchFamily="50" charset="-128"/>
              </a:rPr>
              <a:t>日付け衛食第</a:t>
            </a:r>
            <a:r>
              <a:rPr lang="en-US" altLang="ja-JP" sz="800" dirty="0">
                <a:latin typeface="Meiryo UI" panose="020B0604030504040204" pitchFamily="50" charset="-128"/>
                <a:ea typeface="Meiryo UI" panose="020B0604030504040204" pitchFamily="50" charset="-128"/>
              </a:rPr>
              <a:t>85</a:t>
            </a:r>
            <a:r>
              <a:rPr lang="ja-JP" altLang="en-US" sz="800" dirty="0">
                <a:latin typeface="Meiryo UI" panose="020B0604030504040204" pitchFamily="50" charset="-128"/>
                <a:ea typeface="Meiryo UI" panose="020B0604030504040204" pitchFamily="50" charset="-128"/>
              </a:rPr>
              <a:t>号</a:t>
            </a:r>
            <a:r>
              <a:rPr lang="ja-JP" altLang="en-US" sz="800" dirty="0" smtClean="0">
                <a:latin typeface="Meiryo UI" panose="020B0604030504040204" pitchFamily="50" charset="-128"/>
                <a:ea typeface="Meiryo UI" panose="020B0604030504040204" pitchFamily="50" charset="-128"/>
              </a:rPr>
              <a:t>別添</a:t>
            </a:r>
            <a:r>
              <a:rPr lang="ja-JP" altLang="en-US" sz="800" dirty="0">
                <a:latin typeface="Meiryo UI" panose="020B0604030504040204" pitchFamily="50" charset="-128"/>
                <a:ea typeface="Meiryo UI" panose="020B0604030504040204" pitchFamily="50" charset="-128"/>
              </a:rPr>
              <a:t>）</a:t>
            </a:r>
            <a:endParaRPr lang="ja-JP" altLang="en-US" sz="800" dirty="0"/>
          </a:p>
        </p:txBody>
      </p:sp>
      <p:sp>
        <p:nvSpPr>
          <p:cNvPr id="6" name="スライド番号プレースホルダー 5"/>
          <p:cNvSpPr>
            <a:spLocks noGrp="1"/>
          </p:cNvSpPr>
          <p:nvPr>
            <p:ph type="sldNum" sz="quarter" idx="10"/>
          </p:nvPr>
        </p:nvSpPr>
        <p:spPr/>
        <p:txBody>
          <a:bodyPr/>
          <a:lstStyle/>
          <a:p>
            <a:r>
              <a:rPr kumimoji="1" lang="en-US" altLang="ja-JP" dirty="0" smtClean="0"/>
              <a:t>24</a:t>
            </a:r>
            <a:endParaRPr kumimoji="1" lang="ja-JP" altLang="en-US" dirty="0"/>
          </a:p>
        </p:txBody>
      </p:sp>
    </p:spTree>
    <p:extLst>
      <p:ext uri="{BB962C8B-B14F-4D97-AF65-F5344CB8AC3E}">
        <p14:creationId xmlns:p14="http://schemas.microsoft.com/office/powerpoint/2010/main" val="3110341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0" y="-6350"/>
            <a:ext cx="6858000" cy="518160"/>
            <a:chOff x="0" y="-6350"/>
            <a:chExt cx="6858000" cy="518160"/>
          </a:xfrm>
        </p:grpSpPr>
        <p:sp>
          <p:nvSpPr>
            <p:cNvPr id="46" name="正方形/長方形 45"/>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8" name="直線コネクタ 47"/>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8" name="テキスト ボックス 7"/>
          <p:cNvSpPr txBox="1"/>
          <p:nvPr/>
        </p:nvSpPr>
        <p:spPr>
          <a:xfrm>
            <a:off x="540000" y="3038368"/>
            <a:ext cx="5760000" cy="415498"/>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非常災害時に備えて、どのような準備を行っているかを日頃から定期的に確認しておくことが大切です。チェックリストを用い、現状を確認してください。（</a:t>
            </a:r>
            <a:r>
              <a:rPr kumimoji="1" lang="en-US" altLang="ja-JP" sz="1000" dirty="0" smtClean="0">
                <a:latin typeface="Meiryo UI" panose="020B0604030504040204" pitchFamily="50" charset="-128"/>
                <a:ea typeface="Meiryo UI" panose="020B0604030504040204" pitchFamily="50" charset="-128"/>
              </a:rPr>
              <a:t>P26</a:t>
            </a:r>
            <a:r>
              <a:rPr kumimoji="1" lang="ja-JP" altLang="en-US" sz="1000" dirty="0" smtClean="0">
                <a:latin typeface="Meiryo UI" panose="020B0604030504040204" pitchFamily="50" charset="-128"/>
                <a:ea typeface="Meiryo UI" panose="020B0604030504040204" pitchFamily="50" charset="-128"/>
              </a:rPr>
              <a:t>参照）</a:t>
            </a:r>
          </a:p>
        </p:txBody>
      </p:sp>
      <p:sp>
        <p:nvSpPr>
          <p:cNvPr id="10" name="テキスト ボックス 9"/>
          <p:cNvSpPr txBox="1"/>
          <p:nvPr/>
        </p:nvSpPr>
        <p:spPr>
          <a:xfrm>
            <a:off x="540000" y="3882034"/>
            <a:ext cx="5760000"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施設の状況に応じて必要な備えを検討し、施設独自のマニュアルを作成することが重要です。マニュアルには、</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次の項目等を盛り込み、作成後は必要に応じ、随時見直しを行ってください。</a:t>
            </a:r>
          </a:p>
        </p:txBody>
      </p:sp>
      <p:graphicFrame>
        <p:nvGraphicFramePr>
          <p:cNvPr id="33" name="表 32"/>
          <p:cNvGraphicFramePr>
            <a:graphicFrameLocks noGrp="1"/>
          </p:cNvGraphicFramePr>
          <p:nvPr>
            <p:extLst>
              <p:ext uri="{D42A27DB-BD31-4B8C-83A1-F6EECF244321}">
                <p14:modId xmlns:p14="http://schemas.microsoft.com/office/powerpoint/2010/main" val="3339229592"/>
              </p:ext>
            </p:extLst>
          </p:nvPr>
        </p:nvGraphicFramePr>
        <p:xfrm>
          <a:off x="729000" y="4278900"/>
          <a:ext cx="5400000" cy="1738927"/>
        </p:xfrm>
        <a:graphic>
          <a:graphicData uri="http://schemas.openxmlformats.org/drawingml/2006/table">
            <a:tbl>
              <a:tblPr firstRow="1" bandRow="1">
                <a:tableStyleId>{C083E6E3-FA7D-4D7B-A595-EF9225AFEA82}</a:tableStyleId>
              </a:tblPr>
              <a:tblGrid>
                <a:gridCol w="5400000">
                  <a:extLst>
                    <a:ext uri="{9D8B030D-6E8A-4147-A177-3AD203B41FA5}">
                      <a16:colId xmlns:a16="http://schemas.microsoft.com/office/drawing/2014/main" val="502578042"/>
                    </a:ext>
                  </a:extLst>
                </a:gridCol>
              </a:tblGrid>
              <a:tr h="214415">
                <a:tc>
                  <a:txBody>
                    <a:bodyPr/>
                    <a:lstStyle/>
                    <a:p>
                      <a:pPr>
                        <a:lnSpc>
                          <a:spcPct val="100000"/>
                        </a:lnSpc>
                      </a:pPr>
                      <a:r>
                        <a:rPr kumimoji="1" lang="ja-JP" altLang="en-US" sz="900" b="0" dirty="0" smtClean="0">
                          <a:latin typeface="Meiryo UI" panose="020B0604030504040204" pitchFamily="50" charset="-128"/>
                          <a:ea typeface="Meiryo UI" panose="020B0604030504040204" pitchFamily="50" charset="-128"/>
                        </a:rPr>
                        <a:t>マニュアルの項目例</a:t>
                      </a:r>
                      <a:endParaRPr kumimoji="1" lang="ja-JP" altLang="en-US" sz="900" b="0" dirty="0">
                        <a:latin typeface="Meiryo UI" panose="020B0604030504040204" pitchFamily="50" charset="-128"/>
                        <a:ea typeface="Meiryo UI" panose="020B0604030504040204" pitchFamily="50" charset="-128"/>
                      </a:endParaRPr>
                    </a:p>
                  </a:txBody>
                  <a:tcPr>
                    <a:solidFill>
                      <a:schemeClr val="accent3">
                        <a:lumMod val="20000"/>
                        <a:lumOff val="80000"/>
                      </a:schemeClr>
                    </a:solidFill>
                  </a:tcPr>
                </a:tc>
                <a:extLst>
                  <a:ext uri="{0D108BD9-81ED-4DB2-BD59-A6C34878D82A}">
                    <a16:rowId xmlns:a16="http://schemas.microsoft.com/office/drawing/2014/main" val="3540058918"/>
                  </a:ext>
                </a:extLst>
              </a:tr>
              <a:tr h="15103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① 職員の緊急連絡体制</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② 災害発生時に連絡が必要な業者・協力施設等への連絡体制</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③ 災害発生時に連絡が必要な行政機関・ライフライン等への連絡体制</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④ 災害発生時の対応フローチャート </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⑤ 給食運営に関わる被災状況の点検 </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⑥ 災害発生時の食種・食数の把握</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⑦ 備蓄食品等の整備</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⑧ 備蓄食品等を使用した非常時用の献立作成</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⑨ 備蓄食品の調理及び配膳方法の周知</a:t>
                      </a:r>
                      <a:endParaRPr kumimoji="1" lang="en-US" altLang="ja-JP" sz="900" dirty="0" smtClean="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⑩ 災害発生時に活用できる外部連携体制の確保</a:t>
                      </a:r>
                      <a:endParaRPr kumimoji="1" lang="ja-JP" altLang="en-US" sz="900" dirty="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3648343957"/>
                  </a:ext>
                </a:extLst>
              </a:tr>
            </a:tbl>
          </a:graphicData>
        </a:graphic>
      </p:graphicFrame>
      <p:sp>
        <p:nvSpPr>
          <p:cNvPr id="11" name="テキスト ボックス 10"/>
          <p:cNvSpPr txBox="1"/>
          <p:nvPr/>
        </p:nvSpPr>
        <p:spPr>
          <a:xfrm>
            <a:off x="540000" y="6451345"/>
            <a:ext cx="5760000" cy="70788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非常災害時の食事提供に必要な水、食料、その他の物品等を具体的に想定し、施設に備えておくことが大切です。施設の特性にもよりますが、水や食料等の備蓄量は</a:t>
            </a:r>
            <a:r>
              <a:rPr kumimoji="1" lang="en-US" altLang="ja-JP" sz="1000" dirty="0" smtClean="0">
                <a:latin typeface="Meiryo UI" panose="020B0604030504040204" pitchFamily="50" charset="-128"/>
                <a:ea typeface="Meiryo UI" panose="020B0604030504040204" pitchFamily="50" charset="-128"/>
              </a:rPr>
              <a:t>3</a:t>
            </a:r>
            <a:r>
              <a:rPr kumimoji="1" lang="ja-JP" altLang="en-US" sz="1000" dirty="0" smtClean="0">
                <a:latin typeface="Meiryo UI" panose="020B0604030504040204" pitchFamily="50" charset="-128"/>
                <a:ea typeface="Meiryo UI" panose="020B0604030504040204" pitchFamily="50" charset="-128"/>
              </a:rPr>
              <a:t>日分以上を目安にしてください。（保育所等においては、</a:t>
            </a:r>
            <a:r>
              <a:rPr kumimoji="1" lang="en-US" altLang="ja-JP" sz="1000" dirty="0" smtClean="0">
                <a:latin typeface="Meiryo UI" panose="020B0604030504040204" pitchFamily="50" charset="-128"/>
                <a:ea typeface="Meiryo UI" panose="020B0604030504040204" pitchFamily="50" charset="-128"/>
              </a:rPr>
              <a:t>1.5</a:t>
            </a:r>
            <a:r>
              <a:rPr kumimoji="1" lang="ja-JP" altLang="en-US" sz="1000" dirty="0" smtClean="0">
                <a:latin typeface="Meiryo UI" panose="020B0604030504040204" pitchFamily="50" charset="-128"/>
                <a:ea typeface="Meiryo UI" panose="020B0604030504040204" pitchFamily="50" charset="-128"/>
              </a:rPr>
              <a:t>日分程度）平常時の給食対象者に加えて、職員や帰宅困難者等も考慮した量を備えておくことが望まれます。</a:t>
            </a:r>
            <a:endParaRPr kumimoji="1" lang="en-US" altLang="ja-JP" sz="1000" dirty="0" smtClean="0">
              <a:latin typeface="Meiryo UI" panose="020B0604030504040204" pitchFamily="50" charset="-128"/>
              <a:ea typeface="Meiryo UI" panose="020B0604030504040204" pitchFamily="50" charset="-128"/>
            </a:endParaRPr>
          </a:p>
        </p:txBody>
      </p:sp>
      <p:sp>
        <p:nvSpPr>
          <p:cNvPr id="4" name="正方形/長方形 3"/>
          <p:cNvSpPr/>
          <p:nvPr/>
        </p:nvSpPr>
        <p:spPr>
          <a:xfrm>
            <a:off x="540000" y="7601814"/>
            <a:ext cx="5760000"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近隣</a:t>
            </a:r>
            <a:r>
              <a:rPr lang="ja-JP" altLang="en-US" sz="1000" dirty="0">
                <a:latin typeface="Meiryo UI" panose="020B0604030504040204" pitchFamily="50" charset="-128"/>
                <a:ea typeface="Meiryo UI" panose="020B0604030504040204" pitchFamily="50" charset="-128"/>
              </a:rPr>
              <a:t>給食施設や系列</a:t>
            </a:r>
            <a:r>
              <a:rPr lang="ja-JP" altLang="en-US" sz="1000" dirty="0" smtClean="0">
                <a:latin typeface="Meiryo UI" panose="020B0604030504040204" pitchFamily="50" charset="-128"/>
                <a:ea typeface="Meiryo UI" panose="020B0604030504040204" pitchFamily="50" charset="-128"/>
              </a:rPr>
              <a:t>施設との</a:t>
            </a:r>
            <a:r>
              <a:rPr lang="ja-JP" altLang="en-US" sz="1000" dirty="0">
                <a:latin typeface="Meiryo UI" panose="020B0604030504040204" pitchFamily="50" charset="-128"/>
                <a:ea typeface="Meiryo UI" panose="020B0604030504040204" pitchFamily="50" charset="-128"/>
              </a:rPr>
              <a:t>相互支援により、食料や人材の確保が</a:t>
            </a:r>
            <a:r>
              <a:rPr lang="ja-JP" altLang="en-US" sz="1000" dirty="0" smtClean="0">
                <a:latin typeface="Meiryo UI" panose="020B0604030504040204" pitchFamily="50" charset="-128"/>
                <a:ea typeface="Meiryo UI" panose="020B0604030504040204" pitchFamily="50" charset="-128"/>
              </a:rPr>
              <a:t>できるよう、平常時からの体制づくりが重要です。</a:t>
            </a:r>
            <a:endParaRPr lang="ja-JP" altLang="en-US" sz="1000" dirty="0">
              <a:latin typeface="Meiryo UI" panose="020B0604030504040204" pitchFamily="50" charset="-128"/>
              <a:ea typeface="Meiryo UI" panose="020B0604030504040204" pitchFamily="50" charset="-128"/>
            </a:endParaRPr>
          </a:p>
        </p:txBody>
      </p:sp>
      <p:sp>
        <p:nvSpPr>
          <p:cNvPr id="41" name="正方形/長方形 40"/>
          <p:cNvSpPr/>
          <p:nvPr/>
        </p:nvSpPr>
        <p:spPr>
          <a:xfrm>
            <a:off x="729000" y="8386053"/>
            <a:ext cx="5400000" cy="577081"/>
          </a:xfrm>
          <a:prstGeom prst="rect">
            <a:avLst/>
          </a:prstGeom>
          <a:solidFill>
            <a:schemeClr val="bg2">
              <a:alpha val="50000"/>
            </a:schemeClr>
          </a:solidFill>
          <a:ln>
            <a:solidFill>
              <a:schemeClr val="bg2">
                <a:lumMod val="25000"/>
              </a:schemeClr>
            </a:solidFill>
            <a:prstDash val="sysDot"/>
          </a:ln>
        </p:spPr>
        <p:txBody>
          <a:bodyPr wrap="square" anchor="t" anchorCtr="0">
            <a:spAutoFit/>
          </a:bodyPr>
          <a:lstStyle/>
          <a:p>
            <a:pPr>
              <a:lnSpc>
                <a:spcPct val="150000"/>
              </a:lnSpc>
            </a:pP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 平成</a:t>
            </a:r>
            <a:r>
              <a:rPr lang="en-US" altLang="ja-JP" sz="900" dirty="0" smtClean="0">
                <a:latin typeface="Meiryo UI" panose="020B0604030504040204" pitchFamily="50" charset="-128"/>
                <a:ea typeface="Meiryo UI" panose="020B0604030504040204" pitchFamily="50" charset="-128"/>
              </a:rPr>
              <a:t>25</a:t>
            </a:r>
            <a:r>
              <a:rPr lang="ja-JP" altLang="en-US" sz="900" dirty="0" smtClean="0">
                <a:latin typeface="Meiryo UI" panose="020B0604030504040204" pitchFamily="50" charset="-128"/>
                <a:ea typeface="Meiryo UI" panose="020B0604030504040204" pitchFamily="50" charset="-128"/>
              </a:rPr>
              <a:t>年度保育科学研究保育所における災害時対応マニュアルー給食編</a:t>
            </a:r>
            <a:r>
              <a:rPr lang="ja-JP" altLang="en-US" sz="900" dirty="0" err="1" smtClean="0">
                <a:latin typeface="Meiryo UI" panose="020B0604030504040204" pitchFamily="50" charset="-128"/>
                <a:ea typeface="Meiryo UI" panose="020B0604030504040204" pitchFamily="50" charset="-128"/>
              </a:rPr>
              <a:t>ー</a:t>
            </a:r>
            <a:endParaRPr lang="en-US" altLang="ja-JP" sz="900" dirty="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rPr>
              <a:t>26</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月 公益</a:t>
            </a:r>
            <a:r>
              <a:rPr lang="ja-JP" altLang="en-US" sz="900" dirty="0">
                <a:latin typeface="Meiryo UI" panose="020B0604030504040204" pitchFamily="50" charset="-128"/>
                <a:ea typeface="Meiryo UI" panose="020B0604030504040204" pitchFamily="50" charset="-128"/>
              </a:rPr>
              <a:t>社団</a:t>
            </a:r>
            <a:r>
              <a:rPr lang="ja-JP" altLang="en-US" sz="900" dirty="0" smtClean="0">
                <a:latin typeface="Meiryo UI" panose="020B0604030504040204" pitchFamily="50" charset="-128"/>
                <a:ea typeface="Meiryo UI" panose="020B0604030504040204" pitchFamily="50" charset="-128"/>
              </a:rPr>
              <a:t>法人日本栄養士会</a:t>
            </a:r>
            <a:r>
              <a:rPr lang="ja-JP" altLang="en-US" sz="900" dirty="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p:txBody>
      </p:sp>
      <p:grpSp>
        <p:nvGrpSpPr>
          <p:cNvPr id="40" name="グループ化 39"/>
          <p:cNvGrpSpPr/>
          <p:nvPr/>
        </p:nvGrpSpPr>
        <p:grpSpPr>
          <a:xfrm>
            <a:off x="-4872" y="512914"/>
            <a:ext cx="4510692" cy="1080000"/>
            <a:chOff x="-4872" y="503389"/>
            <a:chExt cx="4510692" cy="1080000"/>
          </a:xfrm>
        </p:grpSpPr>
        <p:sp>
          <p:nvSpPr>
            <p:cNvPr id="42" name="正方形/長方形 41"/>
            <p:cNvSpPr/>
            <p:nvPr/>
          </p:nvSpPr>
          <p:spPr>
            <a:xfrm>
              <a:off x="1088740" y="864711"/>
              <a:ext cx="1471878"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危機管理について</a:t>
              </a:r>
              <a:endParaRPr lang="ja-JP" altLang="en-US" sz="1400" dirty="0">
                <a:latin typeface="Meiryo UI" panose="020B0604030504040204" pitchFamily="50" charset="-128"/>
                <a:ea typeface="Meiryo UI" panose="020B0604030504040204" pitchFamily="50" charset="-128"/>
              </a:endParaRPr>
            </a:p>
          </p:txBody>
        </p:sp>
        <p:grpSp>
          <p:nvGrpSpPr>
            <p:cNvPr id="43" name="グループ化 42"/>
            <p:cNvGrpSpPr/>
            <p:nvPr/>
          </p:nvGrpSpPr>
          <p:grpSpPr>
            <a:xfrm>
              <a:off x="-4872" y="503389"/>
              <a:ext cx="1080000" cy="1080000"/>
              <a:chOff x="4514937" y="752986"/>
              <a:chExt cx="1116000" cy="1116000"/>
            </a:xfrm>
          </p:grpSpPr>
          <p:sp>
            <p:nvSpPr>
              <p:cNvPr id="50" name="パイ 37"/>
              <p:cNvSpPr/>
              <p:nvPr/>
            </p:nvSpPr>
            <p:spPr>
              <a:xfrm rot="16200000">
                <a:off x="4514937" y="752986"/>
                <a:ext cx="1116000" cy="1116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1" name="パイ 37"/>
              <p:cNvSpPr/>
              <p:nvPr/>
            </p:nvSpPr>
            <p:spPr>
              <a:xfrm rot="16200000">
                <a:off x="4522557" y="767168"/>
                <a:ext cx="1080000" cy="1080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44" name="フローチャート : 結合子 43"/>
            <p:cNvSpPr/>
            <p:nvPr/>
          </p:nvSpPr>
          <p:spPr>
            <a:xfrm>
              <a:off x="261210" y="812488"/>
              <a:ext cx="360000" cy="360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dirty="0" smtClean="0">
                  <a:solidFill>
                    <a:schemeClr val="bg1"/>
                  </a:solidFill>
                  <a:latin typeface="Meiryo UI" panose="020B0604030504040204" pitchFamily="50" charset="-128"/>
                  <a:ea typeface="Meiryo UI" panose="020B0604030504040204" pitchFamily="50" charset="-128"/>
                </a:rPr>
                <a:t>Ⅴ</a:t>
              </a:r>
              <a:endParaRPr kumimoji="1" lang="ja-JP" altLang="en-US" dirty="0">
                <a:solidFill>
                  <a:schemeClr val="bg1"/>
                </a:solidFill>
                <a:latin typeface="Meiryo UI" panose="020B0604030504040204" pitchFamily="50" charset="-128"/>
                <a:ea typeface="Meiryo UI" panose="020B0604030504040204" pitchFamily="50" charset="-128"/>
              </a:endParaRPr>
            </a:p>
          </p:txBody>
        </p:sp>
        <p:cxnSp>
          <p:nvCxnSpPr>
            <p:cNvPr id="47" name="直線コネクタ 46"/>
            <p:cNvCxnSpPr/>
            <p:nvPr/>
          </p:nvCxnSpPr>
          <p:spPr>
            <a:xfrm>
              <a:off x="162149"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9" name="フローチャート : 結合子 48"/>
            <p:cNvSpPr/>
            <p:nvPr/>
          </p:nvSpPr>
          <p:spPr>
            <a:xfrm>
              <a:off x="4433820"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6" name="グループ化 55"/>
          <p:cNvGrpSpPr/>
          <p:nvPr/>
        </p:nvGrpSpPr>
        <p:grpSpPr>
          <a:xfrm>
            <a:off x="540000" y="1620000"/>
            <a:ext cx="3570722" cy="288000"/>
            <a:chOff x="716309" y="1660558"/>
            <a:chExt cx="2565660" cy="288000"/>
          </a:xfrm>
        </p:grpSpPr>
        <p:sp>
          <p:nvSpPr>
            <p:cNvPr id="57" name="ホームベース 56"/>
            <p:cNvSpPr/>
            <p:nvPr/>
          </p:nvSpPr>
          <p:spPr>
            <a:xfrm>
              <a:off x="716309" y="1660558"/>
              <a:ext cx="2565660" cy="288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58" name="正方形/長方形 57"/>
            <p:cNvSpPr/>
            <p:nvPr/>
          </p:nvSpPr>
          <p:spPr>
            <a:xfrm>
              <a:off x="935279" y="1660558"/>
              <a:ext cx="2238679" cy="288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anose="020B0604030504040204" pitchFamily="50" charset="-128"/>
                  <a:ea typeface="Meiryo UI" panose="020B0604030504040204" pitchFamily="50" charset="-128"/>
                </a:rPr>
                <a:t>　非常災害時における体制整備について</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grpSp>
      <p:grpSp>
        <p:nvGrpSpPr>
          <p:cNvPr id="59" name="グループ化 58"/>
          <p:cNvGrpSpPr/>
          <p:nvPr/>
        </p:nvGrpSpPr>
        <p:grpSpPr>
          <a:xfrm>
            <a:off x="540000" y="2731440"/>
            <a:ext cx="3617484" cy="315271"/>
            <a:chOff x="575916" y="4509569"/>
            <a:chExt cx="3617484" cy="315271"/>
          </a:xfrm>
        </p:grpSpPr>
        <p:sp>
          <p:nvSpPr>
            <p:cNvPr id="63" name="テキスト ボックス 62"/>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a:latin typeface="Meiryo UI" panose="020B0604030504040204" pitchFamily="50" charset="-128"/>
                  <a:ea typeface="Meiryo UI" panose="020B0604030504040204" pitchFamily="50" charset="-128"/>
                </a:rPr>
                <a:t>(1</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現状確認</a:t>
              </a:r>
              <a:endParaRPr kumimoji="1" lang="ja-JP" altLang="en-US" sz="1100" dirty="0">
                <a:latin typeface="Meiryo UI" panose="020B0604030504040204" pitchFamily="50" charset="-128"/>
                <a:ea typeface="Meiryo UI" panose="020B0604030504040204" pitchFamily="50" charset="-128"/>
              </a:endParaRPr>
            </a:p>
          </p:txBody>
        </p:sp>
        <p:cxnSp>
          <p:nvCxnSpPr>
            <p:cNvPr id="64" name="直線コネクタ 63"/>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65" name="フローチャート : 結合子 64"/>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6" name="グループ化 65"/>
          <p:cNvGrpSpPr/>
          <p:nvPr/>
        </p:nvGrpSpPr>
        <p:grpSpPr>
          <a:xfrm>
            <a:off x="540000" y="3579165"/>
            <a:ext cx="3617484" cy="315271"/>
            <a:chOff x="575916" y="4509569"/>
            <a:chExt cx="3617484" cy="315271"/>
          </a:xfrm>
        </p:grpSpPr>
        <p:sp>
          <p:nvSpPr>
            <p:cNvPr id="67" name="テキスト ボックス 66"/>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  </a:t>
              </a:r>
              <a:r>
                <a:rPr kumimoji="1" lang="ja-JP" altLang="en-US" sz="1100" dirty="0" smtClean="0">
                  <a:latin typeface="Meiryo UI" panose="020B0604030504040204" pitchFamily="50" charset="-128"/>
                  <a:ea typeface="Meiryo UI" panose="020B0604030504040204" pitchFamily="50" charset="-128"/>
                </a:rPr>
                <a:t>非常災害時対応マニュアルの整備</a:t>
              </a:r>
              <a:endParaRPr kumimoji="1" lang="ja-JP" altLang="en-US" sz="1100" dirty="0">
                <a:latin typeface="Meiryo UI" panose="020B0604030504040204" pitchFamily="50" charset="-128"/>
                <a:ea typeface="Meiryo UI" panose="020B0604030504040204" pitchFamily="50" charset="-128"/>
              </a:endParaRPr>
            </a:p>
          </p:txBody>
        </p:sp>
        <p:cxnSp>
          <p:nvCxnSpPr>
            <p:cNvPr id="68" name="直線コネクタ 67"/>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69" name="フローチャート : 結合子 68"/>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0" name="グループ化 69"/>
          <p:cNvGrpSpPr/>
          <p:nvPr/>
        </p:nvGrpSpPr>
        <p:grpSpPr>
          <a:xfrm>
            <a:off x="540000" y="6144565"/>
            <a:ext cx="3617484" cy="315271"/>
            <a:chOff x="575916" y="4509569"/>
            <a:chExt cx="3617484" cy="315271"/>
          </a:xfrm>
        </p:grpSpPr>
        <p:sp>
          <p:nvSpPr>
            <p:cNvPr id="71" name="テキスト ボックス 70"/>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(3)  </a:t>
              </a:r>
              <a:r>
                <a:rPr kumimoji="1" lang="ja-JP" altLang="en-US" sz="1100" dirty="0" smtClean="0">
                  <a:latin typeface="Meiryo UI" panose="020B0604030504040204" pitchFamily="50" charset="-128"/>
                  <a:ea typeface="Meiryo UI" panose="020B0604030504040204" pitchFamily="50" charset="-128"/>
                </a:rPr>
                <a:t>備蓄食品等の整備</a:t>
              </a:r>
              <a:endParaRPr kumimoji="1" lang="ja-JP" altLang="en-US" sz="1100" dirty="0">
                <a:latin typeface="Meiryo UI" panose="020B0604030504040204" pitchFamily="50" charset="-128"/>
                <a:ea typeface="Meiryo UI" panose="020B0604030504040204" pitchFamily="50" charset="-128"/>
              </a:endParaRPr>
            </a:p>
          </p:txBody>
        </p:sp>
        <p:cxnSp>
          <p:nvCxnSpPr>
            <p:cNvPr id="72" name="直線コネクタ 71"/>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81" name="フローチャート : 結合子 80"/>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2" name="グループ化 81"/>
          <p:cNvGrpSpPr/>
          <p:nvPr/>
        </p:nvGrpSpPr>
        <p:grpSpPr>
          <a:xfrm>
            <a:off x="540000" y="7293915"/>
            <a:ext cx="3617484" cy="315271"/>
            <a:chOff x="575916" y="4509569"/>
            <a:chExt cx="3617484" cy="315271"/>
          </a:xfrm>
        </p:grpSpPr>
        <p:sp>
          <p:nvSpPr>
            <p:cNvPr id="83" name="テキスト ボックス 82"/>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(4)  </a:t>
              </a:r>
              <a:r>
                <a:rPr kumimoji="1" lang="ja-JP" altLang="en-US" sz="1100" dirty="0" smtClean="0">
                  <a:latin typeface="Meiryo UI" panose="020B0604030504040204" pitchFamily="50" charset="-128"/>
                  <a:ea typeface="Meiryo UI" panose="020B0604030504040204" pitchFamily="50" charset="-128"/>
                </a:rPr>
                <a:t>外部との連携</a:t>
              </a:r>
              <a:endParaRPr kumimoji="1" lang="ja-JP" altLang="en-US" sz="1100" dirty="0">
                <a:latin typeface="Meiryo UI" panose="020B0604030504040204" pitchFamily="50" charset="-128"/>
                <a:ea typeface="Meiryo UI" panose="020B0604030504040204" pitchFamily="50" charset="-128"/>
              </a:endParaRPr>
            </a:p>
          </p:txBody>
        </p:sp>
        <p:cxnSp>
          <p:nvCxnSpPr>
            <p:cNvPr id="84" name="直線コネクタ 83"/>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85" name="フローチャート : 結合子 84"/>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2" name="正方形/長方形 51"/>
          <p:cNvSpPr/>
          <p:nvPr/>
        </p:nvSpPr>
        <p:spPr>
          <a:xfrm>
            <a:off x="540000" y="2016331"/>
            <a:ext cx="5760000" cy="569387"/>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rPr>
              <a:t>　非常災害が発生した際、給食施設はライフラインの寸断や施設の破損等の問題を抱えながらも、利用者への継続的な食事提供、栄養管理を実施することが求められます。</a:t>
            </a:r>
            <a:r>
              <a:rPr lang="ja-JP" altLang="en-US" sz="1000" dirty="0" smtClean="0">
                <a:latin typeface="Meiryo UI" panose="020B0604030504040204" pitchFamily="50" charset="-128"/>
                <a:ea typeface="Meiryo UI" panose="020B0604030504040204" pitchFamily="50" charset="-128"/>
              </a:rPr>
              <a:t>施設</a:t>
            </a:r>
            <a:r>
              <a:rPr lang="ja-JP" altLang="en-US" sz="1000" dirty="0">
                <a:latin typeface="Meiryo UI" panose="020B0604030504040204" pitchFamily="50" charset="-128"/>
                <a:ea typeface="Meiryo UI" panose="020B0604030504040204" pitchFamily="50" charset="-128"/>
              </a:rPr>
              <a:t>の特性から非常災害時に想定される状況にあわせて</a:t>
            </a:r>
            <a:r>
              <a:rPr lang="ja-JP" altLang="en-US" sz="1000" dirty="0" smtClean="0">
                <a:latin typeface="Meiryo UI" panose="020B0604030504040204" pitchFamily="50" charset="-128"/>
                <a:ea typeface="Meiryo UI" panose="020B0604030504040204" pitchFamily="50" charset="-128"/>
              </a:rPr>
              <a:t>、対応方法をあらかじめ</a:t>
            </a:r>
            <a:r>
              <a:rPr lang="ja-JP" altLang="en-US" sz="1000" dirty="0">
                <a:latin typeface="Meiryo UI" panose="020B0604030504040204" pitchFamily="50" charset="-128"/>
                <a:ea typeface="Meiryo UI" panose="020B0604030504040204" pitchFamily="50" charset="-128"/>
              </a:rPr>
              <a:t>決定しておくことが重要です</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25</a:t>
            </a:r>
            <a:endParaRPr kumimoji="1" lang="ja-JP" altLang="en-US" dirty="0"/>
          </a:p>
        </p:txBody>
      </p:sp>
    </p:spTree>
    <p:extLst>
      <p:ext uri="{BB962C8B-B14F-4D97-AF65-F5344CB8AC3E}">
        <p14:creationId xmlns:p14="http://schemas.microsoft.com/office/powerpoint/2010/main" val="1795311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pic>
        <p:nvPicPr>
          <p:cNvPr id="4" name="図 3"/>
          <p:cNvPicPr>
            <a:picLocks noChangeAspect="1"/>
          </p:cNvPicPr>
          <p:nvPr/>
        </p:nvPicPr>
        <p:blipFill>
          <a:blip r:embed="rId2"/>
          <a:stretch>
            <a:fillRect/>
          </a:stretch>
        </p:blipFill>
        <p:spPr>
          <a:xfrm>
            <a:off x="453476" y="827088"/>
            <a:ext cx="5852207" cy="8269288"/>
          </a:xfrm>
          <a:prstGeom prst="rect">
            <a:avLst/>
          </a:prstGeom>
        </p:spPr>
      </p:pic>
      <p:sp>
        <p:nvSpPr>
          <p:cNvPr id="5" name="テキスト ボックス 4"/>
          <p:cNvSpPr txBox="1"/>
          <p:nvPr/>
        </p:nvSpPr>
        <p:spPr>
          <a:xfrm>
            <a:off x="679582" y="9022911"/>
            <a:ext cx="5352917"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（資料）  「給食に関する災害対策マニュアル」作成の手引き </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給食施設向け</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（平成</a:t>
            </a:r>
            <a:r>
              <a:rPr kumimoji="1" lang="en-US" altLang="ja-JP" sz="800" dirty="0" smtClean="0">
                <a:latin typeface="Meiryo UI" panose="020B0604030504040204" pitchFamily="50" charset="-128"/>
                <a:ea typeface="Meiryo UI" panose="020B0604030504040204" pitchFamily="50" charset="-128"/>
              </a:rPr>
              <a:t>29</a:t>
            </a:r>
            <a:r>
              <a:rPr kumimoji="1" lang="ja-JP" altLang="en-US" sz="800" dirty="0" smtClean="0">
                <a:latin typeface="Meiryo UI" panose="020B0604030504040204" pitchFamily="50" charset="-128"/>
                <a:ea typeface="Meiryo UI" panose="020B0604030504040204" pitchFamily="50" charset="-128"/>
              </a:rPr>
              <a:t>年</a:t>
            </a:r>
            <a:r>
              <a:rPr kumimoji="1" lang="en-US" altLang="ja-JP" sz="800" dirty="0" smtClean="0">
                <a:latin typeface="Meiryo UI" panose="020B0604030504040204" pitchFamily="50" charset="-128"/>
                <a:ea typeface="Meiryo UI" panose="020B0604030504040204" pitchFamily="50" charset="-128"/>
              </a:rPr>
              <a:t>4</a:t>
            </a:r>
            <a:r>
              <a:rPr kumimoji="1" lang="ja-JP" altLang="en-US" sz="800" dirty="0" smtClean="0">
                <a:latin typeface="Meiryo UI" panose="020B0604030504040204" pitchFamily="50" charset="-128"/>
                <a:ea typeface="Meiryo UI" panose="020B0604030504040204" pitchFamily="50" charset="-128"/>
              </a:rPr>
              <a:t>月 尼崎市保健所健康増進課</a:t>
            </a:r>
            <a:r>
              <a:rPr kumimoji="1" lang="ja-JP" altLang="en-US" sz="800" dirty="0">
                <a:latin typeface="Meiryo UI" panose="020B0604030504040204" pitchFamily="50" charset="-128"/>
                <a:ea typeface="Meiryo UI" panose="020B0604030504040204" pitchFamily="50" charset="-128"/>
              </a:rPr>
              <a:t>）</a:t>
            </a:r>
            <a:endParaRPr kumimoji="1" lang="ja-JP" altLang="en-US" sz="800" dirty="0" smtClean="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09851" y="678059"/>
            <a:ext cx="923925"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参考</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26</a:t>
            </a:r>
            <a:endParaRPr kumimoji="1" lang="ja-JP" altLang="en-US" dirty="0"/>
          </a:p>
        </p:txBody>
      </p:sp>
    </p:spTree>
    <p:extLst>
      <p:ext uri="{BB962C8B-B14F-4D97-AF65-F5344CB8AC3E}">
        <p14:creationId xmlns:p14="http://schemas.microsoft.com/office/powerpoint/2010/main" val="3242364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グループ化 53"/>
          <p:cNvGrpSpPr/>
          <p:nvPr/>
        </p:nvGrpSpPr>
        <p:grpSpPr>
          <a:xfrm>
            <a:off x="0" y="-6350"/>
            <a:ext cx="6858000" cy="518160"/>
            <a:chOff x="0" y="-6350"/>
            <a:chExt cx="6858000" cy="518160"/>
          </a:xfrm>
        </p:grpSpPr>
        <p:sp>
          <p:nvSpPr>
            <p:cNvPr id="55" name="正方形/長方形 54"/>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56" name="直線コネクタ 55"/>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pSp>
        <p:nvGrpSpPr>
          <p:cNvPr id="57" name="グループ化 56"/>
          <p:cNvGrpSpPr/>
          <p:nvPr/>
        </p:nvGrpSpPr>
        <p:grpSpPr>
          <a:xfrm>
            <a:off x="625725" y="1070475"/>
            <a:ext cx="1924380" cy="1232548"/>
            <a:chOff x="624233" y="897448"/>
            <a:chExt cx="1924380" cy="1232548"/>
          </a:xfrm>
        </p:grpSpPr>
        <p:sp>
          <p:nvSpPr>
            <p:cNvPr id="58" name="フローチャート : 結合子 57"/>
            <p:cNvSpPr/>
            <p:nvPr/>
          </p:nvSpPr>
          <p:spPr>
            <a:xfrm>
              <a:off x="1074233" y="1229996"/>
              <a:ext cx="900000" cy="900000"/>
            </a:xfrm>
            <a:prstGeom prst="flowChartConnector">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テキスト ボックス 58"/>
            <p:cNvSpPr txBox="1"/>
            <p:nvPr/>
          </p:nvSpPr>
          <p:spPr>
            <a:xfrm>
              <a:off x="1399853" y="1495330"/>
              <a:ext cx="114876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目　次</a:t>
              </a:r>
              <a:endParaRPr kumimoji="1" lang="ja-JP" altLang="en-US" sz="1400" dirty="0">
                <a:latin typeface="Meiryo UI" panose="020B0604030504040204" pitchFamily="50" charset="-128"/>
                <a:ea typeface="Meiryo UI" panose="020B0604030504040204" pitchFamily="50" charset="-128"/>
              </a:endParaRPr>
            </a:p>
          </p:txBody>
        </p:sp>
        <p:sp>
          <p:nvSpPr>
            <p:cNvPr id="60" name="フローチャート : 結合子 59"/>
            <p:cNvSpPr/>
            <p:nvPr/>
          </p:nvSpPr>
          <p:spPr>
            <a:xfrm>
              <a:off x="624233" y="897448"/>
              <a:ext cx="900000" cy="900000"/>
            </a:xfrm>
            <a:prstGeom prst="flowChartConnector">
              <a:avLst/>
            </a:prstGeom>
            <a:solidFill>
              <a:schemeClr val="bg2">
                <a:lumMod val="7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フローチャート : 結合子 60"/>
            <p:cNvSpPr/>
            <p:nvPr/>
          </p:nvSpPr>
          <p:spPr>
            <a:xfrm>
              <a:off x="624233" y="897448"/>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テキスト ボックス 2"/>
          <p:cNvSpPr txBox="1"/>
          <p:nvPr/>
        </p:nvSpPr>
        <p:spPr>
          <a:xfrm>
            <a:off x="926072" y="8193137"/>
            <a:ext cx="5112537"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本指針は主に健康増進法に基づく給食施設における栄養管理について示したものです。</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あわせて、各施設</a:t>
            </a:r>
            <a:r>
              <a:rPr kumimoji="1" lang="ja-JP" altLang="en-US" sz="1000" dirty="0">
                <a:latin typeface="Meiryo UI" panose="020B0604030504040204" pitchFamily="50" charset="-128"/>
                <a:ea typeface="Meiryo UI" panose="020B0604030504040204" pitchFamily="50" charset="-128"/>
              </a:rPr>
              <a:t>の</a:t>
            </a:r>
            <a:r>
              <a:rPr kumimoji="1" lang="ja-JP" altLang="en-US" sz="1000" dirty="0" smtClean="0">
                <a:latin typeface="Meiryo UI" panose="020B0604030504040204" pitchFamily="50" charset="-128"/>
                <a:ea typeface="Meiryo UI" panose="020B0604030504040204" pitchFamily="50" charset="-128"/>
              </a:rPr>
              <a:t>関連法令等に基づき</a:t>
            </a:r>
            <a:r>
              <a:rPr kumimoji="1" lang="ja-JP" altLang="en-US" sz="1000" dirty="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適切な施設運営を行ってください。</a:t>
            </a:r>
          </a:p>
        </p:txBody>
      </p:sp>
      <p:grpSp>
        <p:nvGrpSpPr>
          <p:cNvPr id="7" name="グループ化 6"/>
          <p:cNvGrpSpPr/>
          <p:nvPr/>
        </p:nvGrpSpPr>
        <p:grpSpPr>
          <a:xfrm>
            <a:off x="990000" y="2753457"/>
            <a:ext cx="4455960" cy="324000"/>
            <a:chOff x="990000" y="2753457"/>
            <a:chExt cx="4455960" cy="324000"/>
          </a:xfrm>
        </p:grpSpPr>
        <p:grpSp>
          <p:nvGrpSpPr>
            <p:cNvPr id="45" name="グループ化 44"/>
            <p:cNvGrpSpPr/>
            <p:nvPr/>
          </p:nvGrpSpPr>
          <p:grpSpPr>
            <a:xfrm>
              <a:off x="990000" y="2753457"/>
              <a:ext cx="3909660" cy="324000"/>
              <a:chOff x="987549" y="2603032"/>
              <a:chExt cx="3864650" cy="324000"/>
            </a:xfrm>
          </p:grpSpPr>
          <p:grpSp>
            <p:nvGrpSpPr>
              <p:cNvPr id="30" name="グループ化 29"/>
              <p:cNvGrpSpPr/>
              <p:nvPr/>
            </p:nvGrpSpPr>
            <p:grpSpPr>
              <a:xfrm>
                <a:off x="987549" y="2603032"/>
                <a:ext cx="1752178" cy="324000"/>
                <a:chOff x="987549" y="2603032"/>
                <a:chExt cx="1752178" cy="324000"/>
              </a:xfrm>
            </p:grpSpPr>
            <p:sp>
              <p:nvSpPr>
                <p:cNvPr id="2" name="フローチャート : 結合子 1"/>
                <p:cNvSpPr/>
                <p:nvPr/>
              </p:nvSpPr>
              <p:spPr>
                <a:xfrm>
                  <a:off x="987549" y="2603032"/>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Ⅰ</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1453798" y="2629144"/>
                  <a:ext cx="1285929"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rPr>
                    <a:t>給食施設について</a:t>
                  </a:r>
                </a:p>
              </p:txBody>
            </p:sp>
          </p:grpSp>
          <p:cxnSp>
            <p:nvCxnSpPr>
              <p:cNvPr id="39" name="直線コネクタ 38"/>
              <p:cNvCxnSpPr/>
              <p:nvPr/>
            </p:nvCxnSpPr>
            <p:spPr>
              <a:xfrm>
                <a:off x="3124199" y="2783032"/>
                <a:ext cx="1728000" cy="0"/>
              </a:xfrm>
              <a:prstGeom prst="line">
                <a:avLst/>
              </a:prstGeom>
              <a:ln w="158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sp>
          <p:nvSpPr>
            <p:cNvPr id="5" name="テキスト ボックス 4"/>
            <p:cNvSpPr txBox="1"/>
            <p:nvPr/>
          </p:nvSpPr>
          <p:spPr>
            <a:xfrm>
              <a:off x="5013960" y="2776958"/>
              <a:ext cx="432000"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1</a:t>
              </a:r>
              <a:endParaRPr kumimoji="1" lang="ja-JP" altLang="en-US" sz="1200" dirty="0" smtClean="0">
                <a:latin typeface="Meiryo UI" panose="020B0604030504040204" pitchFamily="50" charset="-128"/>
                <a:ea typeface="Meiryo UI" panose="020B0604030504040204" pitchFamily="50" charset="-128"/>
              </a:endParaRPr>
            </a:p>
          </p:txBody>
        </p:sp>
      </p:grpSp>
      <p:grpSp>
        <p:nvGrpSpPr>
          <p:cNvPr id="8" name="グループ化 7"/>
          <p:cNvGrpSpPr/>
          <p:nvPr/>
        </p:nvGrpSpPr>
        <p:grpSpPr>
          <a:xfrm>
            <a:off x="1006793" y="3280453"/>
            <a:ext cx="4439167" cy="324000"/>
            <a:chOff x="1006793" y="3279251"/>
            <a:chExt cx="4439167" cy="324000"/>
          </a:xfrm>
        </p:grpSpPr>
        <p:grpSp>
          <p:nvGrpSpPr>
            <p:cNvPr id="46" name="グループ化 45"/>
            <p:cNvGrpSpPr/>
            <p:nvPr/>
          </p:nvGrpSpPr>
          <p:grpSpPr>
            <a:xfrm>
              <a:off x="1006793" y="3279251"/>
              <a:ext cx="3860840" cy="324000"/>
              <a:chOff x="987549" y="3158562"/>
              <a:chExt cx="3860840" cy="324000"/>
            </a:xfrm>
          </p:grpSpPr>
          <p:grpSp>
            <p:nvGrpSpPr>
              <p:cNvPr id="31" name="グループ化 30"/>
              <p:cNvGrpSpPr/>
              <p:nvPr/>
            </p:nvGrpSpPr>
            <p:grpSpPr>
              <a:xfrm>
                <a:off x="987549" y="3158562"/>
                <a:ext cx="1752178" cy="324000"/>
                <a:chOff x="987549" y="3311041"/>
                <a:chExt cx="1752178" cy="324000"/>
              </a:xfrm>
            </p:grpSpPr>
            <p:sp>
              <p:nvSpPr>
                <p:cNvPr id="12" name="フローチャート : 結合子 11"/>
                <p:cNvSpPr/>
                <p:nvPr/>
              </p:nvSpPr>
              <p:spPr>
                <a:xfrm>
                  <a:off x="987549" y="3311041"/>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Ⅱ</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453798" y="3337153"/>
                  <a:ext cx="1285929"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rPr>
                    <a:t>栄養管理について</a:t>
                  </a:r>
                  <a:endParaRPr lang="ja-JP" altLang="en-US" sz="1200" dirty="0">
                    <a:latin typeface="Meiryo UI" panose="020B0604030504040204" pitchFamily="50" charset="-128"/>
                    <a:ea typeface="Meiryo UI" panose="020B0604030504040204" pitchFamily="50" charset="-128"/>
                  </a:endParaRPr>
                </a:p>
              </p:txBody>
            </p:sp>
          </p:grpSp>
          <p:cxnSp>
            <p:nvCxnSpPr>
              <p:cNvPr id="44" name="直線コネクタ 43"/>
              <p:cNvCxnSpPr/>
              <p:nvPr/>
            </p:nvCxnSpPr>
            <p:spPr>
              <a:xfrm>
                <a:off x="3120389" y="3338562"/>
                <a:ext cx="1728000" cy="0"/>
              </a:xfrm>
              <a:prstGeom prst="line">
                <a:avLst/>
              </a:prstGeom>
              <a:ln w="158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sp>
          <p:nvSpPr>
            <p:cNvPr id="70" name="テキスト ボックス 69"/>
            <p:cNvSpPr txBox="1"/>
            <p:nvPr/>
          </p:nvSpPr>
          <p:spPr>
            <a:xfrm>
              <a:off x="5013960" y="3302752"/>
              <a:ext cx="432000"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5</a:t>
              </a:r>
              <a:endParaRPr kumimoji="1" lang="ja-JP" altLang="en-US" sz="1200" dirty="0" smtClean="0">
                <a:latin typeface="Meiryo UI" panose="020B0604030504040204" pitchFamily="50" charset="-128"/>
                <a:ea typeface="Meiryo UI" panose="020B0604030504040204" pitchFamily="50" charset="-128"/>
              </a:endParaRPr>
            </a:p>
          </p:txBody>
        </p:sp>
      </p:grpSp>
      <p:grpSp>
        <p:nvGrpSpPr>
          <p:cNvPr id="9" name="グループ化 8"/>
          <p:cNvGrpSpPr/>
          <p:nvPr/>
        </p:nvGrpSpPr>
        <p:grpSpPr>
          <a:xfrm>
            <a:off x="1019776" y="3807449"/>
            <a:ext cx="4426184" cy="324000"/>
            <a:chOff x="1019776" y="3813219"/>
            <a:chExt cx="4426184" cy="324000"/>
          </a:xfrm>
        </p:grpSpPr>
        <p:grpSp>
          <p:nvGrpSpPr>
            <p:cNvPr id="6" name="グループ化 5"/>
            <p:cNvGrpSpPr/>
            <p:nvPr/>
          </p:nvGrpSpPr>
          <p:grpSpPr>
            <a:xfrm>
              <a:off x="1019776" y="3813219"/>
              <a:ext cx="3832309" cy="324000"/>
              <a:chOff x="1019776" y="3805045"/>
              <a:chExt cx="3832309" cy="324000"/>
            </a:xfrm>
          </p:grpSpPr>
          <p:grpSp>
            <p:nvGrpSpPr>
              <p:cNvPr id="32" name="グループ化 31"/>
              <p:cNvGrpSpPr/>
              <p:nvPr/>
            </p:nvGrpSpPr>
            <p:grpSpPr>
              <a:xfrm>
                <a:off x="1019776" y="3805045"/>
                <a:ext cx="2338878" cy="324000"/>
                <a:chOff x="987549" y="4019050"/>
                <a:chExt cx="2338878" cy="324000"/>
              </a:xfrm>
            </p:grpSpPr>
            <p:sp>
              <p:nvSpPr>
                <p:cNvPr id="14" name="フローチャート : 結合子 13"/>
                <p:cNvSpPr/>
                <p:nvPr/>
              </p:nvSpPr>
              <p:spPr>
                <a:xfrm>
                  <a:off x="987549" y="4019050"/>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Ⅲ</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1453798" y="4045162"/>
                  <a:ext cx="1872629" cy="276999"/>
                </a:xfrm>
                <a:prstGeom prst="rect">
                  <a:avLst/>
                </a:prstGeom>
              </p:spPr>
              <p:txBody>
                <a:bodyPr wrap="none">
                  <a:spAutoFit/>
                </a:bodyPr>
                <a:lstStyle/>
                <a:p>
                  <a:r>
                    <a:rPr kumimoji="1" lang="ja-JP" altLang="en-US" sz="1200" dirty="0">
                      <a:latin typeface="Meiryo UI" panose="020B0604030504040204" pitchFamily="50" charset="-128"/>
                      <a:ea typeface="Meiryo UI" panose="020B0604030504040204" pitchFamily="50" charset="-128"/>
                    </a:rPr>
                    <a:t>利用者の健康</a:t>
                  </a:r>
                  <a:r>
                    <a:rPr kumimoji="1" lang="ja-JP" altLang="en-US" sz="1200" dirty="0" smtClean="0">
                      <a:latin typeface="Meiryo UI" panose="020B0604030504040204" pitchFamily="50" charset="-128"/>
                      <a:ea typeface="Meiryo UI" panose="020B0604030504040204" pitchFamily="50" charset="-128"/>
                    </a:rPr>
                    <a:t>管理について</a:t>
                  </a:r>
                  <a:endParaRPr kumimoji="1" lang="en-US" altLang="ja-JP" sz="1200" dirty="0">
                    <a:latin typeface="Meiryo UI" panose="020B0604030504040204" pitchFamily="50" charset="-128"/>
                    <a:ea typeface="Meiryo UI" panose="020B0604030504040204" pitchFamily="50" charset="-128"/>
                  </a:endParaRPr>
                </a:p>
              </p:txBody>
            </p:sp>
          </p:grpSp>
          <p:cxnSp>
            <p:nvCxnSpPr>
              <p:cNvPr id="69" name="直線コネクタ 68"/>
              <p:cNvCxnSpPr/>
              <p:nvPr/>
            </p:nvCxnSpPr>
            <p:spPr>
              <a:xfrm>
                <a:off x="3658582" y="3985116"/>
                <a:ext cx="1193503" cy="0"/>
              </a:xfrm>
              <a:prstGeom prst="line">
                <a:avLst/>
              </a:prstGeom>
              <a:ln w="158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sp>
          <p:nvSpPr>
            <p:cNvPr id="71" name="テキスト ボックス 70"/>
            <p:cNvSpPr txBox="1"/>
            <p:nvPr/>
          </p:nvSpPr>
          <p:spPr>
            <a:xfrm>
              <a:off x="5013960" y="3836720"/>
              <a:ext cx="43200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23</a:t>
              </a:r>
              <a:endParaRPr kumimoji="1" lang="ja-JP" altLang="en-US" sz="1200" dirty="0" smtClean="0">
                <a:latin typeface="Meiryo UI" panose="020B0604030504040204" pitchFamily="50" charset="-128"/>
                <a:ea typeface="Meiryo UI" panose="020B0604030504040204" pitchFamily="50" charset="-128"/>
              </a:endParaRPr>
            </a:p>
          </p:txBody>
        </p:sp>
      </p:grpSp>
      <p:grpSp>
        <p:nvGrpSpPr>
          <p:cNvPr id="10" name="グループ化 9"/>
          <p:cNvGrpSpPr/>
          <p:nvPr/>
        </p:nvGrpSpPr>
        <p:grpSpPr>
          <a:xfrm>
            <a:off x="1015889" y="4334445"/>
            <a:ext cx="4430071" cy="324000"/>
            <a:chOff x="1015889" y="4330839"/>
            <a:chExt cx="4430071" cy="324000"/>
          </a:xfrm>
        </p:grpSpPr>
        <p:grpSp>
          <p:nvGrpSpPr>
            <p:cNvPr id="48" name="グループ化 47"/>
            <p:cNvGrpSpPr/>
            <p:nvPr/>
          </p:nvGrpSpPr>
          <p:grpSpPr>
            <a:xfrm>
              <a:off x="1015889" y="4330839"/>
              <a:ext cx="3843970" cy="324000"/>
              <a:chOff x="987549" y="4269622"/>
              <a:chExt cx="3843970" cy="324000"/>
            </a:xfrm>
          </p:grpSpPr>
          <p:grpSp>
            <p:nvGrpSpPr>
              <p:cNvPr id="33" name="グループ化 32"/>
              <p:cNvGrpSpPr/>
              <p:nvPr/>
            </p:nvGrpSpPr>
            <p:grpSpPr>
              <a:xfrm>
                <a:off x="987549" y="4269622"/>
                <a:ext cx="1752178" cy="324000"/>
                <a:chOff x="987549" y="4727059"/>
                <a:chExt cx="1752178" cy="324000"/>
              </a:xfrm>
            </p:grpSpPr>
            <p:sp>
              <p:nvSpPr>
                <p:cNvPr id="17" name="フローチャート : 結合子 16"/>
                <p:cNvSpPr/>
                <p:nvPr/>
              </p:nvSpPr>
              <p:spPr>
                <a:xfrm>
                  <a:off x="987549" y="4727059"/>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a:solidFill>
                        <a:schemeClr val="bg1"/>
                      </a:solidFill>
                      <a:latin typeface="Meiryo UI" panose="020B0604030504040204" pitchFamily="50" charset="-128"/>
                      <a:ea typeface="Meiryo UI" panose="020B0604030504040204" pitchFamily="50" charset="-128"/>
                    </a:rPr>
                    <a:t>Ⅳ</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1453798" y="4753171"/>
                  <a:ext cx="1285929"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rPr>
                    <a:t>衛生</a:t>
                  </a:r>
                  <a:r>
                    <a:rPr lang="ja-JP" altLang="en-US" sz="1200" dirty="0" smtClean="0">
                      <a:latin typeface="Meiryo UI" panose="020B0604030504040204" pitchFamily="50" charset="-128"/>
                      <a:ea typeface="Meiryo UI" panose="020B0604030504040204" pitchFamily="50" charset="-128"/>
                    </a:rPr>
                    <a:t>管理について</a:t>
                  </a:r>
                  <a:endParaRPr lang="ja-JP" altLang="en-US" sz="1200" dirty="0">
                    <a:latin typeface="Meiryo UI" panose="020B0604030504040204" pitchFamily="50" charset="-128"/>
                    <a:ea typeface="Meiryo UI" panose="020B0604030504040204" pitchFamily="50" charset="-128"/>
                  </a:endParaRPr>
                </a:p>
              </p:txBody>
            </p:sp>
          </p:grpSp>
          <p:cxnSp>
            <p:nvCxnSpPr>
              <p:cNvPr id="42" name="直線コネクタ 41"/>
              <p:cNvCxnSpPr/>
              <p:nvPr/>
            </p:nvCxnSpPr>
            <p:spPr>
              <a:xfrm>
                <a:off x="3131472" y="4449622"/>
                <a:ext cx="1700047" cy="0"/>
              </a:xfrm>
              <a:prstGeom prst="line">
                <a:avLst/>
              </a:prstGeom>
              <a:ln w="158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sp>
          <p:nvSpPr>
            <p:cNvPr id="72" name="テキスト ボックス 71"/>
            <p:cNvSpPr txBox="1"/>
            <p:nvPr/>
          </p:nvSpPr>
          <p:spPr>
            <a:xfrm>
              <a:off x="5013960" y="4354340"/>
              <a:ext cx="43200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24</a:t>
              </a:r>
              <a:endParaRPr kumimoji="1" lang="ja-JP" altLang="en-US" sz="1200" dirty="0" smtClean="0">
                <a:latin typeface="Meiryo UI" panose="020B0604030504040204" pitchFamily="50" charset="-128"/>
                <a:ea typeface="Meiryo UI" panose="020B0604030504040204" pitchFamily="50" charset="-128"/>
              </a:endParaRPr>
            </a:p>
          </p:txBody>
        </p:sp>
      </p:grpSp>
      <p:grpSp>
        <p:nvGrpSpPr>
          <p:cNvPr id="22" name="グループ化 21"/>
          <p:cNvGrpSpPr/>
          <p:nvPr/>
        </p:nvGrpSpPr>
        <p:grpSpPr>
          <a:xfrm>
            <a:off x="1012002" y="4861441"/>
            <a:ext cx="4433958" cy="324000"/>
            <a:chOff x="1012002" y="4851110"/>
            <a:chExt cx="4433958" cy="324000"/>
          </a:xfrm>
        </p:grpSpPr>
        <p:grpSp>
          <p:nvGrpSpPr>
            <p:cNvPr id="49" name="グループ化 48"/>
            <p:cNvGrpSpPr/>
            <p:nvPr/>
          </p:nvGrpSpPr>
          <p:grpSpPr>
            <a:xfrm>
              <a:off x="1012002" y="4851110"/>
              <a:ext cx="3843970" cy="324000"/>
              <a:chOff x="987549" y="4825152"/>
              <a:chExt cx="3772308" cy="324000"/>
            </a:xfrm>
          </p:grpSpPr>
          <p:grpSp>
            <p:nvGrpSpPr>
              <p:cNvPr id="34" name="グループ化 33"/>
              <p:cNvGrpSpPr/>
              <p:nvPr/>
            </p:nvGrpSpPr>
            <p:grpSpPr>
              <a:xfrm>
                <a:off x="987549" y="4825152"/>
                <a:ext cx="1728915" cy="324000"/>
                <a:chOff x="987549" y="5435068"/>
                <a:chExt cx="1728915" cy="324000"/>
              </a:xfrm>
            </p:grpSpPr>
            <p:sp>
              <p:nvSpPr>
                <p:cNvPr id="18" name="フローチャート : 結合子 17"/>
                <p:cNvSpPr/>
                <p:nvPr/>
              </p:nvSpPr>
              <p:spPr>
                <a:xfrm>
                  <a:off x="987549" y="5435068"/>
                  <a:ext cx="31796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Ⅴ</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1454508" y="5461180"/>
                  <a:ext cx="1261956" cy="276999"/>
                </a:xfrm>
                <a:prstGeom prst="rect">
                  <a:avLst/>
                </a:prstGeom>
              </p:spPr>
              <p:txBody>
                <a:bodyPr wrap="none">
                  <a:spAutoFit/>
                </a:bodyPr>
                <a:lstStyle/>
                <a:p>
                  <a:r>
                    <a:rPr kumimoji="1" lang="ja-JP" altLang="en-US" sz="1200" dirty="0">
                      <a:latin typeface="Meiryo UI" panose="020B0604030504040204" pitchFamily="50" charset="-128"/>
                      <a:ea typeface="Meiryo UI" panose="020B0604030504040204" pitchFamily="50" charset="-128"/>
                    </a:rPr>
                    <a:t>危機</a:t>
                  </a:r>
                  <a:r>
                    <a:rPr kumimoji="1" lang="ja-JP" altLang="en-US" sz="1200" dirty="0" smtClean="0">
                      <a:latin typeface="Meiryo UI" panose="020B0604030504040204" pitchFamily="50" charset="-128"/>
                      <a:ea typeface="Meiryo UI" panose="020B0604030504040204" pitchFamily="50" charset="-128"/>
                    </a:rPr>
                    <a:t>管理について</a:t>
                  </a:r>
                  <a:endParaRPr kumimoji="1" lang="ja-JP" altLang="en-US" sz="1200" dirty="0">
                    <a:latin typeface="Meiryo UI" panose="020B0604030504040204" pitchFamily="50" charset="-128"/>
                    <a:ea typeface="Meiryo UI" panose="020B0604030504040204" pitchFamily="50" charset="-128"/>
                  </a:endParaRPr>
                </a:p>
              </p:txBody>
            </p:sp>
          </p:grpSp>
          <p:cxnSp>
            <p:nvCxnSpPr>
              <p:cNvPr id="41" name="直線コネクタ 40"/>
              <p:cNvCxnSpPr/>
              <p:nvPr/>
            </p:nvCxnSpPr>
            <p:spPr>
              <a:xfrm>
                <a:off x="3113937" y="5005152"/>
                <a:ext cx="1645920" cy="0"/>
              </a:xfrm>
              <a:prstGeom prst="line">
                <a:avLst/>
              </a:prstGeom>
              <a:ln w="158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sp>
          <p:nvSpPr>
            <p:cNvPr id="73" name="テキスト ボックス 72"/>
            <p:cNvSpPr txBox="1"/>
            <p:nvPr/>
          </p:nvSpPr>
          <p:spPr>
            <a:xfrm>
              <a:off x="5013960" y="4874611"/>
              <a:ext cx="43200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25</a:t>
              </a:r>
              <a:endParaRPr kumimoji="1" lang="ja-JP" altLang="en-US" sz="1200" dirty="0" smtClean="0">
                <a:latin typeface="Meiryo UI" panose="020B0604030504040204" pitchFamily="50" charset="-128"/>
                <a:ea typeface="Meiryo UI" panose="020B0604030504040204" pitchFamily="50" charset="-128"/>
              </a:endParaRPr>
            </a:p>
          </p:txBody>
        </p:sp>
      </p:grpSp>
      <p:grpSp>
        <p:nvGrpSpPr>
          <p:cNvPr id="23" name="グループ化 22"/>
          <p:cNvGrpSpPr/>
          <p:nvPr/>
        </p:nvGrpSpPr>
        <p:grpSpPr>
          <a:xfrm>
            <a:off x="1008115" y="5388437"/>
            <a:ext cx="4437845" cy="324000"/>
            <a:chOff x="1008115" y="5382427"/>
            <a:chExt cx="4437845" cy="324000"/>
          </a:xfrm>
        </p:grpSpPr>
        <p:grpSp>
          <p:nvGrpSpPr>
            <p:cNvPr id="50" name="グループ化 49"/>
            <p:cNvGrpSpPr/>
            <p:nvPr/>
          </p:nvGrpSpPr>
          <p:grpSpPr>
            <a:xfrm>
              <a:off x="1008115" y="5382427"/>
              <a:ext cx="3843970" cy="324000"/>
              <a:chOff x="987549" y="5380681"/>
              <a:chExt cx="3843970" cy="324000"/>
            </a:xfrm>
          </p:grpSpPr>
          <p:grpSp>
            <p:nvGrpSpPr>
              <p:cNvPr id="35" name="グループ化 34"/>
              <p:cNvGrpSpPr/>
              <p:nvPr/>
            </p:nvGrpSpPr>
            <p:grpSpPr>
              <a:xfrm>
                <a:off x="987549" y="5380681"/>
                <a:ext cx="1877213" cy="324000"/>
                <a:chOff x="987549" y="6143075"/>
                <a:chExt cx="1877213" cy="324000"/>
              </a:xfrm>
            </p:grpSpPr>
            <p:sp>
              <p:nvSpPr>
                <p:cNvPr id="16" name="フローチャート : 結合子 15"/>
                <p:cNvSpPr/>
                <p:nvPr/>
              </p:nvSpPr>
              <p:spPr>
                <a:xfrm>
                  <a:off x="987549" y="6143075"/>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Ⅵ</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1453798" y="6169187"/>
                  <a:ext cx="1410964"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rPr>
                    <a:t>書類の整備について</a:t>
                  </a:r>
                  <a:endParaRPr lang="ja-JP" altLang="en-US" sz="1200" dirty="0">
                    <a:latin typeface="Meiryo UI" panose="020B0604030504040204" pitchFamily="50" charset="-128"/>
                    <a:ea typeface="Meiryo UI" panose="020B0604030504040204" pitchFamily="50" charset="-128"/>
                  </a:endParaRPr>
                </a:p>
              </p:txBody>
            </p:sp>
          </p:grpSp>
          <p:cxnSp>
            <p:nvCxnSpPr>
              <p:cNvPr id="43" name="直線コネクタ 42"/>
              <p:cNvCxnSpPr/>
              <p:nvPr/>
            </p:nvCxnSpPr>
            <p:spPr>
              <a:xfrm>
                <a:off x="3638016" y="5560681"/>
                <a:ext cx="1193503" cy="0"/>
              </a:xfrm>
              <a:prstGeom prst="line">
                <a:avLst/>
              </a:prstGeom>
              <a:ln w="158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sp>
          <p:nvSpPr>
            <p:cNvPr id="74" name="テキスト ボックス 73"/>
            <p:cNvSpPr txBox="1"/>
            <p:nvPr/>
          </p:nvSpPr>
          <p:spPr>
            <a:xfrm>
              <a:off x="5013960" y="5405928"/>
              <a:ext cx="432000"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rPr>
                <a:t>27</a:t>
              </a:r>
              <a:endParaRPr kumimoji="1" lang="ja-JP" altLang="en-US" sz="1200" dirty="0" smtClean="0">
                <a:latin typeface="Meiryo UI" panose="020B0604030504040204" pitchFamily="50" charset="-128"/>
                <a:ea typeface="Meiryo UI" panose="020B0604030504040204" pitchFamily="50" charset="-128"/>
              </a:endParaRPr>
            </a:p>
          </p:txBody>
        </p:sp>
      </p:grpSp>
      <p:grpSp>
        <p:nvGrpSpPr>
          <p:cNvPr id="24" name="グループ化 23"/>
          <p:cNvGrpSpPr/>
          <p:nvPr/>
        </p:nvGrpSpPr>
        <p:grpSpPr>
          <a:xfrm>
            <a:off x="1004228" y="5915433"/>
            <a:ext cx="4441732" cy="324000"/>
            <a:chOff x="1004228" y="5923613"/>
            <a:chExt cx="4441732" cy="324000"/>
          </a:xfrm>
        </p:grpSpPr>
        <p:grpSp>
          <p:nvGrpSpPr>
            <p:cNvPr id="51" name="グループ化 50"/>
            <p:cNvGrpSpPr/>
            <p:nvPr/>
          </p:nvGrpSpPr>
          <p:grpSpPr>
            <a:xfrm>
              <a:off x="1004228" y="5923613"/>
              <a:ext cx="3843970" cy="324000"/>
              <a:chOff x="987549" y="5380681"/>
              <a:chExt cx="3843970" cy="324000"/>
            </a:xfrm>
          </p:grpSpPr>
          <p:grpSp>
            <p:nvGrpSpPr>
              <p:cNvPr id="52" name="グループ化 51"/>
              <p:cNvGrpSpPr/>
              <p:nvPr/>
            </p:nvGrpSpPr>
            <p:grpSpPr>
              <a:xfrm>
                <a:off x="987549" y="5380681"/>
                <a:ext cx="2136899" cy="324000"/>
                <a:chOff x="987549" y="6143075"/>
                <a:chExt cx="2136899" cy="324000"/>
              </a:xfrm>
            </p:grpSpPr>
            <p:sp>
              <p:nvSpPr>
                <p:cNvPr id="62" name="フローチャート : 結合子 61"/>
                <p:cNvSpPr/>
                <p:nvPr/>
              </p:nvSpPr>
              <p:spPr>
                <a:xfrm>
                  <a:off x="987549" y="6143075"/>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Ⅶ</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63" name="正方形/長方形 62"/>
                <p:cNvSpPr/>
                <p:nvPr/>
              </p:nvSpPr>
              <p:spPr>
                <a:xfrm>
                  <a:off x="1453798" y="6169187"/>
                  <a:ext cx="1670650"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rPr>
                    <a:t>各種</a:t>
                  </a:r>
                  <a:r>
                    <a:rPr lang="ja-JP" altLang="en-US" sz="1200" dirty="0" smtClean="0">
                      <a:latin typeface="Meiryo UI" panose="020B0604030504040204" pitchFamily="50" charset="-128"/>
                      <a:ea typeface="Meiryo UI" panose="020B0604030504040204" pitchFamily="50" charset="-128"/>
                    </a:rPr>
                    <a:t>届出・報告</a:t>
                  </a:r>
                  <a:r>
                    <a:rPr lang="ja-JP" altLang="en-US" sz="1200" dirty="0">
                      <a:latin typeface="Meiryo UI" panose="020B0604030504040204" pitchFamily="50" charset="-128"/>
                      <a:ea typeface="Meiryo UI" panose="020B0604030504040204" pitchFamily="50" charset="-128"/>
                    </a:rPr>
                    <a:t>について</a:t>
                  </a:r>
                </a:p>
              </p:txBody>
            </p:sp>
          </p:grpSp>
          <p:cxnSp>
            <p:nvCxnSpPr>
              <p:cNvPr id="53" name="直線コネクタ 52"/>
              <p:cNvCxnSpPr/>
              <p:nvPr/>
            </p:nvCxnSpPr>
            <p:spPr>
              <a:xfrm>
                <a:off x="3638016" y="5560681"/>
                <a:ext cx="1193503" cy="0"/>
              </a:xfrm>
              <a:prstGeom prst="line">
                <a:avLst/>
              </a:prstGeom>
              <a:ln w="158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sp>
          <p:nvSpPr>
            <p:cNvPr id="75" name="テキスト ボックス 74"/>
            <p:cNvSpPr txBox="1"/>
            <p:nvPr/>
          </p:nvSpPr>
          <p:spPr>
            <a:xfrm>
              <a:off x="5013960" y="5947114"/>
              <a:ext cx="43200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37</a:t>
              </a:r>
              <a:endParaRPr kumimoji="1" lang="ja-JP" altLang="en-US" sz="1200" dirty="0" smtClean="0">
                <a:latin typeface="Meiryo UI" panose="020B0604030504040204" pitchFamily="50" charset="-128"/>
                <a:ea typeface="Meiryo UI" panose="020B0604030504040204" pitchFamily="50" charset="-128"/>
              </a:endParaRPr>
            </a:p>
          </p:txBody>
        </p:sp>
      </p:grpSp>
      <p:grpSp>
        <p:nvGrpSpPr>
          <p:cNvPr id="25" name="グループ化 24"/>
          <p:cNvGrpSpPr/>
          <p:nvPr/>
        </p:nvGrpSpPr>
        <p:grpSpPr>
          <a:xfrm>
            <a:off x="1000340" y="6442429"/>
            <a:ext cx="4445620" cy="324000"/>
            <a:chOff x="1000340" y="6442429"/>
            <a:chExt cx="4445620" cy="324000"/>
          </a:xfrm>
        </p:grpSpPr>
        <p:grpSp>
          <p:nvGrpSpPr>
            <p:cNvPr id="64" name="グループ化 63"/>
            <p:cNvGrpSpPr/>
            <p:nvPr/>
          </p:nvGrpSpPr>
          <p:grpSpPr>
            <a:xfrm>
              <a:off x="1000340" y="6442429"/>
              <a:ext cx="3843970" cy="324000"/>
              <a:chOff x="987549" y="5380681"/>
              <a:chExt cx="3843970" cy="324000"/>
            </a:xfrm>
          </p:grpSpPr>
          <p:grpSp>
            <p:nvGrpSpPr>
              <p:cNvPr id="65" name="グループ化 64"/>
              <p:cNvGrpSpPr/>
              <p:nvPr/>
            </p:nvGrpSpPr>
            <p:grpSpPr>
              <a:xfrm>
                <a:off x="987549" y="5380681"/>
                <a:ext cx="1266468" cy="324000"/>
                <a:chOff x="987549" y="6143075"/>
                <a:chExt cx="1266468" cy="324000"/>
              </a:xfrm>
            </p:grpSpPr>
            <p:sp>
              <p:nvSpPr>
                <p:cNvPr id="67" name="フローチャート : 結合子 61"/>
                <p:cNvSpPr/>
                <p:nvPr/>
              </p:nvSpPr>
              <p:spPr>
                <a:xfrm>
                  <a:off x="987549" y="6143075"/>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a:solidFill>
                        <a:schemeClr val="bg1"/>
                      </a:solidFill>
                      <a:latin typeface="Meiryo UI" panose="020B0604030504040204" pitchFamily="50" charset="-128"/>
                      <a:ea typeface="Meiryo UI" panose="020B0604030504040204" pitchFamily="50" charset="-128"/>
                    </a:rPr>
                    <a:t>Ⅷ</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68" name="正方形/長方形 67"/>
                <p:cNvSpPr/>
                <p:nvPr/>
              </p:nvSpPr>
              <p:spPr>
                <a:xfrm>
                  <a:off x="1453798" y="6169187"/>
                  <a:ext cx="800219"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rPr>
                    <a:t>参考資料</a:t>
                  </a:r>
                  <a:endParaRPr lang="ja-JP" altLang="en-US" sz="1200" dirty="0">
                    <a:latin typeface="Meiryo UI" panose="020B0604030504040204" pitchFamily="50" charset="-128"/>
                    <a:ea typeface="Meiryo UI" panose="020B0604030504040204" pitchFamily="50" charset="-128"/>
                  </a:endParaRPr>
                </a:p>
              </p:txBody>
            </p:sp>
          </p:grpSp>
          <p:cxnSp>
            <p:nvCxnSpPr>
              <p:cNvPr id="66" name="直線コネクタ 65"/>
              <p:cNvCxnSpPr/>
              <p:nvPr/>
            </p:nvCxnSpPr>
            <p:spPr>
              <a:xfrm>
                <a:off x="3638016" y="5560681"/>
                <a:ext cx="1193503" cy="0"/>
              </a:xfrm>
              <a:prstGeom prst="line">
                <a:avLst/>
              </a:prstGeom>
              <a:ln w="158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sp>
          <p:nvSpPr>
            <p:cNvPr id="76" name="テキスト ボックス 75"/>
            <p:cNvSpPr txBox="1"/>
            <p:nvPr/>
          </p:nvSpPr>
          <p:spPr>
            <a:xfrm>
              <a:off x="5013960" y="6465930"/>
              <a:ext cx="43200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66</a:t>
              </a:r>
              <a:endParaRPr kumimoji="1" lang="ja-JP" altLang="en-US" sz="1200" dirty="0" smtClean="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77190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0" y="-6350"/>
            <a:ext cx="6858000" cy="518160"/>
            <a:chOff x="0" y="-6350"/>
            <a:chExt cx="6858000" cy="518160"/>
          </a:xfrm>
        </p:grpSpPr>
        <p:sp>
          <p:nvSpPr>
            <p:cNvPr id="46" name="正方形/長方形 45"/>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8" name="直線コネクタ 47"/>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2" name="正方形/長方形 1"/>
          <p:cNvSpPr/>
          <p:nvPr/>
        </p:nvSpPr>
        <p:spPr>
          <a:xfrm>
            <a:off x="540000" y="2025196"/>
            <a:ext cx="5760000" cy="415498"/>
          </a:xfrm>
          <a:prstGeom prst="rect">
            <a:avLst/>
          </a:prstGeom>
        </p:spPr>
        <p:txBody>
          <a:bodyPr wrap="square">
            <a:spAutoFit/>
          </a:bodyPr>
          <a:lstStyle/>
          <a:p>
            <a:r>
              <a:rPr kumimoji="1" lang="ja-JP" altLang="en-US" sz="1000" dirty="0" smtClean="0">
                <a:latin typeface="Meiryo UI" panose="020B0604030504040204" pitchFamily="50" charset="-128"/>
                <a:ea typeface="Meiryo UI" panose="020B0604030504040204" pitchFamily="50" charset="-128"/>
              </a:rPr>
              <a:t>　帳票類</a:t>
            </a:r>
            <a:r>
              <a:rPr kumimoji="1" lang="ja-JP" altLang="en-US" sz="1000" dirty="0">
                <a:latin typeface="Meiryo UI" panose="020B0604030504040204" pitchFamily="50" charset="-128"/>
                <a:ea typeface="Meiryo UI" panose="020B0604030504040204" pitchFamily="50" charset="-128"/>
              </a:rPr>
              <a:t>の作成は、実施した業務の内容を明確にするとともに、検討資料としても重要です</a:t>
            </a:r>
            <a:r>
              <a:rPr kumimoji="1" lang="ja-JP" altLang="en-US" sz="1000" dirty="0" smtClean="0">
                <a:latin typeface="Meiryo UI" panose="020B0604030504040204" pitchFamily="50" charset="-128"/>
                <a:ea typeface="Meiryo UI" panose="020B0604030504040204" pitchFamily="50" charset="-128"/>
              </a:rPr>
              <a:t>。作成の目的を理解し、適切に整備してください。</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1783353836"/>
              </p:ext>
            </p:extLst>
          </p:nvPr>
        </p:nvGraphicFramePr>
        <p:xfrm>
          <a:off x="531000" y="2442070"/>
          <a:ext cx="5796000" cy="4160520"/>
        </p:xfrm>
        <a:graphic>
          <a:graphicData uri="http://schemas.openxmlformats.org/drawingml/2006/table">
            <a:tbl>
              <a:tblPr firstRow="1" bandRow="1">
                <a:tableStyleId>{C083E6E3-FA7D-4D7B-A595-EF9225AFEA82}</a:tableStyleId>
              </a:tblPr>
              <a:tblGrid>
                <a:gridCol w="362250">
                  <a:extLst>
                    <a:ext uri="{9D8B030D-6E8A-4147-A177-3AD203B41FA5}">
                      <a16:colId xmlns:a16="http://schemas.microsoft.com/office/drawing/2014/main" val="959318930"/>
                    </a:ext>
                  </a:extLst>
                </a:gridCol>
                <a:gridCol w="1593900">
                  <a:extLst>
                    <a:ext uri="{9D8B030D-6E8A-4147-A177-3AD203B41FA5}">
                      <a16:colId xmlns:a16="http://schemas.microsoft.com/office/drawing/2014/main" val="3239002594"/>
                    </a:ext>
                  </a:extLst>
                </a:gridCol>
                <a:gridCol w="3839850">
                  <a:extLst>
                    <a:ext uri="{9D8B030D-6E8A-4147-A177-3AD203B41FA5}">
                      <a16:colId xmlns:a16="http://schemas.microsoft.com/office/drawing/2014/main" val="4094987527"/>
                    </a:ext>
                  </a:extLst>
                </a:gridCol>
              </a:tblGrid>
              <a:tr h="208386">
                <a:tc>
                  <a:txBody>
                    <a:bodyPr/>
                    <a:lstStyle/>
                    <a:p>
                      <a:pPr algn="ct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帳票名</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留意点等</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213004637"/>
                  </a:ext>
                </a:extLst>
              </a:tr>
              <a:tr h="20838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人員構成表</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利用者の性、年齢、身体活動レベル別の人員を把握する。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23746194"/>
                  </a:ext>
                </a:extLst>
              </a:tr>
              <a:tr h="3334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利用者の人員構成等に応じて給与栄養目標量を算出する。算出の根拠を明確にし、定期的（</a:t>
                      </a:r>
                      <a:r>
                        <a:rPr kumimoji="1" lang="en-US" altLang="ja-JP" sz="900" b="0" dirty="0" smtClean="0">
                          <a:solidFill>
                            <a:schemeClr val="tx1"/>
                          </a:solidFill>
                          <a:latin typeface="Meiryo UI" panose="020B0604030504040204" pitchFamily="50" charset="-128"/>
                          <a:ea typeface="Meiryo UI" panose="020B0604030504040204" pitchFamily="50" charset="-128"/>
                        </a:rPr>
                        <a:t>6</a:t>
                      </a:r>
                      <a:r>
                        <a:rPr kumimoji="1" lang="ja-JP" altLang="en-US" sz="900" b="0" dirty="0" smtClean="0">
                          <a:solidFill>
                            <a:schemeClr val="tx1"/>
                          </a:solidFill>
                          <a:latin typeface="Meiryo UI" panose="020B0604030504040204" pitchFamily="50" charset="-128"/>
                          <a:ea typeface="Meiryo UI" panose="020B0604030504040204" pitchFamily="50" charset="-128"/>
                        </a:rPr>
                        <a:t>か月に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回）かつ、必要に応じて見直しをする。</a:t>
                      </a: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505076679"/>
                  </a:ext>
                </a:extLst>
              </a:tr>
              <a:tr h="20838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食品構成表</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給与栄養目標量に見合った食品群別の摂取目標量を設定する。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779179338"/>
                  </a:ext>
                </a:extLst>
              </a:tr>
              <a:tr h="3334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予定献立表</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献立作成基準（食品構成表）に基づき、給与栄養目標量を満たすよう作成し、施設管理者の承認を得ておく。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668100687"/>
                  </a:ext>
                </a:extLst>
              </a:tr>
              <a:tr h="3334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給与食品検討表</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予定献立表の給与量と食品構成表の目標量とを比較し、適切な内容の献立が作成できているかを検討する。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909140081"/>
                  </a:ext>
                </a:extLst>
              </a:tr>
              <a:tr h="20838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給与栄養量（栄養月報）</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月ごとに給与栄養量を算出し、目標量の達成状況を評価する。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03995125"/>
                  </a:ext>
                </a:extLst>
              </a:tr>
              <a:tr h="20838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発注書・納品書</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毎日の食材料の購入量及び金額を明確にし、</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日の食材料の出納を明確にする。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41586148"/>
                  </a:ext>
                </a:extLst>
              </a:tr>
              <a:tr h="20838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食品受払簿</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即日に消費されない食材料を管理し、金額出納を明確にする。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8"/>
                  </a:ext>
                </a:extLst>
              </a:tr>
              <a:tr h="20838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実施献立表</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実施において、食材料等の変更があった場合は、訂正して保存する。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331335421"/>
                  </a:ext>
                </a:extLst>
              </a:tr>
              <a:tr h="3334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検食簿</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各料理の栄養面（量及び質、盛り付け、味付け、色彩、形態）、衛生面（異物、加熱状態、異味・異臭）について適当であるかを確認し、記録する。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318115590"/>
                  </a:ext>
                </a:extLst>
              </a:tr>
              <a:tr h="3334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嗜好調査</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（喫食者による食事の評価）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利用者の嗜好等を把握する。調査結果は給食関係会議等で共有し、献立に反映させる。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289867778"/>
                  </a:ext>
                </a:extLst>
              </a:tr>
              <a:tr h="3334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喫食（残食）</a:t>
                      </a:r>
                      <a:r>
                        <a:rPr kumimoji="1" lang="ja-JP" altLang="en-US" sz="900" b="0" dirty="0" smtClean="0">
                          <a:solidFill>
                            <a:schemeClr val="tx1"/>
                          </a:solidFill>
                          <a:latin typeface="Meiryo UI" panose="020B0604030504040204" pitchFamily="50" charset="-128"/>
                          <a:ea typeface="Meiryo UI" panose="020B0604030504040204" pitchFamily="50" charset="-128"/>
                        </a:rPr>
                        <a:t>量</a:t>
                      </a:r>
                      <a:r>
                        <a:rPr kumimoji="1" lang="zh-TW" altLang="en-US" sz="900" b="0" dirty="0" smtClean="0">
                          <a:solidFill>
                            <a:schemeClr val="tx1"/>
                          </a:solidFill>
                          <a:latin typeface="Meiryo UI" panose="020B0604030504040204" pitchFamily="50" charset="-128"/>
                          <a:ea typeface="Meiryo UI" panose="020B0604030504040204" pitchFamily="50" charset="-128"/>
                        </a:rPr>
                        <a:t>調査</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喫食（残食）量を把握する。調査結果は給食関係会議等で共有し、献立に反映させる。＊個人の喫食状況の把握が望ましい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816859456"/>
                  </a:ext>
                </a:extLst>
              </a:tr>
              <a:tr h="32400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食品衛生関係書類</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関係法規の基準及び大量調理施設衛生管理マニュアルによる点検、記録を実施する。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716216377"/>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187767099"/>
              </p:ext>
            </p:extLst>
          </p:nvPr>
        </p:nvGraphicFramePr>
        <p:xfrm>
          <a:off x="540000" y="6862300"/>
          <a:ext cx="5760000" cy="2194560"/>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711880585"/>
                    </a:ext>
                  </a:extLst>
                </a:gridCol>
                <a:gridCol w="1584000">
                  <a:extLst>
                    <a:ext uri="{9D8B030D-6E8A-4147-A177-3AD203B41FA5}">
                      <a16:colId xmlns:a16="http://schemas.microsoft.com/office/drawing/2014/main" val="3460546404"/>
                    </a:ext>
                  </a:extLst>
                </a:gridCol>
                <a:gridCol w="3816000">
                  <a:extLst>
                    <a:ext uri="{9D8B030D-6E8A-4147-A177-3AD203B41FA5}">
                      <a16:colId xmlns:a16="http://schemas.microsoft.com/office/drawing/2014/main" val="1075356076"/>
                    </a:ext>
                  </a:extLst>
                </a:gridCol>
              </a:tblGrid>
              <a:tr h="0">
                <a:tc>
                  <a:txBody>
                    <a:bodyPr/>
                    <a:lstStyle/>
                    <a:p>
                      <a:pPr algn="ct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帳票名</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留意点等</a:t>
                      </a: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123752628"/>
                  </a:ext>
                </a:extLst>
              </a:tr>
              <a:tr h="256129">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提供食数（日報・月報）</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食事提供数の実績として、毎食ごとに、食種別、形態別、加算・非加算別等を把握し、記録する。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180319961"/>
                  </a:ext>
                </a:extLst>
              </a:tr>
              <a:tr h="210409">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患者等に必要な食事の開始・変更・中止等や食事の内容について医師が指示する。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680353385"/>
                  </a:ext>
                </a:extLst>
              </a:tr>
              <a:tr h="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患者入退院簿</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入院通知書又は、食事開始伝票により患者台帳を作成する。その後食事変更等についても詳細に記録し、患者の食事状況について把握しておく。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929860439"/>
                  </a:ext>
                </a:extLst>
              </a:tr>
              <a:tr h="16962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食料品消費日計表</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毎日の食材料の購入量及び金額を明確にし、</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日の食材料の出納を確認する。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一定期間の食材料費管理が目的であるので、特に把握する必要性の強い場合を除いては、</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か月平均</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日当たりの費用の算出でよい。また、食事区分が明確であれば発注書・納品書の複写を消費日計表として代用できる。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637379457"/>
                  </a:ext>
                </a:extLst>
              </a:tr>
              <a:tr h="16962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患者年齢構成表</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対象者の性、年齢別人員を把握する。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620432333"/>
                  </a:ext>
                </a:extLst>
              </a:tr>
            </a:tbl>
          </a:graphicData>
        </a:graphic>
      </p:graphicFrame>
      <p:sp>
        <p:nvSpPr>
          <p:cNvPr id="3" name="テキスト ボックス 2"/>
          <p:cNvSpPr txBox="1"/>
          <p:nvPr/>
        </p:nvSpPr>
        <p:spPr>
          <a:xfrm>
            <a:off x="441210" y="6606260"/>
            <a:ext cx="2707641"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病院等で必要となるもの</a:t>
            </a:r>
          </a:p>
        </p:txBody>
      </p:sp>
      <p:sp>
        <p:nvSpPr>
          <p:cNvPr id="8" name="テキスト ボックス 7"/>
          <p:cNvSpPr txBox="1"/>
          <p:nvPr/>
        </p:nvSpPr>
        <p:spPr>
          <a:xfrm>
            <a:off x="453847" y="9093466"/>
            <a:ext cx="5588238"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主要な帳票類のみを掲載していますので、施設の種別、実態に即したものを整備してください。</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書類の保存期間は関係法令等に基づき、適切に保管してください。</a:t>
            </a:r>
          </a:p>
        </p:txBody>
      </p:sp>
      <p:grpSp>
        <p:nvGrpSpPr>
          <p:cNvPr id="40" name="グループ化 39"/>
          <p:cNvGrpSpPr/>
          <p:nvPr/>
        </p:nvGrpSpPr>
        <p:grpSpPr>
          <a:xfrm>
            <a:off x="-4872" y="519264"/>
            <a:ext cx="4510692" cy="1080000"/>
            <a:chOff x="-4872" y="509739"/>
            <a:chExt cx="4510692" cy="1080000"/>
          </a:xfrm>
        </p:grpSpPr>
        <p:sp>
          <p:nvSpPr>
            <p:cNvPr id="41" name="正方形/長方形 40"/>
            <p:cNvSpPr/>
            <p:nvPr/>
          </p:nvSpPr>
          <p:spPr>
            <a:xfrm>
              <a:off x="1088740" y="864711"/>
              <a:ext cx="1617751"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書類の整備について</a:t>
              </a:r>
              <a:endParaRPr lang="ja-JP" altLang="en-US" sz="1400" dirty="0">
                <a:latin typeface="Meiryo UI" panose="020B0604030504040204" pitchFamily="50" charset="-128"/>
                <a:ea typeface="Meiryo UI" panose="020B0604030504040204" pitchFamily="50" charset="-128"/>
              </a:endParaRPr>
            </a:p>
          </p:txBody>
        </p:sp>
        <p:grpSp>
          <p:nvGrpSpPr>
            <p:cNvPr id="50" name="グループ化 49"/>
            <p:cNvGrpSpPr/>
            <p:nvPr/>
          </p:nvGrpSpPr>
          <p:grpSpPr>
            <a:xfrm>
              <a:off x="-4872" y="509739"/>
              <a:ext cx="1080000" cy="1080000"/>
              <a:chOff x="4514937" y="759548"/>
              <a:chExt cx="1116000" cy="1116000"/>
            </a:xfrm>
          </p:grpSpPr>
          <p:sp>
            <p:nvSpPr>
              <p:cNvPr id="54" name="パイ 37"/>
              <p:cNvSpPr/>
              <p:nvPr/>
            </p:nvSpPr>
            <p:spPr>
              <a:xfrm rot="16200000">
                <a:off x="4514937" y="759548"/>
                <a:ext cx="1116000" cy="1116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5" name="パイ 37"/>
              <p:cNvSpPr/>
              <p:nvPr/>
            </p:nvSpPr>
            <p:spPr>
              <a:xfrm rot="16200000">
                <a:off x="4522557" y="767168"/>
                <a:ext cx="1080000" cy="1080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51" name="フローチャート : 結合子 50"/>
            <p:cNvSpPr/>
            <p:nvPr/>
          </p:nvSpPr>
          <p:spPr>
            <a:xfrm>
              <a:off x="261210" y="812488"/>
              <a:ext cx="360000" cy="360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Ⅵ</a:t>
              </a:r>
              <a:endParaRPr kumimoji="1" lang="ja-JP" altLang="en-US" dirty="0">
                <a:solidFill>
                  <a:schemeClr val="bg1"/>
                </a:solidFill>
                <a:latin typeface="Meiryo UI" panose="020B0604030504040204" pitchFamily="50" charset="-128"/>
                <a:ea typeface="Meiryo UI" panose="020B0604030504040204" pitchFamily="50" charset="-128"/>
              </a:endParaRPr>
            </a:p>
          </p:txBody>
        </p:sp>
        <p:cxnSp>
          <p:nvCxnSpPr>
            <p:cNvPr id="52" name="直線コネクタ 51"/>
            <p:cNvCxnSpPr/>
            <p:nvPr/>
          </p:nvCxnSpPr>
          <p:spPr>
            <a:xfrm>
              <a:off x="162149"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53" name="フローチャート : 結合子 52"/>
            <p:cNvSpPr/>
            <p:nvPr/>
          </p:nvSpPr>
          <p:spPr>
            <a:xfrm>
              <a:off x="4433820"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p:cNvGrpSpPr/>
          <p:nvPr/>
        </p:nvGrpSpPr>
        <p:grpSpPr>
          <a:xfrm>
            <a:off x="540000" y="1620000"/>
            <a:ext cx="3570722" cy="288000"/>
            <a:chOff x="441210" y="1599265"/>
            <a:chExt cx="3570722" cy="288000"/>
          </a:xfrm>
        </p:grpSpPr>
        <p:sp>
          <p:nvSpPr>
            <p:cNvPr id="23" name="ホームベース 22"/>
            <p:cNvSpPr/>
            <p:nvPr/>
          </p:nvSpPr>
          <p:spPr>
            <a:xfrm>
              <a:off x="441210" y="1599265"/>
              <a:ext cx="3570722" cy="288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smtClean="0">
                  <a:solidFill>
                    <a:schemeClr val="bg1"/>
                  </a:solidFill>
                  <a:latin typeface="Meiryo UI" panose="020B0604030504040204" pitchFamily="50" charset="-128"/>
                  <a:ea typeface="Meiryo UI" panose="020B0604030504040204" pitchFamily="50" charset="-128"/>
                </a:rPr>
                <a:t>1</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745958" y="1599265"/>
              <a:ext cx="3115651" cy="288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anose="020B0604030504040204" pitchFamily="50" charset="-128"/>
                  <a:ea typeface="Meiryo UI" panose="020B0604030504040204" pitchFamily="50" charset="-128"/>
                </a:rPr>
                <a:t>　帳票の作成について</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grpSp>
      <p:sp>
        <p:nvSpPr>
          <p:cNvPr id="4" name="スライド番号プレースホルダー 3"/>
          <p:cNvSpPr>
            <a:spLocks noGrp="1"/>
          </p:cNvSpPr>
          <p:nvPr>
            <p:ph type="sldNum" sz="quarter" idx="10"/>
          </p:nvPr>
        </p:nvSpPr>
        <p:spPr/>
        <p:txBody>
          <a:bodyPr/>
          <a:lstStyle/>
          <a:p>
            <a:r>
              <a:rPr kumimoji="1" lang="en-US" altLang="ja-JP" dirty="0" smtClean="0"/>
              <a:t>27</a:t>
            </a:r>
            <a:endParaRPr kumimoji="1" lang="ja-JP" altLang="en-US" dirty="0"/>
          </a:p>
        </p:txBody>
      </p:sp>
    </p:spTree>
    <p:extLst>
      <p:ext uri="{BB962C8B-B14F-4D97-AF65-F5344CB8AC3E}">
        <p14:creationId xmlns:p14="http://schemas.microsoft.com/office/powerpoint/2010/main" val="25901316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4" name="表 3"/>
          <p:cNvGraphicFramePr>
            <a:graphicFrameLocks noGrp="1"/>
          </p:cNvGraphicFramePr>
          <p:nvPr>
            <p:extLst>
              <p:ext uri="{D42A27DB-BD31-4B8C-83A1-F6EECF244321}">
                <p14:modId xmlns:p14="http://schemas.microsoft.com/office/powerpoint/2010/main" val="828718411"/>
              </p:ext>
            </p:extLst>
          </p:nvPr>
        </p:nvGraphicFramePr>
        <p:xfrm>
          <a:off x="549000" y="1776490"/>
          <a:ext cx="5730480" cy="1465264"/>
        </p:xfrm>
        <a:graphic>
          <a:graphicData uri="http://schemas.openxmlformats.org/drawingml/2006/table">
            <a:tbl>
              <a:tblPr firstRow="1" bandRow="1">
                <a:tableStyleId>{5940675A-B579-460E-94D1-54222C63F5DA}</a:tableStyleId>
              </a:tblPr>
              <a:tblGrid>
                <a:gridCol w="684000">
                  <a:extLst>
                    <a:ext uri="{9D8B030D-6E8A-4147-A177-3AD203B41FA5}">
                      <a16:colId xmlns:a16="http://schemas.microsoft.com/office/drawing/2014/main" val="3087412868"/>
                    </a:ext>
                  </a:extLst>
                </a:gridCol>
                <a:gridCol w="612000">
                  <a:extLst>
                    <a:ext uri="{9D8B030D-6E8A-4147-A177-3AD203B41FA5}">
                      <a16:colId xmlns:a16="http://schemas.microsoft.com/office/drawing/2014/main" val="300478020"/>
                    </a:ext>
                  </a:extLst>
                </a:gridCol>
                <a:gridCol w="886896">
                  <a:extLst>
                    <a:ext uri="{9D8B030D-6E8A-4147-A177-3AD203B41FA5}">
                      <a16:colId xmlns:a16="http://schemas.microsoft.com/office/drawing/2014/main" val="4259419321"/>
                    </a:ext>
                  </a:extLst>
                </a:gridCol>
                <a:gridCol w="886896">
                  <a:extLst>
                    <a:ext uri="{9D8B030D-6E8A-4147-A177-3AD203B41FA5}">
                      <a16:colId xmlns:a16="http://schemas.microsoft.com/office/drawing/2014/main" val="1070846466"/>
                    </a:ext>
                  </a:extLst>
                </a:gridCol>
                <a:gridCol w="886896">
                  <a:extLst>
                    <a:ext uri="{9D8B030D-6E8A-4147-A177-3AD203B41FA5}">
                      <a16:colId xmlns:a16="http://schemas.microsoft.com/office/drawing/2014/main" val="3300994789"/>
                    </a:ext>
                  </a:extLst>
                </a:gridCol>
                <a:gridCol w="886896">
                  <a:extLst>
                    <a:ext uri="{9D8B030D-6E8A-4147-A177-3AD203B41FA5}">
                      <a16:colId xmlns:a16="http://schemas.microsoft.com/office/drawing/2014/main" val="1592005831"/>
                    </a:ext>
                  </a:extLst>
                </a:gridCol>
                <a:gridCol w="886896">
                  <a:extLst>
                    <a:ext uri="{9D8B030D-6E8A-4147-A177-3AD203B41FA5}">
                      <a16:colId xmlns:a16="http://schemas.microsoft.com/office/drawing/2014/main" val="3176450029"/>
                    </a:ext>
                  </a:extLst>
                </a:gridCol>
              </a:tblGrid>
              <a:tr h="352744">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身体活動</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レベル</a:t>
                      </a:r>
                      <a:endParaRPr kumimoji="1" lang="en-US" altLang="ja-JP" sz="900" dirty="0" smtClean="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　　　 年齢　</a:t>
                      </a:r>
                      <a:endParaRPr kumimoji="1" lang="en-US" altLang="ja-JP" sz="900" dirty="0" smtClean="0">
                        <a:latin typeface="Meiryo UI" panose="020B0604030504040204" pitchFamily="50" charset="-128"/>
                        <a:ea typeface="Meiryo UI" panose="020B0604030504040204" pitchFamily="50" charset="-128"/>
                      </a:endParaRPr>
                    </a:p>
                    <a:p>
                      <a:pPr algn="l">
                        <a:lnSpc>
                          <a:spcPts val="1000"/>
                        </a:lnSpc>
                      </a:pPr>
                      <a:r>
                        <a:rPr kumimoji="1" lang="ja-JP" altLang="en-US" sz="900" dirty="0" smtClean="0">
                          <a:latin typeface="Meiryo UI" panose="020B0604030504040204" pitchFamily="50" charset="-128"/>
                          <a:ea typeface="Meiryo UI" panose="020B0604030504040204" pitchFamily="50" charset="-128"/>
                        </a:rPr>
                        <a:t> 性別</a:t>
                      </a:r>
                      <a:endParaRPr kumimoji="1" lang="en-US" altLang="ja-JP" sz="900" dirty="0" smtClean="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a:t>
                      </a:r>
                    </a:p>
                    <a:p>
                      <a:pPr algn="ctr">
                        <a:lnSpc>
                          <a:spcPts val="1000"/>
                        </a:lnSpc>
                      </a:pP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月</a:t>
                      </a:r>
                      <a:r>
                        <a:rPr kumimoji="1"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6-8</a:t>
                      </a:r>
                    </a:p>
                    <a:p>
                      <a:pPr algn="ctr">
                        <a:lnSpc>
                          <a:spcPts val="1000"/>
                        </a:lnSpc>
                      </a:pP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月</a:t>
                      </a:r>
                      <a:r>
                        <a:rPr kumimoji="1"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9-11</a:t>
                      </a:r>
                    </a:p>
                    <a:p>
                      <a:pPr algn="ctr">
                        <a:lnSpc>
                          <a:spcPts val="1000"/>
                        </a:lnSpc>
                      </a:pP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月</a:t>
                      </a:r>
                      <a:r>
                        <a:rPr kumimoji="1"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1-2</a:t>
                      </a:r>
                    </a:p>
                    <a:p>
                      <a:pPr algn="ctr">
                        <a:lnSpc>
                          <a:spcPts val="1000"/>
                        </a:lnSpc>
                      </a:pP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歳</a:t>
                      </a:r>
                      <a:r>
                        <a:rPr kumimoji="1"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3-5</a:t>
                      </a:r>
                    </a:p>
                    <a:p>
                      <a:pPr algn="ctr">
                        <a:lnSpc>
                          <a:spcPts val="1000"/>
                        </a:lnSpc>
                      </a:pP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歳</a:t>
                      </a:r>
                      <a:r>
                        <a:rPr kumimoji="1"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736877"/>
                  </a:ext>
                </a:extLst>
              </a:tr>
              <a:tr h="185420">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低い</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Ⅰ</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男児</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val="2841622187"/>
                  </a:ext>
                </a:extLst>
              </a:tr>
              <a:tr h="185420">
                <a:tc vMerge="1">
                  <a:txBody>
                    <a:bodyPr/>
                    <a:lstStyle/>
                    <a:p>
                      <a:endParaRPr kumimoji="1" lang="ja-JP" altLang="en-US"/>
                    </a:p>
                  </a:txBody>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女児</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12209396"/>
                  </a:ext>
                </a:extLst>
              </a:tr>
              <a:tr h="185420">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ふつう</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Ⅱ</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男児</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19047391"/>
                  </a:ext>
                </a:extLst>
              </a:tr>
              <a:tr h="185420">
                <a:tc vMerge="1">
                  <a:txBody>
                    <a:bodyPr/>
                    <a:lstStyle/>
                    <a:p>
                      <a:endParaRPr kumimoji="1" lang="ja-JP" altLang="en-US"/>
                    </a:p>
                  </a:txBody>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女児</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301236"/>
                  </a:ext>
                </a:extLst>
              </a:tr>
              <a:tr h="185420">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高い</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Ⅲ</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男児</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val="3023432171"/>
                  </a:ext>
                </a:extLst>
              </a:tr>
              <a:tr h="185420">
                <a:tc vMerge="1">
                  <a:txBody>
                    <a:bodyPr/>
                    <a:lstStyle/>
                    <a:p>
                      <a:endParaRPr kumimoji="1" lang="ja-JP" altLang="en-US"/>
                    </a:p>
                  </a:txBody>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女児</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09218174"/>
                  </a:ext>
                </a:extLst>
              </a:tr>
            </a:tbl>
          </a:graphicData>
        </a:graphic>
      </p:graphicFrame>
      <p:sp>
        <p:nvSpPr>
          <p:cNvPr id="9" name="テキスト ボックス 8"/>
          <p:cNvSpPr txBox="1"/>
          <p:nvPr/>
        </p:nvSpPr>
        <p:spPr>
          <a:xfrm>
            <a:off x="472714" y="3263632"/>
            <a:ext cx="766762"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事業所</a:t>
            </a:r>
          </a:p>
        </p:txBody>
      </p:sp>
      <p:sp>
        <p:nvSpPr>
          <p:cNvPr id="8" name="テキスト ボックス 7"/>
          <p:cNvSpPr txBox="1"/>
          <p:nvPr/>
        </p:nvSpPr>
        <p:spPr>
          <a:xfrm>
            <a:off x="474300" y="1516893"/>
            <a:ext cx="1504952"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保育所</a:t>
            </a:r>
          </a:p>
        </p:txBody>
      </p:sp>
      <p:sp>
        <p:nvSpPr>
          <p:cNvPr id="15" name="テキスト ボックス 14"/>
          <p:cNvSpPr txBox="1"/>
          <p:nvPr/>
        </p:nvSpPr>
        <p:spPr>
          <a:xfrm>
            <a:off x="3390900" y="5703211"/>
            <a:ext cx="766762"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事業所</a:t>
            </a:r>
          </a:p>
        </p:txBody>
      </p:sp>
      <p:sp>
        <p:nvSpPr>
          <p:cNvPr id="16" name="テキスト ボックス 15"/>
          <p:cNvSpPr txBox="1"/>
          <p:nvPr/>
        </p:nvSpPr>
        <p:spPr>
          <a:xfrm>
            <a:off x="550573" y="5703211"/>
            <a:ext cx="1504952"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保育所</a:t>
            </a:r>
          </a:p>
        </p:txBody>
      </p:sp>
      <p:graphicFrame>
        <p:nvGraphicFramePr>
          <p:cNvPr id="17" name="表 16"/>
          <p:cNvGraphicFramePr>
            <a:graphicFrameLocks noGrp="1"/>
          </p:cNvGraphicFramePr>
          <p:nvPr>
            <p:extLst>
              <p:ext uri="{D42A27DB-BD31-4B8C-83A1-F6EECF244321}">
                <p14:modId xmlns:p14="http://schemas.microsoft.com/office/powerpoint/2010/main" val="210837426"/>
              </p:ext>
            </p:extLst>
          </p:nvPr>
        </p:nvGraphicFramePr>
        <p:xfrm>
          <a:off x="626700" y="5949178"/>
          <a:ext cx="2713686" cy="2773680"/>
        </p:xfrm>
        <a:graphic>
          <a:graphicData uri="http://schemas.openxmlformats.org/drawingml/2006/table">
            <a:tbl>
              <a:tblPr firstRow="1" bandRow="1">
                <a:tableStyleId>{5940675A-B579-460E-94D1-54222C63F5DA}</a:tableStyleId>
              </a:tblPr>
              <a:tblGrid>
                <a:gridCol w="828000">
                  <a:extLst>
                    <a:ext uri="{9D8B030D-6E8A-4147-A177-3AD203B41FA5}">
                      <a16:colId xmlns:a16="http://schemas.microsoft.com/office/drawing/2014/main" val="20000"/>
                    </a:ext>
                  </a:extLst>
                </a:gridCol>
                <a:gridCol w="576000">
                  <a:extLst>
                    <a:ext uri="{9D8B030D-6E8A-4147-A177-3AD203B41FA5}">
                      <a16:colId xmlns:a16="http://schemas.microsoft.com/office/drawing/2014/main" val="274677898"/>
                    </a:ext>
                  </a:extLst>
                </a:gridCol>
                <a:gridCol w="654843">
                  <a:extLst>
                    <a:ext uri="{9D8B030D-6E8A-4147-A177-3AD203B41FA5}">
                      <a16:colId xmlns:a16="http://schemas.microsoft.com/office/drawing/2014/main" val="20002"/>
                    </a:ext>
                  </a:extLst>
                </a:gridCol>
                <a:gridCol w="654843">
                  <a:extLst>
                    <a:ext uri="{9D8B030D-6E8A-4147-A177-3AD203B41FA5}">
                      <a16:colId xmlns:a16="http://schemas.microsoft.com/office/drawing/2014/main" val="520322968"/>
                    </a:ext>
                  </a:extLst>
                </a:gridCol>
              </a:tblGrid>
              <a:tr h="156210">
                <a:tc gridSpan="2">
                  <a:txBody>
                    <a:bodyPr/>
                    <a:lstStyle/>
                    <a:p>
                      <a:pPr algn="ctr">
                        <a:lnSpc>
                          <a:spcPts val="1100"/>
                        </a:lnSpc>
                      </a:pPr>
                      <a:r>
                        <a:rPr kumimoji="1" lang="ja-JP" altLang="en-US" sz="1000" dirty="0" smtClean="0">
                          <a:latin typeface="Meiryo UI" panose="020B0604030504040204" pitchFamily="50" charset="-128"/>
                          <a:ea typeface="Meiryo UI" panose="020B0604030504040204" pitchFamily="50" charset="-128"/>
                        </a:rPr>
                        <a:t>栄養素等</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1-2</a:t>
                      </a:r>
                      <a:r>
                        <a:rPr kumimoji="1" lang="ja-JP" altLang="en-US" sz="1000" dirty="0" smtClean="0">
                          <a:latin typeface="Meiryo UI" panose="020B0604030504040204" pitchFamily="50" charset="-128"/>
                          <a:ea typeface="Meiryo UI" panose="020B0604030504040204" pitchFamily="50" charset="-128"/>
                        </a:rPr>
                        <a:t>歳児</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3-5</a:t>
                      </a:r>
                      <a:r>
                        <a:rPr kumimoji="1" lang="ja-JP" altLang="en-US" sz="1000" dirty="0" smtClean="0">
                          <a:latin typeface="Meiryo UI" panose="020B0604030504040204" pitchFamily="50" charset="-128"/>
                          <a:ea typeface="Meiryo UI" panose="020B0604030504040204" pitchFamily="50" charset="-128"/>
                        </a:rPr>
                        <a:t>歳児</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56210">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rPr>
                        <a:t>エネルギー</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kcal</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rPr>
                        <a:t>たんぱく質</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g</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rPr>
                        <a:t>脂質</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g</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0961">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rPr>
                        <a:t>カルシウム</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mg</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90961">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rPr>
                        <a:t>鉄</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mg</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90961">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ビタミン </a:t>
                      </a:r>
                      <a:r>
                        <a:rPr kumimoji="1" lang="en-US" altLang="ja-JP" sz="1000" dirty="0" smtClean="0">
                          <a:solidFill>
                            <a:schemeClr val="tx1"/>
                          </a:solidFill>
                          <a:latin typeface="Meiryo UI" panose="020B0604030504040204" pitchFamily="50" charset="-128"/>
                          <a:ea typeface="Meiryo UI" panose="020B0604030504040204" pitchFamily="50" charset="-128"/>
                        </a:rPr>
                        <a:t>A</a:t>
                      </a: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RAE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ビタミン </a:t>
                      </a:r>
                      <a:r>
                        <a:rPr kumimoji="1" lang="en-US" altLang="ja-JP" sz="1000" dirty="0" smtClean="0">
                          <a:solidFill>
                            <a:schemeClr val="tx1"/>
                          </a:solidFill>
                          <a:latin typeface="Meiryo UI" panose="020B0604030504040204" pitchFamily="50" charset="-128"/>
                          <a:ea typeface="Meiryo UI" panose="020B0604030504040204" pitchFamily="50" charset="-128"/>
                        </a:rPr>
                        <a:t>B</a:t>
                      </a:r>
                      <a:r>
                        <a:rPr kumimoji="1" lang="en-US" altLang="ja-JP" sz="1000" baseline="-25000" dirty="0" smtClean="0">
                          <a:solidFill>
                            <a:schemeClr val="tx1"/>
                          </a:solidFill>
                          <a:latin typeface="Meiryo UI" panose="020B0604030504040204" pitchFamily="50" charset="-128"/>
                          <a:ea typeface="Meiryo UI" panose="020B0604030504040204" pitchFamily="50" charset="-128"/>
                        </a:rPr>
                        <a:t>1</a:t>
                      </a:r>
                      <a:endParaRPr kumimoji="1" lang="ja-JP" altLang="en-US" sz="1000" baseline="-25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mg</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ビタミン </a:t>
                      </a:r>
                      <a:r>
                        <a:rPr kumimoji="1" lang="en-US" altLang="ja-JP" sz="1000" dirty="0" smtClean="0">
                          <a:solidFill>
                            <a:schemeClr val="tx1"/>
                          </a:solidFill>
                          <a:latin typeface="Meiryo UI" panose="020B0604030504040204" pitchFamily="50" charset="-128"/>
                          <a:ea typeface="Meiryo UI" panose="020B0604030504040204" pitchFamily="50" charset="-128"/>
                        </a:rPr>
                        <a:t>B</a:t>
                      </a:r>
                      <a:r>
                        <a:rPr kumimoji="1" lang="en-US" altLang="ja-JP" sz="1000" baseline="-25000" dirty="0" smtClean="0">
                          <a:solidFill>
                            <a:schemeClr val="tx1"/>
                          </a:solidFill>
                          <a:latin typeface="Meiryo UI" panose="020B0604030504040204" pitchFamily="50" charset="-128"/>
                          <a:ea typeface="Meiryo UI" panose="020B0604030504040204" pitchFamily="50" charset="-128"/>
                        </a:rPr>
                        <a:t>2</a:t>
                      </a:r>
                      <a:endParaRPr kumimoji="1" lang="ja-JP" altLang="en-US" sz="1000" baseline="-25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mg</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2319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ビタミン </a:t>
                      </a:r>
                      <a:r>
                        <a:rPr kumimoji="1" lang="en-US" altLang="ja-JP" sz="1000" dirty="0" smtClean="0">
                          <a:solidFill>
                            <a:schemeClr val="tx1"/>
                          </a:solidFill>
                          <a:latin typeface="Meiryo UI" panose="020B0604030504040204" pitchFamily="50" charset="-128"/>
                          <a:ea typeface="Meiryo UI" panose="020B0604030504040204" pitchFamily="50" charset="-128"/>
                        </a:rPr>
                        <a:t>C</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mg</a:t>
                      </a:r>
                      <a:r>
                        <a:rPr kumimoji="1" lang="ja-JP" altLang="en-US" sz="1000" dirty="0" smtClean="0">
                          <a:latin typeface="Meiryo UI" panose="020B0604030504040204" pitchFamily="50" charset="-128"/>
                          <a:ea typeface="Meiryo UI" panose="020B0604030504040204" pitchFamily="50" charset="-128"/>
                        </a:rPr>
                        <a:t> </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ts val="1100"/>
                        </a:lnSpc>
                      </a:pPr>
                      <a:r>
                        <a:rPr kumimoji="1" lang="zh-TW" altLang="en-US" sz="1000" dirty="0" smtClean="0">
                          <a:latin typeface="Meiryo UI" panose="020B0604030504040204" pitchFamily="50" charset="-128"/>
                          <a:ea typeface="Meiryo UI" panose="020B0604030504040204" pitchFamily="50" charset="-128"/>
                        </a:rPr>
                        <a:t>食物繊維</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g</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a:lnSpc>
                          <a:spcPts val="1100"/>
                        </a:lnSpc>
                      </a:pPr>
                      <a:r>
                        <a:rPr kumimoji="1" lang="zh-CN" altLang="en-US" sz="1000" dirty="0" smtClean="0">
                          <a:latin typeface="Meiryo UI" panose="020B0604030504040204" pitchFamily="50" charset="-128"/>
                          <a:ea typeface="Meiryo UI" panose="020B0604030504040204" pitchFamily="50" charset="-128"/>
                        </a:rPr>
                        <a:t>食塩相当量</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latin typeface="Meiryo UI" panose="020B0604030504040204" pitchFamily="50" charset="-128"/>
                          <a:ea typeface="Meiryo UI" panose="020B0604030504040204" pitchFamily="50" charset="-128"/>
                        </a:rPr>
                        <a:t>g</a:t>
                      </a: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graphicFrame>
        <p:nvGraphicFramePr>
          <p:cNvPr id="33" name="表 32"/>
          <p:cNvGraphicFramePr>
            <a:graphicFrameLocks noGrp="1"/>
          </p:cNvGraphicFramePr>
          <p:nvPr>
            <p:extLst>
              <p:ext uri="{D42A27DB-BD31-4B8C-83A1-F6EECF244321}">
                <p14:modId xmlns:p14="http://schemas.microsoft.com/office/powerpoint/2010/main" val="1571269208"/>
              </p:ext>
            </p:extLst>
          </p:nvPr>
        </p:nvGraphicFramePr>
        <p:xfrm>
          <a:off x="3486525" y="5961878"/>
          <a:ext cx="2713686" cy="2773680"/>
        </p:xfrm>
        <a:graphic>
          <a:graphicData uri="http://schemas.openxmlformats.org/drawingml/2006/table">
            <a:tbl>
              <a:tblPr firstRow="1" bandRow="1">
                <a:tableStyleId>{5940675A-B579-460E-94D1-54222C63F5DA}</a:tableStyleId>
              </a:tblPr>
              <a:tblGrid>
                <a:gridCol w="828000">
                  <a:extLst>
                    <a:ext uri="{9D8B030D-6E8A-4147-A177-3AD203B41FA5}">
                      <a16:colId xmlns:a16="http://schemas.microsoft.com/office/drawing/2014/main" val="20000"/>
                    </a:ext>
                  </a:extLst>
                </a:gridCol>
                <a:gridCol w="576000">
                  <a:extLst>
                    <a:ext uri="{9D8B030D-6E8A-4147-A177-3AD203B41FA5}">
                      <a16:colId xmlns:a16="http://schemas.microsoft.com/office/drawing/2014/main" val="274677898"/>
                    </a:ext>
                  </a:extLst>
                </a:gridCol>
                <a:gridCol w="654843">
                  <a:extLst>
                    <a:ext uri="{9D8B030D-6E8A-4147-A177-3AD203B41FA5}">
                      <a16:colId xmlns:a16="http://schemas.microsoft.com/office/drawing/2014/main" val="20002"/>
                    </a:ext>
                  </a:extLst>
                </a:gridCol>
                <a:gridCol w="654843">
                  <a:extLst>
                    <a:ext uri="{9D8B030D-6E8A-4147-A177-3AD203B41FA5}">
                      <a16:colId xmlns:a16="http://schemas.microsoft.com/office/drawing/2014/main" val="520322968"/>
                    </a:ext>
                  </a:extLst>
                </a:gridCol>
              </a:tblGrid>
              <a:tr h="156210">
                <a:tc gridSpan="2">
                  <a:txBody>
                    <a:bodyPr/>
                    <a:lstStyle/>
                    <a:p>
                      <a:pPr algn="ct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栄養素等</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設定</a:t>
                      </a:r>
                      <a:r>
                        <a:rPr kumimoji="1" lang="en-US" altLang="ja-JP" sz="1000" dirty="0" smtClean="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設定</a:t>
                      </a:r>
                      <a:r>
                        <a:rPr kumimoji="1" lang="en-US" altLang="ja-JP" sz="1000" dirty="0" smtClean="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5621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エネルギー</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kcal</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たんぱく質</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g</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脂質</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g</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0961">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カルシウム</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mg</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90961">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鉄</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mg</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90961">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ビタミン </a:t>
                      </a:r>
                      <a:r>
                        <a:rPr kumimoji="1" lang="en-US" altLang="ja-JP" sz="1000" dirty="0" smtClean="0">
                          <a:solidFill>
                            <a:schemeClr val="tx1"/>
                          </a:solidFill>
                          <a:latin typeface="Meiryo UI" panose="020B0604030504040204" pitchFamily="50" charset="-128"/>
                          <a:ea typeface="Meiryo UI" panose="020B0604030504040204" pitchFamily="50" charset="-128"/>
                        </a:rPr>
                        <a:t>A</a:t>
                      </a: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RAE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ビタミン </a:t>
                      </a:r>
                      <a:r>
                        <a:rPr kumimoji="1" lang="en-US" altLang="ja-JP" sz="1000" dirty="0" smtClean="0">
                          <a:solidFill>
                            <a:schemeClr val="tx1"/>
                          </a:solidFill>
                          <a:latin typeface="Meiryo UI" panose="020B0604030504040204" pitchFamily="50" charset="-128"/>
                          <a:ea typeface="Meiryo UI" panose="020B0604030504040204" pitchFamily="50" charset="-128"/>
                        </a:rPr>
                        <a:t>B</a:t>
                      </a:r>
                      <a:r>
                        <a:rPr kumimoji="1" lang="en-US" altLang="ja-JP" sz="1000" baseline="-25000" dirty="0" smtClean="0">
                          <a:solidFill>
                            <a:schemeClr val="tx1"/>
                          </a:solidFill>
                          <a:latin typeface="Meiryo UI" panose="020B0604030504040204" pitchFamily="50" charset="-128"/>
                          <a:ea typeface="Meiryo UI" panose="020B0604030504040204" pitchFamily="50" charset="-128"/>
                        </a:rPr>
                        <a:t>1</a:t>
                      </a:r>
                      <a:endParaRPr kumimoji="1" lang="ja-JP" altLang="en-US" sz="1000" baseline="-25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mg</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ビタミン </a:t>
                      </a:r>
                      <a:r>
                        <a:rPr kumimoji="1" lang="en-US" altLang="ja-JP" sz="1000" dirty="0" smtClean="0">
                          <a:solidFill>
                            <a:schemeClr val="tx1"/>
                          </a:solidFill>
                          <a:latin typeface="Meiryo UI" panose="020B0604030504040204" pitchFamily="50" charset="-128"/>
                          <a:ea typeface="Meiryo UI" panose="020B0604030504040204" pitchFamily="50" charset="-128"/>
                        </a:rPr>
                        <a:t>B</a:t>
                      </a:r>
                      <a:r>
                        <a:rPr kumimoji="1" lang="en-US" altLang="ja-JP" sz="1000" baseline="-25000" dirty="0" smtClean="0">
                          <a:solidFill>
                            <a:schemeClr val="tx1"/>
                          </a:solidFill>
                          <a:latin typeface="Meiryo UI" panose="020B0604030504040204" pitchFamily="50" charset="-128"/>
                          <a:ea typeface="Meiryo UI" panose="020B0604030504040204" pitchFamily="50" charset="-128"/>
                        </a:rPr>
                        <a:t>2</a:t>
                      </a:r>
                      <a:endParaRPr kumimoji="1" lang="ja-JP" altLang="en-US" sz="1000" baseline="-25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mg</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23190">
                <a:tc>
                  <a:txBody>
                    <a:bodyPr/>
                    <a:lstStyle/>
                    <a:p>
                      <a:pPr>
                        <a:lnSpc>
                          <a:spcPts val="1100"/>
                        </a:lnSpc>
                      </a:pPr>
                      <a:r>
                        <a:rPr kumimoji="1" lang="ja-JP" altLang="en-US" sz="1000" dirty="0" smtClean="0">
                          <a:solidFill>
                            <a:schemeClr val="tx1"/>
                          </a:solidFill>
                          <a:latin typeface="Meiryo UI" panose="020B0604030504040204" pitchFamily="50" charset="-128"/>
                          <a:ea typeface="Meiryo UI" panose="020B0604030504040204" pitchFamily="50" charset="-128"/>
                        </a:rPr>
                        <a:t>ビタミン </a:t>
                      </a:r>
                      <a:r>
                        <a:rPr kumimoji="1" lang="en-US" altLang="ja-JP" sz="1000" dirty="0" smtClean="0">
                          <a:solidFill>
                            <a:schemeClr val="tx1"/>
                          </a:solidFill>
                          <a:latin typeface="Meiryo UI" panose="020B0604030504040204" pitchFamily="50" charset="-128"/>
                          <a:ea typeface="Meiryo UI" panose="020B0604030504040204" pitchFamily="50" charset="-128"/>
                        </a:rPr>
                        <a:t>C</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mg</a:t>
                      </a:r>
                      <a:r>
                        <a:rPr kumimoji="1" lang="ja-JP" altLang="en-US" sz="1000" dirty="0" smtClean="0">
                          <a:solidFill>
                            <a:schemeClr val="tx1"/>
                          </a:solidFill>
                          <a:latin typeface="Meiryo UI" panose="020B0604030504040204" pitchFamily="50" charset="-128"/>
                          <a:ea typeface="Meiryo UI" panose="020B0604030504040204" pitchFamily="50" charset="-128"/>
                        </a:rPr>
                        <a:t> </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ts val="1100"/>
                        </a:lnSpc>
                      </a:pPr>
                      <a:r>
                        <a:rPr kumimoji="1" lang="zh-TW" altLang="en-US" sz="1000" dirty="0" smtClean="0">
                          <a:solidFill>
                            <a:schemeClr val="tx1"/>
                          </a:solidFill>
                          <a:latin typeface="Meiryo UI" panose="020B0604030504040204" pitchFamily="50" charset="-128"/>
                          <a:ea typeface="Meiryo UI" panose="020B0604030504040204" pitchFamily="50" charset="-128"/>
                        </a:rPr>
                        <a:t>食物繊維</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g</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a:lnSpc>
                          <a:spcPts val="1100"/>
                        </a:lnSpc>
                      </a:pPr>
                      <a:r>
                        <a:rPr kumimoji="1" lang="zh-CN" altLang="en-US" sz="1000" dirty="0" smtClean="0">
                          <a:solidFill>
                            <a:schemeClr val="tx1"/>
                          </a:solidFill>
                          <a:latin typeface="Meiryo UI" panose="020B0604030504040204" pitchFamily="50" charset="-128"/>
                          <a:ea typeface="Meiryo UI" panose="020B0604030504040204" pitchFamily="50" charset="-128"/>
                        </a:rPr>
                        <a:t>食塩相当量</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000" dirty="0" smtClean="0">
                          <a:solidFill>
                            <a:schemeClr val="tx1"/>
                          </a:solidFill>
                          <a:latin typeface="Meiryo UI" panose="020B0604030504040204" pitchFamily="50" charset="-128"/>
                          <a:ea typeface="Meiryo UI" panose="020B0604030504040204" pitchFamily="50" charset="-128"/>
                        </a:rPr>
                        <a:t>g</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1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grpSp>
        <p:nvGrpSpPr>
          <p:cNvPr id="34" name="グループ化 33"/>
          <p:cNvGrpSpPr/>
          <p:nvPr/>
        </p:nvGrpSpPr>
        <p:grpSpPr>
          <a:xfrm>
            <a:off x="540000" y="806460"/>
            <a:ext cx="3570722" cy="288000"/>
            <a:chOff x="716309" y="1660558"/>
            <a:chExt cx="2565660" cy="288000"/>
          </a:xfrm>
        </p:grpSpPr>
        <p:sp>
          <p:nvSpPr>
            <p:cNvPr id="35" name="ホームベース 34"/>
            <p:cNvSpPr/>
            <p:nvPr/>
          </p:nvSpPr>
          <p:spPr>
            <a:xfrm>
              <a:off x="716309" y="1660558"/>
              <a:ext cx="2565660" cy="288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smtClean="0">
                  <a:solidFill>
                    <a:schemeClr val="bg1"/>
                  </a:solidFill>
                  <a:latin typeface="Meiryo UI" panose="020B0604030504040204" pitchFamily="50" charset="-128"/>
                  <a:ea typeface="Meiryo UI" panose="020B0604030504040204" pitchFamily="50" charset="-128"/>
                </a:rPr>
                <a:t>2</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935279" y="1660558"/>
              <a:ext cx="2238679" cy="288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anose="020B0604030504040204" pitchFamily="50" charset="-128"/>
                  <a:ea typeface="Meiryo UI" panose="020B0604030504040204" pitchFamily="50" charset="-128"/>
                </a:rPr>
                <a:t>　帳票の様式例</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grpSp>
      <p:grpSp>
        <p:nvGrpSpPr>
          <p:cNvPr id="37" name="グループ化 36"/>
          <p:cNvGrpSpPr/>
          <p:nvPr/>
        </p:nvGrpSpPr>
        <p:grpSpPr>
          <a:xfrm>
            <a:off x="540000" y="1224585"/>
            <a:ext cx="3617484" cy="315271"/>
            <a:chOff x="575916" y="4509569"/>
            <a:chExt cx="3617484" cy="315271"/>
          </a:xfrm>
        </p:grpSpPr>
        <p:sp>
          <p:nvSpPr>
            <p:cNvPr id="38" name="テキスト ボックス 37"/>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a:latin typeface="Meiryo UI" panose="020B0604030504040204" pitchFamily="50" charset="-128"/>
                  <a:ea typeface="Meiryo UI" panose="020B0604030504040204" pitchFamily="50" charset="-128"/>
                </a:rPr>
                <a:t>(1</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人員</a:t>
              </a:r>
              <a:r>
                <a:rPr kumimoji="1" lang="ja-JP" altLang="en-US" sz="1100" dirty="0">
                  <a:latin typeface="Meiryo UI" panose="020B0604030504040204" pitchFamily="50" charset="-128"/>
                  <a:ea typeface="Meiryo UI" panose="020B0604030504040204" pitchFamily="50" charset="-128"/>
                </a:rPr>
                <a:t>構成表</a:t>
              </a:r>
            </a:p>
          </p:txBody>
        </p:sp>
        <p:cxnSp>
          <p:nvCxnSpPr>
            <p:cNvPr id="39" name="直線コネクタ 38"/>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0" name="フローチャート : 結合子 39"/>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1" name="グループ化 40"/>
          <p:cNvGrpSpPr/>
          <p:nvPr/>
        </p:nvGrpSpPr>
        <p:grpSpPr>
          <a:xfrm>
            <a:off x="540000" y="5321605"/>
            <a:ext cx="3617484" cy="315271"/>
            <a:chOff x="575916" y="4509569"/>
            <a:chExt cx="3617484" cy="315271"/>
          </a:xfrm>
        </p:grpSpPr>
        <p:sp>
          <p:nvSpPr>
            <p:cNvPr id="42" name="テキスト ボックス 41"/>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 給与栄養目標量</a:t>
              </a:r>
              <a:endParaRPr kumimoji="1" lang="ja-JP" altLang="en-US" sz="1100" dirty="0">
                <a:latin typeface="Meiryo UI" panose="020B0604030504040204" pitchFamily="50" charset="-128"/>
                <a:ea typeface="Meiryo UI" panose="020B0604030504040204" pitchFamily="50" charset="-128"/>
              </a:endParaRPr>
            </a:p>
          </p:txBody>
        </p:sp>
        <p:cxnSp>
          <p:nvCxnSpPr>
            <p:cNvPr id="43" name="直線コネクタ 42"/>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4" name="フローチャート : 結合子 43"/>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aphicFrame>
        <p:nvGraphicFramePr>
          <p:cNvPr id="25" name="表 24"/>
          <p:cNvGraphicFramePr>
            <a:graphicFrameLocks noGrp="1"/>
          </p:cNvGraphicFramePr>
          <p:nvPr>
            <p:extLst>
              <p:ext uri="{D42A27DB-BD31-4B8C-83A1-F6EECF244321}">
                <p14:modId xmlns:p14="http://schemas.microsoft.com/office/powerpoint/2010/main" val="341389528"/>
              </p:ext>
            </p:extLst>
          </p:nvPr>
        </p:nvGraphicFramePr>
        <p:xfrm>
          <a:off x="563931" y="3504848"/>
          <a:ext cx="5745414" cy="1465264"/>
        </p:xfrm>
        <a:graphic>
          <a:graphicData uri="http://schemas.openxmlformats.org/drawingml/2006/table">
            <a:tbl>
              <a:tblPr firstRow="1" bandRow="1">
                <a:tableStyleId>{5940675A-B579-460E-94D1-54222C63F5DA}</a:tableStyleId>
              </a:tblPr>
              <a:tblGrid>
                <a:gridCol w="684000">
                  <a:extLst>
                    <a:ext uri="{9D8B030D-6E8A-4147-A177-3AD203B41FA5}">
                      <a16:colId xmlns:a16="http://schemas.microsoft.com/office/drawing/2014/main" val="3087412868"/>
                    </a:ext>
                  </a:extLst>
                </a:gridCol>
                <a:gridCol w="612000">
                  <a:extLst>
                    <a:ext uri="{9D8B030D-6E8A-4147-A177-3AD203B41FA5}">
                      <a16:colId xmlns:a16="http://schemas.microsoft.com/office/drawing/2014/main" val="300478020"/>
                    </a:ext>
                  </a:extLst>
                </a:gridCol>
                <a:gridCol w="741569">
                  <a:extLst>
                    <a:ext uri="{9D8B030D-6E8A-4147-A177-3AD203B41FA5}">
                      <a16:colId xmlns:a16="http://schemas.microsoft.com/office/drawing/2014/main" val="4259419321"/>
                    </a:ext>
                  </a:extLst>
                </a:gridCol>
                <a:gridCol w="741569">
                  <a:extLst>
                    <a:ext uri="{9D8B030D-6E8A-4147-A177-3AD203B41FA5}">
                      <a16:colId xmlns:a16="http://schemas.microsoft.com/office/drawing/2014/main" val="4264869342"/>
                    </a:ext>
                  </a:extLst>
                </a:gridCol>
                <a:gridCol w="741569">
                  <a:extLst>
                    <a:ext uri="{9D8B030D-6E8A-4147-A177-3AD203B41FA5}">
                      <a16:colId xmlns:a16="http://schemas.microsoft.com/office/drawing/2014/main" val="1070846466"/>
                    </a:ext>
                  </a:extLst>
                </a:gridCol>
                <a:gridCol w="741569">
                  <a:extLst>
                    <a:ext uri="{9D8B030D-6E8A-4147-A177-3AD203B41FA5}">
                      <a16:colId xmlns:a16="http://schemas.microsoft.com/office/drawing/2014/main" val="3300994789"/>
                    </a:ext>
                  </a:extLst>
                </a:gridCol>
                <a:gridCol w="741569">
                  <a:extLst>
                    <a:ext uri="{9D8B030D-6E8A-4147-A177-3AD203B41FA5}">
                      <a16:colId xmlns:a16="http://schemas.microsoft.com/office/drawing/2014/main" val="1592005831"/>
                    </a:ext>
                  </a:extLst>
                </a:gridCol>
                <a:gridCol w="741569">
                  <a:extLst>
                    <a:ext uri="{9D8B030D-6E8A-4147-A177-3AD203B41FA5}">
                      <a16:colId xmlns:a16="http://schemas.microsoft.com/office/drawing/2014/main" val="3176450029"/>
                    </a:ext>
                  </a:extLst>
                </a:gridCol>
              </a:tblGrid>
              <a:tr h="352744">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身体活動</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レベル</a:t>
                      </a:r>
                      <a:endParaRPr kumimoji="1" lang="en-US" altLang="ja-JP" sz="900" dirty="0" smtClean="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　　　 年齢　</a:t>
                      </a:r>
                      <a:endParaRPr kumimoji="1" lang="en-US" altLang="ja-JP" sz="900" dirty="0" smtClean="0">
                        <a:latin typeface="Meiryo UI" panose="020B0604030504040204" pitchFamily="50" charset="-128"/>
                        <a:ea typeface="Meiryo UI" panose="020B0604030504040204" pitchFamily="50" charset="-128"/>
                      </a:endParaRPr>
                    </a:p>
                    <a:p>
                      <a:pPr algn="l">
                        <a:lnSpc>
                          <a:spcPts val="1000"/>
                        </a:lnSpc>
                      </a:pPr>
                      <a:r>
                        <a:rPr kumimoji="1" lang="ja-JP" altLang="en-US" sz="900" dirty="0" smtClean="0">
                          <a:latin typeface="Meiryo UI" panose="020B0604030504040204" pitchFamily="50" charset="-128"/>
                          <a:ea typeface="Meiryo UI" panose="020B0604030504040204" pitchFamily="50" charset="-128"/>
                        </a:rPr>
                        <a:t> 性別</a:t>
                      </a:r>
                      <a:endParaRPr kumimoji="1" lang="en-US" altLang="ja-JP" sz="900" dirty="0" smtClean="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15-17</a:t>
                      </a:r>
                    </a:p>
                    <a:p>
                      <a:pPr algn="ctr">
                        <a:lnSpc>
                          <a:spcPts val="1000"/>
                        </a:lnSpc>
                      </a:pPr>
                      <a:r>
                        <a:rPr kumimoji="1" lang="ja-JP" altLang="en-US" sz="900" dirty="0" smtClean="0">
                          <a:latin typeface="Meiryo UI" panose="020B0604030504040204" pitchFamily="50" charset="-128"/>
                          <a:ea typeface="Meiryo UI" panose="020B0604030504040204" pitchFamily="50" charset="-128"/>
                        </a:rPr>
                        <a:t>（歳）</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18-29</a:t>
                      </a:r>
                    </a:p>
                    <a:p>
                      <a:pPr algn="ctr">
                        <a:lnSpc>
                          <a:spcPts val="1000"/>
                        </a:lnSpc>
                      </a:pPr>
                      <a:r>
                        <a:rPr kumimoji="1" lang="ja-JP" altLang="en-US" sz="900" dirty="0" smtClean="0">
                          <a:latin typeface="Meiryo UI" panose="020B0604030504040204" pitchFamily="50" charset="-128"/>
                          <a:ea typeface="Meiryo UI" panose="020B0604030504040204" pitchFamily="50" charset="-128"/>
                        </a:rPr>
                        <a:t>（歳）</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30-49</a:t>
                      </a:r>
                    </a:p>
                    <a:p>
                      <a:pPr algn="ctr">
                        <a:lnSpc>
                          <a:spcPts val="1000"/>
                        </a:lnSpc>
                      </a:pPr>
                      <a:r>
                        <a:rPr kumimoji="1" lang="ja-JP" altLang="en-US" sz="900" dirty="0" smtClean="0">
                          <a:latin typeface="Meiryo UI" panose="020B0604030504040204" pitchFamily="50" charset="-128"/>
                          <a:ea typeface="Meiryo UI" panose="020B0604030504040204" pitchFamily="50" charset="-128"/>
                        </a:rPr>
                        <a:t>（歳）</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50-64</a:t>
                      </a:r>
                    </a:p>
                    <a:p>
                      <a:pPr algn="ctr">
                        <a:lnSpc>
                          <a:spcPts val="1000"/>
                        </a:lnSpc>
                      </a:pPr>
                      <a:r>
                        <a:rPr kumimoji="1" lang="ja-JP" altLang="en-US" sz="900" dirty="0" smtClean="0">
                          <a:latin typeface="Meiryo UI" panose="020B0604030504040204" pitchFamily="50" charset="-128"/>
                          <a:ea typeface="Meiryo UI" panose="020B0604030504040204" pitchFamily="50" charset="-128"/>
                        </a:rPr>
                        <a:t>（歳）</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65-74</a:t>
                      </a:r>
                    </a:p>
                    <a:p>
                      <a:pPr algn="ctr">
                        <a:lnSpc>
                          <a:spcPts val="1000"/>
                        </a:lnSpc>
                      </a:pPr>
                      <a:r>
                        <a:rPr kumimoji="1" lang="ja-JP" altLang="en-US" sz="900" dirty="0" smtClean="0">
                          <a:latin typeface="Meiryo UI" panose="020B0604030504040204" pitchFamily="50" charset="-128"/>
                          <a:ea typeface="Meiryo UI" panose="020B0604030504040204" pitchFamily="50" charset="-128"/>
                        </a:rPr>
                        <a:t>（歳）</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75</a:t>
                      </a:r>
                      <a:r>
                        <a:rPr kumimoji="1" lang="ja-JP" altLang="en-US" sz="900" dirty="0" smtClean="0">
                          <a:latin typeface="Meiryo UI" panose="020B0604030504040204" pitchFamily="50" charset="-128"/>
                          <a:ea typeface="Meiryo UI" panose="020B0604030504040204" pitchFamily="50" charset="-128"/>
                        </a:rPr>
                        <a:t>以上</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（歳）</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736877"/>
                  </a:ext>
                </a:extLst>
              </a:tr>
              <a:tr h="185420">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低い</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Ⅰ</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男性</a:t>
                      </a:r>
                      <a:endParaRPr kumimoji="1" lang="en-US" altLang="ja-JP" sz="900" dirty="0" smtClean="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841622187"/>
                  </a:ext>
                </a:extLst>
              </a:tr>
              <a:tr h="185420">
                <a:tc vMerge="1">
                  <a:txBody>
                    <a:bodyPr/>
                    <a:lstStyle/>
                    <a:p>
                      <a:endParaRPr kumimoji="1" lang="ja-JP" altLang="en-US"/>
                    </a:p>
                  </a:txBody>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女性</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2209396"/>
                  </a:ext>
                </a:extLst>
              </a:tr>
              <a:tr h="185420">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ふつう</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Ⅱ</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男性</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19047391"/>
                  </a:ext>
                </a:extLst>
              </a:tr>
              <a:tr h="185420">
                <a:tc vMerge="1">
                  <a:txBody>
                    <a:bodyPr/>
                    <a:lstStyle/>
                    <a:p>
                      <a:endParaRPr kumimoji="1" lang="ja-JP" altLang="en-US"/>
                    </a:p>
                  </a:txBody>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女性</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301236"/>
                  </a:ext>
                </a:extLst>
              </a:tr>
              <a:tr h="185420">
                <a:tc row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高い</a:t>
                      </a:r>
                      <a:endParaRPr kumimoji="1" lang="en-US" altLang="ja-JP" sz="900" dirty="0" smtClean="0">
                        <a:latin typeface="Meiryo UI" panose="020B0604030504040204" pitchFamily="50" charset="-128"/>
                        <a:ea typeface="Meiryo UI" panose="020B0604030504040204" pitchFamily="50" charset="-128"/>
                      </a:endParaRPr>
                    </a:p>
                    <a:p>
                      <a:pPr algn="ctr">
                        <a:lnSpc>
                          <a:spcPts val="1000"/>
                        </a:lnSpc>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Ⅲ</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男性</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bg1">
                        <a:lumMod val="85000"/>
                      </a:schemeClr>
                    </a:solidFill>
                  </a:tcPr>
                </a:tc>
                <a:extLst>
                  <a:ext uri="{0D108BD9-81ED-4DB2-BD59-A6C34878D82A}">
                    <a16:rowId xmlns:a16="http://schemas.microsoft.com/office/drawing/2014/main" val="3023432171"/>
                  </a:ext>
                </a:extLst>
              </a:tr>
              <a:tr h="185420">
                <a:tc vMerge="1">
                  <a:txBody>
                    <a:bodyPr/>
                    <a:lstStyle/>
                    <a:p>
                      <a:endParaRPr kumimoji="1" lang="ja-JP" altLang="en-US"/>
                    </a:p>
                  </a:txBody>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女性</a:t>
                      </a: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09218174"/>
                  </a:ext>
                </a:extLst>
              </a:tr>
            </a:tbl>
          </a:graphicData>
        </a:graphic>
      </p:graphicFrame>
      <p:sp>
        <p:nvSpPr>
          <p:cNvPr id="2" name="スライド番号プレースホルダー 1"/>
          <p:cNvSpPr>
            <a:spLocks noGrp="1"/>
          </p:cNvSpPr>
          <p:nvPr>
            <p:ph type="sldNum" sz="quarter" idx="10"/>
          </p:nvPr>
        </p:nvSpPr>
        <p:spPr/>
        <p:txBody>
          <a:bodyPr/>
          <a:lstStyle/>
          <a:p>
            <a:r>
              <a:rPr kumimoji="1" lang="en-US" altLang="ja-JP" dirty="0" smtClean="0"/>
              <a:t>28</a:t>
            </a:r>
            <a:endParaRPr kumimoji="1" lang="ja-JP" altLang="en-US" dirty="0"/>
          </a:p>
        </p:txBody>
      </p:sp>
    </p:spTree>
    <p:extLst>
      <p:ext uri="{BB962C8B-B14F-4D97-AF65-F5344CB8AC3E}">
        <p14:creationId xmlns:p14="http://schemas.microsoft.com/office/powerpoint/2010/main" val="2152382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3" name="表 2"/>
          <p:cNvGraphicFramePr>
            <a:graphicFrameLocks noGrp="1"/>
          </p:cNvGraphicFramePr>
          <p:nvPr>
            <p:extLst>
              <p:ext uri="{D42A27DB-BD31-4B8C-83A1-F6EECF244321}">
                <p14:modId xmlns:p14="http://schemas.microsoft.com/office/powerpoint/2010/main" val="1537320680"/>
              </p:ext>
            </p:extLst>
          </p:nvPr>
        </p:nvGraphicFramePr>
        <p:xfrm>
          <a:off x="400444" y="1086631"/>
          <a:ext cx="6057112" cy="4417585"/>
        </p:xfrm>
        <a:graphic>
          <a:graphicData uri="http://schemas.openxmlformats.org/drawingml/2006/table">
            <a:tbl>
              <a:tblPr>
                <a:tableStyleId>{5940675A-B579-460E-94D1-54222C63F5DA}</a:tableStyleId>
              </a:tblPr>
              <a:tblGrid>
                <a:gridCol w="432000">
                  <a:extLst>
                    <a:ext uri="{9D8B030D-6E8A-4147-A177-3AD203B41FA5}">
                      <a16:colId xmlns:a16="http://schemas.microsoft.com/office/drawing/2014/main" val="3963677013"/>
                    </a:ext>
                  </a:extLst>
                </a:gridCol>
                <a:gridCol w="744314">
                  <a:extLst>
                    <a:ext uri="{9D8B030D-6E8A-4147-A177-3AD203B41FA5}">
                      <a16:colId xmlns:a16="http://schemas.microsoft.com/office/drawing/2014/main" val="651164837"/>
                    </a:ext>
                  </a:extLst>
                </a:gridCol>
                <a:gridCol w="375446">
                  <a:extLst>
                    <a:ext uri="{9D8B030D-6E8A-4147-A177-3AD203B41FA5}">
                      <a16:colId xmlns:a16="http://schemas.microsoft.com/office/drawing/2014/main" val="2427400443"/>
                    </a:ext>
                  </a:extLst>
                </a:gridCol>
                <a:gridCol w="375446">
                  <a:extLst>
                    <a:ext uri="{9D8B030D-6E8A-4147-A177-3AD203B41FA5}">
                      <a16:colId xmlns:a16="http://schemas.microsoft.com/office/drawing/2014/main" val="2631253285"/>
                    </a:ext>
                  </a:extLst>
                </a:gridCol>
                <a:gridCol w="375446">
                  <a:extLst>
                    <a:ext uri="{9D8B030D-6E8A-4147-A177-3AD203B41FA5}">
                      <a16:colId xmlns:a16="http://schemas.microsoft.com/office/drawing/2014/main" val="1737095039"/>
                    </a:ext>
                  </a:extLst>
                </a:gridCol>
                <a:gridCol w="375446">
                  <a:extLst>
                    <a:ext uri="{9D8B030D-6E8A-4147-A177-3AD203B41FA5}">
                      <a16:colId xmlns:a16="http://schemas.microsoft.com/office/drawing/2014/main" val="3976034401"/>
                    </a:ext>
                  </a:extLst>
                </a:gridCol>
                <a:gridCol w="375446">
                  <a:extLst>
                    <a:ext uri="{9D8B030D-6E8A-4147-A177-3AD203B41FA5}">
                      <a16:colId xmlns:a16="http://schemas.microsoft.com/office/drawing/2014/main" val="3227175122"/>
                    </a:ext>
                  </a:extLst>
                </a:gridCol>
                <a:gridCol w="375446">
                  <a:extLst>
                    <a:ext uri="{9D8B030D-6E8A-4147-A177-3AD203B41FA5}">
                      <a16:colId xmlns:a16="http://schemas.microsoft.com/office/drawing/2014/main" val="4221360336"/>
                    </a:ext>
                  </a:extLst>
                </a:gridCol>
                <a:gridCol w="375446">
                  <a:extLst>
                    <a:ext uri="{9D8B030D-6E8A-4147-A177-3AD203B41FA5}">
                      <a16:colId xmlns:a16="http://schemas.microsoft.com/office/drawing/2014/main" val="2031493050"/>
                    </a:ext>
                  </a:extLst>
                </a:gridCol>
                <a:gridCol w="375446">
                  <a:extLst>
                    <a:ext uri="{9D8B030D-6E8A-4147-A177-3AD203B41FA5}">
                      <a16:colId xmlns:a16="http://schemas.microsoft.com/office/drawing/2014/main" val="1913110436"/>
                    </a:ext>
                  </a:extLst>
                </a:gridCol>
                <a:gridCol w="375446">
                  <a:extLst>
                    <a:ext uri="{9D8B030D-6E8A-4147-A177-3AD203B41FA5}">
                      <a16:colId xmlns:a16="http://schemas.microsoft.com/office/drawing/2014/main" val="2788400275"/>
                    </a:ext>
                  </a:extLst>
                </a:gridCol>
                <a:gridCol w="375446">
                  <a:extLst>
                    <a:ext uri="{9D8B030D-6E8A-4147-A177-3AD203B41FA5}">
                      <a16:colId xmlns:a16="http://schemas.microsoft.com/office/drawing/2014/main" val="3641905333"/>
                    </a:ext>
                  </a:extLst>
                </a:gridCol>
                <a:gridCol w="375446">
                  <a:extLst>
                    <a:ext uri="{9D8B030D-6E8A-4147-A177-3AD203B41FA5}">
                      <a16:colId xmlns:a16="http://schemas.microsoft.com/office/drawing/2014/main" val="1295725586"/>
                    </a:ext>
                  </a:extLst>
                </a:gridCol>
                <a:gridCol w="375446">
                  <a:extLst>
                    <a:ext uri="{9D8B030D-6E8A-4147-A177-3AD203B41FA5}">
                      <a16:colId xmlns:a16="http://schemas.microsoft.com/office/drawing/2014/main" val="4150773678"/>
                    </a:ext>
                  </a:extLst>
                </a:gridCol>
                <a:gridCol w="375446">
                  <a:extLst>
                    <a:ext uri="{9D8B030D-6E8A-4147-A177-3AD203B41FA5}">
                      <a16:colId xmlns:a16="http://schemas.microsoft.com/office/drawing/2014/main" val="2861320369"/>
                    </a:ext>
                  </a:extLst>
                </a:gridCol>
              </a:tblGrid>
              <a:tr h="187307">
                <a:tc rowSpan="2" gridSpan="2">
                  <a:txBody>
                    <a:bodyPr/>
                    <a:lstStyle/>
                    <a:p>
                      <a:pPr algn="ctr" fontAlgn="b">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hMerge="1">
                  <a:txBody>
                    <a:bodyPr/>
                    <a:lstStyle/>
                    <a:p>
                      <a:endParaRPr kumimoji="1" lang="ja-JP" altLang="en-US"/>
                    </a:p>
                  </a:txBody>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数量</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エネルギー</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たんぱく質</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脂質</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炭水化物</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食物繊維</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ﾋﾞﾀﾐﾝ</a:t>
                      </a:r>
                      <a:r>
                        <a:rPr lang="en-US" sz="600" u="none" strike="noStrike" dirty="0">
                          <a:effectLst/>
                          <a:latin typeface="Meiryo UI" panose="020B0604030504040204" pitchFamily="50" charset="-128"/>
                          <a:ea typeface="Meiryo UI" panose="020B0604030504040204" pitchFamily="50" charset="-128"/>
                        </a:rPr>
                        <a:t>A</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ﾋﾞﾀﾐﾝ</a:t>
                      </a:r>
                      <a:r>
                        <a:rPr lang="en-US" sz="600" u="none" strike="noStrike" dirty="0">
                          <a:effectLst/>
                          <a:latin typeface="Meiryo UI" panose="020B0604030504040204" pitchFamily="50" charset="-128"/>
                          <a:ea typeface="Meiryo UI" panose="020B0604030504040204" pitchFamily="50" charset="-128"/>
                        </a:rPr>
                        <a:t>B</a:t>
                      </a:r>
                      <a:r>
                        <a:rPr lang="en-US" sz="600" u="none" strike="noStrike" baseline="-25000" dirty="0">
                          <a:effectLst/>
                          <a:latin typeface="Meiryo UI" panose="020B0604030504040204" pitchFamily="50" charset="-128"/>
                          <a:ea typeface="Meiryo UI" panose="020B0604030504040204" pitchFamily="50" charset="-128"/>
                        </a:rPr>
                        <a:t>1</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ﾋﾞﾀﾐﾝ</a:t>
                      </a:r>
                      <a:r>
                        <a:rPr lang="en-US" sz="600" u="none" strike="noStrike" dirty="0">
                          <a:effectLst/>
                          <a:latin typeface="Meiryo UI" panose="020B0604030504040204" pitchFamily="50" charset="-128"/>
                          <a:ea typeface="Meiryo UI" panose="020B0604030504040204" pitchFamily="50" charset="-128"/>
                        </a:rPr>
                        <a:t>B</a:t>
                      </a:r>
                      <a:r>
                        <a:rPr lang="en-US" sz="600" u="none" strike="noStrike" baseline="-25000" dirty="0">
                          <a:effectLst/>
                          <a:latin typeface="Meiryo UI" panose="020B0604030504040204" pitchFamily="50" charset="-128"/>
                          <a:ea typeface="Meiryo UI" panose="020B0604030504040204" pitchFamily="50" charset="-128"/>
                        </a:rPr>
                        <a:t>2</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ﾋﾞﾀﾐﾝ</a:t>
                      </a:r>
                      <a:r>
                        <a:rPr lang="en-US" sz="600" u="none" strike="noStrike" dirty="0">
                          <a:effectLst/>
                          <a:latin typeface="Meiryo UI" panose="020B0604030504040204" pitchFamily="50" charset="-128"/>
                          <a:ea typeface="Meiryo UI" panose="020B0604030504040204" pitchFamily="50" charset="-128"/>
                        </a:rPr>
                        <a:t>C</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カルシウム</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鉄</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ja-JP" altLang="en-US" sz="600" u="none" strike="noStrike" dirty="0" smtClean="0">
                          <a:effectLst/>
                          <a:latin typeface="Meiryo UI" panose="020B0604030504040204" pitchFamily="50" charset="-128"/>
                          <a:ea typeface="Meiryo UI" panose="020B0604030504040204" pitchFamily="50" charset="-128"/>
                        </a:rPr>
                        <a:t>食塩</a:t>
                      </a:r>
                      <a:endParaRPr lang="en-US" altLang="ja-JP" sz="600" u="none" strike="noStrike" dirty="0" smtClean="0">
                        <a:effectLst/>
                        <a:latin typeface="Meiryo UI" panose="020B0604030504040204" pitchFamily="50" charset="-128"/>
                        <a:ea typeface="Meiryo UI" panose="020B0604030504040204" pitchFamily="50" charset="-128"/>
                      </a:endParaRPr>
                    </a:p>
                    <a:p>
                      <a:pPr algn="ctr" fontAlgn="ctr">
                        <a:lnSpc>
                          <a:spcPts val="800"/>
                        </a:lnSpc>
                      </a:pPr>
                      <a:r>
                        <a:rPr lang="ja-JP" altLang="en-US" sz="600" u="none" strike="noStrike" dirty="0" smtClean="0">
                          <a:effectLst/>
                          <a:latin typeface="Meiryo UI" panose="020B0604030504040204" pitchFamily="50" charset="-128"/>
                          <a:ea typeface="Meiryo UI" panose="020B0604030504040204" pitchFamily="50" charset="-128"/>
                        </a:rPr>
                        <a:t>相当量</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2730482"/>
                  </a:ext>
                </a:extLst>
              </a:tr>
              <a:tr h="120411">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kcal</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l-GR" sz="600" u="none" strike="noStrike" dirty="0">
                          <a:effectLst/>
                          <a:latin typeface="Meiryo UI" panose="020B0604030504040204" pitchFamily="50" charset="-128"/>
                          <a:ea typeface="Meiryo UI" panose="020B0604030504040204" pitchFamily="50" charset="-128"/>
                        </a:rPr>
                        <a:t>μ</a:t>
                      </a:r>
                      <a:r>
                        <a:rPr lang="en-US" sz="600" u="none" strike="noStrike" dirty="0" err="1">
                          <a:effectLst/>
                          <a:latin typeface="Meiryo UI" panose="020B0604030504040204" pitchFamily="50" charset="-128"/>
                          <a:ea typeface="Meiryo UI" panose="020B0604030504040204" pitchFamily="50" charset="-128"/>
                        </a:rPr>
                        <a:t>gRAE</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mg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mg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mg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mg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mg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lnSpc>
                          <a:spcPts val="800"/>
                        </a:lnSpc>
                      </a:pPr>
                      <a:r>
                        <a:rPr lang="en-US" sz="600" u="none" strike="noStrike" dirty="0">
                          <a:effectLst/>
                          <a:latin typeface="Meiryo UI" panose="020B0604030504040204" pitchFamily="50" charset="-128"/>
                          <a:ea typeface="Meiryo UI" panose="020B0604030504040204" pitchFamily="50" charset="-128"/>
                        </a:rPr>
                        <a:t>g</a:t>
                      </a:r>
                      <a:endParaRPr 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5168594"/>
                  </a:ext>
                </a:extLst>
              </a:tr>
              <a:tr h="120411">
                <a:tc rowSpan="4">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穀類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米</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5042604"/>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パン類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3315398"/>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err="1">
                          <a:effectLst/>
                          <a:latin typeface="Meiryo UI" panose="020B0604030504040204" pitchFamily="50" charset="-128"/>
                          <a:ea typeface="Meiryo UI" panose="020B0604030504040204" pitchFamily="50" charset="-128"/>
                        </a:rPr>
                        <a:t>めん</a:t>
                      </a:r>
                      <a:r>
                        <a:rPr lang="ja-JP" altLang="en-US" sz="600" u="none" strike="noStrike" dirty="0">
                          <a:effectLst/>
                          <a:latin typeface="Meiryo UI" panose="020B0604030504040204" pitchFamily="50" charset="-128"/>
                          <a:ea typeface="Meiryo UI" panose="020B0604030504040204" pitchFamily="50" charset="-128"/>
                        </a:rPr>
                        <a:t>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5397314"/>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その他の穀類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1454648"/>
                  </a:ext>
                </a:extLst>
              </a:tr>
              <a:tr h="120411">
                <a:tc rowSpan="2">
                  <a:txBody>
                    <a:bodyPr/>
                    <a:lstStyle/>
                    <a:p>
                      <a:pPr algn="l" fontAlgn="ctr">
                        <a:lnSpc>
                          <a:spcPts val="800"/>
                        </a:lnSpc>
                      </a:pPr>
                      <a:r>
                        <a:rPr lang="ja-JP" altLang="en-US" sz="600" u="none" strike="noStrike" dirty="0" err="1" smtClean="0">
                          <a:effectLst/>
                          <a:latin typeface="Meiryo UI" panose="020B0604030504040204" pitchFamily="50" charset="-128"/>
                          <a:ea typeface="Meiryo UI" panose="020B0604030504040204" pitchFamily="50" charset="-128"/>
                        </a:rPr>
                        <a:t>いも</a:t>
                      </a:r>
                      <a:r>
                        <a:rPr lang="ja-JP" altLang="en-US" sz="600" u="none" strike="noStrike" dirty="0" smtClean="0">
                          <a:effectLst/>
                          <a:latin typeface="Meiryo UI" panose="020B0604030504040204" pitchFamily="50" charset="-128"/>
                          <a:ea typeface="Meiryo UI" panose="020B0604030504040204" pitchFamily="50" charset="-128"/>
                        </a:rPr>
                        <a:t>及び</a:t>
                      </a:r>
                      <a:endParaRPr lang="en-US" altLang="ja-JP" sz="600" u="none" strike="noStrike" dirty="0" smtClean="0">
                        <a:effectLst/>
                        <a:latin typeface="Meiryo UI" panose="020B0604030504040204" pitchFamily="50" charset="-128"/>
                        <a:ea typeface="Meiryo UI" panose="020B0604030504040204" pitchFamily="50" charset="-128"/>
                      </a:endParaRPr>
                    </a:p>
                    <a:p>
                      <a:pPr algn="l" fontAlgn="ctr">
                        <a:lnSpc>
                          <a:spcPts val="800"/>
                        </a:lnSpc>
                      </a:pPr>
                      <a:r>
                        <a:rPr lang="ja-JP" altLang="en-US" sz="600" u="none" strike="noStrike" dirty="0" smtClean="0">
                          <a:effectLst/>
                          <a:latin typeface="Meiryo UI" panose="020B0604030504040204" pitchFamily="50" charset="-128"/>
                          <a:ea typeface="Meiryo UI" panose="020B0604030504040204" pitchFamily="50" charset="-128"/>
                        </a:rPr>
                        <a:t>でん粉類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いも</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7417177"/>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err="1">
                          <a:effectLst/>
                          <a:latin typeface="Meiryo UI" panose="020B0604030504040204" pitchFamily="50" charset="-128"/>
                          <a:ea typeface="Meiryo UI" panose="020B0604030504040204" pitchFamily="50" charset="-128"/>
                        </a:rPr>
                        <a:t>いも</a:t>
                      </a:r>
                      <a:r>
                        <a:rPr lang="ja-JP" altLang="en-US" sz="600" u="none" strike="noStrike" dirty="0">
                          <a:effectLst/>
                          <a:latin typeface="Meiryo UI" panose="020B0604030504040204" pitchFamily="50" charset="-128"/>
                          <a:ea typeface="Meiryo UI" panose="020B0604030504040204" pitchFamily="50" charset="-128"/>
                        </a:rPr>
                        <a:t>加工品</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2249009"/>
                  </a:ext>
                </a:extLst>
              </a:tr>
              <a:tr h="120411">
                <a:tc gridSpan="2">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砂糖及び甘味類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7311985"/>
                  </a:ext>
                </a:extLst>
              </a:tr>
              <a:tr h="120411">
                <a:tc rowSpan="2">
                  <a:txBody>
                    <a:bodyPr/>
                    <a:lstStyle/>
                    <a:p>
                      <a:pPr algn="l" fontAlgn="ctr">
                        <a:lnSpc>
                          <a:spcPts val="800"/>
                        </a:lnSpc>
                      </a:pPr>
                      <a:r>
                        <a:rPr lang="ja-JP" altLang="en-US" sz="600" u="none" strike="noStrike">
                          <a:effectLst/>
                          <a:latin typeface="Meiryo UI" panose="020B0604030504040204" pitchFamily="50" charset="-128"/>
                          <a:ea typeface="Meiryo UI" panose="020B0604030504040204" pitchFamily="50" charset="-128"/>
                        </a:rPr>
                        <a:t>豆類</a:t>
                      </a:r>
                      <a:endParaRPr lang="ja-JP" altLang="en-US" sz="600" b="0" i="0" u="none" strike="noStrike">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大豆製品</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6401190"/>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大豆、その他の豆類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656065"/>
                  </a:ext>
                </a:extLst>
              </a:tr>
              <a:tr h="120411">
                <a:tc gridSpan="2">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種実類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521510"/>
                  </a:ext>
                </a:extLst>
              </a:tr>
              <a:tr h="120411">
                <a:tc rowSpan="3">
                  <a:txBody>
                    <a:bodyPr/>
                    <a:lstStyle/>
                    <a:p>
                      <a:pPr algn="l" fontAlgn="ctr">
                        <a:lnSpc>
                          <a:spcPts val="800"/>
                        </a:lnSpc>
                      </a:pPr>
                      <a:r>
                        <a:rPr lang="ja-JP" altLang="en-US" sz="600" u="none" strike="noStrike">
                          <a:effectLst/>
                          <a:latin typeface="Meiryo UI" panose="020B0604030504040204" pitchFamily="50" charset="-128"/>
                          <a:ea typeface="Meiryo UI" panose="020B0604030504040204" pitchFamily="50" charset="-128"/>
                        </a:rPr>
                        <a:t>野菜類</a:t>
                      </a:r>
                      <a:endParaRPr lang="ja-JP" altLang="en-US" sz="600" b="0" i="0" u="none" strike="noStrike">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緑黄色野菜</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014484"/>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その他の野菜</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2670159"/>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野菜漬物</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9131116"/>
                  </a:ext>
                </a:extLst>
              </a:tr>
              <a:tr h="120411">
                <a:tc rowSpan="2">
                  <a:txBody>
                    <a:bodyPr/>
                    <a:lstStyle/>
                    <a:p>
                      <a:pPr algn="l" fontAlgn="ctr">
                        <a:lnSpc>
                          <a:spcPts val="800"/>
                        </a:lnSpc>
                      </a:pPr>
                      <a:r>
                        <a:rPr lang="ja-JP" altLang="en-US" sz="600" u="none" strike="noStrike">
                          <a:effectLst/>
                          <a:latin typeface="Meiryo UI" panose="020B0604030504040204" pitchFamily="50" charset="-128"/>
                          <a:ea typeface="Meiryo UI" panose="020B0604030504040204" pitchFamily="50" charset="-128"/>
                        </a:rPr>
                        <a:t>果実類</a:t>
                      </a:r>
                      <a:endParaRPr lang="ja-JP" altLang="en-US" sz="600" b="0" i="0" u="none" strike="noStrike">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果実</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524303"/>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果実加工品</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272889"/>
                  </a:ext>
                </a:extLst>
              </a:tr>
              <a:tr h="120411">
                <a:tc gridSpan="2">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きのこ類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1894005"/>
                  </a:ext>
                </a:extLst>
              </a:tr>
              <a:tr h="120411">
                <a:tc gridSpan="2">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藻類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991798"/>
                  </a:ext>
                </a:extLst>
              </a:tr>
              <a:tr h="120411">
                <a:tc rowSpan="3">
                  <a:txBody>
                    <a:bodyPr/>
                    <a:lstStyle/>
                    <a:p>
                      <a:pPr algn="l" fontAlgn="ctr">
                        <a:lnSpc>
                          <a:spcPts val="800"/>
                        </a:lnSpc>
                      </a:pPr>
                      <a:r>
                        <a:rPr lang="ja-JP" altLang="en-US" sz="600" u="none" strike="noStrike">
                          <a:effectLst/>
                          <a:latin typeface="Meiryo UI" panose="020B0604030504040204" pitchFamily="50" charset="-128"/>
                          <a:ea typeface="Meiryo UI" panose="020B0604030504040204" pitchFamily="50" charset="-128"/>
                        </a:rPr>
                        <a:t>魚介類</a:t>
                      </a:r>
                      <a:endParaRPr lang="ja-JP" altLang="en-US" sz="600" b="0" i="0" u="none" strike="noStrike">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魚介類</a:t>
                      </a:r>
                      <a:r>
                        <a:rPr lang="en-US" altLang="ja-JP" sz="600" u="none" strike="noStrike" dirty="0">
                          <a:effectLst/>
                          <a:latin typeface="Meiryo UI" panose="020B0604030504040204" pitchFamily="50" charset="-128"/>
                          <a:ea typeface="Meiryo UI" panose="020B0604030504040204" pitchFamily="50" charset="-128"/>
                        </a:rPr>
                        <a:t>(</a:t>
                      </a:r>
                      <a:r>
                        <a:rPr lang="ja-JP" altLang="en-US" sz="600" u="none" strike="noStrike" dirty="0">
                          <a:effectLst/>
                          <a:latin typeface="Meiryo UI" panose="020B0604030504040204" pitchFamily="50" charset="-128"/>
                          <a:ea typeface="Meiryo UI" panose="020B0604030504040204" pitchFamily="50" charset="-128"/>
                        </a:rPr>
                        <a:t>生</a:t>
                      </a:r>
                      <a:r>
                        <a:rPr lang="en-US" altLang="ja-JP" sz="600" u="none" strike="noStrike" dirty="0">
                          <a:effectLst/>
                          <a:latin typeface="Meiryo UI" panose="020B0604030504040204" pitchFamily="50" charset="-128"/>
                          <a:ea typeface="Meiryo UI" panose="020B0604030504040204" pitchFamily="50" charset="-128"/>
                        </a:rPr>
                        <a:t>)</a:t>
                      </a:r>
                      <a:endParaRPr lang="en-US" altLang="ja-JP"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108850"/>
                  </a:ext>
                </a:extLst>
              </a:tr>
              <a:tr h="120411">
                <a:tc vMerge="1">
                  <a:txBody>
                    <a:bodyPr/>
                    <a:lstStyle/>
                    <a:p>
                      <a:endParaRPr kumimoji="1" lang="ja-JP" altLang="en-US"/>
                    </a:p>
                  </a:txBody>
                  <a:tcPr/>
                </a:tc>
                <a:tc>
                  <a:txBody>
                    <a:bodyPr/>
                    <a:lstStyle/>
                    <a:p>
                      <a:pPr algn="l" fontAlgn="ctr">
                        <a:lnSpc>
                          <a:spcPts val="800"/>
                        </a:lnSpc>
                      </a:pPr>
                      <a:r>
                        <a:rPr lang="zh-TW" altLang="en-US" sz="600" u="none" strike="noStrike" dirty="0">
                          <a:effectLst/>
                          <a:latin typeface="Meiryo UI" panose="020B0604030504040204" pitchFamily="50" charset="-128"/>
                          <a:ea typeface="Meiryo UI" panose="020B0604030504040204" pitchFamily="50" charset="-128"/>
                        </a:rPr>
                        <a:t>干物、塩蔵、缶詰</a:t>
                      </a:r>
                      <a:endParaRPr lang="zh-TW"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837096"/>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練製品</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897115"/>
                  </a:ext>
                </a:extLst>
              </a:tr>
              <a:tr h="120411">
                <a:tc rowSpan="2">
                  <a:txBody>
                    <a:bodyPr/>
                    <a:lstStyle/>
                    <a:p>
                      <a:pPr algn="l" fontAlgn="ctr">
                        <a:lnSpc>
                          <a:spcPts val="800"/>
                        </a:lnSpc>
                      </a:pPr>
                      <a:r>
                        <a:rPr lang="ja-JP" altLang="en-US" sz="600" u="none" strike="noStrike">
                          <a:effectLst/>
                          <a:latin typeface="Meiryo UI" panose="020B0604030504040204" pitchFamily="50" charset="-128"/>
                          <a:ea typeface="Meiryo UI" panose="020B0604030504040204" pitchFamily="50" charset="-128"/>
                        </a:rPr>
                        <a:t>肉類</a:t>
                      </a:r>
                      <a:endParaRPr lang="ja-JP" altLang="en-US" sz="600" b="0" i="0" u="none" strike="noStrike">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肉類</a:t>
                      </a:r>
                      <a:r>
                        <a:rPr lang="en-US" altLang="ja-JP" sz="600" u="none" strike="noStrike" dirty="0">
                          <a:effectLst/>
                          <a:latin typeface="Meiryo UI" panose="020B0604030504040204" pitchFamily="50" charset="-128"/>
                          <a:ea typeface="Meiryo UI" panose="020B0604030504040204" pitchFamily="50" charset="-128"/>
                        </a:rPr>
                        <a:t>(</a:t>
                      </a:r>
                      <a:r>
                        <a:rPr lang="ja-JP" altLang="en-US" sz="600" u="none" strike="noStrike" dirty="0">
                          <a:effectLst/>
                          <a:latin typeface="Meiryo UI" panose="020B0604030504040204" pitchFamily="50" charset="-128"/>
                          <a:ea typeface="Meiryo UI" panose="020B0604030504040204" pitchFamily="50" charset="-128"/>
                        </a:rPr>
                        <a:t>生</a:t>
                      </a:r>
                      <a:r>
                        <a:rPr lang="en-US" altLang="ja-JP" sz="600" u="none" strike="noStrike" dirty="0">
                          <a:effectLst/>
                          <a:latin typeface="Meiryo UI" panose="020B0604030504040204" pitchFamily="50" charset="-128"/>
                          <a:ea typeface="Meiryo UI" panose="020B0604030504040204" pitchFamily="50" charset="-128"/>
                        </a:rPr>
                        <a:t>)</a:t>
                      </a:r>
                      <a:endParaRPr lang="en-US" altLang="ja-JP"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9776761"/>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肉加工品</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854896"/>
                  </a:ext>
                </a:extLst>
              </a:tr>
              <a:tr h="120411">
                <a:tc gridSpan="2">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卵類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5056172"/>
                  </a:ext>
                </a:extLst>
              </a:tr>
              <a:tr h="120411">
                <a:tc rowSpan="2">
                  <a:txBody>
                    <a:bodyPr/>
                    <a:lstStyle/>
                    <a:p>
                      <a:pPr algn="l" fontAlgn="ctr">
                        <a:lnSpc>
                          <a:spcPts val="800"/>
                        </a:lnSpc>
                      </a:pPr>
                      <a:r>
                        <a:rPr lang="ja-JP" altLang="en-US" sz="600" u="none" strike="noStrike">
                          <a:effectLst/>
                          <a:latin typeface="Meiryo UI" panose="020B0604030504040204" pitchFamily="50" charset="-128"/>
                          <a:ea typeface="Meiryo UI" panose="020B0604030504040204" pitchFamily="50" charset="-128"/>
                        </a:rPr>
                        <a:t>乳類</a:t>
                      </a:r>
                      <a:endParaRPr lang="ja-JP" altLang="en-US" sz="600" b="0" i="0" u="none" strike="noStrike">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牛乳</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8347751"/>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乳製品</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0849144"/>
                  </a:ext>
                </a:extLst>
              </a:tr>
              <a:tr h="120411">
                <a:tc rowSpan="2">
                  <a:txBody>
                    <a:bodyPr/>
                    <a:lstStyle/>
                    <a:p>
                      <a:pPr algn="l" fontAlgn="ctr">
                        <a:lnSpc>
                          <a:spcPts val="800"/>
                        </a:lnSpc>
                      </a:pPr>
                      <a:r>
                        <a:rPr lang="ja-JP" altLang="en-US" sz="600" u="none" strike="noStrike">
                          <a:effectLst/>
                          <a:latin typeface="Meiryo UI" panose="020B0604030504040204" pitchFamily="50" charset="-128"/>
                          <a:ea typeface="Meiryo UI" panose="020B0604030504040204" pitchFamily="50" charset="-128"/>
                        </a:rPr>
                        <a:t>油脂類</a:t>
                      </a:r>
                      <a:endParaRPr lang="ja-JP" altLang="en-US" sz="600" b="0" i="0" u="none" strike="noStrike">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植物性</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478087"/>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動物性</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255839"/>
                  </a:ext>
                </a:extLst>
              </a:tr>
              <a:tr h="120411">
                <a:tc rowSpan="4">
                  <a:txBody>
                    <a:bodyPr/>
                    <a:lstStyle/>
                    <a:p>
                      <a:pPr algn="l" fontAlgn="ctr">
                        <a:lnSpc>
                          <a:spcPts val="800"/>
                        </a:lnSpc>
                      </a:pPr>
                      <a:r>
                        <a:rPr lang="ja-JP" altLang="en-US" sz="600" u="none" strike="noStrike" dirty="0" smtClean="0">
                          <a:effectLst/>
                          <a:latin typeface="Meiryo UI" panose="020B0604030504040204" pitchFamily="50" charset="-128"/>
                          <a:ea typeface="Meiryo UI" panose="020B0604030504040204" pitchFamily="50" charset="-128"/>
                        </a:rPr>
                        <a:t>調味料及び香辛料類</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食塩</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325364"/>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しょうゆ</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7789549"/>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みそ</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85587"/>
                  </a:ext>
                </a:extLst>
              </a:tr>
              <a:tr h="120411">
                <a:tc vMerge="1">
                  <a:txBody>
                    <a:bodyPr/>
                    <a:lstStyle/>
                    <a:p>
                      <a:endParaRPr kumimoji="1" lang="ja-JP" altLang="en-US"/>
                    </a:p>
                  </a:txBody>
                  <a:tcPr/>
                </a:tc>
                <a:tc>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その他の調味料</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553416"/>
                  </a:ext>
                </a:extLst>
              </a:tr>
              <a:tr h="120411">
                <a:tc gridSpan="2">
                  <a:txBody>
                    <a:bodyPr/>
                    <a:lstStyle/>
                    <a:p>
                      <a:pPr algn="l" fontAlgn="ctr">
                        <a:lnSpc>
                          <a:spcPts val="800"/>
                        </a:lnSpc>
                      </a:pPr>
                      <a:r>
                        <a:rPr lang="zh-TW" altLang="en-US" sz="600" u="none" strike="noStrike" dirty="0" smtClean="0">
                          <a:solidFill>
                            <a:schemeClr val="tx1"/>
                          </a:solidFill>
                          <a:effectLst/>
                          <a:latin typeface="Meiryo UI" panose="020B0604030504040204" pitchFamily="50" charset="-128"/>
                          <a:ea typeface="Meiryo UI" panose="020B0604030504040204" pitchFamily="50" charset="-128"/>
                        </a:rPr>
                        <a:t>調理</a:t>
                      </a:r>
                      <a:r>
                        <a:rPr lang="ja-JP" altLang="en-US" sz="600" u="none" strike="noStrike" dirty="0" smtClean="0">
                          <a:solidFill>
                            <a:schemeClr val="tx1"/>
                          </a:solidFill>
                          <a:effectLst/>
                          <a:latin typeface="Meiryo UI" panose="020B0604030504040204" pitchFamily="50" charset="-128"/>
                          <a:ea typeface="Meiryo UI" panose="020B0604030504040204" pitchFamily="50" charset="-128"/>
                        </a:rPr>
                        <a:t>済み流通</a:t>
                      </a:r>
                      <a:r>
                        <a:rPr lang="zh-TW" altLang="en-US" sz="600" u="none" strike="noStrike" dirty="0" smtClean="0">
                          <a:solidFill>
                            <a:schemeClr val="tx1"/>
                          </a:solidFill>
                          <a:effectLst/>
                          <a:latin typeface="Meiryo UI" panose="020B0604030504040204" pitchFamily="50" charset="-128"/>
                          <a:ea typeface="Meiryo UI" panose="020B0604030504040204" pitchFamily="50" charset="-128"/>
                        </a:rPr>
                        <a:t>食品</a:t>
                      </a:r>
                      <a:r>
                        <a:rPr lang="ja-JP" altLang="en-US" sz="600" u="none" strike="noStrike" dirty="0" smtClean="0">
                          <a:solidFill>
                            <a:schemeClr val="tx1"/>
                          </a:solidFill>
                          <a:effectLst/>
                          <a:latin typeface="Meiryo UI" panose="020B0604030504040204" pitchFamily="50" charset="-128"/>
                          <a:ea typeface="Meiryo UI" panose="020B0604030504040204" pitchFamily="50" charset="-128"/>
                        </a:rPr>
                        <a:t>類</a:t>
                      </a:r>
                      <a:endParaRPr lang="zh-TW" altLang="en-US" sz="6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2624360"/>
                  </a:ext>
                </a:extLst>
              </a:tr>
              <a:tr h="120411">
                <a:tc gridSpan="2">
                  <a:txBody>
                    <a:bodyPr/>
                    <a:lstStyle/>
                    <a:p>
                      <a:pPr algn="l" fontAlgn="ctr">
                        <a:lnSpc>
                          <a:spcPts val="800"/>
                        </a:lnSpc>
                      </a:pPr>
                      <a:r>
                        <a:rPr lang="ja-JP" altLang="en-US" sz="600" u="none" strike="noStrike" dirty="0">
                          <a:effectLst/>
                          <a:latin typeface="Meiryo UI" panose="020B0604030504040204" pitchFamily="50" charset="-128"/>
                          <a:ea typeface="Meiryo UI" panose="020B0604030504040204" pitchFamily="50" charset="-128"/>
                        </a:rPr>
                        <a:t>計</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2219578"/>
                  </a:ext>
                </a:extLst>
              </a:tr>
              <a:tr h="120411">
                <a:tc gridSpan="2">
                  <a:txBody>
                    <a:bodyPr/>
                    <a:lstStyle/>
                    <a:p>
                      <a:pPr algn="l" fontAlgn="ctr">
                        <a:lnSpc>
                          <a:spcPts val="800"/>
                        </a:lnSpc>
                      </a:pPr>
                      <a:r>
                        <a:rPr lang="ja-JP" altLang="en-US" sz="600" u="none" strike="noStrike" dirty="0" smtClean="0">
                          <a:effectLst/>
                          <a:latin typeface="Meiryo UI" panose="020B0604030504040204" pitchFamily="50" charset="-128"/>
                          <a:ea typeface="Meiryo UI" panose="020B0604030504040204" pitchFamily="50" charset="-128"/>
                        </a:rPr>
                        <a:t>給与栄養目標量</a:t>
                      </a:r>
                      <a:endParaRPr lang="ja-JP" altLang="en-US" sz="600" b="0" i="0" u="none" strike="noStrike" dirty="0">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a:effectLst/>
                          <a:latin typeface="Meiryo UI" panose="020B0604030504040204" pitchFamily="50" charset="-128"/>
                          <a:ea typeface="Meiryo UI" panose="020B0604030504040204" pitchFamily="50" charset="-128"/>
                        </a:rPr>
                        <a:t>　</a:t>
                      </a:r>
                      <a:endParaRPr lang="ja-JP" altLang="en-US" sz="600" b="0" i="0" u="none" strike="noStrike">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600" u="none" strike="noStrike" dirty="0">
                          <a:effectLst/>
                          <a:latin typeface="Meiryo UI" panose="020B0604030504040204" pitchFamily="50" charset="-128"/>
                          <a:ea typeface="Meiryo UI" panose="020B0604030504040204" pitchFamily="50" charset="-128"/>
                        </a:rPr>
                        <a:t>　</a:t>
                      </a:r>
                      <a:endParaRPr lang="ja-JP" altLang="en-US" sz="600" b="0" i="0" u="none" strike="noStrike" dirty="0">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9860039"/>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824727950"/>
              </p:ext>
            </p:extLst>
          </p:nvPr>
        </p:nvGraphicFramePr>
        <p:xfrm>
          <a:off x="423000" y="6943374"/>
          <a:ext cx="6012000" cy="2341863"/>
        </p:xfrm>
        <a:graphic>
          <a:graphicData uri="http://schemas.openxmlformats.org/drawingml/2006/table">
            <a:tbl>
              <a:tblPr firstRow="1" bandRow="1">
                <a:tableStyleId>{5940675A-B579-460E-94D1-54222C63F5DA}</a:tableStyleId>
              </a:tblPr>
              <a:tblGrid>
                <a:gridCol w="252000">
                  <a:extLst>
                    <a:ext uri="{9D8B030D-6E8A-4147-A177-3AD203B41FA5}">
                      <a16:colId xmlns:a16="http://schemas.microsoft.com/office/drawing/2014/main" val="3767329077"/>
                    </a:ext>
                  </a:extLst>
                </a:gridCol>
                <a:gridCol w="396000">
                  <a:extLst>
                    <a:ext uri="{9D8B030D-6E8A-4147-A177-3AD203B41FA5}">
                      <a16:colId xmlns:a16="http://schemas.microsoft.com/office/drawing/2014/main" val="483127997"/>
                    </a:ext>
                  </a:extLst>
                </a:gridCol>
                <a:gridCol w="396000">
                  <a:extLst>
                    <a:ext uri="{9D8B030D-6E8A-4147-A177-3AD203B41FA5}">
                      <a16:colId xmlns:a16="http://schemas.microsoft.com/office/drawing/2014/main" val="2951207577"/>
                    </a:ext>
                  </a:extLst>
                </a:gridCol>
                <a:gridCol w="360000">
                  <a:extLst>
                    <a:ext uri="{9D8B030D-6E8A-4147-A177-3AD203B41FA5}">
                      <a16:colId xmlns:a16="http://schemas.microsoft.com/office/drawing/2014/main" val="1944379818"/>
                    </a:ext>
                  </a:extLst>
                </a:gridCol>
                <a:gridCol w="396000">
                  <a:extLst>
                    <a:ext uri="{9D8B030D-6E8A-4147-A177-3AD203B41FA5}">
                      <a16:colId xmlns:a16="http://schemas.microsoft.com/office/drawing/2014/main" val="1731623657"/>
                    </a:ext>
                  </a:extLst>
                </a:gridCol>
                <a:gridCol w="396000">
                  <a:extLst>
                    <a:ext uri="{9D8B030D-6E8A-4147-A177-3AD203B41FA5}">
                      <a16:colId xmlns:a16="http://schemas.microsoft.com/office/drawing/2014/main" val="18829915"/>
                    </a:ext>
                  </a:extLst>
                </a:gridCol>
                <a:gridCol w="360000">
                  <a:extLst>
                    <a:ext uri="{9D8B030D-6E8A-4147-A177-3AD203B41FA5}">
                      <a16:colId xmlns:a16="http://schemas.microsoft.com/office/drawing/2014/main" val="465592127"/>
                    </a:ext>
                  </a:extLst>
                </a:gridCol>
                <a:gridCol w="396000">
                  <a:extLst>
                    <a:ext uri="{9D8B030D-6E8A-4147-A177-3AD203B41FA5}">
                      <a16:colId xmlns:a16="http://schemas.microsoft.com/office/drawing/2014/main" val="1155416729"/>
                    </a:ext>
                  </a:extLst>
                </a:gridCol>
                <a:gridCol w="396000">
                  <a:extLst>
                    <a:ext uri="{9D8B030D-6E8A-4147-A177-3AD203B41FA5}">
                      <a16:colId xmlns:a16="http://schemas.microsoft.com/office/drawing/2014/main" val="396103395"/>
                    </a:ext>
                  </a:extLst>
                </a:gridCol>
                <a:gridCol w="360000">
                  <a:extLst>
                    <a:ext uri="{9D8B030D-6E8A-4147-A177-3AD203B41FA5}">
                      <a16:colId xmlns:a16="http://schemas.microsoft.com/office/drawing/2014/main" val="545169578"/>
                    </a:ext>
                  </a:extLst>
                </a:gridCol>
                <a:gridCol w="396000">
                  <a:extLst>
                    <a:ext uri="{9D8B030D-6E8A-4147-A177-3AD203B41FA5}">
                      <a16:colId xmlns:a16="http://schemas.microsoft.com/office/drawing/2014/main" val="2937403225"/>
                    </a:ext>
                  </a:extLst>
                </a:gridCol>
                <a:gridCol w="396000">
                  <a:extLst>
                    <a:ext uri="{9D8B030D-6E8A-4147-A177-3AD203B41FA5}">
                      <a16:colId xmlns:a16="http://schemas.microsoft.com/office/drawing/2014/main" val="1196683328"/>
                    </a:ext>
                  </a:extLst>
                </a:gridCol>
                <a:gridCol w="360000">
                  <a:extLst>
                    <a:ext uri="{9D8B030D-6E8A-4147-A177-3AD203B41FA5}">
                      <a16:colId xmlns:a16="http://schemas.microsoft.com/office/drawing/2014/main" val="537982042"/>
                    </a:ext>
                  </a:extLst>
                </a:gridCol>
                <a:gridCol w="396000">
                  <a:extLst>
                    <a:ext uri="{9D8B030D-6E8A-4147-A177-3AD203B41FA5}">
                      <a16:colId xmlns:a16="http://schemas.microsoft.com/office/drawing/2014/main" val="3204786235"/>
                    </a:ext>
                  </a:extLst>
                </a:gridCol>
                <a:gridCol w="396000">
                  <a:extLst>
                    <a:ext uri="{9D8B030D-6E8A-4147-A177-3AD203B41FA5}">
                      <a16:colId xmlns:a16="http://schemas.microsoft.com/office/drawing/2014/main" val="1222368040"/>
                    </a:ext>
                  </a:extLst>
                </a:gridCol>
                <a:gridCol w="360000">
                  <a:extLst>
                    <a:ext uri="{9D8B030D-6E8A-4147-A177-3AD203B41FA5}">
                      <a16:colId xmlns:a16="http://schemas.microsoft.com/office/drawing/2014/main" val="4141804527"/>
                    </a:ext>
                  </a:extLst>
                </a:gridCol>
              </a:tblGrid>
              <a:tr h="198695">
                <a:tc rowSpan="4">
                  <a:txBody>
                    <a:bodyPr/>
                    <a:lstStyle/>
                    <a:p>
                      <a:pPr algn="l">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baseline="0" dirty="0" smtClean="0">
                          <a:solidFill>
                            <a:schemeClr val="tx1"/>
                          </a:solidFill>
                          <a:latin typeface="Meiryo UI" panose="020B0604030504040204" pitchFamily="50" charset="-128"/>
                          <a:ea typeface="Meiryo UI" panose="020B0604030504040204" pitchFamily="50" charset="-128"/>
                        </a:rPr>
                        <a:t>        　　     </a:t>
                      </a:r>
                      <a:r>
                        <a:rPr kumimoji="1" lang="en-US" altLang="ja-JP" sz="800" baseline="0" dirty="0" smtClean="0">
                          <a:solidFill>
                            <a:schemeClr val="tx1"/>
                          </a:solidFill>
                          <a:latin typeface="Meiryo UI" panose="020B0604030504040204" pitchFamily="50" charset="-128"/>
                          <a:ea typeface="Meiryo UI" panose="020B0604030504040204" pitchFamily="50" charset="-128"/>
                        </a:rPr>
                        <a:t>) </a:t>
                      </a:r>
                      <a:r>
                        <a:rPr kumimoji="1" lang="ja-JP" altLang="en-US" sz="800" baseline="0" dirty="0" smtClean="0">
                          <a:solidFill>
                            <a:schemeClr val="tx1"/>
                          </a:solidFill>
                          <a:latin typeface="Meiryo UI" panose="020B0604030504040204" pitchFamily="50" charset="-128"/>
                          <a:ea typeface="Meiryo UI" panose="020B0604030504040204" pitchFamily="50" charset="-128"/>
                        </a:rPr>
                        <a:t>食</a:t>
                      </a:r>
                      <a:endParaRPr kumimoji="1" lang="en-US" altLang="ja-JP" sz="800" baseline="0" dirty="0" smtClean="0">
                        <a:solidFill>
                          <a:schemeClr val="tx1"/>
                        </a:solidFill>
                        <a:latin typeface="Meiryo UI" panose="020B0604030504040204" pitchFamily="50" charset="-128"/>
                        <a:ea typeface="Meiryo UI" panose="020B0604030504040204" pitchFamily="50" charset="-128"/>
                      </a:endParaRPr>
                    </a:p>
                  </a:txBody>
                  <a:tcPr marL="36000" marR="36000" marT="0" marB="0" vert="eaVert" anchor="ctr"/>
                </a:tc>
                <a:tc gridSpan="3">
                  <a:txBody>
                    <a:bodyPr/>
                    <a:lstStyle/>
                    <a:p>
                      <a:pP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　　月　　　日（　　　）</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tc gridSpan="3">
                  <a:txBody>
                    <a:bodyPr/>
                    <a:lstStyle/>
                    <a:p>
                      <a:pP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　　月　　　日（　　　）</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月　　　日（　　　）</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月　　　日（　　　）</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月　　　日（　　　）</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3368292073"/>
                  </a:ext>
                </a:extLst>
              </a:tr>
              <a:tr h="205456">
                <a:tc vMerge="1">
                  <a:txBody>
                    <a:bodyPr/>
                    <a:lstStyle/>
                    <a:p>
                      <a:endParaRPr kumimoji="1" lang="ja-JP" altLang="en-US"/>
                    </a:p>
                  </a:txBody>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extLst>
                  <a:ext uri="{0D108BD9-81ED-4DB2-BD59-A6C34878D82A}">
                    <a16:rowId xmlns:a16="http://schemas.microsoft.com/office/drawing/2014/main" val="1067236281"/>
                  </a:ext>
                </a:extLst>
              </a:tr>
              <a:tr h="540000">
                <a:tc vMerge="1">
                  <a:txBody>
                    <a:bodyPr/>
                    <a:lstStyle/>
                    <a:p>
                      <a:endParaRPr kumimoji="1" lang="ja-JP" altLang="en-US"/>
                    </a:p>
                  </a:txBody>
                  <a:tcPr/>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extLst>
                  <a:ext uri="{0D108BD9-81ED-4DB2-BD59-A6C34878D82A}">
                    <a16:rowId xmlns:a16="http://schemas.microsoft.com/office/drawing/2014/main" val="1950582343"/>
                  </a:ext>
                </a:extLst>
              </a:tr>
              <a:tr h="185056">
                <a:tc vMerge="1">
                  <a:txBody>
                    <a:bodyPr/>
                    <a:lstStyle/>
                    <a:p>
                      <a:endParaRPr kumimoji="1" lang="ja-JP" altLang="en-US"/>
                    </a:p>
                  </a:txBody>
                  <a:tcPr/>
                </a:tc>
                <a:tc gridSpan="3">
                  <a:txBody>
                    <a:bodyPr/>
                    <a:lstStyle/>
                    <a:p>
                      <a:pP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　　　　　　　　）　名</a:t>
                      </a: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99620348"/>
                  </a:ext>
                </a:extLst>
              </a:tr>
              <a:tr h="185056">
                <a:tc rowSpan="4">
                  <a:txBody>
                    <a:bodyPr/>
                    <a:lstStyle/>
                    <a:p>
                      <a:pPr algn="l">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baseline="0" dirty="0" smtClean="0">
                          <a:solidFill>
                            <a:schemeClr val="tx1"/>
                          </a:solidFill>
                          <a:latin typeface="Meiryo UI" panose="020B0604030504040204" pitchFamily="50" charset="-128"/>
                          <a:ea typeface="Meiryo UI" panose="020B0604030504040204" pitchFamily="50" charset="-128"/>
                        </a:rPr>
                        <a:t>        　　     </a:t>
                      </a:r>
                      <a:r>
                        <a:rPr kumimoji="1" lang="en-US" altLang="ja-JP" sz="800" baseline="0" dirty="0" smtClean="0">
                          <a:solidFill>
                            <a:schemeClr val="tx1"/>
                          </a:solidFill>
                          <a:latin typeface="Meiryo UI" panose="020B0604030504040204" pitchFamily="50" charset="-128"/>
                          <a:ea typeface="Meiryo UI" panose="020B0604030504040204" pitchFamily="50" charset="-128"/>
                        </a:rPr>
                        <a:t>) </a:t>
                      </a:r>
                      <a:r>
                        <a:rPr kumimoji="1" lang="ja-JP" altLang="en-US" sz="800" baseline="0" dirty="0" smtClean="0">
                          <a:solidFill>
                            <a:schemeClr val="tx1"/>
                          </a:solidFill>
                          <a:latin typeface="Meiryo UI" panose="020B0604030504040204" pitchFamily="50" charset="-128"/>
                          <a:ea typeface="Meiryo UI" panose="020B0604030504040204" pitchFamily="50" charset="-128"/>
                        </a:rPr>
                        <a:t>食</a:t>
                      </a:r>
                      <a:endParaRPr kumimoji="1" lang="en-US" altLang="ja-JP" sz="800" baseline="0" dirty="0" smtClean="0">
                        <a:solidFill>
                          <a:schemeClr val="tx1"/>
                        </a:solidFill>
                        <a:latin typeface="Meiryo UI" panose="020B0604030504040204" pitchFamily="50" charset="-128"/>
                        <a:ea typeface="Meiryo UI" panose="020B0604030504040204" pitchFamily="50" charset="-128"/>
                      </a:endParaRPr>
                    </a:p>
                  </a:txBody>
                  <a:tcPr marL="36000" marR="36000" marT="0" marB="0" vert="eaVert" anchor="ct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月　　　日（　　　）</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月　　　日（　　　）</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月　　　日（　　　）</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月　　　日（　　　）</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月　　　日（　　　）</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T="0" marB="0" anchor="ctr">
                    <a:noFill/>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971130937"/>
                  </a:ext>
                </a:extLst>
              </a:tr>
              <a:tr h="185056">
                <a:tc vMerge="1">
                  <a:txBody>
                    <a:bodyPr/>
                    <a:lstStyle/>
                    <a:p>
                      <a:endParaRPr kumimoji="1" lang="ja-JP" altLang="en-US"/>
                    </a:p>
                  </a:txBody>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献立名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食品名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tc>
                  <a:txBody>
                    <a:bodyPr/>
                    <a:lstStyle/>
                    <a:p>
                      <a:pPr algn="ctr">
                        <a:lnSpc>
                          <a:spcPts val="1000"/>
                        </a:lnSpc>
                      </a:pPr>
                      <a:r>
                        <a:rPr kumimoji="1" lang="ja-JP" altLang="en-US" sz="800" dirty="0" smtClean="0">
                          <a:solidFill>
                            <a:schemeClr val="tx1"/>
                          </a:solidFill>
                          <a:latin typeface="Meiryo UI" panose="020B0604030504040204" pitchFamily="50" charset="-128"/>
                          <a:ea typeface="Meiryo UI" panose="020B0604030504040204" pitchFamily="50" charset="-128"/>
                        </a:rPr>
                        <a:t>数量（ｇ）</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nchor="ctr">
                    <a:noFill/>
                  </a:tcPr>
                </a:tc>
                <a:extLst>
                  <a:ext uri="{0D108BD9-81ED-4DB2-BD59-A6C34878D82A}">
                    <a16:rowId xmlns:a16="http://schemas.microsoft.com/office/drawing/2014/main" val="901789337"/>
                  </a:ext>
                </a:extLst>
              </a:tr>
              <a:tr h="540000">
                <a:tc vMerge="1">
                  <a:txBody>
                    <a:bodyPr/>
                    <a:lstStyle/>
                    <a:p>
                      <a:endParaRPr kumimoji="1" lang="ja-JP" altLang="en-US"/>
                    </a:p>
                  </a:txBody>
                  <a:tcPr/>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tc>
                  <a:txBody>
                    <a:bodyPr/>
                    <a:lstStyle/>
                    <a:p>
                      <a:pPr>
                        <a:lnSpc>
                          <a:spcPts val="10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0" marR="0" marT="0" marB="0"/>
                </a:tc>
                <a:extLst>
                  <a:ext uri="{0D108BD9-81ED-4DB2-BD59-A6C34878D82A}">
                    <a16:rowId xmlns:a16="http://schemas.microsoft.com/office/drawing/2014/main" val="1877299569"/>
                  </a:ext>
                </a:extLst>
              </a:tr>
              <a:tr h="185056">
                <a:tc vMerge="1">
                  <a:txBody>
                    <a:bodyPr/>
                    <a:lstStyle/>
                    <a:p>
                      <a:endParaRPr kumimoji="1" lang="ja-JP" altLang="en-US"/>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gridSpan="3">
                  <a:txBody>
                    <a:bodyPr/>
                    <a:lstStyle/>
                    <a:p>
                      <a:pPr>
                        <a:lnSpc>
                          <a:spcPts val="1000"/>
                        </a:lnSpc>
                      </a:pPr>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　　　　　　　　）　名</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0" marB="0" anchor="ct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tc hMerge="1">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48877566"/>
                  </a:ext>
                </a:extLst>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545551594"/>
              </p:ext>
            </p:extLst>
          </p:nvPr>
        </p:nvGraphicFramePr>
        <p:xfrm>
          <a:off x="4951049" y="6298120"/>
          <a:ext cx="1476376" cy="568960"/>
        </p:xfrm>
        <a:graphic>
          <a:graphicData uri="http://schemas.openxmlformats.org/drawingml/2006/table">
            <a:tbl>
              <a:tblPr firstRow="1" bandRow="1">
                <a:tableStyleId>{5940675A-B579-460E-94D1-54222C63F5DA}</a:tableStyleId>
              </a:tblPr>
              <a:tblGrid>
                <a:gridCol w="219076">
                  <a:extLst>
                    <a:ext uri="{9D8B030D-6E8A-4147-A177-3AD203B41FA5}">
                      <a16:colId xmlns:a16="http://schemas.microsoft.com/office/drawing/2014/main" val="20000"/>
                    </a:ext>
                  </a:extLst>
                </a:gridCol>
                <a:gridCol w="628650">
                  <a:extLst>
                    <a:ext uri="{9D8B030D-6E8A-4147-A177-3AD203B41FA5}">
                      <a16:colId xmlns:a16="http://schemas.microsoft.com/office/drawing/2014/main" val="20001"/>
                    </a:ext>
                  </a:extLst>
                </a:gridCol>
                <a:gridCol w="628650">
                  <a:extLst>
                    <a:ext uri="{9D8B030D-6E8A-4147-A177-3AD203B41FA5}">
                      <a16:colId xmlns:a16="http://schemas.microsoft.com/office/drawing/2014/main" val="20002"/>
                    </a:ext>
                  </a:extLst>
                </a:gridCol>
              </a:tblGrid>
              <a:tr h="120754">
                <a:tc rowSpan="2">
                  <a:txBody>
                    <a:bodyPr/>
                    <a:lstStyle/>
                    <a:p>
                      <a:pPr algn="ctr"/>
                      <a:r>
                        <a:rPr kumimoji="1" lang="ja-JP" altLang="en-US" sz="700" dirty="0" smtClean="0">
                          <a:latin typeface="Meiryo UI" panose="020B0604030504040204" pitchFamily="50" charset="-128"/>
                          <a:ea typeface="Meiryo UI" panose="020B0604030504040204" pitchFamily="50" charset="-128"/>
                        </a:rPr>
                        <a:t>確認欄</a:t>
                      </a:r>
                      <a:endParaRPr kumimoji="1" lang="ja-JP" altLang="en-US" sz="700" dirty="0">
                        <a:latin typeface="Meiryo UI" panose="020B0604030504040204" pitchFamily="50" charset="-128"/>
                        <a:ea typeface="Meiryo UI" panose="020B0604030504040204" pitchFamily="50" charset="-128"/>
                      </a:endParaRPr>
                    </a:p>
                  </a:txBody>
                  <a:tcPr marL="0" marR="0" marT="0" marB="0" vert="eaVert" anchor="ctr"/>
                </a:tc>
                <a:tc>
                  <a:txBody>
                    <a:bodyPr/>
                    <a:lstStyle/>
                    <a:p>
                      <a:r>
                        <a:rPr kumimoji="1" lang="ja-JP" altLang="en-US" sz="700" dirty="0" smtClean="0">
                          <a:latin typeface="Meiryo UI" panose="020B0604030504040204" pitchFamily="50" charset="-128"/>
                          <a:ea typeface="Meiryo UI" panose="020B0604030504040204" pitchFamily="50" charset="-128"/>
                        </a:rPr>
                        <a:t>管理責任者</a:t>
                      </a:r>
                      <a:endParaRPr kumimoji="1" lang="ja-JP" altLang="en-US" sz="700" dirty="0">
                        <a:latin typeface="Meiryo UI" panose="020B0604030504040204" pitchFamily="50" charset="-128"/>
                        <a:ea typeface="Meiryo UI" panose="020B0604030504040204" pitchFamily="50" charset="-128"/>
                      </a:endParaRPr>
                    </a:p>
                  </a:txBody>
                  <a:tcPr/>
                </a:tc>
                <a:tc>
                  <a:txBody>
                    <a:bodyPr/>
                    <a:lstStyle/>
                    <a:p>
                      <a:r>
                        <a:rPr kumimoji="1" lang="ja-JP" altLang="en-US" sz="700" dirty="0" smtClean="0">
                          <a:latin typeface="Meiryo UI" panose="020B0604030504040204" pitchFamily="50" charset="-128"/>
                          <a:ea typeface="Meiryo UI" panose="020B0604030504040204" pitchFamily="50" charset="-128"/>
                        </a:rPr>
                        <a:t>給食担当者</a:t>
                      </a:r>
                      <a:endParaRPr kumimoji="1" lang="ja-JP" altLang="en-US" sz="7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vMerge="1">
                  <a:txBody>
                    <a:bodyPr/>
                    <a:lstStyle/>
                    <a:p>
                      <a:endParaRPr kumimoji="1" lang="ja-JP" altLang="en-US" sz="700" dirty="0">
                        <a:latin typeface="Meiryo UI" panose="020B0604030504040204" pitchFamily="50" charset="-128"/>
                        <a:ea typeface="Meiryo UI" panose="020B0604030504040204" pitchFamily="50" charset="-128"/>
                      </a:endParaRPr>
                    </a:p>
                  </a:txBody>
                  <a:tcPr vert="eaVert"/>
                </a:tc>
                <a:tc>
                  <a:txBody>
                    <a:bodyPr/>
                    <a:lstStyle/>
                    <a:p>
                      <a:endParaRPr kumimoji="1" lang="ja-JP" altLang="en-US" sz="700" dirty="0">
                        <a:latin typeface="Meiryo UI" panose="020B0604030504040204" pitchFamily="50" charset="-128"/>
                        <a:ea typeface="Meiryo UI" panose="020B0604030504040204" pitchFamily="50" charset="-128"/>
                      </a:endParaRPr>
                    </a:p>
                  </a:txBody>
                  <a:tcPr/>
                </a:tc>
                <a:tc>
                  <a:txBody>
                    <a:bodyPr/>
                    <a:lstStyle/>
                    <a:p>
                      <a:endParaRPr kumimoji="1" lang="ja-JP" altLang="en-US" sz="7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393950" y="6015536"/>
            <a:ext cx="4457699" cy="861774"/>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・予定献立に変更があった場合は、その部分を訂正して実施献立とする。</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・左欄（　　　　　　）食の部分には、二食献立の場合は、朝食や夕食、複数献立の</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場合は</a:t>
            </a:r>
            <a:r>
              <a:rPr kumimoji="1" lang="en-US" altLang="ja-JP" sz="1000" dirty="0" smtClean="0">
                <a:latin typeface="Meiryo UI" panose="020B0604030504040204" pitchFamily="50" charset="-128"/>
                <a:ea typeface="Meiryo UI" panose="020B0604030504040204" pitchFamily="50" charset="-128"/>
              </a:rPr>
              <a:t>A</a:t>
            </a:r>
            <a:r>
              <a:rPr kumimoji="1" lang="ja-JP" altLang="en-US" sz="1000" dirty="0" smtClean="0">
                <a:latin typeface="Meiryo UI" panose="020B0604030504040204" pitchFamily="50" charset="-128"/>
                <a:ea typeface="Meiryo UI" panose="020B0604030504040204" pitchFamily="50" charset="-128"/>
              </a:rPr>
              <a:t>定食や</a:t>
            </a:r>
            <a:r>
              <a:rPr kumimoji="1" lang="en-US" altLang="ja-JP" sz="1000" dirty="0" smtClean="0">
                <a:latin typeface="Meiryo UI" panose="020B0604030504040204" pitchFamily="50" charset="-128"/>
                <a:ea typeface="Meiryo UI" panose="020B0604030504040204" pitchFamily="50" charset="-128"/>
              </a:rPr>
              <a:t>B</a:t>
            </a:r>
            <a:r>
              <a:rPr kumimoji="1" lang="ja-JP" altLang="en-US" sz="1000" dirty="0" smtClean="0">
                <a:latin typeface="Meiryo UI" panose="020B0604030504040204" pitchFamily="50" charset="-128"/>
                <a:ea typeface="Meiryo UI" panose="020B0604030504040204" pitchFamily="50" charset="-128"/>
              </a:rPr>
              <a:t>定食と記入する。</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・確認欄は、施設の管理責任者（施設長等）、給食担当者（管理栄養士等）が</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サインする。必要に応じて委託業者の欄も設ける。</a:t>
            </a:r>
          </a:p>
        </p:txBody>
      </p:sp>
      <p:grpSp>
        <p:nvGrpSpPr>
          <p:cNvPr id="23" name="グループ化 22"/>
          <p:cNvGrpSpPr/>
          <p:nvPr/>
        </p:nvGrpSpPr>
        <p:grpSpPr>
          <a:xfrm>
            <a:off x="406650" y="675310"/>
            <a:ext cx="3617484" cy="315271"/>
            <a:chOff x="575916" y="4509569"/>
            <a:chExt cx="3617484" cy="315271"/>
          </a:xfrm>
        </p:grpSpPr>
        <p:sp>
          <p:nvSpPr>
            <p:cNvPr id="24" name="テキスト ボックス 23"/>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(3)  </a:t>
              </a:r>
              <a:r>
                <a:rPr kumimoji="1" lang="ja-JP" altLang="en-US" sz="1100" dirty="0" smtClean="0">
                  <a:latin typeface="Meiryo UI" panose="020B0604030504040204" pitchFamily="50" charset="-128"/>
                  <a:ea typeface="Meiryo UI" panose="020B0604030504040204" pitchFamily="50" charset="-128"/>
                </a:rPr>
                <a:t>食品構成表</a:t>
              </a:r>
              <a:endParaRPr kumimoji="1" lang="ja-JP" altLang="en-US" sz="1100" dirty="0">
                <a:latin typeface="Meiryo UI" panose="020B0604030504040204" pitchFamily="50" charset="-128"/>
                <a:ea typeface="Meiryo UI" panose="020B0604030504040204" pitchFamily="50" charset="-128"/>
              </a:endParaRPr>
            </a:p>
          </p:txBody>
        </p:sp>
        <p:cxnSp>
          <p:nvCxnSpPr>
            <p:cNvPr id="25" name="直線コネクタ 24"/>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26" name="フローチャート : 結合子 25"/>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グループ化 30"/>
          <p:cNvGrpSpPr/>
          <p:nvPr/>
        </p:nvGrpSpPr>
        <p:grpSpPr>
          <a:xfrm>
            <a:off x="406650" y="5730832"/>
            <a:ext cx="3617484" cy="315271"/>
            <a:chOff x="575916" y="4509569"/>
            <a:chExt cx="3617484" cy="315271"/>
          </a:xfrm>
        </p:grpSpPr>
        <p:sp>
          <p:nvSpPr>
            <p:cNvPr id="32" name="テキスト ボックス 31"/>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(4)  </a:t>
              </a:r>
              <a:r>
                <a:rPr kumimoji="1" lang="ja-JP" altLang="en-US" sz="1100" dirty="0" smtClean="0">
                  <a:latin typeface="Meiryo UI" panose="020B0604030504040204" pitchFamily="50" charset="-128"/>
                  <a:ea typeface="Meiryo UI" panose="020B0604030504040204" pitchFamily="50" charset="-128"/>
                </a:rPr>
                <a:t>献立表</a:t>
              </a:r>
              <a:endParaRPr kumimoji="1" lang="ja-JP" altLang="en-US" sz="1100" dirty="0">
                <a:latin typeface="Meiryo UI" panose="020B0604030504040204" pitchFamily="50" charset="-128"/>
                <a:ea typeface="Meiryo UI" panose="020B0604030504040204" pitchFamily="50" charset="-128"/>
              </a:endParaRPr>
            </a:p>
          </p:txBody>
        </p:sp>
        <p:cxnSp>
          <p:nvCxnSpPr>
            <p:cNvPr id="33" name="直線コネクタ 32"/>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34" name="フローチャート : 結合子 33"/>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スライド番号プレースホルダー 3"/>
          <p:cNvSpPr>
            <a:spLocks noGrp="1"/>
          </p:cNvSpPr>
          <p:nvPr>
            <p:ph type="sldNum" sz="quarter" idx="10"/>
          </p:nvPr>
        </p:nvSpPr>
        <p:spPr/>
        <p:txBody>
          <a:bodyPr/>
          <a:lstStyle/>
          <a:p>
            <a:r>
              <a:rPr kumimoji="1" lang="en-US" altLang="ja-JP" dirty="0" smtClean="0"/>
              <a:t>29</a:t>
            </a:r>
            <a:endParaRPr kumimoji="1" lang="ja-JP" altLang="en-US" dirty="0"/>
          </a:p>
        </p:txBody>
      </p:sp>
    </p:spTree>
    <p:extLst>
      <p:ext uri="{BB962C8B-B14F-4D97-AF65-F5344CB8AC3E}">
        <p14:creationId xmlns:p14="http://schemas.microsoft.com/office/powerpoint/2010/main" val="2607475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934344931"/>
              </p:ext>
            </p:extLst>
          </p:nvPr>
        </p:nvGraphicFramePr>
        <p:xfrm>
          <a:off x="567000" y="1105672"/>
          <a:ext cx="5724000" cy="7857368"/>
        </p:xfrm>
        <a:graphic>
          <a:graphicData uri="http://schemas.openxmlformats.org/drawingml/2006/table">
            <a:tbl>
              <a:tblPr>
                <a:tableStyleId>{5940675A-B579-460E-94D1-54222C63F5DA}</a:tableStyleId>
              </a:tblPr>
              <a:tblGrid>
                <a:gridCol w="504000">
                  <a:extLst>
                    <a:ext uri="{9D8B030D-6E8A-4147-A177-3AD203B41FA5}">
                      <a16:colId xmlns:a16="http://schemas.microsoft.com/office/drawing/2014/main" val="3963677013"/>
                    </a:ext>
                  </a:extLst>
                </a:gridCol>
                <a:gridCol w="828000">
                  <a:extLst>
                    <a:ext uri="{9D8B030D-6E8A-4147-A177-3AD203B41FA5}">
                      <a16:colId xmlns:a16="http://schemas.microsoft.com/office/drawing/2014/main" val="651164837"/>
                    </a:ext>
                  </a:extLst>
                </a:gridCol>
                <a:gridCol w="216000">
                  <a:extLst>
                    <a:ext uri="{9D8B030D-6E8A-4147-A177-3AD203B41FA5}">
                      <a16:colId xmlns:a16="http://schemas.microsoft.com/office/drawing/2014/main" val="2427400443"/>
                    </a:ext>
                  </a:extLst>
                </a:gridCol>
                <a:gridCol w="216000">
                  <a:extLst>
                    <a:ext uri="{9D8B030D-6E8A-4147-A177-3AD203B41FA5}">
                      <a16:colId xmlns:a16="http://schemas.microsoft.com/office/drawing/2014/main" val="2631253285"/>
                    </a:ext>
                  </a:extLst>
                </a:gridCol>
                <a:gridCol w="216000">
                  <a:extLst>
                    <a:ext uri="{9D8B030D-6E8A-4147-A177-3AD203B41FA5}">
                      <a16:colId xmlns:a16="http://schemas.microsoft.com/office/drawing/2014/main" val="1737095039"/>
                    </a:ext>
                  </a:extLst>
                </a:gridCol>
                <a:gridCol w="216000">
                  <a:extLst>
                    <a:ext uri="{9D8B030D-6E8A-4147-A177-3AD203B41FA5}">
                      <a16:colId xmlns:a16="http://schemas.microsoft.com/office/drawing/2014/main" val="3976034401"/>
                    </a:ext>
                  </a:extLst>
                </a:gridCol>
                <a:gridCol w="216000">
                  <a:extLst>
                    <a:ext uri="{9D8B030D-6E8A-4147-A177-3AD203B41FA5}">
                      <a16:colId xmlns:a16="http://schemas.microsoft.com/office/drawing/2014/main" val="3227175122"/>
                    </a:ext>
                  </a:extLst>
                </a:gridCol>
                <a:gridCol w="216000">
                  <a:extLst>
                    <a:ext uri="{9D8B030D-6E8A-4147-A177-3AD203B41FA5}">
                      <a16:colId xmlns:a16="http://schemas.microsoft.com/office/drawing/2014/main" val="4221360336"/>
                    </a:ext>
                  </a:extLst>
                </a:gridCol>
                <a:gridCol w="216000">
                  <a:extLst>
                    <a:ext uri="{9D8B030D-6E8A-4147-A177-3AD203B41FA5}">
                      <a16:colId xmlns:a16="http://schemas.microsoft.com/office/drawing/2014/main" val="2031493050"/>
                    </a:ext>
                  </a:extLst>
                </a:gridCol>
                <a:gridCol w="216000">
                  <a:extLst>
                    <a:ext uri="{9D8B030D-6E8A-4147-A177-3AD203B41FA5}">
                      <a16:colId xmlns:a16="http://schemas.microsoft.com/office/drawing/2014/main" val="1913110436"/>
                    </a:ext>
                  </a:extLst>
                </a:gridCol>
                <a:gridCol w="216000">
                  <a:extLst>
                    <a:ext uri="{9D8B030D-6E8A-4147-A177-3AD203B41FA5}">
                      <a16:colId xmlns:a16="http://schemas.microsoft.com/office/drawing/2014/main" val="2788400275"/>
                    </a:ext>
                  </a:extLst>
                </a:gridCol>
                <a:gridCol w="216000">
                  <a:extLst>
                    <a:ext uri="{9D8B030D-6E8A-4147-A177-3AD203B41FA5}">
                      <a16:colId xmlns:a16="http://schemas.microsoft.com/office/drawing/2014/main" val="3641905333"/>
                    </a:ext>
                  </a:extLst>
                </a:gridCol>
                <a:gridCol w="216000">
                  <a:extLst>
                    <a:ext uri="{9D8B030D-6E8A-4147-A177-3AD203B41FA5}">
                      <a16:colId xmlns:a16="http://schemas.microsoft.com/office/drawing/2014/main" val="1295725586"/>
                    </a:ext>
                  </a:extLst>
                </a:gridCol>
                <a:gridCol w="252000">
                  <a:extLst>
                    <a:ext uri="{9D8B030D-6E8A-4147-A177-3AD203B41FA5}">
                      <a16:colId xmlns:a16="http://schemas.microsoft.com/office/drawing/2014/main" val="4150773678"/>
                    </a:ext>
                  </a:extLst>
                </a:gridCol>
                <a:gridCol w="468000">
                  <a:extLst>
                    <a:ext uri="{9D8B030D-6E8A-4147-A177-3AD203B41FA5}">
                      <a16:colId xmlns:a16="http://schemas.microsoft.com/office/drawing/2014/main" val="2861320369"/>
                    </a:ext>
                  </a:extLst>
                </a:gridCol>
                <a:gridCol w="324000">
                  <a:extLst>
                    <a:ext uri="{9D8B030D-6E8A-4147-A177-3AD203B41FA5}">
                      <a16:colId xmlns:a16="http://schemas.microsoft.com/office/drawing/2014/main" val="20015"/>
                    </a:ext>
                  </a:extLst>
                </a:gridCol>
                <a:gridCol w="324000">
                  <a:extLst>
                    <a:ext uri="{9D8B030D-6E8A-4147-A177-3AD203B41FA5}">
                      <a16:colId xmlns:a16="http://schemas.microsoft.com/office/drawing/2014/main" val="20016"/>
                    </a:ext>
                  </a:extLst>
                </a:gridCol>
                <a:gridCol w="324000">
                  <a:extLst>
                    <a:ext uri="{9D8B030D-6E8A-4147-A177-3AD203B41FA5}">
                      <a16:colId xmlns:a16="http://schemas.microsoft.com/office/drawing/2014/main" val="20017"/>
                    </a:ext>
                  </a:extLst>
                </a:gridCol>
                <a:gridCol w="324000">
                  <a:extLst>
                    <a:ext uri="{9D8B030D-6E8A-4147-A177-3AD203B41FA5}">
                      <a16:colId xmlns:a16="http://schemas.microsoft.com/office/drawing/2014/main" val="20018"/>
                    </a:ext>
                  </a:extLst>
                </a:gridCol>
              </a:tblGrid>
              <a:tr h="307718">
                <a:tc gridSpan="2">
                  <a:txBody>
                    <a:bodyPr/>
                    <a:lstStyle/>
                    <a:p>
                      <a:pPr algn="ctr" fontAlgn="b">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1</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2</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3</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4</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5</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6</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sz="700" b="0" i="0" u="none" strike="noStrike" dirty="0" smtClean="0">
                          <a:solidFill>
                            <a:schemeClr val="tx1"/>
                          </a:solidFill>
                          <a:effectLst/>
                          <a:latin typeface="Meiryo UI" panose="020B0604030504040204" pitchFamily="50" charset="-128"/>
                          <a:ea typeface="Meiryo UI" panose="020B0604030504040204" pitchFamily="50" charset="-128"/>
                        </a:rPr>
                        <a:t>7</a:t>
                      </a:r>
                      <a:endParaRPr 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sz="700" b="0" i="0" u="none" strike="noStrike" dirty="0" smtClean="0">
                          <a:solidFill>
                            <a:schemeClr val="tx1"/>
                          </a:solidFill>
                          <a:effectLst/>
                          <a:latin typeface="Meiryo UI" panose="020B0604030504040204" pitchFamily="50" charset="-128"/>
                          <a:ea typeface="Meiryo UI" panose="020B0604030504040204" pitchFamily="50" charset="-128"/>
                        </a:rPr>
                        <a:t>8</a:t>
                      </a:r>
                      <a:endParaRPr 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sz="700" b="0" i="0" u="none" strike="noStrike" dirty="0" smtClean="0">
                          <a:solidFill>
                            <a:schemeClr val="tx1"/>
                          </a:solidFill>
                          <a:effectLst/>
                          <a:latin typeface="Meiryo UI" panose="020B0604030504040204" pitchFamily="50" charset="-128"/>
                          <a:ea typeface="Meiryo UI" panose="020B0604030504040204" pitchFamily="50" charset="-128"/>
                        </a:rPr>
                        <a:t>9</a:t>
                      </a:r>
                      <a:endParaRPr 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en-US" sz="700" b="0" i="0" u="none" strike="noStrike" dirty="0" smtClean="0">
                          <a:solidFill>
                            <a:schemeClr val="tx1"/>
                          </a:solidFill>
                          <a:effectLst/>
                          <a:latin typeface="Meiryo UI" panose="020B0604030504040204" pitchFamily="50" charset="-128"/>
                          <a:ea typeface="Meiryo UI" panose="020B0604030504040204" pitchFamily="50" charset="-128"/>
                        </a:rPr>
                        <a:t>10</a:t>
                      </a:r>
                      <a:endParaRPr 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計</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平均</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　　</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31</a:t>
                      </a: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日</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計</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ja-JP" altLang="en-US" sz="700" dirty="0" smtClean="0">
                          <a:solidFill>
                            <a:schemeClr val="tx1"/>
                          </a:solidFill>
                          <a:latin typeface="Meiryo UI" panose="020B0604030504040204" pitchFamily="50" charset="-128"/>
                          <a:ea typeface="Meiryo UI" panose="020B0604030504040204" pitchFamily="50" charset="-128"/>
                        </a:rPr>
                        <a:t>平均</a:t>
                      </a:r>
                      <a:endParaRPr lang="ja-JP" altLang="en-US" sz="700" dirty="0">
                        <a:solidFill>
                          <a:schemeClr val="tx1"/>
                        </a:solidFill>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月平均</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目標量</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2730482"/>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エネルギー</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(kcal)</a:t>
                      </a: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たんぱく質</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脂質</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炭水化物</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食物繊維</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ビタミン</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A(</a:t>
                      </a:r>
                      <a:r>
                        <a:rPr lang="el-GR" altLang="ja-JP" sz="700" b="0" i="0" u="none" strike="noStrike" dirty="0" smtClean="0">
                          <a:solidFill>
                            <a:schemeClr val="tx1"/>
                          </a:solidFill>
                          <a:effectLst/>
                          <a:latin typeface="Meiryo UI" panose="020B0604030504040204" pitchFamily="50" charset="-128"/>
                          <a:ea typeface="Meiryo UI" panose="020B0604030504040204" pitchFamily="50" charset="-128"/>
                        </a:rPr>
                        <a:t>μ</a:t>
                      </a:r>
                      <a:r>
                        <a:rPr lang="en-US" altLang="ja-JP" sz="700" b="0" i="0" u="none" strike="noStrike" dirty="0" err="1" smtClean="0">
                          <a:solidFill>
                            <a:schemeClr val="tx1"/>
                          </a:solidFill>
                          <a:effectLst/>
                          <a:latin typeface="Meiryo UI" panose="020B0604030504040204" pitchFamily="50" charset="-128"/>
                          <a:ea typeface="Meiryo UI" panose="020B0604030504040204" pitchFamily="50" charset="-128"/>
                        </a:rPr>
                        <a:t>gRAE</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a:t>
                      </a: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ビタミン</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B</a:t>
                      </a:r>
                      <a:r>
                        <a:rPr lang="en-US" altLang="ja-JP" sz="700" b="0" i="0" u="none" strike="noStrike" baseline="-25000" dirty="0" smtClean="0">
                          <a:solidFill>
                            <a:schemeClr val="accent6">
                              <a:lumMod val="75000"/>
                            </a:schemeClr>
                          </a:solidFill>
                          <a:effectLst/>
                          <a:latin typeface="Meiryo UI" panose="020B0604030504040204" pitchFamily="50" charset="-128"/>
                          <a:ea typeface="Meiryo UI" panose="020B0604030504040204" pitchFamily="50" charset="-128"/>
                        </a:rPr>
                        <a:t>1</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(mg)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ビタミン</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B</a:t>
                      </a:r>
                      <a:r>
                        <a:rPr lang="en-US" altLang="ja-JP" sz="700" b="0" i="0" u="none" strike="noStrike" baseline="-25000" dirty="0" smtClean="0">
                          <a:solidFill>
                            <a:schemeClr val="accent6">
                              <a:lumMod val="75000"/>
                            </a:schemeClr>
                          </a:solidFill>
                          <a:effectLst/>
                          <a:latin typeface="Meiryo UI" panose="020B0604030504040204" pitchFamily="50" charset="-128"/>
                          <a:ea typeface="Meiryo UI" panose="020B0604030504040204" pitchFamily="50" charset="-128"/>
                        </a:rPr>
                        <a:t>2</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(mg)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ビタミン</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C(mg)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カルシウム</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(mg)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鉄</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(mg)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lnSpc>
                          <a:spcPts val="800"/>
                        </a:lnSpc>
                      </a:pPr>
                      <a:endParaRPr lang="ja-JP" altLang="en-US" sz="700" b="0" i="0" u="none" strike="noStrike" dirty="0">
                        <a:effectLst/>
                        <a:latin typeface="Meiryo UI" panose="020B0604030504040204" pitchFamily="50" charset="-128"/>
                        <a:ea typeface="Meiryo UI" panose="020B0604030504040204" pitchFamily="50" charset="-128"/>
                      </a:endParaRPr>
                    </a:p>
                  </a:txBody>
                  <a:tcPr marL="6690" marR="6690" marT="6690" marB="0" anchor="ct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食塩相当量</a:t>
                      </a:r>
                      <a:r>
                        <a:rPr lang="en-US" altLang="ja-JP" sz="700" b="0" i="0" u="none" strike="noStrike" dirty="0" smtClean="0">
                          <a:solidFill>
                            <a:schemeClr val="tx1"/>
                          </a:solidFill>
                          <a:effectLst/>
                          <a:latin typeface="Meiryo UI" panose="020B0604030504040204" pitchFamily="50" charset="-128"/>
                          <a:ea typeface="Meiryo UI" panose="020B0604030504040204" pitchFamily="50" charset="-128"/>
                        </a:rPr>
                        <a:t>(g)</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167770">
                <a:tc rowSpan="4">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穀類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米</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5042604"/>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パン類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3315398"/>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err="1">
                          <a:solidFill>
                            <a:schemeClr val="tx1"/>
                          </a:solidFill>
                          <a:effectLst/>
                          <a:latin typeface="Meiryo UI" panose="020B0604030504040204" pitchFamily="50" charset="-128"/>
                          <a:ea typeface="Meiryo UI" panose="020B0604030504040204" pitchFamily="50" charset="-128"/>
                        </a:rPr>
                        <a:t>めん</a:t>
                      </a:r>
                      <a:r>
                        <a:rPr lang="ja-JP" altLang="en-US" sz="700" u="none" strike="noStrike" dirty="0">
                          <a:solidFill>
                            <a:schemeClr val="tx1"/>
                          </a:solidFill>
                          <a:effectLst/>
                          <a:latin typeface="Meiryo UI" panose="020B0604030504040204" pitchFamily="50" charset="-128"/>
                          <a:ea typeface="Meiryo UI" panose="020B0604030504040204" pitchFamily="50" charset="-128"/>
                        </a:rPr>
                        <a:t>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5397314"/>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その他の穀類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1454648"/>
                  </a:ext>
                </a:extLst>
              </a:tr>
              <a:tr h="167770">
                <a:tc rowSpan="2">
                  <a:txBody>
                    <a:bodyPr/>
                    <a:lstStyle/>
                    <a:p>
                      <a:pPr algn="l" fontAlgn="ctr">
                        <a:lnSpc>
                          <a:spcPts val="800"/>
                        </a:lnSpc>
                      </a:pPr>
                      <a:r>
                        <a:rPr lang="ja-JP" altLang="en-US" sz="700" u="none" strike="noStrike" dirty="0" err="1" smtClean="0">
                          <a:solidFill>
                            <a:schemeClr val="tx1"/>
                          </a:solidFill>
                          <a:effectLst/>
                          <a:latin typeface="Meiryo UI" panose="020B0604030504040204" pitchFamily="50" charset="-128"/>
                          <a:ea typeface="Meiryo UI" panose="020B0604030504040204" pitchFamily="50" charset="-128"/>
                        </a:rPr>
                        <a:t>いも</a:t>
                      </a:r>
                      <a:r>
                        <a:rPr lang="ja-JP" altLang="en-US" sz="700" u="none" strike="noStrike" dirty="0" smtClean="0">
                          <a:solidFill>
                            <a:schemeClr val="tx1"/>
                          </a:solidFill>
                          <a:effectLst/>
                          <a:latin typeface="Meiryo UI" panose="020B0604030504040204" pitchFamily="50" charset="-128"/>
                          <a:ea typeface="Meiryo UI" panose="020B0604030504040204" pitchFamily="50" charset="-128"/>
                        </a:rPr>
                        <a:t>及び</a:t>
                      </a:r>
                      <a:endParaRPr lang="en-US" altLang="ja-JP" sz="7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lnSpc>
                          <a:spcPts val="800"/>
                        </a:lnSpc>
                      </a:pPr>
                      <a:r>
                        <a:rPr lang="ja-JP" altLang="en-US" sz="700" u="none" strike="noStrike" dirty="0" smtClean="0">
                          <a:solidFill>
                            <a:schemeClr val="tx1"/>
                          </a:solidFill>
                          <a:effectLst/>
                          <a:latin typeface="Meiryo UI" panose="020B0604030504040204" pitchFamily="50" charset="-128"/>
                          <a:ea typeface="Meiryo UI" panose="020B0604030504040204" pitchFamily="50" charset="-128"/>
                        </a:rPr>
                        <a:t>でんぷん類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いも</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7417177"/>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err="1">
                          <a:solidFill>
                            <a:schemeClr val="tx1"/>
                          </a:solidFill>
                          <a:effectLst/>
                          <a:latin typeface="Meiryo UI" panose="020B0604030504040204" pitchFamily="50" charset="-128"/>
                          <a:ea typeface="Meiryo UI" panose="020B0604030504040204" pitchFamily="50" charset="-128"/>
                        </a:rPr>
                        <a:t>いも</a:t>
                      </a:r>
                      <a:r>
                        <a:rPr lang="ja-JP" altLang="en-US" sz="700" u="none" strike="noStrike" dirty="0">
                          <a:solidFill>
                            <a:schemeClr val="tx1"/>
                          </a:solidFill>
                          <a:effectLst/>
                          <a:latin typeface="Meiryo UI" panose="020B0604030504040204" pitchFamily="50" charset="-128"/>
                          <a:ea typeface="Meiryo UI" panose="020B0604030504040204" pitchFamily="50" charset="-128"/>
                        </a:rPr>
                        <a:t>加工品</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2249009"/>
                  </a:ext>
                </a:extLst>
              </a:tr>
              <a:tr h="167770">
                <a:tc gridSpan="2">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砂糖及び甘味類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7311985"/>
                  </a:ext>
                </a:extLst>
              </a:tr>
              <a:tr h="167770">
                <a:tc rowSpan="2">
                  <a:txBody>
                    <a:bodyPr/>
                    <a:lstStyle/>
                    <a:p>
                      <a:pPr algn="l"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豆類</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大豆製品</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6401190"/>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大豆、その他の豆類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656065"/>
                  </a:ext>
                </a:extLst>
              </a:tr>
              <a:tr h="167770">
                <a:tc gridSpan="2">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種実類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521510"/>
                  </a:ext>
                </a:extLst>
              </a:tr>
              <a:tr h="167770">
                <a:tc rowSpan="3">
                  <a:txBody>
                    <a:bodyPr/>
                    <a:lstStyle/>
                    <a:p>
                      <a:pPr algn="l"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野菜類</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緑黄色野菜</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014484"/>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その他の野菜</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2670159"/>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野菜漬物</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9131116"/>
                  </a:ext>
                </a:extLst>
              </a:tr>
              <a:tr h="167770">
                <a:tc rowSpan="2">
                  <a:txBody>
                    <a:bodyPr/>
                    <a:lstStyle/>
                    <a:p>
                      <a:pPr algn="l"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果実類</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果実</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524303"/>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果実加工品</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272889"/>
                  </a:ext>
                </a:extLst>
              </a:tr>
              <a:tr h="167770">
                <a:tc gridSpan="2">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きのこ類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1894005"/>
                  </a:ext>
                </a:extLst>
              </a:tr>
              <a:tr h="167770">
                <a:tc gridSpan="2">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藻類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8991798"/>
                  </a:ext>
                </a:extLst>
              </a:tr>
              <a:tr h="167770">
                <a:tc rowSpan="3">
                  <a:txBody>
                    <a:bodyPr/>
                    <a:lstStyle/>
                    <a:p>
                      <a:pPr algn="l"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魚介類</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魚介類</a:t>
                      </a:r>
                      <a:r>
                        <a:rPr lang="en-US" altLang="ja-JP" sz="700" u="none" strike="noStrike" dirty="0">
                          <a:solidFill>
                            <a:schemeClr val="tx1"/>
                          </a:solidFill>
                          <a:effectLst/>
                          <a:latin typeface="Meiryo UI" panose="020B0604030504040204" pitchFamily="50" charset="-128"/>
                          <a:ea typeface="Meiryo UI" panose="020B0604030504040204" pitchFamily="50" charset="-128"/>
                        </a:rPr>
                        <a:t>(</a:t>
                      </a:r>
                      <a:r>
                        <a:rPr lang="ja-JP" altLang="en-US" sz="700" u="none" strike="noStrike" dirty="0">
                          <a:solidFill>
                            <a:schemeClr val="tx1"/>
                          </a:solidFill>
                          <a:effectLst/>
                          <a:latin typeface="Meiryo UI" panose="020B0604030504040204" pitchFamily="50" charset="-128"/>
                          <a:ea typeface="Meiryo UI" panose="020B0604030504040204" pitchFamily="50" charset="-128"/>
                        </a:rPr>
                        <a:t>生</a:t>
                      </a:r>
                      <a:r>
                        <a:rPr lang="en-US" altLang="ja-JP" sz="70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108850"/>
                  </a:ext>
                </a:extLst>
              </a:tr>
              <a:tr h="167770">
                <a:tc vMerge="1">
                  <a:txBody>
                    <a:bodyPr/>
                    <a:lstStyle/>
                    <a:p>
                      <a:endParaRPr kumimoji="1" lang="ja-JP" altLang="en-US"/>
                    </a:p>
                  </a:txBody>
                  <a:tcPr/>
                </a:tc>
                <a:tc>
                  <a:txBody>
                    <a:bodyPr/>
                    <a:lstStyle/>
                    <a:p>
                      <a:pPr algn="l" fontAlgn="ctr">
                        <a:lnSpc>
                          <a:spcPts val="800"/>
                        </a:lnSpc>
                      </a:pPr>
                      <a:r>
                        <a:rPr lang="zh-TW" altLang="en-US" sz="700" u="none" strike="noStrike" dirty="0">
                          <a:solidFill>
                            <a:schemeClr val="tx1"/>
                          </a:solidFill>
                          <a:effectLst/>
                          <a:latin typeface="Meiryo UI" panose="020B0604030504040204" pitchFamily="50" charset="-128"/>
                          <a:ea typeface="Meiryo UI" panose="020B0604030504040204" pitchFamily="50" charset="-128"/>
                        </a:rPr>
                        <a:t>干物、塩蔵、缶詰</a:t>
                      </a:r>
                      <a:endParaRPr lang="zh-TW"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837096"/>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練製品</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897115"/>
                  </a:ext>
                </a:extLst>
              </a:tr>
              <a:tr h="167770">
                <a:tc rowSpan="2">
                  <a:txBody>
                    <a:bodyPr/>
                    <a:lstStyle/>
                    <a:p>
                      <a:pPr algn="l"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肉類</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肉類</a:t>
                      </a:r>
                      <a:r>
                        <a:rPr lang="en-US" altLang="ja-JP" sz="700" u="none" strike="noStrike" dirty="0">
                          <a:solidFill>
                            <a:schemeClr val="tx1"/>
                          </a:solidFill>
                          <a:effectLst/>
                          <a:latin typeface="Meiryo UI" panose="020B0604030504040204" pitchFamily="50" charset="-128"/>
                          <a:ea typeface="Meiryo UI" panose="020B0604030504040204" pitchFamily="50" charset="-128"/>
                        </a:rPr>
                        <a:t>(</a:t>
                      </a:r>
                      <a:r>
                        <a:rPr lang="ja-JP" altLang="en-US" sz="700" u="none" strike="noStrike" dirty="0">
                          <a:solidFill>
                            <a:schemeClr val="tx1"/>
                          </a:solidFill>
                          <a:effectLst/>
                          <a:latin typeface="Meiryo UI" panose="020B0604030504040204" pitchFamily="50" charset="-128"/>
                          <a:ea typeface="Meiryo UI" panose="020B0604030504040204" pitchFamily="50" charset="-128"/>
                        </a:rPr>
                        <a:t>生</a:t>
                      </a:r>
                      <a:r>
                        <a:rPr lang="en-US" altLang="ja-JP" sz="70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9776761"/>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肉加工品</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854896"/>
                  </a:ext>
                </a:extLst>
              </a:tr>
              <a:tr h="167770">
                <a:tc gridSpan="2">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卵類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5056172"/>
                  </a:ext>
                </a:extLst>
              </a:tr>
              <a:tr h="167770">
                <a:tc rowSpan="2">
                  <a:txBody>
                    <a:bodyPr/>
                    <a:lstStyle/>
                    <a:p>
                      <a:pPr algn="l"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乳類</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牛乳</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8347751"/>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乳製品</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0849144"/>
                  </a:ext>
                </a:extLst>
              </a:tr>
              <a:tr h="167770">
                <a:tc rowSpan="2">
                  <a:txBody>
                    <a:bodyPr/>
                    <a:lstStyle/>
                    <a:p>
                      <a:pPr algn="l"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油脂類</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植物性</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478087"/>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動物性</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255839"/>
                  </a:ext>
                </a:extLst>
              </a:tr>
              <a:tr h="167770">
                <a:tc rowSpan="4">
                  <a:txBody>
                    <a:bodyPr/>
                    <a:lstStyle/>
                    <a:p>
                      <a:pPr algn="l" fontAlgn="ctr">
                        <a:lnSpc>
                          <a:spcPts val="800"/>
                        </a:lnSpc>
                      </a:pPr>
                      <a:r>
                        <a:rPr lang="ja-JP" altLang="en-US" sz="700" u="none" strike="noStrike" dirty="0" smtClean="0">
                          <a:solidFill>
                            <a:schemeClr val="tx1"/>
                          </a:solidFill>
                          <a:effectLst/>
                          <a:latin typeface="Meiryo UI" panose="020B0604030504040204" pitchFamily="50" charset="-128"/>
                          <a:ea typeface="Meiryo UI" panose="020B0604030504040204" pitchFamily="50" charset="-128"/>
                        </a:rPr>
                        <a:t>調味料及び香辛料類</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6690" marT="669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食塩</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325364"/>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しょうゆ</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7789549"/>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みそ</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85587"/>
                  </a:ext>
                </a:extLst>
              </a:tr>
              <a:tr h="167770">
                <a:tc vMerge="1">
                  <a:txBody>
                    <a:bodyPr/>
                    <a:lstStyle/>
                    <a:p>
                      <a:endParaRPr kumimoji="1" lang="ja-JP" altLang="en-US"/>
                    </a:p>
                  </a:txBody>
                  <a:tcPr/>
                </a:tc>
                <a:tc>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その他の調味料</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553416"/>
                  </a:ext>
                </a:extLst>
              </a:tr>
              <a:tr h="167770">
                <a:tc gridSpan="2">
                  <a:txBody>
                    <a:bodyPr/>
                    <a:lstStyle/>
                    <a:p>
                      <a:pPr algn="l" fontAlgn="ctr">
                        <a:lnSpc>
                          <a:spcPts val="800"/>
                        </a:lnSpc>
                      </a:pPr>
                      <a:r>
                        <a:rPr lang="ja-JP" altLang="en-US" sz="700" b="0" i="0" u="none" strike="noStrike" dirty="0" smtClean="0">
                          <a:solidFill>
                            <a:schemeClr val="tx1"/>
                          </a:solidFill>
                          <a:effectLst/>
                          <a:latin typeface="Meiryo UI" panose="020B0604030504040204" pitchFamily="50" charset="-128"/>
                          <a:ea typeface="Meiryo UI" panose="020B0604030504040204" pitchFamily="50" charset="-128"/>
                        </a:rPr>
                        <a:t>調理済み流通食品類</a:t>
                      </a:r>
                      <a:endParaRPr lang="zh-TW"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2624360"/>
                  </a:ext>
                </a:extLst>
              </a:tr>
              <a:tr h="167770">
                <a:tc gridSpan="2">
                  <a:txBody>
                    <a:bodyPr/>
                    <a:lstStyle/>
                    <a:p>
                      <a:pPr algn="l"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計</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r>
                        <a:rPr lang="ja-JP" altLang="en-US" sz="7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lnSpc>
                          <a:spcPts val="800"/>
                        </a:lnSpc>
                      </a:pPr>
                      <a:endParaRPr lang="ja-JP" altLang="en-US"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2219578"/>
                  </a:ext>
                </a:extLst>
              </a:tr>
            </a:tbl>
          </a:graphicData>
        </a:graphic>
      </p:graphicFrame>
      <p:sp>
        <p:nvSpPr>
          <p:cNvPr id="4" name="正方形/長方形 3"/>
          <p:cNvSpPr/>
          <p:nvPr/>
        </p:nvSpPr>
        <p:spPr bwMode="white">
          <a:xfrm>
            <a:off x="4505325" y="1050441"/>
            <a:ext cx="161924" cy="8096734"/>
          </a:xfrm>
          <a:prstGeom prst="rect">
            <a:avLst/>
          </a:prstGeom>
          <a:solidFill>
            <a:schemeClr val="bg1"/>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540000" y="675310"/>
            <a:ext cx="3617484" cy="315271"/>
            <a:chOff x="575916" y="4509569"/>
            <a:chExt cx="3617484" cy="315271"/>
          </a:xfrm>
        </p:grpSpPr>
        <p:sp>
          <p:nvSpPr>
            <p:cNvPr id="13" name="テキスト ボックス 12"/>
            <p:cNvSpPr txBox="1"/>
            <p:nvPr/>
          </p:nvSpPr>
          <p:spPr>
            <a:xfrm>
              <a:off x="599847" y="4509569"/>
              <a:ext cx="2895549"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(5)  </a:t>
              </a:r>
              <a:r>
                <a:rPr kumimoji="1" lang="ja-JP" altLang="en-US" sz="1100" dirty="0" smtClean="0">
                  <a:latin typeface="Meiryo UI" panose="020B0604030504040204" pitchFamily="50" charset="-128"/>
                  <a:ea typeface="Meiryo UI" panose="020B0604030504040204" pitchFamily="50" charset="-128"/>
                </a:rPr>
                <a:t>給与栄養量及び給与食品検討表</a:t>
              </a:r>
              <a:endParaRPr kumimoji="1" lang="ja-JP" altLang="en-US" sz="1100"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5" name="フローチャート : 結合子 14"/>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スライド番号プレースホルダー 1"/>
          <p:cNvSpPr>
            <a:spLocks noGrp="1"/>
          </p:cNvSpPr>
          <p:nvPr>
            <p:ph type="sldNum" sz="quarter" idx="10"/>
          </p:nvPr>
        </p:nvSpPr>
        <p:spPr/>
        <p:txBody>
          <a:bodyPr/>
          <a:lstStyle/>
          <a:p>
            <a:r>
              <a:rPr kumimoji="1" lang="en-US" altLang="ja-JP" dirty="0" smtClean="0"/>
              <a:t>30</a:t>
            </a:r>
            <a:endParaRPr kumimoji="1" lang="ja-JP" altLang="en-US" dirty="0"/>
          </a:p>
        </p:txBody>
      </p:sp>
    </p:spTree>
    <p:extLst>
      <p:ext uri="{BB962C8B-B14F-4D97-AF65-F5344CB8AC3E}">
        <p14:creationId xmlns:p14="http://schemas.microsoft.com/office/powerpoint/2010/main" val="30878135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3" name="テキスト ボックス 2"/>
          <p:cNvSpPr txBox="1"/>
          <p:nvPr/>
        </p:nvSpPr>
        <p:spPr>
          <a:xfrm>
            <a:off x="444750" y="722397"/>
            <a:ext cx="2286000" cy="253916"/>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参考</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食品分類表</a:t>
            </a:r>
          </a:p>
        </p:txBody>
      </p:sp>
      <p:graphicFrame>
        <p:nvGraphicFramePr>
          <p:cNvPr id="5" name="表 4"/>
          <p:cNvGraphicFramePr>
            <a:graphicFrameLocks noGrp="1"/>
          </p:cNvGraphicFramePr>
          <p:nvPr>
            <p:extLst>
              <p:ext uri="{D42A27DB-BD31-4B8C-83A1-F6EECF244321}">
                <p14:modId xmlns:p14="http://schemas.microsoft.com/office/powerpoint/2010/main" val="4074330772"/>
              </p:ext>
            </p:extLst>
          </p:nvPr>
        </p:nvGraphicFramePr>
        <p:xfrm>
          <a:off x="540000" y="990594"/>
          <a:ext cx="5760001" cy="7861292"/>
        </p:xfrm>
        <a:graphic>
          <a:graphicData uri="http://schemas.openxmlformats.org/drawingml/2006/table">
            <a:tbl>
              <a:tblPr/>
              <a:tblGrid>
                <a:gridCol w="48229">
                  <a:extLst>
                    <a:ext uri="{9D8B030D-6E8A-4147-A177-3AD203B41FA5}">
                      <a16:colId xmlns:a16="http://schemas.microsoft.com/office/drawing/2014/main" val="3324045881"/>
                    </a:ext>
                  </a:extLst>
                </a:gridCol>
                <a:gridCol w="692425">
                  <a:extLst>
                    <a:ext uri="{9D8B030D-6E8A-4147-A177-3AD203B41FA5}">
                      <a16:colId xmlns:a16="http://schemas.microsoft.com/office/drawing/2014/main" val="2921589814"/>
                    </a:ext>
                  </a:extLst>
                </a:gridCol>
                <a:gridCol w="41618">
                  <a:extLst>
                    <a:ext uri="{9D8B030D-6E8A-4147-A177-3AD203B41FA5}">
                      <a16:colId xmlns:a16="http://schemas.microsoft.com/office/drawing/2014/main" val="929525555"/>
                    </a:ext>
                  </a:extLst>
                </a:gridCol>
                <a:gridCol w="1036235">
                  <a:extLst>
                    <a:ext uri="{9D8B030D-6E8A-4147-A177-3AD203B41FA5}">
                      <a16:colId xmlns:a16="http://schemas.microsoft.com/office/drawing/2014/main" val="1678190427"/>
                    </a:ext>
                  </a:extLst>
                </a:gridCol>
                <a:gridCol w="40197">
                  <a:extLst>
                    <a:ext uri="{9D8B030D-6E8A-4147-A177-3AD203B41FA5}">
                      <a16:colId xmlns:a16="http://schemas.microsoft.com/office/drawing/2014/main" val="3127422168"/>
                    </a:ext>
                  </a:extLst>
                </a:gridCol>
                <a:gridCol w="3901297">
                  <a:extLst>
                    <a:ext uri="{9D8B030D-6E8A-4147-A177-3AD203B41FA5}">
                      <a16:colId xmlns:a16="http://schemas.microsoft.com/office/drawing/2014/main" val="2532416471"/>
                    </a:ext>
                  </a:extLst>
                </a:gridCol>
              </a:tblGrid>
              <a:tr h="264370">
                <a:tc gridSpan="5">
                  <a:txBody>
                    <a:bodyPr/>
                    <a:lstStyle/>
                    <a:p>
                      <a:pPr algn="ctr"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食品群名</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主な食品名</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3467992"/>
                  </a:ext>
                </a:extLst>
              </a:tr>
              <a:tr h="227417">
                <a:tc rowSpan="4">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rowSpan="4">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穀類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米</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精白米、もち米、胚芽米、強化米、</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もち </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13452045"/>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パン類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食パン、コッ</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ぺ</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パン、フランスパン、ロールパン、</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クロワッサン</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84696974"/>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めん</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うどん、そば、中華</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めん</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、乾</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めん</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、スパゲティ、</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マカロニ</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57138814"/>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endParaRPr lang="ja-JP" altLang="en-US" sz="900" b="0" i="0" u="none" strike="noStrike">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その他の穀類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小麦粉、パン粉、焼</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ふ</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、上新粉、ビーフン、白玉粉、</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コーンフレーク</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082103"/>
                  </a:ext>
                </a:extLst>
              </a:tr>
              <a:tr h="227417">
                <a:tc rowSpan="2">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l" fontAlgn="ctr">
                        <a:lnSpc>
                          <a:spcPts val="1000"/>
                        </a:lnSpc>
                      </a:pPr>
                      <a:r>
                        <a:rPr lang="ja-JP" altLang="en-US" sz="900" b="0" i="0" u="none" strike="noStrike" dirty="0" err="1" smtClean="0">
                          <a:solidFill>
                            <a:schemeClr val="tx1"/>
                          </a:solidFill>
                          <a:effectLst/>
                          <a:latin typeface="Meiryo UI" panose="020B0604030504040204" pitchFamily="50" charset="-128"/>
                          <a:ea typeface="Meiryo UI" panose="020B0604030504040204" pitchFamily="50" charset="-128"/>
                        </a:rPr>
                        <a:t>いも</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及び</a:t>
                      </a:r>
                      <a:endParaRPr lang="en-US" altLang="ja-JP"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でんぷん類</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endParaRPr lang="ja-JP" altLang="en-US" sz="900" b="0" i="0" u="none" strike="noStrike">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いも</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さつまいも、里</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いも</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、じゃがいも、やまのい</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も</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63444914"/>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endParaRPr lang="ja-JP" altLang="en-US" sz="900" b="0" i="0" u="none" strike="noStrike">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いも加工品</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こんにゃく、しらたき、でん粉、はるさめ、</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タピオカパール</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7676956"/>
                  </a:ext>
                </a:extLst>
              </a:tr>
              <a:tr h="227417">
                <a:tc>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gridSpan="3">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砂糖及び甘味類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上白糖、粉あめ、はちみつ、ジャム、</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マーマレード</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8515331"/>
                  </a:ext>
                </a:extLst>
              </a:tr>
              <a:tr h="227417">
                <a:tc rowSpan="2">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豆類</a:t>
                      </a:r>
                    </a:p>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大豆製品</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豆腐、油揚、生揚、納豆、凍豆腐、おから、豆乳、</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湯葉</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44800781"/>
                  </a:ext>
                </a:extLst>
              </a:tr>
              <a:tr h="387206">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大豆</a:t>
                      </a:r>
                      <a:endParaRPr lang="en-US" altLang="ja-JP"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その他</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の豆類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大豆、きなこ、あずき、えんどう、そらまめ、うずら豆、うぐいす</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豆</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086787"/>
                  </a:ext>
                </a:extLst>
              </a:tr>
              <a:tr h="227417">
                <a:tc>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gridSpan="3">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種実類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endParaRPr lang="ja-JP" altLang="en-US" sz="1000" b="0" i="0" u="none" strike="noStrike">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アーモンド、ぎんなん、くり、くるみ、けし、ごま、</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ピーナッツ</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1366484"/>
                  </a:ext>
                </a:extLst>
              </a:tr>
              <a:tr h="387206">
                <a:tc rowSpan="3">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3">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野菜類</a:t>
                      </a:r>
                    </a:p>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緑黄色野菜</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かぼちゃ、しゅん</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ぎく</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、にんじん、ほうれん草、トマト、ピーマン</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、さや</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いん</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げん</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さやえんどう</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95617876"/>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その他の野菜</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キャベツ、きゅうり、大根、たまねぎ、はくさい、切干</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大根</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65004237"/>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野菜漬物</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しば漬、たくあん、福神漬、</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奈良漬</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9975994"/>
                  </a:ext>
                </a:extLst>
              </a:tr>
              <a:tr h="227417">
                <a:tc rowSpan="2">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果実類</a:t>
                      </a:r>
                    </a:p>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果実</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いちご、グレープフルーツ、バナナ、みかん、</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りんご</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24196763"/>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果実加工品</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缶詰、干柿、干しぶどう、果肉飲料、濃縮</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果汁</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3458315"/>
                  </a:ext>
                </a:extLst>
              </a:tr>
              <a:tr h="227417">
                <a:tc>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3">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きのこ類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えのきたけ、生しいたけ、干しいたけ、</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ほんし</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めじ、</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マッシュルーム</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0968738"/>
                  </a:ext>
                </a:extLst>
              </a:tr>
              <a:tr h="227417">
                <a:tc>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3">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藻類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endParaRPr lang="ja-JP" altLang="en-US" sz="1000" b="0" i="0" u="none" strike="noStrike">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のり、ひじき、わかめ、昆布、寒天、昆布</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佃煮</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888524"/>
                  </a:ext>
                </a:extLst>
              </a:tr>
              <a:tr h="227417">
                <a:tc rowSpan="3">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rowSpan="3">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魚介類</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魚介類</a:t>
                      </a: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生</a:t>
                      </a: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生魚</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93076342"/>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干物、塩蔵、缶詰</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佃煮、乾物、塩もの、たらこ、生干し魚、半生干し魚、味付</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缶詰</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6691295"/>
                  </a:ext>
                </a:extLst>
              </a:tr>
              <a:tr h="227417">
                <a:tc vMerge="1">
                  <a:txBody>
                    <a:bodyPr/>
                    <a:lstStyle/>
                    <a:p>
                      <a:endParaRPr kumimoji="1" lang="ja-JP" altLang="en-US"/>
                    </a:p>
                  </a:txBody>
                  <a:tcPr/>
                </a:tc>
                <a:tc vMerge="1">
                  <a:txBody>
                    <a:bodyPr/>
                    <a:lstStyle/>
                    <a:p>
                      <a:endParaRPr kumimoji="1" lang="ja-JP" altLang="en-US"/>
                    </a:p>
                  </a:txBody>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練製品</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かまぼこ、ちくわ、さつま揚、魚肉ハム、魚肉</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ソーセージ</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0304674"/>
                  </a:ext>
                </a:extLst>
              </a:tr>
              <a:tr h="227417">
                <a:tc rowSpan="2">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肉類</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肉類</a:t>
                      </a: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生</a:t>
                      </a: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hMerge="1">
                  <a:txBody>
                    <a:bodyPr/>
                    <a:lstStyle/>
                    <a:p>
                      <a:pPr algn="l" fontAlgn="ctr"/>
                      <a:endParaRPr lang="en-US" altLang="ja-JP"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牛肉、豚肉、鶏肉、鯨</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肉</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38394117"/>
                  </a:ext>
                </a:extLst>
              </a:tr>
              <a:tr h="227417">
                <a:tc vMerge="1">
                  <a:txBody>
                    <a:bodyPr/>
                    <a:lstStyle/>
                    <a:p>
                      <a:endParaRPr kumimoji="1" lang="ja-JP" altLang="en-US"/>
                    </a:p>
                  </a:txBody>
                  <a:tcPr/>
                </a:tc>
                <a:tc vMerge="1">
                  <a:txBody>
                    <a:bodyPr/>
                    <a:lstStyle/>
                    <a:p>
                      <a:endParaRPr kumimoji="1" lang="ja-JP" altLang="en-US"/>
                    </a:p>
                  </a:txBody>
                  <a:tcPr/>
                </a:tc>
                <a:tc grid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肉</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加工品</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ハム、ベーコン、ソーセージ、ウインナー、フランクフルト、</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焼豚</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984199"/>
                  </a:ext>
                </a:extLst>
              </a:tr>
              <a:tr h="227417">
                <a:tc>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gridSpan="3">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卵類</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000" b="0" i="0" u="none" strike="noStrike">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鶏卵、うずら</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卵</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3777"/>
                  </a:ext>
                </a:extLst>
              </a:tr>
              <a:tr h="227417">
                <a:tc rowSpan="2">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乳類</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牛乳</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普通牛乳、</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加工乳（低脂肪乳）</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18209882"/>
                  </a:ext>
                </a:extLst>
              </a:tr>
              <a:tr h="227417">
                <a:tc vMerge="1">
                  <a:txBody>
                    <a:bodyPr/>
                    <a:lstStyle/>
                    <a:p>
                      <a:endParaRPr kumimoji="1" lang="ja-JP" altLang="en-US"/>
                    </a:p>
                  </a:txBody>
                  <a:tcPr/>
                </a:tc>
                <a:tc vMerge="1">
                  <a:txBody>
                    <a:bodyPr/>
                    <a:lstStyle/>
                    <a:p>
                      <a:endParaRPr kumimoji="1" lang="ja-JP" altLang="en-US"/>
                    </a:p>
                  </a:txBody>
                  <a:tcPr/>
                </a:tc>
                <a:tc grid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乳製品</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endParaRPr lang="ja-JP" altLang="en-US" sz="1000" b="0" i="0" u="none" strike="noStrike">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チーズ、ヨーグルト、粉乳、練乳、アイスクリーム、クリーム、乳</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飲料</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434076"/>
                  </a:ext>
                </a:extLst>
              </a:tr>
              <a:tr h="227417">
                <a:tc rowSpan="2">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油脂類</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l" fontAlgn="ctr">
                        <a:lnSpc>
                          <a:spcPts val="1000"/>
                        </a:lnSpc>
                      </a:pPr>
                      <a:r>
                        <a:rPr lang="ja-JP" altLang="en-US" sz="9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植物性</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hMerge="1">
                  <a:txBody>
                    <a:bodyPr/>
                    <a:lstStyle/>
                    <a:p>
                      <a:pPr algn="l" fontAlgn="ctr"/>
                      <a:endParaRPr lang="ja-JP" altLang="en-US" sz="1000" b="0" i="0" u="none" strike="noStrike">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調合油、オリーブ油</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ごま</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油、大豆油、なたね油、</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マーガリン</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06881331"/>
                  </a:ext>
                </a:extLst>
              </a:tr>
              <a:tr h="227417">
                <a:tc vMerge="1">
                  <a:txBody>
                    <a:bodyPr/>
                    <a:lstStyle/>
                    <a:p>
                      <a:endParaRPr kumimoji="1" lang="ja-JP" altLang="en-US"/>
                    </a:p>
                  </a:txBody>
                  <a:tcPr/>
                </a:tc>
                <a:tc vMerge="1">
                  <a:txBody>
                    <a:bodyPr/>
                    <a:lstStyle/>
                    <a:p>
                      <a:endParaRPr kumimoji="1" lang="ja-JP" altLang="en-US"/>
                    </a:p>
                  </a:txBody>
                  <a:tcPr/>
                </a:tc>
                <a:tc gridSpan="2">
                  <a:txBody>
                    <a:bodyPr/>
                    <a:lstStyle/>
                    <a:p>
                      <a:pPr algn="l" fontAlgn="ctr">
                        <a:lnSpc>
                          <a:spcPts val="1000"/>
                        </a:lnSpc>
                      </a:pPr>
                      <a:r>
                        <a:rPr lang="ja-JP" altLang="en-US" sz="9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動物性</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牛脂、ラード、</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バター</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976379"/>
                  </a:ext>
                </a:extLst>
              </a:tr>
              <a:tr h="227417">
                <a:tc rowSpan="4">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4">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調味料及び</a:t>
                      </a:r>
                      <a:endParaRPr lang="en-US" altLang="ja-JP"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香辛料類</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l" fontAlgn="ctr">
                        <a:lnSpc>
                          <a:spcPts val="1000"/>
                        </a:lnSpc>
                      </a:pPr>
                      <a:r>
                        <a:rPr lang="ja-JP" altLang="en-US" sz="9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食塩</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（調理用）</a:t>
                      </a: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89337212"/>
                  </a:ext>
                </a:extLst>
              </a:tr>
              <a:tr h="227417">
                <a:tc vMerge="1">
                  <a:txBody>
                    <a:bodyPr/>
                    <a:lstStyle/>
                    <a:p>
                      <a:endParaRPr kumimoji="1" lang="ja-JP" altLang="en-US"/>
                    </a:p>
                  </a:txBody>
                  <a:tcPr/>
                </a:tc>
                <a:tc vMerge="1">
                  <a:txBody>
                    <a:bodyPr/>
                    <a:lstStyle/>
                    <a:p>
                      <a:endParaRPr kumimoji="1" lang="ja-JP" altLang="en-US"/>
                    </a:p>
                  </a:txBody>
                  <a:tcPr/>
                </a:tc>
                <a:tc grid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しょうゆ</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こいくちしょうゆ、うすく</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ち</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しょうゆ</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82083571"/>
                  </a:ext>
                </a:extLst>
              </a:tr>
              <a:tr h="227417">
                <a:tc vMerge="1">
                  <a:txBody>
                    <a:bodyPr/>
                    <a:lstStyle/>
                    <a:p>
                      <a:endParaRPr kumimoji="1" lang="ja-JP" altLang="en-US"/>
                    </a:p>
                  </a:txBody>
                  <a:tcPr/>
                </a:tc>
                <a:tc vMerge="1">
                  <a:txBody>
                    <a:bodyPr/>
                    <a:lstStyle/>
                    <a:p>
                      <a:endParaRPr kumimoji="1" lang="ja-JP" altLang="en-US"/>
                    </a:p>
                  </a:txBody>
                  <a:tcPr/>
                </a:tc>
                <a:tc grid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みそ</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gn="l" fontAlgn="ctr">
                        <a:lnSpc>
                          <a:spcPts val="1000"/>
                        </a:lnSpc>
                      </a:pP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甘みそ</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、淡色辛み</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そ</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、赤色辛み</a:t>
                      </a:r>
                      <a:r>
                        <a:rPr lang="ja-JP" altLang="en-US" sz="900" b="0" i="0" u="none" strike="noStrike" dirty="0" err="1">
                          <a:solidFill>
                            <a:schemeClr val="tx1"/>
                          </a:solidFill>
                          <a:effectLst/>
                          <a:latin typeface="Meiryo UI" panose="020B0604030504040204" pitchFamily="50" charset="-128"/>
                          <a:ea typeface="Meiryo UI" panose="020B0604030504040204" pitchFamily="50" charset="-128"/>
                        </a:rPr>
                        <a:t>そ</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、麦</a:t>
                      </a:r>
                      <a:r>
                        <a:rPr lang="ja-JP" altLang="en-US" sz="900" b="0" i="0" u="none" strike="noStrike" dirty="0" err="1" smtClean="0">
                          <a:solidFill>
                            <a:schemeClr val="tx1"/>
                          </a:solidFill>
                          <a:effectLst/>
                          <a:latin typeface="Meiryo UI" panose="020B0604030504040204" pitchFamily="50" charset="-128"/>
                          <a:ea typeface="Meiryo UI" panose="020B0604030504040204" pitchFamily="50" charset="-128"/>
                        </a:rPr>
                        <a:t>みそ</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07202919"/>
                  </a:ext>
                </a:extLst>
              </a:tr>
              <a:tr h="227417">
                <a:tc vMerge="1">
                  <a:txBody>
                    <a:bodyPr/>
                    <a:lstStyle/>
                    <a:p>
                      <a:endParaRPr kumimoji="1" lang="ja-JP" altLang="en-US"/>
                    </a:p>
                  </a:txBody>
                  <a:tcPr/>
                </a:tc>
                <a:tc vMerge="1">
                  <a:txBody>
                    <a:bodyPr/>
                    <a:lstStyle/>
                    <a:p>
                      <a:endParaRPr kumimoji="1" lang="ja-JP" altLang="en-US"/>
                    </a:p>
                  </a:txBody>
                  <a:tcPr/>
                </a:tc>
                <a:tc gridSpan="2">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その他</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の調味料</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酢、ソース、みりん、ケチャップ</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、マヨネーズ、カレールウ</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5431763"/>
                  </a:ext>
                </a:extLst>
              </a:tr>
              <a:tr h="227417">
                <a:tc>
                  <a:txBody>
                    <a:bodyPr/>
                    <a:lstStyle/>
                    <a:p>
                      <a:pPr algn="dist"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gridSpan="3">
                  <a:txBody>
                    <a:bodyPr/>
                    <a:lstStyle/>
                    <a:p>
                      <a:pPr algn="l" fontAlgn="ctr">
                        <a:lnSpc>
                          <a:spcPts val="1000"/>
                        </a:lnSpc>
                      </a:pP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調理済み流通食品類</a:t>
                      </a:r>
                      <a:r>
                        <a:rPr lang="en-US" altLang="ja-JP" sz="900" b="0" i="0" u="none" strike="noStrike" baseline="30000" dirty="0" smtClean="0">
                          <a:solidFill>
                            <a:schemeClr val="tx1"/>
                          </a:solidFill>
                          <a:effectLst/>
                          <a:latin typeface="Meiryo UI" panose="020B0604030504040204" pitchFamily="50" charset="-128"/>
                          <a:ea typeface="Meiryo UI" panose="020B0604030504040204" pitchFamily="50" charset="-128"/>
                        </a:rPr>
                        <a:t>※</a:t>
                      </a:r>
                      <a:endParaRPr lang="zh-TW" altLang="en-US" sz="900" b="0" i="0" u="none" strike="noStrike" baseline="30000" dirty="0">
                        <a:solidFill>
                          <a:schemeClr val="tx1"/>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zh-TW" altLang="en-US" sz="1000" b="0" i="0" u="none" strike="noStrike" baseline="30000" dirty="0">
                        <a:solidFill>
                          <a:srgbClr val="00B050"/>
                        </a:solidFill>
                        <a:effectLst/>
                        <a:latin typeface="Meiryo UI" panose="020B0604030504040204" pitchFamily="50" charset="-128"/>
                        <a:ea typeface="Meiryo UI" panose="020B0604030504040204" pitchFamily="50" charset="-128"/>
                      </a:endParaRPr>
                    </a:p>
                  </a:txBody>
                  <a:tcPr marL="6774"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dist" fontAlgn="ctr">
                        <a:lnSpc>
                          <a:spcPts val="1000"/>
                        </a:lnSpc>
                      </a:pPr>
                      <a:r>
                        <a:rPr lang="ja-JP" altLang="en-US" sz="900" b="0" i="0" u="none" strike="noStrike">
                          <a:solidFill>
                            <a:schemeClr val="tx1"/>
                          </a:solidFill>
                          <a:effectLst/>
                          <a:latin typeface="Meiryo UI" panose="020B0604030504040204" pitchFamily="50" charset="-128"/>
                          <a:ea typeface="Meiryo UI" panose="020B0604030504040204" pitchFamily="50" charset="-128"/>
                        </a:rPr>
                        <a:t>　</a:t>
                      </a:r>
                    </a:p>
                  </a:txBody>
                  <a:tcPr marL="6774" marR="6774" marT="6774"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l" fontAlgn="ctr">
                        <a:lnSpc>
                          <a:spcPts val="1000"/>
                        </a:lnSpc>
                      </a:pP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冷凍コロッケ、冷凍ハンバーグ、冷凍</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シューマイ</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101616" marR="6774" marT="6774"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2556715495"/>
                  </a:ext>
                </a:extLst>
              </a:tr>
            </a:tbl>
          </a:graphicData>
        </a:graphic>
      </p:graphicFrame>
      <p:sp>
        <p:nvSpPr>
          <p:cNvPr id="4" name="テキスト ボックス 3"/>
          <p:cNvSpPr txBox="1"/>
          <p:nvPr/>
        </p:nvSpPr>
        <p:spPr>
          <a:xfrm>
            <a:off x="458790" y="8979927"/>
            <a:ext cx="5387655" cy="21544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原材料名やその分量が明確な場合には、食品分類ごとに入れる。</a:t>
            </a:r>
          </a:p>
        </p:txBody>
      </p:sp>
      <p:sp>
        <p:nvSpPr>
          <p:cNvPr id="2" name="スライド番号プレースホルダー 1"/>
          <p:cNvSpPr>
            <a:spLocks noGrp="1"/>
          </p:cNvSpPr>
          <p:nvPr>
            <p:ph type="sldNum" sz="quarter" idx="10"/>
          </p:nvPr>
        </p:nvSpPr>
        <p:spPr/>
        <p:txBody>
          <a:bodyPr/>
          <a:lstStyle/>
          <a:p>
            <a:r>
              <a:rPr kumimoji="1" lang="en-US" altLang="ja-JP" dirty="0" smtClean="0"/>
              <a:t>31</a:t>
            </a:r>
            <a:endParaRPr kumimoji="1" lang="ja-JP" altLang="en-US" dirty="0"/>
          </a:p>
        </p:txBody>
      </p:sp>
    </p:spTree>
    <p:extLst>
      <p:ext uri="{BB962C8B-B14F-4D97-AF65-F5344CB8AC3E}">
        <p14:creationId xmlns:p14="http://schemas.microsoft.com/office/powerpoint/2010/main" val="40256130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10" name="表 9"/>
          <p:cNvGraphicFramePr>
            <a:graphicFrameLocks noGrp="1"/>
          </p:cNvGraphicFramePr>
          <p:nvPr>
            <p:extLst>
              <p:ext uri="{D42A27DB-BD31-4B8C-83A1-F6EECF244321}">
                <p14:modId xmlns:p14="http://schemas.microsoft.com/office/powerpoint/2010/main" val="862116427"/>
              </p:ext>
            </p:extLst>
          </p:nvPr>
        </p:nvGraphicFramePr>
        <p:xfrm>
          <a:off x="1088545" y="1855471"/>
          <a:ext cx="4680910" cy="1704040"/>
        </p:xfrm>
        <a:graphic>
          <a:graphicData uri="http://schemas.openxmlformats.org/drawingml/2006/table">
            <a:tbl>
              <a:tblPr firstRow="1" bandRow="1">
                <a:tableStyleId>{5940675A-B579-460E-94D1-54222C63F5DA}</a:tableStyleId>
              </a:tblPr>
              <a:tblGrid>
                <a:gridCol w="1443530">
                  <a:extLst>
                    <a:ext uri="{9D8B030D-6E8A-4147-A177-3AD203B41FA5}">
                      <a16:colId xmlns:a16="http://schemas.microsoft.com/office/drawing/2014/main" val="349378837"/>
                    </a:ext>
                  </a:extLst>
                </a:gridCol>
                <a:gridCol w="590810">
                  <a:extLst>
                    <a:ext uri="{9D8B030D-6E8A-4147-A177-3AD203B41FA5}">
                      <a16:colId xmlns:a16="http://schemas.microsoft.com/office/drawing/2014/main" val="3205465059"/>
                    </a:ext>
                  </a:extLst>
                </a:gridCol>
                <a:gridCol w="590810">
                  <a:extLst>
                    <a:ext uri="{9D8B030D-6E8A-4147-A177-3AD203B41FA5}">
                      <a16:colId xmlns:a16="http://schemas.microsoft.com/office/drawing/2014/main" val="1101075494"/>
                    </a:ext>
                  </a:extLst>
                </a:gridCol>
                <a:gridCol w="897577">
                  <a:extLst>
                    <a:ext uri="{9D8B030D-6E8A-4147-A177-3AD203B41FA5}">
                      <a16:colId xmlns:a16="http://schemas.microsoft.com/office/drawing/2014/main" val="1494401498"/>
                    </a:ext>
                  </a:extLst>
                </a:gridCol>
                <a:gridCol w="1158183">
                  <a:extLst>
                    <a:ext uri="{9D8B030D-6E8A-4147-A177-3AD203B41FA5}">
                      <a16:colId xmlns:a16="http://schemas.microsoft.com/office/drawing/2014/main" val="1455858725"/>
                    </a:ext>
                  </a:extLst>
                </a:gridCol>
              </a:tblGrid>
              <a:tr h="217158">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食品名</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数量</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単価</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金額</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備考</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692243"/>
                  </a:ext>
                </a:extLst>
              </a:tr>
              <a:tr h="217158">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14301864"/>
                  </a:ext>
                </a:extLst>
              </a:tr>
              <a:tr h="217158">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5618222"/>
                  </a:ext>
                </a:extLst>
              </a:tr>
              <a:tr h="217158">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83105359"/>
                  </a:ext>
                </a:extLst>
              </a:tr>
              <a:tr h="276760">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72409900"/>
                  </a:ext>
                </a:extLst>
              </a:tr>
              <a:tr h="276760">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037899"/>
                  </a:ext>
                </a:extLst>
              </a:tr>
              <a:tr h="276760">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合計</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185791"/>
                  </a:ext>
                </a:extLst>
              </a:tr>
            </a:tbl>
          </a:graphicData>
        </a:graphic>
      </p:graphicFrame>
      <p:grpSp>
        <p:nvGrpSpPr>
          <p:cNvPr id="32" name="グループ化 31"/>
          <p:cNvGrpSpPr/>
          <p:nvPr/>
        </p:nvGrpSpPr>
        <p:grpSpPr>
          <a:xfrm>
            <a:off x="729000" y="1060775"/>
            <a:ext cx="5400000" cy="3492000"/>
            <a:chOff x="500062" y="5890435"/>
            <a:chExt cx="5505882" cy="3492000"/>
          </a:xfrm>
        </p:grpSpPr>
        <p:sp>
          <p:nvSpPr>
            <p:cNvPr id="11" name="テキスト ボックス 10"/>
            <p:cNvSpPr txBox="1"/>
            <p:nvPr/>
          </p:nvSpPr>
          <p:spPr>
            <a:xfrm>
              <a:off x="761973" y="6126500"/>
              <a:ext cx="2428875" cy="507831"/>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発注　　　　　年　　　　　月　　　　　　　日</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納品　　　　　年　　　　　月　　　　　　　日</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使用　　　　　年　　　　　月　　　　　　　日</a:t>
              </a:r>
            </a:p>
          </p:txBody>
        </p:sp>
        <p:sp>
          <p:nvSpPr>
            <p:cNvPr id="17" name="正方形/長方形 16"/>
            <p:cNvSpPr/>
            <p:nvPr/>
          </p:nvSpPr>
          <p:spPr>
            <a:xfrm>
              <a:off x="500062" y="5890435"/>
              <a:ext cx="5505882" cy="3492000"/>
            </a:xfrm>
            <a:prstGeom prst="rect">
              <a:avLst/>
            </a:prstGeom>
            <a:noFill/>
            <a:ln w="12700">
              <a:prstDash val="sysDot"/>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grpSp>
      <p:grpSp>
        <p:nvGrpSpPr>
          <p:cNvPr id="31" name="グループ化 30"/>
          <p:cNvGrpSpPr/>
          <p:nvPr/>
        </p:nvGrpSpPr>
        <p:grpSpPr>
          <a:xfrm>
            <a:off x="991839" y="3766737"/>
            <a:ext cx="2229641" cy="230832"/>
            <a:chOff x="817522" y="8678289"/>
            <a:chExt cx="2229641" cy="230832"/>
          </a:xfrm>
        </p:grpSpPr>
        <p:sp>
          <p:nvSpPr>
            <p:cNvPr id="15" name="テキスト ボックス 14"/>
            <p:cNvSpPr txBox="1"/>
            <p:nvPr/>
          </p:nvSpPr>
          <p:spPr>
            <a:xfrm>
              <a:off x="817522" y="8678289"/>
              <a:ext cx="859758"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納入業者名</a:t>
              </a:r>
            </a:p>
          </p:txBody>
        </p:sp>
        <p:cxnSp>
          <p:nvCxnSpPr>
            <p:cNvPr id="26" name="直線コネクタ 25"/>
            <p:cNvCxnSpPr/>
            <p:nvPr/>
          </p:nvCxnSpPr>
          <p:spPr>
            <a:xfrm>
              <a:off x="887163" y="8881978"/>
              <a:ext cx="2160000" cy="0"/>
            </a:xfrm>
            <a:prstGeom prst="line">
              <a:avLst/>
            </a:prstGeom>
          </p:spPr>
          <p:style>
            <a:lnRef idx="1">
              <a:schemeClr val="dk1"/>
            </a:lnRef>
            <a:fillRef idx="0">
              <a:schemeClr val="dk1"/>
            </a:fillRef>
            <a:effectRef idx="0">
              <a:schemeClr val="dk1"/>
            </a:effectRef>
            <a:fontRef idx="minor">
              <a:schemeClr val="tx1"/>
            </a:fontRef>
          </p:style>
        </p:cxnSp>
      </p:grpSp>
      <p:grpSp>
        <p:nvGrpSpPr>
          <p:cNvPr id="30" name="グループ化 29"/>
          <p:cNvGrpSpPr/>
          <p:nvPr/>
        </p:nvGrpSpPr>
        <p:grpSpPr>
          <a:xfrm>
            <a:off x="3559013" y="4145636"/>
            <a:ext cx="2210442" cy="246221"/>
            <a:chOff x="3563961" y="8886840"/>
            <a:chExt cx="2210442" cy="246221"/>
          </a:xfrm>
        </p:grpSpPr>
        <p:sp>
          <p:nvSpPr>
            <p:cNvPr id="16" name="テキスト ボックス 15"/>
            <p:cNvSpPr txBox="1"/>
            <p:nvPr/>
          </p:nvSpPr>
          <p:spPr>
            <a:xfrm>
              <a:off x="3563961" y="8886840"/>
              <a:ext cx="1067804" cy="246221"/>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給食施設名</a:t>
              </a:r>
              <a:r>
                <a:rPr kumimoji="1" lang="ja-JP" altLang="en-US" sz="1000" dirty="0" smtClean="0">
                  <a:latin typeface="Meiryo UI" panose="020B0604030504040204" pitchFamily="50" charset="-128"/>
                  <a:ea typeface="Meiryo UI" panose="020B0604030504040204" pitchFamily="50" charset="-128"/>
                </a:rPr>
                <a:t>　</a:t>
              </a:r>
              <a:r>
                <a:rPr kumimoji="1" lang="ja-JP" altLang="en-US" sz="1000" u="sng" dirty="0" smtClean="0">
                  <a:latin typeface="Meiryo UI" panose="020B0604030504040204" pitchFamily="50" charset="-128"/>
                  <a:ea typeface="Meiryo UI" panose="020B0604030504040204" pitchFamily="50" charset="-128"/>
                </a:rPr>
                <a:t>　　　　　　　　　　　　　　　　　　　　　　　　　　　　　　　　　　　　　　　　　　　　</a:t>
              </a:r>
            </a:p>
          </p:txBody>
        </p:sp>
        <p:cxnSp>
          <p:nvCxnSpPr>
            <p:cNvPr id="27" name="直線コネクタ 26"/>
            <p:cNvCxnSpPr/>
            <p:nvPr/>
          </p:nvCxnSpPr>
          <p:spPr>
            <a:xfrm>
              <a:off x="3614403" y="9122472"/>
              <a:ext cx="2160000" cy="0"/>
            </a:xfrm>
            <a:prstGeom prst="line">
              <a:avLst/>
            </a:prstGeom>
          </p:spPr>
          <p:style>
            <a:lnRef idx="1">
              <a:schemeClr val="dk1"/>
            </a:lnRef>
            <a:fillRef idx="0">
              <a:schemeClr val="dk1"/>
            </a:fillRef>
            <a:effectRef idx="0">
              <a:schemeClr val="dk1"/>
            </a:effectRef>
            <a:fontRef idx="minor">
              <a:schemeClr val="tx1"/>
            </a:fontRef>
          </p:style>
        </p:cxnSp>
      </p:grpSp>
      <p:grpSp>
        <p:nvGrpSpPr>
          <p:cNvPr id="28" name="グループ化 27"/>
          <p:cNvGrpSpPr/>
          <p:nvPr/>
        </p:nvGrpSpPr>
        <p:grpSpPr>
          <a:xfrm>
            <a:off x="540000" y="675310"/>
            <a:ext cx="3617484" cy="315271"/>
            <a:chOff x="575916" y="4509569"/>
            <a:chExt cx="3617484" cy="315271"/>
          </a:xfrm>
        </p:grpSpPr>
        <p:sp>
          <p:nvSpPr>
            <p:cNvPr id="29" name="テキスト ボックス 28"/>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(6)  </a:t>
              </a:r>
              <a:r>
                <a:rPr kumimoji="1" lang="ja-JP" altLang="en-US" sz="1100" dirty="0" smtClean="0">
                  <a:latin typeface="Meiryo UI" panose="020B0604030504040204" pitchFamily="50" charset="-128"/>
                  <a:ea typeface="Meiryo UI" panose="020B0604030504040204" pitchFamily="50" charset="-128"/>
                </a:rPr>
                <a:t>発注書・納品書</a:t>
              </a:r>
              <a:endParaRPr kumimoji="1" lang="ja-JP" altLang="en-US" sz="1100" dirty="0">
                <a:latin typeface="Meiryo UI" panose="020B0604030504040204" pitchFamily="50" charset="-128"/>
                <a:ea typeface="Meiryo UI" panose="020B0604030504040204" pitchFamily="50" charset="-128"/>
              </a:endParaRPr>
            </a:p>
          </p:txBody>
        </p:sp>
        <p:cxnSp>
          <p:nvCxnSpPr>
            <p:cNvPr id="44" name="直線コネクタ 43"/>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5" name="フローチャート : 結合子 44"/>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3" name="グループ化 32"/>
          <p:cNvGrpSpPr/>
          <p:nvPr/>
        </p:nvGrpSpPr>
        <p:grpSpPr>
          <a:xfrm>
            <a:off x="541338" y="5101739"/>
            <a:ext cx="3617484" cy="315271"/>
            <a:chOff x="575916" y="4509569"/>
            <a:chExt cx="3617484" cy="315271"/>
          </a:xfrm>
        </p:grpSpPr>
        <p:sp>
          <p:nvSpPr>
            <p:cNvPr id="34" name="テキスト ボックス 33"/>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(7)  </a:t>
              </a:r>
              <a:r>
                <a:rPr kumimoji="1" lang="ja-JP" altLang="en-US" sz="1100" dirty="0" smtClean="0">
                  <a:latin typeface="Meiryo UI" panose="020B0604030504040204" pitchFamily="50" charset="-128"/>
                  <a:ea typeface="Meiryo UI" panose="020B0604030504040204" pitchFamily="50" charset="-128"/>
                </a:rPr>
                <a:t>食品受払簿</a:t>
              </a:r>
              <a:endParaRPr kumimoji="1" lang="ja-JP" altLang="en-US" sz="1100"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36" name="フローチャート : 結合子 35"/>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aphicFrame>
        <p:nvGraphicFramePr>
          <p:cNvPr id="40" name="表 39"/>
          <p:cNvGraphicFramePr>
            <a:graphicFrameLocks noGrp="1"/>
          </p:cNvGraphicFramePr>
          <p:nvPr>
            <p:extLst>
              <p:ext uri="{D42A27DB-BD31-4B8C-83A1-F6EECF244321}">
                <p14:modId xmlns:p14="http://schemas.microsoft.com/office/powerpoint/2010/main" val="2569063767"/>
              </p:ext>
            </p:extLst>
          </p:nvPr>
        </p:nvGraphicFramePr>
        <p:xfrm>
          <a:off x="1088545" y="6313120"/>
          <a:ext cx="4680911" cy="2402840"/>
        </p:xfrm>
        <a:graphic>
          <a:graphicData uri="http://schemas.openxmlformats.org/drawingml/2006/table">
            <a:tbl>
              <a:tblPr firstRow="1" bandRow="1">
                <a:tableStyleId>{5940675A-B579-460E-94D1-54222C63F5DA}</a:tableStyleId>
              </a:tblPr>
              <a:tblGrid>
                <a:gridCol w="721205">
                  <a:extLst>
                    <a:ext uri="{9D8B030D-6E8A-4147-A177-3AD203B41FA5}">
                      <a16:colId xmlns:a16="http://schemas.microsoft.com/office/drawing/2014/main" val="349378837"/>
                    </a:ext>
                  </a:extLst>
                </a:gridCol>
                <a:gridCol w="909624">
                  <a:extLst>
                    <a:ext uri="{9D8B030D-6E8A-4147-A177-3AD203B41FA5}">
                      <a16:colId xmlns:a16="http://schemas.microsoft.com/office/drawing/2014/main" val="3205465059"/>
                    </a:ext>
                  </a:extLst>
                </a:gridCol>
                <a:gridCol w="473623">
                  <a:extLst>
                    <a:ext uri="{9D8B030D-6E8A-4147-A177-3AD203B41FA5}">
                      <a16:colId xmlns:a16="http://schemas.microsoft.com/office/drawing/2014/main" val="1101075494"/>
                    </a:ext>
                  </a:extLst>
                </a:gridCol>
                <a:gridCol w="719543">
                  <a:extLst>
                    <a:ext uri="{9D8B030D-6E8A-4147-A177-3AD203B41FA5}">
                      <a16:colId xmlns:a16="http://schemas.microsoft.com/office/drawing/2014/main" val="1494401498"/>
                    </a:ext>
                  </a:extLst>
                </a:gridCol>
                <a:gridCol w="928458">
                  <a:extLst>
                    <a:ext uri="{9D8B030D-6E8A-4147-A177-3AD203B41FA5}">
                      <a16:colId xmlns:a16="http://schemas.microsoft.com/office/drawing/2014/main" val="20004"/>
                    </a:ext>
                  </a:extLst>
                </a:gridCol>
                <a:gridCol w="928458">
                  <a:extLst>
                    <a:ext uri="{9D8B030D-6E8A-4147-A177-3AD203B41FA5}">
                      <a16:colId xmlns:a16="http://schemas.microsoft.com/office/drawing/2014/main" val="1455858725"/>
                    </a:ext>
                  </a:extLst>
                </a:gridCol>
              </a:tblGrid>
              <a:tr h="217158">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月日</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受入量</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単価</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払出量</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残量</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備考</a:t>
                      </a: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692243"/>
                  </a:ext>
                </a:extLst>
              </a:tr>
              <a:tr h="217158">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14301864"/>
                  </a:ext>
                </a:extLst>
              </a:tr>
              <a:tr h="217158">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5618222"/>
                  </a:ext>
                </a:extLst>
              </a:tr>
              <a:tr h="217158">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83105359"/>
                  </a:ext>
                </a:extLst>
              </a:tr>
              <a:tr h="216000">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72409900"/>
                  </a:ext>
                </a:extLst>
              </a:tr>
              <a:tr h="216000">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1037899"/>
                  </a:ext>
                </a:extLst>
              </a:tr>
              <a:tr h="216000">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6"/>
                  </a:ext>
                </a:extLst>
              </a:tr>
              <a:tr h="216000">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7"/>
                  </a:ext>
                </a:extLst>
              </a:tr>
              <a:tr h="216000">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8"/>
                  </a:ext>
                </a:extLst>
              </a:tr>
              <a:tr h="216000">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9"/>
                  </a:ext>
                </a:extLst>
              </a:tr>
              <a:tr h="216000">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185791"/>
                  </a:ext>
                </a:extLst>
              </a:tr>
            </a:tbl>
          </a:graphicData>
        </a:graphic>
      </p:graphicFrame>
      <p:grpSp>
        <p:nvGrpSpPr>
          <p:cNvPr id="41" name="グループ化 40"/>
          <p:cNvGrpSpPr/>
          <p:nvPr/>
        </p:nvGrpSpPr>
        <p:grpSpPr>
          <a:xfrm>
            <a:off x="729000" y="5495149"/>
            <a:ext cx="5400000" cy="3492000"/>
            <a:chOff x="500062" y="5890435"/>
            <a:chExt cx="5505882" cy="3492000"/>
          </a:xfrm>
        </p:grpSpPr>
        <p:sp>
          <p:nvSpPr>
            <p:cNvPr id="42" name="テキスト ボックス 41"/>
            <p:cNvSpPr txBox="1"/>
            <p:nvPr/>
          </p:nvSpPr>
          <p:spPr>
            <a:xfrm>
              <a:off x="736075" y="6164600"/>
              <a:ext cx="733062"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食品名　</a:t>
              </a:r>
              <a:r>
                <a:rPr kumimoji="1" lang="ja-JP" altLang="en-US" sz="900" u="sng" dirty="0" smtClean="0">
                  <a:latin typeface="Meiryo UI" panose="020B0604030504040204" pitchFamily="50" charset="-128"/>
                  <a:ea typeface="Meiryo UI" panose="020B0604030504040204" pitchFamily="50" charset="-128"/>
                </a:rPr>
                <a:t>　　　　　　　　　　　　　　　　　　　　　</a:t>
              </a:r>
            </a:p>
          </p:txBody>
        </p:sp>
        <p:sp>
          <p:nvSpPr>
            <p:cNvPr id="43" name="正方形/長方形 42"/>
            <p:cNvSpPr/>
            <p:nvPr/>
          </p:nvSpPr>
          <p:spPr>
            <a:xfrm>
              <a:off x="500062" y="5890435"/>
              <a:ext cx="5505882" cy="3492000"/>
            </a:xfrm>
            <a:prstGeom prst="rect">
              <a:avLst/>
            </a:prstGeom>
            <a:noFill/>
            <a:ln w="12700">
              <a:prstDash val="sysDot"/>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grpSp>
      <p:cxnSp>
        <p:nvCxnSpPr>
          <p:cNvPr id="4" name="直線コネクタ 3"/>
          <p:cNvCxnSpPr/>
          <p:nvPr/>
        </p:nvCxnSpPr>
        <p:spPr>
          <a:xfrm>
            <a:off x="1037409" y="6000146"/>
            <a:ext cx="1901371" cy="0"/>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a:off x="3860397" y="6201221"/>
            <a:ext cx="1901371" cy="0"/>
          </a:xfrm>
          <a:prstGeom prst="line">
            <a:avLst/>
          </a:prstGeom>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3794357" y="5969719"/>
            <a:ext cx="718965"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単位</a:t>
            </a:r>
            <a:r>
              <a:rPr kumimoji="1" lang="ja-JP" altLang="en-US" sz="900" dirty="0" smtClean="0">
                <a:latin typeface="Meiryo UI" panose="020B0604030504040204" pitchFamily="50" charset="-128"/>
                <a:ea typeface="Meiryo UI" panose="020B0604030504040204" pitchFamily="50" charset="-128"/>
              </a:rPr>
              <a:t>　</a:t>
            </a:r>
            <a:r>
              <a:rPr kumimoji="1" lang="ja-JP" altLang="en-US" sz="900" u="sng" dirty="0" smtClean="0">
                <a:latin typeface="Meiryo UI" panose="020B0604030504040204" pitchFamily="50" charset="-128"/>
                <a:ea typeface="Meiryo UI" panose="020B0604030504040204" pitchFamily="50" charset="-128"/>
              </a:rPr>
              <a:t>　　　　　　　　　　　　　　　　　　　　　</a:t>
            </a:r>
          </a:p>
        </p:txBody>
      </p:sp>
      <p:sp>
        <p:nvSpPr>
          <p:cNvPr id="2" name="スライド番号プレースホルダー 1"/>
          <p:cNvSpPr>
            <a:spLocks noGrp="1"/>
          </p:cNvSpPr>
          <p:nvPr>
            <p:ph type="sldNum" sz="quarter" idx="10"/>
          </p:nvPr>
        </p:nvSpPr>
        <p:spPr/>
        <p:txBody>
          <a:bodyPr/>
          <a:lstStyle/>
          <a:p>
            <a:r>
              <a:rPr kumimoji="1" lang="en-US" altLang="ja-JP" dirty="0" smtClean="0"/>
              <a:t>32</a:t>
            </a:r>
            <a:endParaRPr kumimoji="1" lang="ja-JP" altLang="en-US" dirty="0"/>
          </a:p>
        </p:txBody>
      </p:sp>
    </p:spTree>
    <p:extLst>
      <p:ext uri="{BB962C8B-B14F-4D97-AF65-F5344CB8AC3E}">
        <p14:creationId xmlns:p14="http://schemas.microsoft.com/office/powerpoint/2010/main" val="5999571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37" name="表 36"/>
          <p:cNvGraphicFramePr>
            <a:graphicFrameLocks noGrp="1"/>
          </p:cNvGraphicFramePr>
          <p:nvPr>
            <p:extLst>
              <p:ext uri="{D42A27DB-BD31-4B8C-83A1-F6EECF244321}">
                <p14:modId xmlns:p14="http://schemas.microsoft.com/office/powerpoint/2010/main" val="2741439342"/>
              </p:ext>
            </p:extLst>
          </p:nvPr>
        </p:nvGraphicFramePr>
        <p:xfrm>
          <a:off x="4641951" y="900414"/>
          <a:ext cx="1476376" cy="568960"/>
        </p:xfrm>
        <a:graphic>
          <a:graphicData uri="http://schemas.openxmlformats.org/drawingml/2006/table">
            <a:tbl>
              <a:tblPr firstRow="1" bandRow="1">
                <a:tableStyleId>{5940675A-B579-460E-94D1-54222C63F5DA}</a:tableStyleId>
              </a:tblPr>
              <a:tblGrid>
                <a:gridCol w="219076">
                  <a:extLst>
                    <a:ext uri="{9D8B030D-6E8A-4147-A177-3AD203B41FA5}">
                      <a16:colId xmlns:a16="http://schemas.microsoft.com/office/drawing/2014/main" val="20000"/>
                    </a:ext>
                  </a:extLst>
                </a:gridCol>
                <a:gridCol w="628650">
                  <a:extLst>
                    <a:ext uri="{9D8B030D-6E8A-4147-A177-3AD203B41FA5}">
                      <a16:colId xmlns:a16="http://schemas.microsoft.com/office/drawing/2014/main" val="20001"/>
                    </a:ext>
                  </a:extLst>
                </a:gridCol>
                <a:gridCol w="628650">
                  <a:extLst>
                    <a:ext uri="{9D8B030D-6E8A-4147-A177-3AD203B41FA5}">
                      <a16:colId xmlns:a16="http://schemas.microsoft.com/office/drawing/2014/main" val="20002"/>
                    </a:ext>
                  </a:extLst>
                </a:gridCol>
              </a:tblGrid>
              <a:tr h="120754">
                <a:tc rowSpan="2">
                  <a:txBody>
                    <a:bodyPr/>
                    <a:lstStyle/>
                    <a:p>
                      <a:pPr algn="ctr"/>
                      <a:r>
                        <a:rPr kumimoji="1" lang="ja-JP" altLang="en-US" sz="700" dirty="0" smtClean="0">
                          <a:latin typeface="Meiryo UI" panose="020B0604030504040204" pitchFamily="50" charset="-128"/>
                          <a:ea typeface="Meiryo UI" panose="020B0604030504040204" pitchFamily="50" charset="-128"/>
                        </a:rPr>
                        <a:t>確認欄</a:t>
                      </a:r>
                      <a:endParaRPr kumimoji="1" lang="ja-JP" altLang="en-US" sz="700" dirty="0">
                        <a:latin typeface="Meiryo UI" panose="020B0604030504040204" pitchFamily="50" charset="-128"/>
                        <a:ea typeface="Meiryo UI" panose="020B0604030504040204" pitchFamily="50" charset="-128"/>
                      </a:endParaRPr>
                    </a:p>
                  </a:txBody>
                  <a:tcPr marL="0" marR="0" vert="eaVert" anchor="ctr"/>
                </a:tc>
                <a:tc>
                  <a:txBody>
                    <a:bodyPr/>
                    <a:lstStyle/>
                    <a:p>
                      <a:r>
                        <a:rPr kumimoji="1" lang="ja-JP" altLang="en-US" sz="700" dirty="0" smtClean="0">
                          <a:latin typeface="Meiryo UI" panose="020B0604030504040204" pitchFamily="50" charset="-128"/>
                          <a:ea typeface="Meiryo UI" panose="020B0604030504040204" pitchFamily="50" charset="-128"/>
                        </a:rPr>
                        <a:t>管理責任者</a:t>
                      </a:r>
                      <a:endParaRPr kumimoji="1" lang="ja-JP" altLang="en-US" sz="700" dirty="0">
                        <a:latin typeface="Meiryo UI" panose="020B0604030504040204" pitchFamily="50" charset="-128"/>
                        <a:ea typeface="Meiryo UI" panose="020B0604030504040204" pitchFamily="50" charset="-128"/>
                      </a:endParaRPr>
                    </a:p>
                  </a:txBody>
                  <a:tcPr/>
                </a:tc>
                <a:tc>
                  <a:txBody>
                    <a:bodyPr/>
                    <a:lstStyle/>
                    <a:p>
                      <a:r>
                        <a:rPr kumimoji="1" lang="ja-JP" altLang="en-US" sz="700" dirty="0" smtClean="0">
                          <a:latin typeface="Meiryo UI" panose="020B0604030504040204" pitchFamily="50" charset="-128"/>
                          <a:ea typeface="Meiryo UI" panose="020B0604030504040204" pitchFamily="50" charset="-128"/>
                        </a:rPr>
                        <a:t>給食担当者</a:t>
                      </a:r>
                      <a:endParaRPr kumimoji="1" lang="ja-JP" altLang="en-US" sz="7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vMerge="1">
                  <a:txBody>
                    <a:bodyPr/>
                    <a:lstStyle/>
                    <a:p>
                      <a:endParaRPr kumimoji="1" lang="ja-JP" altLang="en-US" sz="700" dirty="0">
                        <a:latin typeface="Meiryo UI" panose="020B0604030504040204" pitchFamily="50" charset="-128"/>
                        <a:ea typeface="Meiryo UI" panose="020B0604030504040204" pitchFamily="50" charset="-128"/>
                      </a:endParaRPr>
                    </a:p>
                  </a:txBody>
                  <a:tcPr vert="eaVert"/>
                </a:tc>
                <a:tc>
                  <a:txBody>
                    <a:bodyPr/>
                    <a:lstStyle/>
                    <a:p>
                      <a:endParaRPr kumimoji="1" lang="ja-JP" altLang="en-US" sz="700" dirty="0">
                        <a:latin typeface="Meiryo UI" panose="020B0604030504040204" pitchFamily="50" charset="-128"/>
                        <a:ea typeface="Meiryo UI" panose="020B0604030504040204" pitchFamily="50" charset="-128"/>
                      </a:endParaRPr>
                    </a:p>
                  </a:txBody>
                  <a:tcPr/>
                </a:tc>
                <a:tc>
                  <a:txBody>
                    <a:bodyPr/>
                    <a:lstStyle/>
                    <a:p>
                      <a:endParaRPr kumimoji="1" lang="ja-JP" altLang="en-US" sz="7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graphicFrame>
        <p:nvGraphicFramePr>
          <p:cNvPr id="38" name="表 37"/>
          <p:cNvGraphicFramePr>
            <a:graphicFrameLocks noGrp="1"/>
          </p:cNvGraphicFramePr>
          <p:nvPr>
            <p:extLst>
              <p:ext uri="{D42A27DB-BD31-4B8C-83A1-F6EECF244321}">
                <p14:modId xmlns:p14="http://schemas.microsoft.com/office/powerpoint/2010/main" val="2399218020"/>
              </p:ext>
            </p:extLst>
          </p:nvPr>
        </p:nvGraphicFramePr>
        <p:xfrm>
          <a:off x="729001" y="1517687"/>
          <a:ext cx="5399999" cy="3169146"/>
        </p:xfrm>
        <a:graphic>
          <a:graphicData uri="http://schemas.openxmlformats.org/drawingml/2006/table">
            <a:tbl>
              <a:tblPr firstRow="1" bandRow="1">
                <a:tableStyleId>{5940675A-B579-460E-94D1-54222C63F5DA}</a:tableStyleId>
              </a:tblPr>
              <a:tblGrid>
                <a:gridCol w="248620">
                  <a:extLst>
                    <a:ext uri="{9D8B030D-6E8A-4147-A177-3AD203B41FA5}">
                      <a16:colId xmlns:a16="http://schemas.microsoft.com/office/drawing/2014/main" val="20000"/>
                    </a:ext>
                  </a:extLst>
                </a:gridCol>
                <a:gridCol w="1004419">
                  <a:extLst>
                    <a:ext uri="{9D8B030D-6E8A-4147-A177-3AD203B41FA5}">
                      <a16:colId xmlns:a16="http://schemas.microsoft.com/office/drawing/2014/main" val="20001"/>
                    </a:ext>
                  </a:extLst>
                </a:gridCol>
                <a:gridCol w="805524">
                  <a:extLst>
                    <a:ext uri="{9D8B030D-6E8A-4147-A177-3AD203B41FA5}">
                      <a16:colId xmlns:a16="http://schemas.microsoft.com/office/drawing/2014/main" val="20002"/>
                    </a:ext>
                  </a:extLst>
                </a:gridCol>
                <a:gridCol w="805524">
                  <a:extLst>
                    <a:ext uri="{9D8B030D-6E8A-4147-A177-3AD203B41FA5}">
                      <a16:colId xmlns:a16="http://schemas.microsoft.com/office/drawing/2014/main" val="20003"/>
                    </a:ext>
                  </a:extLst>
                </a:gridCol>
                <a:gridCol w="676243">
                  <a:extLst>
                    <a:ext uri="{9D8B030D-6E8A-4147-A177-3AD203B41FA5}">
                      <a16:colId xmlns:a16="http://schemas.microsoft.com/office/drawing/2014/main" val="20004"/>
                    </a:ext>
                  </a:extLst>
                </a:gridCol>
                <a:gridCol w="1859669">
                  <a:extLst>
                    <a:ext uri="{9D8B030D-6E8A-4147-A177-3AD203B41FA5}">
                      <a16:colId xmlns:a16="http://schemas.microsoft.com/office/drawing/2014/main" val="20005"/>
                    </a:ext>
                  </a:extLst>
                </a:gridCol>
              </a:tblGrid>
              <a:tr h="296485">
                <a:tc gridSpan="4">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　　月　　　日　（　　　　　）　　　検食時間　　　　時　　　分</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a:p>
                  </a:txBody>
                  <a:tcPr/>
                </a:tc>
                <a:tc>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記録者</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9525" cap="flat" cmpd="sng" algn="ctr">
                      <a:solidFill>
                        <a:schemeClr val="tx1"/>
                      </a:solidFill>
                      <a:prstDash val="solid"/>
                      <a:round/>
                      <a:headEnd type="none" w="med" len="med"/>
                      <a:tailEnd type="none" w="med" len="med"/>
                    </a:lnR>
                  </a:tcPr>
                </a:tc>
                <a:tc>
                  <a:txBody>
                    <a:bodyPr/>
                    <a:lstStyle/>
                    <a:p>
                      <a:pPr>
                        <a:lnSpc>
                          <a:spcPts val="8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2261">
                <a:tc gridSpan="5">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献立名</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lnR w="12700" cap="flat" cmpd="sng" algn="ctr">
                      <a:solidFill>
                        <a:schemeClr val="tx1"/>
                      </a:solidFill>
                      <a:prstDash val="solid"/>
                      <a:round/>
                      <a:headEnd type="none" w="med" len="med"/>
                      <a:tailEnd type="none" w="med" len="med"/>
                    </a:lnR>
                  </a:tcPr>
                </a:tc>
                <a:tc hMerge="1">
                  <a:txBody>
                    <a:bodyPr/>
                    <a:lstStyle/>
                    <a:p>
                      <a:endParaRPr kumimoji="1" lang="ja-JP" altLang="en-US" sz="700">
                        <a:latin typeface="Meiryo UI" panose="020B0604030504040204" pitchFamily="50" charset="-128"/>
                        <a:ea typeface="Meiryo UI" panose="020B0604030504040204" pitchFamily="50" charset="-128"/>
                      </a:endParaRPr>
                    </a:p>
                  </a:txBody>
                  <a:tcPr/>
                </a:tc>
                <a:tc hMerge="1">
                  <a:txBody>
                    <a:bodyPr/>
                    <a:lstStyle/>
                    <a:p>
                      <a:endParaRPr kumimoji="1" lang="ja-JP" altLang="en-US" sz="700" dirty="0">
                        <a:latin typeface="Meiryo UI" panose="020B0604030504040204" pitchFamily="50" charset="-128"/>
                        <a:ea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sz="700">
                        <a:latin typeface="Meiryo UI" panose="020B0604030504040204" pitchFamily="50" charset="-128"/>
                        <a:ea typeface="Meiryo UI" panose="020B0604030504040204" pitchFamily="50" charset="-128"/>
                      </a:endParaRPr>
                    </a:p>
                  </a:txBody>
                  <a:tcPr/>
                </a:tc>
                <a:tc rowSpan="12">
                  <a:txBody>
                    <a:bodyPr/>
                    <a:lstStyle/>
                    <a:p>
                      <a:pPr algn="l">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特記事項</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53353">
                <a:tc rowSpan="3">
                  <a:txBody>
                    <a:bodyPr/>
                    <a:lstStyle/>
                    <a:p>
                      <a:pPr algn="ct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衛生面</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異物混入</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 </a:t>
                      </a:r>
                      <a:r>
                        <a:rPr kumimoji="1" lang="ja-JP" altLang="en-US" sz="900" dirty="0" smtClean="0">
                          <a:solidFill>
                            <a:schemeClr val="tx1"/>
                          </a:solidFill>
                          <a:latin typeface="Meiryo UI" panose="020B0604030504040204" pitchFamily="50" charset="-128"/>
                          <a:ea typeface="Meiryo UI" panose="020B0604030504040204" pitchFamily="50" charset="-128"/>
                        </a:rPr>
                        <a:t>なし</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solid"/>
                      <a:round/>
                      <a:headEnd type="none" w="med" len="med"/>
                      <a:tailEnd type="none" w="med" len="med"/>
                    </a:lnR>
                  </a:tcPr>
                </a:tc>
                <a:tc gridSpan="2">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 </a:t>
                      </a:r>
                      <a:r>
                        <a:rPr kumimoji="1" lang="ja-JP" altLang="en-US" sz="900" dirty="0" smtClean="0">
                          <a:solidFill>
                            <a:schemeClr val="tx1"/>
                          </a:solidFill>
                          <a:latin typeface="Meiryo UI" panose="020B0604030504040204" pitchFamily="50" charset="-128"/>
                          <a:ea typeface="Meiryo UI" panose="020B0604030504040204" pitchFamily="50" charset="-128"/>
                        </a:rPr>
                        <a:t>あり</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ct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153353">
                <a:tc vMerge="1">
                  <a:txBody>
                    <a:bodyPr/>
                    <a:lstStyle/>
                    <a:p>
                      <a:endParaRPr kumimoji="1" lang="ja-JP" altLang="en-US" sz="700">
                        <a:latin typeface="Meiryo UI" panose="020B0604030504040204" pitchFamily="50" charset="-128"/>
                        <a:ea typeface="Meiryo UI" panose="020B0604030504040204" pitchFamily="50" charset="-128"/>
                      </a:endParaRPr>
                    </a:p>
                  </a:txBody>
                  <a:tcPr/>
                </a:tc>
                <a:tc>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適切な加熱</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 </a:t>
                      </a:r>
                      <a:r>
                        <a:rPr kumimoji="1" lang="ja-JP" altLang="en-US" sz="900" dirty="0" smtClean="0">
                          <a:solidFill>
                            <a:schemeClr val="tx1"/>
                          </a:solidFill>
                          <a:latin typeface="Meiryo UI" panose="020B0604030504040204" pitchFamily="50" charset="-128"/>
                          <a:ea typeface="Meiryo UI" panose="020B0604030504040204" pitchFamily="50" charset="-128"/>
                        </a:rPr>
                        <a:t>適切</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solid"/>
                      <a:round/>
                      <a:headEnd type="none" w="med" len="med"/>
                      <a:tailEnd type="none" w="med" len="med"/>
                    </a:lnR>
                  </a:tcPr>
                </a:tc>
                <a:tc gridSpan="2">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 </a:t>
                      </a:r>
                      <a:r>
                        <a:rPr kumimoji="1" lang="ja-JP" altLang="en-US" sz="900" dirty="0" smtClean="0">
                          <a:solidFill>
                            <a:schemeClr val="tx1"/>
                          </a:solidFill>
                          <a:latin typeface="Meiryo UI" panose="020B0604030504040204" pitchFamily="50" charset="-128"/>
                          <a:ea typeface="Meiryo UI" panose="020B0604030504040204" pitchFamily="50" charset="-128"/>
                        </a:rPr>
                        <a:t>不適切</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153353">
                <a:tc vMerge="1">
                  <a:txBody>
                    <a:bodyPr/>
                    <a:lstStyle/>
                    <a:p>
                      <a:endParaRPr kumimoji="1" lang="ja-JP" altLang="en-US" sz="700">
                        <a:latin typeface="Meiryo UI" panose="020B0604030504040204" pitchFamily="50" charset="-128"/>
                        <a:ea typeface="Meiryo UI" panose="020B0604030504040204" pitchFamily="50" charset="-128"/>
                      </a:endParaRPr>
                    </a:p>
                  </a:txBody>
                  <a:tcPr/>
                </a:tc>
                <a:tc>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異味異臭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 </a:t>
                      </a:r>
                      <a:r>
                        <a:rPr kumimoji="1" lang="ja-JP" altLang="en-US" sz="900" dirty="0" smtClean="0">
                          <a:solidFill>
                            <a:schemeClr val="tx1"/>
                          </a:solidFill>
                          <a:latin typeface="Meiryo UI" panose="020B0604030504040204" pitchFamily="50" charset="-128"/>
                          <a:ea typeface="Meiryo UI" panose="020B0604030504040204" pitchFamily="50" charset="-128"/>
                        </a:rPr>
                        <a:t>なし</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solid"/>
                      <a:round/>
                      <a:headEnd type="none" w="med" len="med"/>
                      <a:tailEnd type="none" w="med" len="med"/>
                    </a:lnR>
                  </a:tcPr>
                </a:tc>
                <a:tc gridSpan="2">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 </a:t>
                      </a:r>
                      <a:r>
                        <a:rPr kumimoji="1" lang="ja-JP" altLang="en-US" sz="900" dirty="0" smtClean="0">
                          <a:solidFill>
                            <a:schemeClr val="tx1"/>
                          </a:solidFill>
                          <a:latin typeface="Meiryo UI" panose="020B0604030504040204" pitchFamily="50" charset="-128"/>
                          <a:ea typeface="Meiryo UI" panose="020B0604030504040204" pitchFamily="50" charset="-128"/>
                        </a:rPr>
                        <a:t>あり</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153353">
                <a:tc gridSpan="2">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主食の硬さ</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hMerge="1">
                  <a:txBody>
                    <a:bodyPr/>
                    <a:lstStyle/>
                    <a:p>
                      <a:endParaRPr kumimoji="1" lang="ja-JP" altLang="en-US" sz="700" dirty="0">
                        <a:latin typeface="Meiryo UI" panose="020B0604030504040204" pitchFamily="50" charset="-128"/>
                        <a:ea typeface="Meiryo UI" panose="020B0604030504040204" pitchFamily="50" charset="-128"/>
                      </a:endParaRPr>
                    </a:p>
                  </a:txBody>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 </a:t>
                      </a:r>
                      <a:r>
                        <a:rPr kumimoji="1" lang="ja-JP" altLang="en-US" sz="900" dirty="0" smtClean="0">
                          <a:solidFill>
                            <a:schemeClr val="tx1"/>
                          </a:solidFill>
                          <a:latin typeface="Meiryo UI" panose="020B0604030504040204" pitchFamily="50" charset="-128"/>
                          <a:ea typeface="Meiryo UI" panose="020B0604030504040204" pitchFamily="50" charset="-128"/>
                        </a:rPr>
                        <a:t>良い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 </a:t>
                      </a:r>
                      <a:r>
                        <a:rPr kumimoji="1" lang="ja-JP" altLang="en-US" sz="900" dirty="0" smtClean="0">
                          <a:solidFill>
                            <a:schemeClr val="tx1"/>
                          </a:solidFill>
                          <a:latin typeface="Meiryo UI" panose="020B0604030504040204" pitchFamily="50" charset="-128"/>
                          <a:ea typeface="Meiryo UI" panose="020B0604030504040204" pitchFamily="50" charset="-128"/>
                        </a:rPr>
                        <a:t>普通</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3 </a:t>
                      </a:r>
                      <a:r>
                        <a:rPr kumimoji="1" lang="ja-JP" altLang="en-US" sz="900" dirty="0" smtClean="0">
                          <a:solidFill>
                            <a:schemeClr val="tx1"/>
                          </a:solidFill>
                          <a:latin typeface="Meiryo UI" panose="020B0604030504040204" pitchFamily="50" charset="-128"/>
                          <a:ea typeface="Meiryo UI" panose="020B0604030504040204" pitchFamily="50" charset="-128"/>
                        </a:rPr>
                        <a:t>悪い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153353">
                <a:tc gridSpan="2">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食品の選択</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hMerge="1">
                  <a:txBody>
                    <a:bodyPr/>
                    <a:lstStyle/>
                    <a:p>
                      <a:endParaRPr kumimoji="1" lang="ja-JP" altLang="en-US" sz="700" dirty="0">
                        <a:latin typeface="Meiryo UI" panose="020B0604030504040204" pitchFamily="50" charset="-128"/>
                        <a:ea typeface="Meiryo UI" panose="020B0604030504040204" pitchFamily="50" charset="-128"/>
                      </a:endParaRPr>
                    </a:p>
                  </a:txBody>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 </a:t>
                      </a:r>
                      <a:r>
                        <a:rPr kumimoji="1" lang="ja-JP" altLang="en-US" sz="900" dirty="0" smtClean="0">
                          <a:solidFill>
                            <a:schemeClr val="tx1"/>
                          </a:solidFill>
                          <a:latin typeface="Meiryo UI" panose="020B0604030504040204" pitchFamily="50" charset="-128"/>
                          <a:ea typeface="Meiryo UI" panose="020B0604030504040204" pitchFamily="50" charset="-128"/>
                        </a:rPr>
                        <a:t>良い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 </a:t>
                      </a:r>
                      <a:r>
                        <a:rPr kumimoji="1" lang="ja-JP" altLang="en-US" sz="900" dirty="0" smtClean="0">
                          <a:solidFill>
                            <a:schemeClr val="tx1"/>
                          </a:solidFill>
                          <a:latin typeface="Meiryo UI" panose="020B0604030504040204" pitchFamily="50" charset="-128"/>
                          <a:ea typeface="Meiryo UI" panose="020B0604030504040204" pitchFamily="50" charset="-128"/>
                        </a:rPr>
                        <a:t>普通</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3 </a:t>
                      </a:r>
                      <a:r>
                        <a:rPr kumimoji="1" lang="ja-JP" altLang="en-US" sz="900" dirty="0" smtClean="0">
                          <a:solidFill>
                            <a:schemeClr val="tx1"/>
                          </a:solidFill>
                          <a:latin typeface="Meiryo UI" panose="020B0604030504040204" pitchFamily="50" charset="-128"/>
                          <a:ea typeface="Meiryo UI" panose="020B0604030504040204" pitchFamily="50" charset="-128"/>
                        </a:rPr>
                        <a:t>悪い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153353">
                <a:tc gridSpan="2">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分量</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hMerge="1">
                  <a:txBody>
                    <a:bodyPr/>
                    <a:lstStyle/>
                    <a:p>
                      <a:endParaRPr kumimoji="1" lang="ja-JP" altLang="en-US" sz="700">
                        <a:latin typeface="Meiryo UI" panose="020B0604030504040204" pitchFamily="50" charset="-128"/>
                        <a:ea typeface="Meiryo UI" panose="020B0604030504040204" pitchFamily="50" charset="-128"/>
                      </a:endParaRPr>
                    </a:p>
                  </a:txBody>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 </a:t>
                      </a:r>
                      <a:r>
                        <a:rPr kumimoji="1" lang="ja-JP" altLang="en-US" sz="900" dirty="0" smtClean="0">
                          <a:solidFill>
                            <a:schemeClr val="tx1"/>
                          </a:solidFill>
                          <a:latin typeface="Meiryo UI" panose="020B0604030504040204" pitchFamily="50" charset="-128"/>
                          <a:ea typeface="Meiryo UI" panose="020B0604030504040204" pitchFamily="50" charset="-128"/>
                        </a:rPr>
                        <a:t>良い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 </a:t>
                      </a:r>
                      <a:r>
                        <a:rPr kumimoji="1" lang="ja-JP" altLang="en-US" sz="900" dirty="0" smtClean="0">
                          <a:solidFill>
                            <a:schemeClr val="tx1"/>
                          </a:solidFill>
                          <a:latin typeface="Meiryo UI" panose="020B0604030504040204" pitchFamily="50" charset="-128"/>
                          <a:ea typeface="Meiryo UI" panose="020B0604030504040204" pitchFamily="50" charset="-128"/>
                        </a:rPr>
                        <a:t>普通</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3 </a:t>
                      </a:r>
                      <a:r>
                        <a:rPr kumimoji="1" lang="ja-JP" altLang="en-US" sz="900" dirty="0" smtClean="0">
                          <a:solidFill>
                            <a:schemeClr val="tx1"/>
                          </a:solidFill>
                          <a:latin typeface="Meiryo UI" panose="020B0604030504040204" pitchFamily="50" charset="-128"/>
                          <a:ea typeface="Meiryo UI" panose="020B0604030504040204" pitchFamily="50" charset="-128"/>
                        </a:rPr>
                        <a:t>悪い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153353">
                <a:tc gridSpan="2">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味付け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hMerge="1">
                  <a:txBody>
                    <a:bodyPr/>
                    <a:lstStyle/>
                    <a:p>
                      <a:endParaRPr kumimoji="1" lang="ja-JP" altLang="en-US" sz="700">
                        <a:latin typeface="Meiryo UI" panose="020B0604030504040204" pitchFamily="50" charset="-128"/>
                        <a:ea typeface="Meiryo UI" panose="020B0604030504040204" pitchFamily="50" charset="-128"/>
                      </a:endParaRPr>
                    </a:p>
                  </a:txBody>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 </a:t>
                      </a:r>
                      <a:r>
                        <a:rPr kumimoji="1" lang="ja-JP" altLang="en-US" sz="900" dirty="0" smtClean="0">
                          <a:solidFill>
                            <a:schemeClr val="tx1"/>
                          </a:solidFill>
                          <a:latin typeface="Meiryo UI" panose="020B0604030504040204" pitchFamily="50" charset="-128"/>
                          <a:ea typeface="Meiryo UI" panose="020B0604030504040204" pitchFamily="50" charset="-128"/>
                        </a:rPr>
                        <a:t>良い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 </a:t>
                      </a:r>
                      <a:r>
                        <a:rPr kumimoji="1" lang="ja-JP" altLang="en-US" sz="900" dirty="0" smtClean="0">
                          <a:solidFill>
                            <a:schemeClr val="tx1"/>
                          </a:solidFill>
                          <a:latin typeface="Meiryo UI" panose="020B0604030504040204" pitchFamily="50" charset="-128"/>
                          <a:ea typeface="Meiryo UI" panose="020B0604030504040204" pitchFamily="50" charset="-128"/>
                        </a:rPr>
                        <a:t>普通</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3 </a:t>
                      </a:r>
                      <a:r>
                        <a:rPr kumimoji="1" lang="ja-JP" altLang="en-US" sz="900" dirty="0" smtClean="0">
                          <a:solidFill>
                            <a:schemeClr val="tx1"/>
                          </a:solidFill>
                          <a:latin typeface="Meiryo UI" panose="020B0604030504040204" pitchFamily="50" charset="-128"/>
                          <a:ea typeface="Meiryo UI" panose="020B0604030504040204" pitchFamily="50" charset="-128"/>
                        </a:rPr>
                        <a:t>悪い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153353">
                <a:tc gridSpan="2">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盛り付け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hMerge="1">
                  <a:txBody>
                    <a:bodyPr/>
                    <a:lstStyle/>
                    <a:p>
                      <a:endParaRPr kumimoji="1" lang="ja-JP" altLang="en-US" sz="700">
                        <a:latin typeface="Meiryo UI" panose="020B0604030504040204" pitchFamily="50" charset="-128"/>
                        <a:ea typeface="Meiryo UI" panose="020B0604030504040204" pitchFamily="50" charset="-128"/>
                      </a:endParaRPr>
                    </a:p>
                  </a:txBody>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1 </a:t>
                      </a:r>
                      <a:r>
                        <a:rPr kumimoji="1" lang="ja-JP" altLang="en-US" sz="900" dirty="0" smtClean="0">
                          <a:solidFill>
                            <a:schemeClr val="tx1"/>
                          </a:solidFill>
                          <a:latin typeface="Meiryo UI" panose="020B0604030504040204" pitchFamily="50" charset="-128"/>
                          <a:ea typeface="Meiryo UI" panose="020B0604030504040204" pitchFamily="50" charset="-128"/>
                        </a:rPr>
                        <a:t>良い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2 </a:t>
                      </a:r>
                      <a:r>
                        <a:rPr kumimoji="1" lang="ja-JP" altLang="en-US" sz="900" dirty="0" smtClean="0">
                          <a:solidFill>
                            <a:schemeClr val="tx1"/>
                          </a:solidFill>
                          <a:latin typeface="Meiryo UI" panose="020B0604030504040204" pitchFamily="50" charset="-128"/>
                          <a:ea typeface="Meiryo UI" panose="020B0604030504040204" pitchFamily="50" charset="-128"/>
                        </a:rPr>
                        <a:t>普通</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ts val="800"/>
                        </a:lnSpc>
                      </a:pPr>
                      <a:r>
                        <a:rPr kumimoji="1" lang="en-US" altLang="ja-JP" sz="900" dirty="0" smtClean="0">
                          <a:solidFill>
                            <a:schemeClr val="tx1"/>
                          </a:solidFill>
                          <a:latin typeface="Meiryo UI" panose="020B0604030504040204" pitchFamily="50" charset="-128"/>
                          <a:ea typeface="Meiryo UI" panose="020B0604030504040204" pitchFamily="50" charset="-128"/>
                        </a:rPr>
                        <a:t>3 </a:t>
                      </a:r>
                      <a:r>
                        <a:rPr kumimoji="1" lang="ja-JP" altLang="en-US" sz="900" dirty="0" smtClean="0">
                          <a:solidFill>
                            <a:schemeClr val="tx1"/>
                          </a:solidFill>
                          <a:latin typeface="Meiryo UI" panose="020B0604030504040204" pitchFamily="50" charset="-128"/>
                          <a:ea typeface="Meiryo UI" panose="020B0604030504040204" pitchFamily="50" charset="-128"/>
                        </a:rPr>
                        <a:t>悪い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nSpc>
                          <a:spcPts val="800"/>
                        </a:lnSpc>
                      </a:pPr>
                      <a:endParaRPr kumimoji="1" lang="ja-JP" altLang="en-US" sz="7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828000">
                <a:tc gridSpan="5">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感想・意見</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lnR w="12700" cap="flat" cmpd="sng" algn="ctr">
                      <a:solidFill>
                        <a:schemeClr val="tx1"/>
                      </a:solidFill>
                      <a:prstDash val="solid"/>
                      <a:round/>
                      <a:headEnd type="none" w="med" len="med"/>
                      <a:tailEnd type="none" w="med" len="med"/>
                    </a:lnR>
                  </a:tcPr>
                </a:tc>
                <a:tc hMerge="1">
                  <a:txBody>
                    <a:bodyPr/>
                    <a:lstStyle/>
                    <a:p>
                      <a:endParaRPr kumimoji="1" lang="ja-JP" altLang="en-US"/>
                    </a:p>
                  </a:txBody>
                  <a:tcPr/>
                </a:tc>
                <a:tc hMerge="1">
                  <a:txBody>
                    <a:bodyPr/>
                    <a:lstStyle/>
                    <a:p>
                      <a:pPr>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l">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23114129"/>
                  </a:ext>
                </a:extLst>
              </a:tr>
              <a:tr h="153353">
                <a:tc gridSpan="2">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提供数</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hMerge="1">
                  <a:txBody>
                    <a:bodyPr/>
                    <a:lstStyle/>
                    <a:p>
                      <a:endParaRPr kumimoji="1" lang="ja-JP" altLang="en-US"/>
                    </a:p>
                  </a:txBody>
                  <a:tcPr/>
                </a:tc>
                <a:tc gridSpan="3">
                  <a:txBody>
                    <a:bodyPr/>
                    <a:lstStyle/>
                    <a:p>
                      <a:pPr>
                        <a:lnSpc>
                          <a:spcPts val="8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36000" marR="36000" marT="36000" marB="36000">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l">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18544216"/>
                  </a:ext>
                </a:extLst>
              </a:tr>
              <a:tr h="180000">
                <a:tc gridSpan="2">
                  <a:txBody>
                    <a:bodyPr/>
                    <a:lstStyle/>
                    <a:p>
                      <a:pPr>
                        <a:lnSpc>
                          <a:spcPts val="800"/>
                        </a:lnSpc>
                      </a:pPr>
                      <a:r>
                        <a:rPr kumimoji="1" lang="ja-JP" altLang="en-US" sz="900" dirty="0" smtClean="0">
                          <a:solidFill>
                            <a:schemeClr val="tx1"/>
                          </a:solidFill>
                          <a:latin typeface="Meiryo UI" panose="020B0604030504040204" pitchFamily="50" charset="-128"/>
                          <a:ea typeface="Meiryo UI" panose="020B0604030504040204" pitchFamily="50" charset="-128"/>
                        </a:rPr>
                        <a:t>残食量</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hMerge="1">
                  <a:txBody>
                    <a:bodyPr/>
                    <a:lstStyle/>
                    <a:p>
                      <a:endParaRPr kumimoji="1" lang="ja-JP" altLang="en-US"/>
                    </a:p>
                  </a:txBody>
                  <a:tcPr/>
                </a:tc>
                <a:tc gridSpan="3">
                  <a:txBody>
                    <a:bodyPr/>
                    <a:lstStyle/>
                    <a:p>
                      <a:pPr>
                        <a:lnSpc>
                          <a:spcPts val="800"/>
                        </a:lnSpc>
                      </a:pP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36000" marR="36000" marT="36000" marB="36000">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algn="l">
                        <a:lnSpc>
                          <a:spcPts val="800"/>
                        </a:lnSpc>
                      </a:pPr>
                      <a:endParaRPr kumimoji="1" lang="ja-JP" altLang="en-US" sz="800" dirty="0">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85860932"/>
                  </a:ext>
                </a:extLst>
              </a:tr>
            </a:tbl>
          </a:graphicData>
        </a:graphic>
      </p:graphicFrame>
      <p:sp>
        <p:nvSpPr>
          <p:cNvPr id="39" name="正方形/長方形 38"/>
          <p:cNvSpPr/>
          <p:nvPr/>
        </p:nvSpPr>
        <p:spPr>
          <a:xfrm>
            <a:off x="551091" y="963589"/>
            <a:ext cx="4041525" cy="415498"/>
          </a:xfrm>
          <a:prstGeom prst="rect">
            <a:avLst/>
          </a:prstGeom>
        </p:spPr>
        <p:txBody>
          <a:bodyPr wrap="square">
            <a:spAutoFit/>
          </a:bodyPr>
          <a:lstStyle/>
          <a:p>
            <a:r>
              <a:rPr kumimoji="1" lang="ja-JP" altLang="en-US" sz="1000" dirty="0" smtClean="0">
                <a:latin typeface="Meiryo UI" panose="020B0604030504040204" pitchFamily="50" charset="-128"/>
                <a:ea typeface="Meiryo UI" panose="020B0604030504040204" pitchFamily="50" charset="-128"/>
              </a:rPr>
              <a:t>　確認欄</a:t>
            </a:r>
            <a:r>
              <a:rPr kumimoji="1" lang="ja-JP" altLang="en-US" sz="1000" dirty="0">
                <a:latin typeface="Meiryo UI" panose="020B0604030504040204" pitchFamily="50" charset="-128"/>
                <a:ea typeface="Meiryo UI" panose="020B0604030504040204" pitchFamily="50" charset="-128"/>
              </a:rPr>
              <a:t>は、施設の管理責任者（施設長等）、給食担当者（管理栄養士等）</a:t>
            </a:r>
            <a:r>
              <a:rPr kumimoji="1" lang="ja-JP" altLang="en-US" sz="1000" dirty="0" smtClean="0">
                <a:latin typeface="Meiryo UI" panose="020B0604030504040204" pitchFamily="50" charset="-128"/>
                <a:ea typeface="Meiryo UI" panose="020B0604030504040204" pitchFamily="50" charset="-128"/>
              </a:rPr>
              <a:t>が</a:t>
            </a:r>
            <a:r>
              <a:rPr kumimoji="1" lang="ja-JP" altLang="en-US" sz="1000" dirty="0">
                <a:latin typeface="Meiryo UI" panose="020B0604030504040204" pitchFamily="50" charset="-128"/>
                <a:ea typeface="Meiryo UI" panose="020B0604030504040204" pitchFamily="50" charset="-128"/>
              </a:rPr>
              <a:t>サイン</a:t>
            </a:r>
            <a:r>
              <a:rPr kumimoji="1" lang="ja-JP" altLang="en-US" sz="1000" dirty="0" smtClean="0">
                <a:latin typeface="Meiryo UI" panose="020B0604030504040204" pitchFamily="50" charset="-128"/>
                <a:ea typeface="Meiryo UI" panose="020B0604030504040204" pitchFamily="50" charset="-128"/>
              </a:rPr>
              <a:t>する</a:t>
            </a:r>
            <a:r>
              <a:rPr kumimoji="1" lang="ja-JP" altLang="en-US" sz="1000" dirty="0">
                <a:latin typeface="Meiryo UI" panose="020B0604030504040204" pitchFamily="50" charset="-128"/>
                <a:ea typeface="Meiryo UI" panose="020B0604030504040204" pitchFamily="50" charset="-128"/>
              </a:rPr>
              <a:t>。必要に応じて</a:t>
            </a:r>
            <a:r>
              <a:rPr kumimoji="1" lang="ja-JP" altLang="en-US" sz="1000" dirty="0" smtClean="0">
                <a:latin typeface="Meiryo UI" panose="020B0604030504040204" pitchFamily="50" charset="-128"/>
                <a:ea typeface="Meiryo UI" panose="020B0604030504040204" pitchFamily="50" charset="-128"/>
              </a:rPr>
              <a:t>委託業者</a:t>
            </a:r>
            <a:r>
              <a:rPr kumimoji="1" lang="ja-JP" altLang="en-US" sz="1000" dirty="0">
                <a:latin typeface="Meiryo UI" panose="020B0604030504040204" pitchFamily="50" charset="-128"/>
                <a:ea typeface="Meiryo UI" panose="020B0604030504040204" pitchFamily="50" charset="-128"/>
              </a:rPr>
              <a:t>の欄も</a:t>
            </a:r>
            <a:r>
              <a:rPr kumimoji="1" lang="ja-JP" altLang="en-US" sz="1000" dirty="0" smtClean="0">
                <a:latin typeface="Meiryo UI" panose="020B0604030504040204" pitchFamily="50" charset="-128"/>
                <a:ea typeface="Meiryo UI" panose="020B0604030504040204" pitchFamily="50" charset="-128"/>
              </a:rPr>
              <a:t>設ける。</a:t>
            </a:r>
            <a:endParaRPr kumimoji="1" lang="ja-JP" altLang="en-US" sz="1000" dirty="0">
              <a:latin typeface="Meiryo UI" panose="020B0604030504040204" pitchFamily="50" charset="-128"/>
              <a:ea typeface="Meiryo UI" panose="020B0604030504040204" pitchFamily="50" charset="-128"/>
            </a:endParaRPr>
          </a:p>
        </p:txBody>
      </p:sp>
      <p:grpSp>
        <p:nvGrpSpPr>
          <p:cNvPr id="46" name="グループ化 45"/>
          <p:cNvGrpSpPr/>
          <p:nvPr/>
        </p:nvGrpSpPr>
        <p:grpSpPr>
          <a:xfrm>
            <a:off x="551091" y="659574"/>
            <a:ext cx="3617484" cy="315271"/>
            <a:chOff x="575916" y="4509569"/>
            <a:chExt cx="3617484" cy="315271"/>
          </a:xfrm>
        </p:grpSpPr>
        <p:sp>
          <p:nvSpPr>
            <p:cNvPr id="47" name="テキスト ボックス 46"/>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(8)</a:t>
              </a:r>
              <a:r>
                <a:rPr kumimoji="1" lang="ja-JP" altLang="en-US" sz="1100" dirty="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 検食簿</a:t>
              </a:r>
              <a:endParaRPr kumimoji="1" lang="ja-JP" altLang="en-US" sz="1100" dirty="0">
                <a:latin typeface="Meiryo UI" panose="020B0604030504040204" pitchFamily="50" charset="-128"/>
                <a:ea typeface="Meiryo UI" panose="020B0604030504040204" pitchFamily="50" charset="-128"/>
              </a:endParaRPr>
            </a:p>
          </p:txBody>
        </p:sp>
        <p:cxnSp>
          <p:nvCxnSpPr>
            <p:cNvPr id="48" name="直線コネクタ 47"/>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9" name="フローチャート : 結合子 48"/>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角丸四角形 2"/>
          <p:cNvSpPr/>
          <p:nvPr/>
        </p:nvSpPr>
        <p:spPr>
          <a:xfrm>
            <a:off x="729000" y="5242558"/>
            <a:ext cx="5400000" cy="4176000"/>
          </a:xfrm>
          <a:prstGeom prst="roundRect">
            <a:avLst/>
          </a:prstGeom>
          <a:ln w="9525">
            <a:solidFill>
              <a:schemeClr val="accent3">
                <a:lumMod val="75000"/>
              </a:schemeClr>
            </a:solidFill>
            <a:prstDash val="sysDot"/>
          </a:ln>
        </p:spPr>
        <p:style>
          <a:lnRef idx="2">
            <a:schemeClr val="accent1"/>
          </a:lnRef>
          <a:fillRef idx="1">
            <a:schemeClr val="lt1"/>
          </a:fillRef>
          <a:effectRef idx="0">
            <a:schemeClr val="accent1"/>
          </a:effectRef>
          <a:fontRef idx="minor">
            <a:schemeClr val="dk1"/>
          </a:fontRef>
        </p:style>
        <p:txBody>
          <a:bodyPr wrap="square" rtlCol="0" anchor="t" anchorCtr="0">
            <a:spAutoFit/>
          </a:bodyPr>
          <a:lstStyle/>
          <a:p>
            <a:r>
              <a:rPr kumimoji="1" lang="ja-JP" altLang="en-US" sz="1000" dirty="0" smtClean="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MEMO</a:t>
            </a:r>
            <a:endParaRPr kumimoji="1" lang="ja-JP" altLang="en-US" sz="10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33</a:t>
            </a:r>
            <a:endParaRPr kumimoji="1" lang="ja-JP" altLang="en-US" dirty="0"/>
          </a:p>
        </p:txBody>
      </p:sp>
    </p:spTree>
    <p:extLst>
      <p:ext uri="{BB962C8B-B14F-4D97-AF65-F5344CB8AC3E}">
        <p14:creationId xmlns:p14="http://schemas.microsoft.com/office/powerpoint/2010/main" val="23206429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3" name="テキスト ボックス 2"/>
          <p:cNvSpPr txBox="1"/>
          <p:nvPr/>
        </p:nvSpPr>
        <p:spPr>
          <a:xfrm>
            <a:off x="540000" y="678891"/>
            <a:ext cx="3608700" cy="253916"/>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参考</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栄養</a:t>
            </a:r>
            <a:r>
              <a:rPr lang="zh-TW" altLang="en-US" sz="1000" dirty="0">
                <a:latin typeface="Meiryo UI" panose="020B0604030504040204" pitchFamily="50" charset="-128"/>
                <a:ea typeface="Meiryo UI" panose="020B0604030504040204" pitchFamily="50" charset="-128"/>
              </a:rPr>
              <a:t>管理情報書（大阪版）</a:t>
            </a:r>
            <a:endParaRPr kumimoji="1" lang="ja-JP" altLang="en-US" sz="1000" dirty="0" smtClean="0">
              <a:latin typeface="Meiryo UI" panose="020B0604030504040204" pitchFamily="50" charset="-128"/>
              <a:ea typeface="Meiryo UI" panose="020B0604030504040204" pitchFamily="50" charset="-128"/>
            </a:endParaRPr>
          </a:p>
        </p:txBody>
      </p:sp>
      <p:sp>
        <p:nvSpPr>
          <p:cNvPr id="2" name="正方形/長方形 1"/>
          <p:cNvSpPr/>
          <p:nvPr/>
        </p:nvSpPr>
        <p:spPr>
          <a:xfrm>
            <a:off x="540000" y="938155"/>
            <a:ext cx="5760000" cy="830997"/>
          </a:xfrm>
          <a:prstGeom prst="rect">
            <a:avLst/>
          </a:prstGeom>
        </p:spPr>
        <p:txBody>
          <a:bodyPr wrap="square">
            <a:spAutoFit/>
          </a:bodyPr>
          <a:lstStyle/>
          <a:p>
            <a:pPr>
              <a:lnSpc>
                <a:spcPct val="120000"/>
              </a:lnSpc>
            </a:pPr>
            <a:r>
              <a:rPr lang="ja-JP" altLang="en-US" sz="1000" dirty="0" smtClean="0">
                <a:latin typeface="Meiryo UI" panose="020B0604030504040204" pitchFamily="50" charset="-128"/>
                <a:ea typeface="Meiryo UI" panose="020B0604030504040204" pitchFamily="50" charset="-128"/>
              </a:rPr>
              <a:t>　在宅</a:t>
            </a:r>
            <a:r>
              <a:rPr lang="ja-JP" altLang="en-US" sz="1000" dirty="0">
                <a:latin typeface="Meiryo UI" panose="020B0604030504040204" pitchFamily="50" charset="-128"/>
                <a:ea typeface="Meiryo UI" panose="020B0604030504040204" pitchFamily="50" charset="-128"/>
              </a:rPr>
              <a:t>療養者や介護者のニーズに応じた食支援を効果的・効率的かつ継続して行うことを目的に</a:t>
            </a:r>
            <a:r>
              <a:rPr lang="ja-JP" altLang="en-US" sz="1000" dirty="0" smtClean="0">
                <a:latin typeface="Meiryo UI" panose="020B0604030504040204" pitchFamily="50" charset="-128"/>
                <a:ea typeface="Meiryo UI" panose="020B0604030504040204" pitchFamily="50" charset="-128"/>
              </a:rPr>
              <a:t>、医療</a:t>
            </a:r>
            <a:r>
              <a:rPr lang="ja-JP" altLang="en-US" sz="1000" dirty="0">
                <a:latin typeface="Meiryo UI" panose="020B0604030504040204" pitchFamily="50" charset="-128"/>
                <a:ea typeface="Meiryo UI" panose="020B0604030504040204" pitchFamily="50" charset="-128"/>
              </a:rPr>
              <a:t>機関・介護施設・在宅間で療養者の食に関する情報を共有し、適切な栄養管理を進めるために作成しました</a:t>
            </a:r>
            <a:r>
              <a:rPr lang="ja-JP" altLang="en-US" sz="1000" dirty="0" smtClean="0">
                <a:latin typeface="Meiryo UI" panose="020B0604030504040204" pitchFamily="50" charset="-128"/>
                <a:ea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年度に新設された「退院時共同指導料」算定を見据え、厚生労働省が示す項目を組み込んでいます</a:t>
            </a:r>
            <a:r>
              <a:rPr lang="ja-JP" altLang="en-US" sz="1000" dirty="0" smtClean="0">
                <a:latin typeface="Meiryo UI" panose="020B0604030504040204" pitchFamily="50" charset="-128"/>
                <a:ea typeface="Meiryo UI" panose="020B0604030504040204" pitchFamily="50" charset="-128"/>
              </a:rPr>
              <a:t>。あく</a:t>
            </a:r>
            <a:r>
              <a:rPr lang="ja-JP" altLang="en-US" sz="1000" dirty="0">
                <a:latin typeface="Meiryo UI" panose="020B0604030504040204" pitchFamily="50" charset="-128"/>
                <a:ea typeface="Meiryo UI" panose="020B0604030504040204" pitchFamily="50" charset="-128"/>
              </a:rPr>
              <a:t>までも参考様式ですので、各機関・施設等の実情にあわせ、ご活用ください。</a:t>
            </a:r>
            <a:endParaRPr lang="ja-JP" altLang="en-US" sz="1000" dirty="0">
              <a:effectLst/>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2"/>
          <a:stretch>
            <a:fillRect/>
          </a:stretch>
        </p:blipFill>
        <p:spPr>
          <a:xfrm>
            <a:off x="677209" y="1844040"/>
            <a:ext cx="5503581" cy="7810928"/>
          </a:xfrm>
          <a:prstGeom prst="rect">
            <a:avLst/>
          </a:prstGeom>
          <a:ln>
            <a:solidFill>
              <a:schemeClr val="bg1">
                <a:lumMod val="50000"/>
              </a:schemeClr>
            </a:solidFill>
          </a:ln>
        </p:spPr>
      </p:pic>
      <p:sp>
        <p:nvSpPr>
          <p:cNvPr id="5" name="スライド番号プレースホルダー 4"/>
          <p:cNvSpPr>
            <a:spLocks noGrp="1"/>
          </p:cNvSpPr>
          <p:nvPr>
            <p:ph type="sldNum" sz="quarter" idx="10"/>
          </p:nvPr>
        </p:nvSpPr>
        <p:spPr/>
        <p:txBody>
          <a:bodyPr/>
          <a:lstStyle/>
          <a:p>
            <a:r>
              <a:rPr kumimoji="1" lang="en-US" altLang="ja-JP" dirty="0" smtClean="0"/>
              <a:t>34</a:t>
            </a:r>
            <a:endParaRPr kumimoji="1" lang="ja-JP" altLang="en-US" dirty="0"/>
          </a:p>
        </p:txBody>
      </p:sp>
    </p:spTree>
    <p:extLst>
      <p:ext uri="{BB962C8B-B14F-4D97-AF65-F5344CB8AC3E}">
        <p14:creationId xmlns:p14="http://schemas.microsoft.com/office/powerpoint/2010/main" val="632850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pic>
        <p:nvPicPr>
          <p:cNvPr id="5" name="図 4"/>
          <p:cNvPicPr>
            <a:picLocks noChangeAspect="1"/>
          </p:cNvPicPr>
          <p:nvPr/>
        </p:nvPicPr>
        <p:blipFill>
          <a:blip r:embed="rId2"/>
          <a:stretch>
            <a:fillRect/>
          </a:stretch>
        </p:blipFill>
        <p:spPr>
          <a:xfrm>
            <a:off x="651034" y="743441"/>
            <a:ext cx="5555933" cy="7900988"/>
          </a:xfrm>
          <a:prstGeom prst="rect">
            <a:avLst/>
          </a:prstGeom>
          <a:ln>
            <a:solidFill>
              <a:schemeClr val="bg1">
                <a:lumMod val="50000"/>
              </a:schemeClr>
            </a:solidFill>
          </a:ln>
        </p:spPr>
      </p:pic>
      <p:sp>
        <p:nvSpPr>
          <p:cNvPr id="2" name="テキスト ボックス 1"/>
          <p:cNvSpPr txBox="1"/>
          <p:nvPr/>
        </p:nvSpPr>
        <p:spPr>
          <a:xfrm>
            <a:off x="541338" y="8668310"/>
            <a:ext cx="5391150" cy="415498"/>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様式は、大阪府健康づくり課ホームページに掲載しています。</a:t>
            </a:r>
            <a:r>
              <a:rPr kumimoji="1" lang="en-US" altLang="ja-JP" sz="1000" dirty="0" smtClean="0">
                <a:latin typeface="Meiryo UI" panose="020B0604030504040204" pitchFamily="50" charset="-128"/>
                <a:ea typeface="Meiryo UI" panose="020B0604030504040204" pitchFamily="50" charset="-128"/>
              </a:rPr>
              <a:t>http</a:t>
            </a:r>
            <a:r>
              <a:rPr kumimoji="1" lang="en-US" altLang="ja-JP" sz="1000" dirty="0">
                <a:latin typeface="Meiryo UI" panose="020B0604030504040204" pitchFamily="50" charset="-128"/>
                <a:ea typeface="Meiryo UI" panose="020B0604030504040204" pitchFamily="50" charset="-128"/>
              </a:rPr>
              <a:t>://www.pref.osaka.lg.jp/kenkozukuri/zaitakueiyou/index.html</a:t>
            </a:r>
            <a:endParaRPr kumimoji="1" lang="ja-JP" altLang="en-US" sz="1000" dirty="0" smtClean="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0"/>
          </p:nvPr>
        </p:nvSpPr>
        <p:spPr/>
        <p:txBody>
          <a:bodyPr/>
          <a:lstStyle/>
          <a:p>
            <a:r>
              <a:rPr kumimoji="1" lang="en-US" altLang="ja-JP" dirty="0" smtClean="0"/>
              <a:t>35</a:t>
            </a:r>
            <a:endParaRPr kumimoji="1" lang="ja-JP" altLang="en-US" dirty="0"/>
          </a:p>
        </p:txBody>
      </p:sp>
    </p:spTree>
    <p:extLst>
      <p:ext uri="{BB962C8B-B14F-4D97-AF65-F5344CB8AC3E}">
        <p14:creationId xmlns:p14="http://schemas.microsoft.com/office/powerpoint/2010/main" val="1237438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0" y="-6350"/>
            <a:ext cx="6858000" cy="518160"/>
            <a:chOff x="0" y="-6350"/>
            <a:chExt cx="6858000" cy="518160"/>
          </a:xfrm>
        </p:grpSpPr>
        <p:sp>
          <p:nvSpPr>
            <p:cNvPr id="13" name="正方形/長方形 12"/>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2" name="正方形/長方形 1"/>
          <p:cNvSpPr/>
          <p:nvPr/>
        </p:nvSpPr>
        <p:spPr>
          <a:xfrm>
            <a:off x="606108" y="5315581"/>
            <a:ext cx="4274820"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資料</a:t>
            </a:r>
            <a:r>
              <a:rPr lang="ja-JP" altLang="en-US" sz="800" dirty="0" smtClean="0">
                <a:latin typeface="Meiryo UI" panose="020B0604030504040204" pitchFamily="50" charset="-128"/>
                <a:ea typeface="Meiryo UI" panose="020B0604030504040204" pitchFamily="50" charset="-128"/>
              </a:rPr>
              <a:t>） 令和</a:t>
            </a:r>
            <a:r>
              <a:rPr lang="ja-JP" altLang="en-US" sz="800" dirty="0">
                <a:latin typeface="Meiryo UI" panose="020B0604030504040204" pitchFamily="50" charset="-128"/>
                <a:ea typeface="Meiryo UI" panose="020B0604030504040204" pitchFamily="50" charset="-128"/>
              </a:rPr>
              <a:t>２年度診療報酬改定の概要 （入院医療</a:t>
            </a:r>
            <a:r>
              <a:rPr lang="ja-JP" altLang="en-US" sz="800" dirty="0" smtClean="0">
                <a:latin typeface="Meiryo UI" panose="020B0604030504040204" pitchFamily="50" charset="-128"/>
                <a:ea typeface="Meiryo UI" panose="020B0604030504040204" pitchFamily="50" charset="-128"/>
              </a:rPr>
              <a:t>）　厚生労働省　令和</a:t>
            </a:r>
            <a:r>
              <a:rPr lang="en-US" altLang="ja-JP" sz="800" dirty="0" smtClean="0">
                <a:latin typeface="Meiryo UI" panose="020B0604030504040204" pitchFamily="50" charset="-128"/>
                <a:ea typeface="Meiryo UI" panose="020B0604030504040204" pitchFamily="50" charset="-128"/>
              </a:rPr>
              <a:t>2</a:t>
            </a:r>
            <a:r>
              <a:rPr lang="ja-JP" altLang="en-US" sz="800" dirty="0" smtClean="0">
                <a:latin typeface="Meiryo UI" panose="020B0604030504040204" pitchFamily="50" charset="-128"/>
                <a:ea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rPr>
              <a:t>5</a:t>
            </a:r>
            <a:r>
              <a:rPr lang="ja-JP" altLang="en-US" sz="800" dirty="0" smtClean="0">
                <a:latin typeface="Meiryo UI" panose="020B0604030504040204" pitchFamily="50" charset="-128"/>
                <a:ea typeface="Meiryo UI" panose="020B0604030504040204" pitchFamily="50" charset="-128"/>
              </a:rPr>
              <a:t>日版　　</a:t>
            </a:r>
            <a:r>
              <a:rPr lang="ja-JP" altLang="en-US" sz="800" dirty="0" smtClean="0"/>
              <a:t>　</a:t>
            </a:r>
            <a:endParaRPr lang="ja-JP" altLang="en-US" sz="800" dirty="0"/>
          </a:p>
        </p:txBody>
      </p:sp>
      <p:graphicFrame>
        <p:nvGraphicFramePr>
          <p:cNvPr id="8" name="表 7"/>
          <p:cNvGraphicFramePr>
            <a:graphicFrameLocks noGrp="1"/>
          </p:cNvGraphicFramePr>
          <p:nvPr>
            <p:extLst>
              <p:ext uri="{D42A27DB-BD31-4B8C-83A1-F6EECF244321}">
                <p14:modId xmlns:p14="http://schemas.microsoft.com/office/powerpoint/2010/main" val="1177213184"/>
              </p:ext>
            </p:extLst>
          </p:nvPr>
        </p:nvGraphicFramePr>
        <p:xfrm>
          <a:off x="729000" y="3371619"/>
          <a:ext cx="5400000" cy="1610360"/>
        </p:xfrm>
        <a:graphic>
          <a:graphicData uri="http://schemas.openxmlformats.org/drawingml/2006/table">
            <a:tbl>
              <a:tblPr firstRow="1" bandRow="1">
                <a:tableStyleId>{C083E6E3-FA7D-4D7B-A595-EF9225AFEA82}</a:tableStyleId>
              </a:tblPr>
              <a:tblGrid>
                <a:gridCol w="252454">
                  <a:extLst>
                    <a:ext uri="{9D8B030D-6E8A-4147-A177-3AD203B41FA5}">
                      <a16:colId xmlns:a16="http://schemas.microsoft.com/office/drawing/2014/main" val="1801846170"/>
                    </a:ext>
                  </a:extLst>
                </a:gridCol>
                <a:gridCol w="3040361">
                  <a:extLst>
                    <a:ext uri="{9D8B030D-6E8A-4147-A177-3AD203B41FA5}">
                      <a16:colId xmlns:a16="http://schemas.microsoft.com/office/drawing/2014/main" val="1609785280"/>
                    </a:ext>
                  </a:extLst>
                </a:gridCol>
                <a:gridCol w="2107185">
                  <a:extLst>
                    <a:ext uri="{9D8B030D-6E8A-4147-A177-3AD203B41FA5}">
                      <a16:colId xmlns:a16="http://schemas.microsoft.com/office/drawing/2014/main" val="2049442830"/>
                    </a:ext>
                  </a:extLst>
                </a:gridCol>
              </a:tblGrid>
              <a:tr h="140504">
                <a:tc>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dirty="0" smtClean="0">
                          <a:latin typeface="Meiryo UI" panose="020B0604030504040204" pitchFamily="50" charset="-128"/>
                          <a:ea typeface="Meiryo UI" panose="020B0604030504040204" pitchFamily="50" charset="-128"/>
                        </a:rPr>
                        <a:t>必ず備えるべき帳票から除外される要件</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ja-JP" altLang="en-US" sz="900" b="0" dirty="0" smtClean="0">
                          <a:latin typeface="Meiryo UI" panose="020B0604030504040204" pitchFamily="50" charset="-128"/>
                          <a:ea typeface="Meiryo UI" panose="020B0604030504040204" pitchFamily="50" charset="-128"/>
                        </a:rPr>
                        <a:t>帳票等名称</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65724895"/>
                  </a:ext>
                </a:extLst>
              </a:tr>
              <a:tr h="121787">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患者の入退院等の管理をしており、必要に応じて入退院患者数等の確認ができる場合</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zh-TW" altLang="en-US" sz="900" dirty="0" smtClean="0">
                          <a:latin typeface="Meiryo UI" panose="020B0604030504040204" pitchFamily="50" charset="-128"/>
                          <a:ea typeface="Meiryo UI" panose="020B0604030504040204" pitchFamily="50" charset="-128"/>
                        </a:rPr>
                        <a:t>提供食数（日報、月報等）</a:t>
                      </a:r>
                      <a:endParaRPr kumimoji="1" lang="en-US" altLang="zh-TW" sz="900" dirty="0" smtClean="0">
                        <a:latin typeface="Meiryo UI" panose="020B0604030504040204" pitchFamily="50" charset="-128"/>
                        <a:ea typeface="Meiryo UI" panose="020B0604030504040204" pitchFamily="50" charset="-128"/>
                      </a:endParaRPr>
                    </a:p>
                    <a:p>
                      <a:pPr>
                        <a:lnSpc>
                          <a:spcPts val="1000"/>
                        </a:lnSpc>
                      </a:pPr>
                      <a:r>
                        <a:rPr kumimoji="1" lang="zh-TW" altLang="en-US" sz="900" dirty="0" smtClean="0">
                          <a:latin typeface="Meiryo UI" panose="020B0604030504040204" pitchFamily="50" charset="-128"/>
                          <a:ea typeface="Meiryo UI" panose="020B0604030504040204" pitchFamily="50" charset="-128"/>
                        </a:rPr>
                        <a:t>患者入退院簿</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030609903"/>
                  </a:ext>
                </a:extLst>
              </a:tr>
              <a:tr h="218307">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2</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栄養管理体制の基準を満たし、患者ごとに栄養管理を実施している場合</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喫食調査</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796911906"/>
                  </a:ext>
                </a:extLst>
              </a:tr>
              <a:tr h="238627">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特別治療食等により個別に栄養管理を実施している場合</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zh-TW" altLang="en-US" sz="900" dirty="0" smtClean="0">
                          <a:latin typeface="Meiryo UI" panose="020B0604030504040204" pitchFamily="50" charset="-128"/>
                          <a:ea typeface="Meiryo UI" panose="020B0604030504040204" pitchFamily="50" charset="-128"/>
                        </a:rPr>
                        <a:t>患者年齢構成表</a:t>
                      </a:r>
                      <a:endParaRPr kumimoji="1" lang="en-US" altLang="zh-TW" sz="900" dirty="0" smtClean="0">
                        <a:latin typeface="Meiryo UI" panose="020B0604030504040204" pitchFamily="50" charset="-128"/>
                        <a:ea typeface="Meiryo UI" panose="020B0604030504040204" pitchFamily="50" charset="-128"/>
                      </a:endParaRPr>
                    </a:p>
                    <a:p>
                      <a:pPr>
                        <a:lnSpc>
                          <a:spcPts val="1000"/>
                        </a:lnSpc>
                      </a:pPr>
                      <a:r>
                        <a:rPr kumimoji="1" lang="zh-TW" altLang="en-US" sz="900" dirty="0" smtClean="0">
                          <a:latin typeface="Meiryo UI" panose="020B0604030504040204" pitchFamily="50" charset="-128"/>
                          <a:ea typeface="Meiryo UI" panose="020B0604030504040204" pitchFamily="50" charset="-128"/>
                        </a:rPr>
                        <a:t>給与栄養目標量</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883137981"/>
                  </a:ext>
                </a:extLst>
              </a:tr>
              <a:tr h="205836">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4</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食材料等の購入管理を実施し、求めに応じてその内容が確認できる場合</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食料品消費日計表</a:t>
                      </a:r>
                      <a:endParaRPr kumimoji="1" lang="en-US" altLang="ja-JP" sz="900" dirty="0" smtClean="0">
                        <a:latin typeface="Meiryo UI" panose="020B0604030504040204" pitchFamily="50" charset="-128"/>
                        <a:ea typeface="Meiryo UI" panose="020B0604030504040204" pitchFamily="50" charset="-128"/>
                      </a:endParaRPr>
                    </a:p>
                    <a:p>
                      <a:pPr>
                        <a:lnSpc>
                          <a:spcPct val="100000"/>
                        </a:lnSpc>
                      </a:pPr>
                      <a:r>
                        <a:rPr kumimoji="1" lang="ja-JP" altLang="en-US" sz="900" dirty="0" smtClean="0">
                          <a:latin typeface="Meiryo UI" panose="020B0604030504040204" pitchFamily="50" charset="-128"/>
                          <a:ea typeface="Meiryo UI" panose="020B0604030504040204" pitchFamily="50" charset="-128"/>
                        </a:rPr>
                        <a:t>食品納入・消費・在庫等に関する帳簿</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177638763"/>
                  </a:ext>
                </a:extLst>
              </a:tr>
            </a:tbl>
          </a:graphicData>
        </a:graphic>
      </p:graphicFrame>
      <p:sp>
        <p:nvSpPr>
          <p:cNvPr id="10" name="正方形/長方形 9"/>
          <p:cNvSpPr/>
          <p:nvPr/>
        </p:nvSpPr>
        <p:spPr>
          <a:xfrm>
            <a:off x="661920" y="4977027"/>
            <a:ext cx="5822041" cy="338554"/>
          </a:xfrm>
          <a:prstGeom prst="rect">
            <a:avLst/>
          </a:prstGeom>
        </p:spPr>
        <p:txBody>
          <a:bodyPr wrap="square">
            <a:spAutoFit/>
          </a:bodyPr>
          <a:lstStyle/>
          <a:p>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食事の提供に関する業務の一部又は全部を委託している場合は、委託契約の内容に合わせた食事療養</a:t>
            </a:r>
            <a:r>
              <a:rPr lang="ja-JP" altLang="en-US" sz="800" dirty="0" smtClean="0">
                <a:latin typeface="Meiryo UI" panose="020B0604030504040204" pitchFamily="50" charset="-128"/>
                <a:ea typeface="Meiryo UI" panose="020B0604030504040204" pitchFamily="50" charset="-128"/>
              </a:rPr>
              <a:t>の質</a:t>
            </a:r>
            <a:r>
              <a:rPr lang="ja-JP" altLang="en-US" sz="800" dirty="0">
                <a:latin typeface="Meiryo UI" panose="020B0604030504040204" pitchFamily="50" charset="-128"/>
                <a:ea typeface="Meiryo UI" panose="020B0604030504040204" pitchFamily="50" charset="-128"/>
              </a:rPr>
              <a:t>が確保されていること</a:t>
            </a:r>
            <a:r>
              <a:rPr lang="ja-JP" altLang="en-US" sz="800" dirty="0" smtClean="0">
                <a:latin typeface="Meiryo UI" panose="020B0604030504040204" pitchFamily="50" charset="-128"/>
                <a:ea typeface="Meiryo UI" panose="020B0604030504040204" pitchFamily="50" charset="-128"/>
              </a:rPr>
              <a:t>を</a:t>
            </a:r>
            <a:endParaRPr lang="en-US" altLang="ja-JP" sz="800" dirty="0" smtClean="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保険</a:t>
            </a:r>
            <a:r>
              <a:rPr lang="ja-JP" altLang="en-US" sz="800" dirty="0">
                <a:latin typeface="Meiryo UI" panose="020B0604030504040204" pitchFamily="50" charset="-128"/>
                <a:ea typeface="Meiryo UI" panose="020B0604030504040204" pitchFamily="50" charset="-128"/>
              </a:rPr>
              <a:t>医療</a:t>
            </a:r>
            <a:r>
              <a:rPr lang="ja-JP" altLang="en-US" sz="800" dirty="0" smtClean="0">
                <a:latin typeface="Meiryo UI" panose="020B0604030504040204" pitchFamily="50" charset="-128"/>
                <a:ea typeface="Meiryo UI" panose="020B0604030504040204" pitchFamily="50" charset="-128"/>
              </a:rPr>
              <a:t>機関が</a:t>
            </a:r>
            <a:r>
              <a:rPr lang="ja-JP" altLang="en-US" sz="800" dirty="0">
                <a:latin typeface="Meiryo UI" panose="020B0604030504040204" pitchFamily="50" charset="-128"/>
                <a:ea typeface="Meiryo UI" panose="020B0604030504040204" pitchFamily="50" charset="-128"/>
              </a:rPr>
              <a:t>確認するための帳票を定め、必ず備えるべき帳票から除外</a:t>
            </a:r>
            <a:r>
              <a:rPr lang="ja-JP" altLang="en-US" sz="800" dirty="0" smtClean="0">
                <a:latin typeface="Meiryo UI" panose="020B0604030504040204" pitchFamily="50" charset="-128"/>
                <a:ea typeface="Meiryo UI" panose="020B0604030504040204" pitchFamily="50" charset="-128"/>
              </a:rPr>
              <a:t>された帳票</a:t>
            </a:r>
            <a:r>
              <a:rPr lang="ja-JP" altLang="en-US" sz="800" dirty="0">
                <a:latin typeface="Meiryo UI" panose="020B0604030504040204" pitchFamily="50" charset="-128"/>
                <a:ea typeface="Meiryo UI" panose="020B0604030504040204" pitchFamily="50" charset="-128"/>
              </a:rPr>
              <a:t>であっても整備すること。</a:t>
            </a:r>
          </a:p>
        </p:txBody>
      </p:sp>
      <p:sp>
        <p:nvSpPr>
          <p:cNvPr id="3" name="テキスト ボックス 2"/>
          <p:cNvSpPr txBox="1"/>
          <p:nvPr/>
        </p:nvSpPr>
        <p:spPr>
          <a:xfrm>
            <a:off x="471515" y="726503"/>
            <a:ext cx="3082375" cy="253916"/>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参考</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帳票の取り扱いについて</a:t>
            </a:r>
          </a:p>
        </p:txBody>
      </p:sp>
      <p:sp>
        <p:nvSpPr>
          <p:cNvPr id="23" name="角丸四角形 22"/>
          <p:cNvSpPr/>
          <p:nvPr/>
        </p:nvSpPr>
        <p:spPr>
          <a:xfrm>
            <a:off x="549275" y="983419"/>
            <a:ext cx="3240000" cy="178772"/>
          </a:xfrm>
          <a:prstGeom prst="roundRect">
            <a:avLst/>
          </a:prstGeom>
          <a:ln>
            <a:solidFill>
              <a:schemeClr val="bg2">
                <a:lumMod val="25000"/>
              </a:schemeClr>
            </a:solidFill>
          </a:ln>
        </p:spPr>
        <p:txBody>
          <a:bodyPr wrap="square" lIns="0" tIns="0" rIns="0" bIns="0" rtlCol="0" anchor="ctr">
            <a:spAutoFit/>
          </a:bodyPr>
          <a:lstStyle/>
          <a:p>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病院</a:t>
            </a:r>
            <a:endParaRPr kumimoji="1" lang="ja-JP" altLang="en-US" sz="1000" dirty="0">
              <a:latin typeface="Meiryo UI" panose="020B0604030504040204" pitchFamily="50" charset="-128"/>
              <a:ea typeface="Meiryo UI" panose="020B0604030504040204" pitchFamily="50" charset="-128"/>
            </a:endParaRPr>
          </a:p>
        </p:txBody>
      </p:sp>
      <p:sp>
        <p:nvSpPr>
          <p:cNvPr id="5" name="正方形/長方形 4"/>
          <p:cNvSpPr/>
          <p:nvPr/>
        </p:nvSpPr>
        <p:spPr>
          <a:xfrm>
            <a:off x="729000" y="1996978"/>
            <a:ext cx="5400000" cy="1200329"/>
          </a:xfrm>
          <a:prstGeom prst="rect">
            <a:avLst/>
          </a:prstGeom>
          <a:ln>
            <a:solidFill>
              <a:schemeClr val="accent3">
                <a:lumMod val="75000"/>
              </a:schemeClr>
            </a:solidFill>
            <a:prstDash val="sysDot"/>
          </a:ln>
        </p:spPr>
        <p:txBody>
          <a:bodyPr wrap="square">
            <a:spAutoFit/>
          </a:bodyPr>
          <a:lstStyle/>
          <a:p>
            <a:r>
              <a:rPr kumimoji="1" lang="ja-JP" altLang="en-US" sz="900" dirty="0" smtClean="0">
                <a:latin typeface="Meiryo UI" panose="020B0604030504040204" pitchFamily="50" charset="-128"/>
                <a:ea typeface="Meiryo UI" panose="020B0604030504040204" pitchFamily="50" charset="-128"/>
              </a:rPr>
              <a:t>・電子</a:t>
            </a:r>
            <a:r>
              <a:rPr kumimoji="1" lang="ja-JP" altLang="en-US" sz="900" dirty="0">
                <a:latin typeface="Meiryo UI" panose="020B0604030504040204" pitchFamily="50" charset="-128"/>
                <a:ea typeface="Meiryo UI" panose="020B0604030504040204" pitchFamily="50" charset="-128"/>
              </a:rPr>
              <a:t>カルテやオーダリングシステム等により電子的に必要な情報が変更履歴等を含めて作成し</a:t>
            </a:r>
            <a:r>
              <a:rPr kumimoji="1" lang="ja-JP" altLang="en-US" sz="900" dirty="0" smtClean="0">
                <a:latin typeface="Meiryo UI" panose="020B0604030504040204" pitchFamily="50" charset="-128"/>
                <a:ea typeface="Meiryo UI" panose="020B0604030504040204" pitchFamily="50" charset="-128"/>
              </a:rPr>
              <a:t>、保管</a:t>
            </a:r>
            <a:r>
              <a:rPr kumimoji="1" lang="ja-JP" altLang="en-US" sz="900" dirty="0">
                <a:latin typeface="Meiryo UI" panose="020B0604030504040204" pitchFamily="50" charset="-128"/>
                <a:ea typeface="Meiryo UI" panose="020B0604030504040204" pitchFamily="50" charset="-128"/>
              </a:rPr>
              <a:t>等されて</a:t>
            </a:r>
            <a:r>
              <a:rPr kumimoji="1" lang="ja-JP" altLang="en-US" sz="900" dirty="0" smtClean="0">
                <a:latin typeface="Meiryo UI" panose="020B0604030504040204" pitchFamily="50" charset="-128"/>
                <a:ea typeface="Meiryo UI" panose="020B0604030504040204" pitchFamily="50" charset="-128"/>
              </a:rPr>
              <a:t>いる</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場合</a:t>
            </a:r>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紙での</a:t>
            </a:r>
            <a:r>
              <a:rPr kumimoji="1" lang="ja-JP" altLang="en-US" sz="900" dirty="0">
                <a:latin typeface="Meiryo UI" panose="020B0604030504040204" pitchFamily="50" charset="-128"/>
                <a:ea typeface="Meiryo UI" panose="020B0604030504040204" pitchFamily="50" charset="-128"/>
              </a:rPr>
              <a:t>保管は不要とする。</a:t>
            </a:r>
          </a:p>
          <a:p>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栄養</a:t>
            </a:r>
            <a:r>
              <a:rPr kumimoji="1" lang="ja-JP" altLang="en-US" sz="900" dirty="0">
                <a:latin typeface="Meiryo UI" panose="020B0604030504040204" pitchFamily="50" charset="-128"/>
                <a:ea typeface="Meiryo UI" panose="020B0604030504040204" pitchFamily="50" charset="-128"/>
              </a:rPr>
              <a:t>管理体制を整備している施設では、栄養管理手順に基づき管理栄養士等が</a:t>
            </a:r>
            <a:r>
              <a:rPr kumimoji="1" lang="ja-JP" altLang="en-US" sz="900" dirty="0" smtClean="0">
                <a:latin typeface="Meiryo UI" panose="020B0604030504040204" pitchFamily="50" charset="-128"/>
                <a:ea typeface="Meiryo UI" panose="020B0604030504040204" pitchFamily="50" charset="-128"/>
              </a:rPr>
              <a:t>患者ごとに栄養</a:t>
            </a:r>
            <a:r>
              <a:rPr kumimoji="1" lang="ja-JP" altLang="en-US" sz="900" dirty="0">
                <a:latin typeface="Meiryo UI" panose="020B0604030504040204" pitchFamily="50" charset="-128"/>
                <a:ea typeface="Meiryo UI" panose="020B0604030504040204" pitchFamily="50" charset="-128"/>
              </a:rPr>
              <a:t>管理を実施</a:t>
            </a:r>
            <a:r>
              <a:rPr kumimoji="1" lang="ja-JP" altLang="en-US" sz="900" dirty="0" smtClean="0">
                <a:latin typeface="Meiryo UI" panose="020B0604030504040204" pitchFamily="50" charset="-128"/>
                <a:ea typeface="Meiryo UI" panose="020B0604030504040204" pitchFamily="50" charset="-128"/>
              </a:rPr>
              <a:t>し</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て</a:t>
            </a:r>
            <a:r>
              <a:rPr kumimoji="1" lang="ja-JP" altLang="en-US" sz="900" dirty="0">
                <a:latin typeface="Meiryo UI" panose="020B0604030504040204" pitchFamily="50" charset="-128"/>
                <a:ea typeface="Meiryo UI" panose="020B0604030504040204" pitchFamily="50" charset="-128"/>
              </a:rPr>
              <a:t>いる</a:t>
            </a:r>
            <a:r>
              <a:rPr kumimoji="1" lang="ja-JP" altLang="en-US" sz="900" dirty="0" smtClean="0">
                <a:latin typeface="Meiryo UI" panose="020B0604030504040204" pitchFamily="50" charset="-128"/>
                <a:ea typeface="Meiryo UI" panose="020B0604030504040204" pitchFamily="50" charset="-128"/>
              </a:rPr>
              <a:t>ことから</a:t>
            </a:r>
            <a:r>
              <a:rPr kumimoji="1" lang="ja-JP" altLang="en-US" sz="900" dirty="0">
                <a:latin typeface="Meiryo UI" panose="020B0604030504040204" pitchFamily="50" charset="-128"/>
                <a:ea typeface="Meiryo UI" panose="020B0604030504040204" pitchFamily="50" charset="-128"/>
              </a:rPr>
              <a:t>、集団としての栄養管理を行う上で必要な帳票については</a:t>
            </a:r>
            <a:r>
              <a:rPr kumimoji="1" lang="ja-JP" altLang="en-US" sz="900" dirty="0" smtClean="0">
                <a:latin typeface="Meiryo UI" panose="020B0604030504040204" pitchFamily="50" charset="-128"/>
                <a:ea typeface="Meiryo UI" panose="020B0604030504040204" pitchFamily="50" charset="-128"/>
              </a:rPr>
              <a:t>、必ず</a:t>
            </a:r>
            <a:r>
              <a:rPr kumimoji="1" lang="ja-JP" altLang="en-US" sz="900" dirty="0">
                <a:latin typeface="Meiryo UI" panose="020B0604030504040204" pitchFamily="50" charset="-128"/>
                <a:ea typeface="Meiryo UI" panose="020B0604030504040204" pitchFamily="50" charset="-128"/>
              </a:rPr>
              <a:t>備えるべき帳票から除外する</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有床診療所においては、栄養管理実施加算を算定している施設）</a:t>
            </a:r>
          </a:p>
          <a:p>
            <a:r>
              <a:rPr kumimoji="1" lang="ja-JP" altLang="en-US" sz="9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栄養管理</a:t>
            </a:r>
            <a:r>
              <a:rPr kumimoji="1" lang="ja-JP" altLang="en-US" sz="900" dirty="0">
                <a:latin typeface="Meiryo UI" panose="020B0604030504040204" pitchFamily="50" charset="-128"/>
                <a:ea typeface="Meiryo UI" panose="020B0604030504040204" pitchFamily="50" charset="-128"/>
              </a:rPr>
              <a:t>体制が整備されていない施設においては管理栄養士等が</a:t>
            </a:r>
            <a:r>
              <a:rPr kumimoji="1" lang="ja-JP" altLang="en-US" sz="900" dirty="0" smtClean="0">
                <a:latin typeface="Meiryo UI" panose="020B0604030504040204" pitchFamily="50" charset="-128"/>
                <a:ea typeface="Meiryo UI" panose="020B0604030504040204" pitchFamily="50" charset="-128"/>
              </a:rPr>
              <a:t>患者ごとに</a:t>
            </a:r>
            <a:r>
              <a:rPr kumimoji="1" lang="ja-JP" altLang="en-US" sz="900" dirty="0">
                <a:latin typeface="Meiryo UI" panose="020B0604030504040204" pitchFamily="50" charset="-128"/>
                <a:ea typeface="Meiryo UI" panose="020B0604030504040204" pitchFamily="50" charset="-128"/>
              </a:rPr>
              <a:t>栄養管理</a:t>
            </a:r>
            <a:r>
              <a:rPr kumimoji="1" lang="ja-JP" altLang="en-US" sz="900" dirty="0" smtClean="0">
                <a:latin typeface="Meiryo UI" panose="020B0604030504040204" pitchFamily="50" charset="-128"/>
                <a:ea typeface="Meiryo UI" panose="020B0604030504040204" pitchFamily="50" charset="-128"/>
              </a:rPr>
              <a:t>を実施</a:t>
            </a:r>
            <a:r>
              <a:rPr kumimoji="1" lang="ja-JP" altLang="en-US" sz="900" dirty="0">
                <a:latin typeface="Meiryo UI" panose="020B0604030504040204" pitchFamily="50" charset="-128"/>
                <a:ea typeface="Meiryo UI" panose="020B0604030504040204" pitchFamily="50" charset="-128"/>
              </a:rPr>
              <a:t>していないと</a:t>
            </a:r>
            <a:r>
              <a:rPr kumimoji="1" lang="ja-JP" altLang="en-US" sz="900" dirty="0" smtClean="0">
                <a:latin typeface="Meiryo UI" panose="020B0604030504040204" pitchFamily="50" charset="-128"/>
                <a:ea typeface="Meiryo UI" panose="020B0604030504040204" pitchFamily="50" charset="-128"/>
              </a:rPr>
              <a:t>考え</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  </a:t>
            </a:r>
            <a:r>
              <a:rPr kumimoji="1" lang="ja-JP" altLang="en-US" sz="900" dirty="0" err="1" smtClean="0">
                <a:latin typeface="Meiryo UI" panose="020B0604030504040204" pitchFamily="50" charset="-128"/>
                <a:ea typeface="Meiryo UI" panose="020B0604030504040204" pitchFamily="50" charset="-128"/>
              </a:rPr>
              <a:t>られる</a:t>
            </a:r>
            <a:r>
              <a:rPr kumimoji="1" lang="ja-JP" altLang="en-US" sz="900" dirty="0" smtClean="0">
                <a:latin typeface="Meiryo UI" panose="020B0604030504040204" pitchFamily="50" charset="-128"/>
                <a:ea typeface="Meiryo UI" panose="020B0604030504040204" pitchFamily="50" charset="-128"/>
              </a:rPr>
              <a:t>ことから</a:t>
            </a:r>
            <a:r>
              <a:rPr kumimoji="1" lang="ja-JP" altLang="en-US" sz="900" dirty="0">
                <a:latin typeface="Meiryo UI" panose="020B0604030504040204" pitchFamily="50" charset="-128"/>
                <a:ea typeface="Meiryo UI" panose="020B0604030504040204" pitchFamily="50" charset="-128"/>
              </a:rPr>
              <a:t>、引き続き、帳票の作成等を求める</a:t>
            </a:r>
            <a:r>
              <a:rPr kumimoji="1" lang="ja-JP" altLang="en-US" sz="900" dirty="0" smtClean="0">
                <a:latin typeface="Meiryo UI" panose="020B0604030504040204" pitchFamily="50" charset="-128"/>
                <a:ea typeface="Meiryo UI" panose="020B0604030504040204" pitchFamily="50" charset="-128"/>
              </a:rPr>
              <a:t>。（有</a:t>
            </a:r>
            <a:r>
              <a:rPr kumimoji="1" lang="ja-JP" altLang="en-US" sz="900" dirty="0">
                <a:latin typeface="Meiryo UI" panose="020B0604030504040204" pitchFamily="50" charset="-128"/>
                <a:ea typeface="Meiryo UI" panose="020B0604030504040204" pitchFamily="50" charset="-128"/>
              </a:rPr>
              <a:t>床診療所にあっては、栄養管理実施加算を算定して</a:t>
            </a:r>
            <a:r>
              <a:rPr kumimoji="1" lang="ja-JP" altLang="en-US" sz="900" dirty="0" smtClean="0">
                <a:latin typeface="Meiryo UI" panose="020B0604030504040204" pitchFamily="50" charset="-128"/>
                <a:ea typeface="Meiryo UI" panose="020B0604030504040204" pitchFamily="50" charset="-128"/>
              </a:rPr>
              <a:t>い</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ない</a:t>
            </a:r>
            <a:r>
              <a:rPr kumimoji="1" lang="ja-JP" altLang="en-US" sz="900" dirty="0">
                <a:latin typeface="Meiryo UI" panose="020B0604030504040204" pitchFamily="50" charset="-128"/>
                <a:ea typeface="Meiryo UI" panose="020B0604030504040204" pitchFamily="50" charset="-128"/>
              </a:rPr>
              <a:t>施設）</a:t>
            </a:r>
          </a:p>
        </p:txBody>
      </p:sp>
      <p:sp>
        <p:nvSpPr>
          <p:cNvPr id="26" name="角丸四角形 25"/>
          <p:cNvSpPr/>
          <p:nvPr/>
        </p:nvSpPr>
        <p:spPr>
          <a:xfrm>
            <a:off x="549275" y="5823823"/>
            <a:ext cx="3240000" cy="178772"/>
          </a:xfrm>
          <a:prstGeom prst="roundRect">
            <a:avLst/>
          </a:prstGeom>
          <a:ln>
            <a:solidFill>
              <a:schemeClr val="bg2">
                <a:lumMod val="25000"/>
              </a:schemeClr>
            </a:solidFill>
          </a:ln>
        </p:spPr>
        <p:txBody>
          <a:bodyPr wrap="square" lIns="0" tIns="0" rIns="0" bIns="0" rtlCol="0" anchor="ctr">
            <a:spAutoFit/>
          </a:bodyPr>
          <a:lstStyle/>
          <a:p>
            <a:r>
              <a:rPr kumimoji="1" lang="ja-JP" altLang="en-US" sz="105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介護保険施設</a:t>
            </a:r>
            <a:endParaRPr kumimoji="1" lang="ja-JP" altLang="en-US" sz="1000" dirty="0">
              <a:latin typeface="Meiryo UI" panose="020B0604030504040204" pitchFamily="50" charset="-128"/>
              <a:ea typeface="Meiryo UI" panose="020B0604030504040204" pitchFamily="50" charset="-128"/>
            </a:endParaRPr>
          </a:p>
        </p:txBody>
      </p:sp>
      <p:sp>
        <p:nvSpPr>
          <p:cNvPr id="28" name="正方形/長方形 27"/>
          <p:cNvSpPr/>
          <p:nvPr/>
        </p:nvSpPr>
        <p:spPr>
          <a:xfrm>
            <a:off x="540000" y="1176726"/>
            <a:ext cx="5760000" cy="784830"/>
          </a:xfrm>
          <a:prstGeom prst="rect">
            <a:avLst/>
          </a:prstGeom>
        </p:spPr>
        <p:txBody>
          <a:bodyPr wrap="square">
            <a:spAutoFit/>
          </a:bodyPr>
          <a:lstStyle/>
          <a:p>
            <a:pPr>
              <a:lnSpc>
                <a:spcPct val="150000"/>
              </a:lnSpc>
            </a:pPr>
            <a:r>
              <a:rPr lang="ja-JP" altLang="en-US" sz="1000" u="sng" dirty="0">
                <a:latin typeface="Meiryo UI" panose="020B0604030504040204" pitchFamily="50" charset="-128"/>
                <a:ea typeface="Meiryo UI" panose="020B0604030504040204" pitchFamily="50" charset="-128"/>
              </a:rPr>
              <a:t>入院時食事療養費に係る帳票等の</a:t>
            </a:r>
            <a:r>
              <a:rPr lang="ja-JP" altLang="en-US" sz="1000" u="sng" dirty="0" smtClean="0">
                <a:latin typeface="Meiryo UI" panose="020B0604030504040204" pitchFamily="50" charset="-128"/>
                <a:ea typeface="Meiryo UI" panose="020B0604030504040204" pitchFamily="50" charset="-128"/>
              </a:rPr>
              <a:t>見直し</a:t>
            </a:r>
            <a:r>
              <a:rPr lang="ja-JP" altLang="en-US" sz="1000" dirty="0" smtClean="0">
                <a:latin typeface="Meiryo UI" panose="020B0604030504040204" pitchFamily="50" charset="-128"/>
                <a:ea typeface="Meiryo UI" panose="020B0604030504040204" pitchFamily="50" charset="-128"/>
              </a:rPr>
              <a:t>（診療報酬令和</a:t>
            </a:r>
            <a:r>
              <a:rPr lang="en-US" altLang="ja-JP" sz="1000" dirty="0" smtClean="0">
                <a:latin typeface="Meiryo UI" panose="020B0604030504040204" pitchFamily="50" charset="-128"/>
                <a:ea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rPr>
              <a:t>年改定関係）</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医療</a:t>
            </a:r>
            <a:r>
              <a:rPr lang="ja-JP" altLang="en-US" sz="1000" dirty="0">
                <a:latin typeface="Meiryo UI" panose="020B0604030504040204" pitchFamily="50" charset="-128"/>
                <a:ea typeface="Meiryo UI" panose="020B0604030504040204" pitchFamily="50" charset="-128"/>
              </a:rPr>
              <a:t>従事者の負担軽減及び業務の効率化の観点から、入院時食事療養費で求めている帳票等について、電子的データでの保管及び、患者ごとに個別に栄養管理が実施されている場合に必ず備えるべき帳票から除外する見直しが</a:t>
            </a:r>
            <a:r>
              <a:rPr lang="ja-JP" altLang="en-US" sz="1000" dirty="0" smtClean="0">
                <a:latin typeface="Meiryo UI" panose="020B0604030504040204" pitchFamily="50" charset="-128"/>
                <a:ea typeface="Meiryo UI" panose="020B0604030504040204" pitchFamily="50" charset="-128"/>
              </a:rPr>
              <a:t>行われました。</a:t>
            </a:r>
            <a:endParaRPr lang="en-US" altLang="ja-JP" sz="1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96619" y="6761699"/>
            <a:ext cx="5478401" cy="33855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（資料） リハビリテーション</a:t>
            </a:r>
            <a:r>
              <a:rPr kumimoji="1" lang="ja-JP" altLang="en-US" sz="800" dirty="0">
                <a:latin typeface="Meiryo UI" panose="020B0604030504040204" pitchFamily="50" charset="-128"/>
                <a:ea typeface="Meiryo UI" panose="020B0604030504040204" pitchFamily="50" charset="-128"/>
              </a:rPr>
              <a:t>・個別機能訓練、栄養管理及び口腔管理の実施に</a:t>
            </a:r>
            <a:r>
              <a:rPr kumimoji="1" lang="ja-JP" altLang="en-US" sz="800" dirty="0" smtClean="0">
                <a:latin typeface="Meiryo UI" panose="020B0604030504040204" pitchFamily="50" charset="-128"/>
                <a:ea typeface="Meiryo UI" panose="020B0604030504040204" pitchFamily="50" charset="-128"/>
              </a:rPr>
              <a:t>関する基本的</a:t>
            </a:r>
            <a:r>
              <a:rPr kumimoji="1" lang="ja-JP" altLang="en-US" sz="800" dirty="0">
                <a:latin typeface="Meiryo UI" panose="020B0604030504040204" pitchFamily="50" charset="-128"/>
                <a:ea typeface="Meiryo UI" panose="020B0604030504040204" pitchFamily="50" charset="-128"/>
              </a:rPr>
              <a:t>な考え方並び</a:t>
            </a:r>
            <a:r>
              <a:rPr kumimoji="1" lang="ja-JP" altLang="en-US" sz="800" dirty="0" smtClean="0">
                <a:latin typeface="Meiryo UI" panose="020B0604030504040204" pitchFamily="50" charset="-128"/>
                <a:ea typeface="Meiryo UI" panose="020B0604030504040204" pitchFamily="50" charset="-128"/>
              </a:rPr>
              <a:t>に</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             事務</a:t>
            </a:r>
            <a:r>
              <a:rPr kumimoji="1" lang="ja-JP" altLang="en-US" sz="800" dirty="0">
                <a:latin typeface="Meiryo UI" panose="020B0604030504040204" pitchFamily="50" charset="-128"/>
                <a:ea typeface="Meiryo UI" panose="020B0604030504040204" pitchFamily="50" charset="-128"/>
              </a:rPr>
              <a:t>処理手順及び様式例の提示に</a:t>
            </a:r>
            <a:r>
              <a:rPr kumimoji="1" lang="ja-JP" altLang="en-US" sz="800" dirty="0" smtClean="0">
                <a:latin typeface="Meiryo UI" panose="020B0604030504040204" pitchFamily="50" charset="-128"/>
                <a:ea typeface="Meiryo UI" panose="020B0604030504040204" pitchFamily="50" charset="-128"/>
              </a:rPr>
              <a:t>ついて（令和</a:t>
            </a:r>
            <a:r>
              <a:rPr kumimoji="1" lang="en-US" altLang="ja-JP" sz="800" dirty="0" smtClean="0">
                <a:latin typeface="Meiryo UI" panose="020B0604030504040204" pitchFamily="50" charset="-128"/>
                <a:ea typeface="Meiryo UI" panose="020B0604030504040204" pitchFamily="50" charset="-128"/>
              </a:rPr>
              <a:t>3</a:t>
            </a:r>
            <a:r>
              <a:rPr kumimoji="1" lang="ja-JP" altLang="en-US" sz="800" dirty="0" smtClean="0">
                <a:latin typeface="Meiryo UI" panose="020B0604030504040204" pitchFamily="50" charset="-128"/>
                <a:ea typeface="Meiryo UI" panose="020B0604030504040204" pitchFamily="50" charset="-128"/>
              </a:rPr>
              <a:t>年</a:t>
            </a:r>
            <a:r>
              <a:rPr kumimoji="1" lang="en-US" altLang="ja-JP" sz="800" dirty="0" smtClean="0">
                <a:latin typeface="Meiryo UI" panose="020B0604030504040204" pitchFamily="50" charset="-128"/>
                <a:ea typeface="Meiryo UI" panose="020B0604030504040204" pitchFamily="50" charset="-128"/>
              </a:rPr>
              <a:t>3</a:t>
            </a:r>
            <a:r>
              <a:rPr kumimoji="1" lang="ja-JP" altLang="en-US" sz="800" dirty="0" smtClean="0">
                <a:latin typeface="Meiryo UI" panose="020B0604030504040204" pitchFamily="50" charset="-128"/>
                <a:ea typeface="Meiryo UI" panose="020B0604030504040204" pitchFamily="50" charset="-128"/>
              </a:rPr>
              <a:t>月</a:t>
            </a:r>
            <a:r>
              <a:rPr kumimoji="1" lang="en-US" altLang="ja-JP" sz="800" dirty="0" smtClean="0">
                <a:latin typeface="Meiryo UI" panose="020B0604030504040204" pitchFamily="50" charset="-128"/>
                <a:ea typeface="Meiryo UI" panose="020B0604030504040204" pitchFamily="50" charset="-128"/>
              </a:rPr>
              <a:t>16</a:t>
            </a:r>
            <a:r>
              <a:rPr kumimoji="1" lang="ja-JP" altLang="en-US" sz="800" dirty="0" smtClean="0">
                <a:latin typeface="Meiryo UI" panose="020B0604030504040204" pitchFamily="50" charset="-128"/>
                <a:ea typeface="Meiryo UI" panose="020B0604030504040204" pitchFamily="50" charset="-128"/>
              </a:rPr>
              <a:t>日付け</a:t>
            </a:r>
            <a:r>
              <a:rPr kumimoji="1" lang="zh-CN" altLang="en-US" sz="800" dirty="0" smtClean="0">
                <a:latin typeface="Meiryo UI" panose="020B0604030504040204" pitchFamily="50" charset="-128"/>
                <a:ea typeface="Meiryo UI" panose="020B0604030504040204" pitchFamily="50" charset="-128"/>
              </a:rPr>
              <a:t>老認発</a:t>
            </a:r>
            <a:r>
              <a:rPr kumimoji="1" lang="en-US" altLang="ja-JP" sz="800" dirty="0" smtClean="0">
                <a:latin typeface="Meiryo UI" panose="020B0604030504040204" pitchFamily="50" charset="-128"/>
                <a:ea typeface="Meiryo UI" panose="020B0604030504040204" pitchFamily="50" charset="-128"/>
              </a:rPr>
              <a:t>0316</a:t>
            </a:r>
            <a:r>
              <a:rPr kumimoji="1" lang="zh-CN" altLang="en-US" sz="800" dirty="0" smtClean="0">
                <a:latin typeface="Meiryo UI" panose="020B0604030504040204" pitchFamily="50" charset="-128"/>
                <a:ea typeface="Meiryo UI" panose="020B0604030504040204" pitchFamily="50" charset="-128"/>
              </a:rPr>
              <a:t>第</a:t>
            </a:r>
            <a:r>
              <a:rPr kumimoji="1" lang="en-US" altLang="ja-JP" sz="800" dirty="0" smtClean="0">
                <a:latin typeface="Meiryo UI" panose="020B0604030504040204" pitchFamily="50" charset="-128"/>
                <a:ea typeface="Meiryo UI" panose="020B0604030504040204" pitchFamily="50" charset="-128"/>
              </a:rPr>
              <a:t>3</a:t>
            </a:r>
            <a:r>
              <a:rPr kumimoji="1" lang="ja-JP" altLang="en-US" sz="800" dirty="0" smtClean="0">
                <a:latin typeface="Meiryo UI" panose="020B0604030504040204" pitchFamily="50" charset="-128"/>
                <a:ea typeface="Meiryo UI" panose="020B0604030504040204" pitchFamily="50" charset="-128"/>
              </a:rPr>
              <a:t>号・</a:t>
            </a:r>
            <a:r>
              <a:rPr kumimoji="1" lang="zh-CN" altLang="en-US" sz="800" dirty="0" smtClean="0">
                <a:latin typeface="Meiryo UI" panose="020B0604030504040204" pitchFamily="50" charset="-128"/>
                <a:ea typeface="Meiryo UI" panose="020B0604030504040204" pitchFamily="50" charset="-128"/>
              </a:rPr>
              <a:t>老</a:t>
            </a:r>
            <a:r>
              <a:rPr kumimoji="1" lang="zh-CN" altLang="en-US" sz="800" dirty="0">
                <a:latin typeface="Meiryo UI" panose="020B0604030504040204" pitchFamily="50" charset="-128"/>
                <a:ea typeface="Meiryo UI" panose="020B0604030504040204" pitchFamily="50" charset="-128"/>
              </a:rPr>
              <a:t>老発</a:t>
            </a:r>
            <a:r>
              <a:rPr kumimoji="1" lang="en-US" altLang="zh-CN" sz="800" dirty="0" smtClean="0">
                <a:latin typeface="Meiryo UI" panose="020B0604030504040204" pitchFamily="50" charset="-128"/>
                <a:ea typeface="Meiryo UI" panose="020B0604030504040204" pitchFamily="50" charset="-128"/>
              </a:rPr>
              <a:t>0316</a:t>
            </a:r>
            <a:r>
              <a:rPr kumimoji="1" lang="zh-CN" altLang="en-US" sz="800" dirty="0" smtClean="0">
                <a:latin typeface="Meiryo UI" panose="020B0604030504040204" pitchFamily="50" charset="-128"/>
                <a:ea typeface="Meiryo UI" panose="020B0604030504040204" pitchFamily="50" charset="-128"/>
              </a:rPr>
              <a:t>第</a:t>
            </a:r>
            <a:r>
              <a:rPr kumimoji="1" lang="en-US" altLang="ja-JP" sz="800" dirty="0" smtClean="0">
                <a:latin typeface="Meiryo UI" panose="020B0604030504040204" pitchFamily="50" charset="-128"/>
                <a:ea typeface="Meiryo UI" panose="020B0604030504040204" pitchFamily="50" charset="-128"/>
              </a:rPr>
              <a:t>2</a:t>
            </a:r>
            <a:r>
              <a:rPr kumimoji="1" lang="ja-JP" altLang="en-US" sz="800" dirty="0" smtClean="0">
                <a:latin typeface="Meiryo UI" panose="020B0604030504040204" pitchFamily="50" charset="-128"/>
                <a:ea typeface="Meiryo UI" panose="020B0604030504040204" pitchFamily="50" charset="-128"/>
              </a:rPr>
              <a:t>号）</a:t>
            </a:r>
          </a:p>
        </p:txBody>
      </p:sp>
      <p:sp>
        <p:nvSpPr>
          <p:cNvPr id="11" name="正方形/長方形 10"/>
          <p:cNvSpPr/>
          <p:nvPr/>
        </p:nvSpPr>
        <p:spPr>
          <a:xfrm>
            <a:off x="545550" y="6172856"/>
            <a:ext cx="5760000" cy="507831"/>
          </a:xfrm>
          <a:prstGeom prst="rect">
            <a:avLst/>
          </a:prstGeom>
          <a:ln>
            <a:solidFill>
              <a:schemeClr val="accent3">
                <a:lumMod val="75000"/>
              </a:schemeClr>
            </a:solidFill>
            <a:prstDash val="sysDot"/>
          </a:ln>
        </p:spPr>
        <p:txBody>
          <a:bodyPr wrap="square">
            <a:spAutoFit/>
          </a:bodyPr>
          <a:lstStyle/>
          <a:p>
            <a:r>
              <a:rPr lang="ja-JP" altLang="en-US" sz="900" dirty="0" smtClean="0">
                <a:latin typeface="Meiryo UI" panose="020B0604030504040204" pitchFamily="50" charset="-128"/>
                <a:ea typeface="Meiryo UI" panose="020B0604030504040204" pitchFamily="50" charset="-128"/>
              </a:rPr>
              <a:t>栄養</a:t>
            </a:r>
            <a:r>
              <a:rPr lang="ja-JP" altLang="en-US" sz="900" dirty="0">
                <a:latin typeface="Meiryo UI" panose="020B0604030504040204" pitchFamily="50" charset="-128"/>
                <a:ea typeface="Meiryo UI" panose="020B0604030504040204" pitchFamily="50" charset="-128"/>
              </a:rPr>
              <a:t>ケア・マネジメントを実施している場合には、個別の高齢者の</a:t>
            </a:r>
            <a:r>
              <a:rPr lang="ja-JP" altLang="en-US" sz="900" dirty="0" smtClean="0">
                <a:latin typeface="Meiryo UI" panose="020B0604030504040204" pitchFamily="50" charset="-128"/>
                <a:ea typeface="Meiryo UI" panose="020B0604030504040204" pitchFamily="50" charset="-128"/>
              </a:rPr>
              <a:t>栄養</a:t>
            </a:r>
            <a:r>
              <a:rPr lang="ja-JP" altLang="en-US" sz="900" dirty="0">
                <a:latin typeface="Meiryo UI" panose="020B0604030504040204" pitchFamily="50" charset="-128"/>
                <a:ea typeface="Meiryo UI" panose="020B0604030504040204" pitchFamily="50" charset="-128"/>
              </a:rPr>
              <a:t>状態に着目した栄養管理が行われるため、検食簿、喫食調査結果、</a:t>
            </a:r>
            <a:r>
              <a:rPr lang="ja-JP" altLang="en-US" sz="900" dirty="0" smtClean="0">
                <a:latin typeface="Meiryo UI" panose="020B0604030504040204" pitchFamily="50" charset="-128"/>
                <a:ea typeface="Meiryo UI" panose="020B0604030504040204" pitchFamily="50" charset="-128"/>
              </a:rPr>
              <a:t>入所</a:t>
            </a:r>
            <a:r>
              <a:rPr lang="ja-JP" altLang="en-US" sz="900" dirty="0">
                <a:latin typeface="Meiryo UI" panose="020B0604030504040204" pitchFamily="50" charset="-128"/>
                <a:ea typeface="Meiryo UI" panose="020B0604030504040204" pitchFamily="50" charset="-128"/>
              </a:rPr>
              <a:t>（院）者の入退所簿及び食料品消費日計等の食事関係書類（食事箋</a:t>
            </a:r>
            <a:r>
              <a:rPr lang="ja-JP" altLang="en-US" sz="900" dirty="0" smtClean="0">
                <a:latin typeface="Meiryo UI" panose="020B0604030504040204" pitchFamily="50" charset="-128"/>
                <a:ea typeface="Meiryo UI" panose="020B0604030504040204" pitchFamily="50" charset="-128"/>
              </a:rPr>
              <a:t>及び</a:t>
            </a:r>
            <a:r>
              <a:rPr lang="ja-JP" altLang="en-US" sz="900" dirty="0">
                <a:latin typeface="Meiryo UI" panose="020B0604030504040204" pitchFamily="50" charset="-128"/>
                <a:ea typeface="Meiryo UI" panose="020B0604030504040204" pitchFamily="50" charset="-128"/>
              </a:rPr>
              <a:t>献立表を除く。）、入所（院）者年齢構成表及び給与栄養目標量に</a:t>
            </a:r>
            <a:r>
              <a:rPr lang="ja-JP" altLang="en-US" sz="900" dirty="0" smtClean="0">
                <a:latin typeface="Meiryo UI" panose="020B0604030504040204" pitchFamily="50" charset="-128"/>
                <a:ea typeface="Meiryo UI" panose="020B0604030504040204" pitchFamily="50" charset="-128"/>
              </a:rPr>
              <a:t>関する</a:t>
            </a:r>
            <a:r>
              <a:rPr lang="ja-JP" altLang="en-US" sz="900" dirty="0">
                <a:latin typeface="Meiryo UI" panose="020B0604030504040204" pitchFamily="50" charset="-128"/>
                <a:ea typeface="Meiryo UI" panose="020B0604030504040204" pitchFamily="50" charset="-128"/>
              </a:rPr>
              <a:t>帳票は、作成する必要がないこととする。</a:t>
            </a:r>
          </a:p>
        </p:txBody>
      </p:sp>
      <p:sp>
        <p:nvSpPr>
          <p:cNvPr id="4" name="スライド番号プレースホルダー 3"/>
          <p:cNvSpPr>
            <a:spLocks noGrp="1"/>
          </p:cNvSpPr>
          <p:nvPr>
            <p:ph type="sldNum" sz="quarter" idx="12"/>
          </p:nvPr>
        </p:nvSpPr>
        <p:spPr/>
        <p:txBody>
          <a:bodyPr/>
          <a:lstStyle/>
          <a:p>
            <a:r>
              <a:rPr kumimoji="1" lang="en-US" altLang="ja-JP" dirty="0" smtClean="0"/>
              <a:t>36</a:t>
            </a:r>
            <a:endParaRPr kumimoji="1" lang="ja-JP" altLang="en-US" dirty="0"/>
          </a:p>
        </p:txBody>
      </p:sp>
    </p:spTree>
    <p:extLst>
      <p:ext uri="{BB962C8B-B14F-4D97-AF65-F5344CB8AC3E}">
        <p14:creationId xmlns:p14="http://schemas.microsoft.com/office/powerpoint/2010/main" val="1810379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ext uri="{D42A27DB-BD31-4B8C-83A1-F6EECF244321}">
                <p14:modId xmlns:p14="http://schemas.microsoft.com/office/powerpoint/2010/main" val="1801067801"/>
              </p:ext>
            </p:extLst>
          </p:nvPr>
        </p:nvGraphicFramePr>
        <p:xfrm>
          <a:off x="729000" y="4747930"/>
          <a:ext cx="5400000" cy="1471078"/>
        </p:xfrm>
        <a:graphic>
          <a:graphicData uri="http://schemas.openxmlformats.org/drawingml/2006/table">
            <a:tbl>
              <a:tblPr firstRow="1" bandRow="1">
                <a:tableStyleId>{C083E6E3-FA7D-4D7B-A595-EF9225AFEA82}</a:tableStyleId>
              </a:tblPr>
              <a:tblGrid>
                <a:gridCol w="1389613">
                  <a:extLst>
                    <a:ext uri="{9D8B030D-6E8A-4147-A177-3AD203B41FA5}">
                      <a16:colId xmlns:a16="http://schemas.microsoft.com/office/drawing/2014/main" val="20000"/>
                    </a:ext>
                  </a:extLst>
                </a:gridCol>
                <a:gridCol w="4010387">
                  <a:extLst>
                    <a:ext uri="{9D8B030D-6E8A-4147-A177-3AD203B41FA5}">
                      <a16:colId xmlns:a16="http://schemas.microsoft.com/office/drawing/2014/main" val="20001"/>
                    </a:ext>
                  </a:extLst>
                </a:gridCol>
              </a:tblGrid>
              <a:tr h="217778">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施設の分類</a:t>
                      </a:r>
                      <a:endParaRPr kumimoji="1" lang="ja-JP" altLang="en-US" sz="900" b="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lnSpc>
                          <a:spcPct val="100000"/>
                        </a:lnSpc>
                      </a:pPr>
                      <a:r>
                        <a:rPr kumimoji="1" lang="ja-JP" altLang="en-US" sz="900" b="0" dirty="0" smtClean="0">
                          <a:latin typeface="Meiryo UI" panose="020B0604030504040204" pitchFamily="50" charset="-128"/>
                          <a:ea typeface="Meiryo UI" panose="020B0604030504040204" pitchFamily="50" charset="-128"/>
                        </a:rPr>
                        <a:t>内容</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21239">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特定給食施設</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健康増進法第</a:t>
                      </a:r>
                      <a:r>
                        <a:rPr kumimoji="1" lang="en-US" altLang="ja-JP" sz="900" dirty="0" smtClean="0">
                          <a:latin typeface="Meiryo UI" panose="020B0604030504040204" pitchFamily="50" charset="-128"/>
                          <a:ea typeface="Meiryo UI" panose="020B0604030504040204" pitchFamily="50" charset="-128"/>
                        </a:rPr>
                        <a:t>20</a:t>
                      </a:r>
                      <a:r>
                        <a:rPr kumimoji="1" lang="ja-JP" altLang="en-US" sz="900" dirty="0" smtClean="0">
                          <a:latin typeface="Meiryo UI" panose="020B0604030504040204" pitchFamily="50" charset="-128"/>
                          <a:ea typeface="Meiryo UI" panose="020B0604030504040204" pitchFamily="50" charset="-128"/>
                        </a:rPr>
                        <a:t>条第</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項に規定される施設で、特定かつ多数の者に対して継続的に</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回</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食以上又は</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日</a:t>
                      </a:r>
                      <a:r>
                        <a:rPr kumimoji="1" lang="en-US" altLang="ja-JP" sz="900" dirty="0" smtClean="0">
                          <a:latin typeface="Meiryo UI" panose="020B0604030504040204" pitchFamily="50" charset="-128"/>
                          <a:ea typeface="Meiryo UI" panose="020B0604030504040204" pitchFamily="50" charset="-128"/>
                        </a:rPr>
                        <a:t>250</a:t>
                      </a:r>
                      <a:r>
                        <a:rPr kumimoji="1" lang="ja-JP" altLang="en-US" sz="900" dirty="0" smtClean="0">
                          <a:latin typeface="Meiryo UI" panose="020B0604030504040204" pitchFamily="50" charset="-128"/>
                          <a:ea typeface="Meiryo UI" panose="020B0604030504040204" pitchFamily="50" charset="-128"/>
                        </a:rPr>
                        <a:t>食以上の食事を供給する施設</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0001"/>
                  </a:ext>
                </a:extLst>
              </a:tr>
              <a:tr h="621239">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その他の給食施設</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latin typeface="Meiryo UI" panose="020B0604030504040204" pitchFamily="50" charset="-128"/>
                          <a:ea typeface="Meiryo UI" panose="020B0604030504040204" pitchFamily="50" charset="-128"/>
                        </a:rPr>
                        <a:t>大阪府特定給食施設等指導要綱に規定される施設で、特定かつ多数の者に対して継続的に</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回</a:t>
                      </a:r>
                      <a:r>
                        <a:rPr kumimoji="1" lang="en-US" altLang="ja-JP" sz="900" dirty="0" smtClean="0">
                          <a:latin typeface="Meiryo UI" panose="020B0604030504040204" pitchFamily="50" charset="-128"/>
                          <a:ea typeface="Meiryo UI" panose="020B0604030504040204" pitchFamily="50" charset="-128"/>
                        </a:rPr>
                        <a:t>50</a:t>
                      </a:r>
                      <a:r>
                        <a:rPr kumimoji="1" lang="ja-JP" altLang="en-US" sz="900" dirty="0" smtClean="0">
                          <a:latin typeface="Meiryo UI" panose="020B0604030504040204" pitchFamily="50" charset="-128"/>
                          <a:ea typeface="Meiryo UI" panose="020B0604030504040204" pitchFamily="50" charset="-128"/>
                        </a:rPr>
                        <a:t>食以上又は</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日</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食以上の食事を供給する施設であり、特定給食施設以外の施設</a:t>
                      </a:r>
                      <a:endParaRPr kumimoji="1" lang="en-US" altLang="ja-JP" sz="900" dirty="0" smtClean="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grpSp>
        <p:nvGrpSpPr>
          <p:cNvPr id="11" name="グループ化 10"/>
          <p:cNvGrpSpPr/>
          <p:nvPr/>
        </p:nvGrpSpPr>
        <p:grpSpPr>
          <a:xfrm>
            <a:off x="666514" y="6693470"/>
            <a:ext cx="5524973" cy="2011143"/>
            <a:chOff x="675660" y="6930441"/>
            <a:chExt cx="5524973" cy="2011143"/>
          </a:xfrm>
        </p:grpSpPr>
        <p:sp>
          <p:nvSpPr>
            <p:cNvPr id="12" name="正方形/長方形 11"/>
            <p:cNvSpPr/>
            <p:nvPr/>
          </p:nvSpPr>
          <p:spPr>
            <a:xfrm>
              <a:off x="2902242" y="6986998"/>
              <a:ext cx="3298391" cy="923330"/>
            </a:xfrm>
            <a:prstGeom prst="rect">
              <a:avLst/>
            </a:prstGeom>
            <a:noFill/>
            <a:ln>
              <a:solidFill>
                <a:schemeClr val="accent3">
                  <a:lumMod val="75000"/>
                </a:schemeClr>
              </a:solidFill>
              <a:prstDash val="sysDot"/>
            </a:ln>
          </p:spPr>
          <p:txBody>
            <a:bodyPr wrap="square" anchor="ctr" anchorCtr="0">
              <a:spAutoFit/>
            </a:bodyPr>
            <a:lstStyle/>
            <a:p>
              <a:r>
                <a:rPr lang="ja-JP" altLang="en-US" sz="900" dirty="0" smtClean="0">
                  <a:latin typeface="Meiryo UI" panose="020B0604030504040204" pitchFamily="50" charset="-128"/>
                  <a:ea typeface="Meiryo UI" panose="020B0604030504040204" pitchFamily="50" charset="-128"/>
                </a:rPr>
                <a:t>大阪府において</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継続的</a:t>
              </a:r>
              <a:r>
                <a:rPr lang="ja-JP" altLang="en-US" sz="900" dirty="0" smtClean="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と</a:t>
              </a:r>
              <a:r>
                <a:rPr lang="ja-JP" altLang="ja-JP" sz="900" dirty="0">
                  <a:latin typeface="Meiryo UI" panose="020B0604030504040204" pitchFamily="50" charset="-128"/>
                  <a:ea typeface="Meiryo UI" panose="020B0604030504040204" pitchFamily="50" charset="-128"/>
                </a:rPr>
                <a:t>は</a:t>
              </a:r>
              <a:r>
                <a:rPr lang="ja-JP" altLang="ja-JP"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rPr>
                <a:t>給食</a:t>
              </a:r>
              <a:r>
                <a:rPr lang="ja-JP" altLang="ja-JP" sz="900" dirty="0">
                  <a:latin typeface="Meiryo UI" panose="020B0604030504040204" pitchFamily="50" charset="-128"/>
                  <a:ea typeface="Meiryo UI" panose="020B0604030504040204" pitchFamily="50" charset="-128"/>
                </a:rPr>
                <a:t>の</a:t>
              </a:r>
              <a:r>
                <a:rPr lang="ja-JP" altLang="ja-JP" sz="900" dirty="0" smtClean="0">
                  <a:latin typeface="Meiryo UI" panose="020B0604030504040204" pitchFamily="50" charset="-128"/>
                  <a:ea typeface="Meiryo UI" panose="020B0604030504040204" pitchFamily="50" charset="-128"/>
                </a:rPr>
                <a:t>提供</a:t>
              </a:r>
              <a:r>
                <a:rPr lang="ja-JP" altLang="en-US" sz="900" dirty="0" smtClean="0">
                  <a:latin typeface="Meiryo UI" panose="020B0604030504040204" pitchFamily="50" charset="-128"/>
                  <a:ea typeface="Meiryo UI" panose="020B0604030504040204" pitchFamily="50" charset="-128"/>
                </a:rPr>
                <a:t>が概ね</a:t>
              </a:r>
              <a:r>
                <a:rPr lang="ja-JP" altLang="ja-JP" sz="900" dirty="0" smtClean="0">
                  <a:latin typeface="Meiryo UI" panose="020B0604030504040204" pitchFamily="50" charset="-128"/>
                  <a:ea typeface="Meiryo UI" panose="020B0604030504040204" pitchFamily="50" charset="-128"/>
                </a:rPr>
                <a:t>週</a:t>
              </a:r>
              <a:r>
                <a:rPr lang="en-US" altLang="ja-JP" sz="900" dirty="0" smtClean="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日</a:t>
              </a:r>
              <a:r>
                <a:rPr lang="ja-JP" altLang="ja-JP" sz="900" dirty="0" smtClean="0">
                  <a:latin typeface="Meiryo UI" panose="020B0604030504040204" pitchFamily="50" charset="-128"/>
                  <a:ea typeface="Meiryo UI" panose="020B0604030504040204" pitchFamily="50" charset="-128"/>
                </a:rPr>
                <a:t>以上</a:t>
              </a:r>
              <a:r>
                <a:rPr lang="ja-JP" altLang="ja-JP" sz="900" dirty="0">
                  <a:latin typeface="Meiryo UI" panose="020B0604030504040204" pitchFamily="50" charset="-128"/>
                  <a:ea typeface="Meiryo UI" panose="020B0604030504040204" pitchFamily="50" charset="-128"/>
                </a:rPr>
                <a:t>であり</a:t>
              </a:r>
              <a:r>
                <a:rPr lang="ja-JP" altLang="ja-JP" sz="900" dirty="0" smtClean="0">
                  <a:latin typeface="Meiryo UI" panose="020B0604030504040204" pitchFamily="50" charset="-128"/>
                  <a:ea typeface="Meiryo UI" panose="020B0604030504040204" pitchFamily="50" charset="-128"/>
                </a:rPr>
                <a:t>、かつ</a:t>
              </a:r>
              <a:r>
                <a:rPr lang="ja-JP" altLang="ja-JP" sz="900" dirty="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それが</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か月</a:t>
              </a:r>
              <a:r>
                <a:rPr lang="ja-JP" altLang="ja-JP" sz="900" dirty="0" smtClean="0">
                  <a:latin typeface="Meiryo UI" panose="020B0604030504040204" pitchFamily="50" charset="-128"/>
                  <a:ea typeface="Meiryo UI" panose="020B0604030504040204" pitchFamily="50" charset="-128"/>
                </a:rPr>
                <a:t>以上</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実施されて</a:t>
              </a:r>
              <a:r>
                <a:rPr lang="ja-JP" altLang="ja-JP" sz="900" dirty="0" smtClean="0">
                  <a:latin typeface="Meiryo UI" panose="020B0604030504040204" pitchFamily="50" charset="-128"/>
                  <a:ea typeface="Meiryo UI" panose="020B0604030504040204" pitchFamily="50" charset="-128"/>
                </a:rPr>
                <a:t>いる</a:t>
              </a:r>
              <a:r>
                <a:rPr lang="ja-JP" altLang="en-US" sz="900" dirty="0" smtClean="0">
                  <a:latin typeface="Meiryo UI" panose="020B0604030504040204" pitchFamily="50" charset="-128"/>
                  <a:ea typeface="Meiryo UI" panose="020B0604030504040204" pitchFamily="50" charset="-128"/>
                </a:rPr>
                <a:t>こととしています</a:t>
              </a:r>
              <a:r>
                <a:rPr lang="ja-JP" altLang="ja-JP"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・その他の給食施設においても、特定給食施設に準じた栄養管理を</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お願いしています。</a:t>
              </a:r>
              <a:endParaRPr lang="en-US" altLang="ja-JP" sz="900" dirty="0" smtClean="0">
                <a:latin typeface="Meiryo UI" panose="020B0604030504040204" pitchFamily="50" charset="-128"/>
                <a:ea typeface="Meiryo UI" panose="020B0604030504040204" pitchFamily="50" charset="-128"/>
              </a:endParaRPr>
            </a:p>
          </p:txBody>
        </p:sp>
        <p:sp>
          <p:nvSpPr>
            <p:cNvPr id="18" name="正方形/長方形 17"/>
            <p:cNvSpPr/>
            <p:nvPr/>
          </p:nvSpPr>
          <p:spPr>
            <a:xfrm>
              <a:off x="1099925" y="6986998"/>
              <a:ext cx="1689901" cy="1579387"/>
            </a:xfrm>
            <a:prstGeom prst="rect">
              <a:avLst/>
            </a:prstGeom>
            <a:solidFill>
              <a:schemeClr val="bg2">
                <a:lumMod val="75000"/>
              </a:scheme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9" name="正方形/長方形 18"/>
            <p:cNvSpPr/>
            <p:nvPr/>
          </p:nvSpPr>
          <p:spPr>
            <a:xfrm>
              <a:off x="1099925" y="7379736"/>
              <a:ext cx="1267426" cy="1184540"/>
            </a:xfrm>
            <a:prstGeom prst="rect">
              <a:avLst/>
            </a:prstGeom>
            <a:solidFill>
              <a:schemeClr val="bg2">
                <a:lumMod val="90000"/>
              </a:scheme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1" name="上矢印 20"/>
            <p:cNvSpPr/>
            <p:nvPr/>
          </p:nvSpPr>
          <p:spPr>
            <a:xfrm>
              <a:off x="836365" y="6930441"/>
              <a:ext cx="151144" cy="1618871"/>
            </a:xfrm>
            <a:prstGeom prst="upArrow">
              <a:avLst>
                <a:gd name="adj1" fmla="val 50000"/>
                <a:gd name="adj2" fmla="val 132831"/>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675660" y="7240957"/>
              <a:ext cx="146579" cy="997838"/>
            </a:xfrm>
            <a:prstGeom prst="rect">
              <a:avLst/>
            </a:prstGeom>
            <a:noFill/>
          </p:spPr>
          <p:txBody>
            <a:bodyPr vert="eaVert" wrap="square" lIns="0" tIns="0" rIns="0" bIns="0" rtlCol="0" anchor="ctr" anchorCtr="0">
              <a:spAutoFit/>
            </a:bodyPr>
            <a:lstStyle/>
            <a:p>
              <a:pPr algn="ct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日当たりの食数</a:t>
              </a:r>
              <a:endParaRPr kumimoji="1" lang="ja-JP" altLang="en-US" sz="900" dirty="0">
                <a:latin typeface="Meiryo UI" panose="020B0604030504040204" pitchFamily="50" charset="-128"/>
                <a:ea typeface="Meiryo UI" panose="020B0604030504040204" pitchFamily="50" charset="-128"/>
              </a:endParaRPr>
            </a:p>
          </p:txBody>
        </p:sp>
        <p:sp>
          <p:nvSpPr>
            <p:cNvPr id="23" name="上矢印 22"/>
            <p:cNvSpPr/>
            <p:nvPr/>
          </p:nvSpPr>
          <p:spPr>
            <a:xfrm rot="5400000">
              <a:off x="1899177" y="7854618"/>
              <a:ext cx="141260" cy="1732149"/>
            </a:xfrm>
            <a:prstGeom prst="upArrow">
              <a:avLst>
                <a:gd name="adj1" fmla="val 50000"/>
                <a:gd name="adj2" fmla="val 132831"/>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p:cNvSpPr txBox="1"/>
            <p:nvPr/>
          </p:nvSpPr>
          <p:spPr>
            <a:xfrm>
              <a:off x="1569704" y="8803085"/>
              <a:ext cx="800207" cy="138499"/>
            </a:xfrm>
            <a:prstGeom prst="rect">
              <a:avLst/>
            </a:prstGeom>
            <a:noFill/>
          </p:spPr>
          <p:txBody>
            <a:bodyPr wrap="square" lIns="0" tIns="0" rIns="0" bIns="0" rtlCol="0" anchor="ctr" anchorCtr="0">
              <a:spAutoFit/>
            </a:bodyPr>
            <a:lstStyle/>
            <a:p>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回当たりの食数</a:t>
              </a:r>
              <a:endParaRPr kumimoji="1" lang="ja-JP" altLang="en-US" sz="9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bwMode="white">
            <a:xfrm>
              <a:off x="2382266" y="8474061"/>
              <a:ext cx="216000" cy="123111"/>
            </a:xfrm>
            <a:prstGeom prst="rect">
              <a:avLst/>
            </a:prstGeom>
            <a:solidFill>
              <a:schemeClr val="bg1"/>
            </a:solidFill>
          </p:spPr>
          <p:txBody>
            <a:bodyPr wrap="square" lIns="0" tIns="0" rIns="0" bIns="0" rtlCol="0" anchor="ctr" anchorCtr="0">
              <a:spAutoFit/>
            </a:bodyPr>
            <a:lstStyle/>
            <a:p>
              <a:pPr algn="ctr"/>
              <a:r>
                <a:rPr kumimoji="1" lang="en-US" altLang="ja-JP" sz="800" dirty="0" smtClean="0">
                  <a:latin typeface="Meiryo UI" panose="020B0604030504040204" pitchFamily="50" charset="-128"/>
                  <a:ea typeface="Meiryo UI" panose="020B0604030504040204" pitchFamily="50" charset="-128"/>
                </a:rPr>
                <a:t>100</a:t>
              </a:r>
              <a:endParaRPr kumimoji="1" lang="ja-JP" altLang="en-US" sz="8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bwMode="white">
            <a:xfrm>
              <a:off x="1059232" y="7252888"/>
              <a:ext cx="216000" cy="123111"/>
            </a:xfrm>
            <a:prstGeom prst="rect">
              <a:avLst/>
            </a:prstGeom>
            <a:solidFill>
              <a:schemeClr val="bg1"/>
            </a:solidFill>
          </p:spPr>
          <p:txBody>
            <a:bodyPr wrap="square" lIns="0" tIns="0" rIns="0" bIns="0" rtlCol="0" anchor="ctr" anchorCtr="0">
              <a:spAutoFit/>
            </a:bodyPr>
            <a:lstStyle/>
            <a:p>
              <a:pPr algn="ctr"/>
              <a:r>
                <a:rPr kumimoji="1" lang="en-US" altLang="ja-JP" sz="800" dirty="0" smtClean="0">
                  <a:latin typeface="Meiryo UI" panose="020B0604030504040204" pitchFamily="50" charset="-128"/>
                  <a:ea typeface="Meiryo UI" panose="020B0604030504040204" pitchFamily="50" charset="-128"/>
                </a:rPr>
                <a:t>250</a:t>
              </a:r>
              <a:endParaRPr kumimoji="1" lang="en-US" altLang="ja-JP" sz="900" dirty="0" smtClean="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1495505" y="7053140"/>
              <a:ext cx="1140683" cy="256480"/>
            </a:xfrm>
            <a:prstGeom prst="rect">
              <a:avLst/>
            </a:prstGeom>
            <a:solidFill>
              <a:schemeClr val="bg1"/>
            </a:solidFill>
          </p:spPr>
          <p:txBody>
            <a:bodyPr wrap="square" lIns="0" tIns="0" rIns="0" bIns="0" rtlCol="0" anchor="ctr" anchorCtr="0">
              <a:spAutoFit/>
            </a:bodyPr>
            <a:lstStyle/>
            <a:p>
              <a:pPr algn="ctr">
                <a:lnSpc>
                  <a:spcPts val="1000"/>
                </a:lnSpc>
              </a:pPr>
              <a:r>
                <a:rPr kumimoji="1" lang="ja-JP" altLang="en-US" sz="800" dirty="0" smtClean="0">
                  <a:latin typeface="Meiryo UI" panose="020B0604030504040204" pitchFamily="50" charset="-128"/>
                  <a:ea typeface="Meiryo UI" panose="020B0604030504040204" pitchFamily="50" charset="-128"/>
                </a:rPr>
                <a:t>特定給食施設</a:t>
              </a:r>
              <a:endParaRPr kumimoji="1" lang="en-US" altLang="ja-JP" sz="800" dirty="0" smtClean="0">
                <a:latin typeface="Meiryo UI" panose="020B0604030504040204" pitchFamily="50" charset="-128"/>
                <a:ea typeface="Meiryo UI" panose="020B0604030504040204" pitchFamily="50" charset="-128"/>
              </a:endParaRPr>
            </a:p>
            <a:p>
              <a:pPr algn="ctr">
                <a:lnSpc>
                  <a:spcPts val="1000"/>
                </a:lnSpc>
              </a:pPr>
              <a:r>
                <a:rPr kumimoji="1" lang="ja-JP" altLang="en-US" sz="800" dirty="0" smtClean="0">
                  <a:latin typeface="Meiryo UI" panose="020B0604030504040204" pitchFamily="50" charset="-128"/>
                  <a:ea typeface="Meiryo UI" panose="020B0604030504040204" pitchFamily="50" charset="-128"/>
                </a:rPr>
                <a:t>（健康増進法）</a:t>
              </a:r>
              <a:endParaRPr kumimoji="1" lang="ja-JP" altLang="en-US" sz="800" dirty="0">
                <a:latin typeface="Meiryo UI" panose="020B0604030504040204" pitchFamily="50" charset="-128"/>
                <a:ea typeface="Meiryo UI" panose="020B0604030504040204" pitchFamily="50" charset="-128"/>
              </a:endParaRPr>
            </a:p>
          </p:txBody>
        </p:sp>
        <p:sp>
          <p:nvSpPr>
            <p:cNvPr id="29" name="正方形/長方形 28"/>
            <p:cNvSpPr/>
            <p:nvPr/>
          </p:nvSpPr>
          <p:spPr>
            <a:xfrm>
              <a:off x="1091046" y="8170662"/>
              <a:ext cx="422475" cy="394847"/>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0" name="テキスト ボックス 29"/>
            <p:cNvSpPr txBox="1"/>
            <p:nvPr/>
          </p:nvSpPr>
          <p:spPr bwMode="white">
            <a:xfrm>
              <a:off x="1059232" y="8044004"/>
              <a:ext cx="216000" cy="123111"/>
            </a:xfrm>
            <a:prstGeom prst="rect">
              <a:avLst/>
            </a:prstGeom>
            <a:solidFill>
              <a:schemeClr val="bg1"/>
            </a:solidFill>
          </p:spPr>
          <p:txBody>
            <a:bodyPr wrap="square" lIns="0" tIns="0" rIns="0" bIns="0" rtlCol="0" anchor="ctr" anchorCtr="0">
              <a:spAutoFit/>
            </a:bodyPr>
            <a:lstStyle/>
            <a:p>
              <a:pPr algn="ctr"/>
              <a:r>
                <a:rPr kumimoji="1" lang="en-US" altLang="ja-JP" sz="800" dirty="0" smtClean="0">
                  <a:latin typeface="Meiryo UI" panose="020B0604030504040204" pitchFamily="50" charset="-128"/>
                  <a:ea typeface="Meiryo UI" panose="020B0604030504040204" pitchFamily="50" charset="-128"/>
                </a:rPr>
                <a:t>100</a:t>
              </a:r>
              <a:endParaRPr kumimoji="1" lang="ja-JP" altLang="en-US" sz="8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bwMode="white">
            <a:xfrm>
              <a:off x="1523095" y="8474061"/>
              <a:ext cx="144000" cy="123111"/>
            </a:xfrm>
            <a:prstGeom prst="rect">
              <a:avLst/>
            </a:prstGeom>
            <a:solidFill>
              <a:schemeClr val="bg1"/>
            </a:solidFill>
          </p:spPr>
          <p:txBody>
            <a:bodyPr wrap="square" lIns="0" tIns="0" rIns="0" bIns="0" rtlCol="0" anchor="ctr" anchorCtr="0">
              <a:spAutoFit/>
            </a:bodyPr>
            <a:lstStyle/>
            <a:p>
              <a:pPr algn="ctr"/>
              <a:r>
                <a:rPr kumimoji="1" lang="en-US" altLang="ja-JP" sz="800" dirty="0">
                  <a:latin typeface="Meiryo UI" panose="020B0604030504040204" pitchFamily="50" charset="-128"/>
                  <a:ea typeface="Meiryo UI" panose="020B0604030504040204" pitchFamily="50" charset="-128"/>
                </a:rPr>
                <a:t>50</a:t>
              </a:r>
              <a:endParaRPr kumimoji="1" lang="ja-JP" altLang="en-US" sz="800"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1154494" y="7620202"/>
              <a:ext cx="1140683" cy="256480"/>
            </a:xfrm>
            <a:prstGeom prst="rect">
              <a:avLst/>
            </a:prstGeom>
            <a:solidFill>
              <a:schemeClr val="bg1"/>
            </a:solidFill>
          </p:spPr>
          <p:txBody>
            <a:bodyPr wrap="square" lIns="0" tIns="0" rIns="0" bIns="0" rtlCol="0" anchor="ctr" anchorCtr="0">
              <a:spAutoFit/>
            </a:bodyPr>
            <a:lstStyle/>
            <a:p>
              <a:pPr algn="ctr">
                <a:lnSpc>
                  <a:spcPts val="1000"/>
                </a:lnSpc>
              </a:pPr>
              <a:r>
                <a:rPr kumimoji="1" lang="ja-JP" altLang="en-US" sz="800" dirty="0" smtClean="0">
                  <a:latin typeface="Meiryo UI" panose="020B0604030504040204" pitchFamily="50" charset="-128"/>
                  <a:ea typeface="Meiryo UI" panose="020B0604030504040204" pitchFamily="50" charset="-128"/>
                </a:rPr>
                <a:t>その他の給食施設</a:t>
              </a:r>
              <a:endParaRPr kumimoji="1" lang="en-US" altLang="ja-JP" sz="800" dirty="0" smtClean="0">
                <a:latin typeface="Meiryo UI" panose="020B0604030504040204" pitchFamily="50" charset="-128"/>
                <a:ea typeface="Meiryo UI" panose="020B0604030504040204" pitchFamily="50" charset="-128"/>
              </a:endParaRPr>
            </a:p>
            <a:p>
              <a:pPr algn="ctr">
                <a:lnSpc>
                  <a:spcPts val="1000"/>
                </a:lnSpc>
              </a:pPr>
              <a:r>
                <a:rPr kumimoji="1" lang="ja-JP" altLang="en-US" sz="800" dirty="0" smtClean="0">
                  <a:latin typeface="Meiryo UI" panose="020B0604030504040204" pitchFamily="50" charset="-128"/>
                  <a:ea typeface="Meiryo UI" panose="020B0604030504040204" pitchFamily="50" charset="-128"/>
                </a:rPr>
                <a:t>（府指導要綱）</a:t>
              </a:r>
              <a:endParaRPr kumimoji="1" lang="ja-JP" altLang="en-US" sz="800" dirty="0">
                <a:latin typeface="Meiryo UI" panose="020B0604030504040204" pitchFamily="50" charset="-128"/>
                <a:ea typeface="Meiryo UI" panose="020B0604030504040204" pitchFamily="50" charset="-128"/>
              </a:endParaRPr>
            </a:p>
          </p:txBody>
        </p:sp>
      </p:grpSp>
      <p:grpSp>
        <p:nvGrpSpPr>
          <p:cNvPr id="7" name="グループ化 6"/>
          <p:cNvGrpSpPr/>
          <p:nvPr/>
        </p:nvGrpSpPr>
        <p:grpSpPr>
          <a:xfrm>
            <a:off x="540000" y="1620000"/>
            <a:ext cx="5769000" cy="588585"/>
            <a:chOff x="540000" y="1613310"/>
            <a:chExt cx="5769000" cy="588585"/>
          </a:xfrm>
        </p:grpSpPr>
        <p:sp>
          <p:nvSpPr>
            <p:cNvPr id="6" name="テキスト ボックス 5"/>
            <p:cNvSpPr txBox="1"/>
            <p:nvPr/>
          </p:nvSpPr>
          <p:spPr>
            <a:xfrm>
              <a:off x="549000" y="1947979"/>
              <a:ext cx="5760000"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給食</a:t>
              </a:r>
              <a:r>
                <a:rPr kumimoji="1" lang="ja-JP" altLang="en-US" sz="1000" dirty="0">
                  <a:latin typeface="Meiryo UI" panose="020B0604030504040204" pitchFamily="50" charset="-128"/>
                  <a:ea typeface="Meiryo UI" panose="020B0604030504040204" pitchFamily="50" charset="-128"/>
                </a:rPr>
                <a:t>施設とは、特定かつ多数</a:t>
              </a:r>
              <a:r>
                <a:rPr kumimoji="1" lang="ja-JP" altLang="en-US" sz="1000" dirty="0" smtClean="0">
                  <a:latin typeface="Meiryo UI" panose="020B0604030504040204" pitchFamily="50" charset="-128"/>
                  <a:ea typeface="Meiryo UI" panose="020B0604030504040204" pitchFamily="50" charset="-128"/>
                </a:rPr>
                <a:t>の者に対して、継続的</a:t>
              </a:r>
              <a:r>
                <a:rPr kumimoji="1" lang="ja-JP" altLang="en-US" sz="1000" dirty="0">
                  <a:latin typeface="Meiryo UI" panose="020B0604030504040204" pitchFamily="50" charset="-128"/>
                  <a:ea typeface="Meiryo UI" panose="020B0604030504040204" pitchFamily="50" charset="-128"/>
                </a:rPr>
                <a:t>に食事</a:t>
              </a:r>
              <a:r>
                <a:rPr kumimoji="1" lang="ja-JP" altLang="en-US" sz="1000" dirty="0" smtClean="0">
                  <a:latin typeface="Meiryo UI" panose="020B0604030504040204" pitchFamily="50" charset="-128"/>
                  <a:ea typeface="Meiryo UI" panose="020B0604030504040204" pitchFamily="50" charset="-128"/>
                </a:rPr>
                <a:t>を</a:t>
              </a:r>
              <a:r>
                <a:rPr kumimoji="1" lang="ja-JP" altLang="en-US" sz="1000" dirty="0">
                  <a:latin typeface="Meiryo UI" panose="020B0604030504040204" pitchFamily="50" charset="-128"/>
                  <a:ea typeface="Meiryo UI" panose="020B0604030504040204" pitchFamily="50" charset="-128"/>
                </a:rPr>
                <a:t>供給</a:t>
              </a:r>
              <a:r>
                <a:rPr kumimoji="1" lang="ja-JP" altLang="en-US" sz="1000" dirty="0" smtClean="0">
                  <a:latin typeface="Meiryo UI" panose="020B0604030504040204" pitchFamily="50" charset="-128"/>
                  <a:ea typeface="Meiryo UI" panose="020B0604030504040204" pitchFamily="50" charset="-128"/>
                </a:rPr>
                <a:t>する</a:t>
              </a:r>
              <a:r>
                <a:rPr kumimoji="1" lang="ja-JP" altLang="en-US" sz="1000" dirty="0">
                  <a:latin typeface="Meiryo UI" panose="020B0604030504040204" pitchFamily="50" charset="-128"/>
                  <a:ea typeface="Meiryo UI" panose="020B0604030504040204" pitchFamily="50" charset="-128"/>
                </a:rPr>
                <a:t>施設を</a:t>
              </a:r>
              <a:r>
                <a:rPr kumimoji="1" lang="ja-JP" altLang="en-US" sz="1000" dirty="0" smtClean="0">
                  <a:latin typeface="Meiryo UI" panose="020B0604030504040204" pitchFamily="50" charset="-128"/>
                  <a:ea typeface="Meiryo UI" panose="020B0604030504040204" pitchFamily="50" charset="-128"/>
                </a:rPr>
                <a:t>いいます。</a:t>
              </a:r>
              <a:endParaRPr kumimoji="1" lang="ja-JP" altLang="en-US" sz="1000"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40000" y="1613310"/>
              <a:ext cx="3240000" cy="252000"/>
              <a:chOff x="432000" y="1760812"/>
              <a:chExt cx="3240000" cy="252000"/>
            </a:xfrm>
          </p:grpSpPr>
          <p:sp>
            <p:nvSpPr>
              <p:cNvPr id="60" name="ホームベース 59"/>
              <p:cNvSpPr/>
              <p:nvPr/>
            </p:nvSpPr>
            <p:spPr>
              <a:xfrm>
                <a:off x="432000" y="1760812"/>
                <a:ext cx="3240000" cy="252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smtClean="0">
                    <a:solidFill>
                      <a:schemeClr val="bg1"/>
                    </a:solidFill>
                    <a:latin typeface="Meiryo UI" panose="020B0604030504040204" pitchFamily="50" charset="-128"/>
                    <a:ea typeface="Meiryo UI" panose="020B0604030504040204" pitchFamily="50" charset="-128"/>
                  </a:rPr>
                  <a:t>1</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61" name="正方形/長方形 60"/>
              <p:cNvSpPr/>
              <p:nvPr/>
            </p:nvSpPr>
            <p:spPr>
              <a:xfrm>
                <a:off x="716550" y="1760812"/>
                <a:ext cx="2827078" cy="252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給食施設の</a:t>
                </a:r>
                <a:r>
                  <a:rPr kumimoji="1" lang="ja-JP" altLang="en-US" sz="1200" dirty="0">
                    <a:solidFill>
                      <a:schemeClr val="tx1"/>
                    </a:solidFill>
                    <a:latin typeface="Meiryo UI" panose="020B0604030504040204" pitchFamily="50" charset="-128"/>
                    <a:ea typeface="Meiryo UI" panose="020B0604030504040204" pitchFamily="50" charset="-128"/>
                  </a:rPr>
                  <a:t>定義</a:t>
                </a:r>
              </a:p>
            </p:txBody>
          </p:sp>
        </p:grpSp>
      </p:grpSp>
      <p:grpSp>
        <p:nvGrpSpPr>
          <p:cNvPr id="45" name="グループ化 44"/>
          <p:cNvGrpSpPr/>
          <p:nvPr/>
        </p:nvGrpSpPr>
        <p:grpSpPr>
          <a:xfrm>
            <a:off x="0" y="-6350"/>
            <a:ext cx="6858000" cy="518160"/>
            <a:chOff x="0" y="-6350"/>
            <a:chExt cx="6858000" cy="518160"/>
          </a:xfrm>
        </p:grpSpPr>
        <p:sp>
          <p:nvSpPr>
            <p:cNvPr id="46" name="正方形/長方形 45"/>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8" name="直線コネクタ 47"/>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pSp>
        <p:nvGrpSpPr>
          <p:cNvPr id="51" name="グループ化 50"/>
          <p:cNvGrpSpPr/>
          <p:nvPr/>
        </p:nvGrpSpPr>
        <p:grpSpPr>
          <a:xfrm>
            <a:off x="-4872" y="509739"/>
            <a:ext cx="4510692" cy="1080000"/>
            <a:chOff x="-4872" y="509739"/>
            <a:chExt cx="4510692" cy="1080000"/>
          </a:xfrm>
        </p:grpSpPr>
        <p:sp>
          <p:nvSpPr>
            <p:cNvPr id="52" name="正方形/長方形 51"/>
            <p:cNvSpPr/>
            <p:nvPr/>
          </p:nvSpPr>
          <p:spPr>
            <a:xfrm>
              <a:off x="1088740" y="864711"/>
              <a:ext cx="1471878"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給食施設について</a:t>
              </a:r>
              <a:endParaRPr lang="ja-JP" altLang="en-US" sz="1400" dirty="0">
                <a:latin typeface="Meiryo UI" panose="020B0604030504040204" pitchFamily="50" charset="-128"/>
                <a:ea typeface="Meiryo UI" panose="020B0604030504040204" pitchFamily="50" charset="-128"/>
              </a:endParaRPr>
            </a:p>
          </p:txBody>
        </p:sp>
        <p:grpSp>
          <p:nvGrpSpPr>
            <p:cNvPr id="56" name="グループ化 55"/>
            <p:cNvGrpSpPr/>
            <p:nvPr/>
          </p:nvGrpSpPr>
          <p:grpSpPr>
            <a:xfrm>
              <a:off x="-4872" y="509739"/>
              <a:ext cx="1080000" cy="1080000"/>
              <a:chOff x="4514937" y="759548"/>
              <a:chExt cx="1116000" cy="1116000"/>
            </a:xfrm>
          </p:grpSpPr>
          <p:sp>
            <p:nvSpPr>
              <p:cNvPr id="70" name="パイ 37"/>
              <p:cNvSpPr/>
              <p:nvPr/>
            </p:nvSpPr>
            <p:spPr>
              <a:xfrm rot="16200000">
                <a:off x="4514937" y="759548"/>
                <a:ext cx="1116000" cy="1116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71" name="パイ 37"/>
              <p:cNvSpPr/>
              <p:nvPr/>
            </p:nvSpPr>
            <p:spPr>
              <a:xfrm rot="16200000">
                <a:off x="4522557" y="767168"/>
                <a:ext cx="1080000" cy="1080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63" name="フローチャート : 結合子 62"/>
            <p:cNvSpPr/>
            <p:nvPr/>
          </p:nvSpPr>
          <p:spPr>
            <a:xfrm>
              <a:off x="261210" y="812488"/>
              <a:ext cx="360000" cy="360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Ⅰ</a:t>
              </a:r>
              <a:endParaRPr kumimoji="1" lang="ja-JP" altLang="en-US" dirty="0">
                <a:solidFill>
                  <a:schemeClr val="bg1"/>
                </a:solidFill>
                <a:latin typeface="Meiryo UI" panose="020B0604030504040204" pitchFamily="50" charset="-128"/>
                <a:ea typeface="Meiryo UI" panose="020B0604030504040204" pitchFamily="50" charset="-128"/>
              </a:endParaRPr>
            </a:p>
          </p:txBody>
        </p:sp>
        <p:cxnSp>
          <p:nvCxnSpPr>
            <p:cNvPr id="64" name="直線コネクタ 63"/>
            <p:cNvCxnSpPr/>
            <p:nvPr/>
          </p:nvCxnSpPr>
          <p:spPr>
            <a:xfrm>
              <a:off x="162149"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65" name="フローチャート : 結合子 64"/>
            <p:cNvSpPr/>
            <p:nvPr/>
          </p:nvSpPr>
          <p:spPr>
            <a:xfrm>
              <a:off x="4433820"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 name="グループ化 7"/>
          <p:cNvGrpSpPr/>
          <p:nvPr/>
        </p:nvGrpSpPr>
        <p:grpSpPr>
          <a:xfrm>
            <a:off x="540000" y="2526764"/>
            <a:ext cx="5769000" cy="745297"/>
            <a:chOff x="540000" y="2526764"/>
            <a:chExt cx="5769000" cy="745297"/>
          </a:xfrm>
        </p:grpSpPr>
        <p:sp>
          <p:nvSpPr>
            <p:cNvPr id="10" name="正方形/長方形 9"/>
            <p:cNvSpPr/>
            <p:nvPr/>
          </p:nvSpPr>
          <p:spPr>
            <a:xfrm>
              <a:off x="549000" y="2864257"/>
              <a:ext cx="5760000" cy="407804"/>
            </a:xfrm>
            <a:prstGeom prst="rect">
              <a:avLst/>
            </a:prstGeom>
          </p:spPr>
          <p:txBody>
            <a:bodyPr wrap="square">
              <a:spAutoFit/>
            </a:bodyPr>
            <a:lstStyle/>
            <a:p>
              <a:r>
                <a:rPr kumimoji="1" lang="ja-JP" altLang="en-US" sz="105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給食</a:t>
              </a:r>
              <a:r>
                <a:rPr kumimoji="1" lang="ja-JP" altLang="en-US" sz="1000" dirty="0">
                  <a:latin typeface="Meiryo UI" panose="020B0604030504040204" pitchFamily="50" charset="-128"/>
                  <a:ea typeface="Meiryo UI" panose="020B0604030504040204" pitchFamily="50" charset="-128"/>
                </a:rPr>
                <a:t>施設は</a:t>
              </a:r>
              <a:r>
                <a:rPr kumimoji="1" lang="ja-JP" altLang="en-US"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利用</a:t>
              </a:r>
              <a:r>
                <a:rPr kumimoji="1" lang="ja-JP" altLang="en-US" sz="1000" dirty="0" smtClean="0">
                  <a:latin typeface="Meiryo UI" panose="020B0604030504040204" pitchFamily="50" charset="-128"/>
                  <a:ea typeface="Meiryo UI" panose="020B0604030504040204" pitchFamily="50" charset="-128"/>
                </a:rPr>
                <a:t>者</a:t>
              </a:r>
              <a:r>
                <a:rPr kumimoji="1" lang="ja-JP" altLang="en-US" sz="1000" dirty="0">
                  <a:latin typeface="Meiryo UI" panose="020B0604030504040204" pitchFamily="50" charset="-128"/>
                  <a:ea typeface="Meiryo UI" panose="020B0604030504040204" pitchFamily="50" charset="-128"/>
                </a:rPr>
                <a:t>の栄養を確保し、健康の保持・増進を</a:t>
              </a:r>
              <a:r>
                <a:rPr kumimoji="1" lang="ja-JP" altLang="en-US" sz="1000" dirty="0" smtClean="0">
                  <a:latin typeface="Meiryo UI" panose="020B0604030504040204" pitchFamily="50" charset="-128"/>
                  <a:ea typeface="Meiryo UI" panose="020B0604030504040204" pitchFamily="50" charset="-128"/>
                </a:rPr>
                <a:t>図るとともに、利用者</a:t>
              </a:r>
              <a:r>
                <a:rPr kumimoji="1" lang="ja-JP" altLang="en-US" sz="1000" dirty="0">
                  <a:latin typeface="Meiryo UI" panose="020B0604030504040204" pitchFamily="50" charset="-128"/>
                  <a:ea typeface="Meiryo UI" panose="020B0604030504040204" pitchFamily="50" charset="-128"/>
                </a:rPr>
                <a:t>に対する栄養教育をはじめ、その家庭や地域社会の食生活改善を</a:t>
              </a:r>
              <a:r>
                <a:rPr kumimoji="1" lang="ja-JP" altLang="en-US" sz="1000" dirty="0" smtClean="0">
                  <a:latin typeface="Meiryo UI" panose="020B0604030504040204" pitchFamily="50" charset="-128"/>
                  <a:ea typeface="Meiryo UI" panose="020B0604030504040204" pitchFamily="50" charset="-128"/>
                </a:rPr>
                <a:t>図る等、府民</a:t>
              </a:r>
              <a:r>
                <a:rPr kumimoji="1" lang="ja-JP" altLang="en-US" sz="1000" dirty="0">
                  <a:latin typeface="Meiryo UI" panose="020B0604030504040204" pitchFamily="50" charset="-128"/>
                  <a:ea typeface="Meiryo UI" panose="020B0604030504040204" pitchFamily="50" charset="-128"/>
                </a:rPr>
                <a:t>の栄養改善に果たす役割は非常に重要なものです。</a:t>
              </a:r>
            </a:p>
          </p:txBody>
        </p:sp>
        <p:grpSp>
          <p:nvGrpSpPr>
            <p:cNvPr id="72" name="グループ化 71"/>
            <p:cNvGrpSpPr/>
            <p:nvPr/>
          </p:nvGrpSpPr>
          <p:grpSpPr>
            <a:xfrm>
              <a:off x="540000" y="2526764"/>
              <a:ext cx="3240000" cy="252000"/>
              <a:chOff x="432000" y="1760812"/>
              <a:chExt cx="3240000" cy="252000"/>
            </a:xfrm>
          </p:grpSpPr>
          <p:sp>
            <p:nvSpPr>
              <p:cNvPr id="73" name="ホームベース 72"/>
              <p:cNvSpPr/>
              <p:nvPr/>
            </p:nvSpPr>
            <p:spPr>
              <a:xfrm>
                <a:off x="432000" y="1760812"/>
                <a:ext cx="3240000" cy="252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smtClean="0">
                    <a:solidFill>
                      <a:schemeClr val="bg1"/>
                    </a:solidFill>
                    <a:latin typeface="Meiryo UI" panose="020B0604030504040204" pitchFamily="50" charset="-128"/>
                    <a:ea typeface="Meiryo UI" panose="020B0604030504040204" pitchFamily="50" charset="-128"/>
                  </a:rPr>
                  <a:t>2</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716550" y="1760812"/>
                <a:ext cx="2827078" cy="252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給食施設の</a:t>
                </a:r>
                <a:r>
                  <a:rPr kumimoji="1" lang="ja-JP" altLang="en-US" sz="1200" dirty="0">
                    <a:solidFill>
                      <a:schemeClr val="tx1"/>
                    </a:solidFill>
                    <a:latin typeface="Meiryo UI" panose="020B0604030504040204" pitchFamily="50" charset="-128"/>
                    <a:ea typeface="Meiryo UI" panose="020B0604030504040204" pitchFamily="50" charset="-128"/>
                  </a:rPr>
                  <a:t>役割</a:t>
                </a:r>
              </a:p>
            </p:txBody>
          </p:sp>
        </p:grpSp>
      </p:grpSp>
      <p:grpSp>
        <p:nvGrpSpPr>
          <p:cNvPr id="9" name="グループ化 8"/>
          <p:cNvGrpSpPr/>
          <p:nvPr/>
        </p:nvGrpSpPr>
        <p:grpSpPr>
          <a:xfrm>
            <a:off x="540000" y="3589612"/>
            <a:ext cx="5779050" cy="591641"/>
            <a:chOff x="540000" y="3589612"/>
            <a:chExt cx="5779050" cy="591641"/>
          </a:xfrm>
        </p:grpSpPr>
        <p:sp>
          <p:nvSpPr>
            <p:cNvPr id="4" name="テキスト ボックス 3"/>
            <p:cNvSpPr txBox="1"/>
            <p:nvPr/>
          </p:nvSpPr>
          <p:spPr>
            <a:xfrm>
              <a:off x="559050" y="3927337"/>
              <a:ext cx="5760000"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給食施設は、食数及び施設の種類によ</a:t>
              </a:r>
              <a:r>
                <a:rPr kumimoji="1" lang="ja-JP" altLang="en-US" sz="1000" dirty="0">
                  <a:latin typeface="Meiryo UI" panose="020B0604030504040204" pitchFamily="50" charset="-128"/>
                  <a:ea typeface="Meiryo UI" panose="020B0604030504040204" pitchFamily="50" charset="-128"/>
                </a:rPr>
                <a:t>り</a:t>
              </a:r>
              <a:r>
                <a:rPr kumimoji="1" lang="ja-JP" altLang="en-US" sz="1000" dirty="0" smtClean="0">
                  <a:latin typeface="Meiryo UI" panose="020B0604030504040204" pitchFamily="50" charset="-128"/>
                  <a:ea typeface="Meiryo UI" panose="020B0604030504040204" pitchFamily="50" charset="-128"/>
                </a:rPr>
                <a:t>分類されます。</a:t>
              </a:r>
            </a:p>
          </p:txBody>
        </p:sp>
        <p:grpSp>
          <p:nvGrpSpPr>
            <p:cNvPr id="75" name="グループ化 74"/>
            <p:cNvGrpSpPr/>
            <p:nvPr/>
          </p:nvGrpSpPr>
          <p:grpSpPr>
            <a:xfrm>
              <a:off x="540000" y="3589612"/>
              <a:ext cx="3240000" cy="252000"/>
              <a:chOff x="432000" y="1760812"/>
              <a:chExt cx="3240000" cy="252000"/>
            </a:xfrm>
          </p:grpSpPr>
          <p:sp>
            <p:nvSpPr>
              <p:cNvPr id="76" name="ホームベース 75"/>
              <p:cNvSpPr/>
              <p:nvPr/>
            </p:nvSpPr>
            <p:spPr>
              <a:xfrm>
                <a:off x="432000" y="1760812"/>
                <a:ext cx="3240000" cy="252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a:solidFill>
                      <a:schemeClr val="bg1"/>
                    </a:solidFill>
                    <a:latin typeface="Meiryo UI" panose="020B0604030504040204" pitchFamily="50" charset="-128"/>
                    <a:ea typeface="Meiryo UI" panose="020B0604030504040204" pitchFamily="50" charset="-128"/>
                  </a:rPr>
                  <a:t>3</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716550" y="1760812"/>
                <a:ext cx="2827078" cy="252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給食施設の</a:t>
                </a:r>
                <a:r>
                  <a:rPr kumimoji="1" lang="ja-JP" altLang="en-US" sz="1200" dirty="0">
                    <a:solidFill>
                      <a:schemeClr val="tx1"/>
                    </a:solidFill>
                    <a:latin typeface="Meiryo UI" panose="020B0604030504040204" pitchFamily="50" charset="-128"/>
                    <a:ea typeface="Meiryo UI" panose="020B0604030504040204" pitchFamily="50" charset="-128"/>
                  </a:rPr>
                  <a:t>分類</a:t>
                </a:r>
              </a:p>
            </p:txBody>
          </p:sp>
        </p:grpSp>
      </p:grpSp>
      <p:grpSp>
        <p:nvGrpSpPr>
          <p:cNvPr id="5" name="グループ化 4"/>
          <p:cNvGrpSpPr/>
          <p:nvPr/>
        </p:nvGrpSpPr>
        <p:grpSpPr>
          <a:xfrm>
            <a:off x="648000" y="4347644"/>
            <a:ext cx="3617484" cy="315271"/>
            <a:chOff x="575916" y="4509569"/>
            <a:chExt cx="3617484" cy="315271"/>
          </a:xfrm>
        </p:grpSpPr>
        <p:sp>
          <p:nvSpPr>
            <p:cNvPr id="69" name="テキスト ボックス 68"/>
            <p:cNvSpPr txBox="1"/>
            <p:nvPr/>
          </p:nvSpPr>
          <p:spPr>
            <a:xfrm>
              <a:off x="599847" y="4509569"/>
              <a:ext cx="1453779" cy="261610"/>
            </a:xfrm>
            <a:prstGeom prst="rect">
              <a:avLst/>
            </a:prstGeom>
            <a:noFill/>
          </p:spPr>
          <p:txBody>
            <a:bodyPr wrap="square" rtlCol="0" anchor="ctr" anchorCtr="0">
              <a:spAutoFit/>
            </a:bodyPr>
            <a:lstStyle/>
            <a:p>
              <a:r>
                <a:rPr kumimoji="1" lang="en-US" altLang="ja-JP" sz="1100" dirty="0">
                  <a:latin typeface="Meiryo UI" panose="020B0604030504040204" pitchFamily="50" charset="-128"/>
                  <a:ea typeface="Meiryo UI" panose="020B0604030504040204" pitchFamily="50" charset="-128"/>
                </a:rPr>
                <a:t>(1</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食数によ</a:t>
              </a:r>
              <a:r>
                <a:rPr kumimoji="1" lang="ja-JP" altLang="en-US" sz="1100" dirty="0">
                  <a:latin typeface="Meiryo UI" panose="020B0604030504040204" pitchFamily="50" charset="-128"/>
                  <a:ea typeface="Meiryo UI" panose="020B0604030504040204" pitchFamily="50" charset="-128"/>
                </a:rPr>
                <a:t>る</a:t>
              </a:r>
              <a:r>
                <a:rPr kumimoji="1" lang="ja-JP" altLang="en-US" sz="1100" dirty="0" smtClean="0">
                  <a:latin typeface="Meiryo UI" panose="020B0604030504040204" pitchFamily="50" charset="-128"/>
                  <a:ea typeface="Meiryo UI" panose="020B0604030504040204" pitchFamily="50" charset="-128"/>
                </a:rPr>
                <a:t>分類</a:t>
              </a:r>
              <a:endParaRPr kumimoji="1" lang="ja-JP" altLang="en-US" sz="1100" dirty="0">
                <a:latin typeface="Meiryo UI" panose="020B0604030504040204" pitchFamily="50" charset="-128"/>
                <a:ea typeface="Meiryo UI" panose="020B0604030504040204" pitchFamily="50" charset="-128"/>
              </a:endParaRPr>
            </a:p>
          </p:txBody>
        </p:sp>
        <p:cxnSp>
          <p:nvCxnSpPr>
            <p:cNvPr id="54" name="直線コネクタ 53"/>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78" name="フローチャート : 結合子 77"/>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2" name="スライド番号プレースホルダー 1"/>
          <p:cNvSpPr>
            <a:spLocks noGrp="1"/>
          </p:cNvSpPr>
          <p:nvPr>
            <p:ph type="sldNum" sz="quarter" idx="10"/>
          </p:nvPr>
        </p:nvSpPr>
        <p:spPr>
          <a:xfrm>
            <a:off x="6500844" y="9471902"/>
            <a:ext cx="431800" cy="527403"/>
          </a:xfrm>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2703989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2" name="表 1"/>
          <p:cNvGraphicFramePr>
            <a:graphicFrameLocks noGrp="1"/>
          </p:cNvGraphicFramePr>
          <p:nvPr>
            <p:extLst>
              <p:ext uri="{D42A27DB-BD31-4B8C-83A1-F6EECF244321}">
                <p14:modId xmlns:p14="http://schemas.microsoft.com/office/powerpoint/2010/main" val="13316997"/>
              </p:ext>
            </p:extLst>
          </p:nvPr>
        </p:nvGraphicFramePr>
        <p:xfrm>
          <a:off x="707930" y="3046124"/>
          <a:ext cx="5400000" cy="3154680"/>
        </p:xfrm>
        <a:graphic>
          <a:graphicData uri="http://schemas.openxmlformats.org/drawingml/2006/table">
            <a:tbl>
              <a:tblPr firstRow="1" bandRow="1">
                <a:tableStyleId>{C083E6E3-FA7D-4D7B-A595-EF9225AFEA82}</a:tableStyleId>
              </a:tblPr>
              <a:tblGrid>
                <a:gridCol w="1296000">
                  <a:extLst>
                    <a:ext uri="{9D8B030D-6E8A-4147-A177-3AD203B41FA5}">
                      <a16:colId xmlns:a16="http://schemas.microsoft.com/office/drawing/2014/main" val="20000"/>
                    </a:ext>
                  </a:extLst>
                </a:gridCol>
                <a:gridCol w="4104000">
                  <a:extLst>
                    <a:ext uri="{9D8B030D-6E8A-4147-A177-3AD203B41FA5}">
                      <a16:colId xmlns:a16="http://schemas.microsoft.com/office/drawing/2014/main" val="20001"/>
                    </a:ext>
                  </a:extLst>
                </a:gridCol>
              </a:tblGrid>
              <a:tr h="14700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特定給食施設開始届出書（様式第</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号）</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tc>
                <a:tc hMerge="1">
                  <a:txBody>
                    <a:bodyPr/>
                    <a:lstStyle/>
                    <a:p>
                      <a:pPr algn="ct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75854180"/>
                  </a:ext>
                </a:extLst>
              </a:tr>
              <a:tr h="492446">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届出者</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住所・氏名・電話番号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設置者の住所（法人の場合は主たる事務所の名称と所在地） 、</a:t>
                      </a:r>
                      <a:endParaRPr kumimoji="1" lang="ja-JP" altLang="en-US" sz="900" b="0"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氏名（法人の場合代表者の職名、氏名） 、電話番号を記入する。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公的な施設の設置者は、知事又は市長等とし、住所は役所（本庁）</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所在地とする。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0">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給食施設の名称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施設名（正式な名称）を記入する。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0">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給食施設の所在地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所在地を記入する。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52086">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給食施設の種類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学校・病院・介護老人保健施設・介護医療院・老人福祉施設・児童福祉施設・社会福祉施設・事業所・寄宿舎・矯正施設・自衛隊・一般給食センター・その他の該当種別を記入する。（</a:t>
                      </a:r>
                      <a:r>
                        <a:rPr kumimoji="1" lang="en-US" altLang="ja-JP" sz="900" b="0" dirty="0" smtClean="0">
                          <a:solidFill>
                            <a:schemeClr val="tx1"/>
                          </a:solidFill>
                          <a:latin typeface="Meiryo UI" panose="020B0604030504040204" pitchFamily="50" charset="-128"/>
                          <a:ea typeface="Meiryo UI" panose="020B0604030504040204" pitchFamily="50" charset="-128"/>
                        </a:rPr>
                        <a:t>P2</a:t>
                      </a:r>
                      <a:r>
                        <a:rPr kumimoji="1" lang="ja-JP" altLang="en-US" sz="900" b="0" dirty="0" smtClean="0">
                          <a:solidFill>
                            <a:schemeClr val="tx1"/>
                          </a:solidFill>
                          <a:latin typeface="Meiryo UI" panose="020B0604030504040204" pitchFamily="50" charset="-128"/>
                          <a:ea typeface="Meiryo UI" panose="020B0604030504040204" pitchFamily="50" charset="-128"/>
                        </a:rPr>
                        <a:t>参照）</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178125">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給食の開始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（開始予定）日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給食を開始した（する）年月日を記入する。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178125">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日の予定給食数</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及び各食の予定給食数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3</a:t>
                      </a:r>
                      <a:r>
                        <a:rPr kumimoji="1" lang="ja-JP" altLang="en-US" sz="900" b="0" dirty="0" smtClean="0">
                          <a:solidFill>
                            <a:schemeClr val="tx1"/>
                          </a:solidFill>
                          <a:latin typeface="Meiryo UI" panose="020B0604030504040204" pitchFamily="50" charset="-128"/>
                          <a:ea typeface="Meiryo UI" panose="020B0604030504040204" pitchFamily="50" charset="-128"/>
                        </a:rPr>
                        <a:t>食提供施設は届出時の平均的な朝・昼・夕食ごとの食数を記入する。</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食提供</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施設は届出時の平均的な食数を記入する。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・その他の欄には、夜食等を記入する。（間食は含まない。）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178125">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管理栄養士の員数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届出時の管理栄養士の員数を記入する。 （委託を含む常勤者数）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r h="178125">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栄養士の員数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届出時の栄養士の員数を記入する。（委託を含む常勤者数）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1315262215"/>
              </p:ext>
            </p:extLst>
          </p:nvPr>
        </p:nvGraphicFramePr>
        <p:xfrm>
          <a:off x="720000" y="6285913"/>
          <a:ext cx="5400000" cy="1143000"/>
        </p:xfrm>
        <a:graphic>
          <a:graphicData uri="http://schemas.openxmlformats.org/drawingml/2006/table">
            <a:tbl>
              <a:tblPr firstRow="1" bandRow="1">
                <a:tableStyleId>{C083E6E3-FA7D-4D7B-A595-EF9225AFEA82}</a:tableStyleId>
              </a:tblPr>
              <a:tblGrid>
                <a:gridCol w="1296000">
                  <a:extLst>
                    <a:ext uri="{9D8B030D-6E8A-4147-A177-3AD203B41FA5}">
                      <a16:colId xmlns:a16="http://schemas.microsoft.com/office/drawing/2014/main" val="20000"/>
                    </a:ext>
                  </a:extLst>
                </a:gridCol>
                <a:gridCol w="4104000">
                  <a:extLst>
                    <a:ext uri="{9D8B030D-6E8A-4147-A177-3AD203B41FA5}">
                      <a16:colId xmlns:a16="http://schemas.microsoft.com/office/drawing/2014/main" val="20001"/>
                    </a:ext>
                  </a:extLst>
                </a:gridCol>
              </a:tblGrid>
              <a:tr h="0">
                <a:tc gridSpan="2">
                  <a:txBody>
                    <a:bodyPr/>
                    <a:lstStyle/>
                    <a:p>
                      <a:pPr algn="l">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特定給食施設届出事項変更届出書（様式第</a:t>
                      </a:r>
                      <a:r>
                        <a:rPr kumimoji="1" lang="en-US" altLang="zh-TW" sz="900" b="0" dirty="0" smtClean="0">
                          <a:solidFill>
                            <a:schemeClr val="tx1"/>
                          </a:solidFill>
                          <a:latin typeface="Meiryo UI" panose="020B0604030504040204" pitchFamily="50" charset="-128"/>
                          <a:ea typeface="Meiryo UI" panose="020B0604030504040204" pitchFamily="50" charset="-128"/>
                        </a:rPr>
                        <a:t>2</a:t>
                      </a:r>
                      <a:r>
                        <a:rPr kumimoji="1" lang="zh-TW" altLang="en-US" sz="900" b="0" dirty="0" smtClean="0">
                          <a:solidFill>
                            <a:schemeClr val="tx1"/>
                          </a:solidFill>
                          <a:latin typeface="Meiryo UI" panose="020B0604030504040204" pitchFamily="50" charset="-128"/>
                          <a:ea typeface="Meiryo UI" panose="020B0604030504040204" pitchFamily="50" charset="-128"/>
                        </a:rPr>
                        <a:t>号）</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tc>
                <a:tc hMerge="1">
                  <a:txBody>
                    <a:bodyPr/>
                    <a:lstStyle/>
                    <a:p>
                      <a:pPr algn="ct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793108860"/>
                  </a:ext>
                </a:extLst>
              </a:tr>
              <a:tr h="180000">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変更年月日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届出事項に変更が生じた年月日を記入する。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78125">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変更項目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届出事項に変更が生じた項目を記入する。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178125">
                <a:tc>
                  <a:txBody>
                    <a:bodyPr/>
                    <a:lstStyle/>
                    <a:p>
                      <a:pPr>
                        <a:lnSpc>
                          <a:spcPct val="100000"/>
                        </a:lnSpc>
                      </a:pPr>
                      <a:r>
                        <a:rPr kumimoji="1" lang="zh-CN" altLang="en-US" sz="900" b="0" dirty="0" smtClean="0">
                          <a:solidFill>
                            <a:schemeClr val="tx1"/>
                          </a:solidFill>
                          <a:latin typeface="Meiryo UI" panose="020B0604030504040204" pitchFamily="50" charset="-128"/>
                          <a:ea typeface="Meiryo UI" panose="020B0604030504040204" pitchFamily="50" charset="-128"/>
                        </a:rPr>
                        <a:t>変更内容（変更前）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変更が生じた項目について、変更前の内容を記入する。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78125">
                <a:tc>
                  <a:txBody>
                    <a:bodyPr/>
                    <a:lstStyle/>
                    <a:p>
                      <a:pPr>
                        <a:lnSpc>
                          <a:spcPct val="100000"/>
                        </a:lnSpc>
                      </a:pPr>
                      <a:r>
                        <a:rPr kumimoji="1" lang="zh-CN" altLang="en-US" sz="900" b="0" dirty="0" smtClean="0">
                          <a:solidFill>
                            <a:schemeClr val="tx1"/>
                          </a:solidFill>
                          <a:latin typeface="Meiryo UI" panose="020B0604030504040204" pitchFamily="50" charset="-128"/>
                          <a:ea typeface="Meiryo UI" panose="020B0604030504040204" pitchFamily="50" charset="-128"/>
                        </a:rPr>
                        <a:t>変更内容（変更後）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変更が生じた項目について、変更後の内容を記入する。</a:t>
                      </a: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24" name="表 23"/>
          <p:cNvGraphicFramePr>
            <a:graphicFrameLocks noGrp="1"/>
          </p:cNvGraphicFramePr>
          <p:nvPr>
            <p:extLst>
              <p:ext uri="{D42A27DB-BD31-4B8C-83A1-F6EECF244321}">
                <p14:modId xmlns:p14="http://schemas.microsoft.com/office/powerpoint/2010/main" val="2053610086"/>
              </p:ext>
            </p:extLst>
          </p:nvPr>
        </p:nvGraphicFramePr>
        <p:xfrm>
          <a:off x="707930" y="7514022"/>
          <a:ext cx="5412070" cy="914400"/>
        </p:xfrm>
        <a:graphic>
          <a:graphicData uri="http://schemas.openxmlformats.org/drawingml/2006/table">
            <a:tbl>
              <a:tblPr firstRow="1" bandRow="1">
                <a:tableStyleId>{C083E6E3-FA7D-4D7B-A595-EF9225AFEA82}</a:tableStyleId>
              </a:tblPr>
              <a:tblGrid>
                <a:gridCol w="1300505">
                  <a:extLst>
                    <a:ext uri="{9D8B030D-6E8A-4147-A177-3AD203B41FA5}">
                      <a16:colId xmlns:a16="http://schemas.microsoft.com/office/drawing/2014/main" val="20000"/>
                    </a:ext>
                  </a:extLst>
                </a:gridCol>
                <a:gridCol w="4111565">
                  <a:extLst>
                    <a:ext uri="{9D8B030D-6E8A-4147-A177-3AD203B41FA5}">
                      <a16:colId xmlns:a16="http://schemas.microsoft.com/office/drawing/2014/main" val="20001"/>
                    </a:ext>
                  </a:extLst>
                </a:gridCol>
              </a:tblGrid>
              <a:tr h="180000">
                <a:tc gridSpan="2">
                  <a:txBody>
                    <a:bodyPr/>
                    <a:lstStyle/>
                    <a:p>
                      <a:pPr algn="l">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特定給食施設休止（廃止）届出書（様式第</a:t>
                      </a:r>
                      <a:r>
                        <a:rPr kumimoji="1" lang="en-US" altLang="zh-TW" sz="900" b="0" dirty="0" smtClean="0">
                          <a:solidFill>
                            <a:schemeClr val="tx1"/>
                          </a:solidFill>
                          <a:latin typeface="Meiryo UI" panose="020B0604030504040204" pitchFamily="50" charset="-128"/>
                          <a:ea typeface="Meiryo UI" panose="020B0604030504040204" pitchFamily="50" charset="-128"/>
                        </a:rPr>
                        <a:t>3</a:t>
                      </a:r>
                      <a:r>
                        <a:rPr kumimoji="1" lang="zh-TW" altLang="en-US" sz="900" b="0" dirty="0" smtClean="0">
                          <a:solidFill>
                            <a:schemeClr val="tx1"/>
                          </a:solidFill>
                          <a:latin typeface="Meiryo UI" panose="020B0604030504040204" pitchFamily="50" charset="-128"/>
                          <a:ea typeface="Meiryo UI" panose="020B0604030504040204" pitchFamily="50" charset="-128"/>
                        </a:rPr>
                        <a:t>号）</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tc>
                <a:tc hMerge="1">
                  <a:txBody>
                    <a:bodyPr/>
                    <a:lstStyle/>
                    <a:p>
                      <a:pPr algn="ctr">
                        <a:lnSpc>
                          <a:spcPct val="100000"/>
                        </a:lnSpc>
                      </a:pP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452131268"/>
                  </a:ext>
                </a:extLst>
              </a:tr>
              <a:tr h="179796">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給食の廃止年月日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給食を廃止した年月日を記入する。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78125">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給食の休止予定期間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給食を休止する予定の期間を記入する。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178125">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休止（廃止）の理由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給食休止（廃止）の理由を記入する。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50" name="正方形/長方形 49"/>
          <p:cNvSpPr/>
          <p:nvPr/>
        </p:nvSpPr>
        <p:spPr>
          <a:xfrm>
            <a:off x="540000" y="9002286"/>
            <a:ext cx="5760000" cy="415498"/>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a:t>
            </a:r>
            <a:r>
              <a:rPr lang="ja-JP" altLang="en-US" sz="1000" dirty="0">
                <a:latin typeface="Meiryo UI" panose="020B0604030504040204" pitchFamily="50" charset="-128"/>
                <a:ea typeface="Meiryo UI" panose="020B0604030504040204" pitchFamily="50" charset="-128"/>
              </a:rPr>
              <a:t>では、大阪府特定給食施設等指導要綱</a:t>
            </a:r>
            <a:r>
              <a:rPr lang="ja-JP" altLang="en-US" sz="1000" dirty="0" smtClean="0">
                <a:latin typeface="Meiryo UI" panose="020B0604030504040204" pitchFamily="50" charset="-128"/>
                <a:ea typeface="Meiryo UI" panose="020B0604030504040204" pitchFamily="50" charset="-128"/>
              </a:rPr>
              <a:t>に基づき、「その他</a:t>
            </a:r>
            <a:r>
              <a:rPr lang="ja-JP" altLang="en-US" sz="1000" dirty="0">
                <a:latin typeface="Meiryo UI" panose="020B0604030504040204" pitchFamily="50" charset="-128"/>
                <a:ea typeface="Meiryo UI" panose="020B0604030504040204" pitchFamily="50" charset="-128"/>
              </a:rPr>
              <a:t>の給食</a:t>
            </a:r>
            <a:r>
              <a:rPr lang="ja-JP" altLang="en-US" sz="1000" dirty="0" smtClean="0">
                <a:latin typeface="Meiryo UI" panose="020B0604030504040204" pitchFamily="50" charset="-128"/>
                <a:ea typeface="Meiryo UI" panose="020B0604030504040204" pitchFamily="50" charset="-128"/>
              </a:rPr>
              <a:t>施設」においても、特定給食施設と同様の事項について届出の協力をお願いしています。</a:t>
            </a:r>
            <a:endParaRPr lang="ja-JP" altLang="en-US" sz="1000" dirty="0">
              <a:latin typeface="Meiryo UI" panose="020B0604030504040204" pitchFamily="50" charset="-128"/>
              <a:ea typeface="Meiryo UI" panose="020B0604030504040204" pitchFamily="50" charset="-128"/>
            </a:endParaRPr>
          </a:p>
        </p:txBody>
      </p:sp>
      <p:sp>
        <p:nvSpPr>
          <p:cNvPr id="3" name="正方形/長方形 2"/>
          <p:cNvSpPr/>
          <p:nvPr/>
        </p:nvSpPr>
        <p:spPr>
          <a:xfrm>
            <a:off x="540000" y="2328778"/>
            <a:ext cx="5760000" cy="70788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　健康増進法</a:t>
            </a:r>
            <a:r>
              <a:rPr lang="ja-JP" altLang="ja-JP" sz="1000" dirty="0" smtClean="0">
                <a:latin typeface="Meiryo UI" panose="020B0604030504040204" pitchFamily="50" charset="-128"/>
                <a:ea typeface="Meiryo UI" panose="020B0604030504040204" pitchFamily="50" charset="-128"/>
                <a:cs typeface="Times New Roman" panose="02020603050405020304" pitchFamily="18" charset="0"/>
              </a:rPr>
              <a:t>第</a:t>
            </a:r>
            <a:r>
              <a:rPr lang="en-US" altLang="ja-JP" sz="1000" dirty="0" smtClean="0">
                <a:latin typeface="Meiryo UI" panose="020B0604030504040204" pitchFamily="50" charset="-128"/>
                <a:ea typeface="Meiryo UI" panose="020B0604030504040204" pitchFamily="50" charset="-128"/>
                <a:cs typeface="Times New Roman" panose="02020603050405020304" pitchFamily="18" charset="0"/>
              </a:rPr>
              <a:t>20</a:t>
            </a:r>
            <a:r>
              <a:rPr lang="ja-JP" altLang="ja-JP" sz="1000" dirty="0" smtClean="0">
                <a:latin typeface="Meiryo UI" panose="020B0604030504040204" pitchFamily="50" charset="-128"/>
                <a:ea typeface="Meiryo UI" panose="020B0604030504040204" pitchFamily="50" charset="-128"/>
                <a:cs typeface="Times New Roman" panose="02020603050405020304" pitchFamily="18" charset="0"/>
              </a:rPr>
              <a:t>条第</a:t>
            </a:r>
            <a:r>
              <a:rPr lang="en-US" altLang="ja-JP" sz="1000" dirty="0" smtClean="0">
                <a:latin typeface="Meiryo UI" panose="020B0604030504040204" pitchFamily="50" charset="-128"/>
                <a:ea typeface="Meiryo UI" panose="020B0604030504040204" pitchFamily="50" charset="-128"/>
                <a:cs typeface="Times New Roman" panose="02020603050405020304" pitchFamily="18" charset="0"/>
              </a:rPr>
              <a:t>1</a:t>
            </a:r>
            <a:r>
              <a:rPr lang="ja-JP" altLang="ja-JP" sz="1000" dirty="0" smtClean="0">
                <a:latin typeface="Meiryo UI" panose="020B0604030504040204" pitchFamily="50" charset="-128"/>
                <a:ea typeface="Meiryo UI" panose="020B0604030504040204" pitchFamily="50" charset="-128"/>
                <a:cs typeface="Times New Roman" panose="02020603050405020304" pitchFamily="18" charset="0"/>
              </a:rPr>
              <a:t>項及び第</a:t>
            </a:r>
            <a:r>
              <a:rPr lang="en-US" altLang="ja-JP" sz="1000" dirty="0" smtClean="0">
                <a:latin typeface="Meiryo UI" panose="020B0604030504040204" pitchFamily="50" charset="-128"/>
                <a:ea typeface="Meiryo UI" panose="020B0604030504040204" pitchFamily="50" charset="-128"/>
                <a:cs typeface="Times New Roman" panose="02020603050405020304" pitchFamily="18" charset="0"/>
              </a:rPr>
              <a:t>2</a:t>
            </a:r>
            <a:r>
              <a:rPr lang="ja-JP" altLang="ja-JP" sz="1000" dirty="0" smtClean="0">
                <a:latin typeface="Meiryo UI" panose="020B0604030504040204" pitchFamily="50" charset="-128"/>
                <a:ea typeface="Meiryo UI" panose="020B0604030504040204" pitchFamily="50" charset="-128"/>
                <a:cs typeface="Times New Roman" panose="02020603050405020304" pitchFamily="18" charset="0"/>
              </a:rPr>
              <a:t>項</a:t>
            </a:r>
            <a:r>
              <a:rPr lang="ja-JP" altLang="ja-JP" sz="1000" dirty="0">
                <a:latin typeface="Meiryo UI" panose="020B0604030504040204" pitchFamily="50" charset="-128"/>
                <a:ea typeface="Meiryo UI" panose="020B0604030504040204" pitchFamily="50" charset="-128"/>
                <a:cs typeface="Times New Roman" panose="02020603050405020304" pitchFamily="18" charset="0"/>
              </a:rPr>
              <a:t>の規定に</a:t>
            </a:r>
            <a:r>
              <a:rPr lang="ja-JP" altLang="ja-JP" sz="1000" dirty="0" smtClean="0">
                <a:latin typeface="Meiryo UI" panose="020B0604030504040204" pitchFamily="50" charset="-128"/>
                <a:ea typeface="Meiryo UI" panose="020B0604030504040204" pitchFamily="50" charset="-128"/>
                <a:cs typeface="Times New Roman" panose="02020603050405020304" pitchFamily="18" charset="0"/>
              </a:rPr>
              <a:t>基づ</a:t>
            </a:r>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き、届出書の提出が必要です</a:t>
            </a:r>
            <a:r>
              <a:rPr lang="ja-JP" altLang="en-US" sz="10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コピー又は</a:t>
            </a:r>
            <a:r>
              <a:rPr lang="ja-JP" altLang="en-US" sz="1000" dirty="0">
                <a:latin typeface="Meiryo UI" panose="020B0604030504040204" pitchFamily="50" charset="-128"/>
                <a:ea typeface="Meiryo UI" panose="020B0604030504040204" pitchFamily="50" charset="-128"/>
                <a:cs typeface="Times New Roman" panose="02020603050405020304" pitchFamily="18" charset="0"/>
              </a:rPr>
              <a:t>、大阪府ホームページからダウンロード</a:t>
            </a:r>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して作成のうえ、所管</a:t>
            </a:r>
            <a:r>
              <a:rPr lang="ja-JP" altLang="en-US" sz="1000" dirty="0">
                <a:latin typeface="Meiryo UI" panose="020B0604030504040204" pitchFamily="50" charset="-128"/>
                <a:ea typeface="Meiryo UI" panose="020B0604030504040204" pitchFamily="50" charset="-128"/>
                <a:cs typeface="Times New Roman" panose="02020603050405020304" pitchFamily="18" charset="0"/>
              </a:rPr>
              <a:t>保健所に提出してください</a:t>
            </a:r>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P2</a:t>
            </a:r>
            <a:r>
              <a:rPr kumimoji="1" lang="ja-JP" altLang="en-US" sz="1000" dirty="0" smtClean="0">
                <a:latin typeface="Meiryo UI" panose="020B0604030504040204" pitchFamily="50" charset="-128"/>
                <a:ea typeface="Meiryo UI" panose="020B0604030504040204" pitchFamily="50" charset="-128"/>
              </a:rPr>
              <a:t>参照）</a:t>
            </a:r>
            <a:endParaRPr lang="en-US" altLang="ja-JP" sz="10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　　★ 押印</a:t>
            </a:r>
            <a:r>
              <a:rPr lang="ja-JP" altLang="en-US" sz="1000" dirty="0">
                <a:latin typeface="Meiryo UI" panose="020B0604030504040204" pitchFamily="50" charset="-128"/>
                <a:ea typeface="Meiryo UI" panose="020B0604030504040204" pitchFamily="50" charset="-128"/>
                <a:cs typeface="Times New Roman" panose="02020603050405020304" pitchFamily="18" charset="0"/>
              </a:rPr>
              <a:t>は不要です</a:t>
            </a:r>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　　★ 施設</a:t>
            </a:r>
            <a:r>
              <a:rPr lang="ja-JP" altLang="en-US" sz="1000" dirty="0">
                <a:latin typeface="Meiryo UI" panose="020B0604030504040204" pitchFamily="50" charset="-128"/>
                <a:ea typeface="Meiryo UI" panose="020B0604030504040204" pitchFamily="50" charset="-128"/>
                <a:cs typeface="Times New Roman" panose="02020603050405020304" pitchFamily="18" charset="0"/>
              </a:rPr>
              <a:t>にて控えを保管してください</a:t>
            </a:r>
            <a:r>
              <a:rPr lang="ja-JP" altLang="en-US" sz="10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altLang="en-US" sz="900" dirty="0">
              <a:solidFill>
                <a:schemeClr val="accent6">
                  <a:lumMod val="75000"/>
                </a:schemeClr>
              </a:solidFill>
              <a:latin typeface="Meiryo UI" panose="020B0604030504040204" pitchFamily="50" charset="-128"/>
              <a:ea typeface="Meiryo UI" panose="020B0604030504040204" pitchFamily="50" charset="-128"/>
            </a:endParaRPr>
          </a:p>
        </p:txBody>
      </p:sp>
      <p:grpSp>
        <p:nvGrpSpPr>
          <p:cNvPr id="70" name="グループ化 69"/>
          <p:cNvGrpSpPr/>
          <p:nvPr/>
        </p:nvGrpSpPr>
        <p:grpSpPr>
          <a:xfrm>
            <a:off x="-8047" y="511644"/>
            <a:ext cx="4523392" cy="1080000"/>
            <a:chOff x="-17572" y="509739"/>
            <a:chExt cx="4523392" cy="1080000"/>
          </a:xfrm>
        </p:grpSpPr>
        <p:sp>
          <p:nvSpPr>
            <p:cNvPr id="71" name="正方形/長方形 70"/>
            <p:cNvSpPr/>
            <p:nvPr/>
          </p:nvSpPr>
          <p:spPr>
            <a:xfrm>
              <a:off x="1088740" y="864711"/>
              <a:ext cx="1920719"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各種届出・報告について</a:t>
              </a:r>
              <a:endParaRPr lang="ja-JP" altLang="en-US" sz="1400" dirty="0">
                <a:latin typeface="Meiryo UI" panose="020B0604030504040204" pitchFamily="50" charset="-128"/>
                <a:ea typeface="Meiryo UI" panose="020B0604030504040204" pitchFamily="50" charset="-128"/>
              </a:endParaRPr>
            </a:p>
          </p:txBody>
        </p:sp>
        <p:grpSp>
          <p:nvGrpSpPr>
            <p:cNvPr id="72" name="グループ化 71"/>
            <p:cNvGrpSpPr/>
            <p:nvPr/>
          </p:nvGrpSpPr>
          <p:grpSpPr>
            <a:xfrm>
              <a:off x="-17572" y="509739"/>
              <a:ext cx="1080000" cy="1080000"/>
              <a:chOff x="4501813" y="759548"/>
              <a:chExt cx="1116000" cy="1116000"/>
            </a:xfrm>
          </p:grpSpPr>
          <p:sp>
            <p:nvSpPr>
              <p:cNvPr id="76" name="パイ 37"/>
              <p:cNvSpPr/>
              <p:nvPr/>
            </p:nvSpPr>
            <p:spPr>
              <a:xfrm rot="16200000">
                <a:off x="4501813" y="759548"/>
                <a:ext cx="1116000" cy="1116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77" name="パイ 37"/>
              <p:cNvSpPr/>
              <p:nvPr/>
            </p:nvSpPr>
            <p:spPr>
              <a:xfrm rot="16200000">
                <a:off x="4522557" y="767168"/>
                <a:ext cx="1080000" cy="1080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73" name="フローチャート : 結合子 72"/>
            <p:cNvSpPr/>
            <p:nvPr/>
          </p:nvSpPr>
          <p:spPr>
            <a:xfrm>
              <a:off x="261210" y="812488"/>
              <a:ext cx="360000" cy="360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Ⅶ</a:t>
              </a:r>
              <a:endParaRPr kumimoji="1" lang="ja-JP" altLang="en-US" dirty="0">
                <a:solidFill>
                  <a:schemeClr val="bg1"/>
                </a:solidFill>
                <a:latin typeface="Meiryo UI" panose="020B0604030504040204" pitchFamily="50" charset="-128"/>
                <a:ea typeface="Meiryo UI" panose="020B0604030504040204" pitchFamily="50" charset="-128"/>
              </a:endParaRPr>
            </a:p>
          </p:txBody>
        </p:sp>
        <p:cxnSp>
          <p:nvCxnSpPr>
            <p:cNvPr id="74" name="直線コネクタ 73"/>
            <p:cNvCxnSpPr/>
            <p:nvPr/>
          </p:nvCxnSpPr>
          <p:spPr>
            <a:xfrm>
              <a:off x="162149"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75" name="フローチャート : 結合子 74"/>
            <p:cNvSpPr/>
            <p:nvPr/>
          </p:nvSpPr>
          <p:spPr>
            <a:xfrm>
              <a:off x="4433820"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4" name="グループ化 53"/>
          <p:cNvGrpSpPr/>
          <p:nvPr/>
        </p:nvGrpSpPr>
        <p:grpSpPr>
          <a:xfrm>
            <a:off x="540000" y="1620000"/>
            <a:ext cx="3570722" cy="288000"/>
            <a:chOff x="716309" y="1660558"/>
            <a:chExt cx="2565660" cy="288000"/>
          </a:xfrm>
        </p:grpSpPr>
        <p:sp>
          <p:nvSpPr>
            <p:cNvPr id="55" name="ホームベース 54"/>
            <p:cNvSpPr/>
            <p:nvPr/>
          </p:nvSpPr>
          <p:spPr>
            <a:xfrm>
              <a:off x="716309" y="1660558"/>
              <a:ext cx="2565660" cy="288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a:solidFill>
                    <a:schemeClr val="bg1"/>
                  </a:solidFill>
                  <a:latin typeface="Meiryo UI" panose="020B0604030504040204" pitchFamily="50" charset="-128"/>
                  <a:ea typeface="Meiryo UI" panose="020B0604030504040204" pitchFamily="50" charset="-128"/>
                </a:rPr>
                <a:t>1</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935279" y="1660558"/>
              <a:ext cx="2238679" cy="288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anose="020B0604030504040204" pitchFamily="50" charset="-128"/>
                  <a:ea typeface="Meiryo UI" panose="020B0604030504040204" pitchFamily="50" charset="-128"/>
                </a:rPr>
                <a:t>　届出につい</a:t>
              </a:r>
              <a:r>
                <a:rPr kumimoji="1" lang="ja-JP" altLang="en-US" sz="1200" dirty="0">
                  <a:solidFill>
                    <a:schemeClr val="tx1"/>
                  </a:solidFill>
                  <a:latin typeface="Meiryo UI" panose="020B0604030504040204" pitchFamily="50" charset="-128"/>
                  <a:ea typeface="Meiryo UI" panose="020B0604030504040204" pitchFamily="50" charset="-128"/>
                </a:rPr>
                <a:t>て</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grpSp>
      <p:grpSp>
        <p:nvGrpSpPr>
          <p:cNvPr id="57" name="グループ化 56"/>
          <p:cNvGrpSpPr/>
          <p:nvPr/>
        </p:nvGrpSpPr>
        <p:grpSpPr>
          <a:xfrm>
            <a:off x="540000" y="2042574"/>
            <a:ext cx="3617484" cy="315271"/>
            <a:chOff x="575916" y="4509569"/>
            <a:chExt cx="3617484" cy="315271"/>
          </a:xfrm>
        </p:grpSpPr>
        <p:sp>
          <p:nvSpPr>
            <p:cNvPr id="58" name="テキスト ボックス 57"/>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a:latin typeface="Meiryo UI" panose="020B0604030504040204" pitchFamily="50" charset="-128"/>
                  <a:ea typeface="Meiryo UI" panose="020B0604030504040204" pitchFamily="50" charset="-128"/>
                </a:rPr>
                <a:t>(1</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特定給食施設</a:t>
              </a:r>
              <a:endParaRPr kumimoji="1" lang="ja-JP" altLang="en-US" sz="1100" dirty="0">
                <a:latin typeface="Meiryo UI" panose="020B0604030504040204" pitchFamily="50" charset="-128"/>
                <a:ea typeface="Meiryo UI" panose="020B0604030504040204" pitchFamily="50" charset="-128"/>
              </a:endParaRPr>
            </a:p>
          </p:txBody>
        </p:sp>
        <p:cxnSp>
          <p:nvCxnSpPr>
            <p:cNvPr id="59" name="直線コネクタ 58"/>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60" name="フローチャート : 結合子 39"/>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2" name="グループ化 61"/>
          <p:cNvGrpSpPr/>
          <p:nvPr/>
        </p:nvGrpSpPr>
        <p:grpSpPr>
          <a:xfrm>
            <a:off x="540000" y="8711744"/>
            <a:ext cx="3617484" cy="315271"/>
            <a:chOff x="575916" y="4509569"/>
            <a:chExt cx="3617484" cy="315271"/>
          </a:xfrm>
        </p:grpSpPr>
        <p:sp>
          <p:nvSpPr>
            <p:cNvPr id="63" name="テキスト ボックス 62"/>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  </a:t>
              </a:r>
              <a:r>
                <a:rPr kumimoji="1" lang="ja-JP" altLang="en-US" sz="1100" dirty="0" smtClean="0">
                  <a:latin typeface="Meiryo UI" panose="020B0604030504040204" pitchFamily="50" charset="-128"/>
                  <a:ea typeface="Meiryo UI" panose="020B0604030504040204" pitchFamily="50" charset="-128"/>
                </a:rPr>
                <a:t>その他の給食施設</a:t>
              </a:r>
              <a:endParaRPr kumimoji="1" lang="ja-JP" altLang="en-US" sz="1100" dirty="0">
                <a:latin typeface="Meiryo UI" panose="020B0604030504040204" pitchFamily="50" charset="-128"/>
                <a:ea typeface="Meiryo UI" panose="020B0604030504040204" pitchFamily="50" charset="-128"/>
              </a:endParaRPr>
            </a:p>
          </p:txBody>
        </p:sp>
        <p:cxnSp>
          <p:nvCxnSpPr>
            <p:cNvPr id="64" name="直線コネクタ 63"/>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65" name="フローチャート : 結合子 39"/>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3" name="左大かっこ 32"/>
          <p:cNvSpPr/>
          <p:nvPr/>
        </p:nvSpPr>
        <p:spPr>
          <a:xfrm>
            <a:off x="716100" y="2751278"/>
            <a:ext cx="45719" cy="216000"/>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スライド番号プレースホルダー 3"/>
          <p:cNvSpPr>
            <a:spLocks noGrp="1"/>
          </p:cNvSpPr>
          <p:nvPr>
            <p:ph type="sldNum" sz="quarter" idx="10"/>
          </p:nvPr>
        </p:nvSpPr>
        <p:spPr/>
        <p:txBody>
          <a:bodyPr/>
          <a:lstStyle/>
          <a:p>
            <a:r>
              <a:rPr kumimoji="1" lang="en-US" altLang="ja-JP" dirty="0" smtClean="0"/>
              <a:t>37</a:t>
            </a:r>
            <a:endParaRPr kumimoji="1" lang="ja-JP" altLang="en-US" dirty="0"/>
          </a:p>
        </p:txBody>
      </p:sp>
    </p:spTree>
    <p:extLst>
      <p:ext uri="{BB962C8B-B14F-4D97-AF65-F5344CB8AC3E}">
        <p14:creationId xmlns:p14="http://schemas.microsoft.com/office/powerpoint/2010/main" val="3974806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59000" y="648000"/>
            <a:ext cx="5940000" cy="8472527"/>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38</a:t>
            </a:r>
            <a:endParaRPr kumimoji="1" lang="ja-JP" altLang="en-US" dirty="0"/>
          </a:p>
        </p:txBody>
      </p:sp>
    </p:spTree>
    <p:extLst>
      <p:ext uri="{BB962C8B-B14F-4D97-AF65-F5344CB8AC3E}">
        <p14:creationId xmlns:p14="http://schemas.microsoft.com/office/powerpoint/2010/main" val="3301883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59000" y="648000"/>
            <a:ext cx="5940000" cy="8663584"/>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39</a:t>
            </a:r>
            <a:endParaRPr kumimoji="1" lang="ja-JP" altLang="en-US" dirty="0"/>
          </a:p>
        </p:txBody>
      </p:sp>
    </p:spTree>
    <p:extLst>
      <p:ext uri="{BB962C8B-B14F-4D97-AF65-F5344CB8AC3E}">
        <p14:creationId xmlns:p14="http://schemas.microsoft.com/office/powerpoint/2010/main" val="29918054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43647" y="610678"/>
            <a:ext cx="5970706" cy="8604000"/>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40</a:t>
            </a:r>
            <a:endParaRPr kumimoji="1" lang="ja-JP" altLang="en-US" dirty="0"/>
          </a:p>
        </p:txBody>
      </p:sp>
    </p:spTree>
    <p:extLst>
      <p:ext uri="{BB962C8B-B14F-4D97-AF65-F5344CB8AC3E}">
        <p14:creationId xmlns:p14="http://schemas.microsoft.com/office/powerpoint/2010/main" val="3467527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65214" y="631825"/>
            <a:ext cx="5927573" cy="8892000"/>
          </a:xfrm>
          <a:prstGeom prst="rect">
            <a:avLst/>
          </a:prstGeom>
        </p:spPr>
      </p:pic>
      <p:sp>
        <p:nvSpPr>
          <p:cNvPr id="3" name="スライド番号プレースホルダー 2"/>
          <p:cNvSpPr>
            <a:spLocks noGrp="1"/>
          </p:cNvSpPr>
          <p:nvPr>
            <p:ph type="sldNum" sz="quarter" idx="10"/>
          </p:nvPr>
        </p:nvSpPr>
        <p:spPr/>
        <p:txBody>
          <a:bodyPr/>
          <a:lstStyle/>
          <a:p>
            <a:r>
              <a:rPr kumimoji="1" lang="en-US" altLang="ja-JP" dirty="0" smtClean="0"/>
              <a:t>41</a:t>
            </a:r>
            <a:endParaRPr kumimoji="1" lang="ja-JP" altLang="en-US" dirty="0"/>
          </a:p>
        </p:txBody>
      </p:sp>
    </p:spTree>
    <p:extLst>
      <p:ext uri="{BB962C8B-B14F-4D97-AF65-F5344CB8AC3E}">
        <p14:creationId xmlns:p14="http://schemas.microsoft.com/office/powerpoint/2010/main" val="34802244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68189" y="615561"/>
            <a:ext cx="5921623" cy="8460000"/>
          </a:xfrm>
          <a:prstGeom prst="rect">
            <a:avLst/>
          </a:prstGeom>
        </p:spPr>
      </p:pic>
      <p:sp>
        <p:nvSpPr>
          <p:cNvPr id="3" name="スライド番号プレースホルダー 2"/>
          <p:cNvSpPr>
            <a:spLocks noGrp="1"/>
          </p:cNvSpPr>
          <p:nvPr>
            <p:ph type="sldNum" sz="quarter" idx="10"/>
          </p:nvPr>
        </p:nvSpPr>
        <p:spPr/>
        <p:txBody>
          <a:bodyPr/>
          <a:lstStyle/>
          <a:p>
            <a:r>
              <a:rPr kumimoji="1" lang="en-US" altLang="ja-JP" dirty="0" smtClean="0"/>
              <a:t>42</a:t>
            </a:r>
            <a:endParaRPr kumimoji="1" lang="ja-JP" altLang="en-US" dirty="0"/>
          </a:p>
        </p:txBody>
      </p:sp>
    </p:spTree>
    <p:extLst>
      <p:ext uri="{BB962C8B-B14F-4D97-AF65-F5344CB8AC3E}">
        <p14:creationId xmlns:p14="http://schemas.microsoft.com/office/powerpoint/2010/main" val="38894099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50392" y="652883"/>
            <a:ext cx="5957217" cy="8424000"/>
          </a:xfrm>
          <a:prstGeom prst="rect">
            <a:avLst/>
          </a:prstGeom>
        </p:spPr>
      </p:pic>
      <p:sp>
        <p:nvSpPr>
          <p:cNvPr id="3" name="スライド番号プレースホルダー 2"/>
          <p:cNvSpPr>
            <a:spLocks noGrp="1"/>
          </p:cNvSpPr>
          <p:nvPr>
            <p:ph type="sldNum" sz="quarter" idx="10"/>
          </p:nvPr>
        </p:nvSpPr>
        <p:spPr/>
        <p:txBody>
          <a:bodyPr/>
          <a:lstStyle/>
          <a:p>
            <a:r>
              <a:rPr kumimoji="1" lang="en-US" altLang="ja-JP" dirty="0" smtClean="0"/>
              <a:t>43</a:t>
            </a:r>
            <a:endParaRPr kumimoji="1" lang="ja-JP" altLang="en-US" dirty="0"/>
          </a:p>
        </p:txBody>
      </p:sp>
    </p:spTree>
    <p:extLst>
      <p:ext uri="{BB962C8B-B14F-4D97-AF65-F5344CB8AC3E}">
        <p14:creationId xmlns:p14="http://schemas.microsoft.com/office/powerpoint/2010/main" val="1695454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7" name="テキスト ボックス 6"/>
          <p:cNvSpPr txBox="1"/>
          <p:nvPr/>
        </p:nvSpPr>
        <p:spPr>
          <a:xfrm>
            <a:off x="623820" y="6164357"/>
            <a:ext cx="2720121" cy="415498"/>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記入事項について</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記入又は、該当項目に○をつけてください。</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189106915"/>
              </p:ext>
            </p:extLst>
          </p:nvPr>
        </p:nvGraphicFramePr>
        <p:xfrm>
          <a:off x="729000" y="6570199"/>
          <a:ext cx="5400001" cy="1920240"/>
        </p:xfrm>
        <a:graphic>
          <a:graphicData uri="http://schemas.openxmlformats.org/drawingml/2006/table">
            <a:tbl>
              <a:tblPr firstRow="1" bandRow="1">
                <a:tableStyleId>{C083E6E3-FA7D-4D7B-A595-EF9225AFEA82}</a:tableStyleId>
              </a:tblPr>
              <a:tblGrid>
                <a:gridCol w="215336">
                  <a:extLst>
                    <a:ext uri="{9D8B030D-6E8A-4147-A177-3AD203B41FA5}">
                      <a16:colId xmlns:a16="http://schemas.microsoft.com/office/drawing/2014/main" val="20000"/>
                    </a:ext>
                  </a:extLst>
                </a:gridCol>
                <a:gridCol w="1662193">
                  <a:extLst>
                    <a:ext uri="{9D8B030D-6E8A-4147-A177-3AD203B41FA5}">
                      <a16:colId xmlns:a16="http://schemas.microsoft.com/office/drawing/2014/main" val="20001"/>
                    </a:ext>
                  </a:extLst>
                </a:gridCol>
                <a:gridCol w="3522472">
                  <a:extLst>
                    <a:ext uri="{9D8B030D-6E8A-4147-A177-3AD203B41FA5}">
                      <a16:colId xmlns:a16="http://schemas.microsoft.com/office/drawing/2014/main" val="20002"/>
                    </a:ext>
                  </a:extLst>
                </a:gridCol>
              </a:tblGrid>
              <a:tr h="0">
                <a:tc>
                  <a:txBody>
                    <a:bodyPr/>
                    <a:lstStyle/>
                    <a:p>
                      <a:pPr>
                        <a:lnSpc>
                          <a:spcPct val="100000"/>
                        </a:lnSpc>
                      </a:pPr>
                      <a:endParaRPr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p>
                  </a:txBody>
                  <a:tcPr marL="91441" marR="91441"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774451207"/>
                  </a:ext>
                </a:extLst>
              </a:tr>
              <a:tr h="0">
                <a:tc>
                  <a:txBody>
                    <a:bodyPr/>
                    <a:lstStyle/>
                    <a:p>
                      <a:pPr>
                        <a:lnSpc>
                          <a:spcPct val="100000"/>
                        </a:lnSpc>
                      </a:pPr>
                      <a:r>
                        <a:rPr lang="en-US" altLang="ja-JP" sz="900" b="0" dirty="0" smtClean="0">
                          <a:solidFill>
                            <a:schemeClr val="tx1"/>
                          </a:solidFill>
                          <a:latin typeface="Meiryo UI" panose="020B0604030504040204" pitchFamily="50" charset="-128"/>
                          <a:ea typeface="Meiryo UI" panose="020B0604030504040204" pitchFamily="50" charset="-128"/>
                        </a:rPr>
                        <a:t>1</a:t>
                      </a:r>
                      <a:endParaRPr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年 月分</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報告する該当年月を記入する。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71841">
                <a:tc>
                  <a:txBody>
                    <a:bodyPr/>
                    <a:lstStyle/>
                    <a:p>
                      <a:pPr>
                        <a:lnSpc>
                          <a:spcPct val="100000"/>
                        </a:lnSpc>
                      </a:pPr>
                      <a:r>
                        <a:rPr lang="en-US" altLang="ja-JP" sz="900" b="0" dirty="0" smtClean="0">
                          <a:solidFill>
                            <a:schemeClr val="tx1"/>
                          </a:solidFill>
                          <a:latin typeface="Meiryo UI" panose="020B0604030504040204" pitchFamily="50" charset="-128"/>
                          <a:ea typeface="Meiryo UI" panose="020B0604030504040204" pitchFamily="50" charset="-128"/>
                        </a:rPr>
                        <a:t>2</a:t>
                      </a:r>
                      <a:endParaRPr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施設名、郵便番号・所在地、</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電話番号・</a:t>
                      </a:r>
                      <a:r>
                        <a:rPr kumimoji="1" lang="en-US" altLang="ja-JP" sz="900" b="0" dirty="0" smtClean="0">
                          <a:solidFill>
                            <a:schemeClr val="tx1"/>
                          </a:solidFill>
                          <a:latin typeface="Meiryo UI" panose="020B0604030504040204" pitchFamily="50" charset="-128"/>
                          <a:ea typeface="Meiryo UI" panose="020B0604030504040204" pitchFamily="50" charset="-128"/>
                        </a:rPr>
                        <a:t>FAX </a:t>
                      </a:r>
                      <a:r>
                        <a:rPr kumimoji="1" lang="ja-JP" altLang="en-US" sz="900" b="0" dirty="0" smtClean="0">
                          <a:solidFill>
                            <a:schemeClr val="tx1"/>
                          </a:solidFill>
                          <a:latin typeface="Meiryo UI" panose="020B0604030504040204" pitchFamily="50" charset="-128"/>
                          <a:ea typeface="Meiryo UI" panose="020B0604030504040204" pitchFamily="50" charset="-128"/>
                        </a:rPr>
                        <a:t>番号、</a:t>
                      </a:r>
                      <a:r>
                        <a:rPr kumimoji="1" lang="en-US" altLang="ja-JP" sz="900" b="0" dirty="0" smtClean="0">
                          <a:solidFill>
                            <a:schemeClr val="tx1"/>
                          </a:solidFill>
                          <a:latin typeface="Meiryo UI" panose="020B0604030504040204" pitchFamily="50" charset="-128"/>
                          <a:ea typeface="Meiryo UI" panose="020B0604030504040204" pitchFamily="50" charset="-128"/>
                        </a:rPr>
                        <a:t>e-mail</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施設の名称、郵便番号、所在地、電話番号、</a:t>
                      </a:r>
                      <a:r>
                        <a:rPr kumimoji="1" lang="en-US" altLang="ja-JP" sz="900" b="0" dirty="0" smtClean="0">
                          <a:solidFill>
                            <a:schemeClr val="tx1"/>
                          </a:solidFill>
                          <a:latin typeface="Meiryo UI" panose="020B0604030504040204" pitchFamily="50" charset="-128"/>
                          <a:ea typeface="Meiryo UI" panose="020B0604030504040204" pitchFamily="50" charset="-128"/>
                        </a:rPr>
                        <a:t>FAX </a:t>
                      </a:r>
                      <a:r>
                        <a:rPr kumimoji="1" lang="ja-JP" altLang="en-US" sz="900" b="0" dirty="0" smtClean="0">
                          <a:solidFill>
                            <a:schemeClr val="tx1"/>
                          </a:solidFill>
                          <a:latin typeface="Meiryo UI" panose="020B0604030504040204" pitchFamily="50" charset="-128"/>
                          <a:ea typeface="Meiryo UI" panose="020B0604030504040204" pitchFamily="50" charset="-128"/>
                        </a:rPr>
                        <a:t>番号、メールアドレス（個人アドレス及び携帯は不可）を記入する。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0">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設置者（職・氏名）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施設の設置者の補職名（理事長等）、氏名を記入する。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33741">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給食責任者（職・氏名）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施設の給食部門責任者の補職名（〇〇課長・△△主任等）又は</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職種名（管理栄養士・栄養士等）、氏名を記入する。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347268">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作成者（職・氏名）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報告書の作成者の補職名（〇〇科長・△△係長等）又は職種名（管理栄養士・栄養士等）、氏名、連絡先（電話番号）を記入する。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記載内容について、問い合わせをさせていただく場合があります。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3" name="正方形/長方形 2"/>
          <p:cNvSpPr/>
          <p:nvPr/>
        </p:nvSpPr>
        <p:spPr>
          <a:xfrm>
            <a:off x="540000" y="1177039"/>
            <a:ext cx="5760000" cy="1169551"/>
          </a:xfrm>
          <a:prstGeom prst="rect">
            <a:avLst/>
          </a:prstGeom>
        </p:spPr>
        <p:txBody>
          <a:bodyPr wrap="square">
            <a:spAutoFit/>
          </a:bodyPr>
          <a:lstStyle/>
          <a:p>
            <a:pPr lvl="0"/>
            <a:r>
              <a:rPr lang="ja-JP" altLang="en-US" sz="1000" dirty="0" smtClean="0">
                <a:latin typeface="Meiryo UI" panose="020B0604030504040204" pitchFamily="50" charset="-128"/>
                <a:ea typeface="Meiryo UI" panose="020B0604030504040204" pitchFamily="50" charset="-128"/>
              </a:rPr>
              <a:t>　大阪府</a:t>
            </a:r>
            <a:r>
              <a:rPr lang="ja-JP" altLang="en-US" sz="1000" dirty="0">
                <a:latin typeface="Meiryo UI" panose="020B0604030504040204" pitchFamily="50" charset="-128"/>
                <a:ea typeface="Meiryo UI" panose="020B0604030504040204" pitchFamily="50" charset="-128"/>
              </a:rPr>
              <a:t>では、大阪府特定給食施設等指導要綱に基づき</a:t>
            </a:r>
            <a:r>
              <a:rPr lang="ja-JP" altLang="en-US" sz="1000" dirty="0" smtClean="0">
                <a:latin typeface="Meiryo UI" panose="020B0604030504040204" pitchFamily="50" charset="-128"/>
                <a:ea typeface="Meiryo UI" panose="020B0604030504040204" pitchFamily="50" charset="-128"/>
              </a:rPr>
              <a:t>、栄養管理報告書の提出をお願いしています。</a:t>
            </a:r>
            <a:endParaRPr lang="en-US" altLang="ja-JP" sz="1000" dirty="0" smtClean="0">
              <a:latin typeface="Meiryo UI" panose="020B0604030504040204" pitchFamily="50" charset="-128"/>
              <a:ea typeface="Meiryo UI" panose="020B0604030504040204" pitchFamily="50" charset="-128"/>
            </a:endParaRPr>
          </a:p>
          <a:p>
            <a:pPr lvl="0"/>
            <a:r>
              <a:rPr lang="ja-JP" altLang="en-US" sz="1000" dirty="0" smtClean="0">
                <a:latin typeface="Meiryo UI" panose="020B0604030504040204" pitchFamily="50" charset="-128"/>
                <a:ea typeface="Meiryo UI" panose="020B0604030504040204" pitchFamily="50" charset="-128"/>
              </a:rPr>
              <a:t>期限までに所管保健所に提出してください。なお、提出された報告書は、各施設への指導、支援及び公衆衛生向上のために活用</a:t>
            </a:r>
            <a:r>
              <a:rPr lang="ja-JP" altLang="en-US" sz="1000" dirty="0">
                <a:latin typeface="Meiryo UI" panose="020B0604030504040204" pitchFamily="50" charset="-128"/>
                <a:ea typeface="Meiryo UI" panose="020B0604030504040204" pitchFamily="50" charset="-128"/>
              </a:rPr>
              <a:t>します</a:t>
            </a:r>
            <a:r>
              <a:rPr lang="ja-JP" altLang="en-US" sz="10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pPr lvl="0"/>
            <a:r>
              <a:rPr lang="ja-JP" altLang="en-US" sz="800" dirty="0">
                <a:latin typeface="Meiryo UI" panose="020B0604030504040204" pitchFamily="50" charset="-128"/>
                <a:ea typeface="Meiryo UI" panose="020B0604030504040204" pitchFamily="50" charset="-128"/>
              </a:rPr>
              <a:t>　</a:t>
            </a:r>
            <a:endParaRPr lang="en-US" altLang="ja-JP" sz="800" dirty="0" smtClean="0">
              <a:latin typeface="Meiryo UI" panose="020B0604030504040204" pitchFamily="50" charset="-128"/>
              <a:ea typeface="Meiryo UI" panose="020B0604030504040204" pitchFamily="50" charset="-128"/>
            </a:endParaRPr>
          </a:p>
          <a:p>
            <a:pPr lvl="0"/>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 押印</a:t>
            </a:r>
            <a:r>
              <a:rPr lang="ja-JP" altLang="en-US" sz="1000" dirty="0">
                <a:latin typeface="Meiryo UI" panose="020B0604030504040204" pitchFamily="50" charset="-128"/>
                <a:ea typeface="Meiryo UI" panose="020B0604030504040204" pitchFamily="50" charset="-128"/>
              </a:rPr>
              <a:t>は不要です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lvl="0"/>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 施設</a:t>
            </a:r>
            <a:r>
              <a:rPr lang="ja-JP" altLang="en-US" sz="1000" dirty="0">
                <a:latin typeface="Meiryo UI" panose="020B0604030504040204" pitchFamily="50" charset="-128"/>
                <a:ea typeface="Meiryo UI" panose="020B0604030504040204" pitchFamily="50" charset="-128"/>
              </a:rPr>
              <a:t>にて控えを保管してください</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lvl="0"/>
            <a:r>
              <a:rPr lang="ja-JP" altLang="en-US" sz="1000" dirty="0" smtClean="0">
                <a:latin typeface="Meiryo UI" panose="020B0604030504040204" pitchFamily="50" charset="-128"/>
                <a:ea typeface="Meiryo UI" panose="020B0604030504040204" pitchFamily="50" charset="-128"/>
              </a:rPr>
              <a:t>　　　★ 栄養価</a:t>
            </a:r>
            <a:r>
              <a:rPr lang="ja-JP" altLang="en-US" sz="1000" dirty="0">
                <a:latin typeface="Meiryo UI" panose="020B0604030504040204" pitchFamily="50" charset="-128"/>
                <a:ea typeface="Meiryo UI" panose="020B0604030504040204" pitchFamily="50" charset="-128"/>
              </a:rPr>
              <a:t>計算は</a:t>
            </a:r>
            <a:r>
              <a:rPr lang="ja-JP" altLang="en-US" sz="1000" dirty="0" smtClean="0">
                <a:latin typeface="Meiryo UI" panose="020B0604030504040204" pitchFamily="50" charset="-128"/>
                <a:ea typeface="Meiryo UI" panose="020B0604030504040204" pitchFamily="50" charset="-128"/>
              </a:rPr>
              <a:t>、原則、日本</a:t>
            </a:r>
            <a:r>
              <a:rPr lang="ja-JP" altLang="en-US" sz="1000" dirty="0">
                <a:latin typeface="Meiryo UI" panose="020B0604030504040204" pitchFamily="50" charset="-128"/>
                <a:ea typeface="Meiryo UI" panose="020B0604030504040204" pitchFamily="50" charset="-128"/>
              </a:rPr>
              <a:t>食品標準成分表</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年版</a:t>
            </a:r>
            <a:r>
              <a:rPr lang="ja-JP" altLang="en-US" sz="1000" dirty="0">
                <a:latin typeface="Meiryo UI" panose="020B0604030504040204" pitchFamily="50" charset="-128"/>
                <a:ea typeface="Meiryo UI" panose="020B0604030504040204" pitchFamily="50" charset="-128"/>
              </a:rPr>
              <a:t>（八訂</a:t>
            </a:r>
            <a:r>
              <a:rPr lang="ja-JP" altLang="en-US" sz="1000" dirty="0" smtClean="0">
                <a:latin typeface="Meiryo UI" panose="020B0604030504040204" pitchFamily="50" charset="-128"/>
                <a:ea typeface="Meiryo UI" panose="020B0604030504040204" pitchFamily="50" charset="-128"/>
              </a:rPr>
              <a:t>）の使用をお願いします。</a:t>
            </a:r>
            <a:endParaRPr lang="ja-JP" altLang="en-US" sz="1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19712" y="2370861"/>
            <a:ext cx="1881921"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取り扱いについて</a:t>
            </a:r>
            <a:endParaRPr kumimoji="1" lang="ja-JP" altLang="en-US" sz="10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540000" y="808560"/>
            <a:ext cx="3570722" cy="288000"/>
            <a:chOff x="716309" y="1660558"/>
            <a:chExt cx="2565660" cy="288000"/>
          </a:xfrm>
        </p:grpSpPr>
        <p:sp>
          <p:nvSpPr>
            <p:cNvPr id="16" name="ホームベース 15"/>
            <p:cNvSpPr/>
            <p:nvPr/>
          </p:nvSpPr>
          <p:spPr>
            <a:xfrm>
              <a:off x="716309" y="1660558"/>
              <a:ext cx="2565660" cy="288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a:solidFill>
                    <a:schemeClr val="bg1"/>
                  </a:solidFill>
                  <a:latin typeface="Meiryo UI" panose="020B0604030504040204" pitchFamily="50" charset="-128"/>
                  <a:ea typeface="Meiryo UI" panose="020B0604030504040204" pitchFamily="50" charset="-128"/>
                </a:rPr>
                <a:t>2</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935279" y="1660558"/>
              <a:ext cx="2238679" cy="288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anose="020B0604030504040204" pitchFamily="50" charset="-128"/>
                  <a:ea typeface="Meiryo UI" panose="020B0604030504040204" pitchFamily="50" charset="-128"/>
                </a:rPr>
                <a:t>　栄養管理報告について</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grpSp>
      <p:graphicFrame>
        <p:nvGraphicFramePr>
          <p:cNvPr id="21" name="表 20"/>
          <p:cNvGraphicFramePr>
            <a:graphicFrameLocks noGrp="1"/>
          </p:cNvGraphicFramePr>
          <p:nvPr>
            <p:extLst>
              <p:ext uri="{D42A27DB-BD31-4B8C-83A1-F6EECF244321}">
                <p14:modId xmlns:p14="http://schemas.microsoft.com/office/powerpoint/2010/main" val="208837460"/>
              </p:ext>
            </p:extLst>
          </p:nvPr>
        </p:nvGraphicFramePr>
        <p:xfrm>
          <a:off x="729000" y="2625884"/>
          <a:ext cx="5400000" cy="3429000"/>
        </p:xfrm>
        <a:graphic>
          <a:graphicData uri="http://schemas.openxmlformats.org/drawingml/2006/table">
            <a:tbl>
              <a:tblPr firstRow="1" bandRow="1">
                <a:tableStyleId>{C083E6E3-FA7D-4D7B-A595-EF9225AFEA82}</a:tableStyleId>
              </a:tblPr>
              <a:tblGrid>
                <a:gridCol w="215899">
                  <a:extLst>
                    <a:ext uri="{9D8B030D-6E8A-4147-A177-3AD203B41FA5}">
                      <a16:colId xmlns:a16="http://schemas.microsoft.com/office/drawing/2014/main" val="20000"/>
                    </a:ext>
                  </a:extLst>
                </a:gridCol>
                <a:gridCol w="967144">
                  <a:extLst>
                    <a:ext uri="{9D8B030D-6E8A-4147-A177-3AD203B41FA5}">
                      <a16:colId xmlns:a16="http://schemas.microsoft.com/office/drawing/2014/main" val="20001"/>
                    </a:ext>
                  </a:extLst>
                </a:gridCol>
                <a:gridCol w="1998142">
                  <a:extLst>
                    <a:ext uri="{9D8B030D-6E8A-4147-A177-3AD203B41FA5}">
                      <a16:colId xmlns:a16="http://schemas.microsoft.com/office/drawing/2014/main" val="20002"/>
                    </a:ext>
                  </a:extLst>
                </a:gridCol>
                <a:gridCol w="1648331">
                  <a:extLst>
                    <a:ext uri="{9D8B030D-6E8A-4147-A177-3AD203B41FA5}">
                      <a16:colId xmlns:a16="http://schemas.microsoft.com/office/drawing/2014/main" val="20003"/>
                    </a:ext>
                  </a:extLst>
                </a:gridCol>
                <a:gridCol w="570484">
                  <a:extLst>
                    <a:ext uri="{9D8B030D-6E8A-4147-A177-3AD203B41FA5}">
                      <a16:colId xmlns:a16="http://schemas.microsoft.com/office/drawing/2014/main" val="3457763472"/>
                    </a:ext>
                  </a:extLst>
                </a:gridCol>
              </a:tblGrid>
              <a:tr h="195774">
                <a:tc>
                  <a:txBody>
                    <a:bodyPr/>
                    <a:lstStyle/>
                    <a:p>
                      <a:pPr>
                        <a:lnSpc>
                          <a:spcPct val="100000"/>
                        </a:lnSpc>
                      </a:pPr>
                      <a:endParaRPr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gridSpan="3">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16288788"/>
                  </a:ext>
                </a:extLst>
              </a:tr>
              <a:tr h="195774">
                <a:tc>
                  <a:txBody>
                    <a:bodyPr/>
                    <a:lstStyle/>
                    <a:p>
                      <a:pPr algn="ctr">
                        <a:lnSpc>
                          <a:spcPct val="100000"/>
                        </a:lnSpc>
                      </a:pPr>
                      <a:r>
                        <a:rPr lang="en-US" altLang="ja-JP" sz="900" b="0" dirty="0" smtClean="0">
                          <a:solidFill>
                            <a:schemeClr val="tx1"/>
                          </a:solidFill>
                          <a:latin typeface="Meiryo UI" panose="020B0604030504040204" pitchFamily="50" charset="-128"/>
                          <a:ea typeface="Meiryo UI" panose="020B0604030504040204" pitchFamily="50" charset="-128"/>
                        </a:rPr>
                        <a:t>1</a:t>
                      </a:r>
                      <a:endParaRPr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実施年月日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gridSpan="3">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令和</a:t>
                      </a:r>
                      <a:r>
                        <a:rPr kumimoji="1" lang="en-US" altLang="ja-JP" sz="900" b="0" dirty="0" smtClean="0">
                          <a:solidFill>
                            <a:schemeClr val="tx1"/>
                          </a:solidFill>
                          <a:latin typeface="Meiryo UI" panose="020B0604030504040204" pitchFamily="50" charset="-128"/>
                          <a:ea typeface="Meiryo UI" panose="020B0604030504040204" pitchFamily="50" charset="-128"/>
                        </a:rPr>
                        <a:t>3</a:t>
                      </a:r>
                      <a:r>
                        <a:rPr kumimoji="1" lang="ja-JP" altLang="en-US" sz="900" b="0" dirty="0" smtClean="0">
                          <a:solidFill>
                            <a:schemeClr val="tx1"/>
                          </a:solidFill>
                          <a:latin typeface="Meiryo UI" panose="020B0604030504040204" pitchFamily="50" charset="-128"/>
                          <a:ea typeface="Meiryo UI" panose="020B0604030504040204" pitchFamily="50" charset="-128"/>
                        </a:rPr>
                        <a:t>年</a:t>
                      </a:r>
                      <a:r>
                        <a:rPr kumimoji="1" lang="en-US" altLang="ja-JP" sz="900" b="0" dirty="0" smtClean="0">
                          <a:solidFill>
                            <a:schemeClr val="tx1"/>
                          </a:solidFill>
                          <a:latin typeface="Meiryo UI" panose="020B0604030504040204" pitchFamily="50" charset="-128"/>
                          <a:ea typeface="Meiryo UI" panose="020B0604030504040204" pitchFamily="50" charset="-128"/>
                        </a:rPr>
                        <a:t>5</a:t>
                      </a:r>
                      <a:r>
                        <a:rPr kumimoji="1" lang="ja-JP" altLang="en-US" sz="900" b="0" dirty="0" smtClean="0">
                          <a:solidFill>
                            <a:schemeClr val="tx1"/>
                          </a:solidFill>
                          <a:latin typeface="Meiryo UI" panose="020B0604030504040204" pitchFamily="50" charset="-128"/>
                          <a:ea typeface="Meiryo UI" panose="020B0604030504040204" pitchFamily="50" charset="-128"/>
                        </a:rPr>
                        <a:t>月分より適用</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309596">
                <a:tc>
                  <a:txBody>
                    <a:bodyPr/>
                    <a:lstStyle/>
                    <a:p>
                      <a:pPr algn="ctr">
                        <a:lnSpc>
                          <a:spcPct val="100000"/>
                        </a:lnSpc>
                      </a:pPr>
                      <a:r>
                        <a:rPr lang="en-US" altLang="ja-JP" sz="900" b="0" dirty="0" smtClean="0">
                          <a:solidFill>
                            <a:schemeClr val="tx1"/>
                          </a:solidFill>
                          <a:latin typeface="Meiryo UI" panose="020B0604030504040204" pitchFamily="50" charset="-128"/>
                          <a:ea typeface="Meiryo UI" panose="020B0604030504040204" pitchFamily="50" charset="-128"/>
                        </a:rPr>
                        <a:t>2</a:t>
                      </a:r>
                      <a:endParaRPr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報告義務者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gridSpan="3">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健康増進法第</a:t>
                      </a:r>
                      <a:r>
                        <a:rPr kumimoji="1" lang="en-US" altLang="ja-JP" sz="900" b="0" dirty="0" smtClean="0">
                          <a:solidFill>
                            <a:schemeClr val="tx1"/>
                          </a:solidFill>
                          <a:latin typeface="Meiryo UI" panose="020B0604030504040204" pitchFamily="50" charset="-128"/>
                          <a:ea typeface="Meiryo UI" panose="020B0604030504040204" pitchFamily="50" charset="-128"/>
                        </a:rPr>
                        <a:t>20</a:t>
                      </a:r>
                      <a:r>
                        <a:rPr kumimoji="1" lang="ja-JP" altLang="en-US" sz="900" b="0" dirty="0" smtClean="0">
                          <a:solidFill>
                            <a:schemeClr val="tx1"/>
                          </a:solidFill>
                          <a:latin typeface="Meiryo UI" panose="020B0604030504040204" pitchFamily="50" charset="-128"/>
                          <a:ea typeface="Meiryo UI" panose="020B0604030504040204" pitchFamily="50" charset="-128"/>
                        </a:rPr>
                        <a:t>条第</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項に規定する特定給食施設の管理者とする。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大阪府では、その他の給食施設にも提出をお願いしています。</a:t>
                      </a:r>
                    </a:p>
                  </a:txBody>
                  <a:tcPr marL="91441" marR="91441">
                    <a:lnL w="9525" cap="flat" cmpd="sng" algn="ctr">
                      <a:solidFill>
                        <a:schemeClr val="accent3">
                          <a:lumMod val="75000"/>
                        </a:schemeClr>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19577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提出先及び部数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gridSpan="3">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所管の保健所長あて毎回</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部を提出する。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19577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報告時期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gridSpan="3">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毎年</a:t>
                      </a:r>
                      <a:r>
                        <a:rPr kumimoji="1" lang="en-US" altLang="ja-JP" sz="900" b="0" dirty="0" smtClean="0">
                          <a:solidFill>
                            <a:schemeClr val="tx1"/>
                          </a:solidFill>
                          <a:latin typeface="Meiryo UI" panose="020B0604030504040204" pitchFamily="50" charset="-128"/>
                          <a:ea typeface="Meiryo UI" panose="020B0604030504040204" pitchFamily="50" charset="-128"/>
                        </a:rPr>
                        <a:t>5</a:t>
                      </a:r>
                      <a:r>
                        <a:rPr kumimoji="1" lang="ja-JP" altLang="en-US" sz="900" b="0" dirty="0" smtClean="0">
                          <a:solidFill>
                            <a:schemeClr val="tx1"/>
                          </a:solidFill>
                          <a:latin typeface="Meiryo UI" panose="020B0604030504040204" pitchFamily="50" charset="-128"/>
                          <a:ea typeface="Meiryo UI" panose="020B0604030504040204" pitchFamily="50" charset="-128"/>
                        </a:rPr>
                        <a:t>月実績分を</a:t>
                      </a:r>
                      <a:r>
                        <a:rPr kumimoji="1" lang="en-US" altLang="ja-JP" sz="900" b="0" dirty="0" smtClean="0">
                          <a:solidFill>
                            <a:schemeClr val="tx1"/>
                          </a:solidFill>
                          <a:latin typeface="Meiryo UI" panose="020B0604030504040204" pitchFamily="50" charset="-128"/>
                          <a:ea typeface="Meiryo UI" panose="020B0604030504040204" pitchFamily="50" charset="-128"/>
                        </a:rPr>
                        <a:t>7</a:t>
                      </a:r>
                      <a:r>
                        <a:rPr kumimoji="1" lang="ja-JP" altLang="en-US" sz="900" b="0" dirty="0" smtClean="0">
                          <a:solidFill>
                            <a:schemeClr val="tx1"/>
                          </a:solidFill>
                          <a:latin typeface="Meiryo UI" panose="020B0604030504040204" pitchFamily="50" charset="-128"/>
                          <a:ea typeface="Meiryo UI" panose="020B0604030504040204" pitchFamily="50" charset="-128"/>
                        </a:rPr>
                        <a:t>月</a:t>
                      </a:r>
                      <a:r>
                        <a:rPr kumimoji="1" lang="en-US" altLang="ja-JP" sz="900" b="0" dirty="0" smtClean="0">
                          <a:solidFill>
                            <a:schemeClr val="tx1"/>
                          </a:solidFill>
                          <a:latin typeface="Meiryo UI" panose="020B0604030504040204" pitchFamily="50" charset="-128"/>
                          <a:ea typeface="Meiryo UI" panose="020B0604030504040204" pitchFamily="50" charset="-128"/>
                        </a:rPr>
                        <a:t>15</a:t>
                      </a:r>
                      <a:r>
                        <a:rPr kumimoji="1" lang="ja-JP" altLang="en-US" sz="900" b="0" dirty="0" smtClean="0">
                          <a:solidFill>
                            <a:schemeClr val="tx1"/>
                          </a:solidFill>
                          <a:latin typeface="Meiryo UI" panose="020B0604030504040204" pitchFamily="50" charset="-128"/>
                          <a:ea typeface="Meiryo UI" panose="020B0604030504040204" pitchFamily="50" charset="-128"/>
                        </a:rPr>
                        <a:t>日までに、</a:t>
                      </a:r>
                      <a:r>
                        <a:rPr kumimoji="1" lang="en-US" altLang="ja-JP" sz="900" b="0" dirty="0" smtClean="0">
                          <a:solidFill>
                            <a:schemeClr val="tx1"/>
                          </a:solidFill>
                          <a:latin typeface="Meiryo UI" panose="020B0604030504040204" pitchFamily="50" charset="-128"/>
                          <a:ea typeface="Meiryo UI" panose="020B0604030504040204" pitchFamily="50" charset="-128"/>
                        </a:rPr>
                        <a:t>11</a:t>
                      </a:r>
                      <a:r>
                        <a:rPr kumimoji="1" lang="ja-JP" altLang="en-US" sz="900" b="0" dirty="0" smtClean="0">
                          <a:solidFill>
                            <a:schemeClr val="tx1"/>
                          </a:solidFill>
                          <a:latin typeface="Meiryo UI" panose="020B0604030504040204" pitchFamily="50" charset="-128"/>
                          <a:ea typeface="Meiryo UI" panose="020B0604030504040204" pitchFamily="50" charset="-128"/>
                        </a:rPr>
                        <a:t>月実績分を翌年</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月</a:t>
                      </a:r>
                      <a:r>
                        <a:rPr kumimoji="1" lang="en-US" altLang="ja-JP" sz="900" b="0" dirty="0" smtClean="0">
                          <a:solidFill>
                            <a:schemeClr val="tx1"/>
                          </a:solidFill>
                          <a:latin typeface="Meiryo UI" panose="020B0604030504040204" pitchFamily="50" charset="-128"/>
                          <a:ea typeface="Meiryo UI" panose="020B0604030504040204" pitchFamily="50" charset="-128"/>
                        </a:rPr>
                        <a:t>15</a:t>
                      </a:r>
                      <a:r>
                        <a:rPr kumimoji="1" lang="ja-JP" altLang="en-US" sz="900" b="0" dirty="0" smtClean="0">
                          <a:solidFill>
                            <a:schemeClr val="tx1"/>
                          </a:solidFill>
                          <a:latin typeface="Meiryo UI" panose="020B0604030504040204" pitchFamily="50" charset="-128"/>
                          <a:ea typeface="Meiryo UI" panose="020B0604030504040204" pitchFamily="50" charset="-128"/>
                        </a:rPr>
                        <a:t>日までに報告する。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222445">
                <a:tc rowSpan="7">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rowSpan="7">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報告様式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gridSpan="3">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施設種別にあったものを、コピー又は大阪府ホームページからダウンロードし作成する。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hMerge="1">
                  <a:txBody>
                    <a:bodyPr/>
                    <a:lstStyle/>
                    <a:p>
                      <a:endParaRPr kumimoji="1" lang="ja-JP" altLang="en-US" sz="1000" dirty="0"/>
                    </a:p>
                  </a:txBody>
                  <a:tcPr>
                    <a:lnL w="12700" cap="flat" cmpd="sng" algn="ctr">
                      <a:solidFill>
                        <a:schemeClr val="tx1"/>
                      </a:solidFill>
                      <a:prstDash val="sysDot"/>
                      <a:round/>
                      <a:headEnd type="none" w="med" len="med"/>
                      <a:tailEnd type="none" w="med" len="med"/>
                    </a:lnL>
                    <a:lnB w="635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4"/>
                  </a:ext>
                </a:extLst>
              </a:tr>
              <a:tr h="195774">
                <a:tc vMerge="1">
                  <a:txBody>
                    <a:bodyPr/>
                    <a:lstStyle/>
                    <a:p>
                      <a:endParaRPr kumimoji="1" lang="ja-JP" altLang="en-US"/>
                    </a:p>
                  </a:txBody>
                  <a:tcPr/>
                </a:tc>
                <a:tc vMerge="1">
                  <a:txBody>
                    <a:bodyPr/>
                    <a:lstStyle/>
                    <a:p>
                      <a:endParaRPr kumimoji="1" lang="ja-JP" altLang="en-US"/>
                    </a:p>
                  </a:txBody>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施設種別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ysDot"/>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ysDot"/>
                      <a:round/>
                      <a:headEnd type="none" w="med" len="med"/>
                      <a:tailEnd type="none" w="med" len="med"/>
                    </a:lnB>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様式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lnR w="9525" cap="flat" cmpd="sng" algn="ctr">
                      <a:solidFill>
                        <a:schemeClr val="accent3">
                          <a:lumMod val="75000"/>
                        </a:schemeClr>
                      </a:solidFill>
                      <a:prstDash val="sysDot"/>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ysDot"/>
                      <a:round/>
                      <a:headEnd type="none" w="med" len="med"/>
                      <a:tailEnd type="none" w="med" len="med"/>
                    </a:lnB>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ページ</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ysDot"/>
                      <a:round/>
                      <a:headEnd type="none" w="med" len="med"/>
                      <a:tailEnd type="none" w="med" len="med"/>
                    </a:lnB>
                  </a:tcPr>
                </a:tc>
                <a:extLst>
                  <a:ext uri="{0D108BD9-81ED-4DB2-BD59-A6C34878D82A}">
                    <a16:rowId xmlns:a16="http://schemas.microsoft.com/office/drawing/2014/main" val="3387483685"/>
                  </a:ext>
                </a:extLst>
              </a:tr>
              <a:tr h="195774">
                <a:tc vMerge="1">
                  <a:txBody>
                    <a:bodyPr/>
                    <a:lstStyle/>
                    <a:p>
                      <a:endParaRPr kumimoji="1" lang="ja-JP" altLang="en-US"/>
                    </a:p>
                  </a:txBody>
                  <a:tcPr/>
                </a:tc>
                <a:tc vMerge="1">
                  <a:txBody>
                    <a:bodyPr/>
                    <a:lstStyle/>
                    <a:p>
                      <a:endParaRPr kumimoji="1" lang="ja-JP" altLang="en-US"/>
                    </a:p>
                  </a:txBody>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病院</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ysDot"/>
                      <a:round/>
                      <a:headEnd type="none" w="med" len="med"/>
                      <a:tailEnd type="none" w="med" len="med"/>
                    </a:lnR>
                    <a:lnT w="9525" cap="flat" cmpd="sng" algn="ctr">
                      <a:solidFill>
                        <a:schemeClr val="accent3">
                          <a:lumMod val="75000"/>
                        </a:schemeClr>
                      </a:solidFill>
                      <a:prstDash val="sysDot"/>
                      <a:round/>
                      <a:headEnd type="none" w="med" len="med"/>
                      <a:tailEnd type="none" w="med" len="med"/>
                    </a:lnT>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病院</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lnR w="9525" cap="flat" cmpd="sng" algn="ctr">
                      <a:solidFill>
                        <a:schemeClr val="accent3">
                          <a:lumMod val="75000"/>
                        </a:schemeClr>
                      </a:solidFill>
                      <a:prstDash val="sysDot"/>
                      <a:round/>
                      <a:headEnd type="none" w="med" len="med"/>
                      <a:tailEnd type="none" w="med" len="med"/>
                    </a:lnR>
                    <a:lnT w="9525" cap="flat" cmpd="sng" algn="ctr">
                      <a:solidFill>
                        <a:schemeClr val="accent3">
                          <a:lumMod val="75000"/>
                        </a:schemeClr>
                      </a:solidFill>
                      <a:prstDash val="sysDot"/>
                      <a:round/>
                      <a:headEnd type="none" w="med" len="med"/>
                      <a:tailEnd type="none" w="med" len="med"/>
                    </a:lnT>
                  </a:tcPr>
                </a:tc>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lnT w="9525" cap="flat" cmpd="sng" algn="ctr">
                      <a:solidFill>
                        <a:schemeClr val="accent3">
                          <a:lumMod val="75000"/>
                        </a:schemeClr>
                      </a:solidFill>
                      <a:prstDash val="sysDot"/>
                      <a:round/>
                      <a:headEnd type="none" w="med" len="med"/>
                      <a:tailEnd type="none" w="med" len="med"/>
                    </a:lnT>
                  </a:tcPr>
                </a:tc>
                <a:extLst>
                  <a:ext uri="{0D108BD9-81ED-4DB2-BD59-A6C34878D82A}">
                    <a16:rowId xmlns:a16="http://schemas.microsoft.com/office/drawing/2014/main" val="10005"/>
                  </a:ext>
                </a:extLst>
              </a:tr>
              <a:tr h="309596">
                <a:tc vMerge="1">
                  <a:txBody>
                    <a:bodyPr/>
                    <a:lstStyle/>
                    <a:p>
                      <a:endParaRPr kumimoji="1" lang="ja-JP" altLang="en-US"/>
                    </a:p>
                  </a:txBody>
                  <a:tcPr/>
                </a:tc>
                <a:tc vMerge="1">
                  <a:txBody>
                    <a:bodyPr/>
                    <a:lstStyle/>
                    <a:p>
                      <a:endParaRPr kumimoji="1" lang="ja-JP" altLang="en-US"/>
                    </a:p>
                  </a:txBody>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介護老人保健施設、介護医療院</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特別養護老人ホーム</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ysDot"/>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介護保険施設</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lnR w="9525" cap="flat" cmpd="sng" algn="ctr">
                      <a:solidFill>
                        <a:schemeClr val="accent3">
                          <a:lumMod val="75000"/>
                        </a:schemeClr>
                      </a:solidFill>
                      <a:prstDash val="sysDot"/>
                      <a:round/>
                      <a:headEnd type="none" w="med" len="med"/>
                      <a:tailEnd type="none" w="med" len="med"/>
                    </a:lnR>
                  </a:tcPr>
                </a:tc>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tcPr>
                </a:tc>
                <a:extLst>
                  <a:ext uri="{0D108BD9-81ED-4DB2-BD59-A6C34878D82A}">
                    <a16:rowId xmlns:a16="http://schemas.microsoft.com/office/drawing/2014/main" val="10006"/>
                  </a:ext>
                </a:extLst>
              </a:tr>
              <a:tr h="309596">
                <a:tc vMerge="1">
                  <a:txBody>
                    <a:bodyPr/>
                    <a:lstStyle/>
                    <a:p>
                      <a:endParaRPr kumimoji="1" lang="ja-JP" altLang="en-US"/>
                    </a:p>
                  </a:txBody>
                  <a:tcPr/>
                </a:tc>
                <a:tc vMerge="1">
                  <a:txBody>
                    <a:bodyPr/>
                    <a:lstStyle/>
                    <a:p>
                      <a:endParaRPr kumimoji="1" lang="ja-JP" altLang="en-US"/>
                    </a:p>
                  </a:txBody>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事業所、学校、寄宿舎（寮）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矯正施設、自衛隊、一般給食センター</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ysDot"/>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特定給食施設</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（事業所・学校等）</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lnR w="9525" cap="flat" cmpd="sng" algn="ctr">
                      <a:solidFill>
                        <a:schemeClr val="accent3">
                          <a:lumMod val="75000"/>
                        </a:schemeClr>
                      </a:solidFill>
                      <a:prstDash val="sysDot"/>
                      <a:round/>
                      <a:headEnd type="none" w="med" len="med"/>
                      <a:tailEnd type="none" w="med" len="med"/>
                    </a:lnR>
                  </a:tcPr>
                </a:tc>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tcPr>
                </a:tc>
                <a:extLst>
                  <a:ext uri="{0D108BD9-81ED-4DB2-BD59-A6C34878D82A}">
                    <a16:rowId xmlns:a16="http://schemas.microsoft.com/office/drawing/2014/main" val="10007"/>
                  </a:ext>
                </a:extLst>
              </a:tr>
              <a:tr h="309596">
                <a:tc vMerge="1">
                  <a:txBody>
                    <a:bodyPr/>
                    <a:lstStyle/>
                    <a:p>
                      <a:endParaRPr kumimoji="1" lang="ja-JP" altLang="en-US"/>
                    </a:p>
                  </a:txBody>
                  <a:tcPr/>
                </a:tc>
                <a:tc vMerge="1">
                  <a:txBody>
                    <a:bodyPr/>
                    <a:lstStyle/>
                    <a:p>
                      <a:endParaRPr kumimoji="1" lang="ja-JP" altLang="en-US"/>
                    </a:p>
                  </a:txBody>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老人福祉施設（特養を除く）</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社会福祉施設、有料老人ホーム</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ysDot"/>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特定給食施設</a:t>
                      </a:r>
                      <a:endParaRPr kumimoji="1" lang="en-US" altLang="zh-TW"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（老人福祉施設等）</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lnR w="9525" cap="flat" cmpd="sng" algn="ctr">
                      <a:solidFill>
                        <a:schemeClr val="accent3">
                          <a:lumMod val="75000"/>
                        </a:schemeClr>
                      </a:solidFill>
                      <a:prstDash val="sysDot"/>
                      <a:round/>
                      <a:headEnd type="none" w="med" len="med"/>
                      <a:tailEnd type="none" w="med" len="med"/>
                    </a:lnR>
                  </a:tcPr>
                </a:tc>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tcPr>
                </a:tc>
                <a:extLst>
                  <a:ext uri="{0D108BD9-81ED-4DB2-BD59-A6C34878D82A}">
                    <a16:rowId xmlns:a16="http://schemas.microsoft.com/office/drawing/2014/main" val="10009"/>
                  </a:ext>
                </a:extLst>
              </a:tr>
              <a:tr h="313514">
                <a:tc vMerge="1">
                  <a:txBody>
                    <a:bodyPr/>
                    <a:lstStyle/>
                    <a:p>
                      <a:endParaRPr kumimoji="1" lang="ja-JP" altLang="en-US"/>
                    </a:p>
                  </a:txBody>
                  <a:tcPr/>
                </a:tc>
                <a:tc vMerge="1">
                  <a:txBody>
                    <a:bodyPr/>
                    <a:lstStyle/>
                    <a:p>
                      <a:endParaRPr kumimoji="1" lang="ja-JP" altLang="en-US"/>
                    </a:p>
                  </a:txBody>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保育所、認定こども園、児童養護施設</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乳児院、幼稚園</a:t>
                      </a: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ysDot"/>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特定給食施設</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（児童福祉施設・幼稚園等）</a:t>
                      </a:r>
                    </a:p>
                  </a:txBody>
                  <a:tcPr marL="91441" marR="91441">
                    <a:lnL w="9525" cap="flat" cmpd="sng" algn="ctr">
                      <a:solidFill>
                        <a:schemeClr val="accent3">
                          <a:lumMod val="75000"/>
                        </a:schemeClr>
                      </a:solidFill>
                      <a:prstDash val="sysDot"/>
                      <a:round/>
                      <a:headEnd type="none" w="med" len="med"/>
                      <a:tailEnd type="none" w="med" len="med"/>
                    </a:lnL>
                    <a:lnR w="9525" cap="flat" cmpd="sng" algn="ctr">
                      <a:solidFill>
                        <a:schemeClr val="accent3">
                          <a:lumMod val="75000"/>
                        </a:schemeClr>
                      </a:solidFill>
                      <a:prstDash val="sysDot"/>
                      <a:round/>
                      <a:headEnd type="none" w="med" len="med"/>
                      <a:tailEnd type="none" w="med" len="med"/>
                    </a:lnR>
                  </a:tcPr>
                </a:tc>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61</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ysDot"/>
                      <a:round/>
                      <a:headEnd type="none" w="med" len="med"/>
                      <a:tailEnd type="none" w="med" len="med"/>
                    </a:lnL>
                  </a:tcPr>
                </a:tc>
                <a:extLst>
                  <a:ext uri="{0D108BD9-81ED-4DB2-BD59-A6C34878D82A}">
                    <a16:rowId xmlns:a16="http://schemas.microsoft.com/office/drawing/2014/main" val="10008"/>
                  </a:ext>
                </a:extLst>
              </a:tr>
            </a:tbl>
          </a:graphicData>
        </a:graphic>
      </p:graphicFrame>
      <p:sp>
        <p:nvSpPr>
          <p:cNvPr id="23" name="テキスト ボックス 22"/>
          <p:cNvSpPr txBox="1"/>
          <p:nvPr/>
        </p:nvSpPr>
        <p:spPr>
          <a:xfrm>
            <a:off x="540000" y="8700527"/>
            <a:ext cx="5666903"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上記以外の項目については、各様式別の記入要領を参照してください。</a:t>
            </a:r>
            <a:endParaRPr kumimoji="1" lang="ja-JP" altLang="en-US" sz="1000" dirty="0">
              <a:latin typeface="Meiryo UI" panose="020B0604030504040204" pitchFamily="50" charset="-128"/>
              <a:ea typeface="Meiryo UI" panose="020B0604030504040204" pitchFamily="50" charset="-128"/>
            </a:endParaRPr>
          </a:p>
        </p:txBody>
      </p:sp>
      <p:sp>
        <p:nvSpPr>
          <p:cNvPr id="4" name="左大かっこ 3"/>
          <p:cNvSpPr/>
          <p:nvPr/>
        </p:nvSpPr>
        <p:spPr>
          <a:xfrm>
            <a:off x="799029" y="1866939"/>
            <a:ext cx="45719" cy="387532"/>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スライド番号プレースホルダー 1"/>
          <p:cNvSpPr>
            <a:spLocks noGrp="1"/>
          </p:cNvSpPr>
          <p:nvPr>
            <p:ph type="sldNum" sz="quarter" idx="10"/>
          </p:nvPr>
        </p:nvSpPr>
        <p:spPr/>
        <p:txBody>
          <a:bodyPr/>
          <a:lstStyle/>
          <a:p>
            <a:r>
              <a:rPr kumimoji="1" lang="en-US" altLang="ja-JP" dirty="0" smtClean="0"/>
              <a:t>44</a:t>
            </a:r>
            <a:endParaRPr kumimoji="1" lang="ja-JP" altLang="en-US" dirty="0"/>
          </a:p>
        </p:txBody>
      </p:sp>
    </p:spTree>
    <p:extLst>
      <p:ext uri="{BB962C8B-B14F-4D97-AF65-F5344CB8AC3E}">
        <p14:creationId xmlns:p14="http://schemas.microsoft.com/office/powerpoint/2010/main" val="1804850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17000" y="180000"/>
            <a:ext cx="6624000" cy="9451385"/>
          </a:xfrm>
          <a:prstGeom prst="rect">
            <a:avLst/>
          </a:prstGeom>
        </p:spPr>
      </p:pic>
      <p:sp>
        <p:nvSpPr>
          <p:cNvPr id="3" name="スライド番号プレースホルダー 2"/>
          <p:cNvSpPr>
            <a:spLocks noGrp="1"/>
          </p:cNvSpPr>
          <p:nvPr>
            <p:ph type="sldNum" sz="quarter" idx="10"/>
          </p:nvPr>
        </p:nvSpPr>
        <p:spPr/>
        <p:txBody>
          <a:bodyPr/>
          <a:lstStyle/>
          <a:p>
            <a:r>
              <a:rPr kumimoji="1" lang="en-US" altLang="ja-JP" dirty="0" smtClean="0"/>
              <a:t>45</a:t>
            </a:r>
            <a:endParaRPr kumimoji="1" lang="ja-JP" altLang="en-US" dirty="0"/>
          </a:p>
        </p:txBody>
      </p:sp>
    </p:spTree>
    <p:extLst>
      <p:ext uri="{BB962C8B-B14F-4D97-AF65-F5344CB8AC3E}">
        <p14:creationId xmlns:p14="http://schemas.microsoft.com/office/powerpoint/2010/main" val="21890708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r>
              <a:rPr kumimoji="1" lang="en-US" altLang="ja-JP" dirty="0" smtClean="0"/>
              <a:t>46</a:t>
            </a:r>
            <a:endParaRPr kumimoji="1" lang="ja-JP" altLang="en-US" dirty="0"/>
          </a:p>
        </p:txBody>
      </p:sp>
      <p:pic>
        <p:nvPicPr>
          <p:cNvPr id="4" name="図 3"/>
          <p:cNvPicPr>
            <a:picLocks noChangeAspect="1"/>
          </p:cNvPicPr>
          <p:nvPr/>
        </p:nvPicPr>
        <p:blipFill>
          <a:blip r:embed="rId2"/>
          <a:stretch>
            <a:fillRect/>
          </a:stretch>
        </p:blipFill>
        <p:spPr>
          <a:xfrm>
            <a:off x="319135" y="431006"/>
            <a:ext cx="6219730" cy="9194006"/>
          </a:xfrm>
          <a:prstGeom prst="rect">
            <a:avLst/>
          </a:prstGeom>
        </p:spPr>
      </p:pic>
    </p:spTree>
    <p:extLst>
      <p:ext uri="{BB962C8B-B14F-4D97-AF65-F5344CB8AC3E}">
        <p14:creationId xmlns:p14="http://schemas.microsoft.com/office/powerpoint/2010/main" val="3181015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514017673"/>
              </p:ext>
            </p:extLst>
          </p:nvPr>
        </p:nvGraphicFramePr>
        <p:xfrm>
          <a:off x="729000" y="1079988"/>
          <a:ext cx="5400000" cy="3749040"/>
        </p:xfrm>
        <a:graphic>
          <a:graphicData uri="http://schemas.openxmlformats.org/drawingml/2006/table">
            <a:tbl>
              <a:tblPr firstRow="1" bandRow="1">
                <a:tableStyleId>{C083E6E3-FA7D-4D7B-A595-EF9225AFEA82}</a:tableStyleId>
              </a:tblPr>
              <a:tblGrid>
                <a:gridCol w="1309148">
                  <a:extLst>
                    <a:ext uri="{9D8B030D-6E8A-4147-A177-3AD203B41FA5}">
                      <a16:colId xmlns:a16="http://schemas.microsoft.com/office/drawing/2014/main" val="716900775"/>
                    </a:ext>
                  </a:extLst>
                </a:gridCol>
                <a:gridCol w="4090852">
                  <a:extLst>
                    <a:ext uri="{9D8B030D-6E8A-4147-A177-3AD203B41FA5}">
                      <a16:colId xmlns:a16="http://schemas.microsoft.com/office/drawing/2014/main" val="3699291327"/>
                    </a:ext>
                  </a:extLst>
                </a:gridCol>
              </a:tblGrid>
              <a:tr h="0">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施設種別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主な施設</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713970951"/>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学校</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幼稚園、小学校、中学校、高等学校、特別支援学校、大学、</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学校給食センター、幼稚園型認定こども園</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2855671755"/>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病院</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病院</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344433567"/>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介護老人保健施設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介護老人保健施設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654459222"/>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介護医療院</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介護医療院</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086387678"/>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老人福祉施設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養護老人ホーム、特別養護老人ホーム、軽費老人ホーム（ケアハウス）</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638091610"/>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児童福祉施設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乳児院、保育所、認定こども園（幼稚園型を除く）、児童養護施設、</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zh-TW" altLang="en-US" sz="900" dirty="0" smtClean="0">
                          <a:solidFill>
                            <a:schemeClr val="tx1"/>
                          </a:solidFill>
                          <a:latin typeface="Meiryo UI" panose="020B0604030504040204" pitchFamily="50" charset="-128"/>
                          <a:ea typeface="Meiryo UI" panose="020B0604030504040204" pitchFamily="50" charset="-128"/>
                        </a:rPr>
                        <a:t>児童心理治療施設</a:t>
                      </a:r>
                      <a:r>
                        <a:rPr kumimoji="1" lang="ja-JP" altLang="en-US" sz="900" dirty="0" err="1"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児童自立支援施設、</a:t>
                      </a:r>
                      <a:r>
                        <a:rPr kumimoji="1" lang="zh-TW" altLang="en-US" sz="900" dirty="0" smtClean="0">
                          <a:solidFill>
                            <a:schemeClr val="tx1"/>
                          </a:solidFill>
                          <a:latin typeface="Meiryo UI" panose="020B0604030504040204" pitchFamily="50" charset="-128"/>
                          <a:ea typeface="Meiryo UI" panose="020B0604030504040204" pitchFamily="50" charset="-128"/>
                        </a:rPr>
                        <a:t>福祉型障害児入所施設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064718381"/>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社会福祉施設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救護施設、更生施設、婦人保護施設、障害者支援施設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372826200"/>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事業所</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事業所</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564004036"/>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寄宿舎</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学生寮、事業所寮</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132022561"/>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矯正施設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刑務所、少年院</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651787125"/>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自衛隊</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自衛隊</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31942444"/>
                  </a:ext>
                </a:extLst>
              </a:tr>
              <a:tr h="0">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一般給食センター</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特定した施設（複数の場合も含む）に対して継続的に食事を供給している施設であって、上記「学校」から「事業所」までに該当しないもの</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18034618"/>
                  </a:ext>
                </a:extLst>
              </a:tr>
              <a:tr h="202625">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その他</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上記「学校」から「一般給食センター」までに該当しない施設</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（有料老人ホーム、サービス付き高齢者向け住宅 等）</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817692360"/>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358657493"/>
              </p:ext>
            </p:extLst>
          </p:nvPr>
        </p:nvGraphicFramePr>
        <p:xfrm>
          <a:off x="729000" y="6490400"/>
          <a:ext cx="5400000" cy="1737360"/>
        </p:xfrm>
        <a:graphic>
          <a:graphicData uri="http://schemas.openxmlformats.org/drawingml/2006/table">
            <a:tbl>
              <a:tblPr firstRow="1" bandRow="1">
                <a:tableStyleId>{C083E6E3-FA7D-4D7B-A595-EF9225AFEA82}</a:tableStyleId>
              </a:tblPr>
              <a:tblGrid>
                <a:gridCol w="3656349">
                  <a:extLst>
                    <a:ext uri="{9D8B030D-6E8A-4147-A177-3AD203B41FA5}">
                      <a16:colId xmlns:a16="http://schemas.microsoft.com/office/drawing/2014/main" val="20000"/>
                    </a:ext>
                  </a:extLst>
                </a:gridCol>
                <a:gridCol w="1743651">
                  <a:extLst>
                    <a:ext uri="{9D8B030D-6E8A-4147-A177-3AD203B41FA5}">
                      <a16:colId xmlns:a16="http://schemas.microsoft.com/office/drawing/2014/main" val="20001"/>
                    </a:ext>
                  </a:extLst>
                </a:gridCol>
              </a:tblGrid>
              <a:tr h="162175">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提出書類</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256463">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給食を開始する場合</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食数が特定給食施設の基準に達した場合</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特定給食施設開始届出書</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（様式第</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号）</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445039">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届出の事項に変更が生じた場合 </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設置者の住所・氏名、給食施設の名称、所在地（住居表示の変更を</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含む）、給食施設の種類、</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日の予定給食数及び各食の予定給食数、</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管理栄養士・栄養士の員数</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特定給食施設</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届出事項変更届出書 </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（様式第</a:t>
                      </a:r>
                      <a:r>
                        <a:rPr kumimoji="1" lang="en-US" altLang="ja-JP" sz="900" dirty="0" smtClean="0">
                          <a:solidFill>
                            <a:schemeClr val="tx1"/>
                          </a:solidFill>
                          <a:latin typeface="Meiryo UI" panose="020B0604030504040204" pitchFamily="50" charset="-128"/>
                          <a:ea typeface="Meiryo UI" panose="020B0604030504040204" pitchFamily="50" charset="-128"/>
                        </a:rPr>
                        <a:t>2</a:t>
                      </a:r>
                      <a:r>
                        <a:rPr kumimoji="1" lang="ja-JP" altLang="en-US" sz="900" dirty="0" smtClean="0">
                          <a:solidFill>
                            <a:schemeClr val="tx1"/>
                          </a:solidFill>
                          <a:latin typeface="Meiryo UI" panose="020B0604030504040204" pitchFamily="50" charset="-128"/>
                          <a:ea typeface="Meiryo UI" panose="020B0604030504040204" pitchFamily="50" charset="-128"/>
                        </a:rPr>
                        <a:t>号）</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256463">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給食を休止又は廃止する場合</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食数が特定給食施設の基準を満たさなくなった場合</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特定給食施設</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休止（廃止）届出書</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（様式第</a:t>
                      </a:r>
                      <a:r>
                        <a:rPr kumimoji="1" lang="en-US" altLang="ja-JP" sz="900" dirty="0" smtClean="0">
                          <a:solidFill>
                            <a:schemeClr val="tx1"/>
                          </a:solidFill>
                          <a:latin typeface="Meiryo UI" panose="020B0604030504040204" pitchFamily="50" charset="-128"/>
                          <a:ea typeface="Meiryo UI" panose="020B0604030504040204" pitchFamily="50" charset="-128"/>
                        </a:rPr>
                        <a:t>3</a:t>
                      </a:r>
                      <a:r>
                        <a:rPr kumimoji="1" lang="ja-JP" altLang="en-US" sz="900" dirty="0" smtClean="0">
                          <a:solidFill>
                            <a:schemeClr val="tx1"/>
                          </a:solidFill>
                          <a:latin typeface="Meiryo UI" panose="020B0604030504040204" pitchFamily="50" charset="-128"/>
                          <a:ea typeface="Meiryo UI" panose="020B0604030504040204" pitchFamily="50" charset="-128"/>
                        </a:rPr>
                        <a:t>号）</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pSp>
        <p:nvGrpSpPr>
          <p:cNvPr id="19" name="グループ化 18"/>
          <p:cNvGrpSpPr/>
          <p:nvPr/>
        </p:nvGrpSpPr>
        <p:grpSpPr>
          <a:xfrm>
            <a:off x="0" y="-6350"/>
            <a:ext cx="6858000" cy="518160"/>
            <a:chOff x="0" y="-6350"/>
            <a:chExt cx="6858000" cy="518160"/>
          </a:xfrm>
        </p:grpSpPr>
        <p:sp>
          <p:nvSpPr>
            <p:cNvPr id="20" name="正方形/長方形 19"/>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1" name="直線コネクタ 20"/>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31" name="正方形/長方形 30"/>
          <p:cNvSpPr/>
          <p:nvPr/>
        </p:nvSpPr>
        <p:spPr>
          <a:xfrm>
            <a:off x="729000" y="8632645"/>
            <a:ext cx="5400000" cy="784830"/>
          </a:xfrm>
          <a:prstGeom prst="rect">
            <a:avLst/>
          </a:prstGeom>
          <a:noFill/>
          <a:ln>
            <a:solidFill>
              <a:schemeClr val="accent3">
                <a:lumMod val="75000"/>
              </a:schemeClr>
            </a:solidFill>
            <a:prstDash val="sysDot"/>
          </a:ln>
        </p:spPr>
        <p:txBody>
          <a:bodyPr wrap="square">
            <a:spAutoFit/>
          </a:bodyPr>
          <a:lstStyle/>
          <a:p>
            <a:r>
              <a:rPr lang="ja-JP" altLang="en-US" sz="900" dirty="0" smtClean="0">
                <a:latin typeface="Meiryo UI" panose="020B0604030504040204" pitchFamily="50" charset="-128"/>
                <a:ea typeface="Meiryo UI" panose="020B0604030504040204" pitchFamily="50" charset="-128"/>
              </a:rPr>
              <a:t>・給食</a:t>
            </a:r>
            <a:r>
              <a:rPr lang="ja-JP" altLang="en-US" sz="900" dirty="0">
                <a:latin typeface="Meiryo UI" panose="020B0604030504040204" pitchFamily="50" charset="-128"/>
                <a:ea typeface="Meiryo UI" panose="020B0604030504040204" pitchFamily="50" charset="-128"/>
              </a:rPr>
              <a:t>業務を委託している</a:t>
            </a:r>
            <a:r>
              <a:rPr lang="ja-JP" altLang="en-US" sz="900" dirty="0" smtClean="0">
                <a:latin typeface="Meiryo UI" panose="020B0604030504040204" pitchFamily="50" charset="-128"/>
                <a:ea typeface="Meiryo UI" panose="020B0604030504040204" pitchFamily="50" charset="-128"/>
              </a:rPr>
              <a:t>場合でも、</a:t>
            </a:r>
            <a:r>
              <a:rPr lang="ja-JP" altLang="en-US" sz="900" dirty="0">
                <a:latin typeface="Meiryo UI" panose="020B0604030504040204" pitchFamily="50" charset="-128"/>
                <a:ea typeface="Meiryo UI" panose="020B0604030504040204" pitchFamily="50" charset="-128"/>
              </a:rPr>
              <a:t>栄養管理の責任</a:t>
            </a:r>
            <a:r>
              <a:rPr lang="ja-JP" altLang="en-US" sz="900" dirty="0" smtClean="0">
                <a:latin typeface="Meiryo UI" panose="020B0604030504040204" pitchFamily="50" charset="-128"/>
                <a:ea typeface="Meiryo UI" panose="020B0604030504040204" pitchFamily="50" charset="-128"/>
              </a:rPr>
              <a:t>は施設側にあります。</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施設外で調理された弁当等を供給する施設であっても、一定</a:t>
            </a:r>
            <a:r>
              <a:rPr lang="ja-JP" altLang="en-US" sz="900" dirty="0">
                <a:latin typeface="Meiryo UI" panose="020B0604030504040204" pitchFamily="50" charset="-128"/>
                <a:ea typeface="Meiryo UI" panose="020B0604030504040204" pitchFamily="50" charset="-128"/>
              </a:rPr>
              <a:t>の食数を継続的</a:t>
            </a:r>
            <a:r>
              <a:rPr lang="ja-JP" altLang="en-US" sz="900" dirty="0" smtClean="0">
                <a:latin typeface="Meiryo UI" panose="020B0604030504040204" pitchFamily="50" charset="-128"/>
                <a:ea typeface="Meiryo UI" panose="020B0604030504040204" pitchFamily="50" charset="-128"/>
              </a:rPr>
              <a:t>に供給</a:t>
            </a:r>
            <a:r>
              <a:rPr lang="ja-JP" altLang="en-US" sz="900" dirty="0">
                <a:latin typeface="Meiryo UI" panose="020B0604030504040204" pitchFamily="50" charset="-128"/>
                <a:ea typeface="Meiryo UI" panose="020B0604030504040204" pitchFamily="50" charset="-128"/>
              </a:rPr>
              <a:t>すること</a:t>
            </a:r>
            <a:r>
              <a:rPr lang="ja-JP" altLang="en-US" sz="900" dirty="0" smtClean="0">
                <a:latin typeface="Meiryo UI" panose="020B0604030504040204" pitchFamily="50" charset="-128"/>
                <a:ea typeface="Meiryo UI" panose="020B0604030504040204" pitchFamily="50" charset="-128"/>
              </a:rPr>
              <a:t>を目的</a:t>
            </a:r>
            <a:r>
              <a:rPr lang="ja-JP" altLang="en-US" sz="900" dirty="0">
                <a:latin typeface="Meiryo UI" panose="020B0604030504040204" pitchFamily="50" charset="-128"/>
                <a:ea typeface="Meiryo UI" panose="020B0604030504040204" pitchFamily="50" charset="-128"/>
              </a:rPr>
              <a:t>として、</a:t>
            </a:r>
            <a:r>
              <a:rPr lang="ja-JP" altLang="en-US" sz="900" dirty="0" smtClean="0">
                <a:latin typeface="Meiryo UI" panose="020B0604030504040204" pitchFamily="50" charset="-128"/>
                <a:ea typeface="Meiryo UI" panose="020B0604030504040204" pitchFamily="50" charset="-128"/>
              </a:rPr>
              <a:t>弁当業</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者</a:t>
            </a:r>
            <a:r>
              <a:rPr lang="ja-JP" altLang="en-US" sz="900" dirty="0">
                <a:latin typeface="Meiryo UI" panose="020B0604030504040204" pitchFamily="50" charset="-128"/>
                <a:ea typeface="Meiryo UI" panose="020B0604030504040204" pitchFamily="50" charset="-128"/>
              </a:rPr>
              <a:t>等と契約をしている場合に</a:t>
            </a:r>
            <a:r>
              <a:rPr lang="ja-JP" altLang="en-US" sz="900" dirty="0" smtClean="0">
                <a:latin typeface="Meiryo UI" panose="020B0604030504040204" pitchFamily="50" charset="-128"/>
                <a:ea typeface="Meiryo UI" panose="020B0604030504040204" pitchFamily="50" charset="-128"/>
              </a:rPr>
              <a:t>は給食施設となります。</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同一</a:t>
            </a:r>
            <a:r>
              <a:rPr lang="ja-JP" altLang="en-US" sz="900" dirty="0">
                <a:latin typeface="Meiryo UI" panose="020B0604030504040204" pitchFamily="50" charset="-128"/>
                <a:ea typeface="Meiryo UI" panose="020B0604030504040204" pitchFamily="50" charset="-128"/>
              </a:rPr>
              <a:t>敷地内に施設の種類や</a:t>
            </a:r>
            <a:r>
              <a:rPr lang="ja-JP" altLang="en-US" sz="900" dirty="0" smtClean="0">
                <a:latin typeface="Meiryo UI" panose="020B0604030504040204" pitchFamily="50" charset="-128"/>
                <a:ea typeface="Meiryo UI" panose="020B0604030504040204" pitchFamily="50" charset="-128"/>
              </a:rPr>
              <a:t>利用者の</a:t>
            </a:r>
            <a:r>
              <a:rPr lang="ja-JP" altLang="en-US" sz="900" dirty="0">
                <a:latin typeface="Meiryo UI" panose="020B0604030504040204" pitchFamily="50" charset="-128"/>
                <a:ea typeface="Meiryo UI" panose="020B0604030504040204" pitchFamily="50" charset="-128"/>
              </a:rPr>
              <a:t>特性が明らか</a:t>
            </a:r>
            <a:r>
              <a:rPr lang="ja-JP" altLang="en-US" sz="900" dirty="0" smtClean="0">
                <a:latin typeface="Meiryo UI" panose="020B0604030504040204" pitchFamily="50" charset="-128"/>
                <a:ea typeface="Meiryo UI" panose="020B0604030504040204" pitchFamily="50" charset="-128"/>
              </a:rPr>
              <a:t>に異なる施設</a:t>
            </a:r>
            <a:r>
              <a:rPr lang="ja-JP" altLang="en-US" sz="900" dirty="0">
                <a:latin typeface="Meiryo UI" panose="020B0604030504040204" pitchFamily="50" charset="-128"/>
                <a:ea typeface="Meiryo UI" panose="020B0604030504040204" pitchFamily="50" charset="-128"/>
              </a:rPr>
              <a:t>が</a:t>
            </a:r>
            <a:r>
              <a:rPr lang="ja-JP" altLang="en-US" sz="900" dirty="0" smtClean="0">
                <a:latin typeface="Meiryo UI" panose="020B0604030504040204" pitchFamily="50" charset="-128"/>
                <a:ea typeface="Meiryo UI" panose="020B0604030504040204" pitchFamily="50" charset="-128"/>
              </a:rPr>
              <a:t>複数</a:t>
            </a:r>
            <a:r>
              <a:rPr lang="ja-JP" altLang="en-US" sz="900" dirty="0">
                <a:latin typeface="Meiryo UI" panose="020B0604030504040204" pitchFamily="50" charset="-128"/>
                <a:ea typeface="Meiryo UI" panose="020B0604030504040204" pitchFamily="50" charset="-128"/>
              </a:rPr>
              <a:t>設置されている場合は</a:t>
            </a:r>
            <a:r>
              <a:rPr lang="ja-JP" altLang="en-US" sz="900" dirty="0" smtClean="0">
                <a:latin typeface="Meiryo UI" panose="020B0604030504040204" pitchFamily="50" charset="-128"/>
                <a:ea typeface="Meiryo UI" panose="020B0604030504040204" pitchFamily="50" charset="-128"/>
              </a:rPr>
              <a:t>、それぞれ</a:t>
            </a:r>
            <a:r>
              <a:rPr lang="ja-JP" altLang="en-US" sz="900" dirty="0">
                <a:latin typeface="Meiryo UI" panose="020B0604030504040204" pitchFamily="50" charset="-128"/>
                <a:ea typeface="Meiryo UI" panose="020B0604030504040204" pitchFamily="50" charset="-128"/>
              </a:rPr>
              <a:t>別</a:t>
            </a:r>
            <a:r>
              <a:rPr lang="ja-JP" altLang="en-US" sz="900" dirty="0" smtClean="0">
                <a:latin typeface="Meiryo UI" panose="020B0604030504040204" pitchFamily="50" charset="-128"/>
                <a:ea typeface="Meiryo UI" panose="020B0604030504040204" pitchFamily="50" charset="-128"/>
              </a:rPr>
              <a:t>の給</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食</a:t>
            </a:r>
            <a:r>
              <a:rPr lang="ja-JP" altLang="en-US" sz="900" dirty="0">
                <a:latin typeface="Meiryo UI" panose="020B0604030504040204" pitchFamily="50" charset="-128"/>
                <a:ea typeface="Meiryo UI" panose="020B0604030504040204" pitchFamily="50" charset="-128"/>
              </a:rPr>
              <a:t>施設</a:t>
            </a:r>
            <a:r>
              <a:rPr lang="ja-JP" altLang="en-US" sz="900" dirty="0" smtClean="0">
                <a:latin typeface="Meiryo UI" panose="020B0604030504040204" pitchFamily="50" charset="-128"/>
                <a:ea typeface="Meiryo UI" panose="020B0604030504040204" pitchFamily="50" charset="-128"/>
              </a:rPr>
              <a:t>とします。</a:t>
            </a:r>
            <a:endParaRPr lang="ja-JP" altLang="en-US" sz="900" dirty="0">
              <a:latin typeface="Meiryo UI" panose="020B0604030504040204" pitchFamily="50" charset="-128"/>
              <a:ea typeface="Meiryo UI" panose="020B0604030504040204" pitchFamily="50" charset="-128"/>
            </a:endParaRPr>
          </a:p>
        </p:txBody>
      </p:sp>
      <p:sp>
        <p:nvSpPr>
          <p:cNvPr id="6" name="正方形/長方形 5"/>
          <p:cNvSpPr/>
          <p:nvPr/>
        </p:nvSpPr>
        <p:spPr>
          <a:xfrm>
            <a:off x="540000" y="5763765"/>
            <a:ext cx="5760000" cy="70788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健康増進法第</a:t>
            </a:r>
            <a:r>
              <a:rPr lang="en-US" altLang="ja-JP" sz="1000" dirty="0" smtClean="0">
                <a:latin typeface="Meiryo UI" panose="020B0604030504040204" pitchFamily="50" charset="-128"/>
                <a:ea typeface="Meiryo UI" panose="020B0604030504040204" pitchFamily="50" charset="-128"/>
              </a:rPr>
              <a:t>20</a:t>
            </a:r>
            <a:r>
              <a:rPr lang="ja-JP" altLang="en-US" sz="1000" dirty="0" smtClean="0">
                <a:latin typeface="Meiryo UI" panose="020B0604030504040204" pitchFamily="50" charset="-128"/>
                <a:ea typeface="Meiryo UI" panose="020B0604030504040204" pitchFamily="50" charset="-128"/>
              </a:rPr>
              <a:t>条第</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項の規定により、特定</a:t>
            </a:r>
            <a:r>
              <a:rPr lang="ja-JP" altLang="en-US" sz="1000" dirty="0">
                <a:latin typeface="Meiryo UI" panose="020B0604030504040204" pitchFamily="50" charset="-128"/>
                <a:ea typeface="Meiryo UI" panose="020B0604030504040204" pitchFamily="50" charset="-128"/>
              </a:rPr>
              <a:t>給食</a:t>
            </a:r>
            <a:r>
              <a:rPr lang="ja-JP" altLang="en-US" sz="1000" dirty="0" smtClean="0">
                <a:latin typeface="Meiryo UI" panose="020B0604030504040204" pitchFamily="50" charset="-128"/>
                <a:ea typeface="Meiryo UI" panose="020B0604030504040204" pitchFamily="50" charset="-128"/>
              </a:rPr>
              <a:t>施設を</a:t>
            </a:r>
            <a:r>
              <a:rPr lang="ja-JP" altLang="en-US" sz="1000" dirty="0">
                <a:latin typeface="Meiryo UI" panose="020B0604030504040204" pitchFamily="50" charset="-128"/>
                <a:ea typeface="Meiryo UI" panose="020B0604030504040204" pitchFamily="50" charset="-128"/>
              </a:rPr>
              <a:t>設置した者は</a:t>
            </a:r>
            <a:r>
              <a:rPr lang="ja-JP" altLang="en-US" sz="1000" dirty="0" smtClean="0">
                <a:latin typeface="Meiryo UI" panose="020B0604030504040204" pitchFamily="50" charset="-128"/>
                <a:ea typeface="Meiryo UI" panose="020B0604030504040204" pitchFamily="50" charset="-128"/>
              </a:rPr>
              <a:t>、事業開始</a:t>
            </a:r>
            <a:r>
              <a:rPr lang="ja-JP" altLang="en-US" sz="1000" dirty="0">
                <a:latin typeface="Meiryo UI" panose="020B0604030504040204" pitchFamily="50" charset="-128"/>
                <a:ea typeface="Meiryo UI" panose="020B0604030504040204" pitchFamily="50" charset="-128"/>
              </a:rPr>
              <a:t>の日</a:t>
            </a:r>
            <a:r>
              <a:rPr lang="ja-JP" altLang="en-US" sz="1000" dirty="0" smtClean="0">
                <a:latin typeface="Meiryo UI" panose="020B0604030504040204" pitchFamily="50" charset="-128"/>
                <a:ea typeface="Meiryo UI" panose="020B0604030504040204" pitchFamily="50" charset="-128"/>
              </a:rPr>
              <a:t>から</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か月以内</a:t>
            </a:r>
            <a:r>
              <a:rPr lang="ja-JP" altLang="en-US" sz="1000" dirty="0">
                <a:latin typeface="Meiryo UI" panose="020B0604030504040204" pitchFamily="50" charset="-128"/>
                <a:ea typeface="Meiryo UI" panose="020B0604030504040204" pitchFamily="50" charset="-128"/>
              </a:rPr>
              <a:t>に、その施設の所在地の都道府県</a:t>
            </a:r>
            <a:r>
              <a:rPr lang="ja-JP" altLang="en-US" sz="1000" dirty="0" smtClean="0">
                <a:latin typeface="Meiryo UI" panose="020B0604030504040204" pitchFamily="50" charset="-128"/>
                <a:ea typeface="Meiryo UI" panose="020B0604030504040204" pitchFamily="50" charset="-128"/>
              </a:rPr>
              <a:t>知事に</a:t>
            </a:r>
            <a:r>
              <a:rPr lang="ja-JP" altLang="en-US" sz="1000" dirty="0">
                <a:latin typeface="Meiryo UI" panose="020B0604030504040204" pitchFamily="50" charset="-128"/>
                <a:ea typeface="Meiryo UI" panose="020B0604030504040204" pitchFamily="50" charset="-128"/>
              </a:rPr>
              <a:t>、厚生労働省令で定める事項を届け出なければなりません</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また、届出</a:t>
            </a:r>
            <a:r>
              <a:rPr lang="ja-JP" altLang="en-US" sz="1000" dirty="0">
                <a:latin typeface="Meiryo UI" panose="020B0604030504040204" pitchFamily="50" charset="-128"/>
                <a:ea typeface="Meiryo UI" panose="020B0604030504040204" pitchFamily="50" charset="-128"/>
              </a:rPr>
              <a:t>の内容に変更が</a:t>
            </a:r>
            <a:r>
              <a:rPr lang="ja-JP" altLang="en-US" sz="1000" dirty="0" smtClean="0">
                <a:latin typeface="Meiryo UI" panose="020B0604030504040204" pitchFamily="50" charset="-128"/>
                <a:ea typeface="Meiryo UI" panose="020B0604030504040204" pitchFamily="50" charset="-128"/>
              </a:rPr>
              <a:t>生じた場合や給食</a:t>
            </a:r>
            <a:r>
              <a:rPr lang="ja-JP" altLang="en-US" sz="1000" dirty="0">
                <a:latin typeface="Meiryo UI" panose="020B0604030504040204" pitchFamily="50" charset="-128"/>
                <a:ea typeface="Meiryo UI" panose="020B0604030504040204" pitchFamily="50" charset="-128"/>
              </a:rPr>
              <a:t>施設を休止又は廃止</a:t>
            </a:r>
            <a:r>
              <a:rPr lang="ja-JP" altLang="en-US" sz="1000" dirty="0" smtClean="0">
                <a:latin typeface="Meiryo UI" panose="020B0604030504040204" pitchFamily="50" charset="-128"/>
                <a:ea typeface="Meiryo UI" panose="020B0604030504040204" pitchFamily="50" charset="-128"/>
              </a:rPr>
              <a:t>した</a:t>
            </a:r>
            <a:r>
              <a:rPr lang="ja-JP" altLang="en-US" sz="1000" dirty="0">
                <a:latin typeface="Meiryo UI" panose="020B0604030504040204" pitchFamily="50" charset="-128"/>
                <a:ea typeface="Meiryo UI" panose="020B0604030504040204" pitchFamily="50" charset="-128"/>
              </a:rPr>
              <a:t>場合</a:t>
            </a:r>
            <a:r>
              <a:rPr lang="ja-JP" altLang="en-US" sz="1000" dirty="0" smtClean="0">
                <a:latin typeface="Meiryo UI" panose="020B0604030504040204" pitchFamily="50" charset="-128"/>
                <a:ea typeface="Meiryo UI" panose="020B0604030504040204" pitchFamily="50" charset="-128"/>
              </a:rPr>
              <a:t>も同様</a:t>
            </a:r>
            <a:r>
              <a:rPr lang="ja-JP" altLang="en-US" sz="1000" dirty="0">
                <a:latin typeface="Meiryo UI" panose="020B0604030504040204" pitchFamily="50" charset="-128"/>
                <a:ea typeface="Meiryo UI" panose="020B0604030504040204" pitchFamily="50" charset="-128"/>
              </a:rPr>
              <a:t>です</a:t>
            </a:r>
            <a:r>
              <a:rPr lang="ja-JP" altLang="en-US" sz="1000" dirty="0" smtClean="0">
                <a:latin typeface="Meiryo UI" panose="020B0604030504040204" pitchFamily="50" charset="-128"/>
                <a:ea typeface="Meiryo UI" panose="020B0604030504040204" pitchFamily="50" charset="-128"/>
              </a:rPr>
              <a:t>。届出書は所管の保健所に提出してください。</a:t>
            </a:r>
            <a:endParaRPr lang="ja-JP" altLang="en-US" sz="1000" dirty="0">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540000" y="707189"/>
            <a:ext cx="3617484" cy="315271"/>
            <a:chOff x="575916" y="4509569"/>
            <a:chExt cx="3617484" cy="315271"/>
          </a:xfrm>
        </p:grpSpPr>
        <p:sp>
          <p:nvSpPr>
            <p:cNvPr id="26" name="テキスト ボックス 25"/>
            <p:cNvSpPr txBox="1"/>
            <p:nvPr/>
          </p:nvSpPr>
          <p:spPr>
            <a:xfrm>
              <a:off x="599847" y="4509569"/>
              <a:ext cx="2385031"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  </a:t>
              </a:r>
              <a:r>
                <a:rPr kumimoji="1" lang="ja-JP" altLang="en-US" sz="1100" dirty="0" smtClean="0">
                  <a:latin typeface="Meiryo UI" panose="020B0604030504040204" pitchFamily="50" charset="-128"/>
                  <a:ea typeface="Meiryo UI" panose="020B0604030504040204" pitchFamily="50" charset="-128"/>
                </a:rPr>
                <a:t>施設の種別による分類</a:t>
              </a:r>
              <a:endParaRPr kumimoji="1" lang="ja-JP" altLang="en-US" sz="1100" dirty="0">
                <a:latin typeface="Meiryo UI" panose="020B0604030504040204" pitchFamily="50" charset="-128"/>
                <a:ea typeface="Meiryo UI" panose="020B0604030504040204" pitchFamily="50" charset="-128"/>
              </a:endParaRPr>
            </a:p>
          </p:txBody>
        </p:sp>
        <p:cxnSp>
          <p:nvCxnSpPr>
            <p:cNvPr id="27" name="直線コネクタ 26"/>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33" name="フローチャート : 結合子 32"/>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34" name="グループ化 33"/>
          <p:cNvGrpSpPr/>
          <p:nvPr/>
        </p:nvGrpSpPr>
        <p:grpSpPr>
          <a:xfrm>
            <a:off x="540000" y="5134567"/>
            <a:ext cx="3240000" cy="252000"/>
            <a:chOff x="432000" y="1760812"/>
            <a:chExt cx="3240000" cy="252000"/>
          </a:xfrm>
        </p:grpSpPr>
        <p:sp>
          <p:nvSpPr>
            <p:cNvPr id="35" name="ホームベース 34"/>
            <p:cNvSpPr/>
            <p:nvPr/>
          </p:nvSpPr>
          <p:spPr>
            <a:xfrm>
              <a:off x="432000" y="1760812"/>
              <a:ext cx="3240000" cy="252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smtClean="0">
                  <a:solidFill>
                    <a:schemeClr val="bg1"/>
                  </a:solidFill>
                  <a:latin typeface="Meiryo UI" panose="020B0604030504040204" pitchFamily="50" charset="-128"/>
                  <a:ea typeface="Meiryo UI" panose="020B0604030504040204" pitchFamily="50" charset="-128"/>
                </a:rPr>
                <a:t>4</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716550" y="1760812"/>
              <a:ext cx="2827078" cy="252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特定給食施設設置者の責務</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grpSp>
        <p:nvGrpSpPr>
          <p:cNvPr id="37" name="グループ化 36"/>
          <p:cNvGrpSpPr/>
          <p:nvPr/>
        </p:nvGrpSpPr>
        <p:grpSpPr>
          <a:xfrm>
            <a:off x="540000" y="5473782"/>
            <a:ext cx="3617484" cy="315271"/>
            <a:chOff x="575916" y="4509569"/>
            <a:chExt cx="3617484" cy="315271"/>
          </a:xfrm>
        </p:grpSpPr>
        <p:sp>
          <p:nvSpPr>
            <p:cNvPr id="38" name="テキスト ボックス 37"/>
            <p:cNvSpPr txBox="1"/>
            <p:nvPr/>
          </p:nvSpPr>
          <p:spPr>
            <a:xfrm>
              <a:off x="599847" y="4509569"/>
              <a:ext cx="2385031"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(1)  </a:t>
              </a:r>
              <a:r>
                <a:rPr kumimoji="1" lang="ja-JP" altLang="en-US" sz="1100" dirty="0" smtClean="0">
                  <a:latin typeface="Meiryo UI" panose="020B0604030504040204" pitchFamily="50" charset="-128"/>
                  <a:ea typeface="Meiryo UI" panose="020B0604030504040204" pitchFamily="50" charset="-128"/>
                </a:rPr>
                <a:t>給食施設の届出</a:t>
              </a:r>
              <a:endParaRPr kumimoji="1" lang="ja-JP" altLang="en-US" sz="1100" dirty="0">
                <a:latin typeface="Meiryo UI" panose="020B0604030504040204" pitchFamily="50" charset="-128"/>
                <a:ea typeface="Meiryo UI" panose="020B0604030504040204" pitchFamily="50" charset="-128"/>
              </a:endParaRPr>
            </a:p>
          </p:txBody>
        </p:sp>
        <p:cxnSp>
          <p:nvCxnSpPr>
            <p:cNvPr id="39" name="直線コネクタ 38"/>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0" name="フローチャート : 結合子 39"/>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正方形/長方形 4"/>
          <p:cNvSpPr/>
          <p:nvPr/>
        </p:nvSpPr>
        <p:spPr>
          <a:xfrm>
            <a:off x="648218" y="8224430"/>
            <a:ext cx="5280142"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給食</a:t>
            </a:r>
            <a:r>
              <a:rPr lang="ja-JP" altLang="en-US" sz="1000" dirty="0">
                <a:latin typeface="Meiryo UI" panose="020B0604030504040204" pitchFamily="50" charset="-128"/>
                <a:ea typeface="Meiryo UI" panose="020B0604030504040204" pitchFamily="50" charset="-128"/>
              </a:rPr>
              <a:t>業務を委託している</a:t>
            </a:r>
            <a:r>
              <a:rPr lang="ja-JP" altLang="en-US" sz="1000" dirty="0" smtClean="0">
                <a:latin typeface="Meiryo UI" panose="020B0604030504040204" pitchFamily="50" charset="-128"/>
                <a:ea typeface="Meiryo UI" panose="020B0604030504040204" pitchFamily="50" charset="-128"/>
              </a:rPr>
              <a:t>場合でも、</a:t>
            </a:r>
            <a:r>
              <a:rPr lang="ja-JP" altLang="en-US" sz="1000" dirty="0">
                <a:latin typeface="Meiryo UI" panose="020B0604030504040204" pitchFamily="50" charset="-128"/>
                <a:ea typeface="Meiryo UI" panose="020B0604030504040204" pitchFamily="50" charset="-128"/>
              </a:rPr>
              <a:t>これらの届出書</a:t>
            </a:r>
            <a:r>
              <a:rPr lang="ja-JP" altLang="en-US" sz="1000" dirty="0" smtClean="0">
                <a:latin typeface="Meiryo UI" panose="020B0604030504040204" pitchFamily="50" charset="-128"/>
                <a:ea typeface="Meiryo UI" panose="020B0604030504040204" pitchFamily="50" charset="-128"/>
              </a:rPr>
              <a:t>は施設</a:t>
            </a:r>
            <a:r>
              <a:rPr lang="ja-JP" altLang="en-US" sz="1000" dirty="0">
                <a:latin typeface="Meiryo UI" panose="020B0604030504040204" pitchFamily="50" charset="-128"/>
                <a:ea typeface="Meiryo UI" panose="020B0604030504040204" pitchFamily="50" charset="-128"/>
              </a:rPr>
              <a:t>の設置者に提出していただくものです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政令指定都市</a:t>
            </a:r>
            <a:r>
              <a:rPr lang="ja-JP" altLang="en-US" sz="1000" dirty="0">
                <a:latin typeface="Meiryo UI" panose="020B0604030504040204" pitchFamily="50" charset="-128"/>
                <a:ea typeface="Meiryo UI" panose="020B0604030504040204" pitchFamily="50" charset="-128"/>
              </a:rPr>
              <a:t>及び</a:t>
            </a:r>
            <a:r>
              <a:rPr lang="ja-JP" altLang="en-US" sz="1000" dirty="0" smtClean="0">
                <a:latin typeface="Meiryo UI" panose="020B0604030504040204" pitchFamily="50" charset="-128"/>
                <a:ea typeface="Meiryo UI" panose="020B0604030504040204" pitchFamily="50" charset="-128"/>
              </a:rPr>
              <a:t>中核市に所在する施設は、各市に提出してください。</a:t>
            </a:r>
            <a:endParaRPr lang="ja-JP" altLang="en-US" sz="1000" dirty="0"/>
          </a:p>
        </p:txBody>
      </p:sp>
      <p:sp>
        <p:nvSpPr>
          <p:cNvPr id="2" name="大かっこ 1"/>
          <p:cNvSpPr/>
          <p:nvPr/>
        </p:nvSpPr>
        <p:spPr>
          <a:xfrm flipH="1">
            <a:off x="818518" y="7278922"/>
            <a:ext cx="3442651" cy="381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r>
              <a:rPr kumimoji="1" lang="en-US" altLang="ja-JP" dirty="0" smtClean="0"/>
              <a:t>2</a:t>
            </a:r>
            <a:endParaRPr kumimoji="1" lang="ja-JP" altLang="en-US" dirty="0"/>
          </a:p>
        </p:txBody>
      </p:sp>
    </p:spTree>
    <p:extLst>
      <p:ext uri="{BB962C8B-B14F-4D97-AF65-F5344CB8AC3E}">
        <p14:creationId xmlns:p14="http://schemas.microsoft.com/office/powerpoint/2010/main" val="27504693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2163813970"/>
              </p:ext>
            </p:extLst>
          </p:nvPr>
        </p:nvGraphicFramePr>
        <p:xfrm>
          <a:off x="549000" y="1240950"/>
          <a:ext cx="5760000" cy="7200001"/>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287103">
                <a:tc>
                  <a:txBody>
                    <a:bodyPr/>
                    <a:lstStyle/>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577364915"/>
                  </a:ext>
                </a:extLst>
              </a:tr>
              <a:tr h="4808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許可病床数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医療法に基づいて承認されている病床数を該当する項目別に記入する。療養は、医療（医療保険適用病床）、介護（介護保険適用病床）別に記入する。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1743252">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回当たりの食数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marL="0" indent="0">
                        <a:lnSpc>
                          <a:spcPct val="100000"/>
                        </a:lnSpc>
                        <a:buNone/>
                      </a:pPr>
                      <a:r>
                        <a:rPr kumimoji="1" lang="ja-JP" altLang="en-US" sz="900" b="0" dirty="0" smtClean="0">
                          <a:solidFill>
                            <a:schemeClr val="tx1"/>
                          </a:solidFill>
                          <a:latin typeface="Meiryo UI" panose="020B0604030504040204" pitchFamily="50" charset="-128"/>
                          <a:ea typeface="Meiryo UI" panose="020B0604030504040204" pitchFamily="50" charset="-128"/>
                        </a:rPr>
                        <a:t>報告月における</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回当たりの平均食数を整数（端数は四捨五入）で記入する。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indent="0">
                        <a:lnSpc>
                          <a:spcPct val="100000"/>
                        </a:lnSpc>
                        <a:buNone/>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　一般食は「常食」、「軟食」、「その他」の別に記入する。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indent="0">
                        <a:lnSpc>
                          <a:spcPct val="100000"/>
                        </a:lnSpc>
                        <a:buNone/>
                      </a:pPr>
                      <a:r>
                        <a:rPr kumimoji="1" lang="ja-JP" altLang="en-US" sz="900" b="0" dirty="0" smtClean="0">
                          <a:solidFill>
                            <a:schemeClr val="tx1"/>
                          </a:solidFill>
                          <a:latin typeface="Meiryo UI" panose="020B0604030504040204" pitchFamily="50" charset="-128"/>
                          <a:ea typeface="Meiryo UI" panose="020B0604030504040204" pitchFamily="50" charset="-128"/>
                        </a:rPr>
                        <a:t>　　　流動食は「その他」に区分する。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特別食は、「加算」及び「非加算」別に記入する。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介護療養型医療施設の</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療養食</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は、特別食に追加して記入する。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職員食等は、職員及び付き添いの食事を提供している場合に記入する。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（朝昼夕のうち最大食数を記入する。）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 </a:t>
                      </a:r>
                      <a:r>
                        <a:rPr kumimoji="1" lang="ja-JP" altLang="en-US" sz="900" b="0" dirty="0" smtClean="0">
                          <a:solidFill>
                            <a:schemeClr val="tx1"/>
                          </a:solidFill>
                          <a:latin typeface="Meiryo UI" panose="020B0604030504040204" pitchFamily="50" charset="-128"/>
                          <a:ea typeface="Meiryo UI" panose="020B0604030504040204" pitchFamily="50" charset="-128"/>
                        </a:rPr>
                        <a:t>その他は、外来透析及びデイケア等で食事を提供している場合に記入する。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（朝昼夕のうち最大食数を記入する。）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382579">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給食従事者数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marL="228600" indent="-228600">
                        <a:lnSpc>
                          <a:spcPct val="100000"/>
                        </a:lnSpc>
                        <a:buAutoNum type="arabicParenBoth"/>
                      </a:pPr>
                      <a:r>
                        <a:rPr kumimoji="1" lang="ja-JP" altLang="en-US" sz="900" b="0" dirty="0" smtClean="0">
                          <a:solidFill>
                            <a:schemeClr val="tx1"/>
                          </a:solidFill>
                          <a:latin typeface="Meiryo UI" panose="020B0604030504040204" pitchFamily="50" charset="-128"/>
                          <a:ea typeface="Meiryo UI" panose="020B0604030504040204" pitchFamily="50" charset="-128"/>
                        </a:rPr>
                        <a:t>従事者数を施設・委託業者別、常勤（労働時間週</a:t>
                      </a:r>
                      <a:r>
                        <a:rPr kumimoji="1" lang="en-US" altLang="ja-JP" sz="900" b="0" dirty="0" smtClean="0">
                          <a:solidFill>
                            <a:schemeClr val="tx1"/>
                          </a:solidFill>
                          <a:latin typeface="Meiryo UI" panose="020B0604030504040204" pitchFamily="50" charset="-128"/>
                          <a:ea typeface="Meiryo UI" panose="020B0604030504040204" pitchFamily="50" charset="-128"/>
                        </a:rPr>
                        <a:t>32</a:t>
                      </a:r>
                      <a:r>
                        <a:rPr kumimoji="1" lang="ja-JP" altLang="en-US" sz="900" b="0" dirty="0" smtClean="0">
                          <a:solidFill>
                            <a:schemeClr val="tx1"/>
                          </a:solidFill>
                          <a:latin typeface="Meiryo UI" panose="020B0604030504040204" pitchFamily="50" charset="-128"/>
                          <a:ea typeface="Meiryo UI" panose="020B0604030504040204" pitchFamily="50" charset="-128"/>
                        </a:rPr>
                        <a:t>時間以上）・常勤以外別に記入する。院外調理の場合は、病院内で従事する者の人数のみ記入する。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上記について管理栄養士、栄養士、調理師は、有資格（登録）者とする。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なお、管理栄養士である者は、栄養士に含めない。また、栄養士・調理師等の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資格を併せ持つ場合は、業務内容から判断し、いずれか主なものに記入する。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複数の施設に勤務する場合は、主として勤務する施設で計上する。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30056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入院時生活療養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介護療養型医療施設のみ該当</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30056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栄養マネジメント強化加算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介護療養型医療施設のみ該当</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66123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療養食加算</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経口移行加算</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経口維持加算</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報告月における算定の有無に関わらず、体制が整備されていれば「有」とする。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介護療養型医療施設のみ該当</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r h="4808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配膳時間</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時刻は</a:t>
                      </a:r>
                      <a:r>
                        <a:rPr kumimoji="1" lang="en-US" altLang="ja-JP" sz="900" b="0" dirty="0" smtClean="0">
                          <a:solidFill>
                            <a:schemeClr val="tx1"/>
                          </a:solidFill>
                          <a:latin typeface="Meiryo UI" panose="020B0604030504040204" pitchFamily="50" charset="-128"/>
                          <a:ea typeface="Meiryo UI" panose="020B0604030504040204" pitchFamily="50" charset="-128"/>
                        </a:rPr>
                        <a:t>24</a:t>
                      </a:r>
                      <a:r>
                        <a:rPr kumimoji="1" lang="ja-JP" altLang="en-US" sz="900" b="0" dirty="0" smtClean="0">
                          <a:solidFill>
                            <a:schemeClr val="tx1"/>
                          </a:solidFill>
                          <a:latin typeface="Meiryo UI" panose="020B0604030504040204" pitchFamily="50" charset="-128"/>
                          <a:ea typeface="Meiryo UI" panose="020B0604030504040204" pitchFamily="50" charset="-128"/>
                        </a:rPr>
                        <a:t>時間制で記入する。配膳時間が一定でない場合は、最も早い時刻を記入する。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7"/>
                  </a:ext>
                </a:extLst>
              </a:tr>
              <a:tr h="30056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委託内容</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院外調理の場合は該当する調理方式に〇をつける。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208091720"/>
                  </a:ext>
                </a:extLst>
              </a:tr>
              <a:tr h="30056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食事せん規約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当該規約の作成日（直近の改定年月）を記入する。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0"/>
                  </a:ext>
                </a:extLst>
              </a:tr>
              <a:tr h="30056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チーム医療</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栄養サポートチーム等、管理栄養士が参画している主な活動組織を記入する。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8"/>
                  </a:ext>
                </a:extLst>
              </a:tr>
              <a:tr h="66123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非常時危機管理対策</a:t>
                      </a:r>
                      <a:endParaRPr kumimoji="1" lang="en-US" altLang="zh-TW"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（食関連）</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食品等の備蓄は、施設及び敷地内で保管している場合のみ「有」とする。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施設間連携は、非常時における人員の派遣や物資の提供等について、他施設と協定等が締結されている場合に「有」とする。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9"/>
                  </a:ext>
                </a:extLst>
              </a:tr>
            </a:tbl>
          </a:graphicData>
        </a:graphic>
      </p:graphicFrame>
      <p:sp>
        <p:nvSpPr>
          <p:cNvPr id="6" name="テキスト ボックス 5"/>
          <p:cNvSpPr txBox="1"/>
          <p:nvPr/>
        </p:nvSpPr>
        <p:spPr>
          <a:xfrm>
            <a:off x="432000" y="972000"/>
            <a:ext cx="1890780"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記入要領（主な項目のみ）</a:t>
            </a:r>
            <a:endParaRPr kumimoji="1" lang="ja-JP" altLang="en-US" sz="1000" dirty="0">
              <a:latin typeface="Meiryo UI" panose="020B0604030504040204" pitchFamily="50" charset="-128"/>
              <a:ea typeface="Meiryo UI" panose="020B0604030504040204" pitchFamily="50" charset="-128"/>
            </a:endParaRPr>
          </a:p>
        </p:txBody>
      </p:sp>
      <p:sp>
        <p:nvSpPr>
          <p:cNvPr id="2" name="正方形/長方形 1"/>
          <p:cNvSpPr/>
          <p:nvPr/>
        </p:nvSpPr>
        <p:spPr>
          <a:xfrm>
            <a:off x="5220000" y="756000"/>
            <a:ext cx="108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病院</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0"/>
          </p:nvPr>
        </p:nvSpPr>
        <p:spPr/>
        <p:txBody>
          <a:bodyPr/>
          <a:lstStyle/>
          <a:p>
            <a:r>
              <a:rPr kumimoji="1" lang="en-US" altLang="ja-JP" dirty="0" smtClean="0"/>
              <a:t>47</a:t>
            </a:r>
            <a:endParaRPr kumimoji="1" lang="ja-JP" altLang="en-US" dirty="0"/>
          </a:p>
        </p:txBody>
      </p:sp>
    </p:spTree>
    <p:extLst>
      <p:ext uri="{BB962C8B-B14F-4D97-AF65-F5344CB8AC3E}">
        <p14:creationId xmlns:p14="http://schemas.microsoft.com/office/powerpoint/2010/main" val="2832749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2609989344"/>
              </p:ext>
            </p:extLst>
          </p:nvPr>
        </p:nvGraphicFramePr>
        <p:xfrm>
          <a:off x="549000" y="1231425"/>
          <a:ext cx="5760000" cy="7920003"/>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288989">
                <a:tc>
                  <a:txBody>
                    <a:bodyPr/>
                    <a:lstStyle/>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849882595"/>
                  </a:ext>
                </a:extLst>
              </a:tr>
              <a:tr h="445613">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食事せん規約に基づく区分のうち、報告月において最も食数が多かったものを記入する。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612725">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日当たりの食材料費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の食種にかかる費用で、</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日当たりの食材料費（消費税込み）を記入する。ただし、その食材料費が</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特軟食</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等のようにまとめて算出されている場合は、その平均値を記入してもよい。（業務委託の契約金額ではない。）</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27852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基準設定</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給与栄養目標量及び食品群別目標量を設定した年月を記入する。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77979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栄養価計算の基準</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給与栄養量を算出する際に使用した食品標準成分表について、該当するものに○をつける。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zh-TW" altLang="en-US" sz="900" b="0" baseline="0" dirty="0" smtClean="0">
                          <a:solidFill>
                            <a:schemeClr val="tx1"/>
                          </a:solidFill>
                          <a:latin typeface="Meiryo UI" panose="020B0604030504040204" pitchFamily="50" charset="-128"/>
                          <a:ea typeface="Meiryo UI" panose="020B0604030504040204" pitchFamily="50" charset="-128"/>
                        </a:rPr>
                        <a:t> 八訂：日本食品標準成分表</a:t>
                      </a:r>
                      <a:r>
                        <a:rPr kumimoji="1" lang="en-US" altLang="ja-JP" sz="900" b="0" baseline="0" dirty="0" smtClean="0">
                          <a:solidFill>
                            <a:schemeClr val="tx1"/>
                          </a:solidFill>
                          <a:latin typeface="Meiryo UI" panose="020B0604030504040204" pitchFamily="50" charset="-128"/>
                          <a:ea typeface="Meiryo UI" panose="020B0604030504040204" pitchFamily="50" charset="-128"/>
                        </a:rPr>
                        <a:t>2020</a:t>
                      </a:r>
                      <a:r>
                        <a:rPr kumimoji="1" lang="ja-JP" altLang="en-US" sz="900" b="0" baseline="0" dirty="0" smtClean="0">
                          <a:solidFill>
                            <a:schemeClr val="tx1"/>
                          </a:solidFill>
                          <a:latin typeface="Meiryo UI" panose="020B0604030504040204" pitchFamily="50" charset="-128"/>
                          <a:ea typeface="Meiryo UI" panose="020B0604030504040204" pitchFamily="50" charset="-128"/>
                        </a:rPr>
                        <a:t>年版</a:t>
                      </a:r>
                      <a:r>
                        <a:rPr kumimoji="1" lang="zh-TW" altLang="en-US" sz="900" b="0" baseline="0" dirty="0" smtClean="0">
                          <a:solidFill>
                            <a:schemeClr val="tx1"/>
                          </a:solidFill>
                          <a:latin typeface="Meiryo UI" panose="020B0604030504040204" pitchFamily="50" charset="-128"/>
                          <a:ea typeface="Meiryo UI" panose="020B0604030504040204" pitchFamily="50" charset="-128"/>
                        </a:rPr>
                        <a:t>（八訂）</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七訂：</a:t>
                      </a:r>
                      <a:r>
                        <a:rPr kumimoji="1" lang="zh-TW" altLang="en-US" sz="900" b="0" dirty="0" smtClean="0">
                          <a:solidFill>
                            <a:schemeClr val="tx1"/>
                          </a:solidFill>
                          <a:latin typeface="Meiryo UI" panose="020B0604030504040204" pitchFamily="50" charset="-128"/>
                          <a:ea typeface="Meiryo UI" panose="020B0604030504040204" pitchFamily="50" charset="-128"/>
                        </a:rPr>
                        <a:t>日本食品標準成分表</a:t>
                      </a:r>
                      <a:r>
                        <a:rPr kumimoji="1" lang="en-US" altLang="zh-TW" sz="900" b="0" dirty="0" smtClean="0">
                          <a:solidFill>
                            <a:schemeClr val="tx1"/>
                          </a:solidFill>
                          <a:latin typeface="Meiryo UI" panose="020B0604030504040204" pitchFamily="50" charset="-128"/>
                          <a:ea typeface="Meiryo UI" panose="020B0604030504040204" pitchFamily="50" charset="-128"/>
                        </a:rPr>
                        <a:t>20</a:t>
                      </a:r>
                      <a:r>
                        <a:rPr kumimoji="1" lang="en-US" altLang="ja-JP" sz="900" b="0" dirty="0" smtClean="0">
                          <a:solidFill>
                            <a:schemeClr val="tx1"/>
                          </a:solidFill>
                          <a:latin typeface="Meiryo UI" panose="020B0604030504040204" pitchFamily="50" charset="-128"/>
                          <a:ea typeface="Meiryo UI" panose="020B0604030504040204" pitchFamily="50" charset="-128"/>
                        </a:rPr>
                        <a:t>15</a:t>
                      </a:r>
                      <a:r>
                        <a:rPr kumimoji="1" lang="zh-TW" altLang="en-US" sz="900" b="0" dirty="0" smtClean="0">
                          <a:solidFill>
                            <a:schemeClr val="tx1"/>
                          </a:solidFill>
                          <a:latin typeface="Meiryo UI" panose="020B0604030504040204" pitchFamily="50" charset="-128"/>
                          <a:ea typeface="Meiryo UI" panose="020B0604030504040204" pitchFamily="50" charset="-128"/>
                        </a:rPr>
                        <a:t>年版（</a:t>
                      </a:r>
                      <a:r>
                        <a:rPr kumimoji="1" lang="ja-JP" altLang="en-US" sz="900" b="0" dirty="0" smtClean="0">
                          <a:solidFill>
                            <a:schemeClr val="tx1"/>
                          </a:solidFill>
                          <a:latin typeface="Meiryo UI" panose="020B0604030504040204" pitchFamily="50" charset="-128"/>
                          <a:ea typeface="Meiryo UI" panose="020B0604030504040204" pitchFamily="50" charset="-128"/>
                        </a:rPr>
                        <a:t>七</a:t>
                      </a:r>
                      <a:r>
                        <a:rPr kumimoji="1" lang="zh-TW" altLang="en-US" sz="900" b="0" dirty="0" smtClean="0">
                          <a:solidFill>
                            <a:schemeClr val="tx1"/>
                          </a:solidFill>
                          <a:latin typeface="Meiryo UI" panose="020B0604030504040204" pitchFamily="50" charset="-128"/>
                          <a:ea typeface="Meiryo UI" panose="020B0604030504040204" pitchFamily="50" charset="-128"/>
                        </a:rPr>
                        <a:t>訂）</a:t>
                      </a:r>
                      <a:r>
                        <a:rPr kumimoji="1" lang="ja-JP" altLang="en-US" sz="900" b="0" dirty="0" smtClean="0">
                          <a:solidFill>
                            <a:schemeClr val="tx1"/>
                          </a:solidFill>
                          <a:latin typeface="Meiryo UI" panose="020B0604030504040204" pitchFamily="50" charset="-128"/>
                          <a:ea typeface="Meiryo UI" panose="020B0604030504040204" pitchFamily="50" charset="-128"/>
                        </a:rPr>
                        <a:t>及び七訂追補等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8"/>
                  </a:ext>
                </a:extLst>
              </a:tr>
              <a:tr h="77979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a:t>
                      </a:r>
                    </a:p>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栄養素等別に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日当たりの目標量と給与量を記入する。給与量は報告月の平均とし、記入における小数点以下の桁数の取り扱いについては、</a:t>
                      </a:r>
                      <a:r>
                        <a:rPr kumimoji="1" lang="zh-TW" altLang="en-US" sz="900" b="0" dirty="0" smtClean="0">
                          <a:solidFill>
                            <a:schemeClr val="tx1"/>
                          </a:solidFill>
                          <a:latin typeface="Meiryo UI" panose="020B0604030504040204" pitchFamily="50" charset="-128"/>
                          <a:ea typeface="Meiryo UI" panose="020B0604030504040204" pitchFamily="50" charset="-128"/>
                        </a:rPr>
                        <a:t>日本食品標準成分表</a:t>
                      </a:r>
                      <a:r>
                        <a:rPr kumimoji="1" lang="en-US" altLang="zh-TW" sz="900" b="0" dirty="0" smtClean="0">
                          <a:solidFill>
                            <a:schemeClr val="tx1"/>
                          </a:solidFill>
                          <a:latin typeface="Meiryo UI" panose="020B0604030504040204" pitchFamily="50" charset="-128"/>
                          <a:ea typeface="Meiryo UI" panose="020B0604030504040204" pitchFamily="50" charset="-128"/>
                        </a:rPr>
                        <a:t>2020</a:t>
                      </a:r>
                      <a:r>
                        <a:rPr kumimoji="1" lang="zh-TW" altLang="en-US" sz="900" b="0" dirty="0" smtClean="0">
                          <a:solidFill>
                            <a:schemeClr val="tx1"/>
                          </a:solidFill>
                          <a:latin typeface="Meiryo UI" panose="020B0604030504040204" pitchFamily="50" charset="-128"/>
                          <a:ea typeface="Meiryo UI" panose="020B0604030504040204" pitchFamily="50" charset="-128"/>
                        </a:rPr>
                        <a:t>年版（八訂）</a:t>
                      </a:r>
                      <a:r>
                        <a:rPr kumimoji="1" lang="ja-JP" altLang="en-US" sz="900" b="0" dirty="0" smtClean="0">
                          <a:solidFill>
                            <a:schemeClr val="tx1"/>
                          </a:solidFill>
                          <a:latin typeface="Meiryo UI" panose="020B0604030504040204" pitchFamily="50" charset="-128"/>
                          <a:ea typeface="Meiryo UI" panose="020B0604030504040204" pitchFamily="50" charset="-128"/>
                        </a:rPr>
                        <a:t>に準ずる。（端数は四捨五入）なお、算出していない場合は「－」を記入する。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11400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給与量</a:t>
                      </a:r>
                    </a:p>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日当たりの目標量と給与量を整数（端数は四捨五入）で記入する。（ただし、食塩については、小数点第</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位まで記入する。）また、その他項目があれば、空欄に記入する。なお、</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日当たりの給与量の算出で</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週間単位の検討表を作成しているものについては、その月内に属する</a:t>
                      </a:r>
                      <a:r>
                        <a:rPr kumimoji="1" lang="en-US" altLang="ja-JP" sz="900" b="0" dirty="0" smtClean="0">
                          <a:solidFill>
                            <a:schemeClr val="tx1"/>
                          </a:solidFill>
                          <a:latin typeface="Meiryo UI" panose="020B0604030504040204" pitchFamily="50" charset="-128"/>
                          <a:ea typeface="Meiryo UI" panose="020B0604030504040204" pitchFamily="50" charset="-128"/>
                        </a:rPr>
                        <a:t>4</a:t>
                      </a:r>
                      <a:r>
                        <a:rPr kumimoji="1" lang="ja-JP" altLang="en-US" sz="900" b="0" dirty="0" smtClean="0">
                          <a:solidFill>
                            <a:schemeClr val="tx1"/>
                          </a:solidFill>
                          <a:latin typeface="Meiryo UI" panose="020B0604030504040204" pitchFamily="50" charset="-128"/>
                          <a:ea typeface="Meiryo UI" panose="020B0604030504040204" pitchFamily="50" charset="-128"/>
                        </a:rPr>
                        <a:t>週（月がまたがっている場合は、より多い日数の属する</a:t>
                      </a:r>
                      <a:r>
                        <a:rPr kumimoji="1" lang="en-US" altLang="ja-JP" sz="900" b="0" dirty="0" smtClean="0">
                          <a:solidFill>
                            <a:schemeClr val="tx1"/>
                          </a:solidFill>
                          <a:latin typeface="Meiryo UI" panose="020B0604030504040204" pitchFamily="50" charset="-128"/>
                          <a:ea typeface="Meiryo UI" panose="020B0604030504040204" pitchFamily="50" charset="-128"/>
                        </a:rPr>
                        <a:t>4</a:t>
                      </a:r>
                      <a:r>
                        <a:rPr kumimoji="1" lang="ja-JP" altLang="en-US" sz="900" b="0" dirty="0" smtClean="0">
                          <a:solidFill>
                            <a:schemeClr val="tx1"/>
                          </a:solidFill>
                          <a:latin typeface="Meiryo UI" panose="020B0604030504040204" pitchFamily="50" charset="-128"/>
                          <a:ea typeface="Meiryo UI" panose="020B0604030504040204" pitchFamily="50" charset="-128"/>
                        </a:rPr>
                        <a:t>週）の単純平均値でもよい。他の周期で検討表を作成している場合もこれに準ずる。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1782425">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エネルギー産生栄養素</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バランス</a:t>
                      </a: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各栄養素の総エネルギーに占める割合を、整数（端数は四捨五入）で記入する。エネルギーの算出方法については、日本食品標準成分表</a:t>
                      </a:r>
                      <a:r>
                        <a:rPr kumimoji="1" lang="en-US" altLang="ja-JP" sz="900" b="0" dirty="0" smtClean="0">
                          <a:solidFill>
                            <a:schemeClr val="tx1"/>
                          </a:solidFill>
                          <a:latin typeface="Meiryo UI" panose="020B0604030504040204" pitchFamily="50" charset="-128"/>
                          <a:ea typeface="Meiryo UI" panose="020B0604030504040204" pitchFamily="50" charset="-128"/>
                        </a:rPr>
                        <a:t>2020</a:t>
                      </a:r>
                      <a:r>
                        <a:rPr kumimoji="1" lang="ja-JP" altLang="en-US" sz="900" b="0" dirty="0" smtClean="0">
                          <a:solidFill>
                            <a:schemeClr val="tx1"/>
                          </a:solidFill>
                          <a:latin typeface="Meiryo UI" panose="020B0604030504040204" pitchFamily="50" charset="-128"/>
                          <a:ea typeface="Meiryo UI" panose="020B0604030504040204" pitchFamily="50" charset="-128"/>
                        </a:rPr>
                        <a:t>年版（八訂）に準ずるが、エネルギー産生栄養素バランスの算出については、下記による方法でも差し支えない。</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①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(g)×4/</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② </a:t>
                      </a:r>
                      <a:r>
                        <a:rPr kumimoji="1" lang="ja-JP" altLang="en-US" sz="900" b="0" dirty="0" smtClean="0">
                          <a:solidFill>
                            <a:schemeClr val="tx1"/>
                          </a:solidFill>
                          <a:latin typeface="Meiryo UI" panose="020B0604030504040204" pitchFamily="50" charset="-128"/>
                          <a:ea typeface="Meiryo UI" panose="020B0604030504040204" pitchFamily="50" charset="-128"/>
                        </a:rPr>
                        <a:t>脂質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＝脂質</a:t>
                      </a:r>
                      <a:r>
                        <a:rPr kumimoji="1" lang="en-US" altLang="ja-JP" sz="900" b="0" dirty="0" smtClean="0">
                          <a:solidFill>
                            <a:schemeClr val="tx1"/>
                          </a:solidFill>
                          <a:latin typeface="Meiryo UI" panose="020B0604030504040204" pitchFamily="50" charset="-128"/>
                          <a:ea typeface="Meiryo UI" panose="020B0604030504040204" pitchFamily="50" charset="-128"/>
                        </a:rPr>
                        <a:t>(g)×9/</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③ </a:t>
                      </a:r>
                      <a:r>
                        <a:rPr kumimoji="1" lang="ja-JP" altLang="en-US" sz="900" b="0" dirty="0" smtClean="0">
                          <a:solidFill>
                            <a:schemeClr val="tx1"/>
                          </a:solidFill>
                          <a:latin typeface="Meiryo UI" panose="020B0604030504040204" pitchFamily="50" charset="-128"/>
                          <a:ea typeface="Meiryo UI" panose="020B0604030504040204" pitchFamily="50" charset="-128"/>
                        </a:rPr>
                        <a:t>炭水化物</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100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(①</a:t>
                      </a:r>
                      <a:r>
                        <a:rPr kumimoji="1" lang="ja-JP" altLang="en-US" sz="900" b="0" dirty="0" smtClean="0">
                          <a:solidFill>
                            <a:schemeClr val="tx1"/>
                          </a:solidFill>
                          <a:latin typeface="Meiryo UI" panose="020B0604030504040204" pitchFamily="50" charset="-128"/>
                          <a:ea typeface="Meiryo UI" panose="020B0604030504040204" pitchFamily="50" charset="-128"/>
                        </a:rPr>
                        <a:t>＋②</a:t>
                      </a:r>
                      <a:r>
                        <a:rPr kumimoji="1" lang="en-US" altLang="ja-JP" sz="900" b="0" dirty="0" smtClean="0">
                          <a:solidFill>
                            <a:schemeClr val="tx1"/>
                          </a:solidFill>
                          <a:latin typeface="Meiryo UI" panose="020B0604030504040204" pitchFamily="50" charset="-128"/>
                          <a:ea typeface="Meiryo UI" panose="020B0604030504040204" pitchFamily="50" charset="-128"/>
                        </a:rPr>
                        <a:t>)</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309389384"/>
                  </a:ext>
                </a:extLst>
              </a:tr>
              <a:tr h="111400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上記の食種における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栄養補助食品等の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使用状況</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一般的な食品以外に栄養補助食品やサプリメント等を使用している場合に記入する。具体的な食品名と使用量及び主な補給目的の栄養素名（カルシウム・鉄・ビタミン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等）と給与量を記入する。なお、使用量・給与量は、</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日当たりの量を記入する。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報告する食種において、使用する食品として設定されている栄養補助食品等の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みを記入する。 </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27852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栄養管理における課題</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現在の栄養管理における課題を記入する。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r h="445613">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課題に対する改善策、</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工夫事項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上記の課題に対する改善策や工夫事項について記入する。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2" name="テキスト ボックス 1"/>
          <p:cNvSpPr txBox="1"/>
          <p:nvPr/>
        </p:nvSpPr>
        <p:spPr>
          <a:xfrm>
            <a:off x="432000" y="972000"/>
            <a:ext cx="1142954"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（裏面）</a:t>
            </a:r>
          </a:p>
        </p:txBody>
      </p:sp>
      <p:sp>
        <p:nvSpPr>
          <p:cNvPr id="4" name="左大かっこ 3"/>
          <p:cNvSpPr/>
          <p:nvPr/>
        </p:nvSpPr>
        <p:spPr>
          <a:xfrm>
            <a:off x="2430781" y="6316979"/>
            <a:ext cx="45719" cy="741045"/>
          </a:xfrm>
          <a:prstGeom prst="lef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 name="正方形/長方形 10"/>
          <p:cNvSpPr/>
          <p:nvPr/>
        </p:nvSpPr>
        <p:spPr>
          <a:xfrm>
            <a:off x="5220000" y="756000"/>
            <a:ext cx="108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病院</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0"/>
          </p:nvPr>
        </p:nvSpPr>
        <p:spPr/>
        <p:txBody>
          <a:bodyPr/>
          <a:lstStyle/>
          <a:p>
            <a:r>
              <a:rPr kumimoji="1" lang="en-US" altLang="ja-JP" dirty="0" smtClean="0"/>
              <a:t>48</a:t>
            </a:r>
            <a:endParaRPr kumimoji="1" lang="ja-JP" altLang="en-US" dirty="0"/>
          </a:p>
        </p:txBody>
      </p:sp>
    </p:spTree>
    <p:extLst>
      <p:ext uri="{BB962C8B-B14F-4D97-AF65-F5344CB8AC3E}">
        <p14:creationId xmlns:p14="http://schemas.microsoft.com/office/powerpoint/2010/main" val="12063118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28220" y="108000"/>
            <a:ext cx="6401560" cy="9684000"/>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49</a:t>
            </a:r>
            <a:endParaRPr kumimoji="1" lang="ja-JP" altLang="en-US" dirty="0"/>
          </a:p>
        </p:txBody>
      </p:sp>
    </p:spTree>
    <p:extLst>
      <p:ext uri="{BB962C8B-B14F-4D97-AF65-F5344CB8AC3E}">
        <p14:creationId xmlns:p14="http://schemas.microsoft.com/office/powerpoint/2010/main" val="15776632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r>
              <a:rPr kumimoji="1" lang="en-US" altLang="ja-JP" dirty="0" smtClean="0"/>
              <a:t>50</a:t>
            </a:r>
            <a:endParaRPr kumimoji="1" lang="ja-JP" altLang="en-US" dirty="0"/>
          </a:p>
        </p:txBody>
      </p:sp>
      <p:pic>
        <p:nvPicPr>
          <p:cNvPr id="4" name="図 3"/>
          <p:cNvPicPr>
            <a:picLocks noChangeAspect="1"/>
          </p:cNvPicPr>
          <p:nvPr/>
        </p:nvPicPr>
        <p:blipFill>
          <a:blip r:embed="rId2"/>
          <a:stretch>
            <a:fillRect/>
          </a:stretch>
        </p:blipFill>
        <p:spPr>
          <a:xfrm>
            <a:off x="377333" y="330668"/>
            <a:ext cx="6103334" cy="9004554"/>
          </a:xfrm>
          <a:prstGeom prst="rect">
            <a:avLst/>
          </a:prstGeom>
        </p:spPr>
      </p:pic>
    </p:spTree>
    <p:extLst>
      <p:ext uri="{BB962C8B-B14F-4D97-AF65-F5344CB8AC3E}">
        <p14:creationId xmlns:p14="http://schemas.microsoft.com/office/powerpoint/2010/main" val="11823287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3654011493"/>
              </p:ext>
            </p:extLst>
          </p:nvPr>
        </p:nvGraphicFramePr>
        <p:xfrm>
          <a:off x="550725" y="1240950"/>
          <a:ext cx="5756550" cy="5760000"/>
        </p:xfrm>
        <a:graphic>
          <a:graphicData uri="http://schemas.openxmlformats.org/drawingml/2006/table">
            <a:tbl>
              <a:tblPr firstRow="1" bandRow="1">
                <a:tableStyleId>{C083E6E3-FA7D-4D7B-A595-EF9225AFEA82}</a:tableStyleId>
              </a:tblPr>
              <a:tblGrid>
                <a:gridCol w="359784">
                  <a:extLst>
                    <a:ext uri="{9D8B030D-6E8A-4147-A177-3AD203B41FA5}">
                      <a16:colId xmlns:a16="http://schemas.microsoft.com/office/drawing/2014/main" val="20000"/>
                    </a:ext>
                  </a:extLst>
                </a:gridCol>
                <a:gridCol w="1439138">
                  <a:extLst>
                    <a:ext uri="{9D8B030D-6E8A-4147-A177-3AD203B41FA5}">
                      <a16:colId xmlns:a16="http://schemas.microsoft.com/office/drawing/2014/main" val="20001"/>
                    </a:ext>
                  </a:extLst>
                </a:gridCol>
                <a:gridCol w="3957628">
                  <a:extLst>
                    <a:ext uri="{9D8B030D-6E8A-4147-A177-3AD203B41FA5}">
                      <a16:colId xmlns:a16="http://schemas.microsoft.com/office/drawing/2014/main" val="20002"/>
                    </a:ext>
                  </a:extLst>
                </a:gridCol>
              </a:tblGrid>
              <a:tr h="288866">
                <a:tc>
                  <a:txBody>
                    <a:bodyPr/>
                    <a:lstStyle/>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944210484"/>
                  </a:ext>
                </a:extLst>
              </a:tr>
              <a:tr h="123165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回当たりの食数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報告月における、</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回当たりの平均食数を整数（端数は四捨五入）で記入する。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 </a:t>
                      </a:r>
                      <a:r>
                        <a:rPr kumimoji="1" lang="ja-JP" altLang="en-US" sz="900" b="0" dirty="0" smtClean="0">
                          <a:solidFill>
                            <a:schemeClr val="tx1"/>
                          </a:solidFill>
                          <a:latin typeface="Meiryo UI" panose="020B0604030504040204" pitchFamily="50" charset="-128"/>
                          <a:ea typeface="Meiryo UI" panose="020B0604030504040204" pitchFamily="50" charset="-128"/>
                        </a:rPr>
                        <a:t>一般食は、各施設の形態と固さにより施設独自の区分別に記入する。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療養食は、「加算対象」、「加算対象以外」別に記入する。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職員食等は、職員及び付き添いの食事を提供している場合に朝、昼、夕に分</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err="1" smtClean="0">
                          <a:solidFill>
                            <a:schemeClr val="tx1"/>
                          </a:solidFill>
                          <a:latin typeface="Meiryo UI" panose="020B0604030504040204" pitchFamily="50" charset="-128"/>
                          <a:ea typeface="Meiryo UI" panose="020B0604030504040204" pitchFamily="50" charset="-128"/>
                        </a:rPr>
                        <a:t>けて</a:t>
                      </a:r>
                      <a:r>
                        <a:rPr kumimoji="1" lang="ja-JP" altLang="en-US" sz="900" b="0" dirty="0" smtClean="0">
                          <a:solidFill>
                            <a:schemeClr val="tx1"/>
                          </a:solidFill>
                          <a:latin typeface="Meiryo UI" panose="020B0604030504040204" pitchFamily="50" charset="-128"/>
                          <a:ea typeface="Meiryo UI" panose="020B0604030504040204" pitchFamily="50" charset="-128"/>
                        </a:rPr>
                        <a:t>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 </a:t>
                      </a:r>
                      <a:r>
                        <a:rPr kumimoji="1" lang="ja-JP" altLang="en-US" sz="900" b="0" dirty="0" smtClean="0">
                          <a:solidFill>
                            <a:schemeClr val="tx1"/>
                          </a:solidFill>
                          <a:latin typeface="Meiryo UI" panose="020B0604030504040204" pitchFamily="50" charset="-128"/>
                          <a:ea typeface="Meiryo UI" panose="020B0604030504040204" pitchFamily="50" charset="-128"/>
                        </a:rPr>
                        <a:t>その他は、デイケア等で食事を提供している場合に記入する。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（朝昼夕のうち最大食数を記入する。）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23165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給食従事者数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marL="228600" indent="-228600">
                        <a:lnSpc>
                          <a:spcPct val="100000"/>
                        </a:lnSpc>
                        <a:buAutoNum type="arabicParenBoth"/>
                      </a:pPr>
                      <a:r>
                        <a:rPr kumimoji="1" lang="ja-JP" altLang="en-US" sz="900" b="0" dirty="0" smtClean="0">
                          <a:solidFill>
                            <a:schemeClr val="tx1"/>
                          </a:solidFill>
                          <a:latin typeface="Meiryo UI" panose="020B0604030504040204" pitchFamily="50" charset="-128"/>
                          <a:ea typeface="Meiryo UI" panose="020B0604030504040204" pitchFamily="50" charset="-128"/>
                        </a:rPr>
                        <a:t>従事者数を施設・委託業者別、常勤（労働時間週</a:t>
                      </a:r>
                      <a:r>
                        <a:rPr kumimoji="1" lang="en-US" altLang="ja-JP" sz="900" b="0" dirty="0" smtClean="0">
                          <a:solidFill>
                            <a:schemeClr val="tx1"/>
                          </a:solidFill>
                          <a:latin typeface="Meiryo UI" panose="020B0604030504040204" pitchFamily="50" charset="-128"/>
                          <a:ea typeface="Meiryo UI" panose="020B0604030504040204" pitchFamily="50" charset="-128"/>
                        </a:rPr>
                        <a:t>32</a:t>
                      </a:r>
                      <a:r>
                        <a:rPr kumimoji="1" lang="ja-JP" altLang="en-US" sz="900" b="0" dirty="0" smtClean="0">
                          <a:solidFill>
                            <a:schemeClr val="tx1"/>
                          </a:solidFill>
                          <a:latin typeface="Meiryo UI" panose="020B0604030504040204" pitchFamily="50" charset="-128"/>
                          <a:ea typeface="Meiryo UI" panose="020B0604030504040204" pitchFamily="50" charset="-128"/>
                        </a:rPr>
                        <a:t>時間以上）・常勤以外別に記入する。施設外調理の場合は、施設内で従事する者の人数のみ記</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indent="0">
                        <a:lnSpc>
                          <a:spcPct val="100000"/>
                        </a:lnSpc>
                        <a:buNone/>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err="1" smtClean="0">
                          <a:solidFill>
                            <a:schemeClr val="tx1"/>
                          </a:solidFill>
                          <a:latin typeface="Meiryo UI" panose="020B0604030504040204" pitchFamily="50" charset="-128"/>
                          <a:ea typeface="Meiryo UI" panose="020B0604030504040204" pitchFamily="50" charset="-128"/>
                        </a:rPr>
                        <a:t>入する</a:t>
                      </a:r>
                      <a:r>
                        <a:rPr kumimoji="1" lang="ja-JP" altLang="en-US"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上記について管理栄養士、栄養士、調理師は、有資格（登録）者とする。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なお、管理栄養士である者は、栄養士に含めない。また、栄養士・調理師等の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資格を併せ持つ場合は、業務内容から判断し、いずれか主なものに記入する。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複数の施設に勤務する場合は、主として勤務する施設で計上する。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59037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療養食加算</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経口移行加算</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経口維持加算</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報告月における算定の有無に関わらず、体制が整備されていれば「有」とする。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43005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配膳時間</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時刻は</a:t>
                      </a:r>
                      <a:r>
                        <a:rPr kumimoji="1" lang="en-US" altLang="ja-JP" sz="900" b="0" dirty="0" smtClean="0">
                          <a:solidFill>
                            <a:schemeClr val="tx1"/>
                          </a:solidFill>
                          <a:latin typeface="Meiryo UI" panose="020B0604030504040204" pitchFamily="50" charset="-128"/>
                          <a:ea typeface="Meiryo UI" panose="020B0604030504040204" pitchFamily="50" charset="-128"/>
                        </a:rPr>
                        <a:t>24</a:t>
                      </a:r>
                      <a:r>
                        <a:rPr kumimoji="1" lang="ja-JP" altLang="en-US" sz="900" b="0" dirty="0" smtClean="0">
                          <a:solidFill>
                            <a:schemeClr val="tx1"/>
                          </a:solidFill>
                          <a:latin typeface="Meiryo UI" panose="020B0604030504040204" pitchFamily="50" charset="-128"/>
                          <a:ea typeface="Meiryo UI" panose="020B0604030504040204" pitchFamily="50" charset="-128"/>
                        </a:rPr>
                        <a:t>時間制で記入する。配膳時間が一定でない場合は、最も早い時刻を記入する。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269725">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委託内容</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施設外調理の場合は該当する調理方式に〇をつける。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556564833"/>
                  </a:ext>
                </a:extLst>
              </a:tr>
              <a:tr h="26720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食事せん規約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当該規約の作成日（直近の改定年月）を記入する。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7"/>
                  </a:ext>
                </a:extLst>
              </a:tr>
              <a:tr h="59037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栄養食事相談</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相談件数は、個別及び集団別に入所者、通所者、在宅に分けて記入する。（栄養ケア・マネジメントで関わった件数も含める。）集団の場合は、主な実施内容を記入する。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269725">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多職種協働</a:t>
                      </a: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褥瘡対策チーム等、管理栄養士が参画している主な活動組織について記入する。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59037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非常時危機管理対策</a:t>
                      </a:r>
                      <a:endParaRPr kumimoji="1" lang="en-US" altLang="zh-TW"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（食関連） </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食品等の備蓄は、施設及び敷地内で保管している場合のみ「有」とする。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施設間連携は、非常時における人員の派遣や物資の提供等について、他施設と協定等が締結されている場合に「有」とする。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6" name="テキスト ボックス 5"/>
          <p:cNvSpPr txBox="1"/>
          <p:nvPr/>
        </p:nvSpPr>
        <p:spPr>
          <a:xfrm>
            <a:off x="432000" y="972000"/>
            <a:ext cx="2590800" cy="253916"/>
          </a:xfrm>
          <a:prstGeom prst="rect">
            <a:avLst/>
          </a:prstGeom>
          <a:noFill/>
        </p:spPr>
        <p:txBody>
          <a:bodyPr wrap="square" rtlCol="0">
            <a:spAutoFit/>
          </a:bodyPr>
          <a:lstStyle/>
          <a:p>
            <a:r>
              <a:rPr kumimoji="1" lang="ja-JP" altLang="en-US" sz="1000" dirty="0" smtClean="0">
                <a:solidFill>
                  <a:schemeClr val="accent3">
                    <a:lumMod val="75000"/>
                  </a:schemeClr>
                </a:solidFill>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記入要領（主な項目のみ）</a:t>
            </a:r>
            <a:endParaRPr kumimoji="1" lang="ja-JP" altLang="en-US" sz="1000" dirty="0">
              <a:latin typeface="Meiryo UI" panose="020B0604030504040204" pitchFamily="50" charset="-128"/>
              <a:ea typeface="Meiryo UI" panose="020B0604030504040204" pitchFamily="50" charset="-128"/>
            </a:endParaRPr>
          </a:p>
        </p:txBody>
      </p:sp>
      <p:sp>
        <p:nvSpPr>
          <p:cNvPr id="9" name="正方形/長方形 8"/>
          <p:cNvSpPr/>
          <p:nvPr/>
        </p:nvSpPr>
        <p:spPr>
          <a:xfrm>
            <a:off x="5218248" y="756000"/>
            <a:ext cx="108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介護保険施設</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51</a:t>
            </a:r>
            <a:endParaRPr kumimoji="1" lang="ja-JP" altLang="en-US" dirty="0"/>
          </a:p>
        </p:txBody>
      </p:sp>
    </p:spTree>
    <p:extLst>
      <p:ext uri="{BB962C8B-B14F-4D97-AF65-F5344CB8AC3E}">
        <p14:creationId xmlns:p14="http://schemas.microsoft.com/office/powerpoint/2010/main" val="31770468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1817801946"/>
              </p:ext>
            </p:extLst>
          </p:nvPr>
        </p:nvGraphicFramePr>
        <p:xfrm>
          <a:off x="549000" y="1240950"/>
          <a:ext cx="5760000" cy="7920000"/>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286367">
                <a:tc>
                  <a:txBody>
                    <a:bodyPr/>
                    <a:lstStyle/>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759126681"/>
                  </a:ext>
                </a:extLst>
              </a:tr>
              <a:tr h="4785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食事せん規約に基づく区分のうち、報告月において最も食数が多かったものを記入する。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4785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食材料費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の食種にかかる費用で、</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日当たりの食材料費（消費税込み）を記入する。（業務委託の契約金額ではない。）</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29730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基準設定</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給与栄養目標量及び食品群別目標量を設定した年月を記入する。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83245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栄養価計算の基準</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給与栄養量を算出する際に使用した食品標準成分表について、該当するものに○をつける。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zh-TW" altLang="en-US" sz="900" b="0" baseline="0" dirty="0" smtClean="0">
                          <a:solidFill>
                            <a:schemeClr val="tx1"/>
                          </a:solidFill>
                          <a:latin typeface="Meiryo UI" panose="020B0604030504040204" pitchFamily="50" charset="-128"/>
                          <a:ea typeface="Meiryo UI" panose="020B0604030504040204" pitchFamily="50" charset="-128"/>
                        </a:rPr>
                        <a:t>八訂：日本食品標準成分表</a:t>
                      </a:r>
                      <a:r>
                        <a:rPr kumimoji="1" lang="en-US" altLang="zh-TW" sz="900" b="0" baseline="0" dirty="0" smtClean="0">
                          <a:solidFill>
                            <a:schemeClr val="tx1"/>
                          </a:solidFill>
                          <a:latin typeface="Meiryo UI" panose="020B0604030504040204" pitchFamily="50" charset="-128"/>
                          <a:ea typeface="Meiryo UI" panose="020B0604030504040204" pitchFamily="50" charset="-128"/>
                        </a:rPr>
                        <a:t>2020</a:t>
                      </a:r>
                      <a:r>
                        <a:rPr kumimoji="1" lang="zh-TW" altLang="en-US" sz="900" b="0" baseline="0" dirty="0" smtClean="0">
                          <a:solidFill>
                            <a:schemeClr val="tx1"/>
                          </a:solidFill>
                          <a:latin typeface="Meiryo UI" panose="020B0604030504040204" pitchFamily="50" charset="-128"/>
                          <a:ea typeface="Meiryo UI" panose="020B0604030504040204" pitchFamily="50" charset="-128"/>
                        </a:rPr>
                        <a:t>年版（八訂）</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七訂：</a:t>
                      </a:r>
                      <a:r>
                        <a:rPr kumimoji="1" lang="zh-TW" altLang="en-US" sz="900" b="0" dirty="0" smtClean="0">
                          <a:solidFill>
                            <a:schemeClr val="tx1"/>
                          </a:solidFill>
                          <a:latin typeface="Meiryo UI" panose="020B0604030504040204" pitchFamily="50" charset="-128"/>
                          <a:ea typeface="Meiryo UI" panose="020B0604030504040204" pitchFamily="50" charset="-128"/>
                        </a:rPr>
                        <a:t>日本食品標準成分表</a:t>
                      </a:r>
                      <a:r>
                        <a:rPr kumimoji="1" lang="en-US" altLang="zh-TW" sz="900" b="0" dirty="0" smtClean="0">
                          <a:solidFill>
                            <a:schemeClr val="tx1"/>
                          </a:solidFill>
                          <a:latin typeface="Meiryo UI" panose="020B0604030504040204" pitchFamily="50" charset="-128"/>
                          <a:ea typeface="Meiryo UI" panose="020B0604030504040204" pitchFamily="50" charset="-128"/>
                        </a:rPr>
                        <a:t>20</a:t>
                      </a:r>
                      <a:r>
                        <a:rPr kumimoji="1" lang="en-US" altLang="ja-JP" sz="900" b="0" dirty="0" smtClean="0">
                          <a:solidFill>
                            <a:schemeClr val="tx1"/>
                          </a:solidFill>
                          <a:latin typeface="Meiryo UI" panose="020B0604030504040204" pitchFamily="50" charset="-128"/>
                          <a:ea typeface="Meiryo UI" panose="020B0604030504040204" pitchFamily="50" charset="-128"/>
                        </a:rPr>
                        <a:t>15</a:t>
                      </a:r>
                      <a:r>
                        <a:rPr kumimoji="1" lang="zh-TW" altLang="en-US" sz="900" b="0" dirty="0" smtClean="0">
                          <a:solidFill>
                            <a:schemeClr val="tx1"/>
                          </a:solidFill>
                          <a:latin typeface="Meiryo UI" panose="020B0604030504040204" pitchFamily="50" charset="-128"/>
                          <a:ea typeface="Meiryo UI" panose="020B0604030504040204" pitchFamily="50" charset="-128"/>
                        </a:rPr>
                        <a:t>年版（</a:t>
                      </a:r>
                      <a:r>
                        <a:rPr kumimoji="1" lang="ja-JP" altLang="en-US" sz="900" b="0" dirty="0" smtClean="0">
                          <a:solidFill>
                            <a:schemeClr val="tx1"/>
                          </a:solidFill>
                          <a:latin typeface="Meiryo UI" panose="020B0604030504040204" pitchFamily="50" charset="-128"/>
                          <a:ea typeface="Meiryo UI" panose="020B0604030504040204" pitchFamily="50" charset="-128"/>
                        </a:rPr>
                        <a:t>七</a:t>
                      </a:r>
                      <a:r>
                        <a:rPr kumimoji="1" lang="zh-TW" altLang="en-US" sz="900" b="0" dirty="0" smtClean="0">
                          <a:solidFill>
                            <a:schemeClr val="tx1"/>
                          </a:solidFill>
                          <a:latin typeface="Meiryo UI" panose="020B0604030504040204" pitchFamily="50" charset="-128"/>
                          <a:ea typeface="Meiryo UI" panose="020B0604030504040204" pitchFamily="50" charset="-128"/>
                        </a:rPr>
                        <a:t>訂）</a:t>
                      </a:r>
                      <a:r>
                        <a:rPr kumimoji="1" lang="ja-JP" altLang="en-US" sz="900" b="0" dirty="0" smtClean="0">
                          <a:solidFill>
                            <a:schemeClr val="tx1"/>
                          </a:solidFill>
                          <a:latin typeface="Meiryo UI" panose="020B0604030504040204" pitchFamily="50" charset="-128"/>
                          <a:ea typeface="Meiryo UI" panose="020B0604030504040204" pitchFamily="50" charset="-128"/>
                        </a:rPr>
                        <a:t>及び七訂追補等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8"/>
                  </a:ext>
                </a:extLst>
              </a:tr>
              <a:tr h="65687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a:t>
                      </a:r>
                    </a:p>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栄養素等別に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日当たりの目標量と給与量を記入する。記入における小数点以下の桁数の取り扱いについては、</a:t>
                      </a:r>
                      <a:r>
                        <a:rPr kumimoji="1" lang="zh-TW" altLang="en-US" sz="900" b="0" dirty="0" smtClean="0">
                          <a:solidFill>
                            <a:schemeClr val="tx1"/>
                          </a:solidFill>
                          <a:latin typeface="Meiryo UI" panose="020B0604030504040204" pitchFamily="50" charset="-128"/>
                          <a:ea typeface="Meiryo UI" panose="020B0604030504040204" pitchFamily="50" charset="-128"/>
                        </a:rPr>
                        <a:t>日本食品標準成分表</a:t>
                      </a:r>
                      <a:r>
                        <a:rPr kumimoji="1" lang="en-US" altLang="zh-TW" sz="900" b="0" dirty="0" smtClean="0">
                          <a:solidFill>
                            <a:schemeClr val="tx1"/>
                          </a:solidFill>
                          <a:latin typeface="Meiryo UI" panose="020B0604030504040204" pitchFamily="50" charset="-128"/>
                          <a:ea typeface="Meiryo UI" panose="020B0604030504040204" pitchFamily="50" charset="-128"/>
                        </a:rPr>
                        <a:t>2020</a:t>
                      </a:r>
                      <a:r>
                        <a:rPr kumimoji="1" lang="zh-TW" altLang="en-US" sz="900" b="0" dirty="0" smtClean="0">
                          <a:solidFill>
                            <a:schemeClr val="tx1"/>
                          </a:solidFill>
                          <a:latin typeface="Meiryo UI" panose="020B0604030504040204" pitchFamily="50" charset="-128"/>
                          <a:ea typeface="Meiryo UI" panose="020B0604030504040204" pitchFamily="50" charset="-128"/>
                        </a:rPr>
                        <a:t>年版（八訂）</a:t>
                      </a:r>
                      <a:r>
                        <a:rPr kumimoji="1" lang="ja-JP" altLang="en-US" sz="900" b="0" dirty="0" smtClean="0">
                          <a:solidFill>
                            <a:schemeClr val="tx1"/>
                          </a:solidFill>
                          <a:latin typeface="Meiryo UI" panose="020B0604030504040204" pitchFamily="50" charset="-128"/>
                          <a:ea typeface="Meiryo UI" panose="020B0604030504040204" pitchFamily="50" charset="-128"/>
                        </a:rPr>
                        <a:t>に準ずる。（端数は四捨五入）なお、算出していない場合は「－」を記入する。</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119204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給与量</a:t>
                      </a: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日当たりの目標量と給与量を整数（端数は四捨五入）で記入する。（ただし、食塩については、小数点第</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位まで記入する。）また、その他項目があれば、空欄に記入する。なお、</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日当たりの給与量の算出で</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週間単位の検討表を作成しているものについては、その月内に属する</a:t>
                      </a:r>
                      <a:r>
                        <a:rPr kumimoji="1" lang="en-US" altLang="ja-JP" sz="900" b="0" dirty="0" smtClean="0">
                          <a:solidFill>
                            <a:schemeClr val="tx1"/>
                          </a:solidFill>
                          <a:latin typeface="Meiryo UI" panose="020B0604030504040204" pitchFamily="50" charset="-128"/>
                          <a:ea typeface="Meiryo UI" panose="020B0604030504040204" pitchFamily="50" charset="-128"/>
                        </a:rPr>
                        <a:t>4</a:t>
                      </a:r>
                      <a:r>
                        <a:rPr kumimoji="1" lang="ja-JP" altLang="en-US" sz="900" b="0" dirty="0" smtClean="0">
                          <a:solidFill>
                            <a:schemeClr val="tx1"/>
                          </a:solidFill>
                          <a:latin typeface="Meiryo UI" panose="020B0604030504040204" pitchFamily="50" charset="-128"/>
                          <a:ea typeface="Meiryo UI" panose="020B0604030504040204" pitchFamily="50" charset="-128"/>
                        </a:rPr>
                        <a:t>週（月がまたがっている場合は、より多い日数の属する</a:t>
                      </a:r>
                      <a:r>
                        <a:rPr kumimoji="1" lang="en-US" altLang="ja-JP" sz="900" b="0" dirty="0" smtClean="0">
                          <a:solidFill>
                            <a:schemeClr val="tx1"/>
                          </a:solidFill>
                          <a:latin typeface="Meiryo UI" panose="020B0604030504040204" pitchFamily="50" charset="-128"/>
                          <a:ea typeface="Meiryo UI" panose="020B0604030504040204" pitchFamily="50" charset="-128"/>
                        </a:rPr>
                        <a:t>4</a:t>
                      </a:r>
                      <a:r>
                        <a:rPr kumimoji="1" lang="ja-JP" altLang="en-US" sz="900" b="0" dirty="0" smtClean="0">
                          <a:solidFill>
                            <a:schemeClr val="tx1"/>
                          </a:solidFill>
                          <a:latin typeface="Meiryo UI" panose="020B0604030504040204" pitchFamily="50" charset="-128"/>
                          <a:ea typeface="Meiryo UI" panose="020B0604030504040204" pitchFamily="50" charset="-128"/>
                        </a:rPr>
                        <a:t>週）の単純平均値でもよい。他の周期で検討表を作成している場合もこれに準ずる。</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741101520"/>
                  </a:ext>
                </a:extLst>
              </a:tr>
              <a:tr h="190560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エネルギー産生栄養素</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バランス</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各栄養素の総エネルギーに占める割合を、整数（端数は四捨五入）で記入する。エネルギーの算出方法については、日本食品標準成分表</a:t>
                      </a:r>
                      <a:r>
                        <a:rPr kumimoji="1" lang="en-US" altLang="ja-JP" sz="900" b="0" dirty="0" smtClean="0">
                          <a:solidFill>
                            <a:schemeClr val="tx1"/>
                          </a:solidFill>
                          <a:latin typeface="Meiryo UI" panose="020B0604030504040204" pitchFamily="50" charset="-128"/>
                          <a:ea typeface="Meiryo UI" panose="020B0604030504040204" pitchFamily="50" charset="-128"/>
                        </a:rPr>
                        <a:t>2020</a:t>
                      </a:r>
                      <a:r>
                        <a:rPr kumimoji="1" lang="ja-JP" altLang="en-US" sz="900" b="0" dirty="0" smtClean="0">
                          <a:solidFill>
                            <a:schemeClr val="tx1"/>
                          </a:solidFill>
                          <a:latin typeface="Meiryo UI" panose="020B0604030504040204" pitchFamily="50" charset="-128"/>
                          <a:ea typeface="Meiryo UI" panose="020B0604030504040204" pitchFamily="50" charset="-128"/>
                        </a:rPr>
                        <a:t>年版（八訂）に準ずるが、エネルギー産生栄養素バランスの算出については、下記による方法でも差し支えない。</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①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(g)×4/</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② 脂質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＝脂質</a:t>
                      </a:r>
                      <a:r>
                        <a:rPr kumimoji="1" lang="en-US" altLang="ja-JP" sz="900" b="0" dirty="0" smtClean="0">
                          <a:solidFill>
                            <a:schemeClr val="tx1"/>
                          </a:solidFill>
                          <a:latin typeface="Meiryo UI" panose="020B0604030504040204" pitchFamily="50" charset="-128"/>
                          <a:ea typeface="Meiryo UI" panose="020B0604030504040204" pitchFamily="50" charset="-128"/>
                        </a:rPr>
                        <a:t>(g)×9/</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③ 炭水化物</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100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(①</a:t>
                      </a:r>
                      <a:r>
                        <a:rPr kumimoji="1" lang="ja-JP" altLang="en-US" sz="900" b="0" dirty="0" smtClean="0">
                          <a:solidFill>
                            <a:schemeClr val="tx1"/>
                          </a:solidFill>
                          <a:latin typeface="Meiryo UI" panose="020B0604030504040204" pitchFamily="50" charset="-128"/>
                          <a:ea typeface="Meiryo UI" panose="020B0604030504040204" pitchFamily="50" charset="-128"/>
                        </a:rPr>
                        <a:t>＋②</a:t>
                      </a:r>
                      <a:r>
                        <a:rPr kumimoji="1" lang="en-US" altLang="ja-JP" sz="900" b="0" dirty="0" smtClean="0">
                          <a:solidFill>
                            <a:schemeClr val="tx1"/>
                          </a:solidFill>
                          <a:latin typeface="Meiryo UI" panose="020B0604030504040204" pitchFamily="50" charset="-128"/>
                          <a:ea typeface="Meiryo UI" panose="020B0604030504040204" pitchFamily="50" charset="-128"/>
                        </a:rPr>
                        <a:t>)</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1013679">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上記の食種における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栄養補助食品等の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使用状況</a:t>
                      </a:r>
                    </a:p>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一般的な食品以外に栄養補助食品やサプリメントを使用している場合に記入する。具体的な食品名と使用量及び主な補給目的の栄養素名（カルシウム・鉄・ビタミン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B</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等）と給与量を記入する。なお、使用量・給与量は、</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日当たりの量を記入する。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報告する食種において、使用する食品として設定されている栄養補助食品等の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みを記入する。 </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300123">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栄養管理における課題</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現在の栄養管理における課題を記入する。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r h="4785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課題に対する改善策、</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工夫事項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上記の課題に対する改善策や工夫事項について記入する。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7" name="テキスト ボックス 6"/>
          <p:cNvSpPr txBox="1"/>
          <p:nvPr/>
        </p:nvSpPr>
        <p:spPr>
          <a:xfrm>
            <a:off x="432000" y="972000"/>
            <a:ext cx="742904"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（裏面）</a:t>
            </a:r>
          </a:p>
        </p:txBody>
      </p:sp>
      <p:sp>
        <p:nvSpPr>
          <p:cNvPr id="11" name="正方形/長方形 10"/>
          <p:cNvSpPr/>
          <p:nvPr/>
        </p:nvSpPr>
        <p:spPr>
          <a:xfrm>
            <a:off x="5220000" y="756000"/>
            <a:ext cx="108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介護保険施設</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12" name="左大かっこ 11"/>
          <p:cNvSpPr/>
          <p:nvPr/>
        </p:nvSpPr>
        <p:spPr>
          <a:xfrm>
            <a:off x="2430780" y="6231254"/>
            <a:ext cx="45719" cy="741045"/>
          </a:xfrm>
          <a:prstGeom prst="lef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スライド番号プレースホルダー 1"/>
          <p:cNvSpPr>
            <a:spLocks noGrp="1"/>
          </p:cNvSpPr>
          <p:nvPr>
            <p:ph type="sldNum" sz="quarter" idx="10"/>
          </p:nvPr>
        </p:nvSpPr>
        <p:spPr/>
        <p:txBody>
          <a:bodyPr/>
          <a:lstStyle/>
          <a:p>
            <a:r>
              <a:rPr kumimoji="1" lang="en-US" altLang="ja-JP" dirty="0" smtClean="0"/>
              <a:t>52</a:t>
            </a:r>
            <a:endParaRPr kumimoji="1" lang="ja-JP" altLang="en-US" dirty="0"/>
          </a:p>
        </p:txBody>
      </p:sp>
    </p:spTree>
    <p:extLst>
      <p:ext uri="{BB962C8B-B14F-4D97-AF65-F5344CB8AC3E}">
        <p14:creationId xmlns:p14="http://schemas.microsoft.com/office/powerpoint/2010/main" val="31770468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35000" y="154598"/>
            <a:ext cx="6588000" cy="9640320"/>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53</a:t>
            </a:r>
            <a:endParaRPr kumimoji="1" lang="ja-JP" altLang="en-US" dirty="0"/>
          </a:p>
        </p:txBody>
      </p:sp>
    </p:spTree>
    <p:extLst>
      <p:ext uri="{BB962C8B-B14F-4D97-AF65-F5344CB8AC3E}">
        <p14:creationId xmlns:p14="http://schemas.microsoft.com/office/powerpoint/2010/main" val="35862909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58701" y="137250"/>
            <a:ext cx="6340598" cy="9612000"/>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54</a:t>
            </a:r>
            <a:endParaRPr kumimoji="1" lang="ja-JP" altLang="en-US" dirty="0"/>
          </a:p>
        </p:txBody>
      </p:sp>
    </p:spTree>
    <p:extLst>
      <p:ext uri="{BB962C8B-B14F-4D97-AF65-F5344CB8AC3E}">
        <p14:creationId xmlns:p14="http://schemas.microsoft.com/office/powerpoint/2010/main" val="6025350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1768434971"/>
              </p:ext>
            </p:extLst>
          </p:nvPr>
        </p:nvGraphicFramePr>
        <p:xfrm>
          <a:off x="549000" y="996955"/>
          <a:ext cx="5760000" cy="8465500"/>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288000">
                <a:tc>
                  <a:txBody>
                    <a:bodyPr/>
                    <a:lstStyle/>
                    <a:p>
                      <a:pPr algn="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632206987"/>
                  </a:ext>
                </a:extLst>
              </a:tr>
              <a:tr h="364602">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施設種別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事業所</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学校以外は「</a:t>
                      </a:r>
                      <a:r>
                        <a:rPr kumimoji="1" lang="en-US" altLang="ja-JP" sz="900" b="0" dirty="0" smtClean="0">
                          <a:solidFill>
                            <a:schemeClr val="tx1"/>
                          </a:solidFill>
                          <a:latin typeface="Meiryo UI" panose="020B0604030504040204" pitchFamily="50" charset="-128"/>
                          <a:ea typeface="Meiryo UI" panose="020B0604030504040204" pitchFamily="50" charset="-128"/>
                        </a:rPr>
                        <a:t>3</a:t>
                      </a:r>
                      <a:r>
                        <a:rPr kumimoji="1" lang="ja-JP" altLang="en-US" sz="900" b="0" dirty="0" smtClean="0">
                          <a:solidFill>
                            <a:schemeClr val="tx1"/>
                          </a:solidFill>
                          <a:latin typeface="Meiryo UI" panose="020B0604030504040204" pitchFamily="50" charset="-128"/>
                          <a:ea typeface="Meiryo UI" panose="020B0604030504040204" pitchFamily="50" charset="-128"/>
                        </a:rPr>
                        <a:t>」に施設種別</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寄宿舎･矯正施設･自衛隊･一般給食センター等</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04823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lang="ja-JP" altLang="en-US" sz="900" b="0" dirty="0" smtClean="0">
                          <a:solidFill>
                            <a:schemeClr val="tx1"/>
                          </a:solidFill>
                          <a:latin typeface="Meiryo UI" panose="020B0604030504040204" pitchFamily="50" charset="-128"/>
                          <a:ea typeface="Meiryo UI" panose="020B0604030504040204" pitchFamily="50" charset="-128"/>
                        </a:rPr>
                        <a:t>給食従事者数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marL="228600" indent="-228600">
                        <a:lnSpc>
                          <a:spcPct val="100000"/>
                        </a:lnSpc>
                        <a:buAutoNum type="arabicParenBoth"/>
                      </a:pPr>
                      <a:r>
                        <a:rPr kumimoji="1" lang="ja-JP" altLang="en-US" sz="900" b="0" dirty="0" smtClean="0">
                          <a:solidFill>
                            <a:schemeClr val="tx1"/>
                          </a:solidFill>
                          <a:latin typeface="Meiryo UI" panose="020B0604030504040204" pitchFamily="50" charset="-128"/>
                          <a:ea typeface="Meiryo UI" panose="020B0604030504040204" pitchFamily="50" charset="-128"/>
                        </a:rPr>
                        <a:t>従事者数を施設・委託業者別、常勤（労働時間週</a:t>
                      </a:r>
                      <a:r>
                        <a:rPr kumimoji="1" lang="en-US" altLang="ja-JP" sz="900" b="0" dirty="0" smtClean="0">
                          <a:solidFill>
                            <a:schemeClr val="tx1"/>
                          </a:solidFill>
                          <a:latin typeface="Meiryo UI" panose="020B0604030504040204" pitchFamily="50" charset="-128"/>
                          <a:ea typeface="Meiryo UI" panose="020B0604030504040204" pitchFamily="50" charset="-128"/>
                        </a:rPr>
                        <a:t>32</a:t>
                      </a:r>
                      <a:r>
                        <a:rPr kumimoji="1" lang="ja-JP" altLang="en-US" sz="900" b="0" dirty="0" smtClean="0">
                          <a:solidFill>
                            <a:schemeClr val="tx1"/>
                          </a:solidFill>
                          <a:latin typeface="Meiryo UI" panose="020B0604030504040204" pitchFamily="50" charset="-128"/>
                          <a:ea typeface="Meiryo UI" panose="020B0604030504040204" pitchFamily="50" charset="-128"/>
                        </a:rPr>
                        <a:t>時間以上）・常勤以外別に記入する。施設外調理の場合は、施設内で従事する者の人数のみ記</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indent="0">
                        <a:lnSpc>
                          <a:spcPct val="100000"/>
                        </a:lnSpc>
                        <a:buNone/>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err="1" smtClean="0">
                          <a:solidFill>
                            <a:schemeClr val="tx1"/>
                          </a:solidFill>
                          <a:latin typeface="Meiryo UI" panose="020B0604030504040204" pitchFamily="50" charset="-128"/>
                          <a:ea typeface="Meiryo UI" panose="020B0604030504040204" pitchFamily="50" charset="-128"/>
                        </a:rPr>
                        <a:t>入する</a:t>
                      </a:r>
                      <a:r>
                        <a:rPr kumimoji="1" lang="ja-JP" altLang="en-US"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上記について管理栄養士、栄養士、調理師は、有資格（登録）者とする。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なお、管理栄養士である者は、栄養士に含めない。また、栄養士・調理師等の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資格を併せ持つ場合は、業務内容から判断し、いずれか主なものに記入する。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複数の施設に勤務する場合は、主として勤務する施設で計上する。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230029">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施設外調理</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「有」の場合は、ケータリングや弁当等</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その具体的な内容を記入する。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50132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朝食・昼食・夕食等の</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日当たりの平均食数</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報告月の総食数を給食日数で除した値</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を整数（端数は四捨五入）で記入する。なお、間食･夜食等は空欄に記入する。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63805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食材料費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人当たりの食材料費</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消費税含む</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を食事ごとに整数で記入する。ただし</a:t>
                      </a:r>
                      <a:r>
                        <a:rPr kumimoji="1" lang="en-US" altLang="ja-JP" sz="900" b="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食以上を提供し食事ごとに食材料費を算出していない場合は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合計欄に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日分の食材料費を記入する。利用者によって食材料費が異なる場合は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主たる利用者の食材料費を記入する。（業務委託の契約金額ではない。）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268894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給食利用者の把握</a:t>
                      </a:r>
                    </a:p>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定期的に利用者の身体状況を把握している場合に「有」とし、把握した年月を記入する。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 </a:t>
                      </a:r>
                      <a:r>
                        <a:rPr kumimoji="1" lang="ja-JP" altLang="en-US" sz="900" b="0" dirty="0" smtClean="0">
                          <a:solidFill>
                            <a:schemeClr val="tx1"/>
                          </a:solidFill>
                          <a:latin typeface="Meiryo UI" panose="020B0604030504040204" pitchFamily="50" charset="-128"/>
                          <a:ea typeface="Meiryo UI" panose="020B0604030504040204" pitchFamily="50" charset="-128"/>
                        </a:rPr>
                        <a:t>身体の状況</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・体格</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BMI</a:t>
                      </a:r>
                      <a:r>
                        <a:rPr kumimoji="1" lang="ja-JP" altLang="en-US" sz="900" b="0" dirty="0" smtClean="0">
                          <a:solidFill>
                            <a:schemeClr val="tx1"/>
                          </a:solidFill>
                          <a:latin typeface="Meiryo UI" panose="020B0604030504040204" pitchFamily="50" charset="-128"/>
                          <a:ea typeface="Meiryo UI" panose="020B0604030504040204" pitchFamily="50" charset="-128"/>
                        </a:rPr>
                        <a:t>等で</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肥満･やせを判定し</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その人数を利用者数で除した百分率（整数、</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端数は四捨五入）で記入する。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BMI〔</a:t>
                      </a:r>
                      <a:r>
                        <a:rPr kumimoji="1" lang="ja-JP" altLang="en-US" sz="900" b="0" dirty="0" smtClean="0">
                          <a:solidFill>
                            <a:schemeClr val="tx1"/>
                          </a:solidFill>
                          <a:latin typeface="Meiryo UI" panose="020B0604030504040204" pitchFamily="50" charset="-128"/>
                          <a:ea typeface="Meiryo UI" panose="020B0604030504040204" pitchFamily="50" charset="-128"/>
                        </a:rPr>
                        <a:t>体重</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身長</a:t>
                      </a:r>
                      <a:r>
                        <a:rPr kumimoji="1" lang="en-US" altLang="ja-JP" sz="900" b="0" dirty="0" smtClean="0">
                          <a:solidFill>
                            <a:schemeClr val="tx1"/>
                          </a:solidFill>
                          <a:latin typeface="Meiryo UI" panose="020B0604030504040204" pitchFamily="50" charset="-128"/>
                          <a:ea typeface="Meiryo UI" panose="020B0604030504040204" pitchFamily="50" charset="-128"/>
                        </a:rPr>
                        <a:t>(m) </a:t>
                      </a:r>
                      <a:r>
                        <a:rPr kumimoji="1" lang="en-US" altLang="ja-JP" sz="900" b="0" baseline="30000" dirty="0" smtClean="0">
                          <a:solidFill>
                            <a:schemeClr val="tx1"/>
                          </a:solidFill>
                          <a:latin typeface="Meiryo UI" panose="020B0604030504040204" pitchFamily="50" charset="-128"/>
                          <a:ea typeface="Meiryo UI" panose="020B0604030504040204" pitchFamily="50" charset="-128"/>
                        </a:rPr>
                        <a:t>2</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を基準とする場合、目標とする</a:t>
                      </a:r>
                      <a:r>
                        <a:rPr kumimoji="1" lang="en-US" altLang="ja-JP" sz="900" b="0" dirty="0" smtClean="0">
                          <a:solidFill>
                            <a:schemeClr val="tx1"/>
                          </a:solidFill>
                          <a:latin typeface="Meiryo UI" panose="020B0604030504040204" pitchFamily="50" charset="-128"/>
                          <a:ea typeface="Meiryo UI" panose="020B0604030504040204" pitchFamily="50" charset="-128"/>
                        </a:rPr>
                        <a:t>BMI</a:t>
                      </a:r>
                      <a:r>
                        <a:rPr kumimoji="1" lang="ja-JP" altLang="en-US" sz="900" b="0" dirty="0" smtClean="0">
                          <a:solidFill>
                            <a:schemeClr val="tx1"/>
                          </a:solidFill>
                          <a:latin typeface="Meiryo UI" panose="020B0604030504040204" pitchFamily="50" charset="-128"/>
                          <a:ea typeface="Meiryo UI" panose="020B0604030504040204" pitchFamily="50" charset="-128"/>
                        </a:rPr>
                        <a:t>の範囲</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P8</a:t>
                      </a:r>
                      <a:r>
                        <a:rPr kumimoji="1" lang="ja-JP" altLang="en-US" sz="900" b="0" dirty="0" smtClean="0">
                          <a:solidFill>
                            <a:schemeClr val="tx1"/>
                          </a:solidFill>
                          <a:latin typeface="Meiryo UI" panose="020B0604030504040204" pitchFamily="50" charset="-128"/>
                          <a:ea typeface="Meiryo UI" panose="020B0604030504040204" pitchFamily="50" charset="-128"/>
                        </a:rPr>
                        <a:t>参照）を参考にする。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＊小・中・高等学校の肥満とやせの判定は児童福祉施設・幼稚園等の記入要</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領を参考にする。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・高血圧･脂質異常症･高血糖</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定期健診の結果</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要経過観察等以上の人数の割合を記入する。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献立への配慮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把握した身体の状況を献立の作成に配慮しているか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該当する項目に○をつける。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「有」の場合はその内容を記入する。（例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野菜の量を増やす･魚の回数を多く</a:t>
                      </a:r>
                      <a:r>
                        <a:rPr kumimoji="1" lang="ja-JP" altLang="en-US" sz="900" b="0" dirty="0" err="1" smtClean="0">
                          <a:solidFill>
                            <a:schemeClr val="tx1"/>
                          </a:solidFill>
                          <a:latin typeface="Meiryo UI" panose="020B0604030504040204" pitchFamily="50" charset="-128"/>
                          <a:ea typeface="Meiryo UI" panose="020B0604030504040204" pitchFamily="50" charset="-128"/>
                        </a:rPr>
                        <a:t>す</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る･ご飯の調節ができる･減塩食にできる等）</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身体活動レベル･年齢区分･性別人数</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利用者の身体活動レベル（</a:t>
                      </a:r>
                      <a:r>
                        <a:rPr kumimoji="1" lang="en-US" altLang="ja-JP" sz="900" b="0" dirty="0" smtClean="0">
                          <a:solidFill>
                            <a:schemeClr val="tx1"/>
                          </a:solidFill>
                          <a:latin typeface="Meiryo UI" panose="020B0604030504040204" pitchFamily="50" charset="-128"/>
                          <a:ea typeface="Meiryo UI" panose="020B0604030504040204" pitchFamily="50" charset="-128"/>
                        </a:rPr>
                        <a:t>P11</a:t>
                      </a:r>
                      <a:r>
                        <a:rPr kumimoji="1" lang="ja-JP" altLang="en-US" sz="900" b="0" dirty="0" smtClean="0">
                          <a:solidFill>
                            <a:schemeClr val="tx1"/>
                          </a:solidFill>
                          <a:latin typeface="Meiryo UI" panose="020B0604030504040204" pitchFamily="50" charset="-128"/>
                          <a:ea typeface="Meiryo UI" panose="020B0604030504040204" pitchFamily="50" charset="-128"/>
                        </a:rPr>
                        <a:t>参照）</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年齢区分</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性別ごとに人数を記入する。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774779">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給食形態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「単一定食」：定食が</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種類のみの場合</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「複数定食」：定食が</a:t>
                      </a:r>
                      <a:r>
                        <a:rPr kumimoji="1" lang="en-US" altLang="ja-JP" sz="900" b="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種類以上ある場合</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「混合」：定食のほかカレー</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err="1" smtClean="0">
                          <a:solidFill>
                            <a:schemeClr val="tx1"/>
                          </a:solidFill>
                          <a:latin typeface="Meiryo UI" panose="020B0604030504040204" pitchFamily="50" charset="-128"/>
                          <a:ea typeface="Meiryo UI" panose="020B0604030504040204" pitchFamily="50" charset="-128"/>
                        </a:rPr>
                        <a:t>めん</a:t>
                      </a:r>
                      <a:r>
                        <a:rPr kumimoji="1" lang="ja-JP" altLang="en-US" sz="900" b="0" dirty="0" smtClean="0">
                          <a:solidFill>
                            <a:schemeClr val="tx1"/>
                          </a:solidFill>
                          <a:latin typeface="Meiryo UI" panose="020B0604030504040204" pitchFamily="50" charset="-128"/>
                          <a:ea typeface="Meiryo UI" panose="020B0604030504040204" pitchFamily="50" charset="-128"/>
                        </a:rPr>
                        <a:t>類</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どんぶり物等を提供している場合</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「カフェテリア」：利用者が盛り付けされた料理を自由に選択する場合</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バイキング等の場合、「</a:t>
                      </a:r>
                      <a:r>
                        <a:rPr kumimoji="1" lang="en-US" altLang="ja-JP" sz="900" b="0" dirty="0" smtClean="0">
                          <a:solidFill>
                            <a:schemeClr val="tx1"/>
                          </a:solidFill>
                          <a:latin typeface="Meiryo UI" panose="020B0604030504040204" pitchFamily="50" charset="-128"/>
                          <a:ea typeface="Meiryo UI" panose="020B0604030504040204" pitchFamily="50" charset="-128"/>
                        </a:rPr>
                        <a:t>5.</a:t>
                      </a:r>
                      <a:r>
                        <a:rPr kumimoji="1" lang="ja-JP" altLang="en-US" sz="900" b="0" dirty="0" smtClean="0">
                          <a:solidFill>
                            <a:schemeClr val="tx1"/>
                          </a:solidFill>
                          <a:latin typeface="Meiryo UI" panose="020B0604030504040204" pitchFamily="50" charset="-128"/>
                          <a:ea typeface="Meiryo UI" panose="020B0604030504040204" pitchFamily="50" charset="-128"/>
                        </a:rPr>
                        <a:t>」にその内容を記入する。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6141256"/>
                  </a:ext>
                </a:extLst>
              </a:tr>
              <a:tr h="50132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献立の提示</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・フードモデルを展示している場合は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「実物」に○をつける。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・カフェテリアやバイキングの場合は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モデル的な料理の組合せの提示について</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該当</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する項目に○をつける。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143202023"/>
                  </a:ext>
                </a:extLst>
              </a:tr>
              <a:tr h="22787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栄養成分表示</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ビタミン･ミネラル等は「</a:t>
                      </a:r>
                      <a:r>
                        <a:rPr kumimoji="1" lang="en-US" altLang="ja-JP" sz="900" b="0" dirty="0" smtClean="0">
                          <a:solidFill>
                            <a:schemeClr val="tx1"/>
                          </a:solidFill>
                          <a:latin typeface="Meiryo UI" panose="020B0604030504040204" pitchFamily="50" charset="-128"/>
                          <a:ea typeface="Meiryo UI" panose="020B0604030504040204" pitchFamily="50" charset="-128"/>
                        </a:rPr>
                        <a:t>6.</a:t>
                      </a:r>
                      <a:r>
                        <a:rPr kumimoji="1" lang="ja-JP" altLang="en-US" sz="900" b="0" dirty="0" smtClean="0">
                          <a:solidFill>
                            <a:schemeClr val="tx1"/>
                          </a:solidFill>
                          <a:latin typeface="Meiryo UI" panose="020B0604030504040204" pitchFamily="50" charset="-128"/>
                          <a:ea typeface="Meiryo UI" panose="020B0604030504040204" pitchFamily="50" charset="-128"/>
                        </a:rPr>
                        <a:t>」に具体的な内容（例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ビタミンＡ･カルシウム）を記入する。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278908619"/>
                  </a:ext>
                </a:extLst>
              </a:tr>
              <a:tr h="22787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喫食調査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嗜好調査を実施している場合は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その内容を（　）に記入する。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813391643"/>
                  </a:ext>
                </a:extLst>
              </a:tr>
              <a:tr h="22787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栄養情報の提供</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ホームページや社内メール等の場合は、「</a:t>
                      </a:r>
                      <a:r>
                        <a:rPr kumimoji="1" lang="en-US" altLang="ja-JP" sz="900" b="0" dirty="0" smtClean="0">
                          <a:solidFill>
                            <a:schemeClr val="tx1"/>
                          </a:solidFill>
                          <a:latin typeface="Meiryo UI" panose="020B0604030504040204" pitchFamily="50" charset="-128"/>
                          <a:ea typeface="Meiryo UI" panose="020B0604030504040204" pitchFamily="50" charset="-128"/>
                        </a:rPr>
                        <a:t>5.</a:t>
                      </a:r>
                      <a:r>
                        <a:rPr kumimoji="1" lang="ja-JP" altLang="en-US" sz="900" b="0" dirty="0" smtClean="0">
                          <a:solidFill>
                            <a:schemeClr val="tx1"/>
                          </a:solidFill>
                          <a:latin typeface="Meiryo UI" panose="020B0604030504040204" pitchFamily="50" charset="-128"/>
                          <a:ea typeface="Meiryo UI" panose="020B0604030504040204" pitchFamily="50" charset="-128"/>
                        </a:rPr>
                        <a:t>」に記入する。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771270974"/>
                  </a:ext>
                </a:extLst>
              </a:tr>
              <a:tr h="364602">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非常時危機管理対策</a:t>
                      </a:r>
                      <a:endParaRPr kumimoji="1" lang="en-US" altLang="zh-TW"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（食関連）</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食品等の備蓄は、施設及び敷地内で保管している場合のみ「有」とする。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502390584"/>
                  </a:ext>
                </a:extLst>
              </a:tr>
              <a:tr h="364602">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栄養管理の評価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栄養管理について</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現状を分析し</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今後の課題や取り組むべき事項等について記入する。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528385042"/>
                  </a:ext>
                </a:extLst>
              </a:tr>
            </a:tbl>
          </a:graphicData>
        </a:graphic>
      </p:graphicFrame>
      <p:sp>
        <p:nvSpPr>
          <p:cNvPr id="6" name="テキスト ボックス 5"/>
          <p:cNvSpPr txBox="1"/>
          <p:nvPr/>
        </p:nvSpPr>
        <p:spPr>
          <a:xfrm>
            <a:off x="432000" y="717900"/>
            <a:ext cx="2590800"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記入要領（主な項目のみ）</a:t>
            </a:r>
            <a:endParaRPr kumimoji="1" lang="ja-JP" altLang="en-US" sz="1000" dirty="0">
              <a:latin typeface="Meiryo UI" panose="020B0604030504040204" pitchFamily="50" charset="-128"/>
              <a:ea typeface="Meiryo UI" panose="020B0604030504040204" pitchFamily="50" charset="-128"/>
            </a:endParaRPr>
          </a:p>
        </p:txBody>
      </p:sp>
      <p:sp>
        <p:nvSpPr>
          <p:cNvPr id="9" name="正方形/長方形 8"/>
          <p:cNvSpPr/>
          <p:nvPr/>
        </p:nvSpPr>
        <p:spPr>
          <a:xfrm>
            <a:off x="5233488" y="717142"/>
            <a:ext cx="108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事業所・学校等</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55</a:t>
            </a:r>
            <a:endParaRPr kumimoji="1" lang="ja-JP" altLang="en-US" dirty="0"/>
          </a:p>
        </p:txBody>
      </p:sp>
    </p:spTree>
    <p:extLst>
      <p:ext uri="{BB962C8B-B14F-4D97-AF65-F5344CB8AC3E}">
        <p14:creationId xmlns:p14="http://schemas.microsoft.com/office/powerpoint/2010/main" val="31770468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874204109"/>
              </p:ext>
            </p:extLst>
          </p:nvPr>
        </p:nvGraphicFramePr>
        <p:xfrm>
          <a:off x="540000" y="2239425"/>
          <a:ext cx="5760000" cy="5760001"/>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288953">
                <a:tc>
                  <a:txBody>
                    <a:bodyPr/>
                    <a:lstStyle/>
                    <a:p>
                      <a:pPr algn="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741825782"/>
                  </a:ext>
                </a:extLst>
              </a:tr>
              <a:tr h="30395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基準設定</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給与栄養目標量及び食品群別目標量を設定した年月を記入する。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85104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栄養価計算の基準</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給与栄養量を算出する際に使用した食品標準成分表について、該当するものに○をする。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八訂：日本食品標準成分表</a:t>
                      </a:r>
                      <a:r>
                        <a:rPr kumimoji="1" lang="en-US" altLang="ja-JP" sz="900" b="0" baseline="0" dirty="0" smtClean="0">
                          <a:solidFill>
                            <a:schemeClr val="tx1"/>
                          </a:solidFill>
                          <a:latin typeface="Meiryo UI" panose="020B0604030504040204" pitchFamily="50" charset="-128"/>
                          <a:ea typeface="Meiryo UI" panose="020B0604030504040204" pitchFamily="50" charset="-128"/>
                        </a:rPr>
                        <a:t>2020</a:t>
                      </a:r>
                      <a:r>
                        <a:rPr kumimoji="1" lang="ja-JP" altLang="en-US" sz="900" b="0" baseline="0" dirty="0" smtClean="0">
                          <a:solidFill>
                            <a:schemeClr val="tx1"/>
                          </a:solidFill>
                          <a:latin typeface="Meiryo UI" panose="020B0604030504040204" pitchFamily="50" charset="-128"/>
                          <a:ea typeface="Meiryo UI" panose="020B0604030504040204" pitchFamily="50" charset="-128"/>
                        </a:rPr>
                        <a:t>年版（八訂）</a:t>
                      </a: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七訂：日本食品標準成分表</a:t>
                      </a:r>
                      <a:r>
                        <a:rPr kumimoji="1" lang="en-US" altLang="ja-JP" sz="900" b="0" baseline="0" dirty="0" smtClean="0">
                          <a:solidFill>
                            <a:schemeClr val="tx1"/>
                          </a:solidFill>
                          <a:latin typeface="Meiryo UI" panose="020B0604030504040204" pitchFamily="50" charset="-128"/>
                          <a:ea typeface="Meiryo UI" panose="020B0604030504040204" pitchFamily="50" charset="-128"/>
                        </a:rPr>
                        <a:t>2015</a:t>
                      </a:r>
                      <a:r>
                        <a:rPr kumimoji="1" lang="ja-JP" altLang="en-US" sz="900" b="0" baseline="0" dirty="0" smtClean="0">
                          <a:solidFill>
                            <a:schemeClr val="tx1"/>
                          </a:solidFill>
                          <a:latin typeface="Meiryo UI" panose="020B0604030504040204" pitchFamily="50" charset="-128"/>
                          <a:ea typeface="Meiryo UI" panose="020B0604030504040204" pitchFamily="50" charset="-128"/>
                        </a:rPr>
                        <a:t>年版（七訂）及び七訂追補等 </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103341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・栄養素等別に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日当たりの目標量と給与量を記入する。記入における小数点</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以下の桁数の取り扱いについては、</a:t>
                      </a:r>
                      <a:r>
                        <a:rPr kumimoji="1" lang="zh-TW" altLang="en-US" sz="900" b="0" dirty="0" smtClean="0">
                          <a:solidFill>
                            <a:schemeClr val="tx1"/>
                          </a:solidFill>
                          <a:latin typeface="Meiryo UI" panose="020B0604030504040204" pitchFamily="50" charset="-128"/>
                          <a:ea typeface="Meiryo UI" panose="020B0604030504040204" pitchFamily="50" charset="-128"/>
                        </a:rPr>
                        <a:t>日本食品標準成分表</a:t>
                      </a:r>
                      <a:r>
                        <a:rPr kumimoji="1" lang="en-US" altLang="zh-TW" sz="900" b="0" dirty="0" smtClean="0">
                          <a:solidFill>
                            <a:schemeClr val="tx1"/>
                          </a:solidFill>
                          <a:latin typeface="Meiryo UI" panose="020B0604030504040204" pitchFamily="50" charset="-128"/>
                          <a:ea typeface="Meiryo UI" panose="020B0604030504040204" pitchFamily="50" charset="-128"/>
                        </a:rPr>
                        <a:t>2020</a:t>
                      </a:r>
                      <a:r>
                        <a:rPr kumimoji="1" lang="zh-TW" altLang="en-US" sz="900" b="0" dirty="0" smtClean="0">
                          <a:solidFill>
                            <a:schemeClr val="tx1"/>
                          </a:solidFill>
                          <a:latin typeface="Meiryo UI" panose="020B0604030504040204" pitchFamily="50" charset="-128"/>
                          <a:ea typeface="Meiryo UI" panose="020B0604030504040204" pitchFamily="50" charset="-128"/>
                        </a:rPr>
                        <a:t>年版（八訂）</a:t>
                      </a:r>
                      <a:r>
                        <a:rPr kumimoji="1" lang="ja-JP" altLang="en-US" sz="900" b="0" dirty="0" smtClean="0">
                          <a:solidFill>
                            <a:schemeClr val="tx1"/>
                          </a:solidFill>
                          <a:latin typeface="Meiryo UI" panose="020B0604030504040204" pitchFamily="50" charset="-128"/>
                          <a:ea typeface="Meiryo UI" panose="020B0604030504040204" pitchFamily="50" charset="-128"/>
                        </a:rPr>
                        <a:t>に</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準ずる。（端数は四捨五入）なお、算出していない場合は「－」を記入する。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・食塩相当量は、下記の計算式で算出する。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食塩相当量</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＝ナトリウム</a:t>
                      </a:r>
                      <a:r>
                        <a:rPr kumimoji="1" lang="en-US" altLang="ja-JP" sz="900" b="0" dirty="0" smtClean="0">
                          <a:solidFill>
                            <a:schemeClr val="tx1"/>
                          </a:solidFill>
                          <a:latin typeface="Meiryo UI" panose="020B0604030504040204" pitchFamily="50" charset="-128"/>
                          <a:ea typeface="Meiryo UI" panose="020B0604030504040204" pitchFamily="50" charset="-128"/>
                        </a:rPr>
                        <a:t>(mg)×2.54÷1,000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48632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食品群別</a:t>
                      </a:r>
                      <a:r>
                        <a:rPr kumimoji="1" lang="ja-JP" altLang="en-US" sz="900" b="0" dirty="0" smtClean="0">
                          <a:solidFill>
                            <a:schemeClr val="tx1"/>
                          </a:solidFill>
                          <a:latin typeface="Meiryo UI" panose="020B0604030504040204" pitchFamily="50" charset="-128"/>
                          <a:ea typeface="Meiryo UI" panose="020B0604030504040204" pitchFamily="50" charset="-128"/>
                        </a:rPr>
                        <a:t>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給与量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日当たりの目標量と給与量を整数（端数は四捨五入）で記入する。（ただし、食塩については、小数点第</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位まで記入する。）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194525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エネルギー産生栄養素</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バランス</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各栄養素の総エネルギーに占める割合を、整数（端数は四捨五入）で記入する。エネルギーの算出方法については、日本食品標準成分表</a:t>
                      </a:r>
                      <a:r>
                        <a:rPr kumimoji="1" lang="en-US" altLang="ja-JP" sz="900" b="0" dirty="0" smtClean="0">
                          <a:solidFill>
                            <a:schemeClr val="tx1"/>
                          </a:solidFill>
                          <a:latin typeface="Meiryo UI" panose="020B0604030504040204" pitchFamily="50" charset="-128"/>
                          <a:ea typeface="Meiryo UI" panose="020B0604030504040204" pitchFamily="50" charset="-128"/>
                        </a:rPr>
                        <a:t>2020</a:t>
                      </a:r>
                      <a:r>
                        <a:rPr kumimoji="1" lang="ja-JP" altLang="en-US" sz="900" b="0" dirty="0" smtClean="0">
                          <a:solidFill>
                            <a:schemeClr val="tx1"/>
                          </a:solidFill>
                          <a:latin typeface="Meiryo UI" panose="020B0604030504040204" pitchFamily="50" charset="-128"/>
                          <a:ea typeface="Meiryo UI" panose="020B0604030504040204" pitchFamily="50" charset="-128"/>
                        </a:rPr>
                        <a:t>年版（八訂）に準ずるが、エネルギー産生栄養素バランスの算出については、下記による方法でも差し支えない。</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①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(g)×4/</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② 脂質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＝脂質</a:t>
                      </a:r>
                      <a:r>
                        <a:rPr kumimoji="1" lang="en-US" altLang="ja-JP" sz="900" b="0" dirty="0" smtClean="0">
                          <a:solidFill>
                            <a:schemeClr val="tx1"/>
                          </a:solidFill>
                          <a:latin typeface="Meiryo UI" panose="020B0604030504040204" pitchFamily="50" charset="-128"/>
                          <a:ea typeface="Meiryo UI" panose="020B0604030504040204" pitchFamily="50" charset="-128"/>
                        </a:rPr>
                        <a:t>(g)×9/</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③ 炭水化物</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100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(①</a:t>
                      </a:r>
                      <a:r>
                        <a:rPr kumimoji="1" lang="ja-JP" altLang="en-US" sz="900" b="0" dirty="0" smtClean="0">
                          <a:solidFill>
                            <a:schemeClr val="tx1"/>
                          </a:solidFill>
                          <a:latin typeface="Meiryo UI" panose="020B0604030504040204" pitchFamily="50" charset="-128"/>
                          <a:ea typeface="Meiryo UI" panose="020B0604030504040204" pitchFamily="50" charset="-128"/>
                        </a:rPr>
                        <a:t>＋②</a:t>
                      </a:r>
                      <a:r>
                        <a:rPr kumimoji="1" lang="en-US" altLang="ja-JP" sz="900" b="0" dirty="0" smtClean="0">
                          <a:solidFill>
                            <a:schemeClr val="tx1"/>
                          </a:solidFill>
                          <a:latin typeface="Meiryo UI" panose="020B0604030504040204" pitchFamily="50" charset="-128"/>
                          <a:ea typeface="Meiryo UI" panose="020B0604030504040204" pitchFamily="50" charset="-128"/>
                        </a:rPr>
                        <a:t>)</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85104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u="none" strike="noStrike" kern="1200" baseline="0" dirty="0" smtClean="0">
                          <a:solidFill>
                            <a:schemeClr val="tx1"/>
                          </a:solidFill>
                          <a:latin typeface="Meiryo UI" panose="020B0604030504040204" pitchFamily="50" charset="-128"/>
                          <a:ea typeface="Meiryo UI" panose="020B0604030504040204" pitchFamily="50" charset="-128"/>
                        </a:rPr>
                        <a:t>上記の食種における</a:t>
                      </a:r>
                    </a:p>
                    <a:p>
                      <a:pPr>
                        <a:lnSpc>
                          <a:spcPct val="100000"/>
                        </a:lnSpc>
                      </a:pPr>
                      <a:r>
                        <a:rPr kumimoji="1" lang="ja-JP" altLang="en-US" sz="900" b="0" u="none" strike="noStrike" kern="1200" baseline="0" dirty="0" smtClean="0">
                          <a:solidFill>
                            <a:schemeClr val="tx1"/>
                          </a:solidFill>
                          <a:latin typeface="Meiryo UI" panose="020B0604030504040204" pitchFamily="50" charset="-128"/>
                          <a:ea typeface="Meiryo UI" panose="020B0604030504040204" pitchFamily="50" charset="-128"/>
                        </a:rPr>
                        <a:t>栄養補助食品等の</a:t>
                      </a:r>
                    </a:p>
                    <a:p>
                      <a:pPr>
                        <a:lnSpc>
                          <a:spcPct val="100000"/>
                        </a:lnSpc>
                      </a:pPr>
                      <a:r>
                        <a:rPr kumimoji="1" lang="ja-JP" altLang="en-US" sz="900" b="0" u="none" strike="noStrike" kern="1200" baseline="0" dirty="0" smtClean="0">
                          <a:solidFill>
                            <a:schemeClr val="tx1"/>
                          </a:solidFill>
                          <a:latin typeface="Meiryo UI" panose="020B0604030504040204" pitchFamily="50" charset="-128"/>
                          <a:ea typeface="Meiryo UI" panose="020B0604030504040204" pitchFamily="50" charset="-128"/>
                        </a:rPr>
                        <a:t>使用状況</a:t>
                      </a:r>
                      <a:endParaRPr kumimoji="1" lang="ja-JP" altLang="en-US" sz="3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一般的な食品以外に栄養補助食品やサプリメント等を使用している場合に記入する。栄養補助食品等の名称、栄養素名</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カルシウム･鉄･ビタミンＢ</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等</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使用回数</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週又は日当たりの回数。該当する項目に○をつける。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err="1"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１回当たりの使用量（</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）及び</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給与量（単位を記入）を記入する。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253168909"/>
                  </a:ext>
                </a:extLst>
              </a:tr>
            </a:tbl>
          </a:graphicData>
        </a:graphic>
      </p:graphicFrame>
      <p:sp>
        <p:nvSpPr>
          <p:cNvPr id="8" name="テキスト ボックス 7"/>
          <p:cNvSpPr txBox="1"/>
          <p:nvPr/>
        </p:nvSpPr>
        <p:spPr>
          <a:xfrm>
            <a:off x="432000" y="972000"/>
            <a:ext cx="781004"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（裏面）</a:t>
            </a:r>
          </a:p>
        </p:txBody>
      </p:sp>
      <p:sp>
        <p:nvSpPr>
          <p:cNvPr id="3" name="正方形/長方形 2"/>
          <p:cNvSpPr/>
          <p:nvPr/>
        </p:nvSpPr>
        <p:spPr>
          <a:xfrm>
            <a:off x="553488" y="1202081"/>
            <a:ext cx="5760000" cy="1015663"/>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報告</a:t>
            </a:r>
            <a:r>
              <a:rPr lang="ja-JP" altLang="en-US" sz="1000" dirty="0">
                <a:latin typeface="Meiryo UI" panose="020B0604030504040204" pitchFamily="50" charset="-128"/>
                <a:ea typeface="Meiryo UI" panose="020B0604030504040204" pitchFamily="50" charset="-128"/>
              </a:rPr>
              <a:t>月において最も提供数の</a:t>
            </a:r>
            <a:r>
              <a:rPr lang="ja-JP" altLang="en-US" sz="1000" dirty="0" smtClean="0">
                <a:latin typeface="Meiryo UI" panose="020B0604030504040204" pitchFamily="50" charset="-128"/>
                <a:ea typeface="Meiryo UI" panose="020B0604030504040204" pitchFamily="50" charset="-128"/>
              </a:rPr>
              <a:t>多かった食事</a:t>
            </a:r>
            <a:r>
              <a:rPr lang="ja-JP" altLang="en-US" sz="1000" dirty="0">
                <a:latin typeface="Meiryo UI" panose="020B0604030504040204" pitchFamily="50" charset="-128"/>
                <a:ea typeface="Meiryo UI" panose="020B0604030504040204" pitchFamily="50" charset="-128"/>
              </a:rPr>
              <a:t>の内容を記入する</a:t>
            </a:r>
            <a:r>
              <a:rPr lang="ja-JP" altLang="en-US" sz="1000" dirty="0" smtClean="0">
                <a:latin typeface="Meiryo UI" panose="020B0604030504040204" pitchFamily="50" charset="-128"/>
                <a:ea typeface="Meiryo UI" panose="020B0604030504040204" pitchFamily="50" charset="-128"/>
              </a:rPr>
              <a:t>。なお、カフェテリア</a:t>
            </a:r>
            <a:r>
              <a:rPr lang="ja-JP" altLang="en-US" sz="1000" dirty="0">
                <a:latin typeface="Meiryo UI" panose="020B0604030504040204" pitchFamily="50" charset="-128"/>
                <a:ea typeface="Meiryo UI" panose="020B0604030504040204" pitchFamily="50" charset="-128"/>
              </a:rPr>
              <a:t>の場合は、モデル</a:t>
            </a:r>
            <a:r>
              <a:rPr lang="ja-JP" altLang="en-US" sz="1000" dirty="0" smtClean="0">
                <a:latin typeface="Meiryo UI" panose="020B0604030504040204" pitchFamily="50" charset="-128"/>
                <a:ea typeface="Meiryo UI" panose="020B0604030504040204" pitchFamily="50" charset="-128"/>
              </a:rPr>
              <a:t>献立について記入</a:t>
            </a:r>
            <a:r>
              <a:rPr lang="ja-JP" altLang="en-US" sz="1000" dirty="0">
                <a:latin typeface="Meiryo UI" panose="020B0604030504040204" pitchFamily="50" charset="-128"/>
                <a:ea typeface="Meiryo UI" panose="020B0604030504040204" pitchFamily="50" charset="-128"/>
              </a:rPr>
              <a:t>する。</a:t>
            </a:r>
          </a:p>
          <a:p>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当該食事の対象とする性別年齢区分を記入する。</a:t>
            </a:r>
          </a:p>
          <a:p>
            <a:r>
              <a:rPr lang="en-US" altLang="ja-JP" sz="1000" dirty="0" smtClean="0">
                <a:latin typeface="Meiryo UI" panose="020B0604030504040204" pitchFamily="50" charset="-128"/>
                <a:ea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rPr>
              <a:t>　該当</a:t>
            </a:r>
            <a:r>
              <a:rPr lang="ja-JP" altLang="en-US" sz="1000" dirty="0">
                <a:latin typeface="Meiryo UI" panose="020B0604030504040204" pitchFamily="50" charset="-128"/>
                <a:ea typeface="Meiryo UI" panose="020B0604030504040204" pitchFamily="50" charset="-128"/>
              </a:rPr>
              <a:t>する項目に○</a:t>
            </a:r>
            <a:r>
              <a:rPr lang="ja-JP" altLang="en-US" sz="1000" dirty="0" smtClean="0">
                <a:latin typeface="Meiryo UI" panose="020B0604030504040204" pitchFamily="50" charset="-128"/>
                <a:ea typeface="Meiryo UI" panose="020B0604030504040204" pitchFamily="50" charset="-128"/>
              </a:rPr>
              <a:t>をつける。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朝食と夕食を提供している</a:t>
            </a:r>
            <a:r>
              <a:rPr lang="ja-JP" altLang="en-US" sz="1000" dirty="0" smtClean="0">
                <a:latin typeface="Meiryo UI" panose="020B0604030504040204" pitchFamily="50" charset="-128"/>
                <a:ea typeface="Meiryo UI" panose="020B0604030504040204" pitchFamily="50" charset="-128"/>
              </a:rPr>
              <a:t>場合は</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朝食と夕食に○</a:t>
            </a:r>
            <a:r>
              <a:rPr lang="ja-JP" altLang="en-US" sz="1000" dirty="0" smtClean="0">
                <a:latin typeface="Meiryo UI" panose="020B0604030504040204" pitchFamily="50" charset="-128"/>
                <a:ea typeface="Meiryo UI" panose="020B0604030504040204" pitchFamily="50" charset="-128"/>
              </a:rPr>
              <a:t>をつける。</a:t>
            </a:r>
            <a:r>
              <a:rPr lang="en-US" altLang="ja-JP" sz="1000" dirty="0">
                <a:latin typeface="Meiryo UI" panose="020B0604030504040204" pitchFamily="50" charset="-128"/>
                <a:ea typeface="Meiryo UI" panose="020B0604030504040204" pitchFamily="50" charset="-128"/>
              </a:rPr>
              <a:t>)</a:t>
            </a:r>
          </a:p>
          <a:p>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　下記</a:t>
            </a:r>
            <a:r>
              <a:rPr lang="ja-JP" altLang="en-US" sz="1000" dirty="0">
                <a:latin typeface="Meiryo UI" panose="020B0604030504040204" pitchFamily="50" charset="-128"/>
                <a:ea typeface="Meiryo UI" panose="020B0604030504040204" pitchFamily="50" charset="-128"/>
              </a:rPr>
              <a:t>以外に基準を設定している食事の種類（ヘルシーメニュー、高血圧</a:t>
            </a:r>
            <a:r>
              <a:rPr lang="ja-JP" altLang="en-US" sz="1000" dirty="0" smtClean="0">
                <a:latin typeface="Meiryo UI" panose="020B0604030504040204" pitchFamily="50" charset="-128"/>
                <a:ea typeface="Meiryo UI" panose="020B0604030504040204" pitchFamily="50" charset="-128"/>
              </a:rPr>
              <a:t>メ</a:t>
            </a:r>
            <a:r>
              <a:rPr lang="en-US" altLang="ja-JP"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ニュー等</a:t>
            </a:r>
            <a:r>
              <a:rPr lang="ja-JP" altLang="en-US" sz="1000" dirty="0" smtClean="0">
                <a:latin typeface="Meiryo UI" panose="020B0604030504040204" pitchFamily="50" charset="-128"/>
                <a:ea typeface="Meiryo UI" panose="020B0604030504040204" pitchFamily="50" charset="-128"/>
              </a:rPr>
              <a:t>）が</a:t>
            </a:r>
            <a:r>
              <a:rPr lang="ja-JP" altLang="en-US" sz="1000" dirty="0">
                <a:latin typeface="Meiryo UI" panose="020B0604030504040204" pitchFamily="50" charset="-128"/>
                <a:ea typeface="Meiryo UI" panose="020B0604030504040204" pitchFamily="50" charset="-128"/>
              </a:rPr>
              <a:t>あれば</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種類数</a:t>
            </a:r>
            <a:r>
              <a:rPr lang="ja-JP" altLang="en-US" sz="1000" dirty="0" smtClean="0">
                <a:latin typeface="Meiryo UI" panose="020B0604030504040204" pitchFamily="50" charset="-128"/>
                <a:ea typeface="Meiryo UI" panose="020B0604030504040204" pitchFamily="50" charset="-128"/>
              </a:rPr>
              <a:t>を</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記入</a:t>
            </a:r>
            <a:r>
              <a:rPr lang="ja-JP" altLang="en-US" sz="1000" dirty="0">
                <a:latin typeface="Meiryo UI" panose="020B0604030504040204" pitchFamily="50" charset="-128"/>
                <a:ea typeface="Meiryo UI" panose="020B0604030504040204" pitchFamily="50" charset="-128"/>
              </a:rPr>
              <a:t>する</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13" name="左大かっこ 12"/>
          <p:cNvSpPr/>
          <p:nvPr/>
        </p:nvSpPr>
        <p:spPr>
          <a:xfrm>
            <a:off x="2430780" y="5993129"/>
            <a:ext cx="45719" cy="741045"/>
          </a:xfrm>
          <a:prstGeom prst="lef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4" name="正方形/長方形 13"/>
          <p:cNvSpPr/>
          <p:nvPr/>
        </p:nvSpPr>
        <p:spPr>
          <a:xfrm>
            <a:off x="5220000" y="756000"/>
            <a:ext cx="108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事業所・学校等</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56</a:t>
            </a:r>
            <a:endParaRPr kumimoji="1" lang="ja-JP" altLang="en-US" dirty="0"/>
          </a:p>
        </p:txBody>
      </p:sp>
    </p:spTree>
    <p:extLst>
      <p:ext uri="{BB962C8B-B14F-4D97-AF65-F5344CB8AC3E}">
        <p14:creationId xmlns:p14="http://schemas.microsoft.com/office/powerpoint/2010/main" val="3177046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p:cNvGrpSpPr/>
          <p:nvPr/>
        </p:nvGrpSpPr>
        <p:grpSpPr>
          <a:xfrm>
            <a:off x="0" y="-6350"/>
            <a:ext cx="6858000" cy="518160"/>
            <a:chOff x="0" y="-6350"/>
            <a:chExt cx="6858000" cy="518160"/>
          </a:xfrm>
        </p:grpSpPr>
        <p:sp>
          <p:nvSpPr>
            <p:cNvPr id="33" name="正方形/長方形 32"/>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4" name="直線コネクタ 33"/>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2" name="正方形/長方形 1"/>
          <p:cNvSpPr/>
          <p:nvPr/>
        </p:nvSpPr>
        <p:spPr>
          <a:xfrm>
            <a:off x="540000" y="994649"/>
            <a:ext cx="5760000" cy="1015663"/>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健康</a:t>
            </a:r>
            <a:r>
              <a:rPr lang="ja-JP" altLang="en-US" sz="1000" dirty="0">
                <a:latin typeface="Meiryo UI" panose="020B0604030504040204" pitchFamily="50" charset="-128"/>
                <a:ea typeface="Meiryo UI" panose="020B0604030504040204" pitchFamily="50" charset="-128"/>
              </a:rPr>
              <a:t>増進法</a:t>
            </a:r>
            <a:r>
              <a:rPr lang="ja-JP" altLang="en-US" sz="1000" dirty="0" smtClean="0">
                <a:latin typeface="Meiryo UI" panose="020B0604030504040204" pitchFamily="50" charset="-128"/>
                <a:ea typeface="Meiryo UI" panose="020B0604030504040204" pitchFamily="50" charset="-128"/>
              </a:rPr>
              <a:t>第</a:t>
            </a:r>
            <a:r>
              <a:rPr lang="en-US" altLang="ja-JP" sz="1000" dirty="0" smtClean="0">
                <a:latin typeface="Meiryo UI" panose="020B0604030504040204" pitchFamily="50" charset="-128"/>
                <a:ea typeface="Meiryo UI" panose="020B0604030504040204" pitchFamily="50" charset="-128"/>
              </a:rPr>
              <a:t>21</a:t>
            </a:r>
            <a:r>
              <a:rPr lang="ja-JP" altLang="en-US" sz="1000" dirty="0" smtClean="0">
                <a:latin typeface="Meiryo UI" panose="020B0604030504040204" pitchFamily="50" charset="-128"/>
                <a:ea typeface="Meiryo UI" panose="020B0604030504040204" pitchFamily="50" charset="-128"/>
              </a:rPr>
              <a:t>条第</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項</a:t>
            </a:r>
            <a:r>
              <a:rPr lang="ja-JP" altLang="en-US" sz="1000" dirty="0">
                <a:latin typeface="Meiryo UI" panose="020B0604030504040204" pitchFamily="50" charset="-128"/>
                <a:ea typeface="Meiryo UI" panose="020B0604030504040204" pitchFamily="50" charset="-128"/>
              </a:rPr>
              <a:t>の規定</a:t>
            </a:r>
            <a:r>
              <a:rPr lang="ja-JP" altLang="en-US" sz="1000" dirty="0" smtClean="0">
                <a:latin typeface="Meiryo UI" panose="020B0604030504040204" pitchFamily="50" charset="-128"/>
                <a:ea typeface="Meiryo UI" panose="020B0604030504040204" pitchFamily="50" charset="-128"/>
              </a:rPr>
              <a:t>により、</a:t>
            </a:r>
            <a:r>
              <a:rPr lang="ja-JP" altLang="en-US" sz="1000" dirty="0">
                <a:latin typeface="Meiryo UI" panose="020B0604030504040204" pitchFamily="50" charset="-128"/>
                <a:ea typeface="Meiryo UI" panose="020B0604030504040204" pitchFamily="50" charset="-128"/>
              </a:rPr>
              <a:t>「特定給食施設で</a:t>
            </a:r>
            <a:r>
              <a:rPr lang="ja-JP" altLang="en-US" sz="1000" dirty="0" smtClean="0">
                <a:latin typeface="Meiryo UI" panose="020B0604030504040204" pitchFamily="50" charset="-128"/>
                <a:ea typeface="Meiryo UI" panose="020B0604030504040204" pitchFamily="50" charset="-128"/>
              </a:rPr>
              <a:t>あって特別</a:t>
            </a:r>
            <a:r>
              <a:rPr lang="ja-JP" altLang="en-US" sz="1000" dirty="0">
                <a:latin typeface="Meiryo UI" panose="020B0604030504040204" pitchFamily="50" charset="-128"/>
                <a:ea typeface="Meiryo UI" panose="020B0604030504040204" pitchFamily="50" charset="-128"/>
              </a:rPr>
              <a:t>の栄養管理が必要なものとして厚生労働省令で定めるところにより都道府県知事が指定</a:t>
            </a:r>
            <a:r>
              <a:rPr lang="ja-JP" altLang="en-US" sz="1000" dirty="0" smtClean="0">
                <a:latin typeface="Meiryo UI" panose="020B0604030504040204" pitchFamily="50" charset="-128"/>
                <a:ea typeface="Meiryo UI" panose="020B0604030504040204" pitchFamily="50" charset="-128"/>
              </a:rPr>
              <a:t>するもの」</a:t>
            </a:r>
            <a:r>
              <a:rPr lang="ja-JP" altLang="en-US" sz="1000" dirty="0">
                <a:latin typeface="Meiryo UI" panose="020B0604030504040204" pitchFamily="50" charset="-128"/>
                <a:ea typeface="Meiryo UI" panose="020B0604030504040204" pitchFamily="50" charset="-128"/>
              </a:rPr>
              <a:t>の設置者は、当該特定給食施設に管理栄養士を</a:t>
            </a:r>
            <a:r>
              <a:rPr lang="ja-JP" altLang="en-US" sz="1000" dirty="0" smtClean="0">
                <a:latin typeface="Meiryo UI" panose="020B0604030504040204" pitchFamily="50" charset="-128"/>
                <a:ea typeface="Meiryo UI" panose="020B0604030504040204" pitchFamily="50" charset="-128"/>
              </a:rPr>
              <a:t>置かなければなりません。</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また、施設</a:t>
            </a:r>
            <a:r>
              <a:rPr lang="ja-JP" altLang="en-US" sz="1000" dirty="0">
                <a:latin typeface="Meiryo UI" panose="020B0604030504040204" pitchFamily="50" charset="-128"/>
                <a:ea typeface="Meiryo UI" panose="020B0604030504040204" pitchFamily="50" charset="-128"/>
              </a:rPr>
              <a:t>の種類により、他の法令等でも管理栄養士や栄養士の配置に関する規定がありますので、必ず確認してください。</a:t>
            </a:r>
          </a:p>
          <a:p>
            <a:endParaRPr lang="ja-JP" altLang="en-US" sz="1000" dirty="0">
              <a:latin typeface="Meiryo UI" panose="020B0604030504040204" pitchFamily="50" charset="-128"/>
              <a:ea typeface="Meiryo UI" panose="020B0604030504040204" pitchFamily="50" charset="-128"/>
            </a:endParaRPr>
          </a:p>
        </p:txBody>
      </p:sp>
      <p:sp>
        <p:nvSpPr>
          <p:cNvPr id="39" name="正方形/長方形 38"/>
          <p:cNvSpPr/>
          <p:nvPr/>
        </p:nvSpPr>
        <p:spPr>
          <a:xfrm>
            <a:off x="540000" y="4982850"/>
            <a:ext cx="5760000" cy="738664"/>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健康増進法第</a:t>
            </a:r>
            <a:r>
              <a:rPr lang="en-US" altLang="ja-JP" sz="1000" dirty="0" smtClean="0">
                <a:latin typeface="Meiryo UI" panose="020B0604030504040204" pitchFamily="50" charset="-128"/>
                <a:ea typeface="Meiryo UI" panose="020B0604030504040204" pitchFamily="50" charset="-128"/>
              </a:rPr>
              <a:t>21</a:t>
            </a:r>
            <a:r>
              <a:rPr lang="ja-JP" altLang="en-US" sz="1000" dirty="0" smtClean="0">
                <a:latin typeface="Meiryo UI" panose="020B0604030504040204" pitchFamily="50" charset="-128"/>
                <a:ea typeface="Meiryo UI" panose="020B0604030504040204" pitchFamily="50" charset="-128"/>
              </a:rPr>
              <a:t>条第</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項の規定により、特定</a:t>
            </a:r>
            <a:r>
              <a:rPr lang="ja-JP" altLang="en-US" sz="1000" dirty="0">
                <a:latin typeface="Meiryo UI" panose="020B0604030504040204" pitchFamily="50" charset="-128"/>
                <a:ea typeface="Meiryo UI" panose="020B0604030504040204" pitchFamily="50" charset="-128"/>
              </a:rPr>
              <a:t>給食施設の</a:t>
            </a:r>
            <a:r>
              <a:rPr lang="ja-JP" altLang="en-US" sz="1000" dirty="0" smtClean="0">
                <a:latin typeface="Meiryo UI" panose="020B0604030504040204" pitchFamily="50" charset="-128"/>
                <a:ea typeface="Meiryo UI" panose="020B0604030504040204" pitchFamily="50" charset="-128"/>
              </a:rPr>
              <a:t>設置者は、適切な栄養</a:t>
            </a:r>
            <a:r>
              <a:rPr lang="ja-JP" altLang="en-US" sz="1000" dirty="0">
                <a:latin typeface="Meiryo UI" panose="020B0604030504040204" pitchFamily="50" charset="-128"/>
                <a:ea typeface="Meiryo UI" panose="020B0604030504040204" pitchFamily="50" charset="-128"/>
              </a:rPr>
              <a:t>管理を</a:t>
            </a:r>
            <a:r>
              <a:rPr lang="ja-JP" altLang="en-US" sz="1000" dirty="0" smtClean="0">
                <a:latin typeface="Meiryo UI" panose="020B0604030504040204" pitchFamily="50" charset="-128"/>
                <a:ea typeface="Meiryo UI" panose="020B0604030504040204" pitchFamily="50" charset="-128"/>
              </a:rPr>
              <a:t>行わなければなりません。健康</a:t>
            </a:r>
            <a:r>
              <a:rPr lang="ja-JP" altLang="en-US" sz="1000" dirty="0">
                <a:latin typeface="Meiryo UI" panose="020B0604030504040204" pitchFamily="50" charset="-128"/>
                <a:ea typeface="Meiryo UI" panose="020B0604030504040204" pitchFamily="50" charset="-128"/>
              </a:rPr>
              <a:t>増進法施行</a:t>
            </a:r>
            <a:r>
              <a:rPr lang="ja-JP" altLang="en-US" sz="1000" dirty="0" smtClean="0">
                <a:latin typeface="Meiryo UI" panose="020B0604030504040204" pitchFamily="50" charset="-128"/>
                <a:ea typeface="Meiryo UI" panose="020B0604030504040204" pitchFamily="50" charset="-128"/>
              </a:rPr>
              <a:t>規則第</a:t>
            </a:r>
            <a:r>
              <a:rPr lang="en-US" altLang="ja-JP" sz="1000" dirty="0" smtClean="0">
                <a:latin typeface="Meiryo UI" panose="020B0604030504040204" pitchFamily="50" charset="-128"/>
                <a:ea typeface="Meiryo UI" panose="020B0604030504040204" pitchFamily="50" charset="-128"/>
              </a:rPr>
              <a:t>9</a:t>
            </a:r>
            <a:r>
              <a:rPr lang="ja-JP" altLang="en-US" sz="1000" dirty="0" smtClean="0">
                <a:latin typeface="Meiryo UI" panose="020B0604030504040204" pitchFamily="50" charset="-128"/>
                <a:ea typeface="Meiryo UI" panose="020B0604030504040204" pitchFamily="50" charset="-128"/>
              </a:rPr>
              <a:t>条</a:t>
            </a:r>
            <a:r>
              <a:rPr lang="ja-JP" altLang="en-US" sz="1000" dirty="0">
                <a:latin typeface="Meiryo UI" panose="020B0604030504040204" pitchFamily="50" charset="-128"/>
                <a:ea typeface="Meiryo UI" panose="020B0604030504040204" pitchFamily="50" charset="-128"/>
              </a:rPr>
              <a:t>に</a:t>
            </a:r>
            <a:r>
              <a:rPr lang="ja-JP" altLang="en-US" sz="1000" dirty="0" smtClean="0">
                <a:latin typeface="Meiryo UI" panose="020B0604030504040204" pitchFamily="50" charset="-128"/>
                <a:ea typeface="Meiryo UI" panose="020B0604030504040204" pitchFamily="50" charset="-128"/>
              </a:rPr>
              <a:t>は栄養</a:t>
            </a:r>
            <a:r>
              <a:rPr lang="ja-JP" altLang="en-US" sz="1000" dirty="0">
                <a:latin typeface="Meiryo UI" panose="020B0604030504040204" pitchFamily="50" charset="-128"/>
                <a:ea typeface="Meiryo UI" panose="020B0604030504040204" pitchFamily="50" charset="-128"/>
              </a:rPr>
              <a:t>管理の</a:t>
            </a:r>
            <a:r>
              <a:rPr lang="ja-JP" altLang="en-US" sz="1000" dirty="0" smtClean="0">
                <a:latin typeface="Meiryo UI" panose="020B0604030504040204" pitchFamily="50" charset="-128"/>
                <a:ea typeface="Meiryo UI" panose="020B0604030504040204" pitchFamily="50" charset="-128"/>
              </a:rPr>
              <a:t>基準が示されており、厚生</a:t>
            </a:r>
            <a:r>
              <a:rPr lang="ja-JP" altLang="en-US" sz="1000" dirty="0">
                <a:latin typeface="Meiryo UI" panose="020B0604030504040204" pitchFamily="50" charset="-128"/>
                <a:ea typeface="Meiryo UI" panose="020B0604030504040204" pitchFamily="50" charset="-128"/>
              </a:rPr>
              <a:t>労働省</a:t>
            </a:r>
            <a:r>
              <a:rPr lang="ja-JP" altLang="en-US" sz="1000" dirty="0" smtClean="0">
                <a:latin typeface="Meiryo UI" panose="020B0604030504040204" pitchFamily="50" charset="-128"/>
                <a:ea typeface="Meiryo UI" panose="020B0604030504040204" pitchFamily="50" charset="-128"/>
              </a:rPr>
              <a:t>通知には実施</a:t>
            </a:r>
            <a:r>
              <a:rPr lang="ja-JP" altLang="en-US" sz="1000" dirty="0">
                <a:latin typeface="Meiryo UI" panose="020B0604030504040204" pitchFamily="50" charset="-128"/>
                <a:ea typeface="Meiryo UI" panose="020B0604030504040204" pitchFamily="50" charset="-128"/>
              </a:rPr>
              <a:t>すべき</a:t>
            </a:r>
            <a:r>
              <a:rPr lang="ja-JP" altLang="en-US" sz="1000" dirty="0" smtClean="0">
                <a:latin typeface="Meiryo UI" panose="020B0604030504040204" pitchFamily="50" charset="-128"/>
                <a:ea typeface="Meiryo UI" panose="020B0604030504040204" pitchFamily="50" charset="-128"/>
              </a:rPr>
              <a:t>事項</a:t>
            </a:r>
            <a:r>
              <a:rPr lang="ja-JP" altLang="en-US" sz="1000" dirty="0">
                <a:latin typeface="Meiryo UI" panose="020B0604030504040204" pitchFamily="50" charset="-128"/>
                <a:ea typeface="Meiryo UI" panose="020B0604030504040204" pitchFamily="50" charset="-128"/>
              </a:rPr>
              <a:t>が具体的に明記されて</a:t>
            </a:r>
            <a:r>
              <a:rPr lang="ja-JP" altLang="en-US" sz="1000" dirty="0" smtClean="0">
                <a:latin typeface="Meiryo UI" panose="020B0604030504040204" pitchFamily="50" charset="-128"/>
                <a:ea typeface="Meiryo UI" panose="020B0604030504040204" pitchFamily="50" charset="-128"/>
              </a:rPr>
              <a:t>います。</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また、施設の種類により、他の</a:t>
            </a:r>
            <a:r>
              <a:rPr lang="ja-JP" altLang="en-US" sz="1000" dirty="0">
                <a:latin typeface="Meiryo UI" panose="020B0604030504040204" pitchFamily="50" charset="-128"/>
                <a:ea typeface="Meiryo UI" panose="020B0604030504040204" pitchFamily="50" charset="-128"/>
              </a:rPr>
              <a:t>法令</a:t>
            </a:r>
            <a:r>
              <a:rPr lang="ja-JP" altLang="en-US" sz="1000" dirty="0" smtClean="0">
                <a:latin typeface="Meiryo UI" panose="020B0604030504040204" pitchFamily="50" charset="-128"/>
                <a:ea typeface="Meiryo UI" panose="020B0604030504040204" pitchFamily="50" charset="-128"/>
              </a:rPr>
              <a:t>等でも栄養管理に関する規定がありますので、必ず確認してください。</a:t>
            </a:r>
            <a:endParaRPr lang="ja-JP" altLang="en-US" sz="1000" dirty="0">
              <a:latin typeface="Meiryo UI" panose="020B0604030504040204" pitchFamily="50" charset="-128"/>
              <a:ea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197411968"/>
              </p:ext>
            </p:extLst>
          </p:nvPr>
        </p:nvGraphicFramePr>
        <p:xfrm>
          <a:off x="549000" y="5725935"/>
          <a:ext cx="5760000" cy="2865120"/>
        </p:xfrm>
        <a:graphic>
          <a:graphicData uri="http://schemas.openxmlformats.org/drawingml/2006/table">
            <a:tbl>
              <a:tblPr firstRow="1" bandRow="1">
                <a:tableStyleId>{C083E6E3-FA7D-4D7B-A595-EF9225AFEA82}</a:tableStyleId>
              </a:tblPr>
              <a:tblGrid>
                <a:gridCol w="220980">
                  <a:extLst>
                    <a:ext uri="{9D8B030D-6E8A-4147-A177-3AD203B41FA5}">
                      <a16:colId xmlns:a16="http://schemas.microsoft.com/office/drawing/2014/main" val="3349789234"/>
                    </a:ext>
                  </a:extLst>
                </a:gridCol>
                <a:gridCol w="2026920">
                  <a:extLst>
                    <a:ext uri="{9D8B030D-6E8A-4147-A177-3AD203B41FA5}">
                      <a16:colId xmlns:a16="http://schemas.microsoft.com/office/drawing/2014/main" val="3900812784"/>
                    </a:ext>
                  </a:extLst>
                </a:gridCol>
                <a:gridCol w="3512100">
                  <a:extLst>
                    <a:ext uri="{9D8B030D-6E8A-4147-A177-3AD203B41FA5}">
                      <a16:colId xmlns:a16="http://schemas.microsoft.com/office/drawing/2014/main" val="920992110"/>
                    </a:ext>
                  </a:extLst>
                </a:gridCol>
              </a:tblGrid>
              <a:tr h="203064">
                <a:tc>
                  <a:txBody>
                    <a:bodyPr/>
                    <a:lstStyle/>
                    <a:p>
                      <a:pPr>
                        <a:lnSpc>
                          <a:spcPct val="100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健康増進法施行規則第</a:t>
                      </a:r>
                      <a:r>
                        <a:rPr kumimoji="1" lang="en-US" altLang="zh-TW" sz="900" b="0" dirty="0" smtClean="0">
                          <a:solidFill>
                            <a:schemeClr val="tx1"/>
                          </a:solidFill>
                          <a:latin typeface="Meiryo UI" panose="020B0604030504040204" pitchFamily="50" charset="-128"/>
                          <a:ea typeface="Meiryo UI" panose="020B0604030504040204" pitchFamily="50" charset="-128"/>
                        </a:rPr>
                        <a:t>9</a:t>
                      </a:r>
                      <a:r>
                        <a:rPr kumimoji="1" lang="zh-TW" altLang="en-US" sz="900" b="0" dirty="0" smtClean="0">
                          <a:solidFill>
                            <a:schemeClr val="tx1"/>
                          </a:solidFill>
                          <a:latin typeface="Meiryo UI" panose="020B0604030504040204" pitchFamily="50" charset="-128"/>
                          <a:ea typeface="Meiryo UI" panose="020B0604030504040204" pitchFamily="50" charset="-128"/>
                        </a:rPr>
                        <a:t>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厚生労働省健康局健康課長</a:t>
                      </a:r>
                      <a:r>
                        <a:rPr kumimoji="1" lang="ja-JP" altLang="en-US" sz="900" b="0" dirty="0" smtClean="0">
                          <a:solidFill>
                            <a:schemeClr val="tx1"/>
                          </a:solidFill>
                          <a:latin typeface="Meiryo UI" panose="020B0604030504040204" pitchFamily="50" charset="-128"/>
                          <a:ea typeface="Meiryo UI" panose="020B0604030504040204" pitchFamily="50" charset="-128"/>
                        </a:rPr>
                        <a:t>通知</a:t>
                      </a:r>
                      <a:r>
                        <a:rPr kumimoji="1" lang="en-US" altLang="ja-JP" sz="900" b="0" baseline="30000" dirty="0" smtClean="0">
                          <a:solidFill>
                            <a:schemeClr val="tx1"/>
                          </a:solidFill>
                          <a:latin typeface="Meiryo UI" panose="020B0604030504040204" pitchFamily="50" charset="-128"/>
                          <a:ea typeface="Meiryo UI" panose="020B0604030504040204" pitchFamily="50" charset="-128"/>
                        </a:rPr>
                        <a:t>※1</a:t>
                      </a:r>
                      <a:endParaRPr kumimoji="1" lang="ja-JP" altLang="en-US" sz="900" b="0" baseline="30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14019802"/>
                  </a:ext>
                </a:extLst>
              </a:tr>
              <a:tr h="2628000">
                <a:tc>
                  <a:txBody>
                    <a:bodyPr/>
                    <a:lstStyle/>
                    <a:p>
                      <a:pPr algn="ct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noFill/>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当該特定給食施設を利用して食事の供給を受ける者（以下「利用者」という。）の身体の状況、栄養状態、生活習慣等（以下「身体の状況等」という。）を定期的に把握し、これらに基づき、適当な熱量及び栄養素の量を満たす食事の提供及びその品質管理を行うとともに、これらの評価を行うよう努めること。</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noFill/>
                  </a:tcPr>
                </a:tc>
                <a:tc>
                  <a:txBody>
                    <a:bodyPr/>
                    <a:lstStyle/>
                    <a:p>
                      <a:pPr marL="0" indent="0">
                        <a:lnSpc>
                          <a:spcPct val="100000"/>
                        </a:lnSpc>
                      </a:pPr>
                      <a:r>
                        <a:rPr kumimoji="1" lang="ja-JP" altLang="en-US" sz="900" b="0" u="sng" dirty="0" smtClean="0">
                          <a:solidFill>
                            <a:schemeClr val="tx1"/>
                          </a:solidFill>
                          <a:latin typeface="Meiryo UI" panose="020B0604030504040204" pitchFamily="50" charset="-128"/>
                          <a:ea typeface="Meiryo UI" panose="020B0604030504040204" pitchFamily="50" charset="-128"/>
                        </a:rPr>
                        <a:t>身体の状況、栄養状態等の把握、食事の提供、品質管理及び</a:t>
                      </a:r>
                      <a:endParaRPr kumimoji="1" lang="en-US" altLang="ja-JP" sz="900" b="0" u="sng" dirty="0" smtClean="0">
                        <a:solidFill>
                          <a:schemeClr val="tx1"/>
                        </a:solidFill>
                        <a:latin typeface="Meiryo UI" panose="020B0604030504040204" pitchFamily="50" charset="-128"/>
                        <a:ea typeface="Meiryo UI" panose="020B0604030504040204" pitchFamily="50" charset="-128"/>
                      </a:endParaRPr>
                    </a:p>
                    <a:p>
                      <a:pPr marL="0" indent="0">
                        <a:lnSpc>
                          <a:spcPct val="100000"/>
                        </a:lnSpc>
                      </a:pPr>
                      <a:r>
                        <a:rPr kumimoji="1" lang="ja-JP" altLang="en-US" sz="900" b="0" u="sng" dirty="0" smtClean="0">
                          <a:solidFill>
                            <a:schemeClr val="tx1"/>
                          </a:solidFill>
                          <a:latin typeface="Meiryo UI" panose="020B0604030504040204" pitchFamily="50" charset="-128"/>
                          <a:ea typeface="Meiryo UI" panose="020B0604030504040204" pitchFamily="50" charset="-128"/>
                        </a:rPr>
                        <a:t>評価について</a:t>
                      </a:r>
                      <a:endParaRPr kumimoji="1" lang="en-US" altLang="ja-JP" sz="900" b="0" u="sng" dirty="0" smtClean="0">
                        <a:solidFill>
                          <a:schemeClr val="tx1"/>
                        </a:solidFill>
                        <a:latin typeface="Meiryo UI" panose="020B0604030504040204" pitchFamily="50" charset="-128"/>
                        <a:ea typeface="Meiryo UI" panose="020B0604030504040204" pitchFamily="50" charset="-128"/>
                      </a:endParaRPr>
                    </a:p>
                    <a:p>
                      <a:pPr marL="0" indent="0">
                        <a:lnSpc>
                          <a:spcPct val="100000"/>
                        </a:lnSpc>
                      </a:pPr>
                      <a:endParaRPr kumimoji="1" lang="ja-JP" altLang="en-US" sz="5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⑴ 利用者の性、年齢、身体の状況、食事の摂取状況、生活状況等を定期的に把握すること。なお、食事の摂取状況については、可能な限り、給食以外の食事の状況も把握するよう努めること。</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⑵ ⑴で把握した情報に基づき給与栄養量の目標を設定し、食事の提供に関する計画を作成すること。なお、利用者間で必要な栄養量に差が大きい場合には、複数献立の提供や量の調整を行う等、各利用者に対して適切な選択肢が提供できるよう、工夫すること。複数献立とする場合には、各献立に対して給与栄養量の目標を設定すること。</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⑶ ⑵で作成した計画に基づき、食材料の調達、調理及び提供を行うこと。</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⑷ ⑶で提供した食事の摂取状況を定期的に把握するとともに、身体状況の変化を把握するなどし、これらの総合的な評価を行い、その結果に基づき、食事計画の改善を図ること。</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⑸ なお、提供エネルギー量の評価には、個々人の体重、体格の変化並びに肥満及びやせに該当する者の割合の変化を参考にすること。ただし、より適切にエネルギー量の過不足を評価できる指標が他にある場合はこの限りではない。</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noFill/>
                  </a:tcPr>
                </a:tc>
                <a:extLst>
                  <a:ext uri="{0D108BD9-81ED-4DB2-BD59-A6C34878D82A}">
                    <a16:rowId xmlns:a16="http://schemas.microsoft.com/office/drawing/2014/main" val="1638836039"/>
                  </a:ext>
                </a:extLst>
              </a:tr>
            </a:tbl>
          </a:graphicData>
        </a:graphic>
      </p:graphicFrame>
      <p:grpSp>
        <p:nvGrpSpPr>
          <p:cNvPr id="7" name="グループ化 6"/>
          <p:cNvGrpSpPr/>
          <p:nvPr/>
        </p:nvGrpSpPr>
        <p:grpSpPr>
          <a:xfrm>
            <a:off x="594218" y="1968713"/>
            <a:ext cx="5669565" cy="2532147"/>
            <a:chOff x="639435" y="1930613"/>
            <a:chExt cx="5669565" cy="2532147"/>
          </a:xfrm>
        </p:grpSpPr>
        <p:grpSp>
          <p:nvGrpSpPr>
            <p:cNvPr id="4" name="グループ化 3"/>
            <p:cNvGrpSpPr/>
            <p:nvPr/>
          </p:nvGrpSpPr>
          <p:grpSpPr>
            <a:xfrm>
              <a:off x="639435" y="1930613"/>
              <a:ext cx="2599740" cy="2532147"/>
              <a:chOff x="597139" y="1968722"/>
              <a:chExt cx="2599740" cy="2532147"/>
            </a:xfrm>
          </p:grpSpPr>
          <p:sp>
            <p:nvSpPr>
              <p:cNvPr id="10" name="正方形/長方形 9"/>
              <p:cNvSpPr/>
              <p:nvPr/>
            </p:nvSpPr>
            <p:spPr>
              <a:xfrm>
                <a:off x="987454" y="2050649"/>
                <a:ext cx="2088000" cy="2088000"/>
              </a:xfrm>
              <a:prstGeom prst="rect">
                <a:avLst/>
              </a:prstGeom>
              <a:solidFill>
                <a:schemeClr val="bg2">
                  <a:lumMod val="50000"/>
                </a:scheme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987454" y="2515087"/>
                <a:ext cx="1620000" cy="1620000"/>
              </a:xfrm>
              <a:prstGeom prst="rect">
                <a:avLst/>
              </a:prstGeom>
              <a:solidFill>
                <a:schemeClr val="bg2">
                  <a:lumMod val="75000"/>
                </a:scheme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2" name="正方形/長方形 11"/>
              <p:cNvSpPr/>
              <p:nvPr/>
            </p:nvSpPr>
            <p:spPr>
              <a:xfrm>
                <a:off x="987454" y="3055993"/>
                <a:ext cx="1080000" cy="1080000"/>
              </a:xfrm>
              <a:prstGeom prst="rect">
                <a:avLst/>
              </a:prstGeom>
              <a:solidFill>
                <a:schemeClr val="bg2">
                  <a:lumMod val="90000"/>
                </a:scheme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ＭＳ Ｐゴシック" panose="020B0600070205080204" pitchFamily="50" charset="-128"/>
                  <a:ea typeface="ＭＳ Ｐゴシック" panose="020B0600070205080204" pitchFamily="50" charset="-128"/>
                </a:endParaRPr>
              </a:p>
            </p:txBody>
          </p:sp>
          <p:sp>
            <p:nvSpPr>
              <p:cNvPr id="13" name="上矢印 12"/>
              <p:cNvSpPr/>
              <p:nvPr/>
            </p:nvSpPr>
            <p:spPr>
              <a:xfrm>
                <a:off x="762044" y="1968722"/>
                <a:ext cx="108000" cy="2196000"/>
              </a:xfrm>
              <a:prstGeom prst="upArrow">
                <a:avLst>
                  <a:gd name="adj1" fmla="val 50000"/>
                  <a:gd name="adj2" fmla="val 132831"/>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597139" y="2584870"/>
                <a:ext cx="146579" cy="963704"/>
              </a:xfrm>
              <a:prstGeom prst="rect">
                <a:avLst/>
              </a:prstGeom>
              <a:noFill/>
            </p:spPr>
            <p:txBody>
              <a:bodyPr vert="eaVert" wrap="square" lIns="0" tIns="0" rIns="0" bIns="0" rtlCol="0" anchor="ctr" anchorCtr="0">
                <a:spAutoFit/>
              </a:bodyPr>
              <a:lstStyle/>
              <a:p>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日当たりの食数</a:t>
                </a:r>
                <a:endParaRPr kumimoji="1" lang="ja-JP" altLang="en-US" sz="900" dirty="0">
                  <a:latin typeface="Meiryo UI" panose="020B0604030504040204" pitchFamily="50" charset="-128"/>
                  <a:ea typeface="Meiryo UI" panose="020B0604030504040204" pitchFamily="50" charset="-128"/>
                </a:endParaRPr>
              </a:p>
            </p:txBody>
          </p:sp>
          <p:sp>
            <p:nvSpPr>
              <p:cNvPr id="15" name="上矢印 14"/>
              <p:cNvSpPr/>
              <p:nvPr/>
            </p:nvSpPr>
            <p:spPr>
              <a:xfrm rot="5400000">
                <a:off x="2026879" y="3162272"/>
                <a:ext cx="108000" cy="2232000"/>
              </a:xfrm>
              <a:prstGeom prst="upArrow">
                <a:avLst>
                  <a:gd name="adj1" fmla="val 50000"/>
                  <a:gd name="adj2" fmla="val 132831"/>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p:cNvSpPr txBox="1"/>
              <p:nvPr/>
            </p:nvSpPr>
            <p:spPr>
              <a:xfrm>
                <a:off x="1674596" y="4362370"/>
                <a:ext cx="812566" cy="138499"/>
              </a:xfrm>
              <a:prstGeom prst="rect">
                <a:avLst/>
              </a:prstGeom>
              <a:noFill/>
            </p:spPr>
            <p:txBody>
              <a:bodyPr wrap="square" lIns="0" tIns="0" rIns="0" bIns="0" rtlCol="0" anchor="ctr" anchorCtr="0">
                <a:spAutoFit/>
              </a:bodyPr>
              <a:lstStyle/>
              <a:p>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回当たりの食数</a:t>
                </a:r>
                <a:endParaRPr kumimoji="1" lang="ja-JP" altLang="en-US" sz="9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bwMode="white">
              <a:xfrm>
                <a:off x="2080879" y="4041611"/>
                <a:ext cx="216467" cy="123111"/>
              </a:xfrm>
              <a:prstGeom prst="rect">
                <a:avLst/>
              </a:prstGeom>
              <a:solidFill>
                <a:schemeClr val="bg1"/>
              </a:solidFill>
            </p:spPr>
            <p:txBody>
              <a:bodyPr wrap="square" lIns="0" tIns="0" rIns="0" bIns="0" rtlCol="0" anchor="ctr" anchorCtr="0">
                <a:spAutoFit/>
              </a:bodyPr>
              <a:lstStyle/>
              <a:p>
                <a:pPr algn="ctr"/>
                <a:r>
                  <a:rPr kumimoji="1" lang="en-US" altLang="ja-JP" sz="800" dirty="0">
                    <a:latin typeface="Meiryo UI" panose="020B0604030504040204" pitchFamily="50" charset="-128"/>
                    <a:ea typeface="Meiryo UI" panose="020B0604030504040204" pitchFamily="50" charset="-128"/>
                  </a:rPr>
                  <a:t>3</a:t>
                </a:r>
                <a:r>
                  <a:rPr kumimoji="1" lang="en-US" altLang="ja-JP" sz="800" dirty="0" smtClean="0">
                    <a:latin typeface="Meiryo UI" panose="020B0604030504040204" pitchFamily="50" charset="-128"/>
                    <a:ea typeface="Meiryo UI" panose="020B0604030504040204" pitchFamily="50" charset="-128"/>
                  </a:rPr>
                  <a:t>00</a:t>
                </a:r>
                <a:endParaRPr kumimoji="1" lang="ja-JP" altLang="en-US" sz="8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bwMode="white">
              <a:xfrm>
                <a:off x="959954" y="2931845"/>
                <a:ext cx="216000" cy="123111"/>
              </a:xfrm>
              <a:prstGeom prst="rect">
                <a:avLst/>
              </a:prstGeom>
              <a:solidFill>
                <a:schemeClr val="bg1"/>
              </a:solidFill>
            </p:spPr>
            <p:txBody>
              <a:bodyPr wrap="square" lIns="0" tIns="0" rIns="0" bIns="0" rtlCol="0" anchor="ctr" anchorCtr="0">
                <a:spAutoFit/>
              </a:bodyPr>
              <a:lstStyle/>
              <a:p>
                <a:pPr algn="ctr"/>
                <a:r>
                  <a:rPr kumimoji="1" lang="en-US" altLang="ja-JP" sz="800" dirty="0">
                    <a:latin typeface="Meiryo UI" panose="020B0604030504040204" pitchFamily="50" charset="-128"/>
                    <a:ea typeface="Meiryo UI" panose="020B0604030504040204" pitchFamily="50" charset="-128"/>
                  </a:rPr>
                  <a:t>75</a:t>
                </a:r>
                <a:r>
                  <a:rPr kumimoji="1" lang="en-US" altLang="ja-JP" sz="800" dirty="0" smtClean="0">
                    <a:latin typeface="Meiryo UI" panose="020B0604030504040204" pitchFamily="50" charset="-128"/>
                    <a:ea typeface="Meiryo UI" panose="020B0604030504040204" pitchFamily="50" charset="-128"/>
                  </a:rPr>
                  <a:t>0</a:t>
                </a:r>
              </a:p>
            </p:txBody>
          </p:sp>
          <p:sp>
            <p:nvSpPr>
              <p:cNvPr id="19" name="テキスト ボックス 18"/>
              <p:cNvSpPr txBox="1"/>
              <p:nvPr/>
            </p:nvSpPr>
            <p:spPr>
              <a:xfrm>
                <a:off x="1593013" y="2180910"/>
                <a:ext cx="1345273" cy="256480"/>
              </a:xfrm>
              <a:prstGeom prst="rect">
                <a:avLst/>
              </a:prstGeom>
              <a:solidFill>
                <a:schemeClr val="bg1"/>
              </a:solidFill>
            </p:spPr>
            <p:txBody>
              <a:bodyPr wrap="square" lIns="0" tIns="0" rIns="0" bIns="0" rtlCol="0" anchor="ctr" anchorCtr="0">
                <a:spAutoFit/>
              </a:bodyPr>
              <a:lstStyle/>
              <a:p>
                <a:pPr>
                  <a:lnSpc>
                    <a:spcPts val="1000"/>
                  </a:lnSpc>
                </a:pPr>
                <a:r>
                  <a:rPr kumimoji="1" lang="ja-JP" altLang="en-US" sz="800" dirty="0" smtClean="0">
                    <a:latin typeface="Meiryo UI" panose="020B0604030504040204" pitchFamily="50" charset="-128"/>
                    <a:ea typeface="Meiryo UI" panose="020B0604030504040204" pitchFamily="50" charset="-128"/>
                  </a:rPr>
                  <a:t> 管理栄養士を配置しなければ</a:t>
                </a:r>
                <a:endParaRPr kumimoji="1" lang="en-US" altLang="ja-JP" sz="800" dirty="0" smtClean="0">
                  <a:latin typeface="Meiryo UI" panose="020B0604030504040204" pitchFamily="50" charset="-128"/>
                  <a:ea typeface="Meiryo UI" panose="020B0604030504040204" pitchFamily="50" charset="-128"/>
                </a:endParaRPr>
              </a:p>
              <a:p>
                <a:pPr>
                  <a:lnSpc>
                    <a:spcPts val="1000"/>
                  </a:lnSpc>
                </a:pPr>
                <a:r>
                  <a:rPr kumimoji="1" lang="ja-JP" altLang="en-US" sz="800" dirty="0" smtClean="0">
                    <a:latin typeface="Meiryo UI" panose="020B0604030504040204" pitchFamily="50" charset="-128"/>
                    <a:ea typeface="Meiryo UI" panose="020B0604030504040204" pitchFamily="50" charset="-128"/>
                  </a:rPr>
                  <a:t> ならない施設</a:t>
                </a:r>
                <a:endParaRPr kumimoji="1" lang="ja-JP" altLang="en-US" sz="800" dirty="0">
                  <a:latin typeface="Meiryo UI" panose="020B0604030504040204" pitchFamily="50" charset="-128"/>
                  <a:ea typeface="Meiryo UI" panose="020B0604030504040204" pitchFamily="50" charset="-128"/>
                </a:endParaRPr>
              </a:p>
            </p:txBody>
          </p:sp>
          <p:sp>
            <p:nvSpPr>
              <p:cNvPr id="20" name="正方形/長方形 19"/>
              <p:cNvSpPr/>
              <p:nvPr/>
            </p:nvSpPr>
            <p:spPr>
              <a:xfrm>
                <a:off x="987454" y="3781391"/>
                <a:ext cx="360000" cy="3600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21" name="テキスト ボックス 20"/>
              <p:cNvSpPr txBox="1"/>
              <p:nvPr/>
            </p:nvSpPr>
            <p:spPr bwMode="white">
              <a:xfrm>
                <a:off x="976054" y="3657075"/>
                <a:ext cx="216000" cy="123111"/>
              </a:xfrm>
              <a:prstGeom prst="rect">
                <a:avLst/>
              </a:prstGeom>
              <a:solidFill>
                <a:schemeClr val="bg1"/>
              </a:solidFill>
            </p:spPr>
            <p:txBody>
              <a:bodyPr wrap="square" lIns="0" tIns="0" rIns="0" bIns="0" rtlCol="0" anchor="ctr" anchorCtr="0">
                <a:spAutoFit/>
              </a:bodyPr>
              <a:lstStyle/>
              <a:p>
                <a:pPr algn="ctr"/>
                <a:r>
                  <a:rPr kumimoji="1" lang="en-US" altLang="ja-JP" sz="800" dirty="0">
                    <a:latin typeface="Meiryo UI" panose="020B0604030504040204" pitchFamily="50" charset="-128"/>
                    <a:ea typeface="Meiryo UI" panose="020B0604030504040204" pitchFamily="50" charset="-128"/>
                  </a:rPr>
                  <a:t>25</a:t>
                </a:r>
                <a:r>
                  <a:rPr kumimoji="1" lang="en-US" altLang="ja-JP" sz="800" dirty="0" smtClean="0">
                    <a:latin typeface="Meiryo UI" panose="020B0604030504040204" pitchFamily="50" charset="-128"/>
                    <a:ea typeface="Meiryo UI" panose="020B0604030504040204" pitchFamily="50" charset="-128"/>
                  </a:rPr>
                  <a:t>0</a:t>
                </a:r>
                <a:endParaRPr kumimoji="1" lang="ja-JP" altLang="en-US" sz="8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bwMode="white">
              <a:xfrm>
                <a:off x="1359113" y="4041611"/>
                <a:ext cx="216467" cy="123111"/>
              </a:xfrm>
              <a:prstGeom prst="rect">
                <a:avLst/>
              </a:prstGeom>
              <a:solidFill>
                <a:schemeClr val="bg1"/>
              </a:solidFill>
            </p:spPr>
            <p:txBody>
              <a:bodyPr wrap="square" lIns="0" tIns="0" rIns="0" bIns="0" rtlCol="0" anchor="ctr" anchorCtr="0">
                <a:spAutoFit/>
              </a:bodyPr>
              <a:lstStyle/>
              <a:p>
                <a:pPr algn="ctr"/>
                <a:r>
                  <a:rPr kumimoji="1" lang="en-US" altLang="ja-JP" sz="800" dirty="0">
                    <a:latin typeface="Meiryo UI" panose="020B0604030504040204" pitchFamily="50" charset="-128"/>
                    <a:ea typeface="Meiryo UI" panose="020B0604030504040204" pitchFamily="50" charset="-128"/>
                  </a:rPr>
                  <a:t>100</a:t>
                </a:r>
                <a:endParaRPr kumimoji="1" lang="ja-JP" altLang="en-US" sz="8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bwMode="white">
              <a:xfrm>
                <a:off x="2619766" y="4041611"/>
                <a:ext cx="216467" cy="123111"/>
              </a:xfrm>
              <a:prstGeom prst="rect">
                <a:avLst/>
              </a:prstGeom>
              <a:solidFill>
                <a:schemeClr val="bg1"/>
              </a:solidFill>
            </p:spPr>
            <p:txBody>
              <a:bodyPr wrap="square" lIns="0" tIns="0" rIns="0" bIns="0" rtlCol="0" anchor="ctr" anchorCtr="0">
                <a:spAutoFit/>
              </a:bodyPr>
              <a:lstStyle/>
              <a:p>
                <a:pPr algn="ctr"/>
                <a:r>
                  <a:rPr kumimoji="1" lang="en-US" altLang="ja-JP" sz="800" dirty="0" smtClean="0">
                    <a:latin typeface="Meiryo UI" panose="020B0604030504040204" pitchFamily="50" charset="-128"/>
                    <a:ea typeface="Meiryo UI" panose="020B0604030504040204" pitchFamily="50" charset="-128"/>
                  </a:rPr>
                  <a:t>500</a:t>
                </a:r>
                <a:endParaRPr kumimoji="1" lang="ja-JP" altLang="en-US" sz="8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bwMode="white">
              <a:xfrm>
                <a:off x="970858" y="2383111"/>
                <a:ext cx="324000" cy="123111"/>
              </a:xfrm>
              <a:prstGeom prst="rect">
                <a:avLst/>
              </a:prstGeom>
              <a:solidFill>
                <a:schemeClr val="bg1"/>
              </a:solidFill>
            </p:spPr>
            <p:txBody>
              <a:bodyPr wrap="square" lIns="0" tIns="0" rIns="0" bIns="0" rtlCol="0" anchor="ctr" anchorCtr="0">
                <a:spAutoFit/>
              </a:bodyPr>
              <a:lstStyle/>
              <a:p>
                <a:pPr algn="ctr"/>
                <a:r>
                  <a:rPr kumimoji="1" lang="en-US" altLang="ja-JP" sz="800" dirty="0" smtClean="0">
                    <a:latin typeface="Meiryo UI" panose="020B0604030504040204" pitchFamily="50" charset="-128"/>
                    <a:ea typeface="Meiryo UI" panose="020B0604030504040204" pitchFamily="50" charset="-128"/>
                  </a:rPr>
                  <a:t>1,500</a:t>
                </a:r>
              </a:p>
            </p:txBody>
          </p:sp>
          <p:sp>
            <p:nvSpPr>
              <p:cNvPr id="25" name="テキスト ボックス 24"/>
              <p:cNvSpPr txBox="1"/>
              <p:nvPr/>
            </p:nvSpPr>
            <p:spPr>
              <a:xfrm>
                <a:off x="1225716" y="2616961"/>
                <a:ext cx="1303464" cy="384721"/>
              </a:xfrm>
              <a:prstGeom prst="rect">
                <a:avLst/>
              </a:prstGeom>
              <a:solidFill>
                <a:schemeClr val="bg1"/>
              </a:solidFill>
            </p:spPr>
            <p:txBody>
              <a:bodyPr wrap="square" lIns="0" tIns="0" rIns="0" bIns="0" rtlCol="0" anchor="ctr" anchorCtr="0">
                <a:spAutoFit/>
              </a:bodyPr>
              <a:lstStyle/>
              <a:p>
                <a:pPr>
                  <a:lnSpc>
                    <a:spcPts val="1000"/>
                  </a:lnSpc>
                </a:pPr>
                <a:r>
                  <a:rPr kumimoji="1" lang="ja-JP" altLang="en-US" sz="800" dirty="0" smtClean="0">
                    <a:latin typeface="Meiryo UI" panose="020B0604030504040204" pitchFamily="50" charset="-128"/>
                    <a:ea typeface="Meiryo UI" panose="020B0604030504040204" pitchFamily="50" charset="-128"/>
                  </a:rPr>
                  <a:t> 少なくとも</a:t>
                </a:r>
                <a:r>
                  <a:rPr kumimoji="1" lang="en-US" altLang="ja-JP" sz="800" dirty="0">
                    <a:latin typeface="Meiryo UI" panose="020B0604030504040204" pitchFamily="50" charset="-128"/>
                    <a:ea typeface="Meiryo UI" panose="020B0604030504040204" pitchFamily="50" charset="-128"/>
                  </a:rPr>
                  <a:t>1</a:t>
                </a:r>
                <a:r>
                  <a:rPr kumimoji="1" lang="ja-JP" altLang="en-US" sz="800" dirty="0">
                    <a:latin typeface="Meiryo UI" panose="020B0604030504040204" pitchFamily="50" charset="-128"/>
                    <a:ea typeface="Meiryo UI" panose="020B0604030504040204" pitchFamily="50" charset="-128"/>
                  </a:rPr>
                  <a:t>名</a:t>
                </a:r>
                <a:r>
                  <a:rPr kumimoji="1" lang="ja-JP" altLang="en-US" sz="800" dirty="0" smtClean="0">
                    <a:latin typeface="Meiryo UI" panose="020B0604030504040204" pitchFamily="50" charset="-128"/>
                    <a:ea typeface="Meiryo UI" panose="020B0604030504040204" pitchFamily="50" charset="-128"/>
                  </a:rPr>
                  <a:t>は管理</a:t>
                </a:r>
                <a:r>
                  <a:rPr kumimoji="1" lang="ja-JP" altLang="en-US" sz="800" dirty="0">
                    <a:latin typeface="Meiryo UI" panose="020B0604030504040204" pitchFamily="50" charset="-128"/>
                    <a:ea typeface="Meiryo UI" panose="020B0604030504040204" pitchFamily="50" charset="-128"/>
                  </a:rPr>
                  <a:t>栄養士</a:t>
                </a:r>
                <a:r>
                  <a:rPr kumimoji="1" lang="ja-JP" altLang="en-US" sz="800" dirty="0" smtClean="0">
                    <a:latin typeface="Meiryo UI" panose="020B0604030504040204" pitchFamily="50" charset="-128"/>
                    <a:ea typeface="Meiryo UI" panose="020B0604030504040204" pitchFamily="50" charset="-128"/>
                  </a:rPr>
                  <a:t>を</a:t>
                </a:r>
                <a:endParaRPr kumimoji="1" lang="en-US" altLang="ja-JP" sz="800" dirty="0" smtClean="0">
                  <a:latin typeface="Meiryo UI" panose="020B0604030504040204" pitchFamily="50" charset="-128"/>
                  <a:ea typeface="Meiryo UI" panose="020B0604030504040204" pitchFamily="50" charset="-128"/>
                </a:endParaRPr>
              </a:p>
              <a:p>
                <a:pPr>
                  <a:lnSpc>
                    <a:spcPts val="1000"/>
                  </a:lnSpc>
                </a:pPr>
                <a:r>
                  <a:rPr kumimoji="1" lang="ja-JP" altLang="en-US" sz="800" dirty="0" smtClean="0">
                    <a:latin typeface="Meiryo UI" panose="020B0604030504040204" pitchFamily="50" charset="-128"/>
                    <a:ea typeface="Meiryo UI" panose="020B0604030504040204" pitchFamily="50" charset="-128"/>
                  </a:rPr>
                  <a:t> 配置</a:t>
                </a:r>
                <a:r>
                  <a:rPr kumimoji="1" lang="ja-JP" altLang="en-US" sz="800" dirty="0">
                    <a:latin typeface="Meiryo UI" panose="020B0604030504040204" pitchFamily="50" charset="-128"/>
                    <a:ea typeface="Meiryo UI" panose="020B0604030504040204" pitchFamily="50" charset="-128"/>
                  </a:rPr>
                  <a:t>する</a:t>
                </a:r>
                <a:r>
                  <a:rPr kumimoji="1" lang="ja-JP" altLang="en-US" sz="800" dirty="0" smtClean="0">
                    <a:latin typeface="Meiryo UI" panose="020B0604030504040204" pitchFamily="50" charset="-128"/>
                    <a:ea typeface="Meiryo UI" panose="020B0604030504040204" pitchFamily="50" charset="-128"/>
                  </a:rPr>
                  <a:t>よう努めなければ</a:t>
                </a:r>
                <a:endParaRPr kumimoji="1" lang="en-US" altLang="ja-JP" sz="800" dirty="0" smtClean="0">
                  <a:latin typeface="Meiryo UI" panose="020B0604030504040204" pitchFamily="50" charset="-128"/>
                  <a:ea typeface="Meiryo UI" panose="020B0604030504040204" pitchFamily="50" charset="-128"/>
                </a:endParaRPr>
              </a:p>
              <a:p>
                <a:pPr>
                  <a:lnSpc>
                    <a:spcPts val="1000"/>
                  </a:lnSpc>
                </a:pPr>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ならない</a:t>
                </a:r>
                <a:r>
                  <a:rPr kumimoji="1" lang="ja-JP" altLang="en-US" sz="800" dirty="0">
                    <a:latin typeface="Meiryo UI" panose="020B0604030504040204" pitchFamily="50" charset="-128"/>
                    <a:ea typeface="Meiryo UI" panose="020B0604030504040204" pitchFamily="50" charset="-128"/>
                  </a:rPr>
                  <a:t>施設</a:t>
                </a:r>
              </a:p>
            </p:txBody>
          </p:sp>
          <p:sp>
            <p:nvSpPr>
              <p:cNvPr id="26" name="テキスト ボックス 25"/>
              <p:cNvSpPr txBox="1"/>
              <p:nvPr/>
            </p:nvSpPr>
            <p:spPr>
              <a:xfrm>
                <a:off x="1112404" y="3183477"/>
                <a:ext cx="888753" cy="384721"/>
              </a:xfrm>
              <a:prstGeom prst="rect">
                <a:avLst/>
              </a:prstGeom>
              <a:solidFill>
                <a:schemeClr val="bg1"/>
              </a:solidFill>
            </p:spPr>
            <p:txBody>
              <a:bodyPr wrap="square" lIns="0" tIns="0" rIns="0" bIns="0" rtlCol="0" anchor="ctr" anchorCtr="0">
                <a:spAutoFit/>
              </a:bodyPr>
              <a:lstStyle/>
              <a:p>
                <a:pPr>
                  <a:lnSpc>
                    <a:spcPts val="1000"/>
                  </a:lnSpc>
                </a:pPr>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栄養士を配置する</a:t>
                </a:r>
                <a:endParaRPr kumimoji="1" lang="en-US" altLang="ja-JP" sz="800" dirty="0" smtClean="0">
                  <a:latin typeface="Meiryo UI" panose="020B0604030504040204" pitchFamily="50" charset="-128"/>
                  <a:ea typeface="Meiryo UI" panose="020B0604030504040204" pitchFamily="50" charset="-128"/>
                </a:endParaRPr>
              </a:p>
              <a:p>
                <a:pPr>
                  <a:lnSpc>
                    <a:spcPts val="1000"/>
                  </a:lnSpc>
                </a:pPr>
                <a:r>
                  <a:rPr kumimoji="1" lang="ja-JP" altLang="en-US" sz="800" dirty="0" smtClean="0">
                    <a:latin typeface="Meiryo UI" panose="020B0604030504040204" pitchFamily="50" charset="-128"/>
                    <a:ea typeface="Meiryo UI" panose="020B0604030504040204" pitchFamily="50" charset="-128"/>
                  </a:rPr>
                  <a:t> よう努めなければ</a:t>
                </a:r>
                <a:endParaRPr kumimoji="1" lang="en-US" altLang="ja-JP" sz="800" dirty="0" smtClean="0">
                  <a:latin typeface="Meiryo UI" panose="020B0604030504040204" pitchFamily="50" charset="-128"/>
                  <a:ea typeface="Meiryo UI" panose="020B0604030504040204" pitchFamily="50" charset="-128"/>
                </a:endParaRPr>
              </a:p>
              <a:p>
                <a:pPr>
                  <a:lnSpc>
                    <a:spcPts val="1000"/>
                  </a:lnSpc>
                </a:pPr>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ならない</a:t>
                </a:r>
                <a:r>
                  <a:rPr kumimoji="1" lang="ja-JP" altLang="en-US" sz="800" dirty="0">
                    <a:latin typeface="Meiryo UI" panose="020B0604030504040204" pitchFamily="50" charset="-128"/>
                    <a:ea typeface="Meiryo UI" panose="020B0604030504040204" pitchFamily="50" charset="-128"/>
                  </a:rPr>
                  <a:t>施設</a:t>
                </a:r>
              </a:p>
            </p:txBody>
          </p:sp>
        </p:grpSp>
        <p:sp>
          <p:nvSpPr>
            <p:cNvPr id="3" name="正方形/長方形 2"/>
            <p:cNvSpPr/>
            <p:nvPr/>
          </p:nvSpPr>
          <p:spPr>
            <a:xfrm>
              <a:off x="3213000" y="2016131"/>
              <a:ext cx="3096000" cy="1338828"/>
            </a:xfrm>
            <a:prstGeom prst="rect">
              <a:avLst/>
            </a:prstGeom>
            <a:ln w="9525">
              <a:solidFill>
                <a:schemeClr val="accent3">
                  <a:lumMod val="75000"/>
                </a:schemeClr>
              </a:solidFill>
              <a:prstDash val="sysDot"/>
            </a:ln>
          </p:spPr>
          <p:style>
            <a:lnRef idx="2">
              <a:schemeClr val="dk1"/>
            </a:lnRef>
            <a:fillRef idx="1">
              <a:schemeClr val="lt1"/>
            </a:fillRef>
            <a:effectRef idx="0">
              <a:schemeClr val="dk1"/>
            </a:effectRef>
            <a:fontRef idx="minor">
              <a:schemeClr val="dk1"/>
            </a:fontRef>
          </p:style>
          <p:txBody>
            <a:bodyPr wrap="square" rtlCol="0" anchor="ctr">
              <a:spAutoFit/>
            </a:bodyPr>
            <a:lstStyle/>
            <a:p>
              <a:pPr>
                <a:lnSpc>
                  <a:spcPct val="150000"/>
                </a:lnSpc>
              </a:pPr>
              <a:r>
                <a:rPr kumimoji="1" lang="ja-JP" altLang="en-US" sz="900" dirty="0">
                  <a:solidFill>
                    <a:schemeClr val="tx1"/>
                  </a:solidFill>
                  <a:latin typeface="Meiryo UI" panose="020B0604030504040204" pitchFamily="50" charset="-128"/>
                  <a:ea typeface="Meiryo UI" panose="020B0604030504040204" pitchFamily="50" charset="-128"/>
                </a:rPr>
                <a:t>病院・</a:t>
              </a:r>
              <a:r>
                <a:rPr kumimoji="1" lang="ja-JP" altLang="en-US" sz="900" dirty="0" smtClean="0">
                  <a:solidFill>
                    <a:schemeClr val="tx1"/>
                  </a:solidFill>
                  <a:latin typeface="Meiryo UI" panose="020B0604030504040204" pitchFamily="50" charset="-128"/>
                  <a:ea typeface="Meiryo UI" panose="020B0604030504040204" pitchFamily="50" charset="-128"/>
                </a:rPr>
                <a:t>介護老人保健施設</a:t>
              </a:r>
              <a:r>
                <a:rPr kumimoji="1" lang="ja-JP" altLang="en-US" sz="900" dirty="0">
                  <a:solidFill>
                    <a:schemeClr val="tx1"/>
                  </a:solidFill>
                  <a:latin typeface="Meiryo UI" panose="020B0604030504040204" pitchFamily="50" charset="-128"/>
                  <a:ea typeface="Meiryo UI" panose="020B0604030504040204" pitchFamily="50" charset="-128"/>
                </a:rPr>
                <a:t>・介護</a:t>
              </a:r>
              <a:r>
                <a:rPr kumimoji="1" lang="ja-JP" altLang="en-US" sz="900" dirty="0" smtClean="0">
                  <a:solidFill>
                    <a:schemeClr val="tx1"/>
                  </a:solidFill>
                  <a:latin typeface="Meiryo UI" panose="020B0604030504040204" pitchFamily="50" charset="-128"/>
                  <a:ea typeface="Meiryo UI" panose="020B0604030504040204" pitchFamily="50" charset="-128"/>
                </a:rPr>
                <a:t>医療院においては</a:t>
              </a:r>
              <a:endParaRPr kumimoji="1" lang="ja-JP" altLang="en-US" sz="900" dirty="0">
                <a:solidFill>
                  <a:schemeClr val="tx1"/>
                </a:solidFill>
                <a:latin typeface="Meiryo UI" panose="020B0604030504040204" pitchFamily="50" charset="-128"/>
                <a:ea typeface="Meiryo UI" panose="020B0604030504040204" pitchFamily="50" charset="-128"/>
              </a:endParaRPr>
            </a:p>
            <a:p>
              <a:r>
                <a:rPr kumimoji="1" lang="en-US" altLang="ja-JP" sz="900" dirty="0" smtClean="0">
                  <a:solidFill>
                    <a:schemeClr val="tx1"/>
                  </a:solidFill>
                  <a:latin typeface="Meiryo UI" panose="020B0604030504040204" pitchFamily="50" charset="-128"/>
                  <a:ea typeface="Meiryo UI" panose="020B0604030504040204" pitchFamily="50" charset="-128"/>
                </a:rPr>
                <a:t> 1</a:t>
              </a: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回</a:t>
              </a:r>
              <a:r>
                <a:rPr kumimoji="1" lang="en-US" altLang="ja-JP" sz="900" dirty="0" smtClean="0">
                  <a:solidFill>
                    <a:schemeClr val="tx1"/>
                  </a:solidFill>
                  <a:latin typeface="Meiryo UI" panose="020B0604030504040204" pitchFamily="50" charset="-128"/>
                  <a:ea typeface="Meiryo UI" panose="020B0604030504040204" pitchFamily="50" charset="-128"/>
                </a:rPr>
                <a:t>300</a:t>
              </a:r>
              <a:r>
                <a:rPr kumimoji="1" lang="ja-JP" altLang="en-US" sz="900" dirty="0" smtClean="0">
                  <a:solidFill>
                    <a:schemeClr val="tx1"/>
                  </a:solidFill>
                  <a:latin typeface="Meiryo UI" panose="020B0604030504040204" pitchFamily="50" charset="-128"/>
                  <a:ea typeface="Meiryo UI" panose="020B0604030504040204" pitchFamily="50" charset="-128"/>
                </a:rPr>
                <a:t>食以上又は</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日</a:t>
              </a:r>
              <a:r>
                <a:rPr kumimoji="1" lang="en-US" altLang="ja-JP" sz="900" dirty="0" smtClean="0">
                  <a:solidFill>
                    <a:schemeClr val="tx1"/>
                  </a:solidFill>
                  <a:latin typeface="Meiryo UI" panose="020B0604030504040204" pitchFamily="50" charset="-128"/>
                  <a:ea typeface="Meiryo UI" panose="020B0604030504040204" pitchFamily="50" charset="-128"/>
                </a:rPr>
                <a:t>750</a:t>
              </a:r>
              <a:r>
                <a:rPr kumimoji="1" lang="ja-JP" altLang="en-US" sz="900" dirty="0" smtClean="0">
                  <a:solidFill>
                    <a:schemeClr val="tx1"/>
                  </a:solidFill>
                  <a:latin typeface="Meiryo UI" panose="020B0604030504040204" pitchFamily="50" charset="-128"/>
                  <a:ea typeface="Meiryo UI" panose="020B0604030504040204" pitchFamily="50" charset="-128"/>
                </a:rPr>
                <a:t>食以上の場合</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en-US" altLang="ja-JP" sz="900" dirty="0" smtClean="0">
                  <a:solidFill>
                    <a:schemeClr val="tx1"/>
                  </a:solidFill>
                  <a:latin typeface="Meiryo UI" panose="020B0604030504040204" pitchFamily="50" charset="-128"/>
                  <a:ea typeface="Meiryo UI" panose="020B0604030504040204" pitchFamily="50" charset="-128"/>
                </a:rPr>
                <a:t> 2</a:t>
              </a: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回</a:t>
              </a:r>
              <a:r>
                <a:rPr kumimoji="1" lang="en-US" altLang="ja-JP" sz="900" dirty="0" smtClean="0">
                  <a:solidFill>
                    <a:schemeClr val="tx1"/>
                  </a:solidFill>
                  <a:latin typeface="Meiryo UI" panose="020B0604030504040204" pitchFamily="50" charset="-128"/>
                  <a:ea typeface="Meiryo UI" panose="020B0604030504040204" pitchFamily="50" charset="-128"/>
                </a:rPr>
                <a:t>300</a:t>
              </a:r>
              <a:r>
                <a:rPr kumimoji="1" lang="ja-JP" altLang="en-US" sz="900" dirty="0" smtClean="0">
                  <a:solidFill>
                    <a:schemeClr val="tx1"/>
                  </a:solidFill>
                  <a:latin typeface="Meiryo UI" panose="020B0604030504040204" pitchFamily="50" charset="-128"/>
                  <a:ea typeface="Meiryo UI" panose="020B0604030504040204" pitchFamily="50" charset="-128"/>
                </a:rPr>
                <a:t>食未満及び</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日</a:t>
              </a:r>
              <a:r>
                <a:rPr kumimoji="1" lang="en-US" altLang="ja-JP" sz="900" dirty="0" smtClean="0">
                  <a:solidFill>
                    <a:schemeClr val="tx1"/>
                  </a:solidFill>
                  <a:latin typeface="Meiryo UI" panose="020B0604030504040204" pitchFamily="50" charset="-128"/>
                  <a:ea typeface="Meiryo UI" panose="020B0604030504040204" pitchFamily="50" charset="-128"/>
                </a:rPr>
                <a:t>750</a:t>
              </a:r>
              <a:r>
                <a:rPr kumimoji="1" lang="ja-JP" altLang="en-US" sz="900" dirty="0" smtClean="0">
                  <a:solidFill>
                    <a:schemeClr val="tx1"/>
                  </a:solidFill>
                  <a:latin typeface="Meiryo UI" panose="020B0604030504040204" pitchFamily="50" charset="-128"/>
                  <a:ea typeface="Meiryo UI" panose="020B0604030504040204" pitchFamily="50" charset="-128"/>
                </a:rPr>
                <a:t>食未満であっても、</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en-US" altLang="ja-JP" sz="900" dirty="0">
                  <a:solidFill>
                    <a:schemeClr val="tx1"/>
                  </a:solidFill>
                  <a:latin typeface="Meiryo UI" panose="020B0604030504040204" pitchFamily="50" charset="-128"/>
                  <a:ea typeface="Meiryo UI" panose="020B0604030504040204" pitchFamily="50" charset="-128"/>
                </a:rPr>
                <a:t> </a:t>
              </a: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許可病床数（又は入所定員）が</a:t>
              </a:r>
              <a:r>
                <a:rPr kumimoji="1" lang="en-US" altLang="ja-JP" sz="900" dirty="0" smtClean="0">
                  <a:solidFill>
                    <a:schemeClr val="tx1"/>
                  </a:solidFill>
                  <a:latin typeface="Meiryo UI" panose="020B0604030504040204" pitchFamily="50" charset="-128"/>
                  <a:ea typeface="Meiryo UI" panose="020B0604030504040204" pitchFamily="50" charset="-128"/>
                </a:rPr>
                <a:t>300</a:t>
              </a:r>
              <a:r>
                <a:rPr kumimoji="1" lang="ja-JP" altLang="en-US" sz="900" dirty="0" smtClean="0">
                  <a:solidFill>
                    <a:schemeClr val="tx1"/>
                  </a:solidFill>
                  <a:latin typeface="Meiryo UI" panose="020B0604030504040204" pitchFamily="50" charset="-128"/>
                  <a:ea typeface="Meiryo UI" panose="020B0604030504040204" pitchFamily="50" charset="-128"/>
                </a:rPr>
                <a:t>床（人）以上</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である場合</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en-US" altLang="ja-JP" sz="900" dirty="0" smtClean="0">
                  <a:solidFill>
                    <a:schemeClr val="tx1"/>
                  </a:solidFill>
                  <a:latin typeface="Meiryo UI" panose="020B0604030504040204" pitchFamily="50" charset="-128"/>
                  <a:ea typeface="Meiryo UI" panose="020B0604030504040204" pitchFamily="50" charset="-128"/>
                </a:rPr>
                <a:t> 3</a:t>
              </a:r>
              <a:r>
                <a:rPr kumimoji="1" lang="ja-JP" altLang="en-US" sz="900" dirty="0">
                  <a:solidFill>
                    <a:schemeClr val="tx1"/>
                  </a:solidFill>
                  <a:latin typeface="Meiryo UI" panose="020B0604030504040204" pitchFamily="50" charset="-128"/>
                  <a:ea typeface="Meiryo UI" panose="020B0604030504040204" pitchFamily="50" charset="-128"/>
                </a:rPr>
                <a:t>）許可病床数（又は入所定員</a:t>
              </a:r>
              <a:r>
                <a:rPr kumimoji="1" lang="ja-JP" altLang="en-US" sz="900" dirty="0" smtClean="0">
                  <a:solidFill>
                    <a:schemeClr val="tx1"/>
                  </a:solidFill>
                  <a:latin typeface="Meiryo UI" panose="020B0604030504040204" pitchFamily="50" charset="-128"/>
                  <a:ea typeface="Meiryo UI" panose="020B0604030504040204" pitchFamily="50" charset="-128"/>
                </a:rPr>
                <a:t>）が</a:t>
              </a:r>
              <a:r>
                <a:rPr kumimoji="1" lang="en-US" altLang="ja-JP" sz="900" dirty="0" smtClean="0">
                  <a:solidFill>
                    <a:schemeClr val="tx1"/>
                  </a:solidFill>
                  <a:latin typeface="Meiryo UI" panose="020B0604030504040204" pitchFamily="50" charset="-128"/>
                  <a:ea typeface="Meiryo UI" panose="020B0604030504040204" pitchFamily="50" charset="-128"/>
                </a:rPr>
                <a:t>300</a:t>
              </a:r>
              <a:r>
                <a:rPr kumimoji="1" lang="ja-JP" altLang="en-US" sz="900" dirty="0">
                  <a:solidFill>
                    <a:schemeClr val="tx1"/>
                  </a:solidFill>
                  <a:latin typeface="Meiryo UI" panose="020B0604030504040204" pitchFamily="50" charset="-128"/>
                  <a:ea typeface="Meiryo UI" panose="020B0604030504040204" pitchFamily="50" charset="-128"/>
                </a:rPr>
                <a:t>床（人）</a:t>
              </a:r>
              <a:r>
                <a:rPr kumimoji="1" lang="ja-JP" altLang="en-US" sz="900" dirty="0" smtClean="0">
                  <a:solidFill>
                    <a:schemeClr val="tx1"/>
                  </a:solidFill>
                  <a:latin typeface="Meiryo UI" panose="020B0604030504040204" pitchFamily="50" charset="-128"/>
                  <a:ea typeface="Meiryo UI" panose="020B0604030504040204" pitchFamily="50" charset="-128"/>
                </a:rPr>
                <a:t>未満</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であっても、</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日</a:t>
              </a:r>
              <a:r>
                <a:rPr kumimoji="1" lang="en-US" altLang="ja-JP" sz="900" dirty="0" smtClean="0">
                  <a:solidFill>
                    <a:schemeClr val="tx1"/>
                  </a:solidFill>
                  <a:latin typeface="Meiryo UI" panose="020B0604030504040204" pitchFamily="50" charset="-128"/>
                  <a:ea typeface="Meiryo UI" panose="020B0604030504040204" pitchFamily="50" charset="-128"/>
                </a:rPr>
                <a:t>750</a:t>
              </a:r>
              <a:r>
                <a:rPr kumimoji="1" lang="ja-JP" altLang="en-US" sz="900" dirty="0" smtClean="0">
                  <a:solidFill>
                    <a:schemeClr val="tx1"/>
                  </a:solidFill>
                  <a:latin typeface="Meiryo UI" panose="020B0604030504040204" pitchFamily="50" charset="-128"/>
                  <a:ea typeface="Meiryo UI" panose="020B0604030504040204" pitchFamily="50" charset="-128"/>
                </a:rPr>
                <a:t>食以上である場合</a:t>
              </a:r>
              <a:endParaRPr kumimoji="1" lang="en-US" altLang="ja-JP" sz="900" dirty="0">
                <a:solidFill>
                  <a:schemeClr val="tx1"/>
                </a:solidFill>
                <a:latin typeface="Meiryo UI" panose="020B0604030504040204" pitchFamily="50" charset="-128"/>
                <a:ea typeface="Meiryo UI" panose="020B0604030504040204" pitchFamily="50" charset="-128"/>
              </a:endParaRPr>
            </a:p>
            <a:p>
              <a:pPr>
                <a:lnSpc>
                  <a:spcPct val="150000"/>
                </a:lnSpc>
              </a:pPr>
              <a:r>
                <a:rPr kumimoji="1" lang="ja-JP" altLang="en-US" sz="900" dirty="0" smtClean="0">
                  <a:solidFill>
                    <a:schemeClr val="tx1"/>
                  </a:solidFill>
                  <a:latin typeface="Meiryo UI" panose="020B0604030504040204" pitchFamily="50" charset="-128"/>
                  <a:ea typeface="Meiryo UI" panose="020B0604030504040204" pitchFamily="50" charset="-128"/>
                </a:rPr>
                <a:t>管理</a:t>
              </a:r>
              <a:r>
                <a:rPr kumimoji="1" lang="ja-JP" altLang="en-US" sz="900" dirty="0">
                  <a:solidFill>
                    <a:schemeClr val="tx1"/>
                  </a:solidFill>
                  <a:latin typeface="Meiryo UI" panose="020B0604030504040204" pitchFamily="50" charset="-128"/>
                  <a:ea typeface="Meiryo UI" panose="020B0604030504040204" pitchFamily="50" charset="-128"/>
                </a:rPr>
                <a:t>栄養士を配置しなければならない</a:t>
              </a:r>
              <a:r>
                <a:rPr kumimoji="1" lang="ja-JP" altLang="en-US" sz="900" dirty="0" smtClean="0">
                  <a:solidFill>
                    <a:schemeClr val="tx1"/>
                  </a:solidFill>
                  <a:latin typeface="Meiryo UI" panose="020B0604030504040204" pitchFamily="50" charset="-128"/>
                  <a:ea typeface="Meiryo UI" panose="020B0604030504040204" pitchFamily="50" charset="-128"/>
                </a:rPr>
                <a:t>施設となります。</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grpSp>
      <p:grpSp>
        <p:nvGrpSpPr>
          <p:cNvPr id="44" name="グループ化 43"/>
          <p:cNvGrpSpPr/>
          <p:nvPr/>
        </p:nvGrpSpPr>
        <p:grpSpPr>
          <a:xfrm>
            <a:off x="540000" y="684000"/>
            <a:ext cx="3617484" cy="315271"/>
            <a:chOff x="575916" y="4509569"/>
            <a:chExt cx="3617484" cy="315271"/>
          </a:xfrm>
        </p:grpSpPr>
        <p:sp>
          <p:nvSpPr>
            <p:cNvPr id="45" name="テキスト ボックス 44"/>
            <p:cNvSpPr txBox="1"/>
            <p:nvPr/>
          </p:nvSpPr>
          <p:spPr>
            <a:xfrm>
              <a:off x="599847" y="4509569"/>
              <a:ext cx="2385031"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  </a:t>
              </a:r>
              <a:r>
                <a:rPr kumimoji="1" lang="ja-JP" altLang="en-US" sz="1100" dirty="0" smtClean="0">
                  <a:latin typeface="Meiryo UI" panose="020B0604030504040204" pitchFamily="50" charset="-128"/>
                  <a:ea typeface="Meiryo UI" panose="020B0604030504040204" pitchFamily="50" charset="-128"/>
                </a:rPr>
                <a:t>管理栄養士・栄養士の配置</a:t>
              </a:r>
              <a:endParaRPr kumimoji="1" lang="ja-JP" altLang="en-US" sz="1100" dirty="0">
                <a:latin typeface="Meiryo UI" panose="020B0604030504040204" pitchFamily="50" charset="-128"/>
                <a:ea typeface="Meiryo UI" panose="020B0604030504040204" pitchFamily="50" charset="-128"/>
              </a:endParaRPr>
            </a:p>
          </p:txBody>
        </p:sp>
        <p:cxnSp>
          <p:nvCxnSpPr>
            <p:cNvPr id="46" name="直線コネクタ 45"/>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7" name="フローチャート : 結合子 46"/>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48" name="グループ化 47"/>
          <p:cNvGrpSpPr/>
          <p:nvPr/>
        </p:nvGrpSpPr>
        <p:grpSpPr>
          <a:xfrm>
            <a:off x="540000" y="4687814"/>
            <a:ext cx="3617484" cy="315271"/>
            <a:chOff x="575916" y="4509569"/>
            <a:chExt cx="3617484" cy="315271"/>
          </a:xfrm>
        </p:grpSpPr>
        <p:sp>
          <p:nvSpPr>
            <p:cNvPr id="49" name="テキスト ボックス 48"/>
            <p:cNvSpPr txBox="1"/>
            <p:nvPr/>
          </p:nvSpPr>
          <p:spPr>
            <a:xfrm>
              <a:off x="599847" y="4509569"/>
              <a:ext cx="2385031"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(3)  </a:t>
              </a:r>
              <a:r>
                <a:rPr kumimoji="1" lang="ja-JP" altLang="en-US" sz="1100" dirty="0" smtClean="0">
                  <a:latin typeface="Meiryo UI" panose="020B0604030504040204" pitchFamily="50" charset="-128"/>
                  <a:ea typeface="Meiryo UI" panose="020B0604030504040204" pitchFamily="50" charset="-128"/>
                </a:rPr>
                <a:t>栄養管理</a:t>
              </a:r>
              <a:endParaRPr kumimoji="1" lang="ja-JP" altLang="en-US" sz="1100" dirty="0">
                <a:latin typeface="Meiryo UI" panose="020B0604030504040204" pitchFamily="50" charset="-128"/>
                <a:ea typeface="Meiryo UI" panose="020B0604030504040204" pitchFamily="50" charset="-128"/>
              </a:endParaRPr>
            </a:p>
          </p:txBody>
        </p:sp>
        <p:cxnSp>
          <p:nvCxnSpPr>
            <p:cNvPr id="50" name="直線コネクタ 49"/>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51" name="フローチャート : 結合子 50"/>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 name="スライド番号プレースホルダー 5"/>
          <p:cNvSpPr>
            <a:spLocks noGrp="1"/>
          </p:cNvSpPr>
          <p:nvPr>
            <p:ph type="sldNum" sz="quarter" idx="10"/>
          </p:nvPr>
        </p:nvSpPr>
        <p:spPr/>
        <p:txBody>
          <a:bodyPr/>
          <a:lstStyle/>
          <a:p>
            <a:r>
              <a:rPr kumimoji="1" lang="en-US" altLang="ja-JP" dirty="0" smtClean="0"/>
              <a:t>3</a:t>
            </a:r>
            <a:endParaRPr kumimoji="1" lang="ja-JP" altLang="en-US" dirty="0"/>
          </a:p>
        </p:txBody>
      </p:sp>
    </p:spTree>
    <p:extLst>
      <p:ext uri="{BB962C8B-B14F-4D97-AF65-F5344CB8AC3E}">
        <p14:creationId xmlns:p14="http://schemas.microsoft.com/office/powerpoint/2010/main" val="9510404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3000" y="82331"/>
            <a:ext cx="6732000" cy="9843350"/>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57</a:t>
            </a:r>
            <a:endParaRPr kumimoji="1" lang="ja-JP" altLang="en-US" dirty="0"/>
          </a:p>
        </p:txBody>
      </p:sp>
    </p:spTree>
    <p:extLst>
      <p:ext uri="{BB962C8B-B14F-4D97-AF65-F5344CB8AC3E}">
        <p14:creationId xmlns:p14="http://schemas.microsoft.com/office/powerpoint/2010/main" val="36518062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25000" y="221749"/>
            <a:ext cx="6408000" cy="9365441"/>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58</a:t>
            </a:r>
            <a:endParaRPr kumimoji="1" lang="ja-JP" altLang="en-US" dirty="0"/>
          </a:p>
        </p:txBody>
      </p:sp>
    </p:spTree>
    <p:extLst>
      <p:ext uri="{BB962C8B-B14F-4D97-AF65-F5344CB8AC3E}">
        <p14:creationId xmlns:p14="http://schemas.microsoft.com/office/powerpoint/2010/main" val="365833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619865127"/>
              </p:ext>
            </p:extLst>
          </p:nvPr>
        </p:nvGraphicFramePr>
        <p:xfrm>
          <a:off x="549000" y="1017910"/>
          <a:ext cx="5760000" cy="8271609"/>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288000">
                <a:tc>
                  <a:txBody>
                    <a:bodyPr/>
                    <a:lstStyle/>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94616460"/>
                  </a:ext>
                </a:extLst>
              </a:tr>
              <a:tr h="367453">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施設種別</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は養護老人ホーム、軽費老人ホーム等。</a:t>
                      </a:r>
                      <a:r>
                        <a:rPr kumimoji="1" lang="en-US" altLang="ja-JP" sz="900" b="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は救護施設、更生施設、障害者支援施設等で、通所・入所について該当するものに○をつける。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05238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給食従事者数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marL="228600" indent="-228600">
                        <a:lnSpc>
                          <a:spcPct val="100000"/>
                        </a:lnSpc>
                        <a:buAutoNum type="arabicParenBoth"/>
                      </a:pPr>
                      <a:r>
                        <a:rPr kumimoji="1" lang="ja-JP" altLang="en-US" sz="900" b="0" dirty="0" smtClean="0">
                          <a:solidFill>
                            <a:schemeClr val="tx1"/>
                          </a:solidFill>
                          <a:latin typeface="Meiryo UI" panose="020B0604030504040204" pitchFamily="50" charset="-128"/>
                          <a:ea typeface="Meiryo UI" panose="020B0604030504040204" pitchFamily="50" charset="-128"/>
                        </a:rPr>
                        <a:t>従事者数を施設・委託業者別、常勤（労働時間週</a:t>
                      </a:r>
                      <a:r>
                        <a:rPr kumimoji="1" lang="en-US" altLang="ja-JP" sz="900" b="0" dirty="0" smtClean="0">
                          <a:solidFill>
                            <a:schemeClr val="tx1"/>
                          </a:solidFill>
                          <a:latin typeface="Meiryo UI" panose="020B0604030504040204" pitchFamily="50" charset="-128"/>
                          <a:ea typeface="Meiryo UI" panose="020B0604030504040204" pitchFamily="50" charset="-128"/>
                        </a:rPr>
                        <a:t>32</a:t>
                      </a:r>
                      <a:r>
                        <a:rPr kumimoji="1" lang="ja-JP" altLang="en-US" sz="900" b="0" dirty="0" smtClean="0">
                          <a:solidFill>
                            <a:schemeClr val="tx1"/>
                          </a:solidFill>
                          <a:latin typeface="Meiryo UI" panose="020B0604030504040204" pitchFamily="50" charset="-128"/>
                          <a:ea typeface="Meiryo UI" panose="020B0604030504040204" pitchFamily="50" charset="-128"/>
                        </a:rPr>
                        <a:t>時間以上）・常勤以外別に記入する。施設外調理の場合は、施設内で従事する者の人数のみ記</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indent="0">
                        <a:lnSpc>
                          <a:spcPct val="100000"/>
                        </a:lnSpc>
                        <a:buNone/>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err="1" smtClean="0">
                          <a:solidFill>
                            <a:schemeClr val="tx1"/>
                          </a:solidFill>
                          <a:latin typeface="Meiryo UI" panose="020B0604030504040204" pitchFamily="50" charset="-128"/>
                          <a:ea typeface="Meiryo UI" panose="020B0604030504040204" pitchFamily="50" charset="-128"/>
                        </a:rPr>
                        <a:t>入する</a:t>
                      </a:r>
                      <a:r>
                        <a:rPr kumimoji="1" lang="ja-JP" altLang="en-US"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上記について管理栄養士、栄養士、調理師は、有資格（登録）者とする。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なお、管理栄養士である者は、栄養士に含めない。また、栄養士・調理師等の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資格を併せ持つ場合は、業務内容から判断し、いずれか主なものに記入する。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複数の施設に勤務する場合は、主として勤務する施設で計上する。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23046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施設外調理</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「有」の場合は、ケータリングや弁当等</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その具体的な内容を記入する。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367453">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朝食･昼食･夕食・間食・その他（デイサービス等）の</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日当たりの平均食数</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報告月の総食数を給食日数で除した値</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を整数（端数は四捨五入）で記入する。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77841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食材料費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人当たりの食材料費</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消費税含む</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を食事ごとに整数（端数は四捨五入）で記入する。ただし</a:t>
                      </a:r>
                      <a:r>
                        <a:rPr kumimoji="1" lang="en-US" altLang="ja-JP" sz="900" b="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食以上を提供し食事ごとに食材料費を算出していない場合は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合計欄に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日分の食材料費を記入する。利用者によって食材料費が異なる場合は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主たる利用者の食材料費を記入する。（業務委託の契約金額ではない。）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2422239">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給食利用者の把握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定期的に利用者の身体状況を把握している場合に「有」とし、把握した年月を記入する。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 </a:t>
                      </a:r>
                      <a:r>
                        <a:rPr kumimoji="1" lang="ja-JP" altLang="en-US" sz="900" b="0" dirty="0" smtClean="0">
                          <a:solidFill>
                            <a:schemeClr val="tx1"/>
                          </a:solidFill>
                          <a:latin typeface="Meiryo UI" panose="020B0604030504040204" pitchFamily="50" charset="-128"/>
                          <a:ea typeface="Meiryo UI" panose="020B0604030504040204" pitchFamily="50" charset="-128"/>
                        </a:rPr>
                        <a:t>身体の状況</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・体格</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BMI</a:t>
                      </a:r>
                      <a:r>
                        <a:rPr kumimoji="1" lang="ja-JP" altLang="en-US" sz="900" b="0" dirty="0" smtClean="0">
                          <a:solidFill>
                            <a:schemeClr val="tx1"/>
                          </a:solidFill>
                          <a:latin typeface="Meiryo UI" panose="020B0604030504040204" pitchFamily="50" charset="-128"/>
                          <a:ea typeface="Meiryo UI" panose="020B0604030504040204" pitchFamily="50" charset="-128"/>
                        </a:rPr>
                        <a:t>等で</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肥満･やせを判定し</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その人数を利用者数で除した百分率（整数、</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端数は四捨五入）で記入する。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BMI〔</a:t>
                      </a:r>
                      <a:r>
                        <a:rPr kumimoji="1" lang="ja-JP" altLang="en-US" sz="900" b="0" dirty="0" smtClean="0">
                          <a:solidFill>
                            <a:schemeClr val="tx1"/>
                          </a:solidFill>
                          <a:latin typeface="Meiryo UI" panose="020B0604030504040204" pitchFamily="50" charset="-128"/>
                          <a:ea typeface="Meiryo UI" panose="020B0604030504040204" pitchFamily="50" charset="-128"/>
                        </a:rPr>
                        <a:t>体重</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身長</a:t>
                      </a:r>
                      <a:r>
                        <a:rPr kumimoji="1" lang="en-US" altLang="ja-JP" sz="900" b="0" dirty="0" smtClean="0">
                          <a:solidFill>
                            <a:schemeClr val="tx1"/>
                          </a:solidFill>
                          <a:latin typeface="Meiryo UI" panose="020B0604030504040204" pitchFamily="50" charset="-128"/>
                          <a:ea typeface="Meiryo UI" panose="020B0604030504040204" pitchFamily="50" charset="-128"/>
                        </a:rPr>
                        <a:t>(m) </a:t>
                      </a:r>
                      <a:r>
                        <a:rPr kumimoji="1" lang="en-US" altLang="ja-JP" sz="900" b="0" baseline="30000" dirty="0" smtClean="0">
                          <a:solidFill>
                            <a:schemeClr val="tx1"/>
                          </a:solidFill>
                          <a:latin typeface="Meiryo UI" panose="020B0604030504040204" pitchFamily="50" charset="-128"/>
                          <a:ea typeface="Meiryo UI" panose="020B0604030504040204" pitchFamily="50" charset="-128"/>
                        </a:rPr>
                        <a:t>2</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を基準とする場合、目標とする</a:t>
                      </a:r>
                      <a:r>
                        <a:rPr kumimoji="1" lang="en-US" altLang="ja-JP" sz="900" b="0" dirty="0" smtClean="0">
                          <a:solidFill>
                            <a:schemeClr val="tx1"/>
                          </a:solidFill>
                          <a:latin typeface="Meiryo UI" panose="020B0604030504040204" pitchFamily="50" charset="-128"/>
                          <a:ea typeface="Meiryo UI" panose="020B0604030504040204" pitchFamily="50" charset="-128"/>
                        </a:rPr>
                        <a:t>BMI</a:t>
                      </a:r>
                      <a:r>
                        <a:rPr kumimoji="1" lang="ja-JP" altLang="en-US" sz="900" b="0" dirty="0" smtClean="0">
                          <a:solidFill>
                            <a:schemeClr val="tx1"/>
                          </a:solidFill>
                          <a:latin typeface="Meiryo UI" panose="020B0604030504040204" pitchFamily="50" charset="-128"/>
                          <a:ea typeface="Meiryo UI" panose="020B0604030504040204" pitchFamily="50" charset="-128"/>
                        </a:rPr>
                        <a:t>の範囲</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rgbClr val="FF0000"/>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P8</a:t>
                      </a:r>
                      <a:r>
                        <a:rPr kumimoji="1" lang="ja-JP" altLang="en-US" sz="900" b="0" dirty="0" smtClean="0">
                          <a:solidFill>
                            <a:schemeClr val="tx1"/>
                          </a:solidFill>
                          <a:latin typeface="Meiryo UI" panose="020B0604030504040204" pitchFamily="50" charset="-128"/>
                          <a:ea typeface="Meiryo UI" panose="020B0604030504040204" pitchFamily="50" charset="-128"/>
                        </a:rPr>
                        <a:t>参照）を参考にする。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・高血圧･脂質異常症･高血糖</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定期健診の結果</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要経過観察等以上の人数の割合を記入する。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献立への配慮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把握した身体の状況を献立の作成に配慮しているか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該当する項目に○をつける。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「有」の場合はその内容を記入する。（例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野菜の量を増やす･魚の回数を多く</a:t>
                      </a:r>
                      <a:r>
                        <a:rPr kumimoji="1" lang="ja-JP" altLang="en-US" sz="900" b="0" dirty="0" err="1" smtClean="0">
                          <a:solidFill>
                            <a:schemeClr val="tx1"/>
                          </a:solidFill>
                          <a:latin typeface="Meiryo UI" panose="020B0604030504040204" pitchFamily="50" charset="-128"/>
                          <a:ea typeface="Meiryo UI" panose="020B0604030504040204" pitchFamily="50" charset="-128"/>
                        </a:rPr>
                        <a:t>す</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る･ご飯の調節ができる･減塩食にできる）</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身体活動レベル･年齢区分･性別人数</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利用者の身体活動レベル（</a:t>
                      </a:r>
                      <a:r>
                        <a:rPr kumimoji="1" lang="en-US" altLang="ja-JP" sz="900" b="0" dirty="0" smtClean="0">
                          <a:solidFill>
                            <a:schemeClr val="tx1"/>
                          </a:solidFill>
                          <a:latin typeface="Meiryo UI" panose="020B0604030504040204" pitchFamily="50" charset="-128"/>
                          <a:ea typeface="Meiryo UI" panose="020B0604030504040204" pitchFamily="50" charset="-128"/>
                        </a:rPr>
                        <a:t>P11</a:t>
                      </a:r>
                      <a:r>
                        <a:rPr kumimoji="1" lang="ja-JP" altLang="en-US" sz="900" b="0" dirty="0" smtClean="0">
                          <a:solidFill>
                            <a:schemeClr val="tx1"/>
                          </a:solidFill>
                          <a:latin typeface="Meiryo UI" panose="020B0604030504040204" pitchFamily="50" charset="-128"/>
                          <a:ea typeface="Meiryo UI" panose="020B0604030504040204" pitchFamily="50" charset="-128"/>
                        </a:rPr>
                        <a:t>参照）</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年齢区分</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性別ごとに人数を記入する。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23046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献立の提示</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フードモデルを展示している場合は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「実物」に○をつける。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706810943"/>
                  </a:ext>
                </a:extLst>
              </a:tr>
              <a:tr h="23046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栄養成分表示</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ビタミン･ミネラル等は「</a:t>
                      </a:r>
                      <a:r>
                        <a:rPr kumimoji="1" lang="en-US" altLang="ja-JP" sz="900" b="0" dirty="0" smtClean="0">
                          <a:solidFill>
                            <a:schemeClr val="tx1"/>
                          </a:solidFill>
                          <a:latin typeface="Meiryo UI" panose="020B0604030504040204" pitchFamily="50" charset="-128"/>
                          <a:ea typeface="Meiryo UI" panose="020B0604030504040204" pitchFamily="50" charset="-128"/>
                        </a:rPr>
                        <a:t>6.</a:t>
                      </a:r>
                      <a:r>
                        <a:rPr kumimoji="1" lang="ja-JP" altLang="en-US" sz="900" b="0" dirty="0" smtClean="0">
                          <a:solidFill>
                            <a:schemeClr val="tx1"/>
                          </a:solidFill>
                          <a:latin typeface="Meiryo UI" panose="020B0604030504040204" pitchFamily="50" charset="-128"/>
                          <a:ea typeface="Meiryo UI" panose="020B0604030504040204" pitchFamily="50" charset="-128"/>
                        </a:rPr>
                        <a:t>」に具体的な内容（例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A</a:t>
                      </a: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509093429"/>
                  </a:ext>
                </a:extLst>
              </a:tr>
              <a:tr h="23046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喫食調査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嗜好調査を実施している場合は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その内容を（　）に記入する。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056637427"/>
                  </a:ext>
                </a:extLst>
              </a:tr>
              <a:tr h="23046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栄養情報の提供</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ホームページ等の場合は、「</a:t>
                      </a:r>
                      <a:r>
                        <a:rPr kumimoji="1" lang="en-US" altLang="ja-JP" sz="900" b="0" dirty="0" smtClean="0">
                          <a:solidFill>
                            <a:schemeClr val="tx1"/>
                          </a:solidFill>
                          <a:latin typeface="Meiryo UI" panose="020B0604030504040204" pitchFamily="50" charset="-128"/>
                          <a:ea typeface="Meiryo UI" panose="020B0604030504040204" pitchFamily="50" charset="-128"/>
                        </a:rPr>
                        <a:t>5.</a:t>
                      </a:r>
                      <a:r>
                        <a:rPr kumimoji="1" lang="ja-JP" altLang="en-US" sz="900" b="0" dirty="0" smtClean="0">
                          <a:solidFill>
                            <a:schemeClr val="tx1"/>
                          </a:solidFill>
                          <a:latin typeface="Meiryo UI" panose="020B0604030504040204" pitchFamily="50" charset="-128"/>
                          <a:ea typeface="Meiryo UI" panose="020B0604030504040204" pitchFamily="50" charset="-128"/>
                        </a:rPr>
                        <a:t>」に記入する。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264131193"/>
                  </a:ext>
                </a:extLst>
              </a:tr>
              <a:tr h="23046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栄養マネジメント強化加算</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都道府県知事に届け出た指定障害者支援施設等が対象。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087279835"/>
                  </a:ext>
                </a:extLst>
              </a:tr>
              <a:tr h="50443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経口移行加算</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経口維持加算</a:t>
                      </a:r>
                      <a:endParaRPr kumimoji="1" lang="en-US" altLang="zh-TW"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療養食加算</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報告月における算定の有無に関わらず、体制が整備されていれば「有」とする。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都道府県知事に届け出た指定障害者支援施設等が対象。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637158595"/>
                  </a:ext>
                </a:extLst>
              </a:tr>
              <a:tr h="504438">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非常時危機管理対策</a:t>
                      </a:r>
                      <a:endParaRPr kumimoji="1" lang="en-US" altLang="zh-TW"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（食関連）</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食品等の備蓄は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施設及び敷地内で保管している場合のみ</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有</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施設間連携は、非常時における人員の派遣や物資の提供等について、他施設と協定等が締結されている場合に、「有」とする。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630350068"/>
                  </a:ext>
                </a:extLst>
              </a:tr>
              <a:tr h="23046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栄養管理における課題</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現在の栄養管理における課題を記入する。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784363998"/>
                  </a:ext>
                </a:extLst>
              </a:tr>
              <a:tr h="367453">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課題に対する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改善策、工夫事項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上記の課題に対する改善策や工夫事項について記入する。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879853616"/>
                  </a:ext>
                </a:extLst>
              </a:tr>
            </a:tbl>
          </a:graphicData>
        </a:graphic>
      </p:graphicFrame>
      <p:sp>
        <p:nvSpPr>
          <p:cNvPr id="6" name="テキスト ボックス 5"/>
          <p:cNvSpPr txBox="1"/>
          <p:nvPr/>
        </p:nvSpPr>
        <p:spPr>
          <a:xfrm>
            <a:off x="410460" y="731609"/>
            <a:ext cx="2590800" cy="253916"/>
          </a:xfrm>
          <a:prstGeom prst="rect">
            <a:avLst/>
          </a:prstGeom>
          <a:noFill/>
        </p:spPr>
        <p:txBody>
          <a:bodyPr wrap="square" rtlCol="0">
            <a:spAutoFit/>
          </a:bodyPr>
          <a:lstStyle/>
          <a:p>
            <a:r>
              <a:rPr kumimoji="1" lang="ja-JP" altLang="en-US" sz="1000" dirty="0" smtClean="0">
                <a:solidFill>
                  <a:schemeClr val="accent3">
                    <a:lumMod val="75000"/>
                  </a:schemeClr>
                </a:solidFill>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記入要領（主な項目のみ）</a:t>
            </a:r>
            <a:endParaRPr kumimoji="1" lang="ja-JP" altLang="en-US" sz="1000" dirty="0">
              <a:latin typeface="Meiryo UI" panose="020B0604030504040204" pitchFamily="50" charset="-128"/>
              <a:ea typeface="Meiryo UI" panose="020B0604030504040204" pitchFamily="50" charset="-128"/>
            </a:endParaRPr>
          </a:p>
        </p:txBody>
      </p:sp>
      <p:sp>
        <p:nvSpPr>
          <p:cNvPr id="9" name="正方形/長方形 8"/>
          <p:cNvSpPr/>
          <p:nvPr/>
        </p:nvSpPr>
        <p:spPr>
          <a:xfrm>
            <a:off x="5233488" y="724762"/>
            <a:ext cx="108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老人福祉施設等</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59</a:t>
            </a:r>
            <a:endParaRPr kumimoji="1" lang="ja-JP" altLang="en-US" dirty="0"/>
          </a:p>
        </p:txBody>
      </p:sp>
    </p:spTree>
    <p:extLst>
      <p:ext uri="{BB962C8B-B14F-4D97-AF65-F5344CB8AC3E}">
        <p14:creationId xmlns:p14="http://schemas.microsoft.com/office/powerpoint/2010/main" val="31770468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6" name="表 5"/>
          <p:cNvGraphicFramePr>
            <a:graphicFrameLocks noGrp="1"/>
          </p:cNvGraphicFramePr>
          <p:nvPr>
            <p:extLst>
              <p:ext uri="{D42A27DB-BD31-4B8C-83A1-F6EECF244321}">
                <p14:modId xmlns:p14="http://schemas.microsoft.com/office/powerpoint/2010/main" val="1592312103"/>
              </p:ext>
            </p:extLst>
          </p:nvPr>
        </p:nvGraphicFramePr>
        <p:xfrm>
          <a:off x="549000" y="1955580"/>
          <a:ext cx="5760000" cy="5760001"/>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287228">
                <a:tc>
                  <a:txBody>
                    <a:bodyPr/>
                    <a:lstStyle/>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4045644341"/>
                  </a:ext>
                </a:extLst>
              </a:tr>
              <a:tr h="29363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基準設定</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給与栄養目標量及び食品群別目標量を設定した年月を記入する。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822172">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栄養価計算の基準</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給与栄養量を算出する際に使用した食品標準成分表について、該当するものに○をつける。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八訂：日本食品標準成分表</a:t>
                      </a:r>
                      <a:r>
                        <a:rPr kumimoji="1" lang="en-US" altLang="ja-JP" sz="900" b="0" baseline="0" dirty="0" smtClean="0">
                          <a:solidFill>
                            <a:schemeClr val="tx1"/>
                          </a:solidFill>
                          <a:latin typeface="Meiryo UI" panose="020B0604030504040204" pitchFamily="50" charset="-128"/>
                          <a:ea typeface="Meiryo UI" panose="020B0604030504040204" pitchFamily="50" charset="-128"/>
                        </a:rPr>
                        <a:t>2020</a:t>
                      </a:r>
                      <a:r>
                        <a:rPr kumimoji="1" lang="ja-JP" altLang="en-US" sz="900" b="0" baseline="0" dirty="0" smtClean="0">
                          <a:solidFill>
                            <a:schemeClr val="tx1"/>
                          </a:solidFill>
                          <a:latin typeface="Meiryo UI" panose="020B0604030504040204" pitchFamily="50" charset="-128"/>
                          <a:ea typeface="Meiryo UI" panose="020B0604030504040204" pitchFamily="50" charset="-128"/>
                        </a:rPr>
                        <a:t>年版（八訂）</a:t>
                      </a: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七訂：日本食品標準成分表</a:t>
                      </a:r>
                      <a:r>
                        <a:rPr kumimoji="1" lang="en-US" altLang="ja-JP" sz="900" b="0" baseline="0" dirty="0" smtClean="0">
                          <a:solidFill>
                            <a:schemeClr val="tx1"/>
                          </a:solidFill>
                          <a:latin typeface="Meiryo UI" panose="020B0604030504040204" pitchFamily="50" charset="-128"/>
                          <a:ea typeface="Meiryo UI" panose="020B0604030504040204" pitchFamily="50" charset="-128"/>
                        </a:rPr>
                        <a:t>2015</a:t>
                      </a:r>
                      <a:r>
                        <a:rPr kumimoji="1" lang="ja-JP" altLang="en-US" sz="900" b="0" baseline="0" dirty="0" smtClean="0">
                          <a:solidFill>
                            <a:schemeClr val="tx1"/>
                          </a:solidFill>
                          <a:latin typeface="Meiryo UI" panose="020B0604030504040204" pitchFamily="50" charset="-128"/>
                          <a:ea typeface="Meiryo UI" panose="020B0604030504040204" pitchFamily="50" charset="-128"/>
                        </a:rPr>
                        <a:t>年版（七訂）及び七訂追補等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1001141">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a:t>
                      </a:r>
                    </a:p>
                    <a:p>
                      <a:pPr algn="l">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・栄養素等別に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日当たりの目標量と給与量を記入する。記入における小数点</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以下の桁数の取り扱いについては、</a:t>
                      </a:r>
                      <a:r>
                        <a:rPr kumimoji="1" lang="zh-TW" altLang="en-US" sz="900" b="0" dirty="0" smtClean="0">
                          <a:solidFill>
                            <a:schemeClr val="tx1"/>
                          </a:solidFill>
                          <a:latin typeface="Meiryo UI" panose="020B0604030504040204" pitchFamily="50" charset="-128"/>
                          <a:ea typeface="Meiryo UI" panose="020B0604030504040204" pitchFamily="50" charset="-128"/>
                        </a:rPr>
                        <a:t>日本食品標準成分表</a:t>
                      </a:r>
                      <a:r>
                        <a:rPr kumimoji="1" lang="en-US" altLang="zh-TW" sz="900" b="0" dirty="0" smtClean="0">
                          <a:solidFill>
                            <a:schemeClr val="tx1"/>
                          </a:solidFill>
                          <a:latin typeface="Meiryo UI" panose="020B0604030504040204" pitchFamily="50" charset="-128"/>
                          <a:ea typeface="Meiryo UI" panose="020B0604030504040204" pitchFamily="50" charset="-128"/>
                        </a:rPr>
                        <a:t>2020</a:t>
                      </a:r>
                      <a:r>
                        <a:rPr kumimoji="1" lang="zh-TW" altLang="en-US" sz="900" b="0" dirty="0" smtClean="0">
                          <a:solidFill>
                            <a:schemeClr val="tx1"/>
                          </a:solidFill>
                          <a:latin typeface="Meiryo UI" panose="020B0604030504040204" pitchFamily="50" charset="-128"/>
                          <a:ea typeface="Meiryo UI" panose="020B0604030504040204" pitchFamily="50" charset="-128"/>
                        </a:rPr>
                        <a:t>年版（八訂）</a:t>
                      </a:r>
                      <a:r>
                        <a:rPr kumimoji="1" lang="ja-JP" altLang="en-US" sz="900" b="0" dirty="0" smtClean="0">
                          <a:solidFill>
                            <a:schemeClr val="tx1"/>
                          </a:solidFill>
                          <a:latin typeface="Meiryo UI" panose="020B0604030504040204" pitchFamily="50" charset="-128"/>
                          <a:ea typeface="Meiryo UI" panose="020B0604030504040204" pitchFamily="50" charset="-128"/>
                        </a:rPr>
                        <a:t>に</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準ずる。（端数は四捨五入）なお、算出していない場合は「－」を記入する。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・食塩相当量は、下記の計算式で算出する。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食塩相当量</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＝ナトリウム</a:t>
                      </a:r>
                      <a:r>
                        <a:rPr kumimoji="1" lang="en-US" altLang="ja-JP" sz="900" b="0" dirty="0" smtClean="0">
                          <a:solidFill>
                            <a:schemeClr val="tx1"/>
                          </a:solidFill>
                          <a:latin typeface="Meiryo UI" panose="020B0604030504040204" pitchFamily="50" charset="-128"/>
                          <a:ea typeface="Meiryo UI" panose="020B0604030504040204" pitchFamily="50" charset="-128"/>
                        </a:rPr>
                        <a:t>(mg)×2.54÷1,000</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472593">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日当たりの目標量と給与量を整数（端数は四捨五入）で記入する。（ただし、食塩については、小数点第</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位まで記入する。）</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2058263">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エネルギー産生栄養素</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バランス</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各栄養素の総エネルギーに占める割合を、整数（端数は四捨五入）で記入する。エネルギーの算出方法については、日本食品標準成分表</a:t>
                      </a:r>
                      <a:r>
                        <a:rPr kumimoji="1" lang="en-US" altLang="ja-JP" sz="900" b="0" dirty="0" smtClean="0">
                          <a:solidFill>
                            <a:schemeClr val="tx1"/>
                          </a:solidFill>
                          <a:latin typeface="Meiryo UI" panose="020B0604030504040204" pitchFamily="50" charset="-128"/>
                          <a:ea typeface="Meiryo UI" panose="020B0604030504040204" pitchFamily="50" charset="-128"/>
                        </a:rPr>
                        <a:t>2020</a:t>
                      </a:r>
                      <a:r>
                        <a:rPr kumimoji="1" lang="ja-JP" altLang="en-US" sz="900" b="0" dirty="0" smtClean="0">
                          <a:solidFill>
                            <a:schemeClr val="tx1"/>
                          </a:solidFill>
                          <a:latin typeface="Meiryo UI" panose="020B0604030504040204" pitchFamily="50" charset="-128"/>
                          <a:ea typeface="Meiryo UI" panose="020B0604030504040204" pitchFamily="50" charset="-128"/>
                        </a:rPr>
                        <a:t>年版（八訂）に準ずるが、エネルギー産生栄養素バランスの算出については、下記による方法でも差し支えない。</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①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(g)×4/</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② 脂質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＝脂質</a:t>
                      </a:r>
                      <a:r>
                        <a:rPr kumimoji="1" lang="en-US" altLang="ja-JP" sz="900" b="0" dirty="0" smtClean="0">
                          <a:solidFill>
                            <a:schemeClr val="tx1"/>
                          </a:solidFill>
                          <a:latin typeface="Meiryo UI" panose="020B0604030504040204" pitchFamily="50" charset="-128"/>
                          <a:ea typeface="Meiryo UI" panose="020B0604030504040204" pitchFamily="50" charset="-128"/>
                        </a:rPr>
                        <a:t>(g)×9/</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③ 炭水化物</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100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(①</a:t>
                      </a:r>
                      <a:r>
                        <a:rPr kumimoji="1" lang="ja-JP" altLang="en-US" sz="900" b="0" dirty="0" smtClean="0">
                          <a:solidFill>
                            <a:schemeClr val="tx1"/>
                          </a:solidFill>
                          <a:latin typeface="Meiryo UI" panose="020B0604030504040204" pitchFamily="50" charset="-128"/>
                          <a:ea typeface="Meiryo UI" panose="020B0604030504040204" pitchFamily="50" charset="-128"/>
                        </a:rPr>
                        <a:t>＋②</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endParaRPr kumimoji="1" lang="ja-JP" altLang="en-US" sz="900" b="0" dirty="0" smtClean="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82497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上記の食種における栄養補助食品等の使用状況</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一般的な食品以外に栄養補助食品やサプリメント等を使用している場合に記入する。栄養補助食品等の名称、栄養素名</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カルシウム･鉄･ビタミンＢ</a:t>
                      </a:r>
                      <a:r>
                        <a:rPr kumimoji="1" lang="en-US" altLang="ja-JP" sz="900" b="0" baseline="-2500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等</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使用回数</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週又は日当たりの回数。該当する項目に○をつける。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err="1"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回当たりの使用量（</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）及び</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給与量（単位を記入）を記入する。</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7" name="正方形/長方形 6"/>
          <p:cNvSpPr/>
          <p:nvPr/>
        </p:nvSpPr>
        <p:spPr>
          <a:xfrm>
            <a:off x="541338" y="1223257"/>
            <a:ext cx="5486401" cy="707886"/>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報告月において最も提供数の多かった食事の内容を記入する</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 当該食事の対象</a:t>
            </a:r>
            <a:r>
              <a:rPr lang="ja-JP" altLang="en-US" sz="1000" dirty="0">
                <a:latin typeface="Meiryo UI" panose="020B0604030504040204" pitchFamily="50" charset="-128"/>
                <a:ea typeface="Meiryo UI" panose="020B0604030504040204" pitchFamily="50" charset="-128"/>
              </a:rPr>
              <a:t>とする</a:t>
            </a:r>
            <a:r>
              <a:rPr lang="ja-JP" altLang="en-US" sz="1000" dirty="0" smtClean="0">
                <a:latin typeface="Meiryo UI" panose="020B0604030504040204" pitchFamily="50" charset="-128"/>
                <a:ea typeface="Meiryo UI" panose="020B0604030504040204" pitchFamily="50" charset="-128"/>
              </a:rPr>
              <a:t>性別年齢区分を記入する。</a:t>
            </a:r>
            <a:endParaRPr lang="en-US" altLang="ja-JP" sz="10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該当する項目に○</a:t>
            </a:r>
            <a:r>
              <a:rPr lang="ja-JP" altLang="en-US" sz="1000" dirty="0" smtClean="0">
                <a:latin typeface="Meiryo UI" panose="020B0604030504040204" pitchFamily="50" charset="-128"/>
                <a:ea typeface="Meiryo UI" panose="020B0604030504040204" pitchFamily="50" charset="-128"/>
              </a:rPr>
              <a:t>をつける。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朝食と夕食を提供している場合は</a:t>
            </a: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朝食と夕食に○</a:t>
            </a:r>
            <a:r>
              <a:rPr lang="ja-JP" altLang="en-US" sz="1000" dirty="0" smtClean="0">
                <a:latin typeface="Meiryo UI" panose="020B0604030504040204" pitchFamily="50" charset="-128"/>
                <a:ea typeface="Meiryo UI" panose="020B0604030504040204" pitchFamily="50" charset="-128"/>
              </a:rPr>
              <a:t>をつける。</a:t>
            </a:r>
            <a:r>
              <a:rPr lang="en-US" altLang="ja-JP" sz="1000" dirty="0">
                <a:latin typeface="Meiryo UI" panose="020B0604030504040204" pitchFamily="50" charset="-128"/>
                <a:ea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上記以外に設定している食事の種類があれば</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種類数を記入</a:t>
            </a:r>
            <a:r>
              <a:rPr lang="ja-JP" altLang="en-US" sz="1000" dirty="0" smtClean="0">
                <a:latin typeface="Meiryo UI" panose="020B0604030504040204" pitchFamily="50" charset="-128"/>
                <a:ea typeface="Meiryo UI" panose="020B0604030504040204" pitchFamily="50" charset="-128"/>
              </a:rPr>
              <a:t>する</a:t>
            </a:r>
            <a:r>
              <a:rPr lang="ja-JP" altLang="en-US" sz="1000" dirty="0">
                <a:latin typeface="Meiryo UI" panose="020B0604030504040204" pitchFamily="50" charset="-128"/>
                <a:ea typeface="Meiryo UI" panose="020B0604030504040204" pitchFamily="50" charset="-128"/>
              </a:rPr>
              <a:t>。</a:t>
            </a:r>
          </a:p>
        </p:txBody>
      </p:sp>
      <p:sp>
        <p:nvSpPr>
          <p:cNvPr id="9" name="テキスト ボックス 8"/>
          <p:cNvSpPr txBox="1"/>
          <p:nvPr/>
        </p:nvSpPr>
        <p:spPr>
          <a:xfrm>
            <a:off x="398100" y="992201"/>
            <a:ext cx="781004"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（裏面）</a:t>
            </a:r>
          </a:p>
        </p:txBody>
      </p:sp>
      <p:sp>
        <p:nvSpPr>
          <p:cNvPr id="12" name="正方形/長方形 11"/>
          <p:cNvSpPr/>
          <p:nvPr/>
        </p:nvSpPr>
        <p:spPr>
          <a:xfrm>
            <a:off x="5220000" y="756000"/>
            <a:ext cx="108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老人福祉施設等</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13" name="左大かっこ 12"/>
          <p:cNvSpPr/>
          <p:nvPr/>
        </p:nvSpPr>
        <p:spPr>
          <a:xfrm>
            <a:off x="2430780" y="5598794"/>
            <a:ext cx="45719" cy="741045"/>
          </a:xfrm>
          <a:prstGeom prst="lef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スライド番号プレースホルダー 1"/>
          <p:cNvSpPr>
            <a:spLocks noGrp="1"/>
          </p:cNvSpPr>
          <p:nvPr>
            <p:ph type="sldNum" sz="quarter" idx="10"/>
          </p:nvPr>
        </p:nvSpPr>
        <p:spPr/>
        <p:txBody>
          <a:bodyPr/>
          <a:lstStyle/>
          <a:p>
            <a:r>
              <a:rPr kumimoji="1" lang="en-US" altLang="ja-JP" dirty="0" smtClean="0"/>
              <a:t>60</a:t>
            </a:r>
            <a:endParaRPr kumimoji="1" lang="ja-JP" altLang="en-US" dirty="0"/>
          </a:p>
        </p:txBody>
      </p:sp>
    </p:spTree>
    <p:extLst>
      <p:ext uri="{BB962C8B-B14F-4D97-AF65-F5344CB8AC3E}">
        <p14:creationId xmlns:p14="http://schemas.microsoft.com/office/powerpoint/2010/main" val="31770468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99000" y="83085"/>
            <a:ext cx="6660000" cy="9626417"/>
          </a:xfrm>
          <a:prstGeom prst="rect">
            <a:avLst/>
          </a:prstGeom>
        </p:spPr>
      </p:pic>
      <p:sp>
        <p:nvSpPr>
          <p:cNvPr id="2" name="スライド番号プレースホルダー 1"/>
          <p:cNvSpPr>
            <a:spLocks noGrp="1"/>
          </p:cNvSpPr>
          <p:nvPr>
            <p:ph type="sldNum" sz="quarter" idx="10"/>
          </p:nvPr>
        </p:nvSpPr>
        <p:spPr/>
        <p:txBody>
          <a:bodyPr/>
          <a:lstStyle/>
          <a:p>
            <a:r>
              <a:rPr kumimoji="1" lang="en-US" altLang="ja-JP" dirty="0" smtClean="0"/>
              <a:t>61</a:t>
            </a:r>
            <a:endParaRPr kumimoji="1" lang="ja-JP" altLang="en-US" dirty="0"/>
          </a:p>
        </p:txBody>
      </p:sp>
    </p:spTree>
    <p:extLst>
      <p:ext uri="{BB962C8B-B14F-4D97-AF65-F5344CB8AC3E}">
        <p14:creationId xmlns:p14="http://schemas.microsoft.com/office/powerpoint/2010/main" val="14394736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5" name="表 4"/>
          <p:cNvGraphicFramePr>
            <a:graphicFrameLocks noGrp="1"/>
          </p:cNvGraphicFramePr>
          <p:nvPr>
            <p:extLst>
              <p:ext uri="{D42A27DB-BD31-4B8C-83A1-F6EECF244321}">
                <p14:modId xmlns:p14="http://schemas.microsoft.com/office/powerpoint/2010/main" val="2205212426"/>
              </p:ext>
            </p:extLst>
          </p:nvPr>
        </p:nvGraphicFramePr>
        <p:xfrm>
          <a:off x="549000" y="1261330"/>
          <a:ext cx="5760000" cy="7920001"/>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289046">
                <a:tc>
                  <a:txBody>
                    <a:bodyPr/>
                    <a:lstStyle/>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496262975"/>
                  </a:ext>
                </a:extLst>
              </a:tr>
              <a:tr h="55516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施設種別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認定こども園は、（　　）内に幼保連携型・幼稚園型・保育所型のいずれかを記入する。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158998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lang="ja-JP" altLang="en-US" sz="900" b="0" dirty="0" smtClean="0">
                          <a:solidFill>
                            <a:schemeClr val="tx1"/>
                          </a:solidFill>
                          <a:latin typeface="Meiryo UI" panose="020B0604030504040204" pitchFamily="50" charset="-128"/>
                          <a:ea typeface="Meiryo UI" panose="020B0604030504040204" pitchFamily="50" charset="-128"/>
                        </a:rPr>
                        <a:t>給食従事者数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marL="228600" indent="-228600">
                        <a:lnSpc>
                          <a:spcPct val="100000"/>
                        </a:lnSpc>
                        <a:buAutoNum type="arabicParenBoth"/>
                      </a:pPr>
                      <a:r>
                        <a:rPr kumimoji="1" lang="ja-JP" altLang="en-US" sz="900" b="0" dirty="0" smtClean="0">
                          <a:solidFill>
                            <a:schemeClr val="tx1"/>
                          </a:solidFill>
                          <a:latin typeface="Meiryo UI" panose="020B0604030504040204" pitchFamily="50" charset="-128"/>
                          <a:ea typeface="Meiryo UI" panose="020B0604030504040204" pitchFamily="50" charset="-128"/>
                        </a:rPr>
                        <a:t>従事者数を施設・委託業者別、常勤（労働時間週</a:t>
                      </a:r>
                      <a:r>
                        <a:rPr kumimoji="1" lang="en-US" altLang="ja-JP" sz="900" b="0" dirty="0" smtClean="0">
                          <a:solidFill>
                            <a:schemeClr val="tx1"/>
                          </a:solidFill>
                          <a:latin typeface="Meiryo UI" panose="020B0604030504040204" pitchFamily="50" charset="-128"/>
                          <a:ea typeface="Meiryo UI" panose="020B0604030504040204" pitchFamily="50" charset="-128"/>
                        </a:rPr>
                        <a:t>32</a:t>
                      </a:r>
                      <a:r>
                        <a:rPr kumimoji="1" lang="ja-JP" altLang="en-US" sz="900" b="0" dirty="0" smtClean="0">
                          <a:solidFill>
                            <a:schemeClr val="tx1"/>
                          </a:solidFill>
                          <a:latin typeface="Meiryo UI" panose="020B0604030504040204" pitchFamily="50" charset="-128"/>
                          <a:ea typeface="Meiryo UI" panose="020B0604030504040204" pitchFamily="50" charset="-128"/>
                        </a:rPr>
                        <a:t>時間以上）・常勤以外別に記入する。施設外調理の場合は、施設内で従事する者の人数のみ記</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indent="0">
                        <a:lnSpc>
                          <a:spcPct val="100000"/>
                        </a:lnSpc>
                        <a:buNone/>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err="1" smtClean="0">
                          <a:solidFill>
                            <a:schemeClr val="tx1"/>
                          </a:solidFill>
                          <a:latin typeface="Meiryo UI" panose="020B0604030504040204" pitchFamily="50" charset="-128"/>
                          <a:ea typeface="Meiryo UI" panose="020B0604030504040204" pitchFamily="50" charset="-128"/>
                        </a:rPr>
                        <a:t>入する</a:t>
                      </a:r>
                      <a:r>
                        <a:rPr kumimoji="1" lang="ja-JP" altLang="en-US"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(2) </a:t>
                      </a:r>
                      <a:r>
                        <a:rPr kumimoji="1" lang="ja-JP" altLang="en-US" sz="900" b="0" dirty="0" smtClean="0">
                          <a:solidFill>
                            <a:schemeClr val="tx1"/>
                          </a:solidFill>
                          <a:latin typeface="Meiryo UI" panose="020B0604030504040204" pitchFamily="50" charset="-128"/>
                          <a:ea typeface="Meiryo UI" panose="020B0604030504040204" pitchFamily="50" charset="-128"/>
                        </a:rPr>
                        <a:t>上記について管理栄養士、栄養士、調理師は、有資格（登録）者とする。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なお、管理栄養士である者は、栄養士に含めない。また、栄養士・調理師等の</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資格を併せ持つ場合は、業務内容から判断し、いずれか主なものに記入する。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 </a:t>
                      </a:r>
                      <a:r>
                        <a:rPr kumimoji="1" lang="ja-JP" altLang="en-US" sz="900" b="0" dirty="0" smtClean="0">
                          <a:solidFill>
                            <a:schemeClr val="tx1"/>
                          </a:solidFill>
                          <a:latin typeface="Meiryo UI" panose="020B0604030504040204" pitchFamily="50" charset="-128"/>
                          <a:ea typeface="Meiryo UI" panose="020B0604030504040204" pitchFamily="50" charset="-128"/>
                        </a:rPr>
                        <a:t>複数の施設に勤務する場合は、主として勤務する施設で計上する。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3481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施設外調理</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「有」の場合は、ケータリングや弁当等</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その具体的な内容を記入する。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76209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食数</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朝食･昼食･夕食・間食・その他（夜食等）の</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日当たりの平均食数</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報告月の総食数を給食日数で除した値</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を園児・職員別に整数（端数は四捨五入）で記入する。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1176034">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食材料費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人当たりの食材料費</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消費税含む</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を食事ごとに整数（端数は四捨五入）で記入する。ただし</a:t>
                      </a:r>
                      <a:r>
                        <a:rPr kumimoji="1" lang="en-US" altLang="ja-JP" sz="900" b="0" dirty="0" smtClean="0">
                          <a:solidFill>
                            <a:schemeClr val="tx1"/>
                          </a:solidFill>
                          <a:latin typeface="Meiryo UI" panose="020B0604030504040204" pitchFamily="50" charset="-128"/>
                          <a:ea typeface="Meiryo UI" panose="020B0604030504040204" pitchFamily="50" charset="-128"/>
                        </a:rPr>
                        <a:t>､2</a:t>
                      </a:r>
                      <a:r>
                        <a:rPr kumimoji="1" lang="ja-JP" altLang="en-US" sz="900" b="0" dirty="0" smtClean="0">
                          <a:solidFill>
                            <a:schemeClr val="tx1"/>
                          </a:solidFill>
                          <a:latin typeface="Meiryo UI" panose="020B0604030504040204" pitchFamily="50" charset="-128"/>
                          <a:ea typeface="Meiryo UI" panose="020B0604030504040204" pitchFamily="50" charset="-128"/>
                        </a:rPr>
                        <a:t>食以上を提供し食事ごとに食材料費を算出していない場合は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合計欄に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日分の食材料費を記入する。利用者によって食材料費が異なる場合は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主たる利用者の食材料費を記入する。（業務委託の契約金額ではない。）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3481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給食利用者の把握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枠外に記載</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r h="3481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栄養成分表示</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ビタミン･ミネラル等は「</a:t>
                      </a:r>
                      <a:r>
                        <a:rPr kumimoji="1" lang="en-US" altLang="ja-JP" sz="900" b="0" dirty="0" smtClean="0">
                          <a:solidFill>
                            <a:schemeClr val="tx1"/>
                          </a:solidFill>
                          <a:latin typeface="Meiryo UI" panose="020B0604030504040204" pitchFamily="50" charset="-128"/>
                          <a:ea typeface="Meiryo UI" panose="020B0604030504040204" pitchFamily="50" charset="-128"/>
                        </a:rPr>
                        <a:t>6.</a:t>
                      </a:r>
                      <a:r>
                        <a:rPr kumimoji="1" lang="ja-JP" altLang="en-US" sz="900" b="0" dirty="0" smtClean="0">
                          <a:solidFill>
                            <a:schemeClr val="tx1"/>
                          </a:solidFill>
                          <a:latin typeface="Meiryo UI" panose="020B0604030504040204" pitchFamily="50" charset="-128"/>
                          <a:ea typeface="Meiryo UI" panose="020B0604030504040204" pitchFamily="50" charset="-128"/>
                        </a:rPr>
                        <a:t>」に具体的な内容（例</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ビタミン</a:t>
                      </a:r>
                      <a:r>
                        <a:rPr kumimoji="1" lang="en-US" altLang="ja-JP" sz="900" b="0" dirty="0" smtClean="0">
                          <a:solidFill>
                            <a:schemeClr val="tx1"/>
                          </a:solidFill>
                          <a:latin typeface="Meiryo UI" panose="020B0604030504040204" pitchFamily="50" charset="-128"/>
                          <a:ea typeface="Meiryo UI" panose="020B0604030504040204" pitchFamily="50" charset="-128"/>
                        </a:rPr>
                        <a:t>A</a:t>
                      </a:r>
                      <a:r>
                        <a:rPr kumimoji="1" lang="ja-JP" altLang="en-US" sz="900" b="0" dirty="0" smtClean="0">
                          <a:solidFill>
                            <a:schemeClr val="tx1"/>
                          </a:solidFill>
                          <a:latin typeface="Meiryo UI" panose="020B0604030504040204" pitchFamily="50" charset="-128"/>
                          <a:ea typeface="Meiryo UI" panose="020B0604030504040204" pitchFamily="50" charset="-128"/>
                        </a:rPr>
                        <a:t>･カルシウム）を記入する。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r h="3481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栄養情報の提供</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ホームページ等の場合は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4.</a:t>
                      </a:r>
                      <a:r>
                        <a:rPr kumimoji="1" lang="ja-JP" altLang="en-US" sz="900" b="0" dirty="0" smtClean="0">
                          <a:solidFill>
                            <a:schemeClr val="tx1"/>
                          </a:solidFill>
                          <a:latin typeface="Meiryo UI" panose="020B0604030504040204" pitchFamily="50" charset="-128"/>
                          <a:ea typeface="Meiryo UI" panose="020B0604030504040204" pitchFamily="50" charset="-128"/>
                        </a:rPr>
                        <a:t>」に記入する。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7"/>
                  </a:ext>
                </a:extLst>
              </a:tr>
              <a:tr h="3481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食育の取組み</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実施している食育の取組みについて、対象・内容等を具体的に記入する。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8"/>
                  </a:ext>
                </a:extLst>
              </a:tr>
              <a:tr h="3481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10</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栄養管理の評価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栄養管理について現状を分析し</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今後の課題や取り組むべき事項等を記入する。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9"/>
                  </a:ext>
                </a:extLst>
              </a:tr>
              <a:tr h="3481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献立の提示</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フードモデルを展示している場合は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「実物」に○をつける。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0"/>
                  </a:ext>
                </a:extLst>
              </a:tr>
              <a:tr h="34819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手作りおやつ</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週又は月当たりの回数を記入する。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1"/>
                  </a:ext>
                </a:extLst>
              </a:tr>
              <a:tr h="762096">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13</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非常時危機管理対策</a:t>
                      </a:r>
                      <a:endParaRPr kumimoji="1" lang="en-US" altLang="zh-TW"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（食関連）</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食品等の備蓄は</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施設及び敷地内で保管している場合のみ</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有</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とする。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施設間連携は、非常時における人員の派遣や物資の提供等について、他施設と協定等が締結されている場合に「有」とする。</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2"/>
                  </a:ext>
                </a:extLst>
              </a:tr>
            </a:tbl>
          </a:graphicData>
        </a:graphic>
      </p:graphicFrame>
      <p:sp>
        <p:nvSpPr>
          <p:cNvPr id="9" name="テキスト ボックス 8"/>
          <p:cNvSpPr txBox="1"/>
          <p:nvPr/>
        </p:nvSpPr>
        <p:spPr>
          <a:xfrm>
            <a:off x="419985" y="1002221"/>
            <a:ext cx="2590800" cy="25391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 記入要領（主な項目のみ）</a:t>
            </a:r>
            <a:endParaRPr kumimoji="1" lang="ja-JP" altLang="en-US" sz="10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680000" y="756000"/>
            <a:ext cx="162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児童福祉施設・幼稚園等</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0"/>
          </p:nvPr>
        </p:nvSpPr>
        <p:spPr/>
        <p:txBody>
          <a:bodyPr/>
          <a:lstStyle/>
          <a:p>
            <a:r>
              <a:rPr kumimoji="1" lang="en-US" altLang="ja-JP" dirty="0" smtClean="0"/>
              <a:t>62</a:t>
            </a:r>
            <a:endParaRPr kumimoji="1" lang="ja-JP" altLang="en-US" dirty="0"/>
          </a:p>
        </p:txBody>
      </p:sp>
    </p:spTree>
    <p:extLst>
      <p:ext uri="{BB962C8B-B14F-4D97-AF65-F5344CB8AC3E}">
        <p14:creationId xmlns:p14="http://schemas.microsoft.com/office/powerpoint/2010/main" val="32388608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7" name="正方形/長方形 6"/>
          <p:cNvSpPr/>
          <p:nvPr/>
        </p:nvSpPr>
        <p:spPr>
          <a:xfrm>
            <a:off x="548999" y="6174545"/>
            <a:ext cx="1199367" cy="246221"/>
          </a:xfrm>
          <a:prstGeom prst="rect">
            <a:avLst/>
          </a:prstGeom>
        </p:spPr>
        <p:txBody>
          <a:bodyPr wrap="none">
            <a:spAutoFit/>
          </a:bodyPr>
          <a:lstStyle/>
          <a:p>
            <a:r>
              <a:rPr lang="ja-JP" altLang="en-US" sz="1000" b="1" dirty="0">
                <a:latin typeface="Meiryo UI" panose="020B0604030504040204" pitchFamily="50" charset="-128"/>
                <a:ea typeface="Meiryo UI" panose="020B0604030504040204" pitchFamily="50" charset="-128"/>
              </a:rPr>
              <a:t>給食利用者の</a:t>
            </a:r>
            <a:r>
              <a:rPr lang="ja-JP" altLang="en-US" sz="1000" b="1" dirty="0" smtClean="0">
                <a:latin typeface="Meiryo UI" panose="020B0604030504040204" pitchFamily="50" charset="-128"/>
                <a:ea typeface="Meiryo UI" panose="020B0604030504040204" pitchFamily="50" charset="-128"/>
              </a:rPr>
              <a:t>把握</a:t>
            </a:r>
            <a:endParaRPr lang="ja-JP" altLang="en-US" sz="10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548999" y="6391691"/>
            <a:ext cx="5760000" cy="1015663"/>
          </a:xfrm>
          <a:prstGeom prst="rect">
            <a:avLst/>
          </a:prstGeom>
        </p:spPr>
        <p:txBody>
          <a:bodyPr wrap="square">
            <a:spAutoFit/>
          </a:bodyPr>
          <a:lstStyle/>
          <a:p>
            <a:r>
              <a:rPr kumimoji="1" lang="ja-JP" altLang="en-US" sz="1000" dirty="0">
                <a:latin typeface="Meiryo UI" panose="020B0604030504040204" pitchFamily="50" charset="-128"/>
                <a:ea typeface="Meiryo UI" panose="020B0604030504040204" pitchFamily="50" charset="-128"/>
              </a:rPr>
              <a:t>定期的</a:t>
            </a:r>
            <a:r>
              <a:rPr kumimoji="1" lang="ja-JP" altLang="en-US" sz="1000" dirty="0" smtClean="0">
                <a:latin typeface="Meiryo UI" panose="020B0604030504040204" pitchFamily="50" charset="-128"/>
                <a:ea typeface="Meiryo UI" panose="020B0604030504040204" pitchFamily="50" charset="-128"/>
              </a:rPr>
              <a:t>に利用者</a:t>
            </a:r>
            <a:r>
              <a:rPr kumimoji="1" lang="ja-JP" altLang="en-US" sz="1000" dirty="0">
                <a:latin typeface="Meiryo UI" panose="020B0604030504040204" pitchFamily="50" charset="-128"/>
                <a:ea typeface="Meiryo UI" panose="020B0604030504040204" pitchFamily="50" charset="-128"/>
              </a:rPr>
              <a:t>の身体状況を把握してる場合に「有」とし、把握した年月を記入する</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(1) </a:t>
            </a:r>
            <a:r>
              <a:rPr lang="ja-JP" altLang="en-US" sz="1000" dirty="0" smtClean="0">
                <a:latin typeface="Meiryo UI" panose="020B0604030504040204" pitchFamily="50" charset="-128"/>
                <a:ea typeface="Meiryo UI" panose="020B0604030504040204" pitchFamily="50" charset="-128"/>
              </a:rPr>
              <a:t>身体</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状況</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① </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歳</a:t>
            </a:r>
            <a:r>
              <a:rPr lang="ja-JP" altLang="en-US" sz="1000" dirty="0">
                <a:latin typeface="Meiryo UI" panose="020B0604030504040204" pitchFamily="50" charset="-128"/>
                <a:ea typeface="Meiryo UI" panose="020B0604030504040204" pitchFamily="50" charset="-128"/>
              </a:rPr>
              <a:t>以上の肥満とやせの割合</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以下</a:t>
            </a:r>
            <a:r>
              <a:rPr lang="ja-JP" altLang="en-US" sz="1000" dirty="0">
                <a:latin typeface="Meiryo UI" panose="020B0604030504040204" pitchFamily="50" charset="-128"/>
                <a:ea typeface="Meiryo UI" panose="020B0604030504040204" pitchFamily="50" charset="-128"/>
              </a:rPr>
              <a:t>に示す評価方法等で肥満・やせを判定し、その人数</a:t>
            </a:r>
            <a:r>
              <a:rPr lang="ja-JP" altLang="en-US" sz="1000" dirty="0" smtClean="0">
                <a:latin typeface="Meiryo UI" panose="020B0604030504040204" pitchFamily="50" charset="-128"/>
                <a:ea typeface="Meiryo UI" panose="020B0604030504040204" pitchFamily="50" charset="-128"/>
              </a:rPr>
              <a:t>を利用者数</a:t>
            </a:r>
            <a:r>
              <a:rPr lang="ja-JP" altLang="en-US" sz="1000" dirty="0">
                <a:latin typeface="Meiryo UI" panose="020B0604030504040204" pitchFamily="50" charset="-128"/>
                <a:ea typeface="Meiryo UI" panose="020B0604030504040204" pitchFamily="50" charset="-128"/>
              </a:rPr>
              <a:t>で除した</a:t>
            </a:r>
            <a:r>
              <a:rPr lang="ja-JP" altLang="en-US" sz="1000" dirty="0" smtClean="0">
                <a:latin typeface="Meiryo UI" panose="020B0604030504040204" pitchFamily="50" charset="-128"/>
                <a:ea typeface="Meiryo UI" panose="020B0604030504040204" pitchFamily="50" charset="-128"/>
              </a:rPr>
              <a:t>百分率（整数、端数は四捨</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五入）で</a:t>
            </a:r>
            <a:r>
              <a:rPr lang="ja-JP" altLang="en-US" sz="1000" dirty="0">
                <a:latin typeface="Meiryo UI" panose="020B0604030504040204" pitchFamily="50" charset="-128"/>
                <a:ea typeface="Meiryo UI" panose="020B0604030504040204" pitchFamily="50" charset="-128"/>
              </a:rPr>
              <a:t>記入する</a:t>
            </a:r>
            <a:r>
              <a:rPr lang="ja-JP" altLang="en-US"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926536192"/>
              </p:ext>
            </p:extLst>
          </p:nvPr>
        </p:nvGraphicFramePr>
        <p:xfrm>
          <a:off x="549000" y="1110932"/>
          <a:ext cx="5759999" cy="4823999"/>
        </p:xfrm>
        <a:graphic>
          <a:graphicData uri="http://schemas.openxmlformats.org/drawingml/2006/table">
            <a:tbl>
              <a:tblPr firstRow="1" bandRow="1">
                <a:tableStyleId>{C083E6E3-FA7D-4D7B-A595-EF9225AFEA82}</a:tableStyleId>
              </a:tblPr>
              <a:tblGrid>
                <a:gridCol w="36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3959999">
                  <a:extLst>
                    <a:ext uri="{9D8B030D-6E8A-4147-A177-3AD203B41FA5}">
                      <a16:colId xmlns:a16="http://schemas.microsoft.com/office/drawing/2014/main" val="20002"/>
                    </a:ext>
                  </a:extLst>
                </a:gridCol>
              </a:tblGrid>
              <a:tr h="294464">
                <a:tc>
                  <a:txBody>
                    <a:bodyPr/>
                    <a:lstStyle/>
                    <a:p>
                      <a:pPr>
                        <a:lnSpc>
                          <a:spcPct val="100000"/>
                        </a:lnSpc>
                      </a:pP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項目</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内容・留意事項</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0"/>
                  </a:ext>
                </a:extLst>
              </a:tr>
              <a:tr h="259747">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14</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基準設定</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給与栄養目標量及び食品群別目標量を設定した年月を記入する。</a:t>
                      </a: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727295">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栄養価計算の基準</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給与栄養量を算出する際に使用した食品標準成分表について、該当するものに○をつける。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八訂：日本食品標準成分表</a:t>
                      </a:r>
                      <a:r>
                        <a:rPr kumimoji="1" lang="en-US" altLang="ja-JP" sz="900" b="0" baseline="0" dirty="0" smtClean="0">
                          <a:solidFill>
                            <a:schemeClr val="tx1"/>
                          </a:solidFill>
                          <a:latin typeface="Meiryo UI" panose="020B0604030504040204" pitchFamily="50" charset="-128"/>
                          <a:ea typeface="Meiryo UI" panose="020B0604030504040204" pitchFamily="50" charset="-128"/>
                        </a:rPr>
                        <a:t>2020</a:t>
                      </a:r>
                      <a:r>
                        <a:rPr kumimoji="1" lang="ja-JP" altLang="en-US" sz="900" b="0" baseline="0" dirty="0" smtClean="0">
                          <a:solidFill>
                            <a:schemeClr val="tx1"/>
                          </a:solidFill>
                          <a:latin typeface="Meiryo UI" panose="020B0604030504040204" pitchFamily="50" charset="-128"/>
                          <a:ea typeface="Meiryo UI" panose="020B0604030504040204" pitchFamily="50" charset="-128"/>
                        </a:rPr>
                        <a:t>年版（八訂）</a:t>
                      </a: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七訂：日本食品標準成分表</a:t>
                      </a:r>
                      <a:r>
                        <a:rPr kumimoji="1" lang="en-US" altLang="ja-JP" sz="900" b="0" baseline="0" dirty="0" smtClean="0">
                          <a:solidFill>
                            <a:schemeClr val="tx1"/>
                          </a:solidFill>
                          <a:latin typeface="Meiryo UI" panose="020B0604030504040204" pitchFamily="50" charset="-128"/>
                          <a:ea typeface="Meiryo UI" panose="020B0604030504040204" pitchFamily="50" charset="-128"/>
                        </a:rPr>
                        <a:t>2015</a:t>
                      </a:r>
                      <a:r>
                        <a:rPr kumimoji="1" lang="ja-JP" altLang="en-US" sz="900" b="0" baseline="0" dirty="0" smtClean="0">
                          <a:solidFill>
                            <a:schemeClr val="tx1"/>
                          </a:solidFill>
                          <a:latin typeface="Meiryo UI" panose="020B0604030504040204" pitchFamily="50" charset="-128"/>
                          <a:ea typeface="Meiryo UI" panose="020B0604030504040204" pitchFamily="50" charset="-128"/>
                        </a:rPr>
                        <a:t>年版（七訂）及び七訂追補等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txBody>
                  <a:tcPr marL="91441" marR="91441">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573929">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16</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給与栄養量・食品群別</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給与量の区分</a:t>
                      </a: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最も提供数の多い食事の年齢区分について記入する。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（例）男性（</a:t>
                      </a:r>
                      <a:r>
                        <a:rPr kumimoji="1" lang="en-US" altLang="ja-JP" sz="900" b="0" dirty="0" smtClean="0">
                          <a:solidFill>
                            <a:schemeClr val="tx1"/>
                          </a:solidFill>
                          <a:latin typeface="Meiryo UI" panose="020B0604030504040204" pitchFamily="50" charset="-128"/>
                          <a:ea typeface="Meiryo UI" panose="020B0604030504040204" pitchFamily="50" charset="-128"/>
                        </a:rPr>
                        <a:t>3-5</a:t>
                      </a:r>
                      <a:r>
                        <a:rPr kumimoji="1" lang="ja-JP" altLang="en-US" sz="900" b="0" dirty="0" smtClean="0">
                          <a:solidFill>
                            <a:schemeClr val="tx1"/>
                          </a:solidFill>
                          <a:latin typeface="Meiryo UI" panose="020B0604030504040204" pitchFamily="50" charset="-128"/>
                          <a:ea typeface="Meiryo UI" panose="020B0604030504040204" pitchFamily="50" charset="-128"/>
                        </a:rPr>
                        <a:t>）歳、女性（</a:t>
                      </a:r>
                      <a:r>
                        <a:rPr kumimoji="1" lang="en-US" altLang="ja-JP" sz="900" b="0" dirty="0" smtClean="0">
                          <a:solidFill>
                            <a:schemeClr val="tx1"/>
                          </a:solidFill>
                          <a:latin typeface="Meiryo UI" panose="020B0604030504040204" pitchFamily="50" charset="-128"/>
                          <a:ea typeface="Meiryo UI" panose="020B0604030504040204" pitchFamily="50" charset="-128"/>
                        </a:rPr>
                        <a:t>3-5</a:t>
                      </a:r>
                      <a:r>
                        <a:rPr kumimoji="1" lang="ja-JP" altLang="en-US" sz="900" b="0" dirty="0" smtClean="0">
                          <a:solidFill>
                            <a:schemeClr val="tx1"/>
                          </a:solidFill>
                          <a:latin typeface="Meiryo UI" panose="020B0604030504040204" pitchFamily="50" charset="-128"/>
                          <a:ea typeface="Meiryo UI" panose="020B0604030504040204" pitchFamily="50" charset="-128"/>
                        </a:rPr>
                        <a:t>）歳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人当たり　昼食</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間食　・</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日・その他</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6"/>
                  </a:ext>
                </a:extLst>
              </a:tr>
              <a:tr h="885620">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17</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給与栄養目標量及び</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給与栄養量</a:t>
                      </a: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・栄養素等別に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日当たりの目標量と給与量を記入する。記入における小数点</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以下の桁数の取り扱いについては、</a:t>
                      </a:r>
                      <a:r>
                        <a:rPr kumimoji="1" lang="zh-TW" altLang="en-US" sz="900" b="0" dirty="0" smtClean="0">
                          <a:solidFill>
                            <a:schemeClr val="tx1"/>
                          </a:solidFill>
                          <a:latin typeface="Meiryo UI" panose="020B0604030504040204" pitchFamily="50" charset="-128"/>
                          <a:ea typeface="Meiryo UI" panose="020B0604030504040204" pitchFamily="50" charset="-128"/>
                        </a:rPr>
                        <a:t>日本食品標準成分表</a:t>
                      </a:r>
                      <a:r>
                        <a:rPr kumimoji="1" lang="en-US" altLang="zh-TW" sz="900" b="0" dirty="0" smtClean="0">
                          <a:solidFill>
                            <a:schemeClr val="tx1"/>
                          </a:solidFill>
                          <a:latin typeface="Meiryo UI" panose="020B0604030504040204" pitchFamily="50" charset="-128"/>
                          <a:ea typeface="Meiryo UI" panose="020B0604030504040204" pitchFamily="50" charset="-128"/>
                        </a:rPr>
                        <a:t>2020</a:t>
                      </a:r>
                      <a:r>
                        <a:rPr kumimoji="1" lang="zh-TW" altLang="en-US" sz="900" b="0" dirty="0" smtClean="0">
                          <a:solidFill>
                            <a:schemeClr val="tx1"/>
                          </a:solidFill>
                          <a:latin typeface="Meiryo UI" panose="020B0604030504040204" pitchFamily="50" charset="-128"/>
                          <a:ea typeface="Meiryo UI" panose="020B0604030504040204" pitchFamily="50" charset="-128"/>
                        </a:rPr>
                        <a:t>年版（八訂）</a:t>
                      </a:r>
                      <a:r>
                        <a:rPr kumimoji="1" lang="ja-JP" altLang="en-US" sz="900" b="0" dirty="0" smtClean="0">
                          <a:solidFill>
                            <a:schemeClr val="tx1"/>
                          </a:solidFill>
                          <a:latin typeface="Meiryo UI" panose="020B0604030504040204" pitchFamily="50" charset="-128"/>
                          <a:ea typeface="Meiryo UI" panose="020B0604030504040204" pitchFamily="50" charset="-128"/>
                        </a:rPr>
                        <a:t>に</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準ずる。（端数は四捨五入）なお、算出していない場合は「－」を記入する。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・食塩相当量は、下記の計算式で算出する。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食塩相当量</a:t>
                      </a:r>
                      <a:r>
                        <a:rPr kumimoji="1" lang="en-US" altLang="ja-JP" sz="900" b="0" dirty="0" smtClean="0">
                          <a:solidFill>
                            <a:schemeClr val="tx1"/>
                          </a:solidFill>
                          <a:latin typeface="Meiryo UI" panose="020B0604030504040204" pitchFamily="50" charset="-128"/>
                          <a:ea typeface="Meiryo UI" panose="020B0604030504040204" pitchFamily="50" charset="-128"/>
                        </a:rPr>
                        <a:t>(g)</a:t>
                      </a:r>
                      <a:r>
                        <a:rPr kumimoji="1" lang="ja-JP" altLang="en-US" sz="900" b="0" dirty="0" smtClean="0">
                          <a:solidFill>
                            <a:schemeClr val="tx1"/>
                          </a:solidFill>
                          <a:latin typeface="Meiryo UI" panose="020B0604030504040204" pitchFamily="50" charset="-128"/>
                          <a:ea typeface="Meiryo UI" panose="020B0604030504040204" pitchFamily="50" charset="-128"/>
                        </a:rPr>
                        <a:t>＝ナトリウム</a:t>
                      </a:r>
                      <a:r>
                        <a:rPr kumimoji="1" lang="en-US" altLang="ja-JP" sz="900" b="0" dirty="0" smtClean="0">
                          <a:solidFill>
                            <a:schemeClr val="tx1"/>
                          </a:solidFill>
                          <a:latin typeface="Meiryo UI" panose="020B0604030504040204" pitchFamily="50" charset="-128"/>
                          <a:ea typeface="Meiryo UI" panose="020B0604030504040204" pitchFamily="50" charset="-128"/>
                        </a:rPr>
                        <a:t>(mg)×2.54÷1,000</a:t>
                      </a:r>
                      <a:endParaRPr kumimoji="1" lang="ja-JP" altLang="en-US" sz="900" b="0" dirty="0" smtClean="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418072">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18</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食品群別給与目標量及び給与量</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食品群別に</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人</a:t>
                      </a:r>
                      <a:r>
                        <a:rPr kumimoji="1" lang="en-US" altLang="ja-JP" sz="900" b="0" dirty="0" smtClean="0">
                          <a:solidFill>
                            <a:schemeClr val="tx1"/>
                          </a:solidFill>
                          <a:latin typeface="Meiryo UI" panose="020B0604030504040204" pitchFamily="50" charset="-128"/>
                          <a:ea typeface="Meiryo UI" panose="020B0604030504040204" pitchFamily="50" charset="-128"/>
                        </a:rPr>
                        <a:t>1</a:t>
                      </a:r>
                      <a:r>
                        <a:rPr kumimoji="1" lang="ja-JP" altLang="en-US" sz="900" b="0" dirty="0" smtClean="0">
                          <a:solidFill>
                            <a:schemeClr val="tx1"/>
                          </a:solidFill>
                          <a:latin typeface="Meiryo UI" panose="020B0604030504040204" pitchFamily="50" charset="-128"/>
                          <a:ea typeface="Meiryo UI" panose="020B0604030504040204" pitchFamily="50" charset="-128"/>
                        </a:rPr>
                        <a:t>日当たりの目標量と給与量を整数（端数は四捨五入）で記入する。</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r h="1664872">
                <a:tc>
                  <a:txBody>
                    <a:bodyPr/>
                    <a:lstStyle/>
                    <a:p>
                      <a:pPr algn="ct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19</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90000" marR="90000" marT="46800" marB="46800">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エネルギー産生栄養素</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バランス</a:t>
                      </a:r>
                    </a:p>
                  </a:txBody>
                  <a:tcPr marL="90000" marR="90000" marT="46800" marB="46800">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各栄養素の総エネルギーに占める割合を、整数（端数は四捨五入）で記入する。エネルギーの算出方法については、日本食品標準成分表</a:t>
                      </a:r>
                      <a:r>
                        <a:rPr kumimoji="1" lang="en-US" altLang="ja-JP" sz="900" b="0" dirty="0" smtClean="0">
                          <a:solidFill>
                            <a:schemeClr val="tx1"/>
                          </a:solidFill>
                          <a:latin typeface="Meiryo UI" panose="020B0604030504040204" pitchFamily="50" charset="-128"/>
                          <a:ea typeface="Meiryo UI" panose="020B0604030504040204" pitchFamily="50" charset="-128"/>
                        </a:rPr>
                        <a:t>2020</a:t>
                      </a:r>
                      <a:r>
                        <a:rPr kumimoji="1" lang="ja-JP" altLang="en-US" sz="900" b="0" dirty="0" smtClean="0">
                          <a:solidFill>
                            <a:schemeClr val="tx1"/>
                          </a:solidFill>
                          <a:latin typeface="Meiryo UI" panose="020B0604030504040204" pitchFamily="50" charset="-128"/>
                          <a:ea typeface="Meiryo UI" panose="020B0604030504040204" pitchFamily="50" charset="-128"/>
                        </a:rPr>
                        <a:t>年版（八訂）に準ずるが、エネルギー産生栄養素バランスの算出については、下記による方法でも差し支えない。</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①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＝たんぱく質</a:t>
                      </a:r>
                      <a:r>
                        <a:rPr kumimoji="1" lang="en-US" altLang="ja-JP" sz="900" b="0" dirty="0" smtClean="0">
                          <a:solidFill>
                            <a:schemeClr val="tx1"/>
                          </a:solidFill>
                          <a:latin typeface="Meiryo UI" panose="020B0604030504040204" pitchFamily="50" charset="-128"/>
                          <a:ea typeface="Meiryo UI" panose="020B0604030504040204" pitchFamily="50" charset="-128"/>
                        </a:rPr>
                        <a:t>(g)×4/</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② </a:t>
                      </a:r>
                      <a:r>
                        <a:rPr kumimoji="1" lang="ja-JP" altLang="en-US" sz="900" b="0" dirty="0" smtClean="0">
                          <a:solidFill>
                            <a:schemeClr val="tx1"/>
                          </a:solidFill>
                          <a:latin typeface="Meiryo UI" panose="020B0604030504040204" pitchFamily="50" charset="-128"/>
                          <a:ea typeface="Meiryo UI" panose="020B0604030504040204" pitchFamily="50" charset="-128"/>
                        </a:rPr>
                        <a:t>脂質</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＝脂質</a:t>
                      </a:r>
                      <a:r>
                        <a:rPr kumimoji="1" lang="en-US" altLang="ja-JP" sz="900" b="0" dirty="0" smtClean="0">
                          <a:solidFill>
                            <a:schemeClr val="tx1"/>
                          </a:solidFill>
                          <a:latin typeface="Meiryo UI" panose="020B0604030504040204" pitchFamily="50" charset="-128"/>
                          <a:ea typeface="Meiryo UI" panose="020B0604030504040204" pitchFamily="50" charset="-128"/>
                        </a:rPr>
                        <a:t>(g)×9/</a:t>
                      </a:r>
                      <a:r>
                        <a:rPr kumimoji="1" lang="ja-JP" altLang="en-US" sz="900" b="0" dirty="0" smtClean="0">
                          <a:solidFill>
                            <a:schemeClr val="tx1"/>
                          </a:solidFill>
                          <a:latin typeface="Meiryo UI" panose="020B0604030504040204" pitchFamily="50" charset="-128"/>
                          <a:ea typeface="Meiryo UI" panose="020B0604030504040204" pitchFamily="50" charset="-128"/>
                        </a:rPr>
                        <a:t>総エネルギー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(kcal)×100</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③ </a:t>
                      </a:r>
                      <a:r>
                        <a:rPr kumimoji="1" lang="ja-JP" altLang="en-US" sz="900" b="0" dirty="0" smtClean="0">
                          <a:solidFill>
                            <a:schemeClr val="tx1"/>
                          </a:solidFill>
                          <a:latin typeface="Meiryo UI" panose="020B0604030504040204" pitchFamily="50" charset="-128"/>
                          <a:ea typeface="Meiryo UI" panose="020B0604030504040204" pitchFamily="50" charset="-128"/>
                        </a:rPr>
                        <a:t>炭水化物</a:t>
                      </a:r>
                      <a:r>
                        <a:rPr kumimoji="1" lang="en-US" altLang="ja-JP" sz="900" b="0" dirty="0" smtClean="0">
                          <a:solidFill>
                            <a:schemeClr val="tx1"/>
                          </a:solidFill>
                          <a:latin typeface="Meiryo UI" panose="020B0604030504040204" pitchFamily="50" charset="-128"/>
                          <a:ea typeface="Meiryo UI" panose="020B0604030504040204" pitchFamily="50" charset="-128"/>
                        </a:rPr>
                        <a:t>(%</a:t>
                      </a:r>
                      <a:r>
                        <a:rPr kumimoji="1" lang="ja-JP" altLang="en-US" sz="900" b="0" dirty="0" smtClean="0">
                          <a:solidFill>
                            <a:schemeClr val="tx1"/>
                          </a:solidFill>
                          <a:latin typeface="Meiryo UI" panose="020B0604030504040204" pitchFamily="50" charset="-128"/>
                          <a:ea typeface="Meiryo UI" panose="020B0604030504040204" pitchFamily="50" charset="-128"/>
                        </a:rPr>
                        <a:t>エネルギー</a:t>
                      </a:r>
                      <a:r>
                        <a:rPr kumimoji="1" lang="en-US" altLang="ja-JP" sz="900" b="0" dirty="0" smtClean="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en-US" altLang="ja-JP" sz="900" b="0" dirty="0" smtClean="0">
                          <a:solidFill>
                            <a:schemeClr val="tx1"/>
                          </a:solidFill>
                          <a:latin typeface="Meiryo UI" panose="020B0604030504040204" pitchFamily="50" charset="-128"/>
                          <a:ea typeface="Meiryo UI" panose="020B0604030504040204" pitchFamily="50" charset="-128"/>
                        </a:rPr>
                        <a:t>100</a:t>
                      </a: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en-US" altLang="ja-JP" sz="900" b="0" dirty="0" smtClean="0">
                          <a:solidFill>
                            <a:schemeClr val="tx1"/>
                          </a:solidFill>
                          <a:latin typeface="Meiryo UI" panose="020B0604030504040204" pitchFamily="50" charset="-128"/>
                          <a:ea typeface="Meiryo UI" panose="020B0604030504040204" pitchFamily="50" charset="-128"/>
                        </a:rPr>
                        <a:t>(①</a:t>
                      </a:r>
                      <a:r>
                        <a:rPr kumimoji="1" lang="ja-JP" altLang="en-US" sz="900" b="0" dirty="0" smtClean="0">
                          <a:solidFill>
                            <a:schemeClr val="tx1"/>
                          </a:solidFill>
                          <a:latin typeface="Meiryo UI" panose="020B0604030504040204" pitchFamily="50" charset="-128"/>
                          <a:ea typeface="Meiryo UI" panose="020B0604030504040204" pitchFamily="50" charset="-128"/>
                        </a:rPr>
                        <a:t>＋②</a:t>
                      </a:r>
                      <a:r>
                        <a:rPr kumimoji="1" lang="en-US" altLang="ja-JP" sz="900" b="0" dirty="0" smtClean="0">
                          <a:solidFill>
                            <a:schemeClr val="tx1"/>
                          </a:solidFill>
                          <a:latin typeface="Meiryo UI" panose="020B0604030504040204" pitchFamily="50" charset="-128"/>
                          <a:ea typeface="Meiryo UI" panose="020B0604030504040204" pitchFamily="50" charset="-128"/>
                        </a:rPr>
                        <a:t>)</a:t>
                      </a:r>
                    </a:p>
                  </a:txBody>
                  <a:tcPr marL="90000" marR="90000" marT="46800" marB="468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10" name="正方形/長方形 9"/>
          <p:cNvSpPr/>
          <p:nvPr/>
        </p:nvSpPr>
        <p:spPr>
          <a:xfrm>
            <a:off x="4680000" y="756000"/>
            <a:ext cx="1620000" cy="246221"/>
          </a:xfrm>
          <a:prstGeom prst="rect">
            <a:avLst/>
          </a:prstGeom>
          <a:solidFill>
            <a:schemeClr val="accent3">
              <a:lumMod val="75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児童福祉施設・幼稚園等</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3301365" y="2689231"/>
            <a:ext cx="556260" cy="180000"/>
          </a:xfrm>
          <a:prstGeom prst="rect">
            <a:avLst/>
          </a:prstGeom>
          <a:noFill/>
          <a:ln w="3175">
            <a:solidFill>
              <a:schemeClr val="tx1"/>
            </a:solidFill>
          </a:ln>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12" name="左大かっこ 11"/>
          <p:cNvSpPr/>
          <p:nvPr/>
        </p:nvSpPr>
        <p:spPr>
          <a:xfrm>
            <a:off x="2430780" y="5042534"/>
            <a:ext cx="45719" cy="741045"/>
          </a:xfrm>
          <a:prstGeom prst="lef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正方形/長方形 12"/>
          <p:cNvSpPr/>
          <p:nvPr/>
        </p:nvSpPr>
        <p:spPr>
          <a:xfrm>
            <a:off x="729000" y="7392903"/>
            <a:ext cx="5400000" cy="2015936"/>
          </a:xfrm>
          <a:prstGeom prst="rect">
            <a:avLst/>
          </a:prstGeom>
          <a:ln>
            <a:solidFill>
              <a:schemeClr val="accent3">
                <a:lumMod val="75000"/>
              </a:schemeClr>
            </a:solidFill>
            <a:prstDash val="sysDot"/>
          </a:ln>
        </p:spPr>
        <p:txBody>
          <a:bodyPr wrap="square">
            <a:spAutoFit/>
          </a:bodyPr>
          <a:lstStyle/>
          <a:p>
            <a:pPr>
              <a:lnSpc>
                <a:spcPct val="150000"/>
              </a:lnSpc>
            </a:pPr>
            <a:r>
              <a:rPr lang="en-US" altLang="ja-JP" sz="1000" dirty="0" smtClean="0">
                <a:latin typeface="Meiryo UI" panose="020B0604030504040204" pitchFamily="50" charset="-128"/>
                <a:ea typeface="Meiryo UI" panose="020B0604030504040204" pitchFamily="50" charset="-128"/>
              </a:rPr>
              <a:t>【</a:t>
            </a:r>
            <a:r>
              <a:rPr lang="ja-JP" altLang="en-US" sz="1000" u="sng" dirty="0" smtClean="0">
                <a:latin typeface="Meiryo UI" panose="020B0604030504040204" pitchFamily="50" charset="-128"/>
                <a:ea typeface="Meiryo UI" panose="020B0604030504040204" pitchFamily="50" charset="-128"/>
              </a:rPr>
              <a:t>幼児（</a:t>
            </a:r>
            <a:r>
              <a:rPr lang="en-US" altLang="ja-JP" sz="1000" u="sng" dirty="0" smtClean="0">
                <a:latin typeface="Meiryo UI" panose="020B0604030504040204" pitchFamily="50" charset="-128"/>
                <a:ea typeface="Meiryo UI" panose="020B0604030504040204" pitchFamily="50" charset="-128"/>
              </a:rPr>
              <a:t>3</a:t>
            </a:r>
            <a:r>
              <a:rPr lang="ja-JP" altLang="en-US" sz="1000" u="sng" dirty="0" smtClean="0">
                <a:latin typeface="Meiryo UI" panose="020B0604030504040204" pitchFamily="50" charset="-128"/>
                <a:ea typeface="Meiryo UI" panose="020B0604030504040204" pitchFamily="50" charset="-128"/>
              </a:rPr>
              <a:t>歳以上</a:t>
            </a:r>
            <a:r>
              <a:rPr lang="en-US" altLang="ja-JP" sz="1000" u="sng" dirty="0" smtClean="0">
                <a:latin typeface="Meiryo UI" panose="020B0604030504040204" pitchFamily="50" charset="-128"/>
                <a:ea typeface="Meiryo UI" panose="020B0604030504040204" pitchFamily="50" charset="-128"/>
              </a:rPr>
              <a:t>6</a:t>
            </a:r>
            <a:r>
              <a:rPr lang="ja-JP" altLang="en-US" sz="1000" u="sng" dirty="0" smtClean="0">
                <a:latin typeface="Meiryo UI" panose="020B0604030504040204" pitchFamily="50" charset="-128"/>
                <a:ea typeface="Meiryo UI" panose="020B0604030504040204" pitchFamily="50" charset="-128"/>
              </a:rPr>
              <a:t>歳</a:t>
            </a:r>
            <a:r>
              <a:rPr lang="ja-JP" altLang="en-US" sz="1000" u="sng" dirty="0">
                <a:latin typeface="Meiryo UI" panose="020B0604030504040204" pitchFamily="50" charset="-128"/>
                <a:ea typeface="Meiryo UI" panose="020B0604030504040204" pitchFamily="50" charset="-128"/>
              </a:rPr>
              <a:t>未満）の肥満・やせの評価</a:t>
            </a:r>
            <a:r>
              <a:rPr lang="ja-JP" altLang="en-US" sz="1000" u="sng" dirty="0" smtClean="0">
                <a:latin typeface="Meiryo UI" panose="020B0604030504040204" pitchFamily="50" charset="-128"/>
                <a:ea typeface="Meiryo UI" panose="020B0604030504040204" pitchFamily="50" charset="-128"/>
              </a:rPr>
              <a:t>方法</a:t>
            </a:r>
            <a:r>
              <a:rPr lang="en-US" altLang="ja-JP"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・幼児</a:t>
            </a:r>
            <a:r>
              <a:rPr lang="ja-JP" altLang="en-US" sz="1000" dirty="0">
                <a:latin typeface="Meiryo UI" panose="020B0604030504040204" pitchFamily="50" charset="-128"/>
                <a:ea typeface="Meiryo UI" panose="020B0604030504040204" pitchFamily="50" charset="-128"/>
              </a:rPr>
              <a:t>身長体重曲線（性別・身長別標準体重）を用いる。</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肥満度</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実測体重</a:t>
            </a:r>
            <a:r>
              <a:rPr lang="en-US" altLang="ja-JP" sz="1000" dirty="0">
                <a:latin typeface="Meiryo UI" panose="020B0604030504040204" pitchFamily="50" charset="-128"/>
                <a:ea typeface="Meiryo UI" panose="020B0604030504040204" pitchFamily="50" charset="-128"/>
              </a:rPr>
              <a:t>(kg)</a:t>
            </a:r>
            <a:r>
              <a:rPr lang="ja-JP" altLang="en-US" sz="1000" dirty="0">
                <a:latin typeface="Meiryo UI" panose="020B0604030504040204" pitchFamily="50" charset="-128"/>
                <a:ea typeface="Meiryo UI" panose="020B0604030504040204" pitchFamily="50" charset="-128"/>
              </a:rPr>
              <a:t>－身長別標準体重</a:t>
            </a:r>
            <a:r>
              <a:rPr lang="en-US" altLang="ja-JP" sz="1000" dirty="0">
                <a:latin typeface="Meiryo UI" panose="020B0604030504040204" pitchFamily="50" charset="-128"/>
                <a:ea typeface="Meiryo UI" panose="020B0604030504040204" pitchFamily="50" charset="-128"/>
              </a:rPr>
              <a:t>(kg)〕÷</a:t>
            </a:r>
            <a:r>
              <a:rPr lang="ja-JP" altLang="en-US" sz="1000" dirty="0">
                <a:latin typeface="Meiryo UI" panose="020B0604030504040204" pitchFamily="50" charset="-128"/>
                <a:ea typeface="Meiryo UI" panose="020B0604030504040204" pitchFamily="50" charset="-128"/>
              </a:rPr>
              <a:t>身長別標準</a:t>
            </a:r>
            <a:r>
              <a:rPr lang="ja-JP" altLang="en-US" sz="1000" dirty="0" smtClean="0">
                <a:latin typeface="Meiryo UI" panose="020B0604030504040204" pitchFamily="50" charset="-128"/>
                <a:ea typeface="Meiryo UI" panose="020B0604030504040204" pitchFamily="50" charset="-128"/>
              </a:rPr>
              <a:t>体重</a:t>
            </a:r>
            <a:r>
              <a:rPr lang="en-US" altLang="ja-JP"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kg)×100 </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肥満：肥満度＋</a:t>
            </a:r>
            <a:r>
              <a:rPr lang="en-US" altLang="ja-JP" sz="1000" dirty="0" smtClean="0">
                <a:latin typeface="Meiryo UI" panose="020B0604030504040204" pitchFamily="50" charset="-128"/>
                <a:ea typeface="Meiryo UI" panose="020B0604030504040204" pitchFamily="50" charset="-128"/>
              </a:rPr>
              <a:t>15</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以上　　</a:t>
            </a:r>
            <a:r>
              <a:rPr lang="ja-JP" altLang="en-US" sz="1000" dirty="0" smtClean="0">
                <a:latin typeface="Meiryo UI" panose="020B0604030504040204" pitchFamily="50" charset="-128"/>
                <a:ea typeface="Meiryo UI" panose="020B0604030504040204" pitchFamily="50" charset="-128"/>
              </a:rPr>
              <a:t>やせ：肥満度－</a:t>
            </a:r>
            <a:r>
              <a:rPr lang="en-US" altLang="ja-JP" sz="1000" dirty="0" smtClean="0">
                <a:latin typeface="Meiryo UI" panose="020B0604030504040204" pitchFamily="50" charset="-128"/>
                <a:ea typeface="Meiryo UI" panose="020B0604030504040204" pitchFamily="50" charset="-128"/>
              </a:rPr>
              <a:t>15</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以下</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・身長</a:t>
            </a:r>
            <a:r>
              <a:rPr lang="ja-JP" altLang="en-US" sz="1000" dirty="0">
                <a:latin typeface="Meiryo UI" panose="020B0604030504040204" pitchFamily="50" charset="-128"/>
                <a:ea typeface="Meiryo UI" panose="020B0604030504040204" pitchFamily="50" charset="-128"/>
              </a:rPr>
              <a:t>別標準体重は、</a:t>
            </a:r>
            <a:r>
              <a:rPr lang="ja-JP" altLang="en-US" sz="1000" dirty="0" smtClean="0">
                <a:latin typeface="Meiryo UI" panose="020B0604030504040204" pitchFamily="50" charset="-128"/>
                <a:ea typeface="Meiryo UI" panose="020B0604030504040204" pitchFamily="50" charset="-128"/>
              </a:rPr>
              <a:t>平成</a:t>
            </a:r>
            <a:r>
              <a:rPr lang="en-US" altLang="ja-JP" sz="1000" dirty="0" smtClean="0">
                <a:latin typeface="Meiryo UI" panose="020B0604030504040204" pitchFamily="50" charset="-128"/>
                <a:ea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rPr>
              <a:t>乳幼児身体発育調査の結果に基づき、次式により算出</a:t>
            </a:r>
            <a:r>
              <a:rPr lang="ja-JP" altLang="en-US" sz="1000" dirty="0" smtClean="0">
                <a:latin typeface="Meiryo UI" panose="020B0604030504040204" pitchFamily="50" charset="-128"/>
                <a:ea typeface="Meiryo UI" panose="020B0604030504040204" pitchFamily="50" charset="-128"/>
              </a:rPr>
              <a:t>する。</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（身長は㎝） </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男児　標準体重＝</a:t>
            </a:r>
            <a:r>
              <a:rPr lang="en-US" altLang="ja-JP" sz="1000" dirty="0">
                <a:latin typeface="Meiryo UI" panose="020B0604030504040204" pitchFamily="50" charset="-128"/>
                <a:ea typeface="Meiryo UI" panose="020B0604030504040204" pitchFamily="50" charset="-128"/>
              </a:rPr>
              <a:t>0.00206×</a:t>
            </a:r>
            <a:r>
              <a:rPr lang="ja-JP" altLang="en-US" sz="1000" dirty="0" smtClean="0">
                <a:latin typeface="Meiryo UI" panose="020B0604030504040204" pitchFamily="50" charset="-128"/>
                <a:ea typeface="Meiryo UI" panose="020B0604030504040204" pitchFamily="50" charset="-128"/>
              </a:rPr>
              <a:t>身長</a:t>
            </a:r>
            <a:r>
              <a:rPr lang="en-US" altLang="ja-JP" sz="1000" baseline="30000" dirty="0" smtClean="0">
                <a:latin typeface="Meiryo UI" panose="020B0604030504040204" pitchFamily="50" charset="-128"/>
                <a:ea typeface="Meiryo UI" panose="020B0604030504040204" pitchFamily="50" charset="-128"/>
              </a:rPr>
              <a:t>2</a:t>
            </a:r>
            <a:r>
              <a:rPr lang="ja-JP" altLang="en-US" sz="1000" dirty="0" err="1" smtClean="0">
                <a:latin typeface="Meiryo UI" panose="020B0604030504040204" pitchFamily="50" charset="-128"/>
                <a:ea typeface="Meiryo UI" panose="020B0604030504040204" pitchFamily="50" charset="-128"/>
              </a:rPr>
              <a:t>ー</a:t>
            </a:r>
            <a:r>
              <a:rPr lang="en-US" altLang="ja-JP" sz="1000" dirty="0">
                <a:latin typeface="Meiryo UI" panose="020B0604030504040204" pitchFamily="50" charset="-128"/>
                <a:ea typeface="Meiryo UI" panose="020B0604030504040204" pitchFamily="50" charset="-128"/>
              </a:rPr>
              <a:t>0.1166×</a:t>
            </a:r>
            <a:r>
              <a:rPr lang="ja-JP" altLang="en-US" sz="1000" dirty="0">
                <a:latin typeface="Meiryo UI" panose="020B0604030504040204" pitchFamily="50" charset="-128"/>
                <a:ea typeface="Meiryo UI" panose="020B0604030504040204" pitchFamily="50" charset="-128"/>
              </a:rPr>
              <a:t>身長</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6.5273 </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女児</a:t>
            </a:r>
            <a:r>
              <a:rPr lang="ja-JP" altLang="en-US" sz="1000" dirty="0">
                <a:latin typeface="Meiryo UI" panose="020B0604030504040204" pitchFamily="50" charset="-128"/>
                <a:ea typeface="Meiryo UI" panose="020B0604030504040204" pitchFamily="50" charset="-128"/>
              </a:rPr>
              <a:t>　標準体重＝</a:t>
            </a:r>
            <a:r>
              <a:rPr lang="en-US" altLang="ja-JP" sz="1000" dirty="0">
                <a:latin typeface="Meiryo UI" panose="020B0604030504040204" pitchFamily="50" charset="-128"/>
                <a:ea typeface="Meiryo UI" panose="020B0604030504040204" pitchFamily="50" charset="-128"/>
              </a:rPr>
              <a:t>0.00249×</a:t>
            </a:r>
            <a:r>
              <a:rPr lang="ja-JP" altLang="en-US" sz="1000" dirty="0" smtClean="0">
                <a:latin typeface="Meiryo UI" panose="020B0604030504040204" pitchFamily="50" charset="-128"/>
                <a:ea typeface="Meiryo UI" panose="020B0604030504040204" pitchFamily="50" charset="-128"/>
              </a:rPr>
              <a:t>身長</a:t>
            </a:r>
            <a:r>
              <a:rPr lang="en-US" altLang="ja-JP" sz="1000" baseline="30000" dirty="0" smtClean="0">
                <a:latin typeface="Meiryo UI" panose="020B0604030504040204" pitchFamily="50" charset="-128"/>
                <a:ea typeface="Meiryo UI" panose="020B0604030504040204" pitchFamily="50" charset="-128"/>
              </a:rPr>
              <a:t>2</a:t>
            </a:r>
            <a:r>
              <a:rPr lang="ja-JP" altLang="en-US" sz="1000" dirty="0" err="1" smtClean="0">
                <a:latin typeface="Meiryo UI" panose="020B0604030504040204" pitchFamily="50" charset="-128"/>
                <a:ea typeface="Meiryo UI" panose="020B0604030504040204" pitchFamily="50" charset="-128"/>
              </a:rPr>
              <a:t>ー</a:t>
            </a:r>
            <a:r>
              <a:rPr lang="en-US" altLang="ja-JP" sz="1000" dirty="0">
                <a:latin typeface="Meiryo UI" panose="020B0604030504040204" pitchFamily="50" charset="-128"/>
                <a:ea typeface="Meiryo UI" panose="020B0604030504040204" pitchFamily="50" charset="-128"/>
              </a:rPr>
              <a:t>0.1858×</a:t>
            </a:r>
            <a:r>
              <a:rPr lang="ja-JP" altLang="en-US" sz="1000" dirty="0">
                <a:latin typeface="Meiryo UI" panose="020B0604030504040204" pitchFamily="50" charset="-128"/>
                <a:ea typeface="Meiryo UI" panose="020B0604030504040204" pitchFamily="50" charset="-128"/>
              </a:rPr>
              <a:t>身長＋</a:t>
            </a:r>
            <a:r>
              <a:rPr lang="en-US" altLang="ja-JP" sz="1000" dirty="0">
                <a:latin typeface="Meiryo UI" panose="020B0604030504040204" pitchFamily="50" charset="-128"/>
                <a:ea typeface="Meiryo UI" panose="020B0604030504040204" pitchFamily="50" charset="-128"/>
              </a:rPr>
              <a:t>9.0360</a:t>
            </a:r>
          </a:p>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既に平成</a:t>
            </a:r>
            <a:r>
              <a:rPr lang="en-US" altLang="ja-JP" sz="1000" dirty="0">
                <a:latin typeface="Meiryo UI" panose="020B0604030504040204" pitchFamily="50" charset="-128"/>
                <a:ea typeface="Meiryo UI" panose="020B0604030504040204" pitchFamily="50" charset="-128"/>
              </a:rPr>
              <a:t>22</a:t>
            </a:r>
            <a:r>
              <a:rPr lang="ja-JP" altLang="en-US" sz="1000" dirty="0">
                <a:latin typeface="Meiryo UI" panose="020B0604030504040204" pitchFamily="50" charset="-128"/>
                <a:ea typeface="Meiryo UI" panose="020B0604030504040204" pitchFamily="50" charset="-128"/>
              </a:rPr>
              <a:t>年乳幼児身体発育調査の結果やその他の方法により算出している場合はそれ</a:t>
            </a:r>
            <a:r>
              <a:rPr lang="ja-JP" altLang="en-US" sz="1000" dirty="0" smtClean="0">
                <a:latin typeface="Meiryo UI" panose="020B0604030504040204" pitchFamily="50" charset="-128"/>
                <a:ea typeface="Meiryo UI" panose="020B0604030504040204" pitchFamily="50" charset="-128"/>
              </a:rPr>
              <a:t>でも</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差し支えない</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歳</a:t>
            </a:r>
            <a:r>
              <a:rPr lang="ja-JP" altLang="en-US" sz="1000" dirty="0">
                <a:latin typeface="Meiryo UI" panose="020B0604030504040204" pitchFamily="50" charset="-128"/>
                <a:ea typeface="Meiryo UI" panose="020B0604030504040204" pitchFamily="50" charset="-128"/>
              </a:rPr>
              <a:t>以上の幼児の肥満度判定区分簡易</a:t>
            </a:r>
            <a:r>
              <a:rPr lang="ja-JP" altLang="en-US" sz="1000" dirty="0" smtClean="0">
                <a:latin typeface="Meiryo UI" panose="020B0604030504040204" pitchFamily="50" charset="-128"/>
                <a:ea typeface="Meiryo UI" panose="020B0604030504040204" pitchFamily="50" charset="-128"/>
              </a:rPr>
              <a:t>ソフト</a:t>
            </a:r>
            <a:endParaRPr lang="en-US" altLang="ja-JP" sz="1000" dirty="0" smtClean="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国立</a:t>
            </a:r>
            <a:r>
              <a:rPr lang="ja-JP" altLang="en-US" sz="1000" dirty="0">
                <a:latin typeface="Meiryo UI" panose="020B0604030504040204" pitchFamily="50" charset="-128"/>
                <a:ea typeface="Meiryo UI" panose="020B0604030504040204" pitchFamily="50" charset="-128"/>
              </a:rPr>
              <a:t>保健医療科学院  </a:t>
            </a:r>
            <a:r>
              <a:rPr lang="en-US" altLang="ja-JP" sz="1000" dirty="0" smtClean="0">
                <a:latin typeface="Meiryo UI" panose="020B0604030504040204" pitchFamily="50" charset="-128"/>
                <a:ea typeface="Meiryo UI" panose="020B0604030504040204" pitchFamily="50" charset="-128"/>
                <a:hlinkClick r:id="rId2"/>
              </a:rPr>
              <a:t>http</a:t>
            </a:r>
            <a:r>
              <a:rPr lang="en-US" altLang="ja-JP" sz="1000" dirty="0">
                <a:latin typeface="Meiryo UI" panose="020B0604030504040204" pitchFamily="50" charset="-128"/>
                <a:ea typeface="Meiryo UI" panose="020B0604030504040204" pitchFamily="50" charset="-128"/>
                <a:hlinkClick r:id="rId2"/>
              </a:rPr>
              <a:t>://www.niph.go.jp/soshiki/07shougai/hatsuiku</a:t>
            </a:r>
            <a:r>
              <a:rPr lang="en-US" altLang="ja-JP" sz="1000" dirty="0" smtClean="0">
                <a:latin typeface="Meiryo UI" panose="020B0604030504040204" pitchFamily="50" charset="-128"/>
                <a:ea typeface="Meiryo UI" panose="020B0604030504040204" pitchFamily="50" charset="-128"/>
                <a:hlinkClick r:id="rId2"/>
              </a:rPr>
              <a:t>/</a:t>
            </a:r>
            <a:endParaRPr lang="en-US" altLang="ja-JP" sz="10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0"/>
          </p:nvPr>
        </p:nvSpPr>
        <p:spPr/>
        <p:txBody>
          <a:bodyPr/>
          <a:lstStyle/>
          <a:p>
            <a:r>
              <a:rPr kumimoji="1" lang="en-US" altLang="ja-JP" dirty="0" smtClean="0"/>
              <a:t>63</a:t>
            </a:r>
            <a:endParaRPr kumimoji="1" lang="ja-JP" altLang="en-US" dirty="0"/>
          </a:p>
        </p:txBody>
      </p:sp>
    </p:spTree>
    <p:extLst>
      <p:ext uri="{BB962C8B-B14F-4D97-AF65-F5344CB8AC3E}">
        <p14:creationId xmlns:p14="http://schemas.microsoft.com/office/powerpoint/2010/main" val="34147065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4" name="表 3"/>
          <p:cNvGraphicFramePr>
            <a:graphicFrameLocks noGrp="1"/>
          </p:cNvGraphicFramePr>
          <p:nvPr>
            <p:extLst>
              <p:ext uri="{D42A27DB-BD31-4B8C-83A1-F6EECF244321}">
                <p14:modId xmlns:p14="http://schemas.microsoft.com/office/powerpoint/2010/main" val="274473715"/>
              </p:ext>
            </p:extLst>
          </p:nvPr>
        </p:nvGraphicFramePr>
        <p:xfrm>
          <a:off x="1377000" y="1224695"/>
          <a:ext cx="4104000" cy="7488520"/>
        </p:xfrm>
        <a:graphic>
          <a:graphicData uri="http://schemas.openxmlformats.org/drawingml/2006/table">
            <a:tbl>
              <a:tblPr/>
              <a:tblGrid>
                <a:gridCol w="533288">
                  <a:extLst>
                    <a:ext uri="{9D8B030D-6E8A-4147-A177-3AD203B41FA5}">
                      <a16:colId xmlns:a16="http://schemas.microsoft.com/office/drawing/2014/main" val="2980013281"/>
                    </a:ext>
                  </a:extLst>
                </a:gridCol>
                <a:gridCol w="718780">
                  <a:extLst>
                    <a:ext uri="{9D8B030D-6E8A-4147-A177-3AD203B41FA5}">
                      <a16:colId xmlns:a16="http://schemas.microsoft.com/office/drawing/2014/main" val="1557833444"/>
                    </a:ext>
                  </a:extLst>
                </a:gridCol>
                <a:gridCol w="533288">
                  <a:extLst>
                    <a:ext uri="{9D8B030D-6E8A-4147-A177-3AD203B41FA5}">
                      <a16:colId xmlns:a16="http://schemas.microsoft.com/office/drawing/2014/main" val="3442454667"/>
                    </a:ext>
                  </a:extLst>
                </a:gridCol>
                <a:gridCol w="533288">
                  <a:extLst>
                    <a:ext uri="{9D8B030D-6E8A-4147-A177-3AD203B41FA5}">
                      <a16:colId xmlns:a16="http://schemas.microsoft.com/office/drawing/2014/main" val="577539399"/>
                    </a:ext>
                  </a:extLst>
                </a:gridCol>
                <a:gridCol w="718780">
                  <a:extLst>
                    <a:ext uri="{9D8B030D-6E8A-4147-A177-3AD203B41FA5}">
                      <a16:colId xmlns:a16="http://schemas.microsoft.com/office/drawing/2014/main" val="1943410041"/>
                    </a:ext>
                  </a:extLst>
                </a:gridCol>
                <a:gridCol w="533288">
                  <a:extLst>
                    <a:ext uri="{9D8B030D-6E8A-4147-A177-3AD203B41FA5}">
                      <a16:colId xmlns:a16="http://schemas.microsoft.com/office/drawing/2014/main" val="1521003042"/>
                    </a:ext>
                  </a:extLst>
                </a:gridCol>
                <a:gridCol w="533288">
                  <a:extLst>
                    <a:ext uri="{9D8B030D-6E8A-4147-A177-3AD203B41FA5}">
                      <a16:colId xmlns:a16="http://schemas.microsoft.com/office/drawing/2014/main" val="2698022512"/>
                    </a:ext>
                  </a:extLst>
                </a:gridCol>
              </a:tblGrid>
              <a:tr h="139274">
                <a:tc rowSpan="2">
                  <a:txBody>
                    <a:bodyPr/>
                    <a:lstStyle/>
                    <a:p>
                      <a:pPr algn="ctr" fontAlgn="ctr">
                        <a:lnSpc>
                          <a:spcPct val="100000"/>
                        </a:lnSpc>
                      </a:pPr>
                      <a:r>
                        <a:rPr lang="ja-JP" altLang="en-US" sz="900" b="0" i="0" u="none" strike="noStrike" dirty="0" smtClean="0">
                          <a:solidFill>
                            <a:srgbClr val="000000"/>
                          </a:solidFill>
                          <a:effectLst/>
                          <a:latin typeface="Meiryo UI" panose="020B0604030504040204" pitchFamily="50" charset="-128"/>
                          <a:ea typeface="Meiryo UI" panose="020B0604030504040204" pitchFamily="50" charset="-128"/>
                        </a:rPr>
                        <a:t>身長</a:t>
                      </a:r>
                      <a:endPar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b">
                        <a:lnSpc>
                          <a:spcPct val="100000"/>
                        </a:lnSpc>
                      </a:pPr>
                      <a:r>
                        <a:rPr lang="en-US" altLang="ja-JP" sz="9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sz="900" b="0" i="0" u="none" strike="noStrike" dirty="0">
                          <a:solidFill>
                            <a:srgbClr val="000000"/>
                          </a:solidFill>
                          <a:effectLst/>
                          <a:latin typeface="Meiryo UI" panose="020B0604030504040204" pitchFamily="50" charset="-128"/>
                          <a:ea typeface="Meiryo UI" panose="020B0604030504040204" pitchFamily="50" charset="-128"/>
                        </a:rPr>
                        <a:t>cm)</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gridSpan="3">
                  <a:txBody>
                    <a:bodyPr/>
                    <a:lstStyle/>
                    <a:p>
                      <a:pPr algn="ctr" fontAlgn="ctr">
                        <a:lnSpc>
                          <a:spcPct val="100000"/>
                        </a:lnSpc>
                      </a:pP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男子</a:t>
                      </a:r>
                    </a:p>
                  </a:txBody>
                  <a:tcPr marL="6850" marR="6850" marT="6850" marB="0"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lnSpc>
                          <a:spcPct val="100000"/>
                        </a:lnSpc>
                      </a:pP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女子</a:t>
                      </a:r>
                    </a:p>
                  </a:txBody>
                  <a:tcPr marL="6850" marR="6850" marT="6850" marB="0" anchor="ctr">
                    <a:lnL w="9525"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12937903"/>
                  </a:ext>
                </a:extLst>
              </a:tr>
              <a:tr h="133042">
                <a:tc vMerge="1">
                  <a:txBody>
                    <a:bodyPr/>
                    <a:lstStyle/>
                    <a:p>
                      <a:pPr algn="ctr" fontAlgn="b">
                        <a:lnSpc>
                          <a:spcPts val="800"/>
                        </a:lnSpc>
                      </a:pPr>
                      <a:endParaRPr 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6850" marR="6850" marT="6850" marB="0" anchor="ctr">
                    <a:lnL w="12700" cap="flat" cmpd="sng" algn="ctr">
                      <a:solidFill>
                        <a:srgbClr val="000000"/>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tcPr>
                </a:tc>
                <a:tc>
                  <a:txBody>
                    <a:bodyPr/>
                    <a:lstStyle/>
                    <a:p>
                      <a:pPr algn="ctr" fontAlgn="b">
                        <a:lnSpc>
                          <a:spcPct val="100000"/>
                        </a:lnSpc>
                      </a:pP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標準体重</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r>
                        <a:rPr lang="en-US" sz="900" b="0" i="0" u="none" strike="noStrike" dirty="0">
                          <a:solidFill>
                            <a:srgbClr val="000000"/>
                          </a:solidFill>
                          <a:effectLst/>
                          <a:latin typeface="Meiryo UI" panose="020B0604030504040204" pitchFamily="50" charset="-128"/>
                          <a:ea typeface="Meiryo UI" panose="020B0604030504040204" pitchFamily="50" charset="-128"/>
                        </a:rPr>
                        <a:t>kg)</a:t>
                      </a:r>
                    </a:p>
                  </a:txBody>
                  <a:tcPr marL="6850" marR="6850" marT="6850" marB="0" anchor="b">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fontAlgn="b">
                        <a:lnSpc>
                          <a:spcPct val="100000"/>
                        </a:lnSpc>
                      </a:pP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やせ</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6850" marR="6850" marT="6850" marB="0" anchor="b">
                    <a:lnL>
                      <a:noFill/>
                    </a:lnL>
                    <a:lnR>
                      <a:noFill/>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fontAlgn="b">
                        <a:lnSpc>
                          <a:spcPct val="100000"/>
                        </a:lnSpc>
                      </a:pP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肥満</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6850" marR="6850" marT="6850" marB="0" anchor="b">
                    <a:lnL>
                      <a:noFill/>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fontAlgn="b">
                        <a:lnSpc>
                          <a:spcPct val="100000"/>
                        </a:lnSpc>
                      </a:pP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標準体重</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a:t>
                      </a:r>
                      <a:r>
                        <a:rPr lang="en-US" sz="900" b="0" i="0" u="none" strike="noStrike" dirty="0">
                          <a:solidFill>
                            <a:srgbClr val="000000"/>
                          </a:solidFill>
                          <a:effectLst/>
                          <a:latin typeface="Meiryo UI" panose="020B0604030504040204" pitchFamily="50" charset="-128"/>
                          <a:ea typeface="Meiryo UI" panose="020B0604030504040204" pitchFamily="50" charset="-128"/>
                        </a:rPr>
                        <a:t>kg)</a:t>
                      </a:r>
                    </a:p>
                  </a:txBody>
                  <a:tcPr marL="6850" marR="6850" marT="6850" marB="0" anchor="b">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fontAlgn="b">
                        <a:lnSpc>
                          <a:spcPct val="100000"/>
                        </a:lnSpc>
                      </a:pP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やせ</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6850" marR="6850" marT="6850" marB="0" anchor="b">
                    <a:lnL>
                      <a:noFill/>
                    </a:lnL>
                    <a:lnR>
                      <a:noFill/>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fontAlgn="b">
                        <a:lnSpc>
                          <a:spcPct val="100000"/>
                        </a:lnSpc>
                      </a:pP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肥満</a:t>
                      </a: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6850" marR="6850" marT="6850" marB="0" anchor="b">
                    <a:lnL>
                      <a:noFill/>
                    </a:lnL>
                    <a:lnR w="12700" cap="flat" cmpd="sng" algn="ctr">
                      <a:no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2583560070"/>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70</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7.2</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9.7</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8.2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7.0</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9.5</a:t>
                      </a:r>
                    </a:p>
                  </a:txBody>
                  <a:tcPr marL="6850" marR="6850" marT="6850" marB="0" anchor="ctr">
                    <a:lnL>
                      <a:noFill/>
                    </a:lnL>
                    <a:lnR w="12700" cap="flat" cmpd="sng" algn="ctr">
                      <a:no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extLst>
                  <a:ext uri="{0D108BD9-81ED-4DB2-BD59-A6C34878D82A}">
                    <a16:rowId xmlns:a16="http://schemas.microsoft.com/office/drawing/2014/main" val="823148045"/>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71</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7.3</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9.9</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8.4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7.1</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9.7</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3734611025"/>
                  </a:ext>
                </a:extLst>
              </a:tr>
              <a:tr h="139274">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72</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7.5</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10.1</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7.3</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9.9</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055477452"/>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73</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7.6</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10.3</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7.4</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10.1</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1905756317"/>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74</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7.8</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10.6</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8.9</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7.6</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10.3</a:t>
                      </a:r>
                    </a:p>
                  </a:txBody>
                  <a:tcPr marL="6850" marR="6850" marT="6850" marB="0" anchor="ctr">
                    <a:lnL>
                      <a:noFill/>
                    </a:lnL>
                    <a:lnR w="12700" cap="flat" cmpd="sng" algn="ctr">
                      <a:no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651953678"/>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75</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8.0</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10.8</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9.1</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7.7</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10.5</a:t>
                      </a:r>
                    </a:p>
                  </a:txBody>
                  <a:tcPr marL="6850" marR="6850" marT="6850" marB="0" anchor="ctr">
                    <a:lnL>
                      <a:noFill/>
                    </a:lnL>
                    <a:lnR w="12700" cap="flat" cmpd="sng" algn="ctr">
                      <a:no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1980260959"/>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76</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9.6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8.1</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11.0</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7.9</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10.7</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905625967"/>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77</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8.3</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11.2</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8.1</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10.9</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166720457"/>
                  </a:ext>
                </a:extLst>
              </a:tr>
              <a:tr h="139274">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78</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8.5</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11.5</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8.2</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11.1</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271328170"/>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79</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8.6</a:t>
                      </a:r>
                    </a:p>
                  </a:txBody>
                  <a:tcPr marL="6850" marR="6850" marT="6850" marB="0" anchor="ctr">
                    <a:lnL>
                      <a:noFill/>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11.7</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9.9</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8.4</a:t>
                      </a:r>
                    </a:p>
                  </a:txBody>
                  <a:tcPr marL="6850" marR="6850" marT="6850" marB="0" anchor="ctr">
                    <a:lnL>
                      <a:noFill/>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11.4</a:t>
                      </a:r>
                    </a:p>
                  </a:txBody>
                  <a:tcPr marL="6850" marR="6850" marT="6850" marB="0" anchor="ctr">
                    <a:lnL>
                      <a:noFill/>
                    </a:lnL>
                    <a:lnR w="12700" cap="flat" cmpd="sng" algn="ctr">
                      <a:no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07115188"/>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80</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8.8</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11.9</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10.1</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8.6</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11.6</a:t>
                      </a:r>
                    </a:p>
                  </a:txBody>
                  <a:tcPr marL="6850" marR="6850" marT="6850" marB="0" anchor="ctr">
                    <a:lnL>
                      <a:noFill/>
                    </a:lnL>
                    <a:lnR w="12700" cap="flat" cmpd="sng" algn="ctr">
                      <a:no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extLst>
                  <a:ext uri="{0D108BD9-81ED-4DB2-BD59-A6C34878D82A}">
                    <a16:rowId xmlns:a16="http://schemas.microsoft.com/office/drawing/2014/main" val="2254324020"/>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81</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9.0</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12.2</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8.8</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11.9</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1812270289"/>
                  </a:ext>
                </a:extLst>
              </a:tr>
              <a:tr h="139274">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82</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9.2</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12.4</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9.0</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12.1</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5101378"/>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83</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11.0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9.4</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12.7</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9.2</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12.4</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3218282074"/>
                  </a:ext>
                </a:extLst>
              </a:tr>
              <a:tr h="139274">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84</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11.3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9.6</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13.0</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9.3</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12.6</a:t>
                      </a:r>
                    </a:p>
                  </a:txBody>
                  <a:tcPr marL="6850" marR="6850" marT="6850" marB="0" anchor="ctr">
                    <a:lnL>
                      <a:noFill/>
                    </a:lnL>
                    <a:lnR w="12700" cap="flat" cmpd="sng" algn="ctr">
                      <a:no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501387716"/>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85</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11.5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9.8</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13.2</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12.9</a:t>
                      </a:r>
                    </a:p>
                  </a:txBody>
                  <a:tcPr marL="6850" marR="6850" marT="6850" marB="0" anchor="ctr">
                    <a:lnL>
                      <a:noFill/>
                    </a:lnL>
                    <a:lnR w="12700" cap="flat" cmpd="sng" algn="ctr">
                      <a:no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1549924106"/>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86</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11.7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10.0</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13.5</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9.8</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13.2</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582240696"/>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87</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10.2</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13.8</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13.5</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539172090"/>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88</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12.2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10.4</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14.1</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10.2</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13.8</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040634594"/>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89</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10.6</a:t>
                      </a:r>
                    </a:p>
                  </a:txBody>
                  <a:tcPr marL="6850" marR="6850" marT="6850" marB="0" anchor="ctr">
                    <a:lnL>
                      <a:noFill/>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14.3</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10.4</a:t>
                      </a:r>
                    </a:p>
                  </a:txBody>
                  <a:tcPr marL="6850" marR="6850" marT="6850" marB="0" anchor="ctr">
                    <a:lnL>
                      <a:noFill/>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14.1</a:t>
                      </a:r>
                    </a:p>
                  </a:txBody>
                  <a:tcPr marL="6850" marR="6850" marT="6850" marB="0" anchor="ctr">
                    <a:lnL>
                      <a:noFill/>
                    </a:lnL>
                    <a:lnR w="12700" cap="flat" cmpd="sng" algn="ctr">
                      <a:no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34464180"/>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90</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12.7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10.8</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14.6</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10.6</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14.4</a:t>
                      </a:r>
                    </a:p>
                  </a:txBody>
                  <a:tcPr marL="6850" marR="6850" marT="6850" marB="0" anchor="ctr">
                    <a:lnL>
                      <a:noFill/>
                    </a:lnL>
                    <a:lnR w="12700" cap="flat" cmpd="sng" algn="ctr">
                      <a:no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extLst>
                  <a:ext uri="{0D108BD9-81ED-4DB2-BD59-A6C34878D82A}">
                    <a16:rowId xmlns:a16="http://schemas.microsoft.com/office/drawing/2014/main" val="3857093593"/>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91</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11.0</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14.9</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10.8</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14.7</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3962034019"/>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92</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11.3</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15.2</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11.1</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15.0</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706647089"/>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93</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11.5</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15.5</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11.3</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15.3</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650085006"/>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94</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11.7</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15.8</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11.5</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15.6</a:t>
                      </a:r>
                    </a:p>
                  </a:txBody>
                  <a:tcPr marL="6850" marR="6850" marT="6850" marB="0" anchor="ctr">
                    <a:lnL>
                      <a:noFill/>
                    </a:lnL>
                    <a:lnR w="12700" cap="flat" cmpd="sng" algn="ctr">
                      <a:no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057171355"/>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95</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11.9</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16.1</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13.9</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11.8</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15.9</a:t>
                      </a:r>
                    </a:p>
                  </a:txBody>
                  <a:tcPr marL="6850" marR="6850" marT="6850" marB="0" anchor="ctr">
                    <a:lnL>
                      <a:noFill/>
                    </a:lnL>
                    <a:lnR w="12700" cap="flat" cmpd="sng" algn="ctr">
                      <a:no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4024272889"/>
                  </a:ext>
                </a:extLst>
              </a:tr>
              <a:tr h="139274">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96</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14.3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12.2</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16.5</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14.1</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12.0</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16.3</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860278022"/>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97</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12.4</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16.8</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12.3</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16.6</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2576111081"/>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98</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14.9</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12.7</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17.1</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14.7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12.5</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17.0</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735186000"/>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99</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12.9</a:t>
                      </a:r>
                    </a:p>
                  </a:txBody>
                  <a:tcPr marL="6850" marR="6850" marT="6850" marB="0" anchor="ctr">
                    <a:lnL>
                      <a:noFill/>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17.5</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12.8</a:t>
                      </a:r>
                    </a:p>
                  </a:txBody>
                  <a:tcPr marL="6850" marR="6850" marT="6850" marB="0" anchor="ctr">
                    <a:lnL>
                      <a:noFill/>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17.3</a:t>
                      </a:r>
                    </a:p>
                  </a:txBody>
                  <a:tcPr marL="6850" marR="6850" marT="6850" marB="0" anchor="ctr">
                    <a:lnL>
                      <a:noFill/>
                    </a:lnL>
                    <a:lnR w="12700" cap="flat" cmpd="sng" algn="ctr">
                      <a:no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41107189"/>
                  </a:ext>
                </a:extLst>
              </a:tr>
              <a:tr h="139274">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100</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15.5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13.1</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17.8</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15.4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13.1</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17.7</a:t>
                      </a:r>
                    </a:p>
                  </a:txBody>
                  <a:tcPr marL="6850" marR="6850" marT="6850" marB="0" anchor="ctr">
                    <a:lnL>
                      <a:noFill/>
                    </a:lnL>
                    <a:lnR w="12700" cap="flat" cmpd="sng" algn="ctr">
                      <a:no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extLst>
                  <a:ext uri="{0D108BD9-81ED-4DB2-BD59-A6C34878D82A}">
                    <a16:rowId xmlns:a16="http://schemas.microsoft.com/office/drawing/2014/main" val="3748471171"/>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101</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13.4</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18.1</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13.3</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18.0</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1513611662"/>
                  </a:ext>
                </a:extLst>
              </a:tr>
              <a:tr h="139274">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102</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16.1</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13.7</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18.5</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16.0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13.6</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18.4</a:t>
                      </a:r>
                    </a:p>
                  </a:txBody>
                  <a:tcPr marL="6850" marR="6850" marT="6850" marB="0" anchor="ctr">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310957197"/>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103</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16.4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13.9</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18.8</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16.3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13.9</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18.8</a:t>
                      </a:r>
                    </a:p>
                  </a:txBody>
                  <a:tcPr marL="6850" marR="6850" marT="6850" marB="0" anchor="ctr">
                    <a:lnL>
                      <a:noFill/>
                    </a:lnL>
                    <a:lnR w="12700"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850965267"/>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104</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14.2</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19.2</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14.1</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19.1</a:t>
                      </a:r>
                    </a:p>
                  </a:txBody>
                  <a:tcPr marL="6850" marR="6850" marT="6850" marB="0" anchor="ctr">
                    <a:lnL>
                      <a:noFill/>
                    </a:lnL>
                    <a:lnR w="12700" cap="flat" cmpd="sng" algn="ctr">
                      <a:no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4292379110"/>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105</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14.4</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19.5</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17.0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14.4</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19.5</a:t>
                      </a:r>
                    </a:p>
                  </a:txBody>
                  <a:tcPr marL="6850" marR="6850" marT="6850" marB="0" anchor="ctr">
                    <a:lnL>
                      <a:noFill/>
                    </a:lnL>
                    <a:lnR w="9525" cap="flat" cmpd="sng" algn="ctr">
                      <a:no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2868338179"/>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106</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17.3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14.7</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19.9</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14.7</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19.9</a:t>
                      </a:r>
                    </a:p>
                  </a:txBody>
                  <a:tcPr marL="6850" marR="6850" marT="6850" marB="0" anchor="ctr">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515712848"/>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107</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15.0</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20.3</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15.0</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20.3</a:t>
                      </a:r>
                    </a:p>
                  </a:txBody>
                  <a:tcPr marL="6850" marR="6850" marT="6850" marB="0" anchor="ctr">
                    <a:lnL>
                      <a:noFill/>
                    </a:lnL>
                    <a:lnR w="9525"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830568668"/>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108</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18.0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15.3</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20.7</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18.0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15.3</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20.7</a:t>
                      </a:r>
                    </a:p>
                  </a:txBody>
                  <a:tcPr marL="6850" marR="6850" marT="6850" marB="0" anchor="ctr">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046475105"/>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109</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15.5</a:t>
                      </a:r>
                    </a:p>
                  </a:txBody>
                  <a:tcPr marL="6850" marR="6850" marT="6850" marB="0" anchor="ctr">
                    <a:lnL>
                      <a:noFill/>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21.0</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15.6</a:t>
                      </a:r>
                    </a:p>
                  </a:txBody>
                  <a:tcPr marL="6850" marR="6850" marT="6850" marB="0" anchor="ctr">
                    <a:lnL>
                      <a:noFill/>
                    </a:lnL>
                    <a:lnR>
                      <a:noFill/>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21.1</a:t>
                      </a:r>
                    </a:p>
                  </a:txBody>
                  <a:tcPr marL="6850" marR="6850" marT="6850" marB="0" anchor="ctr">
                    <a:lnL>
                      <a:noFill/>
                    </a:lnL>
                    <a:lnR w="9525" cap="flat" cmpd="sng" algn="ctr">
                      <a:noFill/>
                      <a:prstDash val="solid"/>
                      <a:round/>
                      <a:headEnd type="none" w="med" len="med"/>
                      <a:tailEnd type="none" w="med" len="med"/>
                    </a:lnR>
                    <a:lnT>
                      <a:noFill/>
                    </a:lnT>
                    <a:lnB w="9525" cap="flat" cmpd="sng" algn="ctr">
                      <a:solidFill>
                        <a:schemeClr val="accent3">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83467876"/>
                  </a:ext>
                </a:extLst>
              </a:tr>
              <a:tr h="139274">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110</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18.6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15.8</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21.4</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18.7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15.9</a:t>
                      </a:r>
                    </a:p>
                  </a:txBody>
                  <a:tcPr marL="6850" marR="6850" marT="6850" marB="0" anchor="ctr">
                    <a:lnL>
                      <a:noFill/>
                    </a:lnL>
                    <a:lnR>
                      <a:noFill/>
                    </a:lnR>
                    <a:lnT w="9525" cap="flat" cmpd="sng" algn="ctr">
                      <a:solidFill>
                        <a:schemeClr val="accent3">
                          <a:lumMod val="75000"/>
                        </a:schemeClr>
                      </a:solidFill>
                      <a:prstDash val="solid"/>
                      <a:round/>
                      <a:headEnd type="none" w="med" len="med"/>
                      <a:tailEnd type="none" w="med" len="med"/>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21.5</a:t>
                      </a:r>
                    </a:p>
                  </a:txBody>
                  <a:tcPr marL="6850" marR="6850" marT="6850" marB="0" anchor="ctr">
                    <a:lnL>
                      <a:noFill/>
                    </a:lnL>
                    <a:lnR w="9525" cap="flat" cmpd="sng" algn="ctr">
                      <a:no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a:noFill/>
                    </a:lnB>
                  </a:tcPr>
                </a:tc>
                <a:extLst>
                  <a:ext uri="{0D108BD9-81ED-4DB2-BD59-A6C34878D82A}">
                    <a16:rowId xmlns:a16="http://schemas.microsoft.com/office/drawing/2014/main" val="1853228356"/>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111</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16.1</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21.8</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19.1</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16.2</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22.0</a:t>
                      </a:r>
                    </a:p>
                  </a:txBody>
                  <a:tcPr marL="6850" marR="6850" marT="6850" marB="0" anchor="ctr">
                    <a:lnL>
                      <a:noFill/>
                    </a:lnL>
                    <a:lnR w="9525"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165309154"/>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112</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19.3</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16.4</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22.2</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19.5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16.5</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22.4</a:t>
                      </a:r>
                    </a:p>
                  </a:txBody>
                  <a:tcPr marL="6850" marR="6850" marT="6850" marB="0" anchor="ctr">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267707509"/>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113</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16.7</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22.6</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19.8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16.9</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22.8</a:t>
                      </a:r>
                    </a:p>
                  </a:txBody>
                  <a:tcPr marL="6850" marR="6850" marT="6850" marB="0" anchor="ctr">
                    <a:lnL>
                      <a:noFill/>
                    </a:lnL>
                    <a:lnR w="9525"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2050634851"/>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114</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20.0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17.0</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23.0</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20.2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17.2</a:t>
                      </a:r>
                    </a:p>
                  </a:txBody>
                  <a:tcPr marL="6850" marR="6850" marT="685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23.2</a:t>
                      </a:r>
                    </a:p>
                  </a:txBody>
                  <a:tcPr marL="6850" marR="6850" marT="6850" marB="0" anchor="ctr">
                    <a:lnL>
                      <a:noFill/>
                    </a:lnL>
                    <a:lnR w="9525" cap="flat" cmpd="sng" algn="ctr">
                      <a:no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507351085"/>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115</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17.3</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23.4</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20.6</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17.5</a:t>
                      </a:r>
                    </a:p>
                  </a:txBody>
                  <a:tcPr marL="6850" marR="6850" marT="6850" marB="0" anchor="ctr">
                    <a:lnL>
                      <a:noFill/>
                    </a:lnL>
                    <a:lnR>
                      <a:noFill/>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23.7</a:t>
                      </a:r>
                    </a:p>
                  </a:txBody>
                  <a:tcPr marL="6850" marR="6850" marT="6850" marB="0" anchor="ctr">
                    <a:lnL>
                      <a:noFill/>
                    </a:lnL>
                    <a:lnR w="9525" cap="flat" cmpd="sng" algn="ctr">
                      <a:no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2671135017"/>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116</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20.7</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17.6</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23.8</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21.0</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17.8</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24.1</a:t>
                      </a:r>
                    </a:p>
                  </a:txBody>
                  <a:tcPr marL="6850" marR="6850" marT="6850" marB="0" anchor="ctr">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6020111"/>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117</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21.1</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17.9</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24.2</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21.4</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18.2</a:t>
                      </a:r>
                    </a:p>
                  </a:txBody>
                  <a:tcPr marL="6850" marR="6850" marT="6850" marB="0" anchor="ctr">
                    <a:lnL>
                      <a:noFill/>
                    </a:lnL>
                    <a:lnR>
                      <a:noFill/>
                    </a:lnR>
                    <a:lnT>
                      <a:noFill/>
                    </a:lnT>
                    <a:lnB>
                      <a:noFill/>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24.6</a:t>
                      </a:r>
                    </a:p>
                  </a:txBody>
                  <a:tcPr marL="6850" marR="6850" marT="6850" marB="0" anchor="ctr">
                    <a:lnL>
                      <a:noFill/>
                    </a:lnL>
                    <a:lnR w="9525" cap="flat" cmpd="sng" algn="ctr">
                      <a:noFill/>
                      <a:prstDash val="solid"/>
                      <a:round/>
                      <a:headEnd type="none" w="med" len="med"/>
                      <a:tailEnd type="none" w="med" len="med"/>
                    </a:lnR>
                    <a:lnT>
                      <a:noFill/>
                    </a:lnT>
                    <a:lnB>
                      <a:noFill/>
                    </a:lnB>
                    <a:solidFill>
                      <a:schemeClr val="accent3">
                        <a:lumMod val="20000"/>
                        <a:lumOff val="80000"/>
                      </a:schemeClr>
                    </a:solidFill>
                  </a:tcPr>
                </a:tc>
                <a:extLst>
                  <a:ext uri="{0D108BD9-81ED-4DB2-BD59-A6C34878D82A}">
                    <a16:rowId xmlns:a16="http://schemas.microsoft.com/office/drawing/2014/main" val="224830696"/>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118</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21.5</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18.2</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a:solidFill>
                            <a:srgbClr val="000000"/>
                          </a:solidFill>
                          <a:effectLst/>
                          <a:latin typeface="Meiryo UI" panose="020B0604030504040204" pitchFamily="50" charset="-128"/>
                          <a:ea typeface="Meiryo UI" panose="020B0604030504040204" pitchFamily="50" charset="-128"/>
                        </a:rPr>
                        <a:t>24.7</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18.5</a:t>
                      </a:r>
                    </a:p>
                  </a:txBody>
                  <a:tcPr marL="6850" marR="6850" marT="6850" marB="0" anchor="ctr">
                    <a:lnL>
                      <a:noFill/>
                    </a:lnL>
                    <a:lnR>
                      <a:noFill/>
                    </a:lnR>
                    <a:lnT>
                      <a:noFill/>
                    </a:lnT>
                    <a:lnB>
                      <a:noFill/>
                    </a:lnB>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25.0</a:t>
                      </a:r>
                    </a:p>
                  </a:txBody>
                  <a:tcPr marL="6850" marR="6850" marT="6850" marB="0" anchor="ctr">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835826915"/>
                  </a:ext>
                </a:extLst>
              </a:tr>
              <a:tr h="139274">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119</a:t>
                      </a:r>
                    </a:p>
                  </a:txBody>
                  <a:tcPr marL="6850" marR="6850" marT="6850" marB="0" anchor="ctr">
                    <a:lnL w="12700" cap="flat" cmpd="sng" algn="ctr">
                      <a:no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21.8</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18.6</a:t>
                      </a:r>
                    </a:p>
                  </a:txBody>
                  <a:tcPr marL="6850" marR="6850" marT="6850" marB="0" anchor="ctr">
                    <a:lnL>
                      <a:noFill/>
                    </a:lnL>
                    <a:lnR>
                      <a:noFill/>
                    </a:lnR>
                    <a:lnT>
                      <a:noFill/>
                    </a:lnT>
                    <a:lnB w="12700" cap="flat" cmpd="sng" algn="ctr">
                      <a:no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25.1</a:t>
                      </a:r>
                    </a:p>
                  </a:txBody>
                  <a:tcPr marL="6850" marR="6850" marT="6850" marB="0" anchor="ctr">
                    <a:lnL>
                      <a:noFill/>
                    </a:lnL>
                    <a:lnR w="9525" cap="flat" cmpd="sng" algn="ctr">
                      <a:solidFill>
                        <a:schemeClr val="accent3">
                          <a:lumMod val="75000"/>
                        </a:schemeClr>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22.2</a:t>
                      </a:r>
                    </a:p>
                  </a:txBody>
                  <a:tcPr marL="6850" marR="6850" marT="6850" marB="0" anchor="ctr">
                    <a:lnL w="9525" cap="flat" cmpd="sng" algn="ctr">
                      <a:solidFill>
                        <a:schemeClr val="accent3">
                          <a:lumMod val="75000"/>
                        </a:schemeClr>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18.9</a:t>
                      </a:r>
                    </a:p>
                  </a:txBody>
                  <a:tcPr marL="6850" marR="6850" marT="6850" marB="0" anchor="ctr">
                    <a:lnL>
                      <a:noFill/>
                    </a:lnL>
                    <a:lnR>
                      <a:noFill/>
                    </a:lnR>
                    <a:lnT>
                      <a:noFill/>
                    </a:lnT>
                    <a:lnB w="12700" cap="flat" cmpd="sng" algn="ctr">
                      <a:noFill/>
                      <a:prstDash val="solid"/>
                      <a:round/>
                      <a:headEnd type="none" w="med" len="med"/>
                      <a:tailEnd type="none" w="med" len="med"/>
                    </a:lnB>
                    <a:solidFill>
                      <a:schemeClr val="accent3">
                        <a:lumMod val="20000"/>
                        <a:lumOff val="80000"/>
                      </a:schemeClr>
                    </a:solidFill>
                  </a:tcPr>
                </a:tc>
                <a:tc>
                  <a:txBody>
                    <a:bodyPr/>
                    <a:lstStyle/>
                    <a:p>
                      <a:pPr algn="ctr" fontAlgn="ctr">
                        <a:lnSpc>
                          <a:spcPct val="100000"/>
                        </a:lnSpc>
                      </a:pP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25.5</a:t>
                      </a:r>
                    </a:p>
                  </a:txBody>
                  <a:tcPr marL="6850" marR="6850" marT="6850" marB="0" anchor="ctr">
                    <a:lnL>
                      <a:noFill/>
                    </a:lnL>
                    <a:lnR w="9525" cap="flat" cmpd="sng" algn="ctr">
                      <a:noFill/>
                      <a:prstDash val="solid"/>
                      <a:round/>
                      <a:headEnd type="none" w="med" len="med"/>
                      <a:tailEnd type="none" w="med" len="med"/>
                    </a:lnR>
                    <a:lnT>
                      <a:noFill/>
                    </a:lnT>
                    <a:lnB w="12700"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11730154"/>
                  </a:ext>
                </a:extLst>
              </a:tr>
            </a:tbl>
          </a:graphicData>
        </a:graphic>
      </p:graphicFrame>
      <p:sp>
        <p:nvSpPr>
          <p:cNvPr id="10" name="正方形/長方形 9"/>
          <p:cNvSpPr/>
          <p:nvPr/>
        </p:nvSpPr>
        <p:spPr>
          <a:xfrm>
            <a:off x="1054022" y="805802"/>
            <a:ext cx="4614111" cy="415498"/>
          </a:xfrm>
          <a:prstGeom prst="rect">
            <a:avLst/>
          </a:prstGeom>
        </p:spPr>
        <p:txBody>
          <a:bodyPr wrap="square">
            <a:spAutoFit/>
          </a:bodyPr>
          <a:lstStyle/>
          <a:p>
            <a:pPr algn="ctr" fontAlgn="ctr"/>
            <a:r>
              <a:rPr lang="ja-JP" altLang="en-US" sz="1000" dirty="0">
                <a:solidFill>
                  <a:srgbClr val="000000"/>
                </a:solidFill>
                <a:latin typeface="Meiryo UI" panose="020B0604030504040204" pitchFamily="50" charset="-128"/>
                <a:ea typeface="Meiryo UI" panose="020B0604030504040204" pitchFamily="50" charset="-128"/>
              </a:rPr>
              <a:t>身長別標準体重の早見表</a:t>
            </a:r>
            <a:r>
              <a:rPr lang="ja-JP" altLang="en-US" sz="1000" dirty="0" smtClean="0">
                <a:solidFill>
                  <a:srgbClr val="000000"/>
                </a:solidFill>
                <a:latin typeface="Meiryo UI" panose="020B0604030504040204" pitchFamily="50" charset="-128"/>
                <a:ea typeface="Meiryo UI" panose="020B0604030504040204" pitchFamily="50" charset="-128"/>
              </a:rPr>
              <a:t>（</a:t>
            </a:r>
            <a:r>
              <a:rPr lang="en-US" altLang="ja-JP" sz="1000" dirty="0" smtClean="0">
                <a:solidFill>
                  <a:srgbClr val="000000"/>
                </a:solidFill>
                <a:latin typeface="Meiryo UI" panose="020B0604030504040204" pitchFamily="50" charset="-128"/>
                <a:ea typeface="Meiryo UI" panose="020B0604030504040204" pitchFamily="50" charset="-128"/>
              </a:rPr>
              <a:t>3</a:t>
            </a:r>
            <a:r>
              <a:rPr lang="ja-JP" altLang="en-US" sz="1000" dirty="0" smtClean="0">
                <a:solidFill>
                  <a:srgbClr val="000000"/>
                </a:solidFill>
                <a:latin typeface="Meiryo UI" panose="020B0604030504040204" pitchFamily="50" charset="-128"/>
                <a:ea typeface="Meiryo UI" panose="020B0604030504040204" pitchFamily="50" charset="-128"/>
              </a:rPr>
              <a:t>歳以上</a:t>
            </a:r>
            <a:r>
              <a:rPr lang="en-US" altLang="ja-JP" sz="1000" dirty="0" smtClean="0">
                <a:solidFill>
                  <a:srgbClr val="000000"/>
                </a:solidFill>
                <a:latin typeface="Meiryo UI" panose="020B0604030504040204" pitchFamily="50" charset="-128"/>
                <a:ea typeface="Meiryo UI" panose="020B0604030504040204" pitchFamily="50" charset="-128"/>
              </a:rPr>
              <a:t>6</a:t>
            </a:r>
            <a:r>
              <a:rPr lang="ja-JP" altLang="en-US" sz="1000" dirty="0" smtClean="0">
                <a:solidFill>
                  <a:srgbClr val="000000"/>
                </a:solidFill>
                <a:latin typeface="Meiryo UI" panose="020B0604030504040204" pitchFamily="50" charset="-128"/>
                <a:ea typeface="Meiryo UI" panose="020B0604030504040204" pitchFamily="50" charset="-128"/>
              </a:rPr>
              <a:t>歳</a:t>
            </a:r>
            <a:r>
              <a:rPr lang="ja-JP" altLang="en-US" sz="1000" dirty="0">
                <a:solidFill>
                  <a:srgbClr val="000000"/>
                </a:solidFill>
                <a:latin typeface="Meiryo UI" panose="020B0604030504040204" pitchFamily="50" charset="-128"/>
                <a:ea typeface="Meiryo UI" panose="020B0604030504040204" pitchFamily="50" charset="-128"/>
              </a:rPr>
              <a:t>未満の幼児）</a:t>
            </a:r>
            <a:br>
              <a:rPr lang="ja-JP" altLang="en-US" sz="1000" dirty="0">
                <a:solidFill>
                  <a:srgbClr val="000000"/>
                </a:solidFill>
                <a:latin typeface="Meiryo UI" panose="020B0604030504040204" pitchFamily="50" charset="-128"/>
                <a:ea typeface="Meiryo UI" panose="020B0604030504040204" pitchFamily="50" charset="-128"/>
              </a:rPr>
            </a:br>
            <a:r>
              <a:rPr lang="ja-JP" altLang="en-US" sz="1000" dirty="0" smtClean="0">
                <a:solidFill>
                  <a:srgbClr val="000000"/>
                </a:solidFill>
                <a:latin typeface="Meiryo UI" panose="020B0604030504040204" pitchFamily="50" charset="-128"/>
                <a:ea typeface="Meiryo UI" panose="020B0604030504040204" pitchFamily="50" charset="-128"/>
              </a:rPr>
              <a:t>平成</a:t>
            </a:r>
            <a:r>
              <a:rPr lang="en-US" altLang="ja-JP" sz="1000" dirty="0" smtClean="0">
                <a:solidFill>
                  <a:srgbClr val="000000"/>
                </a:solidFill>
                <a:latin typeface="Meiryo UI" panose="020B0604030504040204" pitchFamily="50" charset="-128"/>
                <a:ea typeface="Meiryo UI" panose="020B0604030504040204" pitchFamily="50" charset="-128"/>
              </a:rPr>
              <a:t>12</a:t>
            </a:r>
            <a:r>
              <a:rPr lang="ja-JP" altLang="en-US" sz="1000" dirty="0" smtClean="0">
                <a:solidFill>
                  <a:srgbClr val="000000"/>
                </a:solidFill>
                <a:latin typeface="Meiryo UI" panose="020B0604030504040204" pitchFamily="50" charset="-128"/>
                <a:ea typeface="Meiryo UI" panose="020B0604030504040204" pitchFamily="50" charset="-128"/>
              </a:rPr>
              <a:t>年</a:t>
            </a:r>
            <a:r>
              <a:rPr lang="ja-JP" altLang="en-US" sz="1000" dirty="0">
                <a:solidFill>
                  <a:srgbClr val="000000"/>
                </a:solidFill>
                <a:latin typeface="Meiryo UI" panose="020B0604030504040204" pitchFamily="50" charset="-128"/>
                <a:ea typeface="Meiryo UI" panose="020B0604030504040204" pitchFamily="50" charset="-128"/>
              </a:rPr>
              <a:t>乳幼児身体発育調査の結果に基づく</a:t>
            </a:r>
          </a:p>
        </p:txBody>
      </p:sp>
      <p:sp>
        <p:nvSpPr>
          <p:cNvPr id="12" name="テキスト ボックス 11"/>
          <p:cNvSpPr txBox="1"/>
          <p:nvPr/>
        </p:nvSpPr>
        <p:spPr>
          <a:xfrm>
            <a:off x="1360663" y="8862637"/>
            <a:ext cx="4438978" cy="33855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※1</a:t>
            </a:r>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や せ：やせすぎ、又はやせ（表中の各身長における数値以下が該当）</a:t>
            </a:r>
            <a:endParaRPr kumimoji="1" lang="en-US" altLang="ja-JP" sz="800" dirty="0" smtClean="0">
              <a:latin typeface="Meiryo UI" panose="020B0604030504040204" pitchFamily="50" charset="-128"/>
              <a:ea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肥満：ふとりぎみ、ややふとりすぎ、又はふとりすぎ（表中の各身長における数値以上が該当）</a:t>
            </a:r>
          </a:p>
        </p:txBody>
      </p:sp>
      <p:sp>
        <p:nvSpPr>
          <p:cNvPr id="2" name="スライド番号プレースホルダー 1"/>
          <p:cNvSpPr>
            <a:spLocks noGrp="1"/>
          </p:cNvSpPr>
          <p:nvPr>
            <p:ph type="sldNum" sz="quarter" idx="10"/>
          </p:nvPr>
        </p:nvSpPr>
        <p:spPr/>
        <p:txBody>
          <a:bodyPr/>
          <a:lstStyle/>
          <a:p>
            <a:r>
              <a:rPr kumimoji="1" lang="en-US" altLang="ja-JP" dirty="0" smtClean="0"/>
              <a:t>64</a:t>
            </a:r>
            <a:endParaRPr kumimoji="1" lang="ja-JP" altLang="en-US" dirty="0"/>
          </a:p>
        </p:txBody>
      </p:sp>
    </p:spTree>
    <p:extLst>
      <p:ext uri="{BB962C8B-B14F-4D97-AF65-F5344CB8AC3E}">
        <p14:creationId xmlns:p14="http://schemas.microsoft.com/office/powerpoint/2010/main" val="32388608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6" name="正方形/長方形 5"/>
          <p:cNvSpPr/>
          <p:nvPr/>
        </p:nvSpPr>
        <p:spPr>
          <a:xfrm>
            <a:off x="729000" y="744574"/>
            <a:ext cx="5400000" cy="938719"/>
          </a:xfrm>
          <a:prstGeom prst="rect">
            <a:avLst/>
          </a:prstGeom>
          <a:ln>
            <a:solidFill>
              <a:schemeClr val="accent3">
                <a:lumMod val="75000"/>
              </a:schemeClr>
            </a:solidFill>
            <a:prstDash val="sysDot"/>
          </a:ln>
        </p:spPr>
        <p:txBody>
          <a:bodyPr wrap="square">
            <a:spAutoFit/>
          </a:bodyPr>
          <a:lstStyle/>
          <a:p>
            <a:pPr>
              <a:lnSpc>
                <a:spcPct val="150000"/>
              </a:lnSpc>
            </a:pPr>
            <a:r>
              <a:rPr lang="en-US" altLang="ja-JP" sz="1000" dirty="0" smtClean="0">
                <a:latin typeface="Meiryo UI" panose="020B0604030504040204" pitchFamily="50" charset="-128"/>
                <a:ea typeface="Meiryo UI" panose="020B0604030504040204" pitchFamily="50" charset="-128"/>
              </a:rPr>
              <a:t>【</a:t>
            </a:r>
            <a:r>
              <a:rPr lang="ja-JP" altLang="en-US" sz="1000" u="sng" dirty="0" smtClean="0">
                <a:latin typeface="Meiryo UI" panose="020B0604030504040204" pitchFamily="50" charset="-128"/>
                <a:ea typeface="Meiryo UI" panose="020B0604030504040204" pitchFamily="50" charset="-128"/>
              </a:rPr>
              <a:t>児童</a:t>
            </a:r>
            <a:r>
              <a:rPr lang="ja-JP" altLang="en-US" sz="1000" u="sng" dirty="0">
                <a:latin typeface="Meiryo UI" panose="020B0604030504040204" pitchFamily="50" charset="-128"/>
                <a:ea typeface="Meiryo UI" panose="020B0604030504040204" pitchFamily="50" charset="-128"/>
              </a:rPr>
              <a:t>・生徒の肥満・やせの評価</a:t>
            </a:r>
            <a:r>
              <a:rPr lang="ja-JP" altLang="en-US" sz="1000" u="sng" dirty="0" smtClean="0">
                <a:latin typeface="Meiryo UI" panose="020B0604030504040204" pitchFamily="50" charset="-128"/>
                <a:ea typeface="Meiryo UI" panose="020B0604030504040204" pitchFamily="50" charset="-128"/>
              </a:rPr>
              <a:t>方法</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学校</a:t>
            </a:r>
            <a:r>
              <a:rPr lang="ja-JP" altLang="en-US" sz="1000" dirty="0">
                <a:latin typeface="Meiryo UI" panose="020B0604030504040204" pitchFamily="50" charset="-128"/>
                <a:ea typeface="Meiryo UI" panose="020B0604030504040204" pitchFamily="50" charset="-128"/>
              </a:rPr>
              <a:t>保健統計調査方式（性別・年齢別・身長別標準</a:t>
            </a:r>
            <a:r>
              <a:rPr lang="ja-JP" altLang="en-US" sz="1000" dirty="0" smtClean="0">
                <a:latin typeface="Meiryo UI" panose="020B0604030504040204" pitchFamily="50" charset="-128"/>
                <a:ea typeface="Meiryo UI" panose="020B0604030504040204" pitchFamily="50" charset="-128"/>
              </a:rPr>
              <a:t>体重）に</a:t>
            </a:r>
            <a:r>
              <a:rPr lang="ja-JP" altLang="en-US" sz="1000" dirty="0">
                <a:latin typeface="Meiryo UI" panose="020B0604030504040204" pitchFamily="50" charset="-128"/>
                <a:ea typeface="Meiryo UI" panose="020B0604030504040204" pitchFamily="50" charset="-128"/>
              </a:rPr>
              <a:t>よる肥満度判定方法を用いる</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肥満度</a:t>
            </a:r>
            <a:r>
              <a:rPr lang="ja-JP" altLang="en-US" sz="1000" dirty="0" smtClean="0">
                <a:latin typeface="Meiryo UI" panose="020B0604030504040204" pitchFamily="50" charset="-128"/>
                <a:ea typeface="Meiryo UI" panose="020B0604030504040204" pitchFamily="50" charset="-128"/>
              </a:rPr>
              <a:t>（過体重度）</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rPr>
              <a:t>＝（実測</a:t>
            </a:r>
            <a:r>
              <a:rPr lang="zh-TW" altLang="en-US" sz="1000" dirty="0">
                <a:latin typeface="Meiryo UI" panose="020B0604030504040204" pitchFamily="50" charset="-128"/>
                <a:ea typeface="Meiryo UI" panose="020B0604030504040204" pitchFamily="50" charset="-128"/>
              </a:rPr>
              <a:t>体重（</a:t>
            </a:r>
            <a:r>
              <a:rPr lang="zh-TW"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a:t>
            </a:r>
            <a:r>
              <a:rPr lang="zh-TW" altLang="en-US" sz="1000" dirty="0" smtClean="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−身長別標準体重（㎏） ）</a:t>
            </a:r>
            <a:r>
              <a:rPr lang="zh-TW" altLang="en-US" sz="1000" dirty="0" smtClean="0">
                <a:latin typeface="Meiryo UI" panose="020B0604030504040204" pitchFamily="50" charset="-128"/>
                <a:ea typeface="Meiryo UI" panose="020B0604030504040204" pitchFamily="50" charset="-128"/>
              </a:rPr>
              <a:t>／身長</a:t>
            </a:r>
            <a:r>
              <a:rPr lang="zh-TW" altLang="en-US" sz="1000" dirty="0">
                <a:latin typeface="Meiryo UI" panose="020B0604030504040204" pitchFamily="50" charset="-128"/>
                <a:ea typeface="Meiryo UI" panose="020B0604030504040204" pitchFamily="50" charset="-128"/>
              </a:rPr>
              <a:t>別標準</a:t>
            </a:r>
            <a:r>
              <a:rPr lang="zh-TW" altLang="en-US" sz="1000" dirty="0" smtClean="0">
                <a:latin typeface="Meiryo UI" panose="020B0604030504040204" pitchFamily="50" charset="-128"/>
                <a:ea typeface="Meiryo UI" panose="020B0604030504040204" pitchFamily="50" charset="-128"/>
              </a:rPr>
              <a:t>体重（</a:t>
            </a:r>
            <a:r>
              <a:rPr lang="zh-TW" altLang="en-US" sz="1000" dirty="0">
                <a:latin typeface="Meiryo UI" panose="020B0604030504040204" pitchFamily="50" charset="-128"/>
                <a:ea typeface="Meiryo UI" panose="020B0604030504040204" pitchFamily="50" charset="-128"/>
              </a:rPr>
              <a:t>㎏）</a:t>
            </a:r>
            <a:r>
              <a:rPr lang="en-US" altLang="zh-TW" sz="1000" dirty="0" smtClean="0">
                <a:latin typeface="Meiryo UI" panose="020B0604030504040204" pitchFamily="50" charset="-128"/>
                <a:ea typeface="Meiryo UI" panose="020B0604030504040204" pitchFamily="50" charset="-128"/>
              </a:rPr>
              <a:t>×100</a:t>
            </a:r>
            <a:r>
              <a:rPr lang="zh-TW" altLang="en-US" sz="1000" dirty="0">
                <a:latin typeface="Meiryo UI" panose="020B0604030504040204" pitchFamily="50" charset="-128"/>
                <a:ea typeface="Meiryo UI" panose="020B0604030504040204" pitchFamily="50" charset="-128"/>
              </a:rPr>
              <a:t>（％</a:t>
            </a:r>
            <a:r>
              <a:rPr lang="zh-TW" altLang="en-US" sz="1000" dirty="0" smtClean="0">
                <a:latin typeface="Meiryo UI" panose="020B0604030504040204" pitchFamily="50" charset="-128"/>
                <a:ea typeface="Meiryo UI" panose="020B0604030504040204" pitchFamily="50" charset="-128"/>
              </a:rPr>
              <a:t>）</a:t>
            </a:r>
            <a:endParaRPr lang="en-US" altLang="zh-TW"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肥満傾向：肥満度＋</a:t>
            </a:r>
            <a:r>
              <a:rPr lang="en-US" altLang="ja-JP" sz="1000" dirty="0" smtClean="0">
                <a:latin typeface="Meiryo UI" panose="020B0604030504040204" pitchFamily="50" charset="-128"/>
                <a:ea typeface="Meiryo UI" panose="020B0604030504040204" pitchFamily="50" charset="-128"/>
              </a:rPr>
              <a:t>20</a:t>
            </a:r>
            <a:r>
              <a:rPr lang="ja-JP" altLang="en-US" sz="1000" dirty="0" smtClean="0">
                <a:latin typeface="Meiryo UI" panose="020B0604030504040204" pitchFamily="50" charset="-128"/>
                <a:ea typeface="Meiryo UI" panose="020B0604030504040204" pitchFamily="50" charset="-128"/>
              </a:rPr>
              <a:t>％以上　　やせ傾向：肥満度</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rPr>
              <a:t>％以下</a:t>
            </a:r>
          </a:p>
        </p:txBody>
      </p:sp>
      <p:sp>
        <p:nvSpPr>
          <p:cNvPr id="7" name="正方形/長方形 6"/>
          <p:cNvSpPr/>
          <p:nvPr/>
        </p:nvSpPr>
        <p:spPr>
          <a:xfrm>
            <a:off x="540000" y="6697978"/>
            <a:ext cx="5760000" cy="1015663"/>
          </a:xfrm>
          <a:prstGeom prst="rect">
            <a:avLst/>
          </a:prstGeom>
        </p:spPr>
        <p:txBody>
          <a:bodyPr wrap="square">
            <a:spAutoFit/>
          </a:bodyPr>
          <a:lstStyle/>
          <a:p>
            <a:r>
              <a:rPr lang="en-US" altLang="ja-JP" sz="1000" dirty="0" smtClean="0">
                <a:latin typeface="Meiryo UI" panose="020B0604030504040204" pitchFamily="50" charset="-128"/>
                <a:ea typeface="Meiryo UI" panose="020B0604030504040204" pitchFamily="50" charset="-128"/>
              </a:rPr>
              <a:t>② </a:t>
            </a:r>
            <a:r>
              <a:rPr lang="ja-JP" altLang="en-US" sz="1000" dirty="0" smtClean="0">
                <a:latin typeface="Meiryo UI" panose="020B0604030504040204" pitchFamily="50" charset="-128"/>
                <a:ea typeface="Meiryo UI" panose="020B0604030504040204" pitchFamily="50" charset="-128"/>
              </a:rPr>
              <a:t>評価</a:t>
            </a:r>
            <a:r>
              <a:rPr lang="ja-JP" altLang="en-US" sz="1000" dirty="0">
                <a:latin typeface="Meiryo UI" panose="020B0604030504040204" pitchFamily="50" charset="-128"/>
                <a:ea typeface="Meiryo UI" panose="020B0604030504040204" pitchFamily="50" charset="-128"/>
              </a:rPr>
              <a:t>方法</a:t>
            </a:r>
          </a:p>
          <a:p>
            <a:r>
              <a:rPr lang="ja-JP" altLang="en-US" sz="1000" dirty="0">
                <a:latin typeface="Meiryo UI" panose="020B0604030504040204" pitchFamily="50" charset="-128"/>
                <a:ea typeface="Meiryo UI" panose="020B0604030504040204" pitchFamily="50" charset="-128"/>
              </a:rPr>
              <a:t>　幼児</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歳以上</a:t>
            </a:r>
            <a:r>
              <a:rPr lang="en-US" altLang="ja-JP" sz="1000" dirty="0" smtClean="0">
                <a:latin typeface="Meiryo UI" panose="020B0604030504040204" pitchFamily="50" charset="-128"/>
                <a:ea typeface="Meiryo UI" panose="020B0604030504040204" pitchFamily="50" charset="-128"/>
              </a:rPr>
              <a:t>6</a:t>
            </a:r>
            <a:r>
              <a:rPr lang="ja-JP" altLang="en-US" sz="1000" dirty="0" smtClean="0">
                <a:latin typeface="Meiryo UI" panose="020B0604030504040204" pitchFamily="50" charset="-128"/>
                <a:ea typeface="Meiryo UI" panose="020B0604030504040204" pitchFamily="50" charset="-128"/>
              </a:rPr>
              <a:t>歳</a:t>
            </a:r>
            <a:r>
              <a:rPr lang="ja-JP" altLang="en-US" sz="1000" dirty="0">
                <a:latin typeface="Meiryo UI" panose="020B0604030504040204" pitchFamily="50" charset="-128"/>
                <a:ea typeface="Meiryo UI" panose="020B0604030504040204" pitchFamily="50" charset="-128"/>
              </a:rPr>
              <a:t>未満）の肥満・やせの評価方法に</a:t>
            </a:r>
            <a:r>
              <a:rPr lang="ja-JP" altLang="en-US" sz="1000" dirty="0" smtClean="0">
                <a:latin typeface="Meiryo UI" panose="020B0604030504040204" pitchFamily="50" charset="-128"/>
                <a:ea typeface="Meiryo UI" panose="020B0604030504040204" pitchFamily="50" charset="-128"/>
              </a:rPr>
              <a:t>用いた</a:t>
            </a:r>
            <a:r>
              <a:rPr lang="ja-JP" altLang="en-US" sz="1000" dirty="0">
                <a:latin typeface="Meiryo UI" panose="020B0604030504040204" pitchFamily="50" charset="-128"/>
                <a:ea typeface="Meiryo UI" panose="020B0604030504040204" pitchFamily="50" charset="-128"/>
              </a:rPr>
              <a:t>項目に〇</a:t>
            </a:r>
            <a:r>
              <a:rPr lang="ja-JP" altLang="en-US" sz="1000" dirty="0" smtClean="0">
                <a:latin typeface="Meiryo UI" panose="020B0604030504040204" pitchFamily="50" charset="-128"/>
                <a:ea typeface="Meiryo UI" panose="020B0604030504040204" pitchFamily="50" charset="-128"/>
              </a:rPr>
              <a:t>をつける。</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「その他</a:t>
            </a:r>
            <a:r>
              <a:rPr lang="ja-JP" altLang="en-US" sz="1000" dirty="0">
                <a:latin typeface="Meiryo UI" panose="020B0604030504040204" pitchFamily="50" charset="-128"/>
                <a:ea typeface="Meiryo UI" panose="020B0604030504040204" pitchFamily="50" charset="-128"/>
              </a:rPr>
              <a:t>」の場合は、その方法</a:t>
            </a:r>
            <a:r>
              <a:rPr lang="ja-JP" altLang="en-US" sz="1000" dirty="0" smtClean="0">
                <a:latin typeface="Meiryo UI" panose="020B0604030504040204" pitchFamily="50" charset="-128"/>
                <a:ea typeface="Meiryo UI" panose="020B0604030504040204" pitchFamily="50" charset="-128"/>
              </a:rPr>
              <a:t>を（</a:t>
            </a:r>
            <a:r>
              <a:rPr lang="ja-JP" altLang="en-US" sz="1000" dirty="0">
                <a:latin typeface="Meiryo UI" panose="020B0604030504040204" pitchFamily="50" charset="-128"/>
                <a:ea typeface="Meiryo UI" panose="020B0604030504040204" pitchFamily="50" charset="-128"/>
              </a:rPr>
              <a:t>　　）に記入する。</a:t>
            </a:r>
          </a:p>
          <a:p>
            <a:r>
              <a:rPr lang="ja-JP" altLang="en-US" sz="1000" dirty="0" smtClean="0">
                <a:latin typeface="Meiryo UI" panose="020B0604030504040204" pitchFamily="50" charset="-128"/>
                <a:ea typeface="Meiryo UI" panose="020B0604030504040204" pitchFamily="50" charset="-128"/>
              </a:rPr>
              <a:t>③ アレルギー</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該当</a:t>
            </a:r>
            <a:r>
              <a:rPr lang="ja-JP" altLang="en-US" sz="1000" dirty="0">
                <a:latin typeface="Meiryo UI" panose="020B0604030504040204" pitchFamily="50" charset="-128"/>
                <a:ea typeface="Meiryo UI" panose="020B0604030504040204" pitchFamily="50" charset="-128"/>
              </a:rPr>
              <a:t>する項目に○をする。</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有</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の場合は、該当する項目に</a:t>
            </a:r>
            <a:r>
              <a:rPr lang="ja-JP" altLang="en-US" sz="1000" dirty="0" smtClean="0">
                <a:latin typeface="Meiryo UI" panose="020B0604030504040204" pitchFamily="50" charset="-128"/>
                <a:ea typeface="Meiryo UI" panose="020B0604030504040204" pitchFamily="50" charset="-128"/>
              </a:rPr>
              <a:t>○を</a:t>
            </a:r>
            <a:r>
              <a:rPr lang="ja-JP" altLang="en-US" sz="1000" dirty="0">
                <a:latin typeface="Meiryo UI" panose="020B0604030504040204" pitchFamily="50" charset="-128"/>
                <a:ea typeface="Meiryo UI" panose="020B0604030504040204" pitchFamily="50" charset="-128"/>
              </a:rPr>
              <a:t>する。それ以外の対応を行って</a:t>
            </a:r>
            <a:r>
              <a:rPr lang="ja-JP" altLang="en-US" sz="1000" dirty="0" smtClean="0">
                <a:latin typeface="Meiryo UI" panose="020B0604030504040204" pitchFamily="50" charset="-128"/>
                <a:ea typeface="Meiryo UI" panose="020B0604030504040204" pitchFamily="50" charset="-128"/>
              </a:rPr>
              <a:t>いれば</a:t>
            </a:r>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具体</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的</a:t>
            </a:r>
            <a:r>
              <a:rPr lang="ja-JP" altLang="en-US" sz="1000" dirty="0">
                <a:latin typeface="Meiryo UI" panose="020B0604030504040204" pitchFamily="50" charset="-128"/>
                <a:ea typeface="Meiryo UI" panose="020B0604030504040204" pitchFamily="50" charset="-128"/>
              </a:rPr>
              <a:t>な内容を</a:t>
            </a:r>
            <a:r>
              <a:rPr lang="ja-JP" altLang="en-US" sz="1000" dirty="0" smtClean="0">
                <a:latin typeface="Meiryo UI" panose="020B0604030504040204" pitchFamily="50" charset="-128"/>
                <a:ea typeface="Meiryo UI" panose="020B0604030504040204" pitchFamily="50" charset="-128"/>
              </a:rPr>
              <a:t>記入する。</a:t>
            </a:r>
            <a:endParaRPr lang="ja-JP" altLang="en-US" sz="1000" dirty="0">
              <a:latin typeface="Meiryo UI" panose="020B0604030504040204" pitchFamily="50" charset="-128"/>
              <a:ea typeface="Meiryo UI" panose="020B0604030504040204" pitchFamily="50" charset="-128"/>
            </a:endParaRPr>
          </a:p>
        </p:txBody>
      </p:sp>
      <p:sp>
        <p:nvSpPr>
          <p:cNvPr id="2" name="正方形/長方形 1"/>
          <p:cNvSpPr/>
          <p:nvPr/>
        </p:nvSpPr>
        <p:spPr>
          <a:xfrm>
            <a:off x="2178168" y="1842158"/>
            <a:ext cx="2285764" cy="253916"/>
          </a:xfrm>
          <a:prstGeom prst="rect">
            <a:avLst/>
          </a:prstGeom>
        </p:spPr>
        <p:txBody>
          <a:bodyPr wrap="square">
            <a:spAutoFit/>
          </a:bodyPr>
          <a:lstStyle/>
          <a:p>
            <a:r>
              <a:rPr lang="ja-JP" altLang="en-US" sz="1000" u="sng" dirty="0" smtClean="0">
                <a:latin typeface="Meiryo UI" panose="020B0604030504040204" pitchFamily="50" charset="-128"/>
                <a:ea typeface="Meiryo UI" panose="020B0604030504040204" pitchFamily="50" charset="-128"/>
              </a:rPr>
              <a:t>身長</a:t>
            </a:r>
            <a:r>
              <a:rPr lang="ja-JP" altLang="en-US" sz="1000" u="sng" dirty="0">
                <a:latin typeface="Meiryo UI" panose="020B0604030504040204" pitchFamily="50" charset="-128"/>
                <a:ea typeface="Meiryo UI" panose="020B0604030504040204" pitchFamily="50" charset="-128"/>
              </a:rPr>
              <a:t>別標準体重を求める係数と計算式</a:t>
            </a:r>
          </a:p>
        </p:txBody>
      </p:sp>
      <p:graphicFrame>
        <p:nvGraphicFramePr>
          <p:cNvPr id="9" name="表 8"/>
          <p:cNvGraphicFramePr>
            <a:graphicFrameLocks noGrp="1"/>
          </p:cNvGraphicFramePr>
          <p:nvPr>
            <p:extLst>
              <p:ext uri="{D42A27DB-BD31-4B8C-83A1-F6EECF244321}">
                <p14:modId xmlns:p14="http://schemas.microsoft.com/office/powerpoint/2010/main" val="3345084168"/>
              </p:ext>
            </p:extLst>
          </p:nvPr>
        </p:nvGraphicFramePr>
        <p:xfrm>
          <a:off x="1753723" y="2326829"/>
          <a:ext cx="3332554" cy="3312160"/>
        </p:xfrm>
        <a:graphic>
          <a:graphicData uri="http://schemas.openxmlformats.org/drawingml/2006/table">
            <a:tbl>
              <a:tblPr firstRow="1" bandRow="1">
                <a:tableStyleId>{C083E6E3-FA7D-4D7B-A595-EF9225AFEA82}</a:tableStyleId>
              </a:tblPr>
              <a:tblGrid>
                <a:gridCol w="595702">
                  <a:extLst>
                    <a:ext uri="{9D8B030D-6E8A-4147-A177-3AD203B41FA5}">
                      <a16:colId xmlns:a16="http://schemas.microsoft.com/office/drawing/2014/main" val="1672275515"/>
                    </a:ext>
                  </a:extLst>
                </a:gridCol>
                <a:gridCol w="684213">
                  <a:extLst>
                    <a:ext uri="{9D8B030D-6E8A-4147-A177-3AD203B41FA5}">
                      <a16:colId xmlns:a16="http://schemas.microsoft.com/office/drawing/2014/main" val="710510947"/>
                    </a:ext>
                  </a:extLst>
                </a:gridCol>
                <a:gridCol w="684213">
                  <a:extLst>
                    <a:ext uri="{9D8B030D-6E8A-4147-A177-3AD203B41FA5}">
                      <a16:colId xmlns:a16="http://schemas.microsoft.com/office/drawing/2014/main" val="1765408356"/>
                    </a:ext>
                  </a:extLst>
                </a:gridCol>
                <a:gridCol w="684213">
                  <a:extLst>
                    <a:ext uri="{9D8B030D-6E8A-4147-A177-3AD203B41FA5}">
                      <a16:colId xmlns:a16="http://schemas.microsoft.com/office/drawing/2014/main" val="154387368"/>
                    </a:ext>
                  </a:extLst>
                </a:gridCol>
                <a:gridCol w="684213">
                  <a:extLst>
                    <a:ext uri="{9D8B030D-6E8A-4147-A177-3AD203B41FA5}">
                      <a16:colId xmlns:a16="http://schemas.microsoft.com/office/drawing/2014/main" val="3496046184"/>
                    </a:ext>
                  </a:extLst>
                </a:gridCol>
              </a:tblGrid>
              <a:tr h="156630">
                <a:tc rowSpan="2">
                  <a:txBody>
                    <a:bodyPr/>
                    <a:lstStyle/>
                    <a:p>
                      <a:pPr>
                        <a:lnSpc>
                          <a:spcPts val="1000"/>
                        </a:lnSpc>
                      </a:pPr>
                      <a:r>
                        <a:rPr kumimoji="1" lang="ja-JP" altLang="en-US" sz="900" b="0" baseline="0" dirty="0" smtClean="0">
                          <a:latin typeface="Meiryo UI" panose="020B0604030504040204" pitchFamily="50" charset="-128"/>
                          <a:ea typeface="Meiryo UI" panose="020B0604030504040204" pitchFamily="50" charset="-128"/>
                        </a:rPr>
                        <a:t>　  係数</a:t>
                      </a:r>
                      <a:endParaRPr kumimoji="1" lang="en-US" altLang="ja-JP" sz="900" b="0" baseline="0" dirty="0" smtClean="0">
                        <a:latin typeface="Meiryo UI" panose="020B0604030504040204" pitchFamily="50" charset="-128"/>
                        <a:ea typeface="Meiryo UI" panose="020B0604030504040204" pitchFamily="50" charset="-128"/>
                      </a:endParaRPr>
                    </a:p>
                    <a:p>
                      <a:pPr>
                        <a:lnSpc>
                          <a:spcPts val="1000"/>
                        </a:lnSpc>
                      </a:pPr>
                      <a:endParaRPr kumimoji="1" lang="en-US" altLang="ja-JP" sz="900" b="0" baseline="0" dirty="0" smtClean="0">
                        <a:latin typeface="Meiryo UI" panose="020B0604030504040204" pitchFamily="50" charset="-128"/>
                        <a:ea typeface="Meiryo UI" panose="020B0604030504040204" pitchFamily="50" charset="-128"/>
                      </a:endParaRPr>
                    </a:p>
                    <a:p>
                      <a:pPr>
                        <a:lnSpc>
                          <a:spcPts val="1000"/>
                        </a:lnSpc>
                      </a:pPr>
                      <a:r>
                        <a:rPr kumimoji="1" lang="ja-JP" altLang="en-US" sz="900" b="0" baseline="0" dirty="0" smtClean="0">
                          <a:latin typeface="Meiryo UI" panose="020B0604030504040204" pitchFamily="50" charset="-128"/>
                          <a:ea typeface="Meiryo UI" panose="020B0604030504040204" pitchFamily="50" charset="-128"/>
                        </a:rPr>
                        <a:t>年齢</a:t>
                      </a:r>
                      <a:endParaRPr kumimoji="1" lang="en-US" altLang="ja-JP" sz="900" b="0" baseline="0" dirty="0" smtClean="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lToBr w="9525" cap="flat" cmpd="sng" algn="ctr">
                      <a:solidFill>
                        <a:schemeClr val="accent3">
                          <a:lumMod val="75000"/>
                        </a:schemeClr>
                      </a:solidFill>
                      <a:prstDash val="solid"/>
                      <a:round/>
                      <a:headEnd type="none" w="med" len="med"/>
                      <a:tailEnd type="none" w="med" len="med"/>
                    </a:lnTlToBr>
                  </a:tcPr>
                </a:tc>
                <a:tc gridSpan="2">
                  <a:txBody>
                    <a:bodyPr/>
                    <a:lstStyle/>
                    <a:p>
                      <a:pPr algn="ctr">
                        <a:lnSpc>
                          <a:spcPts val="1000"/>
                        </a:lnSpc>
                      </a:pPr>
                      <a:r>
                        <a:rPr kumimoji="1" lang="ja-JP" altLang="en-US" sz="900" b="0" dirty="0" smtClean="0">
                          <a:latin typeface="Meiryo UI" panose="020B0604030504040204" pitchFamily="50" charset="-128"/>
                          <a:ea typeface="Meiryo UI" panose="020B0604030504040204" pitchFamily="50" charset="-128"/>
                        </a:rPr>
                        <a:t>男</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hMerge="1">
                  <a:txBody>
                    <a:bodyPr/>
                    <a:lstStyle/>
                    <a:p>
                      <a:endParaRPr kumimoji="1" lang="ja-JP" altLang="en-US" dirty="0"/>
                    </a:p>
                  </a:txBody>
                  <a:tcPr/>
                </a:tc>
                <a:tc gridSpan="2">
                  <a:txBody>
                    <a:bodyPr/>
                    <a:lstStyle/>
                    <a:p>
                      <a:pPr algn="ctr">
                        <a:lnSpc>
                          <a:spcPts val="1000"/>
                        </a:lnSpc>
                      </a:pPr>
                      <a:r>
                        <a:rPr kumimoji="1" lang="ja-JP" altLang="en-US" sz="900" b="0" dirty="0" smtClean="0">
                          <a:latin typeface="Meiryo UI" panose="020B0604030504040204" pitchFamily="50" charset="-128"/>
                          <a:ea typeface="Meiryo UI" panose="020B0604030504040204" pitchFamily="50" charset="-128"/>
                        </a:rPr>
                        <a:t>女</a:t>
                      </a:r>
                      <a:endParaRPr kumimoji="1" lang="ja-JP" altLang="en-US" sz="900" b="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851486225"/>
                  </a:ext>
                </a:extLst>
              </a:tr>
              <a:tr h="208649">
                <a:tc vMerge="1">
                  <a:txBody>
                    <a:bodyPr/>
                    <a:lstStyle/>
                    <a:p>
                      <a:endParaRPr kumimoji="1" lang="ja-JP" altLang="en-US"/>
                    </a:p>
                  </a:txBody>
                  <a:tcPr/>
                </a:tc>
                <a:tc>
                  <a:txBody>
                    <a:bodyPr/>
                    <a:lstStyle/>
                    <a:p>
                      <a:pPr algn="ctr">
                        <a:lnSpc>
                          <a:spcPts val="1000"/>
                        </a:lnSpc>
                      </a:pPr>
                      <a:r>
                        <a:rPr kumimoji="1" lang="en-US" altLang="ja-JP" sz="900" b="0" dirty="0" smtClean="0">
                          <a:latin typeface="Meiryo UI" panose="020B0604030504040204" pitchFamily="50" charset="-128"/>
                          <a:ea typeface="Meiryo UI" panose="020B0604030504040204" pitchFamily="50" charset="-128"/>
                        </a:rPr>
                        <a:t>a</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latin typeface="Meiryo UI" panose="020B0604030504040204" pitchFamily="50" charset="-128"/>
                          <a:ea typeface="Meiryo UI" panose="020B0604030504040204" pitchFamily="50" charset="-128"/>
                        </a:rPr>
                        <a:t>b</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latin typeface="Meiryo UI" panose="020B0604030504040204" pitchFamily="50" charset="-128"/>
                          <a:ea typeface="Meiryo UI" panose="020B0604030504040204" pitchFamily="50" charset="-128"/>
                        </a:rPr>
                        <a:t>a</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tcPr>
                </a:tc>
                <a:tc>
                  <a:txBody>
                    <a:bodyPr/>
                    <a:lstStyle/>
                    <a:p>
                      <a:pPr algn="ctr">
                        <a:lnSpc>
                          <a:spcPts val="1000"/>
                        </a:lnSpc>
                      </a:pPr>
                      <a:r>
                        <a:rPr kumimoji="1" lang="en-US" altLang="ja-JP" sz="900" b="0" dirty="0" smtClean="0">
                          <a:latin typeface="Meiryo UI" panose="020B0604030504040204" pitchFamily="50" charset="-128"/>
                          <a:ea typeface="Meiryo UI" panose="020B0604030504040204" pitchFamily="50" charset="-128"/>
                        </a:rPr>
                        <a:t>b</a:t>
                      </a:r>
                      <a:endParaRPr kumimoji="1" lang="ja-JP" altLang="en-US" sz="900" b="0" dirty="0">
                        <a:latin typeface="Meiryo UI" panose="020B0604030504040204" pitchFamily="50" charset="-128"/>
                        <a:ea typeface="Meiryo UI"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5</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0.386</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23.699</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0.377</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22.750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2011771598"/>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6</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0.461</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32.382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0.458</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32.079</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604951650"/>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7</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0.513</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38.878</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0.508</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38.367</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400456533"/>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8</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0.592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48.804</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0.561</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45.006</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505578139"/>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9</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0.687</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61.390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0.652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56.992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10572847"/>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10</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0.752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70.461</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0.730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68.091</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2096506974"/>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11</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0.782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75.106</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0.803</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78.846</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3941306102"/>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12</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0.783</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75.642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0.796</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76.934</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09"/>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13</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0.815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81.348</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0.655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54.234</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0"/>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14</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0.832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83.695</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0.594</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43.264</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1"/>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15</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0.766</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70.989</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0.560</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37.002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2"/>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16</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0.656</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51.822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0.578</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39.057</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3"/>
                  </a:ext>
                </a:extLst>
              </a:tr>
              <a:tr h="205740">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17</a:t>
                      </a:r>
                      <a:endParaRPr kumimoji="1" lang="ja-JP" altLang="en-US" sz="900" dirty="0">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0.672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53.642</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0.598</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tcPr>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rPr>
                        <a:t>42.339</a:t>
                      </a:r>
                      <a:endParaRPr kumimoji="1" lang="ja-JP" altLang="en-US" sz="900" dirty="0">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4"/>
                  </a:ext>
                </a:extLst>
              </a:tr>
            </a:tbl>
          </a:graphicData>
        </a:graphic>
      </p:graphicFrame>
      <p:sp>
        <p:nvSpPr>
          <p:cNvPr id="3" name="正方形/長方形 2"/>
          <p:cNvSpPr/>
          <p:nvPr/>
        </p:nvSpPr>
        <p:spPr>
          <a:xfrm>
            <a:off x="729000" y="5985893"/>
            <a:ext cx="5400000" cy="630942"/>
          </a:xfrm>
          <a:prstGeom prst="rect">
            <a:avLst/>
          </a:prstGeom>
          <a:ln>
            <a:solidFill>
              <a:schemeClr val="accent3">
                <a:lumMod val="75000"/>
              </a:schemeClr>
            </a:solidFill>
            <a:prstDash val="sysDot"/>
          </a:ln>
        </p:spPr>
        <p:txBody>
          <a:bodyPr wrap="square">
            <a:spAutoFit/>
          </a:bodyPr>
          <a:lstStyle/>
          <a:p>
            <a:pPr>
              <a:lnSpc>
                <a:spcPct val="150000"/>
              </a:lnSpc>
            </a:pPr>
            <a:r>
              <a:rPr lang="en-US" altLang="ja-JP" sz="1000" dirty="0">
                <a:latin typeface="Meiryo UI" panose="020B0604030504040204" pitchFamily="50" charset="-128"/>
                <a:ea typeface="Meiryo UI" panose="020B0604030504040204" pitchFamily="50" charset="-128"/>
              </a:rPr>
              <a:t>【</a:t>
            </a:r>
            <a:r>
              <a:rPr lang="en-US" altLang="ja-JP" sz="1000" u="sng" dirty="0">
                <a:latin typeface="Meiryo UI" panose="020B0604030504040204" pitchFamily="50" charset="-128"/>
                <a:ea typeface="Meiryo UI" panose="020B0604030504040204" pitchFamily="50" charset="-128"/>
              </a:rPr>
              <a:t>18-49</a:t>
            </a:r>
            <a:r>
              <a:rPr lang="ja-JP" altLang="en-US" sz="1000" u="sng" dirty="0">
                <a:latin typeface="Meiryo UI" panose="020B0604030504040204" pitchFamily="50" charset="-128"/>
                <a:ea typeface="Meiryo UI" panose="020B0604030504040204" pitchFamily="50" charset="-128"/>
              </a:rPr>
              <a:t>歳の肥満・やせの評価方法</a:t>
            </a:r>
            <a:r>
              <a:rPr lang="en-US" altLang="ja-JP" sz="10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BMI</a:t>
            </a:r>
            <a:r>
              <a:rPr lang="ja-JP" altLang="en-US" sz="1000" dirty="0">
                <a:latin typeface="Meiryo UI" panose="020B0604030504040204" pitchFamily="50" charset="-128"/>
                <a:ea typeface="Meiryo UI" panose="020B0604030504040204" pitchFamily="50" charset="-128"/>
              </a:rPr>
              <a:t>＝体重（</a:t>
            </a:r>
            <a:r>
              <a:rPr lang="en-US" altLang="ja-JP" sz="1000" dirty="0">
                <a:latin typeface="Meiryo UI" panose="020B0604030504040204" pitchFamily="50" charset="-128"/>
                <a:ea typeface="Meiryo UI" panose="020B0604030504040204" pitchFamily="50" charset="-128"/>
              </a:rPr>
              <a:t>kg</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身長（ｍ）</a:t>
            </a:r>
            <a:r>
              <a:rPr lang="en-US" altLang="ja-JP" sz="1000" baseline="30000" dirty="0">
                <a:latin typeface="Meiryo UI" panose="020B0604030504040204" pitchFamily="50" charset="-128"/>
                <a:ea typeface="Meiryo UI" panose="020B0604030504040204" pitchFamily="50" charset="-128"/>
              </a:rPr>
              <a:t>2</a:t>
            </a: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18-49</a:t>
            </a:r>
            <a:r>
              <a:rPr lang="ja-JP" altLang="en-US" sz="1000" dirty="0">
                <a:latin typeface="Meiryo UI" panose="020B0604030504040204" pitchFamily="50" charset="-128"/>
                <a:ea typeface="Meiryo UI" panose="020B0604030504040204" pitchFamily="50" charset="-128"/>
              </a:rPr>
              <a:t>歳の目標とする</a:t>
            </a:r>
            <a:r>
              <a:rPr lang="en-US" altLang="ja-JP" sz="1000" dirty="0">
                <a:latin typeface="Meiryo UI" panose="020B0604030504040204" pitchFamily="50" charset="-128"/>
                <a:ea typeface="Meiryo UI" panose="020B0604030504040204" pitchFamily="50" charset="-128"/>
              </a:rPr>
              <a:t>BMI</a:t>
            </a:r>
            <a:r>
              <a:rPr lang="ja-JP" altLang="en-US" sz="1000" dirty="0">
                <a:latin typeface="Meiryo UI" panose="020B0604030504040204" pitchFamily="50" charset="-128"/>
                <a:ea typeface="Meiryo UI" panose="020B0604030504040204" pitchFamily="50" charset="-128"/>
              </a:rPr>
              <a:t>の範囲は</a:t>
            </a:r>
            <a:r>
              <a:rPr lang="en-US" altLang="ja-JP" sz="1000" dirty="0" smtClean="0">
                <a:latin typeface="Meiryo UI" panose="020B0604030504040204" pitchFamily="50" charset="-128"/>
                <a:ea typeface="Meiryo UI" panose="020B0604030504040204" pitchFamily="50" charset="-128"/>
              </a:rPr>
              <a:t>18.5-24.9</a:t>
            </a:r>
            <a:r>
              <a:rPr lang="ja-JP" altLang="en-US" sz="1000" dirty="0" smtClean="0">
                <a:latin typeface="Meiryo UI" panose="020B0604030504040204" pitchFamily="50" charset="-128"/>
                <a:ea typeface="Meiryo UI" panose="020B0604030504040204" pitchFamily="50" charset="-128"/>
              </a:rPr>
              <a:t>　日本人の食事摂取基準（</a:t>
            </a:r>
            <a:r>
              <a:rPr lang="en-US" altLang="ja-JP" sz="1000" dirty="0" smtClean="0">
                <a:latin typeface="Meiryo UI" panose="020B0604030504040204" pitchFamily="50" charset="-128"/>
                <a:ea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rPr>
              <a:t>年版）</a:t>
            </a:r>
            <a:endParaRPr lang="en-US" altLang="ja-JP" sz="1000" dirty="0">
              <a:latin typeface="Meiryo UI" panose="020B0604030504040204" pitchFamily="50" charset="-128"/>
              <a:ea typeface="Meiryo UI" panose="020B0604030504040204" pitchFamily="50" charset="-128"/>
            </a:endParaRPr>
          </a:p>
        </p:txBody>
      </p:sp>
      <p:sp>
        <p:nvSpPr>
          <p:cNvPr id="4" name="正方形/長方形 3"/>
          <p:cNvSpPr/>
          <p:nvPr/>
        </p:nvSpPr>
        <p:spPr>
          <a:xfrm>
            <a:off x="540000" y="7811571"/>
            <a:ext cx="5760000" cy="553998"/>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(2) </a:t>
            </a:r>
            <a:r>
              <a:rPr lang="ja-JP" altLang="en-US" sz="1000" dirty="0">
                <a:latin typeface="Meiryo UI" panose="020B0604030504040204" pitchFamily="50" charset="-128"/>
                <a:ea typeface="Meiryo UI" panose="020B0604030504040204" pitchFamily="50" charset="-128"/>
              </a:rPr>
              <a:t>年齢区分･性別</a:t>
            </a:r>
            <a:r>
              <a:rPr lang="ja-JP" altLang="en-US" sz="1000" dirty="0" smtClean="0">
                <a:latin typeface="Meiryo UI" panose="020B0604030504040204" pitchFamily="50" charset="-128"/>
                <a:ea typeface="Meiryo UI" panose="020B0604030504040204" pitchFamily="50" charset="-128"/>
              </a:rPr>
              <a:t>人数</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利用者</a:t>
            </a:r>
            <a:r>
              <a:rPr lang="ja-JP" altLang="en-US" sz="1000" dirty="0">
                <a:latin typeface="Meiryo UI" panose="020B0604030504040204" pitchFamily="50" charset="-128"/>
                <a:ea typeface="Meiryo UI" panose="020B0604030504040204" pitchFamily="50" charset="-128"/>
              </a:rPr>
              <a:t>の年齢区分を記入し</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性別ごとに人数を記入する。</a:t>
            </a: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区分が多い場合は、線を引き区分を増やして</a:t>
            </a:r>
            <a:r>
              <a:rPr lang="ja-JP" altLang="en-US" sz="1000" dirty="0" smtClean="0">
                <a:latin typeface="Meiryo UI" panose="020B0604030504040204" pitchFamily="50" charset="-128"/>
                <a:ea typeface="Meiryo UI" panose="020B0604030504040204" pitchFamily="50" charset="-128"/>
              </a:rPr>
              <a:t>記入する</a:t>
            </a:r>
            <a:r>
              <a:rPr lang="ja-JP" altLang="en-US" sz="1000" dirty="0">
                <a:latin typeface="Meiryo UI" panose="020B0604030504040204" pitchFamily="50" charset="-128"/>
                <a:ea typeface="Meiryo UI" panose="020B0604030504040204" pitchFamily="50" charset="-128"/>
              </a:rPr>
              <a:t>。）</a:t>
            </a:r>
          </a:p>
        </p:txBody>
      </p:sp>
      <p:sp>
        <p:nvSpPr>
          <p:cNvPr id="10" name="テキスト ボックス 9"/>
          <p:cNvSpPr txBox="1"/>
          <p:nvPr/>
        </p:nvSpPr>
        <p:spPr>
          <a:xfrm>
            <a:off x="1445849" y="5690505"/>
            <a:ext cx="4389437"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（資料） 児童</a:t>
            </a:r>
            <a:r>
              <a:rPr kumimoji="1" lang="ja-JP" altLang="en-US" sz="800" dirty="0">
                <a:latin typeface="Meiryo UI" panose="020B0604030504040204" pitchFamily="50" charset="-128"/>
                <a:ea typeface="Meiryo UI" panose="020B0604030504040204" pitchFamily="50" charset="-128"/>
              </a:rPr>
              <a:t>生徒等の健康診断マニュアル 平成</a:t>
            </a:r>
            <a:r>
              <a:rPr kumimoji="1" lang="en-US" altLang="ja-JP" sz="800" dirty="0">
                <a:latin typeface="Meiryo UI" panose="020B0604030504040204" pitchFamily="50" charset="-128"/>
                <a:ea typeface="Meiryo UI" panose="020B0604030504040204" pitchFamily="50" charset="-128"/>
              </a:rPr>
              <a:t>27</a:t>
            </a:r>
            <a:r>
              <a:rPr kumimoji="1" lang="ja-JP" altLang="en-US" sz="800" dirty="0">
                <a:latin typeface="Meiryo UI" panose="020B0604030504040204" pitchFamily="50" charset="-128"/>
                <a:ea typeface="Meiryo UI" panose="020B0604030504040204" pitchFamily="50" charset="-128"/>
              </a:rPr>
              <a:t>年度</a:t>
            </a:r>
            <a:r>
              <a:rPr kumimoji="1" lang="ja-JP" altLang="en-US" sz="800" dirty="0" smtClean="0">
                <a:latin typeface="Meiryo UI" panose="020B0604030504040204" pitchFamily="50" charset="-128"/>
                <a:ea typeface="Meiryo UI" panose="020B0604030504040204" pitchFamily="50" charset="-128"/>
              </a:rPr>
              <a:t>改訂（公益</a:t>
            </a:r>
            <a:r>
              <a:rPr kumimoji="1" lang="ja-JP" altLang="en-US" sz="800" dirty="0">
                <a:latin typeface="Meiryo UI" panose="020B0604030504040204" pitchFamily="50" charset="-128"/>
                <a:ea typeface="Meiryo UI" panose="020B0604030504040204" pitchFamily="50" charset="-128"/>
              </a:rPr>
              <a:t>財団</a:t>
            </a:r>
            <a:r>
              <a:rPr kumimoji="1" lang="ja-JP" altLang="en-US" sz="800" dirty="0" smtClean="0">
                <a:latin typeface="Meiryo UI" panose="020B0604030504040204" pitchFamily="50" charset="-128"/>
                <a:ea typeface="Meiryo UI" panose="020B0604030504040204" pitchFamily="50" charset="-128"/>
              </a:rPr>
              <a:t>法人日本学校保健会）</a:t>
            </a:r>
            <a:endParaRPr kumimoji="1" lang="en-US" altLang="ja-JP" sz="800" dirty="0" smtClean="0">
              <a:latin typeface="Meiryo UI" panose="020B0604030504040204" pitchFamily="50" charset="-128"/>
              <a:ea typeface="Meiryo UI" panose="020B0604030504040204" pitchFamily="50" charset="-128"/>
            </a:endParaRPr>
          </a:p>
        </p:txBody>
      </p:sp>
      <p:sp>
        <p:nvSpPr>
          <p:cNvPr id="8" name="正方形/長方形 7"/>
          <p:cNvSpPr/>
          <p:nvPr/>
        </p:nvSpPr>
        <p:spPr>
          <a:xfrm>
            <a:off x="1854803" y="2087086"/>
            <a:ext cx="2932494" cy="246221"/>
          </a:xfrm>
          <a:prstGeom prst="rect">
            <a:avLst/>
          </a:prstGeom>
        </p:spPr>
        <p:txBody>
          <a:bodyPr wrap="square">
            <a:spAutoFit/>
          </a:bodyPr>
          <a:lstStyle/>
          <a:p>
            <a:r>
              <a:rPr lang="zh-TW" altLang="en-US" sz="1000" dirty="0" smtClean="0">
                <a:latin typeface="Meiryo UI" panose="020B0604030504040204" pitchFamily="50" charset="-128"/>
                <a:ea typeface="Meiryo UI" panose="020B0604030504040204" pitchFamily="50" charset="-128"/>
              </a:rPr>
              <a:t>身長</a:t>
            </a:r>
            <a:r>
              <a:rPr lang="zh-TW" altLang="en-US" sz="1000" dirty="0">
                <a:latin typeface="Meiryo UI" panose="020B0604030504040204" pitchFamily="50" charset="-128"/>
                <a:ea typeface="Meiryo UI" panose="020B0604030504040204" pitchFamily="50" charset="-128"/>
              </a:rPr>
              <a:t>別標準体重（㎏）＝</a:t>
            </a:r>
            <a:r>
              <a:rPr lang="en-US" altLang="zh-TW" sz="1000" dirty="0">
                <a:latin typeface="Meiryo UI" panose="020B0604030504040204" pitchFamily="50" charset="-128"/>
                <a:ea typeface="Meiryo UI" panose="020B0604030504040204" pitchFamily="50" charset="-128"/>
              </a:rPr>
              <a:t>a×</a:t>
            </a:r>
            <a:r>
              <a:rPr lang="zh-TW" altLang="en-US" sz="1000" dirty="0">
                <a:latin typeface="Meiryo UI" panose="020B0604030504040204" pitchFamily="50" charset="-128"/>
                <a:ea typeface="Meiryo UI" panose="020B0604030504040204" pitchFamily="50" charset="-128"/>
              </a:rPr>
              <a:t>実測身長（㎝）−</a:t>
            </a:r>
            <a:r>
              <a:rPr lang="en-US" altLang="zh-TW" sz="1000" dirty="0">
                <a:latin typeface="Meiryo UI" panose="020B0604030504040204" pitchFamily="50" charset="-128"/>
                <a:ea typeface="Meiryo UI" panose="020B0604030504040204" pitchFamily="50" charset="-128"/>
              </a:rPr>
              <a:t>b</a:t>
            </a:r>
          </a:p>
        </p:txBody>
      </p:sp>
      <p:sp>
        <p:nvSpPr>
          <p:cNvPr id="5" name="スライド番号プレースホルダー 4"/>
          <p:cNvSpPr>
            <a:spLocks noGrp="1"/>
          </p:cNvSpPr>
          <p:nvPr>
            <p:ph type="sldNum" sz="quarter" idx="10"/>
          </p:nvPr>
        </p:nvSpPr>
        <p:spPr/>
        <p:txBody>
          <a:bodyPr/>
          <a:lstStyle/>
          <a:p>
            <a:r>
              <a:rPr kumimoji="1" lang="en-US" altLang="ja-JP" dirty="0" smtClean="0"/>
              <a:t>65</a:t>
            </a:r>
            <a:endParaRPr kumimoji="1" lang="ja-JP" altLang="en-US" dirty="0"/>
          </a:p>
        </p:txBody>
      </p:sp>
    </p:spTree>
    <p:extLst>
      <p:ext uri="{BB962C8B-B14F-4D97-AF65-F5344CB8AC3E}">
        <p14:creationId xmlns:p14="http://schemas.microsoft.com/office/powerpoint/2010/main" val="32388608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0" y="-6350"/>
            <a:ext cx="6858000" cy="518160"/>
            <a:chOff x="0" y="-6350"/>
            <a:chExt cx="6858000" cy="518160"/>
          </a:xfrm>
        </p:grpSpPr>
        <p:sp>
          <p:nvSpPr>
            <p:cNvPr id="9" name="正方形/長方形 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3" name="正方形/長方形 2"/>
          <p:cNvSpPr/>
          <p:nvPr/>
        </p:nvSpPr>
        <p:spPr>
          <a:xfrm>
            <a:off x="563932" y="2241178"/>
            <a:ext cx="5760000" cy="7017306"/>
          </a:xfrm>
          <a:prstGeom prst="rect">
            <a:avLst/>
          </a:prstGeom>
        </p:spPr>
        <p:txBody>
          <a:bodyPr wrap="square">
            <a:spAutoFit/>
          </a:bodyPr>
          <a:lstStyle/>
          <a:p>
            <a:r>
              <a:rPr lang="ja-JP" altLang="en-US" sz="900" b="1" dirty="0" smtClean="0">
                <a:latin typeface="Meiryo UI" panose="020B0604030504040204" pitchFamily="50" charset="-128"/>
                <a:ea typeface="Meiryo UI" panose="020B0604030504040204" pitchFamily="50" charset="-128"/>
              </a:rPr>
              <a:t>第四章</a:t>
            </a:r>
            <a:r>
              <a:rPr lang="ja-JP" altLang="en-US" sz="900" b="1" dirty="0">
                <a:latin typeface="Meiryo UI" panose="020B0604030504040204" pitchFamily="50" charset="-128"/>
                <a:ea typeface="Meiryo UI" panose="020B0604030504040204" pitchFamily="50" charset="-128"/>
              </a:rPr>
              <a:t>　保健指導等</a:t>
            </a:r>
          </a:p>
          <a:p>
            <a:pPr>
              <a:lnSpc>
                <a:spcPct val="150000"/>
              </a:lnSpc>
            </a:pPr>
            <a:r>
              <a:rPr lang="ja-JP" altLang="en-US" sz="900" dirty="0">
                <a:latin typeface="Meiryo UI" panose="020B0604030504040204" pitchFamily="50" charset="-128"/>
                <a:ea typeface="Meiryo UI" panose="020B0604030504040204" pitchFamily="50" charset="-128"/>
              </a:rPr>
              <a:t>（市町村による生活習慣相談等の実施）</a:t>
            </a:r>
          </a:p>
          <a:p>
            <a:r>
              <a:rPr lang="ja-JP" altLang="en-US" sz="900" b="1" dirty="0">
                <a:latin typeface="Meiryo UI" panose="020B0604030504040204" pitchFamily="50" charset="-128"/>
                <a:ea typeface="Meiryo UI" panose="020B0604030504040204" pitchFamily="50" charset="-128"/>
              </a:rPr>
              <a:t>第十七条</a:t>
            </a:r>
            <a:r>
              <a:rPr lang="ja-JP" altLang="en-US" sz="900" dirty="0">
                <a:latin typeface="Meiryo UI" panose="020B0604030504040204" pitchFamily="50" charset="-128"/>
                <a:ea typeface="Meiryo UI" panose="020B0604030504040204" pitchFamily="50" charset="-128"/>
              </a:rPr>
              <a:t>　市町村は、住民の健康の増進を図るため、医師、歯科医師、薬剤師、保健師、助産師、看護師、准看護師、管理栄養士、栄養士、歯科衛生士その他の職員に、栄養の改善その他の生活習慣の改善に関する事項につき住民からの相談に応じさせ、及び必要な栄養指導その他の保健指導を行わせ、並びにこれらに付随する業務を行わせるものとする。</a:t>
            </a:r>
          </a:p>
          <a:p>
            <a:r>
              <a:rPr lang="ja-JP" altLang="en-US" sz="900" dirty="0">
                <a:latin typeface="Meiryo UI" panose="020B0604030504040204" pitchFamily="50" charset="-128"/>
                <a:ea typeface="Meiryo UI" panose="020B0604030504040204" pitchFamily="50" charset="-128"/>
              </a:rPr>
              <a:t>２　市町村は、前項に規定する業務の一部について、健康保険法第六十三条第三項各号に掲げる病院又は診療所その他適当と認められるものに対し、その実施を委託することができる。</a:t>
            </a:r>
          </a:p>
          <a:p>
            <a:pPr>
              <a:lnSpc>
                <a:spcPct val="150000"/>
              </a:lnSpc>
            </a:pPr>
            <a:r>
              <a:rPr lang="ja-JP" altLang="en-US" sz="900" dirty="0">
                <a:latin typeface="Meiryo UI" panose="020B0604030504040204" pitchFamily="50" charset="-128"/>
                <a:ea typeface="Meiryo UI" panose="020B0604030504040204" pitchFamily="50" charset="-128"/>
              </a:rPr>
              <a:t>（都道府県による専門的な栄養指導その他の保健指導の実施）</a:t>
            </a:r>
          </a:p>
          <a:p>
            <a:r>
              <a:rPr lang="ja-JP" altLang="en-US" sz="900" b="1" dirty="0">
                <a:latin typeface="Meiryo UI" panose="020B0604030504040204" pitchFamily="50" charset="-128"/>
                <a:ea typeface="Meiryo UI" panose="020B0604030504040204" pitchFamily="50" charset="-128"/>
              </a:rPr>
              <a:t>第十八条</a:t>
            </a:r>
            <a:r>
              <a:rPr lang="ja-JP" altLang="en-US" sz="900" dirty="0">
                <a:latin typeface="Meiryo UI" panose="020B0604030504040204" pitchFamily="50" charset="-128"/>
                <a:ea typeface="Meiryo UI" panose="020B0604030504040204" pitchFamily="50" charset="-128"/>
              </a:rPr>
              <a:t>　都道府県、保健所を設置する市及び特別区は、次に掲げる業務を行うものとする。</a:t>
            </a:r>
          </a:p>
          <a:p>
            <a:r>
              <a:rPr lang="ja-JP" altLang="en-US" sz="900" dirty="0">
                <a:latin typeface="Meiryo UI" panose="020B0604030504040204" pitchFamily="50" charset="-128"/>
                <a:ea typeface="Meiryo UI" panose="020B0604030504040204" pitchFamily="50" charset="-128"/>
              </a:rPr>
              <a:t>一　住民の健康の増進を図るために必要な栄養指導その他の保健指導のうち、特に専門的な知識及び技術を必要とするものを行うこと。</a:t>
            </a:r>
          </a:p>
          <a:p>
            <a:r>
              <a:rPr lang="ja-JP" altLang="en-US" sz="900" dirty="0">
                <a:latin typeface="Meiryo UI" panose="020B0604030504040204" pitchFamily="50" charset="-128"/>
                <a:ea typeface="Meiryo UI" panose="020B0604030504040204" pitchFamily="50" charset="-128"/>
              </a:rPr>
              <a:t>二　特定かつ多数の者に対して継続的に食事を供給する施設に対し、栄養管理の実施について必要な指導及び助言を行うこと。</a:t>
            </a:r>
          </a:p>
          <a:p>
            <a:r>
              <a:rPr lang="ja-JP" altLang="en-US" sz="900" dirty="0">
                <a:latin typeface="Meiryo UI" panose="020B0604030504040204" pitchFamily="50" charset="-128"/>
                <a:ea typeface="Meiryo UI" panose="020B0604030504040204" pitchFamily="50" charset="-128"/>
              </a:rPr>
              <a:t>三　前二号の業務に付随する業務を行うこと。</a:t>
            </a:r>
          </a:p>
          <a:p>
            <a:r>
              <a:rPr lang="ja-JP" altLang="en-US" sz="900" dirty="0">
                <a:latin typeface="Meiryo UI" panose="020B0604030504040204" pitchFamily="50" charset="-128"/>
                <a:ea typeface="Meiryo UI" panose="020B0604030504040204" pitchFamily="50" charset="-128"/>
              </a:rPr>
              <a:t>２　都道府県は、前条第一項の規定により市町村が行う業務の実施に関し、市町村相互間の連絡調整を行い、及び市町村の求めに応じ、その設置する保健所による技術的事項についての協力その他当該市町村に対する必要な援助を行うものとする。</a:t>
            </a:r>
          </a:p>
          <a:p>
            <a:pPr>
              <a:lnSpc>
                <a:spcPct val="150000"/>
              </a:lnSpc>
            </a:pPr>
            <a:r>
              <a:rPr lang="ja-JP" altLang="en-US" sz="900" dirty="0">
                <a:latin typeface="Meiryo UI" panose="020B0604030504040204" pitchFamily="50" charset="-128"/>
                <a:ea typeface="Meiryo UI" panose="020B0604030504040204" pitchFamily="50" charset="-128"/>
              </a:rPr>
              <a:t>（栄養指導員）</a:t>
            </a:r>
          </a:p>
          <a:p>
            <a:r>
              <a:rPr lang="ja-JP" altLang="en-US" sz="900" b="1" dirty="0">
                <a:latin typeface="Meiryo UI" panose="020B0604030504040204" pitchFamily="50" charset="-128"/>
                <a:ea typeface="Meiryo UI" panose="020B0604030504040204" pitchFamily="50" charset="-128"/>
              </a:rPr>
              <a:t>第十九条</a:t>
            </a:r>
            <a:r>
              <a:rPr lang="ja-JP" altLang="en-US" sz="900" dirty="0">
                <a:latin typeface="Meiryo UI" panose="020B0604030504040204" pitchFamily="50" charset="-128"/>
                <a:ea typeface="Meiryo UI" panose="020B0604030504040204" pitchFamily="50" charset="-128"/>
              </a:rPr>
              <a:t>　都道府県知事は、前条第一項に規定する業務（同項第一号及び第三号に掲げる業務については、栄養指導に係るものに限る。）を行う者として、医師又は管理栄養士の資格を有する都道府県、保健所を設置する市又は特別区の職員のうちから、栄養指導員を命ずるものとする。</a:t>
            </a:r>
          </a:p>
          <a:p>
            <a:pPr>
              <a:lnSpc>
                <a:spcPct val="150000"/>
              </a:lnSpc>
            </a:pPr>
            <a:r>
              <a:rPr lang="ja-JP" altLang="en-US" sz="900" dirty="0">
                <a:latin typeface="Meiryo UI" panose="020B0604030504040204" pitchFamily="50" charset="-128"/>
                <a:ea typeface="Meiryo UI" panose="020B0604030504040204" pitchFamily="50" charset="-128"/>
              </a:rPr>
              <a:t>（市町村による健康増進事業の実施）</a:t>
            </a:r>
          </a:p>
          <a:p>
            <a:r>
              <a:rPr lang="ja-JP" altLang="en-US" sz="900" b="1" dirty="0">
                <a:latin typeface="Meiryo UI" panose="020B0604030504040204" pitchFamily="50" charset="-128"/>
                <a:ea typeface="Meiryo UI" panose="020B0604030504040204" pitchFamily="50" charset="-128"/>
              </a:rPr>
              <a:t>第十九条の二</a:t>
            </a:r>
            <a:r>
              <a:rPr lang="ja-JP" altLang="en-US" sz="900" dirty="0">
                <a:latin typeface="Meiryo UI" panose="020B0604030504040204" pitchFamily="50" charset="-128"/>
                <a:ea typeface="Meiryo UI" panose="020B0604030504040204" pitchFamily="50" charset="-128"/>
              </a:rPr>
              <a:t>　市町村は、第十七条第一項に規定する業務に係る事業以外の健康増進事業であって厚生労働省令で定めるものの実施に努めるものとする。</a:t>
            </a:r>
          </a:p>
          <a:p>
            <a:pPr>
              <a:lnSpc>
                <a:spcPct val="150000"/>
              </a:lnSpc>
            </a:pPr>
            <a:r>
              <a:rPr lang="ja-JP" altLang="en-US" sz="900" dirty="0">
                <a:latin typeface="Meiryo UI" panose="020B0604030504040204" pitchFamily="50" charset="-128"/>
                <a:ea typeface="Meiryo UI" panose="020B0604030504040204" pitchFamily="50" charset="-128"/>
              </a:rPr>
              <a:t>（都道府県による健康増進事業に対する技術的援助等の実施）</a:t>
            </a:r>
          </a:p>
          <a:p>
            <a:r>
              <a:rPr lang="ja-JP" altLang="en-US" sz="900" b="1" dirty="0">
                <a:latin typeface="Meiryo UI" panose="020B0604030504040204" pitchFamily="50" charset="-128"/>
                <a:ea typeface="Meiryo UI" panose="020B0604030504040204" pitchFamily="50" charset="-128"/>
              </a:rPr>
              <a:t>第十九条の三</a:t>
            </a:r>
            <a:r>
              <a:rPr lang="ja-JP" altLang="en-US" sz="900" dirty="0">
                <a:latin typeface="Meiryo UI" panose="020B0604030504040204" pitchFamily="50" charset="-128"/>
                <a:ea typeface="Meiryo UI" panose="020B0604030504040204" pitchFamily="50" charset="-128"/>
              </a:rPr>
              <a:t>　都道府県は、前条の規定により市町村が行う事業の実施に関し、市町村相互間の連絡調整を行い、及び市町村の求めに応じ、その設置する保健所による技術的事項についての協力その他当該市町村に対する必要な援助を行うものとする。</a:t>
            </a:r>
          </a:p>
          <a:p>
            <a:pPr>
              <a:lnSpc>
                <a:spcPct val="150000"/>
              </a:lnSpc>
            </a:pPr>
            <a:r>
              <a:rPr lang="ja-JP" altLang="en-US" sz="900" dirty="0">
                <a:latin typeface="Meiryo UI" panose="020B0604030504040204" pitchFamily="50" charset="-128"/>
                <a:ea typeface="Meiryo UI" panose="020B0604030504040204" pitchFamily="50" charset="-128"/>
              </a:rPr>
              <a:t>（報告の徴収）</a:t>
            </a:r>
          </a:p>
          <a:p>
            <a:r>
              <a:rPr lang="ja-JP" altLang="en-US" sz="900" b="1" dirty="0">
                <a:latin typeface="Meiryo UI" panose="020B0604030504040204" pitchFamily="50" charset="-128"/>
                <a:ea typeface="Meiryo UI" panose="020B0604030504040204" pitchFamily="50" charset="-128"/>
              </a:rPr>
              <a:t>第十九条の四</a:t>
            </a:r>
            <a:r>
              <a:rPr lang="ja-JP" altLang="en-US" sz="900" dirty="0">
                <a:latin typeface="Meiryo UI" panose="020B0604030504040204" pitchFamily="50" charset="-128"/>
                <a:ea typeface="Meiryo UI" panose="020B0604030504040204" pitchFamily="50" charset="-128"/>
              </a:rPr>
              <a:t>　厚生労働大臣又は都道府県知事は、市町村に対し、必要があると認めるときは、第十七条第一項に規定する業務及び第十九条の二に規定する事業の実施の状況に関する報告を求めることができる。</a:t>
            </a:r>
          </a:p>
          <a:p>
            <a:pPr>
              <a:lnSpc>
                <a:spcPct val="200000"/>
              </a:lnSpc>
            </a:pPr>
            <a:r>
              <a:rPr lang="ja-JP" altLang="en-US" sz="900" b="1" dirty="0">
                <a:latin typeface="Meiryo UI" panose="020B0604030504040204" pitchFamily="50" charset="-128"/>
                <a:ea typeface="Meiryo UI" panose="020B0604030504040204" pitchFamily="50" charset="-128"/>
              </a:rPr>
              <a:t>第五章　特定給食施設</a:t>
            </a:r>
          </a:p>
          <a:p>
            <a:pPr>
              <a:lnSpc>
                <a:spcPct val="150000"/>
              </a:lnSpc>
            </a:pPr>
            <a:r>
              <a:rPr lang="ja-JP" altLang="en-US" sz="900" dirty="0">
                <a:latin typeface="Meiryo UI" panose="020B0604030504040204" pitchFamily="50" charset="-128"/>
                <a:ea typeface="Meiryo UI" panose="020B0604030504040204" pitchFamily="50" charset="-128"/>
              </a:rPr>
              <a:t>（特定給食施設の届出）</a:t>
            </a:r>
          </a:p>
          <a:p>
            <a:r>
              <a:rPr lang="ja-JP" altLang="en-US" sz="900" b="1" dirty="0">
                <a:latin typeface="Meiryo UI" panose="020B0604030504040204" pitchFamily="50" charset="-128"/>
                <a:ea typeface="Meiryo UI" panose="020B0604030504040204" pitchFamily="50" charset="-128"/>
              </a:rPr>
              <a:t>第二十条</a:t>
            </a:r>
            <a:r>
              <a:rPr lang="ja-JP" altLang="en-US" sz="900" dirty="0">
                <a:latin typeface="Meiryo UI" panose="020B0604030504040204" pitchFamily="50" charset="-128"/>
                <a:ea typeface="Meiryo UI" panose="020B0604030504040204" pitchFamily="50" charset="-128"/>
              </a:rPr>
              <a:t>　特定給食施設（特定かつ多数の者に対して継続的に食事を供給する施設のうち栄養管理が必要なものとして厚生労働省令で定めるものをいう。以下同じ。）を設置した者は、その事業の開始の日から一月以内に、その施設の所在地の都道府県知事に、厚生労働省令で定める事項を届け出なければならない。</a:t>
            </a:r>
          </a:p>
          <a:p>
            <a:r>
              <a:rPr lang="ja-JP" altLang="en-US" sz="900" dirty="0">
                <a:latin typeface="Meiryo UI" panose="020B0604030504040204" pitchFamily="50" charset="-128"/>
                <a:ea typeface="Meiryo UI" panose="020B0604030504040204" pitchFamily="50" charset="-128"/>
              </a:rPr>
              <a:t>２　前項の規定による届出をした者は、同項の厚生労働省令で定める事項に変更を生じたときは、変更の日から一月以内に、その旨を当該都道府県知事に届け出なければならない。その事業を休止し、又は廃止したときも、同様とする。</a:t>
            </a:r>
          </a:p>
          <a:p>
            <a:pPr>
              <a:lnSpc>
                <a:spcPct val="150000"/>
              </a:lnSpc>
            </a:pPr>
            <a:r>
              <a:rPr lang="ja-JP" altLang="en-US" sz="900" dirty="0">
                <a:latin typeface="Meiryo UI" panose="020B0604030504040204" pitchFamily="50" charset="-128"/>
                <a:ea typeface="Meiryo UI" panose="020B0604030504040204" pitchFamily="50" charset="-128"/>
              </a:rPr>
              <a:t>（特定給食施設における栄養管理）</a:t>
            </a:r>
          </a:p>
          <a:p>
            <a:r>
              <a:rPr lang="ja-JP" altLang="en-US" sz="900" b="1" dirty="0">
                <a:latin typeface="Meiryo UI" panose="020B0604030504040204" pitchFamily="50" charset="-128"/>
                <a:ea typeface="Meiryo UI" panose="020B0604030504040204" pitchFamily="50" charset="-128"/>
              </a:rPr>
              <a:t>第二十一条</a:t>
            </a:r>
            <a:r>
              <a:rPr lang="ja-JP" altLang="en-US" sz="900" dirty="0">
                <a:latin typeface="Meiryo UI" panose="020B0604030504040204" pitchFamily="50" charset="-128"/>
                <a:ea typeface="Meiryo UI" panose="020B0604030504040204" pitchFamily="50" charset="-128"/>
              </a:rPr>
              <a:t>　特定給食施設であって特別の栄養管理が必要なものとして厚生労働省令で定めるところにより都道府県知事が指定するものの設置者は、当該特定給食施設に管理栄養士を置かなければならない。</a:t>
            </a:r>
          </a:p>
          <a:p>
            <a:r>
              <a:rPr lang="ja-JP" altLang="en-US" sz="900" dirty="0">
                <a:latin typeface="Meiryo UI" panose="020B0604030504040204" pitchFamily="50" charset="-128"/>
                <a:ea typeface="Meiryo UI" panose="020B0604030504040204" pitchFamily="50" charset="-128"/>
              </a:rPr>
              <a:t>２　前項に規定する特定給食施設以外の特定給食施設の設置者は、厚生労働省令で定めるところにより、当該特定給食施設に栄養士又は管理栄養士を置くように努めなければならない。</a:t>
            </a:r>
          </a:p>
          <a:p>
            <a:r>
              <a:rPr lang="ja-JP" altLang="en-US" sz="900" dirty="0">
                <a:latin typeface="Meiryo UI" panose="020B0604030504040204" pitchFamily="50" charset="-128"/>
                <a:ea typeface="Meiryo UI" panose="020B0604030504040204" pitchFamily="50" charset="-128"/>
              </a:rPr>
              <a:t>３　特定給食施設の設置者は、前二項に定めるもののほか、厚生労働省令で定める基準に従って、適切な栄養管理を行わなければならない</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grpSp>
        <p:nvGrpSpPr>
          <p:cNvPr id="41" name="グループ化 40"/>
          <p:cNvGrpSpPr/>
          <p:nvPr/>
        </p:nvGrpSpPr>
        <p:grpSpPr>
          <a:xfrm>
            <a:off x="-4872" y="517113"/>
            <a:ext cx="4510692" cy="1085326"/>
            <a:chOff x="-4872" y="517113"/>
            <a:chExt cx="4510692" cy="1085326"/>
          </a:xfrm>
        </p:grpSpPr>
        <p:sp>
          <p:nvSpPr>
            <p:cNvPr id="42" name="正方形/長方形 41"/>
            <p:cNvSpPr/>
            <p:nvPr/>
          </p:nvSpPr>
          <p:spPr>
            <a:xfrm>
              <a:off x="1088740" y="864711"/>
              <a:ext cx="902811"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参考資料</a:t>
              </a:r>
              <a:endParaRPr lang="ja-JP" altLang="en-US" sz="1400" dirty="0">
                <a:latin typeface="Meiryo UI" panose="020B0604030504040204" pitchFamily="50" charset="-128"/>
                <a:ea typeface="Meiryo UI" panose="020B0604030504040204" pitchFamily="50" charset="-128"/>
              </a:endParaRPr>
            </a:p>
          </p:txBody>
        </p:sp>
        <p:grpSp>
          <p:nvGrpSpPr>
            <p:cNvPr id="43" name="グループ化 42"/>
            <p:cNvGrpSpPr/>
            <p:nvPr/>
          </p:nvGrpSpPr>
          <p:grpSpPr>
            <a:xfrm>
              <a:off x="-4872" y="517113"/>
              <a:ext cx="1080000" cy="1085326"/>
              <a:chOff x="4514937" y="767168"/>
              <a:chExt cx="1116000" cy="1121504"/>
            </a:xfrm>
          </p:grpSpPr>
          <p:sp>
            <p:nvSpPr>
              <p:cNvPr id="47" name="パイ 37"/>
              <p:cNvSpPr/>
              <p:nvPr/>
            </p:nvSpPr>
            <p:spPr>
              <a:xfrm rot="16200000">
                <a:off x="4514937" y="772672"/>
                <a:ext cx="1116000" cy="1116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8" name="パイ 37"/>
              <p:cNvSpPr/>
              <p:nvPr/>
            </p:nvSpPr>
            <p:spPr>
              <a:xfrm rot="16200000">
                <a:off x="4522557" y="767168"/>
                <a:ext cx="1080000" cy="1080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44" name="フローチャート : 結合子 43"/>
            <p:cNvSpPr/>
            <p:nvPr/>
          </p:nvSpPr>
          <p:spPr>
            <a:xfrm>
              <a:off x="261210" y="812488"/>
              <a:ext cx="360000" cy="360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Ⅷ</a:t>
              </a:r>
              <a:endParaRPr kumimoji="1" lang="ja-JP" altLang="en-US" dirty="0">
                <a:solidFill>
                  <a:schemeClr val="bg1"/>
                </a:solidFill>
                <a:latin typeface="Meiryo UI" panose="020B0604030504040204" pitchFamily="50" charset="-128"/>
                <a:ea typeface="Meiryo UI" panose="020B0604030504040204" pitchFamily="50" charset="-128"/>
              </a:endParaRPr>
            </a:p>
          </p:txBody>
        </p:sp>
        <p:cxnSp>
          <p:nvCxnSpPr>
            <p:cNvPr id="45" name="直線コネクタ 44"/>
            <p:cNvCxnSpPr/>
            <p:nvPr/>
          </p:nvCxnSpPr>
          <p:spPr>
            <a:xfrm>
              <a:off x="162149"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6" name="フローチャート : 結合子 45"/>
            <p:cNvSpPr/>
            <p:nvPr/>
          </p:nvSpPr>
          <p:spPr>
            <a:xfrm>
              <a:off x="4433820"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9" name="グループ化 18"/>
          <p:cNvGrpSpPr/>
          <p:nvPr/>
        </p:nvGrpSpPr>
        <p:grpSpPr>
          <a:xfrm>
            <a:off x="540000" y="1620000"/>
            <a:ext cx="4360435" cy="430887"/>
            <a:chOff x="575915" y="4623050"/>
            <a:chExt cx="4360435" cy="430887"/>
          </a:xfrm>
        </p:grpSpPr>
        <p:sp>
          <p:nvSpPr>
            <p:cNvPr id="20" name="テキスト ボックス 19"/>
            <p:cNvSpPr txBox="1"/>
            <p:nvPr/>
          </p:nvSpPr>
          <p:spPr>
            <a:xfrm>
              <a:off x="599847" y="4623050"/>
              <a:ext cx="4146292" cy="430887"/>
            </a:xfrm>
            <a:prstGeom prst="rect">
              <a:avLst/>
            </a:prstGeom>
            <a:noFill/>
          </p:spPr>
          <p:txBody>
            <a:bodyPr wrap="square" rtlCol="0" anchor="ctr" anchorCtr="0">
              <a:spAutoFit/>
            </a:bodyPr>
            <a:lstStyle/>
            <a:p>
              <a:pPr marL="228600" indent="-228600">
                <a:buAutoNum type="arabicParenBoth"/>
              </a:pPr>
              <a:r>
                <a:rPr kumimoji="1" lang="zh-TW" altLang="en-US" sz="1100" dirty="0">
                  <a:latin typeface="Meiryo UI" panose="020B0604030504040204" pitchFamily="50" charset="-128"/>
                  <a:ea typeface="Meiryo UI" panose="020B0604030504040204" pitchFamily="50" charset="-128"/>
                </a:rPr>
                <a:t> </a:t>
              </a:r>
              <a:r>
                <a:rPr kumimoji="1" lang="zh-TW" altLang="en-US" sz="1100" dirty="0" smtClean="0">
                  <a:latin typeface="Meiryo UI" panose="020B0604030504040204" pitchFamily="50" charset="-128"/>
                  <a:ea typeface="Meiryo UI" panose="020B0604030504040204" pitchFamily="50" charset="-128"/>
                </a:rPr>
                <a:t> 健康</a:t>
              </a:r>
              <a:r>
                <a:rPr kumimoji="1" lang="zh-TW" altLang="en-US" sz="1100" dirty="0">
                  <a:latin typeface="Meiryo UI" panose="020B0604030504040204" pitchFamily="50" charset="-128"/>
                  <a:ea typeface="Meiryo UI" panose="020B0604030504040204" pitchFamily="50" charset="-128"/>
                </a:rPr>
                <a:t>増進法（給食施設指導関係抜粋</a:t>
              </a:r>
              <a:r>
                <a:rPr kumimoji="1" lang="zh-TW" altLang="en-US" sz="1100" dirty="0" smtClean="0">
                  <a:latin typeface="Meiryo UI" panose="020B0604030504040204" pitchFamily="50" charset="-128"/>
                  <a:ea typeface="Meiryo UI" panose="020B0604030504040204" pitchFamily="50" charset="-128"/>
                </a:rPr>
                <a:t>）</a:t>
              </a:r>
              <a:endParaRPr kumimoji="1" lang="en-US" altLang="zh-TW" sz="1100" dirty="0" smtClean="0">
                <a:latin typeface="Meiryo UI" panose="020B0604030504040204" pitchFamily="50" charset="-128"/>
                <a:ea typeface="Meiryo UI" panose="020B0604030504040204" pitchFamily="50" charset="-128"/>
              </a:endParaRPr>
            </a:p>
            <a:p>
              <a:r>
                <a:rPr kumimoji="1" lang="zh-TW" altLang="en-US" sz="1100" dirty="0">
                  <a:latin typeface="Meiryo UI" panose="020B0604030504040204" pitchFamily="50" charset="-128"/>
                  <a:ea typeface="Meiryo UI" panose="020B0604030504040204" pitchFamily="50" charset="-128"/>
                </a:rPr>
                <a:t>　</a:t>
              </a:r>
              <a:r>
                <a:rPr kumimoji="1" lang="zh-TW" altLang="en-US" sz="1000" dirty="0">
                  <a:latin typeface="Meiryo UI" panose="020B0604030504040204" pitchFamily="50" charset="-128"/>
                  <a:ea typeface="Meiryo UI" panose="020B0604030504040204" pitchFamily="50" charset="-128"/>
                </a:rPr>
                <a:t>　</a:t>
              </a:r>
              <a:r>
                <a:rPr kumimoji="1" lang="zh-TW" altLang="en-US" sz="1000" dirty="0" smtClean="0">
                  <a:latin typeface="Meiryo UI" panose="020B0604030504040204" pitchFamily="50" charset="-128"/>
                  <a:ea typeface="Meiryo UI" panose="020B0604030504040204" pitchFamily="50" charset="-128"/>
                </a:rPr>
                <a:t>  </a:t>
              </a:r>
              <a:r>
                <a:rPr kumimoji="1" lang="zh-TW" altLang="en-US" sz="900" dirty="0" smtClean="0">
                  <a:latin typeface="Meiryo UI" panose="020B0604030504040204" pitchFamily="50" charset="-128"/>
                  <a:ea typeface="Meiryo UI" panose="020B0604030504040204" pitchFamily="50" charset="-128"/>
                </a:rPr>
                <a:t>（</a:t>
              </a:r>
              <a:r>
                <a:rPr kumimoji="1" lang="zh-TW" altLang="en-US" sz="900" dirty="0">
                  <a:latin typeface="Meiryo UI" panose="020B0604030504040204" pitchFamily="50" charset="-128"/>
                  <a:ea typeface="Meiryo UI" panose="020B0604030504040204" pitchFamily="50" charset="-128"/>
                </a:rPr>
                <a:t>平成十四年法律第百三号　施行日 令和二年四月一日）</a:t>
              </a:r>
            </a:p>
          </p:txBody>
        </p:sp>
        <p:cxnSp>
          <p:nvCxnSpPr>
            <p:cNvPr id="25" name="直線コネクタ 24"/>
            <p:cNvCxnSpPr/>
            <p:nvPr/>
          </p:nvCxnSpPr>
          <p:spPr>
            <a:xfrm>
              <a:off x="575915" y="4849124"/>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26" name="フローチャート : 結合子 25"/>
            <p:cNvSpPr/>
            <p:nvPr/>
          </p:nvSpPr>
          <p:spPr>
            <a:xfrm>
              <a:off x="4864350" y="480999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スライド番号プレースホルダー 1"/>
          <p:cNvSpPr>
            <a:spLocks noGrp="1"/>
          </p:cNvSpPr>
          <p:nvPr>
            <p:ph type="sldNum" sz="quarter" idx="10"/>
          </p:nvPr>
        </p:nvSpPr>
        <p:spPr/>
        <p:txBody>
          <a:bodyPr/>
          <a:lstStyle/>
          <a:p>
            <a:r>
              <a:rPr kumimoji="1" lang="en-US" altLang="ja-JP" dirty="0" smtClean="0"/>
              <a:t>66</a:t>
            </a:r>
            <a:endParaRPr kumimoji="1" lang="ja-JP" altLang="en-US" dirty="0"/>
          </a:p>
        </p:txBody>
      </p:sp>
    </p:spTree>
    <p:extLst>
      <p:ext uri="{BB962C8B-B14F-4D97-AF65-F5344CB8AC3E}">
        <p14:creationId xmlns:p14="http://schemas.microsoft.com/office/powerpoint/2010/main" val="1062248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3290945" y="7894454"/>
            <a:ext cx="295837" cy="72000"/>
          </a:xfrm>
          <a:prstGeom prst="rect">
            <a:avLst/>
          </a:prstGeom>
          <a:solidFill>
            <a:schemeClr val="bg2">
              <a:lumMod val="25000"/>
            </a:schemeClr>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416432622"/>
              </p:ext>
            </p:extLst>
          </p:nvPr>
        </p:nvGraphicFramePr>
        <p:xfrm>
          <a:off x="549000" y="741150"/>
          <a:ext cx="5760000" cy="4282440"/>
        </p:xfrm>
        <a:graphic>
          <a:graphicData uri="http://schemas.openxmlformats.org/drawingml/2006/table">
            <a:tbl>
              <a:tblPr firstRow="1" bandRow="1">
                <a:tableStyleId>{C083E6E3-FA7D-4D7B-A595-EF9225AFEA82}</a:tableStyleId>
              </a:tblPr>
              <a:tblGrid>
                <a:gridCol w="220980">
                  <a:extLst>
                    <a:ext uri="{9D8B030D-6E8A-4147-A177-3AD203B41FA5}">
                      <a16:colId xmlns:a16="http://schemas.microsoft.com/office/drawing/2014/main" val="126333869"/>
                    </a:ext>
                  </a:extLst>
                </a:gridCol>
                <a:gridCol w="2026920">
                  <a:extLst>
                    <a:ext uri="{9D8B030D-6E8A-4147-A177-3AD203B41FA5}">
                      <a16:colId xmlns:a16="http://schemas.microsoft.com/office/drawing/2014/main" val="3873669951"/>
                    </a:ext>
                  </a:extLst>
                </a:gridCol>
                <a:gridCol w="3512100">
                  <a:extLst>
                    <a:ext uri="{9D8B030D-6E8A-4147-A177-3AD203B41FA5}">
                      <a16:colId xmlns:a16="http://schemas.microsoft.com/office/drawing/2014/main" val="474773643"/>
                    </a:ext>
                  </a:extLst>
                </a:gridCol>
              </a:tblGrid>
              <a:tr h="193026">
                <a:tc>
                  <a:txBody>
                    <a:bodyPr/>
                    <a:lstStyle/>
                    <a:p>
                      <a:pPr>
                        <a:lnSpc>
                          <a:spcPct val="1000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zh-TW" altLang="en-US" sz="900" b="0" dirty="0" smtClean="0">
                          <a:solidFill>
                            <a:schemeClr val="tx1"/>
                          </a:solidFill>
                          <a:latin typeface="Meiryo UI" panose="020B0604030504040204" pitchFamily="50" charset="-128"/>
                          <a:ea typeface="Meiryo UI" panose="020B0604030504040204" pitchFamily="50" charset="-128"/>
                        </a:rPr>
                        <a:t>健康増進法施行規則第</a:t>
                      </a:r>
                      <a:r>
                        <a:rPr kumimoji="1" lang="en-US" altLang="zh-TW" sz="900" b="0" dirty="0" smtClean="0">
                          <a:solidFill>
                            <a:schemeClr val="tx1"/>
                          </a:solidFill>
                          <a:latin typeface="Meiryo UI" panose="020B0604030504040204" pitchFamily="50" charset="-128"/>
                          <a:ea typeface="Meiryo UI" panose="020B0604030504040204" pitchFamily="50" charset="-128"/>
                        </a:rPr>
                        <a:t>9</a:t>
                      </a:r>
                      <a:r>
                        <a:rPr kumimoji="1" lang="zh-TW" altLang="en-US" sz="900" b="0" dirty="0" smtClean="0">
                          <a:solidFill>
                            <a:schemeClr val="tx1"/>
                          </a:solidFill>
                          <a:latin typeface="Meiryo UI" panose="020B0604030504040204" pitchFamily="50" charset="-128"/>
                          <a:ea typeface="Meiryo UI" panose="020B0604030504040204" pitchFamily="50" charset="-128"/>
                        </a:rPr>
                        <a:t>条</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ctr">
                        <a:lnSpc>
                          <a:spcPct val="100000"/>
                        </a:lnSpc>
                      </a:pPr>
                      <a:r>
                        <a:rPr kumimoji="1" lang="zh-TW" altLang="en-US" sz="900" b="0" dirty="0" smtClean="0">
                          <a:solidFill>
                            <a:schemeClr val="tx1"/>
                          </a:solidFill>
                          <a:latin typeface="Meiryo UI" panose="020B0604030504040204" pitchFamily="50" charset="-128"/>
                          <a:ea typeface="Meiryo UI" panose="020B0604030504040204" pitchFamily="50" charset="-128"/>
                        </a:rPr>
                        <a:t>厚生労働省健康局健康課長</a:t>
                      </a:r>
                      <a:r>
                        <a:rPr kumimoji="1" lang="ja-JP" altLang="en-US" sz="900" b="0" dirty="0" smtClean="0">
                          <a:solidFill>
                            <a:schemeClr val="tx1"/>
                          </a:solidFill>
                          <a:latin typeface="Meiryo UI" panose="020B0604030504040204" pitchFamily="50" charset="-128"/>
                          <a:ea typeface="Meiryo UI" panose="020B0604030504040204" pitchFamily="50" charset="-128"/>
                        </a:rPr>
                        <a:t>通知</a:t>
                      </a:r>
                      <a:r>
                        <a:rPr kumimoji="1" lang="en-US" altLang="ja-JP" sz="900" b="0" baseline="30000" dirty="0" smtClean="0">
                          <a:solidFill>
                            <a:schemeClr val="tx1"/>
                          </a:solidFill>
                          <a:latin typeface="Meiryo UI" panose="020B0604030504040204" pitchFamily="50" charset="-128"/>
                          <a:ea typeface="Meiryo UI" panose="020B0604030504040204" pitchFamily="50" charset="-128"/>
                        </a:rPr>
                        <a:t>※1</a:t>
                      </a:r>
                      <a:endParaRPr kumimoji="1" lang="ja-JP" altLang="en-US" sz="900" b="0" baseline="300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625321673"/>
                  </a:ext>
                </a:extLst>
              </a:tr>
              <a:tr h="866372">
                <a:tc>
                  <a:txBody>
                    <a:bodyPr/>
                    <a:lstStyle/>
                    <a:p>
                      <a:pPr algn="ct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食事の献立は、身体の状況等のほか、利用者の日常の食事の摂取量、嗜好等に配慮して作成するよう努めること。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B w="9525" cap="flat" cmpd="sng" algn="ctr">
                      <a:solidFill>
                        <a:schemeClr val="accent3">
                          <a:lumMod val="75000"/>
                        </a:schemeClr>
                      </a:solidFill>
                      <a:prstDash val="solid"/>
                      <a:round/>
                      <a:headEnd type="none" w="med" len="med"/>
                      <a:tailEnd type="none" w="med" len="med"/>
                    </a:lnB>
                    <a:noFill/>
                  </a:tcPr>
                </a:tc>
                <a:tc>
                  <a:txBody>
                    <a:bodyPr/>
                    <a:lstStyle/>
                    <a:p>
                      <a:pPr>
                        <a:lnSpc>
                          <a:spcPct val="100000"/>
                        </a:lnSpc>
                      </a:pPr>
                      <a:r>
                        <a:rPr kumimoji="1" lang="ja-JP" altLang="en-US" sz="900" b="0" u="sng" dirty="0" smtClean="0">
                          <a:solidFill>
                            <a:schemeClr val="tx1"/>
                          </a:solidFill>
                          <a:latin typeface="Meiryo UI" panose="020B0604030504040204" pitchFamily="50" charset="-128"/>
                          <a:ea typeface="Meiryo UI" panose="020B0604030504040204" pitchFamily="50" charset="-128"/>
                        </a:rPr>
                        <a:t>提供する食事（給食）の献立について</a:t>
                      </a:r>
                      <a:endParaRPr kumimoji="1" lang="en-US" altLang="ja-JP" sz="9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4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⑴ 給食の献立は、利用者の身体の状況、日常の食事の摂取量に占める給食の割合、嗜好等に配慮するとともに、料理の組合せや食品の組合せにも配慮して作成するよう努めること。</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⑵ 複数献立や選択食</a:t>
                      </a: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カフェテリア方式</a:t>
                      </a: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のように、利用者の自主性により料理の選択が行われる場合には、モデル的な料理の組合せを提示するよう努めること。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3494197265"/>
                  </a:ext>
                </a:extLst>
              </a:tr>
              <a:tr h="978596">
                <a:tc>
                  <a:txBody>
                    <a:bodyPr/>
                    <a:lstStyle/>
                    <a:p>
                      <a:pPr algn="ct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献立表の掲示並びに熱量及びたんぱく質、脂質、食塩等の主な栄養成分の表示等により、利用者に対して、栄養に関する情報の提供を行うこと。</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nSpc>
                          <a:spcPct val="100000"/>
                        </a:lnSpc>
                      </a:pPr>
                      <a:r>
                        <a:rPr kumimoji="1" lang="ja-JP" altLang="en-US" sz="900" b="0" u="sng" dirty="0" smtClean="0">
                          <a:solidFill>
                            <a:schemeClr val="tx1"/>
                          </a:solidFill>
                          <a:latin typeface="Meiryo UI" panose="020B0604030504040204" pitchFamily="50" charset="-128"/>
                          <a:ea typeface="Meiryo UI" panose="020B0604030504040204" pitchFamily="50" charset="-128"/>
                        </a:rPr>
                        <a:t>栄養に関する情報の提供について</a:t>
                      </a:r>
                      <a:endParaRPr kumimoji="1" lang="en-US" altLang="ja-JP" sz="9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4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⑴ 利用者に対し献立表の掲示や熱量、たんぱく質、脂質、食塩等の主要栄養成分の表示を行うなど、健康や栄養に関する情報の提供を行うこと。</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⑵ 給食は、利用者が正しい食習慣を身に付け、より健康的な生活を送るために必要な知識を習得する良い機会であるため、各々の施設の実情に応じ利用者等に対して各種の媒体を活用することなどにより知識の普及に努めるこ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842717773"/>
                  </a:ext>
                </a:extLst>
              </a:tr>
              <a:tr h="641923">
                <a:tc>
                  <a:txBody>
                    <a:bodyPr/>
                    <a:lstStyle/>
                    <a:p>
                      <a:pPr algn="ct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献立表その他必要な帳簿等を適正に</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作成し、当該施設に備え付けること。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tc>
                  <a:txBody>
                    <a:bodyPr/>
                    <a:lstStyle/>
                    <a:p>
                      <a:pPr>
                        <a:lnSpc>
                          <a:spcPct val="100000"/>
                        </a:lnSpc>
                      </a:pPr>
                      <a:r>
                        <a:rPr kumimoji="1" lang="ja-JP" altLang="en-US" sz="900" b="0" u="sng" dirty="0" smtClean="0">
                          <a:solidFill>
                            <a:schemeClr val="tx1"/>
                          </a:solidFill>
                          <a:latin typeface="Meiryo UI" panose="020B0604030504040204" pitchFamily="50" charset="-128"/>
                          <a:ea typeface="Meiryo UI" panose="020B0604030504040204" pitchFamily="50" charset="-128"/>
                        </a:rPr>
                        <a:t>書類の整備について</a:t>
                      </a:r>
                      <a:endParaRPr kumimoji="1" lang="en-US" altLang="ja-JP" sz="9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4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⑴ 献立表など食事計画に関する書類とともに、利用者の身体状況など栄養管理の評価に必要な情報について適正に管理すること。</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⑵ 委託契約を交わしている場合は、委託契約の内容が確認できるよう委託契約書等を備えること。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831277">
                <a:tc>
                  <a:txBody>
                    <a:bodyPr/>
                    <a:lstStyle/>
                    <a:p>
                      <a:pPr algn="ct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衛生の管理については、食品衛生法（昭和二十二年法律第二百三十三号）その他関係法令の定めるところによること。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nSpc>
                          <a:spcPct val="100000"/>
                        </a:lnSpc>
                      </a:pPr>
                      <a:r>
                        <a:rPr kumimoji="1" lang="ja-JP" altLang="en-US" sz="900" b="0" u="sng" dirty="0" smtClean="0">
                          <a:solidFill>
                            <a:schemeClr val="tx1"/>
                          </a:solidFill>
                          <a:latin typeface="Meiryo UI" panose="020B0604030504040204" pitchFamily="50" charset="-128"/>
                          <a:ea typeface="Meiryo UI" panose="020B0604030504040204" pitchFamily="50" charset="-128"/>
                        </a:rPr>
                        <a:t>衛生管理について</a:t>
                      </a:r>
                      <a:endParaRPr kumimoji="1" lang="en-US" altLang="ja-JP" sz="9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4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給食の運営は、衛生的かつ安全に行われること。具体的には、食品衛生法（昭和</a:t>
                      </a:r>
                      <a:r>
                        <a:rPr kumimoji="1" lang="en-US" altLang="ja-JP" sz="900" dirty="0" smtClean="0">
                          <a:solidFill>
                            <a:schemeClr val="tx1"/>
                          </a:solidFill>
                          <a:latin typeface="Meiryo UI" panose="020B0604030504040204" pitchFamily="50" charset="-128"/>
                          <a:ea typeface="Meiryo UI" panose="020B0604030504040204" pitchFamily="50" charset="-128"/>
                        </a:rPr>
                        <a:t>22</a:t>
                      </a:r>
                      <a:r>
                        <a:rPr kumimoji="1" lang="ja-JP" altLang="en-US" sz="900" dirty="0" smtClean="0">
                          <a:solidFill>
                            <a:schemeClr val="tx1"/>
                          </a:solidFill>
                          <a:latin typeface="Meiryo UI" panose="020B0604030504040204" pitchFamily="50" charset="-128"/>
                          <a:ea typeface="Meiryo UI" panose="020B0604030504040204" pitchFamily="50" charset="-128"/>
                        </a:rPr>
                        <a:t>年法律第</a:t>
                      </a:r>
                      <a:r>
                        <a:rPr kumimoji="1" lang="en-US" altLang="ja-JP" sz="900" dirty="0" smtClean="0">
                          <a:solidFill>
                            <a:schemeClr val="tx1"/>
                          </a:solidFill>
                          <a:latin typeface="Meiryo UI" panose="020B0604030504040204" pitchFamily="50" charset="-128"/>
                          <a:ea typeface="Meiryo UI" panose="020B0604030504040204" pitchFamily="50" charset="-128"/>
                        </a:rPr>
                        <a:t>233</a:t>
                      </a:r>
                      <a:r>
                        <a:rPr kumimoji="1" lang="ja-JP" altLang="en-US" sz="900" dirty="0" smtClean="0">
                          <a:solidFill>
                            <a:schemeClr val="tx1"/>
                          </a:solidFill>
                          <a:latin typeface="Meiryo UI" panose="020B0604030504040204" pitchFamily="50" charset="-128"/>
                          <a:ea typeface="Meiryo UI" panose="020B0604030504040204" pitchFamily="50" charset="-128"/>
                        </a:rPr>
                        <a:t>号）、「大規模食中毒対策等について」（平成</a:t>
                      </a:r>
                      <a:r>
                        <a:rPr kumimoji="1" lang="en-US" altLang="ja-JP" sz="900" dirty="0" smtClean="0">
                          <a:solidFill>
                            <a:schemeClr val="tx1"/>
                          </a:solidFill>
                          <a:latin typeface="Meiryo UI" panose="020B0604030504040204" pitchFamily="50" charset="-128"/>
                          <a:ea typeface="Meiryo UI" panose="020B0604030504040204" pitchFamily="50" charset="-128"/>
                        </a:rPr>
                        <a:t>9</a:t>
                      </a:r>
                      <a:r>
                        <a:rPr kumimoji="1" lang="ja-JP" altLang="en-US" sz="900" dirty="0" smtClean="0">
                          <a:solidFill>
                            <a:schemeClr val="tx1"/>
                          </a:solidFill>
                          <a:latin typeface="Meiryo UI" panose="020B0604030504040204" pitchFamily="50" charset="-128"/>
                          <a:ea typeface="Meiryo UI" panose="020B0604030504040204" pitchFamily="50" charset="-128"/>
                        </a:rPr>
                        <a:t>年</a:t>
                      </a:r>
                      <a:r>
                        <a:rPr kumimoji="1" lang="en-US" altLang="ja-JP" sz="900" dirty="0" smtClean="0">
                          <a:solidFill>
                            <a:schemeClr val="tx1"/>
                          </a:solidFill>
                          <a:latin typeface="Meiryo UI" panose="020B0604030504040204" pitchFamily="50" charset="-128"/>
                          <a:ea typeface="Meiryo UI" panose="020B0604030504040204" pitchFamily="50" charset="-128"/>
                        </a:rPr>
                        <a:t>3</a:t>
                      </a:r>
                      <a:r>
                        <a:rPr kumimoji="1" lang="ja-JP" altLang="en-US" sz="900" dirty="0" smtClean="0">
                          <a:solidFill>
                            <a:schemeClr val="tx1"/>
                          </a:solidFill>
                          <a:latin typeface="Meiryo UI" panose="020B0604030504040204" pitchFamily="50" charset="-128"/>
                          <a:ea typeface="Meiryo UI" panose="020B0604030504040204" pitchFamily="50" charset="-128"/>
                        </a:rPr>
                        <a:t>月</a:t>
                      </a:r>
                      <a:r>
                        <a:rPr kumimoji="1" lang="en-US" altLang="ja-JP" sz="900" dirty="0" smtClean="0">
                          <a:solidFill>
                            <a:schemeClr val="tx1"/>
                          </a:solidFill>
                          <a:latin typeface="Meiryo UI" panose="020B0604030504040204" pitchFamily="50" charset="-128"/>
                          <a:ea typeface="Meiryo UI" panose="020B0604030504040204" pitchFamily="50" charset="-128"/>
                        </a:rPr>
                        <a:t>24</a:t>
                      </a:r>
                      <a:r>
                        <a:rPr kumimoji="1" lang="ja-JP" altLang="en-US" sz="900" dirty="0" smtClean="0">
                          <a:solidFill>
                            <a:schemeClr val="tx1"/>
                          </a:solidFill>
                          <a:latin typeface="Meiryo UI" panose="020B0604030504040204" pitchFamily="50" charset="-128"/>
                          <a:ea typeface="Meiryo UI" panose="020B0604030504040204" pitchFamily="50" charset="-128"/>
                        </a:rPr>
                        <a:t>日付け衛食第</a:t>
                      </a:r>
                      <a:r>
                        <a:rPr kumimoji="1" lang="en-US" altLang="ja-JP" sz="900" dirty="0" smtClean="0">
                          <a:solidFill>
                            <a:schemeClr val="tx1"/>
                          </a:solidFill>
                          <a:latin typeface="Meiryo UI" panose="020B0604030504040204" pitchFamily="50" charset="-128"/>
                          <a:ea typeface="Meiryo UI" panose="020B0604030504040204" pitchFamily="50" charset="-128"/>
                        </a:rPr>
                        <a:t>85</a:t>
                      </a:r>
                      <a:r>
                        <a:rPr kumimoji="1" lang="ja-JP" altLang="en-US" sz="900" dirty="0" smtClean="0">
                          <a:solidFill>
                            <a:schemeClr val="tx1"/>
                          </a:solidFill>
                          <a:latin typeface="Meiryo UI" panose="020B0604030504040204" pitchFamily="50" charset="-128"/>
                          <a:ea typeface="Meiryo UI" panose="020B0604030504040204" pitchFamily="50" charset="-128"/>
                        </a:rPr>
                        <a:t>号生活衛生局長通知）の別添「大量調理施設衛生管理マニュアル」その他関係法令等の定めるところによること。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grpSp>
        <p:nvGrpSpPr>
          <p:cNvPr id="13" name="グループ化 12"/>
          <p:cNvGrpSpPr/>
          <p:nvPr/>
        </p:nvGrpSpPr>
        <p:grpSpPr>
          <a:xfrm>
            <a:off x="0" y="-6350"/>
            <a:ext cx="6858000" cy="518160"/>
            <a:chOff x="0" y="-6350"/>
            <a:chExt cx="6858000" cy="518160"/>
          </a:xfrm>
        </p:grpSpPr>
        <p:sp>
          <p:nvSpPr>
            <p:cNvPr id="14" name="正方形/長方形 13"/>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5" name="直線コネクタ 14"/>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pSp>
        <p:nvGrpSpPr>
          <p:cNvPr id="21" name="グループ化 20"/>
          <p:cNvGrpSpPr/>
          <p:nvPr/>
        </p:nvGrpSpPr>
        <p:grpSpPr>
          <a:xfrm>
            <a:off x="1048657" y="7084734"/>
            <a:ext cx="4760687" cy="2152552"/>
            <a:chOff x="365024" y="1654636"/>
            <a:chExt cx="6347582" cy="2870069"/>
          </a:xfrm>
        </p:grpSpPr>
        <p:sp>
          <p:nvSpPr>
            <p:cNvPr id="22" name="正方形/長方形 21"/>
            <p:cNvSpPr/>
            <p:nvPr/>
          </p:nvSpPr>
          <p:spPr>
            <a:xfrm>
              <a:off x="367019" y="1654636"/>
              <a:ext cx="6343591" cy="492443"/>
            </a:xfrm>
            <a:prstGeom prst="rect">
              <a:avLst/>
            </a:prstGeom>
            <a:noFill/>
            <a:ln>
              <a:solidFill>
                <a:schemeClr val="bg2">
                  <a:lumMod val="25000"/>
                </a:schemeClr>
              </a:solidFill>
              <a:prstDash val="sysDot"/>
            </a:ln>
          </p:spPr>
          <p:txBody>
            <a:bodyPr wrap="square" anchor="ctr" anchorCtr="0">
              <a:spAutoFit/>
            </a:bodyPr>
            <a:lstStyle/>
            <a:p>
              <a:r>
                <a:rPr lang="ja-JP" altLang="en-US" sz="900" dirty="0" smtClean="0">
                  <a:latin typeface="Meiryo UI" panose="020B0604030504040204" pitchFamily="50" charset="-128"/>
                  <a:ea typeface="Meiryo UI" panose="020B0604030504040204" pitchFamily="50" charset="-128"/>
                </a:rPr>
                <a:t>・管理</a:t>
              </a:r>
              <a:r>
                <a:rPr lang="ja-JP" altLang="en-US" sz="900" dirty="0">
                  <a:latin typeface="Meiryo UI" panose="020B0604030504040204" pitchFamily="50" charset="-128"/>
                  <a:ea typeface="Meiryo UI" panose="020B0604030504040204" pitchFamily="50" charset="-128"/>
                </a:rPr>
                <a:t>栄養士を置かなければ</a:t>
              </a:r>
              <a:r>
                <a:rPr lang="ja-JP" altLang="en-US" sz="900" dirty="0" smtClean="0">
                  <a:latin typeface="Meiryo UI" panose="020B0604030504040204" pitchFamily="50" charset="-128"/>
                  <a:ea typeface="Meiryo UI" panose="020B0604030504040204" pitchFamily="50" charset="-128"/>
                </a:rPr>
                <a:t>ならない施設</a:t>
              </a:r>
              <a:r>
                <a:rPr lang="ja-JP" altLang="en-US" sz="900" dirty="0">
                  <a:latin typeface="Meiryo UI" panose="020B0604030504040204" pitchFamily="50" charset="-128"/>
                  <a:ea typeface="Meiryo UI" panose="020B0604030504040204" pitchFamily="50" charset="-128"/>
                </a:rPr>
                <a:t>が、管理栄養士を置かない</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・正当</a:t>
              </a:r>
              <a:r>
                <a:rPr lang="ja-JP" altLang="en-US" sz="900" dirty="0">
                  <a:latin typeface="Meiryo UI" panose="020B0604030504040204" pitchFamily="50" charset="-128"/>
                  <a:ea typeface="Meiryo UI" panose="020B0604030504040204" pitchFamily="50" charset="-128"/>
                </a:rPr>
                <a:t>な理由なく、栄養管理基準</a:t>
              </a:r>
              <a:r>
                <a:rPr lang="ja-JP" altLang="en-US" sz="900" dirty="0" smtClean="0">
                  <a:latin typeface="Meiryo UI" panose="020B0604030504040204" pitchFamily="50" charset="-128"/>
                  <a:ea typeface="Meiryo UI" panose="020B0604030504040204" pitchFamily="50" charset="-128"/>
                </a:rPr>
                <a:t>に従った</a:t>
              </a:r>
              <a:r>
                <a:rPr lang="ja-JP" altLang="en-US" sz="900" dirty="0">
                  <a:latin typeface="Meiryo UI" panose="020B0604030504040204" pitchFamily="50" charset="-128"/>
                  <a:ea typeface="Meiryo UI" panose="020B0604030504040204" pitchFamily="50" charset="-128"/>
                </a:rPr>
                <a:t>適切な栄養管理を</a:t>
              </a:r>
              <a:r>
                <a:rPr lang="ja-JP" altLang="en-US" sz="900" dirty="0" smtClean="0">
                  <a:latin typeface="Meiryo UI" panose="020B0604030504040204" pitchFamily="50" charset="-128"/>
                  <a:ea typeface="Meiryo UI" panose="020B0604030504040204" pitchFamily="50" charset="-128"/>
                </a:rPr>
                <a:t>行わない 等</a:t>
              </a:r>
              <a:endParaRPr lang="ja-JP" altLang="en-US" sz="900" dirty="0">
                <a:latin typeface="Meiryo UI" panose="020B0604030504040204" pitchFamily="50" charset="-128"/>
                <a:ea typeface="Meiryo UI" panose="020B0604030504040204" pitchFamily="50" charset="-128"/>
              </a:endParaRPr>
            </a:p>
          </p:txBody>
        </p:sp>
        <p:sp>
          <p:nvSpPr>
            <p:cNvPr id="23" name="正方形/長方形 22"/>
            <p:cNvSpPr/>
            <p:nvPr/>
          </p:nvSpPr>
          <p:spPr>
            <a:xfrm>
              <a:off x="3592606" y="3847597"/>
              <a:ext cx="3120000" cy="677108"/>
            </a:xfrm>
            <a:prstGeom prst="rect">
              <a:avLst/>
            </a:prstGeom>
            <a:solidFill>
              <a:schemeClr val="bg2">
                <a:lumMod val="90000"/>
              </a:schemeClr>
            </a:solidFill>
            <a:ln>
              <a:solidFill>
                <a:schemeClr val="bg2">
                  <a:lumMod val="25000"/>
                </a:schemeClr>
              </a:solidFill>
              <a:prstDash val="sysDot"/>
            </a:ln>
          </p:spPr>
          <p:txBody>
            <a:bodyPr wrap="square">
              <a:spAutoFit/>
            </a:bodyPr>
            <a:lstStyle/>
            <a:p>
              <a:r>
                <a:rPr lang="ja-JP" altLang="en-US" sz="900" dirty="0">
                  <a:latin typeface="Meiryo UI" panose="020B0604030504040204" pitchFamily="50" charset="-128"/>
                  <a:ea typeface="Meiryo UI" panose="020B0604030504040204" pitchFamily="50" charset="-128"/>
                </a:rPr>
                <a:t>虚偽報告、検査妨害等は罰則</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万円以下の罰金）適用</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（健康増進法第</a:t>
              </a:r>
              <a:r>
                <a:rPr lang="en-US" altLang="ja-JP" sz="900" dirty="0">
                  <a:latin typeface="Meiryo UI" panose="020B0604030504040204" pitchFamily="50" charset="-128"/>
                  <a:ea typeface="Meiryo UI" panose="020B0604030504040204" pitchFamily="50" charset="-128"/>
                </a:rPr>
                <a:t>74</a:t>
              </a:r>
              <a:r>
                <a:rPr lang="ja-JP" altLang="en-US" sz="900" dirty="0">
                  <a:latin typeface="Meiryo UI" panose="020B0604030504040204" pitchFamily="50" charset="-128"/>
                  <a:ea typeface="Meiryo UI" panose="020B0604030504040204" pitchFamily="50" charset="-128"/>
                </a:rPr>
                <a:t>条第</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項）</a:t>
              </a:r>
            </a:p>
          </p:txBody>
        </p:sp>
        <p:sp>
          <p:nvSpPr>
            <p:cNvPr id="24" name="正方形/長方形 23"/>
            <p:cNvSpPr/>
            <p:nvPr/>
          </p:nvSpPr>
          <p:spPr>
            <a:xfrm>
              <a:off x="365025" y="3847597"/>
              <a:ext cx="3120000" cy="677108"/>
            </a:xfrm>
            <a:prstGeom prst="rect">
              <a:avLst/>
            </a:prstGeom>
            <a:solidFill>
              <a:schemeClr val="bg2">
                <a:lumMod val="90000"/>
              </a:schemeClr>
            </a:solidFill>
            <a:ln>
              <a:solidFill>
                <a:schemeClr val="bg2">
                  <a:lumMod val="25000"/>
                </a:schemeClr>
              </a:solidFill>
              <a:prstDash val="sysDot"/>
            </a:ln>
          </p:spPr>
          <p:txBody>
            <a:bodyPr wrap="square">
              <a:spAutoFit/>
            </a:bodyPr>
            <a:lstStyle/>
            <a:p>
              <a:r>
                <a:rPr lang="ja-JP" altLang="en-US" sz="900" dirty="0">
                  <a:latin typeface="Meiryo UI" panose="020B0604030504040204" pitchFamily="50" charset="-128"/>
                  <a:ea typeface="Meiryo UI" panose="020B0604030504040204" pitchFamily="50" charset="-128"/>
                </a:rPr>
                <a:t>命令に違反した場合は罰則</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50</a:t>
              </a:r>
              <a:r>
                <a:rPr lang="ja-JP" altLang="en-US" sz="900" dirty="0" smtClean="0">
                  <a:latin typeface="Meiryo UI" panose="020B0604030504040204" pitchFamily="50" charset="-128"/>
                  <a:ea typeface="Meiryo UI" panose="020B0604030504040204" pitchFamily="50" charset="-128"/>
                </a:rPr>
                <a:t>万円</a:t>
              </a:r>
              <a:r>
                <a:rPr lang="ja-JP" altLang="en-US" sz="900" dirty="0">
                  <a:latin typeface="Meiryo UI" panose="020B0604030504040204" pitchFamily="50" charset="-128"/>
                  <a:ea typeface="Meiryo UI" panose="020B0604030504040204" pitchFamily="50" charset="-128"/>
                </a:rPr>
                <a:t>以下の罰金）適用</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（健康増進法第</a:t>
              </a:r>
              <a:r>
                <a:rPr lang="en-US" altLang="ja-JP" sz="900" dirty="0">
                  <a:latin typeface="Meiryo UI" panose="020B0604030504040204" pitchFamily="50" charset="-128"/>
                  <a:ea typeface="Meiryo UI" panose="020B0604030504040204" pitchFamily="50" charset="-128"/>
                </a:rPr>
                <a:t>72</a:t>
              </a:r>
              <a:r>
                <a:rPr lang="ja-JP" altLang="en-US" sz="900" dirty="0">
                  <a:latin typeface="Meiryo UI" panose="020B0604030504040204" pitchFamily="50" charset="-128"/>
                  <a:ea typeface="Meiryo UI" panose="020B0604030504040204" pitchFamily="50" charset="-128"/>
                </a:rPr>
                <a:t>条第</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項）</a:t>
              </a:r>
            </a:p>
          </p:txBody>
        </p:sp>
        <p:sp>
          <p:nvSpPr>
            <p:cNvPr id="25" name="下矢印 24"/>
            <p:cNvSpPr/>
            <p:nvPr/>
          </p:nvSpPr>
          <p:spPr>
            <a:xfrm>
              <a:off x="1723887" y="2157439"/>
              <a:ext cx="192000" cy="1680000"/>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chemeClr val="tx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365024" y="2347384"/>
              <a:ext cx="3120000" cy="1231107"/>
            </a:xfrm>
            <a:prstGeom prst="rect">
              <a:avLst/>
            </a:prstGeom>
            <a:solidFill>
              <a:schemeClr val="bg1"/>
            </a:solidFill>
            <a:ln>
              <a:solidFill>
                <a:schemeClr val="bg2">
                  <a:lumMod val="25000"/>
                </a:schemeClr>
              </a:solidFill>
              <a:prstDash val="sysDot"/>
            </a:ln>
          </p:spPr>
          <p:txBody>
            <a:bodyPr wrap="square" anchor="ctr" anchorCtr="0">
              <a:spAutoFit/>
            </a:bodyPr>
            <a:lstStyle/>
            <a:p>
              <a:r>
                <a:rPr lang="ja-JP" altLang="en-US" sz="900" dirty="0" smtClean="0">
                  <a:latin typeface="Meiryo UI" panose="020B0604030504040204" pitchFamily="50" charset="-128"/>
                  <a:ea typeface="Meiryo UI" panose="020B0604030504040204" pitchFamily="50" charset="-128"/>
                </a:rPr>
                <a:t>・知事</a:t>
              </a:r>
              <a:r>
                <a:rPr lang="ja-JP" altLang="en-US" sz="900" dirty="0">
                  <a:latin typeface="Meiryo UI" panose="020B0604030504040204" pitchFamily="50" charset="-128"/>
                  <a:ea typeface="Meiryo UI" panose="020B0604030504040204" pitchFamily="50" charset="-128"/>
                </a:rPr>
                <a:t>は設置者に、管理栄養士を置き</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又は適切な栄養管理を行うよう</a:t>
              </a:r>
              <a:endParaRPr lang="en-US" altLang="ja-JP" sz="900" dirty="0" smtClean="0">
                <a:latin typeface="Meiryo UI" panose="020B0604030504040204" pitchFamily="50" charset="-128"/>
                <a:ea typeface="Meiryo UI" panose="020B0604030504040204" pitchFamily="50" charset="-128"/>
              </a:endParaRPr>
            </a:p>
            <a:p>
              <a:r>
                <a:rPr lang="ja-JP" altLang="en-US" sz="900" b="1"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勧告（健康増進法第</a:t>
              </a:r>
              <a:r>
                <a:rPr lang="en-US" altLang="ja-JP" sz="900" dirty="0">
                  <a:latin typeface="Meiryo UI" panose="020B0604030504040204" pitchFamily="50" charset="-128"/>
                  <a:ea typeface="Meiryo UI" panose="020B0604030504040204" pitchFamily="50" charset="-128"/>
                </a:rPr>
                <a:t>23</a:t>
              </a:r>
              <a:r>
                <a:rPr lang="ja-JP" altLang="en-US" sz="900" dirty="0">
                  <a:latin typeface="Meiryo UI" panose="020B0604030504040204" pitchFamily="50" charset="-128"/>
                  <a:ea typeface="Meiryo UI" panose="020B0604030504040204" pitchFamily="50" charset="-128"/>
                </a:rPr>
                <a:t>条第</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項）</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・正当</a:t>
              </a:r>
              <a:r>
                <a:rPr lang="ja-JP" altLang="en-US" sz="900" dirty="0">
                  <a:latin typeface="Meiryo UI" panose="020B0604030504040204" pitchFamily="50" charset="-128"/>
                  <a:ea typeface="Meiryo UI" panose="020B0604030504040204" pitchFamily="50" charset="-128"/>
                </a:rPr>
                <a:t>な理由なく勧告に係る措置</a:t>
              </a:r>
              <a:r>
                <a:rPr lang="ja-JP" altLang="en-US" sz="900" dirty="0" smtClean="0">
                  <a:latin typeface="Meiryo UI" panose="020B0604030504040204" pitchFamily="50" charset="-128"/>
                  <a:ea typeface="Meiryo UI" panose="020B0604030504040204" pitchFamily="50" charset="-128"/>
                </a:rPr>
                <a:t>を</a:t>
              </a:r>
              <a:endParaRPr lang="en-US" altLang="ja-JP" sz="900" dirty="0" smtClean="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とらない場合、措置をとるべきことを</a:t>
              </a:r>
              <a:endParaRPr lang="en-US" altLang="ja-JP" sz="900" dirty="0" smtClean="0">
                <a:latin typeface="Meiryo UI" panose="020B0604030504040204" pitchFamily="50" charset="-128"/>
                <a:ea typeface="Meiryo UI" panose="020B0604030504040204" pitchFamily="50" charset="-128"/>
              </a:endParaRPr>
            </a:p>
            <a:p>
              <a:r>
                <a:rPr lang="ja-JP" altLang="en-US" sz="900" b="1"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命令（健康増進法第</a:t>
              </a:r>
              <a:r>
                <a:rPr lang="en-US" altLang="ja-JP" sz="900" dirty="0">
                  <a:latin typeface="Meiryo UI" panose="020B0604030504040204" pitchFamily="50" charset="-128"/>
                  <a:ea typeface="Meiryo UI" panose="020B0604030504040204" pitchFamily="50" charset="-128"/>
                </a:rPr>
                <a:t>23</a:t>
              </a:r>
              <a:r>
                <a:rPr lang="ja-JP" altLang="en-US" sz="900" dirty="0">
                  <a:latin typeface="Meiryo UI" panose="020B0604030504040204" pitchFamily="50" charset="-128"/>
                  <a:ea typeface="Meiryo UI" panose="020B0604030504040204" pitchFamily="50" charset="-128"/>
                </a:rPr>
                <a:t>条</a:t>
              </a:r>
              <a:r>
                <a:rPr lang="ja-JP" altLang="en-US" sz="900" dirty="0" smtClean="0">
                  <a:latin typeface="Meiryo UI" panose="020B0604030504040204" pitchFamily="50" charset="-128"/>
                  <a:ea typeface="Meiryo UI" panose="020B0604030504040204" pitchFamily="50" charset="-128"/>
                </a:rPr>
                <a:t>第</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項）</a:t>
              </a:r>
              <a:endParaRPr lang="ja-JP" altLang="en-US" sz="900" dirty="0">
                <a:latin typeface="Meiryo UI" panose="020B0604030504040204" pitchFamily="50" charset="-128"/>
                <a:ea typeface="Meiryo UI" panose="020B0604030504040204" pitchFamily="50" charset="-128"/>
              </a:endParaRPr>
            </a:p>
          </p:txBody>
        </p:sp>
        <p:sp>
          <p:nvSpPr>
            <p:cNvPr id="27" name="下矢印 26"/>
            <p:cNvSpPr/>
            <p:nvPr/>
          </p:nvSpPr>
          <p:spPr>
            <a:xfrm>
              <a:off x="4960606" y="2157439"/>
              <a:ext cx="192000" cy="1680000"/>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chemeClr val="tx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3592606" y="2341849"/>
              <a:ext cx="3120000" cy="677108"/>
            </a:xfrm>
            <a:prstGeom prst="rect">
              <a:avLst/>
            </a:prstGeom>
            <a:solidFill>
              <a:schemeClr val="bg1"/>
            </a:solidFill>
            <a:ln>
              <a:solidFill>
                <a:schemeClr val="bg2">
                  <a:lumMod val="25000"/>
                </a:schemeClr>
              </a:solidFill>
              <a:prstDash val="sysDot"/>
            </a:ln>
          </p:spPr>
          <p:txBody>
            <a:bodyPr wrap="square" anchor="ctr" anchorCtr="0">
              <a:spAutoFit/>
            </a:bodyPr>
            <a:lstStyle/>
            <a:p>
              <a:pPr eaLnBrk="1" hangingPunct="1">
                <a:buFont typeface="Wingdings" pitchFamily="2" charset="2"/>
                <a:buNone/>
                <a:defRPr/>
              </a:pPr>
              <a:r>
                <a:rPr lang="ja-JP" altLang="en-US" sz="900" dirty="0">
                  <a:latin typeface="Meiryo UI" panose="020B0604030504040204" pitchFamily="50" charset="-128"/>
                  <a:ea typeface="Meiryo UI" panose="020B0604030504040204" pitchFamily="50" charset="-128"/>
                </a:rPr>
                <a:t>知事は栄養管理の実施を確保する</a:t>
              </a:r>
              <a:endParaRPr lang="en-US" altLang="ja-JP" sz="900" dirty="0">
                <a:latin typeface="Meiryo UI" panose="020B0604030504040204" pitchFamily="50" charset="-128"/>
                <a:ea typeface="Meiryo UI" panose="020B0604030504040204" pitchFamily="50" charset="-128"/>
              </a:endParaRPr>
            </a:p>
            <a:p>
              <a:pPr eaLnBrk="1" hangingPunct="1">
                <a:buFont typeface="Wingdings" pitchFamily="2" charset="2"/>
                <a:buNone/>
                <a:defRPr/>
              </a:pPr>
              <a:r>
                <a:rPr lang="ja-JP" altLang="en-US" sz="900" dirty="0">
                  <a:latin typeface="Meiryo UI" panose="020B0604030504040204" pitchFamily="50" charset="-128"/>
                  <a:ea typeface="Meiryo UI" panose="020B0604030504040204" pitchFamily="50" charset="-128"/>
                </a:rPr>
                <a:t>ため必要があると認めるときは、</a:t>
              </a:r>
              <a:endParaRPr lang="en-US" altLang="ja-JP" sz="900" dirty="0">
                <a:latin typeface="Meiryo UI" panose="020B0604030504040204" pitchFamily="50" charset="-128"/>
                <a:ea typeface="Meiryo UI" panose="020B0604030504040204" pitchFamily="50" charset="-128"/>
              </a:endParaRPr>
            </a:p>
            <a:p>
              <a:pPr eaLnBrk="1" hangingPunct="1">
                <a:buFont typeface="Wingdings" pitchFamily="2" charset="2"/>
                <a:buNone/>
                <a:defRPr/>
              </a:pPr>
              <a:r>
                <a:rPr lang="ja-JP" altLang="en-US" sz="900" dirty="0" smtClean="0">
                  <a:latin typeface="Meiryo UI" panose="020B0604030504040204" pitchFamily="50" charset="-128"/>
                  <a:ea typeface="Meiryo UI" panose="020B0604030504040204" pitchFamily="50" charset="-128"/>
                </a:rPr>
                <a:t>立入検査等を実施</a:t>
              </a:r>
              <a:r>
                <a:rPr lang="zh-TW" altLang="en-US" sz="900" dirty="0" smtClean="0">
                  <a:latin typeface="Meiryo UI" panose="020B0604030504040204" pitchFamily="50" charset="-128"/>
                  <a:ea typeface="Meiryo UI" panose="020B0604030504040204" pitchFamily="50" charset="-128"/>
                </a:rPr>
                <a:t>（</a:t>
              </a:r>
              <a:r>
                <a:rPr lang="zh-TW" altLang="en-US" sz="900" dirty="0">
                  <a:latin typeface="Meiryo UI" panose="020B0604030504040204" pitchFamily="50" charset="-128"/>
                  <a:ea typeface="Meiryo UI" panose="020B0604030504040204" pitchFamily="50" charset="-128"/>
                </a:rPr>
                <a:t>健康増進法第</a:t>
              </a:r>
              <a:r>
                <a:rPr lang="en-US" altLang="ja-JP" sz="900" dirty="0">
                  <a:latin typeface="Meiryo UI" panose="020B0604030504040204" pitchFamily="50" charset="-128"/>
                  <a:ea typeface="Meiryo UI" panose="020B0604030504040204" pitchFamily="50" charset="-128"/>
                </a:rPr>
                <a:t>24</a:t>
              </a:r>
              <a:r>
                <a:rPr lang="zh-TW" altLang="en-US" sz="900" dirty="0">
                  <a:latin typeface="Meiryo UI" panose="020B0604030504040204" pitchFamily="50" charset="-128"/>
                  <a:ea typeface="Meiryo UI" panose="020B0604030504040204" pitchFamily="50" charset="-128"/>
                </a:rPr>
                <a:t>条）</a:t>
              </a:r>
              <a:endParaRPr lang="ja-JP" altLang="en-US" sz="900" dirty="0">
                <a:latin typeface="Meiryo UI" panose="020B0604030504040204" pitchFamily="50" charset="-128"/>
                <a:ea typeface="Meiryo UI" panose="020B0604030504040204" pitchFamily="50" charset="-128"/>
              </a:endParaRPr>
            </a:p>
          </p:txBody>
        </p:sp>
      </p:grpSp>
      <p:sp>
        <p:nvSpPr>
          <p:cNvPr id="30" name="正方形/長方形 29"/>
          <p:cNvSpPr/>
          <p:nvPr/>
        </p:nvSpPr>
        <p:spPr>
          <a:xfrm>
            <a:off x="540000" y="6588656"/>
            <a:ext cx="5760000" cy="415498"/>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健康</a:t>
            </a:r>
            <a:r>
              <a:rPr lang="ja-JP" altLang="en-US" sz="1000" dirty="0">
                <a:latin typeface="Meiryo UI" panose="020B0604030504040204" pitchFamily="50" charset="-128"/>
                <a:ea typeface="Meiryo UI" panose="020B0604030504040204" pitchFamily="50" charset="-128"/>
              </a:rPr>
              <a:t>増進法では、特定給食施設の栄養管理や管理栄養士の配置義務への違反に対し、その</a:t>
            </a:r>
            <a:r>
              <a:rPr lang="ja-JP" altLang="en-US" sz="1000" dirty="0" smtClean="0">
                <a:latin typeface="Meiryo UI" panose="020B0604030504040204" pitchFamily="50" charset="-128"/>
                <a:ea typeface="Meiryo UI" panose="020B0604030504040204" pitchFamily="50" charset="-128"/>
              </a:rPr>
              <a:t>施設の</a:t>
            </a:r>
            <a:r>
              <a:rPr lang="ja-JP" altLang="en-US" sz="1000" dirty="0">
                <a:latin typeface="Meiryo UI" panose="020B0604030504040204" pitchFamily="50" charset="-128"/>
                <a:ea typeface="Meiryo UI" panose="020B0604030504040204" pitchFamily="50" charset="-128"/>
              </a:rPr>
              <a:t>設置者へ罰則が適用されることがあります。</a:t>
            </a:r>
          </a:p>
        </p:txBody>
      </p:sp>
      <p:sp>
        <p:nvSpPr>
          <p:cNvPr id="3" name="テキスト ボックス 2"/>
          <p:cNvSpPr txBox="1"/>
          <p:nvPr/>
        </p:nvSpPr>
        <p:spPr>
          <a:xfrm>
            <a:off x="549000" y="5279294"/>
            <a:ext cx="5760000" cy="784830"/>
          </a:xfrm>
          <a:prstGeom prst="rect">
            <a:avLst/>
          </a:prstGeom>
          <a:noFill/>
          <a:ln>
            <a:solidFill>
              <a:schemeClr val="accent3">
                <a:lumMod val="75000"/>
              </a:schemeClr>
            </a:solidFill>
            <a:prstDash val="sysDot"/>
          </a:ln>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 給食</a:t>
            </a:r>
            <a:r>
              <a:rPr kumimoji="1" lang="ja-JP" altLang="en-US" sz="900" dirty="0">
                <a:latin typeface="Meiryo UI" panose="020B0604030504040204" pitchFamily="50" charset="-128"/>
                <a:ea typeface="Meiryo UI" panose="020B0604030504040204" pitchFamily="50" charset="-128"/>
              </a:rPr>
              <a:t>業務を委託して</a:t>
            </a:r>
            <a:r>
              <a:rPr kumimoji="1" lang="ja-JP" altLang="en-US" sz="900" dirty="0" smtClean="0">
                <a:latin typeface="Meiryo UI" panose="020B0604030504040204" pitchFamily="50" charset="-128"/>
                <a:ea typeface="Meiryo UI" panose="020B0604030504040204" pitchFamily="50" charset="-128"/>
              </a:rPr>
              <a:t>いる場合でも、栄養管理の責任は施設側にあるので、委託事業者の業務の状況を定期的に確認</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し、必要な指示を行うようにします。</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施設での栄養管理状況を把握するため、栄養管理</a:t>
            </a:r>
            <a:r>
              <a:rPr kumimoji="1" lang="ja-JP" altLang="en-US" sz="900" dirty="0">
                <a:latin typeface="Meiryo UI" panose="020B0604030504040204" pitchFamily="50" charset="-128"/>
                <a:ea typeface="Meiryo UI" panose="020B0604030504040204" pitchFamily="50" charset="-128"/>
              </a:rPr>
              <a:t>報告書の提出をお願いしています</a:t>
            </a:r>
            <a:r>
              <a:rPr kumimoji="1" lang="ja-JP" altLang="en-US" sz="900" dirty="0" smtClean="0">
                <a:latin typeface="Meiryo UI" panose="020B0604030504040204" pitchFamily="50" charset="-128"/>
                <a:ea typeface="Meiryo UI" panose="020B0604030504040204" pitchFamily="50" charset="-128"/>
              </a:rPr>
              <a:t>。保健所管理栄養士等</a:t>
            </a:r>
            <a:r>
              <a:rPr kumimoji="1" lang="ja-JP" altLang="en-US" sz="900" dirty="0">
                <a:latin typeface="Meiryo UI" panose="020B0604030504040204" pitchFamily="50" charset="-128"/>
                <a:ea typeface="Meiryo UI" panose="020B0604030504040204" pitchFamily="50" charset="-128"/>
              </a:rPr>
              <a:t>は</a:t>
            </a:r>
            <a:r>
              <a:rPr kumimoji="1" lang="ja-JP" altLang="en-US" sz="900" dirty="0" smtClean="0">
                <a:latin typeface="Meiryo UI" panose="020B0604030504040204" pitchFamily="50" charset="-128"/>
                <a:ea typeface="Meiryo UI" panose="020B0604030504040204" pitchFamily="50" charset="-128"/>
              </a:rPr>
              <a:t>報告書</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の内容を踏まえ、適切な栄養管理について指導及び助言を</a:t>
            </a:r>
            <a:r>
              <a:rPr kumimoji="1" lang="ja-JP" altLang="en-US" sz="900" dirty="0">
                <a:latin typeface="Meiryo UI" panose="020B0604030504040204" pitchFamily="50" charset="-128"/>
                <a:ea typeface="Meiryo UI" panose="020B0604030504040204" pitchFamily="50" charset="-128"/>
              </a:rPr>
              <a:t>行</a:t>
            </a:r>
            <a:r>
              <a:rPr kumimoji="1" lang="ja-JP" altLang="en-US" sz="900" dirty="0" smtClean="0">
                <a:latin typeface="Meiryo UI" panose="020B0604030504040204" pitchFamily="50" charset="-128"/>
                <a:ea typeface="Meiryo UI" panose="020B0604030504040204" pitchFamily="50" charset="-128"/>
              </a:rPr>
              <a:t>います。また、この報告書は</a:t>
            </a:r>
            <a:r>
              <a:rPr kumimoji="1" lang="ja-JP" altLang="en-US" sz="900" dirty="0">
                <a:latin typeface="Meiryo UI" panose="020B0604030504040204" pitchFamily="50" charset="-128"/>
                <a:ea typeface="Meiryo UI" panose="020B0604030504040204" pitchFamily="50" charset="-128"/>
              </a:rPr>
              <a:t>、公衆衛生向上のための</a:t>
            </a:r>
            <a:r>
              <a:rPr kumimoji="1" lang="ja-JP" altLang="en-US" sz="900" dirty="0" smtClean="0">
                <a:latin typeface="Meiryo UI" panose="020B0604030504040204" pitchFamily="50" charset="-128"/>
                <a:ea typeface="Meiryo UI" panose="020B0604030504040204" pitchFamily="50" charset="-128"/>
              </a:rPr>
              <a:t>統計</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資料として活用しますのでご了承ください。 （</a:t>
            </a:r>
            <a:r>
              <a:rPr kumimoji="1" lang="en-US" altLang="ja-JP" sz="900" dirty="0" smtClean="0">
                <a:latin typeface="Meiryo UI" panose="020B0604030504040204" pitchFamily="50" charset="-128"/>
                <a:ea typeface="Meiryo UI" panose="020B0604030504040204" pitchFamily="50" charset="-128"/>
              </a:rPr>
              <a:t>P44</a:t>
            </a:r>
            <a:r>
              <a:rPr kumimoji="1" lang="ja-JP" altLang="en-US" sz="900" dirty="0" smtClean="0">
                <a:latin typeface="Meiryo UI" panose="020B0604030504040204" pitchFamily="50" charset="-128"/>
                <a:ea typeface="Meiryo UI" panose="020B0604030504040204" pitchFamily="50" charset="-128"/>
              </a:rPr>
              <a:t>参照）</a:t>
            </a:r>
          </a:p>
        </p:txBody>
      </p:sp>
      <p:sp>
        <p:nvSpPr>
          <p:cNvPr id="5" name="正方形/長方形 4"/>
          <p:cNvSpPr/>
          <p:nvPr/>
        </p:nvSpPr>
        <p:spPr>
          <a:xfrm>
            <a:off x="462937" y="5022116"/>
            <a:ext cx="5760000" cy="215444"/>
          </a:xfrm>
          <a:prstGeom prst="rect">
            <a:avLst/>
          </a:prstGeom>
        </p:spPr>
        <p:txBody>
          <a:bodyPr wrap="square">
            <a:spAutoFit/>
          </a:bodyPr>
          <a:lstStyle/>
          <a:p>
            <a:r>
              <a:rPr kumimoji="1" lang="en-US" altLang="ja-JP" sz="800" dirty="0" smtClean="0">
                <a:latin typeface="Meiryo UI" panose="020B0604030504040204" pitchFamily="50" charset="-128"/>
                <a:ea typeface="Meiryo UI" panose="020B0604030504040204" pitchFamily="50" charset="-128"/>
              </a:rPr>
              <a:t>※1 </a:t>
            </a:r>
            <a:r>
              <a:rPr kumimoji="1" lang="ja-JP" altLang="en-US" sz="800" dirty="0" smtClean="0">
                <a:latin typeface="Meiryo UI" panose="020B0604030504040204" pitchFamily="50" charset="-128"/>
                <a:ea typeface="Meiryo UI" panose="020B0604030504040204" pitchFamily="50" charset="-128"/>
              </a:rPr>
              <a:t>特定</a:t>
            </a:r>
            <a:r>
              <a:rPr kumimoji="1" lang="ja-JP" altLang="en-US" sz="800" dirty="0">
                <a:latin typeface="Meiryo UI" panose="020B0604030504040204" pitchFamily="50" charset="-128"/>
                <a:ea typeface="Meiryo UI" panose="020B0604030504040204" pitchFamily="50" charset="-128"/>
              </a:rPr>
              <a:t>給食施設における栄養管理に関する指導・支援等に</a:t>
            </a:r>
            <a:r>
              <a:rPr kumimoji="1" lang="ja-JP" altLang="en-US" sz="800" dirty="0" smtClean="0">
                <a:latin typeface="Meiryo UI" panose="020B0604030504040204" pitchFamily="50" charset="-128"/>
                <a:ea typeface="Meiryo UI" panose="020B0604030504040204" pitchFamily="50" charset="-128"/>
              </a:rPr>
              <a:t>ついて</a:t>
            </a:r>
            <a:r>
              <a:rPr kumimoji="1" lang="ja-JP" altLang="en-US" sz="800" dirty="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年</a:t>
            </a: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31</a:t>
            </a:r>
            <a:r>
              <a:rPr kumimoji="1" lang="ja-JP" altLang="en-US" sz="800" dirty="0">
                <a:latin typeface="Meiryo UI" panose="020B0604030504040204" pitchFamily="50" charset="-128"/>
                <a:ea typeface="Meiryo UI" panose="020B0604030504040204" pitchFamily="50" charset="-128"/>
              </a:rPr>
              <a:t>日付け</a:t>
            </a:r>
            <a:r>
              <a:rPr kumimoji="1" lang="ja-JP" altLang="en-US" sz="800" dirty="0" err="1">
                <a:latin typeface="Meiryo UI" panose="020B0604030504040204" pitchFamily="50" charset="-128"/>
                <a:ea typeface="Meiryo UI" panose="020B0604030504040204" pitchFamily="50" charset="-128"/>
              </a:rPr>
              <a:t>健</a:t>
            </a:r>
            <a:r>
              <a:rPr kumimoji="1" lang="ja-JP" altLang="en-US" sz="800" dirty="0" err="1" smtClean="0">
                <a:latin typeface="Meiryo UI" panose="020B0604030504040204" pitchFamily="50" charset="-128"/>
                <a:ea typeface="Meiryo UI" panose="020B0604030504040204" pitchFamily="50" charset="-128"/>
              </a:rPr>
              <a:t>健</a:t>
            </a:r>
            <a:r>
              <a:rPr kumimoji="1" lang="ja-JP" altLang="en-US" sz="800" dirty="0" smtClean="0">
                <a:latin typeface="Meiryo UI" panose="020B0604030504040204" pitchFamily="50" charset="-128"/>
                <a:ea typeface="Meiryo UI" panose="020B0604030504040204" pitchFamily="50" charset="-128"/>
              </a:rPr>
              <a:t>発</a:t>
            </a:r>
            <a:r>
              <a:rPr kumimoji="1" lang="en-US" altLang="ja-JP" sz="800" dirty="0" smtClean="0">
                <a:latin typeface="Meiryo UI" panose="020B0604030504040204" pitchFamily="50" charset="-128"/>
                <a:ea typeface="Meiryo UI" panose="020B0604030504040204" pitchFamily="50" charset="-128"/>
              </a:rPr>
              <a:t>0331</a:t>
            </a:r>
            <a:r>
              <a:rPr kumimoji="1" lang="ja-JP" altLang="en-US" sz="800" dirty="0">
                <a:latin typeface="Meiryo UI" panose="020B0604030504040204" pitchFamily="50" charset="-128"/>
                <a:ea typeface="Meiryo UI" panose="020B0604030504040204" pitchFamily="50" charset="-128"/>
              </a:rPr>
              <a:t>第</a:t>
            </a:r>
            <a:r>
              <a:rPr kumimoji="1" lang="en-US" altLang="ja-JP" sz="800" dirty="0">
                <a:latin typeface="Meiryo UI" panose="020B0604030504040204" pitchFamily="50" charset="-128"/>
                <a:ea typeface="Meiryo UI" panose="020B0604030504040204" pitchFamily="50" charset="-128"/>
              </a:rPr>
              <a:t>2</a:t>
            </a:r>
            <a:r>
              <a:rPr kumimoji="1" lang="ja-JP" altLang="en-US" sz="800" dirty="0" smtClean="0">
                <a:latin typeface="Meiryo UI" panose="020B0604030504040204" pitchFamily="50" charset="-128"/>
                <a:ea typeface="Meiryo UI" panose="020B0604030504040204" pitchFamily="50" charset="-128"/>
              </a:rPr>
              <a:t>号）</a:t>
            </a:r>
            <a:endParaRPr kumimoji="1" lang="en-US" altLang="ja-JP" sz="800" dirty="0">
              <a:latin typeface="Meiryo UI" panose="020B0604030504040204" pitchFamily="50" charset="-128"/>
              <a:ea typeface="Meiryo UI" panose="020B0604030504040204" pitchFamily="50" charset="-128"/>
            </a:endParaRPr>
          </a:p>
        </p:txBody>
      </p:sp>
      <p:grpSp>
        <p:nvGrpSpPr>
          <p:cNvPr id="35" name="グループ化 34"/>
          <p:cNvGrpSpPr/>
          <p:nvPr/>
        </p:nvGrpSpPr>
        <p:grpSpPr>
          <a:xfrm>
            <a:off x="540000" y="6299714"/>
            <a:ext cx="3617484" cy="315271"/>
            <a:chOff x="575916" y="4509569"/>
            <a:chExt cx="3617484" cy="315271"/>
          </a:xfrm>
        </p:grpSpPr>
        <p:sp>
          <p:nvSpPr>
            <p:cNvPr id="36" name="テキスト ボックス 35"/>
            <p:cNvSpPr txBox="1"/>
            <p:nvPr/>
          </p:nvSpPr>
          <p:spPr>
            <a:xfrm>
              <a:off x="599847" y="4509569"/>
              <a:ext cx="2385031"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(4)  </a:t>
              </a:r>
              <a:r>
                <a:rPr kumimoji="1" lang="ja-JP" altLang="en-US" sz="1100" dirty="0" smtClean="0">
                  <a:latin typeface="Meiryo UI" panose="020B0604030504040204" pitchFamily="50" charset="-128"/>
                  <a:ea typeface="Meiryo UI" panose="020B0604030504040204" pitchFamily="50" charset="-128"/>
                </a:rPr>
                <a:t>特定給食施設の設置者への罰則</a:t>
              </a:r>
              <a:endParaRPr kumimoji="1" lang="ja-JP" altLang="en-US" sz="1100" dirty="0">
                <a:latin typeface="Meiryo UI" panose="020B0604030504040204" pitchFamily="50" charset="-128"/>
                <a:ea typeface="Meiryo UI" panose="020B0604030504040204" pitchFamily="50" charset="-128"/>
              </a:endParaRPr>
            </a:p>
          </p:txBody>
        </p:sp>
        <p:cxnSp>
          <p:nvCxnSpPr>
            <p:cNvPr id="37" name="直線コネクタ 36"/>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38" name="フローチャート : 結合子 37"/>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スライド番号プレースホルダー 1"/>
          <p:cNvSpPr>
            <a:spLocks noGrp="1"/>
          </p:cNvSpPr>
          <p:nvPr>
            <p:ph type="sldNum" sz="quarter" idx="10"/>
          </p:nvPr>
        </p:nvSpPr>
        <p:spPr/>
        <p:txBody>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35216004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4" name="正方形/長方形 3"/>
          <p:cNvSpPr/>
          <p:nvPr/>
        </p:nvSpPr>
        <p:spPr>
          <a:xfrm>
            <a:off x="549000" y="717788"/>
            <a:ext cx="5760000" cy="8540800"/>
          </a:xfrm>
          <a:prstGeom prst="rect">
            <a:avLst/>
          </a:prstGeom>
        </p:spPr>
        <p:txBody>
          <a:bodyPr wrap="square">
            <a:spAutoFit/>
          </a:bodyPr>
          <a:lstStyle/>
          <a:p>
            <a:pPr>
              <a:lnSpc>
                <a:spcPct val="150000"/>
              </a:lnSpc>
            </a:pPr>
            <a:r>
              <a:rPr lang="ja-JP" altLang="en-US" sz="900" dirty="0">
                <a:latin typeface="Meiryo UI" panose="020B0604030504040204" pitchFamily="50" charset="-128"/>
                <a:ea typeface="Meiryo UI" panose="020B0604030504040204" pitchFamily="50" charset="-128"/>
              </a:rPr>
              <a:t>（指導及び助言）</a:t>
            </a:r>
          </a:p>
          <a:p>
            <a:r>
              <a:rPr lang="ja-JP" altLang="en-US" sz="900" b="1" dirty="0">
                <a:latin typeface="Meiryo UI" panose="020B0604030504040204" pitchFamily="50" charset="-128"/>
                <a:ea typeface="Meiryo UI" panose="020B0604030504040204" pitchFamily="50" charset="-128"/>
              </a:rPr>
              <a:t>第二十二条</a:t>
            </a:r>
            <a:r>
              <a:rPr lang="ja-JP" altLang="en-US" sz="900" dirty="0">
                <a:latin typeface="Meiryo UI" panose="020B0604030504040204" pitchFamily="50" charset="-128"/>
                <a:ea typeface="Meiryo UI" panose="020B0604030504040204" pitchFamily="50" charset="-128"/>
              </a:rPr>
              <a:t>　都道府県知事は、特定給食施設の設置者に対し、前条第一項又は第三項の規定による栄養管理の実施を確保するため必要があると認めるときは、当該栄養管理の実施に関し必要な指導及び助言をすることができる。</a:t>
            </a:r>
          </a:p>
          <a:p>
            <a:pPr>
              <a:lnSpc>
                <a:spcPct val="150000"/>
              </a:lnSpc>
            </a:pPr>
            <a:r>
              <a:rPr lang="ja-JP" altLang="en-US" sz="900" dirty="0">
                <a:latin typeface="Meiryo UI" panose="020B0604030504040204" pitchFamily="50" charset="-128"/>
                <a:ea typeface="Meiryo UI" panose="020B0604030504040204" pitchFamily="50" charset="-128"/>
              </a:rPr>
              <a:t>（勧告及び命令）</a:t>
            </a:r>
          </a:p>
          <a:p>
            <a:r>
              <a:rPr lang="ja-JP" altLang="en-US" sz="900" b="1" dirty="0">
                <a:latin typeface="Meiryo UI" panose="020B0604030504040204" pitchFamily="50" charset="-128"/>
                <a:ea typeface="Meiryo UI" panose="020B0604030504040204" pitchFamily="50" charset="-128"/>
              </a:rPr>
              <a:t>第二十三条</a:t>
            </a:r>
            <a:r>
              <a:rPr lang="ja-JP" altLang="en-US" sz="900" dirty="0">
                <a:latin typeface="Meiryo UI" panose="020B0604030504040204" pitchFamily="50" charset="-128"/>
                <a:ea typeface="Meiryo UI" panose="020B0604030504040204" pitchFamily="50" charset="-128"/>
              </a:rPr>
              <a:t>　都道府県知事は、第二十一条第一項の規定に違反して管理栄養士を置かず、若しくは同条第三項の規定に違反して適切な栄養管理を行わず、又は正当な理由がなくて前条の栄養管理をしない特定給食施設の設置者があるときは、当該特定給食施設の設置者に対し、管理栄養士を置き、又は適切な栄養管理を行うよう勧告をすることができる。</a:t>
            </a:r>
          </a:p>
          <a:p>
            <a:r>
              <a:rPr lang="ja-JP" altLang="en-US" sz="900" dirty="0">
                <a:latin typeface="Meiryo UI" panose="020B0604030504040204" pitchFamily="50" charset="-128"/>
                <a:ea typeface="Meiryo UI" panose="020B0604030504040204" pitchFamily="50" charset="-128"/>
              </a:rPr>
              <a:t>２　都道府県知事は、前項に規定する勧告を受けた特定給食施設の設置者が、正当な理由がなくてその勧告に係る措置をとらなかったときは、当該特定給食施設の設置者に対し、その勧告に係る措置をとるべきことを命ずることができる。</a:t>
            </a:r>
          </a:p>
          <a:p>
            <a:pPr>
              <a:lnSpc>
                <a:spcPct val="150000"/>
              </a:lnSpc>
            </a:pPr>
            <a:r>
              <a:rPr lang="ja-JP" altLang="en-US" sz="900" dirty="0">
                <a:latin typeface="Meiryo UI" panose="020B0604030504040204" pitchFamily="50" charset="-128"/>
                <a:ea typeface="Meiryo UI" panose="020B0604030504040204" pitchFamily="50" charset="-128"/>
              </a:rPr>
              <a:t>（立入検査等）</a:t>
            </a:r>
          </a:p>
          <a:p>
            <a:r>
              <a:rPr lang="ja-JP" altLang="en-US" sz="900" b="1" dirty="0">
                <a:latin typeface="Meiryo UI" panose="020B0604030504040204" pitchFamily="50" charset="-128"/>
                <a:ea typeface="Meiryo UI" panose="020B0604030504040204" pitchFamily="50" charset="-128"/>
              </a:rPr>
              <a:t>第二十四条</a:t>
            </a:r>
            <a:r>
              <a:rPr lang="ja-JP" altLang="en-US" sz="900" dirty="0">
                <a:latin typeface="Meiryo UI" panose="020B0604030504040204" pitchFamily="50" charset="-128"/>
                <a:ea typeface="Meiryo UI" panose="020B0604030504040204" pitchFamily="50" charset="-128"/>
              </a:rPr>
              <a:t>　都道府県知事は、第二十一条第一項又は第三項の規定による栄養管理の実施を確保するため必要があると認めるときは、特定給食施設の設置者若しくは管理者に対し、その業務に関し報告をさせ、又は栄養指導員に、当該施設に立ち入り、業務の状況若しくは帳簿、書類その他の物件を検査させ、若しくは関係者に質問させることができる。</a:t>
            </a:r>
          </a:p>
          <a:p>
            <a:r>
              <a:rPr lang="ja-JP" altLang="en-US" sz="900" dirty="0">
                <a:latin typeface="Meiryo UI" panose="020B0604030504040204" pitchFamily="50" charset="-128"/>
                <a:ea typeface="Meiryo UI" panose="020B0604030504040204" pitchFamily="50" charset="-128"/>
              </a:rPr>
              <a:t>２　前項の規定により立入検査又は質問をする栄養指導員は、その身分を示す証明書を携帯し、関係者に提示しなければならない。</a:t>
            </a:r>
          </a:p>
          <a:p>
            <a:r>
              <a:rPr lang="ja-JP" altLang="en-US" sz="900" dirty="0">
                <a:latin typeface="Meiryo UI" panose="020B0604030504040204" pitchFamily="50" charset="-128"/>
                <a:ea typeface="Meiryo UI" panose="020B0604030504040204" pitchFamily="50" charset="-128"/>
              </a:rPr>
              <a:t>３　第一項の規定による権限は、犯罪捜査のために認められたものと解釈してはならない</a:t>
            </a:r>
          </a:p>
          <a:p>
            <a:pPr>
              <a:lnSpc>
                <a:spcPct val="200000"/>
              </a:lnSpc>
            </a:pPr>
            <a:r>
              <a:rPr lang="ja-JP" altLang="en-US" sz="900" dirty="0" smtClean="0">
                <a:latin typeface="Meiryo UI" panose="020B0604030504040204" pitchFamily="50" charset="-128"/>
                <a:ea typeface="Meiryo UI" panose="020B0604030504040204" pitchFamily="50" charset="-128"/>
              </a:rPr>
              <a:t>第九章</a:t>
            </a:r>
            <a:r>
              <a:rPr lang="ja-JP" altLang="en-US" sz="900" dirty="0">
                <a:latin typeface="Meiryo UI" panose="020B0604030504040204" pitchFamily="50" charset="-128"/>
                <a:ea typeface="Meiryo UI" panose="020B0604030504040204" pitchFamily="50" charset="-128"/>
              </a:rPr>
              <a:t>　罰則</a:t>
            </a:r>
          </a:p>
          <a:p>
            <a:r>
              <a:rPr lang="ja-JP" altLang="en-US" sz="900" b="1" dirty="0">
                <a:latin typeface="Meiryo UI" panose="020B0604030504040204" pitchFamily="50" charset="-128"/>
                <a:ea typeface="Meiryo UI" panose="020B0604030504040204" pitchFamily="50" charset="-128"/>
              </a:rPr>
              <a:t>第七十条</a:t>
            </a:r>
            <a:r>
              <a:rPr lang="ja-JP" altLang="en-US" sz="900" dirty="0">
                <a:latin typeface="Meiryo UI" panose="020B0604030504040204" pitchFamily="50" charset="-128"/>
                <a:ea typeface="Meiryo UI" panose="020B0604030504040204" pitchFamily="50" charset="-128"/>
              </a:rPr>
              <a:t>　国民健康・栄養調査に関する事務に従事した公務員、研究所の職員若しくは国民健康・栄養調査員又はこれらの職にあった者が、その職務の執行に関して知り得た人の秘密を正当な理由がなく漏らしたときは、一年以下の懲役又は百万円以下の罰金に処する。</a:t>
            </a:r>
          </a:p>
          <a:p>
            <a:r>
              <a:rPr lang="ja-JP" altLang="en-US" sz="900" dirty="0">
                <a:latin typeface="Meiryo UI" panose="020B0604030504040204" pitchFamily="50" charset="-128"/>
                <a:ea typeface="Meiryo UI" panose="020B0604030504040204" pitchFamily="50" charset="-128"/>
              </a:rPr>
              <a:t>２　職務上前項の秘密を知り得た他の公務員又は公務員であった者が、正当な理由がなくその秘密を漏らしたときも、同項と同様とする。</a:t>
            </a:r>
          </a:p>
          <a:p>
            <a:r>
              <a:rPr lang="ja-JP" altLang="en-US" sz="900" dirty="0">
                <a:latin typeface="Meiryo UI" panose="020B0604030504040204" pitchFamily="50" charset="-128"/>
                <a:ea typeface="Meiryo UI" panose="020B0604030504040204" pitchFamily="50" charset="-128"/>
              </a:rPr>
              <a:t>３　第五十三条第一項の規定に違反してその職務に関して知り得た秘密を漏らした者は、一年以下の懲役又は百万円以下の罰金に処する。</a:t>
            </a:r>
          </a:p>
          <a:p>
            <a:r>
              <a:rPr lang="ja-JP" altLang="en-US" sz="900" dirty="0">
                <a:latin typeface="Meiryo UI" panose="020B0604030504040204" pitchFamily="50" charset="-128"/>
                <a:ea typeface="Meiryo UI" panose="020B0604030504040204" pitchFamily="50" charset="-128"/>
              </a:rPr>
              <a:t>４　第五十五条の規定による業務の停止の命令に違反したときは、その違反行為をした登録試験機関の役員又は職員は、一年以下の懲役又は百万円以下の罰金に処する。</a:t>
            </a:r>
          </a:p>
          <a:p>
            <a:r>
              <a:rPr lang="ja-JP" altLang="en-US" sz="900" b="1" dirty="0">
                <a:latin typeface="Meiryo UI" panose="020B0604030504040204" pitchFamily="50" charset="-128"/>
                <a:ea typeface="Meiryo UI" panose="020B0604030504040204" pitchFamily="50" charset="-128"/>
              </a:rPr>
              <a:t>第七十一条</a:t>
            </a:r>
            <a:r>
              <a:rPr lang="ja-JP" altLang="en-US" sz="900" dirty="0">
                <a:latin typeface="Meiryo UI" panose="020B0604030504040204" pitchFamily="50" charset="-128"/>
                <a:ea typeface="Meiryo UI" panose="020B0604030504040204" pitchFamily="50" charset="-128"/>
              </a:rPr>
              <a:t>　第六十六条第二項の規定に基づく命令に違反した者は、六月以下の懲役又は百万円以下の罰金に処する。</a:t>
            </a:r>
          </a:p>
          <a:p>
            <a:r>
              <a:rPr lang="ja-JP" altLang="en-US" sz="900" b="1" dirty="0">
                <a:latin typeface="Meiryo UI" panose="020B0604030504040204" pitchFamily="50" charset="-128"/>
                <a:ea typeface="Meiryo UI" panose="020B0604030504040204" pitchFamily="50" charset="-128"/>
              </a:rPr>
              <a:t>第七十二条</a:t>
            </a:r>
            <a:r>
              <a:rPr lang="ja-JP" altLang="en-US" sz="900" dirty="0">
                <a:latin typeface="Meiryo UI" panose="020B0604030504040204" pitchFamily="50" charset="-128"/>
                <a:ea typeface="Meiryo UI" panose="020B0604030504040204" pitchFamily="50" charset="-128"/>
              </a:rPr>
              <a:t>　次の各号のいずれかに該当する者は、五十万円以下の罰金に処する。</a:t>
            </a:r>
          </a:p>
          <a:p>
            <a:r>
              <a:rPr lang="ja-JP" altLang="en-US" sz="900" dirty="0">
                <a:latin typeface="Meiryo UI" panose="020B0604030504040204" pitchFamily="50" charset="-128"/>
                <a:ea typeface="Meiryo UI" panose="020B0604030504040204" pitchFamily="50" charset="-128"/>
              </a:rPr>
              <a:t>一　第二十三条第二項の規定に基づく命令に違反した者</a:t>
            </a:r>
          </a:p>
          <a:p>
            <a:r>
              <a:rPr lang="ja-JP" altLang="en-US" sz="900" dirty="0">
                <a:latin typeface="Meiryo UI" panose="020B0604030504040204" pitchFamily="50" charset="-128"/>
                <a:ea typeface="Meiryo UI" panose="020B0604030504040204" pitchFamily="50" charset="-128"/>
              </a:rPr>
              <a:t>二　第四十三条第一項の規定に違反した者</a:t>
            </a:r>
          </a:p>
          <a:p>
            <a:r>
              <a:rPr lang="ja-JP" altLang="en-US" sz="900" dirty="0">
                <a:latin typeface="Meiryo UI" panose="020B0604030504040204" pitchFamily="50" charset="-128"/>
                <a:ea typeface="Meiryo UI" panose="020B0604030504040204" pitchFamily="50" charset="-128"/>
              </a:rPr>
              <a:t>三　第五十七条第二項の規定による命令に違反した者</a:t>
            </a:r>
          </a:p>
          <a:p>
            <a:r>
              <a:rPr lang="ja-JP" altLang="en-US" sz="900" b="1" dirty="0">
                <a:latin typeface="Meiryo UI" panose="020B0604030504040204" pitchFamily="50" charset="-128"/>
                <a:ea typeface="Meiryo UI" panose="020B0604030504040204" pitchFamily="50" charset="-128"/>
              </a:rPr>
              <a:t>第七十三条</a:t>
            </a:r>
            <a:r>
              <a:rPr lang="ja-JP" altLang="en-US" sz="900" dirty="0">
                <a:latin typeface="Meiryo UI" panose="020B0604030504040204" pitchFamily="50" charset="-128"/>
                <a:ea typeface="Meiryo UI" panose="020B0604030504040204" pitchFamily="50" charset="-128"/>
              </a:rPr>
              <a:t>　次に掲げる違反があった場合においては、その行為をした登録試験機関の代表者、代理人、使用人その他の従業者は、五十万円以下の罰金に処する。</a:t>
            </a:r>
          </a:p>
          <a:p>
            <a:r>
              <a:rPr lang="ja-JP" altLang="en-US" sz="900" dirty="0">
                <a:latin typeface="Meiryo UI" panose="020B0604030504040204" pitchFamily="50" charset="-128"/>
                <a:ea typeface="Meiryo UI" panose="020B0604030504040204" pitchFamily="50" charset="-128"/>
              </a:rPr>
              <a:t>一　第五十一条の規定による許可を受けないで、許可試験の業務を廃止したとき。</a:t>
            </a:r>
          </a:p>
          <a:p>
            <a:r>
              <a:rPr lang="ja-JP" altLang="en-US" sz="900" dirty="0">
                <a:latin typeface="Meiryo UI" panose="020B0604030504040204" pitchFamily="50" charset="-128"/>
                <a:ea typeface="Meiryo UI" panose="020B0604030504040204" pitchFamily="50" charset="-128"/>
              </a:rPr>
              <a:t>二　第五十六条の規定による帳簿を備え付けず、帳簿に記載せず、若しくは虚偽の記載をし、又は帳簿を保存しなかったとき。</a:t>
            </a:r>
          </a:p>
          <a:p>
            <a:r>
              <a:rPr lang="ja-JP" altLang="en-US" sz="900" dirty="0">
                <a:latin typeface="Meiryo UI" panose="020B0604030504040204" pitchFamily="50" charset="-128"/>
                <a:ea typeface="Meiryo UI" panose="020B0604030504040204" pitchFamily="50" charset="-128"/>
              </a:rPr>
              <a:t>三　第五十八条の規定による報告をせず、又は虚偽の報告をしたとき。</a:t>
            </a:r>
          </a:p>
          <a:p>
            <a:r>
              <a:rPr lang="ja-JP" altLang="en-US" sz="900" dirty="0">
                <a:latin typeface="Meiryo UI" panose="020B0604030504040204" pitchFamily="50" charset="-128"/>
                <a:ea typeface="Meiryo UI" panose="020B0604030504040204" pitchFamily="50" charset="-128"/>
              </a:rPr>
              <a:t>四　第五十九条第一項の規定による検査を拒み、妨げ、又は忌避したとき。</a:t>
            </a:r>
          </a:p>
          <a:p>
            <a:r>
              <a:rPr lang="ja-JP" altLang="en-US" sz="900" b="1" dirty="0">
                <a:latin typeface="Meiryo UI" panose="020B0604030504040204" pitchFamily="50" charset="-128"/>
                <a:ea typeface="Meiryo UI" panose="020B0604030504040204" pitchFamily="50" charset="-128"/>
              </a:rPr>
              <a:t>第七十四条</a:t>
            </a:r>
            <a:r>
              <a:rPr lang="ja-JP" altLang="en-US" sz="900" dirty="0">
                <a:latin typeface="Meiryo UI" panose="020B0604030504040204" pitchFamily="50" charset="-128"/>
                <a:ea typeface="Meiryo UI" panose="020B0604030504040204" pitchFamily="50" charset="-128"/>
              </a:rPr>
              <a:t>　次の各号のいずれかに該当する者は、三十万円以下の罰金に処する。</a:t>
            </a:r>
          </a:p>
          <a:p>
            <a:r>
              <a:rPr lang="ja-JP" altLang="en-US" sz="900" dirty="0">
                <a:latin typeface="Meiryo UI" panose="020B0604030504040204" pitchFamily="50" charset="-128"/>
                <a:ea typeface="Meiryo UI" panose="020B0604030504040204" pitchFamily="50" charset="-128"/>
              </a:rPr>
              <a:t>一　第二十四条第一項の規定による報告をせず、若しくは虚偽の報告をし、又は同項の規定による検査を拒み、妨げ、若しくは忌避し、若しくは同項の規定による質問に対して答弁をせず、若しくは虚偽の答弁をした者</a:t>
            </a:r>
          </a:p>
          <a:p>
            <a:r>
              <a:rPr lang="ja-JP" altLang="en-US" sz="900" dirty="0">
                <a:latin typeface="Meiryo UI" panose="020B0604030504040204" pitchFamily="50" charset="-128"/>
                <a:ea typeface="Meiryo UI" panose="020B0604030504040204" pitchFamily="50" charset="-128"/>
              </a:rPr>
              <a:t>二　第六十一条第一項（第六十三条第二項において準用する場合を含む。）の規定による検査又は収去を拒み、妨げ、又は忌避した者</a:t>
            </a:r>
          </a:p>
          <a:p>
            <a:r>
              <a:rPr lang="ja-JP" altLang="en-US" sz="900" b="1" dirty="0">
                <a:latin typeface="Meiryo UI" panose="020B0604030504040204" pitchFamily="50" charset="-128"/>
                <a:ea typeface="Meiryo UI" panose="020B0604030504040204" pitchFamily="50" charset="-128"/>
              </a:rPr>
              <a:t>第七十五条</a:t>
            </a:r>
            <a:r>
              <a:rPr lang="ja-JP" altLang="en-US" sz="900" dirty="0">
                <a:latin typeface="Meiryo UI" panose="020B0604030504040204" pitchFamily="50" charset="-128"/>
                <a:ea typeface="Meiryo UI" panose="020B0604030504040204" pitchFamily="50" charset="-128"/>
              </a:rPr>
              <a:t>　法人の代表者又は法人若しくは人の代理人、使用人その他の従業者が、その法人又は人の業務に関し、第七十二条又は前条の違反行為をしたときは、行為者を罰するほか、その法人又は人に対して各本条の刑を科する。</a:t>
            </a:r>
          </a:p>
          <a:p>
            <a:r>
              <a:rPr lang="ja-JP" altLang="en-US" sz="900" b="1" dirty="0">
                <a:latin typeface="Meiryo UI" panose="020B0604030504040204" pitchFamily="50" charset="-128"/>
                <a:ea typeface="Meiryo UI" panose="020B0604030504040204" pitchFamily="50" charset="-128"/>
              </a:rPr>
              <a:t>第七十六条</a:t>
            </a:r>
            <a:r>
              <a:rPr lang="ja-JP" altLang="en-US" sz="900" dirty="0">
                <a:latin typeface="Meiryo UI" panose="020B0604030504040204" pitchFamily="50" charset="-128"/>
                <a:ea typeface="Meiryo UI" panose="020B0604030504040204" pitchFamily="50" charset="-128"/>
              </a:rPr>
              <a:t>　次の各号のいずれかに該当する者は、五十万円以下の過料に処する。</a:t>
            </a:r>
          </a:p>
          <a:p>
            <a:r>
              <a:rPr lang="ja-JP" altLang="en-US" sz="900" dirty="0">
                <a:latin typeface="Meiryo UI" panose="020B0604030504040204" pitchFamily="50" charset="-128"/>
                <a:ea typeface="Meiryo UI" panose="020B0604030504040204" pitchFamily="50" charset="-128"/>
              </a:rPr>
              <a:t>一　第三十二条第三項、第三十四条第三項又は第三十六条第四項の規定に基づく命令に違反した者</a:t>
            </a:r>
          </a:p>
          <a:p>
            <a:r>
              <a:rPr lang="ja-JP" altLang="en-US" sz="900" dirty="0">
                <a:latin typeface="Meiryo UI" panose="020B0604030504040204" pitchFamily="50" charset="-128"/>
                <a:ea typeface="Meiryo UI" panose="020B0604030504040204" pitchFamily="50" charset="-128"/>
              </a:rPr>
              <a:t>二　第三十三条第三項、第三十五条第三項又は第三十七条の規定に違反した者</a:t>
            </a:r>
          </a:p>
          <a:p>
            <a:r>
              <a:rPr lang="ja-JP" altLang="en-US" sz="900" b="1" dirty="0">
                <a:latin typeface="Meiryo UI" panose="020B0604030504040204" pitchFamily="50" charset="-128"/>
                <a:ea typeface="Meiryo UI" panose="020B0604030504040204" pitchFamily="50" charset="-128"/>
              </a:rPr>
              <a:t>第七十七条</a:t>
            </a:r>
            <a:r>
              <a:rPr lang="ja-JP" altLang="en-US" sz="900" dirty="0">
                <a:latin typeface="Meiryo UI" panose="020B0604030504040204" pitchFamily="50" charset="-128"/>
                <a:ea typeface="Meiryo UI" panose="020B0604030504040204" pitchFamily="50" charset="-128"/>
              </a:rPr>
              <a:t>　次の各号のいずれかに該当する者は、三十万円以下の過料に処する。</a:t>
            </a:r>
          </a:p>
          <a:p>
            <a:r>
              <a:rPr lang="ja-JP" altLang="en-US" sz="900" dirty="0">
                <a:latin typeface="Meiryo UI" panose="020B0604030504040204" pitchFamily="50" charset="-128"/>
                <a:ea typeface="Meiryo UI" panose="020B0604030504040204" pitchFamily="50" charset="-128"/>
              </a:rPr>
              <a:t>一　第二十九条第二項の規定に基づく命令に違反した者</a:t>
            </a:r>
          </a:p>
          <a:p>
            <a:r>
              <a:rPr lang="ja-JP" altLang="en-US" sz="900" dirty="0">
                <a:latin typeface="Meiryo UI" panose="020B0604030504040204" pitchFamily="50" charset="-128"/>
                <a:ea typeface="Meiryo UI" panose="020B0604030504040204" pitchFamily="50" charset="-128"/>
              </a:rPr>
              <a:t>二　第三十三条第七項又は第三十五条第十項の規定に違反した者</a:t>
            </a:r>
          </a:p>
          <a:p>
            <a:r>
              <a:rPr lang="ja-JP" altLang="en-US" sz="900" b="1" dirty="0">
                <a:latin typeface="Meiryo UI" panose="020B0604030504040204" pitchFamily="50" charset="-128"/>
                <a:ea typeface="Meiryo UI" panose="020B0604030504040204" pitchFamily="50" charset="-128"/>
              </a:rPr>
              <a:t>第七十八条</a:t>
            </a:r>
            <a:r>
              <a:rPr lang="ja-JP" altLang="en-US" sz="900" dirty="0">
                <a:latin typeface="Meiryo UI" panose="020B0604030504040204" pitchFamily="50" charset="-128"/>
                <a:ea typeface="Meiryo UI" panose="020B0604030504040204" pitchFamily="50" charset="-128"/>
              </a:rPr>
              <a:t>　次の各号のいずれかに該当する者は、二十万円以下の過料に処する。</a:t>
            </a:r>
          </a:p>
          <a:p>
            <a:r>
              <a:rPr lang="ja-JP" altLang="en-US" sz="900" dirty="0">
                <a:latin typeface="Meiryo UI" panose="020B0604030504040204" pitchFamily="50" charset="-128"/>
                <a:ea typeface="Meiryo UI" panose="020B0604030504040204" pitchFamily="50" charset="-128"/>
              </a:rPr>
              <a:t>一　第三十五条第六項の規定による帳簿を備え付けず、帳簿に記載せず、若しくは虚偽の記載をし、又は帳簿を保存しなかった者</a:t>
            </a:r>
          </a:p>
          <a:p>
            <a:r>
              <a:rPr lang="ja-JP" altLang="en-US" sz="900" dirty="0">
                <a:latin typeface="Meiryo UI" panose="020B0604030504040204" pitchFamily="50" charset="-128"/>
                <a:ea typeface="Meiryo UI" panose="020B0604030504040204" pitchFamily="50" charset="-128"/>
              </a:rPr>
              <a:t>二　第三十八条第一項の規定による報告をせず、若しくは虚偽の報告をし、又は同項の規定による検査を拒み、妨げ、若しくは忌避し、若しくは同項の規定による質問に対して答弁をせず、若しくは虚偽の答弁をした者</a:t>
            </a:r>
          </a:p>
          <a:p>
            <a:r>
              <a:rPr lang="ja-JP" altLang="en-US" sz="900" dirty="0">
                <a:latin typeface="Meiryo UI" panose="020B0604030504040204" pitchFamily="50" charset="-128"/>
                <a:ea typeface="Meiryo UI" panose="020B0604030504040204" pitchFamily="50" charset="-128"/>
              </a:rPr>
              <a:t>三　第五十二条第一項の規定に違反して財務諸表等を備えて置かず、財務諸表等に記載すべき事項を記載せず、若しくは虚偽の記載をし、又は正当な理由がないのに同条第二項各号の規定による請求を拒んだ者</a:t>
            </a:r>
          </a:p>
        </p:txBody>
      </p:sp>
      <p:sp>
        <p:nvSpPr>
          <p:cNvPr id="2" name="スライド番号プレースホルダー 1"/>
          <p:cNvSpPr>
            <a:spLocks noGrp="1"/>
          </p:cNvSpPr>
          <p:nvPr>
            <p:ph type="sldNum" sz="quarter" idx="10"/>
          </p:nvPr>
        </p:nvSpPr>
        <p:spPr/>
        <p:txBody>
          <a:bodyPr/>
          <a:lstStyle/>
          <a:p>
            <a:r>
              <a:rPr kumimoji="1" lang="en-US" altLang="ja-JP" dirty="0" smtClean="0"/>
              <a:t>67</a:t>
            </a:r>
            <a:endParaRPr kumimoji="1" lang="ja-JP" altLang="en-US" dirty="0"/>
          </a:p>
        </p:txBody>
      </p:sp>
    </p:spTree>
    <p:extLst>
      <p:ext uri="{BB962C8B-B14F-4D97-AF65-F5344CB8AC3E}">
        <p14:creationId xmlns:p14="http://schemas.microsoft.com/office/powerpoint/2010/main" val="18955130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0" y="-6350"/>
            <a:ext cx="6858000" cy="518160"/>
            <a:chOff x="0" y="-6350"/>
            <a:chExt cx="6858000" cy="518160"/>
          </a:xfrm>
        </p:grpSpPr>
        <p:sp>
          <p:nvSpPr>
            <p:cNvPr id="19" name="正方形/長方形 18"/>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2" name="正方形/長方形 1"/>
          <p:cNvSpPr/>
          <p:nvPr/>
        </p:nvSpPr>
        <p:spPr>
          <a:xfrm>
            <a:off x="534047" y="1251272"/>
            <a:ext cx="5760000" cy="5355312"/>
          </a:xfrm>
          <a:prstGeom prst="rect">
            <a:avLst/>
          </a:prstGeom>
        </p:spPr>
        <p:txBody>
          <a:bodyPr wrap="square">
            <a:spAutoFit/>
          </a:bodyPr>
          <a:lstStyle/>
          <a:p>
            <a:pPr>
              <a:lnSpc>
                <a:spcPct val="150000"/>
              </a:lnSpc>
            </a:pP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特定給食施設）</a:t>
            </a:r>
          </a:p>
          <a:p>
            <a:r>
              <a:rPr lang="ja-JP" altLang="en-US" sz="900" b="1" dirty="0">
                <a:latin typeface="Meiryo UI" panose="020B0604030504040204" pitchFamily="50" charset="-128"/>
                <a:ea typeface="Meiryo UI" panose="020B0604030504040204" pitchFamily="50" charset="-128"/>
              </a:rPr>
              <a:t>第五条</a:t>
            </a:r>
            <a:r>
              <a:rPr lang="ja-JP" altLang="en-US" sz="900" dirty="0">
                <a:latin typeface="Meiryo UI" panose="020B0604030504040204" pitchFamily="50" charset="-128"/>
                <a:ea typeface="Meiryo UI" panose="020B0604030504040204" pitchFamily="50" charset="-128"/>
              </a:rPr>
              <a:t>　法第二十条第一項の厚生労働省令で定める施設は、継続的に一回百食以上又は一日二百五十食以上の食事を供給する施設とする。</a:t>
            </a:r>
          </a:p>
          <a:p>
            <a:pPr>
              <a:lnSpc>
                <a:spcPct val="150000"/>
              </a:lnSpc>
            </a:pPr>
            <a:r>
              <a:rPr lang="ja-JP" altLang="en-US" sz="900" dirty="0">
                <a:latin typeface="Meiryo UI" panose="020B0604030504040204" pitchFamily="50" charset="-128"/>
                <a:ea typeface="Meiryo UI" panose="020B0604030504040204" pitchFamily="50" charset="-128"/>
              </a:rPr>
              <a:t>（特定給食施設の届出事項）</a:t>
            </a:r>
          </a:p>
          <a:p>
            <a:r>
              <a:rPr lang="ja-JP" altLang="en-US" sz="900" b="1" dirty="0">
                <a:latin typeface="Meiryo UI" panose="020B0604030504040204" pitchFamily="50" charset="-128"/>
                <a:ea typeface="Meiryo UI" panose="020B0604030504040204" pitchFamily="50" charset="-128"/>
              </a:rPr>
              <a:t>第六条</a:t>
            </a:r>
            <a:r>
              <a:rPr lang="ja-JP" altLang="en-US" sz="900" dirty="0">
                <a:latin typeface="Meiryo UI" panose="020B0604030504040204" pitchFamily="50" charset="-128"/>
                <a:ea typeface="Meiryo UI" panose="020B0604030504040204" pitchFamily="50" charset="-128"/>
              </a:rPr>
              <a:t>　法第二十条第一項の厚生労働省令で定める事項は、次のとおりとする。</a:t>
            </a:r>
          </a:p>
          <a:p>
            <a:r>
              <a:rPr lang="ja-JP" altLang="en-US" sz="900" dirty="0">
                <a:latin typeface="Meiryo UI" panose="020B0604030504040204" pitchFamily="50" charset="-128"/>
                <a:ea typeface="Meiryo UI" panose="020B0604030504040204" pitchFamily="50" charset="-128"/>
              </a:rPr>
              <a:t>一　給食施設の名称及び所在地</a:t>
            </a:r>
          </a:p>
          <a:p>
            <a:r>
              <a:rPr lang="ja-JP" altLang="en-US" sz="900" dirty="0">
                <a:latin typeface="Meiryo UI" panose="020B0604030504040204" pitchFamily="50" charset="-128"/>
                <a:ea typeface="Meiryo UI" panose="020B0604030504040204" pitchFamily="50" charset="-128"/>
              </a:rPr>
              <a:t>二　給食施設の設置者の氏名及び住所（法人にあっては、給食施設の設置者の名称、主たる事務所の所在地及び代表者の氏名）</a:t>
            </a:r>
          </a:p>
          <a:p>
            <a:r>
              <a:rPr lang="ja-JP" altLang="en-US" sz="900" dirty="0">
                <a:latin typeface="Meiryo UI" panose="020B0604030504040204" pitchFamily="50" charset="-128"/>
                <a:ea typeface="Meiryo UI" panose="020B0604030504040204" pitchFamily="50" charset="-128"/>
              </a:rPr>
              <a:t>三　給食施設の種類</a:t>
            </a:r>
          </a:p>
          <a:p>
            <a:r>
              <a:rPr lang="ja-JP" altLang="en-US" sz="900" dirty="0">
                <a:latin typeface="Meiryo UI" panose="020B0604030504040204" pitchFamily="50" charset="-128"/>
                <a:ea typeface="Meiryo UI" panose="020B0604030504040204" pitchFamily="50" charset="-128"/>
              </a:rPr>
              <a:t>四　給食の開始日又は開始予定日</a:t>
            </a:r>
          </a:p>
          <a:p>
            <a:r>
              <a:rPr lang="ja-JP" altLang="en-US" sz="900" dirty="0">
                <a:latin typeface="Meiryo UI" panose="020B0604030504040204" pitchFamily="50" charset="-128"/>
                <a:ea typeface="Meiryo UI" panose="020B0604030504040204" pitchFamily="50" charset="-128"/>
              </a:rPr>
              <a:t>五　一日の予定給食数及び各食ごとの予定給食数</a:t>
            </a:r>
          </a:p>
          <a:p>
            <a:r>
              <a:rPr lang="ja-JP" altLang="en-US" sz="900" dirty="0">
                <a:latin typeface="Meiryo UI" panose="020B0604030504040204" pitchFamily="50" charset="-128"/>
                <a:ea typeface="Meiryo UI" panose="020B0604030504040204" pitchFamily="50" charset="-128"/>
              </a:rPr>
              <a:t>六　管理栄養士及び栄養士の員数</a:t>
            </a:r>
          </a:p>
          <a:p>
            <a:pPr>
              <a:lnSpc>
                <a:spcPct val="150000"/>
              </a:lnSpc>
            </a:pPr>
            <a:r>
              <a:rPr lang="ja-JP" altLang="en-US" sz="900" dirty="0">
                <a:latin typeface="Meiryo UI" panose="020B0604030504040204" pitchFamily="50" charset="-128"/>
                <a:ea typeface="Meiryo UI" panose="020B0604030504040204" pitchFamily="50" charset="-128"/>
              </a:rPr>
              <a:t>（特別の栄養管理が必要な給食施設の指定）</a:t>
            </a:r>
          </a:p>
          <a:p>
            <a:r>
              <a:rPr lang="ja-JP" altLang="en-US" sz="900" b="1" dirty="0">
                <a:latin typeface="Meiryo UI" panose="020B0604030504040204" pitchFamily="50" charset="-128"/>
                <a:ea typeface="Meiryo UI" panose="020B0604030504040204" pitchFamily="50" charset="-128"/>
              </a:rPr>
              <a:t>第七条</a:t>
            </a:r>
            <a:r>
              <a:rPr lang="ja-JP" altLang="en-US" sz="900" dirty="0">
                <a:latin typeface="Meiryo UI" panose="020B0604030504040204" pitchFamily="50" charset="-128"/>
                <a:ea typeface="Meiryo UI" panose="020B0604030504040204" pitchFamily="50" charset="-128"/>
              </a:rPr>
              <a:t>　法第二十一条第一項の規定により都道府県知事が指定する施設は、次のとおりとする。</a:t>
            </a:r>
          </a:p>
          <a:p>
            <a:r>
              <a:rPr lang="ja-JP" altLang="en-US" sz="900" dirty="0">
                <a:latin typeface="Meiryo UI" panose="020B0604030504040204" pitchFamily="50" charset="-128"/>
                <a:ea typeface="Meiryo UI" panose="020B0604030504040204" pitchFamily="50" charset="-128"/>
              </a:rPr>
              <a:t>一　医学的な管理を必要とする者に食事を供給する特定給食施設であって、継続的に一回三百食以上又は一日七百五十食以上の食事を供給するもの</a:t>
            </a:r>
          </a:p>
          <a:p>
            <a:r>
              <a:rPr lang="ja-JP" altLang="en-US" sz="900" dirty="0">
                <a:latin typeface="Meiryo UI" panose="020B0604030504040204" pitchFamily="50" charset="-128"/>
                <a:ea typeface="Meiryo UI" panose="020B0604030504040204" pitchFamily="50" charset="-128"/>
              </a:rPr>
              <a:t>二　前号に掲げる特定給食施設以外の管理栄養士による特別な栄養管理を必要とする特定給食施設であって、継続的に一回五百食以上又は一日千五百食以上の食事を供給するもの</a:t>
            </a:r>
          </a:p>
          <a:p>
            <a:pPr>
              <a:lnSpc>
                <a:spcPct val="150000"/>
              </a:lnSpc>
            </a:pPr>
            <a:r>
              <a:rPr lang="ja-JP" altLang="en-US" sz="900" dirty="0">
                <a:latin typeface="Meiryo UI" panose="020B0604030504040204" pitchFamily="50" charset="-128"/>
                <a:ea typeface="Meiryo UI" panose="020B0604030504040204" pitchFamily="50" charset="-128"/>
              </a:rPr>
              <a:t>（特定給食施設における栄養士等）</a:t>
            </a:r>
          </a:p>
          <a:p>
            <a:r>
              <a:rPr lang="ja-JP" altLang="en-US" sz="900" b="1" dirty="0">
                <a:latin typeface="Meiryo UI" panose="020B0604030504040204" pitchFamily="50" charset="-128"/>
                <a:ea typeface="Meiryo UI" panose="020B0604030504040204" pitchFamily="50" charset="-128"/>
              </a:rPr>
              <a:t>第八条</a:t>
            </a:r>
            <a:r>
              <a:rPr lang="ja-JP" altLang="en-US" sz="900" dirty="0">
                <a:latin typeface="Meiryo UI" panose="020B0604030504040204" pitchFamily="50" charset="-128"/>
                <a:ea typeface="Meiryo UI" panose="020B0604030504040204" pitchFamily="50" charset="-128"/>
              </a:rPr>
              <a:t>　法第二十一条第二項の規定により栄養士又は管理栄養士を置くように努めなければならない特定給食施設のうち、一回三百食又は一日七百五十食以上の食事を供給するものの設置者は、当該施設に置かれる栄養士のうち少なくとも一人は管理栄養士であるように努めなければならない。</a:t>
            </a:r>
          </a:p>
          <a:p>
            <a:pPr>
              <a:lnSpc>
                <a:spcPct val="150000"/>
              </a:lnSpc>
            </a:pPr>
            <a:r>
              <a:rPr lang="ja-JP" altLang="en-US" sz="900" dirty="0">
                <a:latin typeface="Meiryo UI" panose="020B0604030504040204" pitchFamily="50" charset="-128"/>
                <a:ea typeface="Meiryo UI" panose="020B0604030504040204" pitchFamily="50" charset="-128"/>
              </a:rPr>
              <a:t>（栄養管理の基準）</a:t>
            </a:r>
          </a:p>
          <a:p>
            <a:r>
              <a:rPr lang="ja-JP" altLang="en-US" sz="900" b="1" dirty="0">
                <a:latin typeface="Meiryo UI" panose="020B0604030504040204" pitchFamily="50" charset="-128"/>
                <a:ea typeface="Meiryo UI" panose="020B0604030504040204" pitchFamily="50" charset="-128"/>
              </a:rPr>
              <a:t>第九条</a:t>
            </a:r>
            <a:r>
              <a:rPr lang="ja-JP" altLang="en-US" sz="900" dirty="0">
                <a:latin typeface="Meiryo UI" panose="020B0604030504040204" pitchFamily="50" charset="-128"/>
                <a:ea typeface="Meiryo UI" panose="020B0604030504040204" pitchFamily="50" charset="-128"/>
              </a:rPr>
              <a:t>　法第二十一条第三項の厚生労働省令で定める基準は、次のとおりとする。</a:t>
            </a:r>
          </a:p>
          <a:p>
            <a:r>
              <a:rPr lang="ja-JP" altLang="en-US" sz="900" dirty="0">
                <a:latin typeface="Meiryo UI" panose="020B0604030504040204" pitchFamily="50" charset="-128"/>
                <a:ea typeface="Meiryo UI" panose="020B0604030504040204" pitchFamily="50" charset="-128"/>
              </a:rPr>
              <a:t>一　当該特定給食施設を利用して食事の供給を受ける者（以下「利用者」という。）の身体の状況、栄養状態、生活習慣等（以下「身体の状況等」という。）を定期的に把握し、これらに基づき、適当な熱量及び栄養素の量を満たす食事の提供及びその品質管理を行うとともに、これらの評価を行うよう努めること。</a:t>
            </a:r>
          </a:p>
          <a:p>
            <a:r>
              <a:rPr lang="ja-JP" altLang="en-US" sz="900" dirty="0">
                <a:latin typeface="Meiryo UI" panose="020B0604030504040204" pitchFamily="50" charset="-128"/>
                <a:ea typeface="Meiryo UI" panose="020B0604030504040204" pitchFamily="50" charset="-128"/>
              </a:rPr>
              <a:t>二　食事の献立は、身体の状況等のほか、利用者の日常の食事の摂取量、嗜好等に配慮して作成するよう努めること。</a:t>
            </a:r>
          </a:p>
          <a:p>
            <a:r>
              <a:rPr lang="ja-JP" altLang="en-US" sz="900" dirty="0">
                <a:latin typeface="Meiryo UI" panose="020B0604030504040204" pitchFamily="50" charset="-128"/>
                <a:ea typeface="Meiryo UI" panose="020B0604030504040204" pitchFamily="50" charset="-128"/>
              </a:rPr>
              <a:t>三　献立表の掲示並びに熱量及びたんぱく質、脂質、食塩等の主な栄養成分の表示等により、利用者に対して、栄養に関する情報の提供を行うこと。</a:t>
            </a:r>
          </a:p>
          <a:p>
            <a:r>
              <a:rPr lang="ja-JP" altLang="en-US" sz="900" dirty="0">
                <a:latin typeface="Meiryo UI" panose="020B0604030504040204" pitchFamily="50" charset="-128"/>
                <a:ea typeface="Meiryo UI" panose="020B0604030504040204" pitchFamily="50" charset="-128"/>
              </a:rPr>
              <a:t>四　献立表その他必要な帳簿等を適正に作成し、当該施設に備え付けること。</a:t>
            </a:r>
          </a:p>
          <a:p>
            <a:r>
              <a:rPr lang="ja-JP" altLang="en-US" sz="900" dirty="0">
                <a:latin typeface="Meiryo UI" panose="020B0604030504040204" pitchFamily="50" charset="-128"/>
                <a:ea typeface="Meiryo UI" panose="020B0604030504040204" pitchFamily="50" charset="-128"/>
              </a:rPr>
              <a:t>五　衛生の管理については、食品衛生法（昭和二十二年法律第二百二十三号）その他関係法令の定めるところによること。</a:t>
            </a:r>
          </a:p>
          <a:p>
            <a:pPr>
              <a:lnSpc>
                <a:spcPct val="150000"/>
              </a:lnSpc>
            </a:pPr>
            <a:r>
              <a:rPr lang="ja-JP" altLang="en-US" sz="900" dirty="0">
                <a:latin typeface="Meiryo UI" panose="020B0604030504040204" pitchFamily="50" charset="-128"/>
                <a:ea typeface="Meiryo UI" panose="020B0604030504040204" pitchFamily="50" charset="-128"/>
              </a:rPr>
              <a:t>（栄養指導員の身分を証す証票）</a:t>
            </a:r>
          </a:p>
          <a:p>
            <a:r>
              <a:rPr lang="ja-JP" altLang="en-US" sz="900" b="1" dirty="0">
                <a:latin typeface="Meiryo UI" panose="020B0604030504040204" pitchFamily="50" charset="-128"/>
                <a:ea typeface="Meiryo UI" panose="020B0604030504040204" pitchFamily="50" charset="-128"/>
              </a:rPr>
              <a:t>第十条</a:t>
            </a:r>
            <a:r>
              <a:rPr lang="ja-JP" altLang="en-US" sz="900" dirty="0">
                <a:latin typeface="Meiryo UI" panose="020B0604030504040204" pitchFamily="50" charset="-128"/>
                <a:ea typeface="Meiryo UI" panose="020B0604030504040204" pitchFamily="50" charset="-128"/>
              </a:rPr>
              <a:t>　法第二十四条第二項に規定する栄養指導員の身分を示す証明書は、別記様式第二号による。</a:t>
            </a:r>
          </a:p>
        </p:txBody>
      </p:sp>
      <p:grpSp>
        <p:nvGrpSpPr>
          <p:cNvPr id="31" name="グループ化 30"/>
          <p:cNvGrpSpPr/>
          <p:nvPr/>
        </p:nvGrpSpPr>
        <p:grpSpPr>
          <a:xfrm>
            <a:off x="540000" y="762426"/>
            <a:ext cx="4925030" cy="430887"/>
            <a:chOff x="575915" y="4630668"/>
            <a:chExt cx="4925030" cy="430887"/>
          </a:xfrm>
        </p:grpSpPr>
        <p:sp>
          <p:nvSpPr>
            <p:cNvPr id="32" name="テキスト ボックス 31"/>
            <p:cNvSpPr txBox="1"/>
            <p:nvPr/>
          </p:nvSpPr>
          <p:spPr>
            <a:xfrm>
              <a:off x="599847" y="4630668"/>
              <a:ext cx="4901098" cy="430887"/>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 </a:t>
              </a:r>
              <a:r>
                <a:rPr kumimoji="1" lang="zh-TW" altLang="en-US" sz="1100" dirty="0" smtClean="0">
                  <a:latin typeface="Meiryo UI" panose="020B0604030504040204" pitchFamily="50" charset="-128"/>
                  <a:ea typeface="Meiryo UI" panose="020B0604030504040204" pitchFamily="50" charset="-128"/>
                </a:rPr>
                <a:t>健康</a:t>
              </a:r>
              <a:r>
                <a:rPr kumimoji="1" lang="zh-TW" altLang="en-US" sz="1100" dirty="0">
                  <a:latin typeface="Meiryo UI" panose="020B0604030504040204" pitchFamily="50" charset="-128"/>
                  <a:ea typeface="Meiryo UI" panose="020B0604030504040204" pitchFamily="50" charset="-128"/>
                </a:rPr>
                <a:t>増進法施行規則（給食施設指導関係抜粋</a:t>
              </a:r>
              <a:r>
                <a:rPr kumimoji="1" lang="zh-TW" altLang="en-US" sz="1100" dirty="0" smtClean="0">
                  <a:latin typeface="Meiryo UI" panose="020B0604030504040204" pitchFamily="50" charset="-128"/>
                  <a:ea typeface="Meiryo UI" panose="020B0604030504040204" pitchFamily="50" charset="-128"/>
                </a:rPr>
                <a:t>）</a:t>
              </a:r>
              <a:endParaRPr kumimoji="1" lang="en-US" altLang="zh-CN" sz="11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a:t>
              </a:r>
              <a:r>
                <a:rPr kumimoji="1" lang="zh-CN" altLang="en-US" sz="900" dirty="0" smtClean="0">
                  <a:latin typeface="Meiryo UI" panose="020B0604030504040204" pitchFamily="50" charset="-128"/>
                  <a:ea typeface="Meiryo UI" panose="020B0604030504040204" pitchFamily="50" charset="-128"/>
                </a:rPr>
                <a:t>（</a:t>
              </a:r>
              <a:r>
                <a:rPr kumimoji="1" lang="zh-CN" altLang="en-US" sz="900" dirty="0">
                  <a:latin typeface="Meiryo UI" panose="020B0604030504040204" pitchFamily="50" charset="-128"/>
                  <a:ea typeface="Meiryo UI" panose="020B0604030504040204" pitchFamily="50" charset="-128"/>
                </a:rPr>
                <a:t>平成十五年厚生労働省令第八十六号　施行日 令和二年四月一日</a:t>
              </a:r>
              <a:r>
                <a:rPr kumimoji="1" lang="zh-CN" altLang="en-US" sz="900" dirty="0" smtClean="0">
                  <a:latin typeface="Meiryo UI" panose="020B0604030504040204" pitchFamily="50" charset="-128"/>
                  <a:ea typeface="Meiryo UI" panose="020B0604030504040204" pitchFamily="50" charset="-128"/>
                </a:rPr>
                <a:t>）</a:t>
              </a:r>
              <a:r>
                <a:rPr kumimoji="1" lang="zh-TW" altLang="en-US" sz="1100" dirty="0">
                  <a:latin typeface="Meiryo UI" panose="020B0604030504040204" pitchFamily="50" charset="-128"/>
                  <a:ea typeface="Meiryo UI" panose="020B0604030504040204" pitchFamily="50" charset="-128"/>
                </a:rPr>
                <a:t>　</a:t>
              </a:r>
              <a:r>
                <a:rPr kumimoji="1" lang="zh-TW" altLang="en-US" sz="1000" dirty="0">
                  <a:latin typeface="Meiryo UI" panose="020B0604030504040204" pitchFamily="50" charset="-128"/>
                  <a:ea typeface="Meiryo UI" panose="020B0604030504040204" pitchFamily="50" charset="-128"/>
                </a:rPr>
                <a:t>　</a:t>
              </a:r>
              <a:endParaRPr kumimoji="1" lang="zh-TW" altLang="en-US" sz="1050" dirty="0">
                <a:latin typeface="Meiryo UI" panose="020B0604030504040204" pitchFamily="50" charset="-128"/>
                <a:ea typeface="Meiryo UI" panose="020B0604030504040204" pitchFamily="50" charset="-128"/>
              </a:endParaRPr>
            </a:p>
          </p:txBody>
        </p:sp>
        <p:cxnSp>
          <p:nvCxnSpPr>
            <p:cNvPr id="33" name="直線コネクタ 32"/>
            <p:cNvCxnSpPr/>
            <p:nvPr/>
          </p:nvCxnSpPr>
          <p:spPr>
            <a:xfrm>
              <a:off x="575915" y="4849124"/>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34" name="フローチャート : 結合子 33"/>
            <p:cNvSpPr/>
            <p:nvPr/>
          </p:nvSpPr>
          <p:spPr>
            <a:xfrm>
              <a:off x="4864350" y="480999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スライド番号プレースホルダー 2"/>
          <p:cNvSpPr>
            <a:spLocks noGrp="1"/>
          </p:cNvSpPr>
          <p:nvPr>
            <p:ph type="sldNum" sz="quarter" idx="10"/>
          </p:nvPr>
        </p:nvSpPr>
        <p:spPr/>
        <p:txBody>
          <a:bodyPr/>
          <a:lstStyle/>
          <a:p>
            <a:r>
              <a:rPr kumimoji="1" lang="en-US" altLang="ja-JP" dirty="0" smtClean="0"/>
              <a:t>68</a:t>
            </a:r>
            <a:endParaRPr kumimoji="1" lang="ja-JP" altLang="en-US" dirty="0"/>
          </a:p>
        </p:txBody>
      </p:sp>
    </p:spTree>
    <p:extLst>
      <p:ext uri="{BB962C8B-B14F-4D97-AF65-F5344CB8AC3E}">
        <p14:creationId xmlns:p14="http://schemas.microsoft.com/office/powerpoint/2010/main" val="36781471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0" y="-6350"/>
            <a:ext cx="6858000" cy="518160"/>
            <a:chOff x="0" y="-6350"/>
            <a:chExt cx="6858000" cy="518160"/>
          </a:xfrm>
        </p:grpSpPr>
        <p:sp>
          <p:nvSpPr>
            <p:cNvPr id="6" name="正方形/長方形 5"/>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8" name="表 7"/>
          <p:cNvGraphicFramePr>
            <a:graphicFrameLocks noGrp="1"/>
          </p:cNvGraphicFramePr>
          <p:nvPr>
            <p:extLst>
              <p:ext uri="{D42A27DB-BD31-4B8C-83A1-F6EECF244321}">
                <p14:modId xmlns:p14="http://schemas.microsoft.com/office/powerpoint/2010/main" val="4030189584"/>
              </p:ext>
            </p:extLst>
          </p:nvPr>
        </p:nvGraphicFramePr>
        <p:xfrm>
          <a:off x="541338" y="1217932"/>
          <a:ext cx="5773950" cy="8208001"/>
        </p:xfrm>
        <a:graphic>
          <a:graphicData uri="http://schemas.openxmlformats.org/drawingml/2006/table">
            <a:tbl>
              <a:tblPr>
                <a:tableStyleId>{C083E6E3-FA7D-4D7B-A595-EF9225AFEA82}</a:tableStyleId>
              </a:tblPr>
              <a:tblGrid>
                <a:gridCol w="3024000">
                  <a:extLst>
                    <a:ext uri="{9D8B030D-6E8A-4147-A177-3AD203B41FA5}">
                      <a16:colId xmlns:a16="http://schemas.microsoft.com/office/drawing/2014/main" val="20000"/>
                    </a:ext>
                  </a:extLst>
                </a:gridCol>
                <a:gridCol w="2749950">
                  <a:extLst>
                    <a:ext uri="{9D8B030D-6E8A-4147-A177-3AD203B41FA5}">
                      <a16:colId xmlns:a16="http://schemas.microsoft.com/office/drawing/2014/main" val="20001"/>
                    </a:ext>
                  </a:extLst>
                </a:gridCol>
              </a:tblGrid>
              <a:tr h="267681">
                <a:tc>
                  <a:txBody>
                    <a:bodyPr/>
                    <a:lstStyle/>
                    <a:p>
                      <a:pPr algn="ctr"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法令・</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通知等</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tcPr>
                </a:tc>
                <a:tc>
                  <a:txBody>
                    <a:bodyPr/>
                    <a:lstStyle/>
                    <a:p>
                      <a:pPr algn="ctr"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備考</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accent3">
                          <a:lumMod val="75000"/>
                        </a:schemeClr>
                      </a:solidFill>
                      <a:prstDash val="solid"/>
                      <a:round/>
                      <a:headEnd type="none" w="med" len="med"/>
                      <a:tailEnd type="none" w="med" len="med"/>
                    </a:lnL>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0003"/>
                  </a:ext>
                </a:extLst>
              </a:tr>
              <a:tr h="277011">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日本人の食事摂取基準（</a:t>
                      </a:r>
                      <a:r>
                        <a:rPr lang="en-US" altLang="ja-JP" sz="900" u="none" strike="noStrike" dirty="0">
                          <a:solidFill>
                            <a:schemeClr val="tx1"/>
                          </a:solidFill>
                          <a:effectLst/>
                          <a:latin typeface="Meiryo UI" panose="020B0604030504040204" pitchFamily="50" charset="-128"/>
                          <a:ea typeface="Meiryo UI" panose="020B0604030504040204" pitchFamily="50" charset="-128"/>
                        </a:rPr>
                        <a:t>2020</a:t>
                      </a:r>
                      <a:r>
                        <a:rPr lang="ja-JP" altLang="en-US" sz="900" u="none" strike="noStrike" dirty="0">
                          <a:solidFill>
                            <a:schemeClr val="tx1"/>
                          </a:solidFill>
                          <a:effectLst/>
                          <a:latin typeface="Meiryo UI" panose="020B0604030504040204" pitchFamily="50" charset="-128"/>
                          <a:ea typeface="Meiryo UI" panose="020B0604030504040204" pitchFamily="50" charset="-128"/>
                        </a:rPr>
                        <a:t>年版</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a:t>
                      </a:r>
                      <a:r>
                        <a:rPr lang="zh-TW" altLang="en-US" sz="900" u="none" strike="noStrike" dirty="0" smtClean="0">
                          <a:solidFill>
                            <a:schemeClr val="tx1"/>
                          </a:solidFill>
                          <a:effectLst/>
                          <a:latin typeface="Meiryo UI" panose="020B0604030504040204" pitchFamily="50" charset="-128"/>
                          <a:ea typeface="Meiryo UI" panose="020B0604030504040204" pitchFamily="50" charset="-128"/>
                        </a:rPr>
                        <a:t>策定検討会報告書</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令和元年</a:t>
                      </a:r>
                      <a:r>
                        <a:rPr lang="en-US" altLang="ja-JP" sz="900" u="none" strike="noStrike" dirty="0">
                          <a:solidFill>
                            <a:schemeClr val="tx1"/>
                          </a:solidFill>
                          <a:effectLst/>
                          <a:latin typeface="Meiryo UI" panose="020B0604030504040204" pitchFamily="50" charset="-128"/>
                          <a:ea typeface="Meiryo UI" panose="020B0604030504040204" pitchFamily="50" charset="-128"/>
                        </a:rPr>
                        <a:t>12</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月</a:t>
                      </a:r>
                      <a:r>
                        <a:rPr lang="ja-JP" altLang="en-US" sz="90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900" u="none" strike="noStrike" dirty="0">
                          <a:solidFill>
                            <a:schemeClr val="tx1"/>
                          </a:solidFill>
                          <a:effectLst/>
                          <a:latin typeface="Meiryo UI" panose="020B0604030504040204" pitchFamily="50" charset="-128"/>
                          <a:ea typeface="Meiryo UI" panose="020B0604030504040204" pitchFamily="50" charset="-128"/>
                        </a:rPr>
                        <a:t>日本人の食事摂取基準</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」策定検討会</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04"/>
                  </a:ext>
                </a:extLst>
              </a:tr>
              <a:tr h="395729">
                <a:tc>
                  <a:txBody>
                    <a:bodyPr/>
                    <a:lstStyle/>
                    <a:p>
                      <a:pPr algn="l" fontAlgn="ctr"/>
                      <a:r>
                        <a:rPr lang="zh-TW" altLang="en-US" sz="900" u="none" strike="noStrike" dirty="0">
                          <a:solidFill>
                            <a:schemeClr val="tx1"/>
                          </a:solidFill>
                          <a:effectLst/>
                          <a:latin typeface="Meiryo UI" panose="020B0604030504040204" pitchFamily="50" charset="-128"/>
                          <a:ea typeface="Meiryo UI" panose="020B0604030504040204" pitchFamily="50" charset="-128"/>
                        </a:rPr>
                        <a:t>日本食品標準成分表</a:t>
                      </a:r>
                      <a:r>
                        <a:rPr lang="en-US" altLang="zh-TW" sz="900" u="none" strike="noStrike" dirty="0">
                          <a:solidFill>
                            <a:schemeClr val="tx1"/>
                          </a:solidFill>
                          <a:effectLst/>
                          <a:latin typeface="Meiryo UI" panose="020B0604030504040204" pitchFamily="50" charset="-128"/>
                          <a:ea typeface="Meiryo UI" panose="020B0604030504040204" pitchFamily="50" charset="-128"/>
                        </a:rPr>
                        <a:t>2020</a:t>
                      </a:r>
                      <a:r>
                        <a:rPr lang="zh-TW" altLang="en-US" sz="900" u="none" strike="noStrike" dirty="0">
                          <a:solidFill>
                            <a:schemeClr val="tx1"/>
                          </a:solidFill>
                          <a:effectLst/>
                          <a:latin typeface="Meiryo UI" panose="020B0604030504040204" pitchFamily="50" charset="-128"/>
                          <a:ea typeface="Meiryo UI" panose="020B0604030504040204" pitchFamily="50" charset="-128"/>
                        </a:rPr>
                        <a:t>年版（八訂）</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zh-CN" altLang="en-US" sz="900" u="none" strike="noStrike" dirty="0">
                          <a:solidFill>
                            <a:schemeClr val="tx1"/>
                          </a:solidFill>
                          <a:effectLst/>
                          <a:latin typeface="Meiryo UI" panose="020B0604030504040204" pitchFamily="50" charset="-128"/>
                          <a:ea typeface="Meiryo UI" panose="020B0604030504040204" pitchFamily="50" charset="-128"/>
                        </a:rPr>
                        <a:t>令和</a:t>
                      </a:r>
                      <a:r>
                        <a:rPr lang="en-US" altLang="zh-CN" sz="900" u="none" strike="noStrike" dirty="0">
                          <a:solidFill>
                            <a:schemeClr val="tx1"/>
                          </a:solidFill>
                          <a:effectLst/>
                          <a:latin typeface="Meiryo UI" panose="020B0604030504040204" pitchFamily="50" charset="-128"/>
                          <a:ea typeface="Meiryo UI" panose="020B0604030504040204" pitchFamily="50" charset="-128"/>
                        </a:rPr>
                        <a:t>2</a:t>
                      </a:r>
                      <a:r>
                        <a:rPr lang="zh-CN"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zh-CN" sz="900" u="none" strike="noStrike" dirty="0" smtClean="0">
                          <a:solidFill>
                            <a:schemeClr val="tx1"/>
                          </a:solidFill>
                          <a:effectLst/>
                          <a:latin typeface="Meiryo UI" panose="020B0604030504040204" pitchFamily="50" charset="-128"/>
                          <a:ea typeface="Meiryo UI" panose="020B0604030504040204" pitchFamily="50" charset="-128"/>
                        </a:rPr>
                        <a:t>12</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月 文部科学省</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科学技術・学術審議会</a:t>
                      </a:r>
                      <a:endParaRPr lang="en-US" altLang="ja-JP" sz="9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資源調査分科会報告</a:t>
                      </a:r>
                      <a:endParaRPr lang="en-US" altLang="zh-CN" sz="9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0005"/>
                  </a:ext>
                </a:extLst>
              </a:tr>
              <a:tr h="277011">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特定給食施設における栄養管理に関する指導・支援等について</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令和</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3</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月</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31</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日付け</a:t>
                      </a:r>
                      <a:r>
                        <a:rPr lang="ja-JP" altLang="en-US" sz="900" b="0" i="0" u="none" strike="noStrike" dirty="0" err="1" smtClean="0">
                          <a:solidFill>
                            <a:schemeClr val="tx1"/>
                          </a:solidFill>
                          <a:effectLst/>
                          <a:latin typeface="Meiryo UI" panose="020B0604030504040204" pitchFamily="50" charset="-128"/>
                          <a:ea typeface="Meiryo UI" panose="020B0604030504040204" pitchFamily="50" charset="-128"/>
                        </a:rPr>
                        <a:t>健健</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発</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0331</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第</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号</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600985080"/>
                  </a:ext>
                </a:extLst>
              </a:tr>
              <a:tr h="277011">
                <a:tc>
                  <a:txBody>
                    <a:bodyPr/>
                    <a:lstStyle/>
                    <a:p>
                      <a:pPr algn="l" fontAlgn="ct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大阪府特定給食施設等指導要綱</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大阪府健康医療部</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0009"/>
                  </a:ext>
                </a:extLst>
              </a:tr>
              <a:tr h="395729">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入院時食事療養及び入院時生活療養の食事の提供</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たる</a:t>
                      </a:r>
                      <a:endParaRPr lang="en-US" altLang="ja-JP" sz="9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療養</a:t>
                      </a:r>
                      <a:r>
                        <a:rPr lang="ja-JP" altLang="en-US" sz="900" u="none" strike="noStrike" dirty="0">
                          <a:solidFill>
                            <a:schemeClr val="tx1"/>
                          </a:solidFill>
                          <a:effectLst/>
                          <a:latin typeface="Meiryo UI" panose="020B0604030504040204" pitchFamily="50" charset="-128"/>
                          <a:ea typeface="Meiryo UI" panose="020B0604030504040204" pitchFamily="50" charset="-128"/>
                        </a:rPr>
                        <a:t>の基準等に係る届出に関する手続きの取扱いについて</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令和</a:t>
                      </a:r>
                      <a:r>
                        <a:rPr lang="en-US" altLang="ja-JP" sz="900" u="none" strike="noStrike" dirty="0">
                          <a:solidFill>
                            <a:schemeClr val="tx1"/>
                          </a:solidFill>
                          <a:effectLst/>
                          <a:latin typeface="Meiryo UI" panose="020B0604030504040204" pitchFamily="50" charset="-128"/>
                          <a:ea typeface="Meiryo UI" panose="020B0604030504040204" pitchFamily="50" charset="-128"/>
                        </a:rPr>
                        <a:t>2</a:t>
                      </a:r>
                      <a:r>
                        <a:rPr lang="ja-JP"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ja-JP" sz="900" u="none" strike="noStrike" dirty="0">
                          <a:solidFill>
                            <a:schemeClr val="tx1"/>
                          </a:solidFill>
                          <a:effectLst/>
                          <a:latin typeface="Meiryo UI" panose="020B0604030504040204" pitchFamily="50" charset="-128"/>
                          <a:ea typeface="Meiryo UI" panose="020B0604030504040204" pitchFamily="50" charset="-128"/>
                        </a:rPr>
                        <a:t>3</a:t>
                      </a:r>
                      <a:r>
                        <a:rPr lang="ja-JP" altLang="en-US" sz="900" u="none" strike="noStrike" dirty="0">
                          <a:solidFill>
                            <a:schemeClr val="tx1"/>
                          </a:solidFill>
                          <a:effectLst/>
                          <a:latin typeface="Meiryo UI" panose="020B0604030504040204" pitchFamily="50" charset="-128"/>
                          <a:ea typeface="Meiryo UI" panose="020B0604030504040204" pitchFamily="50" charset="-128"/>
                        </a:rPr>
                        <a:t>月</a:t>
                      </a:r>
                      <a:r>
                        <a:rPr lang="en-US" altLang="ja-JP" sz="900" u="none" strike="noStrike" dirty="0">
                          <a:solidFill>
                            <a:schemeClr val="tx1"/>
                          </a:solidFill>
                          <a:effectLst/>
                          <a:latin typeface="Meiryo UI" panose="020B0604030504040204" pitchFamily="50" charset="-128"/>
                          <a:ea typeface="Meiryo UI" panose="020B0604030504040204" pitchFamily="50" charset="-128"/>
                        </a:rPr>
                        <a:t>5</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日付け保医発</a:t>
                      </a:r>
                      <a:r>
                        <a:rPr lang="en-US" altLang="ja-JP" sz="900" u="none" strike="noStrike" dirty="0">
                          <a:solidFill>
                            <a:schemeClr val="tx1"/>
                          </a:solidFill>
                          <a:effectLst/>
                          <a:latin typeface="Meiryo UI" panose="020B0604030504040204" pitchFamily="50" charset="-128"/>
                          <a:ea typeface="Meiryo UI" panose="020B0604030504040204" pitchFamily="50" charset="-128"/>
                        </a:rPr>
                        <a:t>0305</a:t>
                      </a:r>
                      <a:r>
                        <a:rPr lang="ja-JP" altLang="en-US" sz="900" u="none" strike="noStrike" dirty="0">
                          <a:solidFill>
                            <a:schemeClr val="tx1"/>
                          </a:solidFill>
                          <a:effectLst/>
                          <a:latin typeface="Meiryo UI" panose="020B0604030504040204" pitchFamily="50" charset="-128"/>
                          <a:ea typeface="Meiryo UI" panose="020B0604030504040204" pitchFamily="50" charset="-128"/>
                        </a:rPr>
                        <a:t>第</a:t>
                      </a:r>
                      <a:r>
                        <a:rPr lang="en-US" altLang="ja-JP" sz="900" u="none" strike="noStrike" dirty="0">
                          <a:solidFill>
                            <a:schemeClr val="tx1"/>
                          </a:solidFill>
                          <a:effectLst/>
                          <a:latin typeface="Meiryo UI" panose="020B0604030504040204" pitchFamily="50" charset="-128"/>
                          <a:ea typeface="Meiryo UI" panose="020B0604030504040204" pitchFamily="50" charset="-128"/>
                        </a:rPr>
                        <a:t>13</a:t>
                      </a:r>
                      <a:r>
                        <a:rPr lang="ja-JP" altLang="en-US" sz="900" u="none" strike="noStrike" dirty="0">
                          <a:solidFill>
                            <a:schemeClr val="tx1"/>
                          </a:solidFill>
                          <a:effectLst/>
                          <a:latin typeface="Meiryo UI" panose="020B0604030504040204" pitchFamily="50" charset="-128"/>
                          <a:ea typeface="Meiryo UI" panose="020B0604030504040204" pitchFamily="50" charset="-128"/>
                        </a:rPr>
                        <a:t>号</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10"/>
                  </a:ext>
                </a:extLst>
              </a:tr>
              <a:tr h="395729">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入院時食事療養費に係る食事療養及び入院時生活</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療養費に係る</a:t>
                      </a:r>
                      <a:r>
                        <a:rPr lang="ja-JP" altLang="en-US" sz="900" u="none" strike="noStrike" dirty="0">
                          <a:solidFill>
                            <a:schemeClr val="tx1"/>
                          </a:solidFill>
                          <a:effectLst/>
                          <a:latin typeface="Meiryo UI" panose="020B0604030504040204" pitchFamily="50" charset="-128"/>
                          <a:ea typeface="Meiryo UI" panose="020B0604030504040204" pitchFamily="50" charset="-128"/>
                        </a:rPr>
                        <a:t>生活療養の実施上の留意事項について</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令和</a:t>
                      </a:r>
                      <a:r>
                        <a:rPr lang="en-US" altLang="ja-JP" sz="900" u="none" strike="noStrike" dirty="0">
                          <a:solidFill>
                            <a:schemeClr val="tx1"/>
                          </a:solidFill>
                          <a:effectLst/>
                          <a:latin typeface="Meiryo UI" panose="020B0604030504040204" pitchFamily="50" charset="-128"/>
                          <a:ea typeface="Meiryo UI" panose="020B0604030504040204" pitchFamily="50" charset="-128"/>
                        </a:rPr>
                        <a:t>2</a:t>
                      </a:r>
                      <a:r>
                        <a:rPr lang="ja-JP"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ja-JP" sz="900" u="none" strike="noStrike" dirty="0">
                          <a:solidFill>
                            <a:schemeClr val="tx1"/>
                          </a:solidFill>
                          <a:effectLst/>
                          <a:latin typeface="Meiryo UI" panose="020B0604030504040204" pitchFamily="50" charset="-128"/>
                          <a:ea typeface="Meiryo UI" panose="020B0604030504040204" pitchFamily="50" charset="-128"/>
                        </a:rPr>
                        <a:t>3</a:t>
                      </a:r>
                      <a:r>
                        <a:rPr lang="ja-JP" altLang="en-US" sz="900" u="none" strike="noStrike" dirty="0">
                          <a:solidFill>
                            <a:schemeClr val="tx1"/>
                          </a:solidFill>
                          <a:effectLst/>
                          <a:latin typeface="Meiryo UI" panose="020B0604030504040204" pitchFamily="50" charset="-128"/>
                          <a:ea typeface="Meiryo UI" panose="020B0604030504040204" pitchFamily="50" charset="-128"/>
                        </a:rPr>
                        <a:t>月</a:t>
                      </a:r>
                      <a:r>
                        <a:rPr lang="en-US" altLang="ja-JP" sz="900" u="none" strike="noStrike" dirty="0">
                          <a:solidFill>
                            <a:schemeClr val="tx1"/>
                          </a:solidFill>
                          <a:effectLst/>
                          <a:latin typeface="Meiryo UI" panose="020B0604030504040204" pitchFamily="50" charset="-128"/>
                          <a:ea typeface="Meiryo UI" panose="020B0604030504040204" pitchFamily="50" charset="-128"/>
                        </a:rPr>
                        <a:t>5</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日付け保医発</a:t>
                      </a:r>
                      <a:r>
                        <a:rPr lang="en-US" altLang="ja-JP" sz="900" u="none" strike="noStrike" dirty="0">
                          <a:solidFill>
                            <a:schemeClr val="tx1"/>
                          </a:solidFill>
                          <a:effectLst/>
                          <a:latin typeface="Meiryo UI" panose="020B0604030504040204" pitchFamily="50" charset="-128"/>
                          <a:ea typeface="Meiryo UI" panose="020B0604030504040204" pitchFamily="50" charset="-128"/>
                        </a:rPr>
                        <a:t>0305</a:t>
                      </a:r>
                      <a:r>
                        <a:rPr lang="ja-JP" altLang="en-US" sz="900" u="none" strike="noStrike" dirty="0">
                          <a:solidFill>
                            <a:schemeClr val="tx1"/>
                          </a:solidFill>
                          <a:effectLst/>
                          <a:latin typeface="Meiryo UI" panose="020B0604030504040204" pitchFamily="50" charset="-128"/>
                          <a:ea typeface="Meiryo UI" panose="020B0604030504040204" pitchFamily="50" charset="-128"/>
                        </a:rPr>
                        <a:t>第</a:t>
                      </a:r>
                      <a:r>
                        <a:rPr lang="en-US" altLang="ja-JP" sz="900" u="none" strike="noStrike" dirty="0">
                          <a:solidFill>
                            <a:schemeClr val="tx1"/>
                          </a:solidFill>
                          <a:effectLst/>
                          <a:latin typeface="Meiryo UI" panose="020B0604030504040204" pitchFamily="50" charset="-128"/>
                          <a:ea typeface="Meiryo UI" panose="020B0604030504040204" pitchFamily="50" charset="-128"/>
                        </a:rPr>
                        <a:t>14</a:t>
                      </a:r>
                      <a:r>
                        <a:rPr lang="ja-JP" altLang="en-US" sz="900" u="none" strike="noStrike" dirty="0">
                          <a:solidFill>
                            <a:schemeClr val="tx1"/>
                          </a:solidFill>
                          <a:effectLst/>
                          <a:latin typeface="Meiryo UI" panose="020B0604030504040204" pitchFamily="50" charset="-128"/>
                          <a:ea typeface="Meiryo UI" panose="020B0604030504040204" pitchFamily="50" charset="-128"/>
                        </a:rPr>
                        <a:t>号</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0011"/>
                  </a:ext>
                </a:extLst>
              </a:tr>
              <a:tr h="277011">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指定施設サービス等に要する費用の額の算定に関する基準</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平成</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12</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 厚生省告示第</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21</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号</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12"/>
                  </a:ext>
                </a:extLst>
              </a:tr>
              <a:tr h="395729">
                <a:tc>
                  <a:txBody>
                    <a:bodyPr/>
                    <a:lstStyle/>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大阪府指定介護老人福祉施設の人員、設備及び運営に</a:t>
                      </a:r>
                      <a:endParaRPr lang="en-US" altLang="ja-JP" sz="9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関する基準を定める条例</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tcPr>
                </a:tc>
                <a:tc>
                  <a:txBody>
                    <a:bodyPr/>
                    <a:lstStyle/>
                    <a:p>
                      <a:pPr algn="l" fontAlgn="ctr"/>
                      <a:r>
                        <a:rPr lang="zh-CN" altLang="en-US" sz="900" u="none" strike="noStrike" dirty="0">
                          <a:solidFill>
                            <a:schemeClr val="tx1"/>
                          </a:solidFill>
                          <a:effectLst/>
                          <a:latin typeface="Meiryo UI" panose="020B0604030504040204" pitchFamily="50" charset="-128"/>
                          <a:ea typeface="Meiryo UI" panose="020B0604030504040204" pitchFamily="50" charset="-128"/>
                        </a:rPr>
                        <a:t>平成</a:t>
                      </a:r>
                      <a:r>
                        <a:rPr lang="en-US" altLang="zh-CN" sz="900" u="none" strike="noStrike" dirty="0">
                          <a:solidFill>
                            <a:schemeClr val="tx1"/>
                          </a:solidFill>
                          <a:effectLst/>
                          <a:latin typeface="Meiryo UI" panose="020B0604030504040204" pitchFamily="50" charset="-128"/>
                          <a:ea typeface="Meiryo UI" panose="020B0604030504040204" pitchFamily="50" charset="-128"/>
                        </a:rPr>
                        <a:t>24</a:t>
                      </a:r>
                      <a:r>
                        <a:rPr lang="zh-CN"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zh-CN" sz="900" u="none" strike="noStrike" dirty="0">
                          <a:solidFill>
                            <a:schemeClr val="tx1"/>
                          </a:solidFill>
                          <a:effectLst/>
                          <a:latin typeface="Meiryo UI" panose="020B0604030504040204" pitchFamily="50" charset="-128"/>
                          <a:ea typeface="Meiryo UI" panose="020B0604030504040204" pitchFamily="50" charset="-128"/>
                        </a:rPr>
                        <a:t>11</a:t>
                      </a:r>
                      <a:r>
                        <a:rPr lang="zh-CN" altLang="en-US" sz="900" u="none" strike="noStrike" dirty="0">
                          <a:solidFill>
                            <a:schemeClr val="tx1"/>
                          </a:solidFill>
                          <a:effectLst/>
                          <a:latin typeface="Meiryo UI" panose="020B0604030504040204" pitchFamily="50" charset="-128"/>
                          <a:ea typeface="Meiryo UI" panose="020B0604030504040204" pitchFamily="50" charset="-128"/>
                        </a:rPr>
                        <a:t>月</a:t>
                      </a:r>
                      <a:r>
                        <a:rPr lang="en-US" altLang="zh-CN" sz="900" u="none" strike="noStrike" dirty="0" smtClean="0">
                          <a:solidFill>
                            <a:schemeClr val="tx1"/>
                          </a:solidFill>
                          <a:effectLst/>
                          <a:latin typeface="Meiryo UI" panose="020B0604030504040204" pitchFamily="50" charset="-128"/>
                          <a:ea typeface="Meiryo UI" panose="020B0604030504040204" pitchFamily="50" charset="-128"/>
                        </a:rPr>
                        <a:t>1</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日 大阪府</a:t>
                      </a:r>
                      <a:r>
                        <a:rPr lang="zh-CN" altLang="en-US" sz="900" u="none" strike="noStrike" dirty="0">
                          <a:solidFill>
                            <a:schemeClr val="tx1"/>
                          </a:solidFill>
                          <a:effectLst/>
                          <a:latin typeface="Meiryo UI" panose="020B0604030504040204" pitchFamily="50" charset="-128"/>
                          <a:ea typeface="Meiryo UI" panose="020B0604030504040204" pitchFamily="50" charset="-128"/>
                        </a:rPr>
                        <a:t>条例</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第</a:t>
                      </a:r>
                      <a:r>
                        <a:rPr lang="en-US" altLang="ja-JP" sz="900" u="none" strike="noStrike" dirty="0" smtClean="0">
                          <a:solidFill>
                            <a:schemeClr val="tx1"/>
                          </a:solidFill>
                          <a:effectLst/>
                          <a:latin typeface="Meiryo UI" panose="020B0604030504040204" pitchFamily="50" charset="-128"/>
                          <a:ea typeface="Meiryo UI" panose="020B0604030504040204" pitchFamily="50" charset="-128"/>
                        </a:rPr>
                        <a:t>117</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号</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3"/>
                  </a:ext>
                </a:extLst>
              </a:tr>
              <a:tr h="395729">
                <a:tc>
                  <a:txBody>
                    <a:bodyPr/>
                    <a:lstStyle/>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大阪府介護老人保健施設の人員、施設及び設備並びに</a:t>
                      </a:r>
                      <a:endParaRPr lang="en-US" altLang="ja-JP" sz="9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運営に関する基準を定める条例</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zh-CN" altLang="en-US" sz="900" u="none" strike="noStrike" dirty="0">
                          <a:solidFill>
                            <a:schemeClr val="tx1"/>
                          </a:solidFill>
                          <a:effectLst/>
                          <a:latin typeface="Meiryo UI" panose="020B0604030504040204" pitchFamily="50" charset="-128"/>
                          <a:ea typeface="Meiryo UI" panose="020B0604030504040204" pitchFamily="50" charset="-128"/>
                        </a:rPr>
                        <a:t>平成</a:t>
                      </a:r>
                      <a:r>
                        <a:rPr lang="en-US" altLang="zh-CN" sz="900" u="none" strike="noStrike" dirty="0">
                          <a:solidFill>
                            <a:schemeClr val="tx1"/>
                          </a:solidFill>
                          <a:effectLst/>
                          <a:latin typeface="Meiryo UI" panose="020B0604030504040204" pitchFamily="50" charset="-128"/>
                          <a:ea typeface="Meiryo UI" panose="020B0604030504040204" pitchFamily="50" charset="-128"/>
                        </a:rPr>
                        <a:t>24</a:t>
                      </a:r>
                      <a:r>
                        <a:rPr lang="zh-CN"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zh-CN" sz="900" u="none" strike="noStrike" dirty="0">
                          <a:solidFill>
                            <a:schemeClr val="tx1"/>
                          </a:solidFill>
                          <a:effectLst/>
                          <a:latin typeface="Meiryo UI" panose="020B0604030504040204" pitchFamily="50" charset="-128"/>
                          <a:ea typeface="Meiryo UI" panose="020B0604030504040204" pitchFamily="50" charset="-128"/>
                        </a:rPr>
                        <a:t>11</a:t>
                      </a:r>
                      <a:r>
                        <a:rPr lang="zh-CN" altLang="en-US" sz="900" u="none" strike="noStrike" dirty="0">
                          <a:solidFill>
                            <a:schemeClr val="tx1"/>
                          </a:solidFill>
                          <a:effectLst/>
                          <a:latin typeface="Meiryo UI" panose="020B0604030504040204" pitchFamily="50" charset="-128"/>
                          <a:ea typeface="Meiryo UI" panose="020B0604030504040204" pitchFamily="50" charset="-128"/>
                        </a:rPr>
                        <a:t>月</a:t>
                      </a:r>
                      <a:r>
                        <a:rPr lang="en-US" altLang="zh-CN" sz="900" u="none" strike="noStrike" dirty="0" smtClean="0">
                          <a:solidFill>
                            <a:schemeClr val="tx1"/>
                          </a:solidFill>
                          <a:effectLst/>
                          <a:latin typeface="Meiryo UI" panose="020B0604030504040204" pitchFamily="50" charset="-128"/>
                          <a:ea typeface="Meiryo UI" panose="020B0604030504040204" pitchFamily="50" charset="-128"/>
                        </a:rPr>
                        <a:t>1</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日</a:t>
                      </a:r>
                      <a:r>
                        <a:rPr lang="zh-CN" altLang="en-US" sz="900" u="none" strike="noStrike" baseline="0" dirty="0" smtClean="0">
                          <a:solidFill>
                            <a:schemeClr val="tx1"/>
                          </a:solidFill>
                          <a:effectLst/>
                          <a:latin typeface="Meiryo UI" panose="020B0604030504040204" pitchFamily="50" charset="-128"/>
                          <a:ea typeface="Meiryo UI" panose="020B0604030504040204" pitchFamily="50" charset="-128"/>
                        </a:rPr>
                        <a:t> </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大阪府</a:t>
                      </a:r>
                      <a:r>
                        <a:rPr lang="zh-CN" altLang="en-US" sz="900" u="none" strike="noStrike" dirty="0">
                          <a:solidFill>
                            <a:schemeClr val="tx1"/>
                          </a:solidFill>
                          <a:effectLst/>
                          <a:latin typeface="Meiryo UI" panose="020B0604030504040204" pitchFamily="50" charset="-128"/>
                          <a:ea typeface="Meiryo UI" panose="020B0604030504040204" pitchFamily="50" charset="-128"/>
                        </a:rPr>
                        <a:t>条例</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第</a:t>
                      </a:r>
                      <a:r>
                        <a:rPr lang="en-US" altLang="ja-JP" sz="900" u="none" strike="noStrike" dirty="0" smtClean="0">
                          <a:solidFill>
                            <a:schemeClr val="tx1"/>
                          </a:solidFill>
                          <a:effectLst/>
                          <a:latin typeface="Meiryo UI" panose="020B0604030504040204" pitchFamily="50" charset="-128"/>
                          <a:ea typeface="Meiryo UI" panose="020B0604030504040204" pitchFamily="50" charset="-128"/>
                        </a:rPr>
                        <a:t>118</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号</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14"/>
                  </a:ext>
                </a:extLst>
              </a:tr>
              <a:tr h="395729">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指定介護老人福祉施設の人員、設備及び運営に</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関する</a:t>
                      </a:r>
                      <a:endParaRPr lang="en-US" altLang="ja-JP" sz="9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基準</a:t>
                      </a:r>
                      <a:r>
                        <a:rPr lang="ja-JP" altLang="en-US" sz="900" u="none" strike="noStrike" dirty="0">
                          <a:solidFill>
                            <a:schemeClr val="tx1"/>
                          </a:solidFill>
                          <a:effectLst/>
                          <a:latin typeface="Meiryo UI" panose="020B0604030504040204" pitchFamily="50" charset="-128"/>
                          <a:ea typeface="Meiryo UI" panose="020B0604030504040204" pitchFamily="50" charset="-128"/>
                        </a:rPr>
                        <a:t>について</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平成</a:t>
                      </a:r>
                      <a:r>
                        <a:rPr lang="en-US" altLang="ja-JP" sz="900" u="none" strike="noStrike" dirty="0">
                          <a:solidFill>
                            <a:schemeClr val="tx1"/>
                          </a:solidFill>
                          <a:effectLst/>
                          <a:latin typeface="Meiryo UI" panose="020B0604030504040204" pitchFamily="50" charset="-128"/>
                          <a:ea typeface="Meiryo UI" panose="020B0604030504040204" pitchFamily="50" charset="-128"/>
                        </a:rPr>
                        <a:t>12</a:t>
                      </a:r>
                      <a:r>
                        <a:rPr lang="ja-JP"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ja-JP" sz="900" u="none" strike="noStrike" dirty="0">
                          <a:solidFill>
                            <a:schemeClr val="tx1"/>
                          </a:solidFill>
                          <a:effectLst/>
                          <a:latin typeface="Meiryo UI" panose="020B0604030504040204" pitchFamily="50" charset="-128"/>
                          <a:ea typeface="Meiryo UI" panose="020B0604030504040204" pitchFamily="50" charset="-128"/>
                        </a:rPr>
                        <a:t>3</a:t>
                      </a:r>
                      <a:r>
                        <a:rPr lang="ja-JP" altLang="en-US" sz="900" u="none" strike="noStrike" dirty="0">
                          <a:solidFill>
                            <a:schemeClr val="tx1"/>
                          </a:solidFill>
                          <a:effectLst/>
                          <a:latin typeface="Meiryo UI" panose="020B0604030504040204" pitchFamily="50" charset="-128"/>
                          <a:ea typeface="Meiryo UI" panose="020B0604030504040204" pitchFamily="50" charset="-128"/>
                        </a:rPr>
                        <a:t>月</a:t>
                      </a:r>
                      <a:r>
                        <a:rPr lang="en-US" altLang="ja-JP" sz="900" u="none" strike="noStrike" dirty="0">
                          <a:solidFill>
                            <a:schemeClr val="tx1"/>
                          </a:solidFill>
                          <a:effectLst/>
                          <a:latin typeface="Meiryo UI" panose="020B0604030504040204" pitchFamily="50" charset="-128"/>
                          <a:ea typeface="Meiryo UI" panose="020B0604030504040204" pitchFamily="50" charset="-128"/>
                        </a:rPr>
                        <a:t>17</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日付け老企</a:t>
                      </a:r>
                      <a:r>
                        <a:rPr lang="ja-JP" altLang="en-US" sz="900" u="none" strike="noStrike" dirty="0">
                          <a:solidFill>
                            <a:schemeClr val="tx1"/>
                          </a:solidFill>
                          <a:effectLst/>
                          <a:latin typeface="Meiryo UI" panose="020B0604030504040204" pitchFamily="50" charset="-128"/>
                          <a:ea typeface="Meiryo UI" panose="020B0604030504040204" pitchFamily="50" charset="-128"/>
                        </a:rPr>
                        <a:t>第</a:t>
                      </a:r>
                      <a:r>
                        <a:rPr lang="en-US" altLang="ja-JP" sz="900" u="none" strike="noStrike" dirty="0">
                          <a:solidFill>
                            <a:schemeClr val="tx1"/>
                          </a:solidFill>
                          <a:effectLst/>
                          <a:latin typeface="Meiryo UI" panose="020B0604030504040204" pitchFamily="50" charset="-128"/>
                          <a:ea typeface="Meiryo UI" panose="020B0604030504040204" pitchFamily="50" charset="-128"/>
                        </a:rPr>
                        <a:t>43</a:t>
                      </a:r>
                      <a:r>
                        <a:rPr lang="ja-JP" altLang="en-US" sz="900" u="none" strike="noStrike" dirty="0">
                          <a:solidFill>
                            <a:schemeClr val="tx1"/>
                          </a:solidFill>
                          <a:effectLst/>
                          <a:latin typeface="Meiryo UI" panose="020B0604030504040204" pitchFamily="50" charset="-128"/>
                          <a:ea typeface="Meiryo UI" panose="020B0604030504040204" pitchFamily="50" charset="-128"/>
                        </a:rPr>
                        <a:t>号</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0015"/>
                  </a:ext>
                </a:extLst>
              </a:tr>
              <a:tr h="395729">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介護老人保健施設の人員、施設及び設備並びに</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運営に</a:t>
                      </a:r>
                      <a:endParaRPr lang="en-US" altLang="ja-JP" sz="9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関する</a:t>
                      </a:r>
                      <a:r>
                        <a:rPr lang="ja-JP" altLang="en-US" sz="900" u="none" strike="noStrike" dirty="0">
                          <a:solidFill>
                            <a:schemeClr val="tx1"/>
                          </a:solidFill>
                          <a:effectLst/>
                          <a:latin typeface="Meiryo UI" panose="020B0604030504040204" pitchFamily="50" charset="-128"/>
                          <a:ea typeface="Meiryo UI" panose="020B0604030504040204" pitchFamily="50" charset="-128"/>
                        </a:rPr>
                        <a:t>基準について</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平成</a:t>
                      </a:r>
                      <a:r>
                        <a:rPr lang="en-US" altLang="ja-JP" sz="900" u="none" strike="noStrike" dirty="0">
                          <a:solidFill>
                            <a:schemeClr val="tx1"/>
                          </a:solidFill>
                          <a:effectLst/>
                          <a:latin typeface="Meiryo UI" panose="020B0604030504040204" pitchFamily="50" charset="-128"/>
                          <a:ea typeface="Meiryo UI" panose="020B0604030504040204" pitchFamily="50" charset="-128"/>
                        </a:rPr>
                        <a:t>12</a:t>
                      </a:r>
                      <a:r>
                        <a:rPr lang="ja-JP"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ja-JP" sz="900" u="none" strike="noStrike" dirty="0">
                          <a:solidFill>
                            <a:schemeClr val="tx1"/>
                          </a:solidFill>
                          <a:effectLst/>
                          <a:latin typeface="Meiryo UI" panose="020B0604030504040204" pitchFamily="50" charset="-128"/>
                          <a:ea typeface="Meiryo UI" panose="020B0604030504040204" pitchFamily="50" charset="-128"/>
                        </a:rPr>
                        <a:t>3</a:t>
                      </a:r>
                      <a:r>
                        <a:rPr lang="ja-JP" altLang="en-US" sz="900" u="none" strike="noStrike" dirty="0">
                          <a:solidFill>
                            <a:schemeClr val="tx1"/>
                          </a:solidFill>
                          <a:effectLst/>
                          <a:latin typeface="Meiryo UI" panose="020B0604030504040204" pitchFamily="50" charset="-128"/>
                          <a:ea typeface="Meiryo UI" panose="020B0604030504040204" pitchFamily="50" charset="-128"/>
                        </a:rPr>
                        <a:t>月</a:t>
                      </a:r>
                      <a:r>
                        <a:rPr lang="en-US" altLang="ja-JP" sz="900" u="none" strike="noStrike" dirty="0">
                          <a:solidFill>
                            <a:schemeClr val="tx1"/>
                          </a:solidFill>
                          <a:effectLst/>
                          <a:latin typeface="Meiryo UI" panose="020B0604030504040204" pitchFamily="50" charset="-128"/>
                          <a:ea typeface="Meiryo UI" panose="020B0604030504040204" pitchFamily="50" charset="-128"/>
                        </a:rPr>
                        <a:t>17</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日付け老企</a:t>
                      </a:r>
                      <a:r>
                        <a:rPr lang="ja-JP" altLang="en-US" sz="900" u="none" strike="noStrike" dirty="0">
                          <a:solidFill>
                            <a:schemeClr val="tx1"/>
                          </a:solidFill>
                          <a:effectLst/>
                          <a:latin typeface="Meiryo UI" panose="020B0604030504040204" pitchFamily="50" charset="-128"/>
                          <a:ea typeface="Meiryo UI" panose="020B0604030504040204" pitchFamily="50" charset="-128"/>
                        </a:rPr>
                        <a:t>第</a:t>
                      </a:r>
                      <a:r>
                        <a:rPr lang="en-US" altLang="ja-JP" sz="900" u="none" strike="noStrike" dirty="0">
                          <a:solidFill>
                            <a:schemeClr val="tx1"/>
                          </a:solidFill>
                          <a:effectLst/>
                          <a:latin typeface="Meiryo UI" panose="020B0604030504040204" pitchFamily="50" charset="-128"/>
                          <a:ea typeface="Meiryo UI" panose="020B0604030504040204" pitchFamily="50" charset="-128"/>
                        </a:rPr>
                        <a:t>44</a:t>
                      </a:r>
                      <a:r>
                        <a:rPr lang="ja-JP" altLang="en-US" sz="900" u="none" strike="noStrike" dirty="0">
                          <a:solidFill>
                            <a:schemeClr val="tx1"/>
                          </a:solidFill>
                          <a:effectLst/>
                          <a:latin typeface="Meiryo UI" panose="020B0604030504040204" pitchFamily="50" charset="-128"/>
                          <a:ea typeface="Meiryo UI" panose="020B0604030504040204" pitchFamily="50" charset="-128"/>
                        </a:rPr>
                        <a:t>号</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16"/>
                  </a:ext>
                </a:extLst>
              </a:tr>
              <a:tr h="395729">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児童福祉施設における「食事摂取基準」を活用</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した</a:t>
                      </a:r>
                      <a:endParaRPr lang="en-US" altLang="ja-JP" sz="9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食事</a:t>
                      </a:r>
                      <a:r>
                        <a:rPr lang="ja-JP" altLang="en-US" sz="900" u="none" strike="noStrike" dirty="0">
                          <a:solidFill>
                            <a:schemeClr val="tx1"/>
                          </a:solidFill>
                          <a:effectLst/>
                          <a:latin typeface="Meiryo UI" panose="020B0604030504040204" pitchFamily="50" charset="-128"/>
                          <a:ea typeface="Meiryo UI" panose="020B0604030504040204" pitchFamily="50" charset="-128"/>
                        </a:rPr>
                        <a:t>計画について</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令和</a:t>
                      </a:r>
                      <a:r>
                        <a:rPr lang="en-US" altLang="ja-JP" sz="900" u="none" strike="noStrike" dirty="0">
                          <a:solidFill>
                            <a:schemeClr val="tx1"/>
                          </a:solidFill>
                          <a:effectLst/>
                          <a:latin typeface="Meiryo UI" panose="020B0604030504040204" pitchFamily="50" charset="-128"/>
                          <a:ea typeface="Meiryo UI" panose="020B0604030504040204" pitchFamily="50" charset="-128"/>
                        </a:rPr>
                        <a:t>2</a:t>
                      </a:r>
                      <a:r>
                        <a:rPr lang="ja-JP"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ja-JP" sz="900" u="none" strike="noStrike" dirty="0">
                          <a:solidFill>
                            <a:schemeClr val="tx1"/>
                          </a:solidFill>
                          <a:effectLst/>
                          <a:latin typeface="Meiryo UI" panose="020B0604030504040204" pitchFamily="50" charset="-128"/>
                          <a:ea typeface="Meiryo UI" panose="020B0604030504040204" pitchFamily="50" charset="-128"/>
                        </a:rPr>
                        <a:t>3</a:t>
                      </a:r>
                      <a:r>
                        <a:rPr lang="ja-JP" altLang="en-US" sz="900" u="none" strike="noStrike" dirty="0">
                          <a:solidFill>
                            <a:schemeClr val="tx1"/>
                          </a:solidFill>
                          <a:effectLst/>
                          <a:latin typeface="Meiryo UI" panose="020B0604030504040204" pitchFamily="50" charset="-128"/>
                          <a:ea typeface="Meiryo UI" panose="020B0604030504040204" pitchFamily="50" charset="-128"/>
                        </a:rPr>
                        <a:t>月</a:t>
                      </a:r>
                      <a:r>
                        <a:rPr lang="en-US" altLang="ja-JP" sz="900" u="none" strike="noStrike" dirty="0">
                          <a:solidFill>
                            <a:schemeClr val="tx1"/>
                          </a:solidFill>
                          <a:effectLst/>
                          <a:latin typeface="Meiryo UI" panose="020B0604030504040204" pitchFamily="50" charset="-128"/>
                          <a:ea typeface="Meiryo UI" panose="020B0604030504040204" pitchFamily="50" charset="-128"/>
                        </a:rPr>
                        <a:t>31</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日付け子母発</a:t>
                      </a:r>
                      <a:r>
                        <a:rPr lang="en-US" altLang="ja-JP" sz="900" u="none" strike="noStrike" dirty="0">
                          <a:solidFill>
                            <a:schemeClr val="tx1"/>
                          </a:solidFill>
                          <a:effectLst/>
                          <a:latin typeface="Meiryo UI" panose="020B0604030504040204" pitchFamily="50" charset="-128"/>
                          <a:ea typeface="Meiryo UI" panose="020B0604030504040204" pitchFamily="50" charset="-128"/>
                        </a:rPr>
                        <a:t>0331</a:t>
                      </a:r>
                      <a:r>
                        <a:rPr lang="ja-JP" altLang="en-US" sz="900" u="none" strike="noStrike" dirty="0">
                          <a:solidFill>
                            <a:schemeClr val="tx1"/>
                          </a:solidFill>
                          <a:effectLst/>
                          <a:latin typeface="Meiryo UI" panose="020B0604030504040204" pitchFamily="50" charset="-128"/>
                          <a:ea typeface="Meiryo UI" panose="020B0604030504040204" pitchFamily="50" charset="-128"/>
                        </a:rPr>
                        <a:t>第</a:t>
                      </a:r>
                      <a:r>
                        <a:rPr lang="en-US" altLang="ja-JP" sz="900" u="none" strike="noStrike" dirty="0">
                          <a:solidFill>
                            <a:schemeClr val="tx1"/>
                          </a:solidFill>
                          <a:effectLst/>
                          <a:latin typeface="Meiryo UI" panose="020B0604030504040204" pitchFamily="50" charset="-128"/>
                          <a:ea typeface="Meiryo UI" panose="020B0604030504040204" pitchFamily="50" charset="-128"/>
                        </a:rPr>
                        <a:t>1</a:t>
                      </a:r>
                      <a:r>
                        <a:rPr lang="ja-JP" altLang="en-US" sz="900" u="none" strike="noStrike" dirty="0">
                          <a:solidFill>
                            <a:schemeClr val="tx1"/>
                          </a:solidFill>
                          <a:effectLst/>
                          <a:latin typeface="Meiryo UI" panose="020B0604030504040204" pitchFamily="50" charset="-128"/>
                          <a:ea typeface="Meiryo UI" panose="020B0604030504040204" pitchFamily="50" charset="-128"/>
                        </a:rPr>
                        <a:t>号</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0017"/>
                  </a:ext>
                </a:extLst>
              </a:tr>
              <a:tr h="277011">
                <a:tc>
                  <a:txBody>
                    <a:bodyPr/>
                    <a:lstStyle/>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児童</a:t>
                      </a:r>
                      <a:r>
                        <a:rPr lang="ja-JP" altLang="en-US" sz="900" u="none" strike="noStrike" dirty="0">
                          <a:solidFill>
                            <a:schemeClr val="tx1"/>
                          </a:solidFill>
                          <a:effectLst/>
                          <a:latin typeface="Meiryo UI" panose="020B0604030504040204" pitchFamily="50" charset="-128"/>
                          <a:ea typeface="Meiryo UI" panose="020B0604030504040204" pitchFamily="50" charset="-128"/>
                        </a:rPr>
                        <a:t>福祉施設における食事の提供</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ガイド</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zh-TW" altLang="en-US" sz="900" u="none" strike="noStrike" dirty="0">
                          <a:solidFill>
                            <a:schemeClr val="tx1"/>
                          </a:solidFill>
                          <a:effectLst/>
                          <a:latin typeface="Meiryo UI" panose="020B0604030504040204" pitchFamily="50" charset="-128"/>
                          <a:ea typeface="Meiryo UI" panose="020B0604030504040204" pitchFamily="50" charset="-128"/>
                        </a:rPr>
                        <a:t>平成</a:t>
                      </a:r>
                      <a:r>
                        <a:rPr lang="en-US" altLang="zh-TW" sz="900" u="none" strike="noStrike" dirty="0">
                          <a:solidFill>
                            <a:schemeClr val="tx1"/>
                          </a:solidFill>
                          <a:effectLst/>
                          <a:latin typeface="Meiryo UI" panose="020B0604030504040204" pitchFamily="50" charset="-128"/>
                          <a:ea typeface="Meiryo UI" panose="020B0604030504040204" pitchFamily="50" charset="-128"/>
                        </a:rPr>
                        <a:t>22</a:t>
                      </a:r>
                      <a:r>
                        <a:rPr lang="zh-TW" altLang="en-US" sz="900" u="none" strike="noStrike" dirty="0">
                          <a:solidFill>
                            <a:schemeClr val="tx1"/>
                          </a:solidFill>
                          <a:effectLst/>
                          <a:latin typeface="Meiryo UI" panose="020B0604030504040204" pitchFamily="50" charset="-128"/>
                          <a:ea typeface="Meiryo UI" panose="020B0604030504040204" pitchFamily="50" charset="-128"/>
                        </a:rPr>
                        <a:t>年３月</a:t>
                      </a:r>
                      <a:r>
                        <a:rPr lang="en-US" altLang="zh-TW" sz="900" u="none" strike="noStrike" dirty="0" smtClean="0">
                          <a:solidFill>
                            <a:schemeClr val="tx1"/>
                          </a:solidFill>
                          <a:effectLst/>
                          <a:latin typeface="Meiryo UI" panose="020B0604030504040204" pitchFamily="50" charset="-128"/>
                          <a:ea typeface="Meiryo UI" panose="020B0604030504040204" pitchFamily="50" charset="-128"/>
                        </a:rPr>
                        <a:t>31</a:t>
                      </a:r>
                      <a:r>
                        <a:rPr lang="zh-TW" altLang="en-US" sz="900" u="none" strike="noStrike" dirty="0" smtClean="0">
                          <a:solidFill>
                            <a:schemeClr val="tx1"/>
                          </a:solidFill>
                          <a:effectLst/>
                          <a:latin typeface="Meiryo UI" panose="020B0604030504040204" pitchFamily="50" charset="-128"/>
                          <a:ea typeface="Meiryo UI" panose="020B0604030504040204" pitchFamily="50" charset="-128"/>
                        </a:rPr>
                        <a:t>日 厚生労働省</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18"/>
                  </a:ext>
                </a:extLst>
              </a:tr>
              <a:tr h="277011">
                <a:tc>
                  <a:txBody>
                    <a:bodyPr/>
                    <a:lstStyle/>
                    <a:p>
                      <a:pPr algn="l" fontAlgn="ct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保育所</a:t>
                      </a:r>
                      <a:r>
                        <a:rPr lang="ja-JP" altLang="en-US" sz="900" u="none" strike="noStrike" dirty="0">
                          <a:solidFill>
                            <a:schemeClr val="tx1"/>
                          </a:solidFill>
                          <a:effectLst/>
                          <a:latin typeface="Meiryo UI" panose="020B0604030504040204" pitchFamily="50" charset="-128"/>
                          <a:ea typeface="Meiryo UI" panose="020B0604030504040204" pitchFamily="50" charset="-128"/>
                        </a:rPr>
                        <a:t>における食事の提供</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ガイドライン</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tcPr>
                </a:tc>
                <a:tc>
                  <a:txBody>
                    <a:bodyPr/>
                    <a:lstStyle/>
                    <a:p>
                      <a:pPr algn="l" fontAlgn="ctr"/>
                      <a:r>
                        <a:rPr lang="zh-CN" altLang="en-US" sz="900" u="none" strike="noStrike" dirty="0">
                          <a:solidFill>
                            <a:schemeClr val="tx1"/>
                          </a:solidFill>
                          <a:effectLst/>
                          <a:latin typeface="Meiryo UI" panose="020B0604030504040204" pitchFamily="50" charset="-128"/>
                          <a:ea typeface="Meiryo UI" panose="020B0604030504040204" pitchFamily="50" charset="-128"/>
                        </a:rPr>
                        <a:t>平成</a:t>
                      </a:r>
                      <a:r>
                        <a:rPr lang="en-US" altLang="zh-CN" sz="900" u="none" strike="noStrike" dirty="0">
                          <a:solidFill>
                            <a:schemeClr val="tx1"/>
                          </a:solidFill>
                          <a:effectLst/>
                          <a:latin typeface="Meiryo UI" panose="020B0604030504040204" pitchFamily="50" charset="-128"/>
                          <a:ea typeface="Meiryo UI" panose="020B0604030504040204" pitchFamily="50" charset="-128"/>
                        </a:rPr>
                        <a:t>24</a:t>
                      </a:r>
                      <a:r>
                        <a:rPr lang="zh-CN" altLang="en-US" sz="900" u="none" strike="noStrike" dirty="0">
                          <a:solidFill>
                            <a:schemeClr val="tx1"/>
                          </a:solidFill>
                          <a:effectLst/>
                          <a:latin typeface="Meiryo UI" panose="020B0604030504040204" pitchFamily="50" charset="-128"/>
                          <a:ea typeface="Meiryo UI" panose="020B0604030504040204" pitchFamily="50" charset="-128"/>
                        </a:rPr>
                        <a:t>年</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３月 </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厚生労働省</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tcPr>
                </a:tc>
                <a:extLst>
                  <a:ext uri="{0D108BD9-81ED-4DB2-BD59-A6C34878D82A}">
                    <a16:rowId xmlns:a16="http://schemas.microsoft.com/office/drawing/2014/main" val="10019"/>
                  </a:ext>
                </a:extLst>
              </a:tr>
              <a:tr h="278608">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保育所におけるアレルギー対応ガイドライン（</a:t>
                      </a:r>
                      <a:r>
                        <a:rPr lang="en-US" altLang="ja-JP" sz="900" u="none" strike="noStrike" dirty="0">
                          <a:solidFill>
                            <a:schemeClr val="tx1"/>
                          </a:solidFill>
                          <a:effectLst/>
                          <a:latin typeface="Meiryo UI" panose="020B0604030504040204" pitchFamily="50" charset="-128"/>
                          <a:ea typeface="Meiryo UI" panose="020B0604030504040204" pitchFamily="50" charset="-128"/>
                        </a:rPr>
                        <a:t>2019</a:t>
                      </a:r>
                      <a:r>
                        <a:rPr lang="ja-JP" altLang="en-US" sz="900" u="none" strike="noStrike" dirty="0">
                          <a:solidFill>
                            <a:schemeClr val="tx1"/>
                          </a:solidFill>
                          <a:effectLst/>
                          <a:latin typeface="Meiryo UI" panose="020B0604030504040204" pitchFamily="50" charset="-128"/>
                          <a:ea typeface="Meiryo UI" panose="020B0604030504040204" pitchFamily="50" charset="-128"/>
                        </a:rPr>
                        <a:t>年改訂版）</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平成</a:t>
                      </a:r>
                      <a:r>
                        <a:rPr lang="en-US" altLang="ja-JP" sz="900" u="none" strike="noStrike" dirty="0">
                          <a:solidFill>
                            <a:schemeClr val="tx1"/>
                          </a:solidFill>
                          <a:effectLst/>
                          <a:latin typeface="Meiryo UI" panose="020B0604030504040204" pitchFamily="50" charset="-128"/>
                          <a:ea typeface="Meiryo UI" panose="020B0604030504040204" pitchFamily="50" charset="-128"/>
                        </a:rPr>
                        <a:t>31</a:t>
                      </a:r>
                      <a:r>
                        <a:rPr lang="ja-JP"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ja-JP" sz="900" u="none" strike="noStrike" dirty="0">
                          <a:solidFill>
                            <a:schemeClr val="tx1"/>
                          </a:solidFill>
                          <a:effectLst/>
                          <a:latin typeface="Meiryo UI" panose="020B0604030504040204" pitchFamily="50" charset="-128"/>
                          <a:ea typeface="Meiryo UI" panose="020B0604030504040204" pitchFamily="50" charset="-128"/>
                        </a:rPr>
                        <a:t>4</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月 厚生労働省</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20"/>
                  </a:ext>
                </a:extLst>
              </a:tr>
              <a:tr h="277011">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食事プロセス</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PDCA 2020</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年版</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令和</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3</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3</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月 大阪府福祉部</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0021"/>
                  </a:ext>
                </a:extLst>
              </a:tr>
              <a:tr h="277011">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学校給食法</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zh-CN" altLang="en-US" sz="900" u="none" strike="noStrike" dirty="0">
                          <a:solidFill>
                            <a:schemeClr val="tx1"/>
                          </a:solidFill>
                          <a:effectLst/>
                          <a:latin typeface="Meiryo UI" panose="020B0604030504040204" pitchFamily="50" charset="-128"/>
                          <a:ea typeface="Meiryo UI" panose="020B0604030504040204" pitchFamily="50" charset="-128"/>
                        </a:rPr>
                        <a:t>昭和</a:t>
                      </a:r>
                      <a:r>
                        <a:rPr lang="en-US" altLang="zh-CN" sz="900" u="none" strike="noStrike" dirty="0" smtClean="0">
                          <a:solidFill>
                            <a:schemeClr val="tx1"/>
                          </a:solidFill>
                          <a:effectLst/>
                          <a:latin typeface="Meiryo UI" panose="020B0604030504040204" pitchFamily="50" charset="-128"/>
                          <a:ea typeface="Meiryo UI" panose="020B0604030504040204" pitchFamily="50" charset="-128"/>
                        </a:rPr>
                        <a:t>29</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年 法律</a:t>
                      </a:r>
                      <a:r>
                        <a:rPr lang="zh-CN" altLang="en-US" sz="900" u="none" strike="noStrike" dirty="0">
                          <a:solidFill>
                            <a:schemeClr val="tx1"/>
                          </a:solidFill>
                          <a:effectLst/>
                          <a:latin typeface="Meiryo UI" panose="020B0604030504040204" pitchFamily="50" charset="-128"/>
                          <a:ea typeface="Meiryo UI" panose="020B0604030504040204" pitchFamily="50" charset="-128"/>
                        </a:rPr>
                        <a:t>第</a:t>
                      </a:r>
                      <a:r>
                        <a:rPr lang="en-US" altLang="zh-CN" sz="900" u="none" strike="noStrike" dirty="0">
                          <a:solidFill>
                            <a:schemeClr val="tx1"/>
                          </a:solidFill>
                          <a:effectLst/>
                          <a:latin typeface="Meiryo UI" panose="020B0604030504040204" pitchFamily="50" charset="-128"/>
                          <a:ea typeface="Meiryo UI" panose="020B0604030504040204" pitchFamily="50" charset="-128"/>
                        </a:rPr>
                        <a:t>160</a:t>
                      </a:r>
                      <a:r>
                        <a:rPr lang="zh-CN" altLang="en-US" sz="900" u="none" strike="noStrike" dirty="0">
                          <a:solidFill>
                            <a:schemeClr val="tx1"/>
                          </a:solidFill>
                          <a:effectLst/>
                          <a:latin typeface="Meiryo UI" panose="020B0604030504040204" pitchFamily="50" charset="-128"/>
                          <a:ea typeface="Meiryo UI" panose="020B0604030504040204" pitchFamily="50" charset="-128"/>
                        </a:rPr>
                        <a:t>号</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22"/>
                  </a:ext>
                </a:extLst>
              </a:tr>
              <a:tr h="277011">
                <a:tc>
                  <a:txBody>
                    <a:bodyPr/>
                    <a:lstStyle/>
                    <a:p>
                      <a:pPr algn="l" fontAlgn="ctr"/>
                      <a:r>
                        <a:rPr lang="ja-JP" altLang="en-US" sz="900" u="none" strike="noStrike" dirty="0">
                          <a:solidFill>
                            <a:schemeClr val="tx1"/>
                          </a:solidFill>
                          <a:effectLst/>
                          <a:latin typeface="Meiryo UI" panose="020B0604030504040204" pitchFamily="50" charset="-128"/>
                          <a:ea typeface="Meiryo UI" panose="020B0604030504040204" pitchFamily="50" charset="-128"/>
                        </a:rPr>
                        <a:t>学校給食実施基準の一部改正について（通知）</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zh-CN" altLang="en-US" sz="900" u="none" strike="noStrike" dirty="0">
                          <a:solidFill>
                            <a:schemeClr val="tx1"/>
                          </a:solidFill>
                          <a:effectLst/>
                          <a:latin typeface="Meiryo UI" panose="020B0604030504040204" pitchFamily="50" charset="-128"/>
                          <a:ea typeface="Meiryo UI" panose="020B0604030504040204" pitchFamily="50" charset="-128"/>
                        </a:rPr>
                        <a:t>令和</a:t>
                      </a:r>
                      <a:r>
                        <a:rPr lang="en-US" altLang="zh-CN" sz="900" u="none" strike="noStrike" dirty="0">
                          <a:solidFill>
                            <a:schemeClr val="tx1"/>
                          </a:solidFill>
                          <a:effectLst/>
                          <a:latin typeface="Meiryo UI" panose="020B0604030504040204" pitchFamily="50" charset="-128"/>
                          <a:ea typeface="Meiryo UI" panose="020B0604030504040204" pitchFamily="50" charset="-128"/>
                        </a:rPr>
                        <a:t>3</a:t>
                      </a:r>
                      <a:r>
                        <a:rPr lang="zh-CN" altLang="en-US" sz="900" u="none" strike="noStrike" dirty="0">
                          <a:solidFill>
                            <a:schemeClr val="tx1"/>
                          </a:solidFill>
                          <a:effectLst/>
                          <a:latin typeface="Meiryo UI" panose="020B0604030504040204" pitchFamily="50" charset="-128"/>
                          <a:ea typeface="Meiryo UI" panose="020B0604030504040204" pitchFamily="50" charset="-128"/>
                        </a:rPr>
                        <a:t>年</a:t>
                      </a:r>
                      <a:r>
                        <a:rPr lang="en-US" altLang="zh-CN" sz="900" u="none" strike="noStrike" dirty="0">
                          <a:solidFill>
                            <a:schemeClr val="tx1"/>
                          </a:solidFill>
                          <a:effectLst/>
                          <a:latin typeface="Meiryo UI" panose="020B0604030504040204" pitchFamily="50" charset="-128"/>
                          <a:ea typeface="Meiryo UI" panose="020B0604030504040204" pitchFamily="50" charset="-128"/>
                        </a:rPr>
                        <a:t>2</a:t>
                      </a:r>
                      <a:r>
                        <a:rPr lang="zh-CN" altLang="en-US" sz="900" u="none" strike="noStrike" dirty="0">
                          <a:solidFill>
                            <a:schemeClr val="tx1"/>
                          </a:solidFill>
                          <a:effectLst/>
                          <a:latin typeface="Meiryo UI" panose="020B0604030504040204" pitchFamily="50" charset="-128"/>
                          <a:ea typeface="Meiryo UI" panose="020B0604030504040204" pitchFamily="50" charset="-128"/>
                        </a:rPr>
                        <a:t>月</a:t>
                      </a:r>
                      <a:r>
                        <a:rPr lang="en-US" altLang="zh-CN" sz="900" u="none" strike="noStrike" dirty="0" smtClean="0">
                          <a:solidFill>
                            <a:schemeClr val="tx1"/>
                          </a:solidFill>
                          <a:effectLst/>
                          <a:latin typeface="Meiryo UI" panose="020B0604030504040204" pitchFamily="50" charset="-128"/>
                          <a:ea typeface="Meiryo UI" panose="020B0604030504040204" pitchFamily="50" charset="-128"/>
                        </a:rPr>
                        <a:t>12</a:t>
                      </a:r>
                      <a:r>
                        <a:rPr lang="zh-CN" altLang="en-US" sz="900" u="none" strike="noStrike" dirty="0" smtClean="0">
                          <a:solidFill>
                            <a:schemeClr val="tx1"/>
                          </a:solidFill>
                          <a:effectLst/>
                          <a:latin typeface="Meiryo UI" panose="020B0604030504040204" pitchFamily="50" charset="-128"/>
                          <a:ea typeface="Meiryo UI" panose="020B0604030504040204" pitchFamily="50" charset="-128"/>
                        </a:rPr>
                        <a:t>日</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付け</a:t>
                      </a:r>
                      <a:r>
                        <a:rPr lang="en-US" altLang="zh-CN" sz="900" u="none" strike="noStrike" dirty="0" smtClean="0">
                          <a:solidFill>
                            <a:schemeClr val="tx1"/>
                          </a:solidFill>
                          <a:effectLst/>
                          <a:latin typeface="Meiryo UI" panose="020B0604030504040204" pitchFamily="50" charset="-128"/>
                          <a:ea typeface="Meiryo UI" panose="020B0604030504040204" pitchFamily="50" charset="-128"/>
                        </a:rPr>
                        <a:t>2</a:t>
                      </a:r>
                      <a:r>
                        <a:rPr lang="zh-CN" altLang="en-US" sz="900" u="none" strike="noStrike" dirty="0">
                          <a:solidFill>
                            <a:schemeClr val="tx1"/>
                          </a:solidFill>
                          <a:effectLst/>
                          <a:latin typeface="Meiryo UI" panose="020B0604030504040204" pitchFamily="50" charset="-128"/>
                          <a:ea typeface="Meiryo UI" panose="020B0604030504040204" pitchFamily="50" charset="-128"/>
                        </a:rPr>
                        <a:t>文科発第</a:t>
                      </a:r>
                      <a:r>
                        <a:rPr lang="en-US" altLang="zh-CN" sz="900" u="none" strike="noStrike" dirty="0">
                          <a:solidFill>
                            <a:schemeClr val="tx1"/>
                          </a:solidFill>
                          <a:effectLst/>
                          <a:latin typeface="Meiryo UI" panose="020B0604030504040204" pitchFamily="50" charset="-128"/>
                          <a:ea typeface="Meiryo UI" panose="020B0604030504040204" pitchFamily="50" charset="-128"/>
                        </a:rPr>
                        <a:t>1684</a:t>
                      </a:r>
                      <a:r>
                        <a:rPr lang="zh-CN" altLang="en-US" sz="900" u="none" strike="noStrike" dirty="0">
                          <a:solidFill>
                            <a:schemeClr val="tx1"/>
                          </a:solidFill>
                          <a:effectLst/>
                          <a:latin typeface="Meiryo UI" panose="020B0604030504040204" pitchFamily="50" charset="-128"/>
                          <a:ea typeface="Meiryo UI" panose="020B0604030504040204" pitchFamily="50" charset="-128"/>
                        </a:rPr>
                        <a:t>号</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0023"/>
                  </a:ext>
                </a:extLst>
              </a:tr>
              <a:tr h="277011">
                <a:tc>
                  <a:txBody>
                    <a:bodyPr/>
                    <a:lstStyle/>
                    <a:p>
                      <a:pPr algn="l" fontAlgn="ctr"/>
                      <a:r>
                        <a:rPr lang="zh-TW" altLang="en-US" sz="900" u="none" strike="noStrike" dirty="0" smtClean="0">
                          <a:solidFill>
                            <a:schemeClr val="tx1"/>
                          </a:solidFill>
                          <a:effectLst/>
                          <a:latin typeface="Meiryo UI" panose="020B0604030504040204" pitchFamily="50" charset="-128"/>
                          <a:ea typeface="Meiryo UI" panose="020B0604030504040204" pitchFamily="50" charset="-128"/>
                        </a:rPr>
                        <a:t>学校</a:t>
                      </a:r>
                      <a:r>
                        <a:rPr lang="zh-TW" altLang="en-US" sz="900" u="none" strike="noStrike" dirty="0">
                          <a:solidFill>
                            <a:schemeClr val="tx1"/>
                          </a:solidFill>
                          <a:effectLst/>
                          <a:latin typeface="Meiryo UI" panose="020B0604030504040204" pitchFamily="50" charset="-128"/>
                          <a:ea typeface="Meiryo UI" panose="020B0604030504040204" pitchFamily="50" charset="-128"/>
                        </a:rPr>
                        <a:t>給食実施基準</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平成</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21</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 文部科学省告示第</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61</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号</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24"/>
                  </a:ext>
                </a:extLst>
              </a:tr>
              <a:tr h="380691">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学校給食摂取基準の策定について</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報告）</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令和</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12</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月 学校給食における児童生徒の食事摂取基準策定に関する調査研究協力者会議</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4061657541"/>
                  </a:ext>
                </a:extLst>
              </a:tr>
              <a:tr h="277011">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大量調理施設衛生管理マニュアル</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平成</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9</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3</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月</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24</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日付け衛食第</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85</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号別添</a:t>
                      </a: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10025"/>
                  </a:ext>
                </a:extLst>
              </a:tr>
              <a:tr h="277011">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中小規模調理施設における衛生管理の徹底について</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平成</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9</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6</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月</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30</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日付け衛食第</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201</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号</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10026"/>
                  </a:ext>
                </a:extLst>
              </a:tr>
              <a:tr h="395328">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食品衛生法等の一部を改正する法律の施行に伴う</a:t>
                      </a:r>
                      <a:endParaRPr lang="en-US" altLang="ja-JP"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集団給食施設の取扱いについて</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solidFill>
                      <a:schemeClr val="accent3">
                        <a:lumMod val="20000"/>
                        <a:lumOff val="80000"/>
                      </a:schemeClr>
                    </a:solid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令和</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8</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月</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5</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日付け薬生食監発</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0805</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第</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3</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号</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721225602"/>
                  </a:ext>
                </a:extLst>
              </a:tr>
              <a:tr h="395729">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平成</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25</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年度保育科学研究保育所における</a:t>
                      </a:r>
                      <a:endParaRPr lang="en-US" altLang="ja-JP"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災害時対応マニュアルー給食編</a:t>
                      </a:r>
                      <a:r>
                        <a:rPr lang="ja-JP" altLang="en-US" sz="900" b="0" i="0" u="none" strike="noStrike" dirty="0" err="1" smtClean="0">
                          <a:solidFill>
                            <a:schemeClr val="tx1"/>
                          </a:solidFill>
                          <a:effectLst/>
                          <a:latin typeface="Meiryo UI" panose="020B0604030504040204" pitchFamily="50" charset="-128"/>
                          <a:ea typeface="Meiryo UI" panose="020B0604030504040204" pitchFamily="50" charset="-128"/>
                        </a:rPr>
                        <a:t>ー</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9525" cap="flat" cmpd="sng" algn="ctr">
                      <a:solidFill>
                        <a:schemeClr val="accent3">
                          <a:lumMod val="75000"/>
                        </a:schemeClr>
                      </a:solidFill>
                      <a:prstDash val="solid"/>
                      <a:round/>
                      <a:headEnd type="none" w="med" len="med"/>
                      <a:tailEnd type="none" w="med" len="med"/>
                    </a:lnR>
                    <a:noFill/>
                  </a:tcPr>
                </a:tc>
                <a:tc>
                  <a:txBody>
                    <a:bodyPr/>
                    <a:lstStyle/>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平成</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26</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1</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月 公益社団法人日本栄養士会</a:t>
                      </a:r>
                      <a:endParaRPr lang="zh-CN"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9525" cap="flat" cmpd="sng" algn="ctr">
                      <a:solidFill>
                        <a:schemeClr val="accent3">
                          <a:lumMod val="75000"/>
                        </a:schemeClr>
                      </a:solidFill>
                      <a:prstDash val="solid"/>
                      <a:round/>
                      <a:headEnd type="none" w="med" len="med"/>
                      <a:tailEnd type="none" w="med" len="med"/>
                    </a:lnL>
                    <a:noFill/>
                  </a:tcPr>
                </a:tc>
                <a:extLst>
                  <a:ext uri="{0D108BD9-81ED-4DB2-BD59-A6C34878D82A}">
                    <a16:rowId xmlns:a16="http://schemas.microsoft.com/office/drawing/2014/main" val="4099158366"/>
                  </a:ext>
                </a:extLst>
              </a:tr>
            </a:tbl>
          </a:graphicData>
        </a:graphic>
      </p:graphicFrame>
      <p:grpSp>
        <p:nvGrpSpPr>
          <p:cNvPr id="13" name="グループ化 12"/>
          <p:cNvGrpSpPr/>
          <p:nvPr/>
        </p:nvGrpSpPr>
        <p:grpSpPr>
          <a:xfrm>
            <a:off x="526733" y="713741"/>
            <a:ext cx="3617484" cy="315271"/>
            <a:chOff x="575916" y="4509569"/>
            <a:chExt cx="3617484" cy="315271"/>
          </a:xfrm>
        </p:grpSpPr>
        <p:sp>
          <p:nvSpPr>
            <p:cNvPr id="14" name="テキスト ボックス 13"/>
            <p:cNvSpPr txBox="1"/>
            <p:nvPr/>
          </p:nvSpPr>
          <p:spPr>
            <a:xfrm>
              <a:off x="599847" y="4509569"/>
              <a:ext cx="2403737"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(3)  </a:t>
              </a:r>
              <a:r>
                <a:rPr kumimoji="1" lang="ja-JP" altLang="en-US" sz="1100" dirty="0" smtClean="0">
                  <a:latin typeface="Meiryo UI" panose="020B0604030504040204" pitchFamily="50" charset="-128"/>
                  <a:ea typeface="Meiryo UI" panose="020B0604030504040204" pitchFamily="50" charset="-128"/>
                </a:rPr>
                <a:t>その他の関係法令・通知等</a:t>
              </a:r>
              <a:endParaRPr kumimoji="1" lang="ja-JP" altLang="en-US" sz="1100" dirty="0">
                <a:latin typeface="Meiryo UI" panose="020B0604030504040204" pitchFamily="50" charset="-128"/>
                <a:ea typeface="Meiryo UI" panose="020B0604030504040204" pitchFamily="50" charset="-128"/>
              </a:endParaRPr>
            </a:p>
          </p:txBody>
        </p:sp>
        <p:cxnSp>
          <p:nvCxnSpPr>
            <p:cNvPr id="15" name="直線コネクタ 14"/>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6" name="フローチャート : 結合子 39"/>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スライド番号プレースホルダー 1"/>
          <p:cNvSpPr>
            <a:spLocks noGrp="1"/>
          </p:cNvSpPr>
          <p:nvPr>
            <p:ph type="sldNum" sz="quarter" idx="10"/>
          </p:nvPr>
        </p:nvSpPr>
        <p:spPr/>
        <p:txBody>
          <a:bodyPr/>
          <a:lstStyle/>
          <a:p>
            <a:r>
              <a:rPr kumimoji="1" lang="en-US" altLang="ja-JP" dirty="0" smtClean="0"/>
              <a:t>69</a:t>
            </a:r>
            <a:endParaRPr kumimoji="1" lang="ja-JP" altLang="en-US" dirty="0"/>
          </a:p>
        </p:txBody>
      </p:sp>
    </p:spTree>
    <p:extLst>
      <p:ext uri="{BB962C8B-B14F-4D97-AF65-F5344CB8AC3E}">
        <p14:creationId xmlns:p14="http://schemas.microsoft.com/office/powerpoint/2010/main" val="17015797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93449" y="1001140"/>
            <a:ext cx="2027582"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参考文献</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593449" y="1437799"/>
            <a:ext cx="4709160" cy="2246769"/>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日本人</a:t>
            </a:r>
            <a:r>
              <a:rPr kumimoji="1" lang="ja-JP" altLang="en-US" sz="1000" dirty="0">
                <a:latin typeface="Meiryo UI" panose="020B0604030504040204" pitchFamily="50" charset="-128"/>
                <a:ea typeface="Meiryo UI" panose="020B0604030504040204" pitchFamily="50" charset="-128"/>
              </a:rPr>
              <a:t>の食事摂取基準</a:t>
            </a:r>
            <a:r>
              <a:rPr kumimoji="1" lang="en-US" altLang="ja-JP" sz="1000" dirty="0">
                <a:latin typeface="Meiryo UI" panose="020B0604030504040204" pitchFamily="50" charset="-128"/>
                <a:ea typeface="Meiryo UI" panose="020B0604030504040204" pitchFamily="50" charset="-128"/>
              </a:rPr>
              <a:t>2020</a:t>
            </a:r>
            <a:r>
              <a:rPr kumimoji="1" lang="ja-JP" altLang="en-US" sz="1000" dirty="0">
                <a:latin typeface="Meiryo UI" panose="020B0604030504040204" pitchFamily="50" charset="-128"/>
                <a:ea typeface="Meiryo UI" panose="020B0604030504040204" pitchFamily="50" charset="-128"/>
              </a:rPr>
              <a:t>年版の実践・運用　</a:t>
            </a:r>
          </a:p>
          <a:p>
            <a:r>
              <a:rPr kumimoji="1" lang="ja-JP" altLang="en-US" sz="1000" dirty="0">
                <a:latin typeface="Meiryo UI" panose="020B0604030504040204" pitchFamily="50" charset="-128"/>
                <a:ea typeface="Meiryo UI" panose="020B0604030504040204" pitchFamily="50" charset="-128"/>
              </a:rPr>
              <a:t>　　食事摂取基準の実践・運用を考える</a:t>
            </a:r>
            <a:r>
              <a:rPr kumimoji="1" lang="ja-JP" altLang="en-US" sz="1000" dirty="0" smtClean="0">
                <a:latin typeface="Meiryo UI" panose="020B0604030504040204" pitchFamily="50" charset="-128"/>
                <a:ea typeface="Meiryo UI" panose="020B0604030504040204" pitchFamily="50" charset="-128"/>
              </a:rPr>
              <a:t>会</a:t>
            </a:r>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健康増進法に基づく給食施設のための栄養管理の手引き </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年版</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横浜市健康福祉局</a:t>
            </a:r>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給食施設における栄養管理の手引き 令和</a:t>
            </a:r>
            <a:r>
              <a:rPr kumimoji="1" lang="en-US" altLang="ja-JP" sz="1000" dirty="0" smtClean="0">
                <a:latin typeface="Meiryo UI" panose="020B0604030504040204" pitchFamily="50" charset="-128"/>
                <a:ea typeface="Meiryo UI" panose="020B0604030504040204" pitchFamily="50" charset="-128"/>
              </a:rPr>
              <a:t>2</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月一部改正</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奈良県</a:t>
            </a:r>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「給食に関する災害対策マニュアル」作成の手引き ≪給食施設向け≫</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平成</a:t>
            </a:r>
            <a:r>
              <a:rPr kumimoji="1" lang="en-US" altLang="ja-JP" sz="1000" dirty="0" smtClean="0">
                <a:latin typeface="Meiryo UI" panose="020B0604030504040204" pitchFamily="50" charset="-128"/>
                <a:ea typeface="Meiryo UI" panose="020B0604030504040204" pitchFamily="50" charset="-128"/>
              </a:rPr>
              <a:t>29</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月 尼崎市保健所健康増進課</a:t>
            </a:r>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食事プロセス</a:t>
            </a:r>
            <a:r>
              <a:rPr kumimoji="1" lang="en-US" altLang="ja-JP" sz="1000" dirty="0" smtClean="0">
                <a:latin typeface="Meiryo UI" panose="020B0604030504040204" pitchFamily="50" charset="-128"/>
                <a:ea typeface="Meiryo UI" panose="020B0604030504040204" pitchFamily="50" charset="-128"/>
              </a:rPr>
              <a:t>PDCA 2020</a:t>
            </a:r>
            <a:r>
              <a:rPr kumimoji="1" lang="ja-JP" altLang="en-US" sz="1000" dirty="0" smtClean="0">
                <a:latin typeface="Meiryo UI" panose="020B0604030504040204" pitchFamily="50" charset="-128"/>
                <a:ea typeface="Meiryo UI" panose="020B0604030504040204" pitchFamily="50" charset="-128"/>
              </a:rPr>
              <a:t>年版</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令和</a:t>
            </a:r>
            <a:r>
              <a:rPr kumimoji="1" lang="en-US" altLang="ja-JP" sz="1000" dirty="0" smtClean="0">
                <a:latin typeface="Meiryo UI" panose="020B0604030504040204" pitchFamily="50" charset="-128"/>
                <a:ea typeface="Meiryo UI" panose="020B0604030504040204" pitchFamily="50" charset="-128"/>
              </a:rPr>
              <a:t>3</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3</a:t>
            </a:r>
            <a:r>
              <a:rPr kumimoji="1" lang="ja-JP" altLang="en-US" sz="1000" dirty="0" smtClean="0">
                <a:latin typeface="Meiryo UI" panose="020B0604030504040204" pitchFamily="50" charset="-128"/>
                <a:ea typeface="Meiryo UI" panose="020B0604030504040204" pitchFamily="50" charset="-128"/>
              </a:rPr>
              <a:t>月 大阪府福祉部 （</a:t>
            </a:r>
            <a:r>
              <a:rPr kumimoji="1" lang="en-US" altLang="ja-JP" sz="1000" dirty="0" smtClean="0">
                <a:latin typeface="Meiryo UI" panose="020B0604030504040204" pitchFamily="50" charset="-128"/>
                <a:ea typeface="Meiryo UI" panose="020B0604030504040204" pitchFamily="50" charset="-128"/>
              </a:rPr>
              <a:t>PDCA</a:t>
            </a:r>
            <a:r>
              <a:rPr kumimoji="1" lang="ja-JP" altLang="en-US" sz="1000" dirty="0" smtClean="0">
                <a:latin typeface="Meiryo UI" panose="020B0604030504040204" pitchFamily="50" charset="-128"/>
                <a:ea typeface="Meiryo UI" panose="020B0604030504040204" pitchFamily="50" charset="-128"/>
              </a:rPr>
              <a:t>改訂検討委員会）</a:t>
            </a:r>
            <a:endParaRPr kumimoji="1" lang="en-US" altLang="ja-JP" sz="1000" dirty="0" smtClean="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0" y="-6350"/>
            <a:ext cx="6858000" cy="518160"/>
            <a:chOff x="0" y="-6350"/>
            <a:chExt cx="6858000" cy="518160"/>
          </a:xfrm>
        </p:grpSpPr>
        <p:sp>
          <p:nvSpPr>
            <p:cNvPr id="6" name="正方形/長方形 5"/>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sp>
        <p:nvSpPr>
          <p:cNvPr id="2" name="スライド番号プレースホルダー 1"/>
          <p:cNvSpPr>
            <a:spLocks noGrp="1"/>
          </p:cNvSpPr>
          <p:nvPr>
            <p:ph type="sldNum" sz="quarter" idx="10"/>
          </p:nvPr>
        </p:nvSpPr>
        <p:spPr/>
        <p:txBody>
          <a:bodyPr/>
          <a:lstStyle/>
          <a:p>
            <a:r>
              <a:rPr kumimoji="1" lang="en-US" altLang="ja-JP" dirty="0" smtClean="0"/>
              <a:t>70</a:t>
            </a:r>
            <a:endParaRPr kumimoji="1" lang="ja-JP" altLang="en-US" dirty="0"/>
          </a:p>
        </p:txBody>
      </p:sp>
    </p:spTree>
    <p:extLst>
      <p:ext uri="{BB962C8B-B14F-4D97-AF65-F5344CB8AC3E}">
        <p14:creationId xmlns:p14="http://schemas.microsoft.com/office/powerpoint/2010/main" val="664468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532380" y="2246185"/>
            <a:ext cx="5760000" cy="561692"/>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日本人の食事</a:t>
            </a:r>
            <a:r>
              <a:rPr kumimoji="1" lang="ja-JP" altLang="en-US" sz="1000" dirty="0">
                <a:latin typeface="Meiryo UI" panose="020B0604030504040204" pitchFamily="50" charset="-128"/>
                <a:ea typeface="Meiryo UI" panose="020B0604030504040204" pitchFamily="50" charset="-128"/>
              </a:rPr>
              <a:t>摂取基準は、健康増進法第</a:t>
            </a:r>
            <a:r>
              <a:rPr kumimoji="1"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条の</a:t>
            </a:r>
            <a:r>
              <a:rPr kumimoji="1" lang="en-US" altLang="ja-JP" sz="1000" dirty="0" smtClean="0">
                <a:latin typeface="Meiryo UI" panose="020B0604030504040204" pitchFamily="50" charset="-128"/>
                <a:ea typeface="Meiryo UI" panose="020B0604030504040204" pitchFamily="50" charset="-128"/>
              </a:rPr>
              <a:t>2</a:t>
            </a:r>
            <a:r>
              <a:rPr kumimoji="1" lang="ja-JP" altLang="en-US" sz="1000" dirty="0" smtClean="0">
                <a:latin typeface="Meiryo UI" panose="020B0604030504040204" pitchFamily="50" charset="-128"/>
                <a:ea typeface="Meiryo UI" panose="020B0604030504040204" pitchFamily="50" charset="-128"/>
              </a:rPr>
              <a:t>の規定に基づき、国民</a:t>
            </a:r>
            <a:r>
              <a:rPr kumimoji="1" lang="ja-JP" altLang="en-US" sz="1000" dirty="0">
                <a:latin typeface="Meiryo UI" panose="020B0604030504040204" pitchFamily="50" charset="-128"/>
                <a:ea typeface="Meiryo UI" panose="020B0604030504040204" pitchFamily="50" charset="-128"/>
              </a:rPr>
              <a:t>の健康の保持・</a:t>
            </a:r>
            <a:r>
              <a:rPr kumimoji="1" lang="ja-JP" altLang="en-US" sz="1000" dirty="0" smtClean="0">
                <a:latin typeface="Meiryo UI" panose="020B0604030504040204" pitchFamily="50" charset="-128"/>
                <a:ea typeface="Meiryo UI" panose="020B0604030504040204" pitchFamily="50" charset="-128"/>
              </a:rPr>
              <a:t>増進を図る上で摂取することが望ましいエネルギー及び栄養素の量の基準を厚生労働大臣が定めるもので、</a:t>
            </a:r>
            <a:r>
              <a:rPr kumimoji="1" lang="en-US" altLang="ja-JP" sz="1000" dirty="0" smtClean="0">
                <a:latin typeface="Meiryo UI" panose="020B0604030504040204" pitchFamily="50" charset="-128"/>
                <a:ea typeface="Meiryo UI" panose="020B0604030504040204" pitchFamily="50" charset="-128"/>
              </a:rPr>
              <a:t>5</a:t>
            </a:r>
            <a:r>
              <a:rPr kumimoji="1" lang="ja-JP" altLang="en-US" sz="1000" dirty="0" smtClean="0">
                <a:latin typeface="Meiryo UI" panose="020B0604030504040204" pitchFamily="50" charset="-128"/>
                <a:ea typeface="Meiryo UI" panose="020B0604030504040204" pitchFamily="50" charset="-128"/>
              </a:rPr>
              <a:t>年</a:t>
            </a:r>
            <a:r>
              <a:rPr kumimoji="1" lang="ja-JP" altLang="en-US" sz="1000" dirty="0">
                <a:latin typeface="Meiryo UI" panose="020B0604030504040204" pitchFamily="50" charset="-128"/>
                <a:ea typeface="Meiryo UI" panose="020B0604030504040204" pitchFamily="50" charset="-128"/>
              </a:rPr>
              <a:t>ごとに改定されます</a:t>
            </a:r>
            <a:r>
              <a:rPr kumimoji="1" lang="ja-JP" altLang="en-US" sz="1000" dirty="0" smtClean="0">
                <a:latin typeface="Meiryo UI" panose="020B0604030504040204" pitchFamily="50" charset="-128"/>
                <a:ea typeface="Meiryo UI" panose="020B0604030504040204" pitchFamily="50" charset="-128"/>
              </a:rPr>
              <a:t>。令和元年</a:t>
            </a:r>
            <a:r>
              <a:rPr kumimoji="1" lang="en-US" altLang="ja-JP" sz="1000" dirty="0" smtClean="0">
                <a:latin typeface="Meiryo UI" panose="020B0604030504040204" pitchFamily="50" charset="-128"/>
                <a:ea typeface="Meiryo UI" panose="020B0604030504040204" pitchFamily="50" charset="-128"/>
              </a:rPr>
              <a:t>12</a:t>
            </a:r>
            <a:r>
              <a:rPr kumimoji="1" lang="ja-JP" altLang="en-US" sz="1000" dirty="0" smtClean="0">
                <a:latin typeface="Meiryo UI" panose="020B0604030504040204" pitchFamily="50" charset="-128"/>
                <a:ea typeface="Meiryo UI" panose="020B0604030504040204" pitchFamily="50" charset="-128"/>
              </a:rPr>
              <a:t>月には、令和</a:t>
            </a:r>
            <a:r>
              <a:rPr kumimoji="1" lang="en-US" altLang="ja-JP" sz="1000" dirty="0" smtClean="0">
                <a:latin typeface="Meiryo UI" panose="020B0604030504040204" pitchFamily="50" charset="-128"/>
                <a:ea typeface="Meiryo UI" panose="020B0604030504040204" pitchFamily="50" charset="-128"/>
              </a:rPr>
              <a:t>2</a:t>
            </a:r>
            <a:r>
              <a:rPr kumimoji="1" lang="ja-JP" altLang="en-US" sz="1000" dirty="0" smtClean="0">
                <a:latin typeface="Meiryo UI" panose="020B0604030504040204" pitchFamily="50" charset="-128"/>
                <a:ea typeface="Meiryo UI" panose="020B0604030504040204" pitchFamily="50" charset="-128"/>
              </a:rPr>
              <a:t>年度から使用する新たな基準（</a:t>
            </a:r>
            <a:r>
              <a:rPr kumimoji="1" lang="en-US" altLang="ja-JP" sz="1000" dirty="0" smtClean="0">
                <a:latin typeface="Meiryo UI" panose="020B0604030504040204" pitchFamily="50" charset="-128"/>
                <a:ea typeface="Meiryo UI" panose="020B0604030504040204" pitchFamily="50" charset="-128"/>
              </a:rPr>
              <a:t>2020</a:t>
            </a:r>
            <a:r>
              <a:rPr kumimoji="1" lang="ja-JP" altLang="en-US" sz="1000" dirty="0" smtClean="0">
                <a:latin typeface="Meiryo UI" panose="020B0604030504040204" pitchFamily="50" charset="-128"/>
                <a:ea typeface="Meiryo UI" panose="020B0604030504040204" pitchFamily="50" charset="-128"/>
              </a:rPr>
              <a:t>年版）の報告書が公表されました。</a:t>
            </a:r>
            <a:endParaRPr kumimoji="1" lang="en-US" altLang="ja-JP" sz="1000" dirty="0" smtClean="0">
              <a:latin typeface="Meiryo UI" panose="020B0604030504040204" pitchFamily="50" charset="-128"/>
              <a:ea typeface="Meiryo UI" panose="020B0604030504040204" pitchFamily="50" charset="-128"/>
            </a:endParaRPr>
          </a:p>
        </p:txBody>
      </p:sp>
      <p:grpSp>
        <p:nvGrpSpPr>
          <p:cNvPr id="24" name="グループ化 23"/>
          <p:cNvGrpSpPr/>
          <p:nvPr/>
        </p:nvGrpSpPr>
        <p:grpSpPr>
          <a:xfrm>
            <a:off x="0" y="-6350"/>
            <a:ext cx="6858000" cy="518160"/>
            <a:chOff x="0" y="-6350"/>
            <a:chExt cx="6858000" cy="518160"/>
          </a:xfrm>
        </p:grpSpPr>
        <p:sp>
          <p:nvSpPr>
            <p:cNvPr id="34" name="正方形/長方形 33"/>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5" name="直線コネクタ 34"/>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3" name="表 2"/>
          <p:cNvGraphicFramePr>
            <a:graphicFrameLocks noGrp="1"/>
          </p:cNvGraphicFramePr>
          <p:nvPr>
            <p:extLst>
              <p:ext uri="{D42A27DB-BD31-4B8C-83A1-F6EECF244321}">
                <p14:modId xmlns:p14="http://schemas.microsoft.com/office/powerpoint/2010/main" val="846316496"/>
              </p:ext>
            </p:extLst>
          </p:nvPr>
        </p:nvGraphicFramePr>
        <p:xfrm>
          <a:off x="721380" y="2816994"/>
          <a:ext cx="5400000" cy="2304000"/>
        </p:xfrm>
        <a:graphic>
          <a:graphicData uri="http://schemas.openxmlformats.org/drawingml/2006/table">
            <a:tbl>
              <a:tblPr firstRow="1" bandRow="1">
                <a:tableStyleId>{C083E6E3-FA7D-4D7B-A595-EF9225AFEA82}</a:tableStyleId>
              </a:tblPr>
              <a:tblGrid>
                <a:gridCol w="5400000">
                  <a:extLst>
                    <a:ext uri="{9D8B030D-6E8A-4147-A177-3AD203B41FA5}">
                      <a16:colId xmlns:a16="http://schemas.microsoft.com/office/drawing/2014/main" val="2423817144"/>
                    </a:ext>
                  </a:extLst>
                </a:gridCol>
              </a:tblGrid>
              <a:tr h="235102">
                <a:tc>
                  <a:txBody>
                    <a:bodyPr/>
                    <a:lstStyle/>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主な改定のポイント</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solidFill>
                      <a:schemeClr val="accent3">
                        <a:lumMod val="20000"/>
                        <a:lumOff val="80000"/>
                      </a:schemeClr>
                    </a:solidFill>
                  </a:tcPr>
                </a:tc>
                <a:extLst>
                  <a:ext uri="{0D108BD9-81ED-4DB2-BD59-A6C34878D82A}">
                    <a16:rowId xmlns:a16="http://schemas.microsoft.com/office/drawing/2014/main" val="3873724041"/>
                  </a:ext>
                </a:extLst>
              </a:tr>
              <a:tr h="2068898">
                <a:tc>
                  <a:txBody>
                    <a:bodyPr/>
                    <a:lstStyle/>
                    <a:p>
                      <a:pPr>
                        <a:lnSpc>
                          <a:spcPct val="150000"/>
                        </a:lnSpc>
                      </a:pPr>
                      <a:r>
                        <a:rPr kumimoji="1" lang="ja-JP" altLang="en-US" sz="900" u="sng" dirty="0" smtClean="0">
                          <a:solidFill>
                            <a:schemeClr val="tx1"/>
                          </a:solidFill>
                          <a:latin typeface="Meiryo UI" panose="020B0604030504040204" pitchFamily="50" charset="-128"/>
                          <a:ea typeface="Meiryo UI" panose="020B0604030504040204" pitchFamily="50" charset="-128"/>
                        </a:rPr>
                        <a:t>活力ある健康長寿社会の実現に向けて</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 </a:t>
                      </a:r>
                      <a:r>
                        <a:rPr kumimoji="1" lang="ja-JP" altLang="en-US" sz="900" dirty="0" smtClean="0">
                          <a:solidFill>
                            <a:schemeClr val="tx1"/>
                          </a:solidFill>
                          <a:latin typeface="Meiryo UI" panose="020B0604030504040204" pitchFamily="50" charset="-128"/>
                          <a:ea typeface="Meiryo UI" panose="020B0604030504040204" pitchFamily="50" charset="-128"/>
                        </a:rPr>
                        <a:t>きめ細かな栄養施策を推進する観点から、</a:t>
                      </a:r>
                      <a:r>
                        <a:rPr kumimoji="1" lang="en-US" altLang="ja-JP" sz="900" dirty="0" smtClean="0">
                          <a:solidFill>
                            <a:schemeClr val="tx1"/>
                          </a:solidFill>
                          <a:latin typeface="Meiryo UI" panose="020B0604030504040204" pitchFamily="50" charset="-128"/>
                          <a:ea typeface="Meiryo UI" panose="020B0604030504040204" pitchFamily="50" charset="-128"/>
                        </a:rPr>
                        <a:t>50</a:t>
                      </a:r>
                      <a:r>
                        <a:rPr kumimoji="1" lang="ja-JP" altLang="en-US" sz="900" dirty="0" smtClean="0">
                          <a:solidFill>
                            <a:schemeClr val="tx1"/>
                          </a:solidFill>
                          <a:latin typeface="Meiryo UI" panose="020B0604030504040204" pitchFamily="50" charset="-128"/>
                          <a:ea typeface="Meiryo UI" panose="020B0604030504040204" pitchFamily="50" charset="-128"/>
                        </a:rPr>
                        <a:t>歳以上について、より細かな年齢区分による摂取基準を設定。</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高齢者のフレイル予防の観点から、総エネルギー量に占めるべきたんぱく質由来エネルギー量の割合</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（％エネルギー）について、</a:t>
                      </a:r>
                      <a:r>
                        <a:rPr kumimoji="1" lang="en-US" altLang="ja-JP" sz="900" dirty="0" smtClean="0">
                          <a:solidFill>
                            <a:schemeClr val="tx1"/>
                          </a:solidFill>
                          <a:latin typeface="Meiryo UI" panose="020B0604030504040204" pitchFamily="50" charset="-128"/>
                          <a:ea typeface="Meiryo UI" panose="020B0604030504040204" pitchFamily="50" charset="-128"/>
                        </a:rPr>
                        <a:t>65</a:t>
                      </a:r>
                      <a:r>
                        <a:rPr kumimoji="1" lang="ja-JP" altLang="en-US" sz="900" dirty="0" smtClean="0">
                          <a:solidFill>
                            <a:schemeClr val="tx1"/>
                          </a:solidFill>
                          <a:latin typeface="Meiryo UI" panose="020B0604030504040204" pitchFamily="50" charset="-128"/>
                          <a:ea typeface="Meiryo UI" panose="020B0604030504040204" pitchFamily="50" charset="-128"/>
                        </a:rPr>
                        <a:t>歳以上の目標量の下限を</a:t>
                      </a:r>
                      <a:r>
                        <a:rPr kumimoji="1" lang="en-US" altLang="ja-JP" sz="900" dirty="0" smtClean="0">
                          <a:solidFill>
                            <a:schemeClr val="tx1"/>
                          </a:solidFill>
                          <a:latin typeface="Meiryo UI" panose="020B0604030504040204" pitchFamily="50" charset="-128"/>
                          <a:ea typeface="Meiryo UI" panose="020B0604030504040204" pitchFamily="50" charset="-128"/>
                        </a:rPr>
                        <a:t>13</a:t>
                      </a:r>
                      <a:r>
                        <a:rPr kumimoji="1" lang="ja-JP" altLang="en-US" sz="900" dirty="0" smtClean="0">
                          <a:solidFill>
                            <a:schemeClr val="tx1"/>
                          </a:solidFill>
                          <a:latin typeface="Meiryo UI" panose="020B0604030504040204" pitchFamily="50" charset="-128"/>
                          <a:ea typeface="Meiryo UI" panose="020B0604030504040204" pitchFamily="50" charset="-128"/>
                        </a:rPr>
                        <a:t>％エネルギーから</a:t>
                      </a:r>
                      <a:r>
                        <a:rPr kumimoji="1" lang="en-US" altLang="ja-JP" sz="900" dirty="0" smtClean="0">
                          <a:solidFill>
                            <a:schemeClr val="tx1"/>
                          </a:solidFill>
                          <a:latin typeface="Meiryo UI" panose="020B0604030504040204" pitchFamily="50" charset="-128"/>
                          <a:ea typeface="Meiryo UI" panose="020B0604030504040204" pitchFamily="50" charset="-128"/>
                        </a:rPr>
                        <a:t>15</a:t>
                      </a:r>
                      <a:r>
                        <a:rPr kumimoji="1" lang="ja-JP" altLang="en-US" sz="900" dirty="0" smtClean="0">
                          <a:solidFill>
                            <a:schemeClr val="tx1"/>
                          </a:solidFill>
                          <a:latin typeface="Meiryo UI" panose="020B0604030504040204" pitchFamily="50" charset="-128"/>
                          <a:ea typeface="Meiryo UI" panose="020B0604030504040204" pitchFamily="50" charset="-128"/>
                        </a:rPr>
                        <a:t>％エネルギーに引き上げ。</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若いうちからの生活習慣病予防を推進するため、以下の対応を実施。</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・飽和脂肪酸、カリウムについて、小児の目標量を新たに設定。</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・ナトリウム（食塩相当量）について、成人の目標量を</a:t>
                      </a:r>
                      <a:r>
                        <a:rPr kumimoji="1" lang="en-US" altLang="ja-JP" sz="900" dirty="0" smtClean="0">
                          <a:solidFill>
                            <a:schemeClr val="tx1"/>
                          </a:solidFill>
                          <a:latin typeface="Meiryo UI" panose="020B0604030504040204" pitchFamily="50" charset="-128"/>
                          <a:ea typeface="Meiryo UI" panose="020B0604030504040204" pitchFamily="50" charset="-128"/>
                        </a:rPr>
                        <a:t>0.5g/</a:t>
                      </a:r>
                      <a:r>
                        <a:rPr kumimoji="1" lang="ja-JP" altLang="en-US" sz="900" dirty="0" smtClean="0">
                          <a:solidFill>
                            <a:schemeClr val="tx1"/>
                          </a:solidFill>
                          <a:latin typeface="Meiryo UI" panose="020B0604030504040204" pitchFamily="50" charset="-128"/>
                          <a:ea typeface="Meiryo UI" panose="020B0604030504040204" pitchFamily="50" charset="-128"/>
                        </a:rPr>
                        <a:t>日引き下げるとともに、高血圧及び慢性腎臓病</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en-US" altLang="ja-JP" sz="900" dirty="0" smtClean="0">
                          <a:solidFill>
                            <a:schemeClr val="tx1"/>
                          </a:solidFill>
                          <a:latin typeface="Meiryo UI" panose="020B0604030504040204" pitchFamily="50" charset="-128"/>
                          <a:ea typeface="Meiryo UI" panose="020B0604030504040204" pitchFamily="50" charset="-128"/>
                        </a:rPr>
                        <a:t>CKD</a:t>
                      </a:r>
                      <a:r>
                        <a:rPr kumimoji="1" lang="ja-JP" altLang="en-US" sz="900" dirty="0" smtClean="0">
                          <a:solidFill>
                            <a:schemeClr val="tx1"/>
                          </a:solidFill>
                          <a:latin typeface="Meiryo UI" panose="020B0604030504040204" pitchFamily="50" charset="-128"/>
                          <a:ea typeface="Meiryo UI" panose="020B0604030504040204" pitchFamily="50" charset="-128"/>
                        </a:rPr>
                        <a:t>）の重症化予防を目的とした量として、新たに６</a:t>
                      </a:r>
                      <a:r>
                        <a:rPr kumimoji="1" lang="en-US" altLang="ja-JP" sz="900" dirty="0" smtClean="0">
                          <a:solidFill>
                            <a:schemeClr val="tx1"/>
                          </a:solidFill>
                          <a:latin typeface="Meiryo UI" panose="020B0604030504040204" pitchFamily="50" charset="-128"/>
                          <a:ea typeface="Meiryo UI" panose="020B0604030504040204" pitchFamily="50" charset="-128"/>
                        </a:rPr>
                        <a:t>g/</a:t>
                      </a:r>
                      <a:r>
                        <a:rPr kumimoji="1" lang="ja-JP" altLang="en-US" sz="900" dirty="0" smtClean="0">
                          <a:solidFill>
                            <a:schemeClr val="tx1"/>
                          </a:solidFill>
                          <a:latin typeface="Meiryo UI" panose="020B0604030504040204" pitchFamily="50" charset="-128"/>
                          <a:ea typeface="Meiryo UI" panose="020B0604030504040204" pitchFamily="50" charset="-128"/>
                        </a:rPr>
                        <a:t>日未満と設定。</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・コレステロールについて、脂質異常症の重症化予防を目的とした量として、新たに</a:t>
                      </a:r>
                      <a:r>
                        <a:rPr kumimoji="1" lang="en-US" altLang="ja-JP" sz="900" dirty="0" smtClean="0">
                          <a:solidFill>
                            <a:schemeClr val="tx1"/>
                          </a:solidFill>
                          <a:latin typeface="Meiryo UI" panose="020B0604030504040204" pitchFamily="50" charset="-128"/>
                          <a:ea typeface="Meiryo UI" panose="020B0604030504040204" pitchFamily="50" charset="-128"/>
                        </a:rPr>
                        <a:t>200mg/</a:t>
                      </a:r>
                      <a:r>
                        <a:rPr kumimoji="1" lang="ja-JP" altLang="en-US" sz="900" dirty="0" smtClean="0">
                          <a:solidFill>
                            <a:schemeClr val="tx1"/>
                          </a:solidFill>
                          <a:latin typeface="Meiryo UI" panose="020B0604030504040204" pitchFamily="50" charset="-128"/>
                          <a:ea typeface="Meiryo UI" panose="020B0604030504040204" pitchFamily="50" charset="-128"/>
                        </a:rPr>
                        <a:t>日未満に留めることが</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望ましいことを記載。 </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50000"/>
                        </a:lnSpc>
                      </a:pPr>
                      <a:r>
                        <a:rPr kumimoji="1" lang="en-US" altLang="ja-JP" sz="900" u="sng" dirty="0" smtClean="0">
                          <a:solidFill>
                            <a:schemeClr val="tx1"/>
                          </a:solidFill>
                          <a:latin typeface="Meiryo UI" panose="020B0604030504040204" pitchFamily="50" charset="-128"/>
                          <a:ea typeface="Meiryo UI" panose="020B0604030504040204" pitchFamily="50" charset="-128"/>
                        </a:rPr>
                        <a:t>EBPM</a:t>
                      </a:r>
                      <a:r>
                        <a:rPr kumimoji="1" lang="ja-JP" altLang="en-US" sz="900" u="sng" dirty="0" smtClean="0">
                          <a:solidFill>
                            <a:schemeClr val="tx1"/>
                          </a:solidFill>
                          <a:latin typeface="Meiryo UI" panose="020B0604030504040204" pitchFamily="50" charset="-128"/>
                          <a:ea typeface="Meiryo UI" panose="020B0604030504040204" pitchFamily="50" charset="-128"/>
                        </a:rPr>
                        <a:t>（</a:t>
                      </a:r>
                      <a:r>
                        <a:rPr kumimoji="1" lang="en-US" altLang="ja-JP" sz="900" u="sng" dirty="0" smtClean="0">
                          <a:solidFill>
                            <a:schemeClr val="tx1"/>
                          </a:solidFill>
                          <a:latin typeface="Meiryo UI" panose="020B0604030504040204" pitchFamily="50" charset="-128"/>
                          <a:ea typeface="Meiryo UI" panose="020B0604030504040204" pitchFamily="50" charset="-128"/>
                        </a:rPr>
                        <a:t>Evidence Based Policy Making</a:t>
                      </a:r>
                      <a:r>
                        <a:rPr kumimoji="1" lang="ja-JP" altLang="en-US" sz="900" u="sng" dirty="0" smtClean="0">
                          <a:solidFill>
                            <a:schemeClr val="tx1"/>
                          </a:solidFill>
                          <a:latin typeface="Meiryo UI" panose="020B0604030504040204" pitchFamily="50" charset="-128"/>
                          <a:ea typeface="Meiryo UI" panose="020B0604030504040204" pitchFamily="50" charset="-128"/>
                        </a:rPr>
                        <a:t>：根拠に基づく政策立案）の更なる推進に向けて</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食事摂取基準を利用する専門職等の理解の一助となるよう、目標量のエビデンスレベルを対象栄養素ごとに</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新たに設定。</a:t>
                      </a:r>
                    </a:p>
                  </a:txBody>
                  <a:tcPr>
                    <a:noFill/>
                  </a:tcPr>
                </a:tc>
                <a:extLst>
                  <a:ext uri="{0D108BD9-81ED-4DB2-BD59-A6C34878D82A}">
                    <a16:rowId xmlns:a16="http://schemas.microsoft.com/office/drawing/2014/main" val="406989732"/>
                  </a:ext>
                </a:extLst>
              </a:tr>
            </a:tbl>
          </a:graphicData>
        </a:graphic>
      </p:graphicFrame>
      <p:sp>
        <p:nvSpPr>
          <p:cNvPr id="50" name="正方形/長方形 49"/>
          <p:cNvSpPr/>
          <p:nvPr/>
        </p:nvSpPr>
        <p:spPr>
          <a:xfrm>
            <a:off x="540000" y="5626917"/>
            <a:ext cx="5760000" cy="553998"/>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食事摂取基準を活用する場合は、</a:t>
            </a:r>
            <a:r>
              <a:rPr lang="en-US" altLang="ja-JP" sz="1000" dirty="0">
                <a:latin typeface="Meiryo UI" panose="020B0604030504040204" pitchFamily="50" charset="-128"/>
                <a:ea typeface="Meiryo UI" panose="020B0604030504040204" pitchFamily="50" charset="-128"/>
              </a:rPr>
              <a:t>PDCA </a:t>
            </a:r>
            <a:r>
              <a:rPr lang="ja-JP" altLang="en-US" sz="1000" dirty="0">
                <a:latin typeface="Meiryo UI" panose="020B0604030504040204" pitchFamily="50" charset="-128"/>
                <a:ea typeface="Meiryo UI" panose="020B0604030504040204" pitchFamily="50" charset="-128"/>
              </a:rPr>
              <a:t>サイクルに基づく活用を基本</a:t>
            </a:r>
            <a:r>
              <a:rPr lang="ja-JP" altLang="en-US" sz="1000" dirty="0" smtClean="0">
                <a:latin typeface="Meiryo UI" panose="020B0604030504040204" pitchFamily="50" charset="-128"/>
                <a:ea typeface="Meiryo UI" panose="020B0604030504040204" pitchFamily="50" charset="-128"/>
              </a:rPr>
              <a:t>とします。まず</a:t>
            </a:r>
            <a:r>
              <a:rPr lang="ja-JP" altLang="en-US" sz="1000" dirty="0">
                <a:latin typeface="Meiryo UI" panose="020B0604030504040204" pitchFamily="50" charset="-128"/>
                <a:ea typeface="Meiryo UI" panose="020B0604030504040204" pitchFamily="50" charset="-128"/>
              </a:rPr>
              <a:t>、食事摂取状況のアセスメントにより、エネルギー・栄養素の</a:t>
            </a:r>
            <a:r>
              <a:rPr lang="ja-JP" altLang="en-US" sz="1000" dirty="0" smtClean="0">
                <a:latin typeface="Meiryo UI" panose="020B0604030504040204" pitchFamily="50" charset="-128"/>
                <a:ea typeface="Meiryo UI" panose="020B0604030504040204" pitchFamily="50" charset="-128"/>
              </a:rPr>
              <a:t>摂取量</a:t>
            </a:r>
            <a:r>
              <a:rPr lang="ja-JP" altLang="en-US" sz="1000" dirty="0">
                <a:latin typeface="Meiryo UI" panose="020B0604030504040204" pitchFamily="50" charset="-128"/>
                <a:ea typeface="Meiryo UI" panose="020B0604030504040204" pitchFamily="50" charset="-128"/>
              </a:rPr>
              <a:t>が適切かどうかを</a:t>
            </a:r>
            <a:r>
              <a:rPr lang="ja-JP" altLang="en-US" sz="1000" dirty="0" smtClean="0">
                <a:latin typeface="Meiryo UI" panose="020B0604030504040204" pitchFamily="50" charset="-128"/>
                <a:ea typeface="Meiryo UI" panose="020B0604030504040204" pitchFamily="50" charset="-128"/>
              </a:rPr>
              <a:t>評価します。食事</a:t>
            </a:r>
            <a:r>
              <a:rPr lang="ja-JP" altLang="en-US" sz="1000" dirty="0">
                <a:latin typeface="Meiryo UI" panose="020B0604030504040204" pitchFamily="50" charset="-128"/>
                <a:ea typeface="Meiryo UI" panose="020B0604030504040204" pitchFamily="50" charset="-128"/>
              </a:rPr>
              <a:t>評価に基づき、食事改善計画の立案、食事改善を実施し、</a:t>
            </a:r>
            <a:r>
              <a:rPr lang="ja-JP" altLang="en-US" sz="1000" dirty="0" smtClean="0">
                <a:latin typeface="Meiryo UI" panose="020B0604030504040204" pitchFamily="50" charset="-128"/>
                <a:ea typeface="Meiryo UI" panose="020B0604030504040204" pitchFamily="50" charset="-128"/>
              </a:rPr>
              <a:t>それら</a:t>
            </a:r>
            <a:r>
              <a:rPr lang="ja-JP" altLang="en-US" sz="1000" dirty="0">
                <a:latin typeface="Meiryo UI" panose="020B0604030504040204" pitchFamily="50" charset="-128"/>
                <a:ea typeface="Meiryo UI" panose="020B0604030504040204" pitchFamily="50" charset="-128"/>
              </a:rPr>
              <a:t>の検証を</a:t>
            </a:r>
            <a:r>
              <a:rPr lang="ja-JP" altLang="en-US" sz="1000" dirty="0" smtClean="0">
                <a:latin typeface="Meiryo UI" panose="020B0604030504040204" pitchFamily="50" charset="-128"/>
                <a:ea typeface="Meiryo UI" panose="020B0604030504040204" pitchFamily="50" charset="-128"/>
              </a:rPr>
              <a:t>行います。検証</a:t>
            </a:r>
            <a:r>
              <a:rPr lang="ja-JP" altLang="en-US" sz="1000" dirty="0">
                <a:latin typeface="Meiryo UI" panose="020B0604030504040204" pitchFamily="50" charset="-128"/>
                <a:ea typeface="Meiryo UI" panose="020B0604030504040204" pitchFamily="50" charset="-128"/>
              </a:rPr>
              <a:t>結果を踏まえ、計画や実施の内容を</a:t>
            </a:r>
            <a:r>
              <a:rPr lang="ja-JP" altLang="en-US" sz="1000" dirty="0" smtClean="0">
                <a:latin typeface="Meiryo UI" panose="020B0604030504040204" pitchFamily="50" charset="-128"/>
                <a:ea typeface="Meiryo UI" panose="020B0604030504040204" pitchFamily="50" charset="-128"/>
              </a:rPr>
              <a:t>改善します。</a:t>
            </a:r>
            <a:endParaRPr lang="ja-JP" altLang="en-US" sz="1000" dirty="0">
              <a:latin typeface="Meiryo UI" panose="020B0604030504040204" pitchFamily="50" charset="-128"/>
              <a:ea typeface="Meiryo UI" panose="020B0604030504040204" pitchFamily="50" charset="-128"/>
            </a:endParaRPr>
          </a:p>
        </p:txBody>
      </p:sp>
      <p:grpSp>
        <p:nvGrpSpPr>
          <p:cNvPr id="67" name="グループ化 66"/>
          <p:cNvGrpSpPr/>
          <p:nvPr/>
        </p:nvGrpSpPr>
        <p:grpSpPr>
          <a:xfrm>
            <a:off x="-4872" y="516089"/>
            <a:ext cx="4510692" cy="1080000"/>
            <a:chOff x="-4872" y="516089"/>
            <a:chExt cx="4510692" cy="1080000"/>
          </a:xfrm>
        </p:grpSpPr>
        <p:sp>
          <p:nvSpPr>
            <p:cNvPr id="68" name="正方形/長方形 67"/>
            <p:cNvSpPr/>
            <p:nvPr/>
          </p:nvSpPr>
          <p:spPr>
            <a:xfrm>
              <a:off x="1088740" y="864711"/>
              <a:ext cx="1471878"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栄養</a:t>
              </a:r>
              <a:r>
                <a:rPr lang="ja-JP" altLang="en-US" sz="1400" dirty="0">
                  <a:latin typeface="Meiryo UI" panose="020B0604030504040204" pitchFamily="50" charset="-128"/>
                  <a:ea typeface="Meiryo UI" panose="020B0604030504040204" pitchFamily="50" charset="-128"/>
                </a:rPr>
                <a:t>管理</a:t>
              </a:r>
              <a:r>
                <a:rPr lang="ja-JP" altLang="en-US" sz="1400" dirty="0" smtClean="0">
                  <a:latin typeface="Meiryo UI" panose="020B0604030504040204" pitchFamily="50" charset="-128"/>
                  <a:ea typeface="Meiryo UI" panose="020B0604030504040204" pitchFamily="50" charset="-128"/>
                </a:rPr>
                <a:t>について</a:t>
              </a:r>
              <a:endParaRPr lang="ja-JP" altLang="en-US" sz="1400" dirty="0">
                <a:latin typeface="Meiryo UI" panose="020B0604030504040204" pitchFamily="50" charset="-128"/>
                <a:ea typeface="Meiryo UI" panose="020B0604030504040204" pitchFamily="50" charset="-128"/>
              </a:endParaRPr>
            </a:p>
          </p:txBody>
        </p:sp>
        <p:grpSp>
          <p:nvGrpSpPr>
            <p:cNvPr id="69" name="グループ化 68"/>
            <p:cNvGrpSpPr/>
            <p:nvPr/>
          </p:nvGrpSpPr>
          <p:grpSpPr>
            <a:xfrm>
              <a:off x="-4872" y="516089"/>
              <a:ext cx="1080000" cy="1080000"/>
              <a:chOff x="4514937" y="766110"/>
              <a:chExt cx="1116000" cy="1116000"/>
            </a:xfrm>
          </p:grpSpPr>
          <p:sp>
            <p:nvSpPr>
              <p:cNvPr id="73" name="パイ 37"/>
              <p:cNvSpPr/>
              <p:nvPr/>
            </p:nvSpPr>
            <p:spPr>
              <a:xfrm rot="16200000">
                <a:off x="4514937" y="766110"/>
                <a:ext cx="1116000" cy="1116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74" name="パイ 37"/>
              <p:cNvSpPr/>
              <p:nvPr/>
            </p:nvSpPr>
            <p:spPr>
              <a:xfrm rot="16200000">
                <a:off x="4522557" y="767168"/>
                <a:ext cx="1080000" cy="1080000"/>
              </a:xfrm>
              <a:custGeom>
                <a:avLst/>
                <a:gdLst/>
                <a:ahLst/>
                <a:cxnLst/>
                <a:rect l="l" t="t" r="r" b="b"/>
                <a:pathLst>
                  <a:path w="899999" h="928142">
                    <a:moveTo>
                      <a:pt x="899999" y="928142"/>
                    </a:moveTo>
                    <a:cubicBezTo>
                      <a:pt x="402944" y="928142"/>
                      <a:pt x="0" y="525198"/>
                      <a:pt x="0" y="28142"/>
                    </a:cubicBezTo>
                    <a:lnTo>
                      <a:pt x="1421" y="0"/>
                    </a:lnTo>
                    <a:lnTo>
                      <a:pt x="89999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70" name="フローチャート : 結合子 69"/>
            <p:cNvSpPr/>
            <p:nvPr/>
          </p:nvSpPr>
          <p:spPr>
            <a:xfrm>
              <a:off x="261210" y="812488"/>
              <a:ext cx="360000" cy="360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Ⅱ</a:t>
              </a:r>
              <a:endParaRPr kumimoji="1" lang="ja-JP" altLang="en-US" dirty="0">
                <a:solidFill>
                  <a:schemeClr val="bg1"/>
                </a:solidFill>
                <a:latin typeface="Meiryo UI" panose="020B0604030504040204" pitchFamily="50" charset="-128"/>
                <a:ea typeface="Meiryo UI" panose="020B0604030504040204" pitchFamily="50" charset="-128"/>
              </a:endParaRPr>
            </a:p>
          </p:txBody>
        </p:sp>
        <p:cxnSp>
          <p:nvCxnSpPr>
            <p:cNvPr id="71" name="直線コネクタ 70"/>
            <p:cNvCxnSpPr/>
            <p:nvPr/>
          </p:nvCxnSpPr>
          <p:spPr>
            <a:xfrm>
              <a:off x="162149"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72" name="フローチャート : 結合子 71"/>
            <p:cNvSpPr/>
            <p:nvPr/>
          </p:nvSpPr>
          <p:spPr>
            <a:xfrm>
              <a:off x="4433820"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6" name="グループ化 35"/>
          <p:cNvGrpSpPr/>
          <p:nvPr/>
        </p:nvGrpSpPr>
        <p:grpSpPr>
          <a:xfrm>
            <a:off x="540000" y="1620000"/>
            <a:ext cx="3240000" cy="252000"/>
            <a:chOff x="432000" y="1760812"/>
            <a:chExt cx="3240000" cy="252000"/>
          </a:xfrm>
        </p:grpSpPr>
        <p:sp>
          <p:nvSpPr>
            <p:cNvPr id="37" name="ホームベース 36"/>
            <p:cNvSpPr/>
            <p:nvPr/>
          </p:nvSpPr>
          <p:spPr>
            <a:xfrm>
              <a:off x="432000" y="1760812"/>
              <a:ext cx="3240000" cy="252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smtClean="0">
                  <a:solidFill>
                    <a:schemeClr val="bg1"/>
                  </a:solidFill>
                  <a:latin typeface="Meiryo UI" panose="020B0604030504040204" pitchFamily="50" charset="-128"/>
                  <a:ea typeface="Meiryo UI" panose="020B0604030504040204" pitchFamily="50" charset="-128"/>
                </a:rPr>
                <a:t>1</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716550" y="1760812"/>
              <a:ext cx="2827078" cy="252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食事摂取基準を活用した栄養管理</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grpSp>
      <p:grpSp>
        <p:nvGrpSpPr>
          <p:cNvPr id="39" name="グループ化 38"/>
          <p:cNvGrpSpPr/>
          <p:nvPr/>
        </p:nvGrpSpPr>
        <p:grpSpPr>
          <a:xfrm>
            <a:off x="532380" y="1959489"/>
            <a:ext cx="3617484" cy="315271"/>
            <a:chOff x="575916" y="4509569"/>
            <a:chExt cx="3617484" cy="315271"/>
          </a:xfrm>
        </p:grpSpPr>
        <p:sp>
          <p:nvSpPr>
            <p:cNvPr id="40" name="テキスト ボックス 39"/>
            <p:cNvSpPr txBox="1"/>
            <p:nvPr/>
          </p:nvSpPr>
          <p:spPr>
            <a:xfrm>
              <a:off x="599847" y="4509569"/>
              <a:ext cx="3325584"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(1)  </a:t>
              </a:r>
              <a:r>
                <a:rPr kumimoji="1" lang="ja-JP" altLang="en-US" sz="1100" dirty="0" smtClean="0">
                  <a:latin typeface="Meiryo UI" panose="020B0604030504040204" pitchFamily="50" charset="-128"/>
                  <a:ea typeface="Meiryo UI" panose="020B0604030504040204" pitchFamily="50" charset="-128"/>
                </a:rPr>
                <a:t>日本人</a:t>
              </a:r>
              <a:r>
                <a:rPr kumimoji="1" lang="ja-JP" altLang="en-US" sz="1100" dirty="0">
                  <a:latin typeface="Meiryo UI" panose="020B0604030504040204" pitchFamily="50" charset="-128"/>
                  <a:ea typeface="Meiryo UI" panose="020B0604030504040204" pitchFamily="50" charset="-128"/>
                </a:rPr>
                <a:t>の食事摂取基準</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2020</a:t>
              </a:r>
              <a:r>
                <a:rPr kumimoji="1" lang="ja-JP" altLang="en-US" sz="1100" dirty="0" smtClean="0">
                  <a:latin typeface="Meiryo UI" panose="020B0604030504040204" pitchFamily="50" charset="-128"/>
                  <a:ea typeface="Meiryo UI" panose="020B0604030504040204" pitchFamily="50" charset="-128"/>
                </a:rPr>
                <a:t>年版）について</a:t>
              </a:r>
              <a:endParaRPr kumimoji="1" lang="ja-JP" altLang="en-US" sz="1100" dirty="0">
                <a:latin typeface="Meiryo UI" panose="020B0604030504040204" pitchFamily="50" charset="-128"/>
                <a:ea typeface="Meiryo UI" panose="020B0604030504040204" pitchFamily="50" charset="-128"/>
              </a:endParaRPr>
            </a:p>
          </p:txBody>
        </p:sp>
        <p:cxnSp>
          <p:nvCxnSpPr>
            <p:cNvPr id="41" name="直線コネクタ 40"/>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42" name="フローチャート : 結合子 41"/>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3" name="グループ化 52"/>
          <p:cNvGrpSpPr/>
          <p:nvPr/>
        </p:nvGrpSpPr>
        <p:grpSpPr>
          <a:xfrm>
            <a:off x="540000" y="5341528"/>
            <a:ext cx="3617484" cy="315271"/>
            <a:chOff x="575916" y="4509569"/>
            <a:chExt cx="3617484" cy="315271"/>
          </a:xfrm>
        </p:grpSpPr>
        <p:sp>
          <p:nvSpPr>
            <p:cNvPr id="54" name="テキスト ボックス 53"/>
            <p:cNvSpPr txBox="1"/>
            <p:nvPr/>
          </p:nvSpPr>
          <p:spPr>
            <a:xfrm>
              <a:off x="599847" y="4509569"/>
              <a:ext cx="3325584"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(2)  </a:t>
              </a:r>
              <a:r>
                <a:rPr kumimoji="1" lang="ja-JP" altLang="en-US" sz="1100" dirty="0" smtClean="0">
                  <a:latin typeface="Meiryo UI" panose="020B0604030504040204" pitchFamily="50" charset="-128"/>
                  <a:ea typeface="Meiryo UI" panose="020B0604030504040204" pitchFamily="50" charset="-128"/>
                </a:rPr>
                <a:t>食事</a:t>
              </a:r>
              <a:r>
                <a:rPr kumimoji="1" lang="ja-JP" altLang="en-US" sz="1100" dirty="0">
                  <a:latin typeface="Meiryo UI" panose="020B0604030504040204" pitchFamily="50" charset="-128"/>
                  <a:ea typeface="Meiryo UI" panose="020B0604030504040204" pitchFamily="50" charset="-128"/>
                </a:rPr>
                <a:t>摂取</a:t>
              </a:r>
              <a:r>
                <a:rPr kumimoji="1" lang="ja-JP" altLang="en-US" sz="1100" dirty="0" smtClean="0">
                  <a:latin typeface="Meiryo UI" panose="020B0604030504040204" pitchFamily="50" charset="-128"/>
                  <a:ea typeface="Meiryo UI" panose="020B0604030504040204" pitchFamily="50" charset="-128"/>
                </a:rPr>
                <a:t>基準の活用と</a:t>
              </a:r>
              <a:r>
                <a:rPr kumimoji="1" lang="en-US" altLang="ja-JP" sz="1100" dirty="0" smtClean="0">
                  <a:latin typeface="Meiryo UI" panose="020B0604030504040204" pitchFamily="50" charset="-128"/>
                  <a:ea typeface="Meiryo UI" panose="020B0604030504040204" pitchFamily="50" charset="-128"/>
                </a:rPr>
                <a:t>PDCA</a:t>
              </a:r>
              <a:r>
                <a:rPr kumimoji="1" lang="ja-JP" altLang="en-US" sz="1100" dirty="0" smtClean="0">
                  <a:latin typeface="Meiryo UI" panose="020B0604030504040204" pitchFamily="50" charset="-128"/>
                  <a:ea typeface="Meiryo UI" panose="020B0604030504040204" pitchFamily="50" charset="-128"/>
                </a:rPr>
                <a:t>サイクル</a:t>
              </a:r>
              <a:endParaRPr kumimoji="1" lang="ja-JP" altLang="en-US" sz="1100" dirty="0">
                <a:latin typeface="Meiryo UI" panose="020B0604030504040204" pitchFamily="50" charset="-128"/>
                <a:ea typeface="Meiryo UI" panose="020B0604030504040204" pitchFamily="50" charset="-128"/>
              </a:endParaRPr>
            </a:p>
          </p:txBody>
        </p:sp>
        <p:cxnSp>
          <p:nvCxnSpPr>
            <p:cNvPr id="55" name="直線コネクタ 54"/>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56" name="フローチャート : 結合子 55"/>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5" name="グループ化 44"/>
          <p:cNvGrpSpPr/>
          <p:nvPr/>
        </p:nvGrpSpPr>
        <p:grpSpPr>
          <a:xfrm>
            <a:off x="1075189" y="6381052"/>
            <a:ext cx="4707623" cy="2640485"/>
            <a:chOff x="1066584" y="2332089"/>
            <a:chExt cx="4707623" cy="2640485"/>
          </a:xfrm>
        </p:grpSpPr>
        <p:grpSp>
          <p:nvGrpSpPr>
            <p:cNvPr id="46" name="グループ化 45"/>
            <p:cNvGrpSpPr/>
            <p:nvPr/>
          </p:nvGrpSpPr>
          <p:grpSpPr>
            <a:xfrm>
              <a:off x="1066584" y="2332089"/>
              <a:ext cx="1224000" cy="1296000"/>
              <a:chOff x="476250" y="4882655"/>
              <a:chExt cx="1224000" cy="1296000"/>
            </a:xfrm>
          </p:grpSpPr>
          <p:sp>
            <p:nvSpPr>
              <p:cNvPr id="88" name="角丸四角形 87"/>
              <p:cNvSpPr/>
              <p:nvPr/>
            </p:nvSpPr>
            <p:spPr>
              <a:xfrm>
                <a:off x="476250" y="4882655"/>
                <a:ext cx="1224000" cy="1296000"/>
              </a:xfrm>
              <a:prstGeom prst="roundRect">
                <a:avLst/>
              </a:prstGeom>
              <a:solidFill>
                <a:schemeClr val="bg2">
                  <a:lumMod val="75000"/>
                </a:schemeClr>
              </a:solidFill>
              <a:ln>
                <a:solidFill>
                  <a:schemeClr val="bg2">
                    <a:lumMod val="25000"/>
                  </a:schemeClr>
                </a:solidFill>
              </a:ln>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89" name="正方形/長方形 88"/>
              <p:cNvSpPr/>
              <p:nvPr/>
            </p:nvSpPr>
            <p:spPr>
              <a:xfrm>
                <a:off x="654300" y="4941335"/>
                <a:ext cx="882650" cy="1876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bg1"/>
                    </a:solidFill>
                    <a:latin typeface="Meiryo UI" panose="020B0604030504040204" pitchFamily="50" charset="-128"/>
                    <a:ea typeface="Meiryo UI" panose="020B0604030504040204" pitchFamily="50" charset="-128"/>
                  </a:rPr>
                  <a:t>食事評価</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90" name="正方形/長方形 89"/>
              <p:cNvSpPr/>
              <p:nvPr/>
            </p:nvSpPr>
            <p:spPr>
              <a:xfrm>
                <a:off x="555625" y="5172417"/>
                <a:ext cx="1080000" cy="323165"/>
              </a:xfrm>
              <a:prstGeom prst="rect">
                <a:avLst/>
              </a:prstGeom>
              <a:solidFill>
                <a:schemeClr val="bg1"/>
              </a:solidFill>
              <a:ln w="9525">
                <a:solidFill>
                  <a:schemeClr val="bg2">
                    <a:lumMod val="25000"/>
                  </a:schemeClr>
                </a:solidFill>
                <a:prstDash val="sysDot"/>
              </a:ln>
            </p:spPr>
            <p:txBody>
              <a:bodyPr wrap="square" rtlCol="0" anchor="ctr">
                <a:spAutoFit/>
              </a:bodyPr>
              <a:lstStyle/>
              <a:p>
                <a:pPr>
                  <a:lnSpc>
                    <a:spcPts val="900"/>
                  </a:lnSpc>
                </a:pPr>
                <a:r>
                  <a:rPr kumimoji="1" lang="ja-JP" altLang="en-US" sz="800" dirty="0" smtClean="0">
                    <a:latin typeface="Meiryo UI" panose="020B0604030504040204" pitchFamily="50" charset="-128"/>
                    <a:ea typeface="Meiryo UI" panose="020B0604030504040204" pitchFamily="50" charset="-128"/>
                  </a:rPr>
                  <a:t>食事摂取状況の</a:t>
                </a:r>
                <a:endParaRPr kumimoji="1" lang="en-US" altLang="ja-JP" sz="800" dirty="0" smtClean="0">
                  <a:latin typeface="Meiryo UI" panose="020B0604030504040204" pitchFamily="50" charset="-128"/>
                  <a:ea typeface="Meiryo UI" panose="020B0604030504040204" pitchFamily="50" charset="-128"/>
                </a:endParaRPr>
              </a:p>
              <a:p>
                <a:pPr>
                  <a:lnSpc>
                    <a:spcPts val="900"/>
                  </a:lnSpc>
                </a:pPr>
                <a:r>
                  <a:rPr kumimoji="1" lang="ja-JP" altLang="en-US" sz="800" dirty="0">
                    <a:latin typeface="Meiryo UI" panose="020B0604030504040204" pitchFamily="50" charset="-128"/>
                    <a:ea typeface="Meiryo UI" panose="020B0604030504040204" pitchFamily="50" charset="-128"/>
                  </a:rPr>
                  <a:t>アセスメント</a:t>
                </a:r>
              </a:p>
            </p:txBody>
          </p:sp>
          <p:sp>
            <p:nvSpPr>
              <p:cNvPr id="91" name="正方形/長方形 90"/>
              <p:cNvSpPr/>
              <p:nvPr/>
            </p:nvSpPr>
            <p:spPr>
              <a:xfrm>
                <a:off x="555625" y="5617505"/>
                <a:ext cx="1080000" cy="438582"/>
              </a:xfrm>
              <a:prstGeom prst="rect">
                <a:avLst/>
              </a:prstGeom>
              <a:solidFill>
                <a:schemeClr val="bg1"/>
              </a:solidFill>
              <a:ln w="9525">
                <a:solidFill>
                  <a:schemeClr val="bg2">
                    <a:lumMod val="25000"/>
                  </a:schemeClr>
                </a:solidFill>
                <a:prstDash val="sysDot"/>
              </a:ln>
            </p:spPr>
            <p:txBody>
              <a:bodyPr wrap="square" rtlCol="0" anchor="ctr">
                <a:spAutoFit/>
              </a:bodyPr>
              <a:lstStyle/>
              <a:p>
                <a:pPr>
                  <a:lnSpc>
                    <a:spcPts val="900"/>
                  </a:lnSpc>
                </a:pPr>
                <a:r>
                  <a:rPr kumimoji="1" lang="ja-JP" altLang="en-US" sz="800" dirty="0" smtClean="0">
                    <a:latin typeface="Meiryo UI" panose="020B0604030504040204" pitchFamily="50" charset="-128"/>
                    <a:ea typeface="Meiryo UI" panose="020B0604030504040204" pitchFamily="50" charset="-128"/>
                  </a:rPr>
                  <a:t>エネルギー・栄養素の摂取量が適切かどうかを評価する</a:t>
                </a:r>
                <a:endParaRPr kumimoji="1" lang="ja-JP" altLang="en-US" sz="800" dirty="0">
                  <a:latin typeface="Meiryo UI" panose="020B0604030504040204" pitchFamily="50" charset="-128"/>
                  <a:ea typeface="Meiryo UI" panose="020B0604030504040204" pitchFamily="50" charset="-128"/>
                </a:endParaRPr>
              </a:p>
            </p:txBody>
          </p:sp>
          <p:sp>
            <p:nvSpPr>
              <p:cNvPr id="92" name="下矢印 91"/>
              <p:cNvSpPr/>
              <p:nvPr/>
            </p:nvSpPr>
            <p:spPr>
              <a:xfrm>
                <a:off x="1039896" y="5488305"/>
                <a:ext cx="144000" cy="144000"/>
              </a:xfrm>
              <a:prstGeom prst="downArrow">
                <a:avLst>
                  <a:gd name="adj1" fmla="val 42857"/>
                  <a:gd name="adj2" fmla="val 67943"/>
                </a:avLst>
              </a:prstGeom>
              <a:solidFill>
                <a:schemeClr val="bg2">
                  <a:lumMod val="25000"/>
                </a:schemeClr>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grpSp>
        <p:grpSp>
          <p:nvGrpSpPr>
            <p:cNvPr id="47" name="グループ化 46"/>
            <p:cNvGrpSpPr/>
            <p:nvPr/>
          </p:nvGrpSpPr>
          <p:grpSpPr>
            <a:xfrm>
              <a:off x="2867378" y="2783433"/>
              <a:ext cx="1637494" cy="2189141"/>
              <a:chOff x="2920617" y="5284898"/>
              <a:chExt cx="1637494" cy="2189141"/>
            </a:xfrm>
          </p:grpSpPr>
          <p:grpSp>
            <p:nvGrpSpPr>
              <p:cNvPr id="77" name="グループ化 76"/>
              <p:cNvGrpSpPr/>
              <p:nvPr/>
            </p:nvGrpSpPr>
            <p:grpSpPr>
              <a:xfrm>
                <a:off x="2920617" y="5284898"/>
                <a:ext cx="1637494" cy="900000"/>
                <a:chOff x="2406994" y="4601299"/>
                <a:chExt cx="1637494" cy="900000"/>
              </a:xfrm>
            </p:grpSpPr>
            <p:sp>
              <p:nvSpPr>
                <p:cNvPr id="85" name="正方形/長方形 84"/>
                <p:cNvSpPr/>
                <p:nvPr/>
              </p:nvSpPr>
              <p:spPr>
                <a:xfrm>
                  <a:off x="2703597" y="4705089"/>
                  <a:ext cx="1080000" cy="187620"/>
                </a:xfrm>
                <a:prstGeom prst="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smtClean="0">
                      <a:latin typeface="Meiryo UI" panose="020B0604030504040204" pitchFamily="50" charset="-128"/>
                      <a:ea typeface="Meiryo UI" panose="020B0604030504040204" pitchFamily="50" charset="-128"/>
                    </a:rPr>
                    <a:t>Plan</a:t>
                  </a:r>
                  <a:r>
                    <a:rPr kumimoji="1" lang="ja-JP" altLang="en-US" sz="900" b="1" dirty="0" smtClean="0">
                      <a:latin typeface="Meiryo UI" panose="020B0604030504040204" pitchFamily="50" charset="-128"/>
                      <a:ea typeface="Meiryo UI" panose="020B0604030504040204" pitchFamily="50" charset="-128"/>
                    </a:rPr>
                    <a:t>（計画）</a:t>
                  </a:r>
                  <a:endParaRPr kumimoji="1" lang="ja-JP" altLang="en-US" sz="900" b="1" dirty="0">
                    <a:latin typeface="Meiryo UI" panose="020B0604030504040204" pitchFamily="50" charset="-128"/>
                    <a:ea typeface="Meiryo UI" panose="020B0604030504040204" pitchFamily="50" charset="-128"/>
                  </a:endParaRPr>
                </a:p>
              </p:txBody>
            </p:sp>
            <p:sp>
              <p:nvSpPr>
                <p:cNvPr id="86" name="角丸四角形 85"/>
                <p:cNvSpPr/>
                <p:nvPr/>
              </p:nvSpPr>
              <p:spPr>
                <a:xfrm>
                  <a:off x="2406994" y="4601299"/>
                  <a:ext cx="1620000" cy="900000"/>
                </a:xfrm>
                <a:prstGeom prst="roundRect">
                  <a:avLst/>
                </a:prstGeom>
                <a:ln>
                  <a:solidFill>
                    <a:schemeClr val="bg2">
                      <a:lumMod val="25000"/>
                    </a:schemeClr>
                  </a:solidFill>
                  <a:prstDash val="sysDot"/>
                </a:ln>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2434138" y="4948091"/>
                  <a:ext cx="1610350" cy="438582"/>
                </a:xfrm>
                <a:prstGeom prst="rect">
                  <a:avLst/>
                </a:prstGeom>
                <a:noFill/>
              </p:spPr>
              <p:txBody>
                <a:bodyPr wrap="square" rtlCol="0">
                  <a:spAutoFit/>
                </a:bodyPr>
                <a:lstStyle/>
                <a:p>
                  <a:pPr>
                    <a:lnSpc>
                      <a:spcPts val="900"/>
                    </a:lnSpc>
                  </a:pPr>
                  <a:r>
                    <a:rPr kumimoji="1" lang="ja-JP" altLang="en-US" sz="800" dirty="0" smtClean="0">
                      <a:latin typeface="Meiryo UI" panose="020B0604030504040204" pitchFamily="50" charset="-128"/>
                      <a:ea typeface="Meiryo UI" panose="020B0604030504040204" pitchFamily="50" charset="-128"/>
                    </a:rPr>
                    <a:t>食事評価に基づき、エネルギー・</a:t>
                  </a:r>
                  <a:endParaRPr kumimoji="1" lang="en-US" altLang="ja-JP" sz="800" dirty="0" smtClean="0">
                    <a:latin typeface="Meiryo UI" panose="020B0604030504040204" pitchFamily="50" charset="-128"/>
                    <a:ea typeface="Meiryo UI" panose="020B0604030504040204" pitchFamily="50" charset="-128"/>
                  </a:endParaRPr>
                </a:p>
                <a:p>
                  <a:pPr>
                    <a:lnSpc>
                      <a:spcPts val="900"/>
                    </a:lnSpc>
                  </a:pPr>
                  <a:r>
                    <a:rPr kumimoji="1" lang="ja-JP" altLang="en-US" sz="800" dirty="0" smtClean="0">
                      <a:latin typeface="Meiryo UI" panose="020B0604030504040204" pitchFamily="50" charset="-128"/>
                      <a:ea typeface="Meiryo UI" panose="020B0604030504040204" pitchFamily="50" charset="-128"/>
                    </a:rPr>
                    <a:t>栄養素摂取量の目指すべき値を</a:t>
                  </a:r>
                  <a:endParaRPr kumimoji="1" lang="en-US" altLang="ja-JP" sz="800" dirty="0" smtClean="0">
                    <a:latin typeface="Meiryo UI" panose="020B0604030504040204" pitchFamily="50" charset="-128"/>
                    <a:ea typeface="Meiryo UI" panose="020B0604030504040204" pitchFamily="50" charset="-128"/>
                  </a:endParaRPr>
                </a:p>
                <a:p>
                  <a:pPr>
                    <a:lnSpc>
                      <a:spcPts val="900"/>
                    </a:lnSpc>
                  </a:pPr>
                  <a:r>
                    <a:rPr kumimoji="1" lang="ja-JP" altLang="en-US" sz="800" dirty="0" smtClean="0">
                      <a:latin typeface="Meiryo UI" panose="020B0604030504040204" pitchFamily="50" charset="-128"/>
                      <a:ea typeface="Meiryo UI" panose="020B0604030504040204" pitchFamily="50" charset="-128"/>
                    </a:rPr>
                    <a:t>決定し、計画を立案する</a:t>
                  </a:r>
                </a:p>
              </p:txBody>
            </p:sp>
          </p:grpSp>
          <p:grpSp>
            <p:nvGrpSpPr>
              <p:cNvPr id="78" name="グループ化 77"/>
              <p:cNvGrpSpPr/>
              <p:nvPr/>
            </p:nvGrpSpPr>
            <p:grpSpPr>
              <a:xfrm>
                <a:off x="2920617" y="6250039"/>
                <a:ext cx="1620000" cy="1224000"/>
                <a:chOff x="5425752" y="5682699"/>
                <a:chExt cx="1620000" cy="1224000"/>
              </a:xfrm>
            </p:grpSpPr>
            <p:sp>
              <p:nvSpPr>
                <p:cNvPr id="79" name="正方形/長方形 78"/>
                <p:cNvSpPr/>
                <p:nvPr/>
              </p:nvSpPr>
              <p:spPr>
                <a:xfrm>
                  <a:off x="5696221" y="5780139"/>
                  <a:ext cx="1080000" cy="187620"/>
                </a:xfrm>
                <a:prstGeom prst="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smtClean="0">
                      <a:latin typeface="Meiryo UI" panose="020B0604030504040204" pitchFamily="50" charset="-128"/>
                      <a:ea typeface="Meiryo UI" panose="020B0604030504040204" pitchFamily="50" charset="-128"/>
                    </a:rPr>
                    <a:t>Check</a:t>
                  </a:r>
                  <a:r>
                    <a:rPr kumimoji="1" lang="ja-JP" altLang="en-US" sz="900" b="1" dirty="0" smtClean="0">
                      <a:latin typeface="Meiryo UI" panose="020B0604030504040204" pitchFamily="50" charset="-128"/>
                      <a:ea typeface="Meiryo UI" panose="020B0604030504040204" pitchFamily="50" charset="-128"/>
                    </a:rPr>
                    <a:t>（検証）</a:t>
                  </a:r>
                  <a:endParaRPr kumimoji="1" lang="ja-JP" altLang="en-US" sz="900" b="1" dirty="0">
                    <a:latin typeface="Meiryo UI" panose="020B0604030504040204" pitchFamily="50" charset="-128"/>
                    <a:ea typeface="Meiryo UI" panose="020B0604030504040204" pitchFamily="50" charset="-128"/>
                  </a:endParaRPr>
                </a:p>
              </p:txBody>
            </p:sp>
            <p:sp>
              <p:nvSpPr>
                <p:cNvPr id="80" name="角丸四角形 79"/>
                <p:cNvSpPr/>
                <p:nvPr/>
              </p:nvSpPr>
              <p:spPr>
                <a:xfrm>
                  <a:off x="5425752" y="5682699"/>
                  <a:ext cx="1620000" cy="1224000"/>
                </a:xfrm>
                <a:prstGeom prst="roundRect">
                  <a:avLst/>
                </a:prstGeom>
                <a:ln>
                  <a:solidFill>
                    <a:schemeClr val="bg2">
                      <a:lumMod val="25000"/>
                    </a:schemeClr>
                  </a:solidFill>
                  <a:prstDash val="sysDot"/>
                </a:ln>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81" name="テキスト ボックス 80"/>
                <p:cNvSpPr txBox="1"/>
                <p:nvPr/>
              </p:nvSpPr>
              <p:spPr>
                <a:xfrm>
                  <a:off x="5563120" y="5988422"/>
                  <a:ext cx="1400729" cy="553998"/>
                </a:xfrm>
                <a:prstGeom prst="rect">
                  <a:avLst/>
                </a:prstGeom>
                <a:noFill/>
              </p:spPr>
              <p:txBody>
                <a:bodyPr wrap="square" rtlCol="0">
                  <a:spAutoFit/>
                </a:bodyPr>
                <a:lstStyle/>
                <a:p>
                  <a:pPr>
                    <a:lnSpc>
                      <a:spcPts val="900"/>
                    </a:lnSpc>
                  </a:pPr>
                  <a:r>
                    <a:rPr kumimoji="1" lang="ja-JP" altLang="en-US" sz="800" dirty="0" smtClean="0">
                      <a:latin typeface="Meiryo UI" panose="020B0604030504040204" pitchFamily="50" charset="-128"/>
                      <a:ea typeface="Meiryo UI" panose="020B0604030504040204" pitchFamily="50" charset="-128"/>
                    </a:rPr>
                    <a:t>エネルギー・栄養素摂取量が計画どおりの値になっているか、その値が妥当か、評価、検証する</a:t>
                  </a:r>
                </a:p>
              </p:txBody>
            </p:sp>
            <p:sp>
              <p:nvSpPr>
                <p:cNvPr id="83" name="角丸四角形 82"/>
                <p:cNvSpPr/>
                <p:nvPr/>
              </p:nvSpPr>
              <p:spPr>
                <a:xfrm>
                  <a:off x="5848276" y="6527417"/>
                  <a:ext cx="774950" cy="255389"/>
                </a:xfrm>
                <a:prstGeom prst="roundRect">
                  <a:avLst/>
                </a:prstGeom>
                <a:solidFill>
                  <a:schemeClr val="bg2">
                    <a:lumMod val="75000"/>
                  </a:schemeClr>
                </a:solidFill>
                <a:ln>
                  <a:solidFill>
                    <a:schemeClr val="bg2">
                      <a:lumMod val="25000"/>
                    </a:schemeClr>
                  </a:solidFill>
                </a:ln>
              </p:spPr>
              <p:txBody>
                <a:bodyPr wrap="square" rtlCol="0" anchor="ctr">
                  <a:spAutoFit/>
                </a:bodyPr>
                <a:lstStyle/>
                <a:p>
                  <a:pPr algn="ctr"/>
                  <a:r>
                    <a:rPr kumimoji="1" lang="ja-JP" altLang="en-US" sz="900" b="1" dirty="0" smtClean="0">
                      <a:solidFill>
                        <a:schemeClr val="bg1"/>
                      </a:solidFill>
                      <a:latin typeface="Meiryo UI" panose="020B0604030504040204" pitchFamily="50" charset="-128"/>
                      <a:ea typeface="Meiryo UI" panose="020B0604030504040204" pitchFamily="50" charset="-128"/>
                    </a:rPr>
                    <a:t>食事評価</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grpSp>
        </p:grpSp>
        <p:grpSp>
          <p:nvGrpSpPr>
            <p:cNvPr id="48" name="グループ化 47"/>
            <p:cNvGrpSpPr/>
            <p:nvPr/>
          </p:nvGrpSpPr>
          <p:grpSpPr>
            <a:xfrm>
              <a:off x="1582772" y="3739741"/>
              <a:ext cx="4191435" cy="720000"/>
              <a:chOff x="1745148" y="6315353"/>
              <a:chExt cx="4191435" cy="720000"/>
            </a:xfrm>
          </p:grpSpPr>
          <p:grpSp>
            <p:nvGrpSpPr>
              <p:cNvPr id="61" name="グループ化 60"/>
              <p:cNvGrpSpPr/>
              <p:nvPr/>
            </p:nvGrpSpPr>
            <p:grpSpPr>
              <a:xfrm>
                <a:off x="4712583" y="6315353"/>
                <a:ext cx="1224000" cy="720000"/>
                <a:chOff x="4727575" y="4899605"/>
                <a:chExt cx="1224000" cy="720000"/>
              </a:xfrm>
            </p:grpSpPr>
            <p:sp>
              <p:nvSpPr>
                <p:cNvPr id="66" name="正方形/長方形 65"/>
                <p:cNvSpPr/>
                <p:nvPr/>
              </p:nvSpPr>
              <p:spPr>
                <a:xfrm>
                  <a:off x="4793225" y="4977995"/>
                  <a:ext cx="1080000" cy="187620"/>
                </a:xfrm>
                <a:prstGeom prst="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Meiryo UI" panose="020B0604030504040204" pitchFamily="50" charset="-128"/>
                      <a:ea typeface="Meiryo UI" panose="020B0604030504040204" pitchFamily="50" charset="-128"/>
                    </a:rPr>
                    <a:t>Do</a:t>
                  </a:r>
                  <a:r>
                    <a:rPr kumimoji="1" lang="ja-JP" altLang="en-US" sz="900" b="1" dirty="0" smtClean="0">
                      <a:latin typeface="Meiryo UI" panose="020B0604030504040204" pitchFamily="50" charset="-128"/>
                      <a:ea typeface="Meiryo UI" panose="020B0604030504040204" pitchFamily="50" charset="-128"/>
                    </a:rPr>
                    <a:t>（実施）</a:t>
                  </a:r>
                  <a:endParaRPr kumimoji="1" lang="ja-JP" altLang="en-US" sz="900" b="1" dirty="0">
                    <a:latin typeface="Meiryo UI" panose="020B0604030504040204" pitchFamily="50" charset="-128"/>
                    <a:ea typeface="Meiryo UI" panose="020B0604030504040204" pitchFamily="50" charset="-128"/>
                  </a:endParaRPr>
                </a:p>
              </p:txBody>
            </p:sp>
            <p:sp>
              <p:nvSpPr>
                <p:cNvPr id="75" name="角丸四角形 74"/>
                <p:cNvSpPr/>
                <p:nvPr/>
              </p:nvSpPr>
              <p:spPr>
                <a:xfrm>
                  <a:off x="4727575" y="4899605"/>
                  <a:ext cx="1224000" cy="720000"/>
                </a:xfrm>
                <a:prstGeom prst="roundRect">
                  <a:avLst/>
                </a:prstGeom>
                <a:ln>
                  <a:solidFill>
                    <a:schemeClr val="bg2">
                      <a:lumMod val="25000"/>
                    </a:schemeClr>
                  </a:solidFill>
                  <a:prstDash val="sysDot"/>
                </a:ln>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4890584" y="5228892"/>
                  <a:ext cx="963591" cy="207749"/>
                </a:xfrm>
                <a:prstGeom prst="rect">
                  <a:avLst/>
                </a:prstGeom>
                <a:noFill/>
              </p:spPr>
              <p:txBody>
                <a:bodyPr wrap="square" rtlCol="0">
                  <a:spAutoFit/>
                </a:bodyPr>
                <a:lstStyle/>
                <a:p>
                  <a:pPr>
                    <a:lnSpc>
                      <a:spcPts val="900"/>
                    </a:lnSpc>
                  </a:pPr>
                  <a:r>
                    <a:rPr kumimoji="1" lang="ja-JP" altLang="en-US" sz="800" dirty="0" smtClean="0">
                      <a:latin typeface="Meiryo UI" panose="020B0604030504040204" pitchFamily="50" charset="-128"/>
                      <a:ea typeface="Meiryo UI" panose="020B0604030504040204" pitchFamily="50" charset="-128"/>
                    </a:rPr>
                    <a:t>計画を実施する</a:t>
                  </a:r>
                </a:p>
              </p:txBody>
            </p:sp>
          </p:grpSp>
          <p:grpSp>
            <p:nvGrpSpPr>
              <p:cNvPr id="62" name="グループ化 61"/>
              <p:cNvGrpSpPr/>
              <p:nvPr/>
            </p:nvGrpSpPr>
            <p:grpSpPr>
              <a:xfrm>
                <a:off x="1745148" y="6315353"/>
                <a:ext cx="1224000" cy="720000"/>
                <a:chOff x="3998104" y="6319508"/>
                <a:chExt cx="1224000" cy="720000"/>
              </a:xfrm>
            </p:grpSpPr>
            <p:sp>
              <p:nvSpPr>
                <p:cNvPr id="63" name="正方形/長方形 62"/>
                <p:cNvSpPr/>
                <p:nvPr/>
              </p:nvSpPr>
              <p:spPr>
                <a:xfrm>
                  <a:off x="4070104" y="6397898"/>
                  <a:ext cx="1080000" cy="187620"/>
                </a:xfrm>
                <a:prstGeom prst="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Meiryo UI" panose="020B0604030504040204" pitchFamily="50" charset="-128"/>
                      <a:ea typeface="Meiryo UI" panose="020B0604030504040204" pitchFamily="50" charset="-128"/>
                    </a:rPr>
                    <a:t>Act</a:t>
                  </a:r>
                  <a:r>
                    <a:rPr kumimoji="1" lang="ja-JP" altLang="en-US" sz="900" b="1" dirty="0" smtClean="0">
                      <a:latin typeface="Meiryo UI" panose="020B0604030504040204" pitchFamily="50" charset="-128"/>
                      <a:ea typeface="Meiryo UI" panose="020B0604030504040204" pitchFamily="50" charset="-128"/>
                    </a:rPr>
                    <a:t>（改善）</a:t>
                  </a:r>
                  <a:endParaRPr kumimoji="1" lang="ja-JP" altLang="en-US" sz="900" b="1" dirty="0">
                    <a:latin typeface="Meiryo UI" panose="020B0604030504040204" pitchFamily="50" charset="-128"/>
                    <a:ea typeface="Meiryo UI" panose="020B0604030504040204" pitchFamily="50" charset="-128"/>
                  </a:endParaRPr>
                </a:p>
              </p:txBody>
            </p:sp>
            <p:sp>
              <p:nvSpPr>
                <p:cNvPr id="64" name="角丸四角形 63"/>
                <p:cNvSpPr/>
                <p:nvPr/>
              </p:nvSpPr>
              <p:spPr>
                <a:xfrm>
                  <a:off x="3998104" y="6319508"/>
                  <a:ext cx="1224000" cy="720000"/>
                </a:xfrm>
                <a:prstGeom prst="roundRect">
                  <a:avLst/>
                </a:prstGeom>
                <a:ln>
                  <a:solidFill>
                    <a:schemeClr val="bg2">
                      <a:lumMod val="25000"/>
                    </a:schemeClr>
                  </a:solidFill>
                  <a:prstDash val="sysDot"/>
                </a:ln>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4117979" y="6648795"/>
                  <a:ext cx="984250" cy="323165"/>
                </a:xfrm>
                <a:prstGeom prst="rect">
                  <a:avLst/>
                </a:prstGeom>
                <a:noFill/>
              </p:spPr>
              <p:txBody>
                <a:bodyPr wrap="square" rtlCol="0">
                  <a:spAutoFit/>
                </a:bodyPr>
                <a:lstStyle/>
                <a:p>
                  <a:pPr>
                    <a:lnSpc>
                      <a:spcPts val="900"/>
                    </a:lnSpc>
                  </a:pPr>
                  <a:r>
                    <a:rPr kumimoji="1" lang="ja-JP" altLang="en-US" sz="800" dirty="0" smtClean="0">
                      <a:latin typeface="Meiryo UI" panose="020B0604030504040204" pitchFamily="50" charset="-128"/>
                      <a:ea typeface="Meiryo UI" panose="020B0604030504040204" pitchFamily="50" charset="-128"/>
                    </a:rPr>
                    <a:t>検証結果に基づき</a:t>
                  </a:r>
                  <a:r>
                    <a:rPr kumimoji="1" lang="ja-JP" altLang="en-US" sz="800" dirty="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計画を改善する</a:t>
                  </a:r>
                </a:p>
              </p:txBody>
            </p:sp>
          </p:grpSp>
        </p:grpSp>
        <p:sp>
          <p:nvSpPr>
            <p:cNvPr id="49" name="右矢印 48"/>
            <p:cNvSpPr/>
            <p:nvPr/>
          </p:nvSpPr>
          <p:spPr>
            <a:xfrm>
              <a:off x="2297605" y="2980089"/>
              <a:ext cx="576000" cy="144000"/>
            </a:xfrm>
            <a:prstGeom prst="rightArrow">
              <a:avLst/>
            </a:prstGeom>
            <a:solidFill>
              <a:schemeClr val="bg2">
                <a:lumMod val="25000"/>
              </a:schemeClr>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7" name="曲折矢印 56"/>
            <p:cNvSpPr/>
            <p:nvPr/>
          </p:nvSpPr>
          <p:spPr>
            <a:xfrm>
              <a:off x="2565122" y="3460163"/>
              <a:ext cx="288000" cy="288000"/>
            </a:xfrm>
            <a:prstGeom prst="bentArrow">
              <a:avLst/>
            </a:prstGeom>
            <a:solidFill>
              <a:schemeClr val="bg2">
                <a:lumMod val="25000"/>
              </a:schemeClr>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8" name="曲折矢印 57"/>
            <p:cNvSpPr/>
            <p:nvPr/>
          </p:nvSpPr>
          <p:spPr>
            <a:xfrm rot="5400000">
              <a:off x="4496115" y="3442164"/>
              <a:ext cx="288000" cy="324000"/>
            </a:xfrm>
            <a:prstGeom prst="bentArrow">
              <a:avLst/>
            </a:prstGeom>
            <a:solidFill>
              <a:schemeClr val="bg2">
                <a:lumMod val="25000"/>
              </a:schemeClr>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9" name="曲折矢印 58"/>
            <p:cNvSpPr/>
            <p:nvPr/>
          </p:nvSpPr>
          <p:spPr>
            <a:xfrm rot="10800000">
              <a:off x="4475420" y="4453491"/>
              <a:ext cx="288000" cy="360000"/>
            </a:xfrm>
            <a:prstGeom prst="bentArrow">
              <a:avLst/>
            </a:prstGeom>
            <a:solidFill>
              <a:schemeClr val="bg2">
                <a:lumMod val="25000"/>
              </a:schemeClr>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0" name="曲折矢印 59"/>
            <p:cNvSpPr/>
            <p:nvPr/>
          </p:nvSpPr>
          <p:spPr>
            <a:xfrm rot="16200000">
              <a:off x="2547122" y="4471537"/>
              <a:ext cx="324000" cy="288000"/>
            </a:xfrm>
            <a:prstGeom prst="bentArrow">
              <a:avLst/>
            </a:prstGeom>
            <a:solidFill>
              <a:schemeClr val="bg2">
                <a:lumMod val="25000"/>
              </a:schemeClr>
            </a:solidFill>
          </p:spPr>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grpSp>
      <p:sp>
        <p:nvSpPr>
          <p:cNvPr id="82" name="正方形/長方形 81"/>
          <p:cNvSpPr/>
          <p:nvPr/>
        </p:nvSpPr>
        <p:spPr>
          <a:xfrm>
            <a:off x="920884" y="9171992"/>
            <a:ext cx="3219843"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rPr>
              <a:t>（資料） 日本人</a:t>
            </a:r>
            <a:r>
              <a:rPr lang="ja-JP" altLang="en-US" sz="800" dirty="0">
                <a:latin typeface="Meiryo UI" panose="020B0604030504040204" pitchFamily="50" charset="-128"/>
                <a:ea typeface="Meiryo UI" panose="020B0604030504040204" pitchFamily="50" charset="-128"/>
              </a:rPr>
              <a:t>の食事摂取基準（</a:t>
            </a:r>
            <a:r>
              <a:rPr lang="en-US" altLang="ja-JP" sz="800" dirty="0">
                <a:latin typeface="Meiryo UI" panose="020B0604030504040204" pitchFamily="50" charset="-128"/>
                <a:ea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rPr>
              <a:t>年版）策定検討会報告書</a:t>
            </a:r>
          </a:p>
        </p:txBody>
      </p:sp>
      <p:sp>
        <p:nvSpPr>
          <p:cNvPr id="2" name="スライド番号プレースホルダー 1"/>
          <p:cNvSpPr>
            <a:spLocks noGrp="1"/>
          </p:cNvSpPr>
          <p:nvPr>
            <p:ph type="sldNum" sz="quarter" idx="10"/>
          </p:nvPr>
        </p:nvSpPr>
        <p:spPr/>
        <p:txBody>
          <a:bodyPr/>
          <a:lstStyle/>
          <a:p>
            <a:r>
              <a:rPr kumimoji="1" lang="en-US" altLang="ja-JP" dirty="0" smtClean="0"/>
              <a:t>5</a:t>
            </a:r>
            <a:endParaRPr kumimoji="1" lang="ja-JP" altLang="en-US" dirty="0"/>
          </a:p>
        </p:txBody>
      </p:sp>
    </p:spTree>
    <p:extLst>
      <p:ext uri="{BB962C8B-B14F-4D97-AF65-F5344CB8AC3E}">
        <p14:creationId xmlns:p14="http://schemas.microsoft.com/office/powerpoint/2010/main" val="1622510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グループ化 33"/>
          <p:cNvGrpSpPr/>
          <p:nvPr/>
        </p:nvGrpSpPr>
        <p:grpSpPr>
          <a:xfrm>
            <a:off x="0" y="-6350"/>
            <a:ext cx="6858000" cy="518160"/>
            <a:chOff x="0" y="-6350"/>
            <a:chExt cx="6858000" cy="518160"/>
          </a:xfrm>
        </p:grpSpPr>
        <p:sp>
          <p:nvSpPr>
            <p:cNvPr id="35" name="正方形/長方形 34"/>
            <p:cNvSpPr/>
            <p:nvPr/>
          </p:nvSpPr>
          <p:spPr>
            <a:xfrm>
              <a:off x="0" y="-6350"/>
              <a:ext cx="6858000" cy="449580"/>
            </a:xfrm>
            <a:prstGeom prst="rect">
              <a:avLst/>
            </a:prstGeom>
            <a:gradFill flip="none" rotWithShape="1">
              <a:gsLst>
                <a:gs pos="0">
                  <a:schemeClr val="bg2">
                    <a:lumMod val="90000"/>
                  </a:schemeClr>
                </a:gs>
                <a:gs pos="50000">
                  <a:schemeClr val="bg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6" name="直線コネクタ 35"/>
            <p:cNvCxnSpPr/>
            <p:nvPr/>
          </p:nvCxnSpPr>
          <p:spPr>
            <a:xfrm>
              <a:off x="0" y="511810"/>
              <a:ext cx="6858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4" name="表 3"/>
          <p:cNvGraphicFramePr>
            <a:graphicFrameLocks noGrp="1"/>
          </p:cNvGraphicFramePr>
          <p:nvPr>
            <p:extLst>
              <p:ext uri="{D42A27DB-BD31-4B8C-83A1-F6EECF244321}">
                <p14:modId xmlns:p14="http://schemas.microsoft.com/office/powerpoint/2010/main" val="836945472"/>
              </p:ext>
            </p:extLst>
          </p:nvPr>
        </p:nvGraphicFramePr>
        <p:xfrm>
          <a:off x="729000" y="1600436"/>
          <a:ext cx="5400000" cy="2519999"/>
        </p:xfrm>
        <a:graphic>
          <a:graphicData uri="http://schemas.openxmlformats.org/drawingml/2006/table">
            <a:tbl>
              <a:tblPr firstRow="1" bandRow="1">
                <a:tableStyleId>{C083E6E3-FA7D-4D7B-A595-EF9225AFEA82}</a:tableStyleId>
              </a:tblPr>
              <a:tblGrid>
                <a:gridCol w="5400000">
                  <a:extLst>
                    <a:ext uri="{9D8B030D-6E8A-4147-A177-3AD203B41FA5}">
                      <a16:colId xmlns:a16="http://schemas.microsoft.com/office/drawing/2014/main" val="1132768179"/>
                    </a:ext>
                  </a:extLst>
                </a:gridCol>
              </a:tblGrid>
              <a:tr h="238529">
                <a:tc>
                  <a:txBody>
                    <a:bodyPr/>
                    <a:lstStyle/>
                    <a:p>
                      <a:pPr algn="l">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①</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給食管理体制の整備　</a:t>
                      </a:r>
                      <a:r>
                        <a:rPr kumimoji="1" lang="ja-JP" altLang="en-US" sz="900" dirty="0" smtClean="0">
                          <a:solidFill>
                            <a:schemeClr val="tx1"/>
                          </a:solidFill>
                          <a:latin typeface="Meiryo UI" panose="020B0604030504040204" pitchFamily="50" charset="-128"/>
                          <a:ea typeface="Meiryo UI" panose="020B0604030504040204" pitchFamily="50" charset="-128"/>
                        </a:rPr>
                        <a:t>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solidFill>
                      <a:schemeClr val="accent3">
                        <a:lumMod val="20000"/>
                        <a:lumOff val="80000"/>
                      </a:schemeClr>
                    </a:solidFill>
                  </a:tcPr>
                </a:tc>
                <a:extLst>
                  <a:ext uri="{0D108BD9-81ED-4DB2-BD59-A6C34878D82A}">
                    <a16:rowId xmlns:a16="http://schemas.microsoft.com/office/drawing/2014/main" val="3394907196"/>
                  </a:ext>
                </a:extLst>
              </a:tr>
              <a:tr h="2042941">
                <a:tc>
                  <a:txBody>
                    <a:bodyPr/>
                    <a:lstStyle/>
                    <a:p>
                      <a:pPr>
                        <a:lnSpc>
                          <a:spcPct val="150000"/>
                        </a:lnSpc>
                      </a:pPr>
                      <a:r>
                        <a:rPr kumimoji="1" lang="ja-JP" altLang="en-US" sz="900" b="0" u="sng" dirty="0" smtClean="0">
                          <a:solidFill>
                            <a:schemeClr val="tx1"/>
                          </a:solidFill>
                          <a:latin typeface="Meiryo UI" panose="020B0604030504040204" pitchFamily="50" charset="-128"/>
                          <a:ea typeface="Meiryo UI" panose="020B0604030504040204" pitchFamily="50" charset="-128"/>
                        </a:rPr>
                        <a:t>給食運営及び栄養管理の方針を明確にし、必要な栄養管理体制を整備する。</a:t>
                      </a:r>
                      <a:endParaRPr kumimoji="1" lang="en-US" altLang="ja-JP" sz="900" b="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給食運営の方針・目標を設定</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施設としての給食運営の方針、目標を設定し、施設内の関係部門や受託者（給食業務を委託する場合）と共</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有し、業務を円滑に遂行する。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業務分担の明確化、連携体制の構築</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・施設管理者のもとに栄養管理責任者及び調理責任者を定め、栄養管理部門の責任体制と役割分担を明確</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にする。</a:t>
                      </a: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・給食業務を委託する場合、施設と受託者の業務分担を明確にし、契約書等を整備する。</a:t>
                      </a: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・施設内の関係部門や受託者と定期的に話し合いの場（給食関係会議）をもち、意思疎通を図る。</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給食関係会議は記録を作成し、施設管理者及び業務従事者に内容を周知後、保管する。 </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dirty="0" smtClean="0">
                          <a:solidFill>
                            <a:schemeClr val="tx1"/>
                          </a:solidFill>
                          <a:latin typeface="Meiryo UI" panose="020B0604030504040204" pitchFamily="50" charset="-128"/>
                          <a:ea typeface="Meiryo UI" panose="020B0604030504040204" pitchFamily="50" charset="-128"/>
                        </a:rPr>
                        <a:t>▶</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評価体制の整備</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給食運営や栄養管理について、喫食量の把握や検食等により施設全体で評価し、改善に取り組める体制を整</a:t>
                      </a:r>
                      <a:endParaRPr kumimoji="1" lang="en-US" altLang="ja-JP" sz="900" b="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b="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備する。 </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lnB w="9525" cap="flat" cmpd="sng" algn="ctr">
                      <a:solidFill>
                        <a:schemeClr val="accent3">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58071958"/>
                  </a:ext>
                </a:extLst>
              </a:tr>
              <a:tr h="238529">
                <a:tc>
                  <a:txBody>
                    <a:bodyPr/>
                    <a:lstStyle/>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関係帳票の例</a:t>
                      </a:r>
                      <a:r>
                        <a:rPr kumimoji="1" lang="en-US" altLang="ja-JP" sz="900" dirty="0" smtClean="0">
                          <a:solidFill>
                            <a:schemeClr val="tx1"/>
                          </a:solidFill>
                          <a:latin typeface="Meiryo UI" panose="020B0604030504040204" pitchFamily="50" charset="-128"/>
                          <a:ea typeface="Meiryo UI" panose="020B0604030504040204" pitchFamily="50" charset="-128"/>
                        </a:rPr>
                        <a:t>】   □ </a:t>
                      </a:r>
                      <a:r>
                        <a:rPr kumimoji="1" lang="ja-JP" altLang="en-US" sz="900" dirty="0" smtClean="0">
                          <a:solidFill>
                            <a:schemeClr val="tx1"/>
                          </a:solidFill>
                          <a:latin typeface="Meiryo UI" panose="020B0604030504040204" pitchFamily="50" charset="-128"/>
                          <a:ea typeface="Meiryo UI" panose="020B0604030504040204" pitchFamily="50" charset="-128"/>
                        </a:rPr>
                        <a:t>組織図  □ 業務分担表</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給食関係会議記録  □ 契約書（委託の場合）</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T w="9525" cap="flat" cmpd="sng" algn="ctr">
                      <a:solidFill>
                        <a:schemeClr val="accent3">
                          <a:lumMod val="60000"/>
                          <a:lumOff val="40000"/>
                        </a:schemeClr>
                      </a:solidFill>
                      <a:prstDash val="solid"/>
                      <a:round/>
                      <a:headEnd type="none" w="med" len="med"/>
                      <a:tailEnd type="none" w="med" len="med"/>
                    </a:lnT>
                    <a:noFill/>
                  </a:tcPr>
                </a:tc>
                <a:extLst>
                  <a:ext uri="{0D108BD9-81ED-4DB2-BD59-A6C34878D82A}">
                    <a16:rowId xmlns:a16="http://schemas.microsoft.com/office/drawing/2014/main" val="319724399"/>
                  </a:ext>
                </a:extLst>
              </a:tr>
            </a:tbl>
          </a:graphicData>
        </a:graphic>
      </p:graphicFrame>
      <p:grpSp>
        <p:nvGrpSpPr>
          <p:cNvPr id="6" name="グループ化 5"/>
          <p:cNvGrpSpPr/>
          <p:nvPr/>
        </p:nvGrpSpPr>
        <p:grpSpPr>
          <a:xfrm>
            <a:off x="1546959" y="4348767"/>
            <a:ext cx="3764082" cy="1155615"/>
            <a:chOff x="996268" y="4498624"/>
            <a:chExt cx="3764082" cy="1155615"/>
          </a:xfrm>
        </p:grpSpPr>
        <p:sp>
          <p:nvSpPr>
            <p:cNvPr id="7" name="フローチャート: 代替処理 6"/>
            <p:cNvSpPr/>
            <p:nvPr/>
          </p:nvSpPr>
          <p:spPr>
            <a:xfrm>
              <a:off x="1505265" y="4614040"/>
              <a:ext cx="2038350" cy="755621"/>
            </a:xfrm>
            <a:prstGeom prst="flowChartAlternateProcess">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3" name="正方形/長方形 2"/>
            <p:cNvSpPr/>
            <p:nvPr/>
          </p:nvSpPr>
          <p:spPr>
            <a:xfrm>
              <a:off x="996268" y="4498624"/>
              <a:ext cx="1043940" cy="230832"/>
            </a:xfrm>
            <a:prstGeom prst="rect">
              <a:avLst/>
            </a:prstGeom>
            <a:solidFill>
              <a:schemeClr val="bg1"/>
            </a:solidFill>
            <a:ln>
              <a:solidFill>
                <a:schemeClr val="bg2">
                  <a:lumMod val="25000"/>
                </a:schemeClr>
              </a:solidFill>
            </a:ln>
          </p:spPr>
          <p:txBody>
            <a:bodyPr wrap="square" rtlCol="0" anchor="ctr">
              <a:spAutoFit/>
            </a:bodyPr>
            <a:lstStyle/>
            <a:p>
              <a:pPr algn="ctr"/>
              <a:r>
                <a:rPr kumimoji="1" lang="ja-JP" altLang="en-US" sz="900" dirty="0" smtClean="0">
                  <a:latin typeface="Meiryo UI" panose="020B0604030504040204" pitchFamily="50" charset="-128"/>
                  <a:ea typeface="Meiryo UI" panose="020B0604030504040204" pitchFamily="50" charset="-128"/>
                </a:rPr>
                <a:t>施設管理者</a:t>
              </a:r>
              <a:endParaRPr kumimoji="1" lang="ja-JP" altLang="en-US" sz="900" dirty="0">
                <a:latin typeface="Meiryo UI" panose="020B0604030504040204" pitchFamily="50" charset="-128"/>
                <a:ea typeface="Meiryo UI" panose="020B0604030504040204" pitchFamily="50" charset="-128"/>
              </a:endParaRPr>
            </a:p>
          </p:txBody>
        </p:sp>
        <p:sp>
          <p:nvSpPr>
            <p:cNvPr id="63" name="正方形/長方形 62"/>
            <p:cNvSpPr/>
            <p:nvPr/>
          </p:nvSpPr>
          <p:spPr>
            <a:xfrm>
              <a:off x="996268" y="5258704"/>
              <a:ext cx="1043940" cy="230832"/>
            </a:xfrm>
            <a:prstGeom prst="rect">
              <a:avLst/>
            </a:prstGeom>
            <a:solidFill>
              <a:schemeClr val="bg1"/>
            </a:solidFill>
            <a:ln>
              <a:solidFill>
                <a:schemeClr val="bg2">
                  <a:lumMod val="25000"/>
                </a:schemeClr>
              </a:solidFill>
            </a:ln>
          </p:spPr>
          <p:txBody>
            <a:bodyPr wrap="square" rtlCol="0" anchor="ctr">
              <a:spAutoFit/>
            </a:bodyPr>
            <a:lstStyle/>
            <a:p>
              <a:pPr algn="ctr"/>
              <a:r>
                <a:rPr kumimoji="1" lang="ja-JP" altLang="en-US" sz="900" dirty="0" smtClean="0">
                  <a:latin typeface="Meiryo UI" panose="020B0604030504040204" pitchFamily="50" charset="-128"/>
                  <a:ea typeface="Meiryo UI" panose="020B0604030504040204" pitchFamily="50" charset="-128"/>
                </a:rPr>
                <a:t>利用者</a:t>
              </a:r>
              <a:endParaRPr kumimoji="1" lang="ja-JP" altLang="en-US" sz="900" dirty="0">
                <a:latin typeface="Meiryo UI" panose="020B0604030504040204" pitchFamily="50" charset="-128"/>
                <a:ea typeface="Meiryo UI" panose="020B0604030504040204" pitchFamily="50" charset="-128"/>
              </a:endParaRPr>
            </a:p>
          </p:txBody>
        </p:sp>
        <p:sp>
          <p:nvSpPr>
            <p:cNvPr id="65" name="正方形/長方形 64"/>
            <p:cNvSpPr/>
            <p:nvPr/>
          </p:nvSpPr>
          <p:spPr>
            <a:xfrm>
              <a:off x="2947140" y="4498624"/>
              <a:ext cx="1043940" cy="230832"/>
            </a:xfrm>
            <a:prstGeom prst="rect">
              <a:avLst/>
            </a:prstGeom>
            <a:solidFill>
              <a:schemeClr val="bg1"/>
            </a:solidFill>
            <a:ln>
              <a:solidFill>
                <a:schemeClr val="bg2">
                  <a:lumMod val="25000"/>
                </a:schemeClr>
              </a:solidFill>
            </a:ln>
          </p:spPr>
          <p:txBody>
            <a:bodyPr wrap="square" rtlCol="0" anchor="ctr">
              <a:spAutoFit/>
            </a:bodyPr>
            <a:lstStyle/>
            <a:p>
              <a:pPr algn="ctr"/>
              <a:r>
                <a:rPr kumimoji="1" lang="ja-JP" altLang="en-US" sz="900" dirty="0" smtClean="0">
                  <a:latin typeface="Meiryo UI" panose="020B0604030504040204" pitchFamily="50" charset="-128"/>
                  <a:ea typeface="Meiryo UI" panose="020B0604030504040204" pitchFamily="50" charset="-128"/>
                </a:rPr>
                <a:t>健康管理部門</a:t>
              </a:r>
              <a:endParaRPr kumimoji="1" lang="ja-JP" altLang="en-US" sz="900" dirty="0">
                <a:latin typeface="Meiryo UI" panose="020B0604030504040204" pitchFamily="50" charset="-128"/>
                <a:ea typeface="Meiryo UI" panose="020B0604030504040204" pitchFamily="50" charset="-128"/>
              </a:endParaRPr>
            </a:p>
          </p:txBody>
        </p:sp>
        <p:sp>
          <p:nvSpPr>
            <p:cNvPr id="70" name="正方形/長方形 69"/>
            <p:cNvSpPr/>
            <p:nvPr/>
          </p:nvSpPr>
          <p:spPr>
            <a:xfrm>
              <a:off x="2336938" y="5279778"/>
              <a:ext cx="2423412" cy="374461"/>
            </a:xfrm>
            <a:prstGeom prst="rect">
              <a:avLst/>
            </a:prstGeom>
            <a:solidFill>
              <a:schemeClr val="bg1"/>
            </a:solidFill>
            <a:ln>
              <a:solidFill>
                <a:schemeClr val="bg2">
                  <a:lumMod val="25000"/>
                </a:schemeClr>
              </a:solidFill>
            </a:ln>
          </p:spPr>
          <p:txBody>
            <a:bodyPr wrap="square" rtlCol="0" anchor="ctr">
              <a:spAutoFit/>
            </a:bodyPr>
            <a:lstStyle/>
            <a:p>
              <a:pPr algn="ctr">
                <a:lnSpc>
                  <a:spcPts val="1100"/>
                </a:lnSpc>
              </a:pPr>
              <a:r>
                <a:rPr kumimoji="1" lang="ja-JP" altLang="en-US" sz="900" dirty="0" smtClean="0">
                  <a:latin typeface="Meiryo UI" panose="020B0604030504040204" pitchFamily="50" charset="-128"/>
                  <a:ea typeface="Meiryo UI" panose="020B0604030504040204" pitchFamily="50" charset="-128"/>
                </a:rPr>
                <a:t>給食管理部門</a:t>
              </a:r>
              <a:endParaRPr kumimoji="1" lang="en-US" altLang="ja-JP" sz="900" dirty="0">
                <a:latin typeface="Meiryo UI" panose="020B0604030504040204" pitchFamily="50" charset="-128"/>
                <a:ea typeface="Meiryo UI" panose="020B0604030504040204" pitchFamily="50" charset="-128"/>
              </a:endParaRPr>
            </a:p>
            <a:p>
              <a:pPr algn="ctr">
                <a:lnSpc>
                  <a:spcPts val="1100"/>
                </a:lnSpc>
              </a:pPr>
              <a:r>
                <a:rPr kumimoji="1" lang="ja-JP" altLang="en-US" sz="900" dirty="0" smtClean="0">
                  <a:latin typeface="Meiryo UI" panose="020B0604030504040204" pitchFamily="50" charset="-128"/>
                  <a:ea typeface="Meiryo UI" panose="020B0604030504040204" pitchFamily="50" charset="-128"/>
                </a:rPr>
                <a:t>（栄養管理、調理・衛生管理、事務管理）</a:t>
              </a:r>
              <a:endParaRPr kumimoji="1" lang="ja-JP" altLang="en-US" sz="900" dirty="0">
                <a:latin typeface="Meiryo UI" panose="020B0604030504040204" pitchFamily="50" charset="-128"/>
                <a:ea typeface="Meiryo UI" panose="020B0604030504040204" pitchFamily="50" charset="-128"/>
              </a:endParaRPr>
            </a:p>
          </p:txBody>
        </p:sp>
        <p:sp>
          <p:nvSpPr>
            <p:cNvPr id="10" name="角丸四角形 9"/>
            <p:cNvSpPr/>
            <p:nvPr/>
          </p:nvSpPr>
          <p:spPr>
            <a:xfrm>
              <a:off x="2138343" y="4858481"/>
              <a:ext cx="816290" cy="255389"/>
            </a:xfrm>
            <a:prstGeom prst="roundRect">
              <a:avLst/>
            </a:prstGeom>
            <a:solidFill>
              <a:schemeClr val="bg2">
                <a:lumMod val="5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ja-JP" altLang="en-US" sz="900" dirty="0" smtClean="0">
                  <a:solidFill>
                    <a:schemeClr val="bg1"/>
                  </a:solidFill>
                  <a:latin typeface="Meiryo UI" panose="020B0604030504040204" pitchFamily="50" charset="-128"/>
                  <a:ea typeface="Meiryo UI" panose="020B0604030504040204" pitchFamily="50" charset="-128"/>
                </a:rPr>
                <a:t>給食運営</a:t>
              </a:r>
              <a:endParaRPr kumimoji="1" lang="ja-JP" altLang="en-US" sz="900" dirty="0">
                <a:solidFill>
                  <a:schemeClr val="bg1"/>
                </a:solidFill>
                <a:latin typeface="Meiryo UI" panose="020B0604030504040204" pitchFamily="50" charset="-128"/>
                <a:ea typeface="Meiryo UI" panose="020B0604030504040204" pitchFamily="50" charset="-128"/>
              </a:endParaRPr>
            </a:p>
          </p:txBody>
        </p:sp>
      </p:grpSp>
      <p:grpSp>
        <p:nvGrpSpPr>
          <p:cNvPr id="75" name="グループ化 74"/>
          <p:cNvGrpSpPr/>
          <p:nvPr/>
        </p:nvGrpSpPr>
        <p:grpSpPr>
          <a:xfrm>
            <a:off x="540000" y="808560"/>
            <a:ext cx="3240000" cy="252000"/>
            <a:chOff x="432000" y="1760812"/>
            <a:chExt cx="3240000" cy="252000"/>
          </a:xfrm>
        </p:grpSpPr>
        <p:sp>
          <p:nvSpPr>
            <p:cNvPr id="76" name="ホームベース 75"/>
            <p:cNvSpPr/>
            <p:nvPr/>
          </p:nvSpPr>
          <p:spPr>
            <a:xfrm>
              <a:off x="432000" y="1760812"/>
              <a:ext cx="3240000" cy="252000"/>
            </a:xfrm>
            <a:prstGeom prst="homePlate">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dirty="0" smtClean="0">
                  <a:solidFill>
                    <a:schemeClr val="bg1"/>
                  </a:solidFill>
                  <a:latin typeface="Meiryo UI" panose="020B0604030504040204" pitchFamily="50" charset="-128"/>
                  <a:ea typeface="Meiryo UI" panose="020B0604030504040204" pitchFamily="50" charset="-128"/>
                </a:rPr>
                <a:t>2</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716550" y="1760812"/>
              <a:ext cx="2827078" cy="252000"/>
            </a:xfrm>
            <a:prstGeom prst="rect">
              <a:avLst/>
            </a:prstGeom>
            <a:solidFill>
              <a:schemeClr val="bg1"/>
            </a:solid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r>
                <a:rPr kumimoji="1" lang="ja-JP" altLang="en-US" sz="1400" dirty="0" smtClean="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給食施設における栄養管理の実践</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grpSp>
      <p:grpSp>
        <p:nvGrpSpPr>
          <p:cNvPr id="82" name="グループ化 81"/>
          <p:cNvGrpSpPr/>
          <p:nvPr/>
        </p:nvGrpSpPr>
        <p:grpSpPr>
          <a:xfrm>
            <a:off x="540000" y="1196970"/>
            <a:ext cx="3617484" cy="315271"/>
            <a:chOff x="575916" y="4509569"/>
            <a:chExt cx="3617484" cy="315271"/>
          </a:xfrm>
        </p:grpSpPr>
        <p:sp>
          <p:nvSpPr>
            <p:cNvPr id="83" name="テキスト ボックス 82"/>
            <p:cNvSpPr txBox="1"/>
            <p:nvPr/>
          </p:nvSpPr>
          <p:spPr>
            <a:xfrm>
              <a:off x="599847" y="4509569"/>
              <a:ext cx="3325584" cy="261610"/>
            </a:xfrm>
            <a:prstGeom prst="rect">
              <a:avLst/>
            </a:prstGeom>
            <a:noFill/>
          </p:spPr>
          <p:txBody>
            <a:bodyPr wrap="square" rtlCol="0" anchor="ctr" anchorCtr="0">
              <a:spAutoFit/>
            </a:bodyPr>
            <a:lstStyle/>
            <a:p>
              <a:r>
                <a:rPr kumimoji="1" lang="en-US" altLang="ja-JP" sz="1100" dirty="0" smtClean="0">
                  <a:latin typeface="Meiryo UI" panose="020B0604030504040204" pitchFamily="50" charset="-128"/>
                  <a:ea typeface="Meiryo UI" panose="020B0604030504040204" pitchFamily="50" charset="-128"/>
                </a:rPr>
                <a:t>(1)  </a:t>
              </a:r>
              <a:r>
                <a:rPr kumimoji="1" lang="ja-JP" altLang="en-US" sz="1100" dirty="0" smtClean="0">
                  <a:latin typeface="Meiryo UI" panose="020B0604030504040204" pitchFamily="50" charset="-128"/>
                  <a:ea typeface="Meiryo UI" panose="020B0604030504040204" pitchFamily="50" charset="-128"/>
                </a:rPr>
                <a:t>栄養管理の流れ</a:t>
              </a:r>
              <a:endParaRPr kumimoji="1" lang="ja-JP" altLang="en-US" sz="1100" dirty="0">
                <a:latin typeface="Meiryo UI" panose="020B0604030504040204" pitchFamily="50" charset="-128"/>
                <a:ea typeface="Meiryo UI" panose="020B0604030504040204" pitchFamily="50" charset="-128"/>
              </a:endParaRPr>
            </a:p>
          </p:txBody>
        </p:sp>
        <p:cxnSp>
          <p:nvCxnSpPr>
            <p:cNvPr id="84" name="直線コネクタ 83"/>
            <p:cNvCxnSpPr/>
            <p:nvPr/>
          </p:nvCxnSpPr>
          <p:spPr>
            <a:xfrm>
              <a:off x="575916" y="4791974"/>
              <a:ext cx="360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85" name="フローチャート : 結合子 84"/>
            <p:cNvSpPr/>
            <p:nvPr/>
          </p:nvSpPr>
          <p:spPr>
            <a:xfrm>
              <a:off x="4121400" y="475284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72" name="テキスト ボックス 71"/>
          <p:cNvSpPr txBox="1"/>
          <p:nvPr/>
        </p:nvSpPr>
        <p:spPr>
          <a:xfrm>
            <a:off x="549000" y="5637540"/>
            <a:ext cx="5760000" cy="784830"/>
          </a:xfrm>
          <a:prstGeom prst="rect">
            <a:avLst/>
          </a:prstGeom>
          <a:noFill/>
          <a:ln>
            <a:solidFill>
              <a:schemeClr val="accent3">
                <a:lumMod val="75000"/>
              </a:schemeClr>
            </a:solidFill>
            <a:prstDash val="sysDot"/>
          </a:ln>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参考</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給食関係会議について</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給食</a:t>
            </a:r>
            <a:r>
              <a:rPr kumimoji="1" lang="ja-JP" altLang="en-US" sz="900" dirty="0">
                <a:latin typeface="Meiryo UI" panose="020B0604030504040204" pitchFamily="50" charset="-128"/>
                <a:ea typeface="Meiryo UI" panose="020B0604030504040204" pitchFamily="50" charset="-128"/>
              </a:rPr>
              <a:t>内容を充実</a:t>
            </a:r>
            <a:r>
              <a:rPr kumimoji="1" lang="ja-JP" altLang="en-US" sz="900" dirty="0" smtClean="0">
                <a:latin typeface="Meiryo UI" panose="020B0604030504040204" pitchFamily="50" charset="-128"/>
                <a:ea typeface="Meiryo UI" panose="020B0604030504040204" pitchFamily="50" charset="-128"/>
              </a:rPr>
              <a:t>させるためには、施設管理者</a:t>
            </a:r>
            <a:r>
              <a:rPr kumimoji="1" lang="ja-JP" altLang="en-US" sz="900" dirty="0">
                <a:latin typeface="Meiryo UI" panose="020B0604030504040204" pitchFamily="50" charset="-128"/>
                <a:ea typeface="Meiryo UI" panose="020B0604030504040204" pitchFamily="50" charset="-128"/>
              </a:rPr>
              <a:t>を</a:t>
            </a:r>
            <a:r>
              <a:rPr kumimoji="1" lang="ja-JP" altLang="en-US" sz="900" dirty="0" smtClean="0">
                <a:latin typeface="Meiryo UI" panose="020B0604030504040204" pitchFamily="50" charset="-128"/>
                <a:ea typeface="Meiryo UI" panose="020B0604030504040204" pitchFamily="50" charset="-128"/>
              </a:rPr>
              <a:t>はじめ利用者の給食</a:t>
            </a:r>
            <a:r>
              <a:rPr kumimoji="1" lang="ja-JP" altLang="en-US" sz="900" dirty="0">
                <a:latin typeface="Meiryo UI" panose="020B0604030504040204" pitchFamily="50" charset="-128"/>
                <a:ea typeface="Meiryo UI" panose="020B0604030504040204" pitchFamily="50" charset="-128"/>
              </a:rPr>
              <a:t>に対する理解、協力が必要</a:t>
            </a:r>
            <a:r>
              <a:rPr kumimoji="1" lang="ja-JP" altLang="en-US" sz="900" dirty="0" smtClean="0">
                <a:latin typeface="Meiryo UI" panose="020B0604030504040204" pitchFamily="50" charset="-128"/>
                <a:ea typeface="Meiryo UI" panose="020B0604030504040204" pitchFamily="50" charset="-128"/>
              </a:rPr>
              <a:t>です。</a:t>
            </a:r>
            <a:r>
              <a:rPr kumimoji="1" lang="ja-JP" altLang="en-US" sz="900" dirty="0">
                <a:latin typeface="Meiryo UI" panose="020B0604030504040204" pitchFamily="50" charset="-128"/>
                <a:ea typeface="Meiryo UI" panose="020B0604030504040204" pitchFamily="50" charset="-128"/>
              </a:rPr>
              <a:t>この</a:t>
            </a:r>
            <a:r>
              <a:rPr kumimoji="1" lang="ja-JP" altLang="en-US" sz="900" dirty="0" smtClean="0">
                <a:latin typeface="Meiryo UI" panose="020B0604030504040204" pitchFamily="50" charset="-128"/>
                <a:ea typeface="Meiryo UI" panose="020B0604030504040204" pitchFamily="50" charset="-128"/>
              </a:rPr>
              <a:t>ため施設管理者</a:t>
            </a:r>
            <a:r>
              <a:rPr kumimoji="1" lang="ja-JP" altLang="en-US" sz="900" dirty="0">
                <a:latin typeface="Meiryo UI" panose="020B0604030504040204" pitchFamily="50" charset="-128"/>
                <a:ea typeface="Meiryo UI" panose="020B0604030504040204" pitchFamily="50" charset="-128"/>
              </a:rPr>
              <a:t>、給食関係者（管理栄養士等）、</a:t>
            </a:r>
            <a:r>
              <a:rPr kumimoji="1" lang="ja-JP" altLang="en-US" sz="900" dirty="0" smtClean="0">
                <a:latin typeface="Meiryo UI" panose="020B0604030504040204" pitchFamily="50" charset="-128"/>
                <a:ea typeface="Meiryo UI" panose="020B0604030504040204" pitchFamily="50" charset="-128"/>
              </a:rPr>
              <a:t>また、給食業務を委託する場合において</a:t>
            </a:r>
            <a:r>
              <a:rPr kumimoji="1" lang="ja-JP" altLang="en-US" sz="900" dirty="0">
                <a:latin typeface="Meiryo UI" panose="020B0604030504040204" pitchFamily="50" charset="-128"/>
                <a:ea typeface="Meiryo UI" panose="020B0604030504040204" pitchFamily="50" charset="-128"/>
              </a:rPr>
              <a:t>は、施設側</a:t>
            </a:r>
            <a:r>
              <a:rPr kumimoji="1" lang="ja-JP" altLang="en-US"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受託</a:t>
            </a:r>
            <a:r>
              <a:rPr kumimoji="1" lang="ja-JP" altLang="en-US" sz="900" dirty="0" smtClean="0">
                <a:latin typeface="Meiryo UI" panose="020B0604030504040204" pitchFamily="50" charset="-128"/>
                <a:ea typeface="Meiryo UI" panose="020B0604030504040204" pitchFamily="50" charset="-128"/>
              </a:rPr>
              <a:t>者側</a:t>
            </a:r>
            <a:r>
              <a:rPr kumimoji="1" lang="ja-JP" altLang="en-US" sz="900" dirty="0">
                <a:latin typeface="Meiryo UI" panose="020B0604030504040204" pitchFamily="50" charset="-128"/>
                <a:ea typeface="Meiryo UI" panose="020B0604030504040204" pitchFamily="50" charset="-128"/>
              </a:rPr>
              <a:t>双方の関係者</a:t>
            </a:r>
            <a:r>
              <a:rPr kumimoji="1" lang="ja-JP" altLang="en-US" sz="900" dirty="0" smtClean="0">
                <a:latin typeface="Meiryo UI" panose="020B0604030504040204" pitchFamily="50" charset="-128"/>
                <a:ea typeface="Meiryo UI" panose="020B0604030504040204" pitchFamily="50" charset="-128"/>
              </a:rPr>
              <a:t>及び利用者</a:t>
            </a:r>
            <a:r>
              <a:rPr kumimoji="1" lang="ja-JP" altLang="en-US" sz="900" dirty="0">
                <a:latin typeface="Meiryo UI" panose="020B0604030504040204" pitchFamily="50" charset="-128"/>
                <a:ea typeface="Meiryo UI" panose="020B0604030504040204" pitchFamily="50" charset="-128"/>
              </a:rPr>
              <a:t>の</a:t>
            </a:r>
            <a:r>
              <a:rPr kumimoji="1" lang="ja-JP" altLang="en-US" sz="900" dirty="0" smtClean="0">
                <a:latin typeface="Meiryo UI" panose="020B0604030504040204" pitchFamily="50" charset="-128"/>
                <a:ea typeface="Meiryo UI" panose="020B0604030504040204" pitchFamily="50" charset="-128"/>
              </a:rPr>
              <a:t>代表が</a:t>
            </a:r>
            <a:r>
              <a:rPr kumimoji="1" lang="ja-JP" altLang="en-US" sz="900" dirty="0">
                <a:latin typeface="Meiryo UI" panose="020B0604030504040204" pitchFamily="50" charset="-128"/>
                <a:ea typeface="Meiryo UI" panose="020B0604030504040204" pitchFamily="50" charset="-128"/>
              </a:rPr>
              <a:t>参加</a:t>
            </a:r>
            <a:r>
              <a:rPr kumimoji="1" lang="ja-JP" altLang="en-US" sz="900" dirty="0" smtClean="0">
                <a:latin typeface="Meiryo UI" panose="020B0604030504040204" pitchFamily="50" charset="-128"/>
                <a:ea typeface="Meiryo UI" panose="020B0604030504040204" pitchFamily="50" charset="-128"/>
              </a:rPr>
              <a:t>する給食関係会議等を開催し、給食運営や栄養管理</a:t>
            </a:r>
            <a:r>
              <a:rPr kumimoji="1" lang="ja-JP" altLang="en-US" sz="900" dirty="0">
                <a:latin typeface="Meiryo UI" panose="020B0604030504040204" pitchFamily="50" charset="-128"/>
                <a:ea typeface="Meiryo UI" panose="020B0604030504040204" pitchFamily="50" charset="-128"/>
              </a:rPr>
              <a:t>に関して検討を行い給食内容の向上を</a:t>
            </a:r>
            <a:r>
              <a:rPr kumimoji="1" lang="ja-JP" altLang="en-US" sz="900" dirty="0" smtClean="0">
                <a:latin typeface="Meiryo UI" panose="020B0604030504040204" pitchFamily="50" charset="-128"/>
                <a:ea typeface="Meiryo UI" panose="020B0604030504040204" pitchFamily="50" charset="-128"/>
              </a:rPr>
              <a:t>図ることが大切です。</a:t>
            </a:r>
          </a:p>
        </p:txBody>
      </p:sp>
      <p:graphicFrame>
        <p:nvGraphicFramePr>
          <p:cNvPr id="73" name="表 72"/>
          <p:cNvGraphicFramePr>
            <a:graphicFrameLocks noGrp="1"/>
          </p:cNvGraphicFramePr>
          <p:nvPr>
            <p:extLst>
              <p:ext uri="{D42A27DB-BD31-4B8C-83A1-F6EECF244321}">
                <p14:modId xmlns:p14="http://schemas.microsoft.com/office/powerpoint/2010/main" val="3000824541"/>
              </p:ext>
            </p:extLst>
          </p:nvPr>
        </p:nvGraphicFramePr>
        <p:xfrm>
          <a:off x="729000" y="6549075"/>
          <a:ext cx="5400000" cy="2519999"/>
        </p:xfrm>
        <a:graphic>
          <a:graphicData uri="http://schemas.openxmlformats.org/drawingml/2006/table">
            <a:tbl>
              <a:tblPr firstRow="1" bandRow="1">
                <a:tableStyleId>{C083E6E3-FA7D-4D7B-A595-EF9225AFEA82}</a:tableStyleId>
              </a:tblPr>
              <a:tblGrid>
                <a:gridCol w="5400000">
                  <a:extLst>
                    <a:ext uri="{9D8B030D-6E8A-4147-A177-3AD203B41FA5}">
                      <a16:colId xmlns:a16="http://schemas.microsoft.com/office/drawing/2014/main" val="1132768179"/>
                    </a:ext>
                  </a:extLst>
                </a:gridCol>
              </a:tblGrid>
              <a:tr h="254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latin typeface="Meiryo UI" panose="020B0604030504040204" pitchFamily="50" charset="-128"/>
                          <a:ea typeface="Meiryo UI" panose="020B0604030504040204" pitchFamily="50" charset="-128"/>
                        </a:rPr>
                        <a:t>②</a:t>
                      </a:r>
                      <a:r>
                        <a:rPr kumimoji="1" lang="ja-JP" altLang="en-US" sz="900" b="0" baseline="0" dirty="0" smtClean="0">
                          <a:solidFill>
                            <a:schemeClr val="tx1"/>
                          </a:solidFill>
                          <a:latin typeface="Meiryo UI" panose="020B0604030504040204" pitchFamily="50" charset="-128"/>
                          <a:ea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rPr>
                        <a:t>栄養計画</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solidFill>
                      <a:schemeClr val="accent3">
                        <a:lumMod val="20000"/>
                        <a:lumOff val="80000"/>
                      </a:schemeClr>
                    </a:solidFill>
                  </a:tcPr>
                </a:tc>
                <a:extLst>
                  <a:ext uri="{0D108BD9-81ED-4DB2-BD59-A6C34878D82A}">
                    <a16:rowId xmlns:a16="http://schemas.microsoft.com/office/drawing/2014/main" val="3394907196"/>
                  </a:ext>
                </a:extLst>
              </a:tr>
              <a:tr h="2010913">
                <a:tc>
                  <a:txBody>
                    <a:bodyPr/>
                    <a:lstStyle/>
                    <a:p>
                      <a:pPr>
                        <a:lnSpc>
                          <a:spcPct val="150000"/>
                        </a:lnSpc>
                      </a:pPr>
                      <a:r>
                        <a:rPr kumimoji="1" lang="ja-JP" altLang="en-US" sz="900" u="sng" dirty="0" smtClean="0">
                          <a:solidFill>
                            <a:schemeClr val="tx1"/>
                          </a:solidFill>
                          <a:latin typeface="Meiryo UI" panose="020B0604030504040204" pitchFamily="50" charset="-128"/>
                          <a:ea typeface="Meiryo UI" panose="020B0604030504040204" pitchFamily="50" charset="-128"/>
                        </a:rPr>
                        <a:t>食事提供を行うために利用者を把握し、給与栄養目標量の設定、献立作成基準の作成を行う。</a:t>
                      </a:r>
                      <a:endParaRPr kumimoji="1" lang="en-US" altLang="ja-JP" sz="900" u="sng"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対象者の特性把握</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・利用者の</a:t>
                      </a:r>
                      <a:r>
                        <a:rPr kumimoji="1" lang="zh-TW" altLang="en-US" sz="900" dirty="0" smtClean="0">
                          <a:solidFill>
                            <a:schemeClr val="tx1"/>
                          </a:solidFill>
                          <a:latin typeface="Meiryo UI" panose="020B0604030504040204" pitchFamily="50" charset="-128"/>
                          <a:ea typeface="Meiryo UI" panose="020B0604030504040204" pitchFamily="50" charset="-128"/>
                        </a:rPr>
                        <a:t>性、年齢、栄養状態、身体状況、</a:t>
                      </a:r>
                      <a:r>
                        <a:rPr kumimoji="1" lang="ja-JP" altLang="en-US" sz="900" dirty="0" smtClean="0">
                          <a:solidFill>
                            <a:schemeClr val="tx1"/>
                          </a:solidFill>
                          <a:latin typeface="Meiryo UI" panose="020B0604030504040204" pitchFamily="50" charset="-128"/>
                          <a:ea typeface="Meiryo UI" panose="020B0604030504040204" pitchFamily="50" charset="-128"/>
                        </a:rPr>
                        <a:t>身体活動レベル等の特性を把握する。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・昼食のみ等、一部の食事を提供する場合は、給食以外の食事の摂取状況を可能な範囲で把握し、各栄養素の</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給与量の設定時に考慮する。</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給与栄養目標量の設定</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・利用者の特性に応じて、エネルギー及び栄養素の量を設定する。どのような根拠で目標量を設定したかを明確にし</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ておく。</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 給与栄養目標量は定期的（</a:t>
                      </a:r>
                      <a:r>
                        <a:rPr kumimoji="1" lang="en-US" altLang="ja-JP" sz="900" dirty="0" smtClean="0">
                          <a:solidFill>
                            <a:schemeClr val="tx1"/>
                          </a:solidFill>
                          <a:latin typeface="Meiryo UI" panose="020B0604030504040204" pitchFamily="50" charset="-128"/>
                          <a:ea typeface="Meiryo UI" panose="020B0604030504040204" pitchFamily="50" charset="-128"/>
                        </a:rPr>
                        <a:t>6</a:t>
                      </a:r>
                      <a:r>
                        <a:rPr kumimoji="1" lang="ja-JP" altLang="en-US" sz="900" dirty="0" smtClean="0">
                          <a:solidFill>
                            <a:schemeClr val="tx1"/>
                          </a:solidFill>
                          <a:latin typeface="Meiryo UI" panose="020B0604030504040204" pitchFamily="50" charset="-128"/>
                          <a:ea typeface="Meiryo UI" panose="020B0604030504040204" pitchFamily="50" charset="-128"/>
                        </a:rPr>
                        <a:t>か月に</a:t>
                      </a:r>
                      <a:r>
                        <a:rPr kumimoji="1" lang="en-US" altLang="ja-JP" sz="900" dirty="0" smtClean="0">
                          <a:solidFill>
                            <a:schemeClr val="tx1"/>
                          </a:solidFill>
                          <a:latin typeface="Meiryo UI" panose="020B0604030504040204" pitchFamily="50" charset="-128"/>
                          <a:ea typeface="Meiryo UI" panose="020B0604030504040204" pitchFamily="50" charset="-128"/>
                        </a:rPr>
                        <a:t>1</a:t>
                      </a:r>
                      <a:r>
                        <a:rPr kumimoji="1" lang="ja-JP" altLang="en-US" sz="900" dirty="0" smtClean="0">
                          <a:solidFill>
                            <a:schemeClr val="tx1"/>
                          </a:solidFill>
                          <a:latin typeface="Meiryo UI" panose="020B0604030504040204" pitchFamily="50" charset="-128"/>
                          <a:ea typeface="Meiryo UI" panose="020B0604030504040204" pitchFamily="50" charset="-128"/>
                        </a:rPr>
                        <a:t>回）かつ、必要に応じて見直しをする。</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献立作成基準の作成 </a:t>
                      </a:r>
                    </a:p>
                    <a:p>
                      <a:pPr>
                        <a:lnSpc>
                          <a:spcPct val="100000"/>
                        </a:lnSpc>
                      </a:pP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・給与栄養目標量が確保できるよう、献立作成基準を作成する。 </a:t>
                      </a:r>
                    </a:p>
                    <a:p>
                      <a:pPr>
                        <a:lnSpc>
                          <a:spcPct val="100000"/>
                        </a:lnSpc>
                      </a:pPr>
                      <a:r>
                        <a:rPr kumimoji="1" lang="ja-JP" altLang="en-US" sz="900" dirty="0" smtClean="0">
                          <a:solidFill>
                            <a:schemeClr val="tx1"/>
                          </a:solidFill>
                          <a:latin typeface="Meiryo UI" panose="020B0604030504040204" pitchFamily="50" charset="-128"/>
                          <a:ea typeface="Meiryo UI" panose="020B0604030504040204" pitchFamily="50" charset="-128"/>
                        </a:rPr>
                        <a:t> ・献立作成基準の例として食品構成表や食材料費の設定、</a:t>
                      </a:r>
                      <a:r>
                        <a:rPr kumimoji="1" lang="en-US" altLang="ja-JP" sz="900" dirty="0" smtClean="0">
                          <a:solidFill>
                            <a:schemeClr val="tx1"/>
                          </a:solidFill>
                          <a:latin typeface="Meiryo UI" panose="020B0604030504040204" pitchFamily="50" charset="-128"/>
                          <a:ea typeface="Meiryo UI" panose="020B0604030504040204" pitchFamily="50" charset="-128"/>
                        </a:rPr>
                        <a:t>3</a:t>
                      </a:r>
                      <a:r>
                        <a:rPr kumimoji="1" lang="ja-JP" altLang="en-US" sz="900" dirty="0" smtClean="0">
                          <a:solidFill>
                            <a:schemeClr val="tx1"/>
                          </a:solidFill>
                          <a:latin typeface="Meiryo UI" panose="020B0604030504040204" pitchFamily="50" charset="-128"/>
                          <a:ea typeface="Meiryo UI" panose="020B0604030504040204" pitchFamily="50" charset="-128"/>
                        </a:rPr>
                        <a:t>食の配分等がある。</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B w="952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558071958"/>
                  </a:ext>
                </a:extLst>
              </a:tr>
              <a:tr h="254543">
                <a:tc>
                  <a:txBody>
                    <a:bodyPr/>
                    <a:lstStyle/>
                    <a:p>
                      <a:pPr>
                        <a:lnSpc>
                          <a:spcPct val="100000"/>
                        </a:lnSpc>
                      </a:pPr>
                      <a:r>
                        <a:rPr kumimoji="1" lang="en-US" altLang="ja-JP" sz="900"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関係帳票の例</a:t>
                      </a: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 人員構成表  □ </a:t>
                      </a:r>
                      <a:r>
                        <a:rPr kumimoji="1" lang="zh-TW" altLang="en-US" sz="900" dirty="0" smtClean="0">
                          <a:solidFill>
                            <a:schemeClr val="tx1"/>
                          </a:solidFill>
                          <a:latin typeface="Meiryo UI" panose="020B0604030504040204" pitchFamily="50" charset="-128"/>
                          <a:ea typeface="Meiryo UI" panose="020B0604030504040204" pitchFamily="50" charset="-128"/>
                        </a:rPr>
                        <a:t>給与栄養目標量</a:t>
                      </a:r>
                      <a:r>
                        <a:rPr kumimoji="1" lang="ja-JP" altLang="en-US" sz="900" dirty="0" smtClean="0">
                          <a:solidFill>
                            <a:schemeClr val="tx1"/>
                          </a:solidFill>
                          <a:latin typeface="Meiryo UI" panose="020B0604030504040204" pitchFamily="50" charset="-128"/>
                          <a:ea typeface="Meiryo UI" panose="020B0604030504040204" pitchFamily="50" charset="-128"/>
                        </a:rPr>
                        <a:t>（食事せん規約等）  </a:t>
                      </a:r>
                      <a:r>
                        <a:rPr kumimoji="1" lang="zh-TW" altLang="en-US" sz="900" dirty="0" smtClean="0">
                          <a:solidFill>
                            <a:schemeClr val="tx1"/>
                          </a:solidFill>
                          <a:latin typeface="Meiryo UI" panose="020B0604030504040204" pitchFamily="50" charset="-128"/>
                          <a:ea typeface="Meiryo UI" panose="020B0604030504040204" pitchFamily="50" charset="-128"/>
                        </a:rPr>
                        <a:t>□ 食品構成表 </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lnT w="9525"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319724399"/>
                  </a:ext>
                </a:extLst>
              </a:tr>
            </a:tbl>
          </a:graphicData>
        </a:graphic>
      </p:graphicFrame>
      <p:sp>
        <p:nvSpPr>
          <p:cNvPr id="2" name="スライド番号プレースホルダー 1"/>
          <p:cNvSpPr>
            <a:spLocks noGrp="1"/>
          </p:cNvSpPr>
          <p:nvPr>
            <p:ph type="sldNum" sz="quarter" idx="10"/>
          </p:nvPr>
        </p:nvSpPr>
        <p:spPr/>
        <p:txBody>
          <a:bodyPr/>
          <a:lstStyle/>
          <a:p>
            <a:r>
              <a:rPr kumimoji="1" lang="en-US" altLang="ja-JP" dirty="0" smtClean="0"/>
              <a:t>6</a:t>
            </a:r>
            <a:endParaRPr kumimoji="1" lang="ja-JP" altLang="en-US" dirty="0"/>
          </a:p>
        </p:txBody>
      </p:sp>
    </p:spTree>
    <p:extLst>
      <p:ext uri="{BB962C8B-B14F-4D97-AF65-F5344CB8AC3E}">
        <p14:creationId xmlns:p14="http://schemas.microsoft.com/office/powerpoint/2010/main" val="3742107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000" dirty="0">
            <a:latin typeface="Meiryo UI" panose="020B0604030504040204" pitchFamily="50" charset="-128"/>
            <a:ea typeface="Meiryo UI" panose="020B0604030504040204" pitchFamily="50" charset="-128"/>
          </a:defRPr>
        </a:defPPr>
      </a:lstStyle>
    </a:spDef>
    <a:txDef>
      <a:spPr>
        <a:noFill/>
      </a:spPr>
      <a:bodyPr wrap="square" rtlCol="0">
        <a:spAutoFit/>
      </a:bodyPr>
      <a:lstStyle>
        <a:defPPr>
          <a:defRPr kumimoji="1" sz="1000" dirty="0" smtClean="0">
            <a:latin typeface="Meiryo UI" panose="020B0604030504040204" pitchFamily="50" charset="-128"/>
            <a:ea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Spring Time</Template>
  <TotalTime>0</TotalTime>
  <Words>32148</Words>
  <Application>Microsoft Office PowerPoint</Application>
  <PresentationFormat>A4 210 x 297 mm</PresentationFormat>
  <Paragraphs>4682</Paragraphs>
  <Slides>73</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73</vt:i4>
      </vt:variant>
    </vt:vector>
  </HeadingPairs>
  <TitlesOfParts>
    <vt:vector size="81" baseType="lpstr">
      <vt:lpstr>Meiryo UI</vt:lpstr>
      <vt:lpstr>ＭＳ Ｐゴシック</vt:lpstr>
      <vt:lpstr>游ゴシック</vt:lpstr>
      <vt:lpstr>Arial</vt:lpstr>
      <vt:lpstr>Calibri</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2021-06-23T11:29:55Z</dcterms:created>
  <dcterms:modified xsi:type="dcterms:W3CDTF">2021-08-19T11:41:01Z</dcterms:modified>
</cp:coreProperties>
</file>