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52" r:id="rId1"/>
  </p:sldMasterIdLst>
  <p:sldIdLst>
    <p:sldId id="256" r:id="rId2"/>
    <p:sldId id="281" r:id="rId3"/>
    <p:sldId id="296" r:id="rId4"/>
    <p:sldId id="282" r:id="rId5"/>
    <p:sldId id="283" r:id="rId6"/>
    <p:sldId id="306" r:id="rId7"/>
    <p:sldId id="305" r:id="rId8"/>
    <p:sldId id="295" r:id="rId9"/>
    <p:sldId id="303" r:id="rId10"/>
    <p:sldId id="293" r:id="rId11"/>
    <p:sldId id="286" r:id="rId12"/>
    <p:sldId id="289" r:id="rId13"/>
    <p:sldId id="290" r:id="rId14"/>
    <p:sldId id="272" r:id="rId15"/>
    <p:sldId id="297" r:id="rId16"/>
    <p:sldId id="298" r:id="rId17"/>
    <p:sldId id="299" r:id="rId18"/>
    <p:sldId id="300" r:id="rId19"/>
    <p:sldId id="301" r:id="rId20"/>
    <p:sldId id="304" r:id="rId21"/>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2880">
          <p15:clr>
            <a:srgbClr val="A4A3A4"/>
          </p15:clr>
        </p15:guide>
        <p15:guide id="3" orient="horz" pos="22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3A1F88-1598-4BB0-9C4F-DFE8C15EAD65}" v="9" dt="2021-05-27T16:39:46.65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660"/>
  </p:normalViewPr>
  <p:slideViewPr>
    <p:cSldViewPr snapToGrid="0">
      <p:cViewPr varScale="1">
        <p:scale>
          <a:sx n="71" d="100"/>
          <a:sy n="71" d="100"/>
        </p:scale>
        <p:origin x="1350" y="60"/>
      </p:cViewPr>
      <p:guideLst>
        <p:guide orient="horz" pos="2205"/>
        <p:guide pos="2880"/>
        <p:guide orient="horz" pos="22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八尾 SCU102" userId="f6717862af584ba6" providerId="LiveId" clId="{F93A1F88-1598-4BB0-9C4F-DFE8C15EAD65}"/>
    <pc:docChg chg="addSld delSld modSld modMainMaster">
      <pc:chgData name="八尾 SCU102" userId="f6717862af584ba6" providerId="LiveId" clId="{F93A1F88-1598-4BB0-9C4F-DFE8C15EAD65}" dt="2021-05-27T16:55:19.068" v="258" actId="2711"/>
      <pc:docMkLst>
        <pc:docMk/>
      </pc:docMkLst>
      <pc:sldChg chg="addSp modSp mod">
        <pc:chgData name="八尾 SCU102" userId="f6717862af584ba6" providerId="LiveId" clId="{F93A1F88-1598-4BB0-9C4F-DFE8C15EAD65}" dt="2021-05-27T16:43:35.270" v="246" actId="2711"/>
        <pc:sldMkLst>
          <pc:docMk/>
          <pc:sldMk cId="704656939" sldId="256"/>
        </pc:sldMkLst>
        <pc:spChg chg="mod">
          <ac:chgData name="八尾 SCU102" userId="f6717862af584ba6" providerId="LiveId" clId="{F93A1F88-1598-4BB0-9C4F-DFE8C15EAD65}" dt="2021-05-27T16:43:20.544" v="244" actId="2711"/>
          <ac:spMkLst>
            <pc:docMk/>
            <pc:sldMk cId="704656939" sldId="256"/>
            <ac:spMk id="4" creationId="{A5CC0F3C-2056-49D2-A1F5-5BE004F75B86}"/>
          </ac:spMkLst>
        </pc:spChg>
        <pc:spChg chg="mod">
          <ac:chgData name="八尾 SCU102" userId="f6717862af584ba6" providerId="LiveId" clId="{F93A1F88-1598-4BB0-9C4F-DFE8C15EAD65}" dt="2021-05-27T16:43:35.270" v="246" actId="2711"/>
          <ac:spMkLst>
            <pc:docMk/>
            <pc:sldMk cId="704656939" sldId="256"/>
            <ac:spMk id="7" creationId="{BB011028-371E-4D9F-98C4-104883BE7012}"/>
          </ac:spMkLst>
        </pc:spChg>
        <pc:spChg chg="mod">
          <ac:chgData name="八尾 SCU102" userId="f6717862af584ba6" providerId="LiveId" clId="{F93A1F88-1598-4BB0-9C4F-DFE8C15EAD65}" dt="2021-05-27T16:43:25.272" v="245" actId="2711"/>
          <ac:spMkLst>
            <pc:docMk/>
            <pc:sldMk cId="704656939" sldId="256"/>
            <ac:spMk id="9" creationId="{6E494496-5EC1-4636-9AFC-396A52221650}"/>
          </ac:spMkLst>
        </pc:spChg>
        <pc:grpChg chg="add mod">
          <ac:chgData name="八尾 SCU102" userId="f6717862af584ba6" providerId="LiveId" clId="{F93A1F88-1598-4BB0-9C4F-DFE8C15EAD65}" dt="2021-05-27T14:02:52.163" v="145" actId="164"/>
          <ac:grpSpMkLst>
            <pc:docMk/>
            <pc:sldMk cId="704656939" sldId="256"/>
            <ac:grpSpMk id="8" creationId="{1472B0C8-97A1-4531-AAE6-225F3C2A7F19}"/>
          </ac:grpSpMkLst>
        </pc:grpChg>
        <pc:picChg chg="mod">
          <ac:chgData name="八尾 SCU102" userId="f6717862af584ba6" providerId="LiveId" clId="{F93A1F88-1598-4BB0-9C4F-DFE8C15EAD65}" dt="2021-05-27T14:02:52.163" v="145" actId="164"/>
          <ac:picMkLst>
            <pc:docMk/>
            <pc:sldMk cId="704656939" sldId="256"/>
            <ac:picMk id="1026" creationId="{D2ECB411-CA99-4558-9FB6-E850B3EECF12}"/>
          </ac:picMkLst>
        </pc:picChg>
      </pc:sldChg>
      <pc:sldChg chg="modSp mod">
        <pc:chgData name="八尾 SCU102" userId="f6717862af584ba6" providerId="LiveId" clId="{F93A1F88-1598-4BB0-9C4F-DFE8C15EAD65}" dt="2021-05-27T16:44:06.736" v="248" actId="2711"/>
        <pc:sldMkLst>
          <pc:docMk/>
          <pc:sldMk cId="1121232335" sldId="257"/>
        </pc:sldMkLst>
        <pc:spChg chg="mod">
          <ac:chgData name="八尾 SCU102" userId="f6717862af584ba6" providerId="LiveId" clId="{F93A1F88-1598-4BB0-9C4F-DFE8C15EAD65}" dt="2021-05-27T16:44:06.736" v="248" actId="2711"/>
          <ac:spMkLst>
            <pc:docMk/>
            <pc:sldMk cId="1121232335" sldId="257"/>
            <ac:spMk id="2" creationId="{E20014B5-12C1-46C1-A488-93D32D590F03}"/>
          </ac:spMkLst>
        </pc:spChg>
        <pc:spChg chg="mod">
          <ac:chgData name="八尾 SCU102" userId="f6717862af584ba6" providerId="LiveId" clId="{F93A1F88-1598-4BB0-9C4F-DFE8C15EAD65}" dt="2021-05-27T16:43:44.984" v="247" actId="14100"/>
          <ac:spMkLst>
            <pc:docMk/>
            <pc:sldMk cId="1121232335" sldId="257"/>
            <ac:spMk id="4" creationId="{A93AC88E-5CD5-4D57-BA3A-AB99F8F1F90C}"/>
          </ac:spMkLst>
        </pc:spChg>
      </pc:sldChg>
      <pc:sldChg chg="modSp mod">
        <pc:chgData name="八尾 SCU102" userId="f6717862af584ba6" providerId="LiveId" clId="{F93A1F88-1598-4BB0-9C4F-DFE8C15EAD65}" dt="2021-05-27T15:50:36.286" v="198" actId="14100"/>
        <pc:sldMkLst>
          <pc:docMk/>
          <pc:sldMk cId="2555156161" sldId="258"/>
        </pc:sldMkLst>
        <pc:spChg chg="mod">
          <ac:chgData name="八尾 SCU102" userId="f6717862af584ba6" providerId="LiveId" clId="{F93A1F88-1598-4BB0-9C4F-DFE8C15EAD65}" dt="2021-05-27T15:49:02.457" v="187" actId="1076"/>
          <ac:spMkLst>
            <pc:docMk/>
            <pc:sldMk cId="2555156161" sldId="258"/>
            <ac:spMk id="2" creationId="{3B35898C-5460-462F-9E94-4314CABE85EC}"/>
          </ac:spMkLst>
        </pc:spChg>
        <pc:spChg chg="mod">
          <ac:chgData name="八尾 SCU102" userId="f6717862af584ba6" providerId="LiveId" clId="{F93A1F88-1598-4BB0-9C4F-DFE8C15EAD65}" dt="2021-05-27T15:48:04.726" v="168" actId="2711"/>
          <ac:spMkLst>
            <pc:docMk/>
            <pc:sldMk cId="2555156161" sldId="258"/>
            <ac:spMk id="3" creationId="{BEE85E24-82A5-4E86-BA65-140C3B9239FB}"/>
          </ac:spMkLst>
        </pc:spChg>
        <pc:spChg chg="mod">
          <ac:chgData name="八尾 SCU102" userId="f6717862af584ba6" providerId="LiveId" clId="{F93A1F88-1598-4BB0-9C4F-DFE8C15EAD65}" dt="2021-05-27T15:48:18.580" v="171" actId="1076"/>
          <ac:spMkLst>
            <pc:docMk/>
            <pc:sldMk cId="2555156161" sldId="258"/>
            <ac:spMk id="4" creationId="{2B7E41BC-152E-451D-8582-A783CEB5450A}"/>
          </ac:spMkLst>
        </pc:spChg>
        <pc:spChg chg="mod">
          <ac:chgData name="八尾 SCU102" userId="f6717862af584ba6" providerId="LiveId" clId="{F93A1F88-1598-4BB0-9C4F-DFE8C15EAD65}" dt="2021-05-27T15:48:31.747" v="174" actId="14100"/>
          <ac:spMkLst>
            <pc:docMk/>
            <pc:sldMk cId="2555156161" sldId="258"/>
            <ac:spMk id="5" creationId="{CEE3038E-8275-4724-9F26-13D5322A4789}"/>
          </ac:spMkLst>
        </pc:spChg>
        <pc:spChg chg="mod">
          <ac:chgData name="八尾 SCU102" userId="f6717862af584ba6" providerId="LiveId" clId="{F93A1F88-1598-4BB0-9C4F-DFE8C15EAD65}" dt="2021-05-27T15:50:19.286" v="193" actId="1076"/>
          <ac:spMkLst>
            <pc:docMk/>
            <pc:sldMk cId="2555156161" sldId="258"/>
            <ac:spMk id="6" creationId="{7A441877-FDD1-4A0A-9349-8B12A76A613B}"/>
          </ac:spMkLst>
        </pc:spChg>
        <pc:spChg chg="mod">
          <ac:chgData name="八尾 SCU102" userId="f6717862af584ba6" providerId="LiveId" clId="{F93A1F88-1598-4BB0-9C4F-DFE8C15EAD65}" dt="2021-05-27T15:50:36.286" v="198" actId="14100"/>
          <ac:spMkLst>
            <pc:docMk/>
            <pc:sldMk cId="2555156161" sldId="258"/>
            <ac:spMk id="7" creationId="{1839B79B-E3AE-4843-8733-0CE723EE4D57}"/>
          </ac:spMkLst>
        </pc:spChg>
      </pc:sldChg>
      <pc:sldChg chg="modSp mod">
        <pc:chgData name="八尾 SCU102" userId="f6717862af584ba6" providerId="LiveId" clId="{F93A1F88-1598-4BB0-9C4F-DFE8C15EAD65}" dt="2021-05-27T16:12:10.995" v="230" actId="14100"/>
        <pc:sldMkLst>
          <pc:docMk/>
          <pc:sldMk cId="4975409" sldId="259"/>
        </pc:sldMkLst>
        <pc:spChg chg="mod">
          <ac:chgData name="八尾 SCU102" userId="f6717862af584ba6" providerId="LiveId" clId="{F93A1F88-1598-4BB0-9C4F-DFE8C15EAD65}" dt="2021-05-27T15:52:30.534" v="201" actId="1076"/>
          <ac:spMkLst>
            <pc:docMk/>
            <pc:sldMk cId="4975409" sldId="259"/>
            <ac:spMk id="2" creationId="{56578A56-6703-4F1F-910D-FCC1C55C0ECA}"/>
          </ac:spMkLst>
        </pc:spChg>
        <pc:spChg chg="mod">
          <ac:chgData name="八尾 SCU102" userId="f6717862af584ba6" providerId="LiveId" clId="{F93A1F88-1598-4BB0-9C4F-DFE8C15EAD65}" dt="2021-05-27T15:50:51.980" v="199" actId="2711"/>
          <ac:spMkLst>
            <pc:docMk/>
            <pc:sldMk cId="4975409" sldId="259"/>
            <ac:spMk id="3" creationId="{4B5E9AC4-3C3E-4ACC-8D8D-E338E9D173BC}"/>
          </ac:spMkLst>
        </pc:spChg>
        <pc:spChg chg="mod">
          <ac:chgData name="八尾 SCU102" userId="f6717862af584ba6" providerId="LiveId" clId="{F93A1F88-1598-4BB0-9C4F-DFE8C15EAD65}" dt="2021-05-27T16:12:10.995" v="230" actId="14100"/>
          <ac:spMkLst>
            <pc:docMk/>
            <pc:sldMk cId="4975409" sldId="259"/>
            <ac:spMk id="8" creationId="{C40DAEDF-B4CE-4DC9-B08F-33769A047951}"/>
          </ac:spMkLst>
        </pc:spChg>
      </pc:sldChg>
      <pc:sldChg chg="addSp modSp mod">
        <pc:chgData name="八尾 SCU102" userId="f6717862af584ba6" providerId="LiveId" clId="{F93A1F88-1598-4BB0-9C4F-DFE8C15EAD65}" dt="2021-05-27T16:47:42.440" v="252" actId="2711"/>
        <pc:sldMkLst>
          <pc:docMk/>
          <pc:sldMk cId="238248355" sldId="260"/>
        </pc:sldMkLst>
        <pc:spChg chg="mod">
          <ac:chgData name="八尾 SCU102" userId="f6717862af584ba6" providerId="LiveId" clId="{F93A1F88-1598-4BB0-9C4F-DFE8C15EAD65}" dt="2021-05-27T16:42:00.971" v="233" actId="2711"/>
          <ac:spMkLst>
            <pc:docMk/>
            <pc:sldMk cId="238248355" sldId="260"/>
            <ac:spMk id="2" creationId="{60DE96E8-9E5B-4A23-85E8-C3022B6C5F91}"/>
          </ac:spMkLst>
        </pc:spChg>
        <pc:spChg chg="mod">
          <ac:chgData name="八尾 SCU102" userId="f6717862af584ba6" providerId="LiveId" clId="{F93A1F88-1598-4BB0-9C4F-DFE8C15EAD65}" dt="2021-05-27T16:42:08.428" v="234" actId="2711"/>
          <ac:spMkLst>
            <pc:docMk/>
            <pc:sldMk cId="238248355" sldId="260"/>
            <ac:spMk id="4" creationId="{97A38233-6CC9-492A-A16F-1E8EE20522AC}"/>
          </ac:spMkLst>
        </pc:spChg>
        <pc:spChg chg="mod">
          <ac:chgData name="八尾 SCU102" userId="f6717862af584ba6" providerId="LiveId" clId="{F93A1F88-1598-4BB0-9C4F-DFE8C15EAD65}" dt="2021-05-27T16:42:18.563" v="236" actId="2711"/>
          <ac:spMkLst>
            <pc:docMk/>
            <pc:sldMk cId="238248355" sldId="260"/>
            <ac:spMk id="5" creationId="{A1E895CE-B223-45BA-ABBD-035677DB21E7}"/>
          </ac:spMkLst>
        </pc:spChg>
        <pc:spChg chg="mod">
          <ac:chgData name="八尾 SCU102" userId="f6717862af584ba6" providerId="LiveId" clId="{F93A1F88-1598-4BB0-9C4F-DFE8C15EAD65}" dt="2021-05-27T16:42:29.265" v="238" actId="2711"/>
          <ac:spMkLst>
            <pc:docMk/>
            <pc:sldMk cId="238248355" sldId="260"/>
            <ac:spMk id="6" creationId="{A12C629A-FB6A-4270-AC24-AB378C172FF3}"/>
          </ac:spMkLst>
        </pc:spChg>
        <pc:spChg chg="mod">
          <ac:chgData name="八尾 SCU102" userId="f6717862af584ba6" providerId="LiveId" clId="{F93A1F88-1598-4BB0-9C4F-DFE8C15EAD65}" dt="2021-05-27T16:42:24.403" v="237" actId="2711"/>
          <ac:spMkLst>
            <pc:docMk/>
            <pc:sldMk cId="238248355" sldId="260"/>
            <ac:spMk id="7" creationId="{F5199B94-CF05-4ED8-A9BD-0CF16C60324A}"/>
          </ac:spMkLst>
        </pc:spChg>
        <pc:spChg chg="mod">
          <ac:chgData name="八尾 SCU102" userId="f6717862af584ba6" providerId="LiveId" clId="{F93A1F88-1598-4BB0-9C4F-DFE8C15EAD65}" dt="2021-05-27T16:42:34.324" v="239" actId="2711"/>
          <ac:spMkLst>
            <pc:docMk/>
            <pc:sldMk cId="238248355" sldId="260"/>
            <ac:spMk id="9" creationId="{FEAFDFFF-1EED-4F89-A418-4EF6BA674D4D}"/>
          </ac:spMkLst>
        </pc:spChg>
        <pc:spChg chg="mod">
          <ac:chgData name="八尾 SCU102" userId="f6717862af584ba6" providerId="LiveId" clId="{F93A1F88-1598-4BB0-9C4F-DFE8C15EAD65}" dt="2021-05-27T16:42:38.600" v="240" actId="2711"/>
          <ac:spMkLst>
            <pc:docMk/>
            <pc:sldMk cId="238248355" sldId="260"/>
            <ac:spMk id="10" creationId="{B718631F-B608-4132-8C3F-A9E043A6F481}"/>
          </ac:spMkLst>
        </pc:spChg>
        <pc:spChg chg="add mod">
          <ac:chgData name="八尾 SCU102" userId="f6717862af584ba6" providerId="LiveId" clId="{F93A1F88-1598-4BB0-9C4F-DFE8C15EAD65}" dt="2021-05-27T16:42:45.689" v="241" actId="2711"/>
          <ac:spMkLst>
            <pc:docMk/>
            <pc:sldMk cId="238248355" sldId="260"/>
            <ac:spMk id="11" creationId="{BBB091CB-A141-4D6A-84D2-A9542EE316AF}"/>
          </ac:spMkLst>
        </pc:spChg>
        <pc:spChg chg="add mod">
          <ac:chgData name="八尾 SCU102" userId="f6717862af584ba6" providerId="LiveId" clId="{F93A1F88-1598-4BB0-9C4F-DFE8C15EAD65}" dt="2021-05-27T16:42:13.604" v="235" actId="2711"/>
          <ac:spMkLst>
            <pc:docMk/>
            <pc:sldMk cId="238248355" sldId="260"/>
            <ac:spMk id="13" creationId="{01BAF127-BE9B-4B3C-9A77-E2E8F9D57F31}"/>
          </ac:spMkLst>
        </pc:spChg>
        <pc:spChg chg="add mod">
          <ac:chgData name="八尾 SCU102" userId="f6717862af584ba6" providerId="LiveId" clId="{F93A1F88-1598-4BB0-9C4F-DFE8C15EAD65}" dt="2021-05-27T16:47:42.440" v="252" actId="2711"/>
          <ac:spMkLst>
            <pc:docMk/>
            <pc:sldMk cId="238248355" sldId="260"/>
            <ac:spMk id="14" creationId="{0C195644-B14D-4767-9FB9-E27A8A6307FE}"/>
          </ac:spMkLst>
        </pc:spChg>
      </pc:sldChg>
      <pc:sldChg chg="addSp modSp mod">
        <pc:chgData name="八尾 SCU102" userId="f6717862af584ba6" providerId="LiveId" clId="{F93A1F88-1598-4BB0-9C4F-DFE8C15EAD65}" dt="2021-05-27T16:55:19.068" v="258" actId="2711"/>
        <pc:sldMkLst>
          <pc:docMk/>
          <pc:sldMk cId="4039067346" sldId="261"/>
        </pc:sldMkLst>
        <pc:spChg chg="mod">
          <ac:chgData name="八尾 SCU102" userId="f6717862af584ba6" providerId="LiveId" clId="{F93A1F88-1598-4BB0-9C4F-DFE8C15EAD65}" dt="2021-05-27T16:42:53.508" v="242" actId="2711"/>
          <ac:spMkLst>
            <pc:docMk/>
            <pc:sldMk cId="4039067346" sldId="261"/>
            <ac:spMk id="2" creationId="{0E270A02-891A-4036-9E8E-63F6A4D40782}"/>
          </ac:spMkLst>
        </pc:spChg>
        <pc:spChg chg="mod">
          <ac:chgData name="八尾 SCU102" userId="f6717862af584ba6" providerId="LiveId" clId="{F93A1F88-1598-4BB0-9C4F-DFE8C15EAD65}" dt="2021-05-27T16:43:02.094" v="243" actId="2711"/>
          <ac:spMkLst>
            <pc:docMk/>
            <pc:sldMk cId="4039067346" sldId="261"/>
            <ac:spMk id="3" creationId="{D1CFEE38-3237-463F-A1B9-B8284A6A4E24}"/>
          </ac:spMkLst>
        </pc:spChg>
        <pc:spChg chg="add mod">
          <ac:chgData name="八尾 SCU102" userId="f6717862af584ba6" providerId="LiveId" clId="{F93A1F88-1598-4BB0-9C4F-DFE8C15EAD65}" dt="2021-05-27T16:55:19.068" v="258" actId="2711"/>
          <ac:spMkLst>
            <pc:docMk/>
            <pc:sldMk cId="4039067346" sldId="261"/>
            <ac:spMk id="5" creationId="{950E3E17-1511-4700-9545-8A8EE2BF3C89}"/>
          </ac:spMkLst>
        </pc:spChg>
      </pc:sldChg>
      <pc:sldChg chg="addSp modSp new del mod">
        <pc:chgData name="八尾 SCU102" userId="f6717862af584ba6" providerId="LiveId" clId="{F93A1F88-1598-4BB0-9C4F-DFE8C15EAD65}" dt="2021-05-27T16:41:40.151" v="232" actId="2696"/>
        <pc:sldMkLst>
          <pc:docMk/>
          <pc:sldMk cId="3993283330" sldId="262"/>
        </pc:sldMkLst>
        <pc:spChg chg="add mod">
          <ac:chgData name="八尾 SCU102" userId="f6717862af584ba6" providerId="LiveId" clId="{F93A1F88-1598-4BB0-9C4F-DFE8C15EAD65}" dt="2021-05-27T13:05:01.727" v="135" actId="1076"/>
          <ac:spMkLst>
            <pc:docMk/>
            <pc:sldMk cId="3993283330" sldId="262"/>
            <ac:spMk id="2" creationId="{E4A0B0D4-FF3A-4142-BCE1-6B990D15F690}"/>
          </ac:spMkLst>
        </pc:spChg>
        <pc:graphicFrameChg chg="add">
          <ac:chgData name="八尾 SCU102" userId="f6717862af584ba6" providerId="LiveId" clId="{F93A1F88-1598-4BB0-9C4F-DFE8C15EAD65}" dt="2021-05-27T13:06:31.057" v="136"/>
          <ac:graphicFrameMkLst>
            <pc:docMk/>
            <pc:sldMk cId="3993283330" sldId="262"/>
            <ac:graphicFrameMk id="3" creationId="{7CAC2851-7D1C-41BB-8858-C41F355DE842}"/>
          </ac:graphicFrameMkLst>
        </pc:graphicFrameChg>
      </pc:sldChg>
      <pc:sldMasterChg chg="modSp modSldLayout">
        <pc:chgData name="八尾 SCU102" userId="f6717862af584ba6" providerId="LiveId" clId="{F93A1F88-1598-4BB0-9C4F-DFE8C15EAD65}" dt="2021-05-27T16:39:46.657" v="231" actId="2711"/>
        <pc:sldMasterMkLst>
          <pc:docMk/>
          <pc:sldMasterMk cId="471269152" sldId="2147483744"/>
        </pc:sldMasterMkLst>
        <pc:spChg chg="mod">
          <ac:chgData name="八尾 SCU102" userId="f6717862af584ba6" providerId="LiveId" clId="{F93A1F88-1598-4BB0-9C4F-DFE8C15EAD65}" dt="2021-05-27T16:39:46.657" v="231" actId="2711"/>
          <ac:spMkLst>
            <pc:docMk/>
            <pc:sldMasterMk cId="471269152" sldId="2147483744"/>
            <ac:spMk id="3" creationId="{8985FD29-FE12-4623-B597-0CCA27FA0B29}"/>
          </ac:spMkLst>
        </pc:spChg>
        <pc:sldLayoutChg chg="modSp">
          <pc:chgData name="八尾 SCU102" userId="f6717862af584ba6" providerId="LiveId" clId="{F93A1F88-1598-4BB0-9C4F-DFE8C15EAD65}" dt="2021-05-27T15:57:28.558" v="228" actId="2711"/>
          <pc:sldLayoutMkLst>
            <pc:docMk/>
            <pc:sldMasterMk cId="471269152" sldId="2147483744"/>
            <pc:sldLayoutMk cId="1536264969" sldId="2147483746"/>
          </pc:sldLayoutMkLst>
          <pc:spChg chg="mod">
            <ac:chgData name="八尾 SCU102" userId="f6717862af584ba6" providerId="LiveId" clId="{F93A1F88-1598-4BB0-9C4F-DFE8C15EAD65}" dt="2021-05-27T15:57:28.558" v="228" actId="2711"/>
            <ac:spMkLst>
              <pc:docMk/>
              <pc:sldMasterMk cId="471269152" sldId="2147483744"/>
              <pc:sldLayoutMk cId="1536264969" sldId="2147483746"/>
              <ac:spMk id="3" creationId="{6F93504C-9A13-4A10-8094-9557B9C7B224}"/>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3684519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314948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322572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314809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2102012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1636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4113924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31238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1975153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178674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03ED4A6-F607-4D4A-8EB2-BD99C5BE8986}" type="datetimeFigureOut">
              <a:rPr kumimoji="1" lang="ja-JP" altLang="en-US" smtClean="0"/>
              <a:t>2021/12/2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344227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D4A6-F607-4D4A-8EB2-BD99C5BE8986}" type="datetimeFigureOut">
              <a:rPr kumimoji="1" lang="ja-JP" altLang="en-US" smtClean="0"/>
              <a:t>2021/12/2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C71F1-AF9B-425D-88B9-94A5E76A97F2}" type="slidenum">
              <a:rPr kumimoji="1" lang="ja-JP" altLang="en-US" smtClean="0"/>
              <a:t>‹#›</a:t>
            </a:fld>
            <a:endParaRPr kumimoji="1" lang="ja-JP" altLang="en-US"/>
          </a:p>
        </p:txBody>
      </p:sp>
    </p:spTree>
    <p:extLst>
      <p:ext uri="{BB962C8B-B14F-4D97-AF65-F5344CB8AC3E}">
        <p14:creationId xmlns:p14="http://schemas.microsoft.com/office/powerpoint/2010/main" val="285817796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hlw.go.jp/file/06-Seisakujouhou-11130500-Shokuhinanzenbu/0000168026.pdf"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pref.osaka.lg.jp/kenkozukuri/zaitakueiyou/index.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pref.osaka.lg.jp/kenkozukuri/sisinn2020/index.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mhlw.go.jp/content/10900000/000637208.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5CC0F3C-2056-49D2-A1F5-5BE004F75B86}"/>
              </a:ext>
            </a:extLst>
          </p:cNvPr>
          <p:cNvSpPr txBox="1"/>
          <p:nvPr/>
        </p:nvSpPr>
        <p:spPr>
          <a:xfrm>
            <a:off x="2347699" y="2213213"/>
            <a:ext cx="5063036" cy="461665"/>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給食施設における栄養管理指針</a:t>
            </a:r>
          </a:p>
        </p:txBody>
      </p:sp>
      <p:sp>
        <p:nvSpPr>
          <p:cNvPr id="9" name="テキスト ボックス 8">
            <a:extLst>
              <a:ext uri="{FF2B5EF4-FFF2-40B4-BE49-F238E27FC236}">
                <a16:creationId xmlns:a16="http://schemas.microsoft.com/office/drawing/2014/main" id="{6E494496-5EC1-4636-9AFC-396A52221650}"/>
              </a:ext>
            </a:extLst>
          </p:cNvPr>
          <p:cNvSpPr txBox="1"/>
          <p:nvPr/>
        </p:nvSpPr>
        <p:spPr>
          <a:xfrm>
            <a:off x="3428999" y="2943666"/>
            <a:ext cx="2286001" cy="461665"/>
          </a:xfrm>
          <a:prstGeom prst="rect">
            <a:avLst/>
          </a:prstGeom>
          <a:noFill/>
        </p:spPr>
        <p:txBody>
          <a:bodyPr wrap="square">
            <a:spAutoFit/>
          </a:bodyPr>
          <a:lstStyle/>
          <a:p>
            <a:r>
              <a:rPr kumimoji="1" lang="ja-JP" altLang="en-US" sz="2400" b="1" dirty="0">
                <a:latin typeface="Meiryo UI" panose="020B0604030504040204" pitchFamily="50" charset="-128"/>
                <a:ea typeface="Meiryo UI" panose="020B0604030504040204" pitchFamily="50" charset="-128"/>
              </a:rPr>
              <a:t>令和３年３月</a:t>
            </a:r>
            <a:endParaRPr lang="ja-JP" altLang="en-US" sz="24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3400333" y="4208107"/>
            <a:ext cx="2741160" cy="369332"/>
          </a:xfrm>
          <a:prstGeom prst="rect">
            <a:avLst/>
          </a:prstGeom>
          <a:noFill/>
        </p:spPr>
        <p:txBody>
          <a:bodyPr wrap="square" rtlCol="0">
            <a:spAutoFit/>
          </a:bodyPr>
          <a:lstStyle/>
          <a:p>
            <a:r>
              <a:rPr lang="ja-JP" altLang="en-US" b="1" dirty="0">
                <a:latin typeface="Meiryo UI" panose="020B0604030504040204" pitchFamily="50" charset="-128"/>
                <a:ea typeface="Meiryo UI" panose="020B0604030504040204" pitchFamily="50" charset="-128"/>
              </a:rPr>
              <a:t>主</a:t>
            </a:r>
            <a:r>
              <a:rPr lang="ja-JP" altLang="en-US" b="1" dirty="0" smtClean="0">
                <a:latin typeface="Meiryo UI" panose="020B0604030504040204" pitchFamily="50" charset="-128"/>
                <a:ea typeface="Meiryo UI" panose="020B0604030504040204" pitchFamily="50" charset="-128"/>
              </a:rPr>
              <a:t>な改訂ポイントについて</a:t>
            </a:r>
            <a:endParaRPr kumimoji="1" lang="ja-JP" altLang="en-US" b="1" dirty="0">
              <a:latin typeface="Meiryo UI" panose="020B0604030504040204" pitchFamily="50" charset="-128"/>
              <a:ea typeface="Meiryo UI" panose="020B0604030504040204" pitchFamily="50" charset="-128"/>
            </a:endParaRPr>
          </a:p>
        </p:txBody>
      </p:sp>
      <p:sp>
        <p:nvSpPr>
          <p:cNvPr id="3" name="正方形/長方形 2"/>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 name="正方形/長方形 4"/>
          <p:cNvSpPr/>
          <p:nvPr/>
        </p:nvSpPr>
        <p:spPr>
          <a:xfrm>
            <a:off x="0" y="6480000"/>
            <a:ext cx="9144000" cy="12283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4656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 name="フローチャート : 結合子 3"/>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7</a:t>
            </a:r>
            <a:endParaRPr kumimoji="1" lang="ja-JP" altLang="en-US" sz="1600" b="1"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360000" y="181044"/>
            <a:ext cx="4343671" cy="607685"/>
            <a:chOff x="312277" y="181044"/>
            <a:chExt cx="4343671" cy="607685"/>
          </a:xfrm>
        </p:grpSpPr>
        <p:sp>
          <p:nvSpPr>
            <p:cNvPr id="7" name="フローチャート : 結合子 6"/>
            <p:cNvSpPr/>
            <p:nvPr/>
          </p:nvSpPr>
          <p:spPr>
            <a:xfrm>
              <a:off x="461841" y="312858"/>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smtClean="0">
                  <a:solidFill>
                    <a:schemeClr val="bg1"/>
                  </a:solidFill>
                  <a:latin typeface="Meiryo UI" panose="020B0604030504040204" pitchFamily="50" charset="-128"/>
                  <a:ea typeface="Meiryo UI" panose="020B0604030504040204" pitchFamily="50" charset="-128"/>
                </a:rPr>
                <a:t>Ⅲ</a:t>
              </a:r>
            </a:p>
          </p:txBody>
        </p:sp>
        <p:sp>
          <p:nvSpPr>
            <p:cNvPr id="8" name="正方形/長方形 7"/>
            <p:cNvSpPr/>
            <p:nvPr/>
          </p:nvSpPr>
          <p:spPr>
            <a:xfrm>
              <a:off x="829988" y="181044"/>
              <a:ext cx="3570208" cy="523220"/>
            </a:xfrm>
            <a:prstGeom prst="rect">
              <a:avLst/>
            </a:prstGeom>
          </p:spPr>
          <p:txBody>
            <a:bodyPr wrap="none">
              <a:spAutoFit/>
            </a:bodyPr>
            <a:lstStyle/>
            <a:p>
              <a:pPr>
                <a:lnSpc>
                  <a:spcPct val="200000"/>
                </a:lnSpc>
              </a:pPr>
              <a:r>
                <a:rPr lang="ja-JP" altLang="en-US" sz="1400" b="1" dirty="0" smtClean="0">
                  <a:latin typeface="Meiryo UI" panose="020B0604030504040204" pitchFamily="50" charset="-128"/>
                  <a:ea typeface="Meiryo UI" panose="020B0604030504040204" pitchFamily="50" charset="-128"/>
                </a:rPr>
                <a:t>利用者の健康管理について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P23-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312277" y="716729"/>
              <a:ext cx="4343671" cy="72000"/>
              <a:chOff x="312277" y="1163820"/>
              <a:chExt cx="4343671" cy="72000"/>
            </a:xfrm>
          </p:grpSpPr>
          <p:cxnSp>
            <p:nvCxnSpPr>
              <p:cNvPr id="10" name="直線コネクタ 9"/>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1" name="フローチャート : 結合子 10"/>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2" name="テキスト ボックス 11"/>
          <p:cNvSpPr txBox="1"/>
          <p:nvPr/>
        </p:nvSpPr>
        <p:spPr>
          <a:xfrm>
            <a:off x="540000" y="856969"/>
            <a:ext cx="7560000" cy="846386"/>
          </a:xfrm>
          <a:prstGeom prst="rect">
            <a:avLst/>
          </a:prstGeom>
          <a:noFill/>
        </p:spPr>
        <p:txBody>
          <a:bodyPr wrap="square" rtlCol="0">
            <a:spAutoFit/>
          </a:bodyPr>
          <a:lstStyle/>
          <a:p>
            <a:pPr>
              <a:lnSpc>
                <a:spcPct val="150000"/>
              </a:lnSpc>
            </a:pPr>
            <a:r>
              <a:rPr kumimoji="1" lang="ja-JP" altLang="en-US" sz="1400" b="1" dirty="0" smtClean="0">
                <a:solidFill>
                  <a:srgbClr val="663300"/>
                </a:solidFill>
                <a:latin typeface="Meiryo UI" panose="020B0604030504040204" pitchFamily="50" charset="-128"/>
                <a:ea typeface="Meiryo UI" panose="020B0604030504040204" pitchFamily="50" charset="-128"/>
              </a:rPr>
              <a:t>▶ 栄養教育の実施</a:t>
            </a:r>
            <a:endParaRPr kumimoji="1" lang="en-US" altLang="ja-JP" sz="1400" b="1" dirty="0" smtClean="0">
              <a:solidFill>
                <a:srgbClr val="663300"/>
              </a:solidFill>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栄養</a:t>
            </a:r>
            <a:r>
              <a:rPr lang="ja-JP" altLang="en-US" sz="1400" dirty="0">
                <a:latin typeface="Meiryo UI" panose="020B0604030504040204" pitchFamily="50" charset="-128"/>
                <a:ea typeface="Meiryo UI" panose="020B0604030504040204" pitchFamily="50" charset="-128"/>
              </a:rPr>
              <a:t>教育は、利用者の栄養知識の向上を図り、給食効果を高め、さらには家庭・地域住民の栄養改善に資するものとして、欠くことができません</a:t>
            </a:r>
            <a:r>
              <a:rPr lang="ja-JP" altLang="en-US" sz="1400" dirty="0" smtClean="0">
                <a:latin typeface="Meiryo UI" panose="020B0604030504040204" pitchFamily="50" charset="-128"/>
                <a:ea typeface="Meiryo UI" panose="020B0604030504040204" pitchFamily="50" charset="-128"/>
              </a:rPr>
              <a:t>。各施設において積極的に取り組んでください。</a:t>
            </a:r>
            <a:endParaRPr kumimoji="1" lang="ja-JP" altLang="en-US" sz="1400"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360000" y="2148596"/>
            <a:ext cx="4343671" cy="607685"/>
            <a:chOff x="255485" y="2148596"/>
            <a:chExt cx="4343671" cy="607685"/>
          </a:xfrm>
        </p:grpSpPr>
        <p:sp>
          <p:nvSpPr>
            <p:cNvPr id="13" name="フローチャート : 結合子 12"/>
            <p:cNvSpPr/>
            <p:nvPr/>
          </p:nvSpPr>
          <p:spPr>
            <a:xfrm>
              <a:off x="405049" y="2280410"/>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a:solidFill>
                    <a:schemeClr val="bg1"/>
                  </a:solidFill>
                  <a:latin typeface="Meiryo UI" panose="020B0604030504040204" pitchFamily="50" charset="-128"/>
                  <a:ea typeface="Meiryo UI" panose="020B0604030504040204" pitchFamily="50" charset="-128"/>
                </a:rPr>
                <a:t>Ⅳ</a:t>
              </a:r>
              <a:endParaRPr lang="en-US" altLang="ja-JP" sz="1400" dirty="0" smtClean="0">
                <a:solidFill>
                  <a:schemeClr val="bg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773196" y="2148596"/>
              <a:ext cx="2866490" cy="523220"/>
            </a:xfrm>
            <a:prstGeom prst="rect">
              <a:avLst/>
            </a:prstGeom>
          </p:spPr>
          <p:txBody>
            <a:bodyPr wrap="none">
              <a:spAutoFit/>
            </a:bodyPr>
            <a:lstStyle/>
            <a:p>
              <a:pPr>
                <a:lnSpc>
                  <a:spcPct val="200000"/>
                </a:lnSpc>
              </a:pPr>
              <a:r>
                <a:rPr lang="ja-JP" altLang="en-US" sz="1400" b="1" dirty="0">
                  <a:latin typeface="Meiryo UI" panose="020B0604030504040204" pitchFamily="50" charset="-128"/>
                  <a:ea typeface="Meiryo UI" panose="020B0604030504040204" pitchFamily="50" charset="-128"/>
                </a:rPr>
                <a:t>衛生</a:t>
              </a:r>
              <a:r>
                <a:rPr lang="ja-JP" altLang="en-US" sz="1400" b="1" dirty="0" smtClean="0">
                  <a:latin typeface="Meiryo UI" panose="020B0604030504040204" pitchFamily="50" charset="-128"/>
                  <a:ea typeface="Meiryo UI" panose="020B0604030504040204" pitchFamily="50" charset="-128"/>
                </a:rPr>
                <a:t>管理について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P24-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255485" y="2684281"/>
              <a:ext cx="4343671" cy="72000"/>
              <a:chOff x="312277" y="1163820"/>
              <a:chExt cx="4343671" cy="72000"/>
            </a:xfrm>
          </p:grpSpPr>
          <p:cxnSp>
            <p:nvCxnSpPr>
              <p:cNvPr id="16" name="直線コネクタ 15"/>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7" name="フローチャート : 結合子 16"/>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8" name="正方形/長方形 17"/>
          <p:cNvSpPr/>
          <p:nvPr/>
        </p:nvSpPr>
        <p:spPr>
          <a:xfrm>
            <a:off x="540000" y="2829725"/>
            <a:ext cx="7560000" cy="2462213"/>
          </a:xfrm>
          <a:prstGeom prst="rect">
            <a:avLst/>
          </a:prstGeom>
        </p:spPr>
        <p:txBody>
          <a:bodyPr wrap="square">
            <a:spAutoFit/>
          </a:bodyPr>
          <a:lstStyle/>
          <a:p>
            <a:pPr>
              <a:lnSpc>
                <a:spcPct val="150000"/>
              </a:lnSpc>
            </a:pPr>
            <a:r>
              <a:rPr lang="ja-JP" altLang="en-US" sz="1400" b="1" dirty="0" smtClean="0">
                <a:solidFill>
                  <a:srgbClr val="663300"/>
                </a:solidFill>
                <a:latin typeface="Meiryo UI" panose="020B0604030504040204" pitchFamily="50" charset="-128"/>
                <a:ea typeface="Meiryo UI" panose="020B0604030504040204" pitchFamily="50" charset="-128"/>
              </a:rPr>
              <a:t>▶ 衛生管理のポイント</a:t>
            </a:r>
            <a:endParaRPr lang="en-US" altLang="ja-JP" sz="1400" b="1" dirty="0" smtClean="0">
              <a:solidFill>
                <a:srgbClr val="663300"/>
              </a:solidFill>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給食</a:t>
            </a:r>
            <a:r>
              <a:rPr lang="ja-JP" altLang="en-US" sz="1400" dirty="0">
                <a:latin typeface="Meiryo UI" panose="020B0604030504040204" pitchFamily="50" charset="-128"/>
                <a:ea typeface="Meiryo UI" panose="020B0604030504040204" pitchFamily="50" charset="-128"/>
              </a:rPr>
              <a:t>施設における食中毒</a:t>
            </a:r>
            <a:r>
              <a:rPr lang="ja-JP" altLang="en-US" sz="1400" dirty="0" smtClean="0">
                <a:latin typeface="Meiryo UI" panose="020B0604030504040204" pitchFamily="50" charset="-128"/>
                <a:ea typeface="Meiryo UI" panose="020B0604030504040204" pitchFamily="50" charset="-128"/>
              </a:rPr>
              <a:t>等</a:t>
            </a:r>
            <a:r>
              <a:rPr lang="ja-JP" altLang="en-US" sz="1400" dirty="0">
                <a:latin typeface="Meiryo UI" panose="020B0604030504040204" pitchFamily="50" charset="-128"/>
                <a:ea typeface="Meiryo UI" panose="020B0604030504040204" pitchFamily="50" charset="-128"/>
              </a:rPr>
              <a:t>による健康被害</a:t>
            </a:r>
            <a:r>
              <a:rPr lang="ja-JP" altLang="en-US" sz="1400" dirty="0" smtClean="0">
                <a:latin typeface="Meiryo UI" panose="020B0604030504040204" pitchFamily="50" charset="-128"/>
                <a:ea typeface="Meiryo UI" panose="020B0604030504040204" pitchFamily="50" charset="-128"/>
              </a:rPr>
              <a:t>を</a:t>
            </a:r>
            <a:r>
              <a:rPr lang="ja-JP" altLang="en-US" sz="1400" dirty="0">
                <a:latin typeface="Meiryo UI" panose="020B0604030504040204" pitchFamily="50" charset="-128"/>
                <a:ea typeface="Meiryo UI" panose="020B0604030504040204" pitchFamily="50" charset="-128"/>
              </a:rPr>
              <a:t>防止するため、「大量調理施設衛生管理マニュアル」に示された</a:t>
            </a:r>
            <a:r>
              <a:rPr lang="en-US" altLang="ja-JP" sz="1400" dirty="0">
                <a:latin typeface="Meiryo UI" panose="020B0604030504040204" pitchFamily="50" charset="-128"/>
                <a:ea typeface="Meiryo UI" panose="020B0604030504040204" pitchFamily="50" charset="-128"/>
              </a:rPr>
              <a:t>HACCP</a:t>
            </a:r>
            <a:r>
              <a:rPr lang="ja-JP" altLang="en-US" sz="1400" dirty="0">
                <a:latin typeface="Meiryo UI" panose="020B0604030504040204" pitchFamily="50" charset="-128"/>
                <a:ea typeface="Meiryo UI" panose="020B0604030504040204" pitchFamily="50" charset="-128"/>
              </a:rPr>
              <a:t>の概念に基づく調理過程における「重要管理事項」を遵守してください。なお、このマニュアルは、同一メニューを</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回</a:t>
            </a:r>
            <a:r>
              <a:rPr lang="en-US" altLang="ja-JP" sz="1400" dirty="0">
                <a:latin typeface="Meiryo UI" panose="020B0604030504040204" pitchFamily="50" charset="-128"/>
                <a:ea typeface="Meiryo UI" panose="020B0604030504040204" pitchFamily="50" charset="-128"/>
              </a:rPr>
              <a:t>300</a:t>
            </a:r>
            <a:r>
              <a:rPr lang="ja-JP" altLang="en-US" sz="1400" dirty="0">
                <a:latin typeface="Meiryo UI" panose="020B0604030504040204" pitchFamily="50" charset="-128"/>
                <a:ea typeface="Meiryo UI" panose="020B0604030504040204" pitchFamily="50" charset="-128"/>
              </a:rPr>
              <a:t>食以上又は</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rPr>
              <a:t>750</a:t>
            </a:r>
            <a:r>
              <a:rPr lang="ja-JP" altLang="en-US" sz="1400" dirty="0">
                <a:latin typeface="Meiryo UI" panose="020B0604030504040204" pitchFamily="50" charset="-128"/>
                <a:ea typeface="Meiryo UI" panose="020B0604030504040204" pitchFamily="50" charset="-128"/>
              </a:rPr>
              <a:t>食以上を提供する大量調理施設に適用されますが、それ以外の特定給食施設等においても、マニュアルの趣旨を踏まえた衛生管理を行ってください</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マニュアルの最終改正は平成</a:t>
            </a:r>
            <a:r>
              <a:rPr lang="en-US" altLang="ja-JP" sz="1400" dirty="0">
                <a:latin typeface="Meiryo UI" panose="020B0604030504040204" pitchFamily="50" charset="-128"/>
                <a:ea typeface="Meiryo UI" panose="020B0604030504040204" pitchFamily="50" charset="-128"/>
              </a:rPr>
              <a:t>29</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2017</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6</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16</a:t>
            </a:r>
            <a:r>
              <a:rPr lang="ja-JP" altLang="en-US" sz="1400" dirty="0" smtClean="0">
                <a:latin typeface="Meiryo UI" panose="020B0604030504040204" pitchFamily="50" charset="-128"/>
                <a:ea typeface="Meiryo UI" panose="020B0604030504040204" pitchFamily="50" charset="-128"/>
              </a:rPr>
              <a:t>日</a:t>
            </a:r>
            <a:endParaRPr lang="en-US" altLang="ja-JP" sz="1400" dirty="0" smtClean="0">
              <a:latin typeface="Meiryo UI" panose="020B0604030504040204" pitchFamily="50" charset="-128"/>
              <a:ea typeface="Meiryo UI" panose="020B0604030504040204" pitchFamily="50" charset="-128"/>
            </a:endParaRPr>
          </a:p>
          <a:p>
            <a:endParaRPr lang="en-US" altLang="ja-JP" sz="7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大量</a:t>
            </a:r>
            <a:r>
              <a:rPr lang="ja-JP" altLang="en-US" sz="1400" dirty="0">
                <a:latin typeface="Meiryo UI" panose="020B0604030504040204" pitchFamily="50" charset="-128"/>
                <a:ea typeface="Meiryo UI" panose="020B0604030504040204" pitchFamily="50" charset="-128"/>
              </a:rPr>
              <a:t>調理施設衛生管理マニュアル</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hlinkClick r:id="rId2"/>
              </a:rPr>
              <a:t>https://</a:t>
            </a:r>
            <a:r>
              <a:rPr lang="en-US" altLang="ja-JP" sz="1400" dirty="0" smtClean="0">
                <a:latin typeface="Meiryo UI" panose="020B0604030504040204" pitchFamily="50" charset="-128"/>
                <a:ea typeface="Meiryo UI" panose="020B0604030504040204" pitchFamily="50" charset="-128"/>
                <a:hlinkClick r:id="rId2"/>
              </a:rPr>
              <a:t>www.mhlw.go.jp/file/06-Seisakujouhou-11130500-Shokuhinanzenbu/0000168026.pdf</a:t>
            </a:r>
            <a:endParaRPr lang="en-US" altLang="ja-JP" sz="1400" dirty="0">
              <a:latin typeface="Meiryo UI" panose="020B0604030504040204" pitchFamily="50" charset="-128"/>
              <a:ea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endParaRPr>
          </a:p>
        </p:txBody>
      </p:sp>
      <p:sp>
        <p:nvSpPr>
          <p:cNvPr id="40" name="正方形/長方形 39"/>
          <p:cNvSpPr/>
          <p:nvPr/>
        </p:nvSpPr>
        <p:spPr>
          <a:xfrm>
            <a:off x="509564" y="5291938"/>
            <a:ext cx="7200000" cy="1015663"/>
          </a:xfrm>
          <a:prstGeom prst="rect">
            <a:avLst/>
          </a:prstGeom>
          <a:ln>
            <a:solidFill>
              <a:schemeClr val="accent3">
                <a:lumMod val="75000"/>
              </a:schemeClr>
            </a:solidFill>
            <a:prstDash val="sysDot"/>
          </a:ln>
        </p:spPr>
        <p:txBody>
          <a:bodyPr wrap="square">
            <a:spAutoFit/>
          </a:bodyPr>
          <a:lstStyle/>
          <a:p>
            <a:r>
              <a:rPr lang="ja-JP" altLang="en-US" sz="1200" dirty="0" smtClean="0">
                <a:latin typeface="Meiryo UI" panose="020B0604030504040204" pitchFamily="50" charset="-128"/>
                <a:ea typeface="Meiryo UI" panose="020B0604030504040204" pitchFamily="50" charset="-128"/>
              </a:rPr>
              <a:t>食品</a:t>
            </a:r>
            <a:r>
              <a:rPr lang="ja-JP" altLang="en-US" sz="1200" dirty="0">
                <a:latin typeface="Meiryo UI" panose="020B0604030504040204" pitchFamily="50" charset="-128"/>
                <a:ea typeface="Meiryo UI" panose="020B0604030504040204" pitchFamily="50" charset="-128"/>
              </a:rPr>
              <a:t>衛生法の改正により、令和</a:t>
            </a:r>
            <a:r>
              <a:rPr lang="en-US" altLang="ja-JP" sz="1200" dirty="0">
                <a:latin typeface="Meiryo UI" panose="020B0604030504040204" pitchFamily="50" charset="-128"/>
                <a:ea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日から、原則、全ての食品等事業者</a:t>
            </a:r>
            <a:r>
              <a:rPr lang="ja-JP" altLang="en-US" sz="1200" dirty="0" smtClean="0">
                <a:latin typeface="Meiryo UI" panose="020B0604030504040204" pitchFamily="50" charset="-128"/>
                <a:ea typeface="Meiryo UI" panose="020B0604030504040204" pitchFamily="50" charset="-128"/>
              </a:rPr>
              <a:t>（給食</a:t>
            </a:r>
            <a:r>
              <a:rPr lang="ja-JP" altLang="en-US" sz="1200" dirty="0">
                <a:latin typeface="Meiryo UI" panose="020B0604030504040204" pitchFamily="50" charset="-128"/>
                <a:ea typeface="Meiryo UI" panose="020B0604030504040204" pitchFamily="50" charset="-128"/>
              </a:rPr>
              <a:t>施設を含む）は</a:t>
            </a:r>
            <a:r>
              <a:rPr lang="en-US" altLang="ja-JP" sz="1200" dirty="0">
                <a:latin typeface="Meiryo UI" panose="020B0604030504040204" pitchFamily="50" charset="-128"/>
                <a:ea typeface="Meiryo UI" panose="020B0604030504040204" pitchFamily="50" charset="-128"/>
              </a:rPr>
              <a:t>HACCP</a:t>
            </a:r>
            <a:r>
              <a:rPr lang="ja-JP" altLang="en-US" sz="1200" dirty="0">
                <a:latin typeface="Meiryo UI" panose="020B0604030504040204" pitchFamily="50" charset="-128"/>
                <a:ea typeface="Meiryo UI" panose="020B0604030504040204" pitchFamily="50" charset="-128"/>
              </a:rPr>
              <a:t>に沿った衛生管理を実施することと</a:t>
            </a:r>
            <a:r>
              <a:rPr lang="ja-JP" altLang="en-US" sz="1200" dirty="0" smtClean="0">
                <a:latin typeface="Meiryo UI" panose="020B0604030504040204" pitchFamily="50" charset="-128"/>
                <a:ea typeface="Meiryo UI" panose="020B0604030504040204" pitchFamily="50" charset="-128"/>
              </a:rPr>
              <a:t>なりました。また</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日</a:t>
            </a:r>
            <a:r>
              <a:rPr lang="ja-JP" altLang="en-US" sz="1200" dirty="0" smtClean="0">
                <a:latin typeface="Meiryo UI" panose="020B0604030504040204" pitchFamily="50" charset="-128"/>
                <a:ea typeface="Meiryo UI" panose="020B0604030504040204" pitchFamily="50" charset="-128"/>
              </a:rPr>
              <a:t>から、食品営業届出制度が始まり、直営の給食施設等、許可の対象とならない給食施設は、営業</a:t>
            </a:r>
            <a:r>
              <a:rPr lang="ja-JP" altLang="en-US" sz="1200" dirty="0">
                <a:latin typeface="Meiryo UI" panose="020B0604030504040204" pitchFamily="50" charset="-128"/>
                <a:ea typeface="Meiryo UI" panose="020B0604030504040204" pitchFamily="50" charset="-128"/>
              </a:rPr>
              <a:t>の届出</a:t>
            </a:r>
            <a:r>
              <a:rPr lang="ja-JP" altLang="en-US" sz="1200" dirty="0" smtClean="0">
                <a:latin typeface="Meiryo UI" panose="020B0604030504040204" pitchFamily="50" charset="-128"/>
                <a:ea typeface="Meiryo UI" panose="020B0604030504040204" pitchFamily="50" charset="-128"/>
              </a:rPr>
              <a:t>を行い、食品衛生責任者を選任しなければなりません。なお、</a:t>
            </a:r>
            <a:r>
              <a:rPr lang="en-US" altLang="ja-JP" sz="1200" dirty="0" smtClean="0">
                <a:latin typeface="Meiryo UI" panose="020B0604030504040204" pitchFamily="50" charset="-128"/>
                <a:ea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rPr>
              <a:t>回の提供食数が</a:t>
            </a:r>
            <a:r>
              <a:rPr lang="en-US" altLang="ja-JP" sz="1200" dirty="0" smtClean="0">
                <a:latin typeface="Meiryo UI" panose="020B0604030504040204" pitchFamily="50" charset="-128"/>
                <a:ea typeface="Meiryo UI" panose="020B0604030504040204" pitchFamily="50" charset="-128"/>
              </a:rPr>
              <a:t>20</a:t>
            </a:r>
            <a:r>
              <a:rPr lang="ja-JP" altLang="en-US" sz="1200" dirty="0" smtClean="0">
                <a:latin typeface="Meiryo UI" panose="020B0604030504040204" pitchFamily="50" charset="-128"/>
                <a:ea typeface="Meiryo UI" panose="020B0604030504040204" pitchFamily="50" charset="-128"/>
              </a:rPr>
              <a:t>食程度未満の施設については、営業の届出は不要です。詳細につきましては、所管の保健所にお問合せください。</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5419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8</a:t>
            </a:r>
            <a:endParaRPr kumimoji="1" lang="ja-JP" altLang="en-US" sz="1600" b="1" dirty="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360000" y="180000"/>
            <a:ext cx="4343671" cy="607685"/>
            <a:chOff x="568936" y="169663"/>
            <a:chExt cx="4343671" cy="607685"/>
          </a:xfrm>
        </p:grpSpPr>
        <p:sp>
          <p:nvSpPr>
            <p:cNvPr id="5" name="フローチャート : 結合子 4"/>
            <p:cNvSpPr/>
            <p:nvPr/>
          </p:nvSpPr>
          <p:spPr>
            <a:xfrm>
              <a:off x="718500" y="301477"/>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smtClean="0">
                  <a:solidFill>
                    <a:schemeClr val="bg1"/>
                  </a:solidFill>
                  <a:latin typeface="Meiryo UI" panose="020B0604030504040204" pitchFamily="50" charset="-128"/>
                  <a:ea typeface="Meiryo UI" panose="020B0604030504040204" pitchFamily="50" charset="-128"/>
                </a:rPr>
                <a:t>Ⅴ</a:t>
              </a:r>
            </a:p>
          </p:txBody>
        </p:sp>
        <p:sp>
          <p:nvSpPr>
            <p:cNvPr id="8" name="正方形/長方形 7"/>
            <p:cNvSpPr/>
            <p:nvPr/>
          </p:nvSpPr>
          <p:spPr>
            <a:xfrm>
              <a:off x="1086647" y="169663"/>
              <a:ext cx="2866490" cy="523220"/>
            </a:xfrm>
            <a:prstGeom prst="rect">
              <a:avLst/>
            </a:prstGeom>
          </p:spPr>
          <p:txBody>
            <a:bodyPr wrap="none">
              <a:spAutoFit/>
            </a:bodyPr>
            <a:lstStyle/>
            <a:p>
              <a:pPr>
                <a:lnSpc>
                  <a:spcPct val="200000"/>
                </a:lnSpc>
              </a:pPr>
              <a:r>
                <a:rPr lang="ja-JP" altLang="en-US" sz="1400" b="1" dirty="0">
                  <a:latin typeface="Meiryo UI" panose="020B0604030504040204" pitchFamily="50" charset="-128"/>
                  <a:ea typeface="Meiryo UI" panose="020B0604030504040204" pitchFamily="50" charset="-128"/>
                </a:rPr>
                <a:t>危機</a:t>
              </a:r>
              <a:r>
                <a:rPr lang="ja-JP" altLang="en-US" sz="1400" b="1" dirty="0" smtClean="0">
                  <a:latin typeface="Meiryo UI" panose="020B0604030504040204" pitchFamily="50" charset="-128"/>
                  <a:ea typeface="Meiryo UI" panose="020B0604030504040204" pitchFamily="50" charset="-128"/>
                </a:rPr>
                <a:t>管理について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P25-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568936" y="705348"/>
              <a:ext cx="4343671" cy="72000"/>
              <a:chOff x="312277" y="1163820"/>
              <a:chExt cx="4343671" cy="72000"/>
            </a:xfrm>
          </p:grpSpPr>
          <p:cxnSp>
            <p:nvCxnSpPr>
              <p:cNvPr id="10" name="直線コネクタ 9"/>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1" name="フローチャート : 結合子 10"/>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2" name="テキスト ボックス 11"/>
          <p:cNvSpPr txBox="1"/>
          <p:nvPr/>
        </p:nvSpPr>
        <p:spPr>
          <a:xfrm>
            <a:off x="540000" y="834042"/>
            <a:ext cx="7560000" cy="1277273"/>
          </a:xfrm>
          <a:prstGeom prst="rect">
            <a:avLst/>
          </a:prstGeom>
          <a:noFill/>
        </p:spPr>
        <p:txBody>
          <a:bodyPr wrap="square" rtlCol="0">
            <a:spAutoFit/>
          </a:bodyPr>
          <a:lstStyle/>
          <a:p>
            <a:pPr>
              <a:lnSpc>
                <a:spcPct val="150000"/>
              </a:lnSpc>
            </a:pPr>
            <a:r>
              <a:rPr kumimoji="1" lang="ja-JP" altLang="en-US" sz="1400" b="1" dirty="0" smtClean="0">
                <a:solidFill>
                  <a:srgbClr val="663300"/>
                </a:solidFill>
                <a:latin typeface="Meiryo UI" panose="020B0604030504040204" pitchFamily="50" charset="-128"/>
                <a:ea typeface="Meiryo UI" panose="020B0604030504040204" pitchFamily="50" charset="-128"/>
              </a:rPr>
              <a:t>▶ 非常災害時における体制整備について</a:t>
            </a:r>
            <a:endParaRPr kumimoji="1" lang="en-US" altLang="ja-JP" sz="1400" b="1" dirty="0" smtClean="0">
              <a:solidFill>
                <a:srgbClr val="663300"/>
              </a:solidFill>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非常</a:t>
            </a:r>
            <a:r>
              <a:rPr lang="ja-JP" altLang="en-US" sz="1400" dirty="0">
                <a:latin typeface="Meiryo UI" panose="020B0604030504040204" pitchFamily="50" charset="-128"/>
                <a:ea typeface="Meiryo UI" panose="020B0604030504040204" pitchFamily="50" charset="-128"/>
              </a:rPr>
              <a:t>災害が発生した際、給食施設はライフラインの寸断や施設の破損等の問題を抱えながらも、利用者への継続的な食事提供、栄養管理を実施することが求められます。施設の特性から非常災害時に想定される状況にあわせて、対応方法をあらかじめ決定しておくことが重要です。簡易チェックリストを各施設においてご活用いただき、適切な施設運営に役立ててください</a:t>
            </a:r>
            <a:r>
              <a:rPr lang="ja-JP" altLang="en-US"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360000" y="2125260"/>
            <a:ext cx="4343671" cy="607685"/>
            <a:chOff x="341005" y="2084316"/>
            <a:chExt cx="4343671" cy="607685"/>
          </a:xfrm>
        </p:grpSpPr>
        <p:sp>
          <p:nvSpPr>
            <p:cNvPr id="13" name="フローチャート : 結合子 12"/>
            <p:cNvSpPr/>
            <p:nvPr/>
          </p:nvSpPr>
          <p:spPr>
            <a:xfrm>
              <a:off x="490569" y="2216130"/>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smtClean="0">
                  <a:solidFill>
                    <a:schemeClr val="bg1"/>
                  </a:solidFill>
                  <a:latin typeface="Meiryo UI" panose="020B0604030504040204" pitchFamily="50" charset="-128"/>
                  <a:ea typeface="Meiryo UI" panose="020B0604030504040204" pitchFamily="50" charset="-128"/>
                </a:rPr>
                <a:t>Ⅵ</a:t>
              </a:r>
            </a:p>
          </p:txBody>
        </p:sp>
        <p:sp>
          <p:nvSpPr>
            <p:cNvPr id="14" name="正方形/長方形 13"/>
            <p:cNvSpPr/>
            <p:nvPr/>
          </p:nvSpPr>
          <p:spPr>
            <a:xfrm>
              <a:off x="858716" y="2084316"/>
              <a:ext cx="3031599" cy="523220"/>
            </a:xfrm>
            <a:prstGeom prst="rect">
              <a:avLst/>
            </a:prstGeom>
          </p:spPr>
          <p:txBody>
            <a:bodyPr wrap="none">
              <a:spAutoFit/>
            </a:bodyPr>
            <a:lstStyle/>
            <a:p>
              <a:pPr>
                <a:lnSpc>
                  <a:spcPct val="200000"/>
                </a:lnSpc>
              </a:pPr>
              <a:r>
                <a:rPr lang="ja-JP" altLang="en-US" sz="1400" b="1" dirty="0" smtClean="0">
                  <a:latin typeface="Meiryo UI" panose="020B0604030504040204" pitchFamily="50" charset="-128"/>
                  <a:ea typeface="Meiryo UI" panose="020B0604030504040204" pitchFamily="50" charset="-128"/>
                </a:rPr>
                <a:t>書類の整備について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P27-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341005" y="2620001"/>
              <a:ext cx="4343671" cy="72000"/>
              <a:chOff x="312277" y="1163820"/>
              <a:chExt cx="4343671" cy="72000"/>
            </a:xfrm>
          </p:grpSpPr>
          <p:cxnSp>
            <p:nvCxnSpPr>
              <p:cNvPr id="16" name="直線コネクタ 15"/>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7" name="フローチャート : 結合子 16"/>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 name="正方形/長方形 1"/>
          <p:cNvSpPr/>
          <p:nvPr/>
        </p:nvSpPr>
        <p:spPr>
          <a:xfrm>
            <a:off x="490568" y="2806129"/>
            <a:ext cx="7560000" cy="1277273"/>
          </a:xfrm>
          <a:prstGeom prst="rect">
            <a:avLst/>
          </a:prstGeom>
        </p:spPr>
        <p:txBody>
          <a:bodyPr wrap="square">
            <a:spAutoFit/>
          </a:bodyPr>
          <a:lstStyle/>
          <a:p>
            <a:pPr>
              <a:lnSpc>
                <a:spcPct val="150000"/>
              </a:lnSpc>
            </a:pPr>
            <a:r>
              <a:rPr lang="ja-JP" altLang="en-US" sz="1400" b="1" dirty="0" smtClean="0">
                <a:solidFill>
                  <a:srgbClr val="663300"/>
                </a:solidFill>
                <a:latin typeface="Meiryo UI" panose="020B0604030504040204" pitchFamily="50" charset="-128"/>
                <a:ea typeface="Meiryo UI" panose="020B0604030504040204" pitchFamily="50" charset="-128"/>
              </a:rPr>
              <a:t>▶ 帳票の作成について</a:t>
            </a:r>
            <a:endParaRPr lang="en-US" altLang="ja-JP" sz="1400" b="1" dirty="0" smtClean="0">
              <a:solidFill>
                <a:srgbClr val="663300"/>
              </a:solidFill>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・実施</a:t>
            </a:r>
            <a:r>
              <a:rPr lang="ja-JP" altLang="en-US" sz="1400" dirty="0">
                <a:latin typeface="Meiryo UI" panose="020B0604030504040204" pitchFamily="50" charset="-128"/>
                <a:ea typeface="Meiryo UI" panose="020B0604030504040204" pitchFamily="50" charset="-128"/>
              </a:rPr>
              <a:t>した業務の内容を明確にするとともに、検討資料としても重要です。作成の目的を理解し、適切</a:t>
            </a:r>
            <a:r>
              <a:rPr lang="ja-JP" altLang="en-US" sz="1400" dirty="0" smtClean="0">
                <a:latin typeface="Meiryo UI" panose="020B0604030504040204" pitchFamily="50" charset="-128"/>
                <a:ea typeface="Meiryo UI" panose="020B0604030504040204" pitchFamily="50" charset="-128"/>
              </a:rPr>
              <a:t>に</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整備</a:t>
            </a:r>
            <a:r>
              <a:rPr lang="ja-JP" altLang="en-US" sz="1400" dirty="0">
                <a:latin typeface="Meiryo UI" panose="020B0604030504040204" pitchFamily="50" charset="-128"/>
                <a:ea typeface="Meiryo UI" panose="020B0604030504040204" pitchFamily="50" charset="-128"/>
              </a:rPr>
              <a:t>してください</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・主要</a:t>
            </a:r>
            <a:r>
              <a:rPr lang="ja-JP" altLang="en-US" sz="1400" dirty="0">
                <a:latin typeface="Meiryo UI" panose="020B0604030504040204" pitchFamily="50" charset="-128"/>
                <a:ea typeface="Meiryo UI" panose="020B0604030504040204" pitchFamily="50" charset="-128"/>
              </a:rPr>
              <a:t>な帳票類のみを掲載していますので、施設の種別、実態に即したものを整備してください。</a:t>
            </a:r>
          </a:p>
          <a:p>
            <a:r>
              <a:rPr lang="ja-JP" altLang="en-US" sz="1400" dirty="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書類</a:t>
            </a:r>
            <a:r>
              <a:rPr lang="ja-JP" altLang="en-US" sz="1400" dirty="0">
                <a:latin typeface="Meiryo UI" panose="020B0604030504040204" pitchFamily="50" charset="-128"/>
                <a:ea typeface="Meiryo UI" panose="020B0604030504040204" pitchFamily="50" charset="-128"/>
              </a:rPr>
              <a:t>の保存期間は関係法令等に基づき、適切に保管してください</a:t>
            </a:r>
            <a:r>
              <a:rPr lang="ja-JP" altLang="en-US" sz="14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8" name="正方形/長方形 17"/>
          <p:cNvSpPr/>
          <p:nvPr/>
        </p:nvSpPr>
        <p:spPr>
          <a:xfrm>
            <a:off x="514238" y="4047274"/>
            <a:ext cx="7560000" cy="2569934"/>
          </a:xfrm>
          <a:prstGeom prst="rect">
            <a:avLst/>
          </a:prstGeom>
        </p:spPr>
        <p:txBody>
          <a:bodyPr wrap="square">
            <a:spAutoFit/>
          </a:bodyPr>
          <a:lstStyle/>
          <a:p>
            <a:pPr>
              <a:lnSpc>
                <a:spcPct val="150000"/>
              </a:lnSpc>
            </a:pPr>
            <a:r>
              <a:rPr lang="ja-JP" altLang="en-US" sz="1400" b="1" dirty="0" smtClean="0">
                <a:solidFill>
                  <a:srgbClr val="663300"/>
                </a:solidFill>
                <a:latin typeface="Meiryo UI" panose="020B0604030504040204" pitchFamily="50" charset="-128"/>
                <a:ea typeface="Meiryo UI" panose="020B0604030504040204" pitchFamily="50" charset="-128"/>
              </a:rPr>
              <a:t>▶ 帳票の様式例</a:t>
            </a:r>
            <a:endParaRPr lang="en-US" altLang="ja-JP" sz="1400" b="1" dirty="0" smtClean="0">
              <a:solidFill>
                <a:srgbClr val="663300"/>
              </a:solidFill>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人員構成表について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事業所様式例の年齢区分を日本人の食事摂取基準（</a:t>
            </a:r>
            <a:r>
              <a:rPr lang="en-US" altLang="ja-JP" sz="1400" dirty="0" smtClean="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年版）にあわせ変更しています。</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50-69</a:t>
            </a:r>
            <a:r>
              <a:rPr lang="ja-JP" altLang="en-US" sz="1400" dirty="0" smtClean="0">
                <a:latin typeface="Meiryo UI" panose="020B0604030504040204" pitchFamily="50" charset="-128"/>
                <a:ea typeface="Meiryo UI" panose="020B0604030504040204" pitchFamily="50" charset="-128"/>
              </a:rPr>
              <a:t>歳・</a:t>
            </a:r>
            <a:r>
              <a:rPr lang="en-US" altLang="ja-JP" sz="1400" dirty="0" smtClean="0">
                <a:latin typeface="Meiryo UI" panose="020B0604030504040204" pitchFamily="50" charset="-128"/>
                <a:ea typeface="Meiryo UI" panose="020B0604030504040204" pitchFamily="50" charset="-128"/>
              </a:rPr>
              <a:t>70</a:t>
            </a:r>
            <a:r>
              <a:rPr lang="ja-JP" altLang="en-US" sz="1400" dirty="0" smtClean="0">
                <a:latin typeface="Meiryo UI" panose="020B0604030504040204" pitchFamily="50" charset="-128"/>
                <a:ea typeface="Meiryo UI" panose="020B0604030504040204" pitchFamily="50" charset="-128"/>
              </a:rPr>
              <a:t>歳以上→</a:t>
            </a:r>
            <a:r>
              <a:rPr lang="en-US" altLang="ja-JP" sz="1400" dirty="0" smtClean="0">
                <a:latin typeface="Meiryo UI" panose="020B0604030504040204" pitchFamily="50" charset="-128"/>
                <a:ea typeface="Meiryo UI" panose="020B0604030504040204" pitchFamily="50" charset="-128"/>
              </a:rPr>
              <a:t>50-64</a:t>
            </a:r>
            <a:r>
              <a:rPr lang="ja-JP" altLang="en-US" sz="1400" dirty="0" smtClean="0">
                <a:latin typeface="Meiryo UI" panose="020B0604030504040204" pitchFamily="50" charset="-128"/>
                <a:ea typeface="Meiryo UI" panose="020B0604030504040204" pitchFamily="50" charset="-128"/>
              </a:rPr>
              <a:t>歳・</a:t>
            </a:r>
            <a:r>
              <a:rPr lang="en-US" altLang="ja-JP" sz="1400" dirty="0" smtClean="0">
                <a:latin typeface="Meiryo UI" panose="020B0604030504040204" pitchFamily="50" charset="-128"/>
                <a:ea typeface="Meiryo UI" panose="020B0604030504040204" pitchFamily="50" charset="-128"/>
              </a:rPr>
              <a:t>65-74</a:t>
            </a:r>
            <a:r>
              <a:rPr lang="ja-JP" altLang="en-US" sz="1400" dirty="0" smtClean="0">
                <a:latin typeface="Meiryo UI" panose="020B0604030504040204" pitchFamily="50" charset="-128"/>
                <a:ea typeface="Meiryo UI" panose="020B0604030504040204" pitchFamily="50" charset="-128"/>
              </a:rPr>
              <a:t>歳・</a:t>
            </a:r>
            <a:r>
              <a:rPr lang="en-US" altLang="ja-JP" sz="1400" dirty="0" smtClean="0">
                <a:latin typeface="Meiryo UI" panose="020B0604030504040204" pitchFamily="50" charset="-128"/>
                <a:ea typeface="Meiryo UI" panose="020B0604030504040204" pitchFamily="50" charset="-128"/>
              </a:rPr>
              <a:t>75</a:t>
            </a:r>
            <a:r>
              <a:rPr lang="ja-JP" altLang="en-US" sz="1400" dirty="0" smtClean="0">
                <a:latin typeface="Meiryo UI" panose="020B0604030504040204" pitchFamily="50" charset="-128"/>
                <a:ea typeface="Meiryo UI" panose="020B0604030504040204" pitchFamily="50" charset="-128"/>
              </a:rPr>
              <a:t>歳以上</a:t>
            </a:r>
            <a:endParaRPr lang="en-US" altLang="ja-JP" sz="1400" dirty="0" smtClean="0">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食品構成表、給与栄養量及び給与食品検討表について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栄養素に炭水化物を追加し、食事摂取基準の記載順を参考にしています。</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食品分類を、日本食品標準成分表</a:t>
            </a:r>
            <a:r>
              <a:rPr lang="en-US" altLang="ja-JP" sz="1400" dirty="0" smtClean="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年版（八訂）にあわせ変更しています。</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err="1" smtClean="0">
                <a:latin typeface="Meiryo UI" panose="020B0604030504040204" pitchFamily="50" charset="-128"/>
                <a:ea typeface="Meiryo UI" panose="020B0604030504040204" pitchFamily="50" charset="-128"/>
              </a:rPr>
              <a:t>いも</a:t>
            </a:r>
            <a:r>
              <a:rPr lang="ja-JP" altLang="en-US" sz="1400" dirty="0" smtClean="0">
                <a:latin typeface="Meiryo UI" panose="020B0604030504040204" pitchFamily="50" charset="-128"/>
                <a:ea typeface="Meiryo UI" panose="020B0604030504040204" pitchFamily="50" charset="-128"/>
              </a:rPr>
              <a:t>類→いも及び</a:t>
            </a:r>
            <a:r>
              <a:rPr lang="ja-JP" altLang="en-US" sz="1400" dirty="0" smtClean="0">
                <a:latin typeface="Meiryo UI" panose="020B0604030504040204" pitchFamily="50" charset="-128"/>
                <a:ea typeface="Meiryo UI" panose="020B0604030504040204" pitchFamily="50" charset="-128"/>
              </a:rPr>
              <a:t>でん粉類</a:t>
            </a:r>
            <a:r>
              <a:rPr lang="ja-JP" altLang="en-US" sz="1400" dirty="0" smtClean="0">
                <a:latin typeface="Meiryo UI" panose="020B0604030504040204" pitchFamily="50" charset="-128"/>
                <a:ea typeface="Meiryo UI" panose="020B0604030504040204" pitchFamily="50" charset="-128"/>
              </a:rPr>
              <a:t>　　調味料類→調味料及び香辛料類</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調理加工食品→調理済み流通食品類</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8439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9</a:t>
            </a:r>
            <a:endParaRPr kumimoji="1" lang="ja-JP" altLang="en-US" sz="16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540000" y="434741"/>
            <a:ext cx="7560000" cy="3770263"/>
          </a:xfrm>
          <a:prstGeom prst="rect">
            <a:avLst/>
          </a:prstGeom>
        </p:spPr>
        <p:txBody>
          <a:bodyPr wrap="square">
            <a:spAutoFit/>
          </a:bodyPr>
          <a:lstStyle/>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食品分類表について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利用頻度の高いものを追記</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乳類の牛乳に低脂肪乳、油脂類の植物性に調合油</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日本食品標準成分表に合わせ変更</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油脂類の植物性に区分していたマヨネーズ</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調味料及び香辛料類のその他の調味料に変更</a:t>
            </a:r>
            <a:endParaRPr lang="en-US" altLang="ja-JP" sz="1400" dirty="0" smtClean="0">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栄養管理情報書（大阪版）について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在宅療養者や介護者のニーズに応じた食支援を効果的・効率的かつ継続して行うことを目的に、医療機関・介護施設・在宅間で療養者の食に関する情報を共有し、適切な栄養管理を進めるために作成しました。平成</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年度に新設された「退院時共同指導料」算定を見据え、厚生労働省が示す項目を組み込んでいます。あくまでも参考様式ですので、各機関・施設等の実情にあわせ、ご活用ください</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endParaRPr lang="en-US" altLang="ja-JP" sz="8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様式は、大阪府健康づくり課ホームページに掲載しています。</a:t>
            </a:r>
            <a:r>
              <a:rPr lang="en-US" altLang="ja-JP" sz="1400" dirty="0">
                <a:latin typeface="Meiryo UI" panose="020B0604030504040204" pitchFamily="50" charset="-128"/>
                <a:ea typeface="Meiryo UI" panose="020B0604030504040204" pitchFamily="50" charset="-128"/>
                <a:hlinkClick r:id="rId2"/>
              </a:rPr>
              <a:t>http://</a:t>
            </a:r>
            <a:r>
              <a:rPr lang="en-US" altLang="ja-JP" sz="1400" dirty="0" smtClean="0">
                <a:latin typeface="Meiryo UI" panose="020B0604030504040204" pitchFamily="50" charset="-128"/>
                <a:ea typeface="Meiryo UI" panose="020B0604030504040204" pitchFamily="50" charset="-128"/>
                <a:hlinkClick r:id="rId2"/>
              </a:rPr>
              <a:t>www.pref.osaka.lg.jp/kenkozukuri/zaitakueiyou/index.html</a:t>
            </a:r>
            <a:endParaRPr lang="en-US" altLang="ja-JP" sz="1400" dirty="0" smtClean="0">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帳票の取り扱いについて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病院及び介護保険施設における帳票の整備に係る通知等を抜粋して</a:t>
            </a:r>
            <a:r>
              <a:rPr lang="ja-JP" altLang="en-US" sz="1400" dirty="0">
                <a:latin typeface="Meiryo UI" panose="020B0604030504040204" pitchFamily="50" charset="-128"/>
                <a:ea typeface="Meiryo UI" panose="020B0604030504040204" pitchFamily="50" charset="-128"/>
              </a:rPr>
              <a:t>います。これらの解釈や運用等については</a:t>
            </a:r>
            <a:r>
              <a:rPr lang="ja-JP" altLang="en-US" sz="1400" dirty="0" smtClean="0">
                <a:latin typeface="Meiryo UI" panose="020B0604030504040204" pitchFamily="50" charset="-128"/>
                <a:ea typeface="Meiryo UI" panose="020B0604030504040204" pitchFamily="50" charset="-128"/>
              </a:rPr>
              <a:t>、近畿厚生局及び各主管課</a:t>
            </a:r>
            <a:r>
              <a:rPr lang="ja-JP" altLang="en-US" sz="1400" dirty="0">
                <a:latin typeface="Meiryo UI" panose="020B0604030504040204" pitchFamily="50" charset="-128"/>
                <a:ea typeface="Meiryo UI" panose="020B0604030504040204" pitchFamily="50" charset="-128"/>
              </a:rPr>
              <a:t>にご確認ください</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6517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10</a:t>
            </a:r>
            <a:endParaRPr kumimoji="1" lang="ja-JP" altLang="en-US" sz="16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360000" y="180000"/>
            <a:ext cx="4343671" cy="607685"/>
            <a:chOff x="277808" y="528471"/>
            <a:chExt cx="4343671" cy="607685"/>
          </a:xfrm>
        </p:grpSpPr>
        <p:sp>
          <p:nvSpPr>
            <p:cNvPr id="10" name="フローチャート : 結合子 9"/>
            <p:cNvSpPr/>
            <p:nvPr/>
          </p:nvSpPr>
          <p:spPr>
            <a:xfrm>
              <a:off x="427372" y="660285"/>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a:solidFill>
                    <a:schemeClr val="bg1"/>
                  </a:solidFill>
                  <a:latin typeface="Meiryo UI" panose="020B0604030504040204" pitchFamily="50" charset="-128"/>
                  <a:ea typeface="Meiryo UI" panose="020B0604030504040204" pitchFamily="50" charset="-128"/>
                </a:rPr>
                <a:t>Ⅶ</a:t>
              </a:r>
              <a:endParaRPr lang="en-US" altLang="ja-JP" sz="1400" dirty="0" smtClean="0">
                <a:solidFill>
                  <a:schemeClr val="bg1"/>
                </a:solidFill>
                <a:latin typeface="Meiryo UI" panose="020B0604030504040204" pitchFamily="50" charset="-128"/>
                <a:ea typeface="Meiryo UI" panose="020B0604030504040204" pitchFamily="50" charset="-128"/>
              </a:endParaRPr>
            </a:p>
          </p:txBody>
        </p:sp>
        <p:sp>
          <p:nvSpPr>
            <p:cNvPr id="11" name="正方形/長方形 10"/>
            <p:cNvSpPr/>
            <p:nvPr/>
          </p:nvSpPr>
          <p:spPr>
            <a:xfrm>
              <a:off x="795519" y="528471"/>
              <a:ext cx="3318537" cy="523220"/>
            </a:xfrm>
            <a:prstGeom prst="rect">
              <a:avLst/>
            </a:prstGeom>
          </p:spPr>
          <p:txBody>
            <a:bodyPr wrap="none">
              <a:spAutoFit/>
            </a:bodyPr>
            <a:lstStyle/>
            <a:p>
              <a:pPr>
                <a:lnSpc>
                  <a:spcPct val="200000"/>
                </a:lnSpc>
              </a:pPr>
              <a:r>
                <a:rPr lang="ja-JP" altLang="en-US" sz="1400" b="1" dirty="0" smtClean="0">
                  <a:latin typeface="Meiryo UI" panose="020B0604030504040204" pitchFamily="50" charset="-128"/>
                  <a:ea typeface="Meiryo UI" panose="020B0604030504040204" pitchFamily="50" charset="-128"/>
                </a:rPr>
                <a:t>各種届出・報告について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P37-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277808" y="1064156"/>
              <a:ext cx="4343671" cy="72000"/>
              <a:chOff x="312277" y="1163820"/>
              <a:chExt cx="4343671" cy="72000"/>
            </a:xfrm>
          </p:grpSpPr>
          <p:cxnSp>
            <p:nvCxnSpPr>
              <p:cNvPr id="13" name="直線コネクタ 12"/>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4" name="フローチャート : 結合子 13"/>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16" name="正方形/長方形 15"/>
          <p:cNvSpPr/>
          <p:nvPr/>
        </p:nvSpPr>
        <p:spPr>
          <a:xfrm>
            <a:off x="540000" y="850014"/>
            <a:ext cx="7560000" cy="1708160"/>
          </a:xfrm>
          <a:prstGeom prst="rect">
            <a:avLst/>
          </a:prstGeom>
        </p:spPr>
        <p:txBody>
          <a:bodyPr wrap="square">
            <a:spAutoFit/>
          </a:bodyPr>
          <a:lstStyle/>
          <a:p>
            <a:pPr>
              <a:lnSpc>
                <a:spcPct val="150000"/>
              </a:lnSpc>
            </a:pPr>
            <a:r>
              <a:rPr lang="ja-JP" altLang="en-US" sz="1400" b="1"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b="1" dirty="0">
                <a:solidFill>
                  <a:srgbClr val="663300"/>
                </a:solidFill>
                <a:latin typeface="Meiryo UI" panose="020B0604030504040204" pitchFamily="50" charset="-128"/>
                <a:ea typeface="Meiryo UI" panose="020B0604030504040204" pitchFamily="50" charset="-128"/>
                <a:cs typeface="Times New Roman" panose="02020603050405020304" pitchFamily="18" charset="0"/>
              </a:rPr>
              <a:t>届出について　</a:t>
            </a:r>
            <a:r>
              <a:rPr lang="ja-JP" altLang="en-US" sz="1400" dirty="0">
                <a:solidFill>
                  <a:srgbClr val="663300"/>
                </a:solidFill>
                <a:latin typeface="Meiryo UI" panose="020B0604030504040204" pitchFamily="50" charset="-128"/>
                <a:ea typeface="Meiryo UI" panose="020B0604030504040204" pitchFamily="50" charset="-128"/>
                <a:cs typeface="Times New Roman" panose="02020603050405020304" pitchFamily="18" charset="0"/>
              </a:rPr>
              <a:t>開始・変更・休止（廃止</a:t>
            </a:r>
            <a:r>
              <a:rPr lang="ja-JP" altLang="en-US" sz="1400"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大阪府</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ホームページからダウンロード</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して作成のうえ、所管</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保健所</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に持参または郵送してください。電子申請も可能と</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なりました</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。大阪府</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では、大阪府特定給食施設等指導要綱に基づき、「その他の給食施設」においても、特定給食施設と同様の事項について届出の協力をお願いしています</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7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 事実発生から</a:t>
            </a:r>
            <a:r>
              <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か月以内に提出してください。押印</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は不要です</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 保健所への提出は</a:t>
            </a:r>
            <a:r>
              <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部で結構ですが、必ず施設にて控えを保管してください。</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7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正方形/長方形 16"/>
          <p:cNvSpPr/>
          <p:nvPr/>
        </p:nvSpPr>
        <p:spPr>
          <a:xfrm>
            <a:off x="902436" y="3221251"/>
            <a:ext cx="6399115"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　</a:t>
            </a:r>
          </a:p>
        </p:txBody>
      </p:sp>
      <p:sp>
        <p:nvSpPr>
          <p:cNvPr id="2" name="正方形/長方形 1"/>
          <p:cNvSpPr/>
          <p:nvPr/>
        </p:nvSpPr>
        <p:spPr>
          <a:xfrm>
            <a:off x="540000" y="2558174"/>
            <a:ext cx="7560000" cy="2585323"/>
          </a:xfrm>
          <a:prstGeom prst="rect">
            <a:avLst/>
          </a:prstGeom>
        </p:spPr>
        <p:txBody>
          <a:bodyPr wrap="square">
            <a:spAutoFit/>
          </a:bodyPr>
          <a:lstStyle/>
          <a:p>
            <a:pPr>
              <a:lnSpc>
                <a:spcPct val="150000"/>
              </a:lnSpc>
            </a:pPr>
            <a:r>
              <a:rPr lang="ja-JP" altLang="en-US" sz="1400" b="1" dirty="0">
                <a:solidFill>
                  <a:srgbClr val="6633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b="1"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rPr>
              <a:t>栄養管理報告について</a:t>
            </a:r>
            <a:endParaRPr lang="en-US" altLang="ja-JP" sz="1400" b="1"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大阪府</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ホームページからダウンロードして作成のうえ、所管保健所に持参または郵送してください。電子申請も可能となりました</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。大阪府</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では、大阪府特定給食施設等指導要綱に基づき</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、特定給食施設及びその他の給食施設において、栄養</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管理報告書の提出をお願いしています</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ja-JP" altLang="en-US" sz="8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 </a:t>
            </a:r>
            <a:r>
              <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rPr>
              <a:t>5</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月</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実績分を</a:t>
            </a:r>
            <a:r>
              <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rPr>
              <a:t>7</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日までに</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11</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月実績分を翌年</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日まで</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に提出してください。</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押印は不要です。</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保健所への提出は</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部で結構ですが、必ず施設にて控えを保管してください</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介護医療院は「介護保険施設栄養管理報告書」を使用してください。</a:t>
            </a:r>
            <a:endParaRPr lang="ja-JP" altLang="en-US" sz="14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栄養価計算は、原則、日本食品標準成分表</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2020</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年版（八訂）の使用をお願いします</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smtClean="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700" dirty="0" smtClean="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栄養</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管理報告書は施設種別にあわせ</a:t>
            </a:r>
            <a:r>
              <a:rPr lang="en-US" altLang="ja-JP" sz="1400" dirty="0">
                <a:latin typeface="Meiryo UI" panose="020B0604030504040204" pitchFamily="50" charset="-128"/>
                <a:ea typeface="Meiryo UI" panose="020B0604030504040204" pitchFamily="50" charset="-128"/>
                <a:cs typeface="Times New Roman" panose="02020603050405020304" pitchFamily="18" charset="0"/>
              </a:rPr>
              <a:t>5</a:t>
            </a:r>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種類設定しています。主な変更点は次ページ以降をご覧ください</a:t>
            </a:r>
            <a:r>
              <a:rPr lang="ja-JP" altLang="en-US" sz="14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 name="正方形/長方形 2"/>
          <p:cNvSpPr/>
          <p:nvPr/>
        </p:nvSpPr>
        <p:spPr>
          <a:xfrm>
            <a:off x="776192" y="5290719"/>
            <a:ext cx="7343231" cy="523220"/>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Times New Roman" panose="02020603050405020304" pitchFamily="18" charset="0"/>
              </a:rPr>
              <a:t>大阪府ホームページ「給食施設の栄養管理について」</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a:p>
            <a:r>
              <a:rPr lang="en-US" altLang="ja-JP" sz="1400" dirty="0">
                <a:latin typeface="Meiryo UI" panose="020B0604030504040204" pitchFamily="50" charset="-128"/>
                <a:ea typeface="Meiryo UI" panose="020B0604030504040204" pitchFamily="50" charset="-128"/>
                <a:hlinkClick r:id="rId2"/>
              </a:rPr>
              <a:t>https://www.pref.osaka.lg.jp/kenkozukuri/sisinn2020/index.html</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6517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 name="フローチャート : 結合子 4"/>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11</a:t>
            </a:r>
            <a:endParaRPr kumimoji="1" lang="ja-JP" altLang="en-US" sz="1600" b="1" dirty="0">
              <a:latin typeface="Meiryo UI" panose="020B0604030504040204" pitchFamily="50" charset="-128"/>
              <a:ea typeface="Meiryo UI" panose="020B0604030504040204" pitchFamily="50" charset="-128"/>
            </a:endParaRPr>
          </a:p>
        </p:txBody>
      </p:sp>
      <p:sp>
        <p:nvSpPr>
          <p:cNvPr id="9" name="ホームベース 8"/>
          <p:cNvSpPr/>
          <p:nvPr/>
        </p:nvSpPr>
        <p:spPr>
          <a:xfrm>
            <a:off x="164540" y="133336"/>
            <a:ext cx="2340000" cy="360000"/>
          </a:xfrm>
          <a:prstGeom prst="homePlat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病院</a:t>
            </a:r>
            <a:endParaRPr kumimoji="1" lang="ja-JP" altLang="en-US" sz="1400" b="1" dirty="0">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144000" y="612000"/>
            <a:ext cx="4271749" cy="6095100"/>
            <a:chOff x="338555" y="577687"/>
            <a:chExt cx="4271749" cy="6095100"/>
          </a:xfrm>
        </p:grpSpPr>
        <p:pic>
          <p:nvPicPr>
            <p:cNvPr id="10" name="図 9"/>
            <p:cNvPicPr>
              <a:picLocks noChangeAspect="1"/>
            </p:cNvPicPr>
            <p:nvPr/>
          </p:nvPicPr>
          <p:blipFill>
            <a:blip r:embed="rId2"/>
            <a:stretch>
              <a:fillRect/>
            </a:stretch>
          </p:blipFill>
          <p:spPr>
            <a:xfrm>
              <a:off x="338555" y="577687"/>
              <a:ext cx="4271749" cy="6095100"/>
            </a:xfrm>
            <a:prstGeom prst="rect">
              <a:avLst/>
            </a:prstGeom>
          </p:spPr>
        </p:pic>
        <p:sp>
          <p:nvSpPr>
            <p:cNvPr id="11" name="正方形/長方形 10"/>
            <p:cNvSpPr/>
            <p:nvPr/>
          </p:nvSpPr>
          <p:spPr>
            <a:xfrm>
              <a:off x="383005" y="1438416"/>
              <a:ext cx="43200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正方形/長方形 11"/>
            <p:cNvSpPr/>
            <p:nvPr/>
          </p:nvSpPr>
          <p:spPr>
            <a:xfrm>
              <a:off x="383005" y="2457449"/>
              <a:ext cx="895201" cy="432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正方形/長方形 12"/>
            <p:cNvSpPr/>
            <p:nvPr/>
          </p:nvSpPr>
          <p:spPr>
            <a:xfrm>
              <a:off x="2442678" y="2124404"/>
              <a:ext cx="719622"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正方形/長方形 13"/>
            <p:cNvSpPr/>
            <p:nvPr/>
          </p:nvSpPr>
          <p:spPr>
            <a:xfrm>
              <a:off x="383005" y="4500441"/>
              <a:ext cx="1790403"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正方形/長方形 14"/>
            <p:cNvSpPr/>
            <p:nvPr/>
          </p:nvSpPr>
          <p:spPr>
            <a:xfrm>
              <a:off x="2450924" y="4174221"/>
              <a:ext cx="2121076" cy="28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正方形/長方形 15"/>
            <p:cNvSpPr/>
            <p:nvPr/>
          </p:nvSpPr>
          <p:spPr>
            <a:xfrm>
              <a:off x="372358" y="5763903"/>
              <a:ext cx="108000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p:cNvSpPr/>
            <p:nvPr/>
          </p:nvSpPr>
          <p:spPr>
            <a:xfrm>
              <a:off x="1388744" y="6255188"/>
              <a:ext cx="1217978" cy="10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p:cNvSpPr/>
            <p:nvPr/>
          </p:nvSpPr>
          <p:spPr>
            <a:xfrm>
              <a:off x="1388744" y="6401622"/>
              <a:ext cx="576000" cy="10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23" name="正方形/長方形 22"/>
          <p:cNvSpPr/>
          <p:nvPr/>
        </p:nvSpPr>
        <p:spPr>
          <a:xfrm>
            <a:off x="5031322" y="4518102"/>
            <a:ext cx="2601377" cy="307777"/>
          </a:xfrm>
          <a:prstGeom prst="rect">
            <a:avLst/>
          </a:prstGeom>
        </p:spPr>
        <p:txBody>
          <a:bodyPr wrap="square">
            <a:spAutoFit/>
          </a:bodyPr>
          <a:lstStyle/>
          <a:p>
            <a:pPr>
              <a:lnSpc>
                <a:spcPct val="100000"/>
              </a:lnSpc>
            </a:pPr>
            <a:endParaRPr lang="ja-JP" altLang="en-US" sz="1400" dirty="0">
              <a:latin typeface="Meiryo UI" panose="020B0604030504040204" pitchFamily="50" charset="-128"/>
              <a:ea typeface="Meiryo UI" panose="020B0604030504040204" pitchFamily="50" charset="-128"/>
            </a:endParaRPr>
          </a:p>
        </p:txBody>
      </p:sp>
      <p:grpSp>
        <p:nvGrpSpPr>
          <p:cNvPr id="35" name="グループ化 34"/>
          <p:cNvGrpSpPr/>
          <p:nvPr/>
        </p:nvGrpSpPr>
        <p:grpSpPr>
          <a:xfrm>
            <a:off x="4608000" y="360000"/>
            <a:ext cx="3816000" cy="6032070"/>
            <a:chOff x="4610304" y="400496"/>
            <a:chExt cx="3816000" cy="6032070"/>
          </a:xfrm>
        </p:grpSpPr>
        <p:grpSp>
          <p:nvGrpSpPr>
            <p:cNvPr id="34" name="グループ化 33"/>
            <p:cNvGrpSpPr/>
            <p:nvPr/>
          </p:nvGrpSpPr>
          <p:grpSpPr>
            <a:xfrm>
              <a:off x="4610304" y="800610"/>
              <a:ext cx="3816000" cy="5631956"/>
              <a:chOff x="4683239" y="896146"/>
              <a:chExt cx="3816000" cy="5631956"/>
            </a:xfrm>
          </p:grpSpPr>
          <p:sp>
            <p:nvSpPr>
              <p:cNvPr id="19" name="正方形/長方形 18"/>
              <p:cNvSpPr/>
              <p:nvPr/>
            </p:nvSpPr>
            <p:spPr>
              <a:xfrm>
                <a:off x="4683239" y="896146"/>
                <a:ext cx="3780000" cy="738664"/>
              </a:xfrm>
              <a:prstGeom prst="rect">
                <a:avLst/>
              </a:prstGeom>
            </p:spPr>
            <p:txBody>
              <a:bodyPr wrap="square">
                <a:spAutoFit/>
              </a:bodyPr>
              <a:lstStyle/>
              <a:p>
                <a:pPr>
                  <a:lnSpc>
                    <a:spcPct val="150000"/>
                  </a:lnSpc>
                </a:pPr>
                <a:r>
                  <a:rPr lang="en-US" altLang="ja-JP" sz="1200" b="1" u="sng" dirty="0" smtClean="0">
                    <a:latin typeface="Meiryo UI" panose="020B0604030504040204" pitchFamily="50" charset="-128"/>
                    <a:ea typeface="Meiryo UI" panose="020B0604030504040204" pitchFamily="50" charset="-128"/>
                  </a:rPr>
                  <a:t>e-mail</a:t>
                </a:r>
                <a:endParaRPr lang="en-US" altLang="ja-JP" sz="1200"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施設のメールアドレス</a:t>
                </a:r>
                <a:r>
                  <a:rPr lang="ja-JP" altLang="en-US" sz="1200" dirty="0">
                    <a:latin typeface="Meiryo UI" panose="020B0604030504040204" pitchFamily="50" charset="-128"/>
                    <a:ea typeface="Meiryo UI" panose="020B0604030504040204" pitchFamily="50" charset="-128"/>
                  </a:rPr>
                  <a:t>（個人アドレス及び携帯は不可</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20" name="正方形/長方形 19"/>
              <p:cNvSpPr/>
              <p:nvPr/>
            </p:nvSpPr>
            <p:spPr>
              <a:xfrm>
                <a:off x="4683239" y="1757870"/>
                <a:ext cx="3780000" cy="553998"/>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栄養マネジメント強化加算</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令和</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年度介護報酬改定に伴い設定</a:t>
                </a:r>
                <a:endParaRPr lang="ja-JP" altLang="en-US" sz="1200" dirty="0">
                  <a:latin typeface="Meiryo UI" panose="020B0604030504040204" pitchFamily="50" charset="-128"/>
                  <a:ea typeface="Meiryo UI" panose="020B0604030504040204" pitchFamily="50" charset="-128"/>
                </a:endParaRPr>
              </a:p>
            </p:txBody>
          </p:sp>
          <p:sp>
            <p:nvSpPr>
              <p:cNvPr id="21" name="正方形/長方形 20"/>
              <p:cNvSpPr/>
              <p:nvPr/>
            </p:nvSpPr>
            <p:spPr>
              <a:xfrm>
                <a:off x="4683239" y="2434928"/>
                <a:ext cx="3816000" cy="646331"/>
              </a:xfrm>
              <a:prstGeom prst="rect">
                <a:avLst/>
              </a:prstGeom>
            </p:spPr>
            <p:txBody>
              <a:bodyPr wrap="square">
                <a:spAutoFit/>
              </a:bodyPr>
              <a:lstStyle/>
              <a:p>
                <a:pPr>
                  <a:lnSpc>
                    <a:spcPct val="100000"/>
                  </a:lnSpc>
                </a:pPr>
                <a:r>
                  <a:rPr lang="en-US" altLang="ja-JP" sz="1200" b="1" u="sng" dirty="0" smtClean="0">
                    <a:latin typeface="Meiryo UI" panose="020B0604030504040204" pitchFamily="50" charset="-128"/>
                    <a:ea typeface="Meiryo UI" panose="020B0604030504040204" pitchFamily="50" charset="-128"/>
                  </a:rPr>
                  <a:t>1</a:t>
                </a:r>
                <a:r>
                  <a:rPr lang="ja-JP" altLang="en-US" sz="1200" b="1" u="sng" dirty="0" smtClean="0">
                    <a:latin typeface="Meiryo UI" panose="020B0604030504040204" pitchFamily="50" charset="-128"/>
                    <a:ea typeface="Meiryo UI" panose="020B0604030504040204" pitchFamily="50" charset="-128"/>
                  </a:rPr>
                  <a:t>回あたりの食数</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「その他」は</a:t>
                </a:r>
                <a:r>
                  <a:rPr lang="ja-JP" altLang="en-US" sz="1200" dirty="0">
                    <a:latin typeface="Meiryo UI" panose="020B0604030504040204" pitchFamily="50" charset="-128"/>
                    <a:ea typeface="Meiryo UI" panose="020B0604030504040204" pitchFamily="50" charset="-128"/>
                  </a:rPr>
                  <a:t>、外来透析及びデイケア等で食事を提供している場合に記入する</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朝昼夕のうち最大食数を記入する。</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22" name="正方形/長方形 21"/>
              <p:cNvSpPr/>
              <p:nvPr/>
            </p:nvSpPr>
            <p:spPr>
              <a:xfrm>
                <a:off x="4683239" y="3204319"/>
                <a:ext cx="2601377" cy="461665"/>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院外調理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調理方法を選択する。</a:t>
                </a:r>
                <a:endParaRPr lang="ja-JP" altLang="en-US" sz="1200" dirty="0">
                  <a:latin typeface="Meiryo UI" panose="020B0604030504040204" pitchFamily="50" charset="-128"/>
                  <a:ea typeface="Meiryo UI" panose="020B0604030504040204" pitchFamily="50" charset="-128"/>
                </a:endParaRPr>
              </a:p>
            </p:txBody>
          </p:sp>
          <p:sp>
            <p:nvSpPr>
              <p:cNvPr id="24" name="正方形/長方形 23"/>
              <p:cNvSpPr/>
              <p:nvPr/>
            </p:nvSpPr>
            <p:spPr>
              <a:xfrm>
                <a:off x="4683239" y="3789044"/>
                <a:ext cx="3780000" cy="800219"/>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食事せん規約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有の場合、当該</a:t>
                </a:r>
                <a:r>
                  <a:rPr lang="ja-JP" altLang="en-US" sz="1200" dirty="0">
                    <a:latin typeface="Meiryo UI" panose="020B0604030504040204" pitchFamily="50" charset="-128"/>
                    <a:ea typeface="Meiryo UI" panose="020B0604030504040204" pitchFamily="50" charset="-128"/>
                  </a:rPr>
                  <a:t>規約の作成日（直近の改定年月</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を記入</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（特別食加算に関する取扱いは、国関係</a:t>
                </a:r>
                <a:r>
                  <a:rPr lang="ja-JP" altLang="en-US" sz="1000" dirty="0" smtClean="0">
                    <a:latin typeface="Meiryo UI" panose="020B0604030504040204" pitchFamily="50" charset="-128"/>
                    <a:ea typeface="Meiryo UI" panose="020B0604030504040204" pitchFamily="50" charset="-128"/>
                  </a:rPr>
                  <a:t>通知等でご確認ください</a:t>
                </a:r>
                <a:r>
                  <a:rPr lang="ja-JP" altLang="en-US" sz="1000" dirty="0">
                    <a:latin typeface="Meiryo UI" panose="020B0604030504040204" pitchFamily="50" charset="-128"/>
                    <a:ea typeface="Meiryo UI" panose="020B0604030504040204" pitchFamily="50" charset="-128"/>
                  </a:rPr>
                  <a:t>。）</a:t>
                </a:r>
              </a:p>
            </p:txBody>
          </p:sp>
          <p:sp>
            <p:nvSpPr>
              <p:cNvPr id="25" name="正方形/長方形 24"/>
              <p:cNvSpPr/>
              <p:nvPr/>
            </p:nvSpPr>
            <p:spPr>
              <a:xfrm>
                <a:off x="4683239" y="4712323"/>
                <a:ext cx="3780000" cy="646331"/>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チーム医療</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栄養サポートチーム等、管理栄養士が参画して</a:t>
                </a:r>
                <a:r>
                  <a:rPr lang="ja-JP" altLang="en-US" sz="1200" dirty="0" smtClean="0">
                    <a:latin typeface="Meiryo UI" panose="020B0604030504040204" pitchFamily="50" charset="-128"/>
                    <a:ea typeface="Meiryo UI" panose="020B0604030504040204" pitchFamily="50" charset="-128"/>
                  </a:rPr>
                  <a:t>いる</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主</a:t>
                </a:r>
                <a:r>
                  <a:rPr lang="ja-JP" altLang="en-US" sz="1200" dirty="0">
                    <a:latin typeface="Meiryo UI" panose="020B0604030504040204" pitchFamily="50" charset="-128"/>
                    <a:ea typeface="Meiryo UI" panose="020B0604030504040204" pitchFamily="50" charset="-128"/>
                  </a:rPr>
                  <a:t>な活動組織を記入する。 </a:t>
                </a:r>
              </a:p>
            </p:txBody>
          </p:sp>
          <p:sp>
            <p:nvSpPr>
              <p:cNvPr id="27" name="正方形/長方形 26"/>
              <p:cNvSpPr/>
              <p:nvPr/>
            </p:nvSpPr>
            <p:spPr>
              <a:xfrm>
                <a:off x="4683239" y="5481714"/>
                <a:ext cx="3780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食品等の備蓄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有の場合は何日分かを記載する。</a:t>
                </a:r>
                <a:endParaRPr lang="ja-JP" altLang="en-US" sz="1200" dirty="0">
                  <a:latin typeface="Meiryo UI" panose="020B0604030504040204" pitchFamily="50" charset="-128"/>
                  <a:ea typeface="Meiryo UI" panose="020B0604030504040204" pitchFamily="50" charset="-128"/>
                </a:endParaRPr>
              </a:p>
            </p:txBody>
          </p:sp>
          <p:sp>
            <p:nvSpPr>
              <p:cNvPr id="30" name="正方形/長方形 29"/>
              <p:cNvSpPr/>
              <p:nvPr/>
            </p:nvSpPr>
            <p:spPr>
              <a:xfrm>
                <a:off x="4683239" y="6066437"/>
                <a:ext cx="3312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施設間連携</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他施設と協定等が締結されている場合</a:t>
                </a:r>
                <a:r>
                  <a:rPr lang="ja-JP" altLang="en-US" sz="1200" dirty="0" smtClean="0">
                    <a:latin typeface="Meiryo UI" panose="020B0604030504040204" pitchFamily="50" charset="-128"/>
                    <a:ea typeface="Meiryo UI" panose="020B0604030504040204" pitchFamily="50" charset="-128"/>
                  </a:rPr>
                  <a:t>に有と</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a:t>
                </a:r>
                <a:endParaRPr lang="en-US" altLang="ja-JP" sz="1200" b="1" u="sng" dirty="0" smtClean="0">
                  <a:latin typeface="Meiryo UI" panose="020B0604030504040204" pitchFamily="50" charset="-128"/>
                  <a:ea typeface="Meiryo UI" panose="020B0604030504040204" pitchFamily="50" charset="-128"/>
                </a:endParaRPr>
              </a:p>
            </p:txBody>
          </p:sp>
        </p:grpSp>
        <p:sp>
          <p:nvSpPr>
            <p:cNvPr id="31" name="テキスト ボックス 30"/>
            <p:cNvSpPr txBox="1"/>
            <p:nvPr/>
          </p:nvSpPr>
          <p:spPr>
            <a:xfrm>
              <a:off x="4610304" y="400496"/>
              <a:ext cx="1300688" cy="307777"/>
            </a:xfrm>
            <a:prstGeom prst="rect">
              <a:avLst/>
            </a:prstGeom>
            <a:noFill/>
          </p:spPr>
          <p:txBody>
            <a:bodyPr wrap="square" rtlCol="0">
              <a:spAutoFit/>
            </a:bodyPr>
            <a:lstStyle/>
            <a:p>
              <a:r>
                <a:rPr lang="ja-JP" altLang="en-US" sz="1400" u="sng" dirty="0">
                  <a:latin typeface="Meiryo UI" panose="020B0604030504040204" pitchFamily="50" charset="-128"/>
                  <a:ea typeface="Meiryo UI" panose="020B0604030504040204" pitchFamily="50" charset="-128"/>
                </a:rPr>
                <a:t>主</a:t>
              </a:r>
              <a:r>
                <a:rPr lang="ja-JP" altLang="en-US" sz="1400" u="sng" dirty="0" smtClean="0">
                  <a:latin typeface="Meiryo UI" panose="020B0604030504040204" pitchFamily="50" charset="-128"/>
                  <a:ea typeface="Meiryo UI" panose="020B0604030504040204" pitchFamily="50" charset="-128"/>
                </a:rPr>
                <a:t>な変更点</a:t>
              </a:r>
              <a:endParaRPr kumimoji="1" lang="ja-JP" altLang="en-US" sz="1400" u="sng" dirty="0">
                <a:latin typeface="Meiryo UI" panose="020B0604030504040204" pitchFamily="50" charset="-128"/>
                <a:ea typeface="Meiryo UI" panose="020B0604030504040204" pitchFamily="50" charset="-128"/>
              </a:endParaRPr>
            </a:p>
          </p:txBody>
        </p:sp>
      </p:grpSp>
      <p:sp>
        <p:nvSpPr>
          <p:cNvPr id="33" name="テキスト ボックス 32"/>
          <p:cNvSpPr txBox="1"/>
          <p:nvPr/>
        </p:nvSpPr>
        <p:spPr>
          <a:xfrm>
            <a:off x="3821372" y="130367"/>
            <a:ext cx="750627"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表面</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 name="テキスト ボックス 1"/>
          <p:cNvSpPr txBox="1"/>
          <p:nvPr/>
        </p:nvSpPr>
        <p:spPr bwMode="white">
          <a:xfrm>
            <a:off x="1976000" y="5345326"/>
            <a:ext cx="288000" cy="107722"/>
          </a:xfrm>
          <a:prstGeom prst="rect">
            <a:avLst/>
          </a:prstGeom>
          <a:noFill/>
        </p:spPr>
        <p:txBody>
          <a:bodyPr wrap="square" lIns="0" tIns="0" rIns="0" bIns="0" rtlCol="0" anchor="ctr" anchorCtr="0">
            <a:spAutoFit/>
          </a:bodyPr>
          <a:lstStyle/>
          <a:p>
            <a:r>
              <a:rPr kumimoji="1" lang="en-US" altLang="ja-JP" sz="700" dirty="0" smtClean="0">
                <a:latin typeface="Meiryo UI" panose="020B0604030504040204" pitchFamily="50" charset="-128"/>
                <a:ea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rPr>
              <a:t>居宅</a:t>
            </a:r>
            <a:r>
              <a:rPr kumimoji="1" lang="en-US" altLang="ja-JP" sz="700"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885146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16326" y="479722"/>
            <a:ext cx="4123123" cy="6094800"/>
            <a:chOff x="279360" y="191066"/>
            <a:chExt cx="4123123" cy="6094800"/>
          </a:xfrm>
        </p:grpSpPr>
        <p:pic>
          <p:nvPicPr>
            <p:cNvPr id="3" name="図 2"/>
            <p:cNvPicPr>
              <a:picLocks noChangeAspect="1"/>
            </p:cNvPicPr>
            <p:nvPr/>
          </p:nvPicPr>
          <p:blipFill>
            <a:blip r:embed="rId2"/>
            <a:stretch>
              <a:fillRect/>
            </a:stretch>
          </p:blipFill>
          <p:spPr>
            <a:xfrm>
              <a:off x="279360" y="191066"/>
              <a:ext cx="4123123" cy="6094800"/>
            </a:xfrm>
            <a:prstGeom prst="rect">
              <a:avLst/>
            </a:prstGeom>
          </p:spPr>
        </p:pic>
        <p:sp>
          <p:nvSpPr>
            <p:cNvPr id="4" name="正方形/長方形 3"/>
            <p:cNvSpPr/>
            <p:nvPr/>
          </p:nvSpPr>
          <p:spPr>
            <a:xfrm>
              <a:off x="340319" y="379236"/>
              <a:ext cx="2000601"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p:cNvSpPr/>
            <p:nvPr/>
          </p:nvSpPr>
          <p:spPr>
            <a:xfrm>
              <a:off x="2340921" y="379236"/>
              <a:ext cx="2000601"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正方形/長方形 5"/>
            <p:cNvSpPr/>
            <p:nvPr/>
          </p:nvSpPr>
          <p:spPr>
            <a:xfrm>
              <a:off x="2351999" y="566952"/>
              <a:ext cx="2000601" cy="536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7" name="テキスト ボックス 6"/>
          <p:cNvSpPr txBox="1"/>
          <p:nvPr/>
        </p:nvSpPr>
        <p:spPr>
          <a:xfrm>
            <a:off x="4610304" y="318608"/>
            <a:ext cx="1300688" cy="307777"/>
          </a:xfrm>
          <a:prstGeom prst="rect">
            <a:avLst/>
          </a:prstGeom>
          <a:noFill/>
        </p:spPr>
        <p:txBody>
          <a:bodyPr wrap="square" rtlCol="0">
            <a:spAutoFit/>
          </a:bodyPr>
          <a:lstStyle/>
          <a:p>
            <a:r>
              <a:rPr lang="ja-JP" altLang="en-US" sz="1400" u="sng" dirty="0">
                <a:latin typeface="Meiryo UI" panose="020B0604030504040204" pitchFamily="50" charset="-128"/>
                <a:ea typeface="Meiryo UI" panose="020B0604030504040204" pitchFamily="50" charset="-128"/>
              </a:rPr>
              <a:t>主</a:t>
            </a:r>
            <a:r>
              <a:rPr lang="ja-JP" altLang="en-US" sz="1400" u="sng" dirty="0" smtClean="0">
                <a:latin typeface="Meiryo UI" panose="020B0604030504040204" pitchFamily="50" charset="-128"/>
                <a:ea typeface="Meiryo UI" panose="020B0604030504040204" pitchFamily="50" charset="-128"/>
              </a:rPr>
              <a:t>な変更点</a:t>
            </a:r>
            <a:endParaRPr kumimoji="1" lang="ja-JP" altLang="en-US" sz="1400" u="sng"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4683239" y="789254"/>
            <a:ext cx="3780000" cy="2278950"/>
            <a:chOff x="4683239" y="789254"/>
            <a:chExt cx="3780000" cy="2278950"/>
          </a:xfrm>
        </p:grpSpPr>
        <p:sp>
          <p:nvSpPr>
            <p:cNvPr id="8" name="正方形/長方形 7"/>
            <p:cNvSpPr/>
            <p:nvPr/>
          </p:nvSpPr>
          <p:spPr>
            <a:xfrm>
              <a:off x="4683239" y="789254"/>
              <a:ext cx="3780000" cy="738664"/>
            </a:xfrm>
            <a:prstGeom prst="rect">
              <a:avLst/>
            </a:prstGeom>
          </p:spPr>
          <p:txBody>
            <a:bodyPr wrap="square">
              <a:spAutoFit/>
            </a:bodyPr>
            <a:lstStyle/>
            <a:p>
              <a:pPr>
                <a:lnSpc>
                  <a:spcPct val="150000"/>
                </a:lnSpc>
              </a:pPr>
              <a:r>
                <a:rPr lang="ja-JP" altLang="en-US" sz="1200" b="1" u="sng" dirty="0">
                  <a:latin typeface="Meiryo UI" panose="020B0604030504040204" pitchFamily="50" charset="-128"/>
                  <a:ea typeface="Meiryo UI" panose="020B0604030504040204" pitchFamily="50" charset="-128"/>
                </a:rPr>
                <a:t>基準設定</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a:latin typeface="Meiryo UI" panose="020B0604030504040204" pitchFamily="50" charset="-128"/>
                  <a:ea typeface="Meiryo UI" panose="020B0604030504040204" pitchFamily="50" charset="-128"/>
                </a:rPr>
                <a:t>給与栄養目標量及び食品群別目標量を設定した</a:t>
              </a:r>
              <a:r>
                <a:rPr lang="ja-JP" altLang="en-US" sz="1200" dirty="0" smtClean="0">
                  <a:latin typeface="Meiryo UI" panose="020B0604030504040204" pitchFamily="50" charset="-128"/>
                  <a:ea typeface="Meiryo UI" panose="020B0604030504040204" pitchFamily="50" charset="-128"/>
                </a:rPr>
                <a:t>年月</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9" name="正方形/長方形 8"/>
            <p:cNvSpPr/>
            <p:nvPr/>
          </p:nvSpPr>
          <p:spPr>
            <a:xfrm>
              <a:off x="4683239" y="1651730"/>
              <a:ext cx="3780000" cy="738664"/>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栄養価計算の基準</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a:latin typeface="Meiryo UI" panose="020B0604030504040204" pitchFamily="50" charset="-128"/>
                  <a:ea typeface="Meiryo UI" panose="020B0604030504040204" pitchFamily="50" charset="-128"/>
                </a:rPr>
                <a:t>給与栄養量を算出する際に使用</a:t>
              </a:r>
              <a:r>
                <a:rPr lang="ja-JP" altLang="en-US" sz="1200" dirty="0" smtClean="0">
                  <a:latin typeface="Meiryo UI" panose="020B0604030504040204" pitchFamily="50" charset="-128"/>
                  <a:ea typeface="Meiryo UI" panose="020B0604030504040204" pitchFamily="50" charset="-128"/>
                </a:rPr>
                <a:t>した日本食品</a:t>
              </a:r>
              <a:r>
                <a:rPr lang="ja-JP" altLang="en-US" sz="1200" dirty="0">
                  <a:latin typeface="Meiryo UI" panose="020B0604030504040204" pitchFamily="50" charset="-128"/>
                  <a:ea typeface="Meiryo UI" panose="020B0604030504040204" pitchFamily="50" charset="-128"/>
                </a:rPr>
                <a:t>標準成分表</a:t>
              </a:r>
              <a:r>
                <a:rPr lang="ja-JP" altLang="en-US" sz="1200" dirty="0" smtClean="0">
                  <a:latin typeface="Meiryo UI" panose="020B0604030504040204" pitchFamily="50" charset="-128"/>
                  <a:ea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rPr>
                <a:t>、該当する</a:t>
              </a:r>
              <a:r>
                <a:rPr lang="ja-JP" altLang="en-US" sz="1200" dirty="0" smtClean="0">
                  <a:latin typeface="Meiryo UI" panose="020B0604030504040204" pitchFamily="50" charset="-128"/>
                  <a:ea typeface="Meiryo UI" panose="020B0604030504040204" pitchFamily="50" charset="-128"/>
                </a:rPr>
                <a:t>ものを選択する。</a:t>
              </a:r>
              <a:endParaRPr lang="ja-JP" altLang="en-US" sz="1200" dirty="0">
                <a:latin typeface="Meiryo UI" panose="020B0604030504040204" pitchFamily="50" charset="-128"/>
                <a:ea typeface="Meiryo UI" panose="020B0604030504040204" pitchFamily="50" charset="-128"/>
              </a:endParaRPr>
            </a:p>
          </p:txBody>
        </p:sp>
        <p:sp>
          <p:nvSpPr>
            <p:cNvPr id="10" name="正方形/長方形 9"/>
            <p:cNvSpPr/>
            <p:nvPr/>
          </p:nvSpPr>
          <p:spPr>
            <a:xfrm>
              <a:off x="4683239" y="2514206"/>
              <a:ext cx="3780000" cy="553998"/>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食品群名</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日本</a:t>
              </a:r>
              <a:r>
                <a:rPr lang="ja-JP" altLang="en-US" sz="1200" dirty="0">
                  <a:latin typeface="Meiryo UI" panose="020B0604030504040204" pitchFamily="50" charset="-128"/>
                  <a:ea typeface="Meiryo UI" panose="020B0604030504040204" pitchFamily="50" charset="-128"/>
                </a:rPr>
                <a:t>食品標準成分表</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年版（八訂）にあわせ</a:t>
              </a:r>
              <a:r>
                <a:rPr lang="ja-JP" altLang="en-US" sz="1200" dirty="0" smtClean="0">
                  <a:latin typeface="Meiryo UI" panose="020B0604030504040204" pitchFamily="50" charset="-128"/>
                  <a:ea typeface="Meiryo UI" panose="020B0604030504040204" pitchFamily="50" charset="-128"/>
                </a:rPr>
                <a:t>変更</a:t>
              </a:r>
              <a:endParaRPr lang="ja-JP" altLang="en-US" sz="1200" dirty="0">
                <a:latin typeface="Meiryo UI" panose="020B0604030504040204" pitchFamily="50" charset="-128"/>
                <a:ea typeface="Meiryo UI" panose="020B0604030504040204" pitchFamily="50" charset="-128"/>
              </a:endParaRPr>
            </a:p>
          </p:txBody>
        </p:sp>
      </p:grpSp>
      <p:sp>
        <p:nvSpPr>
          <p:cNvPr id="2" name="正方形/長方形 1"/>
          <p:cNvSpPr/>
          <p:nvPr/>
        </p:nvSpPr>
        <p:spPr>
          <a:xfrm>
            <a:off x="4683239" y="4122420"/>
            <a:ext cx="3780000" cy="617220"/>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smtClean="0">
                <a:latin typeface="Meiryo UI" panose="020B0604030504040204" pitchFamily="50" charset="-128"/>
                <a:ea typeface="Meiryo UI" panose="020B0604030504040204" pitchFamily="50" charset="-128"/>
              </a:rPr>
              <a:t>裏面の主な変更は、</a:t>
            </a:r>
            <a:r>
              <a:rPr kumimoji="1" lang="ja-JP" altLang="en-US" sz="1200" dirty="0" smtClean="0">
                <a:latin typeface="Meiryo UI" panose="020B0604030504040204" pitchFamily="50" charset="-128"/>
                <a:ea typeface="Meiryo UI" panose="020B0604030504040204" pitchFamily="50" charset="-128"/>
              </a:rPr>
              <a:t>介護保険施設</a:t>
            </a:r>
            <a:r>
              <a:rPr kumimoji="1"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事業所・学校等</a:t>
            </a:r>
            <a:endParaRPr lang="en-US" altLang="ja-JP" sz="1200" dirty="0" smtClean="0">
              <a:latin typeface="Meiryo UI" panose="020B0604030504040204" pitchFamily="50" charset="-128"/>
              <a:ea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老人</a:t>
            </a:r>
            <a:r>
              <a:rPr kumimoji="1" lang="ja-JP" altLang="en-US" sz="1200" dirty="0">
                <a:latin typeface="Meiryo UI" panose="020B0604030504040204" pitchFamily="50" charset="-128"/>
                <a:ea typeface="Meiryo UI" panose="020B0604030504040204" pitchFamily="50" charset="-128"/>
              </a:rPr>
              <a:t>福祉</a:t>
            </a:r>
            <a:r>
              <a:rPr kumimoji="1" lang="ja-JP" altLang="en-US" sz="1200" dirty="0" smtClean="0">
                <a:latin typeface="Meiryo UI" panose="020B0604030504040204" pitchFamily="50" charset="-128"/>
                <a:ea typeface="Meiryo UI" panose="020B0604030504040204" pitchFamily="50" charset="-128"/>
              </a:rPr>
              <a:t>施設等も同様です。</a:t>
            </a:r>
            <a:endParaRPr kumimoji="1" lang="en-US" altLang="ja-JP" sz="1200" dirty="0" smtClean="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820163" y="146685"/>
            <a:ext cx="778598"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裏</a:t>
            </a:r>
            <a:r>
              <a:rPr kumimoji="1" lang="ja-JP" altLang="en-US" sz="1200" dirty="0" smtClean="0">
                <a:latin typeface="Meiryo UI" panose="020B0604030504040204" pitchFamily="50" charset="-128"/>
                <a:ea typeface="Meiryo UI" panose="020B0604030504040204" pitchFamily="50" charset="-128"/>
              </a:rPr>
              <a:t>面</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5" name="正方形/長方形 14"/>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 name="フローチャート : 結合子 1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12</a:t>
            </a:r>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0713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ホームベース 1"/>
          <p:cNvSpPr/>
          <p:nvPr/>
        </p:nvSpPr>
        <p:spPr>
          <a:xfrm>
            <a:off x="164539" y="133336"/>
            <a:ext cx="2340000" cy="360000"/>
          </a:xfrm>
          <a:prstGeom prst="homePlat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介護保険施設</a:t>
            </a:r>
            <a:endParaRPr kumimoji="1" lang="ja-JP" altLang="en-US" sz="1400" b="1"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3821372" y="130367"/>
            <a:ext cx="750627"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表面</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grpSp>
        <p:nvGrpSpPr>
          <p:cNvPr id="18" name="グループ化 17"/>
          <p:cNvGrpSpPr/>
          <p:nvPr/>
        </p:nvGrpSpPr>
        <p:grpSpPr>
          <a:xfrm>
            <a:off x="4608000" y="360000"/>
            <a:ext cx="3816000" cy="6032070"/>
            <a:chOff x="4608000" y="360000"/>
            <a:chExt cx="3816000" cy="6032070"/>
          </a:xfrm>
        </p:grpSpPr>
        <p:sp>
          <p:nvSpPr>
            <p:cNvPr id="8" name="正方形/長方形 7"/>
            <p:cNvSpPr/>
            <p:nvPr/>
          </p:nvSpPr>
          <p:spPr>
            <a:xfrm>
              <a:off x="4608000" y="829316"/>
              <a:ext cx="3780000" cy="738664"/>
            </a:xfrm>
            <a:prstGeom prst="rect">
              <a:avLst/>
            </a:prstGeom>
          </p:spPr>
          <p:txBody>
            <a:bodyPr wrap="square">
              <a:spAutoFit/>
            </a:bodyPr>
            <a:lstStyle/>
            <a:p>
              <a:pPr>
                <a:lnSpc>
                  <a:spcPct val="150000"/>
                </a:lnSpc>
              </a:pPr>
              <a:r>
                <a:rPr lang="en-US" altLang="ja-JP" sz="1200" b="1" u="sng" dirty="0" smtClean="0">
                  <a:latin typeface="Meiryo UI" panose="020B0604030504040204" pitchFamily="50" charset="-128"/>
                  <a:ea typeface="Meiryo UI" panose="020B0604030504040204" pitchFamily="50" charset="-128"/>
                </a:rPr>
                <a:t>e-mail</a:t>
              </a:r>
              <a:endParaRPr lang="en-US" altLang="ja-JP" sz="1200"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施設のメールアドレス</a:t>
              </a:r>
              <a:r>
                <a:rPr lang="ja-JP" altLang="en-US" sz="1200" dirty="0">
                  <a:latin typeface="Meiryo UI" panose="020B0604030504040204" pitchFamily="50" charset="-128"/>
                  <a:ea typeface="Meiryo UI" panose="020B0604030504040204" pitchFamily="50" charset="-128"/>
                </a:rPr>
                <a:t>（個人アドレス及び携帯は不可</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9" name="正方形/長方形 8"/>
            <p:cNvSpPr/>
            <p:nvPr/>
          </p:nvSpPr>
          <p:spPr>
            <a:xfrm>
              <a:off x="4608000" y="2308755"/>
              <a:ext cx="3780000" cy="553998"/>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栄養マネジメント強化加算</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令和</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年度介護報酬改定に伴い設定</a:t>
              </a:r>
              <a:endParaRPr lang="ja-JP" altLang="en-US" sz="1200" dirty="0">
                <a:latin typeface="Meiryo UI" panose="020B0604030504040204" pitchFamily="50" charset="-128"/>
                <a:ea typeface="Meiryo UI" panose="020B0604030504040204" pitchFamily="50" charset="-128"/>
              </a:endParaRPr>
            </a:p>
          </p:txBody>
        </p:sp>
        <p:sp>
          <p:nvSpPr>
            <p:cNvPr id="10" name="正方形/長方形 9"/>
            <p:cNvSpPr/>
            <p:nvPr/>
          </p:nvSpPr>
          <p:spPr>
            <a:xfrm>
              <a:off x="4608000" y="1707535"/>
              <a:ext cx="3816000" cy="461665"/>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施設種別</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「介護医療院」を追加</a:t>
              </a:r>
              <a:endParaRPr lang="ja-JP" altLang="en-US" sz="12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608000" y="3002308"/>
              <a:ext cx="2601377" cy="461665"/>
            </a:xfrm>
            <a:prstGeom prst="rect">
              <a:avLst/>
            </a:prstGeom>
          </p:spPr>
          <p:txBody>
            <a:bodyPr wrap="square">
              <a:spAutoFit/>
            </a:bodyPr>
            <a:lstStyle/>
            <a:p>
              <a:pPr>
                <a:lnSpc>
                  <a:spcPct val="100000"/>
                </a:lnSpc>
              </a:pPr>
              <a:r>
                <a:rPr lang="ja-JP" altLang="en-US" sz="1200" b="1" u="sng" dirty="0">
                  <a:latin typeface="Meiryo UI" panose="020B0604030504040204" pitchFamily="50" charset="-128"/>
                  <a:ea typeface="Meiryo UI" panose="020B0604030504040204" pitchFamily="50" charset="-128"/>
                </a:rPr>
                <a:t>施設</a:t>
              </a:r>
              <a:r>
                <a:rPr lang="ja-JP" altLang="en-US" sz="1200" b="1" u="sng" dirty="0" smtClean="0">
                  <a:latin typeface="Meiryo UI" panose="020B0604030504040204" pitchFamily="50" charset="-128"/>
                  <a:ea typeface="Meiryo UI" panose="020B0604030504040204" pitchFamily="50" charset="-128"/>
                </a:rPr>
                <a:t>外調理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調理方法を選択する。</a:t>
              </a:r>
              <a:endParaRPr lang="ja-JP" altLang="en-US" sz="1200" dirty="0">
                <a:latin typeface="Meiryo UI" panose="020B0604030504040204" pitchFamily="50" charset="-128"/>
                <a:ea typeface="Meiryo UI" panose="020B0604030504040204" pitchFamily="50" charset="-128"/>
              </a:endParaRPr>
            </a:p>
          </p:txBody>
        </p:sp>
        <p:sp>
          <p:nvSpPr>
            <p:cNvPr id="12" name="正方形/長方形 11"/>
            <p:cNvSpPr/>
            <p:nvPr/>
          </p:nvSpPr>
          <p:spPr>
            <a:xfrm>
              <a:off x="4608000" y="3603528"/>
              <a:ext cx="3780000" cy="784830"/>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食事せん規約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有の場合、当該</a:t>
              </a:r>
              <a:r>
                <a:rPr lang="ja-JP" altLang="en-US" sz="1200" dirty="0">
                  <a:latin typeface="Meiryo UI" panose="020B0604030504040204" pitchFamily="50" charset="-128"/>
                  <a:ea typeface="Meiryo UI" panose="020B0604030504040204" pitchFamily="50" charset="-128"/>
                </a:rPr>
                <a:t>規約の作成日（直近の改定年月</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を記入</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（療養食加算に関する取扱いは、国関係</a:t>
              </a:r>
              <a:r>
                <a:rPr lang="ja-JP" altLang="en-US" sz="900" dirty="0" smtClean="0">
                  <a:latin typeface="Meiryo UI" panose="020B0604030504040204" pitchFamily="50" charset="-128"/>
                  <a:ea typeface="Meiryo UI" panose="020B0604030504040204" pitchFamily="50" charset="-128"/>
                </a:rPr>
                <a:t>通知等でご確認ください</a:t>
              </a:r>
              <a:r>
                <a:rPr lang="ja-JP" altLang="en-US" sz="900" dirty="0">
                  <a:latin typeface="Meiryo UI" panose="020B0604030504040204" pitchFamily="50" charset="-128"/>
                  <a:ea typeface="Meiryo UI" panose="020B0604030504040204" pitchFamily="50" charset="-128"/>
                </a:rPr>
                <a:t>。）</a:t>
              </a:r>
            </a:p>
          </p:txBody>
        </p:sp>
        <p:sp>
          <p:nvSpPr>
            <p:cNvPr id="13" name="正方形/長方形 12"/>
            <p:cNvSpPr/>
            <p:nvPr/>
          </p:nvSpPr>
          <p:spPr>
            <a:xfrm>
              <a:off x="4608000" y="4543302"/>
              <a:ext cx="3780000" cy="646331"/>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多職種協働</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褥瘡対策チーム等、管理栄養士が参画して</a:t>
              </a:r>
              <a:r>
                <a:rPr lang="ja-JP" altLang="en-US" sz="1200" dirty="0" smtClean="0">
                  <a:latin typeface="Meiryo UI" panose="020B0604030504040204" pitchFamily="50" charset="-128"/>
                  <a:ea typeface="Meiryo UI" panose="020B0604030504040204" pitchFamily="50" charset="-128"/>
                </a:rPr>
                <a:t>いる</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主</a:t>
              </a:r>
              <a:r>
                <a:rPr lang="ja-JP" altLang="en-US" sz="1200" dirty="0">
                  <a:latin typeface="Meiryo UI" panose="020B0604030504040204" pitchFamily="50" charset="-128"/>
                  <a:ea typeface="Meiryo UI" panose="020B0604030504040204" pitchFamily="50" charset="-128"/>
                </a:rPr>
                <a:t>な活動組織について記入する。</a:t>
              </a:r>
            </a:p>
          </p:txBody>
        </p:sp>
        <p:sp>
          <p:nvSpPr>
            <p:cNvPr id="14" name="正方形/長方形 13"/>
            <p:cNvSpPr/>
            <p:nvPr/>
          </p:nvSpPr>
          <p:spPr>
            <a:xfrm>
              <a:off x="4608000" y="5329188"/>
              <a:ext cx="3780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食品等の備蓄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有の場合は何日分かを記載する。</a:t>
              </a:r>
              <a:endParaRPr lang="ja-JP" altLang="en-US" sz="1200" dirty="0">
                <a:latin typeface="Meiryo UI" panose="020B0604030504040204" pitchFamily="50" charset="-128"/>
                <a:ea typeface="Meiryo UI" panose="020B0604030504040204" pitchFamily="50" charset="-128"/>
              </a:endParaRPr>
            </a:p>
          </p:txBody>
        </p:sp>
        <p:sp>
          <p:nvSpPr>
            <p:cNvPr id="15" name="正方形/長方形 14"/>
            <p:cNvSpPr/>
            <p:nvPr/>
          </p:nvSpPr>
          <p:spPr>
            <a:xfrm>
              <a:off x="4608000" y="5930405"/>
              <a:ext cx="3312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施設間連携</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他施設と協定等が締結されている場合</a:t>
              </a:r>
              <a:r>
                <a:rPr lang="ja-JP" altLang="en-US" sz="1200" dirty="0" smtClean="0">
                  <a:latin typeface="Meiryo UI" panose="020B0604030504040204" pitchFamily="50" charset="-128"/>
                  <a:ea typeface="Meiryo UI" panose="020B0604030504040204" pitchFamily="50" charset="-128"/>
                </a:rPr>
                <a:t>に有と</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a:t>
              </a:r>
              <a:endParaRPr lang="en-US" altLang="ja-JP" sz="1200" b="1" u="sng" dirty="0" smtClean="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608000" y="360000"/>
              <a:ext cx="1300688" cy="307777"/>
            </a:xfrm>
            <a:prstGeom prst="rect">
              <a:avLst/>
            </a:prstGeom>
            <a:noFill/>
          </p:spPr>
          <p:txBody>
            <a:bodyPr wrap="square" rtlCol="0">
              <a:spAutoFit/>
            </a:bodyPr>
            <a:lstStyle/>
            <a:p>
              <a:r>
                <a:rPr lang="ja-JP" altLang="en-US" sz="1400" u="sng" dirty="0">
                  <a:latin typeface="Meiryo UI" panose="020B0604030504040204" pitchFamily="50" charset="-128"/>
                  <a:ea typeface="Meiryo UI" panose="020B0604030504040204" pitchFamily="50" charset="-128"/>
                </a:rPr>
                <a:t>主</a:t>
              </a:r>
              <a:r>
                <a:rPr lang="ja-JP" altLang="en-US" sz="1400" u="sng" dirty="0" smtClean="0">
                  <a:latin typeface="Meiryo UI" panose="020B0604030504040204" pitchFamily="50" charset="-128"/>
                  <a:ea typeface="Meiryo UI" panose="020B0604030504040204" pitchFamily="50" charset="-128"/>
                </a:rPr>
                <a:t>な変更点</a:t>
              </a:r>
              <a:endParaRPr kumimoji="1" lang="ja-JP" altLang="en-US" sz="1400" u="sng" dirty="0">
                <a:latin typeface="Meiryo UI" panose="020B0604030504040204" pitchFamily="50" charset="-128"/>
                <a:ea typeface="Meiryo UI" panose="020B0604030504040204" pitchFamily="50" charset="-128"/>
              </a:endParaRPr>
            </a:p>
          </p:txBody>
        </p:sp>
      </p:grpSp>
      <p:grpSp>
        <p:nvGrpSpPr>
          <p:cNvPr id="25" name="グループ化 24"/>
          <p:cNvGrpSpPr/>
          <p:nvPr/>
        </p:nvGrpSpPr>
        <p:grpSpPr>
          <a:xfrm>
            <a:off x="196289" y="580250"/>
            <a:ext cx="4116990" cy="6228000"/>
            <a:chOff x="196289" y="580250"/>
            <a:chExt cx="4116990" cy="6228000"/>
          </a:xfrm>
        </p:grpSpPr>
        <p:pic>
          <p:nvPicPr>
            <p:cNvPr id="4" name="図 3"/>
            <p:cNvPicPr>
              <a:picLocks noChangeAspect="1"/>
            </p:cNvPicPr>
            <p:nvPr/>
          </p:nvPicPr>
          <p:blipFill>
            <a:blip r:embed="rId2"/>
            <a:stretch>
              <a:fillRect/>
            </a:stretch>
          </p:blipFill>
          <p:spPr>
            <a:xfrm>
              <a:off x="196289" y="580250"/>
              <a:ext cx="4116990" cy="6228000"/>
            </a:xfrm>
            <a:prstGeom prst="rect">
              <a:avLst/>
            </a:prstGeom>
          </p:spPr>
        </p:pic>
        <p:sp>
          <p:nvSpPr>
            <p:cNvPr id="16" name="正方形/長方形 15"/>
            <p:cNvSpPr/>
            <p:nvPr/>
          </p:nvSpPr>
          <p:spPr>
            <a:xfrm>
              <a:off x="243042" y="1461925"/>
              <a:ext cx="43200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p:cNvSpPr/>
            <p:nvPr/>
          </p:nvSpPr>
          <p:spPr>
            <a:xfrm>
              <a:off x="243041" y="1639725"/>
              <a:ext cx="1962000" cy="32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p:cNvSpPr/>
            <p:nvPr/>
          </p:nvSpPr>
          <p:spPr>
            <a:xfrm>
              <a:off x="2217740" y="1637000"/>
              <a:ext cx="2049459"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p:cNvSpPr/>
            <p:nvPr/>
          </p:nvSpPr>
          <p:spPr>
            <a:xfrm>
              <a:off x="2202659" y="3857674"/>
              <a:ext cx="2064540" cy="346025"/>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p:cNvSpPr/>
            <p:nvPr/>
          </p:nvSpPr>
          <p:spPr>
            <a:xfrm>
              <a:off x="2209008" y="4260495"/>
              <a:ext cx="1618713"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p:cNvSpPr/>
            <p:nvPr/>
          </p:nvSpPr>
          <p:spPr>
            <a:xfrm>
              <a:off x="243040" y="5827705"/>
              <a:ext cx="804709"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p:cNvSpPr/>
            <p:nvPr/>
          </p:nvSpPr>
          <p:spPr>
            <a:xfrm>
              <a:off x="1212849" y="6359220"/>
              <a:ext cx="1124390" cy="10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p:cNvSpPr/>
            <p:nvPr/>
          </p:nvSpPr>
          <p:spPr>
            <a:xfrm>
              <a:off x="1212849" y="6517970"/>
              <a:ext cx="504000" cy="10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26" name="正方形/長方形 25"/>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7" name="フローチャート : 結合子 26"/>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13</a:t>
            </a:r>
            <a:endParaRPr kumimoji="1" lang="ja-JP" altLang="en-US" sz="16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bwMode="white">
          <a:xfrm>
            <a:off x="1585475" y="5640601"/>
            <a:ext cx="288000" cy="107722"/>
          </a:xfrm>
          <a:prstGeom prst="rect">
            <a:avLst/>
          </a:prstGeom>
          <a:solidFill>
            <a:schemeClr val="bg1"/>
          </a:solidFill>
        </p:spPr>
        <p:txBody>
          <a:bodyPr wrap="square" lIns="0" tIns="0" rIns="0" bIns="0" rtlCol="0" anchor="ctr" anchorCtr="0">
            <a:spAutoFit/>
          </a:bodyPr>
          <a:lstStyle/>
          <a:p>
            <a:r>
              <a:rPr kumimoji="1" lang="en-US" altLang="ja-JP" sz="700" dirty="0" smtClean="0">
                <a:latin typeface="Meiryo UI" panose="020B0604030504040204" pitchFamily="50" charset="-128"/>
                <a:ea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rPr>
              <a:t>居宅</a:t>
            </a:r>
            <a:r>
              <a:rPr kumimoji="1" lang="en-US" altLang="ja-JP" sz="700" dirty="0" smtClean="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3452949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 name="フローチャート : 結合子 2"/>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smtClean="0">
                <a:latin typeface="Meiryo UI" panose="020B0604030504040204" pitchFamily="50" charset="-128"/>
                <a:ea typeface="Meiryo UI" panose="020B0604030504040204" pitchFamily="50" charset="-128"/>
              </a:rPr>
              <a:t>14</a:t>
            </a:r>
            <a:endParaRPr kumimoji="1" lang="ja-JP" altLang="en-US" sz="1600" b="1" dirty="0">
              <a:latin typeface="Meiryo UI" panose="020B0604030504040204" pitchFamily="50" charset="-128"/>
              <a:ea typeface="Meiryo UI" panose="020B0604030504040204" pitchFamily="50" charset="-128"/>
            </a:endParaRPr>
          </a:p>
        </p:txBody>
      </p:sp>
      <p:sp>
        <p:nvSpPr>
          <p:cNvPr id="4" name="ホームベース 3"/>
          <p:cNvSpPr/>
          <p:nvPr/>
        </p:nvSpPr>
        <p:spPr>
          <a:xfrm>
            <a:off x="164539" y="133336"/>
            <a:ext cx="2340000" cy="360000"/>
          </a:xfrm>
          <a:prstGeom prst="homePlat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事業所・学校等</a:t>
            </a:r>
            <a:endParaRPr kumimoji="1" lang="ja-JP" altLang="en-US" sz="14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3821372" y="130367"/>
            <a:ext cx="750627"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表面</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157648" y="612000"/>
            <a:ext cx="4182284" cy="6120000"/>
          </a:xfrm>
          <a:prstGeom prst="rect">
            <a:avLst/>
          </a:prstGeom>
        </p:spPr>
      </p:pic>
      <p:grpSp>
        <p:nvGrpSpPr>
          <p:cNvPr id="25" name="グループ化 24"/>
          <p:cNvGrpSpPr/>
          <p:nvPr/>
        </p:nvGrpSpPr>
        <p:grpSpPr>
          <a:xfrm>
            <a:off x="4608000" y="360000"/>
            <a:ext cx="3816000" cy="5111836"/>
            <a:chOff x="4608000" y="360000"/>
            <a:chExt cx="3816000" cy="5111836"/>
          </a:xfrm>
        </p:grpSpPr>
        <p:sp>
          <p:nvSpPr>
            <p:cNvPr id="8" name="正方形/長方形 7"/>
            <p:cNvSpPr/>
            <p:nvPr/>
          </p:nvSpPr>
          <p:spPr>
            <a:xfrm>
              <a:off x="4608000" y="760502"/>
              <a:ext cx="3780000" cy="738664"/>
            </a:xfrm>
            <a:prstGeom prst="rect">
              <a:avLst/>
            </a:prstGeom>
          </p:spPr>
          <p:txBody>
            <a:bodyPr wrap="square">
              <a:spAutoFit/>
            </a:bodyPr>
            <a:lstStyle/>
            <a:p>
              <a:pPr>
                <a:lnSpc>
                  <a:spcPct val="150000"/>
                </a:lnSpc>
              </a:pPr>
              <a:r>
                <a:rPr lang="en-US" altLang="ja-JP" sz="1200" b="1" u="sng" dirty="0" smtClean="0">
                  <a:latin typeface="Meiryo UI" panose="020B0604030504040204" pitchFamily="50" charset="-128"/>
                  <a:ea typeface="Meiryo UI" panose="020B0604030504040204" pitchFamily="50" charset="-128"/>
                </a:rPr>
                <a:t>e-mail</a:t>
              </a:r>
              <a:endParaRPr lang="en-US" altLang="ja-JP" sz="1200"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施設のメールアドレス</a:t>
              </a:r>
              <a:r>
                <a:rPr lang="ja-JP" altLang="en-US" sz="1200" dirty="0">
                  <a:latin typeface="Meiryo UI" panose="020B0604030504040204" pitchFamily="50" charset="-128"/>
                  <a:ea typeface="Meiryo UI" panose="020B0604030504040204" pitchFamily="50" charset="-128"/>
                </a:rPr>
                <a:t>（個人アドレス及び携帯は不可</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9" name="正方形/長方形 8"/>
            <p:cNvSpPr/>
            <p:nvPr/>
          </p:nvSpPr>
          <p:spPr>
            <a:xfrm>
              <a:off x="4608000" y="2330947"/>
              <a:ext cx="3780000" cy="738664"/>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健康管理部門との連携</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給食利用者の把握や食事内容の検討などにおいて、施設の健康管理部門との連携があれば有とする。</a:t>
              </a:r>
              <a:endParaRPr lang="ja-JP" altLang="en-US" sz="1200" dirty="0">
                <a:latin typeface="Meiryo UI" panose="020B0604030504040204" pitchFamily="50" charset="-128"/>
                <a:ea typeface="Meiryo UI" panose="020B0604030504040204" pitchFamily="50" charset="-128"/>
              </a:endParaRPr>
            </a:p>
          </p:txBody>
        </p:sp>
        <p:sp>
          <p:nvSpPr>
            <p:cNvPr id="10" name="正方形/長方形 9"/>
            <p:cNvSpPr/>
            <p:nvPr/>
          </p:nvSpPr>
          <p:spPr>
            <a:xfrm>
              <a:off x="4608000" y="1591891"/>
              <a:ext cx="3816000" cy="646331"/>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施設外調理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有の</a:t>
              </a:r>
              <a:r>
                <a:rPr lang="ja-JP" altLang="en-US" sz="1200" dirty="0">
                  <a:latin typeface="Meiryo UI" panose="020B0604030504040204" pitchFamily="50" charset="-128"/>
                  <a:ea typeface="Meiryo UI" panose="020B0604030504040204" pitchFamily="50" charset="-128"/>
                </a:rPr>
                <a:t>場合は、ケータリングや弁当等</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その具体的な内容</a:t>
              </a:r>
              <a:r>
                <a:rPr lang="ja-JP" altLang="en-US" sz="1200" dirty="0" smtClean="0">
                  <a:latin typeface="Meiryo UI" panose="020B0604030504040204" pitchFamily="50" charset="-128"/>
                  <a:ea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記入</a:t>
              </a:r>
              <a:r>
                <a:rPr lang="ja-JP" altLang="en-US" sz="1200" dirty="0">
                  <a:latin typeface="Meiryo UI" panose="020B0604030504040204" pitchFamily="50" charset="-128"/>
                  <a:ea typeface="Meiryo UI" panose="020B0604030504040204" pitchFamily="50" charset="-128"/>
                </a:rPr>
                <a:t>する。</a:t>
              </a:r>
            </a:p>
          </p:txBody>
        </p:sp>
        <p:sp>
          <p:nvSpPr>
            <p:cNvPr id="11" name="正方形/長方形 10"/>
            <p:cNvSpPr/>
            <p:nvPr/>
          </p:nvSpPr>
          <p:spPr>
            <a:xfrm>
              <a:off x="4608000" y="3162336"/>
              <a:ext cx="3648896" cy="461665"/>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年齢区分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a:latin typeface="Meiryo UI" panose="020B0604030504040204" pitchFamily="50" charset="-128"/>
                  <a:ea typeface="Meiryo UI" panose="020B0604030504040204" pitchFamily="50" charset="-128"/>
                </a:rPr>
                <a:t>日本人の食事摂取基準（</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年版</a:t>
              </a:r>
              <a:r>
                <a:rPr lang="ja-JP" altLang="en-US" sz="1200" dirty="0" smtClean="0">
                  <a:latin typeface="Meiryo UI" panose="020B0604030504040204" pitchFamily="50" charset="-128"/>
                  <a:ea typeface="Meiryo UI" panose="020B0604030504040204" pitchFamily="50" charset="-128"/>
                </a:rPr>
                <a:t>）に合わせ変更</a:t>
              </a:r>
              <a:endParaRPr lang="ja-JP" altLang="en-US" sz="1200" dirty="0">
                <a:latin typeface="Meiryo UI" panose="020B0604030504040204" pitchFamily="50" charset="-128"/>
                <a:ea typeface="Meiryo UI" panose="020B0604030504040204" pitchFamily="50" charset="-128"/>
              </a:endParaRPr>
            </a:p>
          </p:txBody>
        </p:sp>
        <p:sp>
          <p:nvSpPr>
            <p:cNvPr id="14" name="正方形/長方形 13"/>
            <p:cNvSpPr/>
            <p:nvPr/>
          </p:nvSpPr>
          <p:spPr>
            <a:xfrm>
              <a:off x="4608000" y="3716726"/>
              <a:ext cx="3780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食品等の備蓄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有の場合は何日分かを記載する。</a:t>
              </a:r>
              <a:endParaRPr lang="ja-JP" altLang="en-US" sz="1200" dirty="0">
                <a:latin typeface="Meiryo UI" panose="020B0604030504040204" pitchFamily="50" charset="-128"/>
                <a:ea typeface="Meiryo UI" panose="020B0604030504040204" pitchFamily="50" charset="-128"/>
              </a:endParaRPr>
            </a:p>
          </p:txBody>
        </p:sp>
        <p:sp>
          <p:nvSpPr>
            <p:cNvPr id="15" name="正方形/長方形 14"/>
            <p:cNvSpPr/>
            <p:nvPr/>
          </p:nvSpPr>
          <p:spPr>
            <a:xfrm>
              <a:off x="4608000" y="4825505"/>
              <a:ext cx="3420000" cy="646331"/>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栄養管理の評価</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栄養管理について</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現状を分析し</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今後の課題や取り組むべき事項等について記入する。</a:t>
              </a:r>
            </a:p>
          </p:txBody>
        </p:sp>
        <p:sp>
          <p:nvSpPr>
            <p:cNvPr id="16" name="テキスト ボックス 15"/>
            <p:cNvSpPr txBox="1"/>
            <p:nvPr/>
          </p:nvSpPr>
          <p:spPr>
            <a:xfrm>
              <a:off x="4608000" y="360000"/>
              <a:ext cx="1300688" cy="307777"/>
            </a:xfrm>
            <a:prstGeom prst="rect">
              <a:avLst/>
            </a:prstGeom>
            <a:noFill/>
          </p:spPr>
          <p:txBody>
            <a:bodyPr wrap="square" rtlCol="0">
              <a:spAutoFit/>
            </a:bodyPr>
            <a:lstStyle/>
            <a:p>
              <a:r>
                <a:rPr lang="ja-JP" altLang="en-US" sz="1400" u="sng" dirty="0">
                  <a:latin typeface="Meiryo UI" panose="020B0604030504040204" pitchFamily="50" charset="-128"/>
                  <a:ea typeface="Meiryo UI" panose="020B0604030504040204" pitchFamily="50" charset="-128"/>
                </a:rPr>
                <a:t>主</a:t>
              </a:r>
              <a:r>
                <a:rPr lang="ja-JP" altLang="en-US" sz="1400" u="sng" dirty="0" smtClean="0">
                  <a:latin typeface="Meiryo UI" panose="020B0604030504040204" pitchFamily="50" charset="-128"/>
                  <a:ea typeface="Meiryo UI" panose="020B0604030504040204" pitchFamily="50" charset="-128"/>
                </a:rPr>
                <a:t>な変更点</a:t>
              </a:r>
              <a:endParaRPr kumimoji="1" lang="ja-JP" altLang="en-US" sz="1400" u="sng" dirty="0">
                <a:latin typeface="Meiryo UI" panose="020B0604030504040204" pitchFamily="50" charset="-128"/>
                <a:ea typeface="Meiryo UI" panose="020B0604030504040204" pitchFamily="50" charset="-128"/>
              </a:endParaRPr>
            </a:p>
          </p:txBody>
        </p:sp>
        <p:sp>
          <p:nvSpPr>
            <p:cNvPr id="17" name="正方形/長方形 16"/>
            <p:cNvSpPr/>
            <p:nvPr/>
          </p:nvSpPr>
          <p:spPr>
            <a:xfrm>
              <a:off x="4608000" y="4271116"/>
              <a:ext cx="3420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施設の健康課題に対する取り組み</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食事・栄養管理等について工夫している点を記入する。</a:t>
              </a:r>
              <a:endParaRPr lang="en-US" altLang="ja-JP" sz="1200" dirty="0" smtClean="0">
                <a:latin typeface="Meiryo UI" panose="020B0604030504040204" pitchFamily="50" charset="-128"/>
                <a:ea typeface="Meiryo UI" panose="020B0604030504040204" pitchFamily="50" charset="-128"/>
              </a:endParaRPr>
            </a:p>
          </p:txBody>
        </p:sp>
      </p:grpSp>
      <p:sp>
        <p:nvSpPr>
          <p:cNvPr id="18" name="正方形/長方形 17"/>
          <p:cNvSpPr/>
          <p:nvPr/>
        </p:nvSpPr>
        <p:spPr>
          <a:xfrm>
            <a:off x="188450" y="3019386"/>
            <a:ext cx="1807990" cy="341033"/>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p:cNvSpPr/>
          <p:nvPr/>
        </p:nvSpPr>
        <p:spPr>
          <a:xfrm>
            <a:off x="188450" y="1472729"/>
            <a:ext cx="43200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p:cNvSpPr/>
          <p:nvPr/>
        </p:nvSpPr>
        <p:spPr>
          <a:xfrm>
            <a:off x="2489690" y="3524549"/>
            <a:ext cx="180000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p:cNvSpPr/>
          <p:nvPr/>
        </p:nvSpPr>
        <p:spPr>
          <a:xfrm>
            <a:off x="188450" y="3527218"/>
            <a:ext cx="1807990" cy="32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p:cNvSpPr/>
          <p:nvPr/>
        </p:nvSpPr>
        <p:spPr>
          <a:xfrm>
            <a:off x="2771630" y="6044196"/>
            <a:ext cx="128221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p:cNvSpPr/>
          <p:nvPr/>
        </p:nvSpPr>
        <p:spPr>
          <a:xfrm>
            <a:off x="188449" y="6196596"/>
            <a:ext cx="208800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p:cNvSpPr/>
          <p:nvPr/>
        </p:nvSpPr>
        <p:spPr>
          <a:xfrm>
            <a:off x="2275231" y="6196596"/>
            <a:ext cx="201600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452949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 name="フローチャート : 結合子 2"/>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15</a:t>
            </a:r>
            <a:endParaRPr kumimoji="1" lang="ja-JP" altLang="en-US" sz="1600" b="1" dirty="0">
              <a:latin typeface="Meiryo UI" panose="020B0604030504040204" pitchFamily="50" charset="-128"/>
              <a:ea typeface="Meiryo UI" panose="020B0604030504040204" pitchFamily="50" charset="-128"/>
            </a:endParaRPr>
          </a:p>
        </p:txBody>
      </p:sp>
      <p:sp>
        <p:nvSpPr>
          <p:cNvPr id="4" name="ホームベース 3"/>
          <p:cNvSpPr/>
          <p:nvPr/>
        </p:nvSpPr>
        <p:spPr>
          <a:xfrm>
            <a:off x="164539" y="133336"/>
            <a:ext cx="2340000" cy="360000"/>
          </a:xfrm>
          <a:prstGeom prst="homePlat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老人福祉施設</a:t>
            </a:r>
            <a:r>
              <a:rPr kumimoji="1" lang="ja-JP" altLang="en-US" sz="1400" b="1" dirty="0" smtClean="0">
                <a:solidFill>
                  <a:schemeClr val="bg1"/>
                </a:solidFill>
                <a:latin typeface="Meiryo UI" panose="020B0604030504040204" pitchFamily="50" charset="-128"/>
                <a:ea typeface="Meiryo UI" panose="020B0604030504040204" pitchFamily="50" charset="-128"/>
              </a:rPr>
              <a:t>等</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3821372" y="130367"/>
            <a:ext cx="750627"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表面</a:t>
            </a:r>
            <a:r>
              <a:rPr kumimoji="1" lang="en-US" altLang="ja-JP" sz="1200" dirty="0" smtClean="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197340" y="612000"/>
            <a:ext cx="4185551" cy="6120000"/>
          </a:xfrm>
          <a:prstGeom prst="rect">
            <a:avLst/>
          </a:prstGeom>
        </p:spPr>
      </p:pic>
      <p:grpSp>
        <p:nvGrpSpPr>
          <p:cNvPr id="18" name="グループ化 17"/>
          <p:cNvGrpSpPr/>
          <p:nvPr/>
        </p:nvGrpSpPr>
        <p:grpSpPr>
          <a:xfrm>
            <a:off x="4608000" y="360000"/>
            <a:ext cx="3816000" cy="4336551"/>
            <a:chOff x="4608000" y="360000"/>
            <a:chExt cx="3816000" cy="4336551"/>
          </a:xfrm>
        </p:grpSpPr>
        <p:sp>
          <p:nvSpPr>
            <p:cNvPr id="8" name="正方形/長方形 7"/>
            <p:cNvSpPr/>
            <p:nvPr/>
          </p:nvSpPr>
          <p:spPr>
            <a:xfrm>
              <a:off x="4608000" y="785241"/>
              <a:ext cx="3780000" cy="738664"/>
            </a:xfrm>
            <a:prstGeom prst="rect">
              <a:avLst/>
            </a:prstGeom>
          </p:spPr>
          <p:txBody>
            <a:bodyPr wrap="square">
              <a:spAutoFit/>
            </a:bodyPr>
            <a:lstStyle/>
            <a:p>
              <a:pPr>
                <a:lnSpc>
                  <a:spcPct val="150000"/>
                </a:lnSpc>
              </a:pPr>
              <a:r>
                <a:rPr lang="en-US" altLang="ja-JP" sz="1200" b="1" u="sng" dirty="0" smtClean="0">
                  <a:latin typeface="Meiryo UI" panose="020B0604030504040204" pitchFamily="50" charset="-128"/>
                  <a:ea typeface="Meiryo UI" panose="020B0604030504040204" pitchFamily="50" charset="-128"/>
                </a:rPr>
                <a:t>e-mail</a:t>
              </a:r>
              <a:endParaRPr lang="en-US" altLang="ja-JP" sz="1200"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施設のメールアドレス</a:t>
              </a:r>
              <a:r>
                <a:rPr lang="ja-JP" altLang="en-US" sz="1200" dirty="0">
                  <a:latin typeface="Meiryo UI" panose="020B0604030504040204" pitchFamily="50" charset="-128"/>
                  <a:ea typeface="Meiryo UI" panose="020B0604030504040204" pitchFamily="50" charset="-128"/>
                </a:rPr>
                <a:t>（個人アドレス及び携帯は不可</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10" name="正方形/長方形 9"/>
            <p:cNvSpPr/>
            <p:nvPr/>
          </p:nvSpPr>
          <p:spPr>
            <a:xfrm>
              <a:off x="4608000" y="1641369"/>
              <a:ext cx="3816000" cy="646331"/>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施設外調理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有の</a:t>
              </a:r>
              <a:r>
                <a:rPr lang="ja-JP" altLang="en-US" sz="1200" dirty="0">
                  <a:latin typeface="Meiryo UI" panose="020B0604030504040204" pitchFamily="50" charset="-128"/>
                  <a:ea typeface="Meiryo UI" panose="020B0604030504040204" pitchFamily="50" charset="-128"/>
                </a:rPr>
                <a:t>場合は、ケータリングや弁当等</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その具体的な内容</a:t>
              </a:r>
              <a:r>
                <a:rPr lang="ja-JP" altLang="en-US" sz="1200" dirty="0" smtClean="0">
                  <a:latin typeface="Meiryo UI" panose="020B0604030504040204" pitchFamily="50" charset="-128"/>
                  <a:ea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記入</a:t>
              </a:r>
              <a:r>
                <a:rPr lang="ja-JP" altLang="en-US" sz="1200" dirty="0">
                  <a:latin typeface="Meiryo UI" panose="020B0604030504040204" pitchFamily="50" charset="-128"/>
                  <a:ea typeface="Meiryo UI" panose="020B0604030504040204" pitchFamily="50" charset="-128"/>
                </a:rPr>
                <a:t>する。</a:t>
              </a:r>
            </a:p>
          </p:txBody>
        </p:sp>
        <p:sp>
          <p:nvSpPr>
            <p:cNvPr id="11" name="正方形/長方形 10"/>
            <p:cNvSpPr/>
            <p:nvPr/>
          </p:nvSpPr>
          <p:spPr>
            <a:xfrm>
              <a:off x="4608000" y="2405164"/>
              <a:ext cx="3648896" cy="461665"/>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年齢区分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a:latin typeface="Meiryo UI" panose="020B0604030504040204" pitchFamily="50" charset="-128"/>
                  <a:ea typeface="Meiryo UI" panose="020B0604030504040204" pitchFamily="50" charset="-128"/>
                </a:rPr>
                <a:t>日本人の食事摂取基準（</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年版</a:t>
              </a:r>
              <a:r>
                <a:rPr lang="ja-JP" altLang="en-US" sz="1200" dirty="0" smtClean="0">
                  <a:latin typeface="Meiryo UI" panose="020B0604030504040204" pitchFamily="50" charset="-128"/>
                  <a:ea typeface="Meiryo UI" panose="020B0604030504040204" pitchFamily="50" charset="-128"/>
                </a:rPr>
                <a:t>）に合わせ変更</a:t>
              </a:r>
              <a:endParaRPr lang="ja-JP" altLang="en-US" sz="1200" dirty="0">
                <a:latin typeface="Meiryo UI" panose="020B0604030504040204" pitchFamily="50" charset="-128"/>
                <a:ea typeface="Meiryo UI" panose="020B0604030504040204" pitchFamily="50" charset="-128"/>
              </a:endParaRPr>
            </a:p>
          </p:txBody>
        </p:sp>
        <p:sp>
          <p:nvSpPr>
            <p:cNvPr id="12" name="正方形/長方形 11"/>
            <p:cNvSpPr/>
            <p:nvPr/>
          </p:nvSpPr>
          <p:spPr>
            <a:xfrm>
              <a:off x="4608000" y="4234886"/>
              <a:ext cx="3780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食品等の備蓄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有の場合は何日分かを記載する。</a:t>
              </a:r>
              <a:endParaRPr lang="ja-JP" altLang="en-US" sz="12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608000" y="360000"/>
              <a:ext cx="1300688" cy="307777"/>
            </a:xfrm>
            <a:prstGeom prst="rect">
              <a:avLst/>
            </a:prstGeom>
            <a:noFill/>
          </p:spPr>
          <p:txBody>
            <a:bodyPr wrap="square" rtlCol="0">
              <a:spAutoFit/>
            </a:bodyPr>
            <a:lstStyle/>
            <a:p>
              <a:r>
                <a:rPr lang="ja-JP" altLang="en-US" sz="1400" u="sng" dirty="0">
                  <a:latin typeface="Meiryo UI" panose="020B0604030504040204" pitchFamily="50" charset="-128"/>
                  <a:ea typeface="Meiryo UI" panose="020B0604030504040204" pitchFamily="50" charset="-128"/>
                </a:rPr>
                <a:t>主</a:t>
              </a:r>
              <a:r>
                <a:rPr lang="ja-JP" altLang="en-US" sz="1400" u="sng" dirty="0" smtClean="0">
                  <a:latin typeface="Meiryo UI" panose="020B0604030504040204" pitchFamily="50" charset="-128"/>
                  <a:ea typeface="Meiryo UI" panose="020B0604030504040204" pitchFamily="50" charset="-128"/>
                </a:rPr>
                <a:t>な変更点</a:t>
              </a:r>
              <a:endParaRPr kumimoji="1" lang="ja-JP" altLang="en-US" sz="1400" u="sng" dirty="0">
                <a:latin typeface="Meiryo UI" panose="020B0604030504040204" pitchFamily="50" charset="-128"/>
                <a:ea typeface="Meiryo UI" panose="020B0604030504040204" pitchFamily="50" charset="-128"/>
              </a:endParaRPr>
            </a:p>
          </p:txBody>
        </p:sp>
        <p:sp>
          <p:nvSpPr>
            <p:cNvPr id="16" name="正方形/長方形 15"/>
            <p:cNvSpPr/>
            <p:nvPr/>
          </p:nvSpPr>
          <p:spPr>
            <a:xfrm>
              <a:off x="4608000" y="2984293"/>
              <a:ext cx="3780000" cy="553998"/>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栄養マネジメント強化加算</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令和</a:t>
              </a:r>
              <a:r>
                <a:rPr lang="en-US" altLang="ja-JP" sz="1200" dirty="0" smtClean="0">
                  <a:latin typeface="Meiryo UI" panose="020B0604030504040204" pitchFamily="50" charset="-128"/>
                  <a:ea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rPr>
                <a:t>年度介護報酬改定に伴い設定</a:t>
              </a:r>
              <a:endParaRPr lang="ja-JP" altLang="en-US" sz="1200" dirty="0">
                <a:latin typeface="Meiryo UI" panose="020B0604030504040204" pitchFamily="50" charset="-128"/>
                <a:ea typeface="Meiryo UI" panose="020B0604030504040204" pitchFamily="50" charset="-128"/>
              </a:endParaRPr>
            </a:p>
          </p:txBody>
        </p:sp>
        <p:sp>
          <p:nvSpPr>
            <p:cNvPr id="17" name="正方形/長方形 16"/>
            <p:cNvSpPr/>
            <p:nvPr/>
          </p:nvSpPr>
          <p:spPr>
            <a:xfrm>
              <a:off x="4608000" y="3655755"/>
              <a:ext cx="3312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施設間連携</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他施設と協定等が締結されている場合</a:t>
              </a:r>
              <a:r>
                <a:rPr lang="ja-JP" altLang="en-US" sz="1200" dirty="0" smtClean="0">
                  <a:latin typeface="Meiryo UI" panose="020B0604030504040204" pitchFamily="50" charset="-128"/>
                  <a:ea typeface="Meiryo UI" panose="020B0604030504040204" pitchFamily="50" charset="-128"/>
                </a:rPr>
                <a:t>に有と</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a:t>
              </a:r>
              <a:endParaRPr lang="en-US" altLang="ja-JP" sz="1200" b="1" u="sng" dirty="0" smtClean="0">
                <a:latin typeface="Meiryo UI" panose="020B0604030504040204" pitchFamily="50" charset="-128"/>
                <a:ea typeface="Meiryo UI" panose="020B0604030504040204" pitchFamily="50" charset="-128"/>
              </a:endParaRPr>
            </a:p>
          </p:txBody>
        </p:sp>
      </p:grpSp>
      <p:sp>
        <p:nvSpPr>
          <p:cNvPr id="19" name="正方形/長方形 18"/>
          <p:cNvSpPr/>
          <p:nvPr/>
        </p:nvSpPr>
        <p:spPr>
          <a:xfrm>
            <a:off x="260260" y="3338999"/>
            <a:ext cx="1820000" cy="28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p:cNvSpPr/>
          <p:nvPr/>
        </p:nvSpPr>
        <p:spPr>
          <a:xfrm>
            <a:off x="249410" y="5487714"/>
            <a:ext cx="68023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p:cNvSpPr/>
          <p:nvPr/>
        </p:nvSpPr>
        <p:spPr>
          <a:xfrm>
            <a:off x="2573510" y="3482999"/>
            <a:ext cx="1716550" cy="145292"/>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p:cNvSpPr/>
          <p:nvPr/>
        </p:nvSpPr>
        <p:spPr>
          <a:xfrm>
            <a:off x="249410" y="1472729"/>
            <a:ext cx="432000" cy="180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p:cNvSpPr/>
          <p:nvPr/>
        </p:nvSpPr>
        <p:spPr>
          <a:xfrm>
            <a:off x="3259310" y="5958181"/>
            <a:ext cx="562062"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正方形/長方形 23"/>
          <p:cNvSpPr/>
          <p:nvPr/>
        </p:nvSpPr>
        <p:spPr>
          <a:xfrm>
            <a:off x="963508" y="6102181"/>
            <a:ext cx="1421552" cy="138606"/>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452949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 name="フローチャート : 結合子 2"/>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16</a:t>
            </a:r>
            <a:endParaRPr kumimoji="1" lang="ja-JP" altLang="en-US" sz="1600" b="1" dirty="0">
              <a:latin typeface="Meiryo UI" panose="020B0604030504040204" pitchFamily="50" charset="-128"/>
              <a:ea typeface="Meiryo UI" panose="020B0604030504040204" pitchFamily="50" charset="-128"/>
            </a:endParaRPr>
          </a:p>
        </p:txBody>
      </p:sp>
      <p:sp>
        <p:nvSpPr>
          <p:cNvPr id="4" name="ホームベース 3"/>
          <p:cNvSpPr/>
          <p:nvPr/>
        </p:nvSpPr>
        <p:spPr>
          <a:xfrm>
            <a:off x="164539" y="133336"/>
            <a:ext cx="2340000" cy="360000"/>
          </a:xfrm>
          <a:prstGeom prst="homePlat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latin typeface="Meiryo UI" panose="020B0604030504040204" pitchFamily="50" charset="-128"/>
                <a:ea typeface="Meiryo UI" panose="020B0604030504040204" pitchFamily="50" charset="-128"/>
              </a:rPr>
              <a:t>児童福祉施設・幼稚園等</a:t>
            </a:r>
            <a:endParaRPr kumimoji="1" lang="ja-JP" altLang="en-US" sz="1400" b="1"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a:stretch>
            <a:fillRect/>
          </a:stretch>
        </p:blipFill>
        <p:spPr>
          <a:xfrm>
            <a:off x="144000" y="612000"/>
            <a:ext cx="4234099" cy="6120000"/>
          </a:xfrm>
          <a:prstGeom prst="rect">
            <a:avLst/>
          </a:prstGeom>
        </p:spPr>
      </p:pic>
      <p:sp>
        <p:nvSpPr>
          <p:cNvPr id="15" name="正方形/長方形 14"/>
          <p:cNvSpPr/>
          <p:nvPr/>
        </p:nvSpPr>
        <p:spPr>
          <a:xfrm>
            <a:off x="188450" y="1215533"/>
            <a:ext cx="432000" cy="10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正方形/長方形 15"/>
          <p:cNvSpPr/>
          <p:nvPr/>
        </p:nvSpPr>
        <p:spPr>
          <a:xfrm>
            <a:off x="620450" y="1486298"/>
            <a:ext cx="139885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正方形/長方形 16"/>
          <p:cNvSpPr/>
          <p:nvPr/>
        </p:nvSpPr>
        <p:spPr>
          <a:xfrm>
            <a:off x="2019300" y="1892534"/>
            <a:ext cx="153924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正方形/長方形 17"/>
          <p:cNvSpPr/>
          <p:nvPr/>
        </p:nvSpPr>
        <p:spPr>
          <a:xfrm>
            <a:off x="899160" y="4234886"/>
            <a:ext cx="126492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正方形/長方形 18"/>
          <p:cNvSpPr/>
          <p:nvPr/>
        </p:nvSpPr>
        <p:spPr>
          <a:xfrm>
            <a:off x="2438400" y="4234886"/>
            <a:ext cx="63246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正方形/長方形 19"/>
          <p:cNvSpPr/>
          <p:nvPr/>
        </p:nvSpPr>
        <p:spPr>
          <a:xfrm>
            <a:off x="172158" y="4386772"/>
            <a:ext cx="1999541" cy="108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正方形/長方形 20"/>
          <p:cNvSpPr/>
          <p:nvPr/>
        </p:nvSpPr>
        <p:spPr>
          <a:xfrm>
            <a:off x="172158" y="4501072"/>
            <a:ext cx="1999541"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p:cNvSpPr/>
          <p:nvPr/>
        </p:nvSpPr>
        <p:spPr>
          <a:xfrm>
            <a:off x="2661799" y="4376538"/>
            <a:ext cx="1681601" cy="268534"/>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正方形/長方形 22"/>
          <p:cNvSpPr/>
          <p:nvPr/>
        </p:nvSpPr>
        <p:spPr>
          <a:xfrm>
            <a:off x="2146750" y="4798252"/>
            <a:ext cx="515050" cy="144000"/>
          </a:xfrm>
          <a:prstGeom prst="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27" name="グループ化 26"/>
          <p:cNvGrpSpPr/>
          <p:nvPr/>
        </p:nvGrpSpPr>
        <p:grpSpPr>
          <a:xfrm>
            <a:off x="4608000" y="360000"/>
            <a:ext cx="3816000" cy="5817002"/>
            <a:chOff x="4608000" y="360000"/>
            <a:chExt cx="3816000" cy="5817002"/>
          </a:xfrm>
        </p:grpSpPr>
        <p:sp>
          <p:nvSpPr>
            <p:cNvPr id="8" name="正方形/長方形 7"/>
            <p:cNvSpPr/>
            <p:nvPr/>
          </p:nvSpPr>
          <p:spPr>
            <a:xfrm>
              <a:off x="4608000" y="733182"/>
              <a:ext cx="3780000" cy="738664"/>
            </a:xfrm>
            <a:prstGeom prst="rect">
              <a:avLst/>
            </a:prstGeom>
          </p:spPr>
          <p:txBody>
            <a:bodyPr wrap="square">
              <a:spAutoFit/>
            </a:bodyPr>
            <a:lstStyle/>
            <a:p>
              <a:pPr>
                <a:lnSpc>
                  <a:spcPct val="150000"/>
                </a:lnSpc>
              </a:pPr>
              <a:r>
                <a:rPr lang="en-US" altLang="ja-JP" sz="1200" b="1" u="sng" dirty="0" smtClean="0">
                  <a:latin typeface="Meiryo UI" panose="020B0604030504040204" pitchFamily="50" charset="-128"/>
                  <a:ea typeface="Meiryo UI" panose="020B0604030504040204" pitchFamily="50" charset="-128"/>
                </a:rPr>
                <a:t>e-mail</a:t>
              </a:r>
              <a:endParaRPr lang="en-US" altLang="ja-JP" sz="1200"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施設のメールアドレス</a:t>
              </a:r>
              <a:r>
                <a:rPr lang="ja-JP" altLang="en-US" sz="1200" dirty="0">
                  <a:latin typeface="Meiryo UI" panose="020B0604030504040204" pitchFamily="50" charset="-128"/>
                  <a:ea typeface="Meiryo UI" panose="020B0604030504040204" pitchFamily="50" charset="-128"/>
                </a:rPr>
                <a:t>（個人アドレス及び携帯は不可</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9" name="正方形/長方形 8"/>
            <p:cNvSpPr/>
            <p:nvPr/>
          </p:nvSpPr>
          <p:spPr>
            <a:xfrm>
              <a:off x="4608000" y="2064321"/>
              <a:ext cx="3816000" cy="646331"/>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施設外調理</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有の</a:t>
              </a:r>
              <a:r>
                <a:rPr lang="ja-JP" altLang="en-US" sz="1200" dirty="0">
                  <a:latin typeface="Meiryo UI" panose="020B0604030504040204" pitchFamily="50" charset="-128"/>
                  <a:ea typeface="Meiryo UI" panose="020B0604030504040204" pitchFamily="50" charset="-128"/>
                </a:rPr>
                <a:t>場合は、ケータリングや弁当等</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その具体的な内容</a:t>
              </a:r>
              <a:r>
                <a:rPr lang="ja-JP" altLang="en-US" sz="1200" dirty="0" smtClean="0">
                  <a:latin typeface="Meiryo UI" panose="020B0604030504040204" pitchFamily="50" charset="-128"/>
                  <a:ea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記入</a:t>
              </a:r>
              <a:r>
                <a:rPr lang="ja-JP" altLang="en-US" sz="1200" dirty="0">
                  <a:latin typeface="Meiryo UI" panose="020B0604030504040204" pitchFamily="50" charset="-128"/>
                  <a:ea typeface="Meiryo UI" panose="020B0604030504040204" pitchFamily="50" charset="-128"/>
                </a:rPr>
                <a:t>する。</a:t>
              </a:r>
            </a:p>
          </p:txBody>
        </p:sp>
        <p:sp>
          <p:nvSpPr>
            <p:cNvPr id="10" name="正方形/長方形 9"/>
            <p:cNvSpPr/>
            <p:nvPr/>
          </p:nvSpPr>
          <p:spPr>
            <a:xfrm>
              <a:off x="4608000" y="1537251"/>
              <a:ext cx="3648896" cy="461665"/>
            </a:xfrm>
            <a:prstGeom prst="rect">
              <a:avLst/>
            </a:prstGeom>
          </p:spPr>
          <p:txBody>
            <a:bodyPr wrap="square">
              <a:spAutoFit/>
            </a:bodyPr>
            <a:lstStyle/>
            <a:p>
              <a:pPr>
                <a:lnSpc>
                  <a:spcPct val="100000"/>
                </a:lnSpc>
              </a:pPr>
              <a:r>
                <a:rPr lang="ja-JP" altLang="en-US" sz="1200" b="1" u="sng" dirty="0" smtClean="0">
                  <a:latin typeface="Meiryo UI" panose="020B0604030504040204" pitchFamily="50" charset="-128"/>
                  <a:ea typeface="Meiryo UI" panose="020B0604030504040204" pitchFamily="50" charset="-128"/>
                </a:rPr>
                <a:t>施設種別</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「認定こども園」を追加</a:t>
              </a:r>
              <a:endParaRPr lang="ja-JP" altLang="en-US" sz="1200" dirty="0">
                <a:latin typeface="Meiryo UI" panose="020B0604030504040204" pitchFamily="50" charset="-128"/>
                <a:ea typeface="Meiryo UI" panose="020B0604030504040204" pitchFamily="50" charset="-128"/>
              </a:endParaRPr>
            </a:p>
          </p:txBody>
        </p:sp>
        <p:sp>
          <p:nvSpPr>
            <p:cNvPr id="11" name="正方形/長方形 10"/>
            <p:cNvSpPr/>
            <p:nvPr/>
          </p:nvSpPr>
          <p:spPr>
            <a:xfrm>
              <a:off x="4608000" y="2776057"/>
              <a:ext cx="3780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食品等の備蓄</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有の場合は何日分かを記載する。</a:t>
              </a:r>
              <a:endParaRPr lang="ja-JP" altLang="en-US" sz="12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608000" y="360000"/>
              <a:ext cx="1300688" cy="307777"/>
            </a:xfrm>
            <a:prstGeom prst="rect">
              <a:avLst/>
            </a:prstGeom>
            <a:noFill/>
          </p:spPr>
          <p:txBody>
            <a:bodyPr wrap="square" rtlCol="0">
              <a:spAutoFit/>
            </a:bodyPr>
            <a:lstStyle/>
            <a:p>
              <a:r>
                <a:rPr lang="ja-JP" altLang="en-US" sz="1400" u="sng" dirty="0">
                  <a:latin typeface="Meiryo UI" panose="020B0604030504040204" pitchFamily="50" charset="-128"/>
                  <a:ea typeface="Meiryo UI" panose="020B0604030504040204" pitchFamily="50" charset="-128"/>
                </a:rPr>
                <a:t>主</a:t>
              </a:r>
              <a:r>
                <a:rPr lang="ja-JP" altLang="en-US" sz="1400" u="sng" dirty="0" smtClean="0">
                  <a:latin typeface="Meiryo UI" panose="020B0604030504040204" pitchFamily="50" charset="-128"/>
                  <a:ea typeface="Meiryo UI" panose="020B0604030504040204" pitchFamily="50" charset="-128"/>
                </a:rPr>
                <a:t>な変更点</a:t>
              </a:r>
              <a:endParaRPr kumimoji="1" lang="ja-JP" altLang="en-US" sz="1400" u="sng" dirty="0">
                <a:latin typeface="Meiryo UI" panose="020B0604030504040204" pitchFamily="50" charset="-128"/>
                <a:ea typeface="Meiryo UI" panose="020B0604030504040204" pitchFamily="50" charset="-128"/>
              </a:endParaRPr>
            </a:p>
          </p:txBody>
        </p:sp>
        <p:sp>
          <p:nvSpPr>
            <p:cNvPr id="14" name="正方形/長方形 13"/>
            <p:cNvSpPr/>
            <p:nvPr/>
          </p:nvSpPr>
          <p:spPr>
            <a:xfrm>
              <a:off x="4608000" y="3303127"/>
              <a:ext cx="3312000" cy="461665"/>
            </a:xfrm>
            <a:prstGeom prst="rect">
              <a:avLst/>
            </a:prstGeom>
          </p:spPr>
          <p:txBody>
            <a:bodyPr wrap="square">
              <a:spAutoFit/>
            </a:bodyPr>
            <a:lstStyle/>
            <a:p>
              <a:r>
                <a:rPr lang="ja-JP" altLang="en-US" sz="1200" b="1" u="sng" dirty="0" smtClean="0">
                  <a:latin typeface="Meiryo UI" panose="020B0604030504040204" pitchFamily="50" charset="-128"/>
                  <a:ea typeface="Meiryo UI" panose="020B0604030504040204" pitchFamily="50" charset="-128"/>
                </a:rPr>
                <a:t>施設間連携</a:t>
              </a:r>
              <a:endParaRPr lang="en-US" altLang="ja-JP" sz="1200" b="1" u="sng" dirty="0" smtClean="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他施設と協定等が締結されている場合</a:t>
              </a:r>
              <a:r>
                <a:rPr lang="ja-JP" altLang="en-US" sz="1200" dirty="0" smtClean="0">
                  <a:latin typeface="Meiryo UI" panose="020B0604030504040204" pitchFamily="50" charset="-128"/>
                  <a:ea typeface="Meiryo UI" panose="020B0604030504040204" pitchFamily="50" charset="-128"/>
                </a:rPr>
                <a:t>に有と</a:t>
              </a:r>
              <a:r>
                <a:rPr lang="ja-JP" altLang="en-US" sz="1200" dirty="0">
                  <a:latin typeface="Meiryo UI" panose="020B0604030504040204" pitchFamily="50" charset="-128"/>
                  <a:ea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rPr>
                <a:t>。</a:t>
              </a:r>
              <a:endParaRPr lang="en-US" altLang="ja-JP" sz="1200" b="1" u="sng" dirty="0" smtClean="0">
                <a:latin typeface="Meiryo UI" panose="020B0604030504040204" pitchFamily="50" charset="-128"/>
                <a:ea typeface="Meiryo UI" panose="020B0604030504040204" pitchFamily="50" charset="-128"/>
              </a:endParaRPr>
            </a:p>
          </p:txBody>
        </p:sp>
        <p:sp>
          <p:nvSpPr>
            <p:cNvPr id="24" name="正方形/長方形 23"/>
            <p:cNvSpPr/>
            <p:nvPr/>
          </p:nvSpPr>
          <p:spPr>
            <a:xfrm>
              <a:off x="4608000" y="3830197"/>
              <a:ext cx="3780000" cy="738664"/>
            </a:xfrm>
            <a:prstGeom prst="rect">
              <a:avLst/>
            </a:prstGeom>
          </p:spPr>
          <p:txBody>
            <a:bodyPr wrap="square">
              <a:spAutoFit/>
            </a:bodyPr>
            <a:lstStyle/>
            <a:p>
              <a:pPr>
                <a:lnSpc>
                  <a:spcPct val="150000"/>
                </a:lnSpc>
              </a:pPr>
              <a:r>
                <a:rPr lang="ja-JP" altLang="en-US" sz="1200" b="1" u="sng" dirty="0">
                  <a:latin typeface="Meiryo UI" panose="020B0604030504040204" pitchFamily="50" charset="-128"/>
                  <a:ea typeface="Meiryo UI" panose="020B0604030504040204" pitchFamily="50" charset="-128"/>
                </a:rPr>
                <a:t>基準設定</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a:latin typeface="Meiryo UI" panose="020B0604030504040204" pitchFamily="50" charset="-128"/>
                  <a:ea typeface="Meiryo UI" panose="020B0604030504040204" pitchFamily="50" charset="-128"/>
                </a:rPr>
                <a:t>給与栄養目標量及び食品群別目標量を設定した</a:t>
              </a:r>
              <a:r>
                <a:rPr lang="ja-JP" altLang="en-US" sz="1200" dirty="0" smtClean="0">
                  <a:latin typeface="Meiryo UI" panose="020B0604030504040204" pitchFamily="50" charset="-128"/>
                  <a:ea typeface="Meiryo UI" panose="020B0604030504040204" pitchFamily="50" charset="-128"/>
                </a:rPr>
                <a:t>年月</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記入する。</a:t>
              </a:r>
            </a:p>
          </p:txBody>
        </p:sp>
        <p:sp>
          <p:nvSpPr>
            <p:cNvPr id="25" name="正方形/長方形 24"/>
            <p:cNvSpPr/>
            <p:nvPr/>
          </p:nvSpPr>
          <p:spPr>
            <a:xfrm>
              <a:off x="4608000" y="4634266"/>
              <a:ext cx="3780000" cy="738664"/>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栄養価計算の基準</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a:latin typeface="Meiryo UI" panose="020B0604030504040204" pitchFamily="50" charset="-128"/>
                  <a:ea typeface="Meiryo UI" panose="020B0604030504040204" pitchFamily="50" charset="-128"/>
                </a:rPr>
                <a:t>給与栄養量を算出する際に使用</a:t>
              </a:r>
              <a:r>
                <a:rPr lang="ja-JP" altLang="en-US" sz="1200" dirty="0" smtClean="0">
                  <a:latin typeface="Meiryo UI" panose="020B0604030504040204" pitchFamily="50" charset="-128"/>
                  <a:ea typeface="Meiryo UI" panose="020B0604030504040204" pitchFamily="50" charset="-128"/>
                </a:rPr>
                <a:t>した日本食品</a:t>
              </a:r>
              <a:r>
                <a:rPr lang="ja-JP" altLang="en-US" sz="1200" dirty="0">
                  <a:latin typeface="Meiryo UI" panose="020B0604030504040204" pitchFamily="50" charset="-128"/>
                  <a:ea typeface="Meiryo UI" panose="020B0604030504040204" pitchFamily="50" charset="-128"/>
                </a:rPr>
                <a:t>標準成分表</a:t>
              </a:r>
              <a:r>
                <a:rPr lang="ja-JP" altLang="en-US" sz="1200" dirty="0" smtClean="0">
                  <a:latin typeface="Meiryo UI" panose="020B0604030504040204" pitchFamily="50" charset="-128"/>
                  <a:ea typeface="Meiryo UI" panose="020B0604030504040204" pitchFamily="50" charset="-128"/>
                </a:rPr>
                <a:t>について</a:t>
              </a:r>
              <a:r>
                <a:rPr lang="ja-JP" altLang="en-US" sz="1200" dirty="0">
                  <a:latin typeface="Meiryo UI" panose="020B0604030504040204" pitchFamily="50" charset="-128"/>
                  <a:ea typeface="Meiryo UI" panose="020B0604030504040204" pitchFamily="50" charset="-128"/>
                </a:rPr>
                <a:t>、該当する</a:t>
              </a:r>
              <a:r>
                <a:rPr lang="ja-JP" altLang="en-US" sz="1200" dirty="0" smtClean="0">
                  <a:latin typeface="Meiryo UI" panose="020B0604030504040204" pitchFamily="50" charset="-128"/>
                  <a:ea typeface="Meiryo UI" panose="020B0604030504040204" pitchFamily="50" charset="-128"/>
                </a:rPr>
                <a:t>ものを選択する。</a:t>
              </a:r>
              <a:endParaRPr lang="ja-JP" altLang="en-US" sz="1200" dirty="0">
                <a:latin typeface="Meiryo UI" panose="020B0604030504040204" pitchFamily="50" charset="-128"/>
                <a:ea typeface="Meiryo UI" panose="020B0604030504040204" pitchFamily="50" charset="-128"/>
              </a:endParaRPr>
            </a:p>
          </p:txBody>
        </p:sp>
        <p:sp>
          <p:nvSpPr>
            <p:cNvPr id="26" name="正方形/長方形 25"/>
            <p:cNvSpPr/>
            <p:nvPr/>
          </p:nvSpPr>
          <p:spPr>
            <a:xfrm>
              <a:off x="4608000" y="5438338"/>
              <a:ext cx="3780000" cy="738664"/>
            </a:xfrm>
            <a:prstGeom prst="rect">
              <a:avLst/>
            </a:prstGeom>
          </p:spPr>
          <p:txBody>
            <a:bodyPr wrap="square">
              <a:spAutoFit/>
            </a:bodyPr>
            <a:lstStyle/>
            <a:p>
              <a:pPr>
                <a:lnSpc>
                  <a:spcPct val="150000"/>
                </a:lnSpc>
              </a:pPr>
              <a:r>
                <a:rPr lang="ja-JP" altLang="en-US" sz="1200" b="1" u="sng" dirty="0" smtClean="0">
                  <a:latin typeface="Meiryo UI" panose="020B0604030504040204" pitchFamily="50" charset="-128"/>
                  <a:ea typeface="Meiryo UI" panose="020B0604030504040204" pitchFamily="50" charset="-128"/>
                </a:rPr>
                <a:t>食品群</a:t>
              </a:r>
              <a:endParaRPr lang="en-US" altLang="ja-JP" sz="1200" b="1" u="sng"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・日本</a:t>
              </a:r>
              <a:r>
                <a:rPr lang="ja-JP" altLang="en-US" sz="1200" dirty="0">
                  <a:latin typeface="Meiryo UI" panose="020B0604030504040204" pitchFamily="50" charset="-128"/>
                  <a:ea typeface="Meiryo UI" panose="020B0604030504040204" pitchFamily="50" charset="-128"/>
                </a:rPr>
                <a:t>食品標準成分表</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年版（八訂）にあわせ</a:t>
              </a:r>
              <a:r>
                <a:rPr lang="ja-JP" altLang="en-US" sz="1200" dirty="0" smtClean="0">
                  <a:latin typeface="Meiryo UI" panose="020B0604030504040204" pitchFamily="50" charset="-128"/>
                  <a:ea typeface="Meiryo UI" panose="020B0604030504040204" pitchFamily="50" charset="-128"/>
                </a:rPr>
                <a:t>変更</a:t>
              </a:r>
              <a:endParaRPr lang="en-US" altLang="ja-JP" sz="1200" dirty="0" smtClean="0">
                <a:latin typeface="Meiryo UI" panose="020B0604030504040204" pitchFamily="50" charset="-128"/>
                <a:ea typeface="Meiryo UI" panose="020B0604030504040204" pitchFamily="50" charset="-128"/>
              </a:endParaRPr>
            </a:p>
            <a:p>
              <a:pPr>
                <a:lnSpc>
                  <a:spcPct val="100000"/>
                </a:lnSpc>
              </a:pP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目標</a:t>
              </a:r>
              <a:r>
                <a:rPr lang="ja-JP" altLang="en-US" sz="1200" dirty="0" smtClean="0">
                  <a:latin typeface="Meiryo UI" panose="020B0604030504040204" pitchFamily="50" charset="-128"/>
                  <a:ea typeface="Meiryo UI" panose="020B0604030504040204" pitchFamily="50" charset="-128"/>
                </a:rPr>
                <a:t>量を追加</a:t>
              </a:r>
              <a:endParaRPr lang="ja-JP" altLang="en-US" sz="120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4529493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20014B5-12C1-46C1-A488-93D32D590F03}"/>
              </a:ext>
            </a:extLst>
          </p:cNvPr>
          <p:cNvSpPr txBox="1"/>
          <p:nvPr/>
        </p:nvSpPr>
        <p:spPr>
          <a:xfrm>
            <a:off x="540000" y="360000"/>
            <a:ext cx="3819606" cy="324000"/>
          </a:xfrm>
          <a:prstGeom prst="rect">
            <a:avLst/>
          </a:prstGeom>
          <a:noFill/>
        </p:spPr>
        <p:txBody>
          <a:bodyPr wrap="square" rtlCol="0">
            <a:spAutoFit/>
          </a:bodyPr>
          <a:lstStyle/>
          <a:p>
            <a:r>
              <a:rPr lang="ja-JP" altLang="en-US" sz="1600" b="1" dirty="0" smtClean="0">
                <a:solidFill>
                  <a:srgbClr val="663300"/>
                </a:solidFill>
                <a:latin typeface="Meiryo UI" panose="020B0604030504040204" pitchFamily="50" charset="-128"/>
                <a:ea typeface="Meiryo UI" panose="020B0604030504040204" pitchFamily="50" charset="-128"/>
              </a:rPr>
              <a:t>給食施設の</a:t>
            </a:r>
            <a:r>
              <a:rPr lang="ja-JP" altLang="en-US" sz="1600" b="1" dirty="0">
                <a:solidFill>
                  <a:srgbClr val="663300"/>
                </a:solidFill>
                <a:latin typeface="Meiryo UI" panose="020B0604030504040204" pitchFamily="50" charset="-128"/>
                <a:ea typeface="Meiryo UI" panose="020B0604030504040204" pitchFamily="50" charset="-128"/>
              </a:rPr>
              <a:t>設置者及び関係者の皆様に</a:t>
            </a:r>
            <a:endParaRPr kumimoji="1" lang="ja-JP" altLang="en-US" sz="1600" b="1" dirty="0">
              <a:solidFill>
                <a:srgbClr val="663300"/>
              </a:solidFill>
              <a:latin typeface="Meiryo UI" panose="020B0604030504040204" pitchFamily="50" charset="-128"/>
              <a:ea typeface="Meiryo UI" panose="020B0604030504040204" pitchFamily="50" charset="-128"/>
            </a:endParaRPr>
          </a:p>
        </p:txBody>
      </p:sp>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pic>
        <p:nvPicPr>
          <p:cNvPr id="1028" name="Picture 4" descr="http://www.wanpug.com/illust/illust3762.pn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615915" y="676078"/>
            <a:ext cx="4071996" cy="17546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15916" y="1050879"/>
            <a:ext cx="6428095" cy="1119116"/>
          </a:xfrm>
          <a:prstGeom prst="rect">
            <a:avLst/>
          </a:prstGeom>
          <a:ln w="9525">
            <a:solidFill>
              <a:srgbClr val="663300"/>
            </a:solidFill>
          </a:ln>
        </p:spPr>
        <p:style>
          <a:lnRef idx="2">
            <a:schemeClr val="accent6"/>
          </a:lnRef>
          <a:fillRef idx="1">
            <a:schemeClr val="lt1"/>
          </a:fillRef>
          <a:effectRef idx="0">
            <a:schemeClr val="accent6"/>
          </a:effectRef>
          <a:fontRef idx="minor">
            <a:schemeClr val="dk1"/>
          </a:fontRef>
        </p:style>
        <p:txBody>
          <a:bodyPr lIns="108000" tIns="108000" rIns="108000" bIns="108000" rtlCol="0" anchor="ctr"/>
          <a:lstStyle/>
          <a:p>
            <a:r>
              <a:rPr lang="ja-JP" altLang="en-US" sz="1400" dirty="0" smtClean="0">
                <a:latin typeface="Meiryo UI" panose="020B0604030504040204" pitchFamily="50" charset="-128"/>
                <a:ea typeface="Meiryo UI" panose="020B0604030504040204" pitchFamily="50" charset="-128"/>
              </a:rPr>
              <a:t>　　 栄養</a:t>
            </a:r>
            <a:r>
              <a:rPr lang="ja-JP" altLang="en-US" sz="1400" dirty="0">
                <a:latin typeface="Meiryo UI" panose="020B0604030504040204" pitchFamily="50" charset="-128"/>
                <a:ea typeface="Meiryo UI" panose="020B0604030504040204" pitchFamily="50" charset="-128"/>
              </a:rPr>
              <a:t>管理をはじめ、衛生的かつ安全な給食管理を円滑に実践していただくため</a:t>
            </a:r>
            <a:r>
              <a:rPr lang="ja-JP" altLang="en-US" sz="1400" dirty="0" smtClean="0">
                <a:latin typeface="Meiryo UI" panose="020B0604030504040204" pitchFamily="50" charset="-128"/>
                <a:ea typeface="Meiryo UI" panose="020B0604030504040204" pitchFamily="50" charset="-128"/>
              </a:rPr>
              <a:t>に</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この</a:t>
            </a:r>
            <a:r>
              <a:rPr lang="ja-JP" altLang="en-US" sz="1400" dirty="0">
                <a:latin typeface="Meiryo UI" panose="020B0604030504040204" pitchFamily="50" charset="-128"/>
                <a:ea typeface="Meiryo UI" panose="020B0604030504040204" pitchFamily="50" charset="-128"/>
              </a:rPr>
              <a:t>指針</a:t>
            </a:r>
            <a:r>
              <a:rPr lang="ja-JP" altLang="en-US" sz="1400" dirty="0" smtClean="0">
                <a:latin typeface="Meiryo UI" panose="020B0604030504040204" pitchFamily="50" charset="-128"/>
                <a:ea typeface="Meiryo UI" panose="020B0604030504040204" pitchFamily="50" charset="-128"/>
              </a:rPr>
              <a:t>を作成</a:t>
            </a:r>
            <a:r>
              <a:rPr lang="ja-JP" altLang="en-US" sz="1400" dirty="0">
                <a:latin typeface="Meiryo UI" panose="020B0604030504040204" pitchFamily="50" charset="-128"/>
                <a:ea typeface="Meiryo UI" panose="020B0604030504040204" pitchFamily="50" charset="-128"/>
              </a:rPr>
              <a:t>しました。皆様の日常業務において、給食利用者はもとより</a:t>
            </a:r>
            <a:r>
              <a:rPr lang="ja-JP" altLang="en-US" sz="1400" dirty="0" smtClean="0">
                <a:latin typeface="Meiryo UI" panose="020B0604030504040204" pitchFamily="50" charset="-128"/>
                <a:ea typeface="Meiryo UI" panose="020B0604030504040204" pitchFamily="50" charset="-128"/>
              </a:rPr>
              <a:t>、その</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家族</a:t>
            </a:r>
            <a:r>
              <a:rPr lang="ja-JP" altLang="en-US" sz="1400" dirty="0">
                <a:latin typeface="Meiryo UI" panose="020B0604030504040204" pitchFamily="50" charset="-128"/>
                <a:ea typeface="Meiryo UI" panose="020B0604030504040204" pitchFamily="50" charset="-128"/>
              </a:rPr>
              <a:t>や地域を</a:t>
            </a:r>
            <a:r>
              <a:rPr lang="ja-JP" altLang="en-US" sz="1400" dirty="0" smtClean="0">
                <a:latin typeface="Meiryo UI" panose="020B0604030504040204" pitchFamily="50" charset="-128"/>
                <a:ea typeface="Meiryo UI" panose="020B0604030504040204" pitchFamily="50" charset="-128"/>
              </a:rPr>
              <a:t>含めた府民</a:t>
            </a:r>
            <a:r>
              <a:rPr lang="ja-JP" altLang="en-US" sz="1400" dirty="0">
                <a:latin typeface="Meiryo UI" panose="020B0604030504040204" pitchFamily="50" charset="-128"/>
                <a:ea typeface="Meiryo UI" panose="020B0604030504040204" pitchFamily="50" charset="-128"/>
              </a:rPr>
              <a:t>の健康づくりの推進に本指針を役立ててください。</a:t>
            </a:r>
          </a:p>
        </p:txBody>
      </p:sp>
      <p:sp>
        <p:nvSpPr>
          <p:cNvPr id="8" name="正方形/長方形 7"/>
          <p:cNvSpPr/>
          <p:nvPr/>
        </p:nvSpPr>
        <p:spPr>
          <a:xfrm>
            <a:off x="539999" y="2288190"/>
            <a:ext cx="7560000" cy="4062651"/>
          </a:xfrm>
          <a:prstGeom prst="rect">
            <a:avLst/>
          </a:prstGeom>
        </p:spPr>
        <p:txBody>
          <a:bodyPr wrap="none">
            <a:spAutoFit/>
          </a:bodyPr>
          <a:lstStyle/>
          <a:p>
            <a:pPr>
              <a:lnSpc>
                <a:spcPct val="150000"/>
              </a:lnSpc>
              <a:spcAft>
                <a:spcPts val="0"/>
              </a:spcAft>
            </a:pPr>
            <a:r>
              <a:rPr lang="ja-JP" altLang="en-US" sz="1600" b="1"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b="1" dirty="0" smtClean="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400" b="1"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rPr>
              <a:t>指針の改訂について</a:t>
            </a:r>
            <a:endParaRPr lang="en-US" altLang="ja-JP" sz="1400" b="1" dirty="0" smtClean="0">
              <a:solidFill>
                <a:srgbClr val="6633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本指針</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は、大阪府及び保健所設置市の給食施設指導担当者</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で内容を検討し、改訂しました。</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改訂にあたり、府社会福祉施設指導監査担当課と調整するとともに</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、公益社団法人大阪府</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栄養士会に</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ご意見をいただきました。</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lnSpc>
                <a:spcPct val="150000"/>
              </a:lnSpc>
              <a:spcAft>
                <a:spcPts val="0"/>
              </a:spcAft>
            </a:pPr>
            <a:r>
              <a:rPr lang="ja-JP" altLang="en-US" sz="1600" b="1" dirty="0" smtClean="0">
                <a:solidFill>
                  <a:srgbClr val="663300"/>
                </a:solidFill>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b="1" dirty="0" smtClean="0">
                <a:solidFill>
                  <a:srgbClr val="663300"/>
                </a:solidFill>
                <a:latin typeface="Meiryo UI" panose="020B0604030504040204" pitchFamily="50" charset="-128"/>
                <a:ea typeface="Meiryo UI" panose="020B0604030504040204" pitchFamily="50" charset="-128"/>
                <a:cs typeface="ＭＳ Ｐゴシック" panose="020B0600070205080204" pitchFamily="50" charset="-128"/>
              </a:rPr>
              <a:t>改訂の概要</a:t>
            </a: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rPr>
              <a:t>1</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）改正された関係通知の反映</a:t>
            </a: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u="sng" dirty="0">
                <a:latin typeface="Meiryo UI" panose="020B0604030504040204" pitchFamily="50" charset="-128"/>
                <a:ea typeface="Meiryo UI" panose="020B0604030504040204" pitchFamily="50" charset="-128"/>
                <a:cs typeface="ＭＳ Ｐゴシック" panose="020B0600070205080204" pitchFamily="50" charset="-128"/>
              </a:rPr>
              <a:t>日本人の食事摂取</a:t>
            </a:r>
            <a:r>
              <a:rPr lang="ja-JP" altLang="en-US" sz="1400" u="sng" dirty="0" smtClean="0">
                <a:latin typeface="Meiryo UI" panose="020B0604030504040204" pitchFamily="50" charset="-128"/>
                <a:ea typeface="Meiryo UI" panose="020B0604030504040204" pitchFamily="50" charset="-128"/>
                <a:cs typeface="ＭＳ Ｐゴシック" panose="020B0600070205080204" pitchFamily="50" charset="-128"/>
              </a:rPr>
              <a:t>基準</a:t>
            </a:r>
            <a:r>
              <a:rPr lang="zh-TW" altLang="en-US" sz="1400" u="sng" dirty="0">
                <a:latin typeface="Meiryo UI" panose="020B0604030504040204" pitchFamily="50" charset="-128"/>
                <a:ea typeface="Meiryo UI" panose="020B0604030504040204" pitchFamily="50" charset="-128"/>
                <a:cs typeface="ＭＳ Ｐゴシック" panose="020B0600070205080204" pitchFamily="50" charset="-128"/>
              </a:rPr>
              <a:t>（</a:t>
            </a:r>
            <a:r>
              <a:rPr lang="en-US" altLang="zh-TW" sz="1400" u="sng" dirty="0">
                <a:latin typeface="Meiryo UI" panose="020B0604030504040204" pitchFamily="50" charset="-128"/>
                <a:ea typeface="Meiryo UI" panose="020B0604030504040204" pitchFamily="50" charset="-128"/>
                <a:cs typeface="ＭＳ Ｐゴシック" panose="020B0600070205080204" pitchFamily="50" charset="-128"/>
              </a:rPr>
              <a:t>2020</a:t>
            </a:r>
            <a:r>
              <a:rPr lang="zh-TW" altLang="en-US" sz="1400" u="sng" dirty="0">
                <a:latin typeface="Meiryo UI" panose="020B0604030504040204" pitchFamily="50" charset="-128"/>
                <a:ea typeface="Meiryo UI" panose="020B0604030504040204" pitchFamily="50" charset="-128"/>
                <a:cs typeface="ＭＳ Ｐゴシック" panose="020B0600070205080204" pitchFamily="50" charset="-128"/>
              </a:rPr>
              <a:t>年版）策定検討会報告書（</a:t>
            </a:r>
            <a:r>
              <a:rPr lang="en-US" altLang="zh-TW" sz="1400" u="sng" dirty="0">
                <a:latin typeface="Meiryo UI" panose="020B0604030504040204" pitchFamily="50" charset="-128"/>
                <a:ea typeface="Meiryo UI" panose="020B0604030504040204" pitchFamily="50" charset="-128"/>
                <a:cs typeface="ＭＳ Ｐゴシック" panose="020B0600070205080204" pitchFamily="50" charset="-128"/>
              </a:rPr>
              <a:t>R1.12</a:t>
            </a:r>
            <a:r>
              <a:rPr lang="zh-TW" altLang="en-US" sz="1400" u="sng" dirty="0" smtClean="0">
                <a:latin typeface="Meiryo UI" panose="020B0604030504040204" pitchFamily="50" charset="-128"/>
                <a:ea typeface="Meiryo UI" panose="020B0604030504040204" pitchFamily="50" charset="-128"/>
                <a:cs typeface="ＭＳ Ｐゴシック" panose="020B0600070205080204" pitchFamily="50" charset="-128"/>
              </a:rPr>
              <a:t>）</a:t>
            </a:r>
            <a:endParaRPr lang="en-US" altLang="zh-TW" sz="1400" u="sng"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a:t>
            </a:r>
            <a:r>
              <a:rPr lang="zh-TW" altLang="en-US" sz="1400" dirty="0">
                <a:latin typeface="Meiryo UI" panose="020B0604030504040204" pitchFamily="50" charset="-128"/>
                <a:ea typeface="Meiryo UI" panose="020B0604030504040204" pitchFamily="50" charset="-128"/>
                <a:cs typeface="ＭＳ Ｐゴシック" panose="020B0600070205080204" pitchFamily="50" charset="-128"/>
              </a:rPr>
              <a:t>日本食品標準成分表</a:t>
            </a:r>
            <a:r>
              <a:rPr lang="en-US" altLang="zh-TW" sz="1400" dirty="0">
                <a:latin typeface="Meiryo UI" panose="020B0604030504040204" pitchFamily="50" charset="-128"/>
                <a:ea typeface="Meiryo UI" panose="020B0604030504040204" pitchFamily="50" charset="-128"/>
                <a:cs typeface="ＭＳ Ｐゴシック" panose="020B0600070205080204" pitchFamily="50" charset="-128"/>
              </a:rPr>
              <a:t>2020</a:t>
            </a:r>
            <a:r>
              <a:rPr lang="zh-TW" altLang="en-US" sz="1400" dirty="0">
                <a:latin typeface="Meiryo UI" panose="020B0604030504040204" pitchFamily="50" charset="-128"/>
                <a:ea typeface="Meiryo UI" panose="020B0604030504040204" pitchFamily="50" charset="-128"/>
                <a:cs typeface="ＭＳ Ｐゴシック" panose="020B0600070205080204" pitchFamily="50" charset="-128"/>
              </a:rPr>
              <a:t>年版（八訂</a:t>
            </a:r>
            <a:r>
              <a:rPr lang="zh-TW"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rPr>
              <a:t>R2.12</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endParaRPr lang="en-US" altLang="zh-TW"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特定給食施設における栄養管理に関する指導・支援等について（</a:t>
            </a:r>
            <a:r>
              <a:rPr lang="en-US" altLang="ja-JP" sz="1400" dirty="0">
                <a:latin typeface="Meiryo UI" panose="020B0604030504040204" pitchFamily="50" charset="-128"/>
                <a:ea typeface="Meiryo UI" panose="020B0604030504040204" pitchFamily="50" charset="-128"/>
                <a:cs typeface="ＭＳ Ｐゴシック" panose="020B0600070205080204" pitchFamily="50" charset="-128"/>
              </a:rPr>
              <a:t>R2.3</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endParaRPr lang="ja-JP" altLang="en-US" sz="1400" dirty="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400" dirty="0">
                <a:latin typeface="Meiryo UI" panose="020B0604030504040204" pitchFamily="50" charset="-128"/>
                <a:ea typeface="Meiryo UI" panose="020B0604030504040204" pitchFamily="50" charset="-128"/>
                <a:cs typeface="ＭＳ Ｐゴシック" panose="020B0600070205080204" pitchFamily="50" charset="-128"/>
              </a:rPr>
              <a:t>2</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）冊子構成・掲載項目の見直し</a:t>
            </a:r>
            <a:b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b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健康増進法に基づく項目の</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重点化</a:t>
            </a:r>
            <a:b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b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・冊子の統合</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病院</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・介護保険施設</a:t>
            </a:r>
            <a:r>
              <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特定</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給食</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施設（</a:t>
            </a:r>
            <a:r>
              <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rPr>
              <a:t>H27</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給食</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施設（</a:t>
            </a:r>
            <a:r>
              <a:rPr lang="en-US" altLang="ja-JP" sz="1400" dirty="0">
                <a:latin typeface="Meiryo UI" panose="020B0604030504040204" pitchFamily="50" charset="-128"/>
                <a:ea typeface="Meiryo UI" panose="020B0604030504040204" pitchFamily="50" charset="-128"/>
                <a:cs typeface="ＭＳ Ｐゴシック" panose="020B0600070205080204" pitchFamily="50" charset="-128"/>
              </a:rPr>
              <a:t>R3</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特定給食施設の食数基準に満たない施設に</a:t>
            </a: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関する事項の記載</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   ・施設管理に役立つセルフチェックシート等の掲載</a:t>
            </a:r>
            <a:endParaRPr lang="en-US" altLang="ja-JP" sz="1400" dirty="0" smtClean="0">
              <a:latin typeface="Meiryo UI" panose="020B0604030504040204" pitchFamily="50" charset="-128"/>
              <a:ea typeface="Meiryo UI" panose="020B0604030504040204" pitchFamily="50" charset="-128"/>
              <a:cs typeface="ＭＳ Ｐゴシック" panose="020B0600070205080204" pitchFamily="50" charset="-128"/>
            </a:endParaRPr>
          </a:p>
          <a:p>
            <a:pPr>
              <a:spcAft>
                <a:spcPts val="0"/>
              </a:spcAft>
            </a:pPr>
            <a:r>
              <a:rPr lang="ja-JP" altLang="en-US" sz="1400" dirty="0" smtClean="0">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400" dirty="0">
                <a:latin typeface="Meiryo UI" panose="020B0604030504040204" pitchFamily="50" charset="-128"/>
                <a:ea typeface="Meiryo UI" panose="020B0604030504040204" pitchFamily="50" charset="-128"/>
                <a:cs typeface="ＭＳ Ｐゴシック" panose="020B0600070205080204" pitchFamily="50" charset="-128"/>
              </a:rPr>
              <a:t>3</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）栄養管理報告書の様式見直し</a:t>
            </a:r>
          </a:p>
          <a:p>
            <a:pPr>
              <a:spcAft>
                <a:spcPts val="0"/>
              </a:spcAft>
            </a:pP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sz="1400" dirty="0">
                <a:latin typeface="Meiryo UI" panose="020B0604030504040204" pitchFamily="50" charset="-128"/>
                <a:ea typeface="Meiryo UI" panose="020B0604030504040204" pitchFamily="50" charset="-128"/>
                <a:cs typeface="ＭＳ Ｐゴシック" panose="020B0600070205080204" pitchFamily="50" charset="-128"/>
              </a:rPr>
              <a:t>4</a:t>
            </a:r>
            <a:r>
              <a:rPr lang="ja-JP" altLang="en-US" sz="1400" dirty="0">
                <a:latin typeface="Meiryo UI" panose="020B0604030504040204" pitchFamily="50" charset="-128"/>
                <a:ea typeface="Meiryo UI" panose="020B0604030504040204" pitchFamily="50" charset="-128"/>
                <a:cs typeface="ＭＳ Ｐゴシック" panose="020B0600070205080204" pitchFamily="50" charset="-128"/>
              </a:rPr>
              <a:t>）その他 </a:t>
            </a:r>
            <a:endParaRPr lang="ja-JP" altLang="ja-JP" sz="14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角丸四角形 10"/>
          <p:cNvSpPr/>
          <p:nvPr/>
        </p:nvSpPr>
        <p:spPr>
          <a:xfrm>
            <a:off x="5911979" y="4948414"/>
            <a:ext cx="2264064" cy="1133918"/>
          </a:xfrm>
          <a:prstGeom prst="round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ja-JP" altLang="en-US" sz="1400" u="sng" dirty="0">
                <a:latin typeface="Meiryo UI" panose="020B0604030504040204" pitchFamily="50" charset="-128"/>
                <a:ea typeface="Meiryo UI" panose="020B0604030504040204" pitchFamily="50" charset="-128"/>
              </a:rPr>
              <a:t>日本人の食事摂取</a:t>
            </a:r>
            <a:r>
              <a:rPr lang="ja-JP" altLang="en-US" sz="1400" u="sng" dirty="0" smtClean="0">
                <a:latin typeface="Meiryo UI" panose="020B0604030504040204" pitchFamily="50" charset="-128"/>
                <a:ea typeface="Meiryo UI" panose="020B0604030504040204" pitchFamily="50" charset="-128"/>
              </a:rPr>
              <a:t>基準</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の改定にあわせ、本指針の見直しを行っています。</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45939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17</a:t>
            </a:r>
            <a:endParaRPr kumimoji="1" lang="ja-JP" altLang="en-US" sz="1600" b="1"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360000" y="180000"/>
            <a:ext cx="4343671" cy="607685"/>
            <a:chOff x="277808" y="528471"/>
            <a:chExt cx="4343671" cy="607685"/>
          </a:xfrm>
        </p:grpSpPr>
        <p:sp>
          <p:nvSpPr>
            <p:cNvPr id="5" name="フローチャート : 結合子 4"/>
            <p:cNvSpPr/>
            <p:nvPr/>
          </p:nvSpPr>
          <p:spPr>
            <a:xfrm>
              <a:off x="427372" y="660285"/>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a:solidFill>
                    <a:schemeClr val="bg1"/>
                  </a:solidFill>
                  <a:latin typeface="Meiryo UI" panose="020B0604030504040204" pitchFamily="50" charset="-128"/>
                  <a:ea typeface="Meiryo UI" panose="020B0604030504040204" pitchFamily="50" charset="-128"/>
                </a:rPr>
                <a:t>Ⅷ</a:t>
              </a:r>
              <a:endParaRPr lang="en-US" altLang="ja-JP" sz="1400" dirty="0" smtClean="0">
                <a:solidFill>
                  <a:schemeClr val="bg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795519" y="528471"/>
              <a:ext cx="2271776" cy="523220"/>
            </a:xfrm>
            <a:prstGeom prst="rect">
              <a:avLst/>
            </a:prstGeom>
          </p:spPr>
          <p:txBody>
            <a:bodyPr wrap="none">
              <a:spAutoFit/>
            </a:bodyPr>
            <a:lstStyle/>
            <a:p>
              <a:pPr>
                <a:lnSpc>
                  <a:spcPct val="200000"/>
                </a:lnSpc>
              </a:pPr>
              <a:r>
                <a:rPr lang="ja-JP" altLang="en-US" sz="1400" b="1" dirty="0" smtClean="0">
                  <a:latin typeface="Meiryo UI" panose="020B0604030504040204" pitchFamily="50" charset="-128"/>
                  <a:ea typeface="Meiryo UI" panose="020B0604030504040204" pitchFamily="50" charset="-128"/>
                </a:rPr>
                <a:t>参考資料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P66-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277808" y="1064156"/>
              <a:ext cx="4343671" cy="72000"/>
              <a:chOff x="312277" y="1163820"/>
              <a:chExt cx="4343671" cy="72000"/>
            </a:xfrm>
          </p:grpSpPr>
          <p:cxnSp>
            <p:nvCxnSpPr>
              <p:cNvPr id="10" name="直線コネクタ 9"/>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1" name="フローチャート : 結合子 10"/>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 name="テキスト ボックス 1"/>
          <p:cNvSpPr txBox="1"/>
          <p:nvPr/>
        </p:nvSpPr>
        <p:spPr>
          <a:xfrm>
            <a:off x="540000" y="845820"/>
            <a:ext cx="7560000" cy="52322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rPr>
              <a:t>　給食施設の運営や栄養管理に関する関係法令・通知を掲載しています。改正等が行われる場合がありますので、注意してください</a:t>
            </a:r>
            <a:r>
              <a:rPr lang="ja-JP" altLang="en-US" sz="14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p:txBody>
      </p:sp>
      <p:sp>
        <p:nvSpPr>
          <p:cNvPr id="13" name="正方形/長方形 12"/>
          <p:cNvSpPr/>
          <p:nvPr/>
        </p:nvSpPr>
        <p:spPr>
          <a:xfrm>
            <a:off x="379423" y="1565853"/>
            <a:ext cx="4572000" cy="338554"/>
          </a:xfrm>
          <a:prstGeom prst="rect">
            <a:avLst/>
          </a:prstGeom>
        </p:spPr>
        <p:txBody>
          <a:bodyPr>
            <a:spAutoFit/>
          </a:bodyPr>
          <a:lstStyle/>
          <a:p>
            <a:r>
              <a:rPr lang="ja-JP" altLang="en-US" sz="1600" b="1" dirty="0">
                <a:solidFill>
                  <a:srgbClr val="663300"/>
                </a:solidFill>
                <a:latin typeface="Meiryo UI" panose="020B0604030504040204" pitchFamily="50" charset="-128"/>
                <a:ea typeface="Meiryo UI" panose="020B0604030504040204" pitchFamily="50" charset="-128"/>
              </a:rPr>
              <a:t>給食施設の栄養管理等に関するお問い合わせ先</a:t>
            </a:r>
          </a:p>
        </p:txBody>
      </p:sp>
      <p:pic>
        <p:nvPicPr>
          <p:cNvPr id="14" name="Picture 4" descr="http://www.wanpug.com/illust/illust3762.pn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379423" y="1904407"/>
            <a:ext cx="4850187" cy="175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表 14"/>
          <p:cNvGraphicFramePr>
            <a:graphicFrameLocks noGrp="1"/>
          </p:cNvGraphicFramePr>
          <p:nvPr>
            <p:extLst>
              <p:ext uri="{D42A27DB-BD31-4B8C-83A1-F6EECF244321}">
                <p14:modId xmlns:p14="http://schemas.microsoft.com/office/powerpoint/2010/main" val="1652883348"/>
              </p:ext>
            </p:extLst>
          </p:nvPr>
        </p:nvGraphicFramePr>
        <p:xfrm>
          <a:off x="514349" y="2294688"/>
          <a:ext cx="7560000" cy="3485605"/>
        </p:xfrm>
        <a:graphic>
          <a:graphicData uri="http://schemas.openxmlformats.org/drawingml/2006/table">
            <a:tbl>
              <a:tblPr>
                <a:tableStyleId>{616DA210-FB5B-4158-B5E0-FEB733F419BA}</a:tableStyleId>
              </a:tblPr>
              <a:tblGrid>
                <a:gridCol w="986797">
                  <a:extLst>
                    <a:ext uri="{9D8B030D-6E8A-4147-A177-3AD203B41FA5}">
                      <a16:colId xmlns:a16="http://schemas.microsoft.com/office/drawing/2014/main" val="20000"/>
                    </a:ext>
                  </a:extLst>
                </a:gridCol>
                <a:gridCol w="2482737">
                  <a:extLst>
                    <a:ext uri="{9D8B030D-6E8A-4147-A177-3AD203B41FA5}">
                      <a16:colId xmlns:a16="http://schemas.microsoft.com/office/drawing/2014/main" val="20001"/>
                    </a:ext>
                  </a:extLst>
                </a:gridCol>
                <a:gridCol w="1193885">
                  <a:extLst>
                    <a:ext uri="{9D8B030D-6E8A-4147-A177-3AD203B41FA5}">
                      <a16:colId xmlns:a16="http://schemas.microsoft.com/office/drawing/2014/main" val="20002"/>
                    </a:ext>
                  </a:extLst>
                </a:gridCol>
                <a:gridCol w="2896581">
                  <a:extLst>
                    <a:ext uri="{9D8B030D-6E8A-4147-A177-3AD203B41FA5}">
                      <a16:colId xmlns:a16="http://schemas.microsoft.com/office/drawing/2014/main" val="20003"/>
                    </a:ext>
                  </a:extLst>
                </a:gridCol>
              </a:tblGrid>
              <a:tr h="225541">
                <a:tc>
                  <a:txBody>
                    <a:bodyPr/>
                    <a:lstStyle/>
                    <a:p>
                      <a:pPr algn="ctr">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保健所名称</a:t>
                      </a:r>
                    </a:p>
                  </a:txBody>
                  <a:tcPr marL="29682" marR="29682" marT="29682" marB="29682" anchor="ctr">
                    <a:solidFill>
                      <a:srgbClr val="FFFFCC"/>
                    </a:solidFill>
                  </a:tcPr>
                </a:tc>
                <a:tc>
                  <a:txBody>
                    <a:bodyPr/>
                    <a:lstStyle/>
                    <a:p>
                      <a:pPr algn="ctr">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所在地</a:t>
                      </a:r>
                    </a:p>
                  </a:txBody>
                  <a:tcPr marL="29682" marR="29682" marT="29682" marB="29682" anchor="ctr">
                    <a:solidFill>
                      <a:srgbClr val="FFFFCC"/>
                    </a:solidFill>
                  </a:tcPr>
                </a:tc>
                <a:tc>
                  <a:txBody>
                    <a:bodyPr/>
                    <a:lstStyle/>
                    <a:p>
                      <a:pPr algn="ctr" fontAlgn="ctr">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電話</a:t>
                      </a:r>
                    </a:p>
                  </a:txBody>
                  <a:tcPr marL="29682" marR="29682" marT="29682" marB="29682" anchor="ctr">
                    <a:solidFill>
                      <a:srgbClr val="FFFFCC"/>
                    </a:solidFill>
                  </a:tcPr>
                </a:tc>
                <a:tc>
                  <a:txBody>
                    <a:bodyPr/>
                    <a:lstStyle/>
                    <a:p>
                      <a:pPr algn="ctr" fontAlgn="ctr">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所管区域</a:t>
                      </a:r>
                    </a:p>
                  </a:txBody>
                  <a:tcPr marL="29682" marR="29682" marT="29682" marB="29682" anchor="ctr">
                    <a:solidFill>
                      <a:srgbClr val="FFFFCC"/>
                    </a:solidFill>
                  </a:tcPr>
                </a:tc>
                <a:extLst>
                  <a:ext uri="{0D108BD9-81ED-4DB2-BD59-A6C34878D82A}">
                    <a16:rowId xmlns:a16="http://schemas.microsoft.com/office/drawing/2014/main" val="10000"/>
                  </a:ext>
                </a:extLst>
              </a:tr>
              <a:tr h="342601">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池田保健所</a:t>
                      </a:r>
                    </a:p>
                  </a:txBody>
                  <a:tcPr marL="29682" marR="29682" marT="29682" marB="29682" anchor="ctr"/>
                </a:tc>
                <a:tc>
                  <a:txBody>
                    <a:bodyPr/>
                    <a:lstStyle/>
                    <a:p>
                      <a:pPr algn="l">
                        <a:lnSpc>
                          <a:spcPct val="100000"/>
                        </a:lnSpc>
                      </a:pPr>
                      <a:r>
                        <a:rPr lang="zh-CN" altLang="en-US" sz="1100" dirty="0">
                          <a:solidFill>
                            <a:schemeClr val="tx1"/>
                          </a:solidFill>
                          <a:effectLst/>
                          <a:latin typeface="Meiryo UI" panose="020B0604030504040204" pitchFamily="50" charset="-128"/>
                          <a:ea typeface="Meiryo UI" panose="020B0604030504040204" pitchFamily="50" charset="-128"/>
                        </a:rPr>
                        <a:t>〒</a:t>
                      </a:r>
                      <a:r>
                        <a:rPr lang="en-US" altLang="zh-CN" sz="1100" dirty="0">
                          <a:solidFill>
                            <a:schemeClr val="tx1"/>
                          </a:solidFill>
                          <a:effectLst/>
                          <a:latin typeface="Meiryo UI" panose="020B0604030504040204" pitchFamily="50" charset="-128"/>
                          <a:ea typeface="Meiryo UI" panose="020B0604030504040204" pitchFamily="50" charset="-128"/>
                        </a:rPr>
                        <a:t>563-0041</a:t>
                      </a:r>
                      <a:r>
                        <a:rPr lang="zh-CN" altLang="en-US" sz="1100" dirty="0">
                          <a:solidFill>
                            <a:schemeClr val="tx1"/>
                          </a:solidFill>
                          <a:effectLst/>
                          <a:latin typeface="Meiryo UI" panose="020B0604030504040204" pitchFamily="50" charset="-128"/>
                          <a:ea typeface="Meiryo UI" panose="020B0604030504040204" pitchFamily="50" charset="-128"/>
                        </a:rPr>
                        <a:t>　池田市満寿美町</a:t>
                      </a:r>
                      <a:r>
                        <a:rPr lang="en-US" altLang="zh-CN" sz="1100" dirty="0" smtClean="0">
                          <a:solidFill>
                            <a:schemeClr val="tx1"/>
                          </a:solidFill>
                          <a:effectLst/>
                          <a:latin typeface="Meiryo UI" panose="020B0604030504040204" pitchFamily="50" charset="-128"/>
                          <a:ea typeface="Meiryo UI" panose="020B0604030504040204" pitchFamily="50" charset="-128"/>
                        </a:rPr>
                        <a:t>3-19</a:t>
                      </a:r>
                      <a:endParaRPr lang="zh-CN"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a:solidFill>
                            <a:schemeClr val="tx1"/>
                          </a:solidFill>
                          <a:effectLst/>
                          <a:latin typeface="Meiryo UI" panose="020B0604030504040204" pitchFamily="50" charset="-128"/>
                          <a:ea typeface="Meiryo UI" panose="020B0604030504040204" pitchFamily="50" charset="-128"/>
                        </a:rPr>
                        <a:t>072-751-2990</a:t>
                      </a:r>
                      <a:r>
                        <a:rPr lang="ja-JP" altLang="en-US" sz="110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a:solidFill>
                            <a:schemeClr val="tx1"/>
                          </a:solidFill>
                          <a:effectLst/>
                          <a:latin typeface="Meiryo UI" panose="020B0604030504040204" pitchFamily="50" charset="-128"/>
                          <a:ea typeface="Meiryo UI" panose="020B0604030504040204" pitchFamily="50" charset="-128"/>
                        </a:rPr>
                        <a:t>池田市、箕面市、豊能町、能勢町　　　</a:t>
                      </a:r>
                    </a:p>
                  </a:txBody>
                  <a:tcPr marL="29682" marR="29682" marT="29682" marB="29682" anchor="ctr"/>
                </a:tc>
                <a:extLst>
                  <a:ext uri="{0D108BD9-81ED-4DB2-BD59-A6C34878D82A}">
                    <a16:rowId xmlns:a16="http://schemas.microsoft.com/office/drawing/2014/main" val="10001"/>
                  </a:ext>
                </a:extLst>
              </a:tr>
              <a:tr h="324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茨木保健所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rPr>
                        <a:t>567-8585</a:t>
                      </a:r>
                      <a:r>
                        <a:rPr lang="ja-JP" altLang="en-US" sz="1100" dirty="0">
                          <a:solidFill>
                            <a:schemeClr val="tx1"/>
                          </a:solidFill>
                          <a:effectLst/>
                          <a:latin typeface="Meiryo UI" panose="020B0604030504040204" pitchFamily="50" charset="-128"/>
                          <a:ea typeface="Meiryo UI" panose="020B0604030504040204" pitchFamily="50" charset="-128"/>
                        </a:rPr>
                        <a:t>　茨木市大住町</a:t>
                      </a:r>
                      <a:r>
                        <a:rPr lang="en-US" altLang="ja-JP" sz="1100" dirty="0" smtClean="0">
                          <a:solidFill>
                            <a:schemeClr val="tx1"/>
                          </a:solidFill>
                          <a:effectLst/>
                          <a:latin typeface="Meiryo UI" panose="020B0604030504040204" pitchFamily="50" charset="-128"/>
                          <a:ea typeface="Meiryo UI" panose="020B0604030504040204" pitchFamily="50" charset="-128"/>
                        </a:rPr>
                        <a:t>8-11</a:t>
                      </a:r>
                      <a:endParaRPr lang="ja-JP"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072-624-4668</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a:solidFill>
                            <a:schemeClr val="tx1"/>
                          </a:solidFill>
                          <a:effectLst/>
                          <a:latin typeface="Meiryo UI" panose="020B0604030504040204" pitchFamily="50" charset="-128"/>
                          <a:ea typeface="Meiryo UI" panose="020B0604030504040204" pitchFamily="50" charset="-128"/>
                        </a:rPr>
                        <a:t>茨木市、摂津市、島本町</a:t>
                      </a:r>
                    </a:p>
                  </a:txBody>
                  <a:tcPr marL="29682" marR="29682" marT="29682" marB="29682" anchor="ctr"/>
                </a:tc>
                <a:extLst>
                  <a:ext uri="{0D108BD9-81ED-4DB2-BD59-A6C34878D82A}">
                    <a16:rowId xmlns:a16="http://schemas.microsoft.com/office/drawing/2014/main" val="10002"/>
                  </a:ext>
                </a:extLst>
              </a:tr>
              <a:tr h="432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守口保健所</a:t>
                      </a:r>
                    </a:p>
                  </a:txBody>
                  <a:tcPr marL="29682" marR="29682" marT="29682" marB="29682" anchor="ctr"/>
                </a:tc>
                <a:tc>
                  <a:txBody>
                    <a:bodyPr/>
                    <a:lstStyle/>
                    <a:p>
                      <a:pPr algn="l">
                        <a:lnSpc>
                          <a:spcPct val="100000"/>
                        </a:lnSpc>
                      </a:pPr>
                      <a:r>
                        <a:rPr lang="zh-TW" altLang="en-US" sz="1100" dirty="0">
                          <a:solidFill>
                            <a:schemeClr val="tx1"/>
                          </a:solidFill>
                          <a:effectLst/>
                          <a:latin typeface="Meiryo UI" panose="020B0604030504040204" pitchFamily="50" charset="-128"/>
                          <a:ea typeface="Meiryo UI" panose="020B0604030504040204" pitchFamily="50" charset="-128"/>
                        </a:rPr>
                        <a:t>〒</a:t>
                      </a:r>
                      <a:r>
                        <a:rPr lang="en-US" altLang="zh-TW" sz="1100" dirty="0">
                          <a:solidFill>
                            <a:schemeClr val="tx1"/>
                          </a:solidFill>
                          <a:effectLst/>
                          <a:latin typeface="Meiryo UI" panose="020B0604030504040204" pitchFamily="50" charset="-128"/>
                          <a:ea typeface="Meiryo UI" panose="020B0604030504040204" pitchFamily="50" charset="-128"/>
                        </a:rPr>
                        <a:t>570-0083</a:t>
                      </a:r>
                      <a:r>
                        <a:rPr lang="zh-TW" altLang="en-US" sz="1100" dirty="0">
                          <a:solidFill>
                            <a:schemeClr val="tx1"/>
                          </a:solidFill>
                          <a:effectLst/>
                          <a:latin typeface="Meiryo UI" panose="020B0604030504040204" pitchFamily="50" charset="-128"/>
                          <a:ea typeface="Meiryo UI" panose="020B0604030504040204" pitchFamily="50" charset="-128"/>
                        </a:rPr>
                        <a:t>　守口市京阪本通</a:t>
                      </a:r>
                      <a:r>
                        <a:rPr lang="en-US" altLang="zh-TW" sz="1100" dirty="0" smtClean="0">
                          <a:solidFill>
                            <a:schemeClr val="tx1"/>
                          </a:solidFill>
                          <a:effectLst/>
                          <a:latin typeface="Meiryo UI" panose="020B0604030504040204" pitchFamily="50" charset="-128"/>
                          <a:ea typeface="Meiryo UI" panose="020B0604030504040204" pitchFamily="50" charset="-128"/>
                        </a:rPr>
                        <a:t>2-5-5</a:t>
                      </a:r>
                    </a:p>
                    <a:p>
                      <a:pPr algn="l">
                        <a:lnSpc>
                          <a:spcPct val="100000"/>
                        </a:lnSpc>
                      </a:pPr>
                      <a:r>
                        <a:rPr lang="ja-JP" altLang="en-US" sz="1100" dirty="0" smtClean="0">
                          <a:solidFill>
                            <a:schemeClr val="tx1"/>
                          </a:solidFill>
                          <a:effectLst/>
                          <a:latin typeface="Meiryo UI" panose="020B0604030504040204" pitchFamily="50" charset="-128"/>
                          <a:ea typeface="Meiryo UI" panose="020B0604030504040204" pitchFamily="50" charset="-128"/>
                        </a:rPr>
                        <a:t>　　　　　　　　　　</a:t>
                      </a:r>
                      <a:r>
                        <a:rPr lang="en-US" altLang="zh-TW" sz="1100" dirty="0" smtClean="0">
                          <a:solidFill>
                            <a:schemeClr val="tx1"/>
                          </a:solidFill>
                          <a:effectLst/>
                          <a:latin typeface="Meiryo UI" panose="020B0604030504040204" pitchFamily="50" charset="-128"/>
                          <a:ea typeface="Meiryo UI" panose="020B0604030504040204" pitchFamily="50" charset="-128"/>
                        </a:rPr>
                        <a:t>(</a:t>
                      </a:r>
                      <a:r>
                        <a:rPr lang="zh-TW" altLang="en-US" sz="1100" dirty="0">
                          <a:solidFill>
                            <a:schemeClr val="tx1"/>
                          </a:solidFill>
                          <a:effectLst/>
                          <a:latin typeface="Meiryo UI" panose="020B0604030504040204" pitchFamily="50" charset="-128"/>
                          <a:ea typeface="Meiryo UI" panose="020B0604030504040204" pitchFamily="50" charset="-128"/>
                        </a:rPr>
                        <a:t>守口市庁舎</a:t>
                      </a:r>
                      <a:r>
                        <a:rPr lang="en-US" altLang="zh-TW" sz="1100" dirty="0">
                          <a:solidFill>
                            <a:schemeClr val="tx1"/>
                          </a:solidFill>
                          <a:effectLst/>
                          <a:latin typeface="Meiryo UI" panose="020B0604030504040204" pitchFamily="50" charset="-128"/>
                          <a:ea typeface="Meiryo UI" panose="020B0604030504040204" pitchFamily="50" charset="-128"/>
                        </a:rPr>
                        <a:t>8</a:t>
                      </a:r>
                      <a:r>
                        <a:rPr lang="zh-TW" altLang="en-US" sz="1100" dirty="0">
                          <a:solidFill>
                            <a:schemeClr val="tx1"/>
                          </a:solidFill>
                          <a:effectLst/>
                          <a:latin typeface="Meiryo UI" panose="020B0604030504040204" pitchFamily="50" charset="-128"/>
                          <a:ea typeface="Meiryo UI" panose="020B0604030504040204" pitchFamily="50" charset="-128"/>
                        </a:rPr>
                        <a:t>階</a:t>
                      </a:r>
                      <a:r>
                        <a:rPr lang="zh-TW" altLang="en-US" sz="1100" dirty="0" smtClean="0">
                          <a:solidFill>
                            <a:schemeClr val="tx1"/>
                          </a:solidFill>
                          <a:effectLst/>
                          <a:latin typeface="Meiryo UI" panose="020B0604030504040204" pitchFamily="50" charset="-128"/>
                          <a:ea typeface="Meiryo UI" panose="020B0604030504040204" pitchFamily="50" charset="-128"/>
                        </a:rPr>
                        <a:t>）</a:t>
                      </a:r>
                      <a:endParaRPr lang="zh-TW"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06-6993-3131</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a:solidFill>
                            <a:schemeClr val="tx1"/>
                          </a:solidFill>
                          <a:effectLst/>
                          <a:latin typeface="Meiryo UI" panose="020B0604030504040204" pitchFamily="50" charset="-128"/>
                          <a:ea typeface="Meiryo UI" panose="020B0604030504040204" pitchFamily="50" charset="-128"/>
                        </a:rPr>
                        <a:t>守口市、門真市</a:t>
                      </a:r>
                    </a:p>
                  </a:txBody>
                  <a:tcPr marL="29682" marR="29682" marT="29682" marB="29682" anchor="ctr"/>
                </a:tc>
                <a:extLst>
                  <a:ext uri="{0D108BD9-81ED-4DB2-BD59-A6C34878D82A}">
                    <a16:rowId xmlns:a16="http://schemas.microsoft.com/office/drawing/2014/main" val="10003"/>
                  </a:ext>
                </a:extLst>
              </a:tr>
              <a:tr h="324000">
                <a:tc>
                  <a:txBody>
                    <a:bodyPr/>
                    <a:lstStyle/>
                    <a:p>
                      <a:pPr algn="l">
                        <a:lnSpc>
                          <a:spcPct val="100000"/>
                        </a:lnSpc>
                      </a:pPr>
                      <a:r>
                        <a:rPr lang="zh-TW" altLang="en-US" sz="1100" u="none" dirty="0">
                          <a:solidFill>
                            <a:schemeClr val="tx1"/>
                          </a:solidFill>
                          <a:effectLst/>
                          <a:latin typeface="Meiryo UI" panose="020B0604030504040204" pitchFamily="50" charset="-128"/>
                          <a:ea typeface="Meiryo UI" panose="020B0604030504040204" pitchFamily="50" charset="-128"/>
                        </a:rPr>
                        <a:t>四條畷保健所</a:t>
                      </a:r>
                      <a:r>
                        <a:rPr lang="zh-TW"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dirty="0">
                          <a:solidFill>
                            <a:schemeClr val="tx1"/>
                          </a:solidFill>
                          <a:effectLst/>
                          <a:latin typeface="Meiryo UI" panose="020B0604030504040204" pitchFamily="50" charset="-128"/>
                          <a:ea typeface="Meiryo UI" panose="020B0604030504040204" pitchFamily="50" charset="-128"/>
                        </a:rPr>
                        <a:t>〒</a:t>
                      </a:r>
                      <a:r>
                        <a:rPr lang="en-US" altLang="zh-TW" sz="1100" dirty="0">
                          <a:solidFill>
                            <a:schemeClr val="tx1"/>
                          </a:solidFill>
                          <a:effectLst/>
                          <a:latin typeface="Meiryo UI" panose="020B0604030504040204" pitchFamily="50" charset="-128"/>
                          <a:ea typeface="Meiryo UI" panose="020B0604030504040204" pitchFamily="50" charset="-128"/>
                        </a:rPr>
                        <a:t>575-0034</a:t>
                      </a:r>
                      <a:r>
                        <a:rPr lang="zh-TW" altLang="en-US" sz="1100" dirty="0">
                          <a:solidFill>
                            <a:schemeClr val="tx1"/>
                          </a:solidFill>
                          <a:effectLst/>
                          <a:latin typeface="Meiryo UI" panose="020B0604030504040204" pitchFamily="50" charset="-128"/>
                          <a:ea typeface="Meiryo UI" panose="020B0604030504040204" pitchFamily="50" charset="-128"/>
                        </a:rPr>
                        <a:t>　四條畷市江瀬美町</a:t>
                      </a:r>
                      <a:r>
                        <a:rPr lang="en-US" altLang="zh-TW" sz="1100" dirty="0" smtClean="0">
                          <a:solidFill>
                            <a:schemeClr val="tx1"/>
                          </a:solidFill>
                          <a:effectLst/>
                          <a:latin typeface="Meiryo UI" panose="020B0604030504040204" pitchFamily="50" charset="-128"/>
                          <a:ea typeface="Meiryo UI" panose="020B0604030504040204" pitchFamily="50" charset="-128"/>
                        </a:rPr>
                        <a:t>1-16</a:t>
                      </a:r>
                      <a:endParaRPr lang="zh-TW"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072-878-1021</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dirty="0">
                          <a:solidFill>
                            <a:schemeClr val="tx1"/>
                          </a:solidFill>
                          <a:effectLst/>
                          <a:latin typeface="Meiryo UI" panose="020B0604030504040204" pitchFamily="50" charset="-128"/>
                          <a:ea typeface="Meiryo UI" panose="020B0604030504040204" pitchFamily="50" charset="-128"/>
                        </a:rPr>
                        <a:t>大東市、四條畷市、交野市</a:t>
                      </a:r>
                    </a:p>
                  </a:txBody>
                  <a:tcPr marL="29682" marR="29682" marT="29682" marB="29682" anchor="ctr"/>
                </a:tc>
                <a:extLst>
                  <a:ext uri="{0D108BD9-81ED-4DB2-BD59-A6C34878D82A}">
                    <a16:rowId xmlns:a16="http://schemas.microsoft.com/office/drawing/2014/main" val="10004"/>
                  </a:ext>
                </a:extLst>
              </a:tr>
              <a:tr h="324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藤井寺保健所</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rPr>
                        <a:t>583-0024</a:t>
                      </a:r>
                      <a:r>
                        <a:rPr lang="ja-JP" altLang="en-US" sz="1100" dirty="0">
                          <a:solidFill>
                            <a:schemeClr val="tx1"/>
                          </a:solidFill>
                          <a:effectLst/>
                          <a:latin typeface="Meiryo UI" panose="020B0604030504040204" pitchFamily="50" charset="-128"/>
                          <a:ea typeface="Meiryo UI" panose="020B0604030504040204" pitchFamily="50" charset="-128"/>
                        </a:rPr>
                        <a:t>　藤井寺市藤井寺</a:t>
                      </a:r>
                      <a:r>
                        <a:rPr lang="en-US" altLang="ja-JP" sz="1100" dirty="0" smtClean="0">
                          <a:solidFill>
                            <a:schemeClr val="tx1"/>
                          </a:solidFill>
                          <a:effectLst/>
                          <a:latin typeface="Meiryo UI" panose="020B0604030504040204" pitchFamily="50" charset="-128"/>
                          <a:ea typeface="Meiryo UI" panose="020B0604030504040204" pitchFamily="50" charset="-128"/>
                        </a:rPr>
                        <a:t>1-8-36</a:t>
                      </a:r>
                      <a:endParaRPr lang="ja-JP"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072-955-4181</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松原市、柏原市、羽曳野市、藤井寺市</a:t>
                      </a:r>
                    </a:p>
                  </a:txBody>
                  <a:tcPr marL="29682" marR="29682" marT="29682" marB="29682" anchor="ctr"/>
                </a:tc>
                <a:extLst>
                  <a:ext uri="{0D108BD9-81ED-4DB2-BD59-A6C34878D82A}">
                    <a16:rowId xmlns:a16="http://schemas.microsoft.com/office/drawing/2014/main" val="10005"/>
                  </a:ext>
                </a:extLst>
              </a:tr>
              <a:tr h="432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富田林保健所</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CN" altLang="en-US" sz="1100" dirty="0">
                          <a:solidFill>
                            <a:schemeClr val="tx1"/>
                          </a:solidFill>
                          <a:effectLst/>
                          <a:latin typeface="Meiryo UI" panose="020B0604030504040204" pitchFamily="50" charset="-128"/>
                          <a:ea typeface="Meiryo UI" panose="020B0604030504040204" pitchFamily="50" charset="-128"/>
                        </a:rPr>
                        <a:t>〒</a:t>
                      </a:r>
                      <a:r>
                        <a:rPr lang="en-US" altLang="zh-CN" sz="1100" dirty="0">
                          <a:solidFill>
                            <a:schemeClr val="tx1"/>
                          </a:solidFill>
                          <a:effectLst/>
                          <a:latin typeface="Meiryo UI" panose="020B0604030504040204" pitchFamily="50" charset="-128"/>
                          <a:ea typeface="Meiryo UI" panose="020B0604030504040204" pitchFamily="50" charset="-128"/>
                        </a:rPr>
                        <a:t>584-0031</a:t>
                      </a:r>
                      <a:r>
                        <a:rPr lang="zh-CN" altLang="en-US" sz="1100" dirty="0">
                          <a:solidFill>
                            <a:schemeClr val="tx1"/>
                          </a:solidFill>
                          <a:effectLst/>
                          <a:latin typeface="Meiryo UI" panose="020B0604030504040204" pitchFamily="50" charset="-128"/>
                          <a:ea typeface="Meiryo UI" panose="020B0604030504040204" pitchFamily="50" charset="-128"/>
                        </a:rPr>
                        <a:t>　富田林市寿町</a:t>
                      </a:r>
                      <a:r>
                        <a:rPr lang="en-US" altLang="zh-CN" sz="1100" dirty="0" smtClean="0">
                          <a:solidFill>
                            <a:schemeClr val="tx1"/>
                          </a:solidFill>
                          <a:effectLst/>
                          <a:latin typeface="Meiryo UI" panose="020B0604030504040204" pitchFamily="50" charset="-128"/>
                          <a:ea typeface="Meiryo UI" panose="020B0604030504040204" pitchFamily="50" charset="-128"/>
                        </a:rPr>
                        <a:t>3-1-35</a:t>
                      </a:r>
                      <a:endParaRPr lang="zh-CN"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0721-23-2681</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CN" altLang="en-US" sz="1100" dirty="0">
                          <a:solidFill>
                            <a:schemeClr val="tx1"/>
                          </a:solidFill>
                          <a:effectLst/>
                          <a:latin typeface="Meiryo UI" panose="020B0604030504040204" pitchFamily="50" charset="-128"/>
                          <a:ea typeface="Meiryo UI" panose="020B0604030504040204" pitchFamily="50" charset="-128"/>
                        </a:rPr>
                        <a:t>富田林市、河内長野市、大阪狭山市、</a:t>
                      </a:r>
                      <a:br>
                        <a:rPr lang="zh-CN" altLang="en-US" sz="1100" dirty="0">
                          <a:solidFill>
                            <a:schemeClr val="tx1"/>
                          </a:solidFill>
                          <a:effectLst/>
                          <a:latin typeface="Meiryo UI" panose="020B0604030504040204" pitchFamily="50" charset="-128"/>
                          <a:ea typeface="Meiryo UI" panose="020B0604030504040204" pitchFamily="50" charset="-128"/>
                        </a:rPr>
                      </a:br>
                      <a:r>
                        <a:rPr lang="zh-CN" altLang="en-US" sz="1100" dirty="0">
                          <a:solidFill>
                            <a:schemeClr val="tx1"/>
                          </a:solidFill>
                          <a:effectLst/>
                          <a:latin typeface="Meiryo UI" panose="020B0604030504040204" pitchFamily="50" charset="-128"/>
                          <a:ea typeface="Meiryo UI" panose="020B0604030504040204" pitchFamily="50" charset="-128"/>
                        </a:rPr>
                        <a:t>太子町、河南町、千早赤阪村</a:t>
                      </a:r>
                    </a:p>
                  </a:txBody>
                  <a:tcPr marL="29682" marR="29682" marT="29682" marB="29682" anchor="ctr"/>
                </a:tc>
                <a:extLst>
                  <a:ext uri="{0D108BD9-81ED-4DB2-BD59-A6C34878D82A}">
                    <a16:rowId xmlns:a16="http://schemas.microsoft.com/office/drawing/2014/main" val="10006"/>
                  </a:ext>
                </a:extLst>
              </a:tr>
              <a:tr h="324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和泉保健所</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rPr>
                        <a:t>594-0071</a:t>
                      </a:r>
                      <a:r>
                        <a:rPr lang="ja-JP" altLang="en-US" sz="1100" dirty="0">
                          <a:solidFill>
                            <a:schemeClr val="tx1"/>
                          </a:solidFill>
                          <a:effectLst/>
                          <a:latin typeface="Meiryo UI" panose="020B0604030504040204" pitchFamily="50" charset="-128"/>
                          <a:ea typeface="Meiryo UI" panose="020B0604030504040204" pitchFamily="50" charset="-128"/>
                        </a:rPr>
                        <a:t>　和泉市府中町</a:t>
                      </a:r>
                      <a:r>
                        <a:rPr lang="en-US" altLang="ja-JP" sz="1100" dirty="0" smtClean="0">
                          <a:solidFill>
                            <a:schemeClr val="tx1"/>
                          </a:solidFill>
                          <a:effectLst/>
                          <a:latin typeface="Meiryo UI" panose="020B0604030504040204" pitchFamily="50" charset="-128"/>
                          <a:ea typeface="Meiryo UI" panose="020B0604030504040204" pitchFamily="50" charset="-128"/>
                        </a:rPr>
                        <a:t>6-12-3</a:t>
                      </a:r>
                      <a:endParaRPr lang="ja-JP"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0725-41-1342</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dirty="0">
                          <a:solidFill>
                            <a:schemeClr val="tx1"/>
                          </a:solidFill>
                          <a:effectLst/>
                          <a:latin typeface="Meiryo UI" panose="020B0604030504040204" pitchFamily="50" charset="-128"/>
                          <a:ea typeface="Meiryo UI" panose="020B0604030504040204" pitchFamily="50" charset="-128"/>
                        </a:rPr>
                        <a:t>和泉市、泉大津市、高石市、忠岡町</a:t>
                      </a:r>
                    </a:p>
                  </a:txBody>
                  <a:tcPr marL="29682" marR="29682" marT="29682" marB="29682" anchor="ctr"/>
                </a:tc>
                <a:extLst>
                  <a:ext uri="{0D108BD9-81ED-4DB2-BD59-A6C34878D82A}">
                    <a16:rowId xmlns:a16="http://schemas.microsoft.com/office/drawing/2014/main" val="10007"/>
                  </a:ext>
                </a:extLst>
              </a:tr>
              <a:tr h="324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岸和田保健所</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rPr>
                        <a:t>596-0076</a:t>
                      </a:r>
                      <a:r>
                        <a:rPr lang="ja-JP" altLang="en-US" sz="1100" dirty="0">
                          <a:solidFill>
                            <a:schemeClr val="tx1"/>
                          </a:solidFill>
                          <a:effectLst/>
                          <a:latin typeface="Meiryo UI" panose="020B0604030504040204" pitchFamily="50" charset="-128"/>
                          <a:ea typeface="Meiryo UI" panose="020B0604030504040204" pitchFamily="50" charset="-128"/>
                        </a:rPr>
                        <a:t>　岸和田市野田町</a:t>
                      </a:r>
                      <a:r>
                        <a:rPr lang="en-US" altLang="ja-JP" sz="1100" dirty="0">
                          <a:solidFill>
                            <a:schemeClr val="tx1"/>
                          </a:solidFill>
                          <a:effectLst/>
                          <a:latin typeface="Meiryo UI" panose="020B0604030504040204" pitchFamily="50" charset="-128"/>
                          <a:ea typeface="Meiryo UI" panose="020B0604030504040204" pitchFamily="50" charset="-128"/>
                        </a:rPr>
                        <a:t>3-13-1</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en-US" altLang="ja-JP" sz="1100">
                          <a:solidFill>
                            <a:schemeClr val="tx1"/>
                          </a:solidFill>
                          <a:effectLst/>
                          <a:latin typeface="Meiryo UI" panose="020B0604030504040204" pitchFamily="50" charset="-128"/>
                          <a:ea typeface="Meiryo UI" panose="020B0604030504040204" pitchFamily="50" charset="-128"/>
                        </a:rPr>
                        <a:t>072-422-5681</a:t>
                      </a:r>
                      <a:r>
                        <a:rPr lang="ja-JP" altLang="en-US" sz="110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zh-TW" altLang="en-US" sz="1100" dirty="0">
                          <a:solidFill>
                            <a:schemeClr val="tx1"/>
                          </a:solidFill>
                          <a:effectLst/>
                          <a:latin typeface="Meiryo UI" panose="020B0604030504040204" pitchFamily="50" charset="-128"/>
                          <a:ea typeface="Meiryo UI" panose="020B0604030504040204" pitchFamily="50" charset="-128"/>
                        </a:rPr>
                        <a:t>岸和田市、貝塚市</a:t>
                      </a:r>
                    </a:p>
                  </a:txBody>
                  <a:tcPr marL="29682" marR="29682" marT="29682" marB="29682" anchor="ctr"/>
                </a:tc>
                <a:extLst>
                  <a:ext uri="{0D108BD9-81ED-4DB2-BD59-A6C34878D82A}">
                    <a16:rowId xmlns:a16="http://schemas.microsoft.com/office/drawing/2014/main" val="10008"/>
                  </a:ext>
                </a:extLst>
              </a:tr>
              <a:tr h="432000">
                <a:tc>
                  <a:txBody>
                    <a:bodyPr/>
                    <a:lstStyle/>
                    <a:p>
                      <a:pPr algn="l">
                        <a:lnSpc>
                          <a:spcPct val="100000"/>
                        </a:lnSpc>
                      </a:pPr>
                      <a:r>
                        <a:rPr lang="ja-JP" altLang="en-US" sz="1100" u="none" dirty="0">
                          <a:solidFill>
                            <a:schemeClr val="tx1"/>
                          </a:solidFill>
                          <a:effectLst/>
                          <a:latin typeface="Meiryo UI" panose="020B0604030504040204" pitchFamily="50" charset="-128"/>
                          <a:ea typeface="Meiryo UI" panose="020B0604030504040204" pitchFamily="50" charset="-128"/>
                        </a:rPr>
                        <a:t>泉佐野保健所</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a:t>
                      </a:r>
                      <a:r>
                        <a:rPr lang="en-US" altLang="ja-JP" sz="1100" dirty="0">
                          <a:solidFill>
                            <a:schemeClr val="tx1"/>
                          </a:solidFill>
                          <a:effectLst/>
                          <a:latin typeface="Meiryo UI" panose="020B0604030504040204" pitchFamily="50" charset="-128"/>
                          <a:ea typeface="Meiryo UI" panose="020B0604030504040204" pitchFamily="50" charset="-128"/>
                        </a:rPr>
                        <a:t>598-0001</a:t>
                      </a:r>
                      <a:r>
                        <a:rPr lang="ja-JP" altLang="en-US" sz="1100" dirty="0">
                          <a:solidFill>
                            <a:schemeClr val="tx1"/>
                          </a:solidFill>
                          <a:effectLst/>
                          <a:latin typeface="Meiryo UI" panose="020B0604030504040204" pitchFamily="50" charset="-128"/>
                          <a:ea typeface="Meiryo UI" panose="020B0604030504040204" pitchFamily="50" charset="-128"/>
                        </a:rPr>
                        <a:t>　泉佐野市上瓦屋</a:t>
                      </a:r>
                      <a:r>
                        <a:rPr lang="en-US" altLang="ja-JP" sz="1100" dirty="0" smtClean="0">
                          <a:solidFill>
                            <a:schemeClr val="tx1"/>
                          </a:solidFill>
                          <a:effectLst/>
                          <a:latin typeface="Meiryo UI" panose="020B0604030504040204" pitchFamily="50" charset="-128"/>
                          <a:ea typeface="Meiryo UI" panose="020B0604030504040204" pitchFamily="50" charset="-128"/>
                        </a:rPr>
                        <a:t>583-1</a:t>
                      </a:r>
                      <a:endParaRPr lang="ja-JP" altLang="en-US" sz="1100" dirty="0">
                        <a:solidFill>
                          <a:schemeClr val="tx1"/>
                        </a:solidFill>
                        <a:effectLst/>
                        <a:latin typeface="Meiryo UI" panose="020B0604030504040204" pitchFamily="50" charset="-128"/>
                        <a:ea typeface="Meiryo UI" panose="020B0604030504040204" pitchFamily="50" charset="-128"/>
                      </a:endParaRPr>
                    </a:p>
                  </a:txBody>
                  <a:tcPr marL="29682" marR="29682" marT="29682" marB="29682" anchor="ctr"/>
                </a:tc>
                <a:tc>
                  <a:txBody>
                    <a:bodyPr/>
                    <a:lstStyle/>
                    <a:p>
                      <a:pPr algn="l">
                        <a:lnSpc>
                          <a:spcPct val="100000"/>
                        </a:lnSpc>
                      </a:pPr>
                      <a:r>
                        <a:rPr lang="en-US" altLang="ja-JP" sz="1100" dirty="0">
                          <a:solidFill>
                            <a:schemeClr val="tx1"/>
                          </a:solidFill>
                          <a:effectLst/>
                          <a:latin typeface="Meiryo UI" panose="020B0604030504040204" pitchFamily="50" charset="-128"/>
                          <a:ea typeface="Meiryo UI" panose="020B0604030504040204" pitchFamily="50" charset="-128"/>
                        </a:rPr>
                        <a:t>072-462-7701</a:t>
                      </a:r>
                      <a:r>
                        <a:rPr lang="ja-JP" altLang="en-US" sz="1100" dirty="0">
                          <a:solidFill>
                            <a:schemeClr val="tx1"/>
                          </a:solidFill>
                          <a:effectLst/>
                          <a:latin typeface="Meiryo UI" panose="020B0604030504040204" pitchFamily="50" charset="-128"/>
                          <a:ea typeface="Meiryo UI" panose="020B0604030504040204" pitchFamily="50" charset="-128"/>
                        </a:rPr>
                        <a:t>　</a:t>
                      </a:r>
                    </a:p>
                  </a:txBody>
                  <a:tcPr marL="29682" marR="29682" marT="29682" marB="29682" anchor="ctr"/>
                </a:tc>
                <a:tc>
                  <a:txBody>
                    <a:bodyPr/>
                    <a:lstStyle/>
                    <a:p>
                      <a:pPr algn="l">
                        <a:lnSpc>
                          <a:spcPct val="100000"/>
                        </a:lnSpc>
                      </a:pPr>
                      <a:r>
                        <a:rPr lang="ja-JP" altLang="en-US" sz="1100" dirty="0">
                          <a:solidFill>
                            <a:schemeClr val="tx1"/>
                          </a:solidFill>
                          <a:effectLst/>
                          <a:latin typeface="Meiryo UI" panose="020B0604030504040204" pitchFamily="50" charset="-128"/>
                          <a:ea typeface="Meiryo UI" panose="020B0604030504040204" pitchFamily="50" charset="-128"/>
                        </a:rPr>
                        <a:t>泉佐野市、泉南市、阪南市、熊取町、</a:t>
                      </a:r>
                      <a:br>
                        <a:rPr lang="ja-JP" altLang="en-US" sz="1100" dirty="0">
                          <a:solidFill>
                            <a:schemeClr val="tx1"/>
                          </a:solidFill>
                          <a:effectLst/>
                          <a:latin typeface="Meiryo UI" panose="020B0604030504040204" pitchFamily="50" charset="-128"/>
                          <a:ea typeface="Meiryo UI" panose="020B0604030504040204" pitchFamily="50" charset="-128"/>
                        </a:rPr>
                      </a:br>
                      <a:r>
                        <a:rPr lang="ja-JP" altLang="en-US" sz="1100" dirty="0">
                          <a:solidFill>
                            <a:schemeClr val="tx1"/>
                          </a:solidFill>
                          <a:effectLst/>
                          <a:latin typeface="Meiryo UI" panose="020B0604030504040204" pitchFamily="50" charset="-128"/>
                          <a:ea typeface="Meiryo UI" panose="020B0604030504040204" pitchFamily="50" charset="-128"/>
                        </a:rPr>
                        <a:t>田尻町、岬町</a:t>
                      </a:r>
                    </a:p>
                  </a:txBody>
                  <a:tcPr marL="29682" marR="29682" marT="29682" marB="29682" anchor="ctr"/>
                </a:tc>
                <a:extLst>
                  <a:ext uri="{0D108BD9-81ED-4DB2-BD59-A6C34878D82A}">
                    <a16:rowId xmlns:a16="http://schemas.microsoft.com/office/drawing/2014/main" val="10009"/>
                  </a:ext>
                </a:extLst>
              </a:tr>
            </a:tbl>
          </a:graphicData>
        </a:graphic>
      </p:graphicFrame>
      <p:sp>
        <p:nvSpPr>
          <p:cNvPr id="16" name="テキスト ボックス 15"/>
          <p:cNvSpPr txBox="1"/>
          <p:nvPr/>
        </p:nvSpPr>
        <p:spPr>
          <a:xfrm>
            <a:off x="393071" y="6020876"/>
            <a:ext cx="7364633"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rPr>
              <a:t>施設が、大阪市</a:t>
            </a:r>
            <a:r>
              <a:rPr lang="ja-JP" altLang="en-US" sz="1200" dirty="0">
                <a:latin typeface="Meiryo UI" panose="020B0604030504040204" pitchFamily="50" charset="-128"/>
                <a:ea typeface="Meiryo UI" panose="020B0604030504040204" pitchFamily="50" charset="-128"/>
              </a:rPr>
              <a:t>、堺市</a:t>
            </a:r>
            <a:r>
              <a:rPr lang="ja-JP" altLang="en-US" sz="1200" dirty="0" smtClean="0">
                <a:latin typeface="Meiryo UI" panose="020B0604030504040204" pitchFamily="50" charset="-128"/>
                <a:ea typeface="Meiryo UI" panose="020B0604030504040204" pitchFamily="50" charset="-128"/>
              </a:rPr>
              <a:t>、豊中市、吹田市、高槻市</a:t>
            </a:r>
            <a:r>
              <a:rPr lang="ja-JP" altLang="en-US" sz="1200" dirty="0">
                <a:latin typeface="Meiryo UI" panose="020B0604030504040204" pitchFamily="50" charset="-128"/>
                <a:ea typeface="Meiryo UI" panose="020B0604030504040204" pitchFamily="50" charset="-128"/>
              </a:rPr>
              <a:t>、枚方市、八尾市、寝屋川市</a:t>
            </a:r>
            <a:r>
              <a:rPr lang="ja-JP" altLang="en-US" sz="1200" dirty="0" smtClean="0">
                <a:latin typeface="Meiryo UI" panose="020B0604030504040204" pitchFamily="50" charset="-128"/>
                <a:ea typeface="Meiryo UI" panose="020B0604030504040204" pitchFamily="50" charset="-128"/>
              </a:rPr>
              <a:t>、東大阪市に所在する場合は、</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各市の保健所等にお問い合わせください。</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13951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0000" y="360000"/>
            <a:ext cx="889378" cy="338554"/>
          </a:xfrm>
          <a:prstGeom prst="rect">
            <a:avLst/>
          </a:prstGeom>
          <a:noFill/>
        </p:spPr>
        <p:txBody>
          <a:bodyPr wrap="square" rtlCol="0">
            <a:spAutoFit/>
          </a:bodyPr>
          <a:lstStyle/>
          <a:p>
            <a:r>
              <a:rPr kumimoji="1" lang="ja-JP" altLang="en-US" sz="1600" b="1" dirty="0" smtClean="0">
                <a:solidFill>
                  <a:srgbClr val="663300"/>
                </a:solidFill>
                <a:latin typeface="Meiryo UI" panose="020B0604030504040204" pitchFamily="50" charset="-128"/>
                <a:ea typeface="Meiryo UI" panose="020B0604030504040204" pitchFamily="50" charset="-128"/>
              </a:rPr>
              <a:t>目　次</a:t>
            </a:r>
            <a:endParaRPr kumimoji="1" lang="ja-JP" altLang="en-US" sz="1600" b="1" dirty="0">
              <a:solidFill>
                <a:srgbClr val="663300"/>
              </a:solidFill>
              <a:latin typeface="Meiryo UI" panose="020B0604030504040204" pitchFamily="50" charset="-128"/>
              <a:ea typeface="Meiryo UI" panose="020B0604030504040204" pitchFamily="50" charset="-128"/>
            </a:endParaRPr>
          </a:p>
        </p:txBody>
      </p:sp>
      <p:pic>
        <p:nvPicPr>
          <p:cNvPr id="8" name="Picture 4" descr="http://www.wanpug.com/illust/illust3762.png"/>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00004" y="688105"/>
            <a:ext cx="4071996" cy="17546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グループ化 40"/>
          <p:cNvGrpSpPr/>
          <p:nvPr/>
        </p:nvGrpSpPr>
        <p:grpSpPr>
          <a:xfrm>
            <a:off x="1201003" y="1347365"/>
            <a:ext cx="5704764" cy="4261673"/>
            <a:chOff x="1201003" y="1347365"/>
            <a:chExt cx="5704764" cy="4261673"/>
          </a:xfrm>
        </p:grpSpPr>
        <p:cxnSp>
          <p:nvCxnSpPr>
            <p:cNvPr id="7" name="直線コネクタ 6"/>
            <p:cNvCxnSpPr/>
            <p:nvPr/>
          </p:nvCxnSpPr>
          <p:spPr>
            <a:xfrm>
              <a:off x="3868454" y="1501254"/>
              <a:ext cx="2088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18" name="直線コネクタ 17"/>
            <p:cNvCxnSpPr/>
            <p:nvPr/>
          </p:nvCxnSpPr>
          <p:spPr>
            <a:xfrm>
              <a:off x="4028374" y="2285130"/>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grpSp>
          <p:nvGrpSpPr>
            <p:cNvPr id="40" name="グループ化 39"/>
            <p:cNvGrpSpPr/>
            <p:nvPr/>
          </p:nvGrpSpPr>
          <p:grpSpPr>
            <a:xfrm>
              <a:off x="1201003" y="1347365"/>
              <a:ext cx="5704764" cy="4261673"/>
              <a:chOff x="1201003" y="1347365"/>
              <a:chExt cx="5704764" cy="4261673"/>
            </a:xfrm>
          </p:grpSpPr>
          <p:sp>
            <p:nvSpPr>
              <p:cNvPr id="5" name="テキスト ボックス 4"/>
              <p:cNvSpPr txBox="1"/>
              <p:nvPr/>
            </p:nvSpPr>
            <p:spPr>
              <a:xfrm>
                <a:off x="1201003" y="1361721"/>
                <a:ext cx="4735773" cy="4247317"/>
              </a:xfrm>
              <a:prstGeom prst="rect">
                <a:avLst/>
              </a:prstGeom>
              <a:noFill/>
            </p:spPr>
            <p:txBody>
              <a:bodyPr wrap="square" rtlCol="0">
                <a:spAutoFit/>
              </a:bodyPr>
              <a:lstStyle/>
              <a:p>
                <a:r>
                  <a:rPr lang="ja-JP" altLang="en-US" sz="1400" b="1" dirty="0" smtClean="0">
                    <a:solidFill>
                      <a:srgbClr val="663300"/>
                    </a:solidFill>
                    <a:latin typeface="Meiryo UI" panose="020B0604030504040204" pitchFamily="50" charset="-128"/>
                    <a:ea typeface="Meiryo UI" panose="020B0604030504040204" pitchFamily="50" charset="-128"/>
                  </a:rPr>
                  <a:t>１　指針の構成について</a:t>
                </a:r>
                <a:endParaRPr lang="en-US" altLang="ja-JP" sz="1400" b="1" dirty="0" smtClean="0">
                  <a:solidFill>
                    <a:srgbClr val="663300"/>
                  </a:solidFill>
                  <a:latin typeface="Meiryo UI" panose="020B0604030504040204" pitchFamily="50" charset="-128"/>
                  <a:ea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endParaRPr>
              </a:p>
              <a:p>
                <a:r>
                  <a:rPr lang="ja-JP" altLang="en-US" sz="1400" b="1" dirty="0" smtClean="0">
                    <a:solidFill>
                      <a:srgbClr val="663300"/>
                    </a:solidFill>
                    <a:latin typeface="Meiryo UI" panose="020B0604030504040204" pitchFamily="50" charset="-128"/>
                    <a:ea typeface="Meiryo UI" panose="020B0604030504040204" pitchFamily="50" charset="-128"/>
                  </a:rPr>
                  <a:t>２　指針の内容について</a:t>
                </a:r>
                <a:endParaRPr lang="en-US" altLang="ja-JP" sz="1400" b="1" dirty="0" smtClean="0">
                  <a:solidFill>
                    <a:srgbClr val="663300"/>
                  </a:solidFill>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給食施設について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栄養管理について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利用者の健康管理について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衛生管理について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危機管理について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書類の整備について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各種届出・報告について</a:t>
                </a:r>
                <a:endParaRPr lang="en-US" altLang="ja-JP" sz="1400" dirty="0" smtClean="0">
                  <a:latin typeface="Meiryo UI" panose="020B0604030504040204" pitchFamily="50" charset="-128"/>
                  <a:ea typeface="Meiryo UI" panose="020B0604030504040204" pitchFamily="50" charset="-128"/>
                </a:endParaRPr>
              </a:p>
              <a:p>
                <a:pPr>
                  <a:lnSpc>
                    <a:spcPct val="200000"/>
                  </a:lnSpc>
                </a:pPr>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参考資料</a:t>
                </a:r>
                <a:r>
                  <a:rPr lang="ja-JP" altLang="en-US" sz="1600" dirty="0" smtClean="0"/>
                  <a:t>　　</a:t>
                </a:r>
                <a:endParaRPr kumimoji="1" lang="ja-JP" altLang="en-US" sz="1600" dirty="0"/>
              </a:p>
            </p:txBody>
          </p:sp>
          <p:grpSp>
            <p:nvGrpSpPr>
              <p:cNvPr id="9" name="グループ化 8"/>
              <p:cNvGrpSpPr/>
              <p:nvPr/>
            </p:nvGrpSpPr>
            <p:grpSpPr>
              <a:xfrm>
                <a:off x="1429378" y="2150426"/>
                <a:ext cx="327774" cy="3293033"/>
                <a:chOff x="848129" y="1838617"/>
                <a:chExt cx="327774" cy="3293033"/>
              </a:xfrm>
            </p:grpSpPr>
            <p:sp>
              <p:nvSpPr>
                <p:cNvPr id="10" name="フローチャート : 結合子 1"/>
                <p:cNvSpPr/>
                <p:nvPr/>
              </p:nvSpPr>
              <p:spPr>
                <a:xfrm>
                  <a:off x="848129" y="1838617"/>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Ⅰ</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1" name="フローチャート : 結合子 11"/>
                <p:cNvSpPr/>
                <p:nvPr/>
              </p:nvSpPr>
              <p:spPr>
                <a:xfrm>
                  <a:off x="850016" y="2262765"/>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Ⅱ</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2" name="フローチャート : 結合子 13"/>
                <p:cNvSpPr/>
                <p:nvPr/>
              </p:nvSpPr>
              <p:spPr>
                <a:xfrm>
                  <a:off x="850016" y="2686913"/>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Ⅲ</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3" name="フローチャート : 結合子 16"/>
                <p:cNvSpPr/>
                <p:nvPr/>
              </p:nvSpPr>
              <p:spPr>
                <a:xfrm>
                  <a:off x="850016" y="3111061"/>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a:solidFill>
                        <a:schemeClr val="bg1"/>
                      </a:solidFill>
                      <a:latin typeface="Meiryo UI" panose="020B0604030504040204" pitchFamily="50" charset="-128"/>
                      <a:ea typeface="Meiryo UI" panose="020B0604030504040204" pitchFamily="50" charset="-128"/>
                    </a:rPr>
                    <a:t>Ⅳ</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4" name="フローチャート : 結合子 17"/>
                <p:cNvSpPr/>
                <p:nvPr/>
              </p:nvSpPr>
              <p:spPr>
                <a:xfrm>
                  <a:off x="850016" y="3535209"/>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Ⅴ</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5" name="フローチャート : 結合子 15"/>
                <p:cNvSpPr/>
                <p:nvPr/>
              </p:nvSpPr>
              <p:spPr>
                <a:xfrm>
                  <a:off x="850016" y="3959357"/>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Ⅵ</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6" name="フローチャート : 結合子 61"/>
                <p:cNvSpPr/>
                <p:nvPr/>
              </p:nvSpPr>
              <p:spPr>
                <a:xfrm>
                  <a:off x="850016" y="4383505"/>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Ⅶ</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17" name="フローチャート : 結合子 61"/>
                <p:cNvSpPr/>
                <p:nvPr/>
              </p:nvSpPr>
              <p:spPr>
                <a:xfrm>
                  <a:off x="850016" y="4807650"/>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a:solidFill>
                        <a:schemeClr val="bg1"/>
                      </a:solidFill>
                      <a:latin typeface="Meiryo UI" panose="020B0604030504040204" pitchFamily="50" charset="-128"/>
                      <a:ea typeface="Meiryo UI" panose="020B0604030504040204" pitchFamily="50" charset="-128"/>
                    </a:rPr>
                    <a:t>Ⅷ</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sp>
            <p:nvSpPr>
              <p:cNvPr id="6" name="テキスト ボックス 5"/>
              <p:cNvSpPr txBox="1"/>
              <p:nvPr/>
            </p:nvSpPr>
            <p:spPr>
              <a:xfrm>
                <a:off x="6182436" y="1347365"/>
                <a:ext cx="723331" cy="307777"/>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1</a:t>
                </a:r>
                <a:endParaRPr kumimoji="1" lang="ja-JP" altLang="en-US" sz="1400" dirty="0">
                  <a:latin typeface="Meiryo UI" panose="020B0604030504040204" pitchFamily="50" charset="-128"/>
                  <a:ea typeface="Meiryo UI" panose="020B0604030504040204" pitchFamily="50" charset="-128"/>
                </a:endParaRPr>
              </a:p>
            </p:txBody>
          </p:sp>
          <p:grpSp>
            <p:nvGrpSpPr>
              <p:cNvPr id="28" name="グループ化 27"/>
              <p:cNvGrpSpPr/>
              <p:nvPr/>
            </p:nvGrpSpPr>
            <p:grpSpPr>
              <a:xfrm>
                <a:off x="6080068" y="2123496"/>
                <a:ext cx="675568" cy="3332920"/>
                <a:chOff x="6056470" y="2251845"/>
                <a:chExt cx="842472" cy="3177238"/>
              </a:xfrm>
            </p:grpSpPr>
            <p:sp>
              <p:nvSpPr>
                <p:cNvPr id="20" name="テキスト ボックス 19"/>
                <p:cNvSpPr txBox="1"/>
                <p:nvPr/>
              </p:nvSpPr>
              <p:spPr>
                <a:xfrm>
                  <a:off x="6175611" y="2251845"/>
                  <a:ext cx="723331"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2</a:t>
                  </a:r>
                  <a:endParaRPr kumimoji="1" lang="ja-JP" altLang="en-US" sz="14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175611" y="2663822"/>
                  <a:ext cx="723331" cy="293401"/>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5</a:t>
                  </a:r>
                  <a:endParaRPr kumimoji="1" lang="ja-JP" altLang="en-US" sz="14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6175611" y="3075799"/>
                  <a:ext cx="723331" cy="29340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7</a:t>
                  </a:r>
                  <a:endParaRPr kumimoji="1" lang="ja-JP" altLang="en-US" sz="14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6175611" y="3487776"/>
                  <a:ext cx="723331" cy="29340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7</a:t>
                  </a:r>
                  <a:endParaRPr kumimoji="1" lang="ja-JP" altLang="en-US" sz="14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6175609" y="3899753"/>
                  <a:ext cx="723331" cy="29340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8</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6175609" y="4311730"/>
                  <a:ext cx="723331" cy="29340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8</a:t>
                  </a:r>
                  <a:endParaRPr kumimoji="1" lang="ja-JP" altLang="en-US" sz="1400"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6056470" y="4723705"/>
                  <a:ext cx="723331" cy="29340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10</a:t>
                  </a:r>
                  <a:endParaRPr kumimoji="1" lang="ja-JP" altLang="en-US" sz="14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6056470" y="5135682"/>
                  <a:ext cx="723332" cy="293401"/>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17</a:t>
                  </a:r>
                  <a:endParaRPr kumimoji="1" lang="ja-JP" altLang="en-US" sz="1400" dirty="0">
                    <a:latin typeface="Meiryo UI" panose="020B0604030504040204" pitchFamily="50" charset="-128"/>
                    <a:ea typeface="Meiryo UI" panose="020B0604030504040204" pitchFamily="50" charset="-128"/>
                  </a:endParaRPr>
                </a:p>
              </p:txBody>
            </p:sp>
          </p:grpSp>
        </p:grpSp>
        <p:cxnSp>
          <p:nvCxnSpPr>
            <p:cNvPr id="29" name="直線コネクタ 28"/>
            <p:cNvCxnSpPr/>
            <p:nvPr/>
          </p:nvCxnSpPr>
          <p:spPr>
            <a:xfrm>
              <a:off x="4028374" y="2719026"/>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a:off x="4028374" y="3152922"/>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4028374" y="3586818"/>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4028374" y="4020714"/>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4028374" y="4888506"/>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4028374" y="5322403"/>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a:off x="4028374" y="4454610"/>
              <a:ext cx="1944000" cy="0"/>
            </a:xfrm>
            <a:prstGeom prst="line">
              <a:avLst/>
            </a:prstGeom>
            <a:ln>
              <a:solidFill>
                <a:srgbClr val="663300"/>
              </a:solidFill>
              <a:prstDash val="sysDash"/>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04805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633400391"/>
              </p:ext>
            </p:extLst>
          </p:nvPr>
        </p:nvGraphicFramePr>
        <p:xfrm>
          <a:off x="540000" y="1435177"/>
          <a:ext cx="7560000" cy="4283106"/>
        </p:xfrm>
        <a:graphic>
          <a:graphicData uri="http://schemas.openxmlformats.org/drawingml/2006/table">
            <a:tbl>
              <a:tblPr firstRow="1" bandRow="1">
                <a:tableStyleId>{5940675A-B579-460E-94D1-54222C63F5DA}</a:tableStyleId>
              </a:tblPr>
              <a:tblGrid>
                <a:gridCol w="2974015">
                  <a:extLst>
                    <a:ext uri="{9D8B030D-6E8A-4147-A177-3AD203B41FA5}">
                      <a16:colId xmlns:a16="http://schemas.microsoft.com/office/drawing/2014/main" val="20000"/>
                    </a:ext>
                  </a:extLst>
                </a:gridCol>
                <a:gridCol w="4585985">
                  <a:extLst>
                    <a:ext uri="{9D8B030D-6E8A-4147-A177-3AD203B41FA5}">
                      <a16:colId xmlns:a16="http://schemas.microsoft.com/office/drawing/2014/main" val="20001"/>
                    </a:ext>
                  </a:extLst>
                </a:gridCol>
              </a:tblGrid>
              <a:tr h="296305">
                <a:tc>
                  <a:txBody>
                    <a:bodyPr/>
                    <a:lstStyle/>
                    <a:p>
                      <a:pPr algn="ctr"/>
                      <a:r>
                        <a:rPr kumimoji="1" lang="ja-JP" altLang="en-US" sz="1400" dirty="0" smtClean="0">
                          <a:latin typeface="Meiryo UI" panose="020B0604030504040204" pitchFamily="50" charset="-128"/>
                          <a:ea typeface="Meiryo UI" panose="020B0604030504040204" pitchFamily="50" charset="-128"/>
                        </a:rPr>
                        <a:t>項　目</a:t>
                      </a:r>
                      <a:endParaRPr kumimoji="1" lang="ja-JP" altLang="en-US" sz="1400" dirty="0">
                        <a:latin typeface="Meiryo UI" panose="020B0604030504040204" pitchFamily="50" charset="-128"/>
                        <a:ea typeface="Meiryo UI" panose="020B0604030504040204" pitchFamily="50" charset="-128"/>
                      </a:endParaRPr>
                    </a:p>
                  </a:txBody>
                  <a:tcPr anchor="ctr">
                    <a:lnB w="9525"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dirty="0" smtClean="0">
                          <a:latin typeface="Meiryo UI" panose="020B0604030504040204" pitchFamily="50" charset="-128"/>
                          <a:ea typeface="Meiryo UI" panose="020B0604030504040204" pitchFamily="50" charset="-128"/>
                        </a:rPr>
                        <a:t>内　容</a:t>
                      </a:r>
                      <a:endParaRPr kumimoji="1" lang="ja-JP" altLang="en-US" sz="1400" dirty="0">
                        <a:latin typeface="Meiryo UI" panose="020B0604030504040204" pitchFamily="50" charset="-128"/>
                        <a:ea typeface="Meiryo UI" panose="020B0604030504040204" pitchFamily="50" charset="-128"/>
                      </a:endParaRPr>
                    </a:p>
                  </a:txBody>
                  <a:tcPr anchor="ctr">
                    <a:lnB w="952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504000">
                <a:tc>
                  <a:txBody>
                    <a:bodyPr/>
                    <a:lstStyle/>
                    <a:p>
                      <a:r>
                        <a:rPr kumimoji="1" lang="ja-JP" altLang="en-US" sz="1400" dirty="0" smtClean="0">
                          <a:latin typeface="Meiryo UI" panose="020B0604030504040204" pitchFamily="50" charset="-128"/>
                          <a:ea typeface="Meiryo UI" panose="020B0604030504040204" pitchFamily="50" charset="-128"/>
                        </a:rPr>
                        <a:t>　　　　　給食施設について</a:t>
                      </a:r>
                      <a:endParaRPr kumimoji="1" lang="ja-JP" altLang="en-US" sz="1400" dirty="0">
                        <a:latin typeface="Meiryo UI" panose="020B0604030504040204" pitchFamily="50" charset="-128"/>
                        <a:ea typeface="Meiryo UI" panose="020B0604030504040204" pitchFamily="50" charset="-128"/>
                      </a:endParaRPr>
                    </a:p>
                  </a:txBody>
                  <a:tcPr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r>
                        <a:rPr kumimoji="1" lang="ja-JP" altLang="en-US" sz="1400" dirty="0" smtClean="0">
                          <a:latin typeface="Meiryo UI" panose="020B0604030504040204" pitchFamily="50" charset="-128"/>
                          <a:ea typeface="Meiryo UI" panose="020B0604030504040204" pitchFamily="50" charset="-128"/>
                        </a:rPr>
                        <a:t>給食施設の定義</a:t>
                      </a:r>
                      <a:r>
                        <a:rPr kumimoji="1" lang="ja-JP" altLang="en-US" sz="1400" baseline="0" dirty="0" smtClean="0">
                          <a:latin typeface="Meiryo UI" panose="020B0604030504040204" pitchFamily="50" charset="-128"/>
                          <a:ea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給食施設の役割 </a:t>
                      </a:r>
                      <a:r>
                        <a:rPr kumimoji="1" lang="en-US" altLang="ja-JP" sz="140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給食施設の分類</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特定給食施設設置者の責務</a:t>
                      </a:r>
                      <a:endParaRPr kumimoji="1" lang="ja-JP" altLang="en-US" sz="1400" dirty="0">
                        <a:latin typeface="Meiryo UI" panose="020B0604030504040204" pitchFamily="50" charset="-128"/>
                        <a:ea typeface="Meiryo UI" panose="020B0604030504040204" pitchFamily="50" charset="-128"/>
                      </a:endParaRPr>
                    </a:p>
                  </a:txBody>
                  <a:tcPr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11132">
                <a:tc>
                  <a:txBody>
                    <a:bodyPr/>
                    <a:lstStyle/>
                    <a:p>
                      <a:r>
                        <a:rPr kumimoji="1" lang="ja-JP" altLang="en-US" sz="1400" dirty="0" smtClean="0">
                          <a:latin typeface="Meiryo UI" panose="020B0604030504040204" pitchFamily="50" charset="-128"/>
                          <a:ea typeface="Meiryo UI" panose="020B0604030504040204" pitchFamily="50" charset="-128"/>
                        </a:rPr>
                        <a:t>　　　　　栄養管理について</a:t>
                      </a:r>
                      <a:endParaRPr kumimoji="1" lang="ja-JP" altLang="en-US" sz="1400" dirty="0">
                        <a:latin typeface="Meiryo UI" panose="020B0604030504040204" pitchFamily="50" charset="-128"/>
                        <a:ea typeface="Meiryo UI" panose="020B0604030504040204" pitchFamily="50" charset="-128"/>
                      </a:endParaRPr>
                    </a:p>
                  </a:txBody>
                  <a:tcPr anchor="ctr">
                    <a:lnT w="9525" cap="flat" cmpd="sng" algn="ctr">
                      <a:solidFill>
                        <a:schemeClr val="tx1"/>
                      </a:solidFill>
                      <a:prstDash val="solid"/>
                      <a:round/>
                      <a:headEnd type="none" w="med" len="med"/>
                      <a:tailEnd type="none" w="med" len="med"/>
                    </a:lnT>
                  </a:tcPr>
                </a:tc>
                <a:tc>
                  <a:txBody>
                    <a:bodyPr/>
                    <a:lstStyle/>
                    <a:p>
                      <a:r>
                        <a:rPr kumimoji="1" lang="ja-JP" altLang="en-US" sz="1400" dirty="0" smtClean="0">
                          <a:latin typeface="Meiryo UI" panose="020B0604030504040204" pitchFamily="50" charset="-128"/>
                          <a:ea typeface="Meiryo UI" panose="020B0604030504040204" pitchFamily="50" charset="-128"/>
                        </a:rPr>
                        <a:t>食事摂取基準を活用した栄養管理</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給食施設における栄養管理の実践</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施設特性に応じた栄養管理</a:t>
                      </a:r>
                      <a:endParaRPr kumimoji="1" lang="ja-JP" altLang="en-US" sz="1400" dirty="0">
                        <a:latin typeface="Meiryo UI" panose="020B0604030504040204" pitchFamily="50" charset="-128"/>
                        <a:ea typeface="Meiryo UI" panose="020B0604030504040204" pitchFamily="50" charset="-128"/>
                      </a:endParaRPr>
                    </a:p>
                  </a:txBody>
                  <a:tcPr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4771">
                <a:tc>
                  <a:txBody>
                    <a:bodyPr/>
                    <a:lstStyle/>
                    <a:p>
                      <a:pPr>
                        <a:tabLst>
                          <a:tab pos="900113" algn="l"/>
                        </a:tabLst>
                      </a:pPr>
                      <a:r>
                        <a:rPr kumimoji="1" lang="ja-JP" altLang="en-US" sz="1400" dirty="0" smtClean="0">
                          <a:latin typeface="Meiryo UI" panose="020B0604030504040204" pitchFamily="50" charset="-128"/>
                          <a:ea typeface="Meiryo UI" panose="020B0604030504040204" pitchFamily="50" charset="-128"/>
                        </a:rPr>
                        <a:t>　　　　　利用者の健康管理について</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rPr>
                        <a:t>栄養教育</a:t>
                      </a:r>
                      <a:r>
                        <a:rPr kumimoji="1" lang="ja-JP" altLang="en-US" sz="1400" dirty="0" smtClean="0">
                          <a:solidFill>
                            <a:schemeClr val="tx1"/>
                          </a:solidFill>
                          <a:latin typeface="Meiryo UI" panose="020B0604030504040204" pitchFamily="50" charset="-128"/>
                          <a:ea typeface="Meiryo UI" panose="020B0604030504040204" pitchFamily="50" charset="-128"/>
                        </a:rPr>
                        <a:t>の実施</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3"/>
                  </a:ext>
                </a:extLst>
              </a:tr>
              <a:tr h="454771">
                <a:tc>
                  <a:txBody>
                    <a:bodyPr/>
                    <a:lstStyle/>
                    <a:p>
                      <a:r>
                        <a:rPr kumimoji="1" lang="ja-JP" altLang="en-US" sz="1400" dirty="0" smtClean="0">
                          <a:latin typeface="Meiryo UI" panose="020B0604030504040204" pitchFamily="50" charset="-128"/>
                          <a:ea typeface="Meiryo UI" panose="020B0604030504040204" pitchFamily="50" charset="-128"/>
                        </a:rPr>
                        <a:t>　　　　　衛生管理について</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rPr>
                        <a:t>衛生管理のポイント</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4"/>
                  </a:ext>
                </a:extLst>
              </a:tr>
              <a:tr h="454771">
                <a:tc>
                  <a:txBody>
                    <a:bodyPr/>
                    <a:lstStyle/>
                    <a:p>
                      <a:r>
                        <a:rPr kumimoji="1" lang="ja-JP" altLang="en-US" sz="1400" dirty="0" smtClean="0">
                          <a:latin typeface="Meiryo UI" panose="020B0604030504040204" pitchFamily="50" charset="-128"/>
                          <a:ea typeface="Meiryo UI" panose="020B0604030504040204" pitchFamily="50" charset="-128"/>
                        </a:rPr>
                        <a:t>　　　　　危機管理について</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rPr>
                        <a:t>非常災害時における体制整備について</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5"/>
                  </a:ext>
                </a:extLst>
              </a:tr>
              <a:tr h="454771">
                <a:tc>
                  <a:txBody>
                    <a:bodyPr/>
                    <a:lstStyle/>
                    <a:p>
                      <a:r>
                        <a:rPr kumimoji="1" lang="ja-JP" altLang="en-US" sz="1400" dirty="0" smtClean="0">
                          <a:latin typeface="Meiryo UI" panose="020B0604030504040204" pitchFamily="50" charset="-128"/>
                          <a:ea typeface="Meiryo UI" panose="020B0604030504040204" pitchFamily="50" charset="-128"/>
                        </a:rPr>
                        <a:t>　　　　　書類の整備について</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rPr>
                        <a:t>帳票の作成について </a:t>
                      </a:r>
                      <a:r>
                        <a:rPr kumimoji="1" lang="en-US" altLang="ja-JP" sz="140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帳票の様式例</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6"/>
                  </a:ext>
                </a:extLst>
              </a:tr>
              <a:tr h="454771">
                <a:tc>
                  <a:txBody>
                    <a:bodyPr/>
                    <a:lstStyle/>
                    <a:p>
                      <a:r>
                        <a:rPr kumimoji="1" lang="ja-JP" altLang="en-US" sz="1400" dirty="0" smtClean="0">
                          <a:latin typeface="Meiryo UI" panose="020B0604030504040204" pitchFamily="50" charset="-128"/>
                          <a:ea typeface="Meiryo UI" panose="020B0604030504040204" pitchFamily="50" charset="-128"/>
                        </a:rPr>
                        <a:t>　　　　　各種届出・報告について</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r>
                        <a:rPr kumimoji="1" lang="ja-JP" altLang="en-US" sz="1400" dirty="0" smtClean="0">
                          <a:latin typeface="Meiryo UI" panose="020B0604030504040204" pitchFamily="50" charset="-128"/>
                          <a:ea typeface="Meiryo UI" panose="020B0604030504040204" pitchFamily="50" charset="-128"/>
                        </a:rPr>
                        <a:t>届出について </a:t>
                      </a:r>
                      <a:r>
                        <a:rPr kumimoji="1" lang="en-US" altLang="ja-JP" sz="1400" dirty="0" smtClean="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栄養管理報告について</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7"/>
                  </a:ext>
                </a:extLst>
              </a:tr>
              <a:tr h="454771">
                <a:tc>
                  <a:txBody>
                    <a:bodyPr/>
                    <a:lstStyle/>
                    <a:p>
                      <a:r>
                        <a:rPr kumimoji="1" lang="ja-JP" altLang="en-US" sz="1400" dirty="0" smtClean="0">
                          <a:latin typeface="Meiryo UI" panose="020B0604030504040204" pitchFamily="50" charset="-128"/>
                          <a:ea typeface="Meiryo UI" panose="020B0604030504040204" pitchFamily="50" charset="-128"/>
                        </a:rPr>
                        <a:t>　　　　　参考資料</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endParaRPr kumimoji="1" lang="ja-JP" altLang="en-US" dirty="0"/>
                    </a:p>
                  </a:txBody>
                  <a:tcPr anchor="ctr"/>
                </a:tc>
                <a:extLst>
                  <a:ext uri="{0D108BD9-81ED-4DB2-BD59-A6C34878D82A}">
                    <a16:rowId xmlns:a16="http://schemas.microsoft.com/office/drawing/2014/main" val="10008"/>
                  </a:ext>
                </a:extLst>
              </a:tr>
            </a:tbl>
          </a:graphicData>
        </a:graphic>
      </p:graphicFrame>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en-US" altLang="ja-JP" sz="1600" b="1" dirty="0" smtClean="0">
                <a:latin typeface="Meiryo UI" panose="020B0604030504040204" pitchFamily="50" charset="-128"/>
                <a:ea typeface="Meiryo UI" panose="020B0604030504040204" pitchFamily="50" charset="-128"/>
              </a:rPr>
              <a:t>1</a:t>
            </a:r>
            <a:endParaRPr kumimoji="1" lang="ja-JP" altLang="en-US" sz="16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0" y="204716"/>
            <a:ext cx="9144000" cy="36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sz="1600" b="1" dirty="0" smtClean="0">
                <a:latin typeface="Meiryo UI" panose="020B0604030504040204" pitchFamily="50" charset="-128"/>
                <a:ea typeface="Meiryo UI" panose="020B0604030504040204" pitchFamily="50" charset="-128"/>
              </a:rPr>
              <a:t>　　１　指針の構成について</a:t>
            </a:r>
            <a:endParaRPr kumimoji="1" lang="ja-JP" altLang="en-US" sz="1600" b="1" dirty="0">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727016" y="1845869"/>
            <a:ext cx="327774" cy="3797994"/>
            <a:chOff x="851948" y="1538361"/>
            <a:chExt cx="327774" cy="3797994"/>
          </a:xfrm>
        </p:grpSpPr>
        <p:sp>
          <p:nvSpPr>
            <p:cNvPr id="31" name="フローチャート : 結合子 1"/>
            <p:cNvSpPr/>
            <p:nvPr/>
          </p:nvSpPr>
          <p:spPr>
            <a:xfrm>
              <a:off x="851948" y="1538361"/>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Ⅰ</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2" name="フローチャート : 結合子 11"/>
            <p:cNvSpPr/>
            <p:nvPr/>
          </p:nvSpPr>
          <p:spPr>
            <a:xfrm>
              <a:off x="851948" y="2153534"/>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Ⅱ</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5" name="フローチャート : 結合子 13"/>
            <p:cNvSpPr/>
            <p:nvPr/>
          </p:nvSpPr>
          <p:spPr>
            <a:xfrm>
              <a:off x="851948" y="2746814"/>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Ⅲ</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6" name="フローチャート : 結合子 16"/>
            <p:cNvSpPr/>
            <p:nvPr/>
          </p:nvSpPr>
          <p:spPr>
            <a:xfrm>
              <a:off x="851948" y="3199922"/>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a:solidFill>
                    <a:schemeClr val="bg1"/>
                  </a:solidFill>
                  <a:latin typeface="Meiryo UI" panose="020B0604030504040204" pitchFamily="50" charset="-128"/>
                  <a:ea typeface="Meiryo UI" panose="020B0604030504040204" pitchFamily="50" charset="-128"/>
                </a:rPr>
                <a:t>Ⅳ</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7" name="フローチャート : 結合子 17"/>
            <p:cNvSpPr/>
            <p:nvPr/>
          </p:nvSpPr>
          <p:spPr>
            <a:xfrm>
              <a:off x="851948" y="3653030"/>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Ⅴ</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8" name="フローチャート : 結合子 15"/>
            <p:cNvSpPr/>
            <p:nvPr/>
          </p:nvSpPr>
          <p:spPr>
            <a:xfrm>
              <a:off x="851948" y="4106138"/>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Ⅵ</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9" name="フローチャート : 結合子 61"/>
            <p:cNvSpPr/>
            <p:nvPr/>
          </p:nvSpPr>
          <p:spPr>
            <a:xfrm>
              <a:off x="851948" y="4559246"/>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Ⅶ</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42" name="フローチャート : 結合子 61"/>
            <p:cNvSpPr/>
            <p:nvPr/>
          </p:nvSpPr>
          <p:spPr>
            <a:xfrm>
              <a:off x="851948" y="5012355"/>
              <a:ext cx="324000"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a:solidFill>
                    <a:schemeClr val="bg1"/>
                  </a:solidFill>
                  <a:latin typeface="Meiryo UI" panose="020B0604030504040204" pitchFamily="50" charset="-128"/>
                  <a:ea typeface="Meiryo UI" panose="020B0604030504040204" pitchFamily="50" charset="-128"/>
                </a:rPr>
                <a:t>Ⅷ</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grpSp>
      <p:sp>
        <p:nvSpPr>
          <p:cNvPr id="8" name="正方形/長方形 7"/>
          <p:cNvSpPr/>
          <p:nvPr/>
        </p:nvSpPr>
        <p:spPr>
          <a:xfrm>
            <a:off x="540000" y="900000"/>
            <a:ext cx="5432898" cy="307777"/>
          </a:xfrm>
          <a:prstGeom prst="rect">
            <a:avLst/>
          </a:prstGeom>
        </p:spPr>
        <p:txBody>
          <a:bodyPr wrap="none">
            <a:spAutoFit/>
          </a:bodyPr>
          <a:lstStyle/>
          <a:p>
            <a:r>
              <a:rPr lang="ja-JP" altLang="en-US" sz="1400" dirty="0" smtClean="0">
                <a:latin typeface="Meiryo UI" panose="020B0604030504040204" pitchFamily="50" charset="-128"/>
                <a:ea typeface="Meiryo UI" panose="020B0604030504040204" pitchFamily="50" charset="-128"/>
              </a:rPr>
              <a:t>給食施設での栄養管理に必要な情報を８項目にまとめ、掲載しています。</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90825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2</a:t>
            </a:r>
            <a:endParaRPr kumimoji="1" lang="ja-JP" altLang="en-US" sz="1600" b="1" dirty="0">
              <a:latin typeface="Meiryo UI" panose="020B0604030504040204" pitchFamily="50" charset="-128"/>
              <a:ea typeface="Meiryo UI" panose="020B0604030504040204" pitchFamily="50" charset="-128"/>
            </a:endParaRPr>
          </a:p>
        </p:txBody>
      </p:sp>
      <p:sp>
        <p:nvSpPr>
          <p:cNvPr id="4" name="正方形/長方形 3"/>
          <p:cNvSpPr/>
          <p:nvPr/>
        </p:nvSpPr>
        <p:spPr>
          <a:xfrm>
            <a:off x="0" y="204716"/>
            <a:ext cx="9144000" cy="360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ja-JP" altLang="en-US" sz="1600" b="1" dirty="0" smtClean="0">
                <a:latin typeface="Meiryo UI" panose="020B0604030504040204" pitchFamily="50" charset="-128"/>
                <a:ea typeface="Meiryo UI" panose="020B0604030504040204" pitchFamily="50" charset="-128"/>
              </a:rPr>
              <a:t>　　２　指針の内容について</a:t>
            </a:r>
            <a:endParaRPr kumimoji="1" lang="ja-JP" altLang="en-US" sz="1600" b="1"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360000" y="720000"/>
            <a:ext cx="4343671" cy="563448"/>
            <a:chOff x="312277" y="672372"/>
            <a:chExt cx="4343671" cy="563448"/>
          </a:xfrm>
        </p:grpSpPr>
        <p:sp>
          <p:nvSpPr>
            <p:cNvPr id="25" name="フローチャート : 結合子 1"/>
            <p:cNvSpPr/>
            <p:nvPr/>
          </p:nvSpPr>
          <p:spPr>
            <a:xfrm>
              <a:off x="461841" y="804186"/>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kumimoji="1" lang="en-US" altLang="ja-JP" sz="1400" dirty="0" smtClean="0">
                  <a:solidFill>
                    <a:schemeClr val="bg1"/>
                  </a:solidFill>
                  <a:latin typeface="Meiryo UI" panose="020B0604030504040204" pitchFamily="50" charset="-128"/>
                  <a:ea typeface="Meiryo UI" panose="020B0604030504040204" pitchFamily="50" charset="-128"/>
                </a:rPr>
                <a:t>Ⅰ</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829988" y="672372"/>
              <a:ext cx="2754280" cy="523220"/>
            </a:xfrm>
            <a:prstGeom prst="rect">
              <a:avLst/>
            </a:prstGeom>
          </p:spPr>
          <p:txBody>
            <a:bodyPr wrap="none">
              <a:spAutoFit/>
            </a:bodyPr>
            <a:lstStyle/>
            <a:p>
              <a:pPr>
                <a:lnSpc>
                  <a:spcPct val="200000"/>
                </a:lnSpc>
              </a:pPr>
              <a:r>
                <a:rPr lang="ja-JP" altLang="en-US" sz="1400" b="1" dirty="0" smtClean="0">
                  <a:latin typeface="Meiryo UI" panose="020B0604030504040204" pitchFamily="50" charset="-128"/>
                  <a:ea typeface="Meiryo UI" panose="020B0604030504040204" pitchFamily="50" charset="-128"/>
                </a:rPr>
                <a:t>給食施設について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P1-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312277" y="1163820"/>
              <a:ext cx="4343671" cy="72000"/>
              <a:chOff x="312277" y="1163820"/>
              <a:chExt cx="4343671" cy="72000"/>
            </a:xfrm>
          </p:grpSpPr>
          <p:cxnSp>
            <p:nvCxnSpPr>
              <p:cNvPr id="26" name="直線コネクタ 25"/>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27" name="フローチャート : 結合子 26"/>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8" name="テキスト ボックス 7"/>
          <p:cNvSpPr txBox="1"/>
          <p:nvPr/>
        </p:nvSpPr>
        <p:spPr>
          <a:xfrm>
            <a:off x="540000" y="1293776"/>
            <a:ext cx="7560000" cy="2893100"/>
          </a:xfrm>
          <a:prstGeom prst="rect">
            <a:avLst/>
          </a:prstGeom>
          <a:noFill/>
        </p:spPr>
        <p:txBody>
          <a:bodyPr wrap="square" rtlCol="0">
            <a:spAutoFit/>
          </a:bodyPr>
          <a:lstStyle/>
          <a:p>
            <a:r>
              <a:rPr lang="ja-JP" altLang="en-US" sz="1400" b="1" dirty="0">
                <a:solidFill>
                  <a:srgbClr val="663300"/>
                </a:solidFill>
                <a:latin typeface="Meiryo UI" panose="020B0604030504040204" pitchFamily="50" charset="-128"/>
                <a:ea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rPr>
              <a:t> </a:t>
            </a:r>
            <a:r>
              <a:rPr lang="ja-JP" altLang="en-US" sz="1400" b="1" dirty="0" smtClean="0">
                <a:solidFill>
                  <a:srgbClr val="663300"/>
                </a:solidFill>
                <a:latin typeface="Meiryo UI" panose="020B0604030504040204" pitchFamily="50" charset="-128"/>
                <a:ea typeface="Meiryo UI" panose="020B0604030504040204" pitchFamily="50" charset="-128"/>
              </a:rPr>
              <a:t>給食施設の分類</a:t>
            </a:r>
            <a:endParaRPr lang="en-US" altLang="ja-JP" sz="1400" b="1" dirty="0" smtClean="0">
              <a:solidFill>
                <a:srgbClr val="663300"/>
              </a:solidFill>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その他の給食施設」に</a:t>
            </a:r>
            <a:r>
              <a:rPr lang="ja-JP" altLang="en-US" sz="1400" u="sng" dirty="0" smtClean="0">
                <a:latin typeface="Meiryo UI" panose="020B0604030504040204" pitchFamily="50" charset="-128"/>
                <a:ea typeface="Meiryo UI" panose="020B0604030504040204" pitchFamily="50" charset="-128"/>
              </a:rPr>
              <a:t>ついて</a:t>
            </a:r>
            <a:endParaRPr lang="ja-JP" altLang="en-US" sz="1400" u="sng" dirty="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「その他の給食施設」とは、大阪府</a:t>
            </a:r>
            <a:r>
              <a:rPr lang="ja-JP" altLang="en-US" sz="1400" dirty="0">
                <a:latin typeface="Meiryo UI" panose="020B0604030504040204" pitchFamily="50" charset="-128"/>
                <a:ea typeface="Meiryo UI" panose="020B0604030504040204" pitchFamily="50" charset="-128"/>
              </a:rPr>
              <a:t>特定給食施設等指導要綱に規定される施設で、特定かつ多数の者に対して継続的に</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回</a:t>
            </a:r>
            <a:r>
              <a:rPr lang="en-US" altLang="ja-JP" sz="1400" dirty="0">
                <a:latin typeface="Meiryo UI" panose="020B0604030504040204" pitchFamily="50" charset="-128"/>
                <a:ea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rPr>
              <a:t>食以上又は</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a:t>
            </a:r>
            <a:r>
              <a:rPr lang="en-US" altLang="ja-JP" sz="1400" dirty="0">
                <a:latin typeface="Meiryo UI" panose="020B0604030504040204" pitchFamily="50" charset="-128"/>
                <a:ea typeface="Meiryo UI" panose="020B0604030504040204" pitchFamily="50" charset="-128"/>
              </a:rPr>
              <a:t>100</a:t>
            </a:r>
            <a:r>
              <a:rPr lang="ja-JP" altLang="en-US" sz="1400" dirty="0">
                <a:latin typeface="Meiryo UI" panose="020B0604030504040204" pitchFamily="50" charset="-128"/>
                <a:ea typeface="Meiryo UI" panose="020B0604030504040204" pitchFamily="50" charset="-128"/>
              </a:rPr>
              <a:t>食以上の食事を供給する施設であり、特定給食施設以外の施設を言います。</a:t>
            </a:r>
          </a:p>
          <a:p>
            <a:r>
              <a:rPr lang="ja-JP" altLang="en-US" sz="1400" dirty="0">
                <a:latin typeface="Meiryo UI" panose="020B0604030504040204" pitchFamily="50" charset="-128"/>
                <a:ea typeface="Meiryo UI" panose="020B0604030504040204" pitchFamily="50" charset="-128"/>
              </a:rPr>
              <a:t>　大阪府ではその他の給食施設においても、特定給食施設に準じた栄養管理をお願いしています</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rPr>
              <a:t>介護医療院</a:t>
            </a:r>
            <a:r>
              <a:rPr lang="ja-JP" altLang="en-US" sz="1400" u="sng" dirty="0" smtClean="0">
                <a:latin typeface="Meiryo UI" panose="020B0604030504040204" pitchFamily="50" charset="-128"/>
                <a:ea typeface="Meiryo UI" panose="020B0604030504040204" pitchFamily="50" charset="-128"/>
              </a:rPr>
              <a:t>」について</a:t>
            </a:r>
            <a:endParaRPr lang="ja-JP" altLang="en-US" sz="1400" u="sng"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「介護医療院</a:t>
            </a:r>
            <a:r>
              <a:rPr lang="ja-JP" altLang="en-US" sz="1400" dirty="0" smtClean="0">
                <a:latin typeface="Meiryo UI" panose="020B0604030504040204" pitchFamily="50" charset="-128"/>
                <a:ea typeface="Meiryo UI" panose="020B0604030504040204" pitchFamily="50" charset="-128"/>
              </a:rPr>
              <a:t>」とは</a:t>
            </a:r>
            <a:r>
              <a:rPr lang="ja-JP" altLang="en-US" sz="1400" dirty="0">
                <a:latin typeface="Meiryo UI" panose="020B0604030504040204" pitchFamily="50" charset="-128"/>
                <a:ea typeface="Meiryo UI" panose="020B0604030504040204" pitchFamily="50" charset="-128"/>
              </a:rPr>
              <a:t>、平成</a:t>
            </a:r>
            <a:r>
              <a:rPr lang="en-US" altLang="ja-JP" sz="1400" dirty="0">
                <a:latin typeface="Meiryo UI" panose="020B0604030504040204" pitchFamily="50" charset="-128"/>
                <a:ea typeface="Meiryo UI" panose="020B0604030504040204" pitchFamily="50" charset="-128"/>
              </a:rPr>
              <a:t>30</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月に創設された介護保険施設</a:t>
            </a:r>
            <a:r>
              <a:rPr lang="ja-JP" altLang="en-US" sz="1400" dirty="0" smtClean="0">
                <a:latin typeface="Meiryo UI" panose="020B0604030504040204" pitchFamily="50" charset="-128"/>
                <a:ea typeface="Meiryo UI" panose="020B0604030504040204" pitchFamily="50" charset="-128"/>
              </a:rPr>
              <a:t>です。要介護者</a:t>
            </a:r>
            <a:r>
              <a:rPr lang="ja-JP" altLang="en-US" sz="1400" dirty="0">
                <a:latin typeface="Meiryo UI" panose="020B0604030504040204" pitchFamily="50" charset="-128"/>
                <a:ea typeface="Meiryo UI" panose="020B0604030504040204" pitchFamily="50" charset="-128"/>
              </a:rPr>
              <a:t>であって、主として長期にわたり療養が必要である</a:t>
            </a:r>
            <a:r>
              <a:rPr lang="ja-JP" altLang="en-US" sz="1400" dirty="0" smtClean="0">
                <a:latin typeface="Meiryo UI" panose="020B0604030504040204" pitchFamily="50" charset="-128"/>
                <a:ea typeface="Meiryo UI" panose="020B0604030504040204" pitchFamily="50" charset="-128"/>
              </a:rPr>
              <a:t>者に</a:t>
            </a:r>
            <a:r>
              <a:rPr lang="ja-JP" altLang="en-US" sz="1400" dirty="0">
                <a:latin typeface="Meiryo UI" panose="020B0604030504040204" pitchFamily="50" charset="-128"/>
                <a:ea typeface="Meiryo UI" panose="020B0604030504040204" pitchFamily="50" charset="-128"/>
              </a:rPr>
              <a:t>対し、施設サービス計画に基づいて、療養上の管理、看護、医学的管理の下における介護及び機能訓練その他必要な医療並びに日常生活上の世話を行うことを目的</a:t>
            </a:r>
            <a:r>
              <a:rPr lang="ja-JP" altLang="en-US" sz="1400" dirty="0" smtClean="0">
                <a:latin typeface="Meiryo UI" panose="020B0604030504040204" pitchFamily="50" charset="-128"/>
                <a:ea typeface="Meiryo UI" panose="020B0604030504040204" pitchFamily="50" charset="-128"/>
              </a:rPr>
              <a:t>としています。（介護保険法第</a:t>
            </a:r>
            <a:r>
              <a:rPr lang="en-US" altLang="ja-JP" sz="1400" dirty="0" smtClean="0">
                <a:latin typeface="Meiryo UI" panose="020B0604030504040204" pitchFamily="50" charset="-128"/>
                <a:ea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rPr>
              <a:t>条第</a:t>
            </a:r>
            <a:r>
              <a:rPr lang="en-US" altLang="ja-JP" sz="1400" dirty="0" smtClean="0">
                <a:latin typeface="Meiryo UI" panose="020B0604030504040204" pitchFamily="50" charset="-128"/>
                <a:ea typeface="Meiryo UI" panose="020B0604030504040204" pitchFamily="50" charset="-128"/>
              </a:rPr>
              <a:t>29</a:t>
            </a:r>
            <a:r>
              <a:rPr lang="ja-JP" altLang="en-US" sz="1400" dirty="0" smtClean="0">
                <a:latin typeface="Meiryo UI" panose="020B0604030504040204" pitchFamily="50" charset="-128"/>
                <a:ea typeface="Meiryo UI" panose="020B0604030504040204" pitchFamily="50" charset="-128"/>
              </a:rPr>
              <a:t>項）</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管理栄養士等の配置については、病院・介護老人保健施設と同じ基準が適用されます。</a:t>
            </a:r>
            <a:endParaRPr lang="en-US" altLang="ja-JP" sz="1400"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540000" y="4161703"/>
            <a:ext cx="7560000" cy="2554545"/>
          </a:xfrm>
          <a:prstGeom prst="rect">
            <a:avLst/>
          </a:prstGeom>
          <a:noFill/>
        </p:spPr>
        <p:txBody>
          <a:bodyPr wrap="square" rtlCol="0">
            <a:spAutoFit/>
          </a:bodyPr>
          <a:lstStyle/>
          <a:p>
            <a:r>
              <a:rPr kumimoji="1" lang="ja-JP" altLang="en-US" sz="1400" b="1" dirty="0" smtClean="0">
                <a:solidFill>
                  <a:srgbClr val="663300"/>
                </a:solidFill>
                <a:latin typeface="Meiryo UI" panose="020B0604030504040204" pitchFamily="50" charset="-128"/>
                <a:ea typeface="Meiryo UI" panose="020B0604030504040204" pitchFamily="50" charset="-128"/>
              </a:rPr>
              <a:t>▶ 特定給食施設設置者の責務</a:t>
            </a:r>
            <a:endParaRPr kumimoji="1" lang="en-US" altLang="ja-JP" sz="1400" b="1" dirty="0" smtClean="0">
              <a:solidFill>
                <a:srgbClr val="663300"/>
              </a:solidFill>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a:t>
            </a:r>
            <a:r>
              <a:rPr kumimoji="1" lang="ja-JP" altLang="en-US" sz="1400" u="sng" dirty="0" smtClean="0">
                <a:latin typeface="Meiryo UI" panose="020B0604030504040204" pitchFamily="50" charset="-128"/>
                <a:ea typeface="Meiryo UI" panose="020B0604030504040204" pitchFamily="50" charset="-128"/>
              </a:rPr>
              <a:t>管理栄養士・栄養士の配置</a:t>
            </a:r>
            <a:endParaRPr kumimoji="1" lang="en-US" altLang="ja-JP" sz="1400" u="sng"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健康</a:t>
            </a:r>
            <a:r>
              <a:rPr lang="ja-JP" altLang="en-US" sz="1400" dirty="0" smtClean="0">
                <a:latin typeface="Meiryo UI" panose="020B0604030504040204" pitchFamily="50" charset="-128"/>
                <a:ea typeface="Meiryo UI" panose="020B0604030504040204" pitchFamily="50" charset="-128"/>
              </a:rPr>
              <a:t>増進法に基づき、</a:t>
            </a:r>
            <a:r>
              <a:rPr kumimoji="1" lang="ja-JP" altLang="en-US" sz="1400" dirty="0" smtClean="0">
                <a:latin typeface="Meiryo UI" panose="020B0604030504040204" pitchFamily="50" charset="-128"/>
                <a:ea typeface="Meiryo UI" panose="020B0604030504040204" pitchFamily="50" charset="-128"/>
              </a:rPr>
              <a:t>管理栄養士を置かなければならない特定給食施設については、</a:t>
            </a:r>
            <a:r>
              <a:rPr lang="ja-JP" altLang="en-US" sz="1400" dirty="0">
                <a:latin typeface="Meiryo UI" panose="020B0604030504040204" pitchFamily="50" charset="-128"/>
                <a:ea typeface="Meiryo UI" panose="020B0604030504040204" pitchFamily="50" charset="-128"/>
              </a:rPr>
              <a:t>次</a:t>
            </a:r>
            <a:r>
              <a:rPr lang="ja-JP" altLang="en-US" sz="1400" dirty="0" smtClean="0">
                <a:latin typeface="Meiryo UI" panose="020B0604030504040204" pitchFamily="50" charset="-128"/>
                <a:ea typeface="Meiryo UI" panose="020B0604030504040204" pitchFamily="50" charset="-128"/>
              </a:rPr>
              <a:t>ページをご覧</a:t>
            </a:r>
            <a:r>
              <a:rPr lang="ja-JP" altLang="en-US" sz="1400" dirty="0" err="1" smtClean="0">
                <a:latin typeface="Meiryo UI" panose="020B0604030504040204" pitchFamily="50" charset="-128"/>
                <a:ea typeface="Meiryo UI" panose="020B0604030504040204" pitchFamily="50" charset="-128"/>
              </a:rPr>
              <a:t>く</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ださい。</a:t>
            </a:r>
            <a:endParaRPr kumimoji="1"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栄養管理について</a:t>
            </a:r>
            <a:endParaRPr lang="en-US" altLang="ja-JP" sz="1400" u="sng"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国通知</a:t>
            </a: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特定給食施設における栄養管理に関する指導・支援等について」（令和</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rPr>
              <a:t>31</a:t>
            </a:r>
            <a:r>
              <a:rPr lang="ja-JP" altLang="en-US" sz="1400" dirty="0" smtClean="0">
                <a:latin typeface="Meiryo UI" panose="020B0604030504040204" pitchFamily="50" charset="-128"/>
                <a:ea typeface="Meiryo UI" panose="020B0604030504040204" pitchFamily="50" charset="-128"/>
              </a:rPr>
              <a:t>日付け</a:t>
            </a:r>
            <a:r>
              <a:rPr lang="ja-JP" altLang="en-US" sz="1400" dirty="0" err="1" smtClean="0">
                <a:latin typeface="Meiryo UI" panose="020B0604030504040204" pitchFamily="50" charset="-128"/>
                <a:ea typeface="Meiryo UI" panose="020B0604030504040204" pitchFamily="50" charset="-128"/>
              </a:rPr>
              <a:t>健健</a:t>
            </a:r>
            <a:r>
              <a:rPr lang="ja-JP" altLang="en-US" sz="1400" dirty="0" smtClean="0">
                <a:latin typeface="Meiryo UI" panose="020B0604030504040204" pitchFamily="50" charset="-128"/>
                <a:ea typeface="Meiryo UI" panose="020B0604030504040204" pitchFamily="50" charset="-128"/>
              </a:rPr>
              <a:t>発</a:t>
            </a:r>
            <a:r>
              <a:rPr lang="en-US" altLang="ja-JP" sz="1400" dirty="0" smtClean="0">
                <a:latin typeface="Meiryo UI" panose="020B0604030504040204" pitchFamily="50" charset="-128"/>
                <a:ea typeface="Meiryo UI" panose="020B0604030504040204" pitchFamily="50" charset="-128"/>
              </a:rPr>
              <a:t>0331</a:t>
            </a:r>
            <a:r>
              <a:rPr lang="ja-JP" altLang="en-US" sz="1400" dirty="0" smtClean="0">
                <a:latin typeface="Meiryo UI" panose="020B0604030504040204" pitchFamily="50" charset="-128"/>
                <a:ea typeface="Meiryo UI" panose="020B0604030504040204" pitchFamily="50" charset="-128"/>
              </a:rPr>
              <a:t>第</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号）の別添</a:t>
            </a:r>
            <a:r>
              <a:rPr lang="en-US" altLang="ja-JP" sz="1400" dirty="0" smtClean="0">
                <a:latin typeface="Meiryo UI" panose="020B0604030504040204" pitchFamily="50" charset="-128"/>
                <a:ea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rPr>
              <a:t>として、「特定給食施設が行う栄養管理に係る留意事項について」が示されました。これ</a:t>
            </a:r>
            <a:r>
              <a:rPr lang="ja-JP" altLang="en-US" sz="1400" dirty="0">
                <a:latin typeface="Meiryo UI" panose="020B0604030504040204" pitchFamily="50" charset="-128"/>
                <a:ea typeface="Meiryo UI" panose="020B0604030504040204" pitchFamily="50" charset="-128"/>
              </a:rPr>
              <a:t>は、健康増進法施行</a:t>
            </a:r>
            <a:r>
              <a:rPr lang="ja-JP" altLang="en-US" sz="1400" dirty="0" smtClean="0">
                <a:latin typeface="Meiryo UI" panose="020B0604030504040204" pitchFamily="50" charset="-128"/>
                <a:ea typeface="Meiryo UI" panose="020B0604030504040204" pitchFamily="50" charset="-128"/>
              </a:rPr>
              <a:t>規則第</a:t>
            </a:r>
            <a:r>
              <a:rPr lang="en-US" altLang="ja-JP" sz="1400" dirty="0" smtClean="0">
                <a:latin typeface="Meiryo UI" panose="020B0604030504040204" pitchFamily="50" charset="-128"/>
                <a:ea typeface="Meiryo UI" panose="020B0604030504040204" pitchFamily="50" charset="-128"/>
              </a:rPr>
              <a:t>9</a:t>
            </a:r>
            <a:r>
              <a:rPr lang="ja-JP" altLang="en-US" sz="1400" dirty="0" smtClean="0">
                <a:latin typeface="Meiryo UI" panose="020B0604030504040204" pitchFamily="50" charset="-128"/>
                <a:ea typeface="Meiryo UI" panose="020B0604030504040204" pitchFamily="50" charset="-128"/>
              </a:rPr>
              <a:t>条（栄養管理の基準）を運用する上での留意点です。</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十分に確認しておいてください。</a:t>
            </a:r>
            <a:endParaRPr lang="en-US" altLang="ja-JP" sz="1400" dirty="0" smtClean="0">
              <a:latin typeface="Meiryo UI" panose="020B0604030504040204" pitchFamily="50" charset="-128"/>
              <a:ea typeface="Meiryo UI" panose="020B0604030504040204" pitchFamily="50" charset="-128"/>
            </a:endParaRPr>
          </a:p>
          <a:p>
            <a:endParaRPr lang="en-US" altLang="ja-JP" sz="6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特定給食施設における栄養管理に関する指導・支援等について</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hlinkClick r:id="rId2"/>
              </a:rPr>
              <a:t>https://</a:t>
            </a:r>
            <a:r>
              <a:rPr lang="en-US" altLang="ja-JP" sz="1400" dirty="0" smtClean="0">
                <a:latin typeface="Meiryo UI" panose="020B0604030504040204" pitchFamily="50" charset="-128"/>
                <a:ea typeface="Meiryo UI" panose="020B0604030504040204" pitchFamily="50" charset="-128"/>
                <a:hlinkClick r:id="rId2"/>
              </a:rPr>
              <a:t>www.mhlw.go.jp/content/10900000/000637208.pdf</a:t>
            </a:r>
            <a:endParaRPr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25781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3</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666897175"/>
              </p:ext>
            </p:extLst>
          </p:nvPr>
        </p:nvGraphicFramePr>
        <p:xfrm>
          <a:off x="540000" y="611267"/>
          <a:ext cx="7560000" cy="5571926"/>
        </p:xfrm>
        <a:graphic>
          <a:graphicData uri="http://schemas.openxmlformats.org/drawingml/2006/table">
            <a:tbl>
              <a:tblPr firstRow="1" bandRow="1">
                <a:tableStyleId>{5940675A-B579-460E-94D1-54222C63F5DA}</a:tableStyleId>
              </a:tblPr>
              <a:tblGrid>
                <a:gridCol w="302352">
                  <a:extLst>
                    <a:ext uri="{9D8B030D-6E8A-4147-A177-3AD203B41FA5}">
                      <a16:colId xmlns:a16="http://schemas.microsoft.com/office/drawing/2014/main" val="3290278400"/>
                    </a:ext>
                  </a:extLst>
                </a:gridCol>
                <a:gridCol w="1839802">
                  <a:extLst>
                    <a:ext uri="{9D8B030D-6E8A-4147-A177-3AD203B41FA5}">
                      <a16:colId xmlns:a16="http://schemas.microsoft.com/office/drawing/2014/main" val="1029490292"/>
                    </a:ext>
                  </a:extLst>
                </a:gridCol>
                <a:gridCol w="5417846">
                  <a:extLst>
                    <a:ext uri="{9D8B030D-6E8A-4147-A177-3AD203B41FA5}">
                      <a16:colId xmlns:a16="http://schemas.microsoft.com/office/drawing/2014/main" val="1760751346"/>
                    </a:ext>
                  </a:extLst>
                </a:gridCol>
              </a:tblGrid>
              <a:tr h="257469">
                <a:tc>
                  <a:txBody>
                    <a:bodyPr/>
                    <a:lstStyle/>
                    <a:p>
                      <a:pPr>
                        <a:lnSpc>
                          <a:spcPts val="1300"/>
                        </a:lnSpc>
                      </a:pPr>
                      <a:endParaRPr kumimoji="1" lang="ja-JP" altLang="en-US" sz="1100" dirty="0">
                        <a:latin typeface="Meiryo UI" panose="020B0604030504040204" pitchFamily="50" charset="-128"/>
                        <a:ea typeface="Meiryo UI" panose="020B0604030504040204" pitchFamily="50" charset="-128"/>
                      </a:endParaRPr>
                    </a:p>
                  </a:txBody>
                  <a:tcPr>
                    <a:solidFill>
                      <a:srgbClr val="FFFFCC"/>
                    </a:solidFill>
                  </a:tcPr>
                </a:tc>
                <a:tc>
                  <a:txBody>
                    <a:bodyPr/>
                    <a:lstStyle/>
                    <a:p>
                      <a:pPr algn="ctr">
                        <a:lnSpc>
                          <a:spcPts val="1300"/>
                        </a:lnSpc>
                      </a:pPr>
                      <a:r>
                        <a:rPr kumimoji="1" lang="ja-JP" altLang="en-US" sz="1100" dirty="0" smtClean="0">
                          <a:latin typeface="Meiryo UI" panose="020B0604030504040204" pitchFamily="50" charset="-128"/>
                          <a:ea typeface="Meiryo UI" panose="020B0604030504040204" pitchFamily="50" charset="-128"/>
                        </a:rPr>
                        <a:t>健康増進法施行規則第</a:t>
                      </a:r>
                      <a:r>
                        <a:rPr kumimoji="1" lang="en-US" altLang="ja-JP" sz="1100" dirty="0" smtClean="0">
                          <a:latin typeface="Meiryo UI" panose="020B0604030504040204" pitchFamily="50" charset="-128"/>
                          <a:ea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rPr>
                        <a:t>条</a:t>
                      </a:r>
                      <a:endParaRPr kumimoji="1" lang="ja-JP" altLang="en-US" sz="1100" dirty="0">
                        <a:latin typeface="Meiryo UI" panose="020B0604030504040204" pitchFamily="50" charset="-128"/>
                        <a:ea typeface="Meiryo UI" panose="020B0604030504040204" pitchFamily="50" charset="-128"/>
                      </a:endParaRPr>
                    </a:p>
                  </a:txBody>
                  <a:tcPr anchor="ctr">
                    <a:solidFill>
                      <a:srgbClr val="FFFFCC"/>
                    </a:solidFill>
                  </a:tcPr>
                </a:tc>
                <a:tc>
                  <a:txBody>
                    <a:bodyPr/>
                    <a:lstStyle/>
                    <a:p>
                      <a:pPr algn="ctr">
                        <a:lnSpc>
                          <a:spcPts val="1300"/>
                        </a:lnSpc>
                      </a:pPr>
                      <a:r>
                        <a:rPr kumimoji="1" lang="ja-JP" altLang="en-US" sz="1100" dirty="0" smtClean="0">
                          <a:latin typeface="Meiryo UI" panose="020B0604030504040204" pitchFamily="50" charset="-128"/>
                          <a:ea typeface="Meiryo UI" panose="020B0604030504040204" pitchFamily="50" charset="-128"/>
                        </a:rPr>
                        <a:t>厚生労働省健康局健康課長通知</a:t>
                      </a:r>
                      <a:r>
                        <a:rPr kumimoji="1" lang="en-US" altLang="ja-JP" sz="1100" dirty="0" smtClean="0">
                          <a:latin typeface="Meiryo UI" panose="020B0604030504040204" pitchFamily="50" charset="-128"/>
                          <a:ea typeface="Meiryo UI" panose="020B0604030504040204" pitchFamily="50" charset="-128"/>
                        </a:rPr>
                        <a:t>※1</a:t>
                      </a:r>
                    </a:p>
                  </a:txBody>
                  <a:tcPr anchor="ctr">
                    <a:solidFill>
                      <a:srgbClr val="FFFFCC"/>
                    </a:solidFill>
                  </a:tcPr>
                </a:tc>
                <a:extLst>
                  <a:ext uri="{0D108BD9-81ED-4DB2-BD59-A6C34878D82A}">
                    <a16:rowId xmlns:a16="http://schemas.microsoft.com/office/drawing/2014/main" val="3079556730"/>
                  </a:ext>
                </a:extLst>
              </a:tr>
              <a:tr h="1562934">
                <a:tc>
                  <a:txBody>
                    <a:bodyPr/>
                    <a:lstStyle/>
                    <a:p>
                      <a:pPr algn="ctr">
                        <a:lnSpc>
                          <a:spcPts val="1300"/>
                        </a:lnSpc>
                      </a:pPr>
                      <a:r>
                        <a:rPr kumimoji="1" lang="ja-JP" altLang="en-US" sz="1100" dirty="0" smtClean="0">
                          <a:latin typeface="Meiryo UI" panose="020B0604030504040204" pitchFamily="50" charset="-128"/>
                          <a:ea typeface="Meiryo UI" panose="020B0604030504040204" pitchFamily="50" charset="-128"/>
                        </a:rPr>
                        <a:t>一号施設</a:t>
                      </a:r>
                      <a:endParaRPr kumimoji="1" lang="ja-JP" altLang="en-US" sz="1100" dirty="0">
                        <a:latin typeface="Meiryo UI" panose="020B0604030504040204" pitchFamily="50" charset="-128"/>
                        <a:ea typeface="Meiryo UI" panose="020B0604030504040204" pitchFamily="50" charset="-128"/>
                      </a:endParaRPr>
                    </a:p>
                  </a:txBody>
                  <a:tcPr vert="eaVert"/>
                </a:tc>
                <a:tc>
                  <a:txBody>
                    <a:bodyPr/>
                    <a:lstStyle/>
                    <a:p>
                      <a:pPr>
                        <a:lnSpc>
                          <a:spcPts val="1300"/>
                        </a:lnSpc>
                      </a:pPr>
                      <a:r>
                        <a:rPr kumimoji="1" lang="ja-JP" altLang="en-US" sz="1100" dirty="0" smtClean="0">
                          <a:latin typeface="Meiryo UI" panose="020B0604030504040204" pitchFamily="50" charset="-128"/>
                          <a:ea typeface="Meiryo UI" panose="020B0604030504040204" pitchFamily="50" charset="-128"/>
                        </a:rPr>
                        <a:t>医学的な管理を必要とする者に食事を供給する特定給食施設であって、継続的に</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300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750</a:t>
                      </a:r>
                      <a:r>
                        <a:rPr kumimoji="1" lang="ja-JP" altLang="en-US" sz="1100" dirty="0" smtClean="0">
                          <a:latin typeface="Meiryo UI" panose="020B0604030504040204" pitchFamily="50" charset="-128"/>
                          <a:ea typeface="Meiryo UI" panose="020B0604030504040204" pitchFamily="50" charset="-128"/>
                        </a:rPr>
                        <a:t>食以上の食事を供給するもの</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nSpc>
                          <a:spcPts val="1300"/>
                        </a:lnSpc>
                      </a:pPr>
                      <a:r>
                        <a:rPr kumimoji="1" lang="ja-JP" altLang="en-US" sz="1100" dirty="0" smtClean="0">
                          <a:latin typeface="Meiryo UI" panose="020B0604030504040204" pitchFamily="50" charset="-128"/>
                          <a:ea typeface="Meiryo UI" panose="020B0604030504040204" pitchFamily="50" charset="-128"/>
                        </a:rPr>
                        <a:t>⑴ 規則第</a:t>
                      </a:r>
                      <a:r>
                        <a:rPr kumimoji="1" lang="en-US" altLang="ja-JP" sz="1100" dirty="0" smtClean="0">
                          <a:latin typeface="Meiryo UI" panose="020B0604030504040204" pitchFamily="50" charset="-128"/>
                          <a:ea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号に掲げる特定給食施設（以下「一号施設」という。）とは、病院、介護老人保健施設又は介護医療院（以下「病院等」という。）に設置される特定給食施設であって、１回</a:t>
                      </a:r>
                      <a:r>
                        <a:rPr kumimoji="1" lang="en-US" altLang="ja-JP" sz="1100" dirty="0" smtClean="0">
                          <a:latin typeface="Meiryo UI" panose="020B0604030504040204" pitchFamily="50" charset="-128"/>
                          <a:ea typeface="Meiryo UI" panose="020B0604030504040204" pitchFamily="50" charset="-128"/>
                        </a:rPr>
                        <a:t>300</a:t>
                      </a:r>
                      <a:r>
                        <a:rPr kumimoji="1" lang="ja-JP" altLang="en-US" sz="1100" dirty="0" smtClean="0">
                          <a:latin typeface="Meiryo UI" panose="020B0604030504040204" pitchFamily="50" charset="-128"/>
                          <a:ea typeface="Meiryo UI" panose="020B0604030504040204" pitchFamily="50" charset="-128"/>
                        </a:rPr>
                        <a:t>食以上又は１日</a:t>
                      </a:r>
                      <a:r>
                        <a:rPr kumimoji="1" lang="en-US" altLang="ja-JP" sz="1100" dirty="0" smtClean="0">
                          <a:latin typeface="Meiryo UI" panose="020B0604030504040204" pitchFamily="50" charset="-128"/>
                          <a:ea typeface="Meiryo UI" panose="020B0604030504040204" pitchFamily="50" charset="-128"/>
                        </a:rPr>
                        <a:t>750</a:t>
                      </a:r>
                      <a:r>
                        <a:rPr kumimoji="1" lang="ja-JP" altLang="en-US" sz="1100" dirty="0" smtClean="0">
                          <a:latin typeface="Meiryo UI" panose="020B0604030504040204" pitchFamily="50" charset="-128"/>
                          <a:ea typeface="Meiryo UI" panose="020B0604030504040204" pitchFamily="50" charset="-128"/>
                        </a:rPr>
                        <a:t>食以上の食事を供給するものをいうこと。</a:t>
                      </a:r>
                    </a:p>
                    <a:p>
                      <a:pPr>
                        <a:lnSpc>
                          <a:spcPts val="1300"/>
                        </a:lnSpc>
                      </a:pPr>
                      <a:r>
                        <a:rPr kumimoji="1" lang="ja-JP" altLang="en-US" sz="1100" dirty="0" smtClean="0">
                          <a:latin typeface="Meiryo UI" panose="020B0604030504040204" pitchFamily="50" charset="-128"/>
                          <a:ea typeface="Meiryo UI" panose="020B0604030504040204" pitchFamily="50" charset="-128"/>
                        </a:rPr>
                        <a:t>⑵ 供給食数の実績が１回</a:t>
                      </a:r>
                      <a:r>
                        <a:rPr kumimoji="1" lang="en-US" altLang="ja-JP" sz="1100" dirty="0" smtClean="0">
                          <a:latin typeface="Meiryo UI" panose="020B0604030504040204" pitchFamily="50" charset="-128"/>
                          <a:ea typeface="Meiryo UI" panose="020B0604030504040204" pitchFamily="50" charset="-128"/>
                        </a:rPr>
                        <a:t>300</a:t>
                      </a:r>
                      <a:r>
                        <a:rPr kumimoji="1" lang="ja-JP" altLang="en-US" sz="1100" dirty="0" smtClean="0">
                          <a:latin typeface="Meiryo UI" panose="020B0604030504040204" pitchFamily="50" charset="-128"/>
                          <a:ea typeface="Meiryo UI" panose="020B0604030504040204" pitchFamily="50" charset="-128"/>
                        </a:rPr>
                        <a:t>食未満及び１日</a:t>
                      </a:r>
                      <a:r>
                        <a:rPr kumimoji="1" lang="en-US" altLang="ja-JP" sz="1100" dirty="0" smtClean="0">
                          <a:latin typeface="Meiryo UI" panose="020B0604030504040204" pitchFamily="50" charset="-128"/>
                          <a:ea typeface="Meiryo UI" panose="020B0604030504040204" pitchFamily="50" charset="-128"/>
                        </a:rPr>
                        <a:t>750</a:t>
                      </a:r>
                      <a:r>
                        <a:rPr kumimoji="1" lang="ja-JP" altLang="en-US" sz="1100" dirty="0" smtClean="0">
                          <a:latin typeface="Meiryo UI" panose="020B0604030504040204" pitchFamily="50" charset="-128"/>
                          <a:ea typeface="Meiryo UI" panose="020B0604030504040204" pitchFamily="50" charset="-128"/>
                        </a:rPr>
                        <a:t>食未満の特定給食施設であっても、許可病床数（又は入所定員</a:t>
                      </a:r>
                      <a:r>
                        <a:rPr kumimoji="1" lang="en-US" altLang="ja-JP" sz="1100" dirty="0" smtClean="0">
                          <a:latin typeface="Meiryo UI" panose="020B0604030504040204" pitchFamily="50" charset="-128"/>
                          <a:ea typeface="Meiryo UI" panose="020B0604030504040204" pitchFamily="50" charset="-128"/>
                        </a:rPr>
                        <a:t>)300 </a:t>
                      </a:r>
                      <a:r>
                        <a:rPr kumimoji="1" lang="ja-JP" altLang="en-US" sz="1100" dirty="0" smtClean="0">
                          <a:latin typeface="Meiryo UI" panose="020B0604030504040204" pitchFamily="50" charset="-128"/>
                          <a:ea typeface="Meiryo UI" panose="020B0604030504040204" pitchFamily="50" charset="-128"/>
                        </a:rPr>
                        <a:t>床</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人</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以上の病院等に設置されている特定給食施設は、一号施設とすること。なお、⑴で示したとおり、</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日の食事の供給数が</a:t>
                      </a:r>
                      <a:r>
                        <a:rPr kumimoji="1" lang="en-US" altLang="ja-JP" sz="1100" dirty="0" smtClean="0">
                          <a:latin typeface="Meiryo UI" panose="020B0604030504040204" pitchFamily="50" charset="-128"/>
                          <a:ea typeface="Meiryo UI" panose="020B0604030504040204" pitchFamily="50" charset="-128"/>
                        </a:rPr>
                        <a:t>750</a:t>
                      </a:r>
                      <a:r>
                        <a:rPr kumimoji="1" lang="ja-JP" altLang="en-US" sz="1100" dirty="0" smtClean="0">
                          <a:latin typeface="Meiryo UI" panose="020B0604030504040204" pitchFamily="50" charset="-128"/>
                          <a:ea typeface="Meiryo UI" panose="020B0604030504040204" pitchFamily="50" charset="-128"/>
                        </a:rPr>
                        <a:t>食以上であれば、許可病床数（又は入所定員）が</a:t>
                      </a:r>
                      <a:r>
                        <a:rPr kumimoji="1" lang="en-US" altLang="ja-JP" sz="1100" dirty="0" smtClean="0">
                          <a:latin typeface="Meiryo UI" panose="020B0604030504040204" pitchFamily="50" charset="-128"/>
                          <a:ea typeface="Meiryo UI" panose="020B0604030504040204" pitchFamily="50" charset="-128"/>
                        </a:rPr>
                        <a:t>300</a:t>
                      </a:r>
                      <a:r>
                        <a:rPr kumimoji="1" lang="ja-JP" altLang="en-US" sz="1100" dirty="0" smtClean="0">
                          <a:latin typeface="Meiryo UI" panose="020B0604030504040204" pitchFamily="50" charset="-128"/>
                          <a:ea typeface="Meiryo UI" panose="020B0604030504040204" pitchFamily="50" charset="-128"/>
                        </a:rPr>
                        <a:t>床（人）未満の場合であっても、一号施設とすること。</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⑶ 病院等を含む複数の施設を対象に食事を供給する特定給食施設については、当該病院等の許可病床数（入所定員）の合計が</a:t>
                      </a:r>
                      <a:r>
                        <a:rPr kumimoji="1" lang="en-US" altLang="ja-JP" sz="1100" dirty="0" smtClean="0">
                          <a:latin typeface="Meiryo UI" panose="020B0604030504040204" pitchFamily="50" charset="-128"/>
                          <a:ea typeface="Meiryo UI" panose="020B0604030504040204" pitchFamily="50" charset="-128"/>
                        </a:rPr>
                        <a:t>300</a:t>
                      </a:r>
                      <a:r>
                        <a:rPr kumimoji="1" lang="ja-JP" altLang="en-US" sz="1100" dirty="0" smtClean="0">
                          <a:latin typeface="Meiryo UI" panose="020B0604030504040204" pitchFamily="50" charset="-128"/>
                          <a:ea typeface="Meiryo UI" panose="020B0604030504040204" pitchFamily="50" charset="-128"/>
                        </a:rPr>
                        <a:t>床（人）以上である場合に、一号施設とすること。</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324489195"/>
                  </a:ext>
                </a:extLst>
              </a:tr>
              <a:tr h="3737117">
                <a:tc>
                  <a:txBody>
                    <a:bodyPr/>
                    <a:lstStyle/>
                    <a:p>
                      <a:pPr>
                        <a:lnSpc>
                          <a:spcPts val="1300"/>
                        </a:lnSpc>
                      </a:pPr>
                      <a:r>
                        <a:rPr kumimoji="1" lang="ja-JP" altLang="en-US" sz="1100" dirty="0" smtClean="0">
                          <a:latin typeface="Meiryo UI" panose="020B0604030504040204" pitchFamily="50" charset="-128"/>
                          <a:ea typeface="Meiryo UI" panose="020B0604030504040204" pitchFamily="50" charset="-128"/>
                        </a:rPr>
                        <a:t>　　　　　　　　　　二号施設</a:t>
                      </a:r>
                      <a:endParaRPr kumimoji="1" lang="ja-JP" altLang="en-US" sz="1100" dirty="0">
                        <a:latin typeface="Meiryo UI" panose="020B0604030504040204" pitchFamily="50" charset="-128"/>
                        <a:ea typeface="Meiryo UI" panose="020B0604030504040204" pitchFamily="50" charset="-128"/>
                      </a:endParaRPr>
                    </a:p>
                  </a:txBody>
                  <a:tcPr vert="eaVert"/>
                </a:tc>
                <a:tc>
                  <a:txBody>
                    <a:bodyPr/>
                    <a:lstStyle/>
                    <a:p>
                      <a:pPr>
                        <a:lnSpc>
                          <a:spcPts val="1300"/>
                        </a:lnSpc>
                      </a:pPr>
                      <a:r>
                        <a:rPr kumimoji="1" lang="ja-JP" altLang="en-US" sz="1100" dirty="0" smtClean="0">
                          <a:latin typeface="Meiryo UI" panose="020B0604030504040204" pitchFamily="50" charset="-128"/>
                          <a:ea typeface="Meiryo UI" panose="020B0604030504040204" pitchFamily="50" charset="-128"/>
                        </a:rPr>
                        <a:t>管理栄養士による特別な栄養管理を必要とする特定給食施設であって、継続的に</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1500</a:t>
                      </a:r>
                      <a:r>
                        <a:rPr kumimoji="1" lang="ja-JP" altLang="en-US" sz="1100" dirty="0" smtClean="0">
                          <a:latin typeface="Meiryo UI" panose="020B0604030504040204" pitchFamily="50" charset="-128"/>
                          <a:ea typeface="Meiryo UI" panose="020B0604030504040204" pitchFamily="50" charset="-128"/>
                        </a:rPr>
                        <a:t>食以上の食事を供給するもの</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nSpc>
                          <a:spcPts val="1300"/>
                        </a:lnSpc>
                      </a:pPr>
                      <a:r>
                        <a:rPr kumimoji="1" lang="ja-JP" altLang="en-US" sz="1100" dirty="0" smtClean="0">
                          <a:latin typeface="Meiryo UI" panose="020B0604030504040204" pitchFamily="50" charset="-128"/>
                          <a:ea typeface="Meiryo UI" panose="020B0604030504040204" pitchFamily="50" charset="-128"/>
                        </a:rPr>
                        <a:t>⑴ 規則第</a:t>
                      </a:r>
                      <a:r>
                        <a:rPr kumimoji="1" lang="en-US" altLang="ja-JP" sz="1100" dirty="0" smtClean="0">
                          <a:latin typeface="Meiryo UI" panose="020B0604030504040204" pitchFamily="50" charset="-128"/>
                          <a:ea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smtClean="0">
                          <a:latin typeface="Meiryo UI" panose="020B0604030504040204" pitchFamily="50" charset="-128"/>
                          <a:ea typeface="Meiryo UI" panose="020B0604030504040204" pitchFamily="50" charset="-128"/>
                        </a:rPr>
                        <a:t>号に掲げる特定給食施設</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以下「二号施設」という。</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とは、以下の①から⑥に該当する施設のうち、継続して</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1500</a:t>
                      </a:r>
                      <a:r>
                        <a:rPr kumimoji="1" lang="ja-JP" altLang="en-US" sz="1100" dirty="0" smtClean="0">
                          <a:latin typeface="Meiryo UI" panose="020B0604030504040204" pitchFamily="50" charset="-128"/>
                          <a:ea typeface="Meiryo UI" panose="020B0604030504040204" pitchFamily="50" charset="-128"/>
                        </a:rPr>
                        <a:t>以上の食事を供給するものをいうこと。</a:t>
                      </a:r>
                    </a:p>
                    <a:p>
                      <a:pPr>
                        <a:lnSpc>
                          <a:spcPts val="1300"/>
                        </a:lnSpc>
                      </a:pPr>
                      <a:r>
                        <a:rPr kumimoji="1" lang="ja-JP" altLang="en-US" sz="1100" dirty="0" smtClean="0">
                          <a:latin typeface="Meiryo UI" panose="020B0604030504040204" pitchFamily="50" charset="-128"/>
                          <a:ea typeface="Meiryo UI" panose="020B0604030504040204" pitchFamily="50" charset="-128"/>
                        </a:rPr>
                        <a:t>① 生活保護法第</a:t>
                      </a:r>
                      <a:r>
                        <a:rPr kumimoji="1" lang="en-US" altLang="ja-JP" sz="1100" dirty="0" smtClean="0">
                          <a:latin typeface="Meiryo UI" panose="020B0604030504040204" pitchFamily="50" charset="-128"/>
                          <a:ea typeface="Meiryo UI" panose="020B0604030504040204" pitchFamily="50" charset="-128"/>
                        </a:rPr>
                        <a:t>38</a:t>
                      </a:r>
                      <a:r>
                        <a:rPr kumimoji="1" lang="ja-JP" altLang="en-US" sz="1100" dirty="0" smtClean="0">
                          <a:latin typeface="Meiryo UI" panose="020B0604030504040204" pitchFamily="50" charset="-128"/>
                          <a:ea typeface="Meiryo UI" panose="020B0604030504040204" pitchFamily="50" charset="-128"/>
                        </a:rPr>
                        <a:t>条に規定する救護施設及び更正施設</a:t>
                      </a:r>
                    </a:p>
                    <a:p>
                      <a:pPr>
                        <a:lnSpc>
                          <a:spcPts val="1300"/>
                        </a:lnSpc>
                      </a:pPr>
                      <a:r>
                        <a:rPr kumimoji="1" lang="ja-JP" altLang="en-US" sz="1100" dirty="0" smtClean="0">
                          <a:latin typeface="Meiryo UI" panose="020B0604030504040204" pitchFamily="50" charset="-128"/>
                          <a:ea typeface="Meiryo UI" panose="020B0604030504040204" pitchFamily="50" charset="-128"/>
                        </a:rPr>
                        <a:t>② 老人福祉法第</a:t>
                      </a:r>
                      <a:r>
                        <a:rPr kumimoji="1" lang="en-US" altLang="ja-JP" sz="1100" dirty="0" smtClean="0">
                          <a:latin typeface="Meiryo UI" panose="020B0604030504040204" pitchFamily="50" charset="-128"/>
                          <a:ea typeface="Meiryo UI" panose="020B0604030504040204" pitchFamily="50" charset="-128"/>
                        </a:rPr>
                        <a:t>5</a:t>
                      </a:r>
                      <a:r>
                        <a:rPr kumimoji="1" lang="ja-JP" altLang="en-US" sz="1100" dirty="0" smtClean="0">
                          <a:latin typeface="Meiryo UI" panose="020B0604030504040204" pitchFamily="50" charset="-128"/>
                          <a:ea typeface="Meiryo UI" panose="020B0604030504040204" pitchFamily="50" charset="-128"/>
                        </a:rPr>
                        <a:t>条の</a:t>
                      </a:r>
                      <a:r>
                        <a:rPr kumimoji="1" lang="en-US" altLang="ja-JP" sz="1100" dirty="0" smtClean="0">
                          <a:latin typeface="Meiryo UI" panose="020B0604030504040204" pitchFamily="50" charset="-128"/>
                          <a:ea typeface="Meiryo UI" panose="020B0604030504040204" pitchFamily="50" charset="-128"/>
                        </a:rPr>
                        <a:t>3</a:t>
                      </a:r>
                      <a:r>
                        <a:rPr kumimoji="1" lang="ja-JP" altLang="en-US" sz="1100" dirty="0" smtClean="0">
                          <a:latin typeface="Meiryo UI" panose="020B0604030504040204" pitchFamily="50" charset="-128"/>
                          <a:ea typeface="Meiryo UI" panose="020B0604030504040204" pitchFamily="50" charset="-128"/>
                        </a:rPr>
                        <a:t>に規定する養護老人ホーム、特別養護老人ホーム</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及び軽費老人ホーム</a:t>
                      </a:r>
                    </a:p>
                    <a:p>
                      <a:pPr>
                        <a:lnSpc>
                          <a:spcPts val="1300"/>
                        </a:lnSpc>
                      </a:pPr>
                      <a:r>
                        <a:rPr kumimoji="1" lang="ja-JP" altLang="en-US" sz="1100" dirty="0" smtClean="0">
                          <a:latin typeface="Meiryo UI" panose="020B0604030504040204" pitchFamily="50" charset="-128"/>
                          <a:ea typeface="Meiryo UI" panose="020B0604030504040204" pitchFamily="50" charset="-128"/>
                        </a:rPr>
                        <a:t>③ 児童福祉法第</a:t>
                      </a:r>
                      <a:r>
                        <a:rPr kumimoji="1" lang="en-US" altLang="ja-JP" sz="1100" dirty="0" smtClean="0">
                          <a:latin typeface="Meiryo UI" panose="020B0604030504040204" pitchFamily="50" charset="-128"/>
                          <a:ea typeface="Meiryo UI" panose="020B0604030504040204" pitchFamily="50" charset="-128"/>
                        </a:rPr>
                        <a:t>37</a:t>
                      </a:r>
                      <a:r>
                        <a:rPr kumimoji="1" lang="ja-JP" altLang="en-US" sz="1100" dirty="0" smtClean="0">
                          <a:latin typeface="Meiryo UI" panose="020B0604030504040204" pitchFamily="50" charset="-128"/>
                          <a:ea typeface="Meiryo UI" panose="020B0604030504040204" pitchFamily="50" charset="-128"/>
                        </a:rPr>
                        <a:t>条に規定する乳児院</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同法第</a:t>
                      </a:r>
                      <a:r>
                        <a:rPr kumimoji="1" lang="en-US" altLang="ja-JP" sz="1100" dirty="0" smtClean="0">
                          <a:latin typeface="Meiryo UI" panose="020B0604030504040204" pitchFamily="50" charset="-128"/>
                          <a:ea typeface="Meiryo UI" panose="020B0604030504040204" pitchFamily="50" charset="-128"/>
                        </a:rPr>
                        <a:t>41</a:t>
                      </a:r>
                      <a:r>
                        <a:rPr kumimoji="1" lang="ja-JP" altLang="en-US" sz="1100" dirty="0" smtClean="0">
                          <a:latin typeface="Meiryo UI" panose="020B0604030504040204" pitchFamily="50" charset="-128"/>
                          <a:ea typeface="Meiryo UI" panose="020B0604030504040204" pitchFamily="50" charset="-128"/>
                        </a:rPr>
                        <a:t>条に規定する児童養護施設</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同法第</a:t>
                      </a:r>
                      <a:r>
                        <a:rPr kumimoji="1" lang="en-US" altLang="ja-JP" sz="1100" dirty="0" smtClean="0">
                          <a:latin typeface="Meiryo UI" panose="020B0604030504040204" pitchFamily="50" charset="-128"/>
                          <a:ea typeface="Meiryo UI" panose="020B0604030504040204" pitchFamily="50" charset="-128"/>
                        </a:rPr>
                        <a:t>42</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号に規定する福祉型障害児入所施設</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同法第</a:t>
                      </a:r>
                      <a:r>
                        <a:rPr kumimoji="1" lang="en-US" altLang="ja-JP" sz="1100" dirty="0" smtClean="0">
                          <a:latin typeface="Meiryo UI" panose="020B0604030504040204" pitchFamily="50" charset="-128"/>
                          <a:ea typeface="Meiryo UI" panose="020B0604030504040204" pitchFamily="50" charset="-128"/>
                        </a:rPr>
                        <a:t>43</a:t>
                      </a:r>
                      <a:r>
                        <a:rPr kumimoji="1" lang="ja-JP" altLang="en-US" sz="1100" dirty="0" smtClean="0">
                          <a:latin typeface="Meiryo UI" panose="020B0604030504040204" pitchFamily="50" charset="-128"/>
                          <a:ea typeface="Meiryo UI" panose="020B0604030504040204" pitchFamily="50" charset="-128"/>
                        </a:rPr>
                        <a:t>条の</a:t>
                      </a:r>
                      <a:r>
                        <a:rPr kumimoji="1" lang="en-US" altLang="ja-JP" sz="1100" dirty="0" smtClean="0">
                          <a:latin typeface="Meiryo UI" panose="020B0604030504040204" pitchFamily="50" charset="-128"/>
                          <a:ea typeface="Meiryo UI" panose="020B0604030504040204" pitchFamily="50" charset="-128"/>
                        </a:rPr>
                        <a:t>2</a:t>
                      </a:r>
                      <a:r>
                        <a:rPr kumimoji="1" lang="ja-JP" altLang="en-US" sz="1100" dirty="0" smtClean="0">
                          <a:latin typeface="Meiryo UI" panose="020B0604030504040204" pitchFamily="50" charset="-128"/>
                          <a:ea typeface="Meiryo UI" panose="020B0604030504040204" pitchFamily="50" charset="-128"/>
                        </a:rPr>
                        <a:t>に規定する児童心理治療施設</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同法第</a:t>
                      </a:r>
                      <a:r>
                        <a:rPr kumimoji="1" lang="en-US" altLang="ja-JP" sz="1100" dirty="0" smtClean="0">
                          <a:latin typeface="Meiryo UI" panose="020B0604030504040204" pitchFamily="50" charset="-128"/>
                          <a:ea typeface="Meiryo UI" panose="020B0604030504040204" pitchFamily="50" charset="-128"/>
                        </a:rPr>
                        <a:t>44</a:t>
                      </a:r>
                      <a:r>
                        <a:rPr kumimoji="1" lang="ja-JP" altLang="en-US" sz="1100" dirty="0" smtClean="0">
                          <a:latin typeface="Meiryo UI" panose="020B0604030504040204" pitchFamily="50" charset="-128"/>
                          <a:ea typeface="Meiryo UI" panose="020B0604030504040204" pitchFamily="50" charset="-128"/>
                        </a:rPr>
                        <a:t>条に規定する児童自立支援施設</a:t>
                      </a:r>
                    </a:p>
                    <a:p>
                      <a:pPr>
                        <a:lnSpc>
                          <a:spcPts val="1300"/>
                        </a:lnSpc>
                      </a:pPr>
                      <a:r>
                        <a:rPr kumimoji="1" lang="ja-JP" altLang="en-US" sz="1100" dirty="0" smtClean="0">
                          <a:latin typeface="Meiryo UI" panose="020B0604030504040204" pitchFamily="50" charset="-128"/>
                          <a:ea typeface="Meiryo UI" panose="020B0604030504040204" pitchFamily="50" charset="-128"/>
                        </a:rPr>
                        <a:t>④ 独立行政法人国立重度知的障害者総合施設のぞみの園法第</a:t>
                      </a:r>
                      <a:r>
                        <a:rPr kumimoji="1" lang="en-US" altLang="ja-JP" sz="1100" dirty="0" smtClean="0">
                          <a:latin typeface="Meiryo UI" panose="020B0604030504040204" pitchFamily="50" charset="-128"/>
                          <a:ea typeface="Meiryo UI" panose="020B0604030504040204" pitchFamily="50" charset="-128"/>
                        </a:rPr>
                        <a:t>11</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項の規定により</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設置する施設</a:t>
                      </a:r>
                    </a:p>
                    <a:p>
                      <a:pPr>
                        <a:lnSpc>
                          <a:spcPts val="1300"/>
                        </a:lnSpc>
                      </a:pPr>
                      <a:r>
                        <a:rPr kumimoji="1" lang="ja-JP" altLang="en-US" sz="1100" dirty="0" smtClean="0">
                          <a:latin typeface="Meiryo UI" panose="020B0604030504040204" pitchFamily="50" charset="-128"/>
                          <a:ea typeface="Meiryo UI" panose="020B0604030504040204" pitchFamily="50" charset="-128"/>
                        </a:rPr>
                        <a:t>⑤ 障害者の日常生活及び社会生活を総合的に支援するための法律第</a:t>
                      </a:r>
                      <a:r>
                        <a:rPr kumimoji="1" lang="en-US" altLang="ja-JP" sz="1100" dirty="0" smtClean="0">
                          <a:latin typeface="Meiryo UI" panose="020B0604030504040204" pitchFamily="50" charset="-128"/>
                          <a:ea typeface="Meiryo UI" panose="020B0604030504040204" pitchFamily="50" charset="-128"/>
                        </a:rPr>
                        <a:t>5</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11</a:t>
                      </a:r>
                      <a:r>
                        <a:rPr kumimoji="1" lang="ja-JP" altLang="en-US" sz="1100" dirty="0" smtClean="0">
                          <a:latin typeface="Meiryo UI" panose="020B0604030504040204" pitchFamily="50" charset="-128"/>
                          <a:ea typeface="Meiryo UI" panose="020B0604030504040204" pitchFamily="50" charset="-128"/>
                        </a:rPr>
                        <a:t>項に規定</a:t>
                      </a:r>
                      <a:endParaRPr kumimoji="1" lang="en-US" altLang="ja-JP" sz="1100"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　　する障害者支援施設</a:t>
                      </a:r>
                    </a:p>
                    <a:p>
                      <a:pPr>
                        <a:lnSpc>
                          <a:spcPts val="1300"/>
                        </a:lnSpc>
                      </a:pPr>
                      <a:r>
                        <a:rPr kumimoji="1" lang="ja-JP" altLang="en-US" sz="1100" dirty="0" smtClean="0">
                          <a:latin typeface="Meiryo UI" panose="020B0604030504040204" pitchFamily="50" charset="-128"/>
                          <a:ea typeface="Meiryo UI" panose="020B0604030504040204" pitchFamily="50" charset="-128"/>
                        </a:rPr>
                        <a:t>⑥ 事業所、寄宿舎、矯正施設、自衛隊等（以下「事業所等」という。）</a:t>
                      </a:r>
                    </a:p>
                    <a:p>
                      <a:pPr>
                        <a:lnSpc>
                          <a:spcPts val="1300"/>
                        </a:lnSpc>
                      </a:pPr>
                      <a:r>
                        <a:rPr kumimoji="1" lang="ja-JP" altLang="en-US" sz="1100" dirty="0" smtClean="0">
                          <a:latin typeface="Meiryo UI" panose="020B0604030504040204" pitchFamily="50" charset="-128"/>
                          <a:ea typeface="Meiryo UI" panose="020B0604030504040204" pitchFamily="50" charset="-128"/>
                        </a:rPr>
                        <a:t>⑵ 複数施設を対象に食事を供給する特定給食施設については、１</a:t>
                      </a:r>
                      <a:r>
                        <a:rPr kumimoji="1" lang="en-US" altLang="ja-JP" sz="1100" dirty="0" smtClean="0">
                          <a:latin typeface="Meiryo UI" panose="020B0604030504040204" pitchFamily="50" charset="-128"/>
                          <a:ea typeface="Meiryo UI" panose="020B0604030504040204" pitchFamily="50" charset="-128"/>
                        </a:rPr>
                        <a:t>(3)</a:t>
                      </a:r>
                      <a:r>
                        <a:rPr kumimoji="1" lang="ja-JP" altLang="en-US" sz="1100" dirty="0" smtClean="0">
                          <a:latin typeface="Meiryo UI" panose="020B0604030504040204" pitchFamily="50" charset="-128"/>
                          <a:ea typeface="Meiryo UI" panose="020B0604030504040204" pitchFamily="50" charset="-128"/>
                        </a:rPr>
                        <a:t>に該当する場合を除き、一号施設又は二号施設の対象となる施設種別である施設に供給する食事数の合計が</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1500</a:t>
                      </a:r>
                      <a:r>
                        <a:rPr kumimoji="1" lang="ja-JP" altLang="en-US" sz="1100" dirty="0" smtClean="0">
                          <a:latin typeface="Meiryo UI" panose="020B0604030504040204" pitchFamily="50" charset="-128"/>
                          <a:ea typeface="Meiryo UI" panose="020B0604030504040204" pitchFamily="50" charset="-128"/>
                        </a:rPr>
                        <a:t>食以上である場合には、二号施設とすること。この場合、病院等に対し１回に供給する食数については、供給食数の実績ではなく、許可病床数又は入所定員数（</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日に供給する食事数については、許可病床数又は入所定員数の</a:t>
                      </a:r>
                      <a:r>
                        <a:rPr kumimoji="1" lang="en-US" altLang="ja-JP" sz="1100" dirty="0" smtClean="0">
                          <a:latin typeface="Meiryo UI" panose="020B0604030504040204" pitchFamily="50" charset="-128"/>
                          <a:ea typeface="Meiryo UI" panose="020B0604030504040204" pitchFamily="50" charset="-128"/>
                        </a:rPr>
                        <a:t>3</a:t>
                      </a:r>
                      <a:r>
                        <a:rPr kumimoji="1" lang="ja-JP" altLang="en-US" sz="1100" dirty="0" smtClean="0">
                          <a:latin typeface="Meiryo UI" panose="020B0604030504040204" pitchFamily="50" charset="-128"/>
                          <a:ea typeface="Meiryo UI" panose="020B0604030504040204" pitchFamily="50" charset="-128"/>
                        </a:rPr>
                        <a:t>倍の数）として取り扱うものとすること。</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39915048"/>
                  </a:ext>
                </a:extLst>
              </a:tr>
            </a:tbl>
          </a:graphicData>
        </a:graphic>
      </p:graphicFrame>
      <p:sp>
        <p:nvSpPr>
          <p:cNvPr id="2" name="正方形/長方形 1"/>
          <p:cNvSpPr/>
          <p:nvPr/>
        </p:nvSpPr>
        <p:spPr>
          <a:xfrm>
            <a:off x="447031" y="286461"/>
            <a:ext cx="3969953" cy="276999"/>
          </a:xfrm>
          <a:prstGeom prst="rect">
            <a:avLst/>
          </a:prstGeom>
        </p:spPr>
        <p:txBody>
          <a:bodyPr wrap="square">
            <a:spAutoFit/>
          </a:bodyPr>
          <a:lstStyle/>
          <a:p>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参考</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管理</a:t>
            </a:r>
            <a:r>
              <a:rPr lang="ja-JP" altLang="en-US" sz="1200" dirty="0">
                <a:latin typeface="Meiryo UI" panose="020B0604030504040204" pitchFamily="50" charset="-128"/>
                <a:ea typeface="Meiryo UI" panose="020B0604030504040204" pitchFamily="50" charset="-128"/>
              </a:rPr>
              <a:t>栄養士を置かなければならない特定給食施設</a:t>
            </a:r>
            <a:endParaRPr lang="ja-JP" altLang="en-US" sz="1200" dirty="0"/>
          </a:p>
        </p:txBody>
      </p:sp>
      <p:sp>
        <p:nvSpPr>
          <p:cNvPr id="7" name="テキスト ボックス 6"/>
          <p:cNvSpPr txBox="1"/>
          <p:nvPr/>
        </p:nvSpPr>
        <p:spPr>
          <a:xfrm>
            <a:off x="7024914" y="282543"/>
            <a:ext cx="1094509"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R3.3 </a:t>
            </a:r>
            <a:r>
              <a:rPr kumimoji="1" lang="ja-JP" altLang="en-US" sz="1100" dirty="0" smtClean="0">
                <a:latin typeface="Meiryo UI" panose="020B0604030504040204" pitchFamily="50" charset="-128"/>
                <a:ea typeface="Meiryo UI" panose="020B0604030504040204" pitchFamily="50" charset="-128"/>
              </a:rPr>
              <a:t>時点</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96867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en-US" altLang="ja-JP" sz="1600" b="1" dirty="0" smtClean="0">
                <a:latin typeface="Meiryo UI" panose="020B0604030504040204" pitchFamily="50" charset="-128"/>
                <a:ea typeface="Meiryo UI" panose="020B0604030504040204" pitchFamily="50" charset="-128"/>
              </a:rPr>
              <a:t>4</a:t>
            </a:r>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946643769"/>
              </p:ext>
            </p:extLst>
          </p:nvPr>
        </p:nvGraphicFramePr>
        <p:xfrm>
          <a:off x="540000" y="418869"/>
          <a:ext cx="7560000" cy="3293732"/>
        </p:xfrm>
        <a:graphic>
          <a:graphicData uri="http://schemas.openxmlformats.org/drawingml/2006/table">
            <a:tbl>
              <a:tblPr firstRow="1" bandRow="1">
                <a:tableStyleId>{5940675A-B579-460E-94D1-54222C63F5DA}</a:tableStyleId>
              </a:tblPr>
              <a:tblGrid>
                <a:gridCol w="302352">
                  <a:extLst>
                    <a:ext uri="{9D8B030D-6E8A-4147-A177-3AD203B41FA5}">
                      <a16:colId xmlns:a16="http://schemas.microsoft.com/office/drawing/2014/main" val="3290278400"/>
                    </a:ext>
                  </a:extLst>
                </a:gridCol>
                <a:gridCol w="1839802">
                  <a:extLst>
                    <a:ext uri="{9D8B030D-6E8A-4147-A177-3AD203B41FA5}">
                      <a16:colId xmlns:a16="http://schemas.microsoft.com/office/drawing/2014/main" val="1029490292"/>
                    </a:ext>
                  </a:extLst>
                </a:gridCol>
                <a:gridCol w="5417846">
                  <a:extLst>
                    <a:ext uri="{9D8B030D-6E8A-4147-A177-3AD203B41FA5}">
                      <a16:colId xmlns:a16="http://schemas.microsoft.com/office/drawing/2014/main" val="1760751346"/>
                    </a:ext>
                  </a:extLst>
                </a:gridCol>
              </a:tblGrid>
              <a:tr h="243104">
                <a:tc>
                  <a:txBody>
                    <a:bodyPr/>
                    <a:lstStyle/>
                    <a:p>
                      <a:pPr>
                        <a:lnSpc>
                          <a:spcPts val="1300"/>
                        </a:lnSpc>
                      </a:pPr>
                      <a:endParaRPr kumimoji="1" lang="ja-JP" altLang="en-US" sz="1100" dirty="0">
                        <a:latin typeface="Meiryo UI" panose="020B0604030504040204" pitchFamily="50" charset="-128"/>
                        <a:ea typeface="Meiryo UI" panose="020B0604030504040204" pitchFamily="50" charset="-128"/>
                      </a:endParaRPr>
                    </a:p>
                  </a:txBody>
                  <a:tcPr>
                    <a:solidFill>
                      <a:srgbClr val="FFFFCC"/>
                    </a:solidFill>
                  </a:tcPr>
                </a:tc>
                <a:tc>
                  <a:txBody>
                    <a:bodyPr/>
                    <a:lstStyle/>
                    <a:p>
                      <a:pPr algn="ctr">
                        <a:lnSpc>
                          <a:spcPts val="1300"/>
                        </a:lnSpc>
                      </a:pPr>
                      <a:r>
                        <a:rPr kumimoji="1" lang="ja-JP" altLang="en-US" sz="1100" dirty="0" smtClean="0">
                          <a:latin typeface="Meiryo UI" panose="020B0604030504040204" pitchFamily="50" charset="-128"/>
                          <a:ea typeface="Meiryo UI" panose="020B0604030504040204" pitchFamily="50" charset="-128"/>
                        </a:rPr>
                        <a:t>健康増進法施行規則第</a:t>
                      </a:r>
                      <a:r>
                        <a:rPr kumimoji="1" lang="en-US" altLang="ja-JP" sz="1100" dirty="0" smtClean="0">
                          <a:latin typeface="Meiryo UI" panose="020B0604030504040204" pitchFamily="50" charset="-128"/>
                          <a:ea typeface="Meiryo UI" panose="020B0604030504040204" pitchFamily="50" charset="-128"/>
                        </a:rPr>
                        <a:t>7</a:t>
                      </a:r>
                      <a:r>
                        <a:rPr kumimoji="1" lang="ja-JP" altLang="en-US" sz="1100" dirty="0" smtClean="0">
                          <a:latin typeface="Meiryo UI" panose="020B0604030504040204" pitchFamily="50" charset="-128"/>
                          <a:ea typeface="Meiryo UI" panose="020B0604030504040204" pitchFamily="50" charset="-128"/>
                        </a:rPr>
                        <a:t>条</a:t>
                      </a:r>
                      <a:endParaRPr kumimoji="1" lang="ja-JP" altLang="en-US" sz="1100" dirty="0">
                        <a:latin typeface="Meiryo UI" panose="020B0604030504040204" pitchFamily="50" charset="-128"/>
                        <a:ea typeface="Meiryo UI" panose="020B0604030504040204" pitchFamily="50" charset="-128"/>
                      </a:endParaRPr>
                    </a:p>
                  </a:txBody>
                  <a:tcPr anchor="ctr">
                    <a:solidFill>
                      <a:srgbClr val="FFFFCC"/>
                    </a:solidFill>
                  </a:tcPr>
                </a:tc>
                <a:tc>
                  <a:txBody>
                    <a:bodyPr/>
                    <a:lstStyle/>
                    <a:p>
                      <a:pPr algn="ctr">
                        <a:lnSpc>
                          <a:spcPts val="1300"/>
                        </a:lnSpc>
                      </a:pPr>
                      <a:r>
                        <a:rPr kumimoji="1" lang="ja-JP" altLang="en-US" sz="1100" dirty="0" smtClean="0">
                          <a:latin typeface="Meiryo UI" panose="020B0604030504040204" pitchFamily="50" charset="-128"/>
                          <a:ea typeface="Meiryo UI" panose="020B0604030504040204" pitchFamily="50" charset="-128"/>
                        </a:rPr>
                        <a:t>厚生労働省健康局健康課長通知</a:t>
                      </a:r>
                      <a:r>
                        <a:rPr kumimoji="1" lang="en-US" altLang="ja-JP" sz="1100" dirty="0" smtClean="0">
                          <a:latin typeface="Meiryo UI" panose="020B0604030504040204" pitchFamily="50" charset="-128"/>
                          <a:ea typeface="Meiryo UI" panose="020B0604030504040204" pitchFamily="50" charset="-128"/>
                        </a:rPr>
                        <a:t>※1</a:t>
                      </a:r>
                    </a:p>
                  </a:txBody>
                  <a:tcPr anchor="ctr">
                    <a:solidFill>
                      <a:srgbClr val="FFFFCC"/>
                    </a:solidFill>
                  </a:tcPr>
                </a:tc>
                <a:extLst>
                  <a:ext uri="{0D108BD9-81ED-4DB2-BD59-A6C34878D82A}">
                    <a16:rowId xmlns:a16="http://schemas.microsoft.com/office/drawing/2014/main" val="3079556730"/>
                  </a:ext>
                </a:extLst>
              </a:tr>
              <a:tr h="3037192">
                <a:tc>
                  <a:txBody>
                    <a:bodyPr/>
                    <a:lstStyle/>
                    <a:p>
                      <a:pPr>
                        <a:lnSpc>
                          <a:spcPts val="1300"/>
                        </a:lnSpc>
                      </a:pPr>
                      <a:r>
                        <a:rPr kumimoji="1" lang="ja-JP" altLang="en-US" sz="1100" dirty="0" smtClean="0">
                          <a:latin typeface="Meiryo UI" panose="020B0604030504040204" pitchFamily="50" charset="-128"/>
                          <a:ea typeface="Meiryo UI" panose="020B0604030504040204" pitchFamily="50" charset="-128"/>
                        </a:rPr>
                        <a:t>　　　　　　　二号施設</a:t>
                      </a:r>
                      <a:endParaRPr kumimoji="1" lang="ja-JP" altLang="en-US" sz="1100" dirty="0">
                        <a:latin typeface="Meiryo UI" panose="020B0604030504040204" pitchFamily="50" charset="-128"/>
                        <a:ea typeface="Meiryo UI" panose="020B0604030504040204" pitchFamily="50" charset="-128"/>
                      </a:endParaRPr>
                    </a:p>
                  </a:txBody>
                  <a:tcPr vert="eaVert"/>
                </a:tc>
                <a:tc>
                  <a:txBody>
                    <a:bodyPr/>
                    <a:lstStyle/>
                    <a:p>
                      <a:pPr>
                        <a:lnSpc>
                          <a:spcPts val="1300"/>
                        </a:lnSpc>
                      </a:pP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nSpc>
                          <a:spcPts val="1300"/>
                        </a:lnSpc>
                      </a:pPr>
                      <a:r>
                        <a:rPr kumimoji="1" lang="ja-JP" altLang="en-US" sz="1100" u="sng" dirty="0" smtClean="0">
                          <a:latin typeface="Meiryo UI" panose="020B0604030504040204" pitchFamily="50" charset="-128"/>
                          <a:ea typeface="Meiryo UI" panose="020B0604030504040204" pitchFamily="50" charset="-128"/>
                        </a:rPr>
                        <a:t>二号施設とみなされる施設</a:t>
                      </a:r>
                      <a:endParaRPr kumimoji="1" lang="en-US" altLang="ja-JP" sz="1100" u="sng" dirty="0" smtClean="0">
                        <a:latin typeface="Meiryo UI" panose="020B0604030504040204" pitchFamily="50" charset="-128"/>
                        <a:ea typeface="Meiryo UI" panose="020B0604030504040204" pitchFamily="50" charset="-128"/>
                      </a:endParaRPr>
                    </a:p>
                    <a:p>
                      <a:pPr>
                        <a:lnSpc>
                          <a:spcPts val="1300"/>
                        </a:lnSpc>
                      </a:pPr>
                      <a:r>
                        <a:rPr kumimoji="1" lang="ja-JP" altLang="en-US" sz="1100" dirty="0" smtClean="0">
                          <a:latin typeface="Meiryo UI" panose="020B0604030504040204" pitchFamily="50" charset="-128"/>
                          <a:ea typeface="Meiryo UI" panose="020B0604030504040204" pitchFamily="50" charset="-128"/>
                        </a:rPr>
                        <a:t>⑴ 法第</a:t>
                      </a:r>
                      <a:r>
                        <a:rPr kumimoji="1" lang="en-US" altLang="ja-JP" sz="1100" dirty="0" smtClean="0">
                          <a:latin typeface="Meiryo UI" panose="020B0604030504040204" pitchFamily="50" charset="-128"/>
                          <a:ea typeface="Meiryo UI" panose="020B0604030504040204" pitchFamily="50" charset="-128"/>
                        </a:rPr>
                        <a:t>21</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項の指定の対象施設となる特定給食施設のうち、法令等により栄養士を必置とされている複数の社会福祉施設及び児童福祉施設</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以下「社会福祉施設等」という。</a:t>
                      </a:r>
                      <a:r>
                        <a:rPr kumimoji="1" lang="en-US" altLang="ja-JP" sz="1100" dirty="0" smtClean="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に限り食事を供給する施設にあっては、それぞれの社会福祉施設等に配置されている栄養士が各施設において栄養業務を行っていることに鑑み、法第</a:t>
                      </a:r>
                      <a:r>
                        <a:rPr kumimoji="1" lang="en-US" altLang="ja-JP" sz="1100" dirty="0" smtClean="0">
                          <a:latin typeface="Meiryo UI" panose="020B0604030504040204" pitchFamily="50" charset="-128"/>
                          <a:ea typeface="Meiryo UI" panose="020B0604030504040204" pitchFamily="50" charset="-128"/>
                        </a:rPr>
                        <a:t>21</a:t>
                      </a:r>
                      <a:r>
                        <a:rPr kumimoji="1" lang="ja-JP" altLang="en-US" sz="1100" dirty="0" smtClean="0">
                          <a:latin typeface="Meiryo UI" panose="020B0604030504040204" pitchFamily="50" charset="-128"/>
                          <a:ea typeface="Meiryo UI" panose="020B0604030504040204" pitchFamily="50" charset="-128"/>
                        </a:rPr>
                        <a:t>条第</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項の指定の対象施設となる社会福祉施設等に供給される食事数が</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1500</a:t>
                      </a:r>
                      <a:r>
                        <a:rPr kumimoji="1" lang="ja-JP" altLang="en-US" sz="1100" dirty="0" smtClean="0">
                          <a:latin typeface="Meiryo UI" panose="020B0604030504040204" pitchFamily="50" charset="-128"/>
                          <a:ea typeface="Meiryo UI" panose="020B0604030504040204" pitchFamily="50" charset="-128"/>
                        </a:rPr>
                        <a:t>食以上となるものがある場合には、二号施設とみなされること。</a:t>
                      </a:r>
                    </a:p>
                    <a:p>
                      <a:pPr>
                        <a:lnSpc>
                          <a:spcPts val="1300"/>
                        </a:lnSpc>
                      </a:pPr>
                      <a:r>
                        <a:rPr kumimoji="1" lang="ja-JP" altLang="en-US" sz="1100" dirty="0" smtClean="0">
                          <a:latin typeface="Meiryo UI" panose="020B0604030504040204" pitchFamily="50" charset="-128"/>
                          <a:ea typeface="Meiryo UI" panose="020B0604030504040204" pitchFamily="50" charset="-128"/>
                        </a:rPr>
                        <a:t>⑵ 特定給食施設が複数の施設に食事を供給する場合であって、当該供給先の施設に法令等により栄養士を必置としない施設を含むときは、特定の対象者に継続的に食事を供給し、一号施設又は二号施設の対象となる施設種別である施設に供給される食事数が</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1500</a:t>
                      </a:r>
                      <a:r>
                        <a:rPr kumimoji="1" lang="ja-JP" altLang="en-US" sz="1100" dirty="0" smtClean="0">
                          <a:latin typeface="Meiryo UI" panose="020B0604030504040204" pitchFamily="50" charset="-128"/>
                          <a:ea typeface="Meiryo UI" panose="020B0604030504040204" pitchFamily="50" charset="-128"/>
                        </a:rPr>
                        <a:t>食以上となる場合に、二号施設とみなされること。</a:t>
                      </a:r>
                    </a:p>
                    <a:p>
                      <a:pPr>
                        <a:lnSpc>
                          <a:spcPts val="1300"/>
                        </a:lnSpc>
                      </a:pPr>
                      <a:r>
                        <a:rPr kumimoji="1" lang="ja-JP" altLang="en-US" sz="1100" dirty="0" smtClean="0">
                          <a:latin typeface="Meiryo UI" panose="020B0604030504040204" pitchFamily="50" charset="-128"/>
                          <a:ea typeface="Meiryo UI" panose="020B0604030504040204" pitchFamily="50" charset="-128"/>
                        </a:rPr>
                        <a:t>ただし、供給先の施設を特定給食施設等として把握し、個別に管理する場合には、食数から除外することとし、重複することのないようにすること。</a:t>
                      </a:r>
                    </a:p>
                    <a:p>
                      <a:pPr>
                        <a:lnSpc>
                          <a:spcPts val="1300"/>
                        </a:lnSpc>
                      </a:pPr>
                      <a:r>
                        <a:rPr kumimoji="1" lang="ja-JP" altLang="en-US" sz="1100" dirty="0" smtClean="0">
                          <a:latin typeface="Meiryo UI" panose="020B0604030504040204" pitchFamily="50" charset="-128"/>
                          <a:ea typeface="Meiryo UI" panose="020B0604030504040204" pitchFamily="50" charset="-128"/>
                        </a:rPr>
                        <a:t>⑶ 事業所等に対し食事を供給する特定給食施設にあっては、当該特定給食施設により事業所等に供給される食事が主として事業所等に勤務又は居住する者により喫食され、かつ、事業所等で勤務又は居住する者の概ね</a:t>
                      </a:r>
                      <a:r>
                        <a:rPr kumimoji="1" lang="en-US" altLang="ja-JP" sz="1100" dirty="0" smtClean="0">
                          <a:latin typeface="Meiryo UI" panose="020B0604030504040204" pitchFamily="50" charset="-128"/>
                          <a:ea typeface="Meiryo UI" panose="020B0604030504040204" pitchFamily="50" charset="-128"/>
                        </a:rPr>
                        <a:t>8</a:t>
                      </a:r>
                      <a:r>
                        <a:rPr kumimoji="1" lang="ja-JP" altLang="en-US" sz="1100" dirty="0" smtClean="0">
                          <a:latin typeface="Meiryo UI" panose="020B0604030504040204" pitchFamily="50" charset="-128"/>
                          <a:ea typeface="Meiryo UI" panose="020B0604030504040204" pitchFamily="50" charset="-128"/>
                        </a:rPr>
                        <a:t>割以上が当該給食施設で供給する食事を喫食するものであって</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回</a:t>
                      </a:r>
                      <a:r>
                        <a:rPr kumimoji="1" lang="en-US" altLang="ja-JP" sz="1100" dirty="0" smtClean="0">
                          <a:latin typeface="Meiryo UI" panose="020B0604030504040204" pitchFamily="50" charset="-128"/>
                          <a:ea typeface="Meiryo UI" panose="020B0604030504040204" pitchFamily="50" charset="-128"/>
                        </a:rPr>
                        <a:t>500</a:t>
                      </a:r>
                      <a:r>
                        <a:rPr kumimoji="1" lang="ja-JP" altLang="en-US" sz="1100" dirty="0" smtClean="0">
                          <a:latin typeface="Meiryo UI" panose="020B0604030504040204" pitchFamily="50" charset="-128"/>
                          <a:ea typeface="Meiryo UI" panose="020B0604030504040204" pitchFamily="50" charset="-128"/>
                        </a:rPr>
                        <a:t>食以上又は</a:t>
                      </a:r>
                      <a:r>
                        <a:rPr kumimoji="1" lang="en-US" altLang="ja-JP" sz="1100" dirty="0" smtClean="0">
                          <a:latin typeface="Meiryo UI" panose="020B0604030504040204" pitchFamily="50" charset="-128"/>
                          <a:ea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rPr>
                        <a:t>日</a:t>
                      </a:r>
                      <a:r>
                        <a:rPr kumimoji="1" lang="en-US" altLang="ja-JP" sz="1100" dirty="0" smtClean="0">
                          <a:latin typeface="Meiryo UI" panose="020B0604030504040204" pitchFamily="50" charset="-128"/>
                          <a:ea typeface="Meiryo UI" panose="020B0604030504040204" pitchFamily="50" charset="-128"/>
                        </a:rPr>
                        <a:t>1500</a:t>
                      </a:r>
                      <a:r>
                        <a:rPr kumimoji="1" lang="ja-JP" altLang="en-US" sz="1100" dirty="0" smtClean="0">
                          <a:latin typeface="Meiryo UI" panose="020B0604030504040204" pitchFamily="50" charset="-128"/>
                          <a:ea typeface="Meiryo UI" panose="020B0604030504040204" pitchFamily="50" charset="-128"/>
                        </a:rPr>
                        <a:t>食以上供給する場合、二号施設とみなされること。</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639915048"/>
                  </a:ext>
                </a:extLst>
              </a:tr>
            </a:tbl>
          </a:graphicData>
        </a:graphic>
      </p:graphicFrame>
      <p:sp>
        <p:nvSpPr>
          <p:cNvPr id="8" name="正方形/長方形 7"/>
          <p:cNvSpPr/>
          <p:nvPr/>
        </p:nvSpPr>
        <p:spPr>
          <a:xfrm>
            <a:off x="441018" y="3747519"/>
            <a:ext cx="5099593" cy="215444"/>
          </a:xfrm>
          <a:prstGeom prst="rect">
            <a:avLst/>
          </a:prstGeom>
        </p:spPr>
        <p:txBody>
          <a:bodyPr wrap="square">
            <a:spAutoFit/>
          </a:bodyPr>
          <a:lstStyle/>
          <a:p>
            <a:r>
              <a:rPr kumimoji="1" lang="en-US" altLang="ja-JP" sz="800" dirty="0" smtClean="0">
                <a:latin typeface="Meiryo UI" panose="020B0604030504040204" pitchFamily="50" charset="-128"/>
                <a:ea typeface="Meiryo UI" panose="020B0604030504040204" pitchFamily="50" charset="-128"/>
              </a:rPr>
              <a:t>※1 </a:t>
            </a:r>
            <a:r>
              <a:rPr kumimoji="1" lang="ja-JP" altLang="en-US" sz="800" dirty="0" smtClean="0">
                <a:latin typeface="Meiryo UI" panose="020B0604030504040204" pitchFamily="50" charset="-128"/>
                <a:ea typeface="Meiryo UI" panose="020B0604030504040204" pitchFamily="50" charset="-128"/>
              </a:rPr>
              <a:t>特定</a:t>
            </a:r>
            <a:r>
              <a:rPr kumimoji="1" lang="ja-JP" altLang="en-US" sz="800" dirty="0">
                <a:latin typeface="Meiryo UI" panose="020B0604030504040204" pitchFamily="50" charset="-128"/>
                <a:ea typeface="Meiryo UI" panose="020B0604030504040204" pitchFamily="50" charset="-128"/>
              </a:rPr>
              <a:t>給食施設における栄養管理に関する指導・支援等に</a:t>
            </a:r>
            <a:r>
              <a:rPr kumimoji="1" lang="ja-JP" altLang="en-US" sz="800" dirty="0" smtClean="0">
                <a:latin typeface="Meiryo UI" panose="020B0604030504040204" pitchFamily="50" charset="-128"/>
                <a:ea typeface="Meiryo UI" panose="020B0604030504040204" pitchFamily="50" charset="-128"/>
              </a:rPr>
              <a:t>ついて</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令和</a:t>
            </a:r>
            <a:r>
              <a:rPr kumimoji="1" lang="en-US" altLang="ja-JP" sz="800" dirty="0">
                <a:latin typeface="Meiryo UI" panose="020B0604030504040204" pitchFamily="50" charset="-128"/>
                <a:ea typeface="Meiryo UI" panose="020B0604030504040204" pitchFamily="50" charset="-128"/>
              </a:rPr>
              <a:t>2</a:t>
            </a:r>
            <a:r>
              <a:rPr kumimoji="1" lang="ja-JP" altLang="en-US" sz="800" dirty="0">
                <a:latin typeface="Meiryo UI" panose="020B0604030504040204" pitchFamily="50" charset="-128"/>
                <a:ea typeface="Meiryo UI" panose="020B0604030504040204" pitchFamily="50" charset="-128"/>
              </a:rPr>
              <a:t>年</a:t>
            </a:r>
            <a:r>
              <a:rPr kumimoji="1" lang="en-US" altLang="ja-JP" sz="800" dirty="0">
                <a:latin typeface="Meiryo UI" panose="020B0604030504040204" pitchFamily="50" charset="-128"/>
                <a:ea typeface="Meiryo UI" panose="020B0604030504040204" pitchFamily="50" charset="-128"/>
              </a:rPr>
              <a:t>3</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31</a:t>
            </a:r>
            <a:r>
              <a:rPr kumimoji="1" lang="ja-JP" altLang="en-US" sz="800" dirty="0">
                <a:latin typeface="Meiryo UI" panose="020B0604030504040204" pitchFamily="50" charset="-128"/>
                <a:ea typeface="Meiryo UI" panose="020B0604030504040204" pitchFamily="50" charset="-128"/>
              </a:rPr>
              <a:t>日付け</a:t>
            </a:r>
            <a:r>
              <a:rPr kumimoji="1" lang="ja-JP" altLang="en-US" sz="800" dirty="0" err="1">
                <a:latin typeface="Meiryo UI" panose="020B0604030504040204" pitchFamily="50" charset="-128"/>
                <a:ea typeface="Meiryo UI" panose="020B0604030504040204" pitchFamily="50" charset="-128"/>
              </a:rPr>
              <a:t>健</a:t>
            </a:r>
            <a:r>
              <a:rPr kumimoji="1" lang="ja-JP" altLang="en-US" sz="800" dirty="0" err="1" smtClean="0">
                <a:latin typeface="Meiryo UI" panose="020B0604030504040204" pitchFamily="50" charset="-128"/>
                <a:ea typeface="Meiryo UI" panose="020B0604030504040204" pitchFamily="50" charset="-128"/>
              </a:rPr>
              <a:t>健</a:t>
            </a:r>
            <a:r>
              <a:rPr kumimoji="1" lang="ja-JP" altLang="en-US" sz="800" dirty="0" smtClean="0">
                <a:latin typeface="Meiryo UI" panose="020B0604030504040204" pitchFamily="50" charset="-128"/>
                <a:ea typeface="Meiryo UI" panose="020B0604030504040204" pitchFamily="50" charset="-128"/>
              </a:rPr>
              <a:t>発</a:t>
            </a:r>
            <a:r>
              <a:rPr kumimoji="1" lang="en-US" altLang="ja-JP" sz="800" dirty="0" smtClean="0">
                <a:latin typeface="Meiryo UI" panose="020B0604030504040204" pitchFamily="50" charset="-128"/>
                <a:ea typeface="Meiryo UI" panose="020B0604030504040204" pitchFamily="50" charset="-128"/>
              </a:rPr>
              <a:t>0331</a:t>
            </a:r>
            <a:r>
              <a:rPr kumimoji="1" lang="ja-JP" altLang="en-US" sz="800" dirty="0">
                <a:latin typeface="Meiryo UI" panose="020B0604030504040204" pitchFamily="50" charset="-128"/>
                <a:ea typeface="Meiryo UI" panose="020B0604030504040204" pitchFamily="50" charset="-128"/>
              </a:rPr>
              <a:t>第</a:t>
            </a:r>
            <a:r>
              <a:rPr kumimoji="1" lang="en-US" altLang="ja-JP" sz="800" dirty="0">
                <a:latin typeface="Meiryo UI" panose="020B0604030504040204" pitchFamily="50" charset="-128"/>
                <a:ea typeface="Meiryo UI" panose="020B0604030504040204" pitchFamily="50" charset="-128"/>
              </a:rPr>
              <a:t>2</a:t>
            </a:r>
            <a:r>
              <a:rPr kumimoji="1" lang="ja-JP" altLang="en-US" sz="800" dirty="0" smtClean="0">
                <a:latin typeface="Meiryo UI" panose="020B0604030504040204" pitchFamily="50" charset="-128"/>
                <a:ea typeface="Meiryo UI" panose="020B0604030504040204" pitchFamily="50" charset="-128"/>
              </a:rPr>
              <a:t>号）</a:t>
            </a:r>
            <a:endParaRPr kumimoji="1" lang="en-US" altLang="ja-JP"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67900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5</a:t>
            </a:r>
            <a:endParaRPr kumimoji="1" lang="ja-JP" altLang="en-US" sz="16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40000" y="859802"/>
            <a:ext cx="7560000" cy="1492716"/>
          </a:xfrm>
          <a:prstGeom prst="rect">
            <a:avLst/>
          </a:prstGeom>
          <a:noFill/>
        </p:spPr>
        <p:txBody>
          <a:bodyPr wrap="square" rtlCol="0">
            <a:spAutoFit/>
          </a:bodyPr>
          <a:lstStyle/>
          <a:p>
            <a:r>
              <a:rPr kumimoji="1" lang="ja-JP" altLang="en-US" sz="1400" b="1" dirty="0" smtClean="0">
                <a:solidFill>
                  <a:srgbClr val="663300"/>
                </a:solidFill>
                <a:latin typeface="Meiryo UI" panose="020B0604030504040204" pitchFamily="50" charset="-128"/>
                <a:ea typeface="Meiryo UI" panose="020B0604030504040204" pitchFamily="50" charset="-128"/>
              </a:rPr>
              <a:t>▶ 食事摂取基準を活用した栄養管理</a:t>
            </a:r>
            <a:endParaRPr kumimoji="1" lang="en-US" altLang="ja-JP" sz="1400" b="1" dirty="0" smtClean="0">
              <a:solidFill>
                <a:srgbClr val="663300"/>
              </a:solidFill>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日本人の食事摂取基準（</a:t>
            </a:r>
            <a:r>
              <a:rPr lang="en-US" altLang="ja-JP" sz="1400" u="sng" dirty="0" smtClean="0">
                <a:latin typeface="Meiryo UI" panose="020B0604030504040204" pitchFamily="50" charset="-128"/>
                <a:ea typeface="Meiryo UI" panose="020B0604030504040204" pitchFamily="50" charset="-128"/>
              </a:rPr>
              <a:t>2020</a:t>
            </a:r>
            <a:r>
              <a:rPr lang="ja-JP" altLang="en-US" sz="1400" u="sng" dirty="0" smtClean="0">
                <a:latin typeface="Meiryo UI" panose="020B0604030504040204" pitchFamily="50" charset="-128"/>
                <a:ea typeface="Meiryo UI" panose="020B0604030504040204" pitchFamily="50" charset="-128"/>
              </a:rPr>
              <a:t>年版）について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日本人</a:t>
            </a:r>
            <a:r>
              <a:rPr lang="ja-JP" altLang="en-US" sz="1400" dirty="0">
                <a:latin typeface="Meiryo UI" panose="020B0604030504040204" pitchFamily="50" charset="-128"/>
                <a:ea typeface="Meiryo UI" panose="020B0604030504040204" pitchFamily="50" charset="-128"/>
              </a:rPr>
              <a:t>の食事摂取基準は、健康増進法第</a:t>
            </a:r>
            <a:r>
              <a:rPr lang="en-US" altLang="ja-JP" sz="1400" dirty="0">
                <a:latin typeface="Meiryo UI" panose="020B0604030504040204" pitchFamily="50" charset="-128"/>
                <a:ea typeface="Meiryo UI" panose="020B0604030504040204" pitchFamily="50" charset="-128"/>
              </a:rPr>
              <a:t>16</a:t>
            </a:r>
            <a:r>
              <a:rPr lang="ja-JP" altLang="en-US" sz="1400" dirty="0">
                <a:latin typeface="Meiryo UI" panose="020B0604030504040204" pitchFamily="50" charset="-128"/>
                <a:ea typeface="Meiryo UI" panose="020B0604030504040204" pitchFamily="50" charset="-128"/>
              </a:rPr>
              <a:t>条の</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の規定に基づき、国民の健康の保持・増進を図る上で摂取することが望ましいエネルギー及び栄養素の量の基準を厚生労働大臣が定めるもので、</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年ごとに改定されます。令和元年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月には、令和</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年度から使用する新たな基準（</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年版）の報告書が公表</a:t>
            </a:r>
            <a:r>
              <a:rPr lang="ja-JP" altLang="en-US" sz="1400" dirty="0" smtClean="0">
                <a:latin typeface="Meiryo UI" panose="020B0604030504040204" pitchFamily="50" charset="-128"/>
                <a:ea typeface="Meiryo UI" panose="020B0604030504040204" pitchFamily="50" charset="-128"/>
              </a:rPr>
              <a:t>されました</a:t>
            </a:r>
            <a:r>
              <a:rPr lang="ja-JP" altLang="en-US" sz="1400" dirty="0">
                <a:latin typeface="Meiryo UI" panose="020B0604030504040204" pitchFamily="50" charset="-128"/>
                <a:ea typeface="Meiryo UI" panose="020B0604030504040204" pitchFamily="50" charset="-128"/>
              </a:rPr>
              <a:t>ので</a:t>
            </a:r>
            <a:r>
              <a:rPr lang="ja-JP" altLang="en-US" sz="1400" dirty="0" smtClean="0">
                <a:latin typeface="Meiryo UI" panose="020B0604030504040204" pitchFamily="50" charset="-128"/>
                <a:ea typeface="Meiryo UI" panose="020B0604030504040204" pitchFamily="50" charset="-128"/>
              </a:rPr>
              <a:t>、給食施設においても、本基準</a:t>
            </a:r>
            <a:r>
              <a:rPr lang="ja-JP" altLang="en-US" sz="1400" dirty="0">
                <a:latin typeface="Meiryo UI" panose="020B0604030504040204" pitchFamily="50" charset="-128"/>
                <a:ea typeface="Meiryo UI" panose="020B0604030504040204" pitchFamily="50" charset="-128"/>
              </a:rPr>
              <a:t>に基づいた適切</a:t>
            </a:r>
            <a:r>
              <a:rPr lang="ja-JP" altLang="en-US" sz="1400" dirty="0" smtClean="0">
                <a:latin typeface="Meiryo UI" panose="020B0604030504040204" pitchFamily="50" charset="-128"/>
                <a:ea typeface="Meiryo UI" panose="020B0604030504040204" pitchFamily="50" charset="-128"/>
              </a:rPr>
              <a:t>な栄養管理をお願い</a:t>
            </a:r>
            <a:r>
              <a:rPr lang="ja-JP" altLang="en-US" sz="1400" dirty="0">
                <a:latin typeface="Meiryo UI" panose="020B0604030504040204" pitchFamily="50" charset="-128"/>
                <a:ea typeface="Meiryo UI" panose="020B0604030504040204" pitchFamily="50" charset="-128"/>
              </a:rPr>
              <a:t>します</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p:txBody>
      </p:sp>
      <p:sp>
        <p:nvSpPr>
          <p:cNvPr id="8" name="正方形/長方形 7"/>
          <p:cNvSpPr/>
          <p:nvPr/>
        </p:nvSpPr>
        <p:spPr>
          <a:xfrm>
            <a:off x="540000" y="2508807"/>
            <a:ext cx="7560000" cy="1169551"/>
          </a:xfrm>
          <a:prstGeom prst="rect">
            <a:avLst/>
          </a:prstGeom>
        </p:spPr>
        <p:txBody>
          <a:bodyPr wrap="square">
            <a:spAutoFit/>
          </a:bodyPr>
          <a:lstStyle/>
          <a:p>
            <a:r>
              <a:rPr lang="ja-JP" altLang="en-US" sz="1400" b="1" dirty="0">
                <a:solidFill>
                  <a:srgbClr val="663300"/>
                </a:solidFill>
                <a:latin typeface="Meiryo UI" panose="020B0604030504040204" pitchFamily="50" charset="-128"/>
                <a:ea typeface="Meiryo UI" panose="020B0604030504040204" pitchFamily="50" charset="-128"/>
              </a:rPr>
              <a:t>▶ </a:t>
            </a:r>
            <a:r>
              <a:rPr lang="ja-JP" altLang="en-US" sz="1400" b="1" dirty="0" smtClean="0">
                <a:solidFill>
                  <a:srgbClr val="663300"/>
                </a:solidFill>
                <a:latin typeface="Meiryo UI" panose="020B0604030504040204" pitchFamily="50" charset="-128"/>
                <a:ea typeface="Meiryo UI" panose="020B0604030504040204" pitchFamily="50" charset="-128"/>
              </a:rPr>
              <a:t>給食施設における栄養管理の実践</a:t>
            </a:r>
            <a:endParaRPr lang="en-US" altLang="ja-JP" sz="1400" b="1" dirty="0">
              <a:solidFill>
                <a:srgbClr val="663300"/>
              </a:solidFill>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ここで</a:t>
            </a:r>
            <a:r>
              <a:rPr lang="ja-JP" altLang="en-US" sz="1400" dirty="0">
                <a:latin typeface="Meiryo UI" panose="020B0604030504040204" pitchFamily="50" charset="-128"/>
                <a:ea typeface="Meiryo UI" panose="020B0604030504040204" pitchFamily="50" charset="-128"/>
              </a:rPr>
              <a:t>は、 </a:t>
            </a:r>
            <a:r>
              <a:rPr lang="en-US" altLang="ja-JP" sz="1400" dirty="0">
                <a:latin typeface="Meiryo UI" panose="020B0604030504040204" pitchFamily="50" charset="-128"/>
                <a:ea typeface="Meiryo UI" panose="020B0604030504040204" pitchFamily="50" charset="-128"/>
              </a:rPr>
              <a:t>PDCA</a:t>
            </a:r>
            <a:r>
              <a:rPr lang="ja-JP" altLang="en-US" sz="1400" dirty="0">
                <a:latin typeface="Meiryo UI" panose="020B0604030504040204" pitchFamily="50" charset="-128"/>
                <a:ea typeface="Meiryo UI" panose="020B0604030504040204" pitchFamily="50" charset="-128"/>
              </a:rPr>
              <a:t>サイクルに基づく栄養管理の</a:t>
            </a:r>
            <a:r>
              <a:rPr lang="ja-JP" altLang="en-US" sz="1400" dirty="0" smtClean="0">
                <a:latin typeface="Meiryo UI" panose="020B0604030504040204" pitchFamily="50" charset="-128"/>
                <a:ea typeface="Meiryo UI" panose="020B0604030504040204" pitchFamily="50" charset="-128"/>
              </a:rPr>
              <a:t>手順を示し、事業所の栄養管理を一例として解説しています。集団で栄養管理を行う際の参考にしてください。９ページに掲載した自主管理票は、大阪府保健所が施設指導の際に活用しているものです。各施設においても、ご活用いただき、適切な施設運営に役立ててください。</a:t>
            </a:r>
            <a:endParaRPr lang="en-US" altLang="ja-JP" sz="1400"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540000" y="3834647"/>
            <a:ext cx="7560000" cy="2031325"/>
          </a:xfrm>
          <a:prstGeom prst="rect">
            <a:avLst/>
          </a:prstGeom>
          <a:noFill/>
        </p:spPr>
        <p:txBody>
          <a:bodyPr wrap="square" rtlCol="0">
            <a:spAutoFit/>
          </a:bodyPr>
          <a:lstStyle/>
          <a:p>
            <a:r>
              <a:rPr kumimoji="1" lang="ja-JP" altLang="en-US" sz="1400" b="1" dirty="0" smtClean="0">
                <a:solidFill>
                  <a:srgbClr val="663300"/>
                </a:solidFill>
                <a:latin typeface="Meiryo UI" panose="020B0604030504040204" pitchFamily="50" charset="-128"/>
                <a:ea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rPr>
              <a:t> </a:t>
            </a:r>
            <a:r>
              <a:rPr kumimoji="1" lang="ja-JP" altLang="en-US" sz="1400" b="1" dirty="0" smtClean="0">
                <a:solidFill>
                  <a:srgbClr val="663300"/>
                </a:solidFill>
                <a:latin typeface="Meiryo UI" panose="020B0604030504040204" pitchFamily="50" charset="-128"/>
                <a:ea typeface="Meiryo UI" panose="020B0604030504040204" pitchFamily="50" charset="-128"/>
              </a:rPr>
              <a:t>施設特性に応じた栄養管理</a:t>
            </a:r>
            <a:endParaRPr kumimoji="1" lang="en-US" altLang="ja-JP" sz="1400" b="1" dirty="0" smtClean="0">
              <a:solidFill>
                <a:srgbClr val="663300"/>
              </a:solidFill>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関係通知等の解釈や運用について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施設特性に応じた栄養管理を行うため、施設基準や国通知等を抜粋して掲載しています。これらの解釈や運用等については</a:t>
            </a:r>
            <a:r>
              <a:rPr lang="ja-JP" altLang="en-US" sz="1400" dirty="0">
                <a:latin typeface="Meiryo UI" panose="020B0604030504040204" pitchFamily="50" charset="-128"/>
                <a:ea typeface="Meiryo UI" panose="020B0604030504040204" pitchFamily="50" charset="-128"/>
              </a:rPr>
              <a:t>、近畿</a:t>
            </a:r>
            <a:r>
              <a:rPr lang="ja-JP" altLang="en-US" sz="1400" dirty="0" smtClean="0">
                <a:latin typeface="Meiryo UI" panose="020B0604030504040204" pitchFamily="50" charset="-128"/>
                <a:ea typeface="Meiryo UI" panose="020B0604030504040204" pitchFamily="50" charset="-128"/>
              </a:rPr>
              <a:t>厚生局及び各主管課にご確認ください。</a:t>
            </a:r>
            <a:endParaRPr lang="en-US" altLang="ja-JP" sz="1400" dirty="0" smtClean="0">
              <a:latin typeface="Meiryo UI" panose="020B0604030504040204" pitchFamily="50" charset="-128"/>
              <a:ea typeface="Meiryo UI" panose="020B0604030504040204" pitchFamily="50" charset="-128"/>
            </a:endParaRPr>
          </a:p>
          <a:p>
            <a:pPr>
              <a:lnSpc>
                <a:spcPct val="150000"/>
              </a:lnSpc>
            </a:pPr>
            <a:r>
              <a:rPr lang="ja-JP" altLang="en-US" sz="1400" dirty="0" smtClean="0">
                <a:latin typeface="Meiryo UI" panose="020B0604030504040204" pitchFamily="50" charset="-128"/>
                <a:ea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rPr>
              <a:t>日本食品標準成分表の改訂について</a:t>
            </a:r>
            <a:endParaRPr lang="en-US" altLang="ja-JP" sz="1400" u="sng"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日本</a:t>
            </a:r>
            <a:r>
              <a:rPr lang="ja-JP" altLang="en-US" sz="1400" dirty="0">
                <a:latin typeface="Meiryo UI" panose="020B0604030504040204" pitchFamily="50" charset="-128"/>
                <a:ea typeface="Meiryo UI" panose="020B0604030504040204" pitchFamily="50" charset="-128"/>
              </a:rPr>
              <a:t>食品標準成分表は、日常的に摂取する食品の標準的な成分値を示す唯一の公的</a:t>
            </a:r>
            <a:r>
              <a:rPr lang="ja-JP" altLang="en-US" sz="1400" dirty="0" smtClean="0">
                <a:latin typeface="Meiryo UI" panose="020B0604030504040204" pitchFamily="50" charset="-128"/>
                <a:ea typeface="Meiryo UI" panose="020B0604030504040204" pitchFamily="50" charset="-128"/>
              </a:rPr>
              <a:t>データ集です。令和</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12</a:t>
            </a:r>
            <a:r>
              <a:rPr lang="ja-JP" altLang="en-US" sz="1400" dirty="0">
                <a:latin typeface="Meiryo UI" panose="020B0604030504040204" pitchFamily="50" charset="-128"/>
                <a:ea typeface="Meiryo UI" panose="020B0604030504040204" pitchFamily="50" charset="-128"/>
              </a:rPr>
              <a:t>月</a:t>
            </a:r>
            <a:r>
              <a:rPr lang="en-US" altLang="ja-JP" sz="1400" dirty="0">
                <a:latin typeface="Meiryo UI" panose="020B0604030504040204" pitchFamily="50" charset="-128"/>
                <a:ea typeface="Meiryo UI" panose="020B0604030504040204" pitchFamily="50" charset="-128"/>
              </a:rPr>
              <a:t>25</a:t>
            </a:r>
            <a:r>
              <a:rPr lang="ja-JP" altLang="en-US" sz="1400" dirty="0">
                <a:latin typeface="Meiryo UI" panose="020B0604030504040204" pitchFamily="50" charset="-128"/>
                <a:ea typeface="Meiryo UI" panose="020B0604030504040204" pitchFamily="50" charset="-128"/>
              </a:rPr>
              <a:t>日</a:t>
            </a:r>
            <a:r>
              <a:rPr lang="ja-JP" altLang="en-US" sz="1400" dirty="0" smtClean="0">
                <a:latin typeface="Meiryo UI" panose="020B0604030504040204" pitchFamily="50" charset="-128"/>
                <a:ea typeface="Meiryo UI" panose="020B0604030504040204" pitchFamily="50" charset="-128"/>
              </a:rPr>
              <a:t>に</a:t>
            </a:r>
            <a:r>
              <a:rPr lang="en-US" altLang="ja-JP" sz="1400" dirty="0" smtClean="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年版（八訂）が公表されました</a:t>
            </a:r>
            <a:r>
              <a:rPr lang="ja-JP" altLang="en-US" sz="1400" dirty="0" smtClean="0">
                <a:latin typeface="Meiryo UI" panose="020B0604030504040204" pitchFamily="50" charset="-128"/>
                <a:ea typeface="Meiryo UI" panose="020B0604030504040204" pitchFamily="50" charset="-128"/>
              </a:rPr>
              <a:t>。今後施設での栄養価</a:t>
            </a:r>
            <a:r>
              <a:rPr lang="ja-JP" altLang="en-US" sz="1400" dirty="0">
                <a:latin typeface="Meiryo UI" panose="020B0604030504040204" pitchFamily="50" charset="-128"/>
                <a:ea typeface="Meiryo UI" panose="020B0604030504040204" pitchFamily="50" charset="-128"/>
              </a:rPr>
              <a:t>計算は、原則</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年版（八訂</a:t>
            </a:r>
            <a:r>
              <a:rPr lang="ja-JP" altLang="en-US" sz="1400" dirty="0" smtClean="0">
                <a:latin typeface="Meiryo UI" panose="020B0604030504040204" pitchFamily="50" charset="-128"/>
                <a:ea typeface="Meiryo UI" panose="020B0604030504040204" pitchFamily="50" charset="-128"/>
              </a:rPr>
              <a:t>）に基づき実施してください。</a:t>
            </a:r>
            <a:endParaRPr lang="en-US" altLang="ja-JP" sz="700" u="sng" dirty="0">
              <a:latin typeface="Meiryo UI" panose="020B0604030504040204" pitchFamily="50" charset="-128"/>
              <a:ea typeface="Meiryo UI" panose="020B0604030504040204" pitchFamily="50" charset="-128"/>
            </a:endParaRPr>
          </a:p>
        </p:txBody>
      </p:sp>
      <p:grpSp>
        <p:nvGrpSpPr>
          <p:cNvPr id="4" name="グループ化 3"/>
          <p:cNvGrpSpPr/>
          <p:nvPr/>
        </p:nvGrpSpPr>
        <p:grpSpPr>
          <a:xfrm>
            <a:off x="360000" y="181044"/>
            <a:ext cx="4343671" cy="607685"/>
            <a:chOff x="312277" y="181044"/>
            <a:chExt cx="4343671" cy="607685"/>
          </a:xfrm>
        </p:grpSpPr>
        <p:sp>
          <p:nvSpPr>
            <p:cNvPr id="2" name="フローチャート : 結合子 1"/>
            <p:cNvSpPr/>
            <p:nvPr/>
          </p:nvSpPr>
          <p:spPr>
            <a:xfrm>
              <a:off x="461841" y="312858"/>
              <a:ext cx="327774" cy="324000"/>
            </a:xfrm>
            <a:prstGeom prst="flowChartConnector">
              <a:avLst/>
            </a:prstGeom>
            <a:solidFill>
              <a:schemeClr val="bg2">
                <a:lumMod val="75000"/>
              </a:schemeClr>
            </a:solidFill>
            <a:ln w="9525">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r>
                <a:rPr lang="en-US" altLang="ja-JP" sz="1400" dirty="0">
                  <a:solidFill>
                    <a:schemeClr val="bg1"/>
                  </a:solidFill>
                  <a:latin typeface="Meiryo UI" panose="020B0604030504040204" pitchFamily="50" charset="-128"/>
                  <a:ea typeface="Meiryo UI" panose="020B0604030504040204" pitchFamily="50" charset="-128"/>
                </a:rPr>
                <a:t>Ⅱ</a:t>
              </a:r>
              <a:endParaRPr kumimoji="1" lang="ja-JP" altLang="en-US" sz="1400" dirty="0">
                <a:solidFill>
                  <a:schemeClr val="bg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829988" y="181044"/>
              <a:ext cx="2754280" cy="523220"/>
            </a:xfrm>
            <a:prstGeom prst="rect">
              <a:avLst/>
            </a:prstGeom>
          </p:spPr>
          <p:txBody>
            <a:bodyPr wrap="none">
              <a:spAutoFit/>
            </a:bodyPr>
            <a:lstStyle/>
            <a:p>
              <a:pPr>
                <a:lnSpc>
                  <a:spcPct val="200000"/>
                </a:lnSpc>
              </a:pPr>
              <a:r>
                <a:rPr lang="ja-JP" altLang="en-US" sz="1400" b="1" dirty="0" smtClean="0">
                  <a:latin typeface="Meiryo UI" panose="020B0604030504040204" pitchFamily="50" charset="-128"/>
                  <a:ea typeface="Meiryo UI" panose="020B0604030504040204" pitchFamily="50" charset="-128"/>
                </a:rPr>
                <a:t>栄養管理について　</a:t>
              </a:r>
              <a:r>
                <a:rPr lang="ja-JP" altLang="en-US" sz="1400" dirty="0" smtClean="0">
                  <a:latin typeface="Meiryo UI" panose="020B0604030504040204" pitchFamily="50" charset="-128"/>
                  <a:ea typeface="Meiryo UI" panose="020B0604030504040204" pitchFamily="50" charset="-128"/>
                </a:rPr>
                <a:t>（ 指針</a:t>
              </a:r>
              <a:r>
                <a:rPr lang="en-US" altLang="ja-JP" sz="1400" dirty="0" smtClean="0">
                  <a:latin typeface="Meiryo UI" panose="020B0604030504040204" pitchFamily="50" charset="-128"/>
                  <a:ea typeface="Meiryo UI" panose="020B0604030504040204" pitchFamily="50" charset="-128"/>
                </a:rPr>
                <a:t>P5- </a:t>
              </a:r>
              <a:r>
                <a:rPr lang="ja-JP" altLang="en-US" sz="14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312277" y="716729"/>
              <a:ext cx="4343671" cy="72000"/>
              <a:chOff x="312277" y="1163820"/>
              <a:chExt cx="4343671" cy="72000"/>
            </a:xfrm>
          </p:grpSpPr>
          <p:cxnSp>
            <p:nvCxnSpPr>
              <p:cNvPr id="13" name="直線コネクタ 12"/>
              <p:cNvCxnSpPr/>
              <p:nvPr/>
            </p:nvCxnSpPr>
            <p:spPr>
              <a:xfrm>
                <a:off x="312277" y="1199820"/>
                <a:ext cx="4320000" cy="0"/>
              </a:xfrm>
              <a:prstGeom prst="line">
                <a:avLst/>
              </a:prstGeom>
              <a:ln>
                <a:solidFill>
                  <a:schemeClr val="bg2">
                    <a:lumMod val="25000"/>
                  </a:schemeClr>
                </a:solidFill>
              </a:ln>
            </p:spPr>
            <p:style>
              <a:lnRef idx="1">
                <a:schemeClr val="accent2"/>
              </a:lnRef>
              <a:fillRef idx="0">
                <a:schemeClr val="accent2"/>
              </a:fillRef>
              <a:effectRef idx="0">
                <a:schemeClr val="accent2"/>
              </a:effectRef>
              <a:fontRef idx="minor">
                <a:schemeClr val="tx1"/>
              </a:fontRef>
            </p:style>
          </p:cxnSp>
          <p:sp>
            <p:nvSpPr>
              <p:cNvPr id="14" name="フローチャート : 結合子 13"/>
              <p:cNvSpPr/>
              <p:nvPr/>
            </p:nvSpPr>
            <p:spPr>
              <a:xfrm>
                <a:off x="4583948" y="1163820"/>
                <a:ext cx="72000" cy="72000"/>
              </a:xfrm>
              <a:prstGeom prst="flowChartConnector">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335819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9318" y="544355"/>
            <a:ext cx="7560000" cy="4185761"/>
          </a:xfrm>
          <a:prstGeom prst="rect">
            <a:avLst/>
          </a:prstGeom>
        </p:spPr>
        <p:txBody>
          <a:bodyPr wrap="square">
            <a:spAutoFit/>
          </a:bodyPr>
          <a:lstStyle/>
          <a:p>
            <a:r>
              <a:rPr lang="en-US" altLang="ja-JP"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参考</a:t>
            </a:r>
            <a:r>
              <a:rPr lang="en-US" altLang="ja-JP"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栄養価計算ツール「</a:t>
            </a:r>
            <a:r>
              <a:rPr lang="ja-JP" altLang="en-US" sz="1400" dirty="0">
                <a:latin typeface="Meiryo UI" panose="020B0604030504040204" pitchFamily="50" charset="-128"/>
                <a:ea typeface="Meiryo UI" panose="020B0604030504040204" pitchFamily="50" charset="-128"/>
              </a:rPr>
              <a:t>栄養算」（大阪市作成）</a:t>
            </a:r>
          </a:p>
          <a:p>
            <a:r>
              <a:rPr lang="en-US" altLang="ja-JP" sz="1400" dirty="0">
                <a:latin typeface="Meiryo UI" panose="020B0604030504040204" pitchFamily="50" charset="-128"/>
                <a:ea typeface="Meiryo UI" panose="020B0604030504040204" pitchFamily="50" charset="-128"/>
              </a:rPr>
              <a:t>https://</a:t>
            </a:r>
            <a:r>
              <a:rPr lang="en-US" altLang="ja-JP" sz="1400" dirty="0" smtClean="0">
                <a:latin typeface="Meiryo UI" panose="020B0604030504040204" pitchFamily="50" charset="-128"/>
                <a:ea typeface="Meiryo UI" panose="020B0604030504040204" pitchFamily="50" charset="-128"/>
              </a:rPr>
              <a:t>www.city.osaka.lg.jp/kenko/page/0000506951.html</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・「栄養算」は大阪市が作成した</a:t>
            </a:r>
            <a:r>
              <a:rPr lang="ja-JP" altLang="en-US" sz="1400" dirty="0" smtClean="0">
                <a:latin typeface="Meiryo UI" panose="020B0604030504040204" pitchFamily="50" charset="-128"/>
                <a:ea typeface="Meiryo UI" panose="020B0604030504040204" pitchFamily="50" charset="-128"/>
              </a:rPr>
              <a:t>栄養価計算ツールで</a:t>
            </a:r>
            <a:r>
              <a:rPr lang="ja-JP" altLang="en-US" sz="1400" dirty="0">
                <a:latin typeface="Meiryo UI" panose="020B0604030504040204" pitchFamily="50" charset="-128"/>
                <a:ea typeface="Meiryo UI" panose="020B0604030504040204" pitchFamily="50" charset="-128"/>
              </a:rPr>
              <a:t>、飲食店での栄養成分表示や、健康づくりの</a:t>
            </a:r>
            <a:r>
              <a:rPr lang="ja-JP" altLang="en-US" sz="1400" dirty="0" smtClean="0">
                <a:latin typeface="Meiryo UI" panose="020B0604030504040204" pitchFamily="50" charset="-128"/>
                <a:ea typeface="Meiryo UI" panose="020B0604030504040204" pitchFamily="50" charset="-128"/>
              </a:rPr>
              <a:t>ため</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の食事管理など、知りたい栄養価を自動で計算できるツールです。</a:t>
            </a:r>
          </a:p>
          <a:p>
            <a:r>
              <a:rPr lang="ja-JP" altLang="en-US" sz="1400" dirty="0">
                <a:latin typeface="Meiryo UI" panose="020B0604030504040204" pitchFamily="50" charset="-128"/>
                <a:ea typeface="Meiryo UI" panose="020B0604030504040204" pitchFamily="50" charset="-128"/>
              </a:rPr>
              <a:t>・「栄養算」は</a:t>
            </a:r>
            <a:r>
              <a:rPr lang="en-US" altLang="ja-JP" sz="1400" dirty="0">
                <a:latin typeface="Meiryo UI" panose="020B0604030504040204" pitchFamily="50" charset="-128"/>
                <a:ea typeface="Meiryo UI" panose="020B0604030504040204" pitchFamily="50" charset="-128"/>
              </a:rPr>
              <a:t>Excel®</a:t>
            </a:r>
            <a:r>
              <a:rPr lang="ja-JP" altLang="en-US" sz="1400" dirty="0">
                <a:latin typeface="Meiryo UI" panose="020B0604030504040204" pitchFamily="50" charset="-128"/>
                <a:ea typeface="Meiryo UI" panose="020B0604030504040204" pitchFamily="50" charset="-128"/>
              </a:rPr>
              <a:t>データであり、</a:t>
            </a:r>
            <a:r>
              <a:rPr lang="en-US" altLang="ja-JP" sz="1400" dirty="0">
                <a:latin typeface="Meiryo UI" panose="020B0604030504040204" pitchFamily="50" charset="-128"/>
                <a:ea typeface="Meiryo UI" panose="020B0604030504040204" pitchFamily="50" charset="-128"/>
              </a:rPr>
              <a:t>Visual Basic® for Applications</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VBA</a:t>
            </a:r>
            <a:r>
              <a:rPr lang="ja-JP" altLang="en-US" sz="1400" dirty="0">
                <a:latin typeface="Meiryo UI" panose="020B0604030504040204" pitchFamily="50" charset="-128"/>
                <a:ea typeface="Meiryo UI" panose="020B0604030504040204" pitchFamily="50" charset="-128"/>
              </a:rPr>
              <a:t>）を使用して作成</a:t>
            </a: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されて</a:t>
            </a:r>
            <a:r>
              <a:rPr lang="ja-JP" altLang="en-US" sz="1400" dirty="0">
                <a:latin typeface="Meiryo UI" panose="020B0604030504040204" pitchFamily="50" charset="-128"/>
                <a:ea typeface="Meiryo UI" panose="020B0604030504040204" pitchFamily="50" charset="-128"/>
              </a:rPr>
              <a:t>います。メニューの食品名を選択し、重量を入力するだけでエネルギーや食塩相当量等の栄養</a:t>
            </a:r>
          </a:p>
          <a:p>
            <a:r>
              <a:rPr lang="ja-JP" altLang="en-US" sz="1400" dirty="0" smtClean="0">
                <a:latin typeface="Meiryo UI" panose="020B0604030504040204" pitchFamily="50" charset="-128"/>
                <a:ea typeface="Meiryo UI" panose="020B0604030504040204" pitchFamily="50" charset="-128"/>
              </a:rPr>
              <a:t> 価</a:t>
            </a:r>
            <a:r>
              <a:rPr lang="ja-JP" altLang="en-US" sz="1400" dirty="0">
                <a:latin typeface="Meiryo UI" panose="020B0604030504040204" pitchFamily="50" charset="-128"/>
                <a:ea typeface="Meiryo UI" panose="020B0604030504040204" pitchFamily="50" charset="-128"/>
              </a:rPr>
              <a:t>を自動で計算します。基本的な栄養素だけでなく、野菜の量も自動で計算します</a:t>
            </a:r>
            <a:r>
              <a:rPr lang="ja-JP" altLang="en-US" sz="14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Excel</a:t>
            </a:r>
            <a:r>
              <a:rPr lang="ja-JP" altLang="en-US" sz="1400" dirty="0" err="1">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Visual Basic</a:t>
            </a:r>
            <a:r>
              <a:rPr lang="ja-JP" altLang="en-US" sz="1400" dirty="0">
                <a:latin typeface="Meiryo UI" panose="020B0604030504040204" pitchFamily="50" charset="-128"/>
                <a:ea typeface="Meiryo UI" panose="020B0604030504040204" pitchFamily="50" charset="-128"/>
              </a:rPr>
              <a:t>は米国</a:t>
            </a:r>
            <a:r>
              <a:rPr lang="en-US" altLang="ja-JP" sz="1400" dirty="0">
                <a:latin typeface="Meiryo UI" panose="020B0604030504040204" pitchFamily="50" charset="-128"/>
                <a:ea typeface="Meiryo UI" panose="020B0604030504040204" pitchFamily="50" charset="-128"/>
              </a:rPr>
              <a:t>Microsoft Corporation</a:t>
            </a:r>
            <a:r>
              <a:rPr lang="ja-JP" altLang="en-US" sz="1400" dirty="0">
                <a:latin typeface="Meiryo UI" panose="020B0604030504040204" pitchFamily="50" charset="-128"/>
                <a:ea typeface="Meiryo UI" panose="020B0604030504040204" pitchFamily="50" charset="-128"/>
              </a:rPr>
              <a:t>の米国およびその他の国に</a:t>
            </a:r>
            <a:r>
              <a:rPr lang="ja-JP" altLang="en-US" sz="1400" dirty="0" smtClean="0">
                <a:latin typeface="Meiryo UI" panose="020B0604030504040204" pitchFamily="50" charset="-128"/>
                <a:ea typeface="Meiryo UI" panose="020B0604030504040204" pitchFamily="50" charset="-128"/>
              </a:rPr>
              <a:t>おける</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登録商標または商標です。</a:t>
            </a:r>
          </a:p>
          <a:p>
            <a:endParaRPr lang="ja-JP" altLang="en-US"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たんぱく</a:t>
            </a:r>
            <a:r>
              <a:rPr lang="ja-JP" altLang="en-US" sz="1400" dirty="0">
                <a:latin typeface="Meiryo UI" panose="020B0604030504040204" pitchFamily="50" charset="-128"/>
                <a:ea typeface="Meiryo UI" panose="020B0604030504040204" pitchFamily="50" charset="-128"/>
              </a:rPr>
              <a:t>質、脂質、炭水化物に</a:t>
            </a:r>
            <a:r>
              <a:rPr lang="ja-JP" altLang="en-US" sz="1400" dirty="0" smtClean="0">
                <a:latin typeface="Meiryo UI" panose="020B0604030504040204" pitchFamily="50" charset="-128"/>
                <a:ea typeface="Meiryo UI" panose="020B0604030504040204" pitchFamily="50" charset="-128"/>
              </a:rPr>
              <a:t>ついて</a:t>
            </a:r>
            <a:endParaRPr lang="en-US" altLang="ja-JP" sz="1400" dirty="0" smtClean="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栄養算</a:t>
            </a:r>
            <a:r>
              <a:rPr lang="ja-JP" altLang="en-US" sz="1400" dirty="0" smtClean="0">
                <a:latin typeface="Meiryo UI" panose="020B0604030504040204" pitchFamily="50" charset="-128"/>
                <a:ea typeface="Meiryo UI" panose="020B0604030504040204" pitchFamily="50" charset="-128"/>
              </a:rPr>
              <a:t>で表示しているたんぱく</a:t>
            </a:r>
            <a:r>
              <a:rPr lang="ja-JP" altLang="en-US" sz="1400" dirty="0">
                <a:latin typeface="Meiryo UI" panose="020B0604030504040204" pitchFamily="50" charset="-128"/>
                <a:ea typeface="Meiryo UI" panose="020B0604030504040204" pitchFamily="50" charset="-128"/>
              </a:rPr>
              <a:t>質、脂質、炭水化物については、日本食品標準成分表</a:t>
            </a:r>
            <a:r>
              <a:rPr lang="en-US" altLang="ja-JP" sz="1400" dirty="0">
                <a:latin typeface="Meiryo UI" panose="020B0604030504040204" pitchFamily="50" charset="-128"/>
                <a:ea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rPr>
              <a:t>年版</a:t>
            </a:r>
          </a:p>
          <a:p>
            <a:r>
              <a:rPr lang="ja-JP" altLang="en-US" sz="1400" dirty="0">
                <a:latin typeface="Meiryo UI" panose="020B0604030504040204" pitchFamily="50" charset="-128"/>
                <a:ea typeface="Meiryo UI" panose="020B0604030504040204" pitchFamily="50" charset="-128"/>
              </a:rPr>
              <a:t>（八訂）の</a:t>
            </a:r>
            <a:r>
              <a:rPr lang="ja-JP" altLang="en-US" sz="1400" dirty="0" smtClean="0">
                <a:latin typeface="Meiryo UI" panose="020B0604030504040204" pitchFamily="50" charset="-128"/>
                <a:ea typeface="Meiryo UI" panose="020B0604030504040204" pitchFamily="50" charset="-128"/>
              </a:rPr>
              <a:t>エネルギー算出に</a:t>
            </a:r>
            <a:r>
              <a:rPr lang="ja-JP" altLang="en-US" sz="1400" dirty="0">
                <a:latin typeface="Meiryo UI" panose="020B0604030504040204" pitchFamily="50" charset="-128"/>
                <a:ea typeface="Meiryo UI" panose="020B0604030504040204" pitchFamily="50" charset="-128"/>
              </a:rPr>
              <a:t>用いた値を表示しています。</a:t>
            </a:r>
          </a:p>
          <a:p>
            <a:endParaRPr lang="ja-JP" altLang="en-US"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大阪市</a:t>
            </a:r>
            <a:r>
              <a:rPr lang="ja-JP" altLang="en-US" sz="1400" dirty="0">
                <a:latin typeface="Meiryo UI" panose="020B0604030504040204" pitchFamily="50" charset="-128"/>
                <a:ea typeface="Meiryo UI" panose="020B0604030504040204" pitchFamily="50" charset="-128"/>
              </a:rPr>
              <a:t>ホームページより</a:t>
            </a:r>
            <a:r>
              <a:rPr lang="ja-JP" altLang="en-US" sz="1400" dirty="0" smtClean="0">
                <a:latin typeface="Meiryo UI" panose="020B0604030504040204" pitchFamily="50" charset="-128"/>
                <a:ea typeface="Meiryo UI" panose="020B0604030504040204" pitchFamily="50" charset="-128"/>
              </a:rPr>
              <a:t>抜粋</a:t>
            </a:r>
            <a:endParaRPr lang="ja-JP" altLang="en-US" sz="1400" dirty="0">
              <a:latin typeface="Meiryo UI" panose="020B0604030504040204" pitchFamily="50" charset="-128"/>
              <a:ea typeface="Meiryo UI" panose="020B0604030504040204" pitchFamily="50" charset="-128"/>
            </a:endParaRPr>
          </a:p>
        </p:txBody>
      </p:sp>
      <p:sp>
        <p:nvSpPr>
          <p:cNvPr id="4" name="正方形/長方形 3"/>
          <p:cNvSpPr/>
          <p:nvPr/>
        </p:nvSpPr>
        <p:spPr>
          <a:xfrm>
            <a:off x="8820000" y="0"/>
            <a:ext cx="95534"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 name="フローチャート : 結合子 5"/>
          <p:cNvSpPr/>
          <p:nvPr/>
        </p:nvSpPr>
        <p:spPr>
          <a:xfrm>
            <a:off x="8119423" y="6168787"/>
            <a:ext cx="504000" cy="504000"/>
          </a:xfrm>
          <a:prstGeom prst="flowChartConnector">
            <a:avLst/>
          </a:prstGeom>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altLang="ja-JP" sz="1600" b="1" dirty="0">
                <a:latin typeface="Meiryo UI" panose="020B0604030504040204" pitchFamily="50" charset="-128"/>
                <a:ea typeface="Meiryo UI" panose="020B0604030504040204" pitchFamily="50" charset="-128"/>
              </a:rPr>
              <a:t>6</a:t>
            </a:r>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15491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5032</Words>
  <PresentationFormat>画面に合わせる (4:3)</PresentationFormat>
  <Paragraphs>415</Paragraphs>
  <Slides>20</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20</vt:i4>
      </vt:variant>
    </vt:vector>
  </HeadingPairs>
  <TitlesOfParts>
    <vt:vector size="26" baseType="lpstr">
      <vt:lpstr>Meiryo UI</vt:lpstr>
      <vt:lpstr>ＭＳ Ｐゴシック</vt:lpstr>
      <vt:lpstr>Arial</vt:lpstr>
      <vt:lpstr>Calibri</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created xsi:type="dcterms:W3CDTF">2021-10-25T01:10:47Z</dcterms:created>
  <dcterms:modified xsi:type="dcterms:W3CDTF">2021-12-02T10:49:52Z</dcterms:modified>
</cp:coreProperties>
</file>