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93" r:id="rId2"/>
    <p:sldId id="298" r:id="rId3"/>
    <p:sldId id="294" r:id="rId4"/>
    <p:sldId id="292" r:id="rId5"/>
    <p:sldId id="284" r:id="rId6"/>
    <p:sldId id="275" r:id="rId7"/>
    <p:sldId id="303" r:id="rId8"/>
    <p:sldId id="301" r:id="rId9"/>
    <p:sldId id="302" r:id="rId10"/>
    <p:sldId id="300" r:id="rId11"/>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DEEF"/>
    <a:srgbClr val="EAEF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88510" autoAdjust="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67BA5012-1A02-4EFB-95CF-65A4A33F985E}" type="datetimeFigureOut">
              <a:rPr kumimoji="1" lang="ja-JP" altLang="en-US" smtClean="0"/>
              <a:t>2021/6/18</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0077D11D-0442-491B-9EE3-FEDCC0466722}" type="slidenum">
              <a:rPr kumimoji="1" lang="ja-JP" altLang="en-US" smtClean="0"/>
              <a:t>‹#›</a:t>
            </a:fld>
            <a:endParaRPr kumimoji="1" lang="ja-JP" altLang="en-US"/>
          </a:p>
        </p:txBody>
      </p:sp>
    </p:spTree>
    <p:extLst>
      <p:ext uri="{BB962C8B-B14F-4D97-AF65-F5344CB8AC3E}">
        <p14:creationId xmlns:p14="http://schemas.microsoft.com/office/powerpoint/2010/main" val="22714749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7663827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5814991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9473793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077D11D-0442-491B-9EE3-FEDCC0466722}" type="slidenum">
              <a:rPr kumimoji="1" lang="ja-JP" altLang="en-US" smtClean="0"/>
              <a:t>5</a:t>
            </a:fld>
            <a:endParaRPr kumimoji="1" lang="ja-JP" altLang="en-US"/>
          </a:p>
        </p:txBody>
      </p:sp>
    </p:spTree>
    <p:extLst>
      <p:ext uri="{BB962C8B-B14F-4D97-AF65-F5344CB8AC3E}">
        <p14:creationId xmlns:p14="http://schemas.microsoft.com/office/powerpoint/2010/main" val="20441153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9403432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2021/6/18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2259576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2021/6/18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2673550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2021/6/18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17800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2021/6/18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764665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2021/6/18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873012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2021/6/18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510366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EC25EA3-C543-48A7-9E25-A18889FE7C48}" type="datetimeFigureOut">
              <a:rPr kumimoji="1" lang="ja-JP" altLang="en-US" smtClean="0"/>
              <a:t>2021/6/18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446637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EC25EA3-C543-48A7-9E25-A18889FE7C48}" type="datetimeFigureOut">
              <a:rPr kumimoji="1" lang="ja-JP" altLang="en-US" smtClean="0"/>
              <a:t>2021/6/18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191412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EC25EA3-C543-48A7-9E25-A18889FE7C48}" type="datetimeFigureOut">
              <a:rPr kumimoji="1" lang="ja-JP" altLang="en-US" smtClean="0"/>
              <a:t>2021/6/18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074251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2021/6/18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6555858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2021/6/18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963934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C25EA3-C543-48A7-9E25-A18889FE7C48}" type="datetimeFigureOut">
              <a:rPr kumimoji="1" lang="ja-JP" altLang="en-US" smtClean="0"/>
              <a:t>2021/6/18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8493012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56577" y="198405"/>
            <a:ext cx="6205586" cy="461665"/>
          </a:xfrm>
          <a:prstGeom prst="rect">
            <a:avLst/>
          </a:prstGeom>
          <a:noFill/>
          <a:ln w="1905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400" b="1" dirty="0" smtClean="0">
                <a:latin typeface="游ゴシック" panose="020F0502020204030204"/>
                <a:ea typeface="游ゴシック" panose="020B0400000000000000" pitchFamily="50" charset="-128"/>
              </a:rPr>
              <a:t>まん</a:t>
            </a:r>
            <a:r>
              <a:rPr lang="ja-JP" altLang="en-US" sz="2400" b="1" dirty="0">
                <a:latin typeface="游ゴシック" panose="020F0502020204030204"/>
                <a:ea typeface="游ゴシック" panose="020B0400000000000000" pitchFamily="50" charset="-128"/>
              </a:rPr>
              <a:t>延防止等重点措置</a:t>
            </a:r>
            <a:r>
              <a:rPr lang="ja-JP" altLang="en-US" sz="2400" b="1" dirty="0" smtClean="0">
                <a:latin typeface="游ゴシック" panose="020F0502020204030204"/>
                <a:ea typeface="游ゴシック" panose="020B0400000000000000" pitchFamily="50" charset="-128"/>
              </a:rPr>
              <a:t>に基づく</a:t>
            </a: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要請</a:t>
            </a:r>
            <a:endParaRPr kumimoji="1" lang="ja-JP" altLang="en-US" sz="24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7" name="テキスト ボックス 16"/>
          <p:cNvSpPr txBox="1"/>
          <p:nvPr/>
        </p:nvSpPr>
        <p:spPr>
          <a:xfrm>
            <a:off x="-167425" y="968770"/>
            <a:ext cx="12541718" cy="3375283"/>
          </a:xfrm>
          <a:prstGeom prst="rect">
            <a:avLst/>
          </a:prstGeom>
          <a:noFill/>
          <a:ln w="28575">
            <a:noFill/>
          </a:ln>
        </p:spPr>
        <p:txBody>
          <a:bodyPr wrap="square" rtlCol="0">
            <a:spAutoFit/>
          </a:bodyPr>
          <a:lstStyle/>
          <a:p>
            <a:pPr marL="0" marR="0" lvl="0" indent="0" algn="l" defTabSz="914400" rtl="0" eaLnBrk="1" fontAlgn="auto" latinLnBrk="0" hangingPunct="1">
              <a:lnSpc>
                <a:spcPts val="3500"/>
              </a:lnSpc>
              <a:spcBef>
                <a:spcPts val="0"/>
              </a:spcBef>
              <a:spcAft>
                <a:spcPts val="0"/>
              </a:spcAft>
              <a:buClrTx/>
              <a:buSzTx/>
              <a:buFontTx/>
              <a:buNone/>
              <a:tabLst/>
              <a:defRPr/>
            </a:pPr>
            <a:r>
              <a:rPr lang="ja-JP" altLang="en-US" sz="2000" b="1" dirty="0">
                <a:latin typeface="游ゴシック" panose="020F0502020204030204"/>
                <a:ea typeface="游ゴシック" panose="020B0400000000000000" pitchFamily="50" charset="-128"/>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①　区域　</a:t>
            </a:r>
            <a:r>
              <a:rPr kumimoji="1" lang="en-US" altLang="ja-JP"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kumimoji="1" lang="ja-JP" altLang="en-US"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区域の</a:t>
            </a:r>
            <a:r>
              <a:rPr lang="ja-JP" altLang="en-US" b="1" dirty="0">
                <a:latin typeface="游ゴシック" panose="020F0502020204030204"/>
                <a:ea typeface="游ゴシック" panose="020B0400000000000000" pitchFamily="50" charset="-128"/>
              </a:rPr>
              <a:t>状況</a:t>
            </a:r>
            <a:r>
              <a:rPr kumimoji="1" lang="ja-JP" altLang="en-US"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については別紙のとおり</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endParaRPr kumimoji="1" lang="en-US" altLang="ja-JP"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ts val="3500"/>
              </a:lnSpc>
              <a:spcBef>
                <a:spcPts val="0"/>
              </a:spcBef>
              <a:spcAft>
                <a:spcPts val="0"/>
              </a:spcAft>
              <a:buClrTx/>
              <a:buSzTx/>
              <a:buFontTx/>
              <a:buNone/>
              <a:tabLst/>
              <a:defRPr/>
            </a:pPr>
            <a:r>
              <a:rPr lang="ja-JP" altLang="en-US" sz="2000" b="1" dirty="0">
                <a:latin typeface="游ゴシック" panose="020F0502020204030204"/>
                <a:ea typeface="游ゴシック" panose="020B0400000000000000" pitchFamily="50" charset="-128"/>
              </a:rPr>
              <a:t>　</a:t>
            </a:r>
            <a:r>
              <a:rPr lang="ja-JP" altLang="en-US" sz="2000" b="1" dirty="0" smtClean="0">
                <a:latin typeface="游ゴシック" panose="020F0502020204030204"/>
                <a:ea typeface="游ゴシック" panose="020B0400000000000000" pitchFamily="50" charset="-128"/>
              </a:rPr>
              <a:t>　　　</a:t>
            </a:r>
            <a:r>
              <a:rPr lang="ja-JP" altLang="en-US" sz="2000" b="1" u="sng" spc="900" noProof="0" dirty="0" smtClean="0">
                <a:latin typeface="游ゴシック" panose="020F0502020204030204"/>
                <a:ea typeface="游ゴシック" panose="020B0400000000000000" pitchFamily="50" charset="-128"/>
              </a:rPr>
              <a:t>措置区域</a:t>
            </a:r>
            <a:r>
              <a:rPr lang="ja-JP" altLang="en-US" sz="2000" b="1" u="sng" noProof="0" dirty="0" smtClean="0">
                <a:latin typeface="游ゴシック" panose="020F0502020204030204"/>
                <a:ea typeface="游ゴシック" panose="020B0400000000000000" pitchFamily="50" charset="-128"/>
              </a:rPr>
              <a:t>：</a:t>
            </a:r>
            <a:r>
              <a:rPr lang="en-US" altLang="ja-JP" sz="2000" b="1" u="sng" noProof="0" dirty="0" smtClean="0">
                <a:latin typeface="游ゴシック" panose="020F0502020204030204"/>
                <a:ea typeface="游ゴシック" panose="020B0400000000000000" pitchFamily="50" charset="-128"/>
              </a:rPr>
              <a:t>33</a:t>
            </a:r>
            <a:r>
              <a:rPr lang="ja-JP" altLang="en-US" sz="2000" b="1" u="sng" noProof="0" dirty="0" smtClean="0">
                <a:latin typeface="游ゴシック" panose="020F0502020204030204"/>
                <a:ea typeface="游ゴシック" panose="020B0400000000000000" pitchFamily="50" charset="-128"/>
              </a:rPr>
              <a:t>市</a:t>
            </a:r>
            <a:endParaRPr lang="en-US" altLang="ja-JP" sz="2000" b="1" u="sng" noProof="0" dirty="0" smtClean="0">
              <a:latin typeface="游ゴシック" panose="020F0502020204030204"/>
              <a:ea typeface="游ゴシック" panose="020B0400000000000000" pitchFamily="50" charset="-128"/>
            </a:endParaRPr>
          </a:p>
          <a:p>
            <a:pPr lvl="0">
              <a:lnSpc>
                <a:spcPts val="2500"/>
              </a:lnSpc>
              <a:defRPr/>
            </a:pPr>
            <a:r>
              <a:rPr lang="ja-JP" altLang="en-US" sz="2000" b="1" dirty="0">
                <a:latin typeface="游ゴシック" panose="020F0502020204030204"/>
                <a:ea typeface="游ゴシック" panose="020B0400000000000000" pitchFamily="50" charset="-128"/>
              </a:rPr>
              <a:t>　</a:t>
            </a:r>
            <a:r>
              <a:rPr lang="ja-JP" altLang="en-US" sz="2000" b="1" dirty="0" smtClean="0">
                <a:latin typeface="游ゴシック" panose="020F0502020204030204"/>
                <a:ea typeface="游ゴシック" panose="020B0400000000000000" pitchFamily="50" charset="-128"/>
              </a:rPr>
              <a:t>　　　</a:t>
            </a:r>
            <a:r>
              <a:rPr lang="ja-JP" altLang="en-US" sz="1400" b="1" noProof="0" dirty="0" smtClean="0">
                <a:latin typeface="游ゴシック" panose="020F0502020204030204"/>
                <a:ea typeface="游ゴシック" panose="020B0400000000000000" pitchFamily="50" charset="-128"/>
              </a:rPr>
              <a:t>（大阪市、</a:t>
            </a:r>
            <a:r>
              <a:rPr lang="ja-JP" altLang="en-US" sz="1400" b="1" dirty="0" smtClean="0">
                <a:latin typeface="游ゴシック" panose="020F0502020204030204"/>
                <a:ea typeface="游ゴシック" panose="020B0400000000000000" pitchFamily="50" charset="-128"/>
              </a:rPr>
              <a:t>堺市、岸和田市、豊中市、池田市、吹田市、泉大津市、高槻市、貝塚市、守口市、枚方市、茨木市、</a:t>
            </a:r>
            <a:r>
              <a:rPr lang="ja-JP" altLang="en-US" sz="1400" b="1" dirty="0"/>
              <a:t>八尾市、泉佐野市</a:t>
            </a:r>
            <a:r>
              <a:rPr lang="ja-JP" altLang="en-US" sz="1400" b="1" dirty="0" smtClean="0"/>
              <a:t>、</a:t>
            </a:r>
            <a:endParaRPr lang="en-US" altLang="ja-JP" sz="1400" b="1" dirty="0" smtClean="0">
              <a:latin typeface="游ゴシック" panose="020F0502020204030204"/>
              <a:ea typeface="游ゴシック" panose="020B0400000000000000" pitchFamily="50" charset="-128"/>
            </a:endParaRPr>
          </a:p>
          <a:p>
            <a:pPr lvl="0">
              <a:lnSpc>
                <a:spcPts val="2500"/>
              </a:lnSpc>
              <a:defRPr/>
            </a:pPr>
            <a:r>
              <a:rPr lang="ja-JP" altLang="en-US" sz="1400" b="1" noProof="0" dirty="0">
                <a:latin typeface="游ゴシック" panose="020F0502020204030204"/>
                <a:ea typeface="游ゴシック" panose="020B0400000000000000" pitchFamily="50" charset="-128"/>
              </a:rPr>
              <a:t>　</a:t>
            </a:r>
            <a:r>
              <a:rPr lang="ja-JP" altLang="en-US" sz="1400" b="1" noProof="0" dirty="0" smtClean="0">
                <a:latin typeface="游ゴシック" panose="020F0502020204030204"/>
                <a:ea typeface="游ゴシック" panose="020B0400000000000000" pitchFamily="50" charset="-128"/>
              </a:rPr>
              <a:t>　　　　　</a:t>
            </a:r>
            <a:r>
              <a:rPr lang="ja-JP" altLang="en-US" sz="1400" b="1" dirty="0">
                <a:latin typeface="游ゴシック" panose="020F0502020204030204"/>
                <a:ea typeface="游ゴシック" panose="020B0400000000000000" pitchFamily="50" charset="-128"/>
              </a:rPr>
              <a:t>　</a:t>
            </a:r>
            <a:r>
              <a:rPr lang="ja-JP" altLang="en-US" sz="1400" b="1" dirty="0" smtClean="0"/>
              <a:t>富田林市</a:t>
            </a:r>
            <a:r>
              <a:rPr lang="ja-JP" altLang="en-US" sz="1400" b="1" dirty="0"/>
              <a:t>、 </a:t>
            </a:r>
            <a:r>
              <a:rPr lang="ja-JP" altLang="en-US" sz="1400" b="1" noProof="0" dirty="0" smtClean="0">
                <a:latin typeface="游ゴシック" panose="020F0502020204030204"/>
                <a:ea typeface="游ゴシック" panose="020B0400000000000000" pitchFamily="50" charset="-128"/>
              </a:rPr>
              <a:t>寝屋川市、河内長野市、松原市、大東市、和泉市、箕面市、柏原市、羽曳野市、門真市、摂津市、高石市、藤井寺市、</a:t>
            </a:r>
            <a:endParaRPr lang="en-US" altLang="ja-JP" sz="1400" b="1" noProof="0" dirty="0" smtClean="0">
              <a:latin typeface="游ゴシック" panose="020F0502020204030204"/>
              <a:ea typeface="游ゴシック" panose="020B0400000000000000" pitchFamily="50" charset="-128"/>
            </a:endParaRPr>
          </a:p>
          <a:p>
            <a:pPr lvl="0">
              <a:lnSpc>
                <a:spcPts val="2500"/>
              </a:lnSpc>
              <a:defRPr/>
            </a:pPr>
            <a:r>
              <a:rPr lang="ja-JP" altLang="en-US" sz="1400" b="1" dirty="0">
                <a:latin typeface="游ゴシック" panose="020F0502020204030204"/>
                <a:ea typeface="游ゴシック" panose="020B0400000000000000" pitchFamily="50" charset="-128"/>
              </a:rPr>
              <a:t>　</a:t>
            </a:r>
            <a:r>
              <a:rPr lang="ja-JP" altLang="en-US" sz="1400" b="1" dirty="0" smtClean="0">
                <a:latin typeface="游ゴシック" panose="020F0502020204030204"/>
                <a:ea typeface="游ゴシック" panose="020B0400000000000000" pitchFamily="50" charset="-128"/>
              </a:rPr>
              <a:t>　　　　　　</a:t>
            </a:r>
            <a:r>
              <a:rPr lang="ja-JP" altLang="en-US" sz="1400" b="1" noProof="0" dirty="0" smtClean="0">
                <a:latin typeface="游ゴシック" panose="020F0502020204030204"/>
                <a:ea typeface="游ゴシック" panose="020B0400000000000000" pitchFamily="50" charset="-128"/>
              </a:rPr>
              <a:t>東大阪市、泉南市、四條畷市、交野市、大阪狭山市、阪南市）</a:t>
            </a:r>
            <a:endParaRPr lang="en-US" altLang="ja-JP" sz="2000" b="1" noProof="0" dirty="0" smtClean="0">
              <a:latin typeface="游ゴシック" panose="020F0502020204030204"/>
              <a:ea typeface="游ゴシック" panose="020B0400000000000000" pitchFamily="50" charset="-128"/>
            </a:endParaRPr>
          </a:p>
          <a:p>
            <a:pPr marL="0" marR="0" lvl="0" indent="0" algn="l" defTabSz="914400" rtl="0" eaLnBrk="1" fontAlgn="auto" latinLnBrk="0" hangingPunct="1">
              <a:lnSpc>
                <a:spcPts val="1800"/>
              </a:lnSpc>
              <a:spcBef>
                <a:spcPts val="0"/>
              </a:spcBef>
              <a:spcAft>
                <a:spcPts val="0"/>
              </a:spcAft>
              <a:buClrTx/>
              <a:buSzTx/>
              <a:buFontTx/>
              <a:buNone/>
              <a:tabLst/>
              <a:defRPr/>
            </a:pPr>
            <a:r>
              <a:rPr lang="ja-JP" altLang="en-US" sz="2000" b="1" dirty="0">
                <a:latin typeface="游ゴシック" panose="020F0502020204030204"/>
                <a:ea typeface="游ゴシック" panose="020B0400000000000000" pitchFamily="50" charset="-128"/>
              </a:rPr>
              <a:t>　</a:t>
            </a:r>
            <a:r>
              <a:rPr lang="ja-JP" altLang="en-US" sz="2000" b="1" dirty="0" smtClean="0">
                <a:latin typeface="游ゴシック" panose="020F0502020204030204"/>
                <a:ea typeface="游ゴシック" panose="020B0400000000000000" pitchFamily="50" charset="-128"/>
              </a:rPr>
              <a:t>　　　　　　　</a:t>
            </a:r>
            <a:endParaRPr lang="en-US" altLang="ja-JP" sz="2000" b="1" dirty="0" smtClean="0">
              <a:latin typeface="游ゴシック" panose="020F0502020204030204"/>
              <a:ea typeface="游ゴシック" panose="020B0400000000000000" pitchFamily="50" charset="-128"/>
            </a:endParaRPr>
          </a:p>
          <a:p>
            <a:pPr marL="0" marR="0" lvl="0" indent="0" algn="l" defTabSz="914400" rtl="0" eaLnBrk="1" fontAlgn="auto" latinLnBrk="0" hangingPunct="1">
              <a:lnSpc>
                <a:spcPts val="1800"/>
              </a:lnSpc>
              <a:spcBef>
                <a:spcPts val="0"/>
              </a:spcBef>
              <a:spcAft>
                <a:spcPts val="0"/>
              </a:spcAft>
              <a:buClrTx/>
              <a:buSzTx/>
              <a:buFontTx/>
              <a:buNone/>
              <a:tabLst/>
              <a:defRPr/>
            </a:pPr>
            <a:r>
              <a:rPr lang="ja-JP" altLang="en-US" sz="2000" b="1" dirty="0">
                <a:latin typeface="游ゴシック" panose="020F0502020204030204"/>
                <a:ea typeface="游ゴシック" panose="020B0400000000000000" pitchFamily="50" charset="-128"/>
              </a:rPr>
              <a:t>　</a:t>
            </a:r>
            <a:r>
              <a:rPr lang="ja-JP" altLang="en-US" sz="2000" b="1" dirty="0" smtClean="0">
                <a:latin typeface="游ゴシック" panose="020F0502020204030204"/>
                <a:ea typeface="游ゴシック" panose="020B0400000000000000" pitchFamily="50" charset="-128"/>
              </a:rPr>
              <a:t>　　　</a:t>
            </a:r>
            <a:r>
              <a:rPr lang="ja-JP" altLang="en-US" sz="2000" b="1" u="sng" dirty="0" smtClean="0">
                <a:latin typeface="游ゴシック" panose="020F0502020204030204"/>
                <a:ea typeface="游ゴシック" panose="020B0400000000000000" pitchFamily="50" charset="-128"/>
              </a:rPr>
              <a:t>その他の区域：</a:t>
            </a:r>
            <a:r>
              <a:rPr lang="en-US" altLang="ja-JP" sz="2000" b="1" u="sng" dirty="0" smtClean="0">
                <a:latin typeface="游ゴシック" panose="020F0502020204030204"/>
                <a:ea typeface="游ゴシック" panose="020B0400000000000000" pitchFamily="50" charset="-128"/>
              </a:rPr>
              <a:t>10</a:t>
            </a:r>
            <a:r>
              <a:rPr lang="ja-JP" altLang="en-US" sz="2000" b="1" u="sng" dirty="0" smtClean="0">
                <a:latin typeface="游ゴシック" panose="020F0502020204030204"/>
                <a:ea typeface="游ゴシック" panose="020B0400000000000000" pitchFamily="50" charset="-128"/>
              </a:rPr>
              <a:t>町村</a:t>
            </a:r>
            <a:endParaRPr lang="en-US" altLang="ja-JP" sz="2000" b="1" u="sng" dirty="0" smtClean="0">
              <a:latin typeface="游ゴシック" panose="020F0502020204030204"/>
              <a:ea typeface="游ゴシック" panose="020B0400000000000000" pitchFamily="50" charset="-128"/>
            </a:endParaRPr>
          </a:p>
          <a:p>
            <a:pPr marL="0" marR="0" lvl="0" indent="0" algn="l" defTabSz="914400" rtl="0" eaLnBrk="1" fontAlgn="auto" latinLnBrk="0" hangingPunct="1">
              <a:lnSpc>
                <a:spcPts val="2500"/>
              </a:lnSpc>
              <a:spcBef>
                <a:spcPts val="0"/>
              </a:spcBef>
              <a:spcAft>
                <a:spcPts val="0"/>
              </a:spcAft>
              <a:buClrTx/>
              <a:buSzTx/>
              <a:buFontTx/>
              <a:buNone/>
              <a:tabLst/>
              <a:defRPr/>
            </a:pPr>
            <a:r>
              <a:rPr lang="ja-JP" altLang="en-US" sz="1400" b="1" dirty="0">
                <a:latin typeface="游ゴシック" panose="020F0502020204030204"/>
                <a:ea typeface="游ゴシック" panose="020B0400000000000000" pitchFamily="50" charset="-128"/>
              </a:rPr>
              <a:t>　</a:t>
            </a:r>
            <a:r>
              <a:rPr lang="ja-JP" altLang="en-US" sz="1400" b="1" dirty="0" smtClean="0">
                <a:latin typeface="游ゴシック" panose="020F0502020204030204"/>
                <a:ea typeface="游ゴシック" panose="020B0400000000000000" pitchFamily="50" charset="-128"/>
              </a:rPr>
              <a:t>　　　　　（島本町、豊能町、能勢町、忠岡町、熊取町、田尻町、岬町、太子町、河南町、千早赤阪村）</a:t>
            </a:r>
            <a:endParaRPr lang="en-US" altLang="ja-JP" sz="1400" b="1" dirty="0" smtClean="0">
              <a:latin typeface="游ゴシック" panose="020F0502020204030204"/>
              <a:ea typeface="游ゴシック" panose="020B0400000000000000" pitchFamily="50" charset="-128"/>
            </a:endParaRPr>
          </a:p>
          <a:p>
            <a:pPr marL="0" marR="0" lvl="0" indent="0" algn="ctr" defTabSz="914400" rtl="0" eaLnBrk="1" fontAlgn="auto" latinLnBrk="0" hangingPunct="1">
              <a:lnSpc>
                <a:spcPts val="2500"/>
              </a:lnSpc>
              <a:spcBef>
                <a:spcPts val="0"/>
              </a:spcBef>
              <a:spcAft>
                <a:spcPts val="0"/>
              </a:spcAft>
              <a:buClrTx/>
              <a:buSzTx/>
              <a:buFontTx/>
              <a:buNone/>
              <a:tabLst/>
              <a:defRPr/>
            </a:pPr>
            <a:endParaRPr lang="en-US" altLang="ja-JP" sz="2000" b="1" dirty="0">
              <a:latin typeface="游ゴシック" panose="020F0502020204030204"/>
              <a:ea typeface="游ゴシック" panose="020B0400000000000000" pitchFamily="50" charset="-128"/>
            </a:endParaRPr>
          </a:p>
          <a:p>
            <a:pPr marL="0" marR="0" lvl="0" indent="0" algn="l" defTabSz="914400" rtl="0" eaLnBrk="1" fontAlgn="auto" latinLnBrk="0" hangingPunct="1">
              <a:lnSpc>
                <a:spcPts val="2500"/>
              </a:lnSpc>
              <a:spcBef>
                <a:spcPts val="0"/>
              </a:spcBef>
              <a:spcAft>
                <a:spcPts val="0"/>
              </a:spcAft>
              <a:buClrTx/>
              <a:buSzTx/>
              <a:buFontTx/>
              <a:buNone/>
              <a:tabLst/>
              <a:defRPr/>
            </a:pPr>
            <a:r>
              <a:rPr lang="ja-JP" altLang="en-US" sz="1400" b="1" dirty="0" smtClean="0">
                <a:latin typeface="游ゴシック" panose="020F0502020204030204"/>
                <a:ea typeface="游ゴシック" panose="020B0400000000000000" pitchFamily="50" charset="-128"/>
              </a:rPr>
              <a:t>　　　　　　　　　　　　　　　　　　　　　　</a:t>
            </a:r>
            <a:r>
              <a:rPr lang="ja-JP" altLang="en-US" sz="2000" b="1" dirty="0" smtClean="0">
                <a:latin typeface="游ゴシック" panose="020F0502020204030204"/>
                <a:ea typeface="游ゴシック" panose="020B0400000000000000" pitchFamily="50" charset="-128"/>
              </a:rPr>
              <a:t>　　　　　　</a:t>
            </a:r>
            <a:endParaRPr kumimoji="1" lang="en-US" altLang="ja-JP" sz="2000" b="1" i="0" strike="noStrike" kern="1200" cap="none" spc="0" normalizeH="0" baseline="0" noProof="0" dirty="0" smtClean="0">
              <a:ln>
                <a:noFill/>
              </a:ln>
              <a:effectLst/>
              <a:uLnTx/>
              <a:uFillTx/>
              <a:latin typeface="游ゴシック" panose="020F0502020204030204"/>
              <a:ea typeface="游ゴシック" panose="020B0400000000000000" pitchFamily="50" charset="-128"/>
            </a:endParaRPr>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11" name="テキスト ボックス 10"/>
          <p:cNvSpPr txBox="1"/>
          <p:nvPr/>
        </p:nvSpPr>
        <p:spPr>
          <a:xfrm>
            <a:off x="9641779" y="198405"/>
            <a:ext cx="2148114" cy="461665"/>
          </a:xfrm>
          <a:prstGeom prst="rect">
            <a:avLst/>
          </a:prstGeom>
          <a:noFill/>
          <a:ln>
            <a:solidFill>
              <a:schemeClr val="tx1"/>
            </a:solidFill>
          </a:ln>
        </p:spPr>
        <p:txBody>
          <a:bodyPr wrap="square" rtlCol="0" anchor="ctr">
            <a:spAutoFit/>
          </a:bodyPr>
          <a:lstStyle/>
          <a:p>
            <a:pPr algn="ctr"/>
            <a:r>
              <a:rPr lang="ja-JP" altLang="en-US" sz="2400" b="1" dirty="0" smtClean="0"/>
              <a:t>資料１－１</a:t>
            </a:r>
            <a:endParaRPr kumimoji="1" lang="ja-JP" altLang="en-US" sz="2400" b="1" dirty="0"/>
          </a:p>
        </p:txBody>
      </p:sp>
      <p:sp>
        <p:nvSpPr>
          <p:cNvPr id="8" name="テキスト ボックス 7"/>
          <p:cNvSpPr txBox="1"/>
          <p:nvPr/>
        </p:nvSpPr>
        <p:spPr>
          <a:xfrm>
            <a:off x="-167425" y="4255215"/>
            <a:ext cx="12541718" cy="990015"/>
          </a:xfrm>
          <a:prstGeom prst="rect">
            <a:avLst/>
          </a:prstGeom>
          <a:noFill/>
          <a:ln w="28575">
            <a:noFill/>
          </a:ln>
        </p:spPr>
        <p:txBody>
          <a:bodyPr wrap="square" rtlCol="0">
            <a:spAutoFit/>
          </a:bodyPr>
          <a:lstStyle/>
          <a:p>
            <a:pPr marL="0" marR="0" lvl="0" indent="0" algn="l" defTabSz="914400" rtl="0" eaLnBrk="1" fontAlgn="auto" latinLnBrk="0" hangingPunct="1">
              <a:lnSpc>
                <a:spcPts val="3500"/>
              </a:lnSpc>
              <a:spcBef>
                <a:spcPts val="0"/>
              </a:spcBef>
              <a:spcAft>
                <a:spcPts val="0"/>
              </a:spcAft>
              <a:buClrTx/>
              <a:buSzTx/>
              <a:buFontTx/>
              <a:buNone/>
              <a:tabLst/>
              <a:defRPr/>
            </a:pPr>
            <a:r>
              <a:rPr lang="ja-JP" altLang="en-US" sz="2000" b="1" dirty="0">
                <a:latin typeface="游ゴシック" panose="020F0502020204030204"/>
                <a:ea typeface="游ゴシック" panose="020B0400000000000000" pitchFamily="50" charset="-128"/>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②　要請期間　</a:t>
            </a:r>
            <a:r>
              <a:rPr lang="ja-JP" altLang="en-US" sz="2000" b="1" u="sng" noProof="0" dirty="0" smtClean="0">
                <a:latin typeface="游ゴシック" panose="020F0502020204030204"/>
                <a:ea typeface="游ゴシック" panose="020B0400000000000000" pitchFamily="50" charset="-128"/>
              </a:rPr>
              <a:t>まん</a:t>
            </a:r>
            <a:r>
              <a:rPr lang="ja-JP" altLang="en-US" sz="2000" b="1" u="sng" noProof="0" dirty="0">
                <a:latin typeface="游ゴシック" panose="020F0502020204030204"/>
                <a:ea typeface="游ゴシック" panose="020B0400000000000000" pitchFamily="50" charset="-128"/>
              </a:rPr>
              <a:t>延</a:t>
            </a:r>
            <a:r>
              <a:rPr lang="ja-JP" altLang="en-US" sz="2000" b="1" u="sng" noProof="0" dirty="0" smtClean="0">
                <a:latin typeface="游ゴシック" panose="020F0502020204030204"/>
                <a:ea typeface="游ゴシック" panose="020B0400000000000000" pitchFamily="50" charset="-128"/>
              </a:rPr>
              <a:t>防止等重点措置</a:t>
            </a:r>
            <a:r>
              <a:rPr lang="ja-JP" altLang="en-US" sz="2000" b="1" u="sng" dirty="0" smtClean="0">
                <a:latin typeface="游ゴシック" panose="020F0502020204030204"/>
                <a:ea typeface="游ゴシック" panose="020B0400000000000000" pitchFamily="50" charset="-128"/>
              </a:rPr>
              <a:t>を実施すべき期間（６月</a:t>
            </a:r>
            <a:r>
              <a:rPr lang="en-US" altLang="ja-JP" sz="2000" b="1" u="sng" dirty="0">
                <a:latin typeface="游ゴシック" panose="020F0502020204030204"/>
                <a:ea typeface="游ゴシック" panose="020B0400000000000000" pitchFamily="50" charset="-128"/>
              </a:rPr>
              <a:t>21</a:t>
            </a:r>
            <a:r>
              <a:rPr lang="ja-JP" altLang="en-US" sz="2000" b="1" u="sng" dirty="0" smtClean="0">
                <a:latin typeface="游ゴシック" panose="020F0502020204030204"/>
                <a:ea typeface="游ゴシック" panose="020B0400000000000000" pitchFamily="50" charset="-128"/>
              </a:rPr>
              <a:t>日～７月</a:t>
            </a:r>
            <a:r>
              <a:rPr lang="en-US" altLang="ja-JP" sz="2000" b="1" u="sng" dirty="0">
                <a:latin typeface="游ゴシック" panose="020F0502020204030204"/>
                <a:ea typeface="游ゴシック" panose="020B0400000000000000" pitchFamily="50" charset="-128"/>
              </a:rPr>
              <a:t>11</a:t>
            </a:r>
            <a:r>
              <a:rPr lang="ja-JP" altLang="en-US" sz="2000" b="1" u="sng" dirty="0" smtClean="0">
                <a:latin typeface="游ゴシック" panose="020F0502020204030204"/>
                <a:ea typeface="游ゴシック" panose="020B0400000000000000" pitchFamily="50" charset="-128"/>
              </a:rPr>
              <a:t>日）</a:t>
            </a:r>
            <a:endParaRPr lang="en-US" altLang="ja-JP" sz="2000" b="1" u="sng" dirty="0" smtClean="0">
              <a:latin typeface="游ゴシック" panose="020F0502020204030204"/>
              <a:ea typeface="游ゴシック" panose="020B0400000000000000" pitchFamily="50" charset="-128"/>
            </a:endParaRPr>
          </a:p>
          <a:p>
            <a:pPr marL="0" marR="0" lvl="0" indent="0" algn="l" defTabSz="914400" rtl="0" eaLnBrk="1" fontAlgn="auto" latinLnBrk="0" hangingPunct="1">
              <a:lnSpc>
                <a:spcPts val="3500"/>
              </a:lnSpc>
              <a:spcBef>
                <a:spcPts val="0"/>
              </a:spcBef>
              <a:spcAft>
                <a:spcPts val="0"/>
              </a:spcAft>
              <a:buClrTx/>
              <a:buSzTx/>
              <a:buFontTx/>
              <a:buNone/>
              <a:tabLst/>
              <a:defRPr/>
            </a:pPr>
            <a:r>
              <a:rPr lang="ja-JP" altLang="en-US" sz="2000" b="1" dirty="0">
                <a:latin typeface="游ゴシック" panose="020F0502020204030204"/>
                <a:ea typeface="游ゴシック" panose="020B0400000000000000" pitchFamily="50" charset="-128"/>
              </a:rPr>
              <a:t>　</a:t>
            </a:r>
            <a:r>
              <a:rPr lang="ja-JP" altLang="en-US" sz="2000" b="1" dirty="0" smtClean="0">
                <a:latin typeface="游ゴシック" panose="020F0502020204030204"/>
                <a:ea typeface="游ゴシック" panose="020B0400000000000000" pitchFamily="50" charset="-128"/>
              </a:rPr>
              <a:t>　　　　　　　　</a:t>
            </a:r>
            <a:endParaRPr lang="en-US" altLang="ja-JP" sz="2000" b="1" u="sng" dirty="0" smtClean="0">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6062618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536554" y="411784"/>
            <a:ext cx="6933192" cy="523220"/>
          </a:xfrm>
          <a:prstGeom prst="rect">
            <a:avLst/>
          </a:prstGeom>
          <a:noFill/>
          <a:ln w="1905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まん延防止等重点措置コールセンター</a:t>
            </a:r>
            <a:endParaRPr kumimoji="1" lang="ja-JP" altLang="en-US" sz="2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2" name="テキスト ボックス 1"/>
          <p:cNvSpPr txBox="1"/>
          <p:nvPr/>
        </p:nvSpPr>
        <p:spPr>
          <a:xfrm>
            <a:off x="849621" y="1098958"/>
            <a:ext cx="10878355" cy="861774"/>
          </a:xfrm>
          <a:prstGeom prst="rect">
            <a:avLst/>
          </a:prstGeom>
          <a:noFill/>
        </p:spPr>
        <p:txBody>
          <a:bodyPr wrap="square" rtlCol="0">
            <a:spAutoFit/>
          </a:bodyPr>
          <a:lstStyle/>
          <a:p>
            <a:pPr marL="0" marR="0" lvl="0" indent="0" algn="l" defTabSz="914400" rtl="0" eaLnBrk="1" fontAlgn="auto" latinLnBrk="0" hangingPunct="1">
              <a:lnSpc>
                <a:spcPts val="3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特措法に基づく要請内容などにかかる府民や事業者からの問い合わせに対応するため、</a:t>
            </a:r>
            <a:endPar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ts val="3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コールセンターを設置</a:t>
            </a:r>
            <a:endParaRPr kumimoji="1" lang="ja-JP" altLang="en-US"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3" name="テキスト ボックス 2"/>
          <p:cNvSpPr txBox="1"/>
          <p:nvPr/>
        </p:nvSpPr>
        <p:spPr>
          <a:xfrm>
            <a:off x="510797" y="2340157"/>
            <a:ext cx="11312008" cy="3724096"/>
          </a:xfrm>
          <a:prstGeom prst="rect">
            <a:avLst/>
          </a:prstGeom>
          <a:noFill/>
          <a:ln w="28575">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コールセンターの概要</a:t>
            </a:r>
            <a:r>
              <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開設時間：</a:t>
            </a:r>
            <a:r>
              <a:rPr kumimoji="1" lang="ja-JP" altLang="en-US"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平日９時３０分～１７時３０分</a:t>
            </a:r>
            <a:endParaRPr kumimoji="1" lang="en-US" altLang="ja-JP"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2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ただし、</a:t>
            </a:r>
            <a:r>
              <a:rPr kumimoji="1" lang="ja-JP" altLang="en-US"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本日</a:t>
            </a:r>
            <a:r>
              <a:rPr kumimoji="1" lang="en-US" altLang="ja-JP"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6/18(</a:t>
            </a:r>
            <a:r>
              <a:rPr kumimoji="1" lang="ja-JP" altLang="en-US"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金</a:t>
            </a:r>
            <a:r>
              <a:rPr kumimoji="1" lang="en-US" altLang="ja-JP"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は </a:t>
            </a:r>
            <a:r>
              <a:rPr kumimoji="1" lang="en-US" altLang="ja-JP"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22</a:t>
            </a:r>
            <a:r>
              <a:rPr kumimoji="1" lang="ja-JP" altLang="en-US" sz="2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時まで</a:t>
            </a:r>
            <a:endParaRPr kumimoji="1" lang="en-US" altLang="ja-JP" sz="2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lang="en-US" altLang="ja-JP" sz="2200" b="1" dirty="0" smtClean="0">
                <a:solidFill>
                  <a:prstClr val="black"/>
                </a:solidFill>
                <a:latin typeface="游ゴシック" panose="020F0502020204030204"/>
                <a:ea typeface="游ゴシック" panose="020B0400000000000000" pitchFamily="50" charset="-128"/>
              </a:rPr>
              <a:t>6</a:t>
            </a:r>
            <a:r>
              <a:rPr kumimoji="1" lang="en-US" altLang="ja-JP"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/19(</a:t>
            </a:r>
            <a:r>
              <a:rPr kumimoji="1" lang="ja-JP" altLang="en-US"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土</a:t>
            </a:r>
            <a:r>
              <a:rPr kumimoji="1" lang="en-US" altLang="ja-JP"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2200" b="1" i="0" u="none" strike="noStrike" kern="1200" cap="none" spc="0" normalizeH="0" baseline="0" noProof="0" dirty="0" err="1" smtClean="0">
                <a:ln>
                  <a:noFill/>
                </a:ln>
                <a:solidFill>
                  <a:prstClr val="black"/>
                </a:solidFill>
                <a:effectLst/>
                <a:uLnTx/>
                <a:uFillTx/>
                <a:latin typeface="游ゴシック" panose="020F0502020204030204"/>
                <a:ea typeface="游ゴシック" panose="020B0400000000000000" pitchFamily="50" charset="-128"/>
                <a:cs typeface="+mn-cs"/>
              </a:rPr>
              <a:t>、</a:t>
            </a:r>
            <a:r>
              <a:rPr lang="en-US" altLang="ja-JP" sz="2200" b="1" dirty="0" smtClean="0">
                <a:solidFill>
                  <a:prstClr val="black"/>
                </a:solidFill>
                <a:latin typeface="游ゴシック" panose="020F0502020204030204"/>
                <a:ea typeface="游ゴシック" panose="020B0400000000000000" pitchFamily="50" charset="-128"/>
              </a:rPr>
              <a:t>6</a:t>
            </a:r>
            <a:r>
              <a:rPr kumimoji="1" lang="en-US" altLang="ja-JP"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/20</a:t>
            </a:r>
            <a:r>
              <a:rPr kumimoji="1" lang="ja-JP" altLang="en-US"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（日）は ９時</a:t>
            </a:r>
            <a:r>
              <a:rPr kumimoji="1" lang="en-US" altLang="ja-JP"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30</a:t>
            </a:r>
            <a:r>
              <a:rPr kumimoji="1" lang="ja-JP" altLang="en-US"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分～</a:t>
            </a:r>
            <a:r>
              <a:rPr kumimoji="1" lang="en-US" altLang="ja-JP"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17</a:t>
            </a:r>
            <a:r>
              <a:rPr kumimoji="1" lang="ja-JP" altLang="en-US"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時</a:t>
            </a:r>
            <a:r>
              <a:rPr kumimoji="1" lang="en-US" altLang="ja-JP"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30</a:t>
            </a:r>
            <a:r>
              <a:rPr kumimoji="1" lang="ja-JP" altLang="en-US"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分</a:t>
            </a:r>
            <a:endParaRPr kumimoji="1" lang="en-US" altLang="ja-JP" sz="2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16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endParaRPr kumimoji="1" lang="en-US" altLang="ja-JP"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2800" b="1" i="0" u="sng"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受付電話番号：０６ー７１７８－１３９８</a:t>
            </a:r>
            <a:r>
              <a:rPr kumimoji="1" lang="ja-JP" altLang="en-US" sz="2400" b="1" i="0" u="sng"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endParaRPr kumimoji="1" lang="en-US" altLang="ja-JP" sz="2400" b="1" i="0" u="sng"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府ホームページ上にも</a:t>
            </a:r>
            <a:r>
              <a:rPr kumimoji="1" lang="en-US" altLang="ja-JP"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FAQ</a:t>
            </a:r>
            <a:r>
              <a:rPr kumimoji="1" lang="ja-JP" altLang="en-US"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を掲載</a:t>
            </a: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予定</a:t>
            </a:r>
            <a:endParaRPr kumimoji="1" lang="en-US" altLang="ja-JP"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7" name="スライド番号プレースホルダー 1"/>
          <p:cNvSpPr>
            <a:spLocks noGrp="1"/>
          </p:cNvSpPr>
          <p:nvPr>
            <p:ph type="sldNum" sz="quarter" idx="12"/>
          </p:nvPr>
        </p:nvSpPr>
        <p:spPr>
          <a:xfrm>
            <a:off x="10645254" y="6331564"/>
            <a:ext cx="1082722"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1" lang="ja-JP" altLang="en-US" sz="20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8" name="テキスト ボックス 7"/>
          <p:cNvSpPr txBox="1"/>
          <p:nvPr/>
        </p:nvSpPr>
        <p:spPr>
          <a:xfrm>
            <a:off x="10287881" y="3517488"/>
            <a:ext cx="914400" cy="43088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開設</a:t>
            </a:r>
            <a:endParaRPr kumimoji="1" lang="ja-JP" altLang="en-US" sz="2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9" name="右大かっこ 8"/>
          <p:cNvSpPr/>
          <p:nvPr/>
        </p:nvSpPr>
        <p:spPr>
          <a:xfrm>
            <a:off x="9975553" y="3365885"/>
            <a:ext cx="168321" cy="734095"/>
          </a:xfrm>
          <a:prstGeom prst="rightBracket">
            <a:avLst/>
          </a:prstGeom>
        </p:spPr>
        <p:style>
          <a:lnRef idx="1">
            <a:schemeClr val="dk1"/>
          </a:lnRef>
          <a:fillRef idx="0">
            <a:schemeClr val="dk1"/>
          </a:fillRef>
          <a:effectRef idx="0">
            <a:schemeClr val="dk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107612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338764" y="423593"/>
            <a:ext cx="4635354" cy="6387241"/>
            <a:chOff x="653912" y="420765"/>
            <a:chExt cx="4635354" cy="6387241"/>
          </a:xfrm>
        </p:grpSpPr>
        <p:grpSp>
          <p:nvGrpSpPr>
            <p:cNvPr id="20" name="グループ化 19"/>
            <p:cNvGrpSpPr>
              <a:grpSpLocks noChangeAspect="1"/>
            </p:cNvGrpSpPr>
            <p:nvPr/>
          </p:nvGrpSpPr>
          <p:grpSpPr>
            <a:xfrm>
              <a:off x="780330" y="420765"/>
              <a:ext cx="4508936" cy="6387241"/>
              <a:chOff x="2316162" y="-793977"/>
              <a:chExt cx="6543675" cy="9269599"/>
            </a:xfrm>
          </p:grpSpPr>
          <p:pic>
            <p:nvPicPr>
              <p:cNvPr id="22" name="図 21"/>
              <p:cNvPicPr>
                <a:picLocks noChangeAspect="1"/>
              </p:cNvPicPr>
              <p:nvPr/>
            </p:nvPicPr>
            <p:blipFill>
              <a:blip r:embed="rId2"/>
              <a:stretch>
                <a:fillRect/>
              </a:stretch>
            </p:blipFill>
            <p:spPr>
              <a:xfrm>
                <a:off x="2316162" y="-793977"/>
                <a:ext cx="6543675" cy="5572125"/>
              </a:xfrm>
              <a:prstGeom prst="rect">
                <a:avLst/>
              </a:prstGeom>
            </p:spPr>
          </p:pic>
          <p:pic>
            <p:nvPicPr>
              <p:cNvPr id="25" name="図 24"/>
              <p:cNvPicPr>
                <a:picLocks noChangeAspect="1"/>
              </p:cNvPicPr>
              <p:nvPr/>
            </p:nvPicPr>
            <p:blipFill>
              <a:blip r:embed="rId3"/>
              <a:stretch>
                <a:fillRect/>
              </a:stretch>
            </p:blipFill>
            <p:spPr>
              <a:xfrm>
                <a:off x="2362330" y="4351297"/>
                <a:ext cx="6010275" cy="4124325"/>
              </a:xfrm>
              <a:prstGeom prst="rect">
                <a:avLst/>
              </a:prstGeom>
            </p:spPr>
          </p:pic>
        </p:grpSp>
        <p:sp>
          <p:nvSpPr>
            <p:cNvPr id="3" name="正方形/長方形 2"/>
            <p:cNvSpPr/>
            <p:nvPr/>
          </p:nvSpPr>
          <p:spPr>
            <a:xfrm>
              <a:off x="653912" y="517206"/>
              <a:ext cx="1626925" cy="2029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 name="サブタイトル 2"/>
          <p:cNvSpPr txBox="1">
            <a:spLocks/>
          </p:cNvSpPr>
          <p:nvPr/>
        </p:nvSpPr>
        <p:spPr>
          <a:xfrm>
            <a:off x="0" y="-1261"/>
            <a:ext cx="12192000" cy="434059"/>
          </a:xfrm>
          <a:prstGeom prst="rect">
            <a:avLst/>
          </a:prstGeom>
          <a:solidFill>
            <a:srgbClr val="0070C0"/>
          </a:solidFill>
        </p:spPr>
        <p:txBody>
          <a:bodyPr vert="horz" lIns="74295" tIns="37148" rIns="74295" bIns="37148"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ja-JP" altLang="en-US" sz="1950" b="1" dirty="0" smtClean="0">
                <a:solidFill>
                  <a:schemeClr val="bg1"/>
                </a:solidFill>
              </a:rPr>
              <a:t>府内市町村の状況</a:t>
            </a:r>
            <a:endParaRPr lang="ja-JP" altLang="en-US" sz="1950" b="1" dirty="0">
              <a:solidFill>
                <a:schemeClr val="bg1"/>
              </a:solidFill>
            </a:endParaRPr>
          </a:p>
        </p:txBody>
      </p:sp>
      <p:sp>
        <p:nvSpPr>
          <p:cNvPr id="2" name="正方形/長方形 1"/>
          <p:cNvSpPr/>
          <p:nvPr/>
        </p:nvSpPr>
        <p:spPr>
          <a:xfrm>
            <a:off x="5072100" y="676552"/>
            <a:ext cx="7021918" cy="884070"/>
          </a:xfrm>
          <a:prstGeom prst="rect">
            <a:avLst/>
          </a:prstGeom>
          <a:solidFill>
            <a:schemeClr val="accent1">
              <a:lumMod val="20000"/>
              <a:lumOff val="80000"/>
            </a:schemeClr>
          </a:solidFill>
        </p:spPr>
        <p:txBody>
          <a:bodyPr wrap="square" tIns="72000" bIns="72000">
            <a:spAutoFit/>
          </a:bodyPr>
          <a:lstStyle/>
          <a:p>
            <a:r>
              <a:rPr lang="ja-JP" altLang="en-US" sz="1600" dirty="0"/>
              <a:t>◆府内市町村別の人口</a:t>
            </a:r>
            <a:r>
              <a:rPr lang="ja-JP" altLang="en-US" sz="1600" dirty="0" smtClean="0"/>
              <a:t>・</a:t>
            </a:r>
            <a:r>
              <a:rPr lang="ja-JP" altLang="en-US" sz="1600" dirty="0"/>
              <a:t>食品衛生法に基づく</a:t>
            </a:r>
            <a:r>
              <a:rPr lang="ja-JP" altLang="en-US" sz="1600" dirty="0" smtClean="0"/>
              <a:t>飲食店許可件数・陽性者数</a:t>
            </a:r>
            <a:endParaRPr lang="en-US" altLang="ja-JP" sz="1600" dirty="0" smtClean="0"/>
          </a:p>
          <a:p>
            <a:r>
              <a:rPr lang="ja-JP" altLang="en-US" sz="1600" dirty="0"/>
              <a:t>　</a:t>
            </a:r>
            <a:r>
              <a:rPr lang="ja-JP" altLang="en-US" sz="1600" dirty="0" smtClean="0"/>
              <a:t>（</a:t>
            </a:r>
            <a:r>
              <a:rPr lang="ja-JP" altLang="en-US" sz="1600" dirty="0"/>
              <a:t>直近</a:t>
            </a:r>
            <a:r>
              <a:rPr lang="en-US" altLang="ja-JP" sz="1600" dirty="0"/>
              <a:t>1</a:t>
            </a:r>
            <a:r>
              <a:rPr lang="ja-JP" altLang="en-US" sz="1600" dirty="0"/>
              <a:t>週間・累計）については以下表のとおり。</a:t>
            </a:r>
            <a:endParaRPr lang="en-US" altLang="ja-JP" sz="1600" b="1" dirty="0"/>
          </a:p>
          <a:p>
            <a:r>
              <a:rPr lang="ja-JP" altLang="en-US" sz="1600" b="1" dirty="0"/>
              <a:t>◆全ての項目において、市</a:t>
            </a:r>
            <a:r>
              <a:rPr lang="ja-JP" altLang="en-US" sz="1600" b="1" dirty="0" smtClean="0"/>
              <a:t>のみ（町村以外）で</a:t>
            </a:r>
            <a:r>
              <a:rPr lang="ja-JP" altLang="en-US" sz="1600" b="1" dirty="0"/>
              <a:t>、府域の</a:t>
            </a:r>
            <a:r>
              <a:rPr lang="en-US" altLang="ja-JP" sz="1600" b="1" dirty="0"/>
              <a:t>98</a:t>
            </a:r>
            <a:r>
              <a:rPr lang="ja-JP" altLang="en-US" sz="1600" b="1" dirty="0"/>
              <a:t>％以上を占める。</a:t>
            </a:r>
            <a:endParaRPr lang="en-US" altLang="ja-JP" sz="1600" dirty="0"/>
          </a:p>
        </p:txBody>
      </p:sp>
      <p:sp>
        <p:nvSpPr>
          <p:cNvPr id="14" name="サブタイトル 2"/>
          <p:cNvSpPr txBox="1">
            <a:spLocks/>
          </p:cNvSpPr>
          <p:nvPr/>
        </p:nvSpPr>
        <p:spPr>
          <a:xfrm>
            <a:off x="5439300" y="1717974"/>
            <a:ext cx="2294905" cy="355261"/>
          </a:xfrm>
          <a:prstGeom prst="rect">
            <a:avLst/>
          </a:prstGeom>
        </p:spPr>
        <p:txBody>
          <a:bodyPr vert="horz" lIns="74295" tIns="37148" rIns="74295" bIns="37148"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50000"/>
              </a:lnSpc>
            </a:pPr>
            <a:r>
              <a:rPr lang="en-US" altLang="ja-JP" sz="1625" b="1" dirty="0"/>
              <a:t>【</a:t>
            </a:r>
            <a:r>
              <a:rPr lang="ja-JP" altLang="en-US" sz="1625" b="1" dirty="0"/>
              <a:t>府内市町村の状況</a:t>
            </a:r>
            <a:r>
              <a:rPr lang="en-US" altLang="ja-JP" sz="1625" b="1" dirty="0"/>
              <a:t>】</a:t>
            </a:r>
          </a:p>
        </p:txBody>
      </p:sp>
      <p:graphicFrame>
        <p:nvGraphicFramePr>
          <p:cNvPr id="5" name="表 4"/>
          <p:cNvGraphicFramePr>
            <a:graphicFrameLocks noGrp="1"/>
          </p:cNvGraphicFramePr>
          <p:nvPr>
            <p:extLst/>
          </p:nvPr>
        </p:nvGraphicFramePr>
        <p:xfrm>
          <a:off x="5669651" y="2147496"/>
          <a:ext cx="6114518" cy="4383476"/>
        </p:xfrm>
        <a:graphic>
          <a:graphicData uri="http://schemas.openxmlformats.org/drawingml/2006/table">
            <a:tbl>
              <a:tblPr firstRow="1" bandRow="1">
                <a:tableStyleId>{5940675A-B579-460E-94D1-54222C63F5DA}</a:tableStyleId>
              </a:tblPr>
              <a:tblGrid>
                <a:gridCol w="851709">
                  <a:extLst>
                    <a:ext uri="{9D8B030D-6E8A-4147-A177-3AD203B41FA5}">
                      <a16:colId xmlns:a16="http://schemas.microsoft.com/office/drawing/2014/main" val="1720204039"/>
                    </a:ext>
                  </a:extLst>
                </a:gridCol>
                <a:gridCol w="1071089">
                  <a:extLst>
                    <a:ext uri="{9D8B030D-6E8A-4147-A177-3AD203B41FA5}">
                      <a16:colId xmlns:a16="http://schemas.microsoft.com/office/drawing/2014/main" val="1457655569"/>
                    </a:ext>
                  </a:extLst>
                </a:gridCol>
                <a:gridCol w="1358368">
                  <a:extLst>
                    <a:ext uri="{9D8B030D-6E8A-4147-A177-3AD203B41FA5}">
                      <a16:colId xmlns:a16="http://schemas.microsoft.com/office/drawing/2014/main" val="2146700371"/>
                    </a:ext>
                  </a:extLst>
                </a:gridCol>
                <a:gridCol w="1352282">
                  <a:extLst>
                    <a:ext uri="{9D8B030D-6E8A-4147-A177-3AD203B41FA5}">
                      <a16:colId xmlns:a16="http://schemas.microsoft.com/office/drawing/2014/main" val="2839219704"/>
                    </a:ext>
                  </a:extLst>
                </a:gridCol>
                <a:gridCol w="1481070">
                  <a:extLst>
                    <a:ext uri="{9D8B030D-6E8A-4147-A177-3AD203B41FA5}">
                      <a16:colId xmlns:a16="http://schemas.microsoft.com/office/drawing/2014/main" val="193111388"/>
                    </a:ext>
                  </a:extLst>
                </a:gridCol>
              </a:tblGrid>
              <a:tr h="687811">
                <a:tc>
                  <a:txBody>
                    <a:bodyPr/>
                    <a:lstStyle/>
                    <a:p>
                      <a:pPr algn="ctr"/>
                      <a:endParaRPr kumimoji="1" lang="ja-JP" altLang="en-US" sz="1400" b="1" dirty="0">
                        <a:latin typeface="Meiryo UI" panose="020B0604030504040204" pitchFamily="50" charset="-128"/>
                        <a:ea typeface="Meiryo UI" panose="020B0604030504040204" pitchFamily="50" charset="-128"/>
                      </a:endParaRPr>
                    </a:p>
                  </a:txBody>
                  <a:tcPr marL="36000" marR="36000" anchor="ctr">
                    <a:solidFill>
                      <a:schemeClr val="accent1">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t>人口</a:t>
                      </a:r>
                      <a:endParaRPr kumimoji="1" lang="en-US" altLang="ja-JP" sz="1400" b="1" dirty="0" smtClean="0"/>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1" dirty="0" smtClean="0"/>
                        <a:t>(R3/5/1)</a:t>
                      </a:r>
                      <a:endParaRPr kumimoji="1" lang="en-US" altLang="ja-JP" sz="1400" b="1" dirty="0" smtClean="0">
                        <a:latin typeface="Meiryo UI" panose="020B0604030504040204" pitchFamily="50" charset="-128"/>
                        <a:ea typeface="Meiryo UI" panose="020B0604030504040204" pitchFamily="50" charset="-128"/>
                      </a:endParaRPr>
                    </a:p>
                  </a:txBody>
                  <a:tcPr marL="36000" marR="36000" anchor="ctr">
                    <a:solidFill>
                      <a:schemeClr val="accent1">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solidFill>
                            <a:schemeClr val="tx1"/>
                          </a:solidFill>
                        </a:rPr>
                        <a:t>飲食店許可件数</a:t>
                      </a:r>
                      <a:endParaRPr kumimoji="1" lang="en-US" altLang="ja-JP" sz="1400" b="1" dirty="0" smtClean="0">
                        <a:solidFill>
                          <a:schemeClr val="tx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1" dirty="0" smtClean="0">
                          <a:solidFill>
                            <a:schemeClr val="tx1"/>
                          </a:solidFill>
                        </a:rPr>
                        <a:t>(R3/5/31)</a:t>
                      </a:r>
                      <a:endParaRPr kumimoji="1" lang="en-US" altLang="ja-JP" sz="1400" b="1" dirty="0" smtClean="0">
                        <a:solidFill>
                          <a:schemeClr val="tx1"/>
                        </a:solidFill>
                        <a:latin typeface="Meiryo UI" panose="020B0604030504040204" pitchFamily="50" charset="-128"/>
                        <a:ea typeface="Meiryo UI" panose="020B0604030504040204" pitchFamily="50" charset="-128"/>
                      </a:endParaRPr>
                    </a:p>
                  </a:txBody>
                  <a:tcPr marL="36000" marR="36000" anchor="ctr">
                    <a:solidFill>
                      <a:schemeClr val="accent1">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solidFill>
                            <a:schemeClr val="tx1"/>
                          </a:solidFill>
                        </a:rPr>
                        <a:t>陽性者数</a:t>
                      </a:r>
                      <a:endParaRPr kumimoji="1" lang="en-US" altLang="ja-JP" sz="1400" b="1" dirty="0" smtClean="0">
                        <a:solidFill>
                          <a:schemeClr val="tx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1" dirty="0" smtClean="0">
                          <a:solidFill>
                            <a:schemeClr val="tx1"/>
                          </a:solidFill>
                        </a:rPr>
                        <a:t>(6/11</a:t>
                      </a:r>
                      <a:r>
                        <a:rPr kumimoji="1" lang="ja-JP" altLang="en-US" sz="1400" b="1" dirty="0" smtClean="0">
                          <a:solidFill>
                            <a:schemeClr val="tx1"/>
                          </a:solidFill>
                        </a:rPr>
                        <a:t>～</a:t>
                      </a:r>
                      <a:r>
                        <a:rPr kumimoji="1" lang="en-US" altLang="ja-JP" sz="1400" b="1" dirty="0" smtClean="0">
                          <a:solidFill>
                            <a:schemeClr val="tx1"/>
                          </a:solidFill>
                        </a:rPr>
                        <a:t>17)</a:t>
                      </a:r>
                      <a:endParaRPr kumimoji="1" lang="ja-JP" altLang="en-US" sz="1400" b="1" dirty="0" smtClean="0">
                        <a:solidFill>
                          <a:schemeClr val="tx1"/>
                        </a:solidFill>
                        <a:latin typeface="Meiryo UI" panose="020B0604030504040204" pitchFamily="50" charset="-128"/>
                        <a:ea typeface="Meiryo UI" panose="020B0604030504040204" pitchFamily="50" charset="-128"/>
                      </a:endParaRPr>
                    </a:p>
                  </a:txBody>
                  <a:tcPr marL="36000" marR="36000" anchor="ctr">
                    <a:solidFill>
                      <a:schemeClr val="accent1">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solidFill>
                            <a:schemeClr val="tx1"/>
                          </a:solidFill>
                        </a:rPr>
                        <a:t>陽性者数</a:t>
                      </a:r>
                      <a:endParaRPr kumimoji="1" lang="en-US" altLang="ja-JP" sz="1400" b="1" dirty="0" smtClean="0">
                        <a:solidFill>
                          <a:schemeClr val="tx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1" dirty="0" smtClean="0">
                          <a:solidFill>
                            <a:schemeClr val="tx1"/>
                          </a:solidFill>
                        </a:rPr>
                        <a:t>(</a:t>
                      </a:r>
                      <a:r>
                        <a:rPr kumimoji="1" lang="ja-JP" altLang="en-US" sz="1400" b="1" dirty="0" smtClean="0">
                          <a:solidFill>
                            <a:schemeClr val="tx1"/>
                          </a:solidFill>
                        </a:rPr>
                        <a:t>累計 </a:t>
                      </a:r>
                      <a:r>
                        <a:rPr kumimoji="1" lang="en-US" altLang="ja-JP" sz="1400" b="1" dirty="0" smtClean="0">
                          <a:solidFill>
                            <a:schemeClr val="tx1"/>
                          </a:solidFill>
                        </a:rPr>
                        <a:t>6/17</a:t>
                      </a:r>
                      <a:r>
                        <a:rPr kumimoji="1" lang="ja-JP" altLang="en-US" sz="1400" b="1" dirty="0" smtClean="0">
                          <a:solidFill>
                            <a:schemeClr val="tx1"/>
                          </a:solidFill>
                        </a:rPr>
                        <a:t>時点</a:t>
                      </a:r>
                      <a:r>
                        <a:rPr kumimoji="1" lang="en-US" altLang="ja-JP" sz="1400" b="1" dirty="0" smtClean="0">
                          <a:solidFill>
                            <a:schemeClr val="tx1"/>
                          </a:solidFill>
                        </a:rPr>
                        <a:t>)</a:t>
                      </a:r>
                      <a:endParaRPr kumimoji="1" lang="ja-JP" altLang="en-US" sz="1400" b="1" dirty="0" smtClean="0">
                        <a:solidFill>
                          <a:schemeClr val="tx1"/>
                        </a:solidFill>
                        <a:latin typeface="Meiryo UI" panose="020B0604030504040204" pitchFamily="50" charset="-128"/>
                        <a:ea typeface="Meiryo UI" panose="020B0604030504040204" pitchFamily="50" charset="-128"/>
                      </a:endParaRPr>
                    </a:p>
                  </a:txBody>
                  <a:tcPr marL="36000" marR="36000" anchor="ctr">
                    <a:solidFill>
                      <a:schemeClr val="accent1">
                        <a:lumMod val="60000"/>
                        <a:lumOff val="40000"/>
                      </a:schemeClr>
                    </a:solidFill>
                  </a:tcPr>
                </a:tc>
                <a:extLst>
                  <a:ext uri="{0D108BD9-81ED-4DB2-BD59-A6C34878D82A}">
                    <a16:rowId xmlns:a16="http://schemas.microsoft.com/office/drawing/2014/main" val="109068572"/>
                  </a:ext>
                </a:extLst>
              </a:tr>
              <a:tr h="786021">
                <a:tc>
                  <a:txBody>
                    <a:bodyPr/>
                    <a:lstStyle/>
                    <a:p>
                      <a:pPr algn="ctr"/>
                      <a:r>
                        <a:rPr kumimoji="1" lang="ja-JP" altLang="en-US" sz="1400" b="1" dirty="0" smtClean="0"/>
                        <a:t>政令市</a:t>
                      </a:r>
                      <a:endParaRPr kumimoji="1" lang="ja-JP" altLang="en-US" sz="1400" b="1" dirty="0">
                        <a:latin typeface="Meiryo UI" panose="020B0604030504040204" pitchFamily="50" charset="-128"/>
                        <a:ea typeface="Meiryo UI" panose="020B0604030504040204" pitchFamily="50" charset="-128"/>
                      </a:endParaRPr>
                    </a:p>
                  </a:txBody>
                  <a:tcPr marL="36000" marR="36000" anchor="ctr">
                    <a:solidFill>
                      <a:schemeClr val="accent1">
                        <a:lumMod val="20000"/>
                        <a:lumOff val="80000"/>
                      </a:schemeClr>
                    </a:solidFill>
                  </a:tcPr>
                </a:tc>
                <a:tc>
                  <a:txBody>
                    <a:bodyPr/>
                    <a:lstStyle/>
                    <a:p>
                      <a:pPr algn="r"/>
                      <a:r>
                        <a:rPr kumimoji="1" lang="en-US" altLang="ja-JP" sz="1400" dirty="0" smtClean="0"/>
                        <a:t>3,577,176</a:t>
                      </a:r>
                    </a:p>
                  </a:txBody>
                  <a:tcPr marL="36000" marR="36000" anchor="ctr">
                    <a:solidFill>
                      <a:schemeClr val="accent1">
                        <a:lumMod val="20000"/>
                        <a:lumOff val="80000"/>
                      </a:schemeClr>
                    </a:solidFill>
                  </a:tcPr>
                </a:tc>
                <a:tc>
                  <a:txBody>
                    <a:bodyPr/>
                    <a:lstStyle/>
                    <a:p>
                      <a:pPr algn="r"/>
                      <a:r>
                        <a:rPr kumimoji="1" lang="en-US" altLang="ja-JP" sz="1400" dirty="0" smtClean="0"/>
                        <a:t>69,600</a:t>
                      </a:r>
                    </a:p>
                  </a:txBody>
                  <a:tcPr marL="36000" marR="36000" anchor="ctr">
                    <a:solidFill>
                      <a:schemeClr val="accent1">
                        <a:lumMod val="20000"/>
                        <a:lumOff val="80000"/>
                      </a:schemeClr>
                    </a:solidFill>
                  </a:tcPr>
                </a:tc>
                <a:tc>
                  <a:txBody>
                    <a:bodyPr/>
                    <a:lstStyle/>
                    <a:p>
                      <a:pPr algn="r"/>
                      <a:r>
                        <a:rPr kumimoji="1" lang="en-US" altLang="ja-JP" sz="1400" dirty="0" smtClean="0"/>
                        <a:t>401</a:t>
                      </a:r>
                      <a:endParaRPr kumimoji="1" lang="en-US" altLang="ja-JP" sz="1400" dirty="0" smtClean="0">
                        <a:latin typeface="Meiryo UI" panose="020B0604030504040204" pitchFamily="50" charset="-128"/>
                        <a:ea typeface="Meiryo UI" panose="020B0604030504040204" pitchFamily="50" charset="-128"/>
                      </a:endParaRPr>
                    </a:p>
                  </a:txBody>
                  <a:tcPr marL="36000" marR="36000" anchor="ctr">
                    <a:solidFill>
                      <a:schemeClr val="accent1">
                        <a:lumMod val="20000"/>
                        <a:lumOff val="80000"/>
                      </a:schemeClr>
                    </a:solidFill>
                  </a:tcPr>
                </a:tc>
                <a:tc>
                  <a:txBody>
                    <a:bodyPr/>
                    <a:lstStyle/>
                    <a:p>
                      <a:pPr algn="r"/>
                      <a:r>
                        <a:rPr kumimoji="1" lang="en-US" altLang="ja-JP" sz="1400" dirty="0" smtClean="0"/>
                        <a:t>51,794</a:t>
                      </a:r>
                      <a:endParaRPr kumimoji="1" lang="en-US" altLang="ja-JP" sz="1400" dirty="0" smtClean="0">
                        <a:latin typeface="Meiryo UI" panose="020B0604030504040204" pitchFamily="50" charset="-128"/>
                        <a:ea typeface="Meiryo UI" panose="020B0604030504040204" pitchFamily="50" charset="-128"/>
                      </a:endParaRPr>
                    </a:p>
                  </a:txBody>
                  <a:tcPr marL="36000" marR="36000" anchor="ctr">
                    <a:solidFill>
                      <a:schemeClr val="accent1">
                        <a:lumMod val="20000"/>
                        <a:lumOff val="80000"/>
                      </a:schemeClr>
                    </a:solidFill>
                  </a:tcPr>
                </a:tc>
                <a:extLst>
                  <a:ext uri="{0D108BD9-81ED-4DB2-BD59-A6C34878D82A}">
                    <a16:rowId xmlns:a16="http://schemas.microsoft.com/office/drawing/2014/main" val="1257428227"/>
                  </a:ext>
                </a:extLst>
              </a:tr>
              <a:tr h="786021">
                <a:tc>
                  <a:txBody>
                    <a:bodyPr/>
                    <a:lstStyle/>
                    <a:p>
                      <a:pPr algn="ctr"/>
                      <a:r>
                        <a:rPr kumimoji="1" lang="ja-JP" altLang="en-US" sz="1400" b="1" dirty="0" smtClean="0"/>
                        <a:t>その他</a:t>
                      </a:r>
                      <a:endParaRPr kumimoji="1" lang="en-US" altLang="ja-JP" sz="1400" b="1" dirty="0" smtClean="0"/>
                    </a:p>
                    <a:p>
                      <a:pPr algn="ctr"/>
                      <a:r>
                        <a:rPr kumimoji="1" lang="ja-JP" altLang="en-US" sz="1400" b="1" dirty="0" smtClean="0"/>
                        <a:t>市</a:t>
                      </a:r>
                      <a:endParaRPr kumimoji="1" lang="ja-JP" altLang="en-US" sz="1400" b="1" dirty="0">
                        <a:latin typeface="Meiryo UI" panose="020B0604030504040204" pitchFamily="50" charset="-128"/>
                        <a:ea typeface="Meiryo UI" panose="020B0604030504040204" pitchFamily="50" charset="-128"/>
                      </a:endParaRPr>
                    </a:p>
                  </a:txBody>
                  <a:tcPr marL="36000" marR="36000" anchor="ctr">
                    <a:solidFill>
                      <a:schemeClr val="accent1">
                        <a:lumMod val="20000"/>
                        <a:lumOff val="80000"/>
                      </a:schemeClr>
                    </a:solidFill>
                  </a:tcPr>
                </a:tc>
                <a:tc>
                  <a:txBody>
                    <a:bodyPr/>
                    <a:lstStyle/>
                    <a:p>
                      <a:pPr algn="r"/>
                      <a:r>
                        <a:rPr kumimoji="1" lang="en-US" altLang="ja-JP" sz="1400" dirty="0" smtClean="0"/>
                        <a:t>5,051,324</a:t>
                      </a:r>
                    </a:p>
                  </a:txBody>
                  <a:tcPr marL="36000" marR="36000" anchor="ctr">
                    <a:solidFill>
                      <a:schemeClr val="accent1">
                        <a:lumMod val="20000"/>
                        <a:lumOff val="80000"/>
                      </a:scheme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400" dirty="0" smtClean="0"/>
                        <a:t>40,211</a:t>
                      </a:r>
                      <a:endParaRPr kumimoji="1" lang="en-US" altLang="ja-JP" sz="1400" dirty="0" smtClean="0">
                        <a:latin typeface="Meiryo UI" panose="020B0604030504040204" pitchFamily="50" charset="-128"/>
                        <a:ea typeface="Meiryo UI" panose="020B0604030504040204" pitchFamily="50" charset="-128"/>
                      </a:endParaRPr>
                    </a:p>
                  </a:txBody>
                  <a:tcPr marL="36000" marR="36000" anchor="ctr">
                    <a:solidFill>
                      <a:schemeClr val="accent1">
                        <a:lumMod val="20000"/>
                        <a:lumOff val="80000"/>
                      </a:scheme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400" dirty="0" smtClean="0">
                          <a:latin typeface="+mn-lt"/>
                          <a:ea typeface="+mn-ea"/>
                        </a:rPr>
                        <a:t>288</a:t>
                      </a:r>
                      <a:endParaRPr kumimoji="1" lang="en-US" altLang="ja-JP" sz="1400" dirty="0" smtClean="0">
                        <a:latin typeface="Meiryo UI" panose="020B0604030504040204" pitchFamily="50" charset="-128"/>
                        <a:ea typeface="Meiryo UI" panose="020B0604030504040204" pitchFamily="50" charset="-128"/>
                      </a:endParaRPr>
                    </a:p>
                  </a:txBody>
                  <a:tcPr marL="36000" marR="36000" anchor="ctr">
                    <a:solidFill>
                      <a:schemeClr val="accent1">
                        <a:lumMod val="20000"/>
                        <a:lumOff val="80000"/>
                      </a:scheme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400" dirty="0" smtClean="0"/>
                        <a:t>46,686</a:t>
                      </a:r>
                    </a:p>
                  </a:txBody>
                  <a:tcPr marL="36000" marR="36000" anchor="ctr">
                    <a:solidFill>
                      <a:schemeClr val="accent1">
                        <a:lumMod val="20000"/>
                        <a:lumOff val="80000"/>
                      </a:schemeClr>
                    </a:solidFill>
                  </a:tcPr>
                </a:tc>
                <a:extLst>
                  <a:ext uri="{0D108BD9-81ED-4DB2-BD59-A6C34878D82A}">
                    <a16:rowId xmlns:a16="http://schemas.microsoft.com/office/drawing/2014/main" val="2868489156"/>
                  </a:ext>
                </a:extLst>
              </a:tr>
              <a:tr h="786021">
                <a:tc>
                  <a:txBody>
                    <a:bodyPr/>
                    <a:lstStyle/>
                    <a:p>
                      <a:pPr algn="ctr"/>
                      <a:r>
                        <a:rPr kumimoji="1" lang="ja-JP" altLang="en-US" sz="1400" b="1" dirty="0" smtClean="0"/>
                        <a:t>市 合計</a:t>
                      </a:r>
                      <a:endParaRPr kumimoji="1" lang="ja-JP" altLang="en-US" sz="1400" b="1" dirty="0">
                        <a:latin typeface="Meiryo UI" panose="020B0604030504040204" pitchFamily="50" charset="-128"/>
                        <a:ea typeface="Meiryo UI" panose="020B0604030504040204" pitchFamily="50" charset="-128"/>
                      </a:endParaRPr>
                    </a:p>
                  </a:txBody>
                  <a:tcPr marL="36000" marR="36000" anchor="ctr">
                    <a:solidFill>
                      <a:schemeClr val="accent1">
                        <a:lumMod val="40000"/>
                        <a:lumOff val="60000"/>
                      </a:schemeClr>
                    </a:solidFill>
                  </a:tcPr>
                </a:tc>
                <a:tc>
                  <a:txBody>
                    <a:bodyPr/>
                    <a:lstStyle/>
                    <a:p>
                      <a:pPr algn="r"/>
                      <a:r>
                        <a:rPr kumimoji="1" lang="en-US" altLang="ja-JP" sz="1400" dirty="0" smtClean="0"/>
                        <a:t>8,628,500</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t>（</a:t>
                      </a:r>
                      <a:r>
                        <a:rPr kumimoji="1" lang="en-US" altLang="ja-JP" sz="1400" b="1" dirty="0" smtClean="0"/>
                        <a:t>98%</a:t>
                      </a:r>
                      <a:r>
                        <a:rPr kumimoji="1" lang="ja-JP" altLang="en-US" sz="1400" b="1" dirty="0" smtClean="0"/>
                        <a:t>）</a:t>
                      </a:r>
                      <a:endParaRPr kumimoji="1" lang="en-US" altLang="ja-JP" sz="1400" b="1" dirty="0" smtClean="0">
                        <a:latin typeface="Meiryo UI" panose="020B0604030504040204" pitchFamily="50" charset="-128"/>
                        <a:ea typeface="Meiryo UI" panose="020B0604030504040204" pitchFamily="50" charset="-128"/>
                      </a:endParaRPr>
                    </a:p>
                  </a:txBody>
                  <a:tcPr marL="72000" marR="72000" anchor="ctr">
                    <a:solidFill>
                      <a:schemeClr val="accent1">
                        <a:lumMod val="40000"/>
                        <a:lumOff val="60000"/>
                      </a:scheme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400" dirty="0" smtClean="0"/>
                        <a:t>109,811</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t>（</a:t>
                      </a:r>
                      <a:r>
                        <a:rPr kumimoji="1" lang="en-US" altLang="ja-JP" sz="1400" b="1" dirty="0" smtClean="0"/>
                        <a:t>99%</a:t>
                      </a:r>
                      <a:r>
                        <a:rPr kumimoji="1" lang="ja-JP" altLang="en-US" sz="1400" b="1" dirty="0" smtClean="0"/>
                        <a:t>）</a:t>
                      </a:r>
                      <a:endParaRPr kumimoji="1" lang="en-US" altLang="ja-JP" sz="1400" b="1" dirty="0" smtClean="0">
                        <a:latin typeface="Meiryo UI" panose="020B0604030504040204" pitchFamily="50" charset="-128"/>
                        <a:ea typeface="Meiryo UI" panose="020B0604030504040204" pitchFamily="50" charset="-128"/>
                      </a:endParaRPr>
                    </a:p>
                  </a:txBody>
                  <a:tcPr marL="72000" marR="72000" anchor="ctr">
                    <a:solidFill>
                      <a:schemeClr val="accent1">
                        <a:lumMod val="40000"/>
                        <a:lumOff val="60000"/>
                      </a:schemeClr>
                    </a:solidFill>
                  </a:tcPr>
                </a:tc>
                <a:tc>
                  <a:txBody>
                    <a:bodyPr/>
                    <a:lstStyle/>
                    <a:p>
                      <a:pPr algn="r"/>
                      <a:r>
                        <a:rPr kumimoji="1" lang="en-US" altLang="ja-JP" sz="1400" dirty="0" smtClean="0"/>
                        <a:t>689</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t>（</a:t>
                      </a:r>
                      <a:r>
                        <a:rPr kumimoji="1" lang="en-US" altLang="ja-JP" sz="1400" b="1" dirty="0" smtClean="0"/>
                        <a:t>99%</a:t>
                      </a:r>
                      <a:r>
                        <a:rPr kumimoji="1" lang="ja-JP" altLang="en-US" sz="1400" b="1" dirty="0" smtClean="0"/>
                        <a:t>）</a:t>
                      </a:r>
                      <a:endParaRPr kumimoji="1" lang="en-US" altLang="ja-JP" sz="1400" b="1" dirty="0" smtClean="0">
                        <a:latin typeface="Meiryo UI" panose="020B0604030504040204" pitchFamily="50" charset="-128"/>
                        <a:ea typeface="Meiryo UI" panose="020B0604030504040204" pitchFamily="50" charset="-128"/>
                      </a:endParaRPr>
                    </a:p>
                  </a:txBody>
                  <a:tcPr marL="72000" marR="72000" anchor="ctr">
                    <a:solidFill>
                      <a:schemeClr val="accent1">
                        <a:lumMod val="40000"/>
                        <a:lumOff val="60000"/>
                      </a:scheme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400" dirty="0" smtClean="0"/>
                        <a:t>98,480</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t>（</a:t>
                      </a:r>
                      <a:r>
                        <a:rPr kumimoji="1" lang="en-US" altLang="ja-JP" sz="1400" b="1" dirty="0" smtClean="0"/>
                        <a:t>99%</a:t>
                      </a:r>
                      <a:r>
                        <a:rPr kumimoji="1" lang="ja-JP" altLang="en-US" sz="1400" b="1" dirty="0" smtClean="0"/>
                        <a:t>）</a:t>
                      </a:r>
                      <a:endParaRPr kumimoji="1" lang="en-US" altLang="ja-JP" sz="1400" b="1" dirty="0" smtClean="0">
                        <a:latin typeface="Meiryo UI" panose="020B0604030504040204" pitchFamily="50" charset="-128"/>
                        <a:ea typeface="Meiryo UI" panose="020B0604030504040204" pitchFamily="50" charset="-128"/>
                      </a:endParaRPr>
                    </a:p>
                  </a:txBody>
                  <a:tcPr marL="72000" marR="72000" anchor="ctr">
                    <a:solidFill>
                      <a:schemeClr val="accent1">
                        <a:lumMod val="40000"/>
                        <a:lumOff val="60000"/>
                      </a:schemeClr>
                    </a:solidFill>
                  </a:tcPr>
                </a:tc>
                <a:extLst>
                  <a:ext uri="{0D108BD9-81ED-4DB2-BD59-A6C34878D82A}">
                    <a16:rowId xmlns:a16="http://schemas.microsoft.com/office/drawing/2014/main" val="1433655562"/>
                  </a:ext>
                </a:extLst>
              </a:tr>
              <a:tr h="786021">
                <a:tc>
                  <a:txBody>
                    <a:bodyPr/>
                    <a:lstStyle/>
                    <a:p>
                      <a:pPr algn="ctr"/>
                      <a:r>
                        <a:rPr kumimoji="1" lang="ja-JP" altLang="en-US" sz="1400" b="1" dirty="0" smtClean="0"/>
                        <a:t>町村 合計</a:t>
                      </a:r>
                      <a:endParaRPr kumimoji="1" lang="ja-JP" altLang="en-US" sz="1400" b="1" dirty="0">
                        <a:latin typeface="Meiryo UI" panose="020B0604030504040204" pitchFamily="50" charset="-128"/>
                        <a:ea typeface="Meiryo UI" panose="020B0604030504040204" pitchFamily="50" charset="-128"/>
                      </a:endParaRPr>
                    </a:p>
                  </a:txBody>
                  <a:tcPr marL="36000" marR="36000" anchor="ctr">
                    <a:solidFill>
                      <a:schemeClr val="accent1">
                        <a:lumMod val="40000"/>
                        <a:lumOff val="60000"/>
                      </a:schemeClr>
                    </a:solidFill>
                  </a:tcPr>
                </a:tc>
                <a:tc>
                  <a:txBody>
                    <a:bodyPr/>
                    <a:lstStyle/>
                    <a:p>
                      <a:pPr algn="r"/>
                      <a:r>
                        <a:rPr kumimoji="1" lang="en-US" altLang="ja-JP" sz="1400" dirty="0" smtClean="0"/>
                        <a:t>174,556</a:t>
                      </a:r>
                    </a:p>
                    <a:p>
                      <a:pPr algn="r"/>
                      <a:r>
                        <a:rPr kumimoji="1" lang="ja-JP" altLang="en-US" sz="1400" b="1" dirty="0" smtClean="0"/>
                        <a:t>（</a:t>
                      </a:r>
                      <a:r>
                        <a:rPr kumimoji="1" lang="en-US" altLang="ja-JP" sz="1400" b="1" dirty="0" smtClean="0"/>
                        <a:t>2%</a:t>
                      </a:r>
                      <a:r>
                        <a:rPr kumimoji="1" lang="ja-JP" altLang="en-US" sz="1400" b="1" dirty="0" smtClean="0"/>
                        <a:t>）</a:t>
                      </a:r>
                      <a:endParaRPr kumimoji="1" lang="en-US" altLang="ja-JP" sz="1400" b="1" dirty="0" smtClean="0">
                        <a:latin typeface="Meiryo UI" panose="020B0604030504040204" pitchFamily="50" charset="-128"/>
                        <a:ea typeface="Meiryo UI" panose="020B0604030504040204" pitchFamily="50" charset="-128"/>
                      </a:endParaRPr>
                    </a:p>
                  </a:txBody>
                  <a:tcPr marL="36000" marR="36000" anchor="ctr">
                    <a:solidFill>
                      <a:schemeClr val="accent1">
                        <a:lumMod val="40000"/>
                        <a:lumOff val="60000"/>
                      </a:scheme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400" dirty="0" smtClean="0"/>
                        <a:t>1,099</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t>（</a:t>
                      </a:r>
                      <a:r>
                        <a:rPr kumimoji="1" lang="en-US" altLang="ja-JP" sz="1400" b="1" dirty="0" smtClean="0"/>
                        <a:t>1%</a:t>
                      </a:r>
                      <a:r>
                        <a:rPr kumimoji="1" lang="ja-JP" altLang="en-US" sz="1400" b="1" dirty="0" smtClean="0"/>
                        <a:t>）</a:t>
                      </a:r>
                      <a:endParaRPr kumimoji="1" lang="en-US" altLang="ja-JP" sz="1400" b="1" dirty="0" smtClean="0">
                        <a:latin typeface="Meiryo UI" panose="020B0604030504040204" pitchFamily="50" charset="-128"/>
                        <a:ea typeface="Meiryo UI" panose="020B0604030504040204" pitchFamily="50" charset="-128"/>
                      </a:endParaRPr>
                    </a:p>
                  </a:txBody>
                  <a:tcPr marL="36000" marR="36000" anchor="ctr">
                    <a:solidFill>
                      <a:schemeClr val="accent1">
                        <a:lumMod val="40000"/>
                        <a:lumOff val="60000"/>
                      </a:schemeClr>
                    </a:solidFill>
                  </a:tcPr>
                </a:tc>
                <a:tc>
                  <a:txBody>
                    <a:bodyPr/>
                    <a:lstStyle/>
                    <a:p>
                      <a:pPr algn="r"/>
                      <a:r>
                        <a:rPr kumimoji="1" lang="en-US" altLang="ja-JP" sz="1400" dirty="0" smtClean="0"/>
                        <a:t>5</a:t>
                      </a:r>
                    </a:p>
                    <a:p>
                      <a:pPr algn="r"/>
                      <a:r>
                        <a:rPr kumimoji="1" lang="ja-JP" altLang="en-US" sz="1400" b="1" dirty="0" smtClean="0"/>
                        <a:t>（</a:t>
                      </a:r>
                      <a:r>
                        <a:rPr kumimoji="1" lang="en-US" altLang="ja-JP" sz="1400" b="1" dirty="0" smtClean="0"/>
                        <a:t>1%</a:t>
                      </a:r>
                      <a:r>
                        <a:rPr kumimoji="1" lang="ja-JP" altLang="en-US" sz="1400" b="1" dirty="0" smtClean="0"/>
                        <a:t>）</a:t>
                      </a:r>
                      <a:endParaRPr kumimoji="1" lang="ja-JP" altLang="en-US" sz="1400" b="1" dirty="0">
                        <a:latin typeface="Meiryo UI" panose="020B0604030504040204" pitchFamily="50" charset="-128"/>
                        <a:ea typeface="Meiryo UI" panose="020B0604030504040204" pitchFamily="50" charset="-128"/>
                      </a:endParaRPr>
                    </a:p>
                  </a:txBody>
                  <a:tcPr marL="36000" marR="36000" anchor="ctr">
                    <a:solidFill>
                      <a:schemeClr val="accent1">
                        <a:lumMod val="40000"/>
                        <a:lumOff val="60000"/>
                      </a:scheme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400" dirty="0" smtClean="0"/>
                        <a:t>1,083</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t>（</a:t>
                      </a:r>
                      <a:r>
                        <a:rPr kumimoji="1" lang="en-US" altLang="ja-JP" sz="1400" b="1" dirty="0" smtClean="0"/>
                        <a:t>1%</a:t>
                      </a:r>
                      <a:r>
                        <a:rPr kumimoji="1" lang="ja-JP" altLang="en-US" sz="1400" b="1" dirty="0" smtClean="0"/>
                        <a:t>）</a:t>
                      </a:r>
                      <a:endParaRPr kumimoji="1" lang="en-US" altLang="ja-JP" sz="1400" b="1" dirty="0" smtClean="0">
                        <a:latin typeface="Meiryo UI" panose="020B0604030504040204" pitchFamily="50" charset="-128"/>
                        <a:ea typeface="Meiryo UI" panose="020B0604030504040204" pitchFamily="50" charset="-128"/>
                      </a:endParaRPr>
                    </a:p>
                  </a:txBody>
                  <a:tcPr marL="36000" marR="36000" anchor="ctr">
                    <a:solidFill>
                      <a:schemeClr val="accent1">
                        <a:lumMod val="40000"/>
                        <a:lumOff val="60000"/>
                      </a:schemeClr>
                    </a:solidFill>
                  </a:tcPr>
                </a:tc>
                <a:extLst>
                  <a:ext uri="{0D108BD9-81ED-4DB2-BD59-A6C34878D82A}">
                    <a16:rowId xmlns:a16="http://schemas.microsoft.com/office/drawing/2014/main" val="1310397478"/>
                  </a:ext>
                </a:extLst>
              </a:tr>
              <a:tr h="551581">
                <a:tc>
                  <a:txBody>
                    <a:bodyPr/>
                    <a:lstStyle/>
                    <a:p>
                      <a:pPr algn="ctr"/>
                      <a:r>
                        <a:rPr kumimoji="1" lang="ja-JP" altLang="en-US" sz="1400" b="0" dirty="0" smtClean="0"/>
                        <a:t>総合計</a:t>
                      </a:r>
                      <a:endParaRPr kumimoji="1" lang="ja-JP" altLang="en-US" sz="1400" b="0" dirty="0">
                        <a:latin typeface="Meiryo UI" panose="020B0604030504040204" pitchFamily="50" charset="-128"/>
                        <a:ea typeface="Meiryo UI" panose="020B0604030504040204" pitchFamily="50" charset="-128"/>
                      </a:endParaRPr>
                    </a:p>
                  </a:txBody>
                  <a:tcPr marL="36000" marR="36000" anchor="ctr">
                    <a:solidFill>
                      <a:schemeClr val="accent1">
                        <a:lumMod val="40000"/>
                        <a:lumOff val="60000"/>
                      </a:schemeClr>
                    </a:solidFill>
                  </a:tcPr>
                </a:tc>
                <a:tc>
                  <a:txBody>
                    <a:bodyPr/>
                    <a:lstStyle/>
                    <a:p>
                      <a:pPr algn="r"/>
                      <a:r>
                        <a:rPr kumimoji="1" lang="en-US" altLang="ja-JP" sz="1400" dirty="0" smtClean="0"/>
                        <a:t>8,803,056</a:t>
                      </a:r>
                      <a:endParaRPr kumimoji="1" lang="en-US" altLang="ja-JP" sz="1400" dirty="0" smtClean="0">
                        <a:latin typeface="Meiryo UI" panose="020B0604030504040204" pitchFamily="50" charset="-128"/>
                        <a:ea typeface="Meiryo UI" panose="020B0604030504040204" pitchFamily="50" charset="-128"/>
                      </a:endParaRPr>
                    </a:p>
                  </a:txBody>
                  <a:tcPr marL="36000" marR="36000" anchor="ctr">
                    <a:solidFill>
                      <a:schemeClr val="accent1">
                        <a:lumMod val="40000"/>
                        <a:lumOff val="60000"/>
                      </a:scheme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400" dirty="0" smtClean="0">
                          <a:solidFill>
                            <a:schemeClr val="tx1"/>
                          </a:solidFill>
                        </a:rPr>
                        <a:t>110,910</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txBody>
                  <a:tcPr marL="36000" marR="36000" anchor="ctr">
                    <a:solidFill>
                      <a:schemeClr val="accent1">
                        <a:lumMod val="40000"/>
                        <a:lumOff val="60000"/>
                      </a:schemeClr>
                    </a:solidFill>
                  </a:tcPr>
                </a:tc>
                <a:tc>
                  <a:txBody>
                    <a:bodyPr/>
                    <a:lstStyle/>
                    <a:p>
                      <a:pPr algn="r"/>
                      <a:r>
                        <a:rPr kumimoji="1" lang="en-US" altLang="ja-JP" sz="1400" dirty="0" smtClean="0">
                          <a:latin typeface="+mn-lt"/>
                          <a:ea typeface="+mn-ea"/>
                        </a:rPr>
                        <a:t>694</a:t>
                      </a:r>
                      <a:endParaRPr kumimoji="1" lang="ja-JP" altLang="en-US" sz="1400" dirty="0">
                        <a:latin typeface="Meiryo UI" panose="020B0604030504040204" pitchFamily="50" charset="-128"/>
                        <a:ea typeface="Meiryo UI" panose="020B0604030504040204" pitchFamily="50" charset="-128"/>
                      </a:endParaRPr>
                    </a:p>
                  </a:txBody>
                  <a:tcPr marL="36000" marR="36000" anchor="ctr">
                    <a:solidFill>
                      <a:schemeClr val="accent1">
                        <a:lumMod val="40000"/>
                        <a:lumOff val="60000"/>
                      </a:scheme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400" dirty="0" smtClean="0">
                          <a:latin typeface="+mn-lt"/>
                          <a:ea typeface="+mn-ea"/>
                        </a:rPr>
                        <a:t>99,563</a:t>
                      </a:r>
                      <a:endParaRPr kumimoji="1" lang="en-US" altLang="ja-JP" sz="1400" dirty="0" smtClean="0">
                        <a:latin typeface="Meiryo UI" panose="020B0604030504040204" pitchFamily="50" charset="-128"/>
                        <a:ea typeface="Meiryo UI" panose="020B0604030504040204" pitchFamily="50" charset="-128"/>
                      </a:endParaRPr>
                    </a:p>
                  </a:txBody>
                  <a:tcPr marL="36000" marR="36000" anchor="ctr">
                    <a:solidFill>
                      <a:schemeClr val="accent1">
                        <a:lumMod val="40000"/>
                        <a:lumOff val="60000"/>
                      </a:schemeClr>
                    </a:solidFill>
                  </a:tcPr>
                </a:tc>
                <a:extLst>
                  <a:ext uri="{0D108BD9-81ED-4DB2-BD59-A6C34878D82A}">
                    <a16:rowId xmlns:a16="http://schemas.microsoft.com/office/drawing/2014/main" val="140555551"/>
                  </a:ext>
                </a:extLst>
              </a:tr>
            </a:tbl>
          </a:graphicData>
        </a:graphic>
      </p:graphicFrame>
      <p:graphicFrame>
        <p:nvGraphicFramePr>
          <p:cNvPr id="32" name="表 31"/>
          <p:cNvGraphicFramePr>
            <a:graphicFrameLocks noGrp="1"/>
          </p:cNvGraphicFramePr>
          <p:nvPr>
            <p:extLst/>
          </p:nvPr>
        </p:nvGraphicFramePr>
        <p:xfrm>
          <a:off x="5685501" y="4403772"/>
          <a:ext cx="6114521" cy="764802"/>
        </p:xfrm>
        <a:graphic>
          <a:graphicData uri="http://schemas.openxmlformats.org/drawingml/2006/table">
            <a:tbl>
              <a:tblPr/>
              <a:tblGrid>
                <a:gridCol w="6114521">
                  <a:extLst>
                    <a:ext uri="{9D8B030D-6E8A-4147-A177-3AD203B41FA5}">
                      <a16:colId xmlns:a16="http://schemas.microsoft.com/office/drawing/2014/main" val="590471719"/>
                    </a:ext>
                  </a:extLst>
                </a:gridCol>
              </a:tblGrid>
              <a:tr h="764802">
                <a:tc>
                  <a:txBody>
                    <a:bodyPr/>
                    <a:lstStyle/>
                    <a:p>
                      <a:endParaRPr kumimoji="1" lang="ja-JP" altLang="en-US" dirty="0"/>
                    </a:p>
                  </a:txBody>
                  <a:tcPr>
                    <a:lnL w="38100" cmpd="sng">
                      <a:solidFill>
                        <a:srgbClr val="FF0000"/>
                      </a:solidFill>
                      <a:prstDash val="solid"/>
                    </a:lnL>
                    <a:lnR w="38100" cmpd="sng">
                      <a:solidFill>
                        <a:srgbClr val="FF0000"/>
                      </a:solidFill>
                      <a:prstDash val="solid"/>
                    </a:lnR>
                    <a:lnT w="38100" cmpd="sng">
                      <a:solidFill>
                        <a:srgbClr val="FF0000"/>
                      </a:solidFill>
                      <a:prstDash val="solid"/>
                    </a:lnT>
                    <a:lnB w="38100" cmpd="sng">
                      <a:solidFill>
                        <a:srgbClr val="FF0000"/>
                      </a:solidFill>
                      <a:prstDash val="solid"/>
                    </a:lnB>
                  </a:tcPr>
                </a:tc>
                <a:extLst>
                  <a:ext uri="{0D108BD9-81ED-4DB2-BD59-A6C34878D82A}">
                    <a16:rowId xmlns:a16="http://schemas.microsoft.com/office/drawing/2014/main" val="3330087295"/>
                  </a:ext>
                </a:extLst>
              </a:tr>
            </a:tbl>
          </a:graphicData>
        </a:graphic>
      </p:graphicFrame>
      <p:graphicFrame>
        <p:nvGraphicFramePr>
          <p:cNvPr id="33" name="表 32"/>
          <p:cNvGraphicFramePr>
            <a:graphicFrameLocks noGrp="1"/>
          </p:cNvGraphicFramePr>
          <p:nvPr>
            <p:extLst/>
          </p:nvPr>
        </p:nvGraphicFramePr>
        <p:xfrm>
          <a:off x="5685501" y="5193548"/>
          <a:ext cx="6114521" cy="776055"/>
        </p:xfrm>
        <a:graphic>
          <a:graphicData uri="http://schemas.openxmlformats.org/drawingml/2006/table">
            <a:tbl>
              <a:tblPr/>
              <a:tblGrid>
                <a:gridCol w="6114521">
                  <a:extLst>
                    <a:ext uri="{9D8B030D-6E8A-4147-A177-3AD203B41FA5}">
                      <a16:colId xmlns:a16="http://schemas.microsoft.com/office/drawing/2014/main" val="590471719"/>
                    </a:ext>
                  </a:extLst>
                </a:gridCol>
              </a:tblGrid>
              <a:tr h="776055">
                <a:tc>
                  <a:txBody>
                    <a:bodyPr/>
                    <a:lstStyle/>
                    <a:p>
                      <a:endParaRPr kumimoji="1" lang="ja-JP" altLang="en-US" dirty="0"/>
                    </a:p>
                  </a:txBody>
                  <a:tcPr>
                    <a:lnL w="38100" cmpd="sng">
                      <a:solidFill>
                        <a:srgbClr val="FF0000"/>
                      </a:solidFill>
                      <a:prstDash val="solid"/>
                    </a:lnL>
                    <a:lnR w="38100" cmpd="sng">
                      <a:solidFill>
                        <a:srgbClr val="FF0000"/>
                      </a:solidFill>
                      <a:prstDash val="solid"/>
                    </a:lnR>
                    <a:lnT w="38100" cmpd="sng">
                      <a:solidFill>
                        <a:srgbClr val="FF0000"/>
                      </a:solidFill>
                      <a:prstDash val="solid"/>
                    </a:lnT>
                    <a:lnB w="38100" cmpd="sng">
                      <a:solidFill>
                        <a:srgbClr val="FF0000"/>
                      </a:solidFill>
                      <a:prstDash val="solid"/>
                    </a:lnB>
                  </a:tcPr>
                </a:tc>
                <a:extLst>
                  <a:ext uri="{0D108BD9-81ED-4DB2-BD59-A6C34878D82A}">
                    <a16:rowId xmlns:a16="http://schemas.microsoft.com/office/drawing/2014/main" val="3330087295"/>
                  </a:ext>
                </a:extLst>
              </a:tr>
            </a:tbl>
          </a:graphicData>
        </a:graphic>
      </p:graphicFrame>
      <p:sp>
        <p:nvSpPr>
          <p:cNvPr id="59" name="サブタイトル 2"/>
          <p:cNvSpPr txBox="1">
            <a:spLocks/>
          </p:cNvSpPr>
          <p:nvPr/>
        </p:nvSpPr>
        <p:spPr>
          <a:xfrm>
            <a:off x="4061782" y="4638897"/>
            <a:ext cx="410609" cy="227051"/>
          </a:xfrm>
          <a:prstGeom prst="rect">
            <a:avLst/>
          </a:prstGeom>
          <a:solidFill>
            <a:schemeClr val="tx1"/>
          </a:solidFill>
        </p:spPr>
        <p:txBody>
          <a:bodyPr vert="horz" lIns="0" tIns="0" rIns="0" bIns="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50000"/>
              </a:lnSpc>
            </a:pPr>
            <a:r>
              <a:rPr lang="ja-JP" altLang="en-US" sz="1050" b="1" dirty="0">
                <a:solidFill>
                  <a:schemeClr val="bg1"/>
                </a:solidFill>
              </a:rPr>
              <a:t>太子町</a:t>
            </a:r>
            <a:endParaRPr lang="en-US" altLang="ja-JP" sz="1050" b="1" dirty="0">
              <a:solidFill>
                <a:schemeClr val="bg1"/>
              </a:solidFill>
            </a:endParaRPr>
          </a:p>
        </p:txBody>
      </p:sp>
      <p:sp>
        <p:nvSpPr>
          <p:cNvPr id="63" name="サブタイトル 2"/>
          <p:cNvSpPr txBox="1">
            <a:spLocks/>
          </p:cNvSpPr>
          <p:nvPr/>
        </p:nvSpPr>
        <p:spPr>
          <a:xfrm>
            <a:off x="4024504" y="4928644"/>
            <a:ext cx="410609" cy="227051"/>
          </a:xfrm>
          <a:prstGeom prst="rect">
            <a:avLst/>
          </a:prstGeom>
          <a:solidFill>
            <a:schemeClr val="tx1"/>
          </a:solidFill>
        </p:spPr>
        <p:txBody>
          <a:bodyPr vert="horz" lIns="0" tIns="0" rIns="0" bIns="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50000"/>
              </a:lnSpc>
            </a:pPr>
            <a:r>
              <a:rPr lang="ja-JP" altLang="en-US" sz="1050" b="1" dirty="0">
                <a:solidFill>
                  <a:schemeClr val="bg1"/>
                </a:solidFill>
              </a:rPr>
              <a:t>河南町</a:t>
            </a:r>
            <a:endParaRPr lang="en-US" altLang="ja-JP" sz="1050" b="1" dirty="0">
              <a:solidFill>
                <a:schemeClr val="bg1"/>
              </a:solidFill>
            </a:endParaRPr>
          </a:p>
        </p:txBody>
      </p:sp>
      <p:sp>
        <p:nvSpPr>
          <p:cNvPr id="64" name="サブタイトル 2"/>
          <p:cNvSpPr txBox="1">
            <a:spLocks/>
          </p:cNvSpPr>
          <p:nvPr/>
        </p:nvSpPr>
        <p:spPr>
          <a:xfrm>
            <a:off x="3746553" y="5212565"/>
            <a:ext cx="688560" cy="227051"/>
          </a:xfrm>
          <a:prstGeom prst="rect">
            <a:avLst/>
          </a:prstGeom>
          <a:solidFill>
            <a:schemeClr val="tx1"/>
          </a:solidFill>
        </p:spPr>
        <p:txBody>
          <a:bodyPr vert="horz" lIns="0" tIns="0" rIns="0" bIns="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50000"/>
              </a:lnSpc>
            </a:pPr>
            <a:r>
              <a:rPr lang="ja-JP" altLang="en-US" sz="1050" b="1" dirty="0">
                <a:solidFill>
                  <a:schemeClr val="bg1"/>
                </a:solidFill>
              </a:rPr>
              <a:t>千早赤阪村</a:t>
            </a:r>
            <a:endParaRPr lang="en-US" altLang="ja-JP" sz="1050" b="1" dirty="0">
              <a:solidFill>
                <a:schemeClr val="bg1"/>
              </a:solidFill>
            </a:endParaRPr>
          </a:p>
        </p:txBody>
      </p:sp>
      <p:sp>
        <p:nvSpPr>
          <p:cNvPr id="65" name="サブタイトル 2"/>
          <p:cNvSpPr txBox="1">
            <a:spLocks/>
          </p:cNvSpPr>
          <p:nvPr/>
        </p:nvSpPr>
        <p:spPr>
          <a:xfrm>
            <a:off x="1800493" y="4767763"/>
            <a:ext cx="480344" cy="243395"/>
          </a:xfrm>
          <a:prstGeom prst="rect">
            <a:avLst/>
          </a:prstGeom>
          <a:solidFill>
            <a:schemeClr val="tx1"/>
          </a:solidFill>
        </p:spPr>
        <p:txBody>
          <a:bodyPr vert="horz" lIns="36000" tIns="0" rIns="0" bIns="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50000"/>
              </a:lnSpc>
            </a:pPr>
            <a:r>
              <a:rPr lang="ja-JP" altLang="en-US" sz="1050" b="1" dirty="0">
                <a:solidFill>
                  <a:schemeClr val="bg1"/>
                </a:solidFill>
              </a:rPr>
              <a:t>忠岡町</a:t>
            </a:r>
            <a:endParaRPr lang="en-US" altLang="ja-JP" sz="1050" b="1" dirty="0">
              <a:solidFill>
                <a:schemeClr val="bg1"/>
              </a:solidFill>
            </a:endParaRPr>
          </a:p>
        </p:txBody>
      </p:sp>
      <p:sp>
        <p:nvSpPr>
          <p:cNvPr id="66" name="サブタイトル 2"/>
          <p:cNvSpPr txBox="1">
            <a:spLocks/>
          </p:cNvSpPr>
          <p:nvPr/>
        </p:nvSpPr>
        <p:spPr>
          <a:xfrm>
            <a:off x="1270698" y="5544461"/>
            <a:ext cx="480344" cy="234455"/>
          </a:xfrm>
          <a:prstGeom prst="rect">
            <a:avLst/>
          </a:prstGeom>
          <a:solidFill>
            <a:schemeClr val="tx1"/>
          </a:solidFill>
        </p:spPr>
        <p:txBody>
          <a:bodyPr vert="horz" lIns="36000" tIns="0" rIns="0" bIns="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50000"/>
              </a:lnSpc>
            </a:pPr>
            <a:r>
              <a:rPr lang="ja-JP" altLang="en-US" sz="1050" b="1" dirty="0">
                <a:solidFill>
                  <a:schemeClr val="bg1"/>
                </a:solidFill>
              </a:rPr>
              <a:t>田尻町</a:t>
            </a:r>
            <a:endParaRPr lang="en-US" altLang="ja-JP" sz="1050" b="1" dirty="0">
              <a:solidFill>
                <a:schemeClr val="bg1"/>
              </a:solidFill>
            </a:endParaRPr>
          </a:p>
        </p:txBody>
      </p:sp>
      <p:sp>
        <p:nvSpPr>
          <p:cNvPr id="67" name="サブタイトル 2"/>
          <p:cNvSpPr txBox="1">
            <a:spLocks/>
          </p:cNvSpPr>
          <p:nvPr/>
        </p:nvSpPr>
        <p:spPr>
          <a:xfrm>
            <a:off x="718036" y="6427514"/>
            <a:ext cx="399556" cy="224078"/>
          </a:xfrm>
          <a:prstGeom prst="rect">
            <a:avLst/>
          </a:prstGeom>
          <a:solidFill>
            <a:schemeClr val="tx1"/>
          </a:solidFill>
        </p:spPr>
        <p:txBody>
          <a:bodyPr vert="horz" lIns="36000" tIns="0" rIns="0" bIns="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50000"/>
              </a:lnSpc>
            </a:pPr>
            <a:r>
              <a:rPr lang="ja-JP" altLang="en-US" sz="1050" b="1" dirty="0">
                <a:solidFill>
                  <a:schemeClr val="bg1"/>
                </a:solidFill>
              </a:rPr>
              <a:t>岬町</a:t>
            </a:r>
            <a:endParaRPr lang="en-US" altLang="ja-JP" sz="1050" b="1" dirty="0">
              <a:solidFill>
                <a:schemeClr val="bg1"/>
              </a:solidFill>
            </a:endParaRPr>
          </a:p>
        </p:txBody>
      </p:sp>
      <p:sp>
        <p:nvSpPr>
          <p:cNvPr id="21" name="テキスト ボックス 20"/>
          <p:cNvSpPr txBox="1"/>
          <p:nvPr/>
        </p:nvSpPr>
        <p:spPr>
          <a:xfrm>
            <a:off x="2238008" y="5623166"/>
            <a:ext cx="197934" cy="408956"/>
          </a:xfrm>
          <a:prstGeom prst="rect">
            <a:avLst/>
          </a:prstGeom>
          <a:solidFill>
            <a:schemeClr val="tx1"/>
          </a:solidFill>
        </p:spPr>
        <p:txBody>
          <a:bodyPr vert="eaVert" wrap="square" lIns="18000" tIns="0" rIns="18000" bIns="0" rtlCol="0">
            <a:spAutoFit/>
          </a:bodyPr>
          <a:lstStyle/>
          <a:p>
            <a:r>
              <a:rPr lang="ja-JP" altLang="en-US" sz="1050" b="1" dirty="0">
                <a:solidFill>
                  <a:schemeClr val="bg1"/>
                </a:solidFill>
                <a:latin typeface="Meiryo UI" panose="020B0604030504040204" pitchFamily="50" charset="-128"/>
                <a:ea typeface="Meiryo UI" panose="020B0604030504040204" pitchFamily="50" charset="-128"/>
              </a:rPr>
              <a:t>熊取町</a:t>
            </a:r>
          </a:p>
        </p:txBody>
      </p:sp>
      <p:sp>
        <p:nvSpPr>
          <p:cNvPr id="69" name="サブタイトル 2"/>
          <p:cNvSpPr txBox="1">
            <a:spLocks/>
          </p:cNvSpPr>
          <p:nvPr/>
        </p:nvSpPr>
        <p:spPr>
          <a:xfrm>
            <a:off x="4022495" y="1585104"/>
            <a:ext cx="410609" cy="222434"/>
          </a:xfrm>
          <a:prstGeom prst="rect">
            <a:avLst/>
          </a:prstGeom>
          <a:solidFill>
            <a:schemeClr val="tx1"/>
          </a:solidFill>
        </p:spPr>
        <p:txBody>
          <a:bodyPr vert="horz" lIns="0" tIns="0" rIns="0" bIns="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50000"/>
              </a:lnSpc>
            </a:pPr>
            <a:r>
              <a:rPr lang="ja-JP" altLang="en-US" sz="1050" b="1" dirty="0">
                <a:solidFill>
                  <a:schemeClr val="bg1"/>
                </a:solidFill>
              </a:rPr>
              <a:t>島本町</a:t>
            </a:r>
            <a:endParaRPr lang="en-US" altLang="ja-JP" sz="1050" b="1" dirty="0">
              <a:solidFill>
                <a:schemeClr val="bg1"/>
              </a:solidFill>
            </a:endParaRPr>
          </a:p>
        </p:txBody>
      </p:sp>
      <p:sp>
        <p:nvSpPr>
          <p:cNvPr id="70" name="サブタイトル 2"/>
          <p:cNvSpPr txBox="1">
            <a:spLocks/>
          </p:cNvSpPr>
          <p:nvPr/>
        </p:nvSpPr>
        <p:spPr>
          <a:xfrm>
            <a:off x="2832796" y="1429654"/>
            <a:ext cx="410609" cy="222434"/>
          </a:xfrm>
          <a:prstGeom prst="rect">
            <a:avLst/>
          </a:prstGeom>
          <a:solidFill>
            <a:schemeClr val="tx1"/>
          </a:solidFill>
        </p:spPr>
        <p:txBody>
          <a:bodyPr vert="horz" lIns="0" tIns="0" rIns="0" bIns="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50000"/>
              </a:lnSpc>
            </a:pPr>
            <a:r>
              <a:rPr lang="ja-JP" altLang="en-US" sz="1050" b="1" dirty="0">
                <a:solidFill>
                  <a:schemeClr val="bg1"/>
                </a:solidFill>
              </a:rPr>
              <a:t>豊能町</a:t>
            </a:r>
            <a:endParaRPr lang="en-US" altLang="ja-JP" sz="1050" b="1" dirty="0">
              <a:solidFill>
                <a:schemeClr val="bg1"/>
              </a:solidFill>
            </a:endParaRPr>
          </a:p>
        </p:txBody>
      </p:sp>
      <p:sp>
        <p:nvSpPr>
          <p:cNvPr id="71" name="サブタイトル 2"/>
          <p:cNvSpPr txBox="1">
            <a:spLocks/>
          </p:cNvSpPr>
          <p:nvPr/>
        </p:nvSpPr>
        <p:spPr>
          <a:xfrm>
            <a:off x="2422187" y="1047146"/>
            <a:ext cx="410609" cy="222434"/>
          </a:xfrm>
          <a:prstGeom prst="rect">
            <a:avLst/>
          </a:prstGeom>
          <a:solidFill>
            <a:schemeClr val="tx1"/>
          </a:solidFill>
        </p:spPr>
        <p:txBody>
          <a:bodyPr vert="horz" lIns="0" tIns="0" rIns="0" bIns="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50000"/>
              </a:lnSpc>
            </a:pPr>
            <a:r>
              <a:rPr lang="ja-JP" altLang="en-US" sz="1050" b="1" dirty="0">
                <a:solidFill>
                  <a:schemeClr val="bg1"/>
                </a:solidFill>
              </a:rPr>
              <a:t>能勢町</a:t>
            </a:r>
            <a:endParaRPr lang="en-US" altLang="ja-JP" sz="1050" b="1" dirty="0">
              <a:solidFill>
                <a:schemeClr val="bg1"/>
              </a:solidFill>
            </a:endParaRPr>
          </a:p>
        </p:txBody>
      </p:sp>
      <p:sp>
        <p:nvSpPr>
          <p:cNvPr id="23" name="テキスト ボックス 22"/>
          <p:cNvSpPr txBox="1"/>
          <p:nvPr/>
        </p:nvSpPr>
        <p:spPr>
          <a:xfrm>
            <a:off x="10805375" y="53469"/>
            <a:ext cx="1252850" cy="369332"/>
          </a:xfrm>
          <a:prstGeom prst="rect">
            <a:avLst/>
          </a:prstGeom>
          <a:solidFill>
            <a:schemeClr val="bg1"/>
          </a:solidFill>
          <a:ln>
            <a:noFill/>
          </a:ln>
        </p:spPr>
        <p:txBody>
          <a:bodyPr wrap="square" rtlCol="0" anchor="ctr">
            <a:spAutoFit/>
          </a:bodyPr>
          <a:lstStyle/>
          <a:p>
            <a:pPr algn="ctr"/>
            <a:r>
              <a:rPr lang="ja-JP" altLang="en-US" b="1" dirty="0"/>
              <a:t>別紙</a:t>
            </a:r>
            <a:endParaRPr kumimoji="1" lang="ja-JP" altLang="en-US" b="1" dirty="0"/>
          </a:p>
        </p:txBody>
      </p:sp>
      <p:sp>
        <p:nvSpPr>
          <p:cNvPr id="24"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26" name="サブタイトル 2"/>
          <p:cNvSpPr txBox="1">
            <a:spLocks/>
          </p:cNvSpPr>
          <p:nvPr/>
        </p:nvSpPr>
        <p:spPr>
          <a:xfrm>
            <a:off x="3338647" y="6560617"/>
            <a:ext cx="2294905" cy="236065"/>
          </a:xfrm>
          <a:prstGeom prst="rect">
            <a:avLst/>
          </a:prstGeom>
        </p:spPr>
        <p:txBody>
          <a:bodyPr vert="horz" lIns="74295" tIns="37148" rIns="74295" bIns="37148"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50000"/>
              </a:lnSpc>
            </a:pPr>
            <a:r>
              <a:rPr lang="ja-JP" altLang="en-US" sz="700" dirty="0" smtClean="0"/>
              <a:t>引用：大阪府 市町村ハンドブック</a:t>
            </a:r>
            <a:endParaRPr lang="en-US" altLang="ja-JP" sz="700" dirty="0"/>
          </a:p>
        </p:txBody>
      </p:sp>
    </p:spTree>
    <p:extLst>
      <p:ext uri="{BB962C8B-B14F-4D97-AF65-F5344CB8AC3E}">
        <p14:creationId xmlns:p14="http://schemas.microsoft.com/office/powerpoint/2010/main" val="5078774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7" name="テキスト ボックス 16"/>
          <p:cNvSpPr txBox="1"/>
          <p:nvPr/>
        </p:nvSpPr>
        <p:spPr>
          <a:xfrm>
            <a:off x="0" y="314855"/>
            <a:ext cx="12541718" cy="541174"/>
          </a:xfrm>
          <a:prstGeom prst="rect">
            <a:avLst/>
          </a:prstGeom>
          <a:noFill/>
          <a:ln w="28575">
            <a:noFill/>
          </a:ln>
        </p:spPr>
        <p:txBody>
          <a:bodyPr wrap="square" rtlCol="0">
            <a:spAutoFit/>
          </a:bodyPr>
          <a:lstStyle/>
          <a:p>
            <a:pPr marL="0" marR="0" lvl="0" indent="0" algn="l" defTabSz="914400" rtl="0" eaLnBrk="1" fontAlgn="auto" latinLnBrk="0" hangingPunct="1">
              <a:lnSpc>
                <a:spcPts val="3500"/>
              </a:lnSpc>
              <a:spcBef>
                <a:spcPts val="0"/>
              </a:spcBef>
              <a:spcAft>
                <a:spcPts val="0"/>
              </a:spcAft>
              <a:buClrTx/>
              <a:buSzTx/>
              <a:buFontTx/>
              <a:buNone/>
              <a:tabLst/>
              <a:defRPr/>
            </a:pP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③　実施</a:t>
            </a:r>
            <a:r>
              <a:rPr lang="ja-JP" altLang="en-US" sz="2000" b="1" dirty="0" smtClean="0"/>
              <a:t>内容</a:t>
            </a:r>
            <a:endParaRPr lang="ja-JP" altLang="en-US" sz="2000" b="1" dirty="0"/>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19" name="テキスト ボックス 18"/>
          <p:cNvSpPr txBox="1"/>
          <p:nvPr/>
        </p:nvSpPr>
        <p:spPr>
          <a:xfrm>
            <a:off x="352133" y="1005984"/>
            <a:ext cx="11069867" cy="399276"/>
          </a:xfrm>
          <a:prstGeom prst="rect">
            <a:avLst/>
          </a:prstGeom>
          <a:noFill/>
          <a:ln w="19050">
            <a:noFill/>
          </a:ln>
        </p:spPr>
        <p:txBody>
          <a:bodyPr wrap="square" rtlCol="0">
            <a:spAutoFit/>
          </a:bodyPr>
          <a:lstStyle/>
          <a:p>
            <a:pPr lvl="0">
              <a:lnSpc>
                <a:spcPts val="2300"/>
              </a:lnSpc>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lang="ja-JP" altLang="en-US" sz="2400" b="1" u="sng" dirty="0">
                <a:latin typeface="游ゴシック" panose="020F0502020204030204"/>
                <a:ea typeface="游ゴシック" panose="020B0400000000000000" pitchFamily="50" charset="-128"/>
              </a:rPr>
              <a:t>府民</a:t>
            </a:r>
            <a:r>
              <a:rPr kumimoji="1" lang="ja-JP" altLang="en-US" sz="2400" b="1" i="0" u="sng" strike="noStrike" kern="1200" cap="none" spc="0" normalizeH="0" baseline="0" noProof="0" dirty="0" err="1" smtClean="0">
                <a:ln>
                  <a:noFill/>
                </a:ln>
                <a:effectLst/>
                <a:uLnTx/>
                <a:uFillTx/>
                <a:latin typeface="游ゴシック" panose="020F0502020204030204"/>
                <a:ea typeface="游ゴシック" panose="020B0400000000000000" pitchFamily="50" charset="-128"/>
                <a:cs typeface="+mn-cs"/>
              </a:rPr>
              <a:t>への</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呼びかけ</a:t>
            </a:r>
            <a:endParaRPr kumimoji="1" lang="ja-JP" altLang="en-US" sz="2000" b="1"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p:txBody>
      </p:sp>
      <p:sp>
        <p:nvSpPr>
          <p:cNvPr id="21" name="正方形/長方形 20"/>
          <p:cNvSpPr/>
          <p:nvPr/>
        </p:nvSpPr>
        <p:spPr>
          <a:xfrm>
            <a:off x="352133" y="1438290"/>
            <a:ext cx="11596299" cy="187158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26" name="正方形/長方形 25"/>
          <p:cNvSpPr/>
          <p:nvPr/>
        </p:nvSpPr>
        <p:spPr>
          <a:xfrm>
            <a:off x="352133" y="1555215"/>
            <a:ext cx="12652366" cy="4452501"/>
          </a:xfrm>
          <a:prstGeom prst="rect">
            <a:avLst/>
          </a:prstGeom>
        </p:spPr>
        <p:txBody>
          <a:bodyPr wrap="square">
            <a:spAutoFit/>
          </a:bodyPr>
          <a:lstStyle/>
          <a:p>
            <a:pPr>
              <a:lnSpc>
                <a:spcPts val="2700"/>
              </a:lnSpc>
              <a:defRPr/>
            </a:pPr>
            <a:r>
              <a:rPr lang="ja-JP" altLang="en-US" sz="2000" b="1" dirty="0"/>
              <a:t>○　</a:t>
            </a:r>
            <a:r>
              <a:rPr lang="ja-JP" altLang="en-US" sz="2000" b="1" spc="-100" dirty="0" smtClean="0"/>
              <a:t>不要</a:t>
            </a:r>
            <a:r>
              <a:rPr lang="ja-JP" altLang="en-US" sz="2000" b="1" spc="-100" dirty="0"/>
              <a:t>不急の</a:t>
            </a:r>
            <a:r>
              <a:rPr lang="ja-JP" altLang="en-US" sz="2000" b="1" spc="-100" dirty="0" smtClean="0"/>
              <a:t>外出は自粛すること</a:t>
            </a:r>
            <a:r>
              <a:rPr lang="ja-JP" altLang="en-US" sz="1400" spc="-100" dirty="0" smtClean="0"/>
              <a:t>（特措法第</a:t>
            </a:r>
            <a:r>
              <a:rPr lang="en-US" altLang="ja-JP" sz="1400" spc="-100" dirty="0" smtClean="0"/>
              <a:t>24</a:t>
            </a:r>
            <a:r>
              <a:rPr lang="ja-JP" altLang="en-US" sz="1400" spc="-100" dirty="0" smtClean="0"/>
              <a:t>条第９項に基づく）</a:t>
            </a:r>
            <a:endParaRPr lang="en-US" altLang="ja-JP" sz="1400" b="1" dirty="0" smtClean="0"/>
          </a:p>
          <a:p>
            <a:pPr>
              <a:lnSpc>
                <a:spcPts val="1900"/>
              </a:lnSpc>
              <a:defRPr/>
            </a:pPr>
            <a:endParaRPr lang="en-US" altLang="ja-JP" sz="1400" b="1" dirty="0" smtClean="0"/>
          </a:p>
          <a:p>
            <a:pPr>
              <a:lnSpc>
                <a:spcPts val="1900"/>
              </a:lnSpc>
              <a:defRPr/>
            </a:pPr>
            <a:r>
              <a:rPr lang="ja-JP" altLang="en-US" sz="2000" b="1" dirty="0" smtClean="0"/>
              <a:t>○　不要不急の都道府県間移動、特に緊急事態措置区域との往来は、極力控えること</a:t>
            </a:r>
            <a:endParaRPr lang="en-US" altLang="ja-JP" sz="2000" b="1" dirty="0" smtClean="0"/>
          </a:p>
          <a:p>
            <a:pPr>
              <a:lnSpc>
                <a:spcPts val="1900"/>
              </a:lnSpc>
              <a:defRPr/>
            </a:pPr>
            <a:r>
              <a:rPr lang="ja-JP" altLang="en-US" sz="1400" dirty="0">
                <a:solidFill>
                  <a:prstClr val="black"/>
                </a:solidFill>
              </a:rPr>
              <a:t>　</a:t>
            </a:r>
            <a:r>
              <a:rPr lang="ja-JP" altLang="en-US" sz="1400" dirty="0" smtClean="0">
                <a:solidFill>
                  <a:prstClr val="black"/>
                </a:solidFill>
              </a:rPr>
              <a:t>　　　　　　　　　　　　　　　　　　　　　　　　　　　　　　　　　　　　　</a:t>
            </a:r>
            <a:r>
              <a:rPr lang="ja-JP" altLang="en-US" sz="1400" dirty="0">
                <a:solidFill>
                  <a:prstClr val="black"/>
                </a:solidFill>
              </a:rPr>
              <a:t>　</a:t>
            </a:r>
            <a:r>
              <a:rPr lang="ja-JP" altLang="en-US" sz="1400" dirty="0" smtClean="0">
                <a:solidFill>
                  <a:prstClr val="black"/>
                </a:solidFill>
              </a:rPr>
              <a:t>　　　　　　　　　　（法第</a:t>
            </a:r>
            <a:r>
              <a:rPr lang="en-US" altLang="ja-JP" sz="1400" dirty="0" smtClean="0">
                <a:solidFill>
                  <a:prstClr val="black"/>
                </a:solidFill>
              </a:rPr>
              <a:t>24</a:t>
            </a:r>
            <a:r>
              <a:rPr lang="ja-JP" altLang="en-US" sz="1400" dirty="0" smtClean="0">
                <a:solidFill>
                  <a:prstClr val="black"/>
                </a:solidFill>
              </a:rPr>
              <a:t>条第９項に基づく）</a:t>
            </a:r>
            <a:endParaRPr lang="en-US" altLang="ja-JP" sz="1400" dirty="0" smtClean="0">
              <a:solidFill>
                <a:prstClr val="black"/>
              </a:solidFill>
            </a:endParaRPr>
          </a:p>
          <a:p>
            <a:pPr lvl="0">
              <a:lnSpc>
                <a:spcPts val="1900"/>
              </a:lnSpc>
              <a:defRPr/>
            </a:pPr>
            <a:endParaRPr lang="en-US" altLang="ja-JP" sz="1400" b="1" dirty="0" smtClean="0"/>
          </a:p>
          <a:p>
            <a:pPr>
              <a:lnSpc>
                <a:spcPts val="2300"/>
              </a:lnSpc>
              <a:defRPr/>
            </a:pPr>
            <a:r>
              <a:rPr lang="ja-JP" altLang="en-US" sz="2000" b="1" dirty="0" smtClean="0"/>
              <a:t>○　感染対策が徹底されていない飲食店等の利用を自粛すること</a:t>
            </a:r>
            <a:r>
              <a:rPr lang="ja-JP" altLang="en-US" sz="1400" dirty="0" smtClean="0"/>
              <a:t>（法第</a:t>
            </a:r>
            <a:r>
              <a:rPr lang="en-US" altLang="ja-JP" sz="1400" dirty="0" smtClean="0"/>
              <a:t>24</a:t>
            </a:r>
            <a:r>
              <a:rPr lang="ja-JP" altLang="en-US" sz="1400" dirty="0" smtClean="0"/>
              <a:t>条第９項に基づく）</a:t>
            </a:r>
            <a:endParaRPr lang="en-US" altLang="ja-JP" sz="1400" dirty="0" smtClean="0"/>
          </a:p>
          <a:p>
            <a:pPr>
              <a:lnSpc>
                <a:spcPts val="2300"/>
              </a:lnSpc>
              <a:defRPr/>
            </a:pPr>
            <a:endParaRPr lang="en-US" altLang="ja-JP" sz="2000" dirty="0" smtClean="0"/>
          </a:p>
          <a:p>
            <a:pPr>
              <a:lnSpc>
                <a:spcPts val="2300"/>
              </a:lnSpc>
              <a:defRPr/>
            </a:pPr>
            <a:r>
              <a:rPr lang="ja-JP" altLang="en-US" sz="2000" b="1" dirty="0" smtClean="0"/>
              <a:t>○</a:t>
            </a:r>
            <a:r>
              <a:rPr lang="ja-JP" altLang="en-US" sz="2000" b="1" dirty="0"/>
              <a:t>　</a:t>
            </a:r>
            <a:r>
              <a:rPr lang="ja-JP" altLang="en-US" sz="2000" dirty="0"/>
              <a:t>営業時間短縮を要請した時間以降、飲食店にみだりに出入りしないこと</a:t>
            </a:r>
            <a:r>
              <a:rPr lang="ja-JP" altLang="en-US" sz="1400" dirty="0"/>
              <a:t>（法第</a:t>
            </a:r>
            <a:r>
              <a:rPr lang="en-US" altLang="ja-JP" sz="1400" dirty="0"/>
              <a:t>31</a:t>
            </a:r>
            <a:r>
              <a:rPr lang="ja-JP" altLang="en-US" sz="1400" dirty="0"/>
              <a:t>条の６第２項に基づく</a:t>
            </a:r>
            <a:r>
              <a:rPr lang="ja-JP" altLang="en-US" sz="1400" dirty="0" smtClean="0"/>
              <a:t>）</a:t>
            </a:r>
            <a:endParaRPr lang="en-US" altLang="ja-JP" sz="2000" dirty="0" smtClean="0"/>
          </a:p>
          <a:p>
            <a:pPr>
              <a:lnSpc>
                <a:spcPts val="2300"/>
              </a:lnSpc>
              <a:defRPr/>
            </a:pPr>
            <a:endParaRPr lang="en-US" altLang="ja-JP" sz="2000" dirty="0" smtClean="0"/>
          </a:p>
          <a:p>
            <a:pPr>
              <a:lnSpc>
                <a:spcPts val="2300"/>
              </a:lnSpc>
              <a:defRPr/>
            </a:pPr>
            <a:r>
              <a:rPr lang="ja-JP" altLang="en-US" sz="2000" dirty="0" smtClean="0"/>
              <a:t>○　２人以下</a:t>
            </a:r>
            <a:r>
              <a:rPr lang="en-US" altLang="ja-JP" sz="1400" dirty="0" smtClean="0"/>
              <a:t>※</a:t>
            </a:r>
            <a:r>
              <a:rPr lang="ja-JP" altLang="en-US" sz="1400" dirty="0" smtClean="0"/>
              <a:t>１</a:t>
            </a:r>
            <a:r>
              <a:rPr lang="ja-JP" altLang="en-US" sz="2000" dirty="0" smtClean="0"/>
              <a:t>のマスク会食</a:t>
            </a:r>
            <a:r>
              <a:rPr lang="en-US" altLang="ja-JP" sz="1400" dirty="0" smtClean="0"/>
              <a:t>※</a:t>
            </a:r>
            <a:r>
              <a:rPr lang="ja-JP" altLang="en-US" sz="1400" dirty="0" smtClean="0"/>
              <a:t>２</a:t>
            </a:r>
            <a:r>
              <a:rPr lang="ja-JP" altLang="en-US" sz="2000" dirty="0" smtClean="0"/>
              <a:t>の徹底</a:t>
            </a:r>
            <a:r>
              <a:rPr lang="ja-JP" altLang="en-US" sz="1400" dirty="0"/>
              <a:t>（法第</a:t>
            </a:r>
            <a:r>
              <a:rPr lang="en-US" altLang="ja-JP" sz="1400" dirty="0"/>
              <a:t>24</a:t>
            </a:r>
            <a:r>
              <a:rPr lang="ja-JP" altLang="en-US" sz="1400" dirty="0"/>
              <a:t>条第９項に基づく</a:t>
            </a:r>
            <a:r>
              <a:rPr lang="ja-JP" altLang="en-US" sz="1400" dirty="0" smtClean="0"/>
              <a:t>）</a:t>
            </a:r>
            <a:endParaRPr lang="en-US" altLang="ja-JP" sz="1400" dirty="0" smtClean="0"/>
          </a:p>
          <a:p>
            <a:pPr>
              <a:lnSpc>
                <a:spcPts val="2300"/>
              </a:lnSpc>
              <a:defRPr/>
            </a:pPr>
            <a:r>
              <a:rPr lang="ja-JP" altLang="en-US" sz="1400" dirty="0"/>
              <a:t>　</a:t>
            </a:r>
            <a:r>
              <a:rPr lang="ja-JP" altLang="en-US" sz="1400" dirty="0" smtClean="0"/>
              <a:t>　　　</a:t>
            </a:r>
            <a:r>
              <a:rPr lang="en-US" altLang="ja-JP" sz="1400" dirty="0" smtClean="0"/>
              <a:t>※</a:t>
            </a:r>
            <a:r>
              <a:rPr lang="ja-JP" altLang="en-US" sz="1400" dirty="0" smtClean="0"/>
              <a:t>１　家族や乳幼児・子ども、高齢者・</a:t>
            </a:r>
            <a:r>
              <a:rPr lang="ja-JP" altLang="en-US" sz="1400" dirty="0" err="1" smtClean="0"/>
              <a:t>障がい</a:t>
            </a:r>
            <a:r>
              <a:rPr lang="ja-JP" altLang="en-US" sz="1400" dirty="0" smtClean="0"/>
              <a:t>者の介助者などはこの限りでない</a:t>
            </a:r>
            <a:endParaRPr lang="en-US" altLang="ja-JP" sz="1400" dirty="0" smtClean="0"/>
          </a:p>
          <a:p>
            <a:pPr>
              <a:lnSpc>
                <a:spcPts val="2300"/>
              </a:lnSpc>
              <a:defRPr/>
            </a:pPr>
            <a:r>
              <a:rPr lang="ja-JP" altLang="en-US" sz="1400" dirty="0"/>
              <a:t>　</a:t>
            </a:r>
            <a:r>
              <a:rPr lang="ja-JP" altLang="en-US" sz="1400" dirty="0" smtClean="0"/>
              <a:t>　　　</a:t>
            </a:r>
            <a:r>
              <a:rPr lang="en-US" altLang="ja-JP" sz="1400" dirty="0" smtClean="0"/>
              <a:t>※</a:t>
            </a:r>
            <a:r>
              <a:rPr lang="ja-JP" altLang="en-US" sz="1400" dirty="0" smtClean="0"/>
              <a:t>２　疾患等によりマスクの着用が困難な場合などはこの限りでない</a:t>
            </a:r>
            <a:r>
              <a:rPr lang="ja-JP" altLang="en-US" sz="2000" b="1" dirty="0" smtClean="0"/>
              <a:t>　　　　　　　　　　　　　　　　　　　　　</a:t>
            </a:r>
            <a:endParaRPr lang="en-US" altLang="ja-JP" sz="1400" b="1" dirty="0"/>
          </a:p>
          <a:p>
            <a:pPr>
              <a:lnSpc>
                <a:spcPts val="1900"/>
              </a:lnSpc>
              <a:defRPr/>
            </a:pPr>
            <a:endParaRPr lang="en-US" altLang="ja-JP" sz="2000" b="1" dirty="0" smtClean="0"/>
          </a:p>
          <a:p>
            <a:pPr>
              <a:lnSpc>
                <a:spcPts val="1900"/>
              </a:lnSpc>
              <a:defRPr/>
            </a:pPr>
            <a:r>
              <a:rPr lang="ja-JP" altLang="en-US" sz="2000" dirty="0" smtClean="0"/>
              <a:t>○　</a:t>
            </a:r>
            <a:r>
              <a:rPr lang="ja-JP" altLang="en-US" sz="2000" dirty="0"/>
              <a:t>路上、公園等における集団での飲酒は自粛する</a:t>
            </a:r>
            <a:r>
              <a:rPr lang="ja-JP" altLang="en-US" sz="2000" dirty="0" smtClean="0"/>
              <a:t>こと</a:t>
            </a:r>
            <a:r>
              <a:rPr lang="ja-JP" altLang="en-US" sz="1400" dirty="0" smtClean="0"/>
              <a:t>（法第</a:t>
            </a:r>
            <a:r>
              <a:rPr lang="en-US" altLang="ja-JP" sz="1400" dirty="0" smtClean="0"/>
              <a:t>24</a:t>
            </a:r>
            <a:r>
              <a:rPr lang="ja-JP" altLang="en-US" sz="1400" dirty="0" smtClean="0"/>
              <a:t>条第９項に基づく）</a:t>
            </a:r>
            <a:endParaRPr lang="en-US" altLang="ja-JP" sz="2000" dirty="0" smtClean="0"/>
          </a:p>
          <a:p>
            <a:pPr>
              <a:lnSpc>
                <a:spcPts val="1900"/>
              </a:lnSpc>
              <a:defRPr/>
            </a:pPr>
            <a:endParaRPr lang="en-US" altLang="ja-JP" sz="1400" dirty="0" smtClean="0"/>
          </a:p>
          <a:p>
            <a:pPr>
              <a:lnSpc>
                <a:spcPts val="1900"/>
              </a:lnSpc>
              <a:defRPr/>
            </a:pPr>
            <a:r>
              <a:rPr lang="ja-JP" altLang="en-US" sz="2000" dirty="0"/>
              <a:t>○　</a:t>
            </a:r>
            <a:r>
              <a:rPr lang="ja-JP" altLang="en-US" sz="2000" dirty="0" smtClean="0"/>
              <a:t>少し</a:t>
            </a:r>
            <a:r>
              <a:rPr lang="ja-JP" altLang="en-US" sz="2000" dirty="0"/>
              <a:t>でも症状がある場合、早めに検査を受診する</a:t>
            </a:r>
            <a:r>
              <a:rPr lang="ja-JP" altLang="en-US" sz="2000" dirty="0" smtClean="0"/>
              <a:t>こと</a:t>
            </a:r>
            <a:r>
              <a:rPr lang="ja-JP" altLang="en-US" sz="1400" dirty="0" smtClean="0"/>
              <a:t>（法第</a:t>
            </a:r>
            <a:r>
              <a:rPr lang="en-US" altLang="ja-JP" sz="1400" dirty="0" smtClean="0"/>
              <a:t>24</a:t>
            </a:r>
            <a:r>
              <a:rPr lang="ja-JP" altLang="en-US" sz="1400" dirty="0" smtClean="0"/>
              <a:t>条第９項に基づく）</a:t>
            </a:r>
            <a:endParaRPr lang="ja-JP" altLang="en-US" sz="1600" dirty="0" smtClean="0"/>
          </a:p>
        </p:txBody>
      </p:sp>
    </p:spTree>
    <p:extLst>
      <p:ext uri="{BB962C8B-B14F-4D97-AF65-F5344CB8AC3E}">
        <p14:creationId xmlns:p14="http://schemas.microsoft.com/office/powerpoint/2010/main" val="14052536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8" name="テキスト ボックス 17"/>
          <p:cNvSpPr txBox="1"/>
          <p:nvPr/>
        </p:nvSpPr>
        <p:spPr>
          <a:xfrm>
            <a:off x="251090" y="506383"/>
            <a:ext cx="11069867" cy="682238"/>
          </a:xfrm>
          <a:prstGeom prst="rect">
            <a:avLst/>
          </a:prstGeom>
          <a:noFill/>
          <a:ln w="19050">
            <a:noFill/>
          </a:ln>
        </p:spPr>
        <p:txBody>
          <a:bodyPr wrap="square" rtlCol="0">
            <a:spAutoFit/>
          </a:bodyPr>
          <a:lstStyle/>
          <a:p>
            <a:pPr>
              <a:lnSpc>
                <a:spcPts val="2300"/>
              </a:lnSpc>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大学等への</a:t>
            </a:r>
            <a:r>
              <a:rPr lang="ja-JP" altLang="en-US" sz="2400" b="1" u="sng" dirty="0" smtClean="0">
                <a:latin typeface="游ゴシック" panose="020F0502020204030204"/>
                <a:ea typeface="游ゴシック" panose="020B0400000000000000" pitchFamily="50" charset="-128"/>
              </a:rPr>
              <a:t>お願い</a:t>
            </a:r>
            <a:r>
              <a:rPr lang="ja-JP" altLang="en-US" sz="2000" dirty="0" smtClean="0"/>
              <a:t>（特措法第</a:t>
            </a:r>
            <a:r>
              <a:rPr lang="en-US" altLang="ja-JP" sz="2000" dirty="0" smtClean="0"/>
              <a:t>24</a:t>
            </a:r>
            <a:r>
              <a:rPr lang="ja-JP" altLang="en-US" sz="2000" dirty="0" smtClean="0"/>
              <a:t>条第９項に基づく）</a:t>
            </a:r>
            <a:endParaRPr lang="en-US" altLang="ja-JP" sz="2000" dirty="0"/>
          </a:p>
          <a:p>
            <a:pPr lvl="0">
              <a:lnSpc>
                <a:spcPts val="2300"/>
              </a:lnSpc>
              <a:defRPr/>
            </a:pPr>
            <a:endParaRPr kumimoji="1" lang="ja-JP" altLang="en-US" sz="2000" b="1"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22" name="正方形/長方形 21"/>
          <p:cNvSpPr/>
          <p:nvPr/>
        </p:nvSpPr>
        <p:spPr>
          <a:xfrm>
            <a:off x="454269" y="968473"/>
            <a:ext cx="11502118" cy="1774728"/>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13" name="正方形/長方形 12"/>
          <p:cNvSpPr/>
          <p:nvPr/>
        </p:nvSpPr>
        <p:spPr>
          <a:xfrm>
            <a:off x="595510" y="1090499"/>
            <a:ext cx="12165612" cy="2605842"/>
          </a:xfrm>
          <a:prstGeom prst="rect">
            <a:avLst/>
          </a:prstGeom>
        </p:spPr>
        <p:txBody>
          <a:bodyPr wrap="square">
            <a:spAutoFit/>
          </a:bodyPr>
          <a:lstStyle/>
          <a:p>
            <a:pPr>
              <a:lnSpc>
                <a:spcPts val="3200"/>
              </a:lnSpc>
              <a:defRPr/>
            </a:pPr>
            <a:r>
              <a:rPr lang="ja-JP" altLang="en-US" sz="2000" b="1" dirty="0" smtClean="0"/>
              <a:t>○　発熱</a:t>
            </a:r>
            <a:r>
              <a:rPr lang="ja-JP" altLang="en-US" sz="2000" b="1" dirty="0"/>
              <a:t>等の症状がある学生は、登校や活動参加を控えるよう、周知徹底する</a:t>
            </a:r>
            <a:r>
              <a:rPr lang="ja-JP" altLang="en-US" sz="2000" b="1" dirty="0" smtClean="0"/>
              <a:t>こと</a:t>
            </a:r>
            <a:endParaRPr lang="en-US" altLang="ja-JP" sz="2000" b="1" dirty="0" smtClean="0"/>
          </a:p>
          <a:p>
            <a:pPr>
              <a:lnSpc>
                <a:spcPts val="3200"/>
              </a:lnSpc>
              <a:defRPr/>
            </a:pPr>
            <a:r>
              <a:rPr lang="ja-JP" altLang="en-US" sz="2000" b="1" dirty="0"/>
              <a:t>○　学生に対し</a:t>
            </a:r>
            <a:r>
              <a:rPr lang="ja-JP" altLang="en-US" sz="2000" b="1" dirty="0" smtClean="0"/>
              <a:t>、以下の行動の自粛を徹底すること</a:t>
            </a:r>
            <a:endParaRPr lang="en-US" altLang="ja-JP" sz="2000" b="1" dirty="0" smtClean="0"/>
          </a:p>
          <a:p>
            <a:pPr>
              <a:lnSpc>
                <a:spcPts val="3200"/>
              </a:lnSpc>
              <a:defRPr/>
            </a:pPr>
            <a:r>
              <a:rPr lang="ja-JP" altLang="en-US" sz="2000" b="1" dirty="0"/>
              <a:t>　</a:t>
            </a:r>
            <a:r>
              <a:rPr lang="ja-JP" altLang="en-US" sz="2000" b="1" dirty="0" smtClean="0"/>
              <a:t>　　・クラスター発生のリスクがある、部活動</a:t>
            </a:r>
            <a:r>
              <a:rPr lang="ja-JP" altLang="en-US" sz="2000" b="1" dirty="0"/>
              <a:t>、</a:t>
            </a:r>
            <a:r>
              <a:rPr lang="ja-JP" altLang="en-US" sz="2000" b="1" dirty="0" smtClean="0"/>
              <a:t>多人数が接触する活動及び前後の会食</a:t>
            </a:r>
            <a:endParaRPr lang="en-US" altLang="ja-JP" sz="2000" b="1" dirty="0" smtClean="0"/>
          </a:p>
          <a:p>
            <a:pPr>
              <a:lnSpc>
                <a:spcPts val="3200"/>
              </a:lnSpc>
              <a:defRPr/>
            </a:pPr>
            <a:r>
              <a:rPr lang="ja-JP" altLang="en-US" sz="2000" b="1" dirty="0" smtClean="0"/>
              <a:t>　　　・旅行（合宿を含む）や自宅、友人宅での飲み会</a:t>
            </a:r>
            <a:endParaRPr lang="en-US" altLang="ja-JP" sz="2000" b="1" dirty="0" smtClean="0"/>
          </a:p>
          <a:p>
            <a:pPr>
              <a:lnSpc>
                <a:spcPts val="3200"/>
              </a:lnSpc>
              <a:defRPr/>
            </a:pPr>
            <a:r>
              <a:rPr lang="ja-JP" altLang="en-US" sz="2000" spc="-100" dirty="0" smtClean="0"/>
              <a:t>○　</a:t>
            </a:r>
            <a:r>
              <a:rPr lang="ja-JP" altLang="en-US" sz="2000" spc="-130" dirty="0" smtClean="0"/>
              <a:t>学生寮における感染防止策などについて、学生に注意喚起を徹底すること</a:t>
            </a:r>
            <a:endParaRPr lang="en-US" altLang="ja-JP" sz="2000" spc="-130" dirty="0" smtClean="0"/>
          </a:p>
          <a:p>
            <a:pPr>
              <a:lnSpc>
                <a:spcPct val="150000"/>
              </a:lnSpc>
              <a:defRPr/>
            </a:pPr>
            <a:endParaRPr lang="en-US" altLang="ja-JP" sz="2000" b="1" strike="dblStrike" spc="-130" dirty="0"/>
          </a:p>
        </p:txBody>
      </p:sp>
      <p:sp>
        <p:nvSpPr>
          <p:cNvPr id="8" name="正方形/長方形 7"/>
          <p:cNvSpPr/>
          <p:nvPr/>
        </p:nvSpPr>
        <p:spPr>
          <a:xfrm>
            <a:off x="502480" y="4206381"/>
            <a:ext cx="11463651" cy="2464777"/>
          </a:xfrm>
          <a:prstGeom prst="rect">
            <a:avLst/>
          </a:prstGeom>
        </p:spPr>
        <p:txBody>
          <a:bodyPr wrap="square">
            <a:spAutoFit/>
          </a:bodyPr>
          <a:lstStyle/>
          <a:p>
            <a:pPr>
              <a:lnSpc>
                <a:spcPts val="3700"/>
              </a:lnSpc>
              <a:defRPr/>
            </a:pPr>
            <a:r>
              <a:rPr lang="ja-JP" altLang="en-US" sz="2000" b="1" dirty="0" smtClean="0"/>
              <a:t>○</a:t>
            </a:r>
            <a:r>
              <a:rPr lang="ja-JP" altLang="en-US" sz="2000" b="1" spc="-100" dirty="0"/>
              <a:t>　</a:t>
            </a:r>
            <a:r>
              <a:rPr lang="ja-JP" altLang="en-US" sz="2000" b="1" spc="-100" dirty="0" smtClean="0"/>
              <a:t>在宅勤務（テレワーク）等による、出勤者数の７割減をめざすこと</a:t>
            </a:r>
            <a:endParaRPr lang="en-US" altLang="ja-JP" sz="2000" b="1" spc="-100" dirty="0" smtClean="0"/>
          </a:p>
          <a:p>
            <a:pPr>
              <a:lnSpc>
                <a:spcPts val="3700"/>
              </a:lnSpc>
              <a:defRPr/>
            </a:pPr>
            <a:r>
              <a:rPr lang="ja-JP" altLang="en-US" sz="2000" b="1" spc="-100" dirty="0" smtClean="0"/>
              <a:t>○　</a:t>
            </a:r>
            <a:r>
              <a:rPr lang="ja-JP" altLang="en-US" sz="2000" b="1" dirty="0" smtClean="0"/>
              <a:t>職場に出勤する場合でも、時差出勤、自転車通勤等の人との接触を低減する取組みを強力に</a:t>
            </a:r>
            <a:endParaRPr lang="en-US" altLang="ja-JP" sz="2000" b="1" dirty="0" smtClean="0"/>
          </a:p>
          <a:p>
            <a:pPr>
              <a:lnSpc>
                <a:spcPts val="3700"/>
              </a:lnSpc>
              <a:defRPr/>
            </a:pPr>
            <a:r>
              <a:rPr lang="ja-JP" altLang="en-US" sz="2000" b="1" dirty="0"/>
              <a:t>　</a:t>
            </a:r>
            <a:r>
              <a:rPr lang="ja-JP" altLang="en-US" sz="2000" b="1" dirty="0" smtClean="0"/>
              <a:t>推進すること</a:t>
            </a:r>
            <a:endParaRPr lang="en-US" altLang="ja-JP" sz="2000" b="1" dirty="0" smtClean="0"/>
          </a:p>
          <a:p>
            <a:pPr>
              <a:lnSpc>
                <a:spcPts val="3700"/>
              </a:lnSpc>
              <a:defRPr/>
            </a:pPr>
            <a:r>
              <a:rPr lang="ja-JP" altLang="en-US" sz="2000" b="1" spc="-100" dirty="0" smtClean="0"/>
              <a:t>○　休憩室、喫煙所、更衣室などでマスクを外した会話を控えること。</a:t>
            </a:r>
            <a:endParaRPr lang="en-US" altLang="ja-JP" sz="1400" spc="-100" dirty="0" smtClean="0"/>
          </a:p>
          <a:p>
            <a:pPr>
              <a:lnSpc>
                <a:spcPts val="3700"/>
              </a:lnSpc>
              <a:defRPr/>
            </a:pPr>
            <a:r>
              <a:rPr lang="ja-JP" altLang="en-US" sz="2000" spc="-100" dirty="0" smtClean="0"/>
              <a:t>○　業種別ガイドラインを遵守すること</a:t>
            </a:r>
            <a:endParaRPr lang="en-US" altLang="ja-JP" sz="2000" spc="-100" dirty="0" smtClean="0"/>
          </a:p>
        </p:txBody>
      </p:sp>
      <p:sp>
        <p:nvSpPr>
          <p:cNvPr id="9" name="テキスト ボックス 8"/>
          <p:cNvSpPr txBox="1"/>
          <p:nvPr/>
        </p:nvSpPr>
        <p:spPr>
          <a:xfrm>
            <a:off x="251090" y="3784823"/>
            <a:ext cx="11069867" cy="682238"/>
          </a:xfrm>
          <a:prstGeom prst="rect">
            <a:avLst/>
          </a:prstGeom>
          <a:noFill/>
          <a:ln w="19050">
            <a:noFill/>
          </a:ln>
        </p:spPr>
        <p:txBody>
          <a:bodyPr wrap="square" rtlCol="0">
            <a:spAutoFit/>
          </a:bodyPr>
          <a:lstStyle/>
          <a:p>
            <a:pPr>
              <a:lnSpc>
                <a:spcPts val="2300"/>
              </a:lnSpc>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lang="ja-JP" altLang="en-US" sz="2400" b="1" u="sng" dirty="0">
                <a:latin typeface="游ゴシック" panose="020F0502020204030204"/>
                <a:ea typeface="游ゴシック" panose="020B0400000000000000" pitchFamily="50" charset="-128"/>
              </a:rPr>
              <a:t>経済界</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への</a:t>
            </a:r>
            <a:r>
              <a:rPr lang="ja-JP" altLang="en-US" sz="2400" b="1" u="sng" dirty="0" smtClean="0">
                <a:latin typeface="游ゴシック" panose="020F0502020204030204"/>
                <a:ea typeface="游ゴシック" panose="020B0400000000000000" pitchFamily="50" charset="-128"/>
              </a:rPr>
              <a:t>お願い</a:t>
            </a:r>
            <a:r>
              <a:rPr lang="ja-JP" altLang="en-US" sz="2000" dirty="0" smtClean="0"/>
              <a:t>（特措法第</a:t>
            </a:r>
            <a:r>
              <a:rPr lang="en-US" altLang="ja-JP" sz="2000" dirty="0" smtClean="0"/>
              <a:t>24</a:t>
            </a:r>
            <a:r>
              <a:rPr lang="ja-JP" altLang="en-US" sz="2000" dirty="0" smtClean="0"/>
              <a:t>条第９項に基づく）</a:t>
            </a:r>
            <a:endParaRPr lang="en-US" altLang="ja-JP" sz="2000" dirty="0"/>
          </a:p>
          <a:p>
            <a:pPr lvl="0">
              <a:lnSpc>
                <a:spcPts val="2300"/>
              </a:lnSpc>
              <a:defRPr/>
            </a:pPr>
            <a:endParaRPr kumimoji="1" lang="ja-JP" altLang="en-US" sz="2000" b="1"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p:txBody>
      </p:sp>
      <p:sp>
        <p:nvSpPr>
          <p:cNvPr id="10" name="正方形/長方形 9"/>
          <p:cNvSpPr/>
          <p:nvPr/>
        </p:nvSpPr>
        <p:spPr>
          <a:xfrm>
            <a:off x="455927" y="4224704"/>
            <a:ext cx="11560074" cy="195760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Tree>
    <p:extLst>
      <p:ext uri="{BB962C8B-B14F-4D97-AF65-F5344CB8AC3E}">
        <p14:creationId xmlns:p14="http://schemas.microsoft.com/office/powerpoint/2010/main" val="14515444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スライド番号プレースホルダー 3"/>
          <p:cNvSpPr>
            <a:spLocks noGrp="1"/>
          </p:cNvSpPr>
          <p:nvPr>
            <p:ph type="sldNum" sz="quarter" idx="12"/>
          </p:nvPr>
        </p:nvSpPr>
        <p:spPr>
          <a:xfrm>
            <a:off x="9448800" y="6516856"/>
            <a:ext cx="2743200" cy="365125"/>
          </a:xfrm>
        </p:spPr>
        <p:txBody>
          <a:bodyPr/>
          <a:lstStyle/>
          <a:p>
            <a:fld id="{38329C25-BD09-4AEE-90D6-E5269A43C3B5}" type="slidenum">
              <a:rPr kumimoji="1" lang="ja-JP" altLang="en-US" sz="2000" smtClean="0">
                <a:solidFill>
                  <a:schemeClr val="tx1"/>
                </a:solidFill>
              </a:rPr>
              <a:t>5</a:t>
            </a:fld>
            <a:endParaRPr kumimoji="1" lang="ja-JP" altLang="en-US" sz="2000" dirty="0">
              <a:solidFill>
                <a:schemeClr val="tx1"/>
              </a:solidFill>
            </a:endParaRPr>
          </a:p>
        </p:txBody>
      </p:sp>
      <p:sp>
        <p:nvSpPr>
          <p:cNvPr id="19" name="テキスト ボックス 18"/>
          <p:cNvSpPr txBox="1"/>
          <p:nvPr/>
        </p:nvSpPr>
        <p:spPr>
          <a:xfrm>
            <a:off x="209768" y="121150"/>
            <a:ext cx="8614918" cy="461665"/>
          </a:xfrm>
          <a:prstGeom prst="rect">
            <a:avLst/>
          </a:prstGeom>
          <a:noFill/>
          <a:ln w="19050">
            <a:noFill/>
          </a:ln>
        </p:spPr>
        <p:txBody>
          <a:bodyPr wrap="square" rtlCol="0">
            <a:spAutoFit/>
          </a:bodyPr>
          <a:lstStyle/>
          <a:p>
            <a:r>
              <a:rPr lang="ja-JP" altLang="en-US" sz="2400" b="1" dirty="0" smtClean="0"/>
              <a:t>●</a:t>
            </a:r>
            <a:r>
              <a:rPr lang="ja-JP" altLang="en-US" sz="2400" b="1" u="sng" dirty="0" smtClean="0"/>
              <a:t>イベントの開催について</a:t>
            </a:r>
            <a:r>
              <a:rPr lang="ja-JP" altLang="en-US" b="1" u="sng" dirty="0" smtClean="0"/>
              <a:t>（府主催（共催）のイベントを含む）</a:t>
            </a:r>
            <a:endParaRPr kumimoji="1" lang="ja-JP" altLang="en-US" sz="1600" u="sng" dirty="0"/>
          </a:p>
        </p:txBody>
      </p:sp>
      <p:sp>
        <p:nvSpPr>
          <p:cNvPr id="20" name="テキスト ボックス 19"/>
          <p:cNvSpPr txBox="1"/>
          <p:nvPr/>
        </p:nvSpPr>
        <p:spPr>
          <a:xfrm>
            <a:off x="300635" y="579530"/>
            <a:ext cx="11297915" cy="356123"/>
          </a:xfrm>
          <a:prstGeom prst="rect">
            <a:avLst/>
          </a:prstGeom>
          <a:noFill/>
          <a:ln w="19050">
            <a:noFill/>
          </a:ln>
        </p:spPr>
        <p:txBody>
          <a:bodyPr wrap="square" rtlCol="0">
            <a:spAutoFit/>
          </a:bodyPr>
          <a:lstStyle/>
          <a:p>
            <a:pPr marL="342900" indent="-342900">
              <a:lnSpc>
                <a:spcPts val="2000"/>
              </a:lnSpc>
              <a:buFont typeface="Wingdings" panose="05000000000000000000" pitchFamily="2" charset="2"/>
              <a:buChar char="Ø"/>
            </a:pPr>
            <a:r>
              <a:rPr lang="ja-JP" altLang="en-US" sz="2000" b="1" u="sng" dirty="0"/>
              <a:t>主催者に対し</a:t>
            </a:r>
            <a:r>
              <a:rPr lang="ja-JP" altLang="en-US" sz="2000" b="1" u="sng" dirty="0" smtClean="0"/>
              <a:t>、府全域を対象に、以下の開催制限を要請</a:t>
            </a:r>
            <a:endParaRPr lang="en-US" altLang="ja-JP" sz="2000" b="1" u="sng" dirty="0"/>
          </a:p>
        </p:txBody>
      </p:sp>
      <p:sp>
        <p:nvSpPr>
          <p:cNvPr id="2" name="正方形/長方形 1"/>
          <p:cNvSpPr/>
          <p:nvPr/>
        </p:nvSpPr>
        <p:spPr>
          <a:xfrm>
            <a:off x="8119050" y="184437"/>
            <a:ext cx="3682418" cy="515479"/>
          </a:xfrm>
          <a:prstGeom prst="rect">
            <a:avLst/>
          </a:prstGeom>
        </p:spPr>
        <p:txBody>
          <a:bodyPr wrap="none">
            <a:spAutoFit/>
          </a:bodyPr>
          <a:lstStyle/>
          <a:p>
            <a:pPr lvl="0">
              <a:lnSpc>
                <a:spcPts val="2300"/>
              </a:lnSpc>
              <a:defRPr/>
            </a:pPr>
            <a:r>
              <a:rPr lang="ja-JP" altLang="en-US" dirty="0" smtClean="0"/>
              <a:t>（特措法第</a:t>
            </a:r>
            <a:r>
              <a:rPr lang="en-US" altLang="ja-JP" dirty="0" smtClean="0"/>
              <a:t>24</a:t>
            </a:r>
            <a:r>
              <a:rPr lang="ja-JP" altLang="en-US" dirty="0" smtClean="0"/>
              <a:t>条第９項に基づく）</a:t>
            </a:r>
            <a:endParaRPr lang="ja-JP" altLang="en-US" u="sng" dirty="0"/>
          </a:p>
        </p:txBody>
      </p:sp>
      <p:sp>
        <p:nvSpPr>
          <p:cNvPr id="11" name="テキスト ボックス 10"/>
          <p:cNvSpPr txBox="1"/>
          <p:nvPr/>
        </p:nvSpPr>
        <p:spPr>
          <a:xfrm>
            <a:off x="300635" y="871654"/>
            <a:ext cx="11728233" cy="5691302"/>
          </a:xfrm>
          <a:prstGeom prst="rect">
            <a:avLst/>
          </a:prstGeom>
          <a:noFill/>
          <a:ln w="19050">
            <a:noFill/>
          </a:ln>
        </p:spPr>
        <p:txBody>
          <a:bodyPr wrap="square" rtlCol="0">
            <a:spAutoFit/>
          </a:bodyPr>
          <a:lstStyle/>
          <a:p>
            <a:endParaRPr lang="en-US" altLang="ja-JP" dirty="0" smtClean="0"/>
          </a:p>
          <a:p>
            <a:endParaRPr kumimoji="1" lang="en-US" altLang="ja-JP" b="1" u="sng" dirty="0" smtClean="0"/>
          </a:p>
          <a:p>
            <a:endParaRPr lang="en-US" altLang="ja-JP" b="1" u="sng" dirty="0"/>
          </a:p>
          <a:p>
            <a:endParaRPr kumimoji="1" lang="en-US" altLang="ja-JP" b="1" u="sng" dirty="0" smtClean="0"/>
          </a:p>
          <a:p>
            <a:pPr>
              <a:lnSpc>
                <a:spcPts val="1800"/>
              </a:lnSpc>
            </a:pPr>
            <a:endParaRPr lang="en-US" altLang="ja-JP" b="1" u="sng" dirty="0"/>
          </a:p>
          <a:p>
            <a:pPr>
              <a:lnSpc>
                <a:spcPts val="2100"/>
              </a:lnSpc>
            </a:pPr>
            <a:r>
              <a:rPr kumimoji="1" lang="ja-JP" altLang="en-US" sz="1600" b="1" dirty="0" smtClean="0"/>
              <a:t>　　</a:t>
            </a:r>
            <a:endParaRPr kumimoji="1" lang="en-US" altLang="ja-JP" sz="1600" b="1" dirty="0" smtClean="0"/>
          </a:p>
          <a:p>
            <a:pPr>
              <a:lnSpc>
                <a:spcPts val="2000"/>
              </a:lnSpc>
            </a:pPr>
            <a:r>
              <a:rPr lang="ja-JP" altLang="en-US" sz="1400" b="1" dirty="0" smtClean="0"/>
              <a:t>　</a:t>
            </a:r>
            <a:endParaRPr lang="en-US" altLang="ja-JP" sz="1400" b="1" dirty="0" smtClean="0"/>
          </a:p>
          <a:p>
            <a:pPr>
              <a:lnSpc>
                <a:spcPts val="2000"/>
              </a:lnSpc>
            </a:pPr>
            <a:r>
              <a:rPr kumimoji="1" lang="ja-JP" altLang="en-US" sz="1400" b="1" dirty="0" smtClean="0"/>
              <a:t>　　</a:t>
            </a:r>
            <a:endParaRPr kumimoji="1" lang="en-US" altLang="ja-JP" sz="1400" b="1" dirty="0" smtClean="0"/>
          </a:p>
          <a:p>
            <a:pPr>
              <a:lnSpc>
                <a:spcPts val="2000"/>
              </a:lnSpc>
            </a:pPr>
            <a:r>
              <a:rPr lang="ja-JP" altLang="en-US" sz="1400" b="1" dirty="0"/>
              <a:t>　</a:t>
            </a:r>
            <a:r>
              <a:rPr lang="ja-JP" altLang="en-US" sz="1400" b="1" dirty="0" smtClean="0"/>
              <a:t>　</a:t>
            </a:r>
            <a:r>
              <a:rPr kumimoji="1" lang="en-US" altLang="ja-JP" sz="1400" b="1" dirty="0" smtClean="0"/>
              <a:t>※</a:t>
            </a:r>
            <a:r>
              <a:rPr kumimoji="1" lang="ja-JP" altLang="en-US" sz="1400" b="1" dirty="0" smtClean="0"/>
              <a:t>１　収容率と人数上限でどちらか小さい方を限度（両方の条件を満たす必要）</a:t>
            </a:r>
            <a:endParaRPr kumimoji="1" lang="en-US" altLang="ja-JP" sz="1400" b="1" dirty="0" smtClean="0"/>
          </a:p>
          <a:p>
            <a:pPr>
              <a:lnSpc>
                <a:spcPts val="2000"/>
              </a:lnSpc>
            </a:pPr>
            <a:r>
              <a:rPr lang="ja-JP" altLang="en-US" sz="1400" b="1" dirty="0"/>
              <a:t>　</a:t>
            </a:r>
            <a:r>
              <a:rPr lang="ja-JP" altLang="en-US" sz="1400" b="1" dirty="0" smtClean="0"/>
              <a:t>　　　　収容定員が設定されていない場合は、十分な人と人との距離（１ｍ）を確保できること</a:t>
            </a:r>
            <a:endParaRPr lang="en-US" altLang="ja-JP" sz="1400" b="1" dirty="0" smtClean="0"/>
          </a:p>
          <a:p>
            <a:r>
              <a:rPr lang="ja-JP" altLang="en-US" sz="1400" b="1" dirty="0"/>
              <a:t>　</a:t>
            </a:r>
            <a:r>
              <a:rPr lang="ja-JP" altLang="en-US" sz="1400" b="1" dirty="0" smtClean="0"/>
              <a:t>　</a:t>
            </a:r>
            <a:r>
              <a:rPr lang="en-US" altLang="ja-JP" sz="1400" b="1" dirty="0" smtClean="0"/>
              <a:t>※</a:t>
            </a:r>
            <a:r>
              <a:rPr lang="ja-JP" altLang="en-US" sz="1400" b="1" dirty="0" smtClean="0"/>
              <a:t>２</a:t>
            </a:r>
            <a:r>
              <a:rPr lang="ja-JP" altLang="en-US" sz="1400" b="1" dirty="0"/>
              <a:t>　</a:t>
            </a:r>
            <a:r>
              <a:rPr lang="ja-JP" altLang="en-US" sz="1400" b="1" dirty="0">
                <a:solidFill>
                  <a:srgbClr val="000000"/>
                </a:solidFill>
              </a:rPr>
              <a:t>イベント</a:t>
            </a:r>
            <a:r>
              <a:rPr lang="ja-JP" altLang="en-US" sz="1400" b="1" dirty="0" smtClean="0">
                <a:solidFill>
                  <a:srgbClr val="000000"/>
                </a:solidFill>
              </a:rPr>
              <a:t>は例示であり、実際</a:t>
            </a:r>
            <a:r>
              <a:rPr lang="ja-JP" altLang="en-US" sz="1400" b="1" dirty="0">
                <a:solidFill>
                  <a:srgbClr val="000000"/>
                </a:solidFill>
              </a:rPr>
              <a:t>のイベント</a:t>
            </a:r>
            <a:r>
              <a:rPr lang="ja-JP" altLang="en-US" sz="1400" b="1" dirty="0" smtClean="0">
                <a:solidFill>
                  <a:srgbClr val="000000"/>
                </a:solidFill>
              </a:rPr>
              <a:t>がいずれ</a:t>
            </a:r>
            <a:r>
              <a:rPr lang="ja-JP" altLang="en-US" sz="1400" b="1" dirty="0">
                <a:solidFill>
                  <a:srgbClr val="000000"/>
                </a:solidFill>
              </a:rPr>
              <a:t>に該当するかについては、大声での歓声・声援等が想定されるか否かを個別</a:t>
            </a:r>
            <a:r>
              <a:rPr lang="ja-JP" altLang="en-US" sz="1400" b="1" dirty="0" smtClean="0">
                <a:solidFill>
                  <a:srgbClr val="000000"/>
                </a:solidFill>
              </a:rPr>
              <a:t>具体的　</a:t>
            </a:r>
            <a:endParaRPr lang="en-US" altLang="ja-JP" sz="1400" b="1" dirty="0" smtClean="0">
              <a:solidFill>
                <a:srgbClr val="000000"/>
              </a:solidFill>
            </a:endParaRPr>
          </a:p>
          <a:p>
            <a:r>
              <a:rPr lang="ja-JP" altLang="en-US" sz="1400" b="1" dirty="0" smtClean="0">
                <a:solidFill>
                  <a:srgbClr val="000000"/>
                </a:solidFill>
              </a:rPr>
              <a:t>　　　　　に</a:t>
            </a:r>
            <a:r>
              <a:rPr lang="ja-JP" altLang="en-US" sz="1400" b="1" dirty="0">
                <a:solidFill>
                  <a:srgbClr val="000000"/>
                </a:solidFill>
              </a:rPr>
              <a:t>判断</a:t>
            </a:r>
            <a:r>
              <a:rPr lang="ja-JP" altLang="en-US" sz="1400" b="1" dirty="0" smtClean="0"/>
              <a:t>する。飲食を伴うイベントは「大声あり」と同じ取扱いとするが、発声のない場合（映画館等）は「大声なし」と扱う</a:t>
            </a:r>
            <a:endParaRPr lang="en-US" altLang="ja-JP" sz="1400" b="1" dirty="0" smtClean="0"/>
          </a:p>
          <a:p>
            <a:pPr>
              <a:lnSpc>
                <a:spcPts val="2000"/>
              </a:lnSpc>
            </a:pPr>
            <a:r>
              <a:rPr lang="ja-JP" altLang="en-US" sz="1400" b="1" dirty="0"/>
              <a:t>　</a:t>
            </a:r>
            <a:r>
              <a:rPr lang="ja-JP" altLang="en-US" sz="1400" b="1" dirty="0" smtClean="0"/>
              <a:t>　</a:t>
            </a:r>
            <a:r>
              <a:rPr lang="en-US" altLang="ja-JP" sz="1400" b="1" dirty="0" smtClean="0"/>
              <a:t>※</a:t>
            </a:r>
            <a:r>
              <a:rPr lang="ja-JP" altLang="en-US" sz="1400" b="1" dirty="0"/>
              <a:t>３</a:t>
            </a:r>
            <a:r>
              <a:rPr lang="ja-JP" altLang="en-US" sz="1400" b="1" dirty="0" smtClean="0"/>
              <a:t>　異なるグループ間では座席を１席空け、同一グループ（５人以内に限る）内では座席間隔を設けなくともよい。</a:t>
            </a:r>
            <a:endParaRPr lang="en-US" altLang="ja-JP" sz="1400" b="1" dirty="0" smtClean="0"/>
          </a:p>
          <a:p>
            <a:pPr>
              <a:lnSpc>
                <a:spcPts val="2000"/>
              </a:lnSpc>
            </a:pPr>
            <a:r>
              <a:rPr lang="ja-JP" altLang="en-US" sz="1400" b="1" dirty="0"/>
              <a:t>　</a:t>
            </a:r>
            <a:r>
              <a:rPr lang="ja-JP" altLang="en-US" sz="1400" b="1" dirty="0" smtClean="0"/>
              <a:t>　　　　すなわち、収容率は</a:t>
            </a:r>
            <a:r>
              <a:rPr lang="en-US" altLang="ja-JP" sz="1400" b="1" dirty="0" smtClean="0"/>
              <a:t>50</a:t>
            </a:r>
            <a:r>
              <a:rPr lang="ja-JP" altLang="en-US" sz="1400" b="1" dirty="0" smtClean="0"/>
              <a:t>％を超える場合がある。</a:t>
            </a:r>
            <a:endParaRPr lang="en-US" altLang="ja-JP" sz="1400" b="1" dirty="0" smtClean="0"/>
          </a:p>
          <a:p>
            <a:pPr>
              <a:lnSpc>
                <a:spcPts val="2000"/>
              </a:lnSpc>
            </a:pPr>
            <a:r>
              <a:rPr lang="ja-JP" altLang="en-US" sz="1400" b="1" dirty="0" smtClean="0"/>
              <a:t>　　</a:t>
            </a:r>
            <a:r>
              <a:rPr lang="en-US" altLang="ja-JP" sz="1400" b="1" dirty="0" smtClean="0"/>
              <a:t>※</a:t>
            </a:r>
            <a:r>
              <a:rPr lang="ja-JP" altLang="en-US" sz="1400" b="1" dirty="0"/>
              <a:t>４　飲食の提供</a:t>
            </a:r>
            <a:r>
              <a:rPr lang="ja-JP" altLang="en-US" sz="1400" b="1" dirty="0" smtClean="0"/>
              <a:t>は、措置区域：</a:t>
            </a:r>
            <a:r>
              <a:rPr lang="en-US" altLang="ja-JP" sz="1400" b="1" dirty="0" smtClean="0"/>
              <a:t>20</a:t>
            </a:r>
            <a:r>
              <a:rPr lang="ja-JP" altLang="en-US" sz="1400" b="1" dirty="0"/>
              <a:t>時</a:t>
            </a:r>
            <a:r>
              <a:rPr lang="ja-JP" altLang="en-US" sz="1400" b="1" dirty="0" smtClean="0"/>
              <a:t>まで、その他の区域：</a:t>
            </a:r>
            <a:r>
              <a:rPr lang="en-US" altLang="ja-JP" sz="1400" b="1" dirty="0" smtClean="0"/>
              <a:t>21</a:t>
            </a:r>
            <a:r>
              <a:rPr lang="ja-JP" altLang="en-US" sz="1400" b="1" dirty="0" smtClean="0"/>
              <a:t>時まで</a:t>
            </a:r>
            <a:endParaRPr lang="en-US" altLang="ja-JP" sz="1400" b="1" dirty="0" smtClean="0"/>
          </a:p>
          <a:p>
            <a:pPr>
              <a:lnSpc>
                <a:spcPts val="2000"/>
              </a:lnSpc>
            </a:pPr>
            <a:r>
              <a:rPr lang="ja-JP" altLang="en-US" sz="1400" b="1" dirty="0"/>
              <a:t>　</a:t>
            </a:r>
            <a:r>
              <a:rPr lang="ja-JP" altLang="en-US" sz="1400" b="1" dirty="0" smtClean="0"/>
              <a:t>　　　　（酒類提供（参加者による持込みを含む）は、措置区域：</a:t>
            </a:r>
            <a:r>
              <a:rPr lang="en-US" altLang="ja-JP" sz="1400" b="1" dirty="0" smtClean="0"/>
              <a:t>11</a:t>
            </a:r>
            <a:r>
              <a:rPr lang="ja-JP" altLang="en-US" sz="1400" b="1" dirty="0" smtClean="0"/>
              <a:t>時</a:t>
            </a:r>
            <a:r>
              <a:rPr lang="en-US" altLang="ja-JP" sz="1400" b="1" dirty="0" smtClean="0"/>
              <a:t>~19</a:t>
            </a:r>
            <a:r>
              <a:rPr lang="ja-JP" altLang="en-US" sz="1400" b="1" dirty="0" smtClean="0"/>
              <a:t>時、その他の区域：</a:t>
            </a:r>
            <a:r>
              <a:rPr lang="en-US" altLang="ja-JP" sz="1400" b="1" dirty="0" smtClean="0"/>
              <a:t>11</a:t>
            </a:r>
            <a:r>
              <a:rPr lang="ja-JP" altLang="en-US" sz="1400" b="1" dirty="0" smtClean="0"/>
              <a:t>時</a:t>
            </a:r>
            <a:r>
              <a:rPr lang="en-US" altLang="ja-JP" sz="1400" b="1" dirty="0" smtClean="0"/>
              <a:t>~20</a:t>
            </a:r>
            <a:r>
              <a:rPr lang="ja-JP" altLang="en-US" sz="1400" b="1" dirty="0" smtClean="0"/>
              <a:t>時）</a:t>
            </a:r>
            <a:r>
              <a:rPr lang="ja-JP" altLang="en-US" sz="1400" b="1" dirty="0"/>
              <a:t>　　　</a:t>
            </a:r>
            <a:endParaRPr lang="en-US" altLang="ja-JP" sz="1400" b="1" dirty="0" smtClean="0"/>
          </a:p>
          <a:p>
            <a:r>
              <a:rPr lang="ja-JP" altLang="en-US" sz="1400" dirty="0" smtClean="0"/>
              <a:t>　　</a:t>
            </a:r>
            <a:endParaRPr lang="en-US" altLang="ja-JP" sz="1400" dirty="0" smtClean="0"/>
          </a:p>
          <a:p>
            <a:pPr>
              <a:lnSpc>
                <a:spcPts val="2100"/>
              </a:lnSpc>
            </a:pPr>
            <a:r>
              <a:rPr lang="ja-JP" altLang="en-US" dirty="0" smtClean="0"/>
              <a:t>　</a:t>
            </a:r>
            <a:r>
              <a:rPr lang="ja-JP" altLang="en-US" sz="1600" b="1" dirty="0" smtClean="0"/>
              <a:t>（イベントを開催する場合の要請内容）</a:t>
            </a:r>
            <a:endParaRPr lang="en-US" altLang="ja-JP" sz="1600" b="1" dirty="0" smtClean="0"/>
          </a:p>
          <a:p>
            <a:pPr>
              <a:lnSpc>
                <a:spcPts val="2100"/>
              </a:lnSpc>
            </a:pPr>
            <a:r>
              <a:rPr lang="ja-JP" altLang="en-US" sz="1600" dirty="0"/>
              <a:t>　</a:t>
            </a:r>
            <a:r>
              <a:rPr lang="ja-JP" altLang="en-US" sz="1600" b="1" dirty="0" smtClean="0"/>
              <a:t>◆　国の接触確認アプリ「</a:t>
            </a:r>
            <a:r>
              <a:rPr lang="en-US" altLang="ja-JP" sz="1600" b="1" dirty="0" smtClean="0"/>
              <a:t>COCOA</a:t>
            </a:r>
            <a:r>
              <a:rPr lang="ja-JP" altLang="en-US" sz="1600" b="1" dirty="0" smtClean="0"/>
              <a:t>」、大阪コロナ追跡システムの導入、又は名簿作成などの追跡対策の徹底</a:t>
            </a:r>
            <a:endParaRPr lang="en-US" altLang="ja-JP" sz="1600" b="1" dirty="0" smtClean="0"/>
          </a:p>
          <a:p>
            <a:pPr>
              <a:lnSpc>
                <a:spcPts val="2100"/>
              </a:lnSpc>
            </a:pPr>
            <a:r>
              <a:rPr lang="ja-JP" altLang="en-US" sz="1600" b="1" dirty="0"/>
              <a:t>　</a:t>
            </a:r>
            <a:r>
              <a:rPr lang="ja-JP" altLang="en-US" sz="1600" b="1" dirty="0" smtClean="0"/>
              <a:t>◆　全国的な移動を伴うイベント又は参加者が</a:t>
            </a:r>
            <a:r>
              <a:rPr lang="en-US" altLang="ja-JP" sz="1600" b="1" dirty="0" smtClean="0"/>
              <a:t>1,000</a:t>
            </a:r>
            <a:r>
              <a:rPr lang="ja-JP" altLang="en-US" sz="1600" b="1" dirty="0" smtClean="0"/>
              <a:t>人を超えるようなイベントを開催する際は、そのイベントの開催要件　</a:t>
            </a:r>
            <a:endParaRPr lang="en-US" altLang="ja-JP" sz="1600" b="1" dirty="0" smtClean="0"/>
          </a:p>
          <a:p>
            <a:pPr>
              <a:lnSpc>
                <a:spcPts val="2100"/>
              </a:lnSpc>
            </a:pPr>
            <a:r>
              <a:rPr lang="ja-JP" altLang="en-US" sz="1600" b="1" dirty="0" smtClean="0"/>
              <a:t>　　（収容率等）などについて、大阪府に事前に相談すること</a:t>
            </a:r>
            <a:endParaRPr lang="en-US" altLang="ja-JP" sz="1600" b="1" dirty="0" smtClean="0"/>
          </a:p>
        </p:txBody>
      </p:sp>
      <p:graphicFrame>
        <p:nvGraphicFramePr>
          <p:cNvPr id="4" name="表 3"/>
          <p:cNvGraphicFramePr>
            <a:graphicFrameLocks noGrp="1"/>
          </p:cNvGraphicFramePr>
          <p:nvPr>
            <p:extLst>
              <p:ext uri="{D42A27DB-BD31-4B8C-83A1-F6EECF244321}">
                <p14:modId xmlns:p14="http://schemas.microsoft.com/office/powerpoint/2010/main" val="4060044118"/>
              </p:ext>
            </p:extLst>
          </p:nvPr>
        </p:nvGraphicFramePr>
        <p:xfrm>
          <a:off x="599987" y="1041195"/>
          <a:ext cx="11201481" cy="1873281"/>
        </p:xfrm>
        <a:graphic>
          <a:graphicData uri="http://schemas.openxmlformats.org/drawingml/2006/table">
            <a:tbl>
              <a:tblPr firstRow="1" bandRow="1">
                <a:tableStyleId>{5940675A-B579-460E-94D1-54222C63F5DA}</a:tableStyleId>
              </a:tblPr>
              <a:tblGrid>
                <a:gridCol w="3765951">
                  <a:extLst>
                    <a:ext uri="{9D8B030D-6E8A-4147-A177-3AD203B41FA5}">
                      <a16:colId xmlns:a16="http://schemas.microsoft.com/office/drawing/2014/main" val="357257813"/>
                    </a:ext>
                  </a:extLst>
                </a:gridCol>
                <a:gridCol w="4134118">
                  <a:extLst>
                    <a:ext uri="{9D8B030D-6E8A-4147-A177-3AD203B41FA5}">
                      <a16:colId xmlns:a16="http://schemas.microsoft.com/office/drawing/2014/main" val="958918944"/>
                    </a:ext>
                  </a:extLst>
                </a:gridCol>
                <a:gridCol w="1506829">
                  <a:extLst>
                    <a:ext uri="{9D8B030D-6E8A-4147-A177-3AD203B41FA5}">
                      <a16:colId xmlns:a16="http://schemas.microsoft.com/office/drawing/2014/main" val="2497627986"/>
                    </a:ext>
                  </a:extLst>
                </a:gridCol>
                <a:gridCol w="1794583">
                  <a:extLst>
                    <a:ext uri="{9D8B030D-6E8A-4147-A177-3AD203B41FA5}">
                      <a16:colId xmlns:a16="http://schemas.microsoft.com/office/drawing/2014/main" val="3948840917"/>
                    </a:ext>
                  </a:extLst>
                </a:gridCol>
              </a:tblGrid>
              <a:tr h="349281">
                <a:tc gridSpan="2">
                  <a:txBody>
                    <a:bodyPr/>
                    <a:lstStyle/>
                    <a:p>
                      <a:pPr algn="ctr"/>
                      <a:r>
                        <a:rPr kumimoji="1" lang="ja-JP" altLang="en-US" sz="1600" b="1" dirty="0" smtClean="0"/>
                        <a:t>収容率</a:t>
                      </a:r>
                      <a:r>
                        <a:rPr kumimoji="1" lang="en-US" altLang="ja-JP" sz="1400" b="1" dirty="0" smtClean="0"/>
                        <a:t>※</a:t>
                      </a:r>
                      <a:r>
                        <a:rPr kumimoji="1" lang="ja-JP" altLang="en-US" sz="1400" b="1" dirty="0" smtClean="0"/>
                        <a:t>１</a:t>
                      </a:r>
                      <a:endParaRPr kumimoji="1" lang="ja-JP" altLang="en-US" sz="1400" b="1" dirty="0"/>
                    </a:p>
                  </a:txBody>
                  <a:tcPr>
                    <a:solidFill>
                      <a:schemeClr val="accent2">
                        <a:lumMod val="60000"/>
                        <a:lumOff val="40000"/>
                      </a:schemeClr>
                    </a:solidFill>
                  </a:tcPr>
                </a:tc>
                <a:tc hMerge="1">
                  <a:txBody>
                    <a:bodyPr/>
                    <a:lstStyle/>
                    <a:p>
                      <a:endParaRPr kumimoji="1" lang="ja-JP" altLang="en-US"/>
                    </a:p>
                  </a:txBody>
                  <a:tcPr/>
                </a:tc>
                <a:tc>
                  <a:txBody>
                    <a:bodyPr/>
                    <a:lstStyle/>
                    <a:p>
                      <a:pPr algn="ctr"/>
                      <a:r>
                        <a:rPr kumimoji="1" lang="ja-JP" altLang="en-US" sz="1600" b="1" dirty="0" smtClean="0"/>
                        <a:t>人数上限</a:t>
                      </a:r>
                      <a:r>
                        <a:rPr kumimoji="1" lang="en-US" altLang="ja-JP" sz="1400" b="1" dirty="0" smtClean="0"/>
                        <a:t>※</a:t>
                      </a:r>
                      <a:r>
                        <a:rPr kumimoji="1" lang="ja-JP" altLang="en-US" sz="1400" b="1" dirty="0" smtClean="0"/>
                        <a:t>１</a:t>
                      </a:r>
                      <a:endParaRPr kumimoji="1" lang="ja-JP" altLang="en-US" sz="1400" b="1" dirty="0"/>
                    </a:p>
                  </a:txBody>
                  <a:tcPr>
                    <a:solidFill>
                      <a:schemeClr val="accent2">
                        <a:lumMod val="60000"/>
                        <a:lumOff val="40000"/>
                      </a:schemeClr>
                    </a:solidFill>
                  </a:tcPr>
                </a:tc>
                <a:tc>
                  <a:txBody>
                    <a:bodyPr/>
                    <a:lstStyle/>
                    <a:p>
                      <a:pPr algn="ctr"/>
                      <a:r>
                        <a:rPr kumimoji="1" lang="ja-JP" altLang="en-US" sz="1400" b="1" dirty="0" smtClean="0">
                          <a:solidFill>
                            <a:schemeClr val="tx1"/>
                          </a:solidFill>
                        </a:rPr>
                        <a:t>営業時間短縮</a:t>
                      </a:r>
                      <a:endParaRPr kumimoji="1" lang="ja-JP" altLang="en-US" sz="1400" b="1" dirty="0">
                        <a:solidFill>
                          <a:schemeClr val="tx1"/>
                        </a:solidFill>
                      </a:endParaRPr>
                    </a:p>
                  </a:txBody>
                  <a:tcPr>
                    <a:solidFill>
                      <a:schemeClr val="accent2">
                        <a:lumMod val="60000"/>
                        <a:lumOff val="40000"/>
                      </a:schemeClr>
                    </a:solidFill>
                  </a:tcPr>
                </a:tc>
                <a:extLst>
                  <a:ext uri="{0D108BD9-81ED-4DB2-BD59-A6C34878D82A}">
                    <a16:rowId xmlns:a16="http://schemas.microsoft.com/office/drawing/2014/main" val="2530162602"/>
                  </a:ext>
                </a:extLst>
              </a:tr>
              <a:tr h="356268">
                <a:tc>
                  <a:txBody>
                    <a:bodyPr/>
                    <a:lstStyle/>
                    <a:p>
                      <a:pPr algn="ctr"/>
                      <a:r>
                        <a:rPr kumimoji="1" lang="ja-JP" altLang="en-US" sz="1600" b="1" dirty="0" smtClean="0"/>
                        <a:t>大声なし</a:t>
                      </a:r>
                      <a:r>
                        <a:rPr kumimoji="1" lang="en-US" altLang="ja-JP" sz="1400" b="1" dirty="0" smtClean="0"/>
                        <a:t>※</a:t>
                      </a:r>
                      <a:r>
                        <a:rPr kumimoji="1" lang="ja-JP" altLang="en-US" sz="1400" b="1" dirty="0" smtClean="0"/>
                        <a:t>２</a:t>
                      </a:r>
                      <a:endParaRPr kumimoji="1" lang="en-US" altLang="ja-JP" sz="1600" b="1" dirty="0" smtClean="0"/>
                    </a:p>
                    <a:p>
                      <a:pPr algn="l"/>
                      <a:r>
                        <a:rPr kumimoji="1" lang="ja-JP" altLang="en-US" sz="1400" b="0" dirty="0" smtClean="0"/>
                        <a:t>クラシック音楽コンサート、演劇等、舞踊、伝統芸能、芸能・演芸、公演・式典、展示会　等</a:t>
                      </a:r>
                      <a:endParaRPr kumimoji="1" lang="en-US" altLang="ja-JP" sz="1400" b="0" dirty="0" smtClean="0"/>
                    </a:p>
                  </a:txBody>
                  <a:tcPr>
                    <a:lnB w="12700" cap="flat" cmpd="sng" algn="ctr">
                      <a:solidFill>
                        <a:schemeClr val="tx1"/>
                      </a:solidFill>
                      <a:prstDash val="sysDash"/>
                      <a:round/>
                      <a:headEnd type="none" w="med" len="med"/>
                      <a:tailEnd type="none" w="med" len="med"/>
                    </a:lnB>
                  </a:tcPr>
                </a:tc>
                <a:tc>
                  <a:txBody>
                    <a:bodyPr/>
                    <a:lstStyle/>
                    <a:p>
                      <a:pPr algn="ctr"/>
                      <a:r>
                        <a:rPr kumimoji="1" lang="ja-JP" altLang="en-US" sz="1600" b="1" dirty="0" smtClean="0"/>
                        <a:t>大声あり</a:t>
                      </a:r>
                      <a:r>
                        <a:rPr kumimoji="1" lang="en-US" altLang="ja-JP" sz="1400" b="1" dirty="0" smtClean="0"/>
                        <a:t>※</a:t>
                      </a:r>
                      <a:r>
                        <a:rPr kumimoji="1" lang="ja-JP" altLang="en-US" sz="1400" b="1" dirty="0" smtClean="0"/>
                        <a:t>２</a:t>
                      </a:r>
                      <a:endParaRPr kumimoji="1" lang="en-US" altLang="ja-JP" sz="1600" b="1" dirty="0" smtClean="0"/>
                    </a:p>
                    <a:p>
                      <a:pPr algn="l"/>
                      <a:r>
                        <a:rPr kumimoji="1" lang="ja-JP" altLang="en-US" sz="1400" b="0" dirty="0" smtClean="0"/>
                        <a:t>ロック・ポップコンサート、スポーツイベント、公営競技、公演（キャラクターショー等）、ライブハウス・ナイトクラブでのイベント　等</a:t>
                      </a:r>
                      <a:endParaRPr kumimoji="1" lang="en-US" altLang="ja-JP" sz="1400" b="0" dirty="0" smtClean="0"/>
                    </a:p>
                  </a:txBody>
                  <a:tcPr>
                    <a:lnB w="12700" cap="flat" cmpd="sng" algn="ctr">
                      <a:solidFill>
                        <a:schemeClr val="tx1"/>
                      </a:solidFill>
                      <a:prstDash val="sysDash"/>
                      <a:round/>
                      <a:headEnd type="none" w="med" len="med"/>
                      <a:tailEnd type="none" w="med" len="med"/>
                    </a:lnB>
                  </a:tcPr>
                </a:tc>
                <a:tc rowSpan="2">
                  <a:txBody>
                    <a:bodyPr/>
                    <a:lstStyle/>
                    <a:p>
                      <a:pPr algn="ctr"/>
                      <a:r>
                        <a:rPr kumimoji="1" lang="en-US" altLang="ja-JP" sz="1600" dirty="0" smtClean="0"/>
                        <a:t>5,000</a:t>
                      </a:r>
                      <a:r>
                        <a:rPr kumimoji="1" lang="ja-JP" altLang="en-US" sz="1600" dirty="0" smtClean="0"/>
                        <a:t>人</a:t>
                      </a:r>
                      <a:endParaRPr kumimoji="1" lang="ja-JP" altLang="en-US" sz="1600" b="1" dirty="0"/>
                    </a:p>
                  </a:txBody>
                  <a:tcPr anchor="ctr"/>
                </a:tc>
                <a:tc rowSpan="2">
                  <a:txBody>
                    <a:bodyPr/>
                    <a:lstStyle/>
                    <a:p>
                      <a:pPr algn="ctr"/>
                      <a:r>
                        <a:rPr kumimoji="1" lang="en-US" altLang="ja-JP" sz="1600" b="0" dirty="0" smtClean="0">
                          <a:solidFill>
                            <a:schemeClr val="tx1"/>
                          </a:solidFill>
                        </a:rPr>
                        <a:t>21</a:t>
                      </a:r>
                      <a:r>
                        <a:rPr kumimoji="1" lang="ja-JP" altLang="en-US" sz="1600" b="0" dirty="0" smtClean="0">
                          <a:solidFill>
                            <a:schemeClr val="tx1"/>
                          </a:solidFill>
                        </a:rPr>
                        <a:t>時まで</a:t>
                      </a:r>
                      <a:r>
                        <a:rPr kumimoji="1" lang="en-US" altLang="ja-JP" sz="1400" b="0" dirty="0" smtClean="0">
                          <a:solidFill>
                            <a:schemeClr val="tx1"/>
                          </a:solidFill>
                        </a:rPr>
                        <a:t>※</a:t>
                      </a:r>
                      <a:r>
                        <a:rPr kumimoji="1" lang="ja-JP" altLang="en-US" sz="1400" b="0" dirty="0" smtClean="0">
                          <a:solidFill>
                            <a:schemeClr val="tx1"/>
                          </a:solidFill>
                        </a:rPr>
                        <a:t>４</a:t>
                      </a:r>
                      <a:endParaRPr kumimoji="1" lang="en-US" altLang="ja-JP" sz="1600" b="0" dirty="0" smtClean="0">
                        <a:solidFill>
                          <a:schemeClr val="tx1"/>
                        </a:solidFill>
                      </a:endParaRPr>
                    </a:p>
                  </a:txBody>
                  <a:tcPr anchor="ctr"/>
                </a:tc>
                <a:extLst>
                  <a:ext uri="{0D108BD9-81ED-4DB2-BD59-A6C34878D82A}">
                    <a16:rowId xmlns:a16="http://schemas.microsoft.com/office/drawing/2014/main" val="1351838061"/>
                  </a:ext>
                </a:extLst>
              </a:tr>
              <a:tr h="356268">
                <a:tc>
                  <a:txBody>
                    <a:bodyPr/>
                    <a:lstStyle/>
                    <a:p>
                      <a:pPr algn="ctr"/>
                      <a:r>
                        <a:rPr kumimoji="1" lang="en-US" altLang="ja-JP" sz="1600" b="1" dirty="0" smtClean="0"/>
                        <a:t>100%</a:t>
                      </a:r>
                      <a:r>
                        <a:rPr kumimoji="1" lang="ja-JP" altLang="en-US" sz="1600" b="1" dirty="0" smtClean="0"/>
                        <a:t>以内</a:t>
                      </a:r>
                      <a:endParaRPr kumimoji="1" lang="en-US" altLang="ja-JP" sz="1600" b="1" dirty="0" smtClean="0"/>
                    </a:p>
                    <a:p>
                      <a:pPr algn="ctr"/>
                      <a:r>
                        <a:rPr kumimoji="1" lang="ja-JP" altLang="en-US" sz="1400" b="1" dirty="0" smtClean="0"/>
                        <a:t>（席がない場合は適切な間隔）</a:t>
                      </a:r>
                      <a:endParaRPr kumimoji="1" lang="ja-JP" altLang="en-US" sz="1400" b="1" dirty="0"/>
                    </a:p>
                  </a:txBody>
                  <a:tcPr anchor="ctr">
                    <a:lnT w="12700" cap="flat" cmpd="sng" algn="ctr">
                      <a:solidFill>
                        <a:schemeClr val="tx1"/>
                      </a:solidFill>
                      <a:prstDash val="sysDash"/>
                      <a:round/>
                      <a:headEnd type="none" w="med" len="med"/>
                      <a:tailEnd type="none" w="med" len="med"/>
                    </a:lnT>
                  </a:tcPr>
                </a:tc>
                <a:tc>
                  <a:txBody>
                    <a:bodyPr/>
                    <a:lstStyle/>
                    <a:p>
                      <a:pPr algn="ctr"/>
                      <a:r>
                        <a:rPr kumimoji="1" lang="en-US" altLang="ja-JP" sz="1600" b="1" dirty="0" smtClean="0"/>
                        <a:t>50</a:t>
                      </a:r>
                      <a:r>
                        <a:rPr kumimoji="1" lang="ja-JP" altLang="en-US" sz="1600" b="1" dirty="0" smtClean="0"/>
                        <a:t>％以内</a:t>
                      </a:r>
                      <a:r>
                        <a:rPr kumimoji="1" lang="en-US" altLang="ja-JP" sz="1400" b="1" dirty="0" smtClean="0"/>
                        <a:t>※</a:t>
                      </a:r>
                      <a:r>
                        <a:rPr kumimoji="1" lang="ja-JP" altLang="en-US" sz="1400" b="1" dirty="0" smtClean="0"/>
                        <a:t>３</a:t>
                      </a:r>
                      <a:endParaRPr kumimoji="1" lang="en-US" altLang="ja-JP" sz="1400" b="1" dirty="0" smtClean="0"/>
                    </a:p>
                    <a:p>
                      <a:pPr algn="ctr"/>
                      <a:r>
                        <a:rPr kumimoji="1" lang="ja-JP" altLang="en-US" sz="1400" b="1" dirty="0" smtClean="0"/>
                        <a:t>（席がない場合は十分な間隔）</a:t>
                      </a:r>
                      <a:endParaRPr kumimoji="1" lang="ja-JP" altLang="en-US" sz="1400" b="1" dirty="0"/>
                    </a:p>
                  </a:txBody>
                  <a:tcPr anchor="ctr">
                    <a:lnT w="12700" cap="flat" cmpd="sng" algn="ctr">
                      <a:solidFill>
                        <a:schemeClr val="tx1"/>
                      </a:solidFill>
                      <a:prstDash val="sysDash"/>
                      <a:round/>
                      <a:headEnd type="none" w="med" len="med"/>
                      <a:tailEnd type="none" w="med" len="med"/>
                    </a:lnT>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286218120"/>
                  </a:ext>
                </a:extLst>
              </a:tr>
            </a:tbl>
          </a:graphicData>
        </a:graphic>
      </p:graphicFrame>
      <p:sp>
        <p:nvSpPr>
          <p:cNvPr id="12" name="テキスト ボックス 11"/>
          <p:cNvSpPr txBox="1"/>
          <p:nvPr/>
        </p:nvSpPr>
        <p:spPr>
          <a:xfrm>
            <a:off x="402093" y="6440570"/>
            <a:ext cx="11297915" cy="430909"/>
          </a:xfrm>
          <a:prstGeom prst="rect">
            <a:avLst/>
          </a:prstGeom>
          <a:noFill/>
          <a:ln w="19050">
            <a:noFill/>
          </a:ln>
        </p:spPr>
        <p:txBody>
          <a:bodyPr wrap="square" rtlCol="0">
            <a:spAutoFit/>
          </a:bodyPr>
          <a:lstStyle/>
          <a:p>
            <a:pPr marL="342900" indent="-342900">
              <a:lnSpc>
                <a:spcPts val="2000"/>
              </a:lnSpc>
              <a:buFont typeface="Wingdings" panose="05000000000000000000" pitchFamily="2" charset="2"/>
              <a:buChar char="Ø"/>
            </a:pPr>
            <a:r>
              <a:rPr lang="ja-JP" altLang="en-US" sz="2000" b="1" u="sng" dirty="0" smtClean="0"/>
              <a:t>イベントを開催する施設は、上記のイベントの開催要件を守ること</a:t>
            </a:r>
            <a:endParaRPr lang="en-US" altLang="ja-JP" sz="2000" b="1" u="sng" dirty="0"/>
          </a:p>
        </p:txBody>
      </p:sp>
      <p:sp>
        <p:nvSpPr>
          <p:cNvPr id="3" name="正方形/長方形 2"/>
          <p:cNvSpPr/>
          <p:nvPr/>
        </p:nvSpPr>
        <p:spPr>
          <a:xfrm>
            <a:off x="399245" y="935653"/>
            <a:ext cx="11629623" cy="533317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6891817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8" name="テキスト ボックス 7"/>
          <p:cNvSpPr txBox="1"/>
          <p:nvPr/>
        </p:nvSpPr>
        <p:spPr>
          <a:xfrm>
            <a:off x="223639" y="24425"/>
            <a:ext cx="6499133" cy="830997"/>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b="1" u="sng" dirty="0"/>
              <a:t>（</a:t>
            </a:r>
            <a:r>
              <a:rPr lang="ja-JP" altLang="en-US" b="1" u="sng" dirty="0" smtClean="0"/>
              <a:t>府有施設を</a:t>
            </a:r>
            <a:r>
              <a:rPr lang="ja-JP" altLang="en-US" b="1" u="sng" dirty="0"/>
              <a:t>含む）</a:t>
            </a:r>
            <a:endParaRPr lang="ja-JP" altLang="en-US" sz="1600" u="sng" dirty="0"/>
          </a:p>
          <a:p>
            <a:r>
              <a:rPr lang="ja-JP" altLang="en-US" dirty="0" smtClean="0"/>
              <a:t>　　</a:t>
            </a:r>
            <a:r>
              <a:rPr lang="ja-JP" altLang="en-US" sz="2400" b="1" dirty="0" smtClean="0"/>
              <a:t>　　</a:t>
            </a:r>
            <a:endParaRPr kumimoji="1" lang="ja-JP" altLang="en-US" sz="2400" b="1" dirty="0"/>
          </a:p>
        </p:txBody>
      </p:sp>
      <p:sp>
        <p:nvSpPr>
          <p:cNvPr id="3" name="テキスト ボックス 2"/>
          <p:cNvSpPr txBox="1"/>
          <p:nvPr/>
        </p:nvSpPr>
        <p:spPr>
          <a:xfrm>
            <a:off x="493081" y="392189"/>
            <a:ext cx="2636485" cy="461665"/>
          </a:xfrm>
          <a:prstGeom prst="rect">
            <a:avLst/>
          </a:prstGeom>
          <a:noFill/>
        </p:spPr>
        <p:txBody>
          <a:bodyPr wrap="square" rtlCol="0">
            <a:spAutoFit/>
          </a:bodyPr>
          <a:lstStyle/>
          <a:p>
            <a:r>
              <a:rPr kumimoji="1" lang="ja-JP" altLang="en-US" sz="2400" b="1" dirty="0" smtClean="0"/>
              <a:t>飲食店等への要請</a:t>
            </a:r>
            <a:endParaRPr kumimoji="1" lang="ja-JP" altLang="en-US" sz="2400" b="1" dirty="0"/>
          </a:p>
        </p:txBody>
      </p:sp>
      <p:graphicFrame>
        <p:nvGraphicFramePr>
          <p:cNvPr id="11" name="表 10"/>
          <p:cNvGraphicFramePr>
            <a:graphicFrameLocks noGrp="1"/>
          </p:cNvGraphicFramePr>
          <p:nvPr>
            <p:extLst>
              <p:ext uri="{D42A27DB-BD31-4B8C-83A1-F6EECF244321}">
                <p14:modId xmlns:p14="http://schemas.microsoft.com/office/powerpoint/2010/main" val="3242534101"/>
              </p:ext>
            </p:extLst>
          </p:nvPr>
        </p:nvGraphicFramePr>
        <p:xfrm>
          <a:off x="493081" y="817509"/>
          <a:ext cx="11284649" cy="2981960"/>
        </p:xfrm>
        <a:graphic>
          <a:graphicData uri="http://schemas.openxmlformats.org/drawingml/2006/table">
            <a:tbl>
              <a:tblPr firstRow="1" bandRow="1">
                <a:tableStyleId>{5940675A-B579-460E-94D1-54222C63F5DA}</a:tableStyleId>
              </a:tblPr>
              <a:tblGrid>
                <a:gridCol w="4780819">
                  <a:extLst>
                    <a:ext uri="{9D8B030D-6E8A-4147-A177-3AD203B41FA5}">
                      <a16:colId xmlns:a16="http://schemas.microsoft.com/office/drawing/2014/main" val="1129165588"/>
                    </a:ext>
                  </a:extLst>
                </a:gridCol>
                <a:gridCol w="3219718">
                  <a:extLst>
                    <a:ext uri="{9D8B030D-6E8A-4147-A177-3AD203B41FA5}">
                      <a16:colId xmlns:a16="http://schemas.microsoft.com/office/drawing/2014/main" val="2135128828"/>
                    </a:ext>
                  </a:extLst>
                </a:gridCol>
                <a:gridCol w="3284112">
                  <a:extLst>
                    <a:ext uri="{9D8B030D-6E8A-4147-A177-3AD203B41FA5}">
                      <a16:colId xmlns:a16="http://schemas.microsoft.com/office/drawing/2014/main" val="3438338224"/>
                    </a:ext>
                  </a:extLst>
                </a:gridCol>
              </a:tblGrid>
              <a:tr h="337577">
                <a:tc rowSpan="2">
                  <a:txBody>
                    <a:bodyPr/>
                    <a:lstStyle/>
                    <a:p>
                      <a:pPr algn="ctr"/>
                      <a:r>
                        <a:rPr kumimoji="1" lang="ja-JP" altLang="en-US" sz="1800" b="1" dirty="0" smtClean="0"/>
                        <a:t>施　設</a:t>
                      </a:r>
                      <a:endParaRPr kumimoji="1" lang="ja-JP" altLang="en-US" sz="1800" b="1" dirty="0"/>
                    </a:p>
                  </a:txBody>
                  <a:tcPr anchor="ctr">
                    <a:solidFill>
                      <a:schemeClr val="accent2">
                        <a:lumMod val="60000"/>
                        <a:lumOff val="40000"/>
                      </a:schemeClr>
                    </a:solidFill>
                  </a:tcPr>
                </a:tc>
                <a:tc gridSpan="2">
                  <a:txBody>
                    <a:bodyPr/>
                    <a:lstStyle/>
                    <a:p>
                      <a:pPr algn="ctr"/>
                      <a:r>
                        <a:rPr kumimoji="1" lang="ja-JP" altLang="en-US" sz="1800" b="1" dirty="0" smtClean="0"/>
                        <a:t>要請内容</a:t>
                      </a:r>
                      <a:endParaRPr kumimoji="1" lang="ja-JP" altLang="en-US" sz="1800" b="1" dirty="0"/>
                    </a:p>
                  </a:txBody>
                  <a:tcPr anchor="ctr">
                    <a:solidFill>
                      <a:schemeClr val="accent2">
                        <a:lumMod val="60000"/>
                        <a:lumOff val="40000"/>
                      </a:schemeClr>
                    </a:solidFill>
                  </a:tcPr>
                </a:tc>
                <a:tc hMerge="1">
                  <a:txBody>
                    <a:bodyPr/>
                    <a:lstStyle/>
                    <a:p>
                      <a:endParaRPr kumimoji="1" lang="ja-JP" altLang="en-US"/>
                    </a:p>
                  </a:txBody>
                  <a:tcPr/>
                </a:tc>
                <a:extLst>
                  <a:ext uri="{0D108BD9-81ED-4DB2-BD59-A6C34878D82A}">
                    <a16:rowId xmlns:a16="http://schemas.microsoft.com/office/drawing/2014/main" val="3155963503"/>
                  </a:ext>
                </a:extLst>
              </a:tr>
              <a:tr h="232883">
                <a:tc vMerge="1">
                  <a:txBody>
                    <a:bodyPr/>
                    <a:lstStyle/>
                    <a:p>
                      <a:pPr algn="ctr"/>
                      <a:endParaRPr kumimoji="1" lang="ja-JP" altLang="en-US" sz="1800" b="1" dirty="0"/>
                    </a:p>
                  </a:txBody>
                  <a:tcPr anchor="ctr">
                    <a:solidFill>
                      <a:schemeClr val="accent2">
                        <a:lumMod val="60000"/>
                        <a:lumOff val="40000"/>
                      </a:schemeClr>
                    </a:solidFill>
                  </a:tcPr>
                </a:tc>
                <a:tc>
                  <a:txBody>
                    <a:bodyPr/>
                    <a:lstStyle/>
                    <a:p>
                      <a:pPr algn="ctr"/>
                      <a:r>
                        <a:rPr kumimoji="1" lang="ja-JP" altLang="en-US" sz="1800" b="1" dirty="0" smtClean="0"/>
                        <a:t>措置区域</a:t>
                      </a:r>
                      <a:r>
                        <a:rPr kumimoji="1" lang="en-US" altLang="ja-JP" sz="1400" b="0" dirty="0" smtClean="0"/>
                        <a:t>(</a:t>
                      </a:r>
                      <a:r>
                        <a:rPr kumimoji="1" lang="ja-JP" altLang="en-US" sz="1400" b="0" dirty="0" smtClean="0"/>
                        <a:t>法第</a:t>
                      </a:r>
                      <a:r>
                        <a:rPr kumimoji="1" lang="en-US" altLang="ja-JP" sz="1400" b="0" dirty="0" smtClean="0"/>
                        <a:t>31</a:t>
                      </a:r>
                      <a:r>
                        <a:rPr kumimoji="1" lang="ja-JP" altLang="en-US" sz="1400" b="0" dirty="0" smtClean="0"/>
                        <a:t>条の６第１項</a:t>
                      </a:r>
                      <a:r>
                        <a:rPr kumimoji="1" lang="en-US" altLang="ja-JP" sz="1400" b="0" dirty="0" smtClean="0"/>
                        <a:t>)</a:t>
                      </a:r>
                      <a:endParaRPr kumimoji="1" lang="ja-JP" altLang="en-US" sz="1800" b="1" dirty="0"/>
                    </a:p>
                  </a:txBody>
                  <a:tcPr anchor="ctr">
                    <a:solidFill>
                      <a:schemeClr val="accent2">
                        <a:lumMod val="60000"/>
                        <a:lumOff val="40000"/>
                      </a:schemeClr>
                    </a:solidFill>
                  </a:tcPr>
                </a:tc>
                <a:tc>
                  <a:txBody>
                    <a:bodyPr/>
                    <a:lstStyle/>
                    <a:p>
                      <a:pPr algn="ctr"/>
                      <a:r>
                        <a:rPr kumimoji="1" lang="ja-JP" altLang="en-US" sz="1800" b="1" dirty="0" smtClean="0"/>
                        <a:t>その他の区域</a:t>
                      </a:r>
                      <a:r>
                        <a:rPr kumimoji="1" lang="en-US" altLang="ja-JP" sz="1400" b="0" dirty="0" smtClean="0"/>
                        <a:t>(</a:t>
                      </a:r>
                      <a:r>
                        <a:rPr kumimoji="1" lang="ja-JP" altLang="en-US" sz="1400" b="0" dirty="0" smtClean="0"/>
                        <a:t>法第</a:t>
                      </a:r>
                      <a:r>
                        <a:rPr kumimoji="1" lang="en-US" altLang="ja-JP" sz="1400" b="0" dirty="0" smtClean="0"/>
                        <a:t>24</a:t>
                      </a:r>
                      <a:r>
                        <a:rPr kumimoji="1" lang="ja-JP" altLang="en-US" sz="1400" b="0" dirty="0" smtClean="0"/>
                        <a:t>条第９項</a:t>
                      </a:r>
                      <a:r>
                        <a:rPr kumimoji="1" lang="en-US" altLang="ja-JP" sz="1400" b="0" dirty="0" smtClean="0"/>
                        <a:t>)</a:t>
                      </a:r>
                      <a:endParaRPr kumimoji="1" lang="ja-JP" altLang="en-US" sz="1800" b="1" dirty="0"/>
                    </a:p>
                  </a:txBody>
                  <a:tcPr anchor="ctr">
                    <a:solidFill>
                      <a:schemeClr val="accent2">
                        <a:lumMod val="60000"/>
                        <a:lumOff val="40000"/>
                      </a:schemeClr>
                    </a:solidFill>
                  </a:tcPr>
                </a:tc>
                <a:extLst>
                  <a:ext uri="{0D108BD9-81ED-4DB2-BD59-A6C34878D82A}">
                    <a16:rowId xmlns:a16="http://schemas.microsoft.com/office/drawing/2014/main" val="3924133108"/>
                  </a:ext>
                </a:extLst>
              </a:tr>
              <a:tr h="2001906">
                <a:tc>
                  <a:txBody>
                    <a:bodyPr/>
                    <a:lstStyle/>
                    <a:p>
                      <a:pPr marL="0" marR="0" lvl="0" indent="0" algn="l" defTabSz="914400" rtl="0" eaLnBrk="1" fontAlgn="auto" latinLnBrk="0" hangingPunct="1">
                        <a:lnSpc>
                          <a:spcPts val="1800"/>
                        </a:lnSpc>
                        <a:spcBef>
                          <a:spcPts val="0"/>
                        </a:spcBef>
                        <a:spcAft>
                          <a:spcPts val="0"/>
                        </a:spcAft>
                        <a:buClrTx/>
                        <a:buSzTx/>
                        <a:buFontTx/>
                        <a:buNone/>
                        <a:tabLst/>
                        <a:defRPr/>
                      </a:pPr>
                      <a:r>
                        <a:rPr kumimoji="1" lang="en-US" altLang="ja-JP" sz="1600" b="1" spc="0" dirty="0" smtClean="0"/>
                        <a:t>【</a:t>
                      </a:r>
                      <a:r>
                        <a:rPr kumimoji="1" lang="ja-JP" altLang="en-US" sz="1600" b="1" spc="0" dirty="0" smtClean="0"/>
                        <a:t>飲食店</a:t>
                      </a:r>
                      <a:r>
                        <a:rPr kumimoji="1" lang="en-US" altLang="ja-JP" sz="1600" b="1" spc="0" dirty="0" smtClean="0"/>
                        <a:t>】</a:t>
                      </a:r>
                    </a:p>
                    <a:p>
                      <a:pPr marL="0" marR="0" lvl="0" indent="0" algn="l" defTabSz="914400" rtl="0" eaLnBrk="1" fontAlgn="auto" latinLnBrk="0" hangingPunct="1">
                        <a:lnSpc>
                          <a:spcPts val="1800"/>
                        </a:lnSpc>
                        <a:spcBef>
                          <a:spcPts val="0"/>
                        </a:spcBef>
                        <a:spcAft>
                          <a:spcPts val="0"/>
                        </a:spcAft>
                        <a:buClrTx/>
                        <a:buSzTx/>
                        <a:buFontTx/>
                        <a:buNone/>
                        <a:tabLst/>
                        <a:defRPr/>
                      </a:pPr>
                      <a:r>
                        <a:rPr kumimoji="1" lang="ja-JP" altLang="en-US" sz="1600" spc="0" dirty="0" smtClean="0"/>
                        <a:t>飲食店（居酒屋を含む）、喫茶店等</a:t>
                      </a:r>
                      <a:r>
                        <a:rPr kumimoji="1" lang="en-US" altLang="ja-JP" sz="1600" spc="0" dirty="0" smtClean="0"/>
                        <a:t>(</a:t>
                      </a:r>
                      <a:r>
                        <a:rPr kumimoji="1" lang="ja-JP" altLang="en-US" sz="1600" spc="0" dirty="0" smtClean="0"/>
                        <a:t>宅配・テイクアウトサービスを除く</a:t>
                      </a:r>
                      <a:r>
                        <a:rPr kumimoji="1" lang="en-US" altLang="ja-JP" sz="1600" spc="0" dirty="0" smtClean="0"/>
                        <a:t>)</a:t>
                      </a:r>
                      <a:endParaRPr kumimoji="1" lang="ja-JP" altLang="en-US" sz="1600" spc="0" dirty="0" smtClean="0"/>
                    </a:p>
                    <a:p>
                      <a:pPr marL="0" marR="0" lvl="0" indent="0" algn="l" defTabSz="914400" rtl="0" eaLnBrk="1" fontAlgn="auto" latinLnBrk="0" hangingPunct="1">
                        <a:lnSpc>
                          <a:spcPts val="1800"/>
                        </a:lnSpc>
                        <a:spcBef>
                          <a:spcPts val="0"/>
                        </a:spcBef>
                        <a:spcAft>
                          <a:spcPts val="0"/>
                        </a:spcAft>
                        <a:buClrTx/>
                        <a:buSzTx/>
                        <a:buFontTx/>
                        <a:buNone/>
                        <a:tabLst/>
                        <a:defRPr/>
                      </a:pPr>
                      <a:r>
                        <a:rPr kumimoji="1" lang="en-US" altLang="ja-JP" sz="1600" b="1" spc="0" dirty="0" smtClean="0"/>
                        <a:t>【</a:t>
                      </a:r>
                      <a:r>
                        <a:rPr kumimoji="1" lang="ja-JP" altLang="en-US" sz="1600" b="1" spc="0" dirty="0" smtClean="0"/>
                        <a:t>遊興施設</a:t>
                      </a:r>
                      <a:r>
                        <a:rPr kumimoji="1" lang="en-US" altLang="ja-JP" sz="1600" b="1" spc="0" dirty="0" smtClean="0"/>
                        <a:t>】</a:t>
                      </a:r>
                      <a:endParaRPr kumimoji="1" lang="en-US" altLang="ja-JP" sz="1600" b="1" u="sng" spc="0" baseline="0" dirty="0" smtClean="0"/>
                    </a:p>
                    <a:p>
                      <a:pPr marL="0" marR="0" lvl="0" indent="0" algn="l" defTabSz="914400" rtl="0" eaLnBrk="1" fontAlgn="auto" latinLnBrk="0" hangingPunct="1">
                        <a:lnSpc>
                          <a:spcPts val="1800"/>
                        </a:lnSpc>
                        <a:spcBef>
                          <a:spcPts val="0"/>
                        </a:spcBef>
                        <a:spcAft>
                          <a:spcPts val="0"/>
                        </a:spcAft>
                        <a:buClrTx/>
                        <a:buSzTx/>
                        <a:buFontTx/>
                        <a:buNone/>
                        <a:tabLst/>
                        <a:defRPr/>
                      </a:pPr>
                      <a:r>
                        <a:rPr kumimoji="1" lang="ja-JP" altLang="en-US" sz="1600" spc="0" baseline="0" dirty="0" smtClean="0"/>
                        <a:t>キャバレー、ナイトクラブ、インターネットカフェ・マンガ喫茶</a:t>
                      </a:r>
                      <a:r>
                        <a:rPr kumimoji="1" lang="en-US" altLang="ja-JP" sz="1400" spc="0" baseline="0" dirty="0" smtClean="0"/>
                        <a:t>※</a:t>
                      </a:r>
                      <a:r>
                        <a:rPr kumimoji="1" lang="ja-JP" altLang="en-US" sz="1400" spc="0" baseline="0" dirty="0" smtClean="0"/>
                        <a:t>１</a:t>
                      </a:r>
                      <a:r>
                        <a:rPr kumimoji="1" lang="ja-JP" altLang="en-US" sz="1600" spc="0" baseline="0" dirty="0" smtClean="0"/>
                        <a:t>等で、食品衛生法の飲食店営業許可を受けている店舗</a:t>
                      </a:r>
                      <a:endParaRPr kumimoji="1" lang="en-US" altLang="ja-JP" sz="1600" spc="0" baseline="0" dirty="0" smtClean="0"/>
                    </a:p>
                    <a:p>
                      <a:pPr marL="0" marR="0" lvl="0" indent="0" algn="l" defTabSz="914400" rtl="0" eaLnBrk="1" fontAlgn="auto" latinLnBrk="0" hangingPunct="1">
                        <a:lnSpc>
                          <a:spcPts val="1800"/>
                        </a:lnSpc>
                        <a:spcBef>
                          <a:spcPts val="0"/>
                        </a:spcBef>
                        <a:spcAft>
                          <a:spcPts val="0"/>
                        </a:spcAft>
                        <a:buClrTx/>
                        <a:buSzTx/>
                        <a:buFontTx/>
                        <a:buNone/>
                        <a:tabLst/>
                        <a:defRPr/>
                      </a:pPr>
                      <a:r>
                        <a:rPr kumimoji="1" lang="en-US" altLang="ja-JP" sz="1600" b="1" spc="0" baseline="0" dirty="0" smtClean="0"/>
                        <a:t>【</a:t>
                      </a:r>
                      <a:r>
                        <a:rPr kumimoji="1" lang="ja-JP" altLang="en-US" sz="1600" b="1" spc="0" baseline="0" dirty="0" smtClean="0"/>
                        <a:t>結婚式場</a:t>
                      </a:r>
                      <a:r>
                        <a:rPr kumimoji="1" lang="en-US" altLang="ja-JP" sz="1600" b="1" spc="0" baseline="0" dirty="0" smtClean="0"/>
                        <a:t>】</a:t>
                      </a:r>
                    </a:p>
                    <a:p>
                      <a:pPr marL="0" marR="0" lvl="0" indent="0" algn="l" defTabSz="914400" rtl="0" eaLnBrk="1" fontAlgn="auto" latinLnBrk="0" hangingPunct="1">
                        <a:lnSpc>
                          <a:spcPts val="1800"/>
                        </a:lnSpc>
                        <a:spcBef>
                          <a:spcPts val="0"/>
                        </a:spcBef>
                        <a:spcAft>
                          <a:spcPts val="0"/>
                        </a:spcAft>
                        <a:buClrTx/>
                        <a:buSzTx/>
                        <a:buFontTx/>
                        <a:buNone/>
                        <a:tabLst/>
                        <a:defRPr/>
                      </a:pPr>
                      <a:r>
                        <a:rPr kumimoji="1" lang="ja-JP" altLang="en-US" sz="1600" spc="0" baseline="0" dirty="0" smtClean="0"/>
                        <a:t>食品衛生法の飲食営業許可を受けている施設</a:t>
                      </a:r>
                      <a:endParaRPr kumimoji="1" lang="en-US" altLang="ja-JP" sz="1600" spc="0" baseline="0" dirty="0" smtClean="0"/>
                    </a:p>
                  </a:txBody>
                  <a:tcPr anchor="ctr"/>
                </a:tc>
                <a:tc>
                  <a:txBody>
                    <a:bodyPr/>
                    <a:lstStyle/>
                    <a:p>
                      <a:pPr>
                        <a:lnSpc>
                          <a:spcPts val="1700"/>
                        </a:lnSpc>
                      </a:pPr>
                      <a:r>
                        <a:rPr lang="ja-JP" altLang="en-US" sz="1600" b="1" spc="0" baseline="0" dirty="0" smtClean="0">
                          <a:solidFill>
                            <a:schemeClr val="tx1"/>
                          </a:solidFill>
                        </a:rPr>
                        <a:t>○営業時間短縮（</a:t>
                      </a:r>
                      <a:r>
                        <a:rPr lang="en-US" altLang="ja-JP" sz="1600" b="1" spc="0" baseline="0" dirty="0" smtClean="0">
                          <a:solidFill>
                            <a:schemeClr val="tx1"/>
                          </a:solidFill>
                        </a:rPr>
                        <a:t>20</a:t>
                      </a:r>
                      <a:r>
                        <a:rPr lang="ja-JP" altLang="en-US" sz="1600" b="1" spc="0" baseline="0" dirty="0" smtClean="0">
                          <a:solidFill>
                            <a:schemeClr val="tx1"/>
                          </a:solidFill>
                        </a:rPr>
                        <a:t>時まで）</a:t>
                      </a:r>
                      <a:endParaRPr lang="en-US" altLang="ja-JP" sz="1600" b="1" spc="0" baseline="0" dirty="0" smtClean="0">
                        <a:solidFill>
                          <a:schemeClr val="tx1"/>
                        </a:solidFill>
                      </a:endParaRPr>
                    </a:p>
                    <a:p>
                      <a:pPr>
                        <a:lnSpc>
                          <a:spcPts val="1700"/>
                        </a:lnSpc>
                      </a:pPr>
                      <a:endParaRPr lang="en-US" altLang="ja-JP" sz="1600" b="1" dirty="0" smtClean="0">
                        <a:solidFill>
                          <a:schemeClr val="tx1"/>
                        </a:solidFill>
                      </a:endParaRPr>
                    </a:p>
                    <a:p>
                      <a:pPr marL="0" marR="0" lvl="0" indent="0" algn="l" defTabSz="914400" rtl="0" eaLnBrk="1" fontAlgn="auto" latinLnBrk="0" hangingPunct="1">
                        <a:lnSpc>
                          <a:spcPts val="1700"/>
                        </a:lnSpc>
                        <a:spcBef>
                          <a:spcPts val="0"/>
                        </a:spcBef>
                        <a:spcAft>
                          <a:spcPts val="0"/>
                        </a:spcAft>
                        <a:buClrTx/>
                        <a:buSzTx/>
                        <a:buFontTx/>
                        <a:buNone/>
                        <a:tabLst/>
                        <a:defRPr/>
                      </a:pPr>
                      <a:r>
                        <a:rPr lang="ja-JP" altLang="en-US" sz="1600" b="1" dirty="0" smtClean="0">
                          <a:solidFill>
                            <a:schemeClr val="tx1"/>
                          </a:solidFill>
                        </a:rPr>
                        <a:t>○酒類提供（利用者による店内　</a:t>
                      </a:r>
                      <a:endParaRPr lang="en-US" altLang="ja-JP" sz="1600" b="1" dirty="0" smtClean="0">
                        <a:solidFill>
                          <a:schemeClr val="tx1"/>
                        </a:solidFill>
                      </a:endParaRPr>
                    </a:p>
                    <a:p>
                      <a:pPr marL="0" marR="0" lvl="0" indent="0" algn="l" defTabSz="914400" rtl="0" eaLnBrk="1" fontAlgn="auto" latinLnBrk="0" hangingPunct="1">
                        <a:lnSpc>
                          <a:spcPts val="1700"/>
                        </a:lnSpc>
                        <a:spcBef>
                          <a:spcPts val="0"/>
                        </a:spcBef>
                        <a:spcAft>
                          <a:spcPts val="0"/>
                        </a:spcAft>
                        <a:buClrTx/>
                        <a:buSzTx/>
                        <a:buFontTx/>
                        <a:buNone/>
                        <a:tabLst/>
                        <a:defRPr/>
                      </a:pPr>
                      <a:r>
                        <a:rPr lang="ja-JP" altLang="en-US" sz="1600" b="1" dirty="0" smtClean="0">
                          <a:solidFill>
                            <a:schemeClr val="tx1"/>
                          </a:solidFill>
                        </a:rPr>
                        <a:t>　持込みを含む）は原則自粛。</a:t>
                      </a:r>
                      <a:endParaRPr lang="en-US" altLang="ja-JP" sz="1600" b="1" dirty="0" smtClean="0">
                        <a:solidFill>
                          <a:schemeClr val="tx1"/>
                        </a:solidFill>
                      </a:endParaRPr>
                    </a:p>
                    <a:p>
                      <a:pPr marL="0" marR="0" lvl="0" indent="0" algn="l" defTabSz="914400" rtl="0" eaLnBrk="1" fontAlgn="auto" latinLnBrk="0" hangingPunct="1">
                        <a:lnSpc>
                          <a:spcPts val="1700"/>
                        </a:lnSpc>
                        <a:spcBef>
                          <a:spcPts val="0"/>
                        </a:spcBef>
                        <a:spcAft>
                          <a:spcPts val="0"/>
                        </a:spcAft>
                        <a:buClrTx/>
                        <a:buSzTx/>
                        <a:buFontTx/>
                        <a:buNone/>
                        <a:tabLst/>
                        <a:defRPr/>
                      </a:pPr>
                      <a:r>
                        <a:rPr lang="ja-JP" altLang="en-US" sz="1600" b="1" dirty="0" smtClean="0">
                          <a:solidFill>
                            <a:schemeClr val="tx1"/>
                          </a:solidFill>
                        </a:rPr>
                        <a:t>　</a:t>
                      </a:r>
                      <a:r>
                        <a:rPr lang="ja-JP" altLang="en-US" sz="1600" b="1" spc="-70" baseline="0" dirty="0" smtClean="0">
                          <a:solidFill>
                            <a:schemeClr val="tx1"/>
                          </a:solidFill>
                        </a:rPr>
                        <a:t>ただし、ゴールドステッカー認</a:t>
                      </a:r>
                      <a:endParaRPr lang="en-US" altLang="ja-JP" sz="1600" b="1" spc="-70" baseline="0" dirty="0" smtClean="0">
                        <a:solidFill>
                          <a:schemeClr val="tx1"/>
                        </a:solidFill>
                      </a:endParaRPr>
                    </a:p>
                    <a:p>
                      <a:pPr marL="0" marR="0" lvl="0" indent="0" algn="l" defTabSz="914400" rtl="0" eaLnBrk="1" fontAlgn="auto" latinLnBrk="0" hangingPunct="1">
                        <a:lnSpc>
                          <a:spcPts val="1700"/>
                        </a:lnSpc>
                        <a:spcBef>
                          <a:spcPts val="0"/>
                        </a:spcBef>
                        <a:spcAft>
                          <a:spcPts val="0"/>
                        </a:spcAft>
                        <a:buClrTx/>
                        <a:buSzTx/>
                        <a:buFontTx/>
                        <a:buNone/>
                        <a:tabLst/>
                        <a:defRPr/>
                      </a:pPr>
                      <a:r>
                        <a:rPr lang="ja-JP" altLang="en-US" sz="1600" b="1" spc="-70" baseline="0" dirty="0" smtClean="0">
                          <a:solidFill>
                            <a:schemeClr val="tx1"/>
                          </a:solidFill>
                        </a:rPr>
                        <a:t>　証店舗等</a:t>
                      </a:r>
                      <a:r>
                        <a:rPr lang="en-US" altLang="ja-JP" sz="1400" b="1" spc="-70" baseline="0" dirty="0" smtClean="0">
                          <a:solidFill>
                            <a:schemeClr val="tx1"/>
                          </a:solidFill>
                        </a:rPr>
                        <a:t>※</a:t>
                      </a:r>
                      <a:r>
                        <a:rPr lang="ja-JP" altLang="en-US" sz="1400" b="1" spc="-70" baseline="0" dirty="0" smtClean="0">
                          <a:solidFill>
                            <a:schemeClr val="tx1"/>
                          </a:solidFill>
                        </a:rPr>
                        <a:t>２</a:t>
                      </a:r>
                      <a:r>
                        <a:rPr lang="ja-JP" altLang="en-US" sz="1600" b="1" spc="-70" baseline="0" dirty="0" smtClean="0">
                          <a:solidFill>
                            <a:schemeClr val="tx1"/>
                          </a:solidFill>
                        </a:rPr>
                        <a:t>で、同一グループ</a:t>
                      </a:r>
                      <a:endParaRPr lang="en-US" altLang="ja-JP" sz="1600" b="1" spc="-70" baseline="0" dirty="0" smtClean="0">
                        <a:solidFill>
                          <a:schemeClr val="tx1"/>
                        </a:solidFill>
                      </a:endParaRPr>
                    </a:p>
                    <a:p>
                      <a:pPr marL="0" marR="0" lvl="0" indent="0" algn="l" defTabSz="914400" rtl="0" eaLnBrk="1" fontAlgn="auto" latinLnBrk="0" hangingPunct="1">
                        <a:lnSpc>
                          <a:spcPts val="1700"/>
                        </a:lnSpc>
                        <a:spcBef>
                          <a:spcPts val="0"/>
                        </a:spcBef>
                        <a:spcAft>
                          <a:spcPts val="0"/>
                        </a:spcAft>
                        <a:buClrTx/>
                        <a:buSzTx/>
                        <a:buFontTx/>
                        <a:buNone/>
                        <a:tabLst/>
                        <a:defRPr/>
                      </a:pPr>
                      <a:r>
                        <a:rPr lang="ja-JP" altLang="en-US" sz="1600" b="1" spc="-70" baseline="0" dirty="0" smtClean="0">
                          <a:solidFill>
                            <a:schemeClr val="tx1"/>
                          </a:solidFill>
                        </a:rPr>
                        <a:t>　の入店を原則２人以内</a:t>
                      </a:r>
                      <a:r>
                        <a:rPr lang="en-US" altLang="ja-JP" sz="1400" b="1" spc="-70" baseline="0" dirty="0" smtClean="0">
                          <a:solidFill>
                            <a:schemeClr val="tx1"/>
                          </a:solidFill>
                        </a:rPr>
                        <a:t>※</a:t>
                      </a:r>
                      <a:r>
                        <a:rPr lang="ja-JP" altLang="en-US" sz="1400" b="1" spc="-70" baseline="0" dirty="0" smtClean="0">
                          <a:solidFill>
                            <a:schemeClr val="tx1"/>
                          </a:solidFill>
                        </a:rPr>
                        <a:t>３</a:t>
                      </a:r>
                      <a:r>
                        <a:rPr lang="ja-JP" altLang="en-US" sz="1600" b="1" spc="-70" baseline="0" dirty="0" smtClean="0">
                          <a:solidFill>
                            <a:schemeClr val="tx1"/>
                          </a:solidFill>
                        </a:rPr>
                        <a:t>と</a:t>
                      </a:r>
                      <a:r>
                        <a:rPr lang="ja-JP" altLang="en-US" sz="1600" b="1" spc="-70" baseline="0" dirty="0" err="1" smtClean="0">
                          <a:solidFill>
                            <a:schemeClr val="tx1"/>
                          </a:solidFill>
                        </a:rPr>
                        <a:t>す</a:t>
                      </a:r>
                      <a:endParaRPr lang="en-US" altLang="ja-JP" sz="1600" b="1" spc="-70" baseline="0" dirty="0" smtClean="0">
                        <a:solidFill>
                          <a:schemeClr val="tx1"/>
                        </a:solidFill>
                      </a:endParaRPr>
                    </a:p>
                    <a:p>
                      <a:pPr marL="0" marR="0" lvl="0" indent="0" algn="l" defTabSz="914400" rtl="0" eaLnBrk="1" fontAlgn="auto" latinLnBrk="0" hangingPunct="1">
                        <a:lnSpc>
                          <a:spcPts val="1700"/>
                        </a:lnSpc>
                        <a:spcBef>
                          <a:spcPts val="0"/>
                        </a:spcBef>
                        <a:spcAft>
                          <a:spcPts val="0"/>
                        </a:spcAft>
                        <a:buClrTx/>
                        <a:buSzTx/>
                        <a:buFontTx/>
                        <a:buNone/>
                        <a:tabLst/>
                        <a:defRPr/>
                      </a:pPr>
                      <a:r>
                        <a:rPr lang="ja-JP" altLang="en-US" sz="1600" b="1" spc="-70" baseline="0" dirty="0" smtClean="0">
                          <a:solidFill>
                            <a:schemeClr val="tx1"/>
                          </a:solidFill>
                        </a:rPr>
                        <a:t>　</a:t>
                      </a:r>
                      <a:r>
                        <a:rPr lang="ja-JP" altLang="en-US" sz="1600" b="1" spc="-70" baseline="0" dirty="0" err="1" smtClean="0">
                          <a:solidFill>
                            <a:schemeClr val="tx1"/>
                          </a:solidFill>
                        </a:rPr>
                        <a:t>る</a:t>
                      </a:r>
                      <a:r>
                        <a:rPr lang="ja-JP" altLang="en-US" sz="1600" b="1" spc="-70" baseline="0" dirty="0" smtClean="0">
                          <a:solidFill>
                            <a:schemeClr val="tx1"/>
                          </a:solidFill>
                        </a:rPr>
                        <a:t>店舗は提供可能</a:t>
                      </a:r>
                      <a:r>
                        <a:rPr lang="en-US" altLang="ja-JP" sz="1600" b="1" spc="-70" baseline="0" dirty="0" smtClean="0">
                          <a:solidFill>
                            <a:schemeClr val="tx1"/>
                          </a:solidFill>
                        </a:rPr>
                        <a:t>(11</a:t>
                      </a:r>
                      <a:r>
                        <a:rPr lang="ja-JP" altLang="en-US" sz="1600" b="1" spc="-70" baseline="0" dirty="0" smtClean="0">
                          <a:solidFill>
                            <a:schemeClr val="tx1"/>
                          </a:solidFill>
                        </a:rPr>
                        <a:t>時～</a:t>
                      </a:r>
                      <a:r>
                        <a:rPr lang="en-US" altLang="ja-JP" sz="1600" b="1" spc="-70" baseline="0" dirty="0" smtClean="0">
                          <a:solidFill>
                            <a:schemeClr val="tx1"/>
                          </a:solidFill>
                        </a:rPr>
                        <a:t>19</a:t>
                      </a:r>
                      <a:r>
                        <a:rPr lang="ja-JP" altLang="en-US" sz="1600" b="1" spc="-70" baseline="0" dirty="0" smtClean="0">
                          <a:solidFill>
                            <a:schemeClr val="tx1"/>
                          </a:solidFill>
                        </a:rPr>
                        <a:t>時</a:t>
                      </a:r>
                      <a:r>
                        <a:rPr lang="en-US" altLang="ja-JP" sz="1600" b="1" spc="-70" baseline="0" dirty="0" smtClean="0">
                          <a:solidFill>
                            <a:schemeClr val="tx1"/>
                          </a:solidFill>
                        </a:rPr>
                        <a:t>)</a:t>
                      </a:r>
                      <a:endParaRPr lang="ja-JP" altLang="en-US" sz="1600" b="1" dirty="0" smtClean="0">
                        <a:solidFill>
                          <a:schemeClr val="tx1"/>
                        </a:solidFill>
                      </a:endParaRPr>
                    </a:p>
                    <a:p>
                      <a:pPr marL="0" marR="0" lvl="0" indent="0" algn="l" defTabSz="914400" rtl="0" eaLnBrk="1" fontAlgn="auto" latinLnBrk="0" hangingPunct="1">
                        <a:lnSpc>
                          <a:spcPts val="1700"/>
                        </a:lnSpc>
                        <a:spcBef>
                          <a:spcPts val="0"/>
                        </a:spcBef>
                        <a:spcAft>
                          <a:spcPts val="0"/>
                        </a:spcAft>
                        <a:buClrTx/>
                        <a:buSzTx/>
                        <a:buFontTx/>
                        <a:buNone/>
                        <a:tabLst/>
                        <a:defRPr/>
                      </a:pPr>
                      <a:endParaRPr lang="ja-JP" altLang="en-US" sz="1600" b="1" dirty="0" smtClean="0">
                        <a:solidFill>
                          <a:schemeClr val="tx1"/>
                        </a:solidFill>
                      </a:endParaRPr>
                    </a:p>
                    <a:p>
                      <a:pPr marL="0" marR="0" lvl="0" indent="0" algn="l" defTabSz="914400" rtl="0" eaLnBrk="1" fontAlgn="auto" latinLnBrk="0" hangingPunct="1">
                        <a:lnSpc>
                          <a:spcPts val="1700"/>
                        </a:lnSpc>
                        <a:spcBef>
                          <a:spcPts val="0"/>
                        </a:spcBef>
                        <a:spcAft>
                          <a:spcPts val="0"/>
                        </a:spcAft>
                        <a:buClrTx/>
                        <a:buSzTx/>
                        <a:buFontTx/>
                        <a:buNone/>
                        <a:tabLst/>
                        <a:defRPr/>
                      </a:pPr>
                      <a:r>
                        <a:rPr lang="ja-JP" altLang="en-US" sz="1600" b="1" dirty="0" smtClean="0">
                          <a:solidFill>
                            <a:schemeClr val="tx1"/>
                          </a:solidFill>
                        </a:rPr>
                        <a:t>○カラオケ設備の利用自粛</a:t>
                      </a:r>
                      <a:endParaRPr lang="en-US" altLang="ja-JP" sz="1400" b="1" dirty="0" smtClean="0">
                        <a:solidFill>
                          <a:schemeClr val="tx1"/>
                        </a:solidFill>
                      </a:endParaRPr>
                    </a:p>
                  </a:txBody>
                  <a:tcPr anchor="ctr"/>
                </a:tc>
                <a:tc>
                  <a:txBody>
                    <a:bodyPr/>
                    <a:lstStyle/>
                    <a:p>
                      <a:pPr>
                        <a:lnSpc>
                          <a:spcPts val="1700"/>
                        </a:lnSpc>
                      </a:pPr>
                      <a:r>
                        <a:rPr lang="ja-JP" altLang="en-US" sz="1600" b="1" spc="0" baseline="0" dirty="0" smtClean="0">
                          <a:solidFill>
                            <a:schemeClr val="tx1"/>
                          </a:solidFill>
                        </a:rPr>
                        <a:t>○営業時間短縮（</a:t>
                      </a:r>
                      <a:r>
                        <a:rPr lang="en-US" altLang="ja-JP" sz="1600" b="1" spc="0" baseline="0" dirty="0" smtClean="0">
                          <a:solidFill>
                            <a:schemeClr val="tx1"/>
                          </a:solidFill>
                        </a:rPr>
                        <a:t>21</a:t>
                      </a:r>
                      <a:r>
                        <a:rPr lang="ja-JP" altLang="en-US" sz="1600" b="1" spc="0" baseline="0" dirty="0" smtClean="0">
                          <a:solidFill>
                            <a:schemeClr val="tx1"/>
                          </a:solidFill>
                        </a:rPr>
                        <a:t>時まで）</a:t>
                      </a:r>
                      <a:endParaRPr lang="en-US" altLang="ja-JP" sz="1600" b="1" spc="0" baseline="0" dirty="0" smtClean="0">
                        <a:solidFill>
                          <a:schemeClr val="tx1"/>
                        </a:solidFill>
                      </a:endParaRPr>
                    </a:p>
                    <a:p>
                      <a:pPr marL="0" marR="0" lvl="0" indent="0" algn="l" defTabSz="914400" rtl="0" eaLnBrk="1" fontAlgn="auto" latinLnBrk="0" hangingPunct="1">
                        <a:lnSpc>
                          <a:spcPts val="1700"/>
                        </a:lnSpc>
                        <a:spcBef>
                          <a:spcPts val="0"/>
                        </a:spcBef>
                        <a:spcAft>
                          <a:spcPts val="0"/>
                        </a:spcAft>
                        <a:buClrTx/>
                        <a:buSzTx/>
                        <a:buFontTx/>
                        <a:buNone/>
                        <a:tabLst/>
                        <a:defRPr/>
                      </a:pPr>
                      <a:endParaRPr lang="en-US" altLang="ja-JP" sz="1600" b="1" dirty="0" smtClean="0">
                        <a:solidFill>
                          <a:schemeClr val="tx1"/>
                        </a:solidFill>
                      </a:endParaRPr>
                    </a:p>
                    <a:p>
                      <a:pPr marL="0" marR="0" lvl="0" indent="0" algn="l" defTabSz="914400" rtl="0" eaLnBrk="1" fontAlgn="auto" latinLnBrk="0" hangingPunct="1">
                        <a:lnSpc>
                          <a:spcPts val="1700"/>
                        </a:lnSpc>
                        <a:spcBef>
                          <a:spcPts val="0"/>
                        </a:spcBef>
                        <a:spcAft>
                          <a:spcPts val="0"/>
                        </a:spcAft>
                        <a:buClrTx/>
                        <a:buSzTx/>
                        <a:buFontTx/>
                        <a:buNone/>
                        <a:tabLst/>
                        <a:defRPr/>
                      </a:pPr>
                      <a:r>
                        <a:rPr lang="ja-JP" altLang="en-US" sz="1600" b="1" dirty="0" smtClean="0">
                          <a:solidFill>
                            <a:schemeClr val="tx1"/>
                          </a:solidFill>
                        </a:rPr>
                        <a:t>○酒類提供（利用者による店内持</a:t>
                      </a:r>
                      <a:endParaRPr lang="en-US" altLang="ja-JP" sz="1600" b="1" dirty="0" smtClean="0">
                        <a:solidFill>
                          <a:schemeClr val="tx1"/>
                        </a:solidFill>
                      </a:endParaRPr>
                    </a:p>
                    <a:p>
                      <a:pPr marL="0" marR="0" lvl="0" indent="0" algn="l" defTabSz="914400" rtl="0" eaLnBrk="1" fontAlgn="auto" latinLnBrk="0" hangingPunct="1">
                        <a:lnSpc>
                          <a:spcPts val="1700"/>
                        </a:lnSpc>
                        <a:spcBef>
                          <a:spcPts val="0"/>
                        </a:spcBef>
                        <a:spcAft>
                          <a:spcPts val="0"/>
                        </a:spcAft>
                        <a:buClrTx/>
                        <a:buSzTx/>
                        <a:buFontTx/>
                        <a:buNone/>
                        <a:tabLst/>
                        <a:defRPr/>
                      </a:pPr>
                      <a:r>
                        <a:rPr lang="ja-JP" altLang="en-US" sz="1600" b="1" dirty="0" smtClean="0">
                          <a:solidFill>
                            <a:schemeClr val="tx1"/>
                          </a:solidFill>
                        </a:rPr>
                        <a:t>　込みを含む）は原則自粛。</a:t>
                      </a:r>
                      <a:endParaRPr lang="en-US" altLang="ja-JP" sz="1600" b="1" dirty="0" smtClean="0">
                        <a:solidFill>
                          <a:schemeClr val="tx1"/>
                        </a:solidFill>
                      </a:endParaRPr>
                    </a:p>
                    <a:p>
                      <a:pPr marL="0" marR="0" lvl="0" indent="0" algn="l" defTabSz="914400" rtl="0" eaLnBrk="1" fontAlgn="auto" latinLnBrk="0" hangingPunct="1">
                        <a:lnSpc>
                          <a:spcPts val="1700"/>
                        </a:lnSpc>
                        <a:spcBef>
                          <a:spcPts val="0"/>
                        </a:spcBef>
                        <a:spcAft>
                          <a:spcPts val="0"/>
                        </a:spcAft>
                        <a:buClrTx/>
                        <a:buSzTx/>
                        <a:buFontTx/>
                        <a:buNone/>
                        <a:tabLst/>
                        <a:defRPr/>
                      </a:pPr>
                      <a:r>
                        <a:rPr lang="ja-JP" altLang="en-US" sz="1600" b="1" dirty="0" smtClean="0">
                          <a:solidFill>
                            <a:schemeClr val="tx1"/>
                          </a:solidFill>
                        </a:rPr>
                        <a:t>　</a:t>
                      </a:r>
                      <a:r>
                        <a:rPr lang="ja-JP" altLang="en-US" sz="1600" b="1" spc="-70" baseline="0" dirty="0" smtClean="0">
                          <a:solidFill>
                            <a:schemeClr val="tx1"/>
                          </a:solidFill>
                        </a:rPr>
                        <a:t>ただし、ゴールドステッカー認</a:t>
                      </a:r>
                      <a:endParaRPr lang="en-US" altLang="ja-JP" sz="1600" b="1" spc="-70" baseline="0" dirty="0" smtClean="0">
                        <a:solidFill>
                          <a:schemeClr val="tx1"/>
                        </a:solidFill>
                      </a:endParaRPr>
                    </a:p>
                    <a:p>
                      <a:pPr marL="0" marR="0" lvl="0" indent="0" algn="l" defTabSz="914400" rtl="0" eaLnBrk="1" fontAlgn="auto" latinLnBrk="0" hangingPunct="1">
                        <a:lnSpc>
                          <a:spcPts val="1700"/>
                        </a:lnSpc>
                        <a:spcBef>
                          <a:spcPts val="0"/>
                        </a:spcBef>
                        <a:spcAft>
                          <a:spcPts val="0"/>
                        </a:spcAft>
                        <a:buClrTx/>
                        <a:buSzTx/>
                        <a:buFontTx/>
                        <a:buNone/>
                        <a:tabLst/>
                        <a:defRPr/>
                      </a:pPr>
                      <a:r>
                        <a:rPr lang="ja-JP" altLang="en-US" sz="1600" b="1" spc="-70" baseline="0" dirty="0" smtClean="0">
                          <a:solidFill>
                            <a:schemeClr val="tx1"/>
                          </a:solidFill>
                        </a:rPr>
                        <a:t>　証店舗等</a:t>
                      </a:r>
                      <a:r>
                        <a:rPr lang="en-US" altLang="ja-JP" sz="1400" b="1" spc="-70" baseline="0" dirty="0" smtClean="0">
                          <a:solidFill>
                            <a:schemeClr val="tx1"/>
                          </a:solidFill>
                        </a:rPr>
                        <a:t>※</a:t>
                      </a:r>
                      <a:r>
                        <a:rPr lang="ja-JP" altLang="en-US" sz="1400" b="1" spc="-70" baseline="0" dirty="0" smtClean="0">
                          <a:solidFill>
                            <a:schemeClr val="tx1"/>
                          </a:solidFill>
                        </a:rPr>
                        <a:t>２</a:t>
                      </a:r>
                      <a:r>
                        <a:rPr lang="ja-JP" altLang="en-US" sz="1600" b="1" spc="-70" baseline="0" dirty="0" smtClean="0">
                          <a:solidFill>
                            <a:schemeClr val="tx1"/>
                          </a:solidFill>
                        </a:rPr>
                        <a:t>で、同一グループ</a:t>
                      </a:r>
                      <a:endParaRPr lang="en-US" altLang="ja-JP" sz="1600" b="1" spc="-70" baseline="0" dirty="0" smtClean="0">
                        <a:solidFill>
                          <a:schemeClr val="tx1"/>
                        </a:solidFill>
                      </a:endParaRPr>
                    </a:p>
                    <a:p>
                      <a:pPr marL="0" marR="0" lvl="0" indent="0" algn="l" defTabSz="914400" rtl="0" eaLnBrk="1" fontAlgn="auto" latinLnBrk="0" hangingPunct="1">
                        <a:lnSpc>
                          <a:spcPts val="1700"/>
                        </a:lnSpc>
                        <a:spcBef>
                          <a:spcPts val="0"/>
                        </a:spcBef>
                        <a:spcAft>
                          <a:spcPts val="0"/>
                        </a:spcAft>
                        <a:buClrTx/>
                        <a:buSzTx/>
                        <a:buFontTx/>
                        <a:buNone/>
                        <a:tabLst/>
                        <a:defRPr/>
                      </a:pPr>
                      <a:r>
                        <a:rPr lang="ja-JP" altLang="en-US" sz="1600" b="1" spc="-70" baseline="0" dirty="0" smtClean="0">
                          <a:solidFill>
                            <a:schemeClr val="tx1"/>
                          </a:solidFill>
                        </a:rPr>
                        <a:t>　の入店を原則２人以内</a:t>
                      </a:r>
                      <a:r>
                        <a:rPr lang="en-US" altLang="ja-JP" sz="1400" b="1" spc="-70" baseline="0" dirty="0" smtClean="0">
                          <a:solidFill>
                            <a:schemeClr val="tx1"/>
                          </a:solidFill>
                        </a:rPr>
                        <a:t>※</a:t>
                      </a:r>
                      <a:r>
                        <a:rPr lang="ja-JP" altLang="en-US" sz="1400" b="1" spc="-70" baseline="0" dirty="0" smtClean="0">
                          <a:solidFill>
                            <a:schemeClr val="tx1"/>
                          </a:solidFill>
                        </a:rPr>
                        <a:t>３</a:t>
                      </a:r>
                      <a:r>
                        <a:rPr lang="ja-JP" altLang="en-US" sz="1600" b="1" spc="-70" baseline="0" dirty="0" smtClean="0">
                          <a:solidFill>
                            <a:schemeClr val="tx1"/>
                          </a:solidFill>
                        </a:rPr>
                        <a:t>と</a:t>
                      </a:r>
                      <a:r>
                        <a:rPr lang="ja-JP" altLang="en-US" sz="1600" b="1" spc="-70" baseline="0" dirty="0" err="1" smtClean="0">
                          <a:solidFill>
                            <a:schemeClr val="tx1"/>
                          </a:solidFill>
                        </a:rPr>
                        <a:t>す</a:t>
                      </a:r>
                      <a:endParaRPr lang="en-US" altLang="ja-JP" sz="1600" b="1" spc="-70" baseline="0" dirty="0" smtClean="0">
                        <a:solidFill>
                          <a:schemeClr val="tx1"/>
                        </a:solidFill>
                      </a:endParaRPr>
                    </a:p>
                    <a:p>
                      <a:pPr marL="0" marR="0" lvl="0" indent="0" algn="l" defTabSz="914400" rtl="0" eaLnBrk="1" fontAlgn="auto" latinLnBrk="0" hangingPunct="1">
                        <a:lnSpc>
                          <a:spcPts val="1700"/>
                        </a:lnSpc>
                        <a:spcBef>
                          <a:spcPts val="0"/>
                        </a:spcBef>
                        <a:spcAft>
                          <a:spcPts val="0"/>
                        </a:spcAft>
                        <a:buClrTx/>
                        <a:buSzTx/>
                        <a:buFontTx/>
                        <a:buNone/>
                        <a:tabLst/>
                        <a:defRPr/>
                      </a:pPr>
                      <a:r>
                        <a:rPr lang="ja-JP" altLang="en-US" sz="1600" b="1" spc="-70" baseline="0" dirty="0" smtClean="0">
                          <a:solidFill>
                            <a:schemeClr val="tx1"/>
                          </a:solidFill>
                        </a:rPr>
                        <a:t>　</a:t>
                      </a:r>
                      <a:r>
                        <a:rPr lang="ja-JP" altLang="en-US" sz="1600" b="1" spc="-70" baseline="0" dirty="0" err="1" smtClean="0">
                          <a:solidFill>
                            <a:schemeClr val="tx1"/>
                          </a:solidFill>
                        </a:rPr>
                        <a:t>る</a:t>
                      </a:r>
                      <a:r>
                        <a:rPr lang="ja-JP" altLang="en-US" sz="1600" b="1" spc="-70" baseline="0" dirty="0" smtClean="0">
                          <a:solidFill>
                            <a:schemeClr val="tx1"/>
                          </a:solidFill>
                        </a:rPr>
                        <a:t>店舗は提供可能</a:t>
                      </a:r>
                      <a:r>
                        <a:rPr lang="en-US" altLang="ja-JP" sz="1600" b="1" spc="-70" baseline="0" dirty="0" smtClean="0">
                          <a:solidFill>
                            <a:schemeClr val="tx1"/>
                          </a:solidFill>
                        </a:rPr>
                        <a:t>(11</a:t>
                      </a:r>
                      <a:r>
                        <a:rPr lang="ja-JP" altLang="en-US" sz="1600" b="1" spc="-70" baseline="0" dirty="0" smtClean="0">
                          <a:solidFill>
                            <a:schemeClr val="tx1"/>
                          </a:solidFill>
                        </a:rPr>
                        <a:t>時～</a:t>
                      </a:r>
                      <a:r>
                        <a:rPr lang="en-US" altLang="ja-JP" sz="1600" b="1" spc="-70" baseline="0" dirty="0" smtClean="0">
                          <a:solidFill>
                            <a:schemeClr val="tx1"/>
                          </a:solidFill>
                        </a:rPr>
                        <a:t>20</a:t>
                      </a:r>
                      <a:r>
                        <a:rPr lang="ja-JP" altLang="en-US" sz="1600" b="1" spc="-70" baseline="0" dirty="0" smtClean="0">
                          <a:solidFill>
                            <a:schemeClr val="tx1"/>
                          </a:solidFill>
                        </a:rPr>
                        <a:t>時</a:t>
                      </a:r>
                      <a:r>
                        <a:rPr lang="en-US" altLang="ja-JP" sz="1600" b="1" spc="-70" baseline="0" dirty="0" smtClean="0">
                          <a:solidFill>
                            <a:schemeClr val="tx1"/>
                          </a:solidFill>
                        </a:rPr>
                        <a:t>)</a:t>
                      </a:r>
                      <a:endParaRPr lang="en-US" altLang="ja-JP" sz="1600" b="1" dirty="0" smtClean="0">
                        <a:solidFill>
                          <a:schemeClr val="tx1"/>
                        </a:solidFill>
                      </a:endParaRPr>
                    </a:p>
                    <a:p>
                      <a:pPr marL="0" marR="0" lvl="0" indent="0" algn="l" defTabSz="914400" rtl="0" eaLnBrk="1" fontAlgn="auto" latinLnBrk="0" hangingPunct="1">
                        <a:lnSpc>
                          <a:spcPts val="1700"/>
                        </a:lnSpc>
                        <a:spcBef>
                          <a:spcPts val="0"/>
                        </a:spcBef>
                        <a:spcAft>
                          <a:spcPts val="0"/>
                        </a:spcAft>
                        <a:buClrTx/>
                        <a:buSzTx/>
                        <a:buFontTx/>
                        <a:buNone/>
                        <a:tabLst/>
                        <a:defRPr/>
                      </a:pPr>
                      <a:endParaRPr lang="en-US" altLang="ja-JP" sz="1600" b="1" dirty="0" smtClean="0">
                        <a:solidFill>
                          <a:schemeClr val="tx1"/>
                        </a:solidFill>
                      </a:endParaRPr>
                    </a:p>
                    <a:p>
                      <a:pPr marL="0" marR="0" lvl="0" indent="0" algn="l" defTabSz="914400" rtl="0" eaLnBrk="1" fontAlgn="auto" latinLnBrk="0" hangingPunct="1">
                        <a:lnSpc>
                          <a:spcPts val="1700"/>
                        </a:lnSpc>
                        <a:spcBef>
                          <a:spcPts val="0"/>
                        </a:spcBef>
                        <a:spcAft>
                          <a:spcPts val="0"/>
                        </a:spcAft>
                        <a:buClrTx/>
                        <a:buSzTx/>
                        <a:buFontTx/>
                        <a:buNone/>
                        <a:tabLst/>
                        <a:defRPr/>
                      </a:pPr>
                      <a:r>
                        <a:rPr lang="ja-JP" altLang="en-US" sz="1600" b="1" dirty="0" smtClean="0">
                          <a:solidFill>
                            <a:schemeClr val="tx1"/>
                          </a:solidFill>
                        </a:rPr>
                        <a:t>○カラオケ設備の利用自粛</a:t>
                      </a:r>
                      <a:endParaRPr lang="en-US" altLang="ja-JP" sz="1400" b="1" dirty="0" smtClean="0">
                        <a:solidFill>
                          <a:schemeClr val="tx1"/>
                        </a:solidFill>
                      </a:endParaRPr>
                    </a:p>
                  </a:txBody>
                  <a:tcPr anchor="ctr"/>
                </a:tc>
                <a:extLst>
                  <a:ext uri="{0D108BD9-81ED-4DB2-BD59-A6C34878D82A}">
                    <a16:rowId xmlns:a16="http://schemas.microsoft.com/office/drawing/2014/main" val="2931348977"/>
                  </a:ext>
                </a:extLst>
              </a:tr>
            </a:tbl>
          </a:graphicData>
        </a:graphic>
      </p:graphicFrame>
      <p:sp>
        <p:nvSpPr>
          <p:cNvPr id="12" name="正方形/長方形 11"/>
          <p:cNvSpPr/>
          <p:nvPr/>
        </p:nvSpPr>
        <p:spPr>
          <a:xfrm>
            <a:off x="177700" y="3875952"/>
            <a:ext cx="12134348" cy="523220"/>
          </a:xfrm>
          <a:prstGeom prst="rect">
            <a:avLst/>
          </a:prstGeom>
        </p:spPr>
        <p:txBody>
          <a:bodyPr wrap="square">
            <a:spAutoFit/>
          </a:bodyPr>
          <a:lstStyle/>
          <a:p>
            <a:pPr>
              <a:defRPr/>
            </a:pPr>
            <a:r>
              <a:rPr lang="en-US" altLang="ja-JP" sz="1400" dirty="0" smtClean="0"/>
              <a:t>※</a:t>
            </a:r>
            <a:r>
              <a:rPr lang="ja-JP" altLang="en-US" sz="1400" dirty="0" smtClean="0"/>
              <a:t>１　インターネットカフェ・マンガ喫茶等、</a:t>
            </a:r>
            <a:r>
              <a:rPr lang="ja-JP" altLang="en-US" sz="1400" dirty="0"/>
              <a:t>夜間</a:t>
            </a:r>
            <a:r>
              <a:rPr lang="ja-JP" altLang="en-US" sz="1400" dirty="0" smtClean="0"/>
              <a:t>の長時間滞在を目的とした利用が相当程度見込まれる施設は、営業時間短縮要請の対象外。</a:t>
            </a:r>
            <a:endParaRPr lang="en-US" altLang="ja-JP" sz="1400" dirty="0" smtClean="0"/>
          </a:p>
          <a:p>
            <a:pPr>
              <a:defRPr/>
            </a:pPr>
            <a:r>
              <a:rPr lang="ja-JP" altLang="en-US" sz="1400" dirty="0"/>
              <a:t>　</a:t>
            </a:r>
            <a:r>
              <a:rPr lang="ja-JP" altLang="en-US" sz="1400" dirty="0" smtClean="0"/>
              <a:t>　ただし、入場整理の実施、酒類提供の制限、カラオケ設備の</a:t>
            </a:r>
            <a:r>
              <a:rPr lang="ja-JP" altLang="en-US" sz="1400" dirty="0"/>
              <a:t>利用</a:t>
            </a:r>
            <a:r>
              <a:rPr lang="ja-JP" altLang="en-US" sz="1400" dirty="0" smtClean="0"/>
              <a:t>自粛を要請。</a:t>
            </a:r>
            <a:endParaRPr lang="en-US" altLang="ja-JP" sz="1400" dirty="0" smtClean="0"/>
          </a:p>
        </p:txBody>
      </p:sp>
      <p:sp>
        <p:nvSpPr>
          <p:cNvPr id="5" name="正方形/長方形 4"/>
          <p:cNvSpPr/>
          <p:nvPr/>
        </p:nvSpPr>
        <p:spPr>
          <a:xfrm>
            <a:off x="177700" y="4399172"/>
            <a:ext cx="12134348" cy="738664"/>
          </a:xfrm>
          <a:prstGeom prst="rect">
            <a:avLst/>
          </a:prstGeom>
        </p:spPr>
        <p:txBody>
          <a:bodyPr wrap="square">
            <a:spAutoFit/>
          </a:bodyPr>
          <a:lstStyle/>
          <a:p>
            <a:pPr lvl="0">
              <a:defRPr/>
            </a:pPr>
            <a:r>
              <a:rPr lang="en-US" altLang="ja-JP" sz="1400" b="1" dirty="0" smtClean="0"/>
              <a:t>※</a:t>
            </a:r>
            <a:r>
              <a:rPr lang="ja-JP" altLang="en-US" sz="1400" b="1" dirty="0" smtClean="0"/>
              <a:t>２　❶ゴールドステッカー認証店舗　又は　❷</a:t>
            </a:r>
            <a:r>
              <a:rPr lang="ja-JP" altLang="en-US" sz="1400" b="1" dirty="0"/>
              <a:t>ゴールドステッカーの認証</a:t>
            </a:r>
            <a:r>
              <a:rPr lang="ja-JP" altLang="en-US" sz="1400" b="1" dirty="0" smtClean="0"/>
              <a:t>申請店舗</a:t>
            </a:r>
            <a:r>
              <a:rPr lang="ja-JP" altLang="en-US" sz="1400" b="1" dirty="0"/>
              <a:t>（申請をするまでの酒類提供は自粛</a:t>
            </a:r>
            <a:r>
              <a:rPr lang="ja-JP" altLang="en-US" sz="1400" b="1" dirty="0" smtClean="0"/>
              <a:t>）</a:t>
            </a:r>
            <a:endParaRPr lang="en-US" altLang="ja-JP" sz="1400" b="1" dirty="0" smtClean="0"/>
          </a:p>
          <a:p>
            <a:pPr lvl="0" algn="ctr">
              <a:defRPr/>
            </a:pPr>
            <a:r>
              <a:rPr lang="en-US" altLang="ja-JP" sz="1400" b="1" dirty="0"/>
              <a:t>※</a:t>
            </a:r>
            <a:r>
              <a:rPr lang="ja-JP" altLang="en-US" sz="1400" b="1" dirty="0" smtClean="0"/>
              <a:t>酒類を提供する店舗は、提供する日より前に、ゴールドステッカーの申請に加え、対策項目チェックリストに基づく自己確認を行うこと</a:t>
            </a:r>
            <a:endParaRPr lang="en-US" altLang="ja-JP" sz="1400" b="1" dirty="0"/>
          </a:p>
          <a:p>
            <a:pPr algn="ctr">
              <a:defRPr/>
            </a:pPr>
            <a:r>
              <a:rPr lang="en-US" altLang="ja-JP" sz="1400" b="1" u="sng" dirty="0" smtClean="0"/>
              <a:t>【</a:t>
            </a:r>
            <a:r>
              <a:rPr lang="ja-JP" altLang="en-US" sz="1400" b="1" u="sng" dirty="0" smtClean="0"/>
              <a:t>７月</a:t>
            </a:r>
            <a:r>
              <a:rPr lang="en-US" altLang="ja-JP" sz="1400" b="1" u="sng" dirty="0" smtClean="0"/>
              <a:t>11</a:t>
            </a:r>
            <a:r>
              <a:rPr lang="ja-JP" altLang="en-US" sz="1400" b="1" u="sng" dirty="0" smtClean="0"/>
              <a:t>日までに府</a:t>
            </a:r>
            <a:r>
              <a:rPr lang="ja-JP" altLang="en-US" sz="1400" b="1" u="sng" dirty="0"/>
              <a:t>が実施する見回り時</a:t>
            </a:r>
            <a:r>
              <a:rPr lang="ja-JP" altLang="en-US" sz="1400" b="1" u="sng" dirty="0" smtClean="0"/>
              <a:t>に、ゴールドステッカーの申請（申請番号）及び対策項目チェックリストを確認</a:t>
            </a:r>
            <a:r>
              <a:rPr lang="en-US" altLang="ja-JP" sz="1400" b="1" u="sng" dirty="0" smtClean="0"/>
              <a:t>】</a:t>
            </a:r>
            <a:endParaRPr lang="ja-JP" altLang="en-US" sz="1200" b="1" dirty="0"/>
          </a:p>
        </p:txBody>
      </p:sp>
      <p:sp>
        <p:nvSpPr>
          <p:cNvPr id="10" name="正方形/長方形 9"/>
          <p:cNvSpPr/>
          <p:nvPr/>
        </p:nvSpPr>
        <p:spPr>
          <a:xfrm>
            <a:off x="299897" y="5278952"/>
            <a:ext cx="11587302" cy="1631216"/>
          </a:xfrm>
          <a:prstGeom prst="rect">
            <a:avLst/>
          </a:prstGeom>
        </p:spPr>
        <p:txBody>
          <a:bodyPr wrap="square">
            <a:spAutoFit/>
          </a:bodyPr>
          <a:lstStyle/>
          <a:p>
            <a:pPr lvl="0">
              <a:lnSpc>
                <a:spcPts val="2000"/>
              </a:lnSpc>
              <a:defRPr/>
            </a:pPr>
            <a:r>
              <a:rPr lang="en-US" altLang="ja-JP" sz="1400" b="1" dirty="0" smtClean="0"/>
              <a:t>【</a:t>
            </a:r>
            <a:r>
              <a:rPr lang="ja-JP" altLang="en-US" sz="1400" b="1" dirty="0" smtClean="0"/>
              <a:t>営業にあたっての要請事項</a:t>
            </a:r>
            <a:r>
              <a:rPr lang="en-US" altLang="ja-JP" sz="1400" b="1" dirty="0" smtClean="0"/>
              <a:t>】</a:t>
            </a:r>
          </a:p>
          <a:p>
            <a:pPr lvl="0">
              <a:lnSpc>
                <a:spcPts val="2000"/>
              </a:lnSpc>
              <a:defRPr/>
            </a:pPr>
            <a:r>
              <a:rPr lang="ja-JP" altLang="en-US" sz="1400" u="sng" dirty="0" smtClean="0"/>
              <a:t>（措置区域：特措法第</a:t>
            </a:r>
            <a:r>
              <a:rPr lang="en-US" altLang="ja-JP" sz="1400" u="sng" dirty="0" smtClean="0"/>
              <a:t>31</a:t>
            </a:r>
            <a:r>
              <a:rPr lang="ja-JP" altLang="en-US" sz="1400" u="sng" dirty="0" smtClean="0"/>
              <a:t>条の６第１項、その他の区域：法第</a:t>
            </a:r>
            <a:r>
              <a:rPr lang="en-US" altLang="ja-JP" sz="1400" u="sng" dirty="0" smtClean="0"/>
              <a:t>24</a:t>
            </a:r>
            <a:r>
              <a:rPr lang="ja-JP" altLang="en-US" sz="1400" u="sng" dirty="0" smtClean="0"/>
              <a:t>条第９項に基づくもの）</a:t>
            </a:r>
            <a:endParaRPr lang="en-US" altLang="ja-JP" sz="1400" dirty="0">
              <a:solidFill>
                <a:srgbClr val="00B0F0"/>
              </a:solidFill>
            </a:endParaRPr>
          </a:p>
          <a:p>
            <a:pPr>
              <a:lnSpc>
                <a:spcPts val="2000"/>
              </a:lnSpc>
            </a:pPr>
            <a:r>
              <a:rPr lang="ja-JP" altLang="en-US" sz="1400" b="1" dirty="0" smtClean="0"/>
              <a:t>○</a:t>
            </a:r>
            <a:r>
              <a:rPr lang="ja-JP" altLang="en-US" sz="1400" b="1" dirty="0"/>
              <a:t>利用者へのマスク会食実施の周知及び正当な理由なく応じない利用者の入場</a:t>
            </a:r>
            <a:r>
              <a:rPr lang="ja-JP" altLang="en-US" sz="1400" b="1" dirty="0" smtClean="0"/>
              <a:t>禁止（</a:t>
            </a:r>
            <a:r>
              <a:rPr lang="ja-JP" altLang="en-US" sz="1400" b="1" dirty="0"/>
              <a:t>退場を含む</a:t>
            </a:r>
            <a:r>
              <a:rPr lang="ja-JP" altLang="en-US" sz="1400" b="1" dirty="0" smtClean="0"/>
              <a:t>）</a:t>
            </a:r>
            <a:r>
              <a:rPr lang="ja-JP" altLang="en-US" sz="1400" b="1" dirty="0"/>
              <a:t>　</a:t>
            </a:r>
            <a:r>
              <a:rPr lang="ja-JP" altLang="en-US" sz="1400" b="1" dirty="0" smtClean="0"/>
              <a:t>　　○</a:t>
            </a:r>
            <a:r>
              <a:rPr lang="ja-JP" altLang="en-US" sz="1400" b="1" dirty="0"/>
              <a:t>アクリル板の設置等</a:t>
            </a:r>
          </a:p>
          <a:p>
            <a:pPr>
              <a:lnSpc>
                <a:spcPts val="2000"/>
              </a:lnSpc>
            </a:pPr>
            <a:r>
              <a:rPr lang="ja-JP" altLang="en-US" sz="1400" b="1" dirty="0"/>
              <a:t>○上記のほか、特措法施行</a:t>
            </a:r>
            <a:r>
              <a:rPr lang="ja-JP" altLang="en-US" sz="1400" b="1" dirty="0" smtClean="0"/>
              <a:t>令第５条の５各号</a:t>
            </a:r>
            <a:r>
              <a:rPr lang="ja-JP" altLang="en-US" sz="1400" b="1" dirty="0"/>
              <a:t>に規定される</a:t>
            </a:r>
            <a:r>
              <a:rPr lang="ja-JP" altLang="en-US" sz="1400" b="1" dirty="0" smtClean="0"/>
              <a:t>措置（</a:t>
            </a:r>
            <a:r>
              <a:rPr lang="ja-JP" altLang="en-US" sz="1400" b="1" dirty="0"/>
              <a:t>従業員への検査勧奨、入場者の</a:t>
            </a:r>
            <a:r>
              <a:rPr lang="ja-JP" altLang="en-US" sz="1400" b="1" dirty="0" smtClean="0"/>
              <a:t>整理誘導、発熱</a:t>
            </a:r>
            <a:r>
              <a:rPr lang="ja-JP" altLang="en-US" sz="1400" b="1" dirty="0"/>
              <a:t>等有症状者の入場禁止</a:t>
            </a:r>
            <a:r>
              <a:rPr lang="ja-JP" altLang="en-US" sz="1400" b="1" dirty="0" smtClean="0"/>
              <a:t>、</a:t>
            </a:r>
            <a:endParaRPr lang="en-US" altLang="ja-JP" sz="1400" b="1" dirty="0" smtClean="0"/>
          </a:p>
          <a:p>
            <a:pPr>
              <a:lnSpc>
                <a:spcPts val="2000"/>
              </a:lnSpc>
            </a:pPr>
            <a:r>
              <a:rPr lang="ja-JP" altLang="en-US" sz="1400" b="1" dirty="0"/>
              <a:t>　</a:t>
            </a:r>
            <a:r>
              <a:rPr lang="ja-JP" altLang="en-US" sz="1400" b="1" dirty="0" smtClean="0"/>
              <a:t>手指</a:t>
            </a:r>
            <a:r>
              <a:rPr lang="ja-JP" altLang="en-US" sz="1400" b="1" dirty="0"/>
              <a:t>の消毒設備の設置</a:t>
            </a:r>
            <a:r>
              <a:rPr lang="ja-JP" altLang="en-US" sz="1400" b="1" dirty="0" smtClean="0"/>
              <a:t>、施設</a:t>
            </a:r>
            <a:r>
              <a:rPr lang="ja-JP" altLang="en-US" sz="1400" b="1" dirty="0"/>
              <a:t>の消毒、施設の換気）</a:t>
            </a:r>
            <a:endParaRPr lang="en-US" altLang="ja-JP" sz="1400" b="1" dirty="0"/>
          </a:p>
          <a:p>
            <a:pPr lvl="0">
              <a:lnSpc>
                <a:spcPts val="2000"/>
              </a:lnSpc>
              <a:defRPr/>
            </a:pPr>
            <a:r>
              <a:rPr lang="ja-JP" altLang="en-US" sz="1400" u="sng" dirty="0"/>
              <a:t>（特措法第</a:t>
            </a:r>
            <a:r>
              <a:rPr lang="en-US" altLang="ja-JP" sz="1400" u="sng" dirty="0"/>
              <a:t>24</a:t>
            </a:r>
            <a:r>
              <a:rPr lang="ja-JP" altLang="en-US" sz="1400" u="sng" dirty="0"/>
              <a:t>条第９項に基づくもの）</a:t>
            </a:r>
            <a:r>
              <a:rPr lang="ja-JP" altLang="en-US" sz="1400" dirty="0"/>
              <a:t>　</a:t>
            </a:r>
            <a:r>
              <a:rPr lang="ja-JP" altLang="en-US" sz="1400" b="1" dirty="0" smtClean="0"/>
              <a:t>○</a:t>
            </a:r>
            <a:r>
              <a:rPr lang="ja-JP" altLang="en-US" sz="1400" b="1" dirty="0"/>
              <a:t>ＣＯ２センサーの設置　</a:t>
            </a:r>
            <a:r>
              <a:rPr lang="ja-JP" altLang="en-US" sz="1400" b="1" dirty="0" smtClean="0"/>
              <a:t>　　○</a:t>
            </a:r>
            <a:r>
              <a:rPr lang="ja-JP" altLang="en-US" sz="1400" b="1" dirty="0"/>
              <a:t>業種別ガイドラインの遵守を</a:t>
            </a:r>
            <a:r>
              <a:rPr lang="ja-JP" altLang="en-US" sz="1400" b="1" dirty="0" smtClean="0"/>
              <a:t>徹底</a:t>
            </a:r>
            <a:endParaRPr lang="en-US" altLang="ja-JP" sz="1400" b="1" dirty="0" smtClean="0"/>
          </a:p>
        </p:txBody>
      </p:sp>
      <p:sp>
        <p:nvSpPr>
          <p:cNvPr id="7" name="正方形/長方形 6"/>
          <p:cNvSpPr/>
          <p:nvPr/>
        </p:nvSpPr>
        <p:spPr>
          <a:xfrm>
            <a:off x="223639" y="4420908"/>
            <a:ext cx="11856744" cy="716927"/>
          </a:xfrm>
          <a:prstGeom prst="rect">
            <a:avLst/>
          </a:prstGeom>
          <a:noFill/>
          <a:ln w="38100">
            <a:solidFill>
              <a:schemeClr val="tx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177700" y="5092308"/>
            <a:ext cx="12134348" cy="307777"/>
          </a:xfrm>
          <a:prstGeom prst="rect">
            <a:avLst/>
          </a:prstGeom>
        </p:spPr>
        <p:txBody>
          <a:bodyPr wrap="square">
            <a:spAutoFit/>
          </a:bodyPr>
          <a:lstStyle/>
          <a:p>
            <a:pPr>
              <a:defRPr/>
            </a:pPr>
            <a:r>
              <a:rPr lang="en-US" altLang="ja-JP" sz="1400" dirty="0" smtClean="0"/>
              <a:t>※</a:t>
            </a:r>
            <a:r>
              <a:rPr lang="ja-JP" altLang="en-US" sz="1400" dirty="0" smtClean="0"/>
              <a:t>３　同居家族の場合は除く　</a:t>
            </a:r>
            <a:endParaRPr lang="en-US" altLang="ja-JP" sz="1400" dirty="0" smtClean="0"/>
          </a:p>
        </p:txBody>
      </p:sp>
    </p:spTree>
    <p:extLst>
      <p:ext uri="{BB962C8B-B14F-4D97-AF65-F5344CB8AC3E}">
        <p14:creationId xmlns:p14="http://schemas.microsoft.com/office/powerpoint/2010/main" val="33251466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3078286" y="456361"/>
            <a:ext cx="7589714" cy="923330"/>
          </a:xfrm>
          <a:prstGeom prst="rect">
            <a:avLst/>
          </a:prstGeom>
          <a:noFill/>
        </p:spPr>
        <p:txBody>
          <a:bodyPr wrap="square" rtlCol="0">
            <a:spAutoFit/>
          </a:bodyPr>
          <a:lstStyle/>
          <a:p>
            <a:r>
              <a:rPr lang="ja-JP" altLang="en-US" dirty="0">
                <a:latin typeface="UD デジタル 教科書体 NK-B" panose="02020700000000000000" pitchFamily="18" charset="-128"/>
                <a:ea typeface="UD デジタル 教科書体 NK-B" panose="02020700000000000000" pitchFamily="18" charset="-128"/>
              </a:rPr>
              <a:t>感染症に強い強靭な社会・経済の形成を図っていくため、</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K-B" panose="02020700000000000000" pitchFamily="18" charset="-128"/>
                <a:ea typeface="UD デジタル 教科書体 NK-B" panose="02020700000000000000" pitchFamily="18" charset="-128"/>
              </a:rPr>
              <a:t>飲食店における感染防止対策のさらなる促進や府民が安心して利用できる</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K-B" panose="02020700000000000000" pitchFamily="18" charset="-128"/>
                <a:ea typeface="UD デジタル 教科書体 NK-B" panose="02020700000000000000" pitchFamily="18" charset="-128"/>
              </a:rPr>
              <a:t>環境整備につながる、新たな認証制度を創設。</a:t>
            </a:r>
            <a:endParaRPr lang="en-US" altLang="ja-JP" dirty="0">
              <a:latin typeface="UD デジタル 教科書体 NK-B" panose="02020700000000000000" pitchFamily="18" charset="-128"/>
              <a:ea typeface="UD デジタル 教科書体 NK-B" panose="02020700000000000000" pitchFamily="18" charset="-128"/>
            </a:endParaRPr>
          </a:p>
        </p:txBody>
      </p:sp>
      <p:sp>
        <p:nvSpPr>
          <p:cNvPr id="20" name="テキスト ボックス 19"/>
          <p:cNvSpPr txBox="1"/>
          <p:nvPr/>
        </p:nvSpPr>
        <p:spPr>
          <a:xfrm>
            <a:off x="3258069" y="4513618"/>
            <a:ext cx="3957046" cy="367921"/>
          </a:xfrm>
          <a:prstGeom prst="rect">
            <a:avLst/>
          </a:prstGeom>
          <a:noFill/>
        </p:spPr>
        <p:txBody>
          <a:bodyPr wrap="square" rtlCol="0">
            <a:spAutoFit/>
          </a:bodyPr>
          <a:lstStyle/>
          <a:p>
            <a:pPr>
              <a:lnSpc>
                <a:spcPts val="2100"/>
              </a:lnSpc>
            </a:pPr>
            <a:r>
              <a:rPr lang="ja-JP" altLang="en-US" dirty="0">
                <a:latin typeface="UD デジタル 教科書体 NP-B" panose="02020700000000000000" pitchFamily="18" charset="-128"/>
                <a:ea typeface="UD デジタル 教科書体 NP-B" panose="02020700000000000000" pitchFamily="18" charset="-128"/>
              </a:rPr>
              <a:t>６月１６日（水）</a:t>
            </a:r>
            <a:endParaRPr lang="en-US" altLang="ja-JP" dirty="0">
              <a:latin typeface="UD デジタル 教科書体 NP-B" panose="02020700000000000000" pitchFamily="18" charset="-128"/>
              <a:ea typeface="UD デジタル 教科書体 NP-B" panose="02020700000000000000" pitchFamily="18" charset="-128"/>
            </a:endParaRPr>
          </a:p>
        </p:txBody>
      </p:sp>
      <p:sp>
        <p:nvSpPr>
          <p:cNvPr id="2" name="フローチャート: 代替処理 1"/>
          <p:cNvSpPr/>
          <p:nvPr/>
        </p:nvSpPr>
        <p:spPr>
          <a:xfrm>
            <a:off x="1670677" y="505892"/>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K-B" panose="02020700000000000000" pitchFamily="18" charset="-128"/>
                <a:ea typeface="UD デジタル 教科書体 NK-B" panose="02020700000000000000" pitchFamily="18" charset="-128"/>
              </a:rPr>
              <a:t>概　要　</a:t>
            </a:r>
            <a:endParaRPr lang="ja-JP" altLang="ja-JP"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23" name="フローチャート: 代替処理 22"/>
          <p:cNvSpPr/>
          <p:nvPr/>
        </p:nvSpPr>
        <p:spPr>
          <a:xfrm>
            <a:off x="1670677" y="1939590"/>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認証基準</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24" name="フローチャート: 代替処理 23"/>
          <p:cNvSpPr/>
          <p:nvPr/>
        </p:nvSpPr>
        <p:spPr>
          <a:xfrm>
            <a:off x="1670677" y="4469730"/>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受付開始</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25" name="フローチャート: 代替処理 24"/>
          <p:cNvSpPr/>
          <p:nvPr/>
        </p:nvSpPr>
        <p:spPr>
          <a:xfrm>
            <a:off x="1647606" y="5542394"/>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問合せ</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13" name="テキスト ボックス 12"/>
          <p:cNvSpPr txBox="1"/>
          <p:nvPr/>
        </p:nvSpPr>
        <p:spPr>
          <a:xfrm>
            <a:off x="0" y="-9838"/>
            <a:ext cx="12192000" cy="461665"/>
          </a:xfrm>
          <a:prstGeom prst="rect">
            <a:avLst/>
          </a:prstGeom>
          <a:solidFill>
            <a:srgbClr val="0070C0"/>
          </a:solidFill>
        </p:spPr>
        <p:txBody>
          <a:bodyPr wrap="square" rtlCol="0" anchor="ctr">
            <a:spAutoFit/>
          </a:bodyPr>
          <a:lstStyle/>
          <a:p>
            <a:pPr algn="ctr"/>
            <a:r>
              <a:rPr lang="ja-JP" altLang="en-US" sz="2400" dirty="0">
                <a:solidFill>
                  <a:schemeClr val="bg1"/>
                </a:solidFill>
                <a:latin typeface="UD デジタル 教科書体 NK-B" panose="02020700000000000000" pitchFamily="18" charset="-128"/>
                <a:ea typeface="UD デジタル 教科書体 NK-B" panose="02020700000000000000" pitchFamily="18" charset="-128"/>
              </a:rPr>
              <a:t>感染防止認証ゴールドステッカー　制度概要</a:t>
            </a:r>
            <a:endParaRPr lang="ja-JP" altLang="en-US" dirty="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14" name="正方形/長方形 13"/>
          <p:cNvSpPr/>
          <p:nvPr/>
        </p:nvSpPr>
        <p:spPr>
          <a:xfrm>
            <a:off x="3096515" y="1905694"/>
            <a:ext cx="9627812" cy="2613536"/>
          </a:xfrm>
          <a:prstGeom prst="rect">
            <a:avLst/>
          </a:prstGeom>
        </p:spPr>
        <p:txBody>
          <a:bodyPr wrap="square">
            <a:spAutoFit/>
          </a:bodyPr>
          <a:lstStyle/>
          <a:p>
            <a:r>
              <a:rPr lang="ja-JP" altLang="en-US" dirty="0">
                <a:latin typeface="UD デジタル 教科書体 NK-B" panose="02020700000000000000" pitchFamily="18" charset="-128"/>
                <a:ea typeface="UD デジタル 教科書体 NK-B" panose="02020700000000000000" pitchFamily="18" charset="-128"/>
              </a:rPr>
              <a:t>国の４要件に加え、</a:t>
            </a:r>
            <a:r>
              <a:rPr lang="ja-JP" altLang="en-US" u="sng" dirty="0">
                <a:latin typeface="UD デジタル 教科書体 NK-B" panose="02020700000000000000" pitchFamily="18" charset="-128"/>
                <a:ea typeface="UD デジタル 教科書体 NK-B" panose="02020700000000000000" pitchFamily="18" charset="-128"/>
              </a:rPr>
              <a:t>府独自基準</a:t>
            </a:r>
            <a:r>
              <a:rPr lang="ja-JP" altLang="en-US" dirty="0">
                <a:latin typeface="UD デジタル 教科書体 NK-B" panose="02020700000000000000" pitchFamily="18" charset="-128"/>
                <a:ea typeface="UD デジタル 教科書体 NK-B" panose="02020700000000000000" pitchFamily="18" charset="-128"/>
              </a:rPr>
              <a:t>を設定。（以下の例示を含む、全ての基準を満たすことが必要）</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（例）　・アクリル板等の設置（座席間隔の確保）</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・手指消毒の徹底</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・食事中以外のマスク着用の推奨</a:t>
            </a: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・換気の徹底、</a:t>
            </a:r>
            <a:r>
              <a:rPr lang="ja-JP" altLang="en-US" u="sng" dirty="0">
                <a:latin typeface="UD デジタル 教科書体 NK-B" panose="02020700000000000000" pitchFamily="18" charset="-128"/>
                <a:ea typeface="UD デジタル 教科書体 NK-B" panose="02020700000000000000" pitchFamily="18" charset="-128"/>
              </a:rPr>
              <a:t>ＣＯ２センサーの設置</a:t>
            </a:r>
            <a:endParaRPr lang="en-US" altLang="ja-JP" u="sng"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a:t>
            </a:r>
            <a:r>
              <a:rPr lang="ja-JP" altLang="en-US" u="sng" dirty="0">
                <a:latin typeface="UD デジタル 教科書体 NK-B" panose="02020700000000000000" pitchFamily="18" charset="-128"/>
                <a:ea typeface="UD デジタル 教科書体 NK-B" panose="02020700000000000000" pitchFamily="18" charset="-128"/>
              </a:rPr>
              <a:t>症状のある従業員に対する「飲食店スマホ検査センター」の</a:t>
            </a:r>
            <a:endParaRPr lang="en-US" altLang="ja-JP" u="sng"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a:t>
            </a:r>
            <a:r>
              <a:rPr lang="ja-JP" altLang="en-US" u="sng" dirty="0">
                <a:latin typeface="UD デジタル 教科書体 NK-B" panose="02020700000000000000" pitchFamily="18" charset="-128"/>
                <a:ea typeface="UD デジタル 教科書体 NK-B" panose="02020700000000000000" pitchFamily="18" charset="-128"/>
              </a:rPr>
              <a:t>積極的な利用の推奨</a:t>
            </a: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a:t>
            </a:r>
            <a:r>
              <a:rPr lang="ja-JP" altLang="en-US" u="sng" dirty="0">
                <a:latin typeface="UD デジタル 教科書体 NK-B" panose="02020700000000000000" pitchFamily="18" charset="-128"/>
                <a:ea typeface="UD デジタル 教科書体 NK-B" panose="02020700000000000000" pitchFamily="18" charset="-128"/>
              </a:rPr>
              <a:t>コロナ対策リーダーの設置</a:t>
            </a:r>
            <a:r>
              <a:rPr lang="ja-JP" altLang="en-US" dirty="0">
                <a:latin typeface="UD デジタル 教科書体 NK-B" panose="02020700000000000000" pitchFamily="18" charset="-128"/>
                <a:ea typeface="UD デジタル 教科書体 NK-B" panose="02020700000000000000" pitchFamily="18" charset="-128"/>
              </a:rPr>
              <a:t>　　　等　　　　　　　　　　</a:t>
            </a:r>
          </a:p>
        </p:txBody>
      </p:sp>
      <p:sp>
        <p:nvSpPr>
          <p:cNvPr id="48" name="正方形/長方形 47"/>
          <p:cNvSpPr/>
          <p:nvPr/>
        </p:nvSpPr>
        <p:spPr>
          <a:xfrm>
            <a:off x="3286180" y="5548306"/>
            <a:ext cx="7308710" cy="1215717"/>
          </a:xfrm>
          <a:prstGeom prst="rect">
            <a:avLst/>
          </a:prstGeom>
        </p:spPr>
        <p:txBody>
          <a:bodyPr wrap="square">
            <a:spAutoFit/>
          </a:bodyPr>
          <a:lstStyle/>
          <a:p>
            <a:r>
              <a:rPr lang="ja-JP" altLang="en-US" dirty="0">
                <a:latin typeface="UD デジタル 教科書体 NK-B" panose="02020700000000000000" pitchFamily="18" charset="-128"/>
                <a:ea typeface="UD デジタル 教科書体 NK-B" panose="02020700000000000000" pitchFamily="18" charset="-128"/>
              </a:rPr>
              <a:t>感染防止認証ゴールドステッカーコールセンター　（開設中）</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P-B" panose="02020700000000000000" pitchFamily="18" charset="-128"/>
                <a:ea typeface="UD デジタル 教科書体 NP-B" panose="02020700000000000000" pitchFamily="18" charset="-128"/>
              </a:rPr>
              <a:t>電話番号：０６ー</a:t>
            </a:r>
            <a:r>
              <a:rPr lang="en-US" altLang="ja-JP" dirty="0" smtClean="0">
                <a:latin typeface="UD デジタル 教科書体 NP-B" panose="02020700000000000000" pitchFamily="18" charset="-128"/>
                <a:ea typeface="UD デジタル 教科書体 NP-B" panose="02020700000000000000" pitchFamily="18" charset="-128"/>
              </a:rPr>
              <a:t>7178</a:t>
            </a:r>
            <a:r>
              <a:rPr lang="ja-JP" altLang="en-US" dirty="0" err="1">
                <a:latin typeface="UD デジタル 教科書体 NP-B" panose="02020700000000000000" pitchFamily="18" charset="-128"/>
                <a:ea typeface="UD デジタル 教科書体 NP-B" panose="02020700000000000000" pitchFamily="18" charset="-128"/>
              </a:rPr>
              <a:t>ー</a:t>
            </a:r>
            <a:r>
              <a:rPr lang="en-US" altLang="ja-JP" dirty="0" smtClean="0">
                <a:latin typeface="UD デジタル 教科書体 NP-B" panose="02020700000000000000" pitchFamily="18" charset="-128"/>
                <a:ea typeface="UD デジタル 教科書体 NP-B" panose="02020700000000000000" pitchFamily="18" charset="-128"/>
              </a:rPr>
              <a:t>1371</a:t>
            </a:r>
            <a:endParaRPr lang="en-US" altLang="ja-JP" dirty="0">
              <a:latin typeface="UD デジタル 教科書体 NP-B" panose="02020700000000000000" pitchFamily="18" charset="-128"/>
              <a:ea typeface="UD デジタル 教科書体 NP-B" panose="02020700000000000000" pitchFamily="18" charset="-128"/>
            </a:endParaRPr>
          </a:p>
          <a:p>
            <a:r>
              <a:rPr lang="ja-JP" altLang="en-US" dirty="0">
                <a:latin typeface="UD デジタル 教科書体 NP-B" panose="02020700000000000000" pitchFamily="18" charset="-128"/>
                <a:ea typeface="UD デジタル 教科書体 NP-B" panose="02020700000000000000" pitchFamily="18" charset="-128"/>
              </a:rPr>
              <a:t>開設時間：平日</a:t>
            </a:r>
            <a:r>
              <a:rPr lang="en-US" altLang="ja-JP" dirty="0">
                <a:latin typeface="UD デジタル 教科書体 NP-B" panose="02020700000000000000" pitchFamily="18" charset="-128"/>
                <a:ea typeface="UD デジタル 教科書体 NP-B" panose="02020700000000000000" pitchFamily="18" charset="-128"/>
              </a:rPr>
              <a:t>9</a:t>
            </a:r>
            <a:r>
              <a:rPr lang="ja-JP" altLang="en-US" dirty="0">
                <a:latin typeface="UD デジタル 教科書体 NP-B" panose="02020700000000000000" pitchFamily="18" charset="-128"/>
                <a:ea typeface="UD デジタル 教科書体 NP-B" panose="02020700000000000000" pitchFamily="18" charset="-128"/>
              </a:rPr>
              <a:t>時</a:t>
            </a:r>
            <a:r>
              <a:rPr lang="en-US" altLang="ja-JP" dirty="0">
                <a:latin typeface="UD デジタル 教科書体 NP-B" panose="02020700000000000000" pitchFamily="18" charset="-128"/>
                <a:ea typeface="UD デジタル 教科書体 NP-B" panose="02020700000000000000" pitchFamily="18" charset="-128"/>
              </a:rPr>
              <a:t>30</a:t>
            </a:r>
            <a:r>
              <a:rPr lang="ja-JP" altLang="en-US" dirty="0">
                <a:latin typeface="UD デジタル 教科書体 NP-B" panose="02020700000000000000" pitchFamily="18" charset="-128"/>
                <a:ea typeface="UD デジタル 教科書体 NP-B" panose="02020700000000000000" pitchFamily="18" charset="-128"/>
              </a:rPr>
              <a:t>分～</a:t>
            </a:r>
            <a:r>
              <a:rPr lang="en-US" altLang="ja-JP" dirty="0">
                <a:latin typeface="UD デジタル 教科書体 NP-B" panose="02020700000000000000" pitchFamily="18" charset="-128"/>
                <a:ea typeface="UD デジタル 教科書体 NP-B" panose="02020700000000000000" pitchFamily="18" charset="-128"/>
              </a:rPr>
              <a:t>17</a:t>
            </a:r>
            <a:r>
              <a:rPr lang="ja-JP" altLang="en-US" dirty="0">
                <a:latin typeface="UD デジタル 教科書体 NP-B" panose="02020700000000000000" pitchFamily="18" charset="-128"/>
                <a:ea typeface="UD デジタル 教科書体 NP-B" panose="02020700000000000000" pitchFamily="18" charset="-128"/>
              </a:rPr>
              <a:t>時</a:t>
            </a:r>
            <a:r>
              <a:rPr lang="en-US" altLang="ja-JP" dirty="0">
                <a:latin typeface="UD デジタル 教科書体 NP-B" panose="02020700000000000000" pitchFamily="18" charset="-128"/>
                <a:ea typeface="UD デジタル 教科書体 NP-B" panose="02020700000000000000" pitchFamily="18" charset="-128"/>
              </a:rPr>
              <a:t>30</a:t>
            </a:r>
            <a:r>
              <a:rPr lang="ja-JP" altLang="en-US" dirty="0">
                <a:latin typeface="UD デジタル 教科書体 NP-B" panose="02020700000000000000" pitchFamily="18" charset="-128"/>
                <a:ea typeface="UD デジタル 教科書体 NP-B" panose="02020700000000000000" pitchFamily="18" charset="-128"/>
              </a:rPr>
              <a:t>分</a:t>
            </a:r>
            <a:endParaRPr lang="en-US" altLang="ja-JP" dirty="0">
              <a:latin typeface="UD デジタル 教科書体 NP-B" panose="02020700000000000000" pitchFamily="18" charset="-128"/>
              <a:ea typeface="UD デジタル 教科書体 NP-B" panose="02020700000000000000" pitchFamily="18" charset="-128"/>
            </a:endParaRPr>
          </a:p>
          <a:p>
            <a:r>
              <a:rPr lang="ja-JP" altLang="en-US" sz="1400" dirty="0">
                <a:latin typeface="UD デジタル 教科書体 NP-B" panose="02020700000000000000" pitchFamily="18" charset="-128"/>
                <a:ea typeface="UD デジタル 教科書体 NP-B" panose="02020700000000000000" pitchFamily="18" charset="-128"/>
              </a:rPr>
              <a:t>　　　　　　</a:t>
            </a:r>
            <a:r>
              <a:rPr lang="en-US" altLang="ja-JP" sz="1400" dirty="0">
                <a:latin typeface="UD デジタル 教科書体 NP-B" panose="02020700000000000000" pitchFamily="18" charset="-128"/>
                <a:ea typeface="UD デジタル 教科書体 NP-B" panose="02020700000000000000" pitchFamily="18" charset="-128"/>
              </a:rPr>
              <a:t>※</a:t>
            </a:r>
            <a:r>
              <a:rPr lang="ja-JP" altLang="en-US" sz="1400" dirty="0">
                <a:latin typeface="UD デジタル 教科書体 NP-B" panose="02020700000000000000" pitchFamily="18" charset="-128"/>
                <a:ea typeface="UD デジタル 教科書体 NP-B" panose="02020700000000000000" pitchFamily="18" charset="-128"/>
              </a:rPr>
              <a:t>ただし、</a:t>
            </a:r>
            <a:r>
              <a:rPr lang="en-US" altLang="ja-JP" sz="1400" dirty="0">
                <a:latin typeface="UD デジタル 教科書体 NP-B" panose="02020700000000000000" pitchFamily="18" charset="-128"/>
                <a:ea typeface="UD デジタル 教科書体 NP-B" panose="02020700000000000000" pitchFamily="18" charset="-128"/>
              </a:rPr>
              <a:t>19</a:t>
            </a:r>
            <a:r>
              <a:rPr lang="ja-JP" altLang="en-US" sz="1400" dirty="0">
                <a:latin typeface="UD デジタル 教科書体 NP-B" panose="02020700000000000000" pitchFamily="18" charset="-128"/>
                <a:ea typeface="UD デジタル 教科書体 NP-B" panose="02020700000000000000" pitchFamily="18" charset="-128"/>
              </a:rPr>
              <a:t>（土）、</a:t>
            </a:r>
            <a:r>
              <a:rPr lang="en-US" altLang="ja-JP" sz="1400" dirty="0">
                <a:latin typeface="UD デジタル 教科書体 NP-B" panose="02020700000000000000" pitchFamily="18" charset="-128"/>
                <a:ea typeface="UD デジタル 教科書体 NP-B" panose="02020700000000000000" pitchFamily="18" charset="-128"/>
              </a:rPr>
              <a:t>20</a:t>
            </a:r>
            <a:r>
              <a:rPr lang="ja-JP" altLang="en-US" sz="1400" dirty="0">
                <a:latin typeface="UD デジタル 教科書体 NP-B" panose="02020700000000000000" pitchFamily="18" charset="-128"/>
                <a:ea typeface="UD デジタル 教科書体 NP-B" panose="02020700000000000000" pitchFamily="18" charset="-128"/>
              </a:rPr>
              <a:t>（日）は開設</a:t>
            </a:r>
            <a:endParaRPr lang="en-US" altLang="ja-JP" sz="1400" dirty="0">
              <a:latin typeface="UD デジタル 教科書体 NP-B" panose="02020700000000000000" pitchFamily="18" charset="-128"/>
              <a:ea typeface="UD デジタル 教科書体 NP-B" panose="02020700000000000000" pitchFamily="18" charset="-128"/>
            </a:endParaRPr>
          </a:p>
          <a:p>
            <a:endParaRPr lang="en-US" altLang="ja-JP" sz="500" dirty="0">
              <a:latin typeface="UD デジタル 教科書体 NK-B" panose="02020700000000000000" pitchFamily="18" charset="-128"/>
              <a:ea typeface="UD デジタル 教科書体 NK-B" panose="02020700000000000000" pitchFamily="18" charset="-128"/>
            </a:endParaRPr>
          </a:p>
        </p:txBody>
      </p:sp>
      <p:sp>
        <p:nvSpPr>
          <p:cNvPr id="15" name="フローチャート: 代替処理 14"/>
          <p:cNvSpPr/>
          <p:nvPr/>
        </p:nvSpPr>
        <p:spPr>
          <a:xfrm>
            <a:off x="1670677" y="1401025"/>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対  象</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17" name="テキスト ボックス 16"/>
          <p:cNvSpPr txBox="1"/>
          <p:nvPr/>
        </p:nvSpPr>
        <p:spPr>
          <a:xfrm>
            <a:off x="3096548" y="1431579"/>
            <a:ext cx="7558752" cy="369332"/>
          </a:xfrm>
          <a:prstGeom prst="rect">
            <a:avLst/>
          </a:prstGeom>
          <a:noFill/>
        </p:spPr>
        <p:txBody>
          <a:bodyPr wrap="square" rtlCol="0">
            <a:spAutoFit/>
          </a:bodyPr>
          <a:lstStyle/>
          <a:p>
            <a:r>
              <a:rPr lang="ja-JP" altLang="en-US" dirty="0">
                <a:latin typeface="UD デジタル 教科書体 NK-B" panose="02020700000000000000" pitchFamily="18" charset="-128"/>
                <a:ea typeface="UD デジタル 教科書体 NK-B" panose="02020700000000000000" pitchFamily="18" charset="-128"/>
              </a:rPr>
              <a:t>飲食店</a:t>
            </a:r>
            <a:r>
              <a:rPr lang="ja-JP" altLang="en-US" sz="1600" dirty="0">
                <a:latin typeface="UD デジタル 教科書体 NK-B" panose="02020700000000000000" pitchFamily="18" charset="-128"/>
                <a:ea typeface="UD デジタル 教科書体 NK-B" panose="02020700000000000000" pitchFamily="18" charset="-128"/>
              </a:rPr>
              <a:t>（但し、テイクアウト等を除く）</a:t>
            </a:r>
            <a:endParaRPr lang="en-US" altLang="ja-JP" sz="1600" dirty="0">
              <a:latin typeface="UD デジタル 教科書体 NK-B" panose="02020700000000000000" pitchFamily="18" charset="-128"/>
              <a:ea typeface="UD デジタル 教科書体 NK-B" panose="02020700000000000000" pitchFamily="18" charset="-128"/>
            </a:endParaRPr>
          </a:p>
        </p:txBody>
      </p:sp>
      <p:sp>
        <p:nvSpPr>
          <p:cNvPr id="19" name="正方形/長方形 18"/>
          <p:cNvSpPr/>
          <p:nvPr/>
        </p:nvSpPr>
        <p:spPr>
          <a:xfrm>
            <a:off x="3309251" y="4832270"/>
            <a:ext cx="7056386" cy="584775"/>
          </a:xfrm>
          <a:prstGeom prst="rect">
            <a:avLst/>
          </a:prstGeom>
        </p:spPr>
        <p:txBody>
          <a:bodyPr wrap="square">
            <a:spAutoFit/>
          </a:bodyPr>
          <a:lstStyle/>
          <a:p>
            <a:r>
              <a:rPr lang="en-US" altLang="ja-JP" sz="1600" dirty="0">
                <a:latin typeface="UD デジタル 教科書体 NK-B" panose="02020700000000000000" pitchFamily="18" charset="-128"/>
                <a:ea typeface="UD デジタル 教科書体 NK-B" panose="02020700000000000000" pitchFamily="18" charset="-128"/>
              </a:rPr>
              <a:t>※</a:t>
            </a:r>
            <a:r>
              <a:rPr lang="ja-JP" altLang="en-US" sz="1600" dirty="0">
                <a:latin typeface="UD デジタル 教科書体 NK-B" panose="02020700000000000000" pitchFamily="18" charset="-128"/>
                <a:ea typeface="UD デジタル 教科書体 NK-B" panose="02020700000000000000" pitchFamily="18" charset="-128"/>
              </a:rPr>
              <a:t>府</a:t>
            </a:r>
            <a:r>
              <a:rPr lang="en-US" altLang="ja-JP" sz="1600" dirty="0">
                <a:latin typeface="UD デジタル 教科書体 NK-B" panose="02020700000000000000" pitchFamily="18" charset="-128"/>
                <a:ea typeface="UD デジタル 教科書体 NK-B" panose="02020700000000000000" pitchFamily="18" charset="-128"/>
              </a:rPr>
              <a:t>HP</a:t>
            </a:r>
            <a:r>
              <a:rPr lang="ja-JP" altLang="en-US" sz="1600" dirty="0">
                <a:latin typeface="UD デジタル 教科書体 NK-B" panose="02020700000000000000" pitchFamily="18" charset="-128"/>
                <a:ea typeface="UD デジタル 教科書体 NK-B" panose="02020700000000000000" pitchFamily="18" charset="-128"/>
              </a:rPr>
              <a:t>で、「要綱」「認証基準」「コロナ対策リーダー研修教材」及び、</a:t>
            </a:r>
            <a:endParaRPr lang="en-US" altLang="ja-JP" sz="1600" dirty="0">
              <a:latin typeface="UD デジタル 教科書体 NK-B" panose="02020700000000000000" pitchFamily="18" charset="-128"/>
              <a:ea typeface="UD デジタル 教科書体 NK-B" panose="02020700000000000000" pitchFamily="18" charset="-128"/>
            </a:endParaRPr>
          </a:p>
          <a:p>
            <a:r>
              <a:rPr lang="ja-JP" altLang="en-US" sz="1600" dirty="0">
                <a:latin typeface="UD デジタル 教科書体 NK-B" panose="02020700000000000000" pitchFamily="18" charset="-128"/>
                <a:ea typeface="UD デジタル 教科書体 NK-B" panose="02020700000000000000" pitchFamily="18" charset="-128"/>
              </a:rPr>
              <a:t>　　「</a:t>
            </a:r>
            <a:r>
              <a:rPr lang="en-US" altLang="ja-JP" sz="1600" dirty="0">
                <a:latin typeface="UD デジタル 教科書体 NK-B" panose="02020700000000000000" pitchFamily="18" charset="-128"/>
                <a:ea typeface="UD デジタル 教科書体 NK-B" panose="02020700000000000000" pitchFamily="18" charset="-128"/>
              </a:rPr>
              <a:t>WEB</a:t>
            </a:r>
            <a:r>
              <a:rPr lang="ja-JP" altLang="en-US" sz="1600" dirty="0">
                <a:latin typeface="UD デジタル 教科書体 NK-B" panose="02020700000000000000" pitchFamily="18" charset="-128"/>
                <a:ea typeface="UD デジタル 教科書体 NK-B" panose="02020700000000000000" pitchFamily="18" charset="-128"/>
              </a:rPr>
              <a:t>説明会の動画」等を掲載中</a:t>
            </a:r>
            <a:endParaRPr lang="en-US" altLang="ja-JP" sz="1600" dirty="0">
              <a:latin typeface="UD デジタル 教科書体 NK-B" panose="02020700000000000000" pitchFamily="18" charset="-128"/>
              <a:ea typeface="UD デジタル 教科書体 NK-B" panose="02020700000000000000" pitchFamily="18" charset="-128"/>
            </a:endParaRPr>
          </a:p>
        </p:txBody>
      </p:sp>
      <p:grpSp>
        <p:nvGrpSpPr>
          <p:cNvPr id="7" name="グループ化 6"/>
          <p:cNvGrpSpPr/>
          <p:nvPr/>
        </p:nvGrpSpPr>
        <p:grpSpPr>
          <a:xfrm>
            <a:off x="7179601" y="5134251"/>
            <a:ext cx="3328157" cy="303276"/>
            <a:chOff x="5669269" y="4207245"/>
            <a:chExt cx="3328157" cy="303276"/>
          </a:xfrm>
        </p:grpSpPr>
        <p:pic>
          <p:nvPicPr>
            <p:cNvPr id="21" name="図 20"/>
            <p:cNvPicPr>
              <a:picLocks noChangeAspect="1"/>
            </p:cNvPicPr>
            <p:nvPr/>
          </p:nvPicPr>
          <p:blipFill>
            <a:blip r:embed="rId2"/>
            <a:stretch>
              <a:fillRect/>
            </a:stretch>
          </p:blipFill>
          <p:spPr>
            <a:xfrm>
              <a:off x="5669269" y="4207245"/>
              <a:ext cx="3328157" cy="303276"/>
            </a:xfrm>
            <a:prstGeom prst="rect">
              <a:avLst/>
            </a:prstGeom>
          </p:spPr>
        </p:pic>
        <p:pic>
          <p:nvPicPr>
            <p:cNvPr id="5" name="図 4"/>
            <p:cNvPicPr>
              <a:picLocks noChangeAspect="1"/>
            </p:cNvPicPr>
            <p:nvPr/>
          </p:nvPicPr>
          <p:blipFill rotWithShape="1">
            <a:blip r:embed="rId3"/>
            <a:srcRect l="6702" t="5380" r="5043" b="35200"/>
            <a:stretch/>
          </p:blipFill>
          <p:spPr>
            <a:xfrm>
              <a:off x="6073097" y="4262122"/>
              <a:ext cx="2408329" cy="156703"/>
            </a:xfrm>
            <a:prstGeom prst="rect">
              <a:avLst/>
            </a:prstGeom>
          </p:spPr>
        </p:pic>
      </p:grpSp>
      <p:pic>
        <p:nvPicPr>
          <p:cNvPr id="22" name="図 21"/>
          <p:cNvPicPr>
            <a:picLocks noChangeAspect="1"/>
          </p:cNvPicPr>
          <p:nvPr/>
        </p:nvPicPr>
        <p:blipFill>
          <a:blip r:embed="rId4"/>
          <a:stretch>
            <a:fillRect/>
          </a:stretch>
        </p:blipFill>
        <p:spPr>
          <a:xfrm>
            <a:off x="9941772" y="2373462"/>
            <a:ext cx="1993205" cy="2088626"/>
          </a:xfrm>
          <a:prstGeom prst="rect">
            <a:avLst/>
          </a:prstGeom>
        </p:spPr>
      </p:pic>
      <p:sp>
        <p:nvSpPr>
          <p:cNvPr id="18" name="角丸四角形 17"/>
          <p:cNvSpPr/>
          <p:nvPr/>
        </p:nvSpPr>
        <p:spPr>
          <a:xfrm>
            <a:off x="10594890" y="80997"/>
            <a:ext cx="1161552" cy="323476"/>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000"/>
              </a:lnSpc>
            </a:pPr>
            <a:r>
              <a:rPr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参考</a:t>
            </a:r>
          </a:p>
        </p:txBody>
      </p:sp>
      <p:sp>
        <p:nvSpPr>
          <p:cNvPr id="27"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3" name="正方形/長方形 2"/>
          <p:cNvSpPr/>
          <p:nvPr/>
        </p:nvSpPr>
        <p:spPr>
          <a:xfrm>
            <a:off x="3096515" y="1866154"/>
            <a:ext cx="1153513" cy="360608"/>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p:cNvSpPr/>
          <p:nvPr/>
        </p:nvSpPr>
        <p:spPr>
          <a:xfrm>
            <a:off x="4044442" y="2231818"/>
            <a:ext cx="4159400" cy="296925"/>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p:cNvSpPr/>
          <p:nvPr/>
        </p:nvSpPr>
        <p:spPr>
          <a:xfrm>
            <a:off x="4044442" y="2504959"/>
            <a:ext cx="1969992" cy="360608"/>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p:cNvSpPr/>
          <p:nvPr/>
        </p:nvSpPr>
        <p:spPr>
          <a:xfrm>
            <a:off x="4044441" y="2854867"/>
            <a:ext cx="3538987" cy="323740"/>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p:cNvSpPr/>
          <p:nvPr/>
        </p:nvSpPr>
        <p:spPr>
          <a:xfrm>
            <a:off x="4044441" y="3212462"/>
            <a:ext cx="1403322" cy="292269"/>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0798181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3526928" y="486634"/>
            <a:ext cx="3682418" cy="387286"/>
          </a:xfrm>
          <a:prstGeom prst="rect">
            <a:avLst/>
          </a:prstGeom>
        </p:spPr>
        <p:txBody>
          <a:bodyPr wrap="none">
            <a:spAutoFit/>
          </a:bodyPr>
          <a:lstStyle/>
          <a:p>
            <a:pPr lvl="0">
              <a:lnSpc>
                <a:spcPts val="2300"/>
              </a:lnSpc>
              <a:defRPr/>
            </a:pPr>
            <a:r>
              <a:rPr lang="ja-JP" altLang="en-US" dirty="0"/>
              <a:t>（特措</a:t>
            </a:r>
            <a:r>
              <a:rPr lang="ja-JP" altLang="en-US" dirty="0" smtClean="0"/>
              <a:t>法第</a:t>
            </a:r>
            <a:r>
              <a:rPr lang="en-US" altLang="ja-JP" dirty="0"/>
              <a:t>24</a:t>
            </a:r>
            <a:r>
              <a:rPr lang="ja-JP" altLang="en-US" dirty="0" smtClean="0"/>
              <a:t>条第９項に</a:t>
            </a:r>
            <a:r>
              <a:rPr lang="ja-JP" altLang="en-US" dirty="0"/>
              <a:t>基づく</a:t>
            </a:r>
            <a:r>
              <a:rPr lang="ja-JP" altLang="en-US" dirty="0" smtClean="0"/>
              <a:t>）</a:t>
            </a:r>
            <a:endParaRPr lang="ja-JP" altLang="en-US" u="sng" dirty="0"/>
          </a:p>
        </p:txBody>
      </p:sp>
      <p:sp>
        <p:nvSpPr>
          <p:cNvPr id="9" name="テキスト ボックス 8"/>
          <p:cNvSpPr txBox="1"/>
          <p:nvPr/>
        </p:nvSpPr>
        <p:spPr>
          <a:xfrm>
            <a:off x="602291" y="441091"/>
            <a:ext cx="4589527" cy="461665"/>
          </a:xfrm>
          <a:prstGeom prst="rect">
            <a:avLst/>
          </a:prstGeom>
          <a:noFill/>
        </p:spPr>
        <p:txBody>
          <a:bodyPr wrap="square" rtlCol="0">
            <a:spAutoFit/>
          </a:bodyPr>
          <a:lstStyle/>
          <a:p>
            <a:r>
              <a:rPr lang="ja-JP" altLang="en-US" sz="2400" b="1" dirty="0" smtClean="0"/>
              <a:t>飲食店等以外への要請</a:t>
            </a:r>
            <a:endParaRPr kumimoji="1" lang="ja-JP" altLang="en-US" sz="2400" b="1" dirty="0"/>
          </a:p>
        </p:txBody>
      </p:sp>
      <p:sp>
        <p:nvSpPr>
          <p:cNvPr id="14" name="スライド番号プレースホルダー 1"/>
          <p:cNvSpPr>
            <a:spLocks noGrp="1"/>
          </p:cNvSpPr>
          <p:nvPr>
            <p:ph type="sldNum" sz="quarter" idx="12"/>
          </p:nvPr>
        </p:nvSpPr>
        <p:spPr>
          <a:xfrm>
            <a:off x="9337183" y="6484407"/>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graphicFrame>
        <p:nvGraphicFramePr>
          <p:cNvPr id="3" name="表 2"/>
          <p:cNvGraphicFramePr>
            <a:graphicFrameLocks noGrp="1"/>
          </p:cNvGraphicFramePr>
          <p:nvPr>
            <p:extLst>
              <p:ext uri="{D42A27DB-BD31-4B8C-83A1-F6EECF244321}">
                <p14:modId xmlns:p14="http://schemas.microsoft.com/office/powerpoint/2010/main" val="1191856037"/>
              </p:ext>
            </p:extLst>
          </p:nvPr>
        </p:nvGraphicFramePr>
        <p:xfrm>
          <a:off x="457144" y="988110"/>
          <a:ext cx="10914901" cy="5149653"/>
        </p:xfrm>
        <a:graphic>
          <a:graphicData uri="http://schemas.openxmlformats.org/drawingml/2006/table">
            <a:tbl>
              <a:tblPr firstRow="1" bandRow="1">
                <a:tableStyleId>{5940675A-B579-460E-94D1-54222C63F5DA}</a:tableStyleId>
              </a:tblPr>
              <a:tblGrid>
                <a:gridCol w="1603334">
                  <a:extLst>
                    <a:ext uri="{9D8B030D-6E8A-4147-A177-3AD203B41FA5}">
                      <a16:colId xmlns:a16="http://schemas.microsoft.com/office/drawing/2014/main" val="3495644736"/>
                    </a:ext>
                  </a:extLst>
                </a:gridCol>
                <a:gridCol w="6607004">
                  <a:extLst>
                    <a:ext uri="{9D8B030D-6E8A-4147-A177-3AD203B41FA5}">
                      <a16:colId xmlns:a16="http://schemas.microsoft.com/office/drawing/2014/main" val="2640038300"/>
                    </a:ext>
                  </a:extLst>
                </a:gridCol>
                <a:gridCol w="2704563">
                  <a:extLst>
                    <a:ext uri="{9D8B030D-6E8A-4147-A177-3AD203B41FA5}">
                      <a16:colId xmlns:a16="http://schemas.microsoft.com/office/drawing/2014/main" val="2438264081"/>
                    </a:ext>
                  </a:extLst>
                </a:gridCol>
              </a:tblGrid>
              <a:tr h="505839">
                <a:tc rowSpan="2">
                  <a:txBody>
                    <a:bodyPr/>
                    <a:lstStyle/>
                    <a:p>
                      <a:pPr algn="ctr"/>
                      <a:r>
                        <a:rPr kumimoji="1" lang="ja-JP" altLang="en-US" sz="1800" b="1" dirty="0" smtClean="0"/>
                        <a:t>施設の</a:t>
                      </a:r>
                      <a:endParaRPr kumimoji="1" lang="en-US" altLang="ja-JP" sz="1800" b="1" dirty="0" smtClean="0"/>
                    </a:p>
                    <a:p>
                      <a:pPr algn="ctr"/>
                      <a:r>
                        <a:rPr kumimoji="1" lang="ja-JP" altLang="en-US" sz="1800" b="1" dirty="0" smtClean="0"/>
                        <a:t>種類</a:t>
                      </a:r>
                      <a:endParaRPr kumimoji="1" lang="ja-JP" altLang="en-US" sz="1800" b="1" dirty="0"/>
                    </a:p>
                  </a:txBody>
                  <a:tcPr anchor="ctr">
                    <a:solidFill>
                      <a:schemeClr val="accent2">
                        <a:lumMod val="60000"/>
                        <a:lumOff val="40000"/>
                      </a:schemeClr>
                    </a:solidFill>
                  </a:tcPr>
                </a:tc>
                <a:tc rowSpan="2">
                  <a:txBody>
                    <a:bodyPr/>
                    <a:lstStyle/>
                    <a:p>
                      <a:pPr algn="ctr"/>
                      <a:r>
                        <a:rPr kumimoji="1" lang="ja-JP" altLang="en-US" sz="1800" b="1" dirty="0" smtClean="0"/>
                        <a:t>内　訳</a:t>
                      </a:r>
                      <a:endParaRPr kumimoji="1" lang="ja-JP" altLang="en-US" sz="1800" b="1" dirty="0"/>
                    </a:p>
                  </a:txBody>
                  <a:tcPr anchor="ctr">
                    <a:solidFill>
                      <a:schemeClr val="accent2">
                        <a:lumMod val="60000"/>
                        <a:lumOff val="40000"/>
                      </a:schemeClr>
                    </a:solidFill>
                  </a:tcPr>
                </a:tc>
                <a:tc>
                  <a:txBody>
                    <a:bodyPr/>
                    <a:lstStyle/>
                    <a:p>
                      <a:pPr algn="ctr"/>
                      <a:r>
                        <a:rPr kumimoji="1" lang="ja-JP" altLang="en-US" sz="1800" b="1" dirty="0" smtClean="0"/>
                        <a:t>要請内容</a:t>
                      </a:r>
                      <a:endParaRPr kumimoji="1" lang="ja-JP" altLang="en-US" sz="1800" b="1" dirty="0"/>
                    </a:p>
                  </a:txBody>
                  <a:tcPr anchor="ctr">
                    <a:solidFill>
                      <a:schemeClr val="accent2">
                        <a:lumMod val="60000"/>
                        <a:lumOff val="40000"/>
                      </a:schemeClr>
                    </a:solidFill>
                  </a:tcPr>
                </a:tc>
                <a:extLst>
                  <a:ext uri="{0D108BD9-81ED-4DB2-BD59-A6C34878D82A}">
                    <a16:rowId xmlns:a16="http://schemas.microsoft.com/office/drawing/2014/main" val="396055418"/>
                  </a:ext>
                </a:extLst>
              </a:tr>
              <a:tr h="953036">
                <a:tc vMerge="1">
                  <a:txBody>
                    <a:bodyPr/>
                    <a:lstStyle/>
                    <a:p>
                      <a:pPr algn="ctr"/>
                      <a:endParaRPr kumimoji="1" lang="ja-JP" altLang="en-US" sz="1600" dirty="0"/>
                    </a:p>
                  </a:txBody>
                  <a:tcPr anchor="ctr"/>
                </a:tc>
                <a:tc vMerge="1">
                  <a:txBody>
                    <a:bodyPr/>
                    <a:lstStyle/>
                    <a:p>
                      <a:pPr algn="ctr"/>
                      <a:endParaRPr kumimoji="1" lang="ja-JP" altLang="en-US" sz="1600" dirty="0"/>
                    </a:p>
                  </a:txBody>
                  <a:tcPr anchor="ctr"/>
                </a:tc>
                <a:tc>
                  <a:txBody>
                    <a:bodyPr/>
                    <a:lstStyle/>
                    <a:p>
                      <a:pPr algn="ctr"/>
                      <a:r>
                        <a:rPr lang="ja-JP" altLang="en-US" b="1" dirty="0" smtClean="0"/>
                        <a:t>措置区域の</a:t>
                      </a:r>
                      <a:endParaRPr lang="en-US" altLang="ja-JP" b="1" dirty="0" smtClean="0"/>
                    </a:p>
                    <a:p>
                      <a:pPr algn="ctr"/>
                      <a:r>
                        <a:rPr kumimoji="1" lang="en-US" altLang="ja-JP" sz="1800" b="1" i="0" u="none" strike="noStrike" kern="1200" dirty="0" smtClean="0">
                          <a:effectLst/>
                          <a:latin typeface="+mn-lt"/>
                        </a:rPr>
                        <a:t>1000</a:t>
                      </a:r>
                      <a:r>
                        <a:rPr kumimoji="1" lang="ja-JP" altLang="en-US" sz="1800" b="1" i="0" u="none" strike="noStrike" kern="1200" dirty="0" smtClean="0">
                          <a:effectLst/>
                          <a:latin typeface="+mn-lt"/>
                        </a:rPr>
                        <a:t>㎡超の施設</a:t>
                      </a:r>
                      <a:endParaRPr lang="ja-JP" altLang="en-US" sz="1800" b="1" i="0" u="none" strike="noStrike" dirty="0">
                        <a:effectLst/>
                        <a:latin typeface="Arial" panose="020B0604020202020204" pitchFamily="34" charset="0"/>
                      </a:endParaRPr>
                    </a:p>
                  </a:txBody>
                  <a:tcPr marL="9525" marR="9525" marT="9525" marB="0" anchor="ctr">
                    <a:solidFill>
                      <a:schemeClr val="accent2">
                        <a:lumMod val="60000"/>
                        <a:lumOff val="40000"/>
                      </a:schemeClr>
                    </a:solidFill>
                  </a:tcPr>
                </a:tc>
                <a:extLst>
                  <a:ext uri="{0D108BD9-81ED-4DB2-BD59-A6C34878D82A}">
                    <a16:rowId xmlns:a16="http://schemas.microsoft.com/office/drawing/2014/main" val="2281702983"/>
                  </a:ext>
                </a:extLst>
              </a:tr>
              <a:tr h="1103496">
                <a:tc>
                  <a:txBody>
                    <a:bodyPr/>
                    <a:lstStyle/>
                    <a:p>
                      <a:pPr marL="72000" algn="l" fontAlgn="ctr"/>
                      <a:r>
                        <a:rPr lang="ja-JP" altLang="en-US" sz="1600" b="1" i="0" u="none" strike="noStrike" dirty="0" smtClean="0">
                          <a:solidFill>
                            <a:schemeClr val="tx1"/>
                          </a:solidFill>
                          <a:effectLst/>
                          <a:latin typeface="+mn-lt"/>
                          <a:ea typeface="+mn-ea"/>
                        </a:rPr>
                        <a:t>商業施設</a:t>
                      </a:r>
                      <a:endParaRPr lang="zh-TW"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effectLst/>
                        </a:rPr>
                        <a:t>大規模小売店、百貨店、ショッピングセンター（地下街を含む）等（生活必需物資の小売関係及び生活必需サービスを営む店舗を除く）</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rowSpan="4">
                  <a:txBody>
                    <a:bodyPr/>
                    <a:lstStyle/>
                    <a:p>
                      <a:pPr marL="73152" marR="0" lvl="0" indent="0" algn="l" defTabSz="914400" rtl="0" eaLnBrk="1" fontAlgn="t" latinLnBrk="0" hangingPunct="1">
                        <a:lnSpc>
                          <a:spcPts val="2300"/>
                        </a:lnSpc>
                        <a:spcBef>
                          <a:spcPts val="0"/>
                        </a:spcBef>
                        <a:spcAft>
                          <a:spcPts val="0"/>
                        </a:spcAft>
                        <a:buClrTx/>
                        <a:buSzTx/>
                        <a:buFontTx/>
                        <a:buNone/>
                        <a:tabLst/>
                        <a:defRPr/>
                      </a:pPr>
                      <a:endParaRPr kumimoji="1" lang="ja-JP" altLang="en-US" sz="1600" b="0" i="0" u="none" strike="noStrike" kern="1200" cap="none" spc="0" normalizeH="0" baseline="0" noProof="0" dirty="0" smtClean="0">
                        <a:ln>
                          <a:noFill/>
                        </a:ln>
                        <a:solidFill>
                          <a:prstClr val="black"/>
                        </a:solidFill>
                        <a:effectLst/>
                        <a:uLnTx/>
                        <a:uFillTx/>
                        <a:latin typeface="+mn-lt"/>
                        <a:ea typeface="+mn-ea"/>
                        <a:cs typeface="+mn-cs"/>
                      </a:endParaRPr>
                    </a:p>
                    <a:p>
                      <a:pPr marL="73152" marR="0" lvl="0" indent="0" algn="l" defTabSz="914400" rtl="0" eaLnBrk="1" fontAlgn="t" latinLnBrk="0" hangingPunct="1">
                        <a:lnSpc>
                          <a:spcPts val="23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prstClr val="black"/>
                          </a:solidFill>
                          <a:effectLst/>
                          <a:uLnTx/>
                          <a:uFillTx/>
                          <a:latin typeface="+mn-lt"/>
                          <a:ea typeface="+mn-ea"/>
                          <a:cs typeface="+mn-cs"/>
                        </a:rPr>
                        <a:t>【</a:t>
                      </a:r>
                      <a:r>
                        <a:rPr kumimoji="1" lang="ja-JP" altLang="en-US" sz="1600" b="1" i="0" u="none" strike="noStrike" kern="1200" cap="none" spc="0" normalizeH="0" baseline="0" noProof="0" dirty="0" smtClean="0">
                          <a:ln>
                            <a:noFill/>
                          </a:ln>
                          <a:solidFill>
                            <a:prstClr val="black"/>
                          </a:solidFill>
                          <a:effectLst/>
                          <a:uLnTx/>
                          <a:uFillTx/>
                          <a:latin typeface="+mn-lt"/>
                          <a:ea typeface="+mn-ea"/>
                          <a:cs typeface="+mn-cs"/>
                        </a:rPr>
                        <a:t>営業時間</a:t>
                      </a:r>
                      <a:r>
                        <a:rPr kumimoji="1" lang="en-US" altLang="ja-JP" sz="1600" b="1" i="0" u="none" strike="noStrike" kern="1200" cap="none" spc="0" normalizeH="0" baseline="0" noProof="0" dirty="0" smtClean="0">
                          <a:ln>
                            <a:noFill/>
                          </a:ln>
                          <a:solidFill>
                            <a:prstClr val="black"/>
                          </a:solidFill>
                          <a:effectLst/>
                          <a:uLnTx/>
                          <a:uFillTx/>
                          <a:latin typeface="+mn-lt"/>
                          <a:ea typeface="+mn-ea"/>
                          <a:cs typeface="+mn-cs"/>
                        </a:rPr>
                        <a:t>】</a:t>
                      </a:r>
                      <a:endParaRPr kumimoji="1" lang="ja-JP" altLang="en-US" sz="1600" b="1" i="0" u="none" strike="noStrike" kern="1200" cap="none" spc="0" normalizeH="0" baseline="0" noProof="0" dirty="0" smtClean="0">
                        <a:ln>
                          <a:noFill/>
                        </a:ln>
                        <a:solidFill>
                          <a:prstClr val="black"/>
                        </a:solidFill>
                        <a:effectLst/>
                        <a:uLnTx/>
                        <a:uFillTx/>
                        <a:latin typeface="+mn-lt"/>
                        <a:ea typeface="+mn-ea"/>
                        <a:cs typeface="+mn-cs"/>
                      </a:endParaRPr>
                    </a:p>
                    <a:p>
                      <a:pPr marL="73152" marR="0" lvl="0" indent="0" algn="l" defTabSz="914400" rtl="0" eaLnBrk="1" fontAlgn="t" latinLnBrk="0" hangingPunct="1">
                        <a:lnSpc>
                          <a:spcPts val="23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mn-lt"/>
                          <a:ea typeface="+mn-ea"/>
                          <a:cs typeface="+mn-cs"/>
                        </a:rPr>
                        <a:t>　</a:t>
                      </a:r>
                      <a:r>
                        <a:rPr kumimoji="1" lang="en-US" altLang="ja-JP" sz="1600" b="0" i="0" u="none" strike="noStrike" kern="1200" cap="none" spc="0" normalizeH="0" baseline="0" noProof="0" dirty="0" smtClean="0">
                          <a:ln>
                            <a:noFill/>
                          </a:ln>
                          <a:solidFill>
                            <a:prstClr val="black"/>
                          </a:solidFill>
                          <a:effectLst/>
                          <a:uLnTx/>
                          <a:uFillTx/>
                          <a:latin typeface="+mn-lt"/>
                          <a:ea typeface="+mn-ea"/>
                          <a:cs typeface="+mn-cs"/>
                        </a:rPr>
                        <a:t>20</a:t>
                      </a:r>
                      <a:r>
                        <a:rPr kumimoji="1" lang="ja-JP" altLang="en-US" sz="1600" b="0" i="0" u="none" strike="noStrike" kern="1200" cap="none" spc="0" normalizeH="0" baseline="0" noProof="0" dirty="0" smtClean="0">
                          <a:ln>
                            <a:noFill/>
                          </a:ln>
                          <a:solidFill>
                            <a:prstClr val="black"/>
                          </a:solidFill>
                          <a:effectLst/>
                          <a:uLnTx/>
                          <a:uFillTx/>
                          <a:latin typeface="+mn-lt"/>
                          <a:ea typeface="+mn-ea"/>
                          <a:cs typeface="+mn-cs"/>
                        </a:rPr>
                        <a:t>時まで</a:t>
                      </a:r>
                      <a:endParaRPr kumimoji="1" lang="en-US" altLang="ja-JP" sz="1600" b="0" i="0" u="none" strike="noStrike" kern="1200" cap="none" spc="0" normalizeH="0" baseline="0" noProof="0" dirty="0" smtClean="0">
                        <a:ln>
                          <a:noFill/>
                        </a:ln>
                        <a:solidFill>
                          <a:prstClr val="black"/>
                        </a:solidFill>
                        <a:effectLst/>
                        <a:uLnTx/>
                        <a:uFillTx/>
                        <a:latin typeface="+mn-lt"/>
                        <a:ea typeface="+mn-ea"/>
                        <a:cs typeface="+mn-cs"/>
                      </a:endParaRPr>
                    </a:p>
                    <a:p>
                      <a:pPr marL="73152" marR="0" lvl="0" indent="0" algn="l" defTabSz="914400" rtl="0" eaLnBrk="1" fontAlgn="t" latinLnBrk="0" hangingPunct="1">
                        <a:lnSpc>
                          <a:spcPts val="2300"/>
                        </a:lnSpc>
                        <a:spcBef>
                          <a:spcPts val="0"/>
                        </a:spcBef>
                        <a:spcAft>
                          <a:spcPts val="0"/>
                        </a:spcAft>
                        <a:buClrTx/>
                        <a:buSzTx/>
                        <a:buFontTx/>
                        <a:buNone/>
                        <a:tabLst/>
                        <a:defRPr/>
                      </a:pPr>
                      <a:endParaRPr kumimoji="1" lang="en-US" altLang="ja-JP" sz="1600" b="0" i="0" u="none" strike="noStrike" kern="1200" cap="none" spc="0" normalizeH="0" baseline="0" noProof="0" dirty="0" smtClean="0">
                        <a:ln>
                          <a:noFill/>
                        </a:ln>
                        <a:solidFill>
                          <a:prstClr val="black"/>
                        </a:solidFill>
                        <a:effectLst/>
                        <a:uLnTx/>
                        <a:uFillTx/>
                        <a:latin typeface="+mn-lt"/>
                        <a:ea typeface="+mn-ea"/>
                        <a:cs typeface="+mn-cs"/>
                      </a:endParaRPr>
                    </a:p>
                    <a:p>
                      <a:pPr marL="73152" marR="0" lvl="0" indent="0" algn="l" defTabSz="914400" rtl="0" eaLnBrk="1" fontAlgn="t" latinLnBrk="0" hangingPunct="1">
                        <a:lnSpc>
                          <a:spcPts val="2300"/>
                        </a:lnSpc>
                        <a:spcBef>
                          <a:spcPts val="0"/>
                        </a:spcBef>
                        <a:spcAft>
                          <a:spcPts val="0"/>
                        </a:spcAft>
                        <a:buClrTx/>
                        <a:buSzTx/>
                        <a:buFontTx/>
                        <a:buNone/>
                        <a:tabLst/>
                        <a:defRPr/>
                      </a:pPr>
                      <a:endParaRPr kumimoji="1" lang="ja-JP" altLang="en-US" sz="1600" b="0" i="0" u="none" strike="noStrike" kern="1200" cap="none" spc="0" normalizeH="0" baseline="0" noProof="0" dirty="0" smtClean="0">
                        <a:ln>
                          <a:noFill/>
                        </a:ln>
                        <a:solidFill>
                          <a:prstClr val="black"/>
                        </a:solidFill>
                        <a:effectLst/>
                        <a:uLnTx/>
                        <a:uFillTx/>
                        <a:latin typeface="+mn-lt"/>
                        <a:ea typeface="+mn-ea"/>
                        <a:cs typeface="+mn-cs"/>
                      </a:endParaRPr>
                    </a:p>
                    <a:p>
                      <a:pPr marL="73152" marR="0" lvl="0" indent="0" algn="l" defTabSz="914400" rtl="0" eaLnBrk="1" fontAlgn="t" latinLnBrk="0" hangingPunct="1">
                        <a:lnSpc>
                          <a:spcPts val="23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prstClr val="black"/>
                          </a:solidFill>
                          <a:effectLst/>
                          <a:uLnTx/>
                          <a:uFillTx/>
                          <a:latin typeface="+mn-lt"/>
                          <a:ea typeface="+mn-ea"/>
                          <a:cs typeface="+mn-cs"/>
                        </a:rPr>
                        <a:t>【</a:t>
                      </a:r>
                      <a:r>
                        <a:rPr kumimoji="1" lang="ja-JP" altLang="en-US" sz="1600" b="1" i="0" u="none" strike="noStrike" kern="1200" cap="none" spc="0" normalizeH="0" baseline="0" noProof="0" dirty="0" smtClean="0">
                          <a:ln>
                            <a:noFill/>
                          </a:ln>
                          <a:solidFill>
                            <a:prstClr val="black"/>
                          </a:solidFill>
                          <a:effectLst/>
                          <a:uLnTx/>
                          <a:uFillTx/>
                          <a:latin typeface="+mn-lt"/>
                          <a:ea typeface="+mn-ea"/>
                          <a:cs typeface="+mn-cs"/>
                        </a:rPr>
                        <a:t>その他</a:t>
                      </a:r>
                      <a:r>
                        <a:rPr kumimoji="1" lang="en-US" altLang="ja-JP" sz="1600" b="1" i="0" u="none" strike="noStrike" kern="1200" cap="none" spc="0" normalizeH="0" baseline="0" noProof="0" dirty="0" smtClean="0">
                          <a:ln>
                            <a:noFill/>
                          </a:ln>
                          <a:solidFill>
                            <a:prstClr val="black"/>
                          </a:solidFill>
                          <a:effectLst/>
                          <a:uLnTx/>
                          <a:uFillTx/>
                          <a:latin typeface="+mn-lt"/>
                          <a:ea typeface="+mn-ea"/>
                          <a:cs typeface="+mn-cs"/>
                        </a:rPr>
                        <a:t>】</a:t>
                      </a:r>
                      <a:endParaRPr kumimoji="1" lang="ja-JP" altLang="en-US" sz="1600" b="1" i="0" u="none" strike="noStrike" kern="1200" cap="none" spc="0" normalizeH="0" baseline="0" noProof="0" dirty="0" smtClean="0">
                        <a:ln>
                          <a:noFill/>
                        </a:ln>
                        <a:solidFill>
                          <a:prstClr val="black"/>
                        </a:solidFill>
                        <a:effectLst/>
                        <a:uLnTx/>
                        <a:uFillTx/>
                        <a:latin typeface="+mn-lt"/>
                        <a:ea typeface="+mn-ea"/>
                        <a:cs typeface="+mn-cs"/>
                      </a:endParaRPr>
                    </a:p>
                    <a:p>
                      <a:pPr marL="73152" marR="0" lvl="0" indent="0" algn="l" defTabSz="914400" rtl="0" eaLnBrk="1" fontAlgn="t" latinLnBrk="0" hangingPunct="1">
                        <a:lnSpc>
                          <a:spcPts val="23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mn-lt"/>
                          <a:ea typeface="+mn-ea"/>
                          <a:cs typeface="+mn-cs"/>
                        </a:rPr>
                        <a:t>　入場整理等</a:t>
                      </a:r>
                    </a:p>
                    <a:p>
                      <a:pPr marL="73152" marR="0" lvl="0" indent="0" algn="l" defTabSz="914400" rtl="0" eaLnBrk="1" fontAlgn="t" latinLnBrk="0" hangingPunct="1">
                        <a:lnSpc>
                          <a:spcPts val="2300"/>
                        </a:lnSpc>
                        <a:spcBef>
                          <a:spcPts val="0"/>
                        </a:spcBef>
                        <a:spcAft>
                          <a:spcPts val="0"/>
                        </a:spcAft>
                        <a:buClrTx/>
                        <a:buSzTx/>
                        <a:buFontTx/>
                        <a:buNone/>
                        <a:tabLst/>
                        <a:defRPr/>
                      </a:pPr>
                      <a:r>
                        <a:rPr kumimoji="1" lang="ja-JP" altLang="en-US" sz="1200" b="0" i="0" u="none" strike="noStrike" kern="1200" cap="none" spc="-70" normalizeH="0" baseline="0" noProof="0" dirty="0" smtClean="0">
                          <a:ln>
                            <a:noFill/>
                          </a:ln>
                          <a:solidFill>
                            <a:prstClr val="black"/>
                          </a:solidFill>
                          <a:effectLst/>
                          <a:uLnTx/>
                          <a:uFillTx/>
                          <a:latin typeface="+mn-lt"/>
                          <a:ea typeface="+mn-ea"/>
                          <a:cs typeface="+mn-cs"/>
                        </a:rPr>
                        <a:t>（法に基づかない働きかけ）</a:t>
                      </a:r>
                      <a:endParaRPr kumimoji="1" lang="ja-JP" altLang="en-US" sz="1200" b="0" i="0" u="none" strike="noStrike" kern="1200" cap="none" spc="-70" normalizeH="0" baseline="0" noProof="0" dirty="0" smtClean="0">
                        <a:ln>
                          <a:noFill/>
                        </a:ln>
                        <a:solidFill>
                          <a:prstClr val="black"/>
                        </a:solidFill>
                        <a:effectLst/>
                        <a:uLnTx/>
                        <a:uFillTx/>
                        <a:latin typeface="Arial" panose="020B0604020202020204" pitchFamily="34" charset="0"/>
                        <a:ea typeface="+mn-ea"/>
                        <a:cs typeface="+mn-cs"/>
                      </a:endParaRPr>
                    </a:p>
                    <a:p>
                      <a:pPr marL="73152" marR="0" lvl="0" indent="0" algn="l" defTabSz="914400" rtl="0" eaLnBrk="1" fontAlgn="t" latinLnBrk="0" hangingPunct="1">
                        <a:lnSpc>
                          <a:spcPts val="2200"/>
                        </a:lnSpc>
                        <a:spcBef>
                          <a:spcPts val="0"/>
                        </a:spcBef>
                        <a:spcAft>
                          <a:spcPts val="0"/>
                        </a:spcAft>
                        <a:buClrTx/>
                        <a:buSzTx/>
                        <a:buFontTx/>
                        <a:buNone/>
                        <a:tabLst/>
                        <a:defRPr/>
                      </a:pPr>
                      <a:endParaRPr kumimoji="1" lang="ja-JP" altLang="en-US" sz="1600" b="0" i="0" u="none" strike="noStrike" kern="1200" cap="none" spc="0" normalizeH="0" baseline="0" noProof="0" dirty="0" smtClean="0">
                        <a:ln>
                          <a:noFill/>
                        </a:ln>
                        <a:solidFill>
                          <a:prstClr val="black"/>
                        </a:solidFill>
                        <a:effectLst/>
                        <a:uLnTx/>
                        <a:uFillTx/>
                        <a:latin typeface="+mn-lt"/>
                        <a:ea typeface="+mn-ea"/>
                        <a:cs typeface="+mn-cs"/>
                      </a:endParaRPr>
                    </a:p>
                    <a:p>
                      <a:pPr marL="73152" algn="l" rtl="0" eaLnBrk="1" fontAlgn="t" latinLnBrk="0" hangingPunct="1">
                        <a:lnSpc>
                          <a:spcPts val="2200"/>
                        </a:lnSpc>
                        <a:spcBef>
                          <a:spcPts val="0"/>
                        </a:spcBef>
                        <a:spcAft>
                          <a:spcPts val="0"/>
                        </a:spcAft>
                      </a:pPr>
                      <a:endParaRPr lang="ja-JP" altLang="en-US" sz="1800" u="none" strike="noStrike" dirty="0">
                        <a:effectLst/>
                      </a:endParaRPr>
                    </a:p>
                  </a:txBody>
                  <a:tcPr marL="9525" marR="9525" marT="9525" marB="0"/>
                </a:tc>
                <a:extLst>
                  <a:ext uri="{0D108BD9-81ED-4DB2-BD59-A6C34878D82A}">
                    <a16:rowId xmlns:a16="http://schemas.microsoft.com/office/drawing/2014/main" val="1437330632"/>
                  </a:ext>
                </a:extLst>
              </a:tr>
              <a:tr h="830290">
                <a:tc>
                  <a:txBody>
                    <a:bodyPr/>
                    <a:lstStyle/>
                    <a:p>
                      <a:pPr marL="72000" algn="l" fontAlgn="ctr"/>
                      <a:r>
                        <a:rPr lang="ja-JP" altLang="en-US" sz="1600" b="1" u="none" strike="noStrike" dirty="0" smtClean="0">
                          <a:effectLst/>
                          <a:latin typeface="+mn-lt"/>
                        </a:rPr>
                        <a:t>遊技施設</a:t>
                      </a:r>
                      <a:endParaRPr lang="ja-JP"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smtClean="0">
                          <a:effectLst/>
                        </a:rPr>
                        <a:t>マージャン店</a:t>
                      </a:r>
                      <a:r>
                        <a:rPr lang="ja-JP" altLang="en-US" sz="1600" u="none" strike="noStrike" dirty="0">
                          <a:effectLst/>
                        </a:rPr>
                        <a:t>、パチンコ店、ゲームセンター等</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endParaRPr kumimoji="1" lang="ja-JP" altLang="en-US"/>
                    </a:p>
                  </a:txBody>
                  <a:tcPr/>
                </a:tc>
                <a:extLst>
                  <a:ext uri="{0D108BD9-81ED-4DB2-BD59-A6C34878D82A}">
                    <a16:rowId xmlns:a16="http://schemas.microsoft.com/office/drawing/2014/main" val="3301653705"/>
                  </a:ext>
                </a:extLst>
              </a:tr>
              <a:tr h="878496">
                <a:tc>
                  <a:txBody>
                    <a:bodyPr/>
                    <a:lstStyle/>
                    <a:p>
                      <a:pPr marL="72000" algn="l" fontAlgn="ctr"/>
                      <a:r>
                        <a:rPr lang="ja-JP" altLang="en-US" sz="1600" b="1" i="0" u="none" strike="noStrike" dirty="0" smtClean="0">
                          <a:solidFill>
                            <a:schemeClr val="tx1"/>
                          </a:solidFill>
                          <a:effectLst/>
                          <a:latin typeface="+mn-lt"/>
                          <a:ea typeface="+mn-ea"/>
                        </a:rPr>
                        <a:t>遊興施設</a:t>
                      </a:r>
                      <a:endParaRPr lang="zh-TW"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effectLst/>
                        </a:rPr>
                        <a:t>個室ビデオ店、個室付浴場業に係る公衆浴場、射的場、勝馬投票券発売所、場外車券売場等</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endParaRPr kumimoji="1" lang="ja-JP" altLang="en-US"/>
                    </a:p>
                  </a:txBody>
                  <a:tcPr/>
                </a:tc>
                <a:extLst>
                  <a:ext uri="{0D108BD9-81ED-4DB2-BD59-A6C34878D82A}">
                    <a16:rowId xmlns:a16="http://schemas.microsoft.com/office/drawing/2014/main" val="3724162545"/>
                  </a:ext>
                </a:extLst>
              </a:tr>
              <a:tr h="878496">
                <a:tc>
                  <a:txBody>
                    <a:bodyPr/>
                    <a:lstStyle/>
                    <a:p>
                      <a:pPr marL="72000" algn="l" fontAlgn="ctr"/>
                      <a:r>
                        <a:rPr lang="ja-JP" altLang="en-US" sz="1600" b="1" u="none" strike="noStrike" dirty="0" smtClean="0">
                          <a:effectLst/>
                          <a:latin typeface="+mn-lt"/>
                        </a:rPr>
                        <a:t>サービス業</a:t>
                      </a:r>
                      <a:endParaRPr lang="ja-JP"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effectLst/>
                        </a:rPr>
                        <a:t>スーパー銭湯、ネイルサロン、エステサロン、リラクゼーション　等</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endParaRPr kumimoji="1" lang="ja-JP" altLang="en-US"/>
                    </a:p>
                  </a:txBody>
                  <a:tcPr/>
                </a:tc>
                <a:extLst>
                  <a:ext uri="{0D108BD9-81ED-4DB2-BD59-A6C34878D82A}">
                    <a16:rowId xmlns:a16="http://schemas.microsoft.com/office/drawing/2014/main" val="1454277654"/>
                  </a:ext>
                </a:extLst>
              </a:tr>
            </a:tbl>
          </a:graphicData>
        </a:graphic>
      </p:graphicFrame>
      <p:sp>
        <p:nvSpPr>
          <p:cNvPr id="7" name="テキスト ボックス 6"/>
          <p:cNvSpPr txBox="1"/>
          <p:nvPr/>
        </p:nvSpPr>
        <p:spPr>
          <a:xfrm>
            <a:off x="223639" y="24425"/>
            <a:ext cx="6499133" cy="830997"/>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b="1" u="sng" dirty="0"/>
              <a:t>（</a:t>
            </a:r>
            <a:r>
              <a:rPr lang="ja-JP" altLang="en-US" b="1" u="sng" dirty="0" smtClean="0"/>
              <a:t>府有施設を</a:t>
            </a:r>
            <a:r>
              <a:rPr lang="ja-JP" altLang="en-US" b="1" u="sng" dirty="0"/>
              <a:t>含む）</a:t>
            </a:r>
            <a:endParaRPr lang="ja-JP" altLang="en-US" sz="1600" u="sng" dirty="0"/>
          </a:p>
          <a:p>
            <a:r>
              <a:rPr lang="ja-JP" altLang="en-US" dirty="0" smtClean="0"/>
              <a:t>　　</a:t>
            </a:r>
            <a:r>
              <a:rPr lang="ja-JP" altLang="en-US" sz="2400" b="1" dirty="0" smtClean="0"/>
              <a:t>　　</a:t>
            </a:r>
            <a:endParaRPr kumimoji="1" lang="ja-JP" altLang="en-US" sz="2400" b="1" dirty="0"/>
          </a:p>
        </p:txBody>
      </p:sp>
    </p:spTree>
    <p:extLst>
      <p:ext uri="{BB962C8B-B14F-4D97-AF65-F5344CB8AC3E}">
        <p14:creationId xmlns:p14="http://schemas.microsoft.com/office/powerpoint/2010/main" val="2050325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3926625" y="450350"/>
            <a:ext cx="3682418" cy="387286"/>
          </a:xfrm>
          <a:prstGeom prst="rect">
            <a:avLst/>
          </a:prstGeom>
        </p:spPr>
        <p:txBody>
          <a:bodyPr wrap="none">
            <a:spAutoFit/>
          </a:bodyPr>
          <a:lstStyle/>
          <a:p>
            <a:pPr lvl="0">
              <a:lnSpc>
                <a:spcPts val="2300"/>
              </a:lnSpc>
              <a:defRPr/>
            </a:pPr>
            <a:r>
              <a:rPr lang="ja-JP" altLang="en-US" dirty="0"/>
              <a:t>（特措</a:t>
            </a:r>
            <a:r>
              <a:rPr lang="ja-JP" altLang="en-US" dirty="0" smtClean="0"/>
              <a:t>法第</a:t>
            </a:r>
            <a:r>
              <a:rPr lang="en-US" altLang="ja-JP" dirty="0"/>
              <a:t>24</a:t>
            </a:r>
            <a:r>
              <a:rPr lang="ja-JP" altLang="en-US" dirty="0" smtClean="0"/>
              <a:t>条第９項に</a:t>
            </a:r>
            <a:r>
              <a:rPr lang="ja-JP" altLang="en-US" dirty="0"/>
              <a:t>基づく</a:t>
            </a:r>
            <a:r>
              <a:rPr lang="ja-JP" altLang="en-US" dirty="0" smtClean="0"/>
              <a:t>）</a:t>
            </a:r>
            <a:endParaRPr lang="ja-JP" altLang="en-US" u="sng" dirty="0"/>
          </a:p>
        </p:txBody>
      </p:sp>
      <p:sp>
        <p:nvSpPr>
          <p:cNvPr id="9" name="テキスト ボックス 8"/>
          <p:cNvSpPr txBox="1"/>
          <p:nvPr/>
        </p:nvSpPr>
        <p:spPr>
          <a:xfrm>
            <a:off x="602291" y="386183"/>
            <a:ext cx="3454554" cy="461665"/>
          </a:xfrm>
          <a:prstGeom prst="rect">
            <a:avLst/>
          </a:prstGeom>
          <a:noFill/>
        </p:spPr>
        <p:txBody>
          <a:bodyPr wrap="square" rtlCol="0">
            <a:spAutoFit/>
          </a:bodyPr>
          <a:lstStyle/>
          <a:p>
            <a:r>
              <a:rPr lang="ja-JP" altLang="en-US" sz="2400" b="1" dirty="0" smtClean="0"/>
              <a:t>飲食店等以外への要請</a:t>
            </a:r>
            <a:endParaRPr kumimoji="1" lang="ja-JP" altLang="en-US" sz="2400" b="1" dirty="0"/>
          </a:p>
        </p:txBody>
      </p:sp>
      <p:sp>
        <p:nvSpPr>
          <p:cNvPr id="14" name="スライド番号プレースホルダー 1"/>
          <p:cNvSpPr>
            <a:spLocks noGrp="1"/>
          </p:cNvSpPr>
          <p:nvPr>
            <p:ph type="sldNum" sz="quarter" idx="12"/>
          </p:nvPr>
        </p:nvSpPr>
        <p:spPr>
          <a:xfrm>
            <a:off x="9337183" y="6484407"/>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graphicFrame>
        <p:nvGraphicFramePr>
          <p:cNvPr id="2" name="表 1"/>
          <p:cNvGraphicFramePr>
            <a:graphicFrameLocks noGrp="1"/>
          </p:cNvGraphicFramePr>
          <p:nvPr>
            <p:extLst>
              <p:ext uri="{D42A27DB-BD31-4B8C-83A1-F6EECF244321}">
                <p14:modId xmlns:p14="http://schemas.microsoft.com/office/powerpoint/2010/main" val="3801670763"/>
              </p:ext>
            </p:extLst>
          </p:nvPr>
        </p:nvGraphicFramePr>
        <p:xfrm>
          <a:off x="249654" y="847848"/>
          <a:ext cx="11758172" cy="5334009"/>
        </p:xfrm>
        <a:graphic>
          <a:graphicData uri="http://schemas.openxmlformats.org/drawingml/2006/table">
            <a:tbl>
              <a:tblPr firstRow="1" bandRow="1">
                <a:tableStyleId>{5940675A-B579-460E-94D1-54222C63F5DA}</a:tableStyleId>
              </a:tblPr>
              <a:tblGrid>
                <a:gridCol w="1617786">
                  <a:extLst>
                    <a:ext uri="{9D8B030D-6E8A-4147-A177-3AD203B41FA5}">
                      <a16:colId xmlns:a16="http://schemas.microsoft.com/office/drawing/2014/main" val="2311753662"/>
                    </a:ext>
                  </a:extLst>
                </a:gridCol>
                <a:gridCol w="4121236">
                  <a:extLst>
                    <a:ext uri="{9D8B030D-6E8A-4147-A177-3AD203B41FA5}">
                      <a16:colId xmlns:a16="http://schemas.microsoft.com/office/drawing/2014/main" val="1406349198"/>
                    </a:ext>
                  </a:extLst>
                </a:gridCol>
                <a:gridCol w="2871989">
                  <a:extLst>
                    <a:ext uri="{9D8B030D-6E8A-4147-A177-3AD203B41FA5}">
                      <a16:colId xmlns:a16="http://schemas.microsoft.com/office/drawing/2014/main" val="3142648237"/>
                    </a:ext>
                  </a:extLst>
                </a:gridCol>
                <a:gridCol w="1519707">
                  <a:extLst>
                    <a:ext uri="{9D8B030D-6E8A-4147-A177-3AD203B41FA5}">
                      <a16:colId xmlns:a16="http://schemas.microsoft.com/office/drawing/2014/main" val="4225043137"/>
                    </a:ext>
                  </a:extLst>
                </a:gridCol>
                <a:gridCol w="1627454">
                  <a:extLst>
                    <a:ext uri="{9D8B030D-6E8A-4147-A177-3AD203B41FA5}">
                      <a16:colId xmlns:a16="http://schemas.microsoft.com/office/drawing/2014/main" val="2448565673"/>
                    </a:ext>
                  </a:extLst>
                </a:gridCol>
              </a:tblGrid>
              <a:tr h="390070">
                <a:tc rowSpan="3">
                  <a:txBody>
                    <a:bodyPr/>
                    <a:lstStyle/>
                    <a:p>
                      <a:pPr algn="ctr"/>
                      <a:r>
                        <a:rPr kumimoji="1" lang="ja-JP" altLang="en-US" sz="1800" b="1" dirty="0" smtClean="0"/>
                        <a:t>施設の種類</a:t>
                      </a:r>
                      <a:endParaRPr kumimoji="1" lang="ja-JP" altLang="en-US" sz="1800" b="1" dirty="0"/>
                    </a:p>
                  </a:txBody>
                  <a:tcPr anchor="ctr">
                    <a:solidFill>
                      <a:schemeClr val="accent2">
                        <a:lumMod val="60000"/>
                        <a:lumOff val="40000"/>
                      </a:schemeClr>
                    </a:solidFill>
                  </a:tcPr>
                </a:tc>
                <a:tc rowSpan="3">
                  <a:txBody>
                    <a:bodyPr/>
                    <a:lstStyle/>
                    <a:p>
                      <a:pPr algn="ctr"/>
                      <a:r>
                        <a:rPr kumimoji="1" lang="ja-JP" altLang="en-US" sz="1800" b="1" dirty="0" smtClean="0"/>
                        <a:t>内　訳</a:t>
                      </a:r>
                      <a:endParaRPr kumimoji="1" lang="ja-JP" altLang="en-US" sz="1800" b="1" dirty="0"/>
                    </a:p>
                  </a:txBody>
                  <a:tcPr anchor="ctr">
                    <a:solidFill>
                      <a:schemeClr val="accent2">
                        <a:lumMod val="60000"/>
                        <a:lumOff val="40000"/>
                      </a:schemeClr>
                    </a:solidFill>
                  </a:tcPr>
                </a:tc>
                <a:tc gridSpan="3">
                  <a:txBody>
                    <a:bodyPr/>
                    <a:lstStyle/>
                    <a:p>
                      <a:pPr algn="ctr"/>
                      <a:r>
                        <a:rPr kumimoji="1" lang="ja-JP" altLang="en-US" sz="1800" b="1" dirty="0" smtClean="0"/>
                        <a:t>要請内容</a:t>
                      </a:r>
                      <a:endParaRPr kumimoji="1" lang="ja-JP" altLang="en-US" sz="1800" b="1" dirty="0"/>
                    </a:p>
                  </a:txBody>
                  <a:tcPr anchor="ctr">
                    <a:solidFill>
                      <a:schemeClr val="accent2">
                        <a:lumMod val="60000"/>
                        <a:lumOff val="40000"/>
                      </a:schemeClr>
                    </a:solidFill>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1458681804"/>
                  </a:ext>
                </a:extLst>
              </a:tr>
              <a:tr h="406661">
                <a:tc vMerge="1">
                  <a:txBody>
                    <a:bodyPr/>
                    <a:lstStyle/>
                    <a:p>
                      <a:endParaRPr kumimoji="1" lang="ja-JP" altLang="en-US" dirty="0"/>
                    </a:p>
                  </a:txBody>
                  <a:tcPr/>
                </a:tc>
                <a:tc vMerge="1">
                  <a:txBody>
                    <a:bodyPr/>
                    <a:lstStyle/>
                    <a:p>
                      <a:endParaRPr kumimoji="1" lang="ja-JP" altLang="en-US" dirty="0"/>
                    </a:p>
                  </a:txBody>
                  <a:tcPr/>
                </a:tc>
                <a:tc gridSpan="2">
                  <a:txBody>
                    <a:bodyPr/>
                    <a:lstStyle/>
                    <a:p>
                      <a:pPr algn="ctr"/>
                      <a:r>
                        <a:rPr kumimoji="1" lang="ja-JP" altLang="en-US" sz="1800" b="1" dirty="0" smtClean="0">
                          <a:solidFill>
                            <a:schemeClr val="tx1"/>
                          </a:solidFill>
                        </a:rPr>
                        <a:t>措置区域</a:t>
                      </a:r>
                      <a:endParaRPr kumimoji="1" lang="ja-JP" altLang="en-US" sz="1800" b="1" dirty="0">
                        <a:solidFill>
                          <a:schemeClr val="tx1"/>
                        </a:solidFill>
                      </a:endParaRPr>
                    </a:p>
                  </a:txBody>
                  <a:tcPr anchor="ctr">
                    <a:solidFill>
                      <a:schemeClr val="accent2">
                        <a:lumMod val="60000"/>
                        <a:lumOff val="40000"/>
                      </a:schemeClr>
                    </a:solidFill>
                  </a:tcPr>
                </a:tc>
                <a:tc hMerge="1">
                  <a:txBody>
                    <a:bodyPr/>
                    <a:lstStyle/>
                    <a:p>
                      <a:pPr algn="ctr"/>
                      <a:endParaRPr kumimoji="1" lang="ja-JP" altLang="en-US" sz="1800" b="1" dirty="0">
                        <a:solidFill>
                          <a:schemeClr val="bg1"/>
                        </a:solidFill>
                      </a:endParaRPr>
                    </a:p>
                  </a:txBody>
                  <a:tcPr anchor="ctr">
                    <a:solidFill>
                      <a:schemeClr val="accent2">
                        <a:lumMod val="60000"/>
                        <a:lumOff val="40000"/>
                      </a:schemeClr>
                    </a:solidFill>
                  </a:tcPr>
                </a:tc>
                <a:tc rowSpan="2">
                  <a:txBody>
                    <a:bodyPr/>
                    <a:lstStyle/>
                    <a:p>
                      <a:pPr algn="ctr"/>
                      <a:r>
                        <a:rPr kumimoji="1" lang="ja-JP" altLang="en-US" b="1" dirty="0" smtClean="0">
                          <a:solidFill>
                            <a:schemeClr val="tx1"/>
                          </a:solidFill>
                        </a:rPr>
                        <a:t>その他の区域</a:t>
                      </a:r>
                      <a:endParaRPr kumimoji="1" lang="ja-JP" altLang="en-US" b="1" dirty="0">
                        <a:solidFill>
                          <a:schemeClr val="tx1"/>
                        </a:solidFill>
                      </a:endParaRPr>
                    </a:p>
                  </a:txBody>
                  <a:tcPr anchor="ctr">
                    <a:solidFill>
                      <a:schemeClr val="accent2">
                        <a:lumMod val="60000"/>
                        <a:lumOff val="40000"/>
                      </a:schemeClr>
                    </a:solidFill>
                  </a:tcPr>
                </a:tc>
                <a:extLst>
                  <a:ext uri="{0D108BD9-81ED-4DB2-BD59-A6C34878D82A}">
                    <a16:rowId xmlns:a16="http://schemas.microsoft.com/office/drawing/2014/main" val="1020693324"/>
                  </a:ext>
                </a:extLst>
              </a:tr>
              <a:tr h="390070">
                <a:tc vMerge="1">
                  <a:txBody>
                    <a:bodyPr/>
                    <a:lstStyle/>
                    <a:p>
                      <a:endParaRPr kumimoji="1" lang="ja-JP" altLang="en-US" dirty="0"/>
                    </a:p>
                  </a:txBody>
                  <a:tcPr/>
                </a:tc>
                <a:tc vMerge="1">
                  <a:txBody>
                    <a:bodyPr/>
                    <a:lstStyle/>
                    <a:p>
                      <a:endParaRPr kumimoji="1" lang="ja-JP"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800" b="1" dirty="0" smtClean="0"/>
                        <a:t>1000</a:t>
                      </a:r>
                      <a:r>
                        <a:rPr kumimoji="1" lang="ja-JP" altLang="en-US" sz="1800" b="1" dirty="0" smtClean="0"/>
                        <a:t>㎡超</a:t>
                      </a:r>
                      <a:endParaRPr kumimoji="1" lang="ja-JP" altLang="en-US" sz="1800" b="1" dirty="0" smtClean="0">
                        <a:solidFill>
                          <a:schemeClr val="bg1"/>
                        </a:solidFill>
                      </a:endParaRPr>
                    </a:p>
                  </a:txBody>
                  <a:tcPr anchor="ctr">
                    <a:solidFill>
                      <a:schemeClr val="accent2">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800" b="1" dirty="0" smtClean="0"/>
                        <a:t>1000</a:t>
                      </a:r>
                      <a:r>
                        <a:rPr kumimoji="1" lang="ja-JP" altLang="en-US" sz="1800" b="1" dirty="0" smtClean="0"/>
                        <a:t>㎡以下</a:t>
                      </a:r>
                      <a:endParaRPr kumimoji="1" lang="ja-JP" altLang="en-US" sz="1800" b="1" dirty="0" smtClean="0">
                        <a:solidFill>
                          <a:schemeClr val="bg1"/>
                        </a:solidFill>
                      </a:endParaRPr>
                    </a:p>
                  </a:txBody>
                  <a:tcPr anchor="ctr">
                    <a:solidFill>
                      <a:schemeClr val="accent2">
                        <a:lumMod val="60000"/>
                        <a:lumOff val="40000"/>
                      </a:schemeClr>
                    </a:solidFill>
                  </a:tcPr>
                </a:tc>
                <a:tc vMerge="1">
                  <a:txBody>
                    <a:bodyPr/>
                    <a:lstStyle/>
                    <a:p>
                      <a:pPr algn="ctr"/>
                      <a:endParaRPr kumimoji="1" lang="ja-JP" altLang="en-US" sz="1800" b="1" dirty="0">
                        <a:solidFill>
                          <a:schemeClr val="bg1"/>
                        </a:solidFill>
                      </a:endParaRPr>
                    </a:p>
                  </a:txBody>
                  <a:tcPr anchor="ctr">
                    <a:solidFill>
                      <a:schemeClr val="accent2">
                        <a:lumMod val="60000"/>
                        <a:lumOff val="40000"/>
                      </a:schemeClr>
                    </a:solidFill>
                  </a:tcPr>
                </a:tc>
                <a:extLst>
                  <a:ext uri="{0D108BD9-81ED-4DB2-BD59-A6C34878D82A}">
                    <a16:rowId xmlns:a16="http://schemas.microsoft.com/office/drawing/2014/main" val="2560998284"/>
                  </a:ext>
                </a:extLst>
              </a:tr>
              <a:tr h="1672353">
                <a:tc>
                  <a:txBody>
                    <a:bodyPr/>
                    <a:lstStyle/>
                    <a:p>
                      <a:pPr marL="72000" algn="l" fontAlgn="ctr"/>
                      <a:r>
                        <a:rPr lang="ja-JP" altLang="en-US" sz="1600" b="1" u="none" strike="noStrike" dirty="0" smtClean="0">
                          <a:effectLst/>
                        </a:rPr>
                        <a:t>運動・遊技施設</a:t>
                      </a:r>
                      <a:endParaRPr lang="en-US" altLang="ja-JP" sz="1600" b="1" u="none" strike="noStrike" dirty="0" smtClean="0">
                        <a:effectLst/>
                      </a:endParaRPr>
                    </a:p>
                    <a:p>
                      <a:pPr marL="72000" algn="l" fontAlgn="ctr"/>
                      <a:r>
                        <a:rPr lang="ja-JP" altLang="en-US" sz="1200" b="1" i="0" u="none" strike="noStrike" dirty="0" smtClean="0">
                          <a:solidFill>
                            <a:srgbClr val="000000"/>
                          </a:solidFill>
                          <a:effectLst/>
                          <a:latin typeface="游ゴシック" panose="020B0400000000000000" pitchFamily="50" charset="-128"/>
                          <a:ea typeface="游ゴシック" panose="020B0400000000000000" pitchFamily="50" charset="-128"/>
                        </a:rPr>
                        <a:t>　　　　　　　</a:t>
                      </a:r>
                      <a:r>
                        <a:rPr lang="en-US" altLang="ja-JP" sz="1200" b="0" i="0" u="none" strike="noStrike" dirty="0" smtClean="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１</a:t>
                      </a:r>
                      <a:r>
                        <a:rPr lang="ja-JP" altLang="en-US" sz="1200" b="1" i="0" u="none" strike="noStrike" dirty="0" smtClean="0">
                          <a:solidFill>
                            <a:srgbClr val="000000"/>
                          </a:solidFill>
                          <a:effectLst/>
                          <a:latin typeface="游ゴシック" panose="020B0400000000000000" pitchFamily="50" charset="-128"/>
                          <a:ea typeface="游ゴシック" panose="020B0400000000000000" pitchFamily="50" charset="-128"/>
                        </a:rPr>
                        <a:t>　</a:t>
                      </a:r>
                      <a:endParaRPr lang="ja-JP" altLang="en-US" sz="12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72000" marR="0" lvl="0" indent="0" algn="l" defTabSz="914400" rtl="0" eaLnBrk="1" fontAlgn="ctr" latinLnBrk="0" hangingPunct="1">
                        <a:lnSpc>
                          <a:spcPts val="1900"/>
                        </a:lnSpc>
                        <a:spcBef>
                          <a:spcPts val="0"/>
                        </a:spcBef>
                        <a:spcAft>
                          <a:spcPts val="0"/>
                        </a:spcAft>
                        <a:buClrTx/>
                        <a:buSzTx/>
                        <a:buFontTx/>
                        <a:buNone/>
                        <a:tabLst/>
                        <a:defRPr/>
                      </a:pPr>
                      <a:r>
                        <a:rPr lang="ja-JP" altLang="en-US" sz="1600" u="none" strike="noStrike" dirty="0">
                          <a:effectLst/>
                        </a:rPr>
                        <a:t>体育館、スケート場、水泳場</a:t>
                      </a:r>
                      <a:r>
                        <a:rPr lang="ja-JP" altLang="en-US" sz="1600" u="none" strike="noStrike" dirty="0" smtClean="0">
                          <a:effectLst/>
                        </a:rPr>
                        <a:t>、</a:t>
                      </a:r>
                      <a:endParaRPr lang="en-US" altLang="ja-JP" sz="1600" u="none" strike="noStrike" dirty="0" smtClean="0">
                        <a:effectLst/>
                      </a:endParaRPr>
                    </a:p>
                    <a:p>
                      <a:pPr marL="72000" marR="0" lvl="0" indent="0" algn="l" defTabSz="914400" rtl="0" eaLnBrk="1" fontAlgn="ctr" latinLnBrk="0" hangingPunct="1">
                        <a:lnSpc>
                          <a:spcPts val="1900"/>
                        </a:lnSpc>
                        <a:spcBef>
                          <a:spcPts val="0"/>
                        </a:spcBef>
                        <a:spcAft>
                          <a:spcPts val="0"/>
                        </a:spcAft>
                        <a:buClrTx/>
                        <a:buSzTx/>
                        <a:buFontTx/>
                        <a:buNone/>
                        <a:tabLst/>
                        <a:defRPr/>
                      </a:pPr>
                      <a:r>
                        <a:rPr lang="ja-JP" altLang="en-US" sz="1600" u="none" strike="noStrike" dirty="0" smtClean="0">
                          <a:effectLst/>
                        </a:rPr>
                        <a:t>屋内</a:t>
                      </a:r>
                      <a:r>
                        <a:rPr lang="ja-JP" altLang="en-US" sz="1600" u="none" strike="noStrike" dirty="0">
                          <a:effectLst/>
                        </a:rPr>
                        <a:t>テニス場、柔剣道場、</a:t>
                      </a:r>
                      <a:r>
                        <a:rPr lang="ja-JP" altLang="en-US" sz="1600" u="none" strike="noStrike" dirty="0" smtClean="0">
                          <a:effectLst/>
                        </a:rPr>
                        <a:t>ボウリング場、スポーツジム、ホットヨガ、ヨガスタジオ、</a:t>
                      </a:r>
                      <a:endParaRPr lang="en-US" altLang="ja-JP" sz="1600" u="none" strike="noStrike" dirty="0" smtClean="0">
                        <a:effectLst/>
                      </a:endParaRPr>
                    </a:p>
                    <a:p>
                      <a:pPr marL="72000" marR="0" lvl="0" indent="0" algn="l" defTabSz="914400" rtl="0" eaLnBrk="1" fontAlgn="ctr" latinLnBrk="0" hangingPunct="1">
                        <a:lnSpc>
                          <a:spcPts val="1900"/>
                        </a:lnSpc>
                        <a:spcBef>
                          <a:spcPts val="0"/>
                        </a:spcBef>
                        <a:spcAft>
                          <a:spcPts val="0"/>
                        </a:spcAft>
                        <a:buClrTx/>
                        <a:buSzTx/>
                        <a:buFontTx/>
                        <a:buNone/>
                        <a:tabLst/>
                        <a:defRPr/>
                      </a:pPr>
                      <a:r>
                        <a:rPr lang="ja-JP" altLang="en-US" sz="1600" u="none" strike="noStrike" dirty="0" smtClean="0">
                          <a:effectLst/>
                        </a:rPr>
                        <a:t>野球場、ゴルフ場、陸上競技場、屋外テニス場、ゴルフ練習場、バッティング練習場、テーマパーク、遊園地　等</a:t>
                      </a:r>
                      <a:endParaRPr lang="ja-JP" altLang="en-US" sz="1600" b="0" i="0" u="none" strike="noStrike" dirty="0" smtClean="0">
                        <a:solidFill>
                          <a:srgbClr val="000000"/>
                        </a:solidFill>
                        <a:effectLst/>
                        <a:latin typeface="+mn-ea"/>
                        <a:ea typeface="+mn-ea"/>
                      </a:endParaRPr>
                    </a:p>
                  </a:txBody>
                  <a:tcPr marL="9525" marR="9525" marT="9525" marB="0" anchor="ctr"/>
                </a:tc>
                <a:tc rowSpan="6">
                  <a:txBody>
                    <a:bodyPr/>
                    <a:lstStyle/>
                    <a:p>
                      <a:pPr>
                        <a:lnSpc>
                          <a:spcPts val="2300"/>
                        </a:lnSpc>
                      </a:pPr>
                      <a:endParaRPr kumimoji="1" lang="en-US" altLang="ja-JP" sz="1400" dirty="0" smtClean="0"/>
                    </a:p>
                    <a:p>
                      <a:pPr>
                        <a:lnSpc>
                          <a:spcPts val="2300"/>
                        </a:lnSpc>
                      </a:pPr>
                      <a:r>
                        <a:rPr kumimoji="1" lang="en-US" altLang="ja-JP" sz="1600" b="1" dirty="0" smtClean="0"/>
                        <a:t>【</a:t>
                      </a:r>
                      <a:r>
                        <a:rPr kumimoji="1" lang="ja-JP" altLang="en-US" sz="1600" b="1" dirty="0" smtClean="0"/>
                        <a:t>人数上限・収容率</a:t>
                      </a:r>
                      <a:r>
                        <a:rPr kumimoji="1" lang="en-US" altLang="ja-JP" sz="1600" b="1" dirty="0" smtClean="0"/>
                        <a:t>】</a:t>
                      </a:r>
                    </a:p>
                    <a:p>
                      <a:pPr>
                        <a:lnSpc>
                          <a:spcPts val="2300"/>
                        </a:lnSpc>
                      </a:pPr>
                      <a:r>
                        <a:rPr kumimoji="1" lang="ja-JP" altLang="en-US" sz="1600" dirty="0" smtClean="0"/>
                        <a:t>　イベントの開催制限と同じ</a:t>
                      </a:r>
                      <a:endParaRPr kumimoji="1" lang="en-US" altLang="ja-JP" sz="1600" dirty="0" smtClean="0"/>
                    </a:p>
                    <a:p>
                      <a:pPr>
                        <a:lnSpc>
                          <a:spcPts val="2300"/>
                        </a:lnSpc>
                      </a:pPr>
                      <a:endParaRPr kumimoji="1" lang="en-US" altLang="ja-JP" sz="1600" dirty="0" smtClean="0"/>
                    </a:p>
                    <a:p>
                      <a:pPr>
                        <a:lnSpc>
                          <a:spcPts val="2300"/>
                        </a:lnSpc>
                      </a:pPr>
                      <a:r>
                        <a:rPr kumimoji="1" lang="en-US" altLang="ja-JP" sz="1600" b="1" dirty="0" smtClean="0"/>
                        <a:t>【</a:t>
                      </a:r>
                      <a:r>
                        <a:rPr kumimoji="1" lang="ja-JP" altLang="en-US" sz="1600" b="1" dirty="0" smtClean="0"/>
                        <a:t>営業時間</a:t>
                      </a:r>
                      <a:r>
                        <a:rPr kumimoji="1" lang="en-US" altLang="ja-JP" sz="1600" b="1" dirty="0" smtClean="0"/>
                        <a:t>】</a:t>
                      </a:r>
                    </a:p>
                    <a:p>
                      <a:pPr>
                        <a:lnSpc>
                          <a:spcPts val="2300"/>
                        </a:lnSpc>
                      </a:pPr>
                      <a:r>
                        <a:rPr kumimoji="1" lang="ja-JP" altLang="en-US" sz="1600" dirty="0" smtClean="0"/>
                        <a:t>　・イベント：</a:t>
                      </a:r>
                      <a:r>
                        <a:rPr kumimoji="1" lang="en-US" altLang="ja-JP" sz="1600" dirty="0" smtClean="0"/>
                        <a:t>21</a:t>
                      </a:r>
                      <a:r>
                        <a:rPr kumimoji="1" lang="ja-JP" altLang="en-US" sz="1600" dirty="0" smtClean="0"/>
                        <a:t>時まで</a:t>
                      </a:r>
                      <a:endParaRPr kumimoji="1" lang="en-US" altLang="ja-JP" sz="1600" dirty="0" smtClean="0"/>
                    </a:p>
                    <a:p>
                      <a:pPr>
                        <a:lnSpc>
                          <a:spcPts val="2300"/>
                        </a:lnSpc>
                      </a:pPr>
                      <a:r>
                        <a:rPr kumimoji="1" lang="ja-JP" altLang="en-US" sz="1600" dirty="0" smtClean="0"/>
                        <a:t>　・イベント以外：</a:t>
                      </a:r>
                      <a:r>
                        <a:rPr kumimoji="1" lang="en-US" altLang="ja-JP" sz="1600" dirty="0" smtClean="0"/>
                        <a:t>20</a:t>
                      </a:r>
                      <a:r>
                        <a:rPr kumimoji="1" lang="ja-JP" altLang="en-US" sz="1600" dirty="0" smtClean="0"/>
                        <a:t>時まで</a:t>
                      </a:r>
                      <a:endParaRPr kumimoji="1" lang="en-US" altLang="ja-JP" sz="1600" dirty="0" smtClean="0"/>
                    </a:p>
                    <a:p>
                      <a:pPr>
                        <a:lnSpc>
                          <a:spcPts val="2300"/>
                        </a:lnSpc>
                      </a:pPr>
                      <a:endParaRPr kumimoji="1" lang="en-US" altLang="ja-JP" sz="1600" dirty="0" smtClean="0"/>
                    </a:p>
                    <a:p>
                      <a:pPr>
                        <a:lnSpc>
                          <a:spcPts val="2300"/>
                        </a:lnSpc>
                      </a:pPr>
                      <a:r>
                        <a:rPr kumimoji="1" lang="en-US" altLang="ja-JP" sz="1600" baseline="0" dirty="0" smtClean="0"/>
                        <a:t> </a:t>
                      </a:r>
                      <a:endParaRPr kumimoji="1" lang="en-US" altLang="ja-JP" sz="1600" dirty="0" smtClean="0"/>
                    </a:p>
                    <a:p>
                      <a:pPr>
                        <a:lnSpc>
                          <a:spcPts val="2300"/>
                        </a:lnSpc>
                      </a:pPr>
                      <a:r>
                        <a:rPr kumimoji="1" lang="en-US" altLang="ja-JP" sz="1600" b="1" dirty="0" smtClean="0"/>
                        <a:t>【</a:t>
                      </a:r>
                      <a:r>
                        <a:rPr kumimoji="1" lang="ja-JP" altLang="en-US" sz="1600" b="1" dirty="0" smtClean="0"/>
                        <a:t>その他</a:t>
                      </a:r>
                      <a:r>
                        <a:rPr kumimoji="1" lang="en-US" altLang="ja-JP" sz="1600" b="1" dirty="0" smtClean="0"/>
                        <a:t>】</a:t>
                      </a:r>
                    </a:p>
                    <a:p>
                      <a:pPr marL="72000" algn="l">
                        <a:lnSpc>
                          <a:spcPts val="2300"/>
                        </a:lnSpc>
                      </a:pPr>
                      <a:r>
                        <a:rPr kumimoji="1" lang="ja-JP" altLang="en-US" sz="1600" dirty="0" smtClean="0"/>
                        <a:t>　入場整理等</a:t>
                      </a:r>
                      <a:endParaRPr kumimoji="1" lang="en-US" altLang="ja-JP" sz="1600" dirty="0" smtClean="0"/>
                    </a:p>
                    <a:p>
                      <a:pPr marL="72000" algn="l">
                        <a:lnSpc>
                          <a:spcPts val="2300"/>
                        </a:lnSpc>
                      </a:pPr>
                      <a:r>
                        <a:rPr kumimoji="1" lang="ja-JP" altLang="en-US" sz="1200" dirty="0" smtClean="0"/>
                        <a:t>　　（法に基づかない働きかけ）</a:t>
                      </a:r>
                    </a:p>
                    <a:p>
                      <a:pPr>
                        <a:lnSpc>
                          <a:spcPts val="2300"/>
                        </a:lnSpc>
                      </a:pPr>
                      <a:endParaRPr kumimoji="1" lang="en-US" altLang="ja-JP" sz="1600" dirty="0" smtClean="0"/>
                    </a:p>
                  </a:txBody>
                  <a:tcPr/>
                </a:tc>
                <a:tc rowSpan="6" gridSpan="2">
                  <a:txBody>
                    <a:bodyPr/>
                    <a:lstStyle/>
                    <a:p>
                      <a:pPr>
                        <a:lnSpc>
                          <a:spcPts val="2300"/>
                        </a:lnSpc>
                      </a:pPr>
                      <a:endParaRPr kumimoji="1" lang="en-US" altLang="ja-JP" sz="1400" dirty="0" smtClean="0"/>
                    </a:p>
                    <a:p>
                      <a:pPr>
                        <a:lnSpc>
                          <a:spcPts val="2300"/>
                        </a:lnSpc>
                      </a:pPr>
                      <a:r>
                        <a:rPr kumimoji="1" lang="en-US" altLang="ja-JP" sz="1600" b="1" dirty="0" smtClean="0"/>
                        <a:t>【</a:t>
                      </a:r>
                      <a:r>
                        <a:rPr kumimoji="1" lang="ja-JP" altLang="en-US" sz="1600" b="1" dirty="0" smtClean="0"/>
                        <a:t>人数上限・収容率</a:t>
                      </a:r>
                      <a:r>
                        <a:rPr kumimoji="1" lang="en-US" altLang="ja-JP" sz="1600" b="1" dirty="0" smtClean="0"/>
                        <a:t>】</a:t>
                      </a:r>
                    </a:p>
                    <a:p>
                      <a:pPr>
                        <a:lnSpc>
                          <a:spcPts val="2300"/>
                        </a:lnSpc>
                      </a:pPr>
                      <a:r>
                        <a:rPr kumimoji="1" lang="ja-JP" altLang="en-US" sz="1600" dirty="0" smtClean="0"/>
                        <a:t>　イベントの開催制限と同じ</a:t>
                      </a:r>
                      <a:endParaRPr kumimoji="1" lang="en-US" altLang="ja-JP" sz="1600" dirty="0" smtClean="0"/>
                    </a:p>
                    <a:p>
                      <a:pPr>
                        <a:lnSpc>
                          <a:spcPts val="2300"/>
                        </a:lnSpc>
                      </a:pPr>
                      <a:endParaRPr kumimoji="1" lang="en-US" altLang="ja-JP" sz="1600" dirty="0" smtClean="0"/>
                    </a:p>
                    <a:p>
                      <a:pPr>
                        <a:lnSpc>
                          <a:spcPts val="2300"/>
                        </a:lnSpc>
                      </a:pPr>
                      <a:r>
                        <a:rPr kumimoji="1" lang="en-US" altLang="ja-JP" sz="1600" b="1" dirty="0" smtClean="0"/>
                        <a:t>【</a:t>
                      </a:r>
                      <a:r>
                        <a:rPr kumimoji="1" lang="ja-JP" altLang="en-US" sz="1600" b="1" dirty="0" smtClean="0"/>
                        <a:t>営業時間</a:t>
                      </a:r>
                      <a:r>
                        <a:rPr kumimoji="1" lang="en-US" altLang="ja-JP" sz="1600" b="1" dirty="0" smtClean="0"/>
                        <a:t>】</a:t>
                      </a:r>
                    </a:p>
                    <a:p>
                      <a:pPr>
                        <a:lnSpc>
                          <a:spcPts val="2300"/>
                        </a:lnSpc>
                      </a:pPr>
                      <a:r>
                        <a:rPr kumimoji="1" lang="ja-JP" altLang="en-US" sz="1600" dirty="0" smtClean="0"/>
                        <a:t>　</a:t>
                      </a:r>
                      <a:r>
                        <a:rPr kumimoji="1" lang="ja-JP" altLang="en-US" sz="1600" dirty="0" smtClean="0"/>
                        <a:t>・</a:t>
                      </a:r>
                      <a:r>
                        <a:rPr kumimoji="1" lang="en-US" altLang="ja-JP" sz="1600" dirty="0" smtClean="0"/>
                        <a:t>21</a:t>
                      </a:r>
                      <a:r>
                        <a:rPr kumimoji="1" lang="ja-JP" altLang="en-US" sz="1600" dirty="0" smtClean="0"/>
                        <a:t>時まで</a:t>
                      </a:r>
                      <a:endParaRPr kumimoji="1" lang="en-US" altLang="ja-JP" sz="1600" dirty="0" smtClean="0"/>
                    </a:p>
                    <a:p>
                      <a:pPr>
                        <a:lnSpc>
                          <a:spcPts val="2300"/>
                        </a:lnSpc>
                      </a:pPr>
                      <a:endParaRPr kumimoji="1" lang="en-US" altLang="ja-JP" sz="1200" dirty="0" smtClean="0"/>
                    </a:p>
                    <a:p>
                      <a:pPr>
                        <a:lnSpc>
                          <a:spcPts val="2300"/>
                        </a:lnSpc>
                      </a:pPr>
                      <a:endParaRPr kumimoji="1" lang="en-US" altLang="ja-JP" sz="1200" dirty="0" smtClean="0"/>
                    </a:p>
                    <a:p>
                      <a:pPr>
                        <a:lnSpc>
                          <a:spcPts val="2300"/>
                        </a:lnSpc>
                      </a:pPr>
                      <a:endParaRPr kumimoji="1" lang="en-US" altLang="ja-JP" sz="1200" dirty="0" smtClean="0"/>
                    </a:p>
                    <a:p>
                      <a:pPr>
                        <a:lnSpc>
                          <a:spcPts val="2300"/>
                        </a:lnSpc>
                      </a:pPr>
                      <a:r>
                        <a:rPr kumimoji="1" lang="en-US" altLang="ja-JP" sz="1600" b="1" dirty="0" smtClean="0"/>
                        <a:t>【</a:t>
                      </a:r>
                      <a:r>
                        <a:rPr kumimoji="1" lang="ja-JP" altLang="en-US" sz="1600" b="1" dirty="0" smtClean="0"/>
                        <a:t>その他</a:t>
                      </a:r>
                      <a:r>
                        <a:rPr kumimoji="1" lang="en-US" altLang="ja-JP" sz="1600" b="1" dirty="0" smtClean="0"/>
                        <a:t>】</a:t>
                      </a:r>
                    </a:p>
                    <a:p>
                      <a:pPr marL="72000" algn="l">
                        <a:lnSpc>
                          <a:spcPts val="2300"/>
                        </a:lnSpc>
                      </a:pPr>
                      <a:r>
                        <a:rPr kumimoji="1" lang="ja-JP" altLang="en-US" sz="1600" dirty="0" smtClean="0"/>
                        <a:t>　入場整理等</a:t>
                      </a:r>
                      <a:endParaRPr kumimoji="1" lang="en-US" altLang="ja-JP" sz="1600" dirty="0" smtClean="0"/>
                    </a:p>
                    <a:p>
                      <a:pPr marL="72000" algn="l">
                        <a:lnSpc>
                          <a:spcPts val="2300"/>
                        </a:lnSpc>
                      </a:pPr>
                      <a:r>
                        <a:rPr kumimoji="1" lang="ja-JP" altLang="en-US" sz="1200" dirty="0" smtClean="0"/>
                        <a:t>　（法に基づかない働きかけ）</a:t>
                      </a:r>
                    </a:p>
                    <a:p>
                      <a:pPr>
                        <a:lnSpc>
                          <a:spcPts val="2300"/>
                        </a:lnSpc>
                      </a:pPr>
                      <a:endParaRPr kumimoji="1" lang="en-US" altLang="ja-JP" sz="1600" dirty="0" smtClean="0"/>
                    </a:p>
                  </a:txBody>
                  <a:tcPr/>
                </a:tc>
                <a:tc rowSpan="6" hMerge="1">
                  <a:txBody>
                    <a:bodyPr/>
                    <a:lstStyle/>
                    <a:p>
                      <a:endParaRPr kumimoji="1" lang="ja-JP" altLang="en-US" sz="1600" dirty="0" smtClean="0"/>
                    </a:p>
                  </a:txBody>
                  <a:tcPr/>
                </a:tc>
                <a:extLst>
                  <a:ext uri="{0D108BD9-81ED-4DB2-BD59-A6C34878D82A}">
                    <a16:rowId xmlns:a16="http://schemas.microsoft.com/office/drawing/2014/main" val="3317336365"/>
                  </a:ext>
                </a:extLst>
              </a:tr>
              <a:tr h="494455">
                <a:tc>
                  <a:txBody>
                    <a:bodyPr/>
                    <a:lstStyle/>
                    <a:p>
                      <a:pPr marL="72000" algn="l" fontAlgn="ctr"/>
                      <a:r>
                        <a:rPr lang="ja-JP" altLang="en-US" sz="1600" b="1" u="none" strike="noStrike" dirty="0">
                          <a:effectLst/>
                        </a:rPr>
                        <a:t>博物館等</a:t>
                      </a:r>
                      <a:endPar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72000" algn="l" fontAlgn="ctr">
                        <a:lnSpc>
                          <a:spcPts val="1700"/>
                        </a:lnSpc>
                      </a:pPr>
                      <a:r>
                        <a:rPr lang="ja-JP" altLang="en-US" sz="1600" b="0" i="0" u="none" strike="noStrike" dirty="0" smtClean="0">
                          <a:solidFill>
                            <a:schemeClr val="tx1"/>
                          </a:solidFill>
                          <a:effectLst/>
                          <a:latin typeface="+mn-lt"/>
                          <a:ea typeface="+mn-ea"/>
                        </a:rPr>
                        <a:t>博物館、美術館等</a:t>
                      </a:r>
                      <a:endParaRPr lang="zh-TW" altLang="en-US" sz="1600" b="0" i="0" u="none" strike="noStrike" dirty="0">
                        <a:solidFill>
                          <a:srgbClr val="000000"/>
                        </a:solidFill>
                        <a:effectLst/>
                        <a:latin typeface="+mn-lt"/>
                        <a:ea typeface="游ゴシック" panose="020B0400000000000000" pitchFamily="50" charset="-128"/>
                      </a:endParaRPr>
                    </a:p>
                  </a:txBody>
                  <a:tcPr marL="9525" marR="9525" marT="9525" marB="0" anchor="ctr"/>
                </a:tc>
                <a:tc vMerge="1">
                  <a:txBody>
                    <a:bodyPr/>
                    <a:lstStyle/>
                    <a:p>
                      <a:endParaRPr kumimoji="1" lang="ja-JP" altLang="en-US" sz="1400" dirty="0"/>
                    </a:p>
                  </a:txBody>
                  <a:tcPr/>
                </a:tc>
                <a:tc gridSpan="2" vMerge="1">
                  <a:txBody>
                    <a:bodyPr/>
                    <a:lstStyle/>
                    <a:p>
                      <a:endParaRPr kumimoji="1" lang="ja-JP" altLang="en-US" sz="1400" dirty="0"/>
                    </a:p>
                  </a:txBody>
                  <a:tcPr/>
                </a:tc>
                <a:tc hMerge="1" vMerge="1">
                  <a:txBody>
                    <a:bodyPr/>
                    <a:lstStyle/>
                    <a:p>
                      <a:endParaRPr kumimoji="1" lang="ja-JP" altLang="en-US" sz="1400" dirty="0"/>
                    </a:p>
                  </a:txBody>
                  <a:tcPr/>
                </a:tc>
                <a:extLst>
                  <a:ext uri="{0D108BD9-81ED-4DB2-BD59-A6C34878D82A}">
                    <a16:rowId xmlns:a16="http://schemas.microsoft.com/office/drawing/2014/main" val="2765850869"/>
                  </a:ext>
                </a:extLst>
              </a:tr>
              <a:tr h="508190">
                <a:tc>
                  <a:txBody>
                    <a:bodyPr/>
                    <a:lstStyle/>
                    <a:p>
                      <a:pPr marL="72000" algn="l" fontAlgn="ctr">
                        <a:lnSpc>
                          <a:spcPts val="2300"/>
                        </a:lnSpc>
                      </a:pPr>
                      <a:r>
                        <a:rPr lang="ja-JP" altLang="en-US" sz="1600" b="1" u="none" strike="noStrike" dirty="0">
                          <a:effectLst/>
                        </a:rPr>
                        <a:t>劇場等</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marR="0" lvl="0" indent="0" algn="l" defTabSz="914400" rtl="0" eaLnBrk="1" fontAlgn="ctr" latinLnBrk="0" hangingPunct="1">
                        <a:lnSpc>
                          <a:spcPts val="1700"/>
                        </a:lnSpc>
                        <a:spcBef>
                          <a:spcPts val="0"/>
                        </a:spcBef>
                        <a:spcAft>
                          <a:spcPts val="0"/>
                        </a:spcAft>
                        <a:buClrTx/>
                        <a:buSzTx/>
                        <a:buFontTx/>
                        <a:buNone/>
                        <a:tabLst/>
                        <a:defRPr/>
                      </a:pPr>
                      <a:r>
                        <a:rPr lang="ja-JP" altLang="en-US" sz="1600" u="none" strike="noStrike" dirty="0" smtClean="0">
                          <a:effectLst/>
                        </a:rPr>
                        <a:t>劇場、観覧場、映画館</a:t>
                      </a:r>
                      <a:r>
                        <a:rPr lang="en-US" altLang="ja-JP" sz="1400" u="none" strike="noStrike" dirty="0" smtClean="0">
                          <a:effectLst/>
                        </a:rPr>
                        <a:t>※</a:t>
                      </a:r>
                      <a:r>
                        <a:rPr lang="ja-JP" altLang="en-US" sz="1400" u="none" strike="noStrike" dirty="0" smtClean="0">
                          <a:effectLst/>
                        </a:rPr>
                        <a:t>２</a:t>
                      </a:r>
                      <a:r>
                        <a:rPr lang="ja-JP" altLang="en-US" sz="1600" u="none" strike="noStrike" dirty="0" smtClean="0">
                          <a:effectLst/>
                        </a:rPr>
                        <a:t>、演芸場</a:t>
                      </a:r>
                      <a:endParaRPr lang="ja-JP" altLang="en-US" sz="1600" b="0" i="0" u="none" strike="noStrike" dirty="0" smtClean="0">
                        <a:solidFill>
                          <a:srgbClr val="000000"/>
                        </a:solidFill>
                        <a:effectLst/>
                        <a:latin typeface="+mn-ea"/>
                        <a:ea typeface="+mn-ea"/>
                      </a:endParaRPr>
                    </a:p>
                  </a:txBody>
                  <a:tcPr marL="0" marR="0" marT="0" marB="0" anchor="ct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232309439"/>
                  </a:ext>
                </a:extLst>
              </a:tr>
              <a:tr h="508191">
                <a:tc>
                  <a:txBody>
                    <a:bodyPr/>
                    <a:lstStyle/>
                    <a:p>
                      <a:pPr marL="72000" algn="l" fontAlgn="ctr">
                        <a:lnSpc>
                          <a:spcPts val="2300"/>
                        </a:lnSpc>
                      </a:pPr>
                      <a:r>
                        <a:rPr lang="ja-JP" altLang="en-US" sz="1600" b="1" u="none" strike="noStrike" dirty="0">
                          <a:effectLst/>
                        </a:rPr>
                        <a:t>遊興施設</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1700"/>
                        </a:lnSpc>
                      </a:pPr>
                      <a:r>
                        <a:rPr lang="ja-JP" altLang="en-US" sz="1600" u="none" strike="noStrike" dirty="0" smtClean="0">
                          <a:effectLst/>
                        </a:rPr>
                        <a:t>ライブハウス</a:t>
                      </a:r>
                      <a:r>
                        <a:rPr lang="en-US" altLang="ja-JP" sz="1200" u="none" strike="noStrike" dirty="0" smtClean="0">
                          <a:effectLst/>
                        </a:rPr>
                        <a:t>※</a:t>
                      </a:r>
                      <a:r>
                        <a:rPr lang="ja-JP" altLang="en-US" sz="1200" u="none" strike="noStrike" dirty="0" smtClean="0">
                          <a:effectLst/>
                        </a:rPr>
                        <a:t>３</a:t>
                      </a:r>
                      <a:endParaRPr lang="ja-JP" altLang="en-US" sz="12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1326024501"/>
                  </a:ext>
                </a:extLst>
              </a:tr>
              <a:tr h="398311">
                <a:tc>
                  <a:txBody>
                    <a:bodyPr/>
                    <a:lstStyle/>
                    <a:p>
                      <a:pPr marL="72000" algn="l" fontAlgn="ctr">
                        <a:lnSpc>
                          <a:spcPts val="2300"/>
                        </a:lnSpc>
                      </a:pPr>
                      <a:r>
                        <a:rPr lang="ja-JP" altLang="en-US" sz="1600" b="1" u="none" strike="noStrike" dirty="0">
                          <a:effectLst/>
                        </a:rPr>
                        <a:t>集会・展示施設</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1700"/>
                        </a:lnSpc>
                      </a:pPr>
                      <a:r>
                        <a:rPr lang="ja-JP" altLang="en-US" sz="1600" u="none" strike="noStrike" spc="-100" baseline="0" dirty="0">
                          <a:effectLst/>
                        </a:rPr>
                        <a:t>公会堂、展示場、文化会館、多目的</a:t>
                      </a:r>
                      <a:r>
                        <a:rPr lang="ja-JP" altLang="en-US" sz="1600" u="none" strike="noStrike" spc="-100" baseline="0" dirty="0" smtClean="0">
                          <a:effectLst/>
                        </a:rPr>
                        <a:t>ホール等</a:t>
                      </a:r>
                      <a:endParaRPr lang="ja-JP" altLang="en-US" sz="1600" b="0" i="0" u="none" strike="noStrike" spc="-100" baseline="0" dirty="0">
                        <a:solidFill>
                          <a:srgbClr val="000000"/>
                        </a:solidFill>
                        <a:effectLst/>
                        <a:latin typeface="+mn-ea"/>
                        <a:ea typeface="+mn-ea"/>
                      </a:endParaRPr>
                    </a:p>
                  </a:txBody>
                  <a:tcPr marL="0" marR="0" marT="0" marB="0" anchor="ct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3435828388"/>
                  </a:ext>
                </a:extLst>
              </a:tr>
              <a:tr h="565708">
                <a:tc>
                  <a:txBody>
                    <a:bodyPr/>
                    <a:lstStyle/>
                    <a:p>
                      <a:pPr marL="72000" algn="l" fontAlgn="ctr">
                        <a:lnSpc>
                          <a:spcPts val="2300"/>
                        </a:lnSpc>
                      </a:pPr>
                      <a:r>
                        <a:rPr lang="ja-JP" altLang="en-US" sz="1600" b="1" u="none" strike="noStrike" dirty="0">
                          <a:effectLst/>
                        </a:rPr>
                        <a:t>ホテル・旅館</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1700"/>
                        </a:lnSpc>
                      </a:pPr>
                      <a:r>
                        <a:rPr lang="ja-JP" altLang="en-US" sz="1600" u="none" strike="noStrike" dirty="0">
                          <a:effectLst/>
                        </a:rPr>
                        <a:t>ホテル・</a:t>
                      </a:r>
                      <a:r>
                        <a:rPr lang="ja-JP" altLang="en-US" sz="1600" u="none" strike="noStrike" dirty="0" smtClean="0">
                          <a:effectLst/>
                        </a:rPr>
                        <a:t>旅館</a:t>
                      </a:r>
                      <a:endParaRPr lang="en-US" altLang="ja-JP" sz="1600" u="none" strike="noStrike" dirty="0" smtClean="0">
                        <a:effectLst/>
                      </a:endParaRPr>
                    </a:p>
                    <a:p>
                      <a:pPr marL="72000" algn="l" fontAlgn="ctr">
                        <a:lnSpc>
                          <a:spcPts val="1700"/>
                        </a:lnSpc>
                      </a:pPr>
                      <a:r>
                        <a:rPr lang="ja-JP" altLang="en-US" sz="1200" u="none" strike="noStrike" dirty="0" smtClean="0">
                          <a:effectLst/>
                        </a:rPr>
                        <a:t>（集会の用に供する部分に限る）</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2717448346"/>
                  </a:ext>
                </a:extLst>
              </a:tr>
            </a:tbl>
          </a:graphicData>
        </a:graphic>
      </p:graphicFrame>
      <p:sp>
        <p:nvSpPr>
          <p:cNvPr id="11" name="正方形/長方形 10"/>
          <p:cNvSpPr/>
          <p:nvPr/>
        </p:nvSpPr>
        <p:spPr>
          <a:xfrm>
            <a:off x="442320" y="6261434"/>
            <a:ext cx="11084272" cy="523220"/>
          </a:xfrm>
          <a:prstGeom prst="rect">
            <a:avLst/>
          </a:prstGeom>
        </p:spPr>
        <p:txBody>
          <a:bodyPr wrap="square">
            <a:spAutoFit/>
          </a:bodyPr>
          <a:lstStyle/>
          <a:p>
            <a:r>
              <a:rPr lang="en-US" altLang="ja-JP" sz="1400" dirty="0" smtClean="0"/>
              <a:t>※</a:t>
            </a:r>
            <a:r>
              <a:rPr lang="ja-JP" altLang="en-US" sz="1400" dirty="0"/>
              <a:t>１：運動施設の観客を入れない個人の練習・</a:t>
            </a:r>
            <a:r>
              <a:rPr lang="ja-JP" altLang="en-US" sz="1400" dirty="0" smtClean="0"/>
              <a:t>プレーは、「イベント以外」に該当　　　</a:t>
            </a:r>
            <a:r>
              <a:rPr lang="en-US" altLang="ja-JP" sz="1400" dirty="0" smtClean="0"/>
              <a:t>※</a:t>
            </a:r>
            <a:r>
              <a:rPr lang="ja-JP" altLang="en-US" sz="1400" dirty="0" smtClean="0"/>
              <a:t>２：映画館の通常営業は</a:t>
            </a:r>
            <a:r>
              <a:rPr lang="en-US" altLang="ja-JP" sz="1400" dirty="0" smtClean="0"/>
              <a:t>21</a:t>
            </a:r>
            <a:r>
              <a:rPr lang="ja-JP" altLang="en-US" sz="1400" dirty="0"/>
              <a:t>時</a:t>
            </a:r>
            <a:r>
              <a:rPr lang="ja-JP" altLang="en-US" sz="1400" dirty="0" smtClean="0"/>
              <a:t>まで</a:t>
            </a:r>
            <a:endParaRPr lang="en-US" altLang="ja-JP" sz="1400" dirty="0" smtClean="0"/>
          </a:p>
          <a:p>
            <a:r>
              <a:rPr lang="en-US" altLang="ja-JP" sz="1400" dirty="0"/>
              <a:t>※</a:t>
            </a:r>
            <a:r>
              <a:rPr lang="ja-JP" altLang="en-US" sz="1400" dirty="0"/>
              <a:t>３：飲食店営業許可を受けている施設について</a:t>
            </a:r>
            <a:r>
              <a:rPr lang="ja-JP" altLang="en-US" sz="1400" dirty="0" smtClean="0"/>
              <a:t>、イベントに関する要請に加え、飲食店と同様の要請も実施</a:t>
            </a:r>
            <a:endParaRPr lang="en-US" altLang="ja-JP" sz="1400" dirty="0"/>
          </a:p>
        </p:txBody>
      </p:sp>
      <p:sp>
        <p:nvSpPr>
          <p:cNvPr id="10" name="テキスト ボックス 9"/>
          <p:cNvSpPr txBox="1"/>
          <p:nvPr/>
        </p:nvSpPr>
        <p:spPr>
          <a:xfrm>
            <a:off x="127280" y="-12879"/>
            <a:ext cx="6499133" cy="830997"/>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b="1" u="sng" dirty="0"/>
              <a:t>（</a:t>
            </a:r>
            <a:r>
              <a:rPr lang="ja-JP" altLang="en-US" b="1" u="sng" dirty="0" smtClean="0"/>
              <a:t>府有施設を</a:t>
            </a:r>
            <a:r>
              <a:rPr lang="ja-JP" altLang="en-US" b="1" u="sng" dirty="0"/>
              <a:t>含む）</a:t>
            </a:r>
            <a:endParaRPr lang="ja-JP" altLang="en-US" sz="1600" u="sng" dirty="0"/>
          </a:p>
          <a:p>
            <a:r>
              <a:rPr lang="ja-JP" altLang="en-US" dirty="0" smtClean="0"/>
              <a:t>　　</a:t>
            </a:r>
            <a:r>
              <a:rPr lang="ja-JP" altLang="en-US" sz="2400" b="1" dirty="0" smtClean="0"/>
              <a:t>　　</a:t>
            </a:r>
            <a:endParaRPr kumimoji="1" lang="ja-JP" altLang="en-US" sz="2400" b="1" dirty="0"/>
          </a:p>
        </p:txBody>
      </p:sp>
    </p:spTree>
    <p:extLst>
      <p:ext uri="{BB962C8B-B14F-4D97-AF65-F5344CB8AC3E}">
        <p14:creationId xmlns:p14="http://schemas.microsoft.com/office/powerpoint/2010/main" val="269190766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6626</TotalTime>
  <Words>2837</Words>
  <Application>Microsoft Office PowerPoint</Application>
  <PresentationFormat>ワイド画面</PresentationFormat>
  <Paragraphs>331</Paragraphs>
  <Slides>10</Slides>
  <Notes>5</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10</vt:i4>
      </vt:variant>
    </vt:vector>
  </HeadingPairs>
  <TitlesOfParts>
    <vt:vector size="18" baseType="lpstr">
      <vt:lpstr>Meiryo UI</vt:lpstr>
      <vt:lpstr>UD デジタル 教科書体 NK-B</vt:lpstr>
      <vt:lpstr>UD デジタル 教科書体 NP-B</vt:lpstr>
      <vt:lpstr>游ゴシック</vt:lpstr>
      <vt:lpstr>游ゴシック Light</vt:lpstr>
      <vt:lpstr>Arial</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小原　朋子</dc:creator>
  <cp:lastModifiedBy>小原　朋子</cp:lastModifiedBy>
  <cp:revision>426</cp:revision>
  <cp:lastPrinted>2021-06-18T05:18:55Z</cp:lastPrinted>
  <dcterms:created xsi:type="dcterms:W3CDTF">2020-04-06T02:06:27Z</dcterms:created>
  <dcterms:modified xsi:type="dcterms:W3CDTF">2021-06-18T06:30:28Z</dcterms:modified>
</cp:coreProperties>
</file>