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2" r:id="rId5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品田　雅" initials="品田　雅" lastIdx="1" clrIdx="0">
    <p:extLst>
      <p:ext uri="{19B8F6BF-5375-455C-9EA6-DF929625EA0E}">
        <p15:presenceInfo xmlns:p15="http://schemas.microsoft.com/office/powerpoint/2012/main" userId="S-1-5-21-161959346-1900351369-444732941-1666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34"/>
    <a:srgbClr val="CC4204"/>
    <a:srgbClr val="FF99FF"/>
    <a:srgbClr val="FF66FF"/>
    <a:srgbClr val="006600"/>
    <a:srgbClr val="CC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00" autoAdjust="0"/>
    <p:restoredTop sz="95896" autoAdjust="0"/>
  </p:normalViewPr>
  <p:slideViewPr>
    <p:cSldViewPr>
      <p:cViewPr varScale="1">
        <p:scale>
          <a:sx n="66" d="100"/>
          <a:sy n="66" d="100"/>
        </p:scale>
        <p:origin x="1661" y="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260DBA95-A6C1-41C4-94A4-DC1F0603BA37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39"/>
            <a:ext cx="5445125" cy="3913187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AA1ECC76-4CA9-45A9-969A-B9BAEF023A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384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1ECC76-4CA9-45A9-969A-B9BAEF023A1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589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182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8305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677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5851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3536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004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906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494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837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1758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3466-F7EF-4AD4-BAD1-335BF24BF042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439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73466-F7EF-4AD4-BAD1-335BF24BF042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C13C0-0254-4839-91F2-D819C303398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328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正方形/長方形 75"/>
          <p:cNvSpPr/>
          <p:nvPr/>
        </p:nvSpPr>
        <p:spPr>
          <a:xfrm>
            <a:off x="70141" y="487376"/>
            <a:ext cx="12690588" cy="71125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ホームベース 10"/>
          <p:cNvSpPr/>
          <p:nvPr/>
        </p:nvSpPr>
        <p:spPr>
          <a:xfrm>
            <a:off x="129928" y="584580"/>
            <a:ext cx="1950392" cy="513132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健康づくり４計画共通の理念と目標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080320" y="450644"/>
            <a:ext cx="103413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3035" lvl="0" indent="-153035"/>
            <a:r>
              <a:rPr lang="en-US" altLang="ja-JP" sz="1100" b="1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b="1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理　　　　　　念</a:t>
            </a:r>
            <a:r>
              <a:rPr lang="en-US" altLang="ja-JP" sz="1100" b="1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100" b="1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全ての府民が健やかで心豊かに生活できる活力ある社会～いのち輝く健康未来都市・大阪の実現～</a:t>
            </a: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53035" indent="-153035"/>
            <a:r>
              <a:rPr lang="en-US" altLang="ja-JP" sz="1100" b="1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b="1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　画　期　間</a:t>
            </a:r>
            <a:r>
              <a:rPr lang="en-US" altLang="ja-JP" sz="1100" b="1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 </a:t>
            </a:r>
            <a:r>
              <a:rPr lang="ja-JP" altLang="en-US" sz="1100" b="1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令和６年度～令和</a:t>
            </a:r>
            <a:r>
              <a:rPr lang="en-US" altLang="ja-JP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　　　　</a:t>
            </a:r>
            <a:r>
              <a:rPr lang="en-US" altLang="ja-JP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がん対策推進計画のみ令和６年度～令和</a:t>
            </a:r>
            <a:r>
              <a:rPr lang="en-US" altLang="ja-JP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　</a:t>
            </a: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53035" indent="-153035"/>
            <a:r>
              <a:rPr lang="en-US" altLang="ja-JP" sz="1100" b="1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b="1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　　　　　　標</a:t>
            </a:r>
            <a:r>
              <a:rPr lang="en-US" altLang="ja-JP" sz="1100" b="1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「健康寿命の延伸（３歳以上延伸</a:t>
            </a:r>
            <a:r>
              <a:rPr lang="en-US" altLang="ja-JP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　</a:t>
            </a:r>
            <a:endParaRPr lang="en-US" altLang="ja-JP" sz="1100" kern="1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53035" indent="-153035"/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 「健康格差の縮小（日常生活動作が自立している期間の平均において上位４分の１の市町村の平均の増加分を上回る下位４分の１の市町村の平均の増加</a:t>
            </a:r>
            <a:r>
              <a:rPr lang="en-US" altLang="ja-JP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100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1100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6" name="正方形/長方形 175">
            <a:extLst>
              <a:ext uri="{FF2B5EF4-FFF2-40B4-BE49-F238E27FC236}">
                <a16:creationId xmlns:a16="http://schemas.microsoft.com/office/drawing/2014/main" id="{94797D26-A769-B51C-10AB-AAC7F916C5D9}"/>
              </a:ext>
            </a:extLst>
          </p:cNvPr>
          <p:cNvSpPr/>
          <p:nvPr/>
        </p:nvSpPr>
        <p:spPr>
          <a:xfrm>
            <a:off x="70141" y="1462581"/>
            <a:ext cx="6300000" cy="4602987"/>
          </a:xfrm>
          <a:prstGeom prst="rect">
            <a:avLst/>
          </a:prstGeom>
          <a:noFill/>
          <a:ln w="19050">
            <a:solidFill>
              <a:schemeClr val="accent1"/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3" name="テキスト ボックス 182">
            <a:extLst>
              <a:ext uri="{FF2B5EF4-FFF2-40B4-BE49-F238E27FC236}">
                <a16:creationId xmlns:a16="http://schemas.microsoft.com/office/drawing/2014/main" id="{5D427D3C-B8A9-C6DF-1B0C-6FC24BC2DF6B}"/>
              </a:ext>
            </a:extLst>
          </p:cNvPr>
          <p:cNvSpPr txBox="1"/>
          <p:nvPr/>
        </p:nvSpPr>
        <p:spPr>
          <a:xfrm>
            <a:off x="517995" y="2769006"/>
            <a:ext cx="4102507" cy="3319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0" lvl="0" indent="-63500" algn="just">
              <a:lnSpc>
                <a:spcPct val="150000"/>
              </a:lnSpc>
            </a:pPr>
            <a:r>
              <a:rPr lang="en-US" altLang="ja-JP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生活習慣病の発症予防</a:t>
            </a:r>
            <a:endParaRPr lang="en-US" altLang="ja-JP" sz="11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1400"/>
              </a:lnSpc>
            </a:pP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栄養・運動など、６つの分野において 、「府民の行動目標」を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14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掲げ、多様な主体と連携・協働した「具体的取組み」を推進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3500" lvl="0" indent="-63500" algn="just">
              <a:lnSpc>
                <a:spcPct val="150000"/>
              </a:lnSpc>
            </a:pPr>
            <a:r>
              <a:rPr lang="en-US" altLang="ja-JP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生活習慣病の早期発見・重症化予防</a:t>
            </a:r>
            <a:endParaRPr lang="en-US" altLang="ja-JP" sz="11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14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けんしんの受診率向上を図るとともに、未治療者に対する受診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14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勧奨を推進し、適切に医療へつなぐ取組みを促進</a:t>
            </a:r>
          </a:p>
          <a:p>
            <a:pPr marL="63500" lvl="0" indent="-63500" algn="just">
              <a:lnSpc>
                <a:spcPct val="150000"/>
              </a:lnSpc>
            </a:pPr>
            <a:r>
              <a:rPr lang="ja-JP" altLang="en-US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 生活機能の維持・向上　　　　　　　　</a:t>
            </a:r>
          </a:p>
          <a:p>
            <a:pPr lvl="0" algn="just">
              <a:lnSpc>
                <a:spcPts val="14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日常生活に支障をきたす状態にならないよう、心身両面からの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14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健康保持に向けたフレイル予防等の取組みを推進</a:t>
            </a:r>
          </a:p>
          <a:p>
            <a:pPr marL="63500" lvl="0" indent="-63500" algn="just">
              <a:lnSpc>
                <a:spcPct val="150000"/>
              </a:lnSpc>
            </a:pPr>
            <a:r>
              <a:rPr lang="ja-JP" altLang="en-US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 府民の健康づくりを支える社会環境整備</a:t>
            </a:r>
            <a:endParaRPr lang="en-US" altLang="ja-JP" sz="11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14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府民のヘルスリテラシーを高め、健康づくりの気運醸成を図ると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1400"/>
              </a:lnSpc>
            </a:pP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ともに、万博を契機とし、府民が健康づくりに</a:t>
            </a:r>
            <a:r>
              <a:rPr lang="ja-JP" altLang="en-US" sz="4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取り組みやすい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1400"/>
              </a:lnSpc>
            </a:pP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社会環境整備を推進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11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＜全分野共通＞</a:t>
            </a:r>
            <a:endParaRPr lang="en-US" altLang="ja-JP" sz="11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胎児期から高齢期に至るまでの人の生涯を経時的に捉えた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</a:pP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ライフコースアプローチの観点も踏まえた健康づくりを推進</a:t>
            </a:r>
          </a:p>
        </p:txBody>
      </p:sp>
      <p:sp>
        <p:nvSpPr>
          <p:cNvPr id="206" name="角丸四角形 3">
            <a:extLst>
              <a:ext uri="{FF2B5EF4-FFF2-40B4-BE49-F238E27FC236}">
                <a16:creationId xmlns:a16="http://schemas.microsoft.com/office/drawing/2014/main" id="{45D354EE-7362-9C82-1AFF-E641F0D055EF}"/>
              </a:ext>
            </a:extLst>
          </p:cNvPr>
          <p:cNvSpPr/>
          <p:nvPr/>
        </p:nvSpPr>
        <p:spPr>
          <a:xfrm>
            <a:off x="687231" y="1318909"/>
            <a:ext cx="4780604" cy="342265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tabLst>
                <a:tab pos="538163" algn="l"/>
              </a:tabLst>
            </a:pPr>
            <a:r>
              <a:rPr kumimoji="1"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第４次大阪府健康増進計画</a:t>
            </a:r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／健康増進法に基づく都道府県計画</a:t>
            </a: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E5E7FCE6-5F75-FA2B-FFA0-BEC5A08194AB}"/>
              </a:ext>
            </a:extLst>
          </p:cNvPr>
          <p:cNvSpPr/>
          <p:nvPr/>
        </p:nvSpPr>
        <p:spPr>
          <a:xfrm>
            <a:off x="6427765" y="6359289"/>
            <a:ext cx="6300000" cy="3194374"/>
          </a:xfrm>
          <a:prstGeom prst="rect">
            <a:avLst/>
          </a:prstGeom>
          <a:noFill/>
          <a:ln w="19050">
            <a:solidFill>
              <a:schemeClr val="accent1"/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1" name="角丸四角形 116">
            <a:extLst>
              <a:ext uri="{FF2B5EF4-FFF2-40B4-BE49-F238E27FC236}">
                <a16:creationId xmlns:a16="http://schemas.microsoft.com/office/drawing/2014/main" id="{80A903FF-B766-E227-B3C8-86D33995CAB5}"/>
              </a:ext>
            </a:extLst>
          </p:cNvPr>
          <p:cNvSpPr/>
          <p:nvPr/>
        </p:nvSpPr>
        <p:spPr>
          <a:xfrm>
            <a:off x="6748487" y="6168752"/>
            <a:ext cx="5681066" cy="348342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tabLst>
                <a:tab pos="538163" algn="l"/>
              </a:tabLst>
            </a:pPr>
            <a:r>
              <a:rPr kumimoji="1"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第３次大阪府歯科口腔保健計画</a:t>
            </a:r>
            <a:r>
              <a:rPr kumimoji="1" lang="ja-JP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／歯科口腔の推進に関する法律に基づく都道府県計画</a:t>
            </a:r>
            <a:r>
              <a:rPr lang="ja-JP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 </a:t>
            </a:r>
            <a:endParaRPr kumimoji="1" lang="ja-JP" altLang="en-US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75389A95-B0AD-9BF4-AC5D-532C8A61E7FC}"/>
              </a:ext>
            </a:extLst>
          </p:cNvPr>
          <p:cNvSpPr txBox="1"/>
          <p:nvPr/>
        </p:nvSpPr>
        <p:spPr>
          <a:xfrm>
            <a:off x="6861606" y="7473870"/>
            <a:ext cx="3812828" cy="2058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0" lvl="0" indent="-63500" algn="just">
              <a:lnSpc>
                <a:spcPct val="150000"/>
              </a:lnSpc>
            </a:pPr>
            <a:r>
              <a:rPr lang="ja-JP" altLang="en-US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歯科疾患の予防、早期発見、口の機能の維持向上</a:t>
            </a:r>
            <a:endParaRPr lang="ja-JP" altLang="ja-JP" sz="1100" u="sng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歯科疾患の予防（むし歯予防、歯周病予防） 　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オーラルフレイル対策の推進</a:t>
            </a:r>
            <a:endParaRPr lang="ja-JP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14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早期発見の推進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1400"/>
              </a:lnSpc>
            </a:pP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（定期的な歯科健診、かかりつけ歯科医を持つこと）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3500" lvl="0" indent="-63500" algn="just">
              <a:lnSpc>
                <a:spcPct val="150000"/>
              </a:lnSpc>
              <a:spcBef>
                <a:spcPts val="300"/>
              </a:spcBef>
            </a:pPr>
            <a:r>
              <a:rPr lang="ja-JP" altLang="en-US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ライフコースに沿った歯と口の健康を支える社会環境整備</a:t>
            </a:r>
            <a:endParaRPr lang="en-US" altLang="ja-JP" sz="11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保健関係者の資質向上 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多様な主体の連携・協働 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各地域、社会状況等に応じた適切な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PDCA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サイクルを実行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できるマネジメント体制の強化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1408687B-91AB-4638-B3E8-5EE7944371C7}"/>
              </a:ext>
            </a:extLst>
          </p:cNvPr>
          <p:cNvSpPr/>
          <p:nvPr/>
        </p:nvSpPr>
        <p:spPr>
          <a:xfrm>
            <a:off x="6439020" y="1462021"/>
            <a:ext cx="6300000" cy="4602988"/>
          </a:xfrm>
          <a:prstGeom prst="rect">
            <a:avLst/>
          </a:prstGeom>
          <a:noFill/>
          <a:ln w="19050">
            <a:solidFill>
              <a:schemeClr val="accent1"/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7" name="角丸四角形 3">
            <a:extLst>
              <a:ext uri="{FF2B5EF4-FFF2-40B4-BE49-F238E27FC236}">
                <a16:creationId xmlns:a16="http://schemas.microsoft.com/office/drawing/2014/main" id="{FC14A975-9099-206E-E8DD-8DB8B238EC6E}"/>
              </a:ext>
            </a:extLst>
          </p:cNvPr>
          <p:cNvSpPr/>
          <p:nvPr/>
        </p:nvSpPr>
        <p:spPr>
          <a:xfrm>
            <a:off x="7060310" y="1318908"/>
            <a:ext cx="5074446" cy="342265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tabLst>
                <a:tab pos="538163" algn="l"/>
              </a:tabLst>
            </a:pPr>
            <a:r>
              <a:rPr kumimoji="1"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第４期大阪府がん対策推進計画</a:t>
            </a:r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がん対策基本</a:t>
            </a:r>
            <a:r>
              <a:rPr kumimoji="1" lang="ja-JP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法に基づく都道府県計画</a:t>
            </a:r>
          </a:p>
        </p:txBody>
      </p:sp>
      <p:sp>
        <p:nvSpPr>
          <p:cNvPr id="111" name="正方形/長方形 110"/>
          <p:cNvSpPr/>
          <p:nvPr/>
        </p:nvSpPr>
        <p:spPr>
          <a:xfrm>
            <a:off x="6528731" y="2946440"/>
            <a:ext cx="312815" cy="30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eaVert" wrap="square" anchor="ctr">
            <a:no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主な取組み</a:t>
            </a:r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180E1F57-B5FF-7828-50EF-89A19C843277}"/>
              </a:ext>
            </a:extLst>
          </p:cNvPr>
          <p:cNvSpPr/>
          <p:nvPr/>
        </p:nvSpPr>
        <p:spPr>
          <a:xfrm>
            <a:off x="75836" y="6359175"/>
            <a:ext cx="6300000" cy="3198154"/>
          </a:xfrm>
          <a:prstGeom prst="rect">
            <a:avLst/>
          </a:prstGeom>
          <a:noFill/>
          <a:ln w="19050">
            <a:solidFill>
              <a:schemeClr val="accent1"/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2" name="角丸四角形 100">
            <a:extLst>
              <a:ext uri="{FF2B5EF4-FFF2-40B4-BE49-F238E27FC236}">
                <a16:creationId xmlns:a16="http://schemas.microsoft.com/office/drawing/2014/main" id="{9807FDA3-CCF9-B4DA-8E58-AF0495670026}"/>
              </a:ext>
            </a:extLst>
          </p:cNvPr>
          <p:cNvSpPr/>
          <p:nvPr/>
        </p:nvSpPr>
        <p:spPr>
          <a:xfrm>
            <a:off x="889436" y="6172610"/>
            <a:ext cx="4733410" cy="348342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tabLst>
                <a:tab pos="538163" algn="l"/>
              </a:tabLst>
            </a:pPr>
            <a:r>
              <a:rPr kumimoji="1"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第４次大阪府食育推進計画　</a:t>
            </a:r>
            <a:r>
              <a:rPr kumimoji="1" lang="ja-JP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ja-JP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食育</a:t>
            </a:r>
            <a:r>
              <a:rPr kumimoji="1" lang="ja-JP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基本法に基づく都道府県計画</a:t>
            </a: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44F54017-C0C2-5195-790B-84FFD0C8ADC0}"/>
              </a:ext>
            </a:extLst>
          </p:cNvPr>
          <p:cNvSpPr txBox="1"/>
          <p:nvPr/>
        </p:nvSpPr>
        <p:spPr>
          <a:xfrm>
            <a:off x="499364" y="7534577"/>
            <a:ext cx="3887805" cy="2002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0" lvl="0" indent="-63500" algn="just">
              <a:lnSpc>
                <a:spcPct val="150000"/>
              </a:lnSpc>
            </a:pPr>
            <a:r>
              <a:rPr lang="ja-JP" altLang="en-US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en-US" altLang="ja-JP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ja-JP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健康的な食生活の実践</a:t>
            </a:r>
            <a:r>
              <a:rPr lang="ja-JP" altLang="en-US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ja-JP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食に関する理解</a:t>
            </a:r>
            <a:r>
              <a:rPr lang="ja-JP" altLang="en-US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の促進</a:t>
            </a:r>
            <a:endParaRPr lang="ja-JP" altLang="ja-JP" sz="1100" u="sng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14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健康的な食生活の実践の促進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14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ナッジを活用した自然に健康になれる食環境整備、企業等と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14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連携した手軽に野菜や果物が摂取できる商品やレシピの提案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14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</a:t>
            </a: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食の安全安心の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1400"/>
              </a:lnSpc>
            </a:pP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‣</a:t>
            </a: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生産から消費までを通した食育の推進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just">
              <a:lnSpc>
                <a:spcPts val="1400"/>
              </a:lnSpc>
            </a:pP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万博を契機とした食育の推進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3500" lvl="0" indent="-63500" algn="just">
              <a:lnSpc>
                <a:spcPct val="150000"/>
              </a:lnSpc>
            </a:pPr>
            <a:r>
              <a:rPr lang="ja-JP" altLang="en-US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食育を支える社会環境整備</a:t>
            </a:r>
            <a:endParaRPr lang="en-US" altLang="ja-JP" sz="11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多様な主体による食育推進運動の展開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>
              <a:lnSpc>
                <a:spcPts val="1400"/>
              </a:lnSpc>
              <a:spcAft>
                <a:spcPts val="0"/>
              </a:spcAft>
            </a:pP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‣</a:t>
            </a:r>
            <a:r>
              <a:rPr lang="ja-JP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多様な主体が参画したネットワーク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の強化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0" name="正方形/長方形 149"/>
          <p:cNvSpPr/>
          <p:nvPr/>
        </p:nvSpPr>
        <p:spPr>
          <a:xfrm>
            <a:off x="165547" y="7652056"/>
            <a:ext cx="324000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eaVert" wrap="square" anchor="ctr">
            <a:no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主な取組み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6537605" y="7646299"/>
            <a:ext cx="324000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eaVert" wrap="square" anchor="ctr">
            <a:no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主な取組み</a:t>
            </a:r>
          </a:p>
        </p:txBody>
      </p:sp>
      <p:sp>
        <p:nvSpPr>
          <p:cNvPr id="62" name="Rectangle 4"/>
          <p:cNvSpPr>
            <a:spLocks noChangeArrowheads="1"/>
          </p:cNvSpPr>
          <p:nvPr/>
        </p:nvSpPr>
        <p:spPr bwMode="auto">
          <a:xfrm>
            <a:off x="8331" y="-23936"/>
            <a:ext cx="12793269" cy="432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tIns="0" bIns="0" anchor="ctr" anchorCtr="1"/>
          <a:lstStyle/>
          <a:p>
            <a:pPr algn="ctr"/>
            <a:endParaRPr lang="en-US" altLang="ja-JP" sz="24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kumimoji="1" lang="ja-JP" altLang="en-US" sz="22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健康づくり</a:t>
            </a:r>
            <a:r>
              <a:rPr kumimoji="1" lang="ja-JP" altLang="en-US" sz="22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４計画</a:t>
            </a:r>
            <a:r>
              <a:rPr lang="ja-JP" altLang="en-US" sz="22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22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概要について</a:t>
            </a:r>
            <a:endParaRPr lang="en-US" altLang="ja-JP" sz="22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/>
            <a:endParaRPr lang="ja-JP" altLang="en-US" sz="24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51E2E42-49B0-4B2F-8E8E-A722D0AA241B}"/>
              </a:ext>
            </a:extLst>
          </p:cNvPr>
          <p:cNvSpPr txBox="1"/>
          <p:nvPr/>
        </p:nvSpPr>
        <p:spPr>
          <a:xfrm>
            <a:off x="6889637" y="2865607"/>
            <a:ext cx="4293942" cy="3136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0" lvl="0" indent="-63500" algn="just">
              <a:lnSpc>
                <a:spcPct val="150000"/>
              </a:lnSpc>
            </a:pPr>
            <a:r>
              <a:rPr lang="ja-JP" altLang="en-US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 がんの予防・早期発見</a:t>
            </a:r>
          </a:p>
          <a:p>
            <a:pPr marL="63500" lvl="0" indent="-63500" algn="just">
              <a:lnSpc>
                <a:spcPts val="14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がん検診受診率向上の取組み　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3500" lvl="0" indent="-63500" algn="just">
              <a:lnSpc>
                <a:spcPts val="14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望まない受動喫煙を生じさせない環境づくり　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3500" lvl="0" indent="-63500" algn="just">
              <a:lnSpc>
                <a:spcPts val="1400"/>
              </a:lnSpc>
            </a:pP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肝炎ウイルス検査陽性者の重症化予防の取組み　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3500" lvl="0" indent="-63500" algn="just">
              <a:lnSpc>
                <a:spcPts val="14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‣HPV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ワクチンの普及啓発</a:t>
            </a:r>
            <a:endParaRPr lang="en-US" altLang="ja-JP" sz="11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3500" lvl="0" indent="-63500" algn="just">
              <a:lnSpc>
                <a:spcPct val="150000"/>
              </a:lnSpc>
            </a:pPr>
            <a:r>
              <a:rPr lang="ja-JP" altLang="en-US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 がん医療の充実</a:t>
            </a:r>
            <a:endParaRPr lang="en-US" altLang="ja-JP" sz="11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3500" lvl="0" indent="-63500" algn="just">
              <a:lnSpc>
                <a:spcPts val="14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がん診療連携拠点病院の機能や連携体制の強化　　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3500" lvl="0" indent="-63500" algn="just">
              <a:lnSpc>
                <a:spcPts val="14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小児・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AYA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世代の長期フォローアップ体制の充実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3500" lvl="0" indent="-63500" algn="just">
              <a:lnSpc>
                <a:spcPct val="150000"/>
              </a:lnSpc>
            </a:pPr>
            <a:r>
              <a:rPr lang="ja-JP" altLang="en-US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 患者支援の充実</a:t>
            </a:r>
            <a:endParaRPr lang="en-US" altLang="ja-JP" sz="11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3500" lvl="0" indent="-63500" algn="just">
              <a:lnSpc>
                <a:spcPts val="14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がん相談支援センターの認知度向上　　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3500" lvl="0" indent="-63500" algn="just">
              <a:lnSpc>
                <a:spcPts val="1400"/>
              </a:lnSpc>
            </a:pP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ライフステージに応じた適切な支援体制整備（妊よう性温存等）</a:t>
            </a:r>
            <a:endParaRPr lang="en-US" altLang="ja-JP" sz="11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3500" lvl="0" indent="-63500" algn="just">
              <a:lnSpc>
                <a:spcPct val="150000"/>
              </a:lnSpc>
            </a:pPr>
            <a:r>
              <a:rPr lang="ja-JP" altLang="en-US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 データの基盤整備・活用</a:t>
            </a:r>
          </a:p>
          <a:p>
            <a:pPr marL="63500" lvl="0" indent="-63500" algn="just"/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がん登録の精度向上　　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がん登録情報の提供・活用　　　</a:t>
            </a:r>
            <a:endParaRPr lang="en-US" altLang="ja-JP" sz="11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3500" lvl="0" indent="-63500" algn="just">
              <a:lnSpc>
                <a:spcPct val="150000"/>
              </a:lnSpc>
            </a:pPr>
            <a:r>
              <a:rPr lang="ja-JP" altLang="en-US" sz="1100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 がん対策を社会全体で進める環境づくり</a:t>
            </a:r>
            <a:endParaRPr lang="en-US" altLang="ja-JP" sz="1100" b="1" u="sng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3500" lvl="0" indent="-63500" algn="just"/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‣</a:t>
            </a:r>
            <a:r>
              <a:rPr lang="ja-JP" altLang="en-US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がん対策基金の効果的な活用、患者会等との連携　　　　　</a:t>
            </a:r>
            <a:endParaRPr lang="ja-JP" altLang="en-US" sz="11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023D5E9-03F8-4ED8-939D-88873DCDAB52}"/>
              </a:ext>
            </a:extLst>
          </p:cNvPr>
          <p:cNvSpPr txBox="1"/>
          <p:nvPr/>
        </p:nvSpPr>
        <p:spPr>
          <a:xfrm>
            <a:off x="10630222" y="7968971"/>
            <a:ext cx="22322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・歯周治療が必要な者の割合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(40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[50.9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％⇒ 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33%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以下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</a:p>
          <a:p>
            <a:endParaRPr lang="en-US" altLang="ja-JP" sz="10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・過去１年に歯科健診を受診した者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の割合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[65.3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％⇒ 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95%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</a:p>
          <a:p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・法令で定めた年齢以外に成人歯科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健診を実施している市町村の増加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[34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市町村⇒ 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43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D49A0DB2-F355-4A11-993C-2B96C69A2949}"/>
              </a:ext>
            </a:extLst>
          </p:cNvPr>
          <p:cNvSpPr/>
          <p:nvPr/>
        </p:nvSpPr>
        <p:spPr>
          <a:xfrm>
            <a:off x="10694322" y="7644157"/>
            <a:ext cx="1964339" cy="1836000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23B44132-50EF-4AD3-908D-6F5004CB96E1}"/>
              </a:ext>
            </a:extLst>
          </p:cNvPr>
          <p:cNvSpPr txBox="1"/>
          <p:nvPr/>
        </p:nvSpPr>
        <p:spPr>
          <a:xfrm>
            <a:off x="10694322" y="7504662"/>
            <a:ext cx="1964339" cy="40011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主な数値目標</a:t>
            </a:r>
            <a:endParaRPr lang="en-US" altLang="ja-JP" sz="1000" b="1" u="sng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0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現状⇒ </a:t>
            </a:r>
            <a:r>
              <a:rPr lang="en-US" altLang="ja-JP" sz="10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2035</a:t>
            </a:r>
            <a:r>
              <a:rPr lang="ja-JP" altLang="en-US" sz="10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年度目標</a:t>
            </a:r>
            <a:r>
              <a:rPr lang="en-US" altLang="ja-JP" sz="10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endParaRPr lang="ja-JP" altLang="en-US" sz="1000" b="1" u="sng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CEA5D63-6906-4706-8BA2-9E337A82DE98}"/>
              </a:ext>
            </a:extLst>
          </p:cNvPr>
          <p:cNvSpPr txBox="1"/>
          <p:nvPr/>
        </p:nvSpPr>
        <p:spPr>
          <a:xfrm>
            <a:off x="10666536" y="3414926"/>
            <a:ext cx="19921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・大阪府のがん年齢調整死亡率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75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歳未満）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[132.2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r>
              <a:rPr lang="en-US" altLang="ja-JP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人口</a:t>
            </a:r>
            <a:r>
              <a:rPr lang="en-US" altLang="ja-JP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万人対</a:t>
            </a:r>
            <a:r>
              <a:rPr lang="en-US" altLang="ja-JP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⇒減少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endParaRPr lang="en-US" altLang="ja-JP" sz="11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u="none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・大阪府のがん年齢調整り患率</a:t>
            </a:r>
            <a:endParaRPr lang="en-US" altLang="ja-JP" sz="1000" u="none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r>
              <a:rPr lang="ja-JP" altLang="en-US" sz="1000" u="none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en-US" altLang="ja-JP" sz="1000" u="none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75</a:t>
            </a:r>
            <a:r>
              <a:rPr lang="ja-JP" altLang="en-US" sz="1000" u="none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歳未満、 進行がん）</a:t>
            </a:r>
            <a:endParaRPr lang="en-US" altLang="ja-JP" sz="1000" u="none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r>
              <a:rPr lang="en-US" altLang="ja-JP" sz="1000" b="1" u="none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[268.4</a:t>
            </a:r>
            <a:r>
              <a:rPr lang="zh-TW" altLang="en-US" sz="1000" b="1" u="none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人</a:t>
            </a:r>
            <a:r>
              <a:rPr lang="en-US" altLang="zh-TW" sz="800" u="none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zh-TW" altLang="en-US" sz="800" u="none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人口</a:t>
            </a:r>
            <a:r>
              <a:rPr lang="en-US" altLang="zh-TW" sz="800" u="none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10</a:t>
            </a:r>
            <a:r>
              <a:rPr lang="zh-TW" altLang="en-US" sz="800" u="none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万人対</a:t>
            </a:r>
            <a:r>
              <a:rPr lang="en-US" altLang="zh-TW" sz="800" u="none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r>
              <a:rPr lang="zh-TW" altLang="en-US" sz="1000" b="1" u="none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⇒減少</a:t>
            </a:r>
            <a:r>
              <a:rPr lang="en-US" altLang="ja-JP" sz="1000" b="1" u="none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]</a:t>
            </a:r>
            <a:endParaRPr lang="zh-TW" altLang="en-US" sz="1000" b="1" u="none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endParaRPr lang="en-US" altLang="ja-JP" sz="1000" u="none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歳以上の者の喫煙率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男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女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 </a:t>
            </a:r>
          </a:p>
          <a:p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[24.3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 8.6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0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</a:p>
          <a:p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・がん検診受診率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胃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大腸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[36.8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/40.3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0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/50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</a:p>
          <a:p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ACF45FC1-05F8-4F4D-99D6-694CF72A20A5}"/>
              </a:ext>
            </a:extLst>
          </p:cNvPr>
          <p:cNvSpPr/>
          <p:nvPr/>
        </p:nvSpPr>
        <p:spPr>
          <a:xfrm>
            <a:off x="4395341" y="7646299"/>
            <a:ext cx="1876804" cy="1811126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842CDA28-4CB4-4880-BB15-85B85E4F5A23}"/>
              </a:ext>
            </a:extLst>
          </p:cNvPr>
          <p:cNvSpPr txBox="1"/>
          <p:nvPr/>
        </p:nvSpPr>
        <p:spPr>
          <a:xfrm>
            <a:off x="4394322" y="7495611"/>
            <a:ext cx="1879468" cy="40011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主な数値目標</a:t>
            </a:r>
            <a:endParaRPr lang="en-US" altLang="ja-JP" sz="1000" b="1" u="sng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0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10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現状⇒ </a:t>
            </a:r>
            <a:r>
              <a:rPr lang="en-US" altLang="ja-JP" sz="10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2035</a:t>
            </a:r>
            <a:r>
              <a:rPr lang="ja-JP" altLang="en-US" sz="10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年度目標</a:t>
            </a:r>
            <a:r>
              <a:rPr lang="en-US" altLang="ja-JP" sz="10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endParaRPr lang="ja-JP" altLang="en-US" sz="1000" b="1" u="sng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E6009764-0F91-40A0-AF22-904E902BCCBE}"/>
              </a:ext>
            </a:extLst>
          </p:cNvPr>
          <p:cNvSpPr txBox="1"/>
          <p:nvPr/>
        </p:nvSpPr>
        <p:spPr>
          <a:xfrm>
            <a:off x="4387169" y="7946051"/>
            <a:ext cx="19198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・朝食欠食の減少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(20‐30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歳代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[24.8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％⇒ 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％以下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</a:p>
          <a:p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・野菜摂取量の増加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(20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歳以上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[256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ｇ⇒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350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ｇ以上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</a:p>
          <a:p>
            <a:endParaRPr lang="en-US" altLang="ja-JP" sz="10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・地域や職場等の所属コミュニティで「共食」する割合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[29.6%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 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％以上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1E6AC292-D7DE-4408-97DB-12036CB3A1AF}"/>
              </a:ext>
            </a:extLst>
          </p:cNvPr>
          <p:cNvSpPr/>
          <p:nvPr/>
        </p:nvSpPr>
        <p:spPr>
          <a:xfrm>
            <a:off x="10694322" y="2971444"/>
            <a:ext cx="1935321" cy="2956845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F2C511E4-2895-4FE9-8A27-09DA614DC85C}"/>
              </a:ext>
            </a:extLst>
          </p:cNvPr>
          <p:cNvSpPr/>
          <p:nvPr/>
        </p:nvSpPr>
        <p:spPr>
          <a:xfrm>
            <a:off x="179316" y="2888638"/>
            <a:ext cx="312815" cy="30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eaVert" wrap="square" anchor="ctr">
            <a:no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主な取組み</a:t>
            </a:r>
          </a:p>
        </p:txBody>
      </p:sp>
      <p:sp>
        <p:nvSpPr>
          <p:cNvPr id="47" name="角丸四角形 143">
            <a:extLst>
              <a:ext uri="{FF2B5EF4-FFF2-40B4-BE49-F238E27FC236}">
                <a16:creationId xmlns:a16="http://schemas.microsoft.com/office/drawing/2014/main" id="{BA84CA0B-3017-45CF-86AB-032E25A69E2D}"/>
              </a:ext>
            </a:extLst>
          </p:cNvPr>
          <p:cNvSpPr/>
          <p:nvPr/>
        </p:nvSpPr>
        <p:spPr>
          <a:xfrm>
            <a:off x="9510017" y="6701205"/>
            <a:ext cx="3148644" cy="714628"/>
          </a:xfrm>
          <a:prstGeom prst="roundRect">
            <a:avLst>
              <a:gd name="adj" fmla="val 6232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40335" indent="-140335">
              <a:lnSpc>
                <a:spcPts val="1300"/>
              </a:lnSpc>
            </a:pPr>
            <a:r>
              <a:rPr lang="ja-JP" altLang="en-US" sz="1200" b="1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en-US" altLang="ja-JP" sz="12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  <a:spcAft>
                <a:spcPts val="0"/>
              </a:spcAft>
            </a:pPr>
            <a:endParaRPr lang="ja-JP" sz="1200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角丸四角形 143">
            <a:extLst>
              <a:ext uri="{FF2B5EF4-FFF2-40B4-BE49-F238E27FC236}">
                <a16:creationId xmlns:a16="http://schemas.microsoft.com/office/drawing/2014/main" id="{0A95C72B-260F-49C7-A1C7-8FA74153518D}"/>
              </a:ext>
            </a:extLst>
          </p:cNvPr>
          <p:cNvSpPr/>
          <p:nvPr/>
        </p:nvSpPr>
        <p:spPr>
          <a:xfrm>
            <a:off x="6506512" y="6701205"/>
            <a:ext cx="2895468" cy="714628"/>
          </a:xfrm>
          <a:prstGeom prst="roundRect">
            <a:avLst>
              <a:gd name="adj" fmla="val 6232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40335" indent="-140335">
              <a:lnSpc>
                <a:spcPts val="1300"/>
              </a:lnSpc>
            </a:pPr>
            <a:r>
              <a:rPr lang="ja-JP" altLang="en-US" sz="1200" b="1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en-US" altLang="ja-JP" sz="12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  <a:spcAft>
                <a:spcPts val="0"/>
              </a:spcAft>
            </a:pPr>
            <a:endParaRPr lang="ja-JP" sz="1200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0B4F9B27-D6CD-434A-9A0B-029DBD737FC6}"/>
              </a:ext>
            </a:extLst>
          </p:cNvPr>
          <p:cNvSpPr txBox="1"/>
          <p:nvPr/>
        </p:nvSpPr>
        <p:spPr>
          <a:xfrm>
            <a:off x="9508041" y="6829537"/>
            <a:ext cx="330340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○歯科疾患の予防・早期発見・口の機能の維持向上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○ライフコースに沿った歯と口の健康を支える社会環境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 整備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D7FE970A-BE83-458A-9C98-E26984FC1911}"/>
              </a:ext>
            </a:extLst>
          </p:cNvPr>
          <p:cNvSpPr txBox="1"/>
          <p:nvPr/>
        </p:nvSpPr>
        <p:spPr>
          <a:xfrm>
            <a:off x="6495565" y="6848600"/>
            <a:ext cx="2967195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0335" lvl="0" indent="-140335">
              <a:lnSpc>
                <a:spcPts val="1300"/>
              </a:lnSpc>
            </a:pP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○歯と口の健康づくりによる健康寿命の延伸・健康格差の縮小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40335" lvl="0" indent="-140335">
              <a:lnSpc>
                <a:spcPts val="1300"/>
              </a:lnSpc>
            </a:pP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○歯科口腔保健の推進のための社会環境の整備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D9BA4C76-F234-4FD4-8142-E881D8A025B4}"/>
              </a:ext>
            </a:extLst>
          </p:cNvPr>
          <p:cNvSpPr txBox="1"/>
          <p:nvPr/>
        </p:nvSpPr>
        <p:spPr>
          <a:xfrm>
            <a:off x="9510091" y="6605301"/>
            <a:ext cx="900000" cy="261610"/>
          </a:xfrm>
          <a:prstGeom prst="rect">
            <a:avLst/>
          </a:prstGeom>
          <a:solidFill>
            <a:schemeClr val="accent1"/>
          </a:solidFill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基本方針</a:t>
            </a:r>
            <a:endParaRPr kumimoji="1"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E83160B7-4F7F-4DA4-B6F3-E823291DA485}"/>
              </a:ext>
            </a:extLst>
          </p:cNvPr>
          <p:cNvSpPr txBox="1"/>
          <p:nvPr/>
        </p:nvSpPr>
        <p:spPr>
          <a:xfrm>
            <a:off x="6506511" y="6605370"/>
            <a:ext cx="900000" cy="261610"/>
          </a:xfrm>
          <a:prstGeom prst="rect">
            <a:avLst/>
          </a:prstGeom>
          <a:solidFill>
            <a:schemeClr val="accent1"/>
          </a:solidFill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基本目標</a:t>
            </a:r>
            <a:endParaRPr kumimoji="1"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角丸四角形 143">
            <a:extLst>
              <a:ext uri="{FF2B5EF4-FFF2-40B4-BE49-F238E27FC236}">
                <a16:creationId xmlns:a16="http://schemas.microsoft.com/office/drawing/2014/main" id="{D1ADD7F4-1C80-429C-9E8E-78936170C827}"/>
              </a:ext>
            </a:extLst>
          </p:cNvPr>
          <p:cNvSpPr/>
          <p:nvPr/>
        </p:nvSpPr>
        <p:spPr>
          <a:xfrm>
            <a:off x="3272945" y="6714128"/>
            <a:ext cx="2994860" cy="701705"/>
          </a:xfrm>
          <a:prstGeom prst="roundRect">
            <a:avLst>
              <a:gd name="adj" fmla="val 6232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40335" indent="-140335">
              <a:lnSpc>
                <a:spcPts val="1300"/>
              </a:lnSpc>
            </a:pPr>
            <a:r>
              <a:rPr lang="ja-JP" altLang="en-US" sz="1200" b="1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en-US" altLang="ja-JP" sz="12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  <a:spcAft>
                <a:spcPts val="0"/>
              </a:spcAft>
            </a:pPr>
            <a:endParaRPr lang="ja-JP" sz="1200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角丸四角形 143">
            <a:extLst>
              <a:ext uri="{FF2B5EF4-FFF2-40B4-BE49-F238E27FC236}">
                <a16:creationId xmlns:a16="http://schemas.microsoft.com/office/drawing/2014/main" id="{2D41653E-0FD5-4B43-9377-175D06E078B2}"/>
              </a:ext>
            </a:extLst>
          </p:cNvPr>
          <p:cNvSpPr/>
          <p:nvPr/>
        </p:nvSpPr>
        <p:spPr>
          <a:xfrm>
            <a:off x="162094" y="6704079"/>
            <a:ext cx="2980793" cy="711754"/>
          </a:xfrm>
          <a:prstGeom prst="roundRect">
            <a:avLst>
              <a:gd name="adj" fmla="val 6232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40335" indent="-140335">
              <a:lnSpc>
                <a:spcPts val="1300"/>
              </a:lnSpc>
            </a:pPr>
            <a:r>
              <a:rPr lang="ja-JP" altLang="en-US" sz="1200" b="1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en-US" altLang="ja-JP" sz="12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  <a:spcAft>
                <a:spcPts val="0"/>
              </a:spcAft>
            </a:pPr>
            <a:endParaRPr lang="ja-JP" sz="1200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D22EDD2-A3E4-4393-A0A8-F4A1E60F67B2}"/>
              </a:ext>
            </a:extLst>
          </p:cNvPr>
          <p:cNvSpPr txBox="1"/>
          <p:nvPr/>
        </p:nvSpPr>
        <p:spPr>
          <a:xfrm>
            <a:off x="3294183" y="6931372"/>
            <a:ext cx="303061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○健康的な食生活の実践と食に関する理解の促進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○食育を支える社会環境整備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F30A8BB-3A99-458C-9270-F3DBF21C2726}"/>
              </a:ext>
            </a:extLst>
          </p:cNvPr>
          <p:cNvSpPr txBox="1"/>
          <p:nvPr/>
        </p:nvSpPr>
        <p:spPr>
          <a:xfrm>
            <a:off x="143838" y="6843504"/>
            <a:ext cx="3062453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0335" lvl="0" indent="-140335">
              <a:lnSpc>
                <a:spcPts val="1300"/>
              </a:lnSpc>
            </a:pP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○食を通じた健康づくり　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40335" lvl="0" indent="-140335">
              <a:lnSpc>
                <a:spcPts val="1300"/>
              </a:lnSpc>
            </a:pP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50" kern="100" spc="-2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食を通じた豊かな心の育成</a:t>
            </a:r>
            <a:endParaRPr lang="en-US" altLang="ja-JP" sz="1050" kern="100" spc="-2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40335" lvl="0" indent="-140335">
              <a:lnSpc>
                <a:spcPts val="1300"/>
              </a:lnSpc>
            </a:pPr>
            <a:r>
              <a:rPr lang="ja-JP" altLang="en-US" sz="1050" kern="100" spc="-2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○自然に健康になれる持続可能な食環境づくり</a:t>
            </a:r>
            <a:endParaRPr lang="en-US" altLang="ja-JP" sz="1050" kern="100" spc="-2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60FF1ACC-429A-4A2E-918F-87CDBE2B33F1}"/>
              </a:ext>
            </a:extLst>
          </p:cNvPr>
          <p:cNvSpPr txBox="1"/>
          <p:nvPr/>
        </p:nvSpPr>
        <p:spPr>
          <a:xfrm>
            <a:off x="3281782" y="6600800"/>
            <a:ext cx="900000" cy="261610"/>
          </a:xfrm>
          <a:prstGeom prst="rect">
            <a:avLst/>
          </a:prstGeom>
          <a:solidFill>
            <a:schemeClr val="accent1"/>
          </a:solidFill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基本方針</a:t>
            </a:r>
            <a:endParaRPr kumimoji="1"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F52C3F36-946D-48AB-8ECB-E07EB3EFAE20}"/>
              </a:ext>
            </a:extLst>
          </p:cNvPr>
          <p:cNvSpPr txBox="1"/>
          <p:nvPr/>
        </p:nvSpPr>
        <p:spPr>
          <a:xfrm>
            <a:off x="158876" y="6602035"/>
            <a:ext cx="900000" cy="261610"/>
          </a:xfrm>
          <a:prstGeom prst="rect">
            <a:avLst/>
          </a:prstGeom>
          <a:solidFill>
            <a:schemeClr val="accent1"/>
          </a:solidFill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基本目標</a:t>
            </a:r>
            <a:endParaRPr kumimoji="1"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角丸四角形 143">
            <a:extLst>
              <a:ext uri="{FF2B5EF4-FFF2-40B4-BE49-F238E27FC236}">
                <a16:creationId xmlns:a16="http://schemas.microsoft.com/office/drawing/2014/main" id="{A782DF39-2629-41F6-B2FA-385528C85BCB}"/>
              </a:ext>
            </a:extLst>
          </p:cNvPr>
          <p:cNvSpPr/>
          <p:nvPr/>
        </p:nvSpPr>
        <p:spPr>
          <a:xfrm>
            <a:off x="3350064" y="1924037"/>
            <a:ext cx="2963761" cy="892610"/>
          </a:xfrm>
          <a:prstGeom prst="roundRect">
            <a:avLst>
              <a:gd name="adj" fmla="val 6232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40335" indent="-140335">
              <a:lnSpc>
                <a:spcPts val="1300"/>
              </a:lnSpc>
            </a:pPr>
            <a:r>
              <a:rPr lang="ja-JP" altLang="en-US" sz="1200" b="1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en-US" altLang="ja-JP" sz="12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  <a:spcAft>
                <a:spcPts val="0"/>
              </a:spcAft>
            </a:pPr>
            <a:endParaRPr lang="ja-JP" sz="1200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角丸四角形 143">
            <a:extLst>
              <a:ext uri="{FF2B5EF4-FFF2-40B4-BE49-F238E27FC236}">
                <a16:creationId xmlns:a16="http://schemas.microsoft.com/office/drawing/2014/main" id="{19DF4641-2BCD-4DE1-98A7-476241A97B8B}"/>
              </a:ext>
            </a:extLst>
          </p:cNvPr>
          <p:cNvSpPr/>
          <p:nvPr/>
        </p:nvSpPr>
        <p:spPr>
          <a:xfrm>
            <a:off x="9657645" y="1921732"/>
            <a:ext cx="3047037" cy="886211"/>
          </a:xfrm>
          <a:prstGeom prst="roundRect">
            <a:avLst>
              <a:gd name="adj" fmla="val 6232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40335" indent="-140335">
              <a:lnSpc>
                <a:spcPts val="1300"/>
              </a:lnSpc>
            </a:pPr>
            <a:r>
              <a:rPr lang="ja-JP" altLang="en-US" sz="1200" b="1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en-US" altLang="ja-JP" sz="12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  <a:spcAft>
                <a:spcPts val="0"/>
              </a:spcAft>
            </a:pPr>
            <a:endParaRPr lang="ja-JP" sz="1200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角丸四角形 143">
            <a:extLst>
              <a:ext uri="{FF2B5EF4-FFF2-40B4-BE49-F238E27FC236}">
                <a16:creationId xmlns:a16="http://schemas.microsoft.com/office/drawing/2014/main" id="{0B55EF33-C600-47AF-9EC8-CA9D6A7D0B26}"/>
              </a:ext>
            </a:extLst>
          </p:cNvPr>
          <p:cNvSpPr/>
          <p:nvPr/>
        </p:nvSpPr>
        <p:spPr>
          <a:xfrm>
            <a:off x="6545502" y="1918958"/>
            <a:ext cx="2959363" cy="897689"/>
          </a:xfrm>
          <a:prstGeom prst="roundRect">
            <a:avLst>
              <a:gd name="adj" fmla="val 6232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40335" indent="-140335">
              <a:lnSpc>
                <a:spcPts val="1300"/>
              </a:lnSpc>
            </a:pPr>
            <a:r>
              <a:rPr lang="ja-JP" altLang="en-US" sz="1200" b="1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en-US" altLang="ja-JP" sz="12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  <a:spcAft>
                <a:spcPts val="0"/>
              </a:spcAft>
            </a:pPr>
            <a:endParaRPr lang="ja-JP" sz="1200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角丸四角形 143">
            <a:extLst>
              <a:ext uri="{FF2B5EF4-FFF2-40B4-BE49-F238E27FC236}">
                <a16:creationId xmlns:a16="http://schemas.microsoft.com/office/drawing/2014/main" id="{8F818B1B-30BC-483A-82BB-4FCB63B68513}"/>
              </a:ext>
            </a:extLst>
          </p:cNvPr>
          <p:cNvSpPr/>
          <p:nvPr/>
        </p:nvSpPr>
        <p:spPr>
          <a:xfrm>
            <a:off x="208113" y="1917954"/>
            <a:ext cx="2980793" cy="900246"/>
          </a:xfrm>
          <a:prstGeom prst="roundRect">
            <a:avLst>
              <a:gd name="adj" fmla="val 6232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40335" indent="-140335">
              <a:lnSpc>
                <a:spcPts val="1300"/>
              </a:lnSpc>
            </a:pPr>
            <a:r>
              <a:rPr lang="ja-JP" altLang="en-US" sz="1200" b="1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200" b="1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500"/>
              </a:lnSpc>
            </a:pPr>
            <a:endParaRPr lang="en-US" altLang="ja-JP" sz="12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  <a:spcAft>
                <a:spcPts val="0"/>
              </a:spcAft>
            </a:pPr>
            <a:endParaRPr lang="ja-JP" sz="1200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DE909673-F065-476B-8D4E-F8A05E490D99}"/>
              </a:ext>
            </a:extLst>
          </p:cNvPr>
          <p:cNvSpPr txBox="1"/>
          <p:nvPr/>
        </p:nvSpPr>
        <p:spPr>
          <a:xfrm>
            <a:off x="3350208" y="1776264"/>
            <a:ext cx="900000" cy="261188"/>
          </a:xfrm>
          <a:prstGeom prst="rect">
            <a:avLst/>
          </a:prstGeom>
          <a:solidFill>
            <a:schemeClr val="accent1"/>
          </a:solidFill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基本方針</a:t>
            </a:r>
            <a:endParaRPr kumimoji="1"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327DD6B5-0A3D-43E1-89D6-59765FF49839}"/>
              </a:ext>
            </a:extLst>
          </p:cNvPr>
          <p:cNvSpPr txBox="1"/>
          <p:nvPr/>
        </p:nvSpPr>
        <p:spPr>
          <a:xfrm>
            <a:off x="3348453" y="2018965"/>
            <a:ext cx="25958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3035" lvl="0" indent="-153035">
              <a:lnSpc>
                <a:spcPts val="1200"/>
              </a:lnSpc>
            </a:pP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○生活習慣病の発症予防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53035" lvl="0" indent="-153035">
              <a:lnSpc>
                <a:spcPts val="1200"/>
              </a:lnSpc>
            </a:pP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○生活習慣病の早期発見・重症化予防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53035" lvl="0" indent="-153035">
              <a:lnSpc>
                <a:spcPts val="1200"/>
              </a:lnSpc>
            </a:pP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○生活機能の維持・向上　　　　　　　　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53035" lvl="0" indent="-153035">
              <a:lnSpc>
                <a:spcPts val="1200"/>
              </a:lnSpc>
            </a:pP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○府民の健康づくりを支える社会環境整備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53035" indent="-153035">
              <a:lnSpc>
                <a:spcPts val="1200"/>
              </a:lnSpc>
            </a:pP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○ライフコースアプローチ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43769B53-07F6-4F41-B6C6-1F1ACB898F9B}"/>
              </a:ext>
            </a:extLst>
          </p:cNvPr>
          <p:cNvSpPr txBox="1"/>
          <p:nvPr/>
        </p:nvSpPr>
        <p:spPr>
          <a:xfrm>
            <a:off x="208114" y="1778846"/>
            <a:ext cx="900000" cy="261188"/>
          </a:xfrm>
          <a:prstGeom prst="rect">
            <a:avLst/>
          </a:prstGeom>
          <a:solidFill>
            <a:schemeClr val="accent1"/>
          </a:solidFill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基本目標</a:t>
            </a:r>
            <a:endParaRPr kumimoji="1"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FAA6A8E7-89F8-4B74-9C21-59856C7260BC}"/>
              </a:ext>
            </a:extLst>
          </p:cNvPr>
          <p:cNvSpPr txBox="1"/>
          <p:nvPr/>
        </p:nvSpPr>
        <p:spPr>
          <a:xfrm>
            <a:off x="198608" y="1993114"/>
            <a:ext cx="3141952" cy="773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○健康</a:t>
            </a:r>
            <a:r>
              <a:rPr lang="ja-JP" altLang="ja-JP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寿命の</a:t>
            </a: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延伸</a:t>
            </a:r>
            <a:r>
              <a:rPr lang="ja-JP" altLang="en-US" sz="9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（３歳以上延伸）</a:t>
            </a: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ja-JP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健康格差の縮小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9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（上位４分の１の市町村の平均の健康寿命の増加分を</a:t>
            </a:r>
            <a:endParaRPr lang="en-US" altLang="ja-JP" sz="9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0"/>
              </a:spcAft>
            </a:pPr>
            <a:r>
              <a:rPr lang="ja-JP" altLang="en-US" sz="9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上回る下位４分の１の市町村の平均の増加</a:t>
            </a:r>
            <a:r>
              <a:rPr lang="en-US" altLang="ja-JP" sz="9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662950C7-E1E7-4AF3-AED3-CA3892ABBF6C}"/>
              </a:ext>
            </a:extLst>
          </p:cNvPr>
          <p:cNvSpPr txBox="1"/>
          <p:nvPr/>
        </p:nvSpPr>
        <p:spPr>
          <a:xfrm>
            <a:off x="9621218" y="2106952"/>
            <a:ext cx="30943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○がんの予防・早期発見　○がん医療の充実　　　　　　　　　</a:t>
            </a: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○患者支援の充実　　   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○データ基盤の整備・活用</a:t>
            </a: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○がん対策を社会全体で進める環境づくり　　　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685A4E80-A9AA-4A99-B1CB-C62435F7FCE9}"/>
              </a:ext>
            </a:extLst>
          </p:cNvPr>
          <p:cNvSpPr txBox="1"/>
          <p:nvPr/>
        </p:nvSpPr>
        <p:spPr>
          <a:xfrm>
            <a:off x="6534570" y="2174016"/>
            <a:ext cx="291343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○がんになっても適切な医療を受けられ、安心して</a:t>
            </a:r>
            <a:endParaRPr lang="en-US" altLang="ja-JP" sz="105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5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暮らせる社会の構築</a:t>
            </a: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8E378043-E961-476A-9378-5E5B53C8E1EB}"/>
              </a:ext>
            </a:extLst>
          </p:cNvPr>
          <p:cNvSpPr txBox="1"/>
          <p:nvPr/>
        </p:nvSpPr>
        <p:spPr>
          <a:xfrm>
            <a:off x="9658870" y="1777673"/>
            <a:ext cx="900000" cy="261610"/>
          </a:xfrm>
          <a:prstGeom prst="rect">
            <a:avLst/>
          </a:prstGeom>
          <a:solidFill>
            <a:schemeClr val="accent1"/>
          </a:solidFill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基本方針</a:t>
            </a:r>
            <a:endParaRPr kumimoji="1"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AEB0F569-6E32-4DFE-BBB7-3A70FC623CEE}"/>
              </a:ext>
            </a:extLst>
          </p:cNvPr>
          <p:cNvSpPr txBox="1"/>
          <p:nvPr/>
        </p:nvSpPr>
        <p:spPr>
          <a:xfrm>
            <a:off x="6545502" y="1778846"/>
            <a:ext cx="900000" cy="261610"/>
          </a:xfrm>
          <a:prstGeom prst="rect">
            <a:avLst/>
          </a:prstGeom>
          <a:solidFill>
            <a:schemeClr val="accent1"/>
          </a:solidFill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基本目標</a:t>
            </a:r>
            <a:endParaRPr kumimoji="1"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3DE1DEC-9EC8-4D65-AF69-03C4DF690530}"/>
              </a:ext>
            </a:extLst>
          </p:cNvPr>
          <p:cNvSpPr txBox="1"/>
          <p:nvPr/>
        </p:nvSpPr>
        <p:spPr>
          <a:xfrm>
            <a:off x="4368458" y="3261028"/>
            <a:ext cx="18993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・バランスのとれた食生活を実践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する府民の割合の増加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[49.6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％⇒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60%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</a:p>
          <a:p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u="none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・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運動習慣のある者の割合の増加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[36.2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％⇒ 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</a:p>
          <a:p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000" u="none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児童・生徒における肥満傾向児</a:t>
            </a:r>
            <a:endParaRPr lang="en-US" altLang="ja-JP" sz="1000" u="none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</a:t>
            </a:r>
            <a:r>
              <a:rPr lang="ja-JP" altLang="en-US" sz="1000" u="none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の減少</a:t>
            </a:r>
            <a:r>
              <a:rPr lang="en-US" altLang="ja-JP" sz="1000" b="1" u="none" kern="1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[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男性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10.75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％、</a:t>
            </a:r>
            <a:endParaRPr lang="en-US" altLang="ja-JP" sz="10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女性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10.11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％⇒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減少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]</a:t>
            </a:r>
            <a:endParaRPr lang="en-US" altLang="ja-JP" sz="1000" b="1" u="none" kern="1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・特定健診の受診率の向上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[53.1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％⇒ 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70%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</a:p>
          <a:p>
            <a:endParaRPr lang="ja-JP" altLang="en-US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・ロコモティブシンドロームの減少（</a:t>
            </a:r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65</a:t>
            </a:r>
            <a:r>
              <a:rPr lang="ja-JP" altLang="en-US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歳以上） </a:t>
            </a:r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[238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人⇒ </a:t>
            </a:r>
            <a:r>
              <a:rPr lang="en-US" altLang="ja-JP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210</a:t>
            </a:r>
            <a:r>
              <a:rPr lang="ja-JP" altLang="en-US" sz="1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</a:t>
            </a:r>
            <a:r>
              <a:rPr lang="en-US" altLang="ja-JP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人口千対</a:t>
            </a:r>
            <a:r>
              <a:rPr lang="en-US" altLang="ja-JP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 </a:t>
            </a:r>
            <a:r>
              <a:rPr lang="en-US" altLang="ja-JP" sz="8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</a:p>
          <a:p>
            <a:endParaRPr lang="en-US" altLang="ja-JP" sz="10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B01554A2-78E3-453C-B2DA-6F70A67CB788}"/>
              </a:ext>
            </a:extLst>
          </p:cNvPr>
          <p:cNvSpPr/>
          <p:nvPr/>
        </p:nvSpPr>
        <p:spPr>
          <a:xfrm>
            <a:off x="4394322" y="3223257"/>
            <a:ext cx="1907534" cy="2718887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36389A49-73A7-486B-B9F1-0816117B9EFF}"/>
              </a:ext>
            </a:extLst>
          </p:cNvPr>
          <p:cNvSpPr txBox="1"/>
          <p:nvPr/>
        </p:nvSpPr>
        <p:spPr>
          <a:xfrm>
            <a:off x="10694322" y="2891976"/>
            <a:ext cx="1935321" cy="38472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主な数値目標</a:t>
            </a:r>
            <a:endParaRPr lang="en-US" altLang="ja-JP" sz="1000" b="1" u="sng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9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現状⇒ </a:t>
            </a:r>
            <a:r>
              <a:rPr lang="en-US" altLang="ja-JP" sz="9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2029</a:t>
            </a:r>
            <a:r>
              <a:rPr lang="ja-JP" altLang="en-US" sz="9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年度目標</a:t>
            </a:r>
            <a:r>
              <a:rPr lang="en-US" altLang="ja-JP" sz="9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endParaRPr lang="ja-JP" altLang="en-US" sz="900" b="1" u="sng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AA0FFD7-85EC-4141-A5C8-BB13CA6D7912}"/>
              </a:ext>
            </a:extLst>
          </p:cNvPr>
          <p:cNvSpPr txBox="1"/>
          <p:nvPr/>
        </p:nvSpPr>
        <p:spPr>
          <a:xfrm>
            <a:off x="4387168" y="2893124"/>
            <a:ext cx="1914687" cy="38472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主な数値目標</a:t>
            </a:r>
            <a:endParaRPr lang="en-US" altLang="ja-JP" sz="1000" b="1" u="sng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9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9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現状⇒</a:t>
            </a:r>
            <a:r>
              <a:rPr lang="en-US" altLang="ja-JP" sz="9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2035</a:t>
            </a:r>
            <a:r>
              <a:rPr lang="ja-JP" altLang="en-US" sz="9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年度目標</a:t>
            </a:r>
            <a:r>
              <a:rPr lang="en-US" altLang="ja-JP" sz="900" b="1" u="sng" kern="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  <a:endParaRPr lang="ja-JP" altLang="en-US" sz="900" b="1" u="sng" kern="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7926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593365d6-ff8f-42ea-b041-1cf5a6bd90a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8746D7FFC1F654FAD61CA2012E0EF5D" ma:contentTypeVersion="2" ma:contentTypeDescription="新しいドキュメントを作成します。" ma:contentTypeScope="" ma:versionID="d768b147d438f47c1093bbb282a1436b">
  <xsd:schema xmlns:xsd="http://www.w3.org/2001/XMLSchema" xmlns:xs="http://www.w3.org/2001/XMLSchema" xmlns:p="http://schemas.microsoft.com/office/2006/metadata/properties" xmlns:ns2="593365d6-ff8f-42ea-b041-1cf5a6bd90ad" xmlns:ns3="37ef2d1b-1235-44d9-8c81-ea4e54386f8b" targetNamespace="http://schemas.microsoft.com/office/2006/metadata/properties" ma:root="true" ma:fieldsID="d1bb835cc652d21d17a3641e173e7e6b" ns2:_="" ns3:_="">
    <xsd:import namespace="593365d6-ff8f-42ea-b041-1cf5a6bd90ad"/>
    <xsd:import namespace="37ef2d1b-1235-44d9-8c81-ea4e54386f8b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3365d6-ff8f-42ea-b041-1cf5a6bd90ad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ef2d1b-1235-44d9-8c81-ea4e54386f8b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404278-650E-4D2B-A7A0-C87E1E3CE4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E0C0AA-C3A8-4C08-8187-5787B46C3ACD}">
  <ds:schemaRefs>
    <ds:schemaRef ds:uri="http://purl.org/dc/dcmitype/"/>
    <ds:schemaRef ds:uri="http://purl.org/dc/terms/"/>
    <ds:schemaRef ds:uri="37ef2d1b-1235-44d9-8c81-ea4e54386f8b"/>
    <ds:schemaRef ds:uri="http://purl.org/dc/elements/1.1/"/>
    <ds:schemaRef ds:uri="593365d6-ff8f-42ea-b041-1cf5a6bd90ad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DAAF59D-D011-42F1-B7C2-208D9DC7C3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3365d6-ff8f-42ea-b041-1cf5a6bd90ad"/>
    <ds:schemaRef ds:uri="37ef2d1b-1235-44d9-8c81-ea4e54386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7764</TotalTime>
  <Words>1409</Words>
  <Application>Microsoft Office PowerPoint</Application>
  <PresentationFormat>A3 297x420 mm</PresentationFormat>
  <Paragraphs>163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川上　紗弥</cp:lastModifiedBy>
  <cp:revision>351</cp:revision>
  <cp:lastPrinted>2024-01-17T01:30:04Z</cp:lastPrinted>
  <dcterms:created xsi:type="dcterms:W3CDTF">2015-07-30T08:12:17Z</dcterms:created>
  <dcterms:modified xsi:type="dcterms:W3CDTF">2024-03-28T10:17:07Z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0x010100E8746D7FFC1F654FAD61CA2012E0EF5D</vt:lpwstr>
  </property>
</Properties>
</file>