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7"/>
  </p:notesMasterIdLst>
  <p:sldIdLst>
    <p:sldId id="324" r:id="rId2"/>
    <p:sldId id="314" r:id="rId3"/>
    <p:sldId id="289" r:id="rId4"/>
    <p:sldId id="269" r:id="rId5"/>
    <p:sldId id="291" r:id="rId6"/>
    <p:sldId id="325" r:id="rId7"/>
    <p:sldId id="327" r:id="rId8"/>
    <p:sldId id="294" r:id="rId9"/>
    <p:sldId id="304" r:id="rId10"/>
    <p:sldId id="296" r:id="rId11"/>
    <p:sldId id="297" r:id="rId12"/>
    <p:sldId id="298" r:id="rId13"/>
    <p:sldId id="300" r:id="rId14"/>
    <p:sldId id="317" r:id="rId15"/>
    <p:sldId id="301" r:id="rId1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130" autoAdjust="0"/>
    <p:restoredTop sz="94660"/>
  </p:normalViewPr>
  <p:slideViewPr>
    <p:cSldViewPr snapToGrid="0">
      <p:cViewPr varScale="1">
        <p:scale>
          <a:sx n="69" d="100"/>
          <a:sy n="69" d="100"/>
        </p:scale>
        <p:origin x="372"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2022/4/8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2022/4/8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487987"/>
            <a:ext cx="9906000" cy="1224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smtClean="0">
                <a:solidFill>
                  <a:schemeClr val="tx1"/>
                </a:solidFill>
                <a:latin typeface="Meiryo UI" panose="020B0604030504040204" pitchFamily="50" charset="-128"/>
                <a:ea typeface="Meiryo UI" panose="020B0604030504040204" pitchFamily="50" charset="-128"/>
              </a:rPr>
              <a:t>第</a:t>
            </a:r>
            <a:r>
              <a:rPr kumimoji="1" lang="en-US" altLang="zh-TW" sz="2400" b="1" dirty="0" smtClean="0">
                <a:solidFill>
                  <a:schemeClr val="tx1"/>
                </a:solidFill>
                <a:latin typeface="Meiryo UI" panose="020B0604030504040204" pitchFamily="50" charset="-128"/>
                <a:ea typeface="Meiryo UI" panose="020B0604030504040204" pitchFamily="50" charset="-128"/>
              </a:rPr>
              <a:t>3</a:t>
            </a:r>
            <a:r>
              <a:rPr kumimoji="1" lang="zh-TW" altLang="en-US" sz="2400" b="1" dirty="0" smtClean="0">
                <a:solidFill>
                  <a:schemeClr val="tx1"/>
                </a:solidFill>
                <a:latin typeface="Meiryo UI" panose="020B0604030504040204" pitchFamily="50" charset="-128"/>
                <a:ea typeface="Meiryo UI" panose="020B0604030504040204" pitchFamily="50" charset="-128"/>
              </a:rPr>
              <a:t>次大阪府</a:t>
            </a:r>
            <a:r>
              <a:rPr kumimoji="1" lang="ja-JP" altLang="en-US" sz="2400" b="1" dirty="0" smtClean="0">
                <a:solidFill>
                  <a:schemeClr val="tx1"/>
                </a:solidFill>
                <a:latin typeface="Meiryo UI" panose="020B0604030504040204" pitchFamily="50" charset="-128"/>
                <a:ea typeface="Meiryo UI" panose="020B0604030504040204" pitchFamily="50" charset="-128"/>
              </a:rPr>
              <a:t>食育推進計画 </a:t>
            </a:r>
            <a:endParaRPr kumimoji="1" lang="en-US" altLang="ja-JP" sz="2400" b="1" dirty="0" smtClean="0">
              <a:solidFill>
                <a:schemeClr val="tx1"/>
              </a:solidFill>
              <a:latin typeface="Meiryo UI" panose="020B0604030504040204" pitchFamily="50" charset="-128"/>
              <a:ea typeface="Meiryo UI" panose="020B0604030504040204" pitchFamily="50" charset="-128"/>
            </a:endParaRPr>
          </a:p>
          <a:p>
            <a:pPr algn="ctr"/>
            <a:r>
              <a:rPr kumimoji="1" lang="zh-TW" altLang="en-US" sz="2400" b="1" dirty="0" smtClean="0">
                <a:solidFill>
                  <a:schemeClr val="tx1"/>
                </a:solidFill>
                <a:latin typeface="Meiryo UI" panose="020B0604030504040204" pitchFamily="50" charset="-128"/>
                <a:ea typeface="Meiryo UI" panose="020B0604030504040204" pitchFamily="50" charset="-128"/>
              </a:rPr>
              <a:t>令和</a:t>
            </a:r>
            <a:r>
              <a:rPr kumimoji="1" lang="en-US" altLang="zh-TW" sz="2400" b="1" dirty="0">
                <a:solidFill>
                  <a:schemeClr val="tx1"/>
                </a:solidFill>
                <a:latin typeface="Meiryo UI" panose="020B0604030504040204" pitchFamily="50" charset="-128"/>
                <a:ea typeface="Meiryo UI" panose="020B0604030504040204" pitchFamily="50" charset="-128"/>
              </a:rPr>
              <a:t>3</a:t>
            </a:r>
            <a:r>
              <a:rPr kumimoji="1" lang="zh-TW" altLang="en-US" sz="2400" b="1" dirty="0">
                <a:solidFill>
                  <a:schemeClr val="tx1"/>
                </a:solidFill>
                <a:latin typeface="Meiryo UI" panose="020B0604030504040204" pitchFamily="50" charset="-128"/>
                <a:ea typeface="Meiryo UI" panose="020B0604030504040204" pitchFamily="50" charset="-128"/>
              </a:rPr>
              <a:t>年度</a:t>
            </a:r>
            <a:r>
              <a:rPr kumimoji="1" lang="en-US" altLang="zh-TW" sz="2400" b="1" dirty="0">
                <a:solidFill>
                  <a:schemeClr val="tx1"/>
                </a:solidFill>
                <a:latin typeface="Meiryo UI" panose="020B0604030504040204" pitchFamily="50" charset="-128"/>
                <a:ea typeface="Meiryo UI" panose="020B0604030504040204" pitchFamily="50" charset="-128"/>
              </a:rPr>
              <a:t>PDCA</a:t>
            </a:r>
            <a:r>
              <a:rPr kumimoji="1" lang="zh-TW" altLang="en-US" sz="2400" b="1" dirty="0">
                <a:solidFill>
                  <a:schemeClr val="tx1"/>
                </a:solidFill>
                <a:latin typeface="Meiryo UI" panose="020B0604030504040204" pitchFamily="50" charset="-128"/>
                <a:ea typeface="Meiryo UI" panose="020B0604030504040204" pitchFamily="50" charset="-128"/>
              </a:rPr>
              <a:t>進捗管理票（案）</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068600"/>
            <a:ext cx="9288000" cy="288000"/>
          </a:xfrm>
          <a:prstGeom prst="rect">
            <a:avLst/>
          </a:prstGeom>
        </p:spPr>
        <p:txBody>
          <a:bodyPr wrap="square" lIns="36000" tIns="72000" rIns="36000" bIns="36000">
            <a:noAutofit/>
          </a:bodyPr>
          <a:lstStyle/>
          <a:p>
            <a:pPr algn="ctr"/>
            <a:r>
              <a:rPr lang="ja-JP" altLang="en-US" sz="2000" b="1" dirty="0" smtClean="0">
                <a:latin typeface="Meiryo UI" panose="020B0604030504040204" pitchFamily="50" charset="-128"/>
                <a:ea typeface="Meiryo UI" panose="020B0604030504040204" pitchFamily="50" charset="-128"/>
              </a:rPr>
              <a:t>大阪府健康医療部健康推進室健康づくり課</a:t>
            </a:r>
            <a:endParaRPr lang="ja-JP" altLang="en-US"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rot="5400000">
            <a:off x="8877000" y="5924600"/>
            <a:ext cx="1152000" cy="288000"/>
          </a:xfrm>
          <a:prstGeom prst="rect">
            <a:avLst/>
          </a:prstGeom>
          <a:noFill/>
          <a:ln>
            <a:solidFill>
              <a:schemeClr val="tx1"/>
            </a:solidFill>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資料</a:t>
            </a:r>
            <a:r>
              <a:rPr kumimoji="1" lang="en-US" altLang="ja-JP" sz="1200" dirty="0" smtClean="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2743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358821"/>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n-US" altLang="ja-JP" sz="900" kern="100" dirty="0" smtClean="0">
                <a:solidFill>
                  <a:srgbClr val="000000"/>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272999" y="13995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（３）</a:t>
            </a:r>
            <a:r>
              <a:rPr lang="ja-JP" altLang="en-US" sz="2000" b="1" dirty="0" smtClean="0">
                <a:solidFill>
                  <a:schemeClr val="bg1"/>
                </a:solidFill>
                <a:latin typeface="游ゴシック" panose="020B0400000000000000" pitchFamily="50" charset="-128"/>
                <a:ea typeface="游ゴシック" panose="020B0400000000000000" pitchFamily="50" charset="-128"/>
              </a:rPr>
              <a:t>生産</a:t>
            </a:r>
            <a:r>
              <a:rPr lang="ja-JP" altLang="en-US" sz="2000" b="1" dirty="0">
                <a:solidFill>
                  <a:schemeClr val="bg1"/>
                </a:solidFill>
                <a:latin typeface="游ゴシック" panose="020B0400000000000000" pitchFamily="50" charset="-128"/>
                <a:ea typeface="游ゴシック" panose="020B0400000000000000" pitchFamily="50" charset="-128"/>
              </a:rPr>
              <a:t>から消費までを通した食育の</a:t>
            </a:r>
            <a:r>
              <a:rPr lang="ja-JP" altLang="en-US" sz="2000" b="1" dirty="0" smtClean="0">
                <a:solidFill>
                  <a:schemeClr val="bg1"/>
                </a:solidFill>
                <a:latin typeface="游ゴシック" panose="020B0400000000000000" pitchFamily="50" charset="-128"/>
                <a:ea typeface="游ゴシック" panose="020B0400000000000000" pitchFamily="50" charset="-128"/>
              </a:rPr>
              <a:t>推進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45</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14" name="正方形/長方形 13"/>
          <p:cNvSpPr/>
          <p:nvPr/>
        </p:nvSpPr>
        <p:spPr>
          <a:xfrm>
            <a:off x="517318" y="971163"/>
            <a:ext cx="8640000" cy="461665"/>
          </a:xfrm>
          <a:prstGeom prst="rect">
            <a:avLst/>
          </a:prstGeom>
        </p:spPr>
        <p:txBody>
          <a:bodyPr wrap="square">
            <a:spAutoFit/>
          </a:bodyPr>
          <a:lstStyle/>
          <a:p>
            <a:pPr marL="139700" indent="-139700" algn="just">
              <a:spcAft>
                <a:spcPts val="0"/>
              </a:spcAft>
            </a:pPr>
            <a:r>
              <a:rPr lang="ja-JP" altLang="ja-JP" sz="1200" b="1" kern="100" dirty="0">
                <a:latin typeface="+mn-ea"/>
                <a:cs typeface="Times New Roman" panose="02020603050405020304" pitchFamily="18" charset="0"/>
              </a:rPr>
              <a:t>▽生産から消費に至る食の循環を意識し、大阪でとれる農林水産物等を積極的に</a:t>
            </a:r>
            <a:r>
              <a:rPr lang="ja-JP" altLang="ja-JP" sz="1200" b="1" kern="100" dirty="0" smtClean="0">
                <a:latin typeface="+mn-ea"/>
                <a:cs typeface="Times New Roman" panose="02020603050405020304" pitchFamily="18" charset="0"/>
              </a:rPr>
              <a:t>利用する</a:t>
            </a:r>
            <a:r>
              <a:rPr lang="ja-JP" altLang="ja-JP" sz="1200" b="1" kern="100" dirty="0">
                <a:latin typeface="+mn-ea"/>
                <a:cs typeface="Times New Roman" panose="02020603050405020304" pitchFamily="18" charset="0"/>
              </a:rPr>
              <a:t>とともに、食品ロスの削減に主体的に取り組み、地域や家庭で受け継がれて</a:t>
            </a:r>
            <a:r>
              <a:rPr lang="ja-JP" altLang="ja-JP" sz="1200" b="1" kern="100" dirty="0" smtClean="0">
                <a:latin typeface="+mn-ea"/>
                <a:cs typeface="Times New Roman" panose="02020603050405020304" pitchFamily="18" charset="0"/>
              </a:rPr>
              <a:t>きた</a:t>
            </a:r>
            <a:r>
              <a:rPr lang="ja-JP" altLang="ja-JP" sz="1200" b="1" kern="100" dirty="0">
                <a:latin typeface="+mn-ea"/>
                <a:cs typeface="Times New Roman" panose="02020603050405020304" pitchFamily="18" charset="0"/>
              </a:rPr>
              <a:t>郷土料理、伝統食材等の食文化を次世代に伝えます。</a:t>
            </a:r>
            <a:endParaRPr lang="ja-JP" altLang="ja-JP" sz="1200" b="1" kern="100" dirty="0">
              <a:effectLst/>
              <a:latin typeface="+mn-ea"/>
              <a:cs typeface="Times New Roman" panose="02020603050405020304" pitchFamily="18" charset="0"/>
            </a:endParaRPr>
          </a:p>
        </p:txBody>
      </p:sp>
      <p:graphicFrame>
        <p:nvGraphicFramePr>
          <p:cNvPr id="15" name="表 14"/>
          <p:cNvGraphicFramePr>
            <a:graphicFrameLocks noGrp="1"/>
          </p:cNvGraphicFramePr>
          <p:nvPr>
            <p:extLst>
              <p:ext uri="{D42A27DB-BD31-4B8C-83A1-F6EECF244321}">
                <p14:modId xmlns:p14="http://schemas.microsoft.com/office/powerpoint/2010/main" val="3902349399"/>
              </p:ext>
            </p:extLst>
          </p:nvPr>
        </p:nvGraphicFramePr>
        <p:xfrm>
          <a:off x="633000" y="1414045"/>
          <a:ext cx="8640000" cy="1778532"/>
        </p:xfrm>
        <a:graphic>
          <a:graphicData uri="http://schemas.openxmlformats.org/drawingml/2006/table">
            <a:tbl>
              <a:tblPr firstRow="1" firstCol="1" bandRow="1"/>
              <a:tblGrid>
                <a:gridCol w="538037">
                  <a:extLst>
                    <a:ext uri="{9D8B030D-6E8A-4147-A177-3AD203B41FA5}">
                      <a16:colId xmlns:a16="http://schemas.microsoft.com/office/drawing/2014/main" val="2164378908"/>
                    </a:ext>
                  </a:extLst>
                </a:gridCol>
                <a:gridCol w="1432816">
                  <a:extLst>
                    <a:ext uri="{9D8B030D-6E8A-4147-A177-3AD203B41FA5}">
                      <a16:colId xmlns:a16="http://schemas.microsoft.com/office/drawing/2014/main" val="792606200"/>
                    </a:ext>
                  </a:extLst>
                </a:gridCol>
                <a:gridCol w="2130310">
                  <a:extLst>
                    <a:ext uri="{9D8B030D-6E8A-4147-A177-3AD203B41FA5}">
                      <a16:colId xmlns:a16="http://schemas.microsoft.com/office/drawing/2014/main" val="1299391930"/>
                    </a:ext>
                  </a:extLst>
                </a:gridCol>
                <a:gridCol w="2229821">
                  <a:extLst>
                    <a:ext uri="{9D8B030D-6E8A-4147-A177-3AD203B41FA5}">
                      <a16:colId xmlns:a16="http://schemas.microsoft.com/office/drawing/2014/main" val="2282382137"/>
                    </a:ext>
                  </a:extLst>
                </a:gridCol>
                <a:gridCol w="2309016">
                  <a:extLst>
                    <a:ext uri="{9D8B030D-6E8A-4147-A177-3AD203B41FA5}">
                      <a16:colId xmlns:a16="http://schemas.microsoft.com/office/drawing/2014/main" val="2361454761"/>
                    </a:ext>
                  </a:extLst>
                </a:gridCol>
              </a:tblGrid>
              <a:tr h="17718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700"/>
                        </a:lnSpc>
                        <a:spcAft>
                          <a:spcPts val="0"/>
                        </a:spcAft>
                      </a:pPr>
                      <a:r>
                        <a:rPr lang="en-US" sz="1200" b="1" kern="100" dirty="0">
                          <a:solidFill>
                            <a:srgbClr val="000000"/>
                          </a:solidFill>
                          <a:effectLst/>
                          <a:latin typeface="+mn-ea"/>
                          <a:ea typeface="+mn-ea"/>
                          <a:cs typeface="Times New Roman" panose="02020603050405020304" pitchFamily="18" charset="0"/>
                        </a:rPr>
                        <a:t> </a:t>
                      </a:r>
                      <a:r>
                        <a:rPr lang="ja-JP" altLang="en-US" sz="1200" b="1" kern="100" dirty="0" smtClean="0">
                          <a:solidFill>
                            <a:srgbClr val="000000"/>
                          </a:solidFill>
                          <a:effectLst/>
                          <a:latin typeface="+mn-ea"/>
                          <a:ea typeface="+mn-ea"/>
                          <a:cs typeface="Times New Roman" panose="02020603050405020304" pitchFamily="18" charset="0"/>
                        </a:rPr>
                        <a:t>項目</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10490" indent="-11049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地産地消</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86360" indent="-8636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33350" indent="-13335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食文化</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41604021"/>
                  </a:ext>
                </a:extLst>
              </a:tr>
              <a:tr h="411181">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a:t>
                      </a:r>
                      <a:r>
                        <a:rPr lang="ja-JP" sz="1200" b="1" kern="100" spc="-10" dirty="0" smtClean="0">
                          <a:solidFill>
                            <a:srgbClr val="000000"/>
                          </a:solidFill>
                          <a:effectLst/>
                          <a:latin typeface="+mn-ea"/>
                          <a:ea typeface="+mn-ea"/>
                          <a:cs typeface="Times New Roman" panose="02020603050405020304" pitchFamily="18" charset="0"/>
                        </a:rPr>
                        <a:t>ついて</a:t>
                      </a:r>
                      <a:endParaRPr lang="en-US" altLang="ja-JP" sz="1200" b="1" kern="100" spc="-10" dirty="0" smtClean="0">
                        <a:solidFill>
                          <a:srgbClr val="000000"/>
                        </a:solidFill>
                        <a:effectLst/>
                        <a:latin typeface="+mn-ea"/>
                        <a:ea typeface="+mn-ea"/>
                        <a:cs typeface="Times New Roman" panose="02020603050405020304" pitchFamily="18" charset="0"/>
                      </a:endParaRPr>
                    </a:p>
                    <a:p>
                      <a:pPr algn="l">
                        <a:lnSpc>
                          <a:spcPts val="1400"/>
                        </a:lnSpc>
                        <a:spcAft>
                          <a:spcPts val="0"/>
                        </a:spcAft>
                      </a:pPr>
                      <a:r>
                        <a:rPr lang="ja-JP" sz="1200" b="1" kern="100" spc="-10" dirty="0" smtClean="0">
                          <a:solidFill>
                            <a:srgbClr val="000000"/>
                          </a:solidFill>
                          <a:effectLst/>
                          <a:latin typeface="+mn-ea"/>
                          <a:ea typeface="+mn-ea"/>
                          <a:cs typeface="Times New Roman" panose="02020603050405020304" pitchFamily="18" charset="0"/>
                        </a:rPr>
                        <a:t>学びます</a:t>
                      </a:r>
                      <a:r>
                        <a:rPr lang="ja-JP" sz="1200" b="1" kern="100" spc="-1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effectLst/>
                          <a:latin typeface="+mn-ea"/>
                          <a:ea typeface="+mn-ea"/>
                          <a:cs typeface="Times New Roman" panose="02020603050405020304" pitchFamily="18" charset="0"/>
                        </a:rPr>
                        <a:t>食べ物を大切にする感謝の心を学びます。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79091187"/>
                  </a:ext>
                </a:extLst>
              </a:tr>
              <a:tr h="466221">
                <a:tc vMerge="1">
                  <a:txBody>
                    <a:bodyPr/>
                    <a:lstStyle/>
                    <a:p>
                      <a:pPr algn="ctr">
                        <a:lnSpc>
                          <a:spcPts val="1700"/>
                        </a:lnSpc>
                        <a:spcAft>
                          <a:spcPts val="0"/>
                        </a:spcAft>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大阪産（もん）に触れる</a:t>
                      </a:r>
                      <a:r>
                        <a:rPr lang="ja-JP" sz="1200" b="1" kern="100" spc="-10" dirty="0" smtClean="0">
                          <a:solidFill>
                            <a:srgbClr val="000000"/>
                          </a:solidFill>
                          <a:effectLst/>
                          <a:latin typeface="+mn-ea"/>
                          <a:ea typeface="+mn-ea"/>
                          <a:cs typeface="Times New Roman" panose="02020603050405020304" pitchFamily="18" charset="0"/>
                        </a:rPr>
                        <a:t>機会に参加</a:t>
                      </a:r>
                      <a:r>
                        <a:rPr lang="ja-JP" sz="1200" b="1" kern="100" spc="-10" dirty="0">
                          <a:solidFill>
                            <a:srgbClr val="000000"/>
                          </a:solidFill>
                          <a:effectLst/>
                          <a:latin typeface="+mn-ea"/>
                          <a:ea typeface="+mn-ea"/>
                          <a:cs typeface="Times New Roman" panose="02020603050405020304" pitchFamily="18" charset="0"/>
                        </a:rPr>
                        <a:t>し、積極的に利用</a:t>
                      </a:r>
                      <a:r>
                        <a:rPr lang="ja-JP" sz="1200" b="1" kern="100" spc="-10" dirty="0" smtClean="0">
                          <a:solidFill>
                            <a:srgbClr val="000000"/>
                          </a:solidFill>
                          <a:effectLst/>
                          <a:latin typeface="+mn-ea"/>
                          <a:ea typeface="+mn-ea"/>
                          <a:cs typeface="Times New Roman" panose="02020603050405020304" pitchFamily="18" charset="0"/>
                        </a:rPr>
                        <a:t>します</a:t>
                      </a:r>
                      <a:r>
                        <a:rPr lang="ja-JP" sz="1200" b="1" kern="100" spc="-1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l">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食品ロスの現状や削減の必要性について認識を深め、食品ロスの削減に主体的に取り組みます。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地域や家庭で受け継がれてきた食文化に関心を持ち、日々の食事に取り入れるよう心がけます。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75542048"/>
                  </a:ext>
                </a:extLst>
              </a:tr>
              <a:tr h="100978">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rowSpan="2">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2816565"/>
                  </a:ext>
                </a:extLst>
              </a:tr>
              <a:tr h="584252">
                <a:tc vMerge="1">
                  <a:txBody>
                    <a:bodyPr/>
                    <a:lstStyle/>
                    <a:p>
                      <a:endParaRPr kumimoji="1" lang="ja-JP" altLang="en-US"/>
                    </a:p>
                  </a:txBody>
                  <a:tcPr/>
                </a:tc>
                <a:tc vMerge="1">
                  <a:txBody>
                    <a:bodyPr/>
                    <a:lstStyle/>
                    <a:p>
                      <a:pPr algn="ctr">
                        <a:lnSpc>
                          <a:spcPts val="1700"/>
                        </a:lnSpc>
                        <a:spcAft>
                          <a:spcPts val="0"/>
                        </a:spcAft>
                      </a:pP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地域や家庭で受け継がれてきた食文化や食に対する感謝の気持ちの大切さを次世代に伝えます。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9084793"/>
                  </a:ext>
                </a:extLst>
              </a:tr>
            </a:tbl>
          </a:graphicData>
        </a:graphic>
      </p:graphicFrame>
      <p:sp>
        <p:nvSpPr>
          <p:cNvPr id="16" name="正方形/長方形 15"/>
          <p:cNvSpPr/>
          <p:nvPr/>
        </p:nvSpPr>
        <p:spPr>
          <a:xfrm>
            <a:off x="281772" y="72226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2" name="Rectangle 1"/>
          <p:cNvSpPr>
            <a:spLocks noChangeArrowheads="1"/>
          </p:cNvSpPr>
          <p:nvPr/>
        </p:nvSpPr>
        <p:spPr bwMode="auto">
          <a:xfrm>
            <a:off x="281772" y="321641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12668961"/>
              </p:ext>
            </p:extLst>
          </p:nvPr>
        </p:nvGraphicFramePr>
        <p:xfrm>
          <a:off x="633000" y="3502670"/>
          <a:ext cx="8639998" cy="1343494"/>
        </p:xfrm>
        <a:graphic>
          <a:graphicData uri="http://schemas.openxmlformats.org/drawingml/2006/table">
            <a:tbl>
              <a:tblPr firstRow="1" firstCol="1" bandRow="1">
                <a:tableStyleId>{5C22544A-7EE6-4342-B048-85BDC9FD1C3A}</a:tableStyleId>
              </a:tblPr>
              <a:tblGrid>
                <a:gridCol w="260521">
                  <a:extLst>
                    <a:ext uri="{9D8B030D-6E8A-4147-A177-3AD203B41FA5}">
                      <a16:colId xmlns:a16="http://schemas.microsoft.com/office/drawing/2014/main" val="20000"/>
                    </a:ext>
                  </a:extLst>
                </a:gridCol>
                <a:gridCol w="3383544">
                  <a:extLst>
                    <a:ext uri="{9D8B030D-6E8A-4147-A177-3AD203B41FA5}">
                      <a16:colId xmlns:a16="http://schemas.microsoft.com/office/drawing/2014/main" val="20001"/>
                    </a:ext>
                  </a:extLst>
                </a:gridCol>
                <a:gridCol w="1665311">
                  <a:extLst>
                    <a:ext uri="{9D8B030D-6E8A-4147-A177-3AD203B41FA5}">
                      <a16:colId xmlns:a16="http://schemas.microsoft.com/office/drawing/2014/main" val="20003"/>
                    </a:ext>
                  </a:extLst>
                </a:gridCol>
                <a:gridCol w="1665311">
                  <a:extLst>
                    <a:ext uri="{9D8B030D-6E8A-4147-A177-3AD203B41FA5}">
                      <a16:colId xmlns:a16="http://schemas.microsoft.com/office/drawing/2014/main" val="2204503950"/>
                    </a:ext>
                  </a:extLst>
                </a:gridCol>
                <a:gridCol w="1665311">
                  <a:extLst>
                    <a:ext uri="{9D8B030D-6E8A-4147-A177-3AD203B41FA5}">
                      <a16:colId xmlns:a16="http://schemas.microsoft.com/office/drawing/2014/main" val="20004"/>
                    </a:ext>
                  </a:extLst>
                </a:gridCol>
              </a:tblGrid>
              <a:tr h="47353">
                <a:tc>
                  <a:txBody>
                    <a:bodyPr/>
                    <a:lstStyle/>
                    <a:p>
                      <a:pPr algn="ctr" fontAlgn="auto">
                        <a:lnSpc>
                          <a:spcPct val="100000"/>
                        </a:lnSpc>
                        <a:spcAft>
                          <a:spcPts val="0"/>
                        </a:spcAft>
                      </a:pPr>
                      <a:r>
                        <a:rPr lang="en-US" sz="1400" b="0" dirty="0">
                          <a:effectLst/>
                          <a:latin typeface="Meiryo UI" panose="020B0604030504040204" pitchFamily="50" charset="-128"/>
                          <a:ea typeface="Meiryo UI" panose="020B0604030504040204" pitchFamily="50" charset="-128"/>
                        </a:rPr>
                        <a:t> </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smtClean="0">
                          <a:effectLst/>
                          <a:latin typeface="+mn-ea"/>
                          <a:ea typeface="+mn-ea"/>
                        </a:rPr>
                        <a:t>計画策定時</a:t>
                      </a:r>
                      <a:r>
                        <a:rPr lang="ja-JP" sz="1200" b="1" dirty="0" smtClean="0">
                          <a:effectLst/>
                          <a:latin typeface="+mn-ea"/>
                          <a:ea typeface="+mn-ea"/>
                        </a:rPr>
                        <a:t>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effectLst/>
                          <a:latin typeface="+mn-ea"/>
                          <a:ea typeface="+mn-ea"/>
                        </a:rPr>
                        <a:t>現在の状況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0000">
                <a:tc>
                  <a:txBody>
                    <a:bodyPr/>
                    <a:lstStyle/>
                    <a:p>
                      <a:pPr algn="ctr" fontAlgn="auto">
                        <a:lnSpc>
                          <a:spcPct val="100000"/>
                        </a:lnSpc>
                        <a:spcAft>
                          <a:spcPts val="0"/>
                        </a:spcAft>
                      </a:pPr>
                      <a:r>
                        <a:rPr lang="ja-JP" sz="1400" b="0" dirty="0">
                          <a:effectLst/>
                          <a:latin typeface="Meiryo UI" panose="020B0604030504040204" pitchFamily="50" charset="-128"/>
                          <a:ea typeface="Meiryo UI" panose="020B0604030504040204" pitchFamily="50" charset="-128"/>
                        </a:rPr>
                        <a:t>１</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大阪産（もん）を購入できる販売店や</a:t>
                      </a:r>
                      <a:endParaRPr lang="en-US" altLang="ja-JP" sz="1200" b="1" dirty="0" smtClean="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料理店の増加（大阪産（もん）ロゴマーク</a:t>
                      </a:r>
                      <a:endParaRPr lang="en-US" altLang="ja-JP" sz="1200" b="1" dirty="0" smtClean="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使用許可件数）</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effectLst/>
                          <a:latin typeface="+mn-ea"/>
                          <a:ea typeface="+mn-ea"/>
                        </a:rPr>
                        <a:t>385</a:t>
                      </a:r>
                      <a:r>
                        <a:rPr lang="ja-JP" altLang="en-US" sz="1200" b="1" dirty="0" smtClean="0">
                          <a:effectLst/>
                          <a:latin typeface="+mn-ea"/>
                          <a:ea typeface="+mn-ea"/>
                        </a:rPr>
                        <a:t>件</a:t>
                      </a: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chemeClr val="tx1"/>
                          </a:solidFill>
                          <a:effectLst/>
                          <a:latin typeface="+mn-ea"/>
                          <a:ea typeface="+mn-ea"/>
                          <a:cs typeface="HG丸ｺﾞｼｯｸM-PRO"/>
                        </a:rPr>
                        <a:t>527</a:t>
                      </a:r>
                      <a:r>
                        <a:rPr lang="ja-JP" altLang="en-US" sz="1200" b="1" dirty="0" smtClean="0">
                          <a:solidFill>
                            <a:schemeClr val="tx1"/>
                          </a:solidFill>
                          <a:effectLst/>
                          <a:latin typeface="+mn-ea"/>
                          <a:ea typeface="+mn-ea"/>
                          <a:cs typeface="HG丸ｺﾞｼｯｸM-PRO"/>
                        </a:rPr>
                        <a:t>件（</a:t>
                      </a:r>
                      <a:r>
                        <a:rPr lang="en-US" altLang="ja-JP" sz="1200" b="1" dirty="0" smtClean="0">
                          <a:solidFill>
                            <a:schemeClr val="tx1"/>
                          </a:solidFill>
                          <a:effectLst/>
                          <a:latin typeface="+mn-ea"/>
                          <a:ea typeface="+mn-ea"/>
                          <a:cs typeface="HG丸ｺﾞｼｯｸM-PRO"/>
                        </a:rPr>
                        <a:t>R3.12</a:t>
                      </a:r>
                      <a:r>
                        <a:rPr lang="ja-JP" altLang="en-US" sz="1200" b="1" dirty="0" smtClean="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chemeClr val="tx1"/>
                          </a:solidFill>
                          <a:effectLst/>
                          <a:latin typeface="+mn-ea"/>
                          <a:ea typeface="+mn-ea"/>
                          <a:cs typeface="HG丸ｺﾞｼｯｸM-PRO"/>
                        </a:rPr>
                        <a:t>530</a:t>
                      </a:r>
                      <a:r>
                        <a:rPr lang="ja-JP" altLang="en-US" sz="1200" b="1" dirty="0" smtClean="0">
                          <a:solidFill>
                            <a:schemeClr val="tx1"/>
                          </a:solidFill>
                          <a:effectLst/>
                          <a:latin typeface="+mn-ea"/>
                          <a:ea typeface="+mn-ea"/>
                          <a:cs typeface="HG丸ｺﾞｼｯｸM-PRO"/>
                        </a:rPr>
                        <a:t>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494">
                <a:tc>
                  <a:txBody>
                    <a:bodyPr/>
                    <a:lstStyle/>
                    <a:p>
                      <a:pPr algn="ctr" fontAlgn="auto">
                        <a:lnSpc>
                          <a:spcPct val="100000"/>
                        </a:lnSpc>
                        <a:spcAft>
                          <a:spcPts val="0"/>
                        </a:spcAft>
                      </a:pPr>
                      <a:r>
                        <a:rPr lang="ja-JP" altLang="en-US" sz="1400" b="0" dirty="0" smtClean="0">
                          <a:solidFill>
                            <a:schemeClr val="bg1"/>
                          </a:solidFill>
                          <a:effectLst/>
                          <a:latin typeface="Meiryo UI" panose="020B0604030504040204" pitchFamily="50" charset="-128"/>
                          <a:ea typeface="Meiryo UI" panose="020B0604030504040204" pitchFamily="50" charset="-128"/>
                          <a:cs typeface="HG丸ｺﾞｼｯｸM-PRO"/>
                        </a:rPr>
                        <a:t>２</a:t>
                      </a: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郷土料理等の地域や家庭で受け継がれてきた</a:t>
                      </a:r>
                      <a:endParaRPr lang="en-US" altLang="ja-JP" sz="1200" b="1" dirty="0" smtClean="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料理や味、箸づかい等の食べ方・作法を継承し、伝えている府民の割合の増加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mn-ea"/>
                          <a:ea typeface="+mn-ea"/>
                          <a:cs typeface="HG丸ｺﾞｼｯｸM-PRO"/>
                        </a:rPr>
                        <a:t>21.9%</a:t>
                      </a: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15.1%</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R2)</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mn-ea"/>
                          <a:ea typeface="+mn-ea"/>
                          <a:cs typeface="HG丸ｺﾞｼｯｸM-PRO"/>
                        </a:rPr>
                        <a:t>30%</a:t>
                      </a:r>
                      <a:r>
                        <a:rPr lang="ja-JP" altLang="en-US" sz="1200" b="1" dirty="0" smtClean="0">
                          <a:solidFill>
                            <a:srgbClr val="000000"/>
                          </a:solidFill>
                          <a:effectLst/>
                          <a:latin typeface="+mn-ea"/>
                          <a:ea typeface="+mn-ea"/>
                          <a:cs typeface="HG丸ｺﾞｼｯｸM-PRO"/>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正方形/長方形 17"/>
          <p:cNvSpPr/>
          <p:nvPr/>
        </p:nvSpPr>
        <p:spPr>
          <a:xfrm>
            <a:off x="249419" y="4837124"/>
            <a:ext cx="8907899" cy="415498"/>
          </a:xfrm>
          <a:prstGeom prst="rect">
            <a:avLst/>
          </a:prstGeom>
        </p:spPr>
        <p:txBody>
          <a:bodyPr wrap="square">
            <a:spAutoFit/>
          </a:bodyPr>
          <a:lstStyle/>
          <a:p>
            <a:pPr marL="269240" indent="101600">
              <a:spcAft>
                <a:spcPts val="0"/>
              </a:spcAft>
            </a:pPr>
            <a:r>
              <a:rPr lang="en-US" altLang="ja-JP" sz="1050" kern="100" dirty="0" smtClean="0">
                <a:latin typeface="+mn-ea"/>
                <a:cs typeface="Times New Roman" panose="02020603050405020304" pitchFamily="18" charset="0"/>
              </a:rPr>
              <a:t>1</a:t>
            </a:r>
            <a:r>
              <a:rPr lang="ja-JP" altLang="ja-JP" sz="1050" kern="100" dirty="0">
                <a:latin typeface="+mn-ea"/>
                <a:cs typeface="Times New Roman" panose="02020603050405020304" pitchFamily="18" charset="0"/>
              </a:rPr>
              <a:t>　大阪府環境農林水産部流通対策室</a:t>
            </a:r>
            <a:r>
              <a:rPr lang="ja-JP" altLang="ja-JP" sz="1050" kern="100" dirty="0" smtClean="0">
                <a:latin typeface="+mn-ea"/>
                <a:cs typeface="Times New Roman" panose="02020603050405020304" pitchFamily="18" charset="0"/>
              </a:rPr>
              <a:t>調べ</a:t>
            </a:r>
            <a:endParaRPr lang="en-US" altLang="ja-JP" sz="1050" kern="100" dirty="0" smtClean="0">
              <a:latin typeface="+mn-ea"/>
              <a:cs typeface="Times New Roman" panose="02020603050405020304" pitchFamily="18" charset="0"/>
            </a:endParaRPr>
          </a:p>
          <a:p>
            <a:pPr marL="269240" indent="101600" algn="just">
              <a:spcAft>
                <a:spcPts val="0"/>
              </a:spcAft>
            </a:pPr>
            <a:r>
              <a:rPr lang="en-US" altLang="ja-JP" sz="1050" kern="100" dirty="0" smtClean="0">
                <a:latin typeface="+mn-ea"/>
                <a:cs typeface="Times New Roman" panose="02020603050405020304" pitchFamily="18" charset="0"/>
              </a:rPr>
              <a:t>2</a:t>
            </a:r>
            <a:r>
              <a:rPr lang="ja-JP" altLang="ja-JP" sz="1050" kern="100" dirty="0" smtClean="0">
                <a:latin typeface="+mn-ea"/>
                <a:cs typeface="Times New Roman" panose="02020603050405020304" pitchFamily="18" charset="0"/>
              </a:rPr>
              <a:t>　「お口の健康」と「食育」に関するアンケート（大阪府）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a:t>
            </a:r>
            <a:r>
              <a:rPr lang="ja-JP" altLang="en-US" sz="1050" kern="100" dirty="0" smtClean="0">
                <a:latin typeface="+mn-ea"/>
                <a:cs typeface="Times New Roman" panose="02020603050405020304" pitchFamily="18" charset="0"/>
              </a:rPr>
              <a:t>（計画策定時</a:t>
            </a:r>
            <a:r>
              <a:rPr lang="en-US" altLang="ja-JP" sz="1050" kern="100" dirty="0" smtClean="0">
                <a:latin typeface="+mn-ea"/>
                <a:cs typeface="Times New Roman" panose="02020603050405020304" pitchFamily="18" charset="0"/>
              </a:rPr>
              <a:t>/</a:t>
            </a:r>
            <a:r>
              <a:rPr lang="ja-JP" altLang="en-US" sz="1050" kern="100" dirty="0" smtClean="0">
                <a:latin typeface="+mn-ea"/>
                <a:cs typeface="Times New Roman" panose="02020603050405020304" pitchFamily="18" charset="0"/>
              </a:rPr>
              <a:t>現在）</a:t>
            </a:r>
            <a:endParaRPr lang="ja-JP" altLang="ja-JP" sz="1050" kern="100" dirty="0">
              <a:latin typeface="+mn-ea"/>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439580786"/>
              </p:ext>
            </p:extLst>
          </p:nvPr>
        </p:nvGraphicFramePr>
        <p:xfrm>
          <a:off x="633000" y="5500047"/>
          <a:ext cx="8640000" cy="1005840"/>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489255635"/>
                    </a:ext>
                  </a:extLst>
                </a:gridCol>
              </a:tblGrid>
              <a:tr h="952383">
                <a:tc>
                  <a:txBody>
                    <a:bodyPr/>
                    <a:lstStyle/>
                    <a:p>
                      <a:r>
                        <a:rPr kumimoji="1" lang="ja-JP" altLang="en-US" sz="1200" b="1" dirty="0" smtClean="0">
                          <a:solidFill>
                            <a:schemeClr val="tx1"/>
                          </a:solidFill>
                          <a:latin typeface="+mn-ea"/>
                          <a:ea typeface="+mn-ea"/>
                        </a:rPr>
                        <a:t>▽府民が身近に生産から消費まで体験できる機会づくりを進めることが必要です。</a:t>
                      </a:r>
                    </a:p>
                    <a:p>
                      <a:r>
                        <a:rPr kumimoji="1" lang="ja-JP" altLang="en-US" sz="1200" b="1" dirty="0" smtClean="0">
                          <a:solidFill>
                            <a:schemeClr val="tx1"/>
                          </a:solidFill>
                          <a:latin typeface="+mn-ea"/>
                          <a:ea typeface="+mn-ea"/>
                        </a:rPr>
                        <a:t>▽大阪産（もん）を実際に手にし、購入できる販売店や料理店等を増やし、地産地消、消費拡大を図ることが必要です。</a:t>
                      </a:r>
                    </a:p>
                    <a:p>
                      <a:r>
                        <a:rPr kumimoji="1" lang="ja-JP" altLang="en-US" sz="1200" b="1" dirty="0" smtClean="0">
                          <a:solidFill>
                            <a:schemeClr val="tx1"/>
                          </a:solidFill>
                          <a:latin typeface="+mn-ea"/>
                          <a:ea typeface="+mn-ea"/>
                        </a:rPr>
                        <a:t>▽府民一人ひとりが食への感謝の気持ちを深めるとともに、食品ロスの現状や削減の必要性についても認識を深め、食品</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ロスの削減に主体的に取り組むことが必要です。</a:t>
                      </a:r>
                    </a:p>
                    <a:p>
                      <a:r>
                        <a:rPr kumimoji="1" lang="ja-JP" altLang="en-US" sz="1200" b="1" dirty="0" smtClean="0">
                          <a:solidFill>
                            <a:schemeClr val="tx1"/>
                          </a:solidFill>
                          <a:latin typeface="+mn-ea"/>
                          <a:ea typeface="+mn-ea"/>
                        </a:rPr>
                        <a:t>▽伝統的な食文化に関する府民の関心と理解を深め、次世代に伝えていく取組みが必要です。</a:t>
                      </a:r>
                      <a:endParaRPr kumimoji="1" lang="ja-JP" altLang="en-US" sz="14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656341"/>
                  </a:ext>
                </a:extLst>
              </a:tr>
            </a:tbl>
          </a:graphicData>
        </a:graphic>
      </p:graphicFrame>
      <p:sp>
        <p:nvSpPr>
          <p:cNvPr id="17" name="Rectangle 1"/>
          <p:cNvSpPr>
            <a:spLocks noChangeArrowheads="1"/>
          </p:cNvSpPr>
          <p:nvPr/>
        </p:nvSpPr>
        <p:spPr bwMode="auto">
          <a:xfrm>
            <a:off x="281772" y="520163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
        <p:nvSpPr>
          <p:cNvPr id="19" name="テキスト ボックス 18"/>
          <p:cNvSpPr txBox="1"/>
          <p:nvPr/>
        </p:nvSpPr>
        <p:spPr>
          <a:xfrm>
            <a:off x="9198799" y="6327867"/>
            <a:ext cx="434365" cy="338554"/>
          </a:xfrm>
          <a:prstGeom prst="rect">
            <a:avLst/>
          </a:prstGeom>
          <a:noFill/>
        </p:spPr>
        <p:txBody>
          <a:bodyPr wrap="square" rtlCol="0">
            <a:spAutoFit/>
          </a:bodyPr>
          <a:lstStyle/>
          <a:p>
            <a:pPr algn="r"/>
            <a:r>
              <a:rPr kumimoji="1" lang="en-US" altLang="ja-JP" sz="1600" dirty="0">
                <a:latin typeface="+mn-ea"/>
              </a:rPr>
              <a:t>9</a:t>
            </a:r>
            <a:endParaRPr kumimoji="1" lang="ja-JP" altLang="en-US" sz="1600" dirty="0">
              <a:latin typeface="+mn-ea"/>
            </a:endParaRPr>
          </a:p>
        </p:txBody>
      </p:sp>
    </p:spTree>
    <p:extLst>
      <p:ext uri="{BB962C8B-B14F-4D97-AF65-F5344CB8AC3E}">
        <p14:creationId xmlns:p14="http://schemas.microsoft.com/office/powerpoint/2010/main" val="1189989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現状･課題</a:t>
            </a:r>
            <a:endParaRPr lang="ja-JP" altLang="ja-JP"/>
          </a:p>
          <a:p>
            <a:pPr fontAlgn="ctr"/>
            <a:r>
              <a:rPr kumimoji="1" lang="ja-JP" altLang="ja-JP" b="1"/>
              <a:t>▽府民が身近に生産から消費まで体験できる機会づくりを進めることが必要です。</a:t>
            </a:r>
            <a:endParaRPr lang="ja-JP" altLang="ja-JP"/>
          </a:p>
          <a:p>
            <a:pPr fontAlgn="ctr"/>
            <a:r>
              <a:rPr kumimoji="1" lang="ja-JP" altLang="ja-JP" b="1"/>
              <a:t>▽大阪産（もん）を実際に手にし、購入できる販売店や料理店等を増やし、地産地消、消費拡大を図ることが必要です。</a:t>
            </a:r>
            <a:endParaRPr lang="ja-JP" altLang="ja-JP"/>
          </a:p>
          <a:p>
            <a:pPr fontAlgn="ctr"/>
            <a:r>
              <a:rPr kumimoji="1" lang="ja-JP" altLang="ja-JP" b="1"/>
              <a:t>▽府民一人ひとりが食への感謝の気持ちを深めるとともに、食品ロスの現状や削減の必要性についても認識を深め、食品ロスの削減に主体的に取り組むことが必要です。</a:t>
            </a:r>
            <a:endParaRPr lang="ja-JP" altLang="ja-JP"/>
          </a:p>
          <a:p>
            <a:pPr fontAlgn="ctr"/>
            <a:r>
              <a:rPr kumimoji="1" lang="ja-JP" altLang="ja-JP" b="1"/>
              <a:t>▽伝統的な食文化に関する府民の関心と理解を深め、次世代に伝えていく取組みが必要です。</a:t>
            </a:r>
            <a:endParaRPr lang="ja-JP" altLang="ja-JP"/>
          </a:p>
        </p:txBody>
      </p:sp>
      <p:graphicFrame>
        <p:nvGraphicFramePr>
          <p:cNvPr id="9" name="表 8"/>
          <p:cNvGraphicFramePr>
            <a:graphicFrameLocks noGrp="1"/>
          </p:cNvGraphicFramePr>
          <p:nvPr>
            <p:extLst>
              <p:ext uri="{D42A27DB-BD31-4B8C-83A1-F6EECF244321}">
                <p14:modId xmlns:p14="http://schemas.microsoft.com/office/powerpoint/2010/main" val="2421666753"/>
              </p:ext>
            </p:extLst>
          </p:nvPr>
        </p:nvGraphicFramePr>
        <p:xfrm>
          <a:off x="629695" y="1002452"/>
          <a:ext cx="8646609" cy="5398939"/>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123560">
                <a:tc>
                  <a:txBody>
                    <a:bodyPr/>
                    <a:lstStyle/>
                    <a:p>
                      <a:pPr>
                        <a:lnSpc>
                          <a:spcPts val="1600"/>
                        </a:lnSpc>
                      </a:pPr>
                      <a:r>
                        <a:rPr kumimoji="1" lang="ja-JP" altLang="en-US" sz="1600" dirty="0" smtClean="0"/>
                        <a:t> </a:t>
                      </a:r>
                      <a:r>
                        <a:rPr kumimoji="1" lang="ja-JP" altLang="en-US" sz="1600" dirty="0" smtClean="0">
                          <a:solidFill>
                            <a:schemeClr val="bg1"/>
                          </a:solidFill>
                        </a:rPr>
                        <a:t>本年度の     </a:t>
                      </a:r>
                      <a:endParaRPr kumimoji="1" lang="en-US" altLang="ja-JP" sz="1600" dirty="0" smtClean="0">
                        <a:solidFill>
                          <a:schemeClr val="bg1"/>
                        </a:solidFill>
                      </a:endParaRPr>
                    </a:p>
                    <a:p>
                      <a:pPr>
                        <a:lnSpc>
                          <a:spcPts val="1600"/>
                        </a:lnSpc>
                      </a:pPr>
                      <a:r>
                        <a:rPr kumimoji="1" lang="en-US" altLang="ja-JP" sz="1600" dirty="0" smtClean="0">
                          <a:solidFill>
                            <a:schemeClr val="bg1"/>
                          </a:solidFill>
                        </a:rPr>
                        <a:t> </a:t>
                      </a:r>
                      <a:r>
                        <a:rPr kumimoji="1" lang="ja-JP" altLang="en-US" sz="1600" dirty="0" smtClean="0">
                          <a:solidFill>
                            <a:schemeClr val="bg1"/>
                          </a:solidFill>
                        </a:rPr>
                        <a:t>取組</a:t>
                      </a:r>
                      <a:endParaRPr kumimoji="1" lang="ja-JP" alt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rPr>
                        <a:t>《</a:t>
                      </a:r>
                      <a:r>
                        <a:rPr kumimoji="1" lang="ja-JP" altLang="en-US" sz="1200" b="1" u="sng" dirty="0" smtClean="0">
                          <a:solidFill>
                            <a:schemeClr val="tx1"/>
                          </a:solidFill>
                          <a:latin typeface="+mn-ea"/>
                          <a:ea typeface="+mn-ea"/>
                        </a:rPr>
                        <a:t>食の生産・流通に関する体験・交流の促進</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■直売所で開催する販売イベント等について</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で情報発信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■直売所の開設支援に係るチラシを作成・配布</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■市町村及び府立学校で給食献立に地域の食材や郷土料理等を導入</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大阪産農水産物の利用促進及び消費拡大</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■大阪産（もん）を購入できる販売店や料理店等の拡大　</a:t>
                      </a:r>
                      <a:r>
                        <a:rPr kumimoji="1" lang="en-US" altLang="ja-JP" sz="1100" b="1" dirty="0" smtClean="0">
                          <a:solidFill>
                            <a:schemeClr val="tx1"/>
                          </a:solidFill>
                          <a:latin typeface="+mn-ea"/>
                          <a:ea typeface="+mn-ea"/>
                        </a:rPr>
                        <a:t>527</a:t>
                      </a:r>
                      <a:r>
                        <a:rPr kumimoji="1" lang="ja-JP" altLang="en-US" sz="1100" b="1" dirty="0" smtClean="0">
                          <a:solidFill>
                            <a:schemeClr val="tx1"/>
                          </a:solidFill>
                          <a:latin typeface="+mn-ea"/>
                          <a:ea typeface="+mn-ea"/>
                        </a:rPr>
                        <a:t>件（</a:t>
                      </a:r>
                      <a:r>
                        <a:rPr kumimoji="1" lang="en-US" altLang="ja-JP" sz="1100" b="1" dirty="0" smtClean="0">
                          <a:solidFill>
                            <a:schemeClr val="tx1"/>
                          </a:solidFill>
                          <a:latin typeface="+mn-ea"/>
                          <a:ea typeface="+mn-ea"/>
                        </a:rPr>
                        <a:t>R3.12</a:t>
                      </a:r>
                      <a:r>
                        <a:rPr kumimoji="1" lang="ja-JP" altLang="en-US" sz="1100" b="1" dirty="0" smtClean="0">
                          <a:solidFill>
                            <a:schemeClr val="tx1"/>
                          </a:solidFill>
                          <a:latin typeface="+mn-ea"/>
                          <a:ea typeface="+mn-ea"/>
                        </a:rPr>
                        <a:t>末）</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■大阪産（もん）のＰＲと利用促進のため、ホームページ、大阪産（もん）</a:t>
                      </a:r>
                      <a:r>
                        <a:rPr kumimoji="1" lang="en-US" altLang="ja-JP" sz="1100" b="1" dirty="0" smtClean="0">
                          <a:solidFill>
                            <a:schemeClr val="tx1"/>
                          </a:solidFill>
                          <a:latin typeface="+mn-ea"/>
                          <a:ea typeface="+mn-ea"/>
                        </a:rPr>
                        <a:t>Facebook</a:t>
                      </a:r>
                      <a:r>
                        <a:rPr kumimoji="1" lang="ja-JP" altLang="en-US" sz="1100" b="1" dirty="0" err="1" smtClean="0">
                          <a:solidFill>
                            <a:schemeClr val="tx1"/>
                          </a:solidFill>
                          <a:latin typeface="+mn-ea"/>
                          <a:ea typeface="+mn-ea"/>
                        </a:rPr>
                        <a:t>、</a:t>
                      </a:r>
                      <a:r>
                        <a:rPr kumimoji="1" lang="ja-JP" altLang="en-US" sz="1100" b="1" dirty="0" smtClean="0">
                          <a:solidFill>
                            <a:schemeClr val="tx1"/>
                          </a:solidFill>
                          <a:latin typeface="+mn-ea"/>
                          <a:ea typeface="+mn-ea"/>
                        </a:rPr>
                        <a:t>大阪産（もん）</a:t>
                      </a:r>
                      <a:r>
                        <a:rPr kumimoji="1" lang="en-US" altLang="ja-JP" sz="1100" b="1" dirty="0" smtClean="0">
                          <a:solidFill>
                            <a:schemeClr val="tx1"/>
                          </a:solidFill>
                          <a:latin typeface="+mn-ea"/>
                          <a:ea typeface="+mn-ea"/>
                        </a:rPr>
                        <a:t>Twitter</a:t>
                      </a:r>
                    </a:p>
                    <a:p>
                      <a:pPr marL="174625" indent="-174625"/>
                      <a:r>
                        <a:rPr kumimoji="1" lang="ja-JP" altLang="en-US" sz="1100" b="1" dirty="0" smtClean="0">
                          <a:solidFill>
                            <a:schemeClr val="tx1"/>
                          </a:solidFill>
                          <a:latin typeface="+mn-ea"/>
                          <a:ea typeface="+mn-ea"/>
                        </a:rPr>
                        <a:t>　大阪産（もん）ファン通信等による情報発信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■市町村や民間団体等が実施する地産地消、食文化継承等の食育活動への補助</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（申請</a:t>
                      </a:r>
                      <a:r>
                        <a:rPr kumimoji="1" lang="en-US" altLang="ja-JP" sz="1100" b="1" dirty="0" smtClean="0">
                          <a:solidFill>
                            <a:schemeClr val="tx1"/>
                          </a:solidFill>
                          <a:latin typeface="+mn-ea"/>
                          <a:ea typeface="+mn-ea"/>
                        </a:rPr>
                        <a:t>8</a:t>
                      </a:r>
                      <a:r>
                        <a:rPr kumimoji="1" lang="ja-JP" altLang="en-US" sz="1100" b="1" dirty="0" smtClean="0">
                          <a:solidFill>
                            <a:schemeClr val="tx1"/>
                          </a:solidFill>
                          <a:latin typeface="+mn-ea"/>
                          <a:ea typeface="+mn-ea"/>
                        </a:rPr>
                        <a:t>者、新型コロナウイルス感染症の影響により</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者が中止）</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■「大阪の魚と漁業を</a:t>
                      </a:r>
                      <a:r>
                        <a:rPr kumimoji="1" lang="en-US" altLang="ja-JP" sz="1100" b="1" dirty="0" smtClean="0">
                          <a:solidFill>
                            <a:schemeClr val="tx1"/>
                          </a:solidFill>
                          <a:latin typeface="+mn-ea"/>
                          <a:ea typeface="+mn-ea"/>
                        </a:rPr>
                        <a:t>10</a:t>
                      </a:r>
                      <a:r>
                        <a:rPr kumimoji="1" lang="ja-JP" altLang="en-US" sz="1100" b="1" dirty="0" smtClean="0">
                          <a:solidFill>
                            <a:schemeClr val="tx1"/>
                          </a:solidFill>
                          <a:latin typeface="+mn-ea"/>
                          <a:ea typeface="+mn-ea"/>
                        </a:rPr>
                        <a:t>倍楽しむ本」「大阪の畜産えぇもん</a:t>
                      </a:r>
                      <a:r>
                        <a:rPr kumimoji="1" lang="en-US" altLang="ja-JP" sz="1100" b="1" dirty="0" smtClean="0">
                          <a:solidFill>
                            <a:schemeClr val="tx1"/>
                          </a:solidFill>
                          <a:latin typeface="+mn-ea"/>
                          <a:ea typeface="+mn-ea"/>
                        </a:rPr>
                        <a:t>BOOK</a:t>
                      </a:r>
                      <a:r>
                        <a:rPr kumimoji="1" lang="ja-JP" altLang="en-US" sz="1100" b="1" dirty="0" smtClean="0">
                          <a:solidFill>
                            <a:schemeClr val="tx1"/>
                          </a:solidFill>
                          <a:latin typeface="+mn-ea"/>
                          <a:ea typeface="+mn-ea"/>
                        </a:rPr>
                        <a:t>」等を活用した情報発信</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大阪産農林水産物を府民が身近に触れられる場の情報発信</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■府内の朝市・直売所、農業体験農園（もぎとり園）及び農に親しむ施設について、府のホームページに掲載</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■魚庭の大漁旗デザインコンクールの開催</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大阪湾に対する関心を高めるため、小学生を対象に実施　応募</a:t>
                      </a:r>
                      <a:r>
                        <a:rPr kumimoji="1" lang="zh-CN" altLang="en-US" sz="1100" b="1" dirty="0" smtClean="0">
                          <a:solidFill>
                            <a:schemeClr val="tx1"/>
                          </a:solidFill>
                          <a:latin typeface="游ゴシック" panose="020B0400000000000000" pitchFamily="50" charset="-128"/>
                          <a:ea typeface="游ゴシック" panose="020B0400000000000000" pitchFamily="50" charset="-128"/>
                        </a:rPr>
                        <a:t>総数</a:t>
                      </a:r>
                      <a:r>
                        <a:rPr kumimoji="1" lang="en-US" altLang="ja-JP" sz="1100" b="1" dirty="0" smtClean="0">
                          <a:solidFill>
                            <a:schemeClr val="tx1"/>
                          </a:solidFill>
                          <a:latin typeface="游ゴシック" panose="020B0400000000000000" pitchFamily="50" charset="-128"/>
                          <a:ea typeface="游ゴシック" panose="020B0400000000000000" pitchFamily="50" charset="-128"/>
                        </a:rPr>
                        <a:t>775</a:t>
                      </a:r>
                      <a:r>
                        <a:rPr kumimoji="1" lang="zh-CN" altLang="en-US" sz="1100" b="1" dirty="0" smtClean="0">
                          <a:solidFill>
                            <a:schemeClr val="tx1"/>
                          </a:solidFill>
                          <a:latin typeface="游ゴシック" panose="020B0400000000000000" pitchFamily="50" charset="-128"/>
                          <a:ea typeface="游ゴシック" panose="020B0400000000000000" pitchFamily="50" charset="-128"/>
                        </a:rPr>
                        <a:t>作品</a:t>
                      </a:r>
                      <a:endParaRPr kumimoji="1" lang="en-US" altLang="ja-JP" sz="1100" b="1" dirty="0" smtClean="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75379">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smtClean="0">
                          <a:ln>
                            <a:noFill/>
                          </a:ln>
                          <a:solidFill>
                            <a:schemeClr val="tx1"/>
                          </a:solidFill>
                          <a:effectLst/>
                          <a:uLnTx/>
                          <a:uFillTx/>
                          <a:latin typeface="+mn-ea"/>
                          <a:ea typeface="+mn-ea"/>
                          <a:cs typeface="+mn-cs"/>
                        </a:rPr>
                        <a:t>コロナ禍における</a:t>
                      </a:r>
                      <a:r>
                        <a:rPr kumimoji="1" lang="ja-JP" altLang="en-US" sz="1100" b="1" dirty="0" smtClean="0">
                          <a:solidFill>
                            <a:schemeClr val="tx1"/>
                          </a:solidFill>
                          <a:latin typeface="+mn-ea"/>
                          <a:ea typeface="+mn-ea"/>
                        </a:rPr>
                        <a:t>体験の場の提供、イベントの開催</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■調理実習の開催は見合わせ、引き続き出前講習会を開催予定</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■感染対策をとったイベントの開催</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39942"/>
                  </a:ext>
                </a:extLst>
              </a:tr>
              <a:tr h="900000">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solidFill>
                            <a:schemeClr val="tx1"/>
                          </a:solidFill>
                          <a:latin typeface="+mn-ea"/>
                          <a:ea typeface="+mn-ea"/>
                        </a:rPr>
                        <a:t>大阪産</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もん</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グローバルブランド化促進事業費　</a:t>
                      </a:r>
                      <a:r>
                        <a:rPr kumimoji="1" lang="en-US" altLang="ja-JP" sz="1100" b="1" dirty="0" smtClean="0">
                          <a:solidFill>
                            <a:schemeClr val="tx1"/>
                          </a:solidFill>
                          <a:latin typeface="+mn-ea"/>
                          <a:ea typeface="+mn-ea"/>
                        </a:rPr>
                        <a:t>55,942</a:t>
                      </a:r>
                      <a:r>
                        <a:rPr kumimoji="1" lang="ja-JP" altLang="en-US" sz="1100" b="1" dirty="0" smtClean="0">
                          <a:solidFill>
                            <a:schemeClr val="tx1"/>
                          </a:solidFill>
                          <a:latin typeface="+mn-ea"/>
                          <a:ea typeface="+mn-ea"/>
                        </a:rPr>
                        <a:t>千円</a:t>
                      </a:r>
                      <a:endParaRPr kumimoji="1" lang="ja-JP" altLang="en-US"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835777"/>
                  </a:ext>
                </a:extLst>
              </a:tr>
            </a:tbl>
          </a:graphicData>
        </a:graphic>
      </p:graphicFrame>
      <p:sp>
        <p:nvSpPr>
          <p:cNvPr id="2" name="テキスト ボックス 1"/>
          <p:cNvSpPr txBox="1"/>
          <p:nvPr/>
        </p:nvSpPr>
        <p:spPr>
          <a:xfrm>
            <a:off x="571834" y="658702"/>
            <a:ext cx="8718118" cy="338554"/>
          </a:xfrm>
          <a:prstGeom prst="rect">
            <a:avLst/>
          </a:prstGeom>
          <a:noFill/>
        </p:spPr>
        <p:txBody>
          <a:bodyPr wrap="square" rtlCol="0">
            <a:spAutoFit/>
          </a:bodyPr>
          <a:lstStyle/>
          <a:p>
            <a:r>
              <a:rPr kumimoji="1" lang="ja-JP" altLang="en-US" sz="1600" b="1" dirty="0">
                <a:latin typeface="+mn-ea"/>
              </a:rPr>
              <a:t>①地産地消の</a:t>
            </a:r>
            <a:r>
              <a:rPr kumimoji="1" lang="ja-JP" altLang="en-US" sz="1600" b="1" dirty="0" smtClean="0">
                <a:latin typeface="+mn-ea"/>
              </a:rPr>
              <a:t>推進　</a:t>
            </a:r>
            <a:r>
              <a:rPr kumimoji="1" lang="en-US" altLang="ja-JP" sz="1600" b="1" dirty="0" smtClean="0">
                <a:latin typeface="+mn-ea"/>
              </a:rPr>
              <a:t>P45</a:t>
            </a:r>
            <a:r>
              <a:rPr kumimoji="1" lang="ja-JP" altLang="en-US" sz="1600" b="1" dirty="0" smtClean="0">
                <a:latin typeface="+mn-ea"/>
              </a:rPr>
              <a:t>　</a:t>
            </a:r>
            <a:endParaRPr kumimoji="1" lang="ja-JP" altLang="en-US" sz="1600" b="1" dirty="0">
              <a:latin typeface="+mn-ea"/>
            </a:endParaRPr>
          </a:p>
        </p:txBody>
      </p:sp>
      <p:grpSp>
        <p:nvGrpSpPr>
          <p:cNvPr id="7" name="グループ化 6"/>
          <p:cNvGrpSpPr/>
          <p:nvPr/>
        </p:nvGrpSpPr>
        <p:grpSpPr>
          <a:xfrm>
            <a:off x="8333362" y="682729"/>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 name="Rectangle 1"/>
          <p:cNvSpPr>
            <a:spLocks noChangeArrowheads="1"/>
          </p:cNvSpPr>
          <p:nvPr/>
        </p:nvSpPr>
        <p:spPr bwMode="auto">
          <a:xfrm>
            <a:off x="280917" y="275769"/>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10</a:t>
            </a:r>
            <a:endParaRPr kumimoji="1" lang="ja-JP" altLang="en-US" sz="1600" dirty="0">
              <a:latin typeface="+mn-ea"/>
            </a:endParaRPr>
          </a:p>
        </p:txBody>
      </p:sp>
    </p:spTree>
    <p:extLst>
      <p:ext uri="{BB962C8B-B14F-4D97-AF65-F5344CB8AC3E}">
        <p14:creationId xmlns:p14="http://schemas.microsoft.com/office/powerpoint/2010/main" val="3686627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555466319"/>
              </p:ext>
            </p:extLst>
          </p:nvPr>
        </p:nvGraphicFramePr>
        <p:xfrm>
          <a:off x="629696" y="620710"/>
          <a:ext cx="8646609" cy="2766729"/>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521989">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■「食品ロス削減ワーキングチーム」関係部局等との連携により、担当部局で保育所・学校等での</a:t>
                      </a:r>
                    </a:p>
                    <a:p>
                      <a:pPr marL="174625" indent="-174625"/>
                      <a:r>
                        <a:rPr kumimoji="1" lang="ja-JP" altLang="en-US" sz="1100" b="1" dirty="0" smtClean="0">
                          <a:solidFill>
                            <a:schemeClr val="tx1"/>
                          </a:solidFill>
                          <a:latin typeface="+mn-ea"/>
                          <a:ea typeface="+mn-ea"/>
                        </a:rPr>
                        <a:t>　食育、地域での漁業体験や調理体験の取組みを推進</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■教育現場や地域の環境教育等で活用できる、食品ロス削減の教材ツールを掲載したポータルサイト</a:t>
                      </a:r>
                    </a:p>
                    <a:p>
                      <a:pPr marL="174625" indent="-174625"/>
                      <a:r>
                        <a:rPr kumimoji="1" lang="ja-JP" altLang="en-US" sz="1100" b="1" dirty="0" smtClean="0">
                          <a:solidFill>
                            <a:schemeClr val="tx1"/>
                          </a:solidFill>
                          <a:latin typeface="+mn-ea"/>
                          <a:ea typeface="+mn-ea"/>
                        </a:rPr>
                        <a:t> （デジタルコンテンツ）を作成</a:t>
                      </a:r>
                    </a:p>
                    <a:p>
                      <a:pPr marL="174625" indent="-174625"/>
                      <a:r>
                        <a:rPr kumimoji="1" lang="ja-JP" altLang="en-US" sz="1100" b="1" dirty="0" smtClean="0">
                          <a:solidFill>
                            <a:schemeClr val="tx1"/>
                          </a:solidFill>
                          <a:latin typeface="+mn-ea"/>
                          <a:ea typeface="+mn-ea"/>
                        </a:rPr>
                        <a:t>■「大阪府食品ロス削減推進計画」を令和</a:t>
                      </a:r>
                      <a:r>
                        <a:rPr kumimoji="1" lang="en-US" altLang="ja-JP" sz="1100" b="1" dirty="0" smtClean="0">
                          <a:solidFill>
                            <a:schemeClr val="tx1"/>
                          </a:solidFill>
                          <a:latin typeface="+mn-ea"/>
                          <a:ea typeface="+mn-ea"/>
                        </a:rPr>
                        <a:t>3</a:t>
                      </a:r>
                      <a:r>
                        <a:rPr kumimoji="1" lang="ja-JP" altLang="en-US" sz="1100" b="1" dirty="0" smtClean="0">
                          <a:solidFill>
                            <a:schemeClr val="tx1"/>
                          </a:solidFill>
                          <a:latin typeface="+mn-ea"/>
                          <a:ea typeface="+mn-ea"/>
                        </a:rPr>
                        <a:t>年</a:t>
                      </a:r>
                      <a:r>
                        <a:rPr kumimoji="1" lang="en-US" altLang="ja-JP" sz="1100" b="1" dirty="0" smtClean="0">
                          <a:solidFill>
                            <a:schemeClr val="tx1"/>
                          </a:solidFill>
                          <a:latin typeface="+mn-ea"/>
                          <a:ea typeface="+mn-ea"/>
                        </a:rPr>
                        <a:t>3</a:t>
                      </a:r>
                      <a:r>
                        <a:rPr kumimoji="1" lang="ja-JP" altLang="en-US" sz="1100" b="1" dirty="0" smtClean="0">
                          <a:solidFill>
                            <a:schemeClr val="tx1"/>
                          </a:solidFill>
                          <a:latin typeface="+mn-ea"/>
                          <a:ea typeface="+mn-ea"/>
                        </a:rPr>
                        <a:t>月に策定し、消費者への食品ロス削減に関する</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認知度向上の取組みを推進</a:t>
                      </a:r>
                    </a:p>
                    <a:p>
                      <a:pPr marL="174625" indent="-174625"/>
                      <a:r>
                        <a:rPr kumimoji="1" lang="ja-JP" altLang="en-US" sz="1100" b="1" dirty="0" smtClean="0">
                          <a:solidFill>
                            <a:schemeClr val="tx1"/>
                          </a:solidFill>
                          <a:latin typeface="+mn-ea"/>
                          <a:ea typeface="+mn-ea"/>
                        </a:rPr>
                        <a:t>■府食ロス計画に基づき、事業者と連携した普及啓発の取組みを推進するため、事業者、消費者、</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学識経験者等で構成する「食品ロス削減ネットワーク懇話会」を製造から消費まで流通全体に拡充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66874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■地域で普及啓発活動を推進するため、食品ロス削減ポータルサイトを積極的に活用し、食品ロス削減について</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発信・啓発できる人材を育成</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游ゴシック" panose="020B0400000000000000" pitchFamily="50" charset="-128"/>
                          <a:ea typeface="+mn-ea"/>
                        </a:rPr>
                        <a:t>食品ロス削減対策推進事業費（消費者行動促進支援事業）　</a:t>
                      </a:r>
                      <a:r>
                        <a:rPr kumimoji="1" lang="en-US" altLang="ja-JP" sz="1100" b="1" dirty="0" smtClean="0">
                          <a:latin typeface="游ゴシック" panose="020B0400000000000000" pitchFamily="50" charset="-128"/>
                          <a:ea typeface="+mn-ea"/>
                        </a:rPr>
                        <a:t>3,020</a:t>
                      </a:r>
                      <a:r>
                        <a:rPr kumimoji="1" lang="ja-JP" altLang="en-US" sz="1100" b="1" dirty="0" smtClean="0">
                          <a:latin typeface="游ゴシック" panose="020B0400000000000000" pitchFamily="50" charset="-128"/>
                          <a:ea typeface="+mn-ea"/>
                        </a:rPr>
                        <a:t>千円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テキスト ボックス 1"/>
          <p:cNvSpPr txBox="1"/>
          <p:nvPr/>
        </p:nvSpPr>
        <p:spPr>
          <a:xfrm>
            <a:off x="568870" y="280442"/>
            <a:ext cx="2804208" cy="338554"/>
          </a:xfrm>
          <a:prstGeom prst="rect">
            <a:avLst/>
          </a:prstGeom>
          <a:noFill/>
        </p:spPr>
        <p:txBody>
          <a:bodyPr wrap="square" rtlCol="0">
            <a:spAutoFit/>
          </a:bodyPr>
          <a:lstStyle/>
          <a:p>
            <a:r>
              <a:rPr kumimoji="1" lang="ja-JP" altLang="en-US" sz="1600" b="1" dirty="0"/>
              <a:t>②食品ロスの</a:t>
            </a:r>
            <a:r>
              <a:rPr kumimoji="1" lang="ja-JP" altLang="en-US" sz="1600" b="1" dirty="0" smtClean="0"/>
              <a:t>削減　</a:t>
            </a:r>
            <a:r>
              <a:rPr kumimoji="1" lang="en-US" altLang="ja-JP" sz="1600" b="1" dirty="0" smtClean="0">
                <a:latin typeface="+mn-ea"/>
              </a:rPr>
              <a:t>P46</a:t>
            </a:r>
            <a:endParaRPr kumimoji="1" lang="ja-JP" altLang="en-US" sz="1600" b="1" dirty="0">
              <a:latin typeface="+mn-ea"/>
            </a:endParaRPr>
          </a:p>
        </p:txBody>
      </p:sp>
      <p:grpSp>
        <p:nvGrpSpPr>
          <p:cNvPr id="7" name="グループ化 6"/>
          <p:cNvGrpSpPr/>
          <p:nvPr/>
        </p:nvGrpSpPr>
        <p:grpSpPr>
          <a:xfrm>
            <a:off x="8333362" y="298722"/>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6" name="表 15"/>
          <p:cNvGraphicFramePr>
            <a:graphicFrameLocks noGrp="1"/>
          </p:cNvGraphicFramePr>
          <p:nvPr>
            <p:extLst>
              <p:ext uri="{D42A27DB-BD31-4B8C-83A1-F6EECF244321}">
                <p14:modId xmlns:p14="http://schemas.microsoft.com/office/powerpoint/2010/main" val="825617237"/>
              </p:ext>
            </p:extLst>
          </p:nvPr>
        </p:nvGraphicFramePr>
        <p:xfrm>
          <a:off x="629696" y="3741898"/>
          <a:ext cx="8646609" cy="273105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105450">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■全国学校給食週間に、市町村で地域の食材や郷土料理等を取り入れた給食献立を実施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■大阪府食生活改善連絡協議会との連携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・協議会が行う日本型食生活の普及啓発活動への支援</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・協議会が作成した冊子「親から子へ子から孫へおおさか伝承の味」に掲載された郷土料理を</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おおさか食育通信</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で発信（</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回）</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3326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■市町村間での取組み内容に差が生じている。</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■関係団体の取組把握、連携強化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■好事例を共有し、地域の食材や郷土料理を取り入れた給食献立を実施</a:t>
                      </a:r>
                      <a:endParaRPr kumimoji="1"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■食文化の継承に向け、</a:t>
                      </a:r>
                      <a:r>
                        <a:rPr kumimoji="1" lang="en-US" altLang="ja-JP" sz="1100" b="1" dirty="0" smtClean="0">
                          <a:solidFill>
                            <a:schemeClr val="tx1"/>
                          </a:solidFill>
                          <a:latin typeface="+mn-ea"/>
                          <a:ea typeface="+mn-ea"/>
                        </a:rPr>
                        <a:t>SNS</a:t>
                      </a:r>
                      <a:r>
                        <a:rPr kumimoji="1" lang="ja-JP" altLang="en-US" sz="1100" b="1" dirty="0" smtClean="0">
                          <a:solidFill>
                            <a:schemeClr val="tx1"/>
                          </a:solidFill>
                          <a:latin typeface="+mn-ea"/>
                          <a:ea typeface="+mn-ea"/>
                        </a:rPr>
                        <a:t>等を活用した情報発信を行うとともに、関係団体の取組を支援する。</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健康・栄養</a:t>
                      </a:r>
                      <a:r>
                        <a:rPr kumimoji="1" lang="ja-JP" altLang="en-US" sz="1100" b="1" dirty="0" smtClean="0">
                          <a:solidFill>
                            <a:schemeClr val="tx1"/>
                          </a:solidFill>
                          <a:latin typeface="+mn-ea"/>
                          <a:ea typeface="+mn-ea"/>
                        </a:rPr>
                        <a:t>対策費　</a:t>
                      </a:r>
                      <a:r>
                        <a:rPr kumimoji="1" lang="en-US" altLang="ja-JP" sz="1100" b="1" dirty="0" smtClean="0">
                          <a:solidFill>
                            <a:schemeClr val="tx1"/>
                          </a:solidFill>
                          <a:latin typeface="+mn-ea"/>
                          <a:ea typeface="+mn-ea"/>
                        </a:rPr>
                        <a:t>5,869</a:t>
                      </a:r>
                      <a:r>
                        <a:rPr kumimoji="1" lang="ja-JP" altLang="en-US" sz="1100" b="1"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7" name="テキスト ボックス 16"/>
          <p:cNvSpPr txBox="1"/>
          <p:nvPr/>
        </p:nvSpPr>
        <p:spPr>
          <a:xfrm>
            <a:off x="568870" y="3438784"/>
            <a:ext cx="2681080" cy="338554"/>
          </a:xfrm>
          <a:prstGeom prst="rect">
            <a:avLst/>
          </a:prstGeom>
          <a:noFill/>
        </p:spPr>
        <p:txBody>
          <a:bodyPr wrap="square" rtlCol="0">
            <a:spAutoFit/>
          </a:bodyPr>
          <a:lstStyle/>
          <a:p>
            <a:r>
              <a:rPr kumimoji="1" lang="ja-JP" altLang="en-US" sz="1600" b="1" dirty="0" smtClean="0"/>
              <a:t>③</a:t>
            </a:r>
            <a:r>
              <a:rPr lang="ja-JP" altLang="en-US" sz="1600" b="1" dirty="0"/>
              <a:t>食文化の</a:t>
            </a:r>
            <a:r>
              <a:rPr lang="ja-JP" altLang="en-US" sz="1600" b="1" dirty="0" smtClean="0"/>
              <a:t>継承　</a:t>
            </a:r>
            <a:r>
              <a:rPr lang="en-US" altLang="ja-JP" sz="1600" b="1" dirty="0" smtClean="0">
                <a:latin typeface="+mn-ea"/>
              </a:rPr>
              <a:t>P46</a:t>
            </a:r>
            <a:r>
              <a:rPr lang="ja-JP" altLang="en-US" sz="1600" b="1" dirty="0" smtClean="0">
                <a:latin typeface="+mn-ea"/>
              </a:rPr>
              <a:t> </a:t>
            </a:r>
            <a:endParaRPr kumimoji="1" lang="ja-JP" altLang="en-US" sz="1600" b="1" dirty="0">
              <a:latin typeface="+mn-ea"/>
            </a:endParaRPr>
          </a:p>
        </p:txBody>
      </p:sp>
      <p:sp>
        <p:nvSpPr>
          <p:cNvPr id="18" name="テキスト ボックス 17"/>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11</a:t>
            </a:r>
            <a:endParaRPr kumimoji="1" lang="ja-JP" altLang="en-US" sz="1600" dirty="0">
              <a:latin typeface="+mn-ea"/>
            </a:endParaRPr>
          </a:p>
        </p:txBody>
      </p:sp>
    </p:spTree>
    <p:extLst>
      <p:ext uri="{BB962C8B-B14F-4D97-AF65-F5344CB8AC3E}">
        <p14:creationId xmlns:p14="http://schemas.microsoft.com/office/powerpoint/2010/main" val="2434073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916309"/>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２　食育</a:t>
            </a:r>
            <a:r>
              <a:rPr kumimoji="1" lang="ja-JP" altLang="en-US" sz="2000" b="1" dirty="0">
                <a:solidFill>
                  <a:schemeClr val="tx1"/>
                </a:solidFill>
                <a:latin typeface="Meiryo UI" panose="020B0604030504040204" pitchFamily="50" charset="-128"/>
                <a:ea typeface="Meiryo UI" panose="020B0604030504040204" pitchFamily="50" charset="-128"/>
              </a:rPr>
              <a:t>を支える社会環境整備</a:t>
            </a:r>
            <a:r>
              <a:rPr kumimoji="1" lang="ja-JP" altLang="en-US" sz="2000" b="1" dirty="0" smtClean="0">
                <a:solidFill>
                  <a:schemeClr val="tx1"/>
                </a:solidFill>
                <a:latin typeface="Meiryo UI" panose="020B0604030504040204" pitchFamily="50" charset="-128"/>
                <a:ea typeface="Meiryo UI" panose="020B0604030504040204" pitchFamily="50" charset="-128"/>
              </a:rPr>
              <a:t>　</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273000" y="68862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 </a:t>
            </a:r>
            <a:r>
              <a:rPr kumimoji="1" lang="ja-JP" altLang="en-US" sz="2000" b="1" dirty="0" smtClean="0">
                <a:ln w="0"/>
                <a:solidFill>
                  <a:schemeClr val="bg1"/>
                </a:solidFill>
                <a:effectLst>
                  <a:outerShdw blurRad="38100" dist="19050" dir="2700000" algn="tl" rotWithShape="0">
                    <a:schemeClr val="dk1">
                      <a:alpha val="40000"/>
                    </a:schemeClr>
                  </a:outerShdw>
                </a:effectLst>
                <a:latin typeface="+mn-ea"/>
              </a:rPr>
              <a:t>（１）多様な主体による食育推進運動の展開　</a:t>
            </a:r>
            <a:r>
              <a:rPr kumimoji="1" lang="ja-JP" altLang="en-US" b="1" dirty="0" smtClean="0">
                <a:ln w="0"/>
                <a:solidFill>
                  <a:schemeClr val="bg1"/>
                </a:solidFill>
                <a:effectLst>
                  <a:outerShdw blurRad="38100" dist="19050" dir="2700000" algn="tl" rotWithShape="0">
                    <a:schemeClr val="dk1">
                      <a:alpha val="40000"/>
                    </a:schemeClr>
                  </a:outerShdw>
                </a:effectLst>
                <a:latin typeface="+mn-ea"/>
              </a:rPr>
              <a:t>計画</a:t>
            </a:r>
            <a:r>
              <a:rPr kumimoji="1" lang="en-US" altLang="ja-JP" b="1" dirty="0" smtClean="0">
                <a:ln w="0"/>
                <a:solidFill>
                  <a:schemeClr val="bg1"/>
                </a:solidFill>
                <a:effectLst>
                  <a:outerShdw blurRad="38100" dist="19050" dir="2700000" algn="tl" rotWithShape="0">
                    <a:schemeClr val="dk1">
                      <a:alpha val="40000"/>
                    </a:schemeClr>
                  </a:outerShdw>
                </a:effectLst>
                <a:latin typeface="+mn-ea"/>
              </a:rPr>
              <a:t>P51</a:t>
            </a:r>
            <a:r>
              <a:rPr kumimoji="1" lang="ja-JP" altLang="en-US" sz="20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r>
              <a:rPr kumimoji="1" lang="ja-JP" altLang="en-US" sz="2000" b="1" dirty="0" smtClean="0">
                <a:ln w="0"/>
                <a:solidFill>
                  <a:schemeClr val="bg1"/>
                </a:solidFill>
                <a:effectLst>
                  <a:outerShdw blurRad="38100" dist="19050" dir="2700000" algn="tl" rotWithShape="0">
                    <a:schemeClr val="dk1">
                      <a:alpha val="40000"/>
                    </a:schemeClr>
                  </a:outerShdw>
                </a:effectLst>
              </a:rPr>
              <a:t>　</a:t>
            </a:r>
            <a:endParaRPr kumimoji="1" lang="en-US" altLang="ja-JP" b="1" dirty="0">
              <a:solidFill>
                <a:schemeClr val="bg1"/>
              </a:solidFill>
            </a:endParaRPr>
          </a:p>
        </p:txBody>
      </p:sp>
      <p:sp>
        <p:nvSpPr>
          <p:cNvPr id="4" name="正方形/長方形 3"/>
          <p:cNvSpPr/>
          <p:nvPr/>
        </p:nvSpPr>
        <p:spPr>
          <a:xfrm>
            <a:off x="313743" y="3306168"/>
            <a:ext cx="9099985" cy="553998"/>
          </a:xfrm>
          <a:prstGeom prst="rect">
            <a:avLst/>
          </a:prstGeom>
        </p:spPr>
        <p:txBody>
          <a:bodyPr wrap="square">
            <a:spAutoFit/>
          </a:bodyPr>
          <a:lstStyle/>
          <a:p>
            <a:pPr marL="269240" indent="90170" algn="just">
              <a:spcAft>
                <a:spcPts val="0"/>
              </a:spcAft>
            </a:pPr>
            <a:r>
              <a:rPr lang="en-US" altLang="ja-JP" sz="1000" kern="100" dirty="0" smtClean="0">
                <a:latin typeface="+mn-ea"/>
                <a:cs typeface="Times New Roman" panose="02020603050405020304" pitchFamily="18" charset="0"/>
              </a:rPr>
              <a:t>1</a:t>
            </a:r>
            <a:r>
              <a:rPr lang="ja-JP" altLang="ja-JP" sz="1000" kern="100" dirty="0">
                <a:latin typeface="+mn-ea"/>
                <a:cs typeface="Times New Roman" panose="02020603050405020304" pitchFamily="18" charset="0"/>
              </a:rPr>
              <a:t>　「お口の健康」と「食育」に関するアンケート（大阪府</a:t>
            </a:r>
            <a:r>
              <a:rPr lang="ja-JP" altLang="ja-JP" sz="1000" kern="100" dirty="0" smtClean="0">
                <a:latin typeface="+mn-ea"/>
                <a:cs typeface="Times New Roman" panose="02020603050405020304" pitchFamily="18" charset="0"/>
              </a:rPr>
              <a:t>）</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a:t>
            </a:r>
            <a:r>
              <a:rPr lang="ja-JP" altLang="en-US" sz="1000" kern="100" dirty="0" smtClean="0">
                <a:latin typeface="+mn-ea"/>
                <a:cs typeface="Times New Roman" panose="02020603050405020304" pitchFamily="18" charset="0"/>
              </a:rPr>
              <a:t>（計画策定時</a:t>
            </a:r>
            <a:r>
              <a:rPr lang="en-US" altLang="ja-JP" sz="1000" kern="100" dirty="0" smtClean="0">
                <a:latin typeface="+mn-ea"/>
                <a:cs typeface="Times New Roman" panose="02020603050405020304" pitchFamily="18" charset="0"/>
              </a:rPr>
              <a:t>/</a:t>
            </a:r>
            <a:r>
              <a:rPr lang="ja-JP" altLang="en-US" sz="1000" kern="100" dirty="0" smtClean="0">
                <a:latin typeface="+mn-ea"/>
                <a:cs typeface="Times New Roman" panose="02020603050405020304" pitchFamily="18" charset="0"/>
              </a:rPr>
              <a:t>現在）</a:t>
            </a:r>
            <a:endParaRPr lang="en-US" altLang="ja-JP" sz="1000" kern="100" dirty="0" smtClean="0">
              <a:latin typeface="+mn-ea"/>
              <a:cs typeface="Times New Roman" panose="02020603050405020304" pitchFamily="18" charset="0"/>
            </a:endParaRPr>
          </a:p>
          <a:p>
            <a:pPr marL="269240" indent="90170" algn="just">
              <a:spcAft>
                <a:spcPts val="0"/>
              </a:spcAft>
            </a:pPr>
            <a:r>
              <a:rPr lang="en-US" altLang="ja-JP" sz="1000" kern="100" dirty="0" smtClean="0">
                <a:latin typeface="+mn-ea"/>
                <a:cs typeface="Times New Roman" panose="02020603050405020304" pitchFamily="18" charset="0"/>
              </a:rPr>
              <a:t>2</a:t>
            </a:r>
            <a:r>
              <a:rPr lang="ja-JP" altLang="ja-JP" sz="1000" kern="100" dirty="0">
                <a:latin typeface="+mn-ea"/>
                <a:cs typeface="Times New Roman" panose="02020603050405020304" pitchFamily="18" charset="0"/>
              </a:rPr>
              <a:t>　</a:t>
            </a:r>
            <a:r>
              <a:rPr lang="ja-JP" altLang="ja-JP" sz="1000" kern="100" dirty="0" smtClean="0">
                <a:latin typeface="+mn-ea"/>
                <a:cs typeface="Times New Roman" panose="02020603050405020304" pitchFamily="18" charset="0"/>
              </a:rPr>
              <a:t>大阪府健康医療部</a:t>
            </a:r>
            <a:r>
              <a:rPr lang="ja-JP" altLang="en-US" sz="1000" kern="100" dirty="0" smtClean="0">
                <a:latin typeface="+mn-ea"/>
                <a:cs typeface="Times New Roman" panose="02020603050405020304" pitchFamily="18" charset="0"/>
              </a:rPr>
              <a:t>健康推進</a:t>
            </a:r>
            <a:r>
              <a:rPr lang="ja-JP" altLang="ja-JP" sz="1000" kern="100" dirty="0" smtClean="0">
                <a:latin typeface="+mn-ea"/>
                <a:cs typeface="Times New Roman" panose="02020603050405020304" pitchFamily="18" charset="0"/>
              </a:rPr>
              <a:t>室調べ</a:t>
            </a:r>
            <a:endParaRPr lang="en-US" altLang="ja-JP" sz="1000" kern="100" dirty="0" smtClean="0">
              <a:latin typeface="+mn-ea"/>
              <a:cs typeface="Times New Roman" panose="02020603050405020304" pitchFamily="18" charset="0"/>
            </a:endParaRPr>
          </a:p>
          <a:p>
            <a:pPr marL="269240" indent="90170" algn="just">
              <a:spcAft>
                <a:spcPts val="0"/>
              </a:spcAft>
            </a:pPr>
            <a:r>
              <a:rPr lang="en-US" altLang="ja-JP" sz="1000" kern="100" dirty="0" smtClean="0">
                <a:latin typeface="+mn-ea"/>
                <a:cs typeface="Times New Roman" panose="02020603050405020304" pitchFamily="18" charset="0"/>
              </a:rPr>
              <a:t>3</a:t>
            </a:r>
            <a:r>
              <a:rPr lang="ja-JP" altLang="ja-JP" sz="1000" kern="100" dirty="0" smtClean="0">
                <a:latin typeface="+mn-ea"/>
                <a:cs typeface="Times New Roman" panose="02020603050405020304" pitchFamily="18" charset="0"/>
              </a:rPr>
              <a:t>　大阪府健康医療部</a:t>
            </a:r>
            <a:r>
              <a:rPr lang="ja-JP" altLang="en-US" sz="1000" kern="100" dirty="0" smtClean="0">
                <a:latin typeface="+mn-ea"/>
                <a:cs typeface="Times New Roman" panose="02020603050405020304" pitchFamily="18" charset="0"/>
              </a:rPr>
              <a:t>健康推進室</a:t>
            </a:r>
            <a:r>
              <a:rPr lang="ja-JP" altLang="ja-JP" sz="1000" kern="100" dirty="0" smtClean="0">
                <a:latin typeface="+mn-ea"/>
                <a:cs typeface="Times New Roman" panose="02020603050405020304" pitchFamily="18" charset="0"/>
              </a:rPr>
              <a:t>調</a:t>
            </a:r>
            <a:r>
              <a:rPr lang="ja-JP" altLang="en-US" sz="1000" kern="100" dirty="0" smtClean="0">
                <a:latin typeface="+mn-ea"/>
                <a:cs typeface="Times New Roman" panose="02020603050405020304" pitchFamily="18" charset="0"/>
              </a:rPr>
              <a:t>べ</a:t>
            </a:r>
            <a:endParaRPr lang="ja-JP" altLang="ja-JP" sz="2400" kern="100" dirty="0">
              <a:effectLst/>
              <a:latin typeface="+mn-ea"/>
              <a:cs typeface="Times New Roman" panose="02020603050405020304"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218345530"/>
              </p:ext>
            </p:extLst>
          </p:nvPr>
        </p:nvGraphicFramePr>
        <p:xfrm>
          <a:off x="633000" y="1606528"/>
          <a:ext cx="8640001" cy="1686804"/>
        </p:xfrm>
        <a:graphic>
          <a:graphicData uri="http://schemas.openxmlformats.org/drawingml/2006/table">
            <a:tbl>
              <a:tblPr firstRow="1" firstCol="1" bandRow="1">
                <a:tableStyleId>{5C22544A-7EE6-4342-B048-85BDC9FD1C3A}</a:tableStyleId>
              </a:tblPr>
              <a:tblGrid>
                <a:gridCol w="364134">
                  <a:extLst>
                    <a:ext uri="{9D8B030D-6E8A-4147-A177-3AD203B41FA5}">
                      <a16:colId xmlns:a16="http://schemas.microsoft.com/office/drawing/2014/main" val="20000"/>
                    </a:ext>
                  </a:extLst>
                </a:gridCol>
                <a:gridCol w="3513967">
                  <a:extLst>
                    <a:ext uri="{9D8B030D-6E8A-4147-A177-3AD203B41FA5}">
                      <a16:colId xmlns:a16="http://schemas.microsoft.com/office/drawing/2014/main" val="20001"/>
                    </a:ext>
                  </a:extLst>
                </a:gridCol>
                <a:gridCol w="1587300">
                  <a:extLst>
                    <a:ext uri="{9D8B030D-6E8A-4147-A177-3AD203B41FA5}">
                      <a16:colId xmlns:a16="http://schemas.microsoft.com/office/drawing/2014/main" val="20003"/>
                    </a:ext>
                  </a:extLst>
                </a:gridCol>
                <a:gridCol w="1587300">
                  <a:extLst>
                    <a:ext uri="{9D8B030D-6E8A-4147-A177-3AD203B41FA5}">
                      <a16:colId xmlns:a16="http://schemas.microsoft.com/office/drawing/2014/main" val="2204503950"/>
                    </a:ext>
                  </a:extLst>
                </a:gridCol>
                <a:gridCol w="1587300">
                  <a:extLst>
                    <a:ext uri="{9D8B030D-6E8A-4147-A177-3AD203B41FA5}">
                      <a16:colId xmlns:a16="http://schemas.microsoft.com/office/drawing/2014/main" val="20004"/>
                    </a:ext>
                  </a:extLst>
                </a:gridCol>
              </a:tblGrid>
              <a:tr h="303351">
                <a:tc>
                  <a:txBody>
                    <a:bodyPr/>
                    <a:lstStyle/>
                    <a:p>
                      <a:pPr algn="ctr" fontAlgn="auto">
                        <a:lnSpc>
                          <a:spcPct val="100000"/>
                        </a:lnSpc>
                        <a:spcAft>
                          <a:spcPts val="0"/>
                        </a:spcAft>
                      </a:pPr>
                      <a:r>
                        <a:rPr lang="en-US" sz="1200" b="0" dirty="0">
                          <a:solidFill>
                            <a:schemeClr val="tx1"/>
                          </a:solidFill>
                          <a:effectLst/>
                          <a:latin typeface="+mn-ea"/>
                          <a:ea typeface="+mn-ea"/>
                        </a:rPr>
                        <a:t> </a:t>
                      </a:r>
                      <a:endParaRPr lang="ja-JP" sz="1200" b="0"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solidFill>
                            <a:schemeClr val="bg1"/>
                          </a:solidFill>
                          <a:effectLst/>
                          <a:latin typeface="+mn-ea"/>
                          <a:ea typeface="+mn-ea"/>
                        </a:rPr>
                        <a:t>個別目標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smtClean="0">
                          <a:solidFill>
                            <a:schemeClr val="bg1"/>
                          </a:solidFill>
                          <a:effectLst/>
                          <a:latin typeface="+mn-ea"/>
                          <a:ea typeface="+mn-ea"/>
                        </a:rPr>
                        <a:t>計画策定時</a:t>
                      </a:r>
                      <a:r>
                        <a:rPr lang="ja-JP" sz="1200" b="1" dirty="0" smtClean="0">
                          <a:solidFill>
                            <a:schemeClr val="bg1"/>
                          </a:solidFill>
                          <a:effectLst/>
                          <a:latin typeface="+mn-ea"/>
                          <a:ea typeface="+mn-ea"/>
                        </a:rPr>
                        <a:t>の状況</a:t>
                      </a:r>
                      <a:endParaRPr lang="en-US" altLang="ja-JP" sz="1200" b="1" dirty="0" smtClean="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solidFill>
                            <a:schemeClr val="bg1"/>
                          </a:solidFill>
                          <a:effectLst/>
                          <a:latin typeface="+mn-ea"/>
                          <a:ea typeface="+mn-ea"/>
                        </a:rPr>
                        <a:t>現在の状況</a:t>
                      </a:r>
                      <a:endParaRPr lang="en-US" altLang="ja-JP" sz="1200" b="1" dirty="0" smtClean="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mn-ea"/>
                          <a:ea typeface="+mn-ea"/>
                        </a:rPr>
                        <a:t>2023</a:t>
                      </a:r>
                      <a:r>
                        <a:rPr lang="ja-JP" sz="1200" b="1" dirty="0">
                          <a:solidFill>
                            <a:schemeClr val="bg1"/>
                          </a:solidFill>
                          <a:effectLst/>
                          <a:latin typeface="+mn-ea"/>
                          <a:ea typeface="+mn-ea"/>
                        </a:rPr>
                        <a:t>年度の目標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61151">
                <a:tc>
                  <a:txBody>
                    <a:bodyPr/>
                    <a:lstStyle/>
                    <a:p>
                      <a:pPr algn="ctr" fontAlgn="auto">
                        <a:lnSpc>
                          <a:spcPct val="100000"/>
                        </a:lnSpc>
                        <a:spcAft>
                          <a:spcPts val="0"/>
                        </a:spcAft>
                      </a:pPr>
                      <a:r>
                        <a:rPr lang="en-US" altLang="ja-JP" sz="1200" b="0" dirty="0" smtClean="0">
                          <a:solidFill>
                            <a:schemeClr val="bg1"/>
                          </a:solidFill>
                          <a:effectLst/>
                          <a:latin typeface="+mn-ea"/>
                          <a:ea typeface="+mn-ea"/>
                        </a:rPr>
                        <a:t>1</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食育に関心を持っている府民の割合の増加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54.4</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H28</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62.9%</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R2)</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smtClean="0">
                          <a:solidFill>
                            <a:schemeClr val="tx1"/>
                          </a:solidFill>
                          <a:effectLst/>
                          <a:latin typeface="+mn-ea"/>
                          <a:ea typeface="+mn-ea"/>
                        </a:rPr>
                        <a:t>70</a:t>
                      </a:r>
                      <a:r>
                        <a:rPr lang="ja-JP" altLang="en-US" sz="1200" b="1" i="0" u="none" strike="noStrike" dirty="0" smtClean="0">
                          <a:solidFill>
                            <a:schemeClr val="tx1"/>
                          </a:solidFill>
                          <a:effectLst/>
                          <a:latin typeface="+mn-ea"/>
                          <a:ea typeface="+mn-ea"/>
                        </a:rPr>
                        <a:t>％以上</a:t>
                      </a:r>
                      <a:r>
                        <a:rPr lang="ja-JP" altLang="en-US" sz="1200" b="1" i="0" u="none" strike="noStrike" dirty="0">
                          <a:solidFill>
                            <a:schemeClr val="tx1"/>
                          </a:solidFill>
                          <a:effectLst/>
                          <a:latin typeface="+mn-ea"/>
                          <a:ea typeface="+mn-ea"/>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1151">
                <a:tc>
                  <a:txBody>
                    <a:bodyPr/>
                    <a:lstStyle/>
                    <a:p>
                      <a:pPr algn="ctr" fontAlgn="auto">
                        <a:lnSpc>
                          <a:spcPct val="100000"/>
                        </a:lnSpc>
                        <a:spcAft>
                          <a:spcPts val="0"/>
                        </a:spcAft>
                      </a:pPr>
                      <a:r>
                        <a:rPr lang="en-US" altLang="ja-JP" sz="1200" b="0" dirty="0" smtClean="0">
                          <a:solidFill>
                            <a:schemeClr val="bg1"/>
                          </a:solidFill>
                          <a:effectLst/>
                          <a:latin typeface="+mn-ea"/>
                          <a:ea typeface="+mn-ea"/>
                          <a:cs typeface="HG丸ｺﾞｼｯｸM-PRO"/>
                        </a:rPr>
                        <a:t>2</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食育推進計画を策定・実施している</a:t>
                      </a:r>
                      <a:endParaRPr lang="en-US" altLang="ja-JP" sz="1200" b="1" dirty="0" smtClean="0">
                        <a:solidFill>
                          <a:schemeClr val="tx1"/>
                        </a:solidFill>
                        <a:effectLst/>
                        <a:latin typeface="+mn-ea"/>
                        <a:ea typeface="+mn-ea"/>
                        <a:cs typeface="HG丸ｺﾞｼｯｸM-PRO"/>
                      </a:endParaRPr>
                    </a:p>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市町村の割合の増加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93.0</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H29</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95.3</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R3</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100</a:t>
                      </a:r>
                      <a:r>
                        <a:rPr lang="ja-JP" altLang="en-US" sz="1200" b="1" i="0" u="none" strike="noStrike" dirty="0" smtClean="0">
                          <a:solidFill>
                            <a:schemeClr val="tx1"/>
                          </a:solidFill>
                          <a:effectLst/>
                          <a:latin typeface="+mn-ea"/>
                          <a:ea typeface="+mn-ea"/>
                        </a:rPr>
                        <a:t>％</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1151">
                <a:tc>
                  <a:txBody>
                    <a:bodyPr/>
                    <a:lstStyle/>
                    <a:p>
                      <a:pPr algn="ctr" fontAlgn="auto">
                        <a:lnSpc>
                          <a:spcPct val="100000"/>
                        </a:lnSpc>
                        <a:spcAft>
                          <a:spcPts val="0"/>
                        </a:spcAft>
                      </a:pPr>
                      <a:r>
                        <a:rPr lang="en-US" altLang="ja-JP" sz="1200" b="0" dirty="0" smtClean="0">
                          <a:solidFill>
                            <a:schemeClr val="bg1"/>
                          </a:solidFill>
                          <a:effectLst/>
                          <a:latin typeface="+mn-ea"/>
                          <a:ea typeface="+mn-ea"/>
                          <a:cs typeface="HG丸ｺﾞｼｯｸM-PRO"/>
                        </a:rPr>
                        <a:t>3</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食育推進に携わるボランティアの増加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5,622</a:t>
                      </a:r>
                      <a:r>
                        <a:rPr lang="ja-JP" altLang="en-US" sz="1200" b="1" i="0" u="none" strike="noStrike" dirty="0" smtClean="0">
                          <a:solidFill>
                            <a:schemeClr val="tx1"/>
                          </a:solidFill>
                          <a:effectLst/>
                          <a:latin typeface="+mn-ea"/>
                          <a:ea typeface="+mn-ea"/>
                        </a:rPr>
                        <a:t>人（</a:t>
                      </a:r>
                      <a:r>
                        <a:rPr lang="en-US" altLang="ja-JP" sz="1200" b="1" i="0" u="none" strike="noStrike" dirty="0" smtClean="0">
                          <a:solidFill>
                            <a:schemeClr val="tx1"/>
                          </a:solidFill>
                          <a:effectLst/>
                          <a:latin typeface="+mn-ea"/>
                          <a:ea typeface="+mn-ea"/>
                        </a:rPr>
                        <a:t>H28</a:t>
                      </a:r>
                      <a:r>
                        <a:rPr lang="ja-JP" altLang="en-US" sz="1200" b="1" i="0" u="none" strike="noStrike" dirty="0" smtClean="0">
                          <a:solidFill>
                            <a:schemeClr val="tx1"/>
                          </a:solidFill>
                          <a:effectLst/>
                          <a:latin typeface="+mn-ea"/>
                          <a:ea typeface="+mn-ea"/>
                        </a:rPr>
                        <a:t>）</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4,814</a:t>
                      </a:r>
                      <a:r>
                        <a:rPr lang="ja-JP" altLang="en-US" sz="1200" b="1" i="0" u="none" strike="noStrike" dirty="0" smtClean="0">
                          <a:solidFill>
                            <a:schemeClr val="tx1"/>
                          </a:solidFill>
                          <a:effectLst/>
                          <a:latin typeface="+mn-ea"/>
                          <a:ea typeface="+mn-ea"/>
                        </a:rPr>
                        <a:t>人（</a:t>
                      </a:r>
                      <a:r>
                        <a:rPr lang="en-US" altLang="ja-JP" sz="1200" b="1" i="0" u="none" strike="noStrike" dirty="0" smtClean="0">
                          <a:solidFill>
                            <a:schemeClr val="tx1"/>
                          </a:solidFill>
                          <a:effectLst/>
                          <a:latin typeface="+mn-ea"/>
                          <a:ea typeface="+mn-ea"/>
                        </a:rPr>
                        <a:t>R2</a:t>
                      </a:r>
                      <a:r>
                        <a:rPr lang="ja-JP" altLang="en-US" sz="1200" b="1" i="0" u="none" strike="noStrike" dirty="0" smtClean="0">
                          <a:solidFill>
                            <a:schemeClr val="tx1"/>
                          </a:solidFill>
                          <a:effectLst/>
                          <a:latin typeface="+mn-ea"/>
                          <a:ea typeface="+mn-ea"/>
                        </a:rPr>
                        <a:t>）</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smtClean="0">
                          <a:solidFill>
                            <a:schemeClr val="tx1"/>
                          </a:solidFill>
                          <a:effectLst/>
                          <a:latin typeface="+mn-ea"/>
                          <a:ea typeface="+mn-ea"/>
                        </a:rPr>
                        <a:t>増加</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p:cNvSpPr>
            <a:spLocks noChangeArrowheads="1"/>
          </p:cNvSpPr>
          <p:nvPr/>
        </p:nvSpPr>
        <p:spPr bwMode="auto">
          <a:xfrm>
            <a:off x="286447" y="125915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
        <p:nvSpPr>
          <p:cNvPr id="12" name="テキスト ボックス 11"/>
          <p:cNvSpPr txBox="1"/>
          <p:nvPr/>
        </p:nvSpPr>
        <p:spPr>
          <a:xfrm>
            <a:off x="9198799" y="6409755"/>
            <a:ext cx="434365" cy="338554"/>
          </a:xfrm>
          <a:prstGeom prst="rect">
            <a:avLst/>
          </a:prstGeom>
          <a:noFill/>
        </p:spPr>
        <p:txBody>
          <a:bodyPr wrap="square" rtlCol="0">
            <a:spAutoFit/>
          </a:bodyPr>
          <a:lstStyle/>
          <a:p>
            <a:pPr algn="ctr"/>
            <a:r>
              <a:rPr kumimoji="1" lang="en-US" altLang="ja-JP" sz="1600" dirty="0" smtClean="0">
                <a:latin typeface="+mn-ea"/>
              </a:rPr>
              <a:t>12</a:t>
            </a:r>
            <a:endParaRPr kumimoji="1" lang="ja-JP" altLang="en-US" sz="1600" dirty="0">
              <a:latin typeface="+mn-ea"/>
            </a:endParaRPr>
          </a:p>
        </p:txBody>
      </p:sp>
    </p:spTree>
    <p:extLst>
      <p:ext uri="{BB962C8B-B14F-4D97-AF65-F5344CB8AC3E}">
        <p14:creationId xmlns:p14="http://schemas.microsoft.com/office/powerpoint/2010/main" val="2808761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3212810940"/>
              </p:ext>
            </p:extLst>
          </p:nvPr>
        </p:nvGraphicFramePr>
        <p:xfrm>
          <a:off x="629695" y="665437"/>
          <a:ext cx="8646609" cy="5727619"/>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551721">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食育を府民運動とする機運を高める取組み</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SNS</a:t>
                      </a:r>
                      <a:r>
                        <a:rPr kumimoji="1" lang="ja-JP" altLang="en-US" sz="1100" b="1" dirty="0" smtClean="0">
                          <a:solidFill>
                            <a:schemeClr val="tx1"/>
                          </a:solidFill>
                          <a:latin typeface="+mn-ea"/>
                          <a:ea typeface="+mn-ea"/>
                        </a:rPr>
                        <a:t>を活用した食育に関する情報発信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健活</a:t>
                      </a:r>
                      <a:r>
                        <a:rPr kumimoji="1" lang="en-US" altLang="ja-JP" sz="1100" b="1" dirty="0" smtClean="0">
                          <a:solidFill>
                            <a:schemeClr val="tx1"/>
                          </a:solidFill>
                          <a:latin typeface="+mn-ea"/>
                          <a:ea typeface="+mn-ea"/>
                        </a:rPr>
                        <a:t>Twitter</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21</a:t>
                      </a:r>
                      <a:r>
                        <a:rPr kumimoji="1" lang="ja-JP" altLang="en-US" sz="1100" b="1" dirty="0" smtClean="0">
                          <a:solidFill>
                            <a:schemeClr val="tx1"/>
                          </a:solidFill>
                          <a:latin typeface="+mn-ea"/>
                          <a:ea typeface="+mn-ea"/>
                        </a:rPr>
                        <a:t>回）・おおさか食育通信</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54</a:t>
                      </a:r>
                      <a:r>
                        <a:rPr kumimoji="1" lang="ja-JP" altLang="en-US" sz="1100" b="1" dirty="0" smtClean="0">
                          <a:solidFill>
                            <a:schemeClr val="tx1"/>
                          </a:solidFill>
                          <a:latin typeface="+mn-ea"/>
                          <a:ea typeface="+mn-ea"/>
                        </a:rPr>
                        <a:t>回）・も</a:t>
                      </a:r>
                      <a:r>
                        <a:rPr kumimoji="1" lang="ja-JP" altLang="en-US" sz="1100" b="1" dirty="0" err="1" smtClean="0">
                          <a:solidFill>
                            <a:schemeClr val="tx1"/>
                          </a:solidFill>
                          <a:latin typeface="+mn-ea"/>
                          <a:ea typeface="+mn-ea"/>
                        </a:rPr>
                        <a:t>ずやん</a:t>
                      </a:r>
                      <a:r>
                        <a:rPr kumimoji="1" lang="en-US" altLang="ja-JP" sz="1100" b="1" dirty="0" smtClean="0">
                          <a:solidFill>
                            <a:schemeClr val="tx1"/>
                          </a:solidFill>
                          <a:latin typeface="+mn-ea"/>
                          <a:ea typeface="+mn-ea"/>
                        </a:rPr>
                        <a:t>Twitter</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4</a:t>
                      </a:r>
                      <a:r>
                        <a:rPr kumimoji="1" lang="ja-JP" altLang="en-US" sz="1100" b="1" dirty="0" smtClean="0">
                          <a:solidFill>
                            <a:schemeClr val="tx1"/>
                          </a:solidFill>
                          <a:latin typeface="+mn-ea"/>
                          <a:ea typeface="+mn-ea"/>
                        </a:rPr>
                        <a:t>回）</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「大阪府食育推進強化月間」及び「野菜バリバリ朝食モリモリ推進の日」の取組みの充実</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■府健康アプリ「アスマイル」を活用した食育に関する情報発信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大阪府食育強化月間及び各月の食育の日に食生活の改善を促すコラムを配信（</a:t>
                      </a:r>
                      <a:r>
                        <a:rPr kumimoji="1" lang="en-US" altLang="ja-JP" sz="1100" b="1" dirty="0" smtClean="0">
                          <a:solidFill>
                            <a:schemeClr val="tx1"/>
                          </a:solidFill>
                          <a:latin typeface="+mn-ea"/>
                          <a:ea typeface="+mn-ea"/>
                        </a:rPr>
                        <a:t>10</a:t>
                      </a:r>
                      <a:r>
                        <a:rPr kumimoji="1" lang="ja-JP" altLang="en-US" sz="1100" b="1" dirty="0" smtClean="0">
                          <a:solidFill>
                            <a:schemeClr val="tx1"/>
                          </a:solidFill>
                          <a:latin typeface="+mn-ea"/>
                          <a:ea typeface="+mn-ea"/>
                        </a:rPr>
                        <a:t>回）</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■企業連携による啓発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・映画「科捜研の女</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劇場版</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」と</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のタイアップポスター作成。市町村・高校・薬局等に</a:t>
                      </a:r>
                      <a:r>
                        <a:rPr kumimoji="1" lang="en-US" altLang="ja-JP" sz="1100" b="1" dirty="0" smtClean="0">
                          <a:solidFill>
                            <a:schemeClr val="tx1"/>
                          </a:solidFill>
                          <a:latin typeface="+mn-ea"/>
                          <a:ea typeface="+mn-ea"/>
                        </a:rPr>
                        <a:t>1,300</a:t>
                      </a:r>
                      <a:r>
                        <a:rPr kumimoji="1" lang="ja-JP" altLang="en-US" sz="1100" b="1" dirty="0" smtClean="0">
                          <a:solidFill>
                            <a:schemeClr val="tx1"/>
                          </a:solidFill>
                          <a:latin typeface="+mn-ea"/>
                          <a:ea typeface="+mn-ea"/>
                        </a:rPr>
                        <a:t>枚配布</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・味の素とコラボしたオリジナルレシピブックの作成、府内スーパーで配布（</a:t>
                      </a:r>
                      <a:r>
                        <a:rPr kumimoji="1" lang="en-US" altLang="ja-JP" sz="1100" b="1" dirty="0" smtClean="0">
                          <a:solidFill>
                            <a:schemeClr val="tx1"/>
                          </a:solidFill>
                          <a:latin typeface="+mn-ea"/>
                          <a:ea typeface="+mn-ea"/>
                        </a:rPr>
                        <a:t>76</a:t>
                      </a:r>
                      <a:r>
                        <a:rPr kumimoji="1" lang="ja-JP" altLang="en-US" sz="1100" b="1" dirty="0" smtClean="0">
                          <a:solidFill>
                            <a:schemeClr val="tx1"/>
                          </a:solidFill>
                          <a:latin typeface="+mn-ea"/>
                          <a:ea typeface="+mn-ea"/>
                        </a:rPr>
                        <a:t>店舗 </a:t>
                      </a:r>
                      <a:r>
                        <a:rPr kumimoji="1" lang="en-US" altLang="ja-JP" sz="1100" b="1" dirty="0" smtClean="0">
                          <a:solidFill>
                            <a:schemeClr val="tx1"/>
                          </a:solidFill>
                          <a:latin typeface="+mn-ea"/>
                          <a:ea typeface="+mn-ea"/>
                        </a:rPr>
                        <a:t>21,000</a:t>
                      </a:r>
                      <a:r>
                        <a:rPr kumimoji="1" lang="ja-JP" altLang="en-US" sz="1100" b="1" dirty="0" smtClean="0">
                          <a:solidFill>
                            <a:schemeClr val="tx1"/>
                          </a:solidFill>
                          <a:latin typeface="+mn-ea"/>
                          <a:ea typeface="+mn-ea"/>
                        </a:rPr>
                        <a:t>枚）</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・ほっかほっか亭総本部のデジタルサイネージを活用した食育の</a:t>
                      </a:r>
                      <a:r>
                        <a:rPr kumimoji="1" lang="en-US" altLang="ja-JP" sz="1100" b="1" dirty="0" smtClean="0">
                          <a:solidFill>
                            <a:schemeClr val="tx1"/>
                          </a:solidFill>
                          <a:latin typeface="+mn-ea"/>
                          <a:ea typeface="+mn-ea"/>
                        </a:rPr>
                        <a:t>PR</a:t>
                      </a:r>
                    </a:p>
                    <a:p>
                      <a:pPr marL="174625" indent="-174625"/>
                      <a:r>
                        <a:rPr kumimoji="1" lang="ja-JP" altLang="en-US" sz="1100" b="1" dirty="0" smtClean="0">
                          <a:solidFill>
                            <a:schemeClr val="tx1"/>
                          </a:solidFill>
                          <a:latin typeface="+mn-ea"/>
                          <a:ea typeface="+mn-ea"/>
                        </a:rPr>
                        <a:t>■市町村広報に記事掲載</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a:t>
                      </a:r>
                      <a:r>
                        <a:rPr kumimoji="1" lang="ja-JP" altLang="en-US" sz="1100" b="1" baseline="0" dirty="0" smtClean="0">
                          <a:solidFill>
                            <a:schemeClr val="tx1"/>
                          </a:solidFill>
                          <a:latin typeface="+mn-ea"/>
                          <a:ea typeface="+mn-ea"/>
                        </a:rPr>
                        <a:t>  </a:t>
                      </a:r>
                      <a:r>
                        <a:rPr kumimoji="1" lang="ja-JP" altLang="en-US" sz="1100" b="1" dirty="0" smtClean="0">
                          <a:solidFill>
                            <a:schemeClr val="tx1"/>
                          </a:solidFill>
                          <a:latin typeface="+mn-ea"/>
                          <a:ea typeface="+mn-ea"/>
                        </a:rPr>
                        <a:t>保健所管内市町の</a:t>
                      </a:r>
                      <a:r>
                        <a:rPr kumimoji="1" lang="en-US" altLang="ja-JP" sz="1100" b="1" dirty="0" smtClean="0">
                          <a:solidFill>
                            <a:schemeClr val="tx1"/>
                          </a:solidFill>
                          <a:latin typeface="+mn-ea"/>
                          <a:ea typeface="+mn-ea"/>
                        </a:rPr>
                        <a:t>8</a:t>
                      </a:r>
                      <a:r>
                        <a:rPr kumimoji="1" lang="ja-JP" altLang="en-US" sz="1100" b="1" dirty="0" smtClean="0">
                          <a:solidFill>
                            <a:schemeClr val="tx1"/>
                          </a:solidFill>
                          <a:latin typeface="+mn-ea"/>
                          <a:ea typeface="+mn-ea"/>
                        </a:rPr>
                        <a:t>月広報に</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メニュー啓発記事を掲載（</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保健所）</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市町村食育推進計画の策定促進と施策の推進</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■市町村に対し、計画の策定及び改定を支援（保健所）</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a:t>
                      </a:r>
                      <a:r>
                        <a:rPr kumimoji="1" lang="zh-TW" altLang="en-US" sz="1100" b="1" dirty="0" smtClean="0">
                          <a:solidFill>
                            <a:schemeClr val="tx1"/>
                          </a:solidFill>
                          <a:latin typeface="游ゴシック" panose="020B0400000000000000" pitchFamily="50" charset="-128"/>
                          <a:ea typeface="游ゴシック" panose="020B0400000000000000" pitchFamily="50" charset="-128"/>
                        </a:rPr>
                        <a:t>市町</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村</a:t>
                      </a:r>
                      <a:r>
                        <a:rPr kumimoji="1" lang="zh-TW" altLang="en-US" sz="1100" b="1" dirty="0" smtClean="0">
                          <a:solidFill>
                            <a:schemeClr val="tx1"/>
                          </a:solidFill>
                          <a:latin typeface="游ゴシック" panose="020B0400000000000000" pitchFamily="50" charset="-128"/>
                          <a:ea typeface="游ゴシック" panose="020B0400000000000000" pitchFamily="50" charset="-128"/>
                        </a:rPr>
                        <a:t>栄養事業担当者連絡会議</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の開催（保健所）</a:t>
                      </a:r>
                      <a:endParaRPr kumimoji="1" lang="en-US" altLang="ja-JP" sz="1100" b="1" dirty="0" smtClean="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100" b="1" dirty="0" smtClean="0">
                          <a:solidFill>
                            <a:schemeClr val="tx1"/>
                          </a:solidFill>
                          <a:latin typeface="+mn-ea"/>
                          <a:ea typeface="+mn-ea"/>
                        </a:rPr>
                        <a:t>■地域の優先的な課題の把握、地域の特性を踏まえた取組みを推進する仕組みづくりを検討（保健所）</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食に関するボランティア等が行う食育活動への支援</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■食生活改善推進員ブロック研修会の開催（</a:t>
                      </a:r>
                      <a:r>
                        <a:rPr kumimoji="1" lang="en-US" altLang="ja-JP" sz="1100" b="1" dirty="0" smtClean="0">
                          <a:solidFill>
                            <a:schemeClr val="tx1"/>
                          </a:solidFill>
                          <a:latin typeface="+mn-ea"/>
                          <a:ea typeface="+mn-ea"/>
                        </a:rPr>
                        <a:t>2/21.22</a:t>
                      </a:r>
                      <a:r>
                        <a:rPr kumimoji="1" lang="ja-JP" altLang="en-US" sz="1100" b="1" dirty="0" smtClean="0">
                          <a:solidFill>
                            <a:schemeClr val="tx1"/>
                          </a:solidFill>
                          <a:latin typeface="+mn-ea"/>
                          <a:ea typeface="+mn-ea"/>
                        </a:rPr>
                        <a:t>　大阪府</a:t>
                      </a:r>
                      <a:r>
                        <a:rPr kumimoji="1" lang="en-US" altLang="ja-JP" sz="1100" b="1" dirty="0" smtClean="0">
                          <a:solidFill>
                            <a:schemeClr val="tx1"/>
                          </a:solidFill>
                          <a:latin typeface="+mn-ea"/>
                          <a:ea typeface="+mn-ea"/>
                        </a:rPr>
                        <a:t>32</a:t>
                      </a:r>
                      <a:r>
                        <a:rPr kumimoji="1" lang="ja-JP" altLang="en-US" sz="1100" b="1" dirty="0" smtClean="0">
                          <a:solidFill>
                            <a:schemeClr val="tx1"/>
                          </a:solidFill>
                          <a:latin typeface="+mn-ea"/>
                          <a:ea typeface="+mn-ea"/>
                        </a:rPr>
                        <a:t>名・大阪市</a:t>
                      </a:r>
                      <a:r>
                        <a:rPr kumimoji="1" lang="en-US" altLang="ja-JP" sz="1100" b="1" dirty="0" smtClean="0">
                          <a:solidFill>
                            <a:schemeClr val="tx1"/>
                          </a:solidFill>
                          <a:latin typeface="+mn-ea"/>
                          <a:ea typeface="+mn-ea"/>
                        </a:rPr>
                        <a:t>11</a:t>
                      </a:r>
                      <a:r>
                        <a:rPr kumimoji="1" lang="ja-JP" altLang="en-US" sz="1100" b="1" dirty="0" smtClean="0">
                          <a:solidFill>
                            <a:schemeClr val="tx1"/>
                          </a:solidFill>
                          <a:latin typeface="+mn-ea"/>
                          <a:ea typeface="+mn-ea"/>
                        </a:rPr>
                        <a:t>名）</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■地域活動栄養士会や食生活改善推進協議会の支援（保健所）</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■養成施設と連携した地域での食育活動の検討（保健所）</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758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■関係機関、団体による取組みの活性化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■市町村に向けて、食育の取組みの充実を図れるよう、情報提供や技術的支援を実施</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■関係機関・団体による取組みを支援するとともに、各団体の連携・協働を推進</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429319"/>
                  </a:ext>
                </a:extLst>
              </a:tr>
              <a:tr h="90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solidFill>
                            <a:schemeClr val="tx1"/>
                          </a:solidFill>
                          <a:latin typeface="+mn-ea"/>
                          <a:ea typeface="+mn-ea"/>
                        </a:rPr>
                        <a:t>健康・栄養対策費　</a:t>
                      </a:r>
                      <a:r>
                        <a:rPr kumimoji="1" lang="en-US" altLang="ja-JP" sz="1100" b="1" dirty="0" smtClean="0">
                          <a:solidFill>
                            <a:schemeClr val="tx1"/>
                          </a:solidFill>
                          <a:latin typeface="+mn-ea"/>
                          <a:ea typeface="+mn-ea"/>
                        </a:rPr>
                        <a:t>5,869</a:t>
                      </a:r>
                      <a:r>
                        <a:rPr kumimoji="1" lang="ja-JP" altLang="en-US" sz="1100" b="1"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91801"/>
                  </a:ext>
                </a:extLst>
              </a:tr>
            </a:tbl>
          </a:graphicData>
        </a:graphic>
      </p:graphicFrame>
      <p:grpSp>
        <p:nvGrpSpPr>
          <p:cNvPr id="6" name="グループ化 5"/>
          <p:cNvGrpSpPr/>
          <p:nvPr/>
        </p:nvGrpSpPr>
        <p:grpSpPr>
          <a:xfrm>
            <a:off x="8333362" y="348159"/>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0" name="グループ化 9"/>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Rectangle 1"/>
          <p:cNvSpPr>
            <a:spLocks noChangeArrowheads="1"/>
          </p:cNvSpPr>
          <p:nvPr/>
        </p:nvSpPr>
        <p:spPr bwMode="auto">
          <a:xfrm>
            <a:off x="278148" y="33162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9198799" y="6341515"/>
            <a:ext cx="434365" cy="338554"/>
          </a:xfrm>
          <a:prstGeom prst="rect">
            <a:avLst/>
          </a:prstGeom>
          <a:noFill/>
        </p:spPr>
        <p:txBody>
          <a:bodyPr wrap="square" rtlCol="0">
            <a:spAutoFit/>
          </a:bodyPr>
          <a:lstStyle/>
          <a:p>
            <a:pPr algn="r"/>
            <a:r>
              <a:rPr kumimoji="1" lang="en-US" altLang="ja-JP" sz="1600" dirty="0" smtClean="0">
                <a:latin typeface="+mn-ea"/>
              </a:rPr>
              <a:t>13</a:t>
            </a:r>
            <a:endParaRPr kumimoji="1" lang="ja-JP" altLang="en-US" sz="1600" dirty="0">
              <a:latin typeface="+mn-ea"/>
            </a:endParaRPr>
          </a:p>
        </p:txBody>
      </p:sp>
    </p:spTree>
    <p:extLst>
      <p:ext uri="{BB962C8B-B14F-4D97-AF65-F5344CB8AC3E}">
        <p14:creationId xmlns:p14="http://schemas.microsoft.com/office/powerpoint/2010/main" val="1306365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388184"/>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3440157899"/>
              </p:ext>
            </p:extLst>
          </p:nvPr>
        </p:nvGraphicFramePr>
        <p:xfrm>
          <a:off x="629696" y="932135"/>
          <a:ext cx="8646609" cy="4530942"/>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712687">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■「大阪府食育推進ネットワーク会議」において、各団体活動の活性化を推進</a:t>
                      </a:r>
                    </a:p>
                    <a:p>
                      <a:pPr marL="174625" indent="-174625"/>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SNS</a:t>
                      </a:r>
                      <a:r>
                        <a:rPr kumimoji="1" lang="ja-JP" altLang="en-US" sz="1100" b="1" dirty="0" smtClean="0">
                          <a:solidFill>
                            <a:schemeClr val="tx1"/>
                          </a:solidFill>
                          <a:latin typeface="+mn-ea"/>
                          <a:ea typeface="+mn-ea"/>
                        </a:rPr>
                        <a:t>等による各団体が行う取組みの</a:t>
                      </a:r>
                      <a:r>
                        <a:rPr kumimoji="1" lang="en-US" altLang="ja-JP" sz="1100" b="1" dirty="0" smtClean="0">
                          <a:solidFill>
                            <a:schemeClr val="tx1"/>
                          </a:solidFill>
                          <a:latin typeface="+mn-ea"/>
                          <a:ea typeface="+mn-ea"/>
                        </a:rPr>
                        <a:t>PR</a:t>
                      </a:r>
                    </a:p>
                    <a:p>
                      <a:pPr marL="174625" indent="-174625"/>
                      <a:r>
                        <a:rPr kumimoji="1" lang="ja-JP" altLang="en-US" sz="1100" b="1" dirty="0" smtClean="0">
                          <a:solidFill>
                            <a:schemeClr val="tx1"/>
                          </a:solidFill>
                          <a:latin typeface="+mn-ea"/>
                          <a:ea typeface="+mn-ea"/>
                        </a:rPr>
                        <a:t>　おおさか食育通信</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「大阪府食育推進ネットワーク会議からのつぶやき」投稿数</a:t>
                      </a:r>
                      <a:r>
                        <a:rPr kumimoji="1" lang="en-US" altLang="ja-JP" sz="1100" b="1" dirty="0" smtClean="0">
                          <a:solidFill>
                            <a:schemeClr val="tx1"/>
                          </a:solidFill>
                          <a:latin typeface="+mn-ea"/>
                          <a:ea typeface="+mn-ea"/>
                        </a:rPr>
                        <a:t>14</a:t>
                      </a:r>
                      <a:endParaRPr kumimoji="1" lang="ja-JP" altLang="en-US"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・のぼりやファイル等の啓発媒体を活用し、参画団体等が主催する事業で食育啓発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活用状況　のぼり延べ</a:t>
                      </a:r>
                      <a:r>
                        <a:rPr kumimoji="1" lang="en-US" altLang="ja-JP" sz="1100" b="1" dirty="0" smtClean="0">
                          <a:solidFill>
                            <a:schemeClr val="tx1"/>
                          </a:solidFill>
                          <a:latin typeface="+mn-ea"/>
                          <a:ea typeface="+mn-ea"/>
                        </a:rPr>
                        <a:t>3</a:t>
                      </a:r>
                      <a:r>
                        <a:rPr kumimoji="1" lang="ja-JP" altLang="en-US" sz="1100" b="1" dirty="0" smtClean="0">
                          <a:solidFill>
                            <a:schemeClr val="tx1"/>
                          </a:solidFill>
                          <a:latin typeface="+mn-ea"/>
                          <a:ea typeface="+mn-ea"/>
                        </a:rPr>
                        <a:t>団体、クリアファイル延べ</a:t>
                      </a:r>
                      <a:r>
                        <a:rPr kumimoji="1" lang="en-US" altLang="ja-JP" sz="1100" b="1" dirty="0" smtClean="0">
                          <a:solidFill>
                            <a:schemeClr val="tx1"/>
                          </a:solidFill>
                          <a:latin typeface="+mn-ea"/>
                          <a:ea typeface="+mn-ea"/>
                        </a:rPr>
                        <a:t>3</a:t>
                      </a:r>
                      <a:r>
                        <a:rPr kumimoji="1" lang="ja-JP" altLang="en-US" sz="1100" b="1" dirty="0" smtClean="0">
                          <a:solidFill>
                            <a:schemeClr val="tx1"/>
                          </a:solidFill>
                          <a:latin typeface="+mn-ea"/>
                          <a:ea typeface="+mn-ea"/>
                        </a:rPr>
                        <a:t>団体</a:t>
                      </a:r>
                      <a:r>
                        <a:rPr kumimoji="1" lang="en-US" altLang="ja-JP" sz="1100" b="1" dirty="0" smtClean="0">
                          <a:solidFill>
                            <a:schemeClr val="tx1"/>
                          </a:solidFill>
                          <a:latin typeface="+mn-ea"/>
                          <a:ea typeface="+mn-ea"/>
                        </a:rPr>
                        <a:t>420</a:t>
                      </a:r>
                      <a:r>
                        <a:rPr kumimoji="1" lang="ja-JP" altLang="en-US" sz="1100" b="1" dirty="0" smtClean="0">
                          <a:solidFill>
                            <a:schemeClr val="tx1"/>
                          </a:solidFill>
                          <a:latin typeface="+mn-ea"/>
                          <a:ea typeface="+mn-ea"/>
                        </a:rPr>
                        <a:t>枚</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レシピの作成</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参画団体に</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レシピを募集、</a:t>
                      </a:r>
                      <a:r>
                        <a:rPr kumimoji="1" lang="en-US" altLang="ja-JP" sz="1100" b="1" dirty="0" smtClean="0">
                          <a:solidFill>
                            <a:schemeClr val="tx1"/>
                          </a:solidFill>
                          <a:latin typeface="+mn-ea"/>
                          <a:ea typeface="+mn-ea"/>
                        </a:rPr>
                        <a:t>17</a:t>
                      </a:r>
                      <a:r>
                        <a:rPr kumimoji="1" lang="ja-JP" altLang="en-US" sz="1100" b="1" dirty="0" smtClean="0">
                          <a:solidFill>
                            <a:schemeClr val="tx1"/>
                          </a:solidFill>
                          <a:latin typeface="+mn-ea"/>
                          <a:ea typeface="+mn-ea"/>
                        </a:rPr>
                        <a:t>レシピの提供有。今後の</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推進に活用</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■企業と連携した食育の推進</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大阪いずみ市民生協、味の素、阪急百貨店、グローカル･アイ</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セブンイレブン、ほっかほっか亭総本部、すかいらーくグループ　等</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6310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■大阪府食育推進ネットワーク会議の活性化</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■企業等との連携強化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■大阪府食育推進ネットワーク会議と連携し、食育を推進する。</a:t>
                      </a:r>
                      <a:endParaRPr kumimoji="1"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・共通の啓発媒体を活用し、府及び各参画団体が実施するイベント等で食育啓発</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SNS</a:t>
                      </a:r>
                      <a:r>
                        <a:rPr kumimoji="1"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の活用による情報発信　等</a:t>
                      </a:r>
                      <a:endParaRPr kumimoji="1"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■企業等との連携を強化</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食育を府民運動として推進することに賛同する団体・企業等を増やし、連携事業を実施する。</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0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solidFill>
                            <a:schemeClr val="tx1"/>
                          </a:solidFill>
                          <a:latin typeface="+mn-ea"/>
                          <a:ea typeface="+mn-ea"/>
                        </a:rPr>
                        <a:t>健康・栄養対策費　</a:t>
                      </a:r>
                      <a:r>
                        <a:rPr kumimoji="1" lang="en-US" altLang="ja-JP" sz="1100" b="1" dirty="0" smtClean="0">
                          <a:solidFill>
                            <a:schemeClr val="tx1"/>
                          </a:solidFill>
                          <a:latin typeface="+mn-ea"/>
                          <a:ea typeface="+mn-ea"/>
                        </a:rPr>
                        <a:t>5,869</a:t>
                      </a:r>
                      <a:r>
                        <a:rPr kumimoji="1" lang="ja-JP" altLang="en-US" sz="1100" b="1"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3" name="正方形/長方形 12"/>
          <p:cNvSpPr/>
          <p:nvPr/>
        </p:nvSpPr>
        <p:spPr>
          <a:xfrm>
            <a:off x="271478" y="15546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solidFill>
                  <a:schemeClr val="bg1"/>
                </a:solidFill>
                <a:latin typeface="游ゴシック" panose="020B0400000000000000" pitchFamily="50" charset="-128"/>
                <a:ea typeface="游ゴシック" panose="020B0400000000000000" pitchFamily="50" charset="-128"/>
              </a:rPr>
              <a:t>（２）多様な主体が参画したネットワークの強化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a:t>
            </a:r>
            <a:r>
              <a:rPr kumimoji="1" lang="en-US" altLang="ja-JP" b="1" dirty="0">
                <a:solidFill>
                  <a:schemeClr val="bg1"/>
                </a:solidFill>
                <a:latin typeface="游ゴシック" panose="020B0400000000000000" pitchFamily="50" charset="-128"/>
                <a:ea typeface="游ゴシック" panose="020B0400000000000000" pitchFamily="50" charset="-128"/>
              </a:rPr>
              <a:t>P52</a:t>
            </a:r>
            <a:r>
              <a:rPr kumimoji="1" lang="en-US" altLang="ja-JP" sz="2000" b="1" dirty="0">
                <a:solidFill>
                  <a:schemeClr val="bg1"/>
                </a:solidFill>
                <a:latin typeface="游ゴシック" panose="020B0400000000000000" pitchFamily="50" charset="-128"/>
                <a:ea typeface="游ゴシック" panose="020B0400000000000000" pitchFamily="50" charset="-128"/>
              </a:rPr>
              <a:t> </a:t>
            </a:r>
            <a:r>
              <a:rPr kumimoji="1" lang="ja-JP" altLang="en-US" sz="2000" b="1" dirty="0" smtClean="0">
                <a:solidFill>
                  <a:schemeClr val="bg1"/>
                </a:solidFill>
                <a:latin typeface="Meiryo UI" panose="020B0604030504040204" pitchFamily="50" charset="-128"/>
                <a:ea typeface="Meiryo UI" panose="020B0604030504040204" pitchFamily="50" charset="-128"/>
              </a:rPr>
              <a:t>　　　</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334080" y="614160"/>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7"/>
              <a:ext cx="1058662" cy="720145"/>
              <a:chOff x="511927" y="2809410"/>
              <a:chExt cx="1110811" cy="770916"/>
            </a:xfrm>
          </p:grpSpPr>
          <p:sp>
            <p:nvSpPr>
              <p:cNvPr id="15" name="角丸四角形 14"/>
              <p:cNvSpPr/>
              <p:nvPr/>
            </p:nvSpPr>
            <p:spPr>
              <a:xfrm>
                <a:off x="511927"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7" name="テキスト ボックス 16"/>
          <p:cNvSpPr txBox="1"/>
          <p:nvPr/>
        </p:nvSpPr>
        <p:spPr>
          <a:xfrm>
            <a:off x="9198799" y="6355163"/>
            <a:ext cx="434365" cy="338554"/>
          </a:xfrm>
          <a:prstGeom prst="rect">
            <a:avLst/>
          </a:prstGeom>
          <a:noFill/>
        </p:spPr>
        <p:txBody>
          <a:bodyPr wrap="square" rtlCol="0">
            <a:spAutoFit/>
          </a:bodyPr>
          <a:lstStyle/>
          <a:p>
            <a:pPr algn="r"/>
            <a:r>
              <a:rPr kumimoji="1" lang="en-US" altLang="ja-JP" sz="1600" dirty="0" smtClean="0">
                <a:latin typeface="+mn-ea"/>
              </a:rPr>
              <a:t>14</a:t>
            </a:r>
            <a:endParaRPr kumimoji="1" lang="ja-JP" altLang="en-US" sz="1600" dirty="0">
              <a:latin typeface="+mn-ea"/>
            </a:endParaRPr>
          </a:p>
        </p:txBody>
      </p:sp>
    </p:spTree>
    <p:extLst>
      <p:ext uri="{BB962C8B-B14F-4D97-AF65-F5344CB8AC3E}">
        <p14:creationId xmlns:p14="http://schemas.microsoft.com/office/powerpoint/2010/main" val="4059108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878847"/>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0"/>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１　健康的な食生活の実践と食に関する理解の促進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73201" y="652963"/>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（１）健康的な食生活の実践の促進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31</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283299" y="1184342"/>
            <a:ext cx="2080235" cy="266996"/>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4" name="Text Box 109" descr="生涯を通じて健やかな生活を送ることができるよう、栄養バランスのとれた食事、朝食や野菜摂取、食塩をとりすぎないこと、よく噛んで食べること、適正体重等の重要性を理解し、習慣的に実践します。" title="府民の行動目標"/>
          <p:cNvSpPr txBox="1">
            <a:spLocks noChangeArrowheads="1"/>
          </p:cNvSpPr>
          <p:nvPr/>
        </p:nvSpPr>
        <p:spPr bwMode="auto">
          <a:xfrm>
            <a:off x="372207" y="1504038"/>
            <a:ext cx="8640000" cy="462612"/>
          </a:xfrm>
          <a:prstGeom prst="rect">
            <a:avLst/>
          </a:prstGeom>
          <a:noFill/>
          <a:ln>
            <a:noFill/>
          </a:ln>
          <a:extLst/>
        </p:spPr>
        <p:txBody>
          <a:bodyPr rot="0" vert="horz" wrap="square" lIns="74295" tIns="8890" rIns="74295" bIns="8890" anchor="t" anchorCtr="0" upright="1">
            <a:noAutofit/>
          </a:bodyPr>
          <a:lstStyle/>
          <a:p>
            <a:pPr marL="139700" indent="-139700" algn="just">
              <a:lnSpc>
                <a:spcPts val="1700"/>
              </a:lnSpc>
              <a:spcAft>
                <a:spcPts val="0"/>
              </a:spcAft>
            </a:pPr>
            <a:r>
              <a:rPr lang="ja-JP" sz="1200" b="1" kern="100" dirty="0">
                <a:effectLst/>
                <a:latin typeface="+mn-ea"/>
                <a:cs typeface="Microsoft Himalaya" panose="01010100010101010101" pitchFamily="2" charset="0"/>
              </a:rPr>
              <a:t>▽生涯を通じて健やかな生活を送ることができるよう、栄養バランスのとれた食事、朝食や野菜摂取、食塩をとりすぎないこと、よく噛んで食べること、適正体重等の重要性を理解し、習慣的に実践します。</a:t>
            </a:r>
            <a:endParaRPr lang="ja-JP" sz="1100" b="1" kern="100" dirty="0">
              <a:effectLst/>
              <a:latin typeface="+mn-ea"/>
              <a:cs typeface="Microsoft Himalaya" panose="01010100010101010101" pitchFamily="2" charset="0"/>
            </a:endParaRPr>
          </a:p>
        </p:txBody>
      </p:sp>
      <p:graphicFrame>
        <p:nvGraphicFramePr>
          <p:cNvPr id="11" name="表 10"/>
          <p:cNvGraphicFramePr>
            <a:graphicFrameLocks noGrp="1"/>
          </p:cNvGraphicFramePr>
          <p:nvPr>
            <p:extLst>
              <p:ext uri="{D42A27DB-BD31-4B8C-83A1-F6EECF244321}">
                <p14:modId xmlns:p14="http://schemas.microsoft.com/office/powerpoint/2010/main" val="1667171158"/>
              </p:ext>
            </p:extLst>
          </p:nvPr>
        </p:nvGraphicFramePr>
        <p:xfrm>
          <a:off x="633000" y="1964073"/>
          <a:ext cx="8640000" cy="1429254"/>
        </p:xfrm>
        <a:graphic>
          <a:graphicData uri="http://schemas.openxmlformats.org/drawingml/2006/table">
            <a:tbl>
              <a:tblPr firstRow="1" bandRow="1">
                <a:tableStyleId>{5940675A-B579-460E-94D1-54222C63F5DA}</a:tableStyleId>
              </a:tblPr>
              <a:tblGrid>
                <a:gridCol w="551490">
                  <a:extLst>
                    <a:ext uri="{9D8B030D-6E8A-4147-A177-3AD203B41FA5}">
                      <a16:colId xmlns:a16="http://schemas.microsoft.com/office/drawing/2014/main" val="2915326736"/>
                    </a:ext>
                  </a:extLst>
                </a:gridCol>
                <a:gridCol w="1838297">
                  <a:extLst>
                    <a:ext uri="{9D8B030D-6E8A-4147-A177-3AD203B41FA5}">
                      <a16:colId xmlns:a16="http://schemas.microsoft.com/office/drawing/2014/main" val="2573364579"/>
                    </a:ext>
                  </a:extLst>
                </a:gridCol>
                <a:gridCol w="6250213">
                  <a:extLst>
                    <a:ext uri="{9D8B030D-6E8A-4147-A177-3AD203B41FA5}">
                      <a16:colId xmlns:a16="http://schemas.microsoft.com/office/drawing/2014/main" val="4073086637"/>
                    </a:ext>
                  </a:extLst>
                </a:gridCol>
              </a:tblGrid>
              <a:tr h="476418">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応じた健康行動</a:t>
                      </a:r>
                    </a:p>
                  </a:txBody>
                  <a:tcPr marL="72000" marR="36000" marT="72000" marB="72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食べることを楽しみ、栄養・食の大切さを学び、成長段階に応じて望ましい食習慣</a:t>
                      </a:r>
                      <a:r>
                        <a:rPr lang="ja-JP" sz="1200" b="1" kern="100" dirty="0" smtClean="0">
                          <a:solidFill>
                            <a:srgbClr val="000000"/>
                          </a:solidFill>
                          <a:effectLst/>
                          <a:latin typeface="+mn-ea"/>
                          <a:ea typeface="+mn-ea"/>
                          <a:cs typeface="Times New Roman" panose="02020603050405020304" pitchFamily="18" charset="0"/>
                        </a:rPr>
                        <a:t>を</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smtClean="0">
                          <a:solidFill>
                            <a:srgbClr val="000000"/>
                          </a:solidFill>
                          <a:effectLst/>
                          <a:latin typeface="+mn-ea"/>
                          <a:ea typeface="+mn-ea"/>
                          <a:cs typeface="Times New Roman" panose="02020603050405020304" pitchFamily="18" charset="0"/>
                        </a:rPr>
                        <a:t>身</a:t>
                      </a:r>
                      <a:r>
                        <a:rPr lang="ja-JP" sz="1200" b="1" kern="100" dirty="0">
                          <a:solidFill>
                            <a:srgbClr val="000000"/>
                          </a:solidFill>
                          <a:effectLst/>
                          <a:latin typeface="+mn-ea"/>
                          <a:ea typeface="+mn-ea"/>
                          <a:cs typeface="Times New Roman" panose="02020603050405020304" pitchFamily="18" charset="0"/>
                        </a:rPr>
                        <a:t>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3311713"/>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33350" indent="-133350"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自分のライフスタイルに合った健康的な食生活を実践します。</a:t>
                      </a:r>
                      <a:endParaRPr lang="ja-JP" sz="1200" b="1" kern="100" dirty="0">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生活習慣病の発症・重症化に留意し、健康的な食生活を実践</a:t>
                      </a:r>
                      <a:r>
                        <a:rPr lang="ja-JP" sz="1200" b="1" kern="100" dirty="0" smtClean="0">
                          <a:solidFill>
                            <a:srgbClr val="000000"/>
                          </a:solidFill>
                          <a:effectLst/>
                          <a:latin typeface="+mn-ea"/>
                          <a:ea typeface="+mn-ea"/>
                          <a:cs typeface="Times New Roman" panose="02020603050405020304" pitchFamily="18" charset="0"/>
                        </a:rPr>
                        <a:t>・維持</a:t>
                      </a:r>
                      <a:r>
                        <a:rPr lang="ja-JP" sz="1200" b="1" kern="100" dirty="0">
                          <a:solidFill>
                            <a:srgbClr val="000000"/>
                          </a:solidFill>
                          <a:effectLst/>
                          <a:latin typeface="+mn-ea"/>
                          <a:ea typeface="+mn-ea"/>
                          <a:cs typeface="Times New Roman" panose="02020603050405020304" pitchFamily="18" charset="0"/>
                        </a:rPr>
                        <a:t>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0916915"/>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低栄養予防等、個々の健康状態に合った食生活を実践し、食</a:t>
                      </a:r>
                      <a:r>
                        <a:rPr lang="ja-JP" sz="1200" b="1" kern="100" dirty="0" smtClean="0">
                          <a:solidFill>
                            <a:srgbClr val="000000"/>
                          </a:solidFill>
                          <a:effectLst/>
                          <a:latin typeface="+mn-ea"/>
                          <a:ea typeface="+mn-ea"/>
                          <a:cs typeface="Times New Roman" panose="02020603050405020304" pitchFamily="18" charset="0"/>
                        </a:rPr>
                        <a:t>を通じて</a:t>
                      </a:r>
                      <a:r>
                        <a:rPr lang="ja-JP" sz="1200" b="1" kern="100" dirty="0">
                          <a:solidFill>
                            <a:srgbClr val="000000"/>
                          </a:solidFill>
                          <a:effectLst/>
                          <a:latin typeface="+mn-ea"/>
                          <a:ea typeface="+mn-ea"/>
                          <a:cs typeface="Times New Roman" panose="02020603050405020304" pitchFamily="18" charset="0"/>
                        </a:rPr>
                        <a:t>豊かな生活</a:t>
                      </a:r>
                      <a:r>
                        <a:rPr lang="ja-JP" sz="1200" b="1" kern="100" dirty="0" smtClean="0">
                          <a:solidFill>
                            <a:srgbClr val="000000"/>
                          </a:solidFill>
                          <a:effectLst/>
                          <a:latin typeface="+mn-ea"/>
                          <a:ea typeface="+mn-ea"/>
                          <a:cs typeface="Times New Roman" panose="02020603050405020304" pitchFamily="18" charset="0"/>
                        </a:rPr>
                        <a:t>を</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smtClean="0">
                          <a:solidFill>
                            <a:srgbClr val="000000"/>
                          </a:solidFill>
                          <a:effectLst/>
                          <a:latin typeface="+mn-ea"/>
                          <a:ea typeface="+mn-ea"/>
                          <a:cs typeface="Times New Roman" panose="02020603050405020304" pitchFamily="18" charset="0"/>
                        </a:rPr>
                        <a:t>実現</a:t>
                      </a:r>
                      <a:r>
                        <a:rPr lang="ja-JP" sz="1200" b="1" kern="100" dirty="0">
                          <a:solidFill>
                            <a:srgbClr val="000000"/>
                          </a:solidFill>
                          <a:effectLst/>
                          <a:latin typeface="+mn-ea"/>
                          <a:ea typeface="+mn-ea"/>
                          <a:cs typeface="Times New Roman" panose="02020603050405020304" pitchFamily="18" charset="0"/>
                        </a:rPr>
                        <a:t>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6469417"/>
                  </a:ext>
                </a:extLst>
              </a:tr>
            </a:tbl>
          </a:graphicData>
        </a:graphic>
      </p:graphicFrame>
      <p:sp>
        <p:nvSpPr>
          <p:cNvPr id="16" name="Rectangle 1"/>
          <p:cNvSpPr>
            <a:spLocks noChangeArrowheads="1"/>
          </p:cNvSpPr>
          <p:nvPr/>
        </p:nvSpPr>
        <p:spPr bwMode="auto">
          <a:xfrm>
            <a:off x="283299" y="3457530"/>
            <a:ext cx="20833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002946852"/>
              </p:ext>
            </p:extLst>
          </p:nvPr>
        </p:nvGraphicFramePr>
        <p:xfrm>
          <a:off x="633001" y="3798377"/>
          <a:ext cx="8639999" cy="2288753"/>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1668312672"/>
                    </a:ext>
                  </a:extLst>
                </a:gridCol>
                <a:gridCol w="1806318">
                  <a:extLst>
                    <a:ext uri="{9D8B030D-6E8A-4147-A177-3AD203B41FA5}">
                      <a16:colId xmlns:a16="http://schemas.microsoft.com/office/drawing/2014/main" val="2358818107"/>
                    </a:ext>
                  </a:extLst>
                </a:gridCol>
                <a:gridCol w="1120461">
                  <a:extLst>
                    <a:ext uri="{9D8B030D-6E8A-4147-A177-3AD203B41FA5}">
                      <a16:colId xmlns:a16="http://schemas.microsoft.com/office/drawing/2014/main" val="3106642344"/>
                    </a:ext>
                  </a:extLst>
                </a:gridCol>
                <a:gridCol w="1093298">
                  <a:extLst>
                    <a:ext uri="{9D8B030D-6E8A-4147-A177-3AD203B41FA5}">
                      <a16:colId xmlns:a16="http://schemas.microsoft.com/office/drawing/2014/main" val="2825566381"/>
                    </a:ext>
                  </a:extLst>
                </a:gridCol>
                <a:gridCol w="1451141">
                  <a:extLst>
                    <a:ext uri="{9D8B030D-6E8A-4147-A177-3AD203B41FA5}">
                      <a16:colId xmlns:a16="http://schemas.microsoft.com/office/drawing/2014/main" val="157304712"/>
                    </a:ext>
                  </a:extLst>
                </a:gridCol>
                <a:gridCol w="1451141">
                  <a:extLst>
                    <a:ext uri="{9D8B030D-6E8A-4147-A177-3AD203B41FA5}">
                      <a16:colId xmlns:a16="http://schemas.microsoft.com/office/drawing/2014/main" val="2441815434"/>
                    </a:ext>
                  </a:extLst>
                </a:gridCol>
                <a:gridCol w="1451141">
                  <a:extLst>
                    <a:ext uri="{9D8B030D-6E8A-4147-A177-3AD203B41FA5}">
                      <a16:colId xmlns:a16="http://schemas.microsoft.com/office/drawing/2014/main" val="2346217460"/>
                    </a:ext>
                  </a:extLst>
                </a:gridCol>
              </a:tblGrid>
              <a:tr h="216368">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smtClean="0">
                          <a:solidFill>
                            <a:schemeClr val="bg1"/>
                          </a:solidFill>
                          <a:effectLst/>
                          <a:latin typeface="游ゴシック" panose="020B0400000000000000" pitchFamily="50" charset="-128"/>
                          <a:ea typeface="游ゴシック" panose="020B0400000000000000" pitchFamily="50" charset="-128"/>
                        </a:rPr>
                        <a:t>計画策定時</a:t>
                      </a:r>
                      <a:r>
                        <a:rPr lang="ja-JP" sz="1200" b="1" dirty="0" smtClean="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smtClean="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smtClean="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3657110930"/>
                  </a:ext>
                </a:extLst>
              </a:tr>
              <a:tr h="408910">
                <a:tc>
                  <a:txBody>
                    <a:bodyPr/>
                    <a:lstStyle/>
                    <a:p>
                      <a:pPr algn="ctr" fontAlgn="auto">
                        <a:lnSpc>
                          <a:spcPts val="1600"/>
                        </a:lnSpc>
                        <a:spcAft>
                          <a:spcPts val="0"/>
                        </a:spcAft>
                      </a:pPr>
                      <a:r>
                        <a:rPr lang="en-US" altLang="ja-JP" sz="1200" b="1" dirty="0" smtClean="0">
                          <a:effectLst/>
                          <a:latin typeface="游ゴシック" panose="020B0400000000000000" pitchFamily="50" charset="-128"/>
                          <a:ea typeface="游ゴシック" panose="020B0400000000000000" pitchFamily="50" charset="-128"/>
                        </a:rPr>
                        <a:t>1</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l" fontAlgn="auto">
                        <a:lnSpc>
                          <a:spcPct val="1000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栄養バランスのとれた食生活を実践する府民の割合の増加（主食・主菜・副菜を組み合わせた食事を</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日</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回以上ほぼ毎日食べている府民の割合）</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en-US" sz="1200" b="1" dirty="0" smtClean="0">
                          <a:solidFill>
                            <a:schemeClr val="tx1"/>
                          </a:solidFill>
                          <a:effectLst/>
                          <a:latin typeface="游ゴシック" panose="020B0400000000000000" pitchFamily="50" charset="-128"/>
                          <a:ea typeface="游ゴシック" panose="020B0400000000000000" pitchFamily="50" charset="-128"/>
                        </a:rPr>
                        <a:t>3</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4.6</a:t>
                      </a:r>
                      <a:r>
                        <a:rPr lang="ja-JP" sz="1200" b="1"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63.4%</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R2</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50%</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34997"/>
                  </a:ext>
                </a:extLst>
              </a:tr>
              <a:tr h="243840">
                <a:tc rowSpan="3">
                  <a:txBody>
                    <a:bodyPr/>
                    <a:lstStyle/>
                    <a:p>
                      <a:pPr algn="ctr" fontAlgn="auto">
                        <a:lnSpc>
                          <a:spcPts val="1600"/>
                        </a:lnSpc>
                        <a:spcAft>
                          <a:spcPts val="0"/>
                        </a:spcAft>
                      </a:pPr>
                      <a:r>
                        <a:rPr lang="en-US" altLang="ja-JP" sz="1200" b="1" dirty="0" smtClean="0">
                          <a:effectLst/>
                          <a:latin typeface="游ゴシック" panose="020B0400000000000000" pitchFamily="50" charset="-128"/>
                          <a:ea typeface="游ゴシック" panose="020B0400000000000000" pitchFamily="50" charset="-128"/>
                        </a:rPr>
                        <a:t>2</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朝食を欠食する</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府民の割合の減少</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smtClean="0">
                          <a:solidFill>
                            <a:schemeClr val="tx1"/>
                          </a:solidFill>
                          <a:latin typeface="游ゴシック" panose="020B0400000000000000" pitchFamily="50" charset="-128"/>
                          <a:ea typeface="游ゴシック" panose="020B0400000000000000" pitchFamily="50" charset="-128"/>
                        </a:rPr>
                        <a:t> 策定時：</a:t>
                      </a:r>
                      <a:r>
                        <a:rPr kumimoji="1" lang="en-US" altLang="ja-JP" sz="1000" b="1" dirty="0" smtClean="0">
                          <a:solidFill>
                            <a:schemeClr val="tx1"/>
                          </a:solidFill>
                          <a:latin typeface="游ゴシック" panose="020B0400000000000000" pitchFamily="50" charset="-128"/>
                          <a:ea typeface="游ゴシック" panose="020B0400000000000000" pitchFamily="50" charset="-128"/>
                        </a:rPr>
                        <a:t>H25-27</a:t>
                      </a:r>
                      <a:r>
                        <a:rPr kumimoji="1" lang="ja-JP" altLang="en-US" sz="1000" b="1" dirty="0" smtClean="0">
                          <a:solidFill>
                            <a:schemeClr val="tx1"/>
                          </a:solidFill>
                          <a:latin typeface="游ゴシック" panose="020B0400000000000000" pitchFamily="50" charset="-128"/>
                          <a:ea typeface="游ゴシック" panose="020B0400000000000000" pitchFamily="50" charset="-128"/>
                        </a:rPr>
                        <a:t>平均</a:t>
                      </a:r>
                      <a:endParaRPr kumimoji="1" lang="en-US" altLang="ja-JP" sz="10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smtClean="0">
                          <a:solidFill>
                            <a:schemeClr val="tx1"/>
                          </a:solidFill>
                          <a:latin typeface="游ゴシック" panose="020B0400000000000000" pitchFamily="50" charset="-128"/>
                          <a:ea typeface="游ゴシック" panose="020B0400000000000000" pitchFamily="50" charset="-128"/>
                        </a:rPr>
                        <a:t> 現　在：</a:t>
                      </a:r>
                      <a:r>
                        <a:rPr kumimoji="1" lang="en-US" altLang="ja-JP" sz="1000" b="1" dirty="0" smtClean="0">
                          <a:solidFill>
                            <a:schemeClr val="tx1"/>
                          </a:solidFill>
                          <a:latin typeface="游ゴシック" panose="020B0400000000000000" pitchFamily="50" charset="-128"/>
                          <a:ea typeface="游ゴシック" panose="020B0400000000000000" pitchFamily="50" charset="-128"/>
                        </a:rPr>
                        <a:t>H29-R1</a:t>
                      </a:r>
                      <a:r>
                        <a:rPr kumimoji="1" lang="ja-JP" altLang="en-US" sz="1000" b="1" dirty="0" smtClean="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5.1%</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21787"/>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14.5%</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265228"/>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24.8%</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55021"/>
                  </a:ext>
                </a:extLst>
              </a:tr>
              <a:tr h="264075">
                <a:tc rowSpan="3">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野菜摂取量の増加</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smtClean="0">
                          <a:solidFill>
                            <a:schemeClr val="tx1"/>
                          </a:solidFill>
                          <a:latin typeface="游ゴシック" panose="020B0400000000000000" pitchFamily="50" charset="-128"/>
                          <a:ea typeface="游ゴシック" panose="020B0400000000000000" pitchFamily="50" charset="-128"/>
                        </a:rPr>
                        <a:t> 策定時：</a:t>
                      </a:r>
                      <a:r>
                        <a:rPr kumimoji="1" lang="en-US" altLang="zh-TW" sz="1000" b="1" dirty="0" smtClean="0">
                          <a:solidFill>
                            <a:schemeClr val="tx1"/>
                          </a:solidFill>
                          <a:latin typeface="游ゴシック" panose="020B0400000000000000" pitchFamily="50" charset="-128"/>
                          <a:ea typeface="游ゴシック" panose="020B0400000000000000" pitchFamily="50" charset="-128"/>
                        </a:rPr>
                        <a:t>H25-27</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smtClean="0">
                          <a:solidFill>
                            <a:schemeClr val="tx1"/>
                          </a:solidFill>
                          <a:latin typeface="游ゴシック" panose="020B0400000000000000" pitchFamily="50" charset="-128"/>
                          <a:ea typeface="游ゴシック" panose="020B0400000000000000" pitchFamily="50" charset="-128"/>
                        </a:rPr>
                        <a:t> 現</a:t>
                      </a:r>
                      <a:r>
                        <a:rPr kumimoji="1" lang="ja-JP" altLang="en-US" sz="1000" b="1" dirty="0" smtClean="0">
                          <a:solidFill>
                            <a:schemeClr val="tx1"/>
                          </a:solidFill>
                          <a:latin typeface="游ゴシック" panose="020B0400000000000000" pitchFamily="50" charset="-128"/>
                          <a:ea typeface="游ゴシック" panose="020B0400000000000000" pitchFamily="50" charset="-128"/>
                        </a:rPr>
                        <a:t>　</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在：</a:t>
                      </a:r>
                      <a:r>
                        <a:rPr kumimoji="1" lang="en-US" altLang="zh-TW" sz="1000" b="1" dirty="0" smtClean="0">
                          <a:solidFill>
                            <a:schemeClr val="tx1"/>
                          </a:solidFill>
                          <a:latin typeface="游ゴシック" panose="020B0400000000000000" pitchFamily="50" charset="-128"/>
                          <a:ea typeface="游ゴシック" panose="020B0400000000000000" pitchFamily="50" charset="-128"/>
                        </a:rPr>
                        <a:t>H</a:t>
                      </a:r>
                      <a:r>
                        <a:rPr kumimoji="1" lang="en-US" altLang="ja-JP" sz="1000" b="1" dirty="0" smtClean="0">
                          <a:solidFill>
                            <a:schemeClr val="tx1"/>
                          </a:solidFill>
                          <a:latin typeface="游ゴシック" panose="020B0400000000000000" pitchFamily="50" charset="-128"/>
                          <a:ea typeface="游ゴシック" panose="020B0400000000000000" pitchFamily="50" charset="-128"/>
                        </a:rPr>
                        <a:t>29-R1</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237</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70246"/>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2</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59</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896529"/>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25</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007879"/>
                  </a:ext>
                </a:extLst>
              </a:tr>
            </a:tbl>
          </a:graphicData>
        </a:graphic>
      </p:graphicFrame>
      <p:sp>
        <p:nvSpPr>
          <p:cNvPr id="18" name="正方形/長方形 17"/>
          <p:cNvSpPr/>
          <p:nvPr/>
        </p:nvSpPr>
        <p:spPr>
          <a:xfrm>
            <a:off x="646561" y="6103349"/>
            <a:ext cx="8565886" cy="415498"/>
          </a:xfrm>
          <a:prstGeom prst="rect">
            <a:avLst/>
          </a:prstGeom>
        </p:spPr>
        <p:txBody>
          <a:bodyPr wrap="square">
            <a:spAutoFit/>
          </a:bodyPr>
          <a:lstStyle/>
          <a:p>
            <a:pPr>
              <a:spcAft>
                <a:spcPts val="0"/>
              </a:spcAft>
            </a:pPr>
            <a:r>
              <a:rPr lang="en-US" altLang="ja-JP" sz="1050" kern="100" dirty="0" smtClean="0">
                <a:latin typeface="+mn-ea"/>
                <a:cs typeface="Times New Roman" panose="02020603050405020304" pitchFamily="18" charset="0"/>
              </a:rPr>
              <a:t>1</a:t>
            </a:r>
            <a:r>
              <a:rPr lang="ja-JP" altLang="en-US" sz="1050" kern="100" dirty="0" smtClean="0">
                <a:latin typeface="+mn-ea"/>
                <a:cs typeface="Times New Roman" panose="02020603050405020304" pitchFamily="18" charset="0"/>
              </a:rPr>
              <a:t>：</a:t>
            </a:r>
            <a:r>
              <a:rPr lang="ja-JP" altLang="ja-JP" sz="1050" kern="100" dirty="0" smtClean="0">
                <a:latin typeface="+mn-ea"/>
                <a:cs typeface="Times New Roman" panose="02020603050405020304" pitchFamily="18" charset="0"/>
              </a:rPr>
              <a:t>「</a:t>
            </a:r>
            <a:r>
              <a:rPr lang="ja-JP" altLang="ja-JP" sz="1050" kern="100" dirty="0">
                <a:latin typeface="+mn-ea"/>
                <a:cs typeface="Times New Roman" panose="02020603050405020304" pitchFamily="18" charset="0"/>
              </a:rPr>
              <a:t>お口の健康」と「食育」に関するアンケート（大阪府</a:t>
            </a:r>
            <a:r>
              <a:rPr lang="ja-JP" altLang="ja-JP" sz="1050" kern="100" dirty="0" smtClean="0">
                <a:latin typeface="+mn-ea"/>
                <a:cs typeface="Times New Roman" panose="02020603050405020304" pitchFamily="18" charset="0"/>
              </a:rPr>
              <a:t>）</a:t>
            </a:r>
            <a:r>
              <a:rPr lang="en-US" altLang="ja-JP" sz="1050" kern="100" dirty="0" smtClean="0">
                <a:latin typeface="+mn-ea"/>
                <a:cs typeface="Times New Roman" panose="02020603050405020304" pitchFamily="18" charset="0"/>
              </a:rPr>
              <a:t>/</a:t>
            </a:r>
            <a:r>
              <a:rPr lang="ja-JP" altLang="en-US" sz="1050" kern="100" dirty="0" smtClean="0">
                <a:latin typeface="+mn-ea"/>
                <a:cs typeface="Times New Roman" panose="02020603050405020304" pitchFamily="18" charset="0"/>
              </a:rPr>
              <a:t>健康に関する意識調査（</a:t>
            </a:r>
            <a:r>
              <a:rPr lang="ja-JP" altLang="en-US" sz="1050" kern="100" dirty="0">
                <a:latin typeface="+mn-ea"/>
                <a:cs typeface="Times New Roman" panose="02020603050405020304" pitchFamily="18" charset="0"/>
              </a:rPr>
              <a:t>大阪府）</a:t>
            </a:r>
            <a:r>
              <a:rPr lang="ja-JP" altLang="en-US" sz="1050" kern="100" dirty="0" smtClean="0">
                <a:latin typeface="+mn-ea"/>
                <a:cs typeface="Times New Roman" panose="02020603050405020304" pitchFamily="18" charset="0"/>
              </a:rPr>
              <a:t>（計画策定時</a:t>
            </a:r>
            <a:r>
              <a:rPr lang="en-US" altLang="ja-JP" sz="1050" kern="100" dirty="0" smtClean="0">
                <a:latin typeface="+mn-ea"/>
                <a:cs typeface="Times New Roman" panose="02020603050405020304" pitchFamily="18" charset="0"/>
              </a:rPr>
              <a:t>/</a:t>
            </a:r>
            <a:r>
              <a:rPr lang="ja-JP" altLang="en-US" sz="1050" kern="100" dirty="0" smtClean="0">
                <a:latin typeface="+mn-ea"/>
                <a:cs typeface="Times New Roman" panose="02020603050405020304" pitchFamily="18" charset="0"/>
              </a:rPr>
              <a:t>現在）　　</a:t>
            </a:r>
            <a:endParaRPr lang="en-US" altLang="ja-JP" sz="1050" kern="100" dirty="0" smtClean="0">
              <a:latin typeface="+mn-ea"/>
              <a:cs typeface="Times New Roman" panose="02020603050405020304" pitchFamily="18" charset="0"/>
            </a:endParaRPr>
          </a:p>
          <a:p>
            <a:pPr>
              <a:spcAft>
                <a:spcPts val="0"/>
              </a:spcAft>
            </a:pPr>
            <a:r>
              <a:rPr lang="en-US" altLang="ja-JP" sz="1050" kern="100" dirty="0" smtClean="0">
                <a:latin typeface="+mn-ea"/>
                <a:cs typeface="Times New Roman" panose="02020603050405020304" pitchFamily="18" charset="0"/>
              </a:rPr>
              <a:t>2</a:t>
            </a:r>
            <a:r>
              <a:rPr lang="ja-JP" altLang="en-US" sz="1050" kern="100" dirty="0" smtClean="0">
                <a:latin typeface="+mn-ea"/>
                <a:cs typeface="Times New Roman" panose="02020603050405020304" pitchFamily="18" charset="0"/>
              </a:rPr>
              <a:t>･</a:t>
            </a:r>
            <a:r>
              <a:rPr lang="en-US" altLang="ja-JP" sz="1050" kern="100" dirty="0" smtClean="0">
                <a:latin typeface="+mn-ea"/>
                <a:cs typeface="Times New Roman" panose="02020603050405020304" pitchFamily="18" charset="0"/>
              </a:rPr>
              <a:t>3</a:t>
            </a:r>
            <a:r>
              <a:rPr lang="ja-JP" altLang="en-US" sz="1050" kern="100" dirty="0" smtClean="0">
                <a:latin typeface="+mn-ea"/>
                <a:cs typeface="Times New Roman" panose="02020603050405020304" pitchFamily="18" charset="0"/>
              </a:rPr>
              <a:t>：</a:t>
            </a:r>
            <a:r>
              <a:rPr lang="ja-JP" altLang="ja-JP" sz="1050" kern="100" dirty="0" smtClean="0">
                <a:latin typeface="+mn-ea"/>
                <a:cs typeface="Times New Roman" panose="02020603050405020304" pitchFamily="18" charset="0"/>
              </a:rPr>
              <a:t>国民健康・栄養調査（厚生労働省）</a:t>
            </a:r>
            <a:endParaRPr lang="en-US" altLang="ja-JP" sz="1050" kern="100" dirty="0" smtClean="0">
              <a:latin typeface="+mn-ea"/>
              <a:cs typeface="Times New Roman" panose="02020603050405020304" pitchFamily="18" charset="0"/>
            </a:endParaRPr>
          </a:p>
        </p:txBody>
      </p:sp>
      <p:sp>
        <p:nvSpPr>
          <p:cNvPr id="2" name="テキスト ボックス 1"/>
          <p:cNvSpPr txBox="1"/>
          <p:nvPr/>
        </p:nvSpPr>
        <p:spPr>
          <a:xfrm>
            <a:off x="9198799" y="6382459"/>
            <a:ext cx="434365" cy="338554"/>
          </a:xfrm>
          <a:prstGeom prst="rect">
            <a:avLst/>
          </a:prstGeom>
          <a:noFill/>
        </p:spPr>
        <p:txBody>
          <a:bodyPr wrap="square" rtlCol="0">
            <a:spAutoFit/>
          </a:bodyPr>
          <a:lstStyle/>
          <a:p>
            <a:pPr algn="r"/>
            <a:r>
              <a:rPr kumimoji="1" lang="en-US" altLang="ja-JP" sz="1600" dirty="0" smtClean="0">
                <a:latin typeface="+mn-ea"/>
              </a:rPr>
              <a:t>1</a:t>
            </a:r>
            <a:endParaRPr kumimoji="1" lang="ja-JP" altLang="en-US" sz="1600" dirty="0">
              <a:latin typeface="+mn-ea"/>
            </a:endParaRPr>
          </a:p>
        </p:txBody>
      </p:sp>
    </p:spTree>
    <p:extLst>
      <p:ext uri="{BB962C8B-B14F-4D97-AF65-F5344CB8AC3E}">
        <p14:creationId xmlns:p14="http://schemas.microsoft.com/office/powerpoint/2010/main" val="787188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237559"/>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38472" y="3814681"/>
            <a:ext cx="8722062" cy="1015663"/>
          </a:xfrm>
          <a:prstGeom prst="rect">
            <a:avLst/>
          </a:prstGeom>
        </p:spPr>
        <p:txBody>
          <a:bodyPr wrap="square">
            <a:spAutoFit/>
          </a:bodyPr>
          <a:lstStyle/>
          <a:p>
            <a:pPr algn="just">
              <a:spcAft>
                <a:spcPts val="0"/>
              </a:spcAft>
            </a:pPr>
            <a:r>
              <a:rPr lang="ja-JP" altLang="en-US" sz="1000" kern="100" dirty="0" smtClean="0">
                <a:latin typeface="+mn-ea"/>
                <a:cs typeface="Times New Roman" panose="02020603050405020304" pitchFamily="18" charset="0"/>
              </a:rPr>
              <a:t>４ </a:t>
            </a:r>
            <a:r>
              <a:rPr lang="ja-JP" altLang="ja-JP" sz="1000" kern="100" dirty="0" smtClean="0">
                <a:latin typeface="+mn-ea"/>
                <a:cs typeface="Times New Roman" panose="02020603050405020304" pitchFamily="18" charset="0"/>
              </a:rPr>
              <a:t>国民</a:t>
            </a:r>
            <a:r>
              <a:rPr lang="ja-JP" altLang="ja-JP" sz="1000" kern="100" dirty="0">
                <a:latin typeface="+mn-ea"/>
                <a:cs typeface="Times New Roman" panose="02020603050405020304" pitchFamily="18" charset="0"/>
              </a:rPr>
              <a:t>健康・栄養調査（厚生労働省</a:t>
            </a:r>
            <a:r>
              <a:rPr lang="ja-JP" altLang="ja-JP" sz="1000" kern="100" dirty="0" smtClean="0">
                <a:latin typeface="+mn-ea"/>
                <a:cs typeface="Times New Roman" panose="02020603050405020304" pitchFamily="18" charset="0"/>
              </a:rPr>
              <a:t>）</a:t>
            </a:r>
            <a:endParaRPr lang="en-US" altLang="ja-JP" sz="1000" kern="100" dirty="0" smtClean="0">
              <a:latin typeface="+mn-ea"/>
              <a:cs typeface="Times New Roman" panose="02020603050405020304" pitchFamily="18" charset="0"/>
            </a:endParaRPr>
          </a:p>
          <a:p>
            <a:pPr algn="just">
              <a:spcAft>
                <a:spcPts val="0"/>
              </a:spcAft>
            </a:pPr>
            <a:r>
              <a:rPr lang="ja-JP" altLang="en-US" sz="1000" kern="100" dirty="0" smtClean="0">
                <a:latin typeface="+mn-ea"/>
                <a:cs typeface="Times New Roman" panose="02020603050405020304" pitchFamily="18" charset="0"/>
              </a:rPr>
              <a:t>５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a:t>
            </a:r>
            <a:r>
              <a:rPr lang="ja-JP" altLang="en-US" sz="1000" kern="100" dirty="0" smtClean="0">
                <a:latin typeface="+mn-ea"/>
                <a:cs typeface="Times New Roman" panose="02020603050405020304" pitchFamily="18" charset="0"/>
              </a:rPr>
              <a:t>（計画策定時</a:t>
            </a:r>
            <a:r>
              <a:rPr lang="en-US" altLang="ja-JP" sz="1000" kern="100" dirty="0" smtClean="0">
                <a:latin typeface="+mn-ea"/>
                <a:cs typeface="Times New Roman" panose="02020603050405020304" pitchFamily="18" charset="0"/>
              </a:rPr>
              <a:t>/</a:t>
            </a:r>
            <a:r>
              <a:rPr lang="ja-JP" altLang="en-US" sz="1000" kern="100" dirty="0" smtClean="0">
                <a:latin typeface="+mn-ea"/>
                <a:cs typeface="Times New Roman" panose="02020603050405020304" pitchFamily="18" charset="0"/>
              </a:rPr>
              <a:t>現在）</a:t>
            </a:r>
          </a:p>
          <a:p>
            <a:pPr algn="just">
              <a:spcAft>
                <a:spcPts val="0"/>
              </a:spcAft>
            </a:pPr>
            <a:r>
              <a:rPr lang="ja-JP" altLang="en-US" sz="1000" kern="100" dirty="0" smtClean="0">
                <a:latin typeface="+mn-ea"/>
                <a:cs typeface="Times New Roman" panose="02020603050405020304" pitchFamily="18" charset="0"/>
              </a:rPr>
              <a:t>６ 大阪府教育庁調べ</a:t>
            </a:r>
          </a:p>
          <a:p>
            <a:pPr algn="just">
              <a:spcAft>
                <a:spcPts val="0"/>
              </a:spcAft>
            </a:pPr>
            <a:r>
              <a:rPr lang="ja-JP" altLang="en-US" sz="1000" kern="100" dirty="0" smtClean="0">
                <a:latin typeface="+mn-ea"/>
                <a:cs typeface="Times New Roman" panose="02020603050405020304" pitchFamily="18" charset="0"/>
              </a:rPr>
              <a:t>７ 大阪</a:t>
            </a:r>
            <a:r>
              <a:rPr lang="ja-JP" altLang="en-US" sz="1000" kern="100" dirty="0">
                <a:latin typeface="+mn-ea"/>
                <a:cs typeface="Times New Roman" panose="02020603050405020304" pitchFamily="18" charset="0"/>
              </a:rPr>
              <a:t>ヘルシー外食推進協議会調べ、大阪府健康医療部健康推進室調べ</a:t>
            </a:r>
          </a:p>
          <a:p>
            <a:pPr algn="just">
              <a:spcAft>
                <a:spcPts val="0"/>
              </a:spcAft>
            </a:pPr>
            <a:r>
              <a:rPr lang="ja-JP" altLang="en-US" sz="1000" kern="100" dirty="0" smtClean="0">
                <a:latin typeface="+mn-ea"/>
                <a:cs typeface="Times New Roman" panose="02020603050405020304" pitchFamily="18" charset="0"/>
              </a:rPr>
              <a:t>８家族共食   大阪版</a:t>
            </a:r>
            <a:r>
              <a:rPr lang="ja-JP" altLang="en-US" sz="1000" kern="100" dirty="0">
                <a:latin typeface="+mn-ea"/>
                <a:cs typeface="Times New Roman" panose="02020603050405020304" pitchFamily="18" charset="0"/>
              </a:rPr>
              <a:t>健康・栄養調査（大阪府</a:t>
            </a:r>
            <a:r>
              <a:rPr lang="ja-JP" altLang="en-US" sz="1000" kern="100" dirty="0" smtClean="0">
                <a:latin typeface="+mn-ea"/>
                <a:cs typeface="Times New Roman" panose="02020603050405020304" pitchFamily="18" charset="0"/>
              </a:rPr>
              <a:t>）</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a:t>
            </a:r>
            <a:r>
              <a:rPr lang="ja-JP" altLang="en-US" sz="1000" kern="100" dirty="0" smtClean="0">
                <a:latin typeface="+mn-ea"/>
                <a:cs typeface="Times New Roman" panose="02020603050405020304" pitchFamily="18" charset="0"/>
              </a:rPr>
              <a:t>（計画策定時</a:t>
            </a:r>
            <a:r>
              <a:rPr lang="en-US" altLang="ja-JP" sz="1000" kern="100" dirty="0" smtClean="0">
                <a:latin typeface="+mn-ea"/>
                <a:cs typeface="Times New Roman" panose="02020603050405020304" pitchFamily="18" charset="0"/>
              </a:rPr>
              <a:t>/</a:t>
            </a:r>
            <a:r>
              <a:rPr lang="ja-JP" altLang="en-US" sz="1000" kern="100" dirty="0" smtClean="0">
                <a:latin typeface="+mn-ea"/>
                <a:cs typeface="Times New Roman" panose="02020603050405020304" pitchFamily="18" charset="0"/>
              </a:rPr>
              <a:t>現在）</a:t>
            </a:r>
            <a:endParaRPr lang="en-US" altLang="ja-JP" sz="1000" kern="100" dirty="0" smtClean="0">
              <a:latin typeface="+mn-ea"/>
              <a:cs typeface="Times New Roman" panose="02020603050405020304" pitchFamily="18" charset="0"/>
            </a:endParaRPr>
          </a:p>
          <a:p>
            <a:pPr algn="just">
              <a:spcAft>
                <a:spcPts val="0"/>
              </a:spcAft>
            </a:pPr>
            <a:r>
              <a:rPr lang="ja-JP" altLang="en-US" sz="1000" kern="100" dirty="0" smtClean="0">
                <a:latin typeface="+mn-ea"/>
                <a:cs typeface="Times New Roman" panose="02020603050405020304" pitchFamily="18" charset="0"/>
              </a:rPr>
              <a:t>　地域共食 「</a:t>
            </a:r>
            <a:r>
              <a:rPr lang="ja-JP" altLang="en-US" sz="1000" kern="100" dirty="0">
                <a:latin typeface="+mn-ea"/>
                <a:cs typeface="Times New Roman" panose="02020603050405020304" pitchFamily="18" charset="0"/>
              </a:rPr>
              <a:t>お口の健康」と「食育」に関するアンケート（</a:t>
            </a:r>
            <a:r>
              <a:rPr lang="ja-JP" altLang="en-US" sz="1000" kern="100" dirty="0" smtClean="0">
                <a:latin typeface="+mn-ea"/>
                <a:cs typeface="Times New Roman" panose="02020603050405020304" pitchFamily="18" charset="0"/>
              </a:rPr>
              <a:t>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a:t>
            </a:r>
            <a:r>
              <a:rPr lang="ja-JP" altLang="en-US" sz="1000" kern="100" dirty="0" smtClean="0">
                <a:latin typeface="+mn-ea"/>
                <a:cs typeface="Times New Roman" panose="02020603050405020304" pitchFamily="18" charset="0"/>
              </a:rPr>
              <a:t>（計画策定時</a:t>
            </a:r>
            <a:r>
              <a:rPr lang="en-US" altLang="ja-JP" sz="1000" kern="100" dirty="0" smtClean="0">
                <a:latin typeface="+mn-ea"/>
                <a:cs typeface="Times New Roman" panose="02020603050405020304" pitchFamily="18" charset="0"/>
              </a:rPr>
              <a:t>/</a:t>
            </a:r>
            <a:r>
              <a:rPr lang="ja-JP" altLang="en-US" sz="1000" kern="100" dirty="0" smtClean="0">
                <a:latin typeface="+mn-ea"/>
                <a:cs typeface="Times New Roman" panose="02020603050405020304" pitchFamily="18" charset="0"/>
              </a:rPr>
              <a:t>現在）</a:t>
            </a:r>
            <a:endParaRPr lang="en-US" altLang="ja-JP" sz="1000" kern="100" dirty="0" smtClean="0">
              <a:latin typeface="+mn-ea"/>
              <a:cs typeface="Times New Roman" panose="02020603050405020304" pitchFamily="18" charset="0"/>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1024052719"/>
              </p:ext>
            </p:extLst>
          </p:nvPr>
        </p:nvGraphicFramePr>
        <p:xfrm>
          <a:off x="633000" y="385478"/>
          <a:ext cx="8640000" cy="3410535"/>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20000"/>
                    </a:ext>
                  </a:extLst>
                </a:gridCol>
                <a:gridCol w="1806318">
                  <a:extLst>
                    <a:ext uri="{9D8B030D-6E8A-4147-A177-3AD203B41FA5}">
                      <a16:colId xmlns:a16="http://schemas.microsoft.com/office/drawing/2014/main" val="20001"/>
                    </a:ext>
                  </a:extLst>
                </a:gridCol>
                <a:gridCol w="1296985">
                  <a:extLst>
                    <a:ext uri="{9D8B030D-6E8A-4147-A177-3AD203B41FA5}">
                      <a16:colId xmlns:a16="http://schemas.microsoft.com/office/drawing/2014/main" val="2382597531"/>
                    </a:ext>
                  </a:extLst>
                </a:gridCol>
                <a:gridCol w="916775">
                  <a:extLst>
                    <a:ext uri="{9D8B030D-6E8A-4147-A177-3AD203B41FA5}">
                      <a16:colId xmlns:a16="http://schemas.microsoft.com/office/drawing/2014/main" val="1518054483"/>
                    </a:ext>
                  </a:extLst>
                </a:gridCol>
                <a:gridCol w="1451141">
                  <a:extLst>
                    <a:ext uri="{9D8B030D-6E8A-4147-A177-3AD203B41FA5}">
                      <a16:colId xmlns:a16="http://schemas.microsoft.com/office/drawing/2014/main" val="20003"/>
                    </a:ext>
                  </a:extLst>
                </a:gridCol>
                <a:gridCol w="1451141">
                  <a:extLst>
                    <a:ext uri="{9D8B030D-6E8A-4147-A177-3AD203B41FA5}">
                      <a16:colId xmlns:a16="http://schemas.microsoft.com/office/drawing/2014/main" val="2204503950"/>
                    </a:ext>
                  </a:extLst>
                </a:gridCol>
                <a:gridCol w="1451141">
                  <a:extLst>
                    <a:ext uri="{9D8B030D-6E8A-4147-A177-3AD203B41FA5}">
                      <a16:colId xmlns:a16="http://schemas.microsoft.com/office/drawing/2014/main" val="20004"/>
                    </a:ext>
                  </a:extLst>
                </a:gridCol>
              </a:tblGrid>
              <a:tr h="208752">
                <a:tc>
                  <a:txBody>
                    <a:bodyPr/>
                    <a:lstStyle/>
                    <a:p>
                      <a:pPr algn="ctr" fontAlgn="auto">
                        <a:lnSpc>
                          <a:spcPts val="16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 </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smtClean="0">
                          <a:solidFill>
                            <a:schemeClr val="bg1"/>
                          </a:solidFill>
                          <a:effectLst/>
                          <a:latin typeface="游ゴシック" panose="020B0400000000000000" pitchFamily="50" charset="-128"/>
                          <a:ea typeface="游ゴシック" panose="020B0400000000000000" pitchFamily="50" charset="-128"/>
                        </a:rPr>
                        <a:t>計画策定時</a:t>
                      </a:r>
                      <a:r>
                        <a:rPr lang="ja-JP" sz="1200" b="1" dirty="0" smtClean="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smtClean="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smtClean="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70514">
                <a:tc>
                  <a:txBody>
                    <a:bodyPr/>
                    <a:lstStyle/>
                    <a:p>
                      <a:pPr algn="ctr" fontAlgn="auto">
                        <a:lnSpc>
                          <a:spcPts val="1600"/>
                        </a:lnSpc>
                        <a:spcAft>
                          <a:spcPts val="0"/>
                        </a:spcAft>
                      </a:pPr>
                      <a:r>
                        <a:rPr lang="ja-JP" altLang="en-US"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４</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食塩摂取量の減少</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smtClean="0">
                          <a:solidFill>
                            <a:schemeClr val="tx1"/>
                          </a:solidFill>
                          <a:latin typeface="游ゴシック" panose="020B0400000000000000" pitchFamily="50" charset="-128"/>
                          <a:ea typeface="游ゴシック" panose="020B0400000000000000" pitchFamily="50" charset="-128"/>
                        </a:rPr>
                        <a:t> </a:t>
                      </a:r>
                      <a:r>
                        <a:rPr kumimoji="1" lang="zh-TW" altLang="en-US" sz="1000" b="1" baseline="0" dirty="0" smtClean="0">
                          <a:solidFill>
                            <a:schemeClr val="tx1"/>
                          </a:solidFill>
                          <a:latin typeface="游ゴシック" panose="020B0400000000000000" pitchFamily="50" charset="-128"/>
                          <a:ea typeface="游ゴシック" panose="020B0400000000000000" pitchFamily="50" charset="-128"/>
                        </a:rPr>
                        <a:t> </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策定時：</a:t>
                      </a:r>
                      <a:r>
                        <a:rPr kumimoji="1" lang="en-US" altLang="zh-TW" sz="1000" b="1" dirty="0" smtClean="0">
                          <a:solidFill>
                            <a:schemeClr val="tx1"/>
                          </a:solidFill>
                          <a:latin typeface="游ゴシック" panose="020B0400000000000000" pitchFamily="50" charset="-128"/>
                          <a:ea typeface="游ゴシック" panose="020B0400000000000000" pitchFamily="50" charset="-128"/>
                        </a:rPr>
                        <a:t>H25-27</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smtClean="0">
                          <a:solidFill>
                            <a:schemeClr val="tx1"/>
                          </a:solidFill>
                          <a:latin typeface="游ゴシック" panose="020B0400000000000000" pitchFamily="50" charset="-128"/>
                          <a:ea typeface="游ゴシック" panose="020B0400000000000000" pitchFamily="50" charset="-128"/>
                        </a:rPr>
                        <a:t>  現</a:t>
                      </a:r>
                      <a:r>
                        <a:rPr kumimoji="1" lang="ja-JP" altLang="en-US" sz="1000" b="1" dirty="0" smtClean="0">
                          <a:solidFill>
                            <a:schemeClr val="tx1"/>
                          </a:solidFill>
                          <a:latin typeface="游ゴシック" panose="020B0400000000000000" pitchFamily="50" charset="-128"/>
                          <a:ea typeface="游ゴシック" panose="020B0400000000000000" pitchFamily="50" charset="-128"/>
                        </a:rPr>
                        <a:t>　</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在：</a:t>
                      </a:r>
                      <a:r>
                        <a:rPr kumimoji="1" lang="en-US" altLang="zh-TW" sz="1000" b="1" dirty="0" smtClean="0">
                          <a:solidFill>
                            <a:schemeClr val="tx1"/>
                          </a:solidFill>
                          <a:latin typeface="游ゴシック" panose="020B0400000000000000" pitchFamily="50" charset="-128"/>
                          <a:ea typeface="游ゴシック" panose="020B0400000000000000" pitchFamily="50" charset="-128"/>
                        </a:rPr>
                        <a:t>H</a:t>
                      </a:r>
                      <a:r>
                        <a:rPr kumimoji="1" lang="en-US" altLang="ja-JP" sz="1000" b="1" dirty="0" smtClean="0">
                          <a:solidFill>
                            <a:schemeClr val="tx1"/>
                          </a:solidFill>
                          <a:latin typeface="游ゴシック" panose="020B0400000000000000" pitchFamily="50" charset="-128"/>
                          <a:ea typeface="游ゴシック" panose="020B0400000000000000" pitchFamily="50" charset="-128"/>
                        </a:rPr>
                        <a:t>29-R1</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9.7g</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2886">
                <a:tc>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よく噛んで食べることに気をつけている</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府民の割合の増加</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55.4%</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mn-ea"/>
                        </a:rPr>
                        <a:t>67.6%</a:t>
                      </a:r>
                      <a:r>
                        <a:rPr lang="ja-JP" altLang="en-US" sz="1200" b="1" i="0" u="none" strike="noStrike" dirty="0" smtClean="0">
                          <a:solidFill>
                            <a:schemeClr val="tx1"/>
                          </a:solidFill>
                          <a:effectLst/>
                          <a:latin typeface="游ゴシック" panose="020B0400000000000000" pitchFamily="50" charset="-128"/>
                          <a:ea typeface="+mn-ea"/>
                        </a:rPr>
                        <a:t>（</a:t>
                      </a:r>
                      <a:r>
                        <a:rPr lang="en-US" altLang="ja-JP" sz="1200" b="1" i="0" u="none" strike="noStrike" dirty="0" smtClean="0">
                          <a:solidFill>
                            <a:schemeClr val="tx1"/>
                          </a:solidFill>
                          <a:effectLst/>
                          <a:latin typeface="游ゴシック" panose="020B0400000000000000" pitchFamily="50" charset="-128"/>
                          <a:ea typeface="+mn-ea"/>
                        </a:rPr>
                        <a:t>R2</a:t>
                      </a:r>
                      <a:r>
                        <a:rPr lang="ja-JP" altLang="en-US" sz="1200" b="1" i="0" u="none" strike="noStrike" dirty="0" smtClean="0">
                          <a:solidFill>
                            <a:schemeClr val="tx1"/>
                          </a:solidFill>
                          <a:effectLst/>
                          <a:latin typeface="游ゴシック" panose="020B0400000000000000" pitchFamily="50" charset="-128"/>
                          <a:ea typeface="+mn-ea"/>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以上</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629543"/>
                  </a:ext>
                </a:extLst>
              </a:tr>
              <a:tr h="352886">
                <a:tc>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学校評価で食育を評価している小・中学校の割合の増加</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60.3%</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91.7%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411882"/>
                  </a:ext>
                </a:extLst>
              </a:tr>
              <a:tr h="352886">
                <a:tc rowSpan="3">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7</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ヘルシーメニューを提供する飲食店・特定給食施設等の増加</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「うちのお店も健康づくり</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応援団の店」協力店舗数</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12,650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13,861</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店舗</a:t>
                      </a:r>
                      <a:endPar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fontAlgn="ctr">
                        <a:lnSpc>
                          <a:spcPct val="100000"/>
                        </a:lnSpc>
                      </a:pP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R4.2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13,500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602226"/>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rPr>
                        <a:t>V.O.S.</a:t>
                      </a:r>
                      <a:r>
                        <a:rPr kumimoji="1" lang="ja-JP" altLang="en-US" sz="1200" b="1" dirty="0" smtClean="0">
                          <a:solidFill>
                            <a:schemeClr val="tx1"/>
                          </a:solidFill>
                          <a:latin typeface="游ゴシック" panose="020B0400000000000000" pitchFamily="50" charset="-128"/>
                          <a:ea typeface="游ゴシック" panose="020B0400000000000000" pitchFamily="50" charset="-128"/>
                        </a:rPr>
                        <a:t>メニューロゴマーク使用承認件数</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飲食店等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341</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R4.2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98687"/>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給食施設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222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R4.2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0000"/>
                        </a:lnSpc>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4933809"/>
                  </a:ext>
                </a:extLst>
              </a:tr>
              <a:tr h="352886">
                <a:tc rowSpan="2">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8</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2">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誰かと一緒に食べる</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「共食」の増加</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朝食又は夕食等を家族と一緒に食べる「共食」の回数</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9.9</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02750"/>
                  </a:ext>
                </a:extLst>
              </a:tr>
              <a:tr h="529329">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地域や職場等の所属コミュニティで共食したいと思う人が共食する割合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77.6</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26.3%</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547337"/>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893918934"/>
              </p:ext>
            </p:extLst>
          </p:nvPr>
        </p:nvGraphicFramePr>
        <p:xfrm>
          <a:off x="591969" y="5224190"/>
          <a:ext cx="8640000" cy="1242309"/>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494947470"/>
                    </a:ext>
                  </a:extLst>
                </a:gridCol>
              </a:tblGrid>
              <a:tr h="1242309">
                <a:tc>
                  <a:txBody>
                    <a:bodyPr/>
                    <a:lstStyle/>
                    <a:p>
                      <a:pPr marL="174625" indent="-174625"/>
                      <a:r>
                        <a:rPr kumimoji="1" lang="ja-JP" altLang="en-US" sz="1100" b="1" dirty="0" smtClean="0">
                          <a:solidFill>
                            <a:schemeClr val="tx1"/>
                          </a:solidFill>
                          <a:latin typeface="+mn-ea"/>
                          <a:ea typeface="+mn-ea"/>
                        </a:rPr>
                        <a:t>▽府民一人ひとりが、健康的な食生活を実践できるよう、ライフステージ別の課題に応じた取組みが必要です。</a:t>
                      </a:r>
                    </a:p>
                    <a:p>
                      <a:pPr marL="174625" indent="-174625"/>
                      <a:r>
                        <a:rPr kumimoji="1" lang="ja-JP" altLang="en-US" sz="1100" b="1" dirty="0" smtClean="0">
                          <a:solidFill>
                            <a:schemeClr val="tx1"/>
                          </a:solidFill>
                          <a:latin typeface="+mn-ea"/>
                          <a:ea typeface="+mn-ea"/>
                        </a:rPr>
                        <a:t>▽よく噛んで食べるためには、歯を残すことが重要であり、歯と口の健康づくりを進めることが必要です。</a:t>
                      </a:r>
                    </a:p>
                    <a:p>
                      <a:pPr marL="174625" indent="-174625"/>
                      <a:r>
                        <a:rPr kumimoji="1" lang="ja-JP" altLang="en-US" sz="1100" b="1" dirty="0" smtClean="0">
                          <a:solidFill>
                            <a:schemeClr val="tx1"/>
                          </a:solidFill>
                          <a:latin typeface="+mn-ea"/>
                          <a:ea typeface="+mn-ea"/>
                        </a:rPr>
                        <a:t>▽男性に対しては肥満予防の対策、若い世代の女性に対しては健康的な体格についての理解を深める取組みが必要です。</a:t>
                      </a:r>
                    </a:p>
                    <a:p>
                      <a:pPr marL="174625" indent="-174625"/>
                      <a:r>
                        <a:rPr kumimoji="1" lang="ja-JP" altLang="en-US" sz="1100" b="1" dirty="0" smtClean="0">
                          <a:solidFill>
                            <a:schemeClr val="tx1"/>
                          </a:solidFill>
                          <a:latin typeface="+mn-ea"/>
                          <a:ea typeface="+mn-ea"/>
                        </a:rPr>
                        <a:t>▽小・中学校等において、食育がより効果的な取組みとなるよう、取組み内容・方法の工夫・改善が必要です。</a:t>
                      </a:r>
                    </a:p>
                    <a:p>
                      <a:pPr marL="174625" indent="-174625"/>
                      <a:r>
                        <a:rPr kumimoji="1" lang="ja-JP" altLang="en-US" sz="1100" b="1" dirty="0" smtClean="0">
                          <a:solidFill>
                            <a:schemeClr val="tx1"/>
                          </a:solidFill>
                          <a:latin typeface="+mn-ea"/>
                          <a:ea typeface="+mn-ea"/>
                        </a:rPr>
                        <a:t>▽外食・中食を利用して栄養バランスのとれた食生活を実践できるよう、外食・流通産業等と連携した取組みの強化が必要です。</a:t>
                      </a:r>
                    </a:p>
                    <a:p>
                      <a:pPr marL="174625" indent="-174625"/>
                      <a:r>
                        <a:rPr kumimoji="1" lang="ja-JP" altLang="en-US" sz="1100" b="1" dirty="0" smtClean="0">
                          <a:solidFill>
                            <a:schemeClr val="tx1"/>
                          </a:solidFill>
                          <a:latin typeface="+mn-ea"/>
                          <a:ea typeface="+mn-ea"/>
                        </a:rPr>
                        <a:t>▽家庭だけでなく、地域での共食を推進していくことが必要です。</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0877115"/>
                  </a:ext>
                </a:extLst>
              </a:tr>
            </a:tbl>
          </a:graphicData>
        </a:graphic>
      </p:graphicFrame>
      <p:sp>
        <p:nvSpPr>
          <p:cNvPr id="9" name="Rectangle 1"/>
          <p:cNvSpPr>
            <a:spLocks noChangeArrowheads="1"/>
          </p:cNvSpPr>
          <p:nvPr/>
        </p:nvSpPr>
        <p:spPr bwMode="auto">
          <a:xfrm>
            <a:off x="286437" y="48719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
        <p:nvSpPr>
          <p:cNvPr id="10" name="テキスト ボックス 9"/>
          <p:cNvSpPr txBox="1"/>
          <p:nvPr/>
        </p:nvSpPr>
        <p:spPr>
          <a:xfrm>
            <a:off x="9198799" y="6376165"/>
            <a:ext cx="434365" cy="338554"/>
          </a:xfrm>
          <a:prstGeom prst="rect">
            <a:avLst/>
          </a:prstGeom>
          <a:noFill/>
        </p:spPr>
        <p:txBody>
          <a:bodyPr wrap="square" rtlCol="0">
            <a:spAutoFit/>
          </a:bodyPr>
          <a:lstStyle/>
          <a:p>
            <a:pPr algn="r"/>
            <a:r>
              <a:rPr kumimoji="1" lang="en-US" altLang="ja-JP" sz="1600" dirty="0" smtClean="0">
                <a:latin typeface="+mn-ea"/>
              </a:rPr>
              <a:t>2</a:t>
            </a:r>
            <a:endParaRPr kumimoji="1" lang="ja-JP" altLang="en-US" sz="1600" dirty="0">
              <a:latin typeface="+mn-ea"/>
            </a:endParaRPr>
          </a:p>
        </p:txBody>
      </p:sp>
    </p:spTree>
    <p:extLst>
      <p:ext uri="{BB962C8B-B14F-4D97-AF65-F5344CB8AC3E}">
        <p14:creationId xmlns:p14="http://schemas.microsoft.com/office/powerpoint/2010/main" val="3670522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3000" y="143010"/>
            <a:ext cx="9360000" cy="65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88538297"/>
              </p:ext>
            </p:extLst>
          </p:nvPr>
        </p:nvGraphicFramePr>
        <p:xfrm>
          <a:off x="633000" y="596779"/>
          <a:ext cx="8640000" cy="2733222"/>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3">
                  <a:extLst>
                    <a:ext uri="{9D8B030D-6E8A-4147-A177-3AD203B41FA5}">
                      <a16:colId xmlns:a16="http://schemas.microsoft.com/office/drawing/2014/main" val="89849022"/>
                    </a:ext>
                  </a:extLst>
                </a:gridCol>
              </a:tblGrid>
              <a:tr h="96403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n-lt"/>
                          <a:ea typeface="+mn-ea"/>
                          <a:cs typeface="+mn-cs"/>
                        </a:rPr>
                        <a:t>取組</a:t>
                      </a:r>
                      <a:endParaRPr kumimoji="1" lang="ja-JP" altLang="en-US" sz="1600" b="1" i="0" u="none" strike="noStrike" kern="1200" cap="none" spc="0" normalizeH="0" baseline="0" noProof="0" dirty="0">
                        <a:ln>
                          <a:noFill/>
                        </a:ln>
                        <a:solidFill>
                          <a:schemeClr val="bg1"/>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■「早寝早起き朝ごはん」推進校事業の活動内容を周知</a:t>
                      </a:r>
                    </a:p>
                    <a:p>
                      <a:pPr marL="174625" indent="-174625"/>
                      <a:r>
                        <a:rPr kumimoji="1" lang="ja-JP" altLang="en-US" sz="1100" b="1" dirty="0" smtClean="0">
                          <a:solidFill>
                            <a:schemeClr val="tx1"/>
                          </a:solidFill>
                          <a:latin typeface="+mn-ea"/>
                          <a:ea typeface="+mn-ea"/>
                        </a:rPr>
                        <a:t>■家庭での実践に向けた情報発信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・府健康アプリ「アスマイル」で、朝食や野菜、共食等、食に関する健康コラムを配信（</a:t>
                      </a:r>
                      <a:r>
                        <a:rPr kumimoji="1" lang="en-US" altLang="ja-JP" sz="1100" b="1" dirty="0" smtClean="0">
                          <a:solidFill>
                            <a:schemeClr val="tx1"/>
                          </a:solidFill>
                          <a:latin typeface="+mn-ea"/>
                          <a:ea typeface="+mn-ea"/>
                        </a:rPr>
                        <a:t>10</a:t>
                      </a:r>
                      <a:r>
                        <a:rPr kumimoji="1" lang="ja-JP" altLang="en-US" sz="1100" b="1" dirty="0" smtClean="0">
                          <a:solidFill>
                            <a:schemeClr val="tx1"/>
                          </a:solidFill>
                          <a:latin typeface="+mn-ea"/>
                          <a:ea typeface="+mn-ea"/>
                        </a:rPr>
                        <a:t>回）</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・府ホームページ「おうちで健活」で、各市町村の健康レシピや給食レシピを掲載</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・府ホームページ「</a:t>
                      </a:r>
                      <a:r>
                        <a:rPr kumimoji="1" lang="ja-JP" altLang="en-US" sz="1100" b="1" kern="1200" dirty="0" smtClean="0">
                          <a:solidFill>
                            <a:schemeClr val="tx1"/>
                          </a:solidFill>
                          <a:effectLst/>
                          <a:latin typeface="+mn-ea"/>
                          <a:ea typeface="+mn-ea"/>
                          <a:cs typeface="+mn-cs"/>
                        </a:rPr>
                        <a:t>みんなで</a:t>
                      </a:r>
                      <a:r>
                        <a:rPr kumimoji="1" lang="en-US" altLang="ja-JP" sz="1100" b="1" kern="1200" dirty="0" smtClean="0">
                          <a:solidFill>
                            <a:schemeClr val="tx1"/>
                          </a:solidFill>
                          <a:effectLst/>
                          <a:latin typeface="+mn-ea"/>
                          <a:ea typeface="+mn-ea"/>
                          <a:cs typeface="+mn-cs"/>
                        </a:rPr>
                        <a:t>V.O.S.</a:t>
                      </a:r>
                      <a:r>
                        <a:rPr kumimoji="1" lang="ja-JP" altLang="en-US" sz="1100" b="1" kern="1200" dirty="0" smtClean="0">
                          <a:solidFill>
                            <a:schemeClr val="tx1"/>
                          </a:solidFill>
                          <a:effectLst/>
                          <a:latin typeface="+mn-ea"/>
                          <a:ea typeface="+mn-ea"/>
                          <a:cs typeface="+mn-cs"/>
                        </a:rPr>
                        <a:t> を始めよう！」を新設、家庭でできる</a:t>
                      </a:r>
                      <a:r>
                        <a:rPr kumimoji="1" lang="en-US" altLang="ja-JP" sz="1100" b="1" kern="1200" dirty="0" smtClean="0">
                          <a:solidFill>
                            <a:schemeClr val="tx1"/>
                          </a:solidFill>
                          <a:effectLst/>
                          <a:latin typeface="+mn-ea"/>
                          <a:ea typeface="+mn-ea"/>
                          <a:cs typeface="+mn-cs"/>
                        </a:rPr>
                        <a:t>V.O.S.</a:t>
                      </a:r>
                      <a:r>
                        <a:rPr kumimoji="1" lang="ja-JP" altLang="en-US" sz="1100" b="1" kern="1200" dirty="0" smtClean="0">
                          <a:solidFill>
                            <a:schemeClr val="tx1"/>
                          </a:solidFill>
                          <a:effectLst/>
                          <a:latin typeface="+mn-ea"/>
                          <a:ea typeface="+mn-ea"/>
                          <a:cs typeface="+mn-cs"/>
                        </a:rPr>
                        <a:t>レシピを掲載（</a:t>
                      </a:r>
                      <a:r>
                        <a:rPr kumimoji="1" lang="en-US" altLang="ja-JP" sz="1100" b="1" kern="1200" dirty="0" smtClean="0">
                          <a:solidFill>
                            <a:schemeClr val="tx1"/>
                          </a:solidFill>
                          <a:effectLst/>
                          <a:latin typeface="+mn-ea"/>
                          <a:ea typeface="+mn-ea"/>
                          <a:cs typeface="+mn-cs"/>
                        </a:rPr>
                        <a:t>22</a:t>
                      </a:r>
                      <a:r>
                        <a:rPr kumimoji="1" lang="ja-JP" altLang="en-US" sz="1100" b="1" kern="1200" dirty="0" smtClean="0">
                          <a:solidFill>
                            <a:schemeClr val="tx1"/>
                          </a:solidFill>
                          <a:effectLst/>
                          <a:latin typeface="+mn-ea"/>
                          <a:ea typeface="+mn-ea"/>
                          <a:cs typeface="+mn-cs"/>
                        </a:rPr>
                        <a:t>メニュー）</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・「クックパッド」にページを開設し、健康づくりに役立つ簡単レシピを掲載（</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保健所）</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3810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smtClean="0">
                          <a:solidFill>
                            <a:schemeClr val="tx1"/>
                          </a:solidFill>
                          <a:latin typeface="+mn-ea"/>
                          <a:ea typeface="+mn-ea"/>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indent="-174625"/>
                      <a:r>
                        <a:rPr kumimoji="1" lang="ja-JP" altLang="en-US" sz="1100" b="1" dirty="0" smtClean="0">
                          <a:solidFill>
                            <a:schemeClr val="tx1"/>
                          </a:solidFill>
                          <a:latin typeface="+mn-ea"/>
                          <a:ea typeface="+mn-ea"/>
                        </a:rPr>
                        <a:t>■より多くの学校で実施できる実践内容の収集・発信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■家庭での共食に関する効果的な啓発</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smtClean="0">
                          <a:solidFill>
                            <a:schemeClr val="tx1"/>
                          </a:solidFill>
                          <a:latin typeface="+mn-ea"/>
                          <a:ea typeface="+mn-ea"/>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■給食だよりや食育通信等、保護者への情報発信の好事例の収集・発信</a:t>
                      </a:r>
                      <a:endPar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indent="-174625"/>
                      <a:r>
                        <a:rPr kumimoji="1" lang="ja-JP" altLang="en-US" sz="1100" b="1" dirty="0" smtClean="0">
                          <a:solidFill>
                            <a:schemeClr val="tx1"/>
                          </a:solidFill>
                          <a:latin typeface="+mn-ea"/>
                          <a:ea typeface="+mn-ea"/>
                        </a:rPr>
                        <a:t>■共食にかかる啓発媒体の作成・活用、府健康アプリ「アスマイル」を活用した情報発信</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3738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en-US" altLang="ja-JP" sz="1100" b="1" baseline="0" dirty="0" smtClean="0">
                          <a:solidFill>
                            <a:schemeClr val="tx1"/>
                          </a:solidFill>
                          <a:latin typeface="+mn-ea"/>
                          <a:ea typeface="+mn-ea"/>
                        </a:rPr>
                        <a:t>5,869</a:t>
                      </a:r>
                      <a:r>
                        <a:rPr kumimoji="1" lang="ja-JP" altLang="en-US" sz="1100" b="1" baseline="0" dirty="0" smtClean="0">
                          <a:solidFill>
                            <a:schemeClr val="tx1"/>
                          </a:solidFill>
                          <a:latin typeface="+mn-ea"/>
                          <a:ea typeface="+mn-ea"/>
                        </a:rPr>
                        <a:t>千円　</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grpSp>
        <p:nvGrpSpPr>
          <p:cNvPr id="13" name="グループ化 12"/>
          <p:cNvGrpSpPr/>
          <p:nvPr/>
        </p:nvGrpSpPr>
        <p:grpSpPr>
          <a:xfrm>
            <a:off x="8338644" y="289680"/>
            <a:ext cx="1188525" cy="864000"/>
            <a:chOff x="8151251" y="1180677"/>
            <a:chExt cx="1188525" cy="864000"/>
          </a:xfrm>
        </p:grpSpPr>
        <p:sp>
          <p:nvSpPr>
            <p:cNvPr id="14" name="角丸四角形 13"/>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5" name="グループ化 14"/>
            <p:cNvGrpSpPr/>
            <p:nvPr/>
          </p:nvGrpSpPr>
          <p:grpSpPr>
            <a:xfrm>
              <a:off x="8220636" y="1252604"/>
              <a:ext cx="1060651" cy="720145"/>
              <a:chOff x="509841" y="2804129"/>
              <a:chExt cx="1112897" cy="770916"/>
            </a:xfrm>
          </p:grpSpPr>
          <p:sp>
            <p:nvSpPr>
              <p:cNvPr id="16" name="角丸四角形 15"/>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正方形/長方形 1"/>
          <p:cNvSpPr/>
          <p:nvPr/>
        </p:nvSpPr>
        <p:spPr>
          <a:xfrm>
            <a:off x="569235" y="324056"/>
            <a:ext cx="5952989" cy="338554"/>
          </a:xfrm>
          <a:prstGeom prst="rect">
            <a:avLst/>
          </a:prstGeom>
        </p:spPr>
        <p:txBody>
          <a:bodyPr wrap="square">
            <a:spAutoFit/>
          </a:bodyPr>
          <a:lstStyle/>
          <a:p>
            <a:pPr marL="174625" lvl="0" indent="-174625" defTabSz="914400">
              <a:defRPr/>
            </a:pPr>
            <a:r>
              <a:rPr kumimoji="1" lang="ja-JP" altLang="en-US" sz="1600" b="1" dirty="0">
                <a:latin typeface="+mn-ea"/>
              </a:rPr>
              <a:t>①家庭での健康的な食生活の実践を促す</a:t>
            </a:r>
            <a:r>
              <a:rPr kumimoji="1" lang="ja-JP" altLang="en-US" sz="1600" b="1" dirty="0" smtClean="0">
                <a:latin typeface="+mn-ea"/>
              </a:rPr>
              <a:t>取組み　</a:t>
            </a:r>
            <a:r>
              <a:rPr kumimoji="1" lang="en-US" altLang="ja-JP" sz="1600" b="1" dirty="0" smtClean="0">
                <a:latin typeface="+mn-ea"/>
              </a:rPr>
              <a:t>P31</a:t>
            </a:r>
            <a:r>
              <a:rPr kumimoji="1" lang="ja-JP" altLang="en-US" sz="1600" b="1" dirty="0" smtClean="0">
                <a:latin typeface="+mn-ea"/>
              </a:rPr>
              <a:t> 　</a:t>
            </a:r>
            <a:endParaRPr kumimoji="1" lang="en-US" altLang="ja-JP" sz="1600" b="1" dirty="0" smtClean="0">
              <a:latin typeface="+mn-ea"/>
            </a:endParaRPr>
          </a:p>
        </p:txBody>
      </p:sp>
      <p:sp>
        <p:nvSpPr>
          <p:cNvPr id="23" name="Rectangle 1"/>
          <p:cNvSpPr>
            <a:spLocks noChangeArrowheads="1"/>
          </p:cNvSpPr>
          <p:nvPr/>
        </p:nvSpPr>
        <p:spPr bwMode="auto">
          <a:xfrm>
            <a:off x="286447" y="123960"/>
            <a:ext cx="22012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lang="ja-JP" altLang="en-US" sz="1600" b="1" dirty="0" smtClean="0">
                <a:latin typeface="+mn-ea"/>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960472859"/>
              </p:ext>
            </p:extLst>
          </p:nvPr>
        </p:nvGraphicFramePr>
        <p:xfrm>
          <a:off x="633000" y="3575009"/>
          <a:ext cx="8640001" cy="308864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4">
                  <a:extLst>
                    <a:ext uri="{9D8B030D-6E8A-4147-A177-3AD203B41FA5}">
                      <a16:colId xmlns:a16="http://schemas.microsoft.com/office/drawing/2014/main" val="89849022"/>
                    </a:ext>
                  </a:extLst>
                </a:gridCol>
              </a:tblGrid>
              <a:tr h="145365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n-lt"/>
                          <a:ea typeface="+mn-ea"/>
                          <a:cs typeface="+mn-cs"/>
                        </a:rPr>
                        <a:t>取組</a:t>
                      </a:r>
                      <a:endParaRPr kumimoji="1" lang="ja-JP" altLang="en-US" sz="1600" b="1" i="0" u="none" strike="noStrike" kern="1200" cap="none" spc="0" normalizeH="0" baseline="0" noProof="0" dirty="0">
                        <a:ln>
                          <a:noFill/>
                        </a:ln>
                        <a:solidFill>
                          <a:schemeClr val="bg1"/>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地域等での共食の推進</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■大阪府栄養士会等による子ども料理教室の開催</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■子ども食堂など居場所の整備を行う市町村を支援</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新子育て支援交付金の優先配分枠に、居場所づくり事業を位置づけ（</a:t>
                      </a:r>
                      <a:r>
                        <a:rPr kumimoji="1" lang="en-US" altLang="ja-JP" sz="1100" b="1" u="none" dirty="0" smtClean="0">
                          <a:solidFill>
                            <a:schemeClr val="tx1"/>
                          </a:solidFill>
                          <a:latin typeface="+mn-ea"/>
                          <a:ea typeface="+mn-ea"/>
                        </a:rPr>
                        <a:t>R3</a:t>
                      </a:r>
                      <a:r>
                        <a:rPr kumimoji="1" lang="ja-JP" altLang="en-US" sz="1100" b="1" u="none" dirty="0" smtClean="0">
                          <a:solidFill>
                            <a:schemeClr val="tx1"/>
                          </a:solidFill>
                          <a:latin typeface="+mn-ea"/>
                          <a:ea typeface="+mn-ea"/>
                        </a:rPr>
                        <a:t>年度活用実績</a:t>
                      </a:r>
                      <a:r>
                        <a:rPr kumimoji="1" lang="en-US" altLang="ja-JP" sz="1100" b="1" u="none" dirty="0" smtClean="0">
                          <a:solidFill>
                            <a:schemeClr val="tx1"/>
                          </a:solidFill>
                          <a:latin typeface="+mn-ea"/>
                          <a:ea typeface="+mn-ea"/>
                        </a:rPr>
                        <a:t>15</a:t>
                      </a:r>
                      <a:r>
                        <a:rPr kumimoji="1" lang="ja-JP" altLang="en-US" sz="1100" b="1" u="none" dirty="0" smtClean="0">
                          <a:solidFill>
                            <a:schemeClr val="tx1"/>
                          </a:solidFill>
                          <a:latin typeface="+mn-ea"/>
                          <a:ea typeface="+mn-ea"/>
                        </a:rPr>
                        <a:t>市町村）</a:t>
                      </a:r>
                      <a:endParaRPr kumimoji="1" lang="en-US" altLang="ja-JP" sz="1100" b="1" u="none" dirty="0" smtClean="0">
                        <a:solidFill>
                          <a:schemeClr val="tx1"/>
                        </a:solidFill>
                        <a:latin typeface="+mn-ea"/>
                        <a:ea typeface="+mn-ea"/>
                      </a:endParaRP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身近な地域で相談できる体制の推進</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■大阪府栄養士会と連携し、栄養ケアサービスを提供する拠点を整備</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登録栄養士数</a:t>
                      </a:r>
                      <a:r>
                        <a:rPr kumimoji="1" lang="en-US" altLang="ja-JP" sz="1100" b="1" u="none" dirty="0" smtClean="0">
                          <a:solidFill>
                            <a:schemeClr val="tx1"/>
                          </a:solidFill>
                          <a:latin typeface="+mn-ea"/>
                          <a:ea typeface="+mn-ea"/>
                        </a:rPr>
                        <a:t>233</a:t>
                      </a:r>
                      <a:r>
                        <a:rPr kumimoji="1" lang="ja-JP" altLang="en-US" sz="1100" b="1" u="none" dirty="0" smtClean="0">
                          <a:solidFill>
                            <a:schemeClr val="tx1"/>
                          </a:solidFill>
                          <a:latin typeface="+mn-ea"/>
                          <a:ea typeface="+mn-ea"/>
                        </a:rPr>
                        <a:t>名</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日本栄養士会認定栄養ケア・ステーション</a:t>
                      </a:r>
                      <a:r>
                        <a:rPr kumimoji="1" lang="en-US" altLang="ja-JP" sz="1100" b="1" u="none" dirty="0" smtClean="0">
                          <a:solidFill>
                            <a:schemeClr val="tx1"/>
                          </a:solidFill>
                          <a:latin typeface="+mn-ea"/>
                          <a:ea typeface="+mn-ea"/>
                        </a:rPr>
                        <a:t>11</a:t>
                      </a:r>
                      <a:r>
                        <a:rPr kumimoji="1" lang="ja-JP" altLang="en-US" sz="1100" b="1" u="none" dirty="0" smtClean="0">
                          <a:solidFill>
                            <a:schemeClr val="tx1"/>
                          </a:solidFill>
                          <a:latin typeface="+mn-ea"/>
                          <a:ea typeface="+mn-ea"/>
                        </a:rPr>
                        <a:t>団体、大阪府栄養士会登録栄養ケアチーム</a:t>
                      </a:r>
                      <a:r>
                        <a:rPr kumimoji="1" lang="en-US" altLang="ja-JP" sz="1100" b="1" u="none" dirty="0" smtClean="0">
                          <a:solidFill>
                            <a:schemeClr val="tx1"/>
                          </a:solidFill>
                          <a:latin typeface="+mn-ea"/>
                          <a:ea typeface="+mn-ea"/>
                        </a:rPr>
                        <a:t>16</a:t>
                      </a:r>
                      <a:r>
                        <a:rPr kumimoji="1" lang="ja-JP" altLang="en-US" sz="1100" b="1" u="none" dirty="0" smtClean="0">
                          <a:solidFill>
                            <a:schemeClr val="tx1"/>
                          </a:solidFill>
                          <a:latin typeface="+mn-ea"/>
                          <a:ea typeface="+mn-ea"/>
                        </a:rPr>
                        <a:t>団体</a:t>
                      </a:r>
                      <a:endParaRPr kumimoji="1" lang="en-US" altLang="ja-JP" sz="1100" b="1" u="none"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2052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課題</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■市町村及び関係団体と連携した共食の推進</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■栄養ケアサービスを提供する拠点の活用</a:t>
                      </a: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次年度の主な取組み</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■健診やイベント等の機会を活用し、共食を広く府民に啓発</a:t>
                      </a:r>
                    </a:p>
                    <a:p>
                      <a:pPr marL="174625" indent="-174625"/>
                      <a:r>
                        <a:rPr kumimoji="1" lang="ja-JP" altLang="en-US" sz="1100" b="1" dirty="0" smtClean="0">
                          <a:solidFill>
                            <a:schemeClr val="tx1"/>
                          </a:solidFill>
                          <a:latin typeface="+mn-ea"/>
                          <a:ea typeface="+mn-ea"/>
                        </a:rPr>
                        <a:t>■在宅栄養ケアに関する医師会・栄養士会等関係機関との連携推進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8581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schemeClr val="bg1"/>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en-US" altLang="ja-JP" sz="1100" b="1" baseline="0" dirty="0" smtClean="0">
                          <a:solidFill>
                            <a:schemeClr val="tx1"/>
                          </a:solidFill>
                          <a:latin typeface="+mn-ea"/>
                          <a:ea typeface="+mn-ea"/>
                        </a:rPr>
                        <a:t>5,869</a:t>
                      </a:r>
                      <a:r>
                        <a:rPr kumimoji="1" lang="ja-JP" altLang="en-US" sz="1100" b="1" baseline="0" dirty="0" smtClean="0">
                          <a:solidFill>
                            <a:schemeClr val="tx1"/>
                          </a:solidFill>
                          <a:latin typeface="+mn-ea"/>
                          <a:ea typeface="+mn-ea"/>
                        </a:rPr>
                        <a:t>千円（再掲）</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12" name="正方形/長方形 11"/>
          <p:cNvSpPr/>
          <p:nvPr/>
        </p:nvSpPr>
        <p:spPr>
          <a:xfrm>
            <a:off x="569235" y="3295463"/>
            <a:ext cx="6988412" cy="338554"/>
          </a:xfrm>
          <a:prstGeom prst="rect">
            <a:avLst/>
          </a:prstGeom>
        </p:spPr>
        <p:txBody>
          <a:bodyPr wrap="square">
            <a:spAutoFit/>
          </a:bodyPr>
          <a:lstStyle/>
          <a:p>
            <a:pPr marL="174625" lvl="0" indent="-174625" defTabSz="914400">
              <a:defRPr/>
            </a:pPr>
            <a:r>
              <a:rPr kumimoji="1" lang="ja-JP" altLang="en-US" sz="1600" b="1" dirty="0">
                <a:latin typeface="+mn-ea"/>
              </a:rPr>
              <a:t>②多様な暮らしに対応した豊かな食体験につながる</a:t>
            </a:r>
            <a:r>
              <a:rPr kumimoji="1" lang="ja-JP" altLang="en-US" sz="1600" b="1" dirty="0" smtClean="0">
                <a:latin typeface="+mn-ea"/>
              </a:rPr>
              <a:t>取組み　</a:t>
            </a:r>
            <a:r>
              <a:rPr kumimoji="1" lang="en-US" altLang="ja-JP" sz="1600" b="1" dirty="0" smtClean="0">
                <a:latin typeface="+mn-ea"/>
              </a:rPr>
              <a:t>P32</a:t>
            </a:r>
            <a:endParaRPr kumimoji="1" lang="en-US" altLang="ja-JP" sz="1600" b="1" u="sng" dirty="0">
              <a:latin typeface="+mn-ea"/>
            </a:endParaRPr>
          </a:p>
        </p:txBody>
      </p:sp>
      <p:grpSp>
        <p:nvGrpSpPr>
          <p:cNvPr id="18" name="グループ化 17"/>
          <p:cNvGrpSpPr/>
          <p:nvPr/>
        </p:nvGrpSpPr>
        <p:grpSpPr>
          <a:xfrm>
            <a:off x="8331903" y="3258898"/>
            <a:ext cx="1188525" cy="864000"/>
            <a:chOff x="8151251" y="1180677"/>
            <a:chExt cx="1188525" cy="864000"/>
          </a:xfrm>
        </p:grpSpPr>
        <p:sp>
          <p:nvSpPr>
            <p:cNvPr id="19" name="角丸四角形 18"/>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20" name="グループ化 19"/>
            <p:cNvGrpSpPr/>
            <p:nvPr/>
          </p:nvGrpSpPr>
          <p:grpSpPr>
            <a:xfrm>
              <a:off x="8220636" y="1252604"/>
              <a:ext cx="1060651" cy="720145"/>
              <a:chOff x="509841" y="2804129"/>
              <a:chExt cx="1112897" cy="770916"/>
            </a:xfrm>
          </p:grpSpPr>
          <p:sp>
            <p:nvSpPr>
              <p:cNvPr id="21" name="角丸四角形 20"/>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22" name="直線コネクタ 2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4" name="テキスト ボックス 23"/>
          <p:cNvSpPr txBox="1"/>
          <p:nvPr/>
        </p:nvSpPr>
        <p:spPr>
          <a:xfrm>
            <a:off x="9198799" y="6396107"/>
            <a:ext cx="434365" cy="338554"/>
          </a:xfrm>
          <a:prstGeom prst="rect">
            <a:avLst/>
          </a:prstGeom>
          <a:noFill/>
        </p:spPr>
        <p:txBody>
          <a:bodyPr wrap="square" rtlCol="0">
            <a:spAutoFit/>
          </a:bodyPr>
          <a:lstStyle/>
          <a:p>
            <a:pPr algn="r"/>
            <a:r>
              <a:rPr kumimoji="1" lang="en-US" altLang="ja-JP" sz="1600" dirty="0" smtClean="0">
                <a:latin typeface="+mn-ea"/>
              </a:rPr>
              <a:t>3</a:t>
            </a:r>
            <a:endParaRPr kumimoji="1" lang="ja-JP" altLang="en-US" sz="1600" dirty="0">
              <a:latin typeface="+mn-ea"/>
            </a:endParaRPr>
          </a:p>
        </p:txBody>
      </p:sp>
    </p:spTree>
    <p:extLst>
      <p:ext uri="{BB962C8B-B14F-4D97-AF65-F5344CB8AC3E}">
        <p14:creationId xmlns:p14="http://schemas.microsoft.com/office/powerpoint/2010/main" val="1799059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38597"/>
            <a:ext cx="9360000" cy="65808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2838874207"/>
              </p:ext>
            </p:extLst>
          </p:nvPr>
        </p:nvGraphicFramePr>
        <p:xfrm>
          <a:off x="629696" y="488172"/>
          <a:ext cx="8646609" cy="6139137"/>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48050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取組</a:t>
                      </a:r>
                      <a:endParaRPr kumimoji="1" lang="ja-JP" alt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外食や中食、給食施設における取組み</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■大阪ヘルシー外食推進協議会と連携した取組み</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・「ヘルシーテイクアウト</a:t>
                      </a:r>
                      <a:r>
                        <a:rPr kumimoji="1" lang="en-US" altLang="ja-JP" sz="1100" b="1" u="none" dirty="0" smtClean="0">
                          <a:solidFill>
                            <a:schemeClr val="tx1"/>
                          </a:solidFill>
                          <a:latin typeface="+mn-ea"/>
                          <a:ea typeface="+mn-ea"/>
                        </a:rPr>
                        <a:t>2021</a:t>
                      </a:r>
                      <a:r>
                        <a:rPr kumimoji="1" lang="ja-JP" altLang="en-US" sz="1100" b="1" u="none" dirty="0" smtClean="0">
                          <a:solidFill>
                            <a:schemeClr val="tx1"/>
                          </a:solidFill>
                          <a:latin typeface="+mn-ea"/>
                          <a:ea typeface="+mn-ea"/>
                        </a:rPr>
                        <a:t>コンテスト」の実施</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目的：</a:t>
                      </a:r>
                      <a:r>
                        <a:rPr kumimoji="1" lang="en-US" altLang="ja-JP" sz="1100" b="1" u="none" dirty="0" smtClean="0">
                          <a:solidFill>
                            <a:schemeClr val="tx1"/>
                          </a:solidFill>
                          <a:latin typeface="+mn-ea"/>
                          <a:ea typeface="+mn-ea"/>
                        </a:rPr>
                        <a:t>with</a:t>
                      </a:r>
                      <a:r>
                        <a:rPr kumimoji="1" lang="ja-JP" altLang="en-US" sz="1100" b="1" u="none" dirty="0" smtClean="0">
                          <a:solidFill>
                            <a:schemeClr val="tx1"/>
                          </a:solidFill>
                          <a:latin typeface="+mn-ea"/>
                          <a:ea typeface="+mn-ea"/>
                        </a:rPr>
                        <a:t>コロナの「新しい生活様式」において栄養バランスのとれた食事が実践できる環境の整備</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対象：「うちのお店も健康づくり応援団の店」承認店舗　応募数：</a:t>
                      </a:r>
                      <a:r>
                        <a:rPr kumimoji="1" lang="en-US" altLang="ja-JP" sz="1100" b="1" u="none" dirty="0" smtClean="0">
                          <a:solidFill>
                            <a:schemeClr val="tx1"/>
                          </a:solidFill>
                          <a:latin typeface="+mn-ea"/>
                          <a:ea typeface="+mn-ea"/>
                        </a:rPr>
                        <a:t>33</a:t>
                      </a:r>
                      <a:r>
                        <a:rPr kumimoji="1" lang="ja-JP" altLang="en-US" sz="1100" b="1" u="none" dirty="0" smtClean="0">
                          <a:solidFill>
                            <a:schemeClr val="tx1"/>
                          </a:solidFill>
                          <a:latin typeface="+mn-ea"/>
                          <a:ea typeface="+mn-ea"/>
                        </a:rPr>
                        <a:t>メニュー</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審査方法：ウェブによる人気投票（</a:t>
                      </a:r>
                      <a:r>
                        <a:rPr kumimoji="1" lang="en-US" altLang="ja-JP" sz="1100" b="1" u="none" dirty="0" smtClean="0">
                          <a:solidFill>
                            <a:schemeClr val="tx1"/>
                          </a:solidFill>
                          <a:latin typeface="+mn-ea"/>
                          <a:ea typeface="+mn-ea"/>
                        </a:rPr>
                        <a:t>5,336</a:t>
                      </a:r>
                      <a:r>
                        <a:rPr kumimoji="1" lang="ja-JP" altLang="en-US" sz="1100" b="1" u="none" dirty="0" smtClean="0">
                          <a:solidFill>
                            <a:schemeClr val="tx1"/>
                          </a:solidFill>
                          <a:latin typeface="+mn-ea"/>
                          <a:ea typeface="+mn-ea"/>
                        </a:rPr>
                        <a:t>名）及び協議会関係者による書類審査</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その他：</a:t>
                      </a:r>
                      <a:r>
                        <a:rPr kumimoji="1" lang="en-US" altLang="ja-JP" sz="1100" b="1" u="none" dirty="0" smtClean="0">
                          <a:solidFill>
                            <a:schemeClr val="tx1"/>
                          </a:solidFill>
                          <a:latin typeface="+mn-ea"/>
                          <a:ea typeface="+mn-ea"/>
                        </a:rPr>
                        <a:t>FOOD</a:t>
                      </a:r>
                      <a:r>
                        <a:rPr kumimoji="1" lang="en-US" altLang="ja-JP" sz="1100" b="1" u="none" baseline="0" dirty="0" smtClean="0">
                          <a:solidFill>
                            <a:schemeClr val="tx1"/>
                          </a:solidFill>
                          <a:latin typeface="+mn-ea"/>
                          <a:ea typeface="+mn-ea"/>
                        </a:rPr>
                        <a:t> STYLE </a:t>
                      </a:r>
                      <a:r>
                        <a:rPr kumimoji="1" lang="en-US" altLang="ja-JP" sz="1100" b="1" u="none" baseline="0" dirty="0" err="1" smtClean="0">
                          <a:solidFill>
                            <a:schemeClr val="tx1"/>
                          </a:solidFill>
                          <a:latin typeface="+mn-ea"/>
                          <a:ea typeface="+mn-ea"/>
                        </a:rPr>
                        <a:t>kansai</a:t>
                      </a:r>
                      <a:r>
                        <a:rPr kumimoji="1" lang="ja-JP" altLang="en-US" sz="1100" b="1" u="none" dirty="0" smtClean="0">
                          <a:solidFill>
                            <a:schemeClr val="tx1"/>
                          </a:solidFill>
                          <a:latin typeface="+mn-ea"/>
                          <a:ea typeface="+mn-ea"/>
                        </a:rPr>
                        <a:t>（</a:t>
                      </a:r>
                      <a:r>
                        <a:rPr kumimoji="1" lang="en-US" altLang="ja-JP" sz="1100" b="1" u="none" dirty="0" smtClean="0">
                          <a:solidFill>
                            <a:schemeClr val="tx1"/>
                          </a:solidFill>
                          <a:latin typeface="+mn-ea"/>
                          <a:ea typeface="+mn-ea"/>
                        </a:rPr>
                        <a:t>1/26-27</a:t>
                      </a:r>
                      <a:r>
                        <a:rPr kumimoji="1" lang="ja-JP" altLang="en-US" sz="1100" b="1" u="none" dirty="0" smtClean="0">
                          <a:solidFill>
                            <a:schemeClr val="tx1"/>
                          </a:solidFill>
                          <a:latin typeface="+mn-ea"/>
                          <a:ea typeface="+mn-ea"/>
                        </a:rPr>
                        <a:t>）で入賞</a:t>
                      </a:r>
                      <a:r>
                        <a:rPr kumimoji="1" lang="en-US" altLang="ja-JP" sz="1100" b="1" u="none" dirty="0" smtClean="0">
                          <a:solidFill>
                            <a:schemeClr val="tx1"/>
                          </a:solidFill>
                          <a:latin typeface="+mn-ea"/>
                          <a:ea typeface="+mn-ea"/>
                        </a:rPr>
                        <a:t>7</a:t>
                      </a:r>
                      <a:r>
                        <a:rPr kumimoji="1" lang="ja-JP" altLang="en-US" sz="1100" b="1" u="none" dirty="0" smtClean="0">
                          <a:solidFill>
                            <a:schemeClr val="tx1"/>
                          </a:solidFill>
                          <a:latin typeface="+mn-ea"/>
                          <a:ea typeface="+mn-ea"/>
                        </a:rPr>
                        <a:t>メニューの紹介、ヘルシー外食を啓発　</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■企業と連携した取組み</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・「ほっかほっか亭総本部、すかいらーくグループ：</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企業単位で「うちのお店も健康づくり応援団のお店」に登録、新規店舗を追加承認（</a:t>
                      </a:r>
                      <a:r>
                        <a:rPr kumimoji="1" lang="en-US" altLang="ja-JP" sz="1100" b="1" u="none" dirty="0" smtClean="0">
                          <a:solidFill>
                            <a:schemeClr val="tx1"/>
                          </a:solidFill>
                          <a:latin typeface="+mn-ea"/>
                          <a:ea typeface="+mn-ea"/>
                        </a:rPr>
                        <a:t>6</a:t>
                      </a:r>
                      <a:r>
                        <a:rPr kumimoji="1" lang="ja-JP" altLang="en-US" sz="1100" b="1" u="none" dirty="0" smtClean="0">
                          <a:solidFill>
                            <a:schemeClr val="tx1"/>
                          </a:solidFill>
                          <a:latin typeface="+mn-ea"/>
                          <a:ea typeface="+mn-ea"/>
                        </a:rPr>
                        <a:t>店舗）</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・グローカル･アイ：持ち帰り弁当を</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メニューに承認。府内スーパー等で販売（</a:t>
                      </a:r>
                      <a:r>
                        <a:rPr kumimoji="1" lang="en-US" altLang="ja-JP" sz="1100" b="1" u="none" baseline="0" dirty="0" smtClean="0">
                          <a:solidFill>
                            <a:schemeClr val="tx1"/>
                          </a:solidFill>
                          <a:latin typeface="+mn-ea"/>
                          <a:ea typeface="+mn-ea"/>
                        </a:rPr>
                        <a:t>10</a:t>
                      </a:r>
                      <a:r>
                        <a:rPr kumimoji="1" lang="ja-JP" altLang="en-US" sz="1100" b="1" u="none" baseline="0" dirty="0" smtClean="0">
                          <a:solidFill>
                            <a:schemeClr val="tx1"/>
                          </a:solidFill>
                          <a:latin typeface="+mn-ea"/>
                          <a:ea typeface="+mn-ea"/>
                        </a:rPr>
                        <a:t>メニュー）</a:t>
                      </a:r>
                      <a:endParaRPr kumimoji="1" lang="ja-JP" altLang="en-US"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・阪急百貨店：冷凍総菜を</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メニュー承認（</a:t>
                      </a:r>
                      <a:r>
                        <a:rPr kumimoji="1" lang="en-US" altLang="ja-JP" sz="1100" b="1" u="none" dirty="0" smtClean="0">
                          <a:solidFill>
                            <a:schemeClr val="tx1"/>
                          </a:solidFill>
                          <a:latin typeface="+mn-ea"/>
                          <a:ea typeface="+mn-ea"/>
                        </a:rPr>
                        <a:t>31</a:t>
                      </a:r>
                      <a:r>
                        <a:rPr kumimoji="1" lang="ja-JP" altLang="en-US" sz="1100" b="1" u="none" dirty="0" smtClean="0">
                          <a:solidFill>
                            <a:schemeClr val="tx1"/>
                          </a:solidFill>
                          <a:latin typeface="+mn-ea"/>
                          <a:ea typeface="+mn-ea"/>
                        </a:rPr>
                        <a:t>メニュー）</a:t>
                      </a:r>
                      <a:endParaRPr kumimoji="1" lang="en-US" altLang="ja-JP" sz="1100" b="1" u="none" dirty="0" smtClean="0">
                        <a:solidFill>
                          <a:schemeClr val="tx1"/>
                        </a:solidFill>
                        <a:latin typeface="+mn-ea"/>
                        <a:ea typeface="+mn-ea"/>
                      </a:endParaRPr>
                    </a:p>
                    <a:p>
                      <a:pPr marL="174625" indent="-174625"/>
                      <a:r>
                        <a:rPr kumimoji="1" lang="ja-JP" altLang="en-US" sz="1100" b="1" dirty="0" smtClean="0">
                          <a:solidFill>
                            <a:schemeClr val="tx1"/>
                          </a:solidFill>
                          <a:latin typeface="游ゴシック" panose="020B0400000000000000" pitchFamily="50" charset="-128"/>
                          <a:ea typeface="+mn-ea"/>
                        </a:rPr>
                        <a:t>■給食施設と連携した取組み</a:t>
                      </a:r>
                    </a:p>
                    <a:p>
                      <a:pPr marL="174625" indent="-174625"/>
                      <a:r>
                        <a:rPr kumimoji="1" lang="ja-JP" altLang="en-US" sz="1100" b="1" dirty="0" smtClean="0">
                          <a:solidFill>
                            <a:schemeClr val="tx1"/>
                          </a:solidFill>
                          <a:latin typeface="游ゴシック" panose="020B0400000000000000" pitchFamily="50" charset="-128"/>
                          <a:ea typeface="+mn-ea"/>
                        </a:rPr>
                        <a:t>・大学と連携し、学生食堂で</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を提供</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（大阪大学</a:t>
                      </a:r>
                      <a:r>
                        <a:rPr kumimoji="1" lang="en-US" altLang="ja-JP" sz="1100" b="1" dirty="0" smtClean="0">
                          <a:solidFill>
                            <a:schemeClr val="tx1"/>
                          </a:solidFill>
                          <a:latin typeface="游ゴシック" panose="020B0400000000000000" pitchFamily="50" charset="-128"/>
                          <a:ea typeface="+mn-ea"/>
                        </a:rPr>
                        <a:t>56</a:t>
                      </a:r>
                      <a:r>
                        <a:rPr kumimoji="1" lang="ja-JP" altLang="en-US" sz="1100" b="1" dirty="0" smtClean="0">
                          <a:solidFill>
                            <a:schemeClr val="tx1"/>
                          </a:solidFill>
                          <a:latin typeface="游ゴシック" panose="020B0400000000000000" pitchFamily="50" charset="-128"/>
                          <a:ea typeface="+mn-ea"/>
                        </a:rPr>
                        <a:t>メニュー・関西福祉科学大学</a:t>
                      </a:r>
                      <a:r>
                        <a:rPr kumimoji="1" lang="en-US" altLang="ja-JP" sz="1100" b="1" dirty="0" smtClean="0">
                          <a:solidFill>
                            <a:schemeClr val="tx1"/>
                          </a:solidFill>
                          <a:latin typeface="游ゴシック" panose="020B0400000000000000" pitchFamily="50" charset="-128"/>
                          <a:ea typeface="+mn-ea"/>
                        </a:rPr>
                        <a:t>2</a:t>
                      </a:r>
                      <a:r>
                        <a:rPr kumimoji="1" lang="ja-JP" altLang="en-US" sz="1100" b="1" dirty="0" smtClean="0">
                          <a:solidFill>
                            <a:schemeClr val="tx1"/>
                          </a:solidFill>
                          <a:latin typeface="游ゴシック" panose="020B0400000000000000" pitchFamily="50" charset="-128"/>
                          <a:ea typeface="+mn-ea"/>
                        </a:rPr>
                        <a:t>メニュー・大手前大学</a:t>
                      </a:r>
                      <a:r>
                        <a:rPr kumimoji="1" lang="en-US" altLang="ja-JP" sz="1100" b="1" dirty="0" smtClean="0">
                          <a:solidFill>
                            <a:schemeClr val="tx1"/>
                          </a:solidFill>
                          <a:latin typeface="游ゴシック" panose="020B0400000000000000" pitchFamily="50" charset="-128"/>
                          <a:ea typeface="+mn-ea"/>
                        </a:rPr>
                        <a:t>1</a:t>
                      </a:r>
                      <a:r>
                        <a:rPr kumimoji="1" lang="ja-JP" altLang="en-US" sz="1100" b="1" dirty="0" smtClean="0">
                          <a:solidFill>
                            <a:schemeClr val="tx1"/>
                          </a:solidFill>
                          <a:latin typeface="游ゴシック" panose="020B0400000000000000" pitchFamily="50" charset="-128"/>
                          <a:ea typeface="+mn-ea"/>
                        </a:rPr>
                        <a:t>メニュー）</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■地域に根差した</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の普及啓発</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「食べて元気に！</a:t>
                      </a:r>
                      <a:r>
                        <a:rPr kumimoji="1" lang="en-US" altLang="ja-JP" sz="1100" b="1" dirty="0" smtClean="0">
                          <a:solidFill>
                            <a:schemeClr val="tx1"/>
                          </a:solidFill>
                          <a:latin typeface="游ゴシック" panose="020B0400000000000000" pitchFamily="50" charset="-128"/>
                          <a:ea typeface="+mn-ea"/>
                        </a:rPr>
                        <a:t>V.O.S.&amp;</a:t>
                      </a:r>
                      <a:r>
                        <a:rPr kumimoji="1" lang="ja-JP" altLang="en-US" sz="1100" b="1" dirty="0" smtClean="0">
                          <a:solidFill>
                            <a:schemeClr val="tx1"/>
                          </a:solidFill>
                          <a:latin typeface="游ゴシック" panose="020B0400000000000000" pitchFamily="50" charset="-128"/>
                          <a:ea typeface="+mn-ea"/>
                        </a:rPr>
                        <a:t>野菜たっぷりキャンペーン 」の実施（</a:t>
                      </a:r>
                      <a:r>
                        <a:rPr kumimoji="1" lang="en-US" altLang="ja-JP" sz="1100" b="1" dirty="0" smtClean="0">
                          <a:solidFill>
                            <a:schemeClr val="tx1"/>
                          </a:solidFill>
                          <a:latin typeface="游ゴシック" panose="020B0400000000000000" pitchFamily="50" charset="-128"/>
                          <a:ea typeface="+mn-ea"/>
                        </a:rPr>
                        <a:t>2</a:t>
                      </a:r>
                      <a:r>
                        <a:rPr kumimoji="1" lang="ja-JP" altLang="en-US" sz="1100" b="1" dirty="0" smtClean="0">
                          <a:solidFill>
                            <a:schemeClr val="tx1"/>
                          </a:solidFill>
                          <a:latin typeface="游ゴシック" panose="020B0400000000000000" pitchFamily="50" charset="-128"/>
                          <a:ea typeface="+mn-ea"/>
                        </a:rPr>
                        <a:t>保健所）</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en-US" altLang="ja-JP" sz="1200" b="1" u="none" dirty="0" smtClean="0">
                          <a:solidFill>
                            <a:schemeClr val="tx1"/>
                          </a:solidFill>
                          <a:latin typeface="+mn-ea"/>
                          <a:ea typeface="+mn-ea"/>
                        </a:rPr>
                        <a:t>《</a:t>
                      </a:r>
                      <a:r>
                        <a:rPr kumimoji="1" lang="en-US" altLang="ja-JP" sz="1200" b="1" u="sng" dirty="0" smtClean="0">
                          <a:solidFill>
                            <a:schemeClr val="tx1"/>
                          </a:solidFill>
                          <a:latin typeface="游ゴシック" panose="020B0400000000000000" pitchFamily="50" charset="-128"/>
                          <a:ea typeface="+mn-ea"/>
                        </a:rPr>
                        <a:t>SNS</a:t>
                      </a:r>
                      <a:r>
                        <a:rPr kumimoji="1" lang="ja-JP" altLang="en-US" sz="1200" b="1" u="sng" dirty="0" smtClean="0">
                          <a:solidFill>
                            <a:schemeClr val="tx1"/>
                          </a:solidFill>
                          <a:latin typeface="游ゴシック" panose="020B0400000000000000" pitchFamily="50" charset="-128"/>
                          <a:ea typeface="+mn-ea"/>
                        </a:rPr>
                        <a:t>等を活用した情報発信</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dirty="0" smtClean="0">
                          <a:solidFill>
                            <a:schemeClr val="tx1"/>
                          </a:solidFill>
                          <a:latin typeface="游ゴシック" panose="020B0400000000000000" pitchFamily="50" charset="-128"/>
                          <a:ea typeface="+mn-ea"/>
                        </a:rPr>
                        <a:t>■若い世代に向けた食に関する情報発信</a:t>
                      </a:r>
                    </a:p>
                    <a:p>
                      <a:pPr marL="174625" indent="-174625"/>
                      <a:r>
                        <a:rPr kumimoji="1" lang="ja-JP" altLang="en-US" sz="1100" b="1" dirty="0" smtClean="0">
                          <a:solidFill>
                            <a:schemeClr val="tx1"/>
                          </a:solidFill>
                          <a:latin typeface="游ゴシック" panose="020B0400000000000000" pitchFamily="50" charset="-128"/>
                          <a:ea typeface="+mn-ea"/>
                        </a:rPr>
                        <a:t>　健活</a:t>
                      </a:r>
                      <a:r>
                        <a:rPr kumimoji="1" lang="en-US" altLang="ja-JP" sz="1100" b="1" dirty="0" smtClean="0">
                          <a:solidFill>
                            <a:schemeClr val="tx1"/>
                          </a:solidFill>
                          <a:latin typeface="游ゴシック" panose="020B0400000000000000" pitchFamily="50" charset="-128"/>
                          <a:ea typeface="+mn-ea"/>
                        </a:rPr>
                        <a:t>Twitter</a:t>
                      </a:r>
                      <a:r>
                        <a:rPr kumimoji="1" lang="ja-JP" altLang="en-US" sz="1100" b="1" dirty="0" smtClean="0">
                          <a:solidFill>
                            <a:schemeClr val="tx1"/>
                          </a:solidFill>
                          <a:latin typeface="游ゴシック" panose="020B0400000000000000" pitchFamily="50" charset="-128"/>
                          <a:ea typeface="+mn-ea"/>
                        </a:rPr>
                        <a:t>（</a:t>
                      </a:r>
                      <a:r>
                        <a:rPr kumimoji="1" lang="en-US" altLang="ja-JP" sz="1100" b="1" dirty="0" smtClean="0">
                          <a:solidFill>
                            <a:schemeClr val="tx1"/>
                          </a:solidFill>
                          <a:latin typeface="游ゴシック" panose="020B0400000000000000" pitchFamily="50" charset="-128"/>
                          <a:ea typeface="+mn-ea"/>
                        </a:rPr>
                        <a:t>21</a:t>
                      </a:r>
                      <a:r>
                        <a:rPr kumimoji="1" lang="ja-JP" altLang="en-US" sz="1100" b="1" dirty="0" smtClean="0">
                          <a:solidFill>
                            <a:schemeClr val="tx1"/>
                          </a:solidFill>
                          <a:latin typeface="游ゴシック" panose="020B0400000000000000" pitchFamily="50" charset="-128"/>
                          <a:ea typeface="+mn-ea"/>
                        </a:rPr>
                        <a:t>回）・おおさか食育通信（</a:t>
                      </a:r>
                      <a:r>
                        <a:rPr kumimoji="1" lang="en-US" altLang="ja-JP" sz="1100" b="1" dirty="0" smtClean="0">
                          <a:solidFill>
                            <a:schemeClr val="tx1"/>
                          </a:solidFill>
                          <a:latin typeface="游ゴシック" panose="020B0400000000000000" pitchFamily="50" charset="-128"/>
                          <a:ea typeface="+mn-ea"/>
                        </a:rPr>
                        <a:t>54</a:t>
                      </a:r>
                      <a:r>
                        <a:rPr kumimoji="1" lang="ja-JP" altLang="en-US" sz="1100" b="1" dirty="0" smtClean="0">
                          <a:solidFill>
                            <a:schemeClr val="tx1"/>
                          </a:solidFill>
                          <a:latin typeface="游ゴシック" panose="020B0400000000000000" pitchFamily="50" charset="-128"/>
                          <a:ea typeface="+mn-ea"/>
                        </a:rPr>
                        <a:t>回）・も</a:t>
                      </a:r>
                      <a:r>
                        <a:rPr kumimoji="1" lang="ja-JP" altLang="en-US" sz="1100" b="1" dirty="0" err="1" smtClean="0">
                          <a:solidFill>
                            <a:schemeClr val="tx1"/>
                          </a:solidFill>
                          <a:latin typeface="游ゴシック" panose="020B0400000000000000" pitchFamily="50" charset="-128"/>
                          <a:ea typeface="+mn-ea"/>
                        </a:rPr>
                        <a:t>ずやん</a:t>
                      </a:r>
                      <a:r>
                        <a:rPr kumimoji="1" lang="en-US" altLang="ja-JP" sz="1100" b="1" dirty="0" smtClean="0">
                          <a:solidFill>
                            <a:schemeClr val="tx1"/>
                          </a:solidFill>
                          <a:latin typeface="游ゴシック" panose="020B0400000000000000" pitchFamily="50" charset="-128"/>
                          <a:ea typeface="+mn-ea"/>
                        </a:rPr>
                        <a:t>Twitter</a:t>
                      </a:r>
                      <a:r>
                        <a:rPr kumimoji="1" lang="ja-JP" altLang="en-US" sz="1100" b="1" dirty="0" smtClean="0">
                          <a:solidFill>
                            <a:schemeClr val="tx1"/>
                          </a:solidFill>
                          <a:latin typeface="游ゴシック" panose="020B0400000000000000" pitchFamily="50" charset="-128"/>
                          <a:ea typeface="+mn-ea"/>
                        </a:rPr>
                        <a:t>（</a:t>
                      </a:r>
                      <a:r>
                        <a:rPr kumimoji="1" lang="en-US" altLang="ja-JP" sz="1100" b="1" dirty="0" smtClean="0">
                          <a:solidFill>
                            <a:schemeClr val="tx1"/>
                          </a:solidFill>
                          <a:latin typeface="游ゴシック" panose="020B0400000000000000" pitchFamily="50" charset="-128"/>
                          <a:ea typeface="+mn-ea"/>
                        </a:rPr>
                        <a:t>4</a:t>
                      </a:r>
                      <a:r>
                        <a:rPr kumimoji="1" lang="ja-JP" altLang="en-US" sz="1100" b="1" dirty="0" smtClean="0">
                          <a:solidFill>
                            <a:schemeClr val="tx1"/>
                          </a:solidFill>
                          <a:latin typeface="游ゴシック" panose="020B0400000000000000" pitchFamily="50" charset="-128"/>
                          <a:ea typeface="+mn-ea"/>
                        </a:rPr>
                        <a:t>回）</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の実践を促す情報発信</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　府ホームページにおいて</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が食べられるお店や、政令中核市が承認するヘルシーなお店の情報を掲載</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游ゴシック" panose="020B0400000000000000" pitchFamily="50" charset="-128"/>
                          <a:ea typeface="+mn-ea"/>
                        </a:rPr>
                        <a:t>健康づくりに役立つ食品表示の活用を促す取組み</a:t>
                      </a:r>
                      <a:r>
                        <a:rPr kumimoji="1" lang="en-US" altLang="ja-JP" sz="1200" b="1" u="none" dirty="0" smtClean="0">
                          <a:solidFill>
                            <a:schemeClr val="tx1"/>
                          </a:solidFill>
                          <a:latin typeface="游ゴシック" panose="020B0400000000000000" pitchFamily="50" charset="-128"/>
                          <a:ea typeface="+mn-ea"/>
                        </a:rPr>
                        <a:t>》</a:t>
                      </a:r>
                      <a:r>
                        <a:rPr kumimoji="1" lang="ja-JP" altLang="en-US" sz="1200" b="1" dirty="0" smtClean="0">
                          <a:solidFill>
                            <a:schemeClr val="tx1"/>
                          </a:solidFill>
                          <a:latin typeface="游ゴシック" panose="020B0400000000000000" pitchFamily="50" charset="-128"/>
                          <a:ea typeface="+mn-ea"/>
                        </a:rPr>
                        <a:t>　</a:t>
                      </a:r>
                      <a:endParaRPr kumimoji="1" lang="en-US" altLang="ja-JP" sz="12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■大阪府消費者フェア</a:t>
                      </a:r>
                      <a:r>
                        <a:rPr kumimoji="1" lang="en-US" altLang="ja-JP" sz="1100" b="1" dirty="0" smtClean="0">
                          <a:solidFill>
                            <a:schemeClr val="tx1"/>
                          </a:solidFill>
                          <a:latin typeface="游ゴシック" panose="020B0400000000000000" pitchFamily="50" charset="-128"/>
                          <a:ea typeface="+mn-ea"/>
                        </a:rPr>
                        <a:t>2021</a:t>
                      </a:r>
                      <a:r>
                        <a:rPr kumimoji="1" lang="ja-JP" altLang="en-US" sz="1100" b="1" dirty="0" smtClean="0">
                          <a:solidFill>
                            <a:schemeClr val="tx1"/>
                          </a:solidFill>
                          <a:latin typeface="游ゴシック" panose="020B0400000000000000" pitchFamily="50" charset="-128"/>
                          <a:ea typeface="+mn-ea"/>
                        </a:rPr>
                        <a:t>で食品表示の活用について啓発</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　栄養成分表示の見方や活用についての資料を作成、消費者フェアのサイトに掲載</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　</a:t>
                      </a:r>
                      <a:r>
                        <a:rPr kumimoji="1" lang="en-US" altLang="ja-JP" sz="1100" b="1" dirty="0" smtClean="0">
                          <a:solidFill>
                            <a:schemeClr val="tx1"/>
                          </a:solidFill>
                          <a:latin typeface="游ゴシック" panose="020B0400000000000000" pitchFamily="50" charset="-128"/>
                          <a:ea typeface="+mn-ea"/>
                        </a:rPr>
                        <a:t>R3.11.13-12.6</a:t>
                      </a:r>
                      <a:r>
                        <a:rPr kumimoji="1" lang="ja-JP" altLang="en-US" sz="1100" b="1" dirty="0" smtClean="0">
                          <a:solidFill>
                            <a:schemeClr val="tx1"/>
                          </a:solidFill>
                          <a:latin typeface="游ゴシック" panose="020B0400000000000000" pitchFamily="50" charset="-128"/>
                          <a:ea typeface="+mn-ea"/>
                        </a:rPr>
                        <a:t>　府民</a:t>
                      </a:r>
                      <a:r>
                        <a:rPr kumimoji="1" lang="en-US" altLang="ja-JP" sz="1100" b="1" dirty="0" smtClean="0">
                          <a:solidFill>
                            <a:schemeClr val="tx1"/>
                          </a:solidFill>
                          <a:latin typeface="游ゴシック" panose="020B0400000000000000" pitchFamily="50" charset="-128"/>
                          <a:ea typeface="+mn-ea"/>
                        </a:rPr>
                        <a:t>3,479</a:t>
                      </a:r>
                      <a:r>
                        <a:rPr kumimoji="1" lang="ja-JP" altLang="en-US" sz="1100" b="1" dirty="0" smtClean="0">
                          <a:solidFill>
                            <a:schemeClr val="tx1"/>
                          </a:solidFill>
                          <a:latin typeface="游ゴシック" panose="020B0400000000000000" pitchFamily="50" charset="-128"/>
                          <a:ea typeface="+mn-ea"/>
                        </a:rPr>
                        <a:t>名参加（</a:t>
                      </a:r>
                      <a:r>
                        <a:rPr kumimoji="1" lang="en-US" altLang="ja-JP" sz="1100" b="1" dirty="0" smtClean="0">
                          <a:solidFill>
                            <a:schemeClr val="tx1"/>
                          </a:solidFill>
                          <a:latin typeface="游ゴシック" panose="020B0400000000000000" pitchFamily="50" charset="-128"/>
                          <a:ea typeface="+mn-ea"/>
                        </a:rPr>
                        <a:t>web</a:t>
                      </a:r>
                      <a:r>
                        <a:rPr kumimoji="1" lang="ja-JP" altLang="en-US" sz="1100" b="1" dirty="0" smtClean="0">
                          <a:solidFill>
                            <a:schemeClr val="tx1"/>
                          </a:solidFill>
                          <a:latin typeface="游ゴシック" panose="020B0400000000000000" pitchFamily="50" charset="-128"/>
                          <a:ea typeface="+mn-ea"/>
                        </a:rPr>
                        <a:t>配信閲覧者数）</a:t>
                      </a:r>
                      <a:endParaRPr kumimoji="1" lang="en-US" altLang="ja-JP" sz="1100" b="1" dirty="0" smtClean="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2392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課題</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■「うちのお店も健康づくり応援団の店」及び</a:t>
                      </a:r>
                      <a:r>
                        <a:rPr kumimoji="1" lang="en-US" altLang="ja-JP" sz="1100" b="1" dirty="0" smtClean="0">
                          <a:solidFill>
                            <a:schemeClr val="tx1"/>
                          </a:solidFill>
                          <a:latin typeface="+mn-ea"/>
                          <a:ea typeface="+mn-ea"/>
                        </a:rPr>
                        <a:t>V.O.S.</a:t>
                      </a:r>
                      <a:r>
                        <a:rPr kumimoji="1" lang="ja-JP" altLang="en-US" sz="1100" b="1" dirty="0" err="1" smtClean="0">
                          <a:solidFill>
                            <a:schemeClr val="tx1"/>
                          </a:solidFill>
                          <a:latin typeface="+mn-ea"/>
                          <a:ea typeface="+mn-ea"/>
                        </a:rPr>
                        <a:t>の拡</a:t>
                      </a:r>
                      <a:r>
                        <a:rPr kumimoji="1" lang="ja-JP" altLang="en-US" sz="1100" b="1" dirty="0" smtClean="0">
                          <a:solidFill>
                            <a:schemeClr val="tx1"/>
                          </a:solidFill>
                          <a:latin typeface="+mn-ea"/>
                          <a:ea typeface="+mn-ea"/>
                        </a:rPr>
                        <a:t>大及び認知度向上</a:t>
                      </a:r>
                      <a:endParaRPr kumimoji="1" lang="en-US" altLang="ja-JP" sz="1100" b="1" dirty="0" smtClean="0">
                        <a:solidFill>
                          <a:schemeClr val="tx1"/>
                        </a:solidFill>
                        <a:latin typeface="+mn-ea"/>
                        <a:ea typeface="+mn-ea"/>
                      </a:endParaRP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次年度の主な取組み</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■波及効果の高い飲食店等と連携した事業推進</a:t>
                      </a:r>
                    </a:p>
                    <a:p>
                      <a:pPr marL="174625" indent="-174625"/>
                      <a:r>
                        <a:rPr kumimoji="1" lang="ja-JP" altLang="en-US" sz="1100" b="1" u="none" dirty="0" smtClean="0">
                          <a:solidFill>
                            <a:schemeClr val="tx1"/>
                          </a:solidFill>
                          <a:latin typeface="+mn-ea"/>
                          <a:ea typeface="+mn-ea"/>
                        </a:rPr>
                        <a:t>■啓発媒体を活用した協力店舗（施設）の獲得と店頭（施設）での府民啓発</a:t>
                      </a:r>
                    </a:p>
                    <a:p>
                      <a:pPr marL="174625" indent="-174625"/>
                      <a:r>
                        <a:rPr kumimoji="1" lang="ja-JP" altLang="en-US" sz="1100" b="1" u="none" dirty="0" smtClean="0">
                          <a:solidFill>
                            <a:schemeClr val="tx1"/>
                          </a:solidFill>
                          <a:latin typeface="+mn-ea"/>
                          <a:ea typeface="+mn-ea"/>
                        </a:rPr>
                        <a:t>■府民アンケート等による事業の効果検証</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720789"/>
                  </a:ext>
                </a:extLst>
              </a:tr>
              <a:tr h="51557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en-US" altLang="ja-JP" sz="1100" b="1" baseline="0" dirty="0" smtClean="0">
                          <a:solidFill>
                            <a:schemeClr val="tx1"/>
                          </a:solidFill>
                          <a:latin typeface="+mn-ea"/>
                          <a:ea typeface="+mn-ea"/>
                        </a:rPr>
                        <a:t>5,869</a:t>
                      </a:r>
                      <a:r>
                        <a:rPr kumimoji="1" lang="ja-JP" altLang="en-US" sz="1100" b="1"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657757"/>
                  </a:ext>
                </a:extLst>
              </a:tr>
            </a:tbl>
          </a:graphicData>
        </a:graphic>
      </p:graphicFrame>
      <p:sp>
        <p:nvSpPr>
          <p:cNvPr id="3" name="正方形/長方形 2"/>
          <p:cNvSpPr/>
          <p:nvPr/>
        </p:nvSpPr>
        <p:spPr>
          <a:xfrm>
            <a:off x="562935" y="156572"/>
            <a:ext cx="7620045" cy="338554"/>
          </a:xfrm>
          <a:prstGeom prst="rect">
            <a:avLst/>
          </a:prstGeom>
        </p:spPr>
        <p:txBody>
          <a:bodyPr wrap="square">
            <a:spAutoFit/>
          </a:bodyPr>
          <a:lstStyle/>
          <a:p>
            <a:pPr marL="174625" indent="-174625"/>
            <a:r>
              <a:rPr kumimoji="1" lang="ja-JP" altLang="en-US" sz="1600" b="1" dirty="0">
                <a:latin typeface="+mn-ea"/>
              </a:rPr>
              <a:t>③食品関連事業者等との連携による健康的な食生活の実践を促す</a:t>
            </a:r>
            <a:r>
              <a:rPr kumimoji="1" lang="ja-JP" altLang="en-US" sz="1600" b="1" dirty="0" smtClean="0">
                <a:latin typeface="+mn-ea"/>
              </a:rPr>
              <a:t>取組み　</a:t>
            </a:r>
            <a:r>
              <a:rPr kumimoji="1" lang="en-US" altLang="ja-JP" sz="1600" b="1" dirty="0" smtClean="0">
                <a:latin typeface="+mn-ea"/>
              </a:rPr>
              <a:t>P32</a:t>
            </a:r>
            <a:endParaRPr kumimoji="1" lang="en-US" altLang="ja-JP" sz="1600" b="1" dirty="0">
              <a:latin typeface="+mn-ea"/>
            </a:endParaRPr>
          </a:p>
        </p:txBody>
      </p:sp>
      <p:grpSp>
        <p:nvGrpSpPr>
          <p:cNvPr id="7" name="グループ化 6"/>
          <p:cNvGrpSpPr/>
          <p:nvPr/>
        </p:nvGrpSpPr>
        <p:grpSpPr>
          <a:xfrm>
            <a:off x="8333597" y="171159"/>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左大かっこ 1"/>
          <p:cNvSpPr/>
          <p:nvPr/>
        </p:nvSpPr>
        <p:spPr>
          <a:xfrm>
            <a:off x="2015093" y="993813"/>
            <a:ext cx="45719" cy="603979"/>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 name="テキスト ボックス 3"/>
          <p:cNvSpPr txBox="1"/>
          <p:nvPr/>
        </p:nvSpPr>
        <p:spPr>
          <a:xfrm>
            <a:off x="7038976" y="2631199"/>
            <a:ext cx="1866899" cy="577081"/>
          </a:xfrm>
          <a:prstGeom prst="rect">
            <a:avLst/>
          </a:prstGeom>
          <a:noFill/>
          <a:ln>
            <a:solidFill>
              <a:schemeClr val="tx1"/>
            </a:solidFill>
          </a:ln>
        </p:spPr>
        <p:txBody>
          <a:bodyPr wrap="square" rtlCol="0">
            <a:spAutoFit/>
          </a:bodyPr>
          <a:lstStyle/>
          <a:p>
            <a:r>
              <a:rPr kumimoji="1" lang="en-US" altLang="ja-JP" sz="1050" dirty="0" smtClean="0">
                <a:latin typeface="+mn-ea"/>
              </a:rPr>
              <a:t>R3 V.O.S.</a:t>
            </a:r>
            <a:r>
              <a:rPr kumimoji="1" lang="ja-JP" altLang="en-US" sz="1050" dirty="0" smtClean="0">
                <a:latin typeface="+mn-ea"/>
              </a:rPr>
              <a:t>新規承認数 </a:t>
            </a:r>
            <a:r>
              <a:rPr kumimoji="1" lang="en-US" altLang="ja-JP" sz="1050" dirty="0" smtClean="0">
                <a:latin typeface="+mn-ea"/>
              </a:rPr>
              <a:t>374</a:t>
            </a:r>
          </a:p>
          <a:p>
            <a:r>
              <a:rPr kumimoji="1" lang="en-US" altLang="ja-JP" sz="1050" dirty="0">
                <a:latin typeface="+mn-ea"/>
              </a:rPr>
              <a:t> </a:t>
            </a:r>
            <a:r>
              <a:rPr kumimoji="1" lang="ja-JP" altLang="en-US" sz="1050" dirty="0">
                <a:latin typeface="+mn-ea"/>
              </a:rPr>
              <a:t>・飲食店</a:t>
            </a:r>
            <a:r>
              <a:rPr kumimoji="1" lang="ja-JP" altLang="en-US" sz="1050" dirty="0" smtClean="0">
                <a:latin typeface="+mn-ea"/>
              </a:rPr>
              <a:t>等　</a:t>
            </a:r>
            <a:r>
              <a:rPr kumimoji="1" lang="en-US" altLang="ja-JP" sz="1050" dirty="0" smtClean="0">
                <a:latin typeface="+mn-ea"/>
              </a:rPr>
              <a:t>186</a:t>
            </a:r>
          </a:p>
          <a:p>
            <a:r>
              <a:rPr kumimoji="1" lang="ja-JP" altLang="en-US" sz="1050" dirty="0" smtClean="0">
                <a:latin typeface="+mn-ea"/>
              </a:rPr>
              <a:t> ・給食施設　</a:t>
            </a:r>
            <a:r>
              <a:rPr kumimoji="1" lang="en-US" altLang="ja-JP" sz="1050" dirty="0" smtClean="0">
                <a:latin typeface="+mn-ea"/>
              </a:rPr>
              <a:t>188</a:t>
            </a:r>
            <a:endParaRPr kumimoji="1" lang="ja-JP" altLang="en-US" dirty="0">
              <a:latin typeface="+mn-ea"/>
            </a:endParaRPr>
          </a:p>
        </p:txBody>
      </p:sp>
      <p:sp>
        <p:nvSpPr>
          <p:cNvPr id="16" name="テキスト ボックス 15"/>
          <p:cNvSpPr txBox="1"/>
          <p:nvPr/>
        </p:nvSpPr>
        <p:spPr>
          <a:xfrm>
            <a:off x="9198799" y="6382459"/>
            <a:ext cx="434365" cy="338554"/>
          </a:xfrm>
          <a:prstGeom prst="rect">
            <a:avLst/>
          </a:prstGeom>
          <a:noFill/>
        </p:spPr>
        <p:txBody>
          <a:bodyPr wrap="square" rtlCol="0">
            <a:spAutoFit/>
          </a:bodyPr>
          <a:lstStyle/>
          <a:p>
            <a:pPr algn="r"/>
            <a:r>
              <a:rPr kumimoji="1" lang="en-US" altLang="ja-JP" sz="1600" dirty="0" smtClean="0">
                <a:latin typeface="+mn-ea"/>
              </a:rPr>
              <a:t>4</a:t>
            </a:r>
            <a:endParaRPr kumimoji="1" lang="ja-JP" altLang="en-US" sz="1600" dirty="0">
              <a:latin typeface="+mn-ea"/>
            </a:endParaRPr>
          </a:p>
        </p:txBody>
      </p:sp>
    </p:spTree>
    <p:extLst>
      <p:ext uri="{BB962C8B-B14F-4D97-AF65-F5344CB8AC3E}">
        <p14:creationId xmlns:p14="http://schemas.microsoft.com/office/powerpoint/2010/main" val="285728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787383978"/>
              </p:ext>
            </p:extLst>
          </p:nvPr>
        </p:nvGraphicFramePr>
        <p:xfrm>
          <a:off x="629695" y="460385"/>
          <a:ext cx="8646609" cy="6168056"/>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84747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取組</a:t>
                      </a:r>
                      <a:endParaRPr kumimoji="1" lang="ja-JP" alt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保育所･認定こども園・幼稚園における取組み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 ■</a:t>
                      </a:r>
                      <a:r>
                        <a:rPr kumimoji="1" lang="ja-JP" altLang="en-US" sz="1100" b="1" u="none" dirty="0" smtClean="0">
                          <a:solidFill>
                            <a:schemeClr val="tx1"/>
                          </a:solidFill>
                          <a:latin typeface="游ゴシック" panose="020B0400000000000000" pitchFamily="50" charset="-128"/>
                          <a:ea typeface="+mn-ea"/>
                        </a:rPr>
                        <a:t>児童福祉施設研修会（食事提供関係）の開催</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　改訂「食事プロセス</a:t>
                      </a:r>
                      <a:r>
                        <a:rPr kumimoji="1" lang="en-US" altLang="ja-JP" sz="1100" b="1" u="none" dirty="0" smtClean="0">
                          <a:solidFill>
                            <a:schemeClr val="tx1"/>
                          </a:solidFill>
                          <a:latin typeface="游ゴシック" panose="020B0400000000000000" pitchFamily="50" charset="-128"/>
                          <a:ea typeface="+mn-ea"/>
                        </a:rPr>
                        <a:t>PDCA</a:t>
                      </a:r>
                      <a:r>
                        <a:rPr kumimoji="1" lang="ja-JP" altLang="en-US" sz="1100" b="1" u="none" dirty="0" smtClean="0">
                          <a:solidFill>
                            <a:schemeClr val="tx1"/>
                          </a:solidFill>
                          <a:latin typeface="游ゴシック" panose="020B0400000000000000" pitchFamily="50" charset="-128"/>
                          <a:ea typeface="+mn-ea"/>
                        </a:rPr>
                        <a:t>」の周知により、各施設での栄養管理の充実、食育の推進を図った。</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　政令･中核市と連携し、</a:t>
                      </a:r>
                      <a:r>
                        <a:rPr kumimoji="1" lang="en-US" altLang="ja-JP" sz="1100" b="1" u="none" dirty="0" smtClean="0">
                          <a:solidFill>
                            <a:schemeClr val="tx1"/>
                          </a:solidFill>
                          <a:latin typeface="游ゴシック" panose="020B0400000000000000" pitchFamily="50" charset="-128"/>
                          <a:ea typeface="+mn-ea"/>
                        </a:rPr>
                        <a:t>YouTube</a:t>
                      </a:r>
                      <a:r>
                        <a:rPr kumimoji="1" lang="ja-JP" altLang="en-US" sz="1100" b="1" u="none" dirty="0" smtClean="0">
                          <a:solidFill>
                            <a:schemeClr val="tx1"/>
                          </a:solidFill>
                          <a:latin typeface="游ゴシック" panose="020B0400000000000000" pitchFamily="50" charset="-128"/>
                          <a:ea typeface="+mn-ea"/>
                        </a:rPr>
                        <a:t>チャンネルから動画配信</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mn-ea"/>
                          <a:ea typeface="+mn-ea"/>
                        </a:rPr>
                        <a:t>　（</a:t>
                      </a:r>
                      <a:r>
                        <a:rPr kumimoji="1" lang="en-US" altLang="ja-JP" sz="1100" b="1" u="none" dirty="0" smtClean="0">
                          <a:solidFill>
                            <a:schemeClr val="tx1"/>
                          </a:solidFill>
                          <a:latin typeface="游ゴシック" panose="020B0400000000000000" pitchFamily="50" charset="-128"/>
                          <a:ea typeface="游ゴシック" panose="020B0400000000000000" pitchFamily="50" charset="-128"/>
                        </a:rPr>
                        <a:t>R4.1.30-3.6 </a:t>
                      </a:r>
                      <a:r>
                        <a:rPr kumimoji="1" lang="en-US" altLang="zh-CN" sz="1100" b="1" u="none" dirty="0" smtClean="0">
                          <a:solidFill>
                            <a:schemeClr val="tx1"/>
                          </a:solidFill>
                          <a:latin typeface="游ゴシック" panose="020B0400000000000000" pitchFamily="50" charset="-128"/>
                          <a:ea typeface="游ゴシック" panose="020B0400000000000000" pitchFamily="50" charset="-128"/>
                        </a:rPr>
                        <a:t>web</a:t>
                      </a:r>
                      <a:r>
                        <a:rPr kumimoji="1" lang="zh-CN" altLang="en-US" sz="1100" b="1" u="none" dirty="0" smtClean="0">
                          <a:solidFill>
                            <a:schemeClr val="tx1"/>
                          </a:solidFill>
                          <a:latin typeface="游ゴシック" panose="020B0400000000000000" pitchFamily="50" charset="-128"/>
                          <a:ea typeface="游ゴシック" panose="020B0400000000000000" pitchFamily="50" charset="-128"/>
                        </a:rPr>
                        <a:t>配信閲覧者数</a:t>
                      </a:r>
                      <a:r>
                        <a:rPr kumimoji="1" lang="ja-JP" altLang="en-US" sz="1100" b="1" u="none" dirty="0" smtClean="0">
                          <a:solidFill>
                            <a:schemeClr val="tx1"/>
                          </a:solidFill>
                          <a:latin typeface="游ゴシック" panose="020B0400000000000000" pitchFamily="50" charset="-128"/>
                          <a:ea typeface="游ゴシック" panose="020B0400000000000000" pitchFamily="50" charset="-128"/>
                        </a:rPr>
                        <a:t>　食事提供･食育</a:t>
                      </a:r>
                      <a:r>
                        <a:rPr kumimoji="1" lang="en-US" altLang="ja-JP" sz="1100" b="1" u="none" dirty="0" smtClean="0">
                          <a:solidFill>
                            <a:schemeClr val="tx1"/>
                          </a:solidFill>
                          <a:latin typeface="+mn-ea"/>
                          <a:ea typeface="+mn-ea"/>
                        </a:rPr>
                        <a:t>799</a:t>
                      </a:r>
                      <a:r>
                        <a:rPr kumimoji="1" lang="ja-JP" altLang="en-US" sz="1100" b="1" u="none" dirty="0" smtClean="0">
                          <a:solidFill>
                            <a:schemeClr val="tx1"/>
                          </a:solidFill>
                          <a:latin typeface="+mn-ea"/>
                          <a:ea typeface="+mn-ea"/>
                        </a:rPr>
                        <a:t>回　衛生管理･非常時の食事</a:t>
                      </a:r>
                      <a:r>
                        <a:rPr kumimoji="1" lang="en-US" altLang="ja-JP" sz="1100" b="1" u="none" dirty="0" smtClean="0">
                          <a:solidFill>
                            <a:schemeClr val="tx1"/>
                          </a:solidFill>
                          <a:latin typeface="+mn-ea"/>
                          <a:ea typeface="+mn-ea"/>
                        </a:rPr>
                        <a:t>530</a:t>
                      </a:r>
                      <a:r>
                        <a:rPr kumimoji="1" lang="ja-JP" altLang="en-US" sz="1100" b="1" u="none" dirty="0" smtClean="0">
                          <a:solidFill>
                            <a:schemeClr val="tx1"/>
                          </a:solidFill>
                          <a:latin typeface="+mn-ea"/>
                          <a:ea typeface="+mn-ea"/>
                        </a:rPr>
                        <a:t>回）</a:t>
                      </a:r>
                      <a:endParaRPr kumimoji="1" lang="en-US" altLang="ja-JP" sz="1100" b="1" u="none" dirty="0" smtClean="0">
                        <a:solidFill>
                          <a:schemeClr val="tx1"/>
                        </a:solidFill>
                        <a:latin typeface="+mn-ea"/>
                        <a:ea typeface="+mn-ea"/>
                      </a:endParaRP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小･中学校等における取組み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食育の普及啓発に向けた教職員対象研修の開催（ウェブ・書面）</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・管理職学校給食衛生管理･食育研究協議会：オンデマンド配信</a:t>
                      </a:r>
                      <a:r>
                        <a:rPr kumimoji="1" lang="ja-JP" altLang="en-US" sz="1100" b="1" u="none" dirty="0" smtClean="0">
                          <a:solidFill>
                            <a:schemeClr val="tx1"/>
                          </a:solidFill>
                          <a:latin typeface="+mn-ea"/>
                          <a:ea typeface="+mn-ea"/>
                        </a:rPr>
                        <a:t>（</a:t>
                      </a:r>
                      <a:r>
                        <a:rPr kumimoji="1" lang="zh-CN" altLang="en-US" sz="1100" b="1" u="none" dirty="0" smtClean="0">
                          <a:solidFill>
                            <a:schemeClr val="tx1"/>
                          </a:solidFill>
                          <a:latin typeface="游ゴシック" panose="020B0400000000000000" pitchFamily="50" charset="-128"/>
                          <a:ea typeface="游ゴシック" panose="020B0400000000000000" pitchFamily="50" charset="-128"/>
                        </a:rPr>
                        <a:t>市町村</a:t>
                      </a:r>
                      <a:r>
                        <a:rPr kumimoji="1" lang="en-US" altLang="zh-CN" sz="1100" b="1" u="none" dirty="0" smtClean="0">
                          <a:solidFill>
                            <a:schemeClr val="tx1"/>
                          </a:solidFill>
                          <a:latin typeface="游ゴシック" panose="020B0400000000000000" pitchFamily="50" charset="-128"/>
                          <a:ea typeface="游ゴシック" panose="020B0400000000000000" pitchFamily="50" charset="-128"/>
                        </a:rPr>
                        <a:t>259</a:t>
                      </a:r>
                      <a:r>
                        <a:rPr kumimoji="1" lang="zh-CN" altLang="en-US" sz="1100" b="1" u="none" dirty="0" smtClean="0">
                          <a:solidFill>
                            <a:schemeClr val="tx1"/>
                          </a:solidFill>
                          <a:latin typeface="游ゴシック" panose="020B0400000000000000" pitchFamily="50" charset="-128"/>
                          <a:ea typeface="游ゴシック" panose="020B0400000000000000" pitchFamily="50" charset="-128"/>
                        </a:rPr>
                        <a:t>名</a:t>
                      </a:r>
                      <a:r>
                        <a:rPr kumimoji="1" lang="ja-JP" altLang="en-US" sz="1100" b="1" u="none" dirty="0" err="1" smtClean="0">
                          <a:solidFill>
                            <a:schemeClr val="tx1"/>
                          </a:solidFill>
                          <a:latin typeface="游ゴシック" panose="020B0400000000000000" pitchFamily="50" charset="-128"/>
                          <a:ea typeface="游ゴシック" panose="020B0400000000000000" pitchFamily="50" charset="-128"/>
                        </a:rPr>
                        <a:t>、</a:t>
                      </a:r>
                      <a:r>
                        <a:rPr kumimoji="1" lang="zh-CN" altLang="en-US" sz="1100" b="1" u="none" dirty="0" smtClean="0">
                          <a:solidFill>
                            <a:schemeClr val="tx1"/>
                          </a:solidFill>
                          <a:latin typeface="游ゴシック" panose="020B0400000000000000" pitchFamily="50" charset="-128"/>
                          <a:ea typeface="游ゴシック" panose="020B0400000000000000" pitchFamily="50" charset="-128"/>
                        </a:rPr>
                        <a:t>府立支援学校</a:t>
                      </a:r>
                      <a:r>
                        <a:rPr kumimoji="1" lang="en-US" altLang="zh-CN" sz="1100" b="1" u="none" dirty="0" smtClean="0">
                          <a:solidFill>
                            <a:schemeClr val="tx1"/>
                          </a:solidFill>
                          <a:latin typeface="游ゴシック" panose="020B0400000000000000" pitchFamily="50" charset="-128"/>
                          <a:ea typeface="游ゴシック" panose="020B0400000000000000" pitchFamily="50" charset="-128"/>
                        </a:rPr>
                        <a:t>18</a:t>
                      </a:r>
                      <a:r>
                        <a:rPr kumimoji="1" lang="zh-CN" altLang="en-US" sz="1100" b="1" u="none" dirty="0" smtClean="0">
                          <a:solidFill>
                            <a:schemeClr val="tx1"/>
                          </a:solidFill>
                          <a:latin typeface="游ゴシック" panose="020B0400000000000000" pitchFamily="50" charset="-128"/>
                          <a:ea typeface="游ゴシック" panose="020B0400000000000000" pitchFamily="50" charset="-128"/>
                        </a:rPr>
                        <a:t>名</a:t>
                      </a:r>
                      <a:r>
                        <a:rPr kumimoji="1" lang="ja-JP" altLang="en-US" sz="1100" b="1" u="none" dirty="0" smtClean="0">
                          <a:solidFill>
                            <a:schemeClr val="tx1"/>
                          </a:solidFill>
                          <a:latin typeface="游ゴシック" panose="020B0400000000000000" pitchFamily="50" charset="-128"/>
                          <a:ea typeface="+mn-ea"/>
                        </a:rPr>
                        <a:t>）</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・学校給食･食育研究協議会：研修冊子を栄養教諭配置校等に配布（</a:t>
                      </a:r>
                      <a:r>
                        <a:rPr kumimoji="1" lang="en-US" altLang="ja-JP" sz="1100" b="1" u="none" dirty="0" smtClean="0">
                          <a:solidFill>
                            <a:schemeClr val="tx1"/>
                          </a:solidFill>
                          <a:latin typeface="游ゴシック" panose="020B0400000000000000" pitchFamily="50" charset="-128"/>
                          <a:ea typeface="+mn-ea"/>
                        </a:rPr>
                        <a:t>600</a:t>
                      </a:r>
                      <a:r>
                        <a:rPr kumimoji="1" lang="ja-JP" altLang="en-US" sz="1100" b="1" u="none" dirty="0" smtClean="0">
                          <a:solidFill>
                            <a:schemeClr val="tx1"/>
                          </a:solidFill>
                          <a:latin typeface="游ゴシック" panose="020B0400000000000000" pitchFamily="50" charset="-128"/>
                          <a:ea typeface="+mn-ea"/>
                        </a:rPr>
                        <a:t>冊）</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■家庭と連携した食育の推進</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baseline="0" dirty="0" smtClean="0">
                          <a:solidFill>
                            <a:schemeClr val="tx1"/>
                          </a:solidFill>
                          <a:latin typeface="游ゴシック" panose="020B0400000000000000" pitchFamily="50" charset="-128"/>
                          <a:ea typeface="+mn-ea"/>
                        </a:rPr>
                        <a:t>  </a:t>
                      </a:r>
                      <a:r>
                        <a:rPr kumimoji="1" lang="ja-JP" altLang="en-US" sz="1100" b="1" u="none" dirty="0" smtClean="0">
                          <a:solidFill>
                            <a:schemeClr val="tx1"/>
                          </a:solidFill>
                          <a:latin typeface="游ゴシック" panose="020B0400000000000000" pitchFamily="50" charset="-128"/>
                          <a:ea typeface="+mn-ea"/>
                        </a:rPr>
                        <a:t>全国学校給食週間の取組みを各校給食だよりに掲載。保護者へ情報発信</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高等学校等における取組み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保健所が高校と連携して作成した食育プログラムを府ホームページに掲載（</a:t>
                      </a:r>
                      <a:r>
                        <a:rPr kumimoji="1" lang="en-US" altLang="ja-JP" sz="1100" b="1" u="none" dirty="0" smtClean="0">
                          <a:solidFill>
                            <a:schemeClr val="tx1"/>
                          </a:solidFill>
                          <a:latin typeface="游ゴシック" panose="020B0400000000000000" pitchFamily="50" charset="-128"/>
                          <a:ea typeface="+mn-ea"/>
                        </a:rPr>
                        <a:t>11</a:t>
                      </a:r>
                      <a:r>
                        <a:rPr kumimoji="1" lang="ja-JP" altLang="en-US" sz="1100" b="1" u="none" dirty="0" smtClean="0">
                          <a:solidFill>
                            <a:schemeClr val="tx1"/>
                          </a:solidFill>
                          <a:latin typeface="游ゴシック" panose="020B0400000000000000" pitchFamily="50" charset="-128"/>
                          <a:ea typeface="+mn-ea"/>
                        </a:rPr>
                        <a:t>事例）</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大学や職場等における取組み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u="none" dirty="0" smtClean="0">
                          <a:solidFill>
                            <a:schemeClr val="tx1"/>
                          </a:solidFill>
                          <a:latin typeface="游ゴシック" panose="020B0400000000000000" pitchFamily="50" charset="-128"/>
                          <a:ea typeface="游ゴシック" panose="020B0400000000000000" pitchFamily="50" charset="-128"/>
                        </a:rPr>
                        <a:t>■健康キャンパス・プロジェクトにおいて、大学生への食生活改善に向けた取組みを実施（</a:t>
                      </a:r>
                      <a:r>
                        <a:rPr kumimoji="1" lang="en-US" altLang="ja-JP" sz="1100" b="1" u="none" dirty="0" smtClean="0">
                          <a:solidFill>
                            <a:schemeClr val="tx1"/>
                          </a:solidFill>
                          <a:latin typeface="游ゴシック" panose="020B0400000000000000" pitchFamily="50" charset="-128"/>
                          <a:ea typeface="游ゴシック" panose="020B0400000000000000" pitchFamily="50" charset="-128"/>
                        </a:rPr>
                        <a:t>3</a:t>
                      </a:r>
                      <a:r>
                        <a:rPr kumimoji="1" lang="ja-JP" altLang="en-US" sz="1100" b="1" u="none" dirty="0" smtClean="0">
                          <a:solidFill>
                            <a:schemeClr val="tx1"/>
                          </a:solidFill>
                          <a:latin typeface="游ゴシック" panose="020B0400000000000000" pitchFamily="50" charset="-128"/>
                          <a:ea typeface="游ゴシック" panose="020B0400000000000000" pitchFamily="50" charset="-128"/>
                        </a:rPr>
                        <a:t>大学）</a:t>
                      </a:r>
                      <a:endParaRPr kumimoji="1" lang="en-US" altLang="ja-JP" sz="1100" b="1" u="none" dirty="0" smtClean="0">
                        <a:solidFill>
                          <a:schemeClr val="tx1"/>
                        </a:solidFill>
                        <a:latin typeface="游ゴシック" panose="020B0400000000000000" pitchFamily="50" charset="-128"/>
                        <a:ea typeface="游ゴシック" panose="020B0400000000000000" pitchFamily="50" charset="-128"/>
                      </a:endParaRP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管理栄養士養成施設と連携し、若い世代の食生活改善に向けた事業企画、啓発媒体作成（</a:t>
                      </a:r>
                      <a:r>
                        <a:rPr kumimoji="1" lang="en-US" altLang="ja-JP" sz="1100" b="1" u="none" dirty="0" smtClean="0">
                          <a:solidFill>
                            <a:schemeClr val="tx1"/>
                          </a:solidFill>
                          <a:latin typeface="游ゴシック" panose="020B0400000000000000" pitchFamily="50" charset="-128"/>
                          <a:ea typeface="+mn-ea"/>
                        </a:rPr>
                        <a:t>9</a:t>
                      </a:r>
                      <a:r>
                        <a:rPr kumimoji="1" lang="ja-JP" altLang="en-US" sz="1100" b="1" u="none" dirty="0" smtClean="0">
                          <a:solidFill>
                            <a:schemeClr val="tx1"/>
                          </a:solidFill>
                          <a:latin typeface="游ゴシック" panose="020B0400000000000000" pitchFamily="50" charset="-128"/>
                          <a:ea typeface="+mn-ea"/>
                        </a:rPr>
                        <a:t>保健所）</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■食生活の取組みを含め、積極的に健康づくり活動を行う企業・団体を表彰する「健康づくりアワード」の実施</a:t>
                      </a:r>
                    </a:p>
                    <a:p>
                      <a:pPr marL="174625" indent="-174625"/>
                      <a:r>
                        <a:rPr kumimoji="1" lang="ja-JP" altLang="en-US" sz="1100" b="1" u="none" dirty="0" smtClean="0">
                          <a:solidFill>
                            <a:schemeClr val="tx1"/>
                          </a:solidFill>
                          <a:latin typeface="游ゴシック" panose="020B0400000000000000" pitchFamily="50" charset="-128"/>
                          <a:ea typeface="+mn-ea"/>
                        </a:rPr>
                        <a:t>■商工会議所における集団健診の場を活用し、生活習慣病予防を啓発（</a:t>
                      </a:r>
                      <a:r>
                        <a:rPr kumimoji="1" lang="en-US" altLang="ja-JP" sz="1100" b="1" u="none" dirty="0" smtClean="0">
                          <a:solidFill>
                            <a:schemeClr val="tx1"/>
                          </a:solidFill>
                          <a:latin typeface="游ゴシック" panose="020B0400000000000000" pitchFamily="50" charset="-128"/>
                          <a:ea typeface="+mn-ea"/>
                        </a:rPr>
                        <a:t>1</a:t>
                      </a:r>
                      <a:r>
                        <a:rPr kumimoji="1" lang="ja-JP" altLang="en-US" sz="1100" b="1" u="none" dirty="0" smtClean="0">
                          <a:solidFill>
                            <a:schemeClr val="tx1"/>
                          </a:solidFill>
                          <a:latin typeface="游ゴシック" panose="020B0400000000000000" pitchFamily="50" charset="-128"/>
                          <a:ea typeface="+mn-ea"/>
                        </a:rPr>
                        <a:t>保健所）</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none" dirty="0" smtClean="0">
                          <a:solidFill>
                            <a:schemeClr val="tx1"/>
                          </a:solidFill>
                          <a:latin typeface="游ゴシック" panose="020B0400000000000000" pitchFamily="50" charset="-128"/>
                          <a:ea typeface="+mn-ea"/>
                        </a:rPr>
                        <a:t>高齢者の低栄養予防のための取組み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u="none" dirty="0" smtClean="0">
                          <a:solidFill>
                            <a:schemeClr val="tx1"/>
                          </a:solidFill>
                          <a:latin typeface="游ゴシック" panose="020B0400000000000000" pitchFamily="50" charset="-128"/>
                          <a:ea typeface="+mn-ea"/>
                        </a:rPr>
                        <a:t>■高齢者の食支援を行う関係機関の育成を目的とした研修会の開催（</a:t>
                      </a:r>
                      <a:r>
                        <a:rPr kumimoji="1" lang="en-US" altLang="ja-JP" sz="1100" b="1" u="none" dirty="0" smtClean="0">
                          <a:solidFill>
                            <a:schemeClr val="tx1"/>
                          </a:solidFill>
                          <a:latin typeface="游ゴシック" panose="020B0400000000000000" pitchFamily="50" charset="-128"/>
                          <a:ea typeface="+mn-ea"/>
                        </a:rPr>
                        <a:t>1</a:t>
                      </a:r>
                      <a:r>
                        <a:rPr kumimoji="1" lang="ja-JP" altLang="en-US" sz="1100" b="1" u="none" dirty="0" smtClean="0">
                          <a:solidFill>
                            <a:schemeClr val="tx1"/>
                          </a:solidFill>
                          <a:latin typeface="游ゴシック" panose="020B0400000000000000" pitchFamily="50" charset="-128"/>
                          <a:ea typeface="+mn-ea"/>
                        </a:rPr>
                        <a:t>保健所）</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■管理栄養士による在宅療養者への食支援に関する理解促進を目的とした研修会の開催（</a:t>
                      </a:r>
                      <a:r>
                        <a:rPr kumimoji="1" lang="en-US" altLang="ja-JP" sz="1100" b="1" u="none" dirty="0" smtClean="0">
                          <a:solidFill>
                            <a:schemeClr val="tx1"/>
                          </a:solidFill>
                          <a:latin typeface="游ゴシック" panose="020B0400000000000000" pitchFamily="50" charset="-128"/>
                          <a:ea typeface="+mn-ea"/>
                        </a:rPr>
                        <a:t>1</a:t>
                      </a:r>
                      <a:r>
                        <a:rPr kumimoji="1" lang="ja-JP" altLang="en-US" sz="1100" b="1" u="none" dirty="0" smtClean="0">
                          <a:solidFill>
                            <a:schemeClr val="tx1"/>
                          </a:solidFill>
                          <a:latin typeface="游ゴシック" panose="020B0400000000000000" pitchFamily="50" charset="-128"/>
                          <a:ea typeface="+mn-ea"/>
                        </a:rPr>
                        <a:t>保健所）</a:t>
                      </a:r>
                    </a:p>
                    <a:p>
                      <a:pPr marL="174625" indent="-174625"/>
                      <a:r>
                        <a:rPr kumimoji="1" lang="ja-JP" altLang="en-US" sz="1100" b="1" u="none" dirty="0" smtClean="0">
                          <a:solidFill>
                            <a:schemeClr val="tx1"/>
                          </a:solidFill>
                          <a:latin typeface="游ゴシック" panose="020B0400000000000000" pitchFamily="50" charset="-128"/>
                          <a:ea typeface="+mn-ea"/>
                        </a:rPr>
                        <a:t>■高齢者への食支援を目的とした配食事業者の実態把握、市町村及び関係機関との共有（</a:t>
                      </a:r>
                      <a:r>
                        <a:rPr kumimoji="1" lang="en-US" altLang="ja-JP" sz="1100" b="1" u="none" dirty="0" smtClean="0">
                          <a:solidFill>
                            <a:schemeClr val="tx1"/>
                          </a:solidFill>
                          <a:latin typeface="游ゴシック" panose="020B0400000000000000" pitchFamily="50" charset="-128"/>
                          <a:ea typeface="+mn-ea"/>
                        </a:rPr>
                        <a:t>5</a:t>
                      </a:r>
                      <a:r>
                        <a:rPr kumimoji="1" lang="ja-JP" altLang="en-US" sz="1100" b="1" u="none" dirty="0" smtClean="0">
                          <a:solidFill>
                            <a:schemeClr val="tx1"/>
                          </a:solidFill>
                          <a:latin typeface="游ゴシック" panose="020B0400000000000000" pitchFamily="50" charset="-128"/>
                          <a:ea typeface="+mn-ea"/>
                        </a:rPr>
                        <a:t>保健所）</a:t>
                      </a:r>
                      <a:endParaRPr kumimoji="1" lang="ja-JP" altLang="en-US" sz="1050" b="1" u="none" dirty="0" smtClean="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7926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■動画配信による研修会の参加者意見の把握、評価</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■小中学校における食に関する指導の手引（第二次改訂）に沿った研修内容の充実</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■高等学校における主体的かつ継続的な食育の推進</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1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■電子申請システムによるアンケートの回収率を上げる手法検討</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■他県の好事例も参考に、研修内容を精査し、質の向上を目指す</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■高等学校の教科と関連した実践事例の収集及び情報発信</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■特定給食施設等指導を利用者の健康づくりにつなげ、大学生のヘルスリテラシー向上を目的に実施する</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　 健康キャンパス・プロジェクトや、表彰事業の活用等により、職場等における食育の取組みを支援</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175442"/>
                  </a:ext>
                </a:extLst>
              </a:tr>
              <a:tr h="52925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solidFill>
                            <a:schemeClr val="tx1"/>
                          </a:solidFill>
                          <a:latin typeface="+mn-ea"/>
                          <a:ea typeface="+mn-ea"/>
                        </a:rPr>
                        <a:t>健康・栄養対策費　</a:t>
                      </a:r>
                      <a:r>
                        <a:rPr kumimoji="1" lang="en-US" altLang="ja-JP" sz="1100" b="1" dirty="0" smtClean="0">
                          <a:solidFill>
                            <a:schemeClr val="tx1"/>
                          </a:solidFill>
                          <a:latin typeface="+mn-ea"/>
                          <a:ea typeface="+mn-ea"/>
                        </a:rPr>
                        <a:t>5,869</a:t>
                      </a:r>
                      <a:r>
                        <a:rPr kumimoji="1" lang="ja-JP" altLang="en-US" sz="1100" b="1" dirty="0" smtClean="0">
                          <a:solidFill>
                            <a:schemeClr val="tx1"/>
                          </a:solidFill>
                          <a:latin typeface="+mn-ea"/>
                          <a:ea typeface="+mn-ea"/>
                        </a:rPr>
                        <a:t>千円（再掲）　</a:t>
                      </a:r>
                      <a:endParaRPr kumimoji="1" lang="en-US" altLang="ja-JP" sz="1100" b="1" dirty="0" smtClean="0">
                        <a:solidFill>
                          <a:schemeClr val="tx1"/>
                        </a:solidFill>
                        <a:latin typeface="+mn-ea"/>
                        <a:ea typeface="+mn-ea"/>
                      </a:endParaRPr>
                    </a:p>
                    <a:p>
                      <a:r>
                        <a:rPr kumimoji="1" lang="ja-JP" altLang="en-US" sz="1100" b="1" dirty="0" smtClean="0">
                          <a:solidFill>
                            <a:schemeClr val="tx1"/>
                          </a:solidFill>
                          <a:latin typeface="+mn-ea"/>
                          <a:ea typeface="+mn-ea"/>
                        </a:rPr>
                        <a:t>中小企業の健康づくり推進事業　</a:t>
                      </a:r>
                      <a:r>
                        <a:rPr kumimoji="1" lang="en-US" altLang="ja-JP" sz="1100" b="1" dirty="0" smtClean="0">
                          <a:solidFill>
                            <a:schemeClr val="tx1"/>
                          </a:solidFill>
                          <a:latin typeface="+mn-ea"/>
                          <a:ea typeface="+mn-ea"/>
                        </a:rPr>
                        <a:t>10,347</a:t>
                      </a:r>
                      <a:r>
                        <a:rPr kumimoji="1" lang="ja-JP" altLang="en-US" sz="1100" b="1" dirty="0" smtClean="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3696306"/>
                  </a:ext>
                </a:extLst>
              </a:tr>
            </a:tbl>
          </a:graphicData>
        </a:graphic>
      </p:graphicFrame>
      <p:grpSp>
        <p:nvGrpSpPr>
          <p:cNvPr id="6" name="グループ化 5"/>
          <p:cNvGrpSpPr/>
          <p:nvPr/>
        </p:nvGrpSpPr>
        <p:grpSpPr>
          <a:xfrm>
            <a:off x="8333597" y="142657"/>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8" name="グループ化 7"/>
            <p:cNvGrpSpPr/>
            <p:nvPr/>
          </p:nvGrpSpPr>
          <p:grpSpPr>
            <a:xfrm>
              <a:off x="8222623" y="1257538"/>
              <a:ext cx="1058662" cy="720145"/>
              <a:chOff x="511927" y="2809411"/>
              <a:chExt cx="1110811" cy="770916"/>
            </a:xfrm>
          </p:grpSpPr>
          <p:sp>
            <p:nvSpPr>
              <p:cNvPr id="10" name="角丸四角形 9"/>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2" name="直線コネクタ 1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正方形/長方形 2"/>
          <p:cNvSpPr/>
          <p:nvPr/>
        </p:nvSpPr>
        <p:spPr>
          <a:xfrm>
            <a:off x="569235" y="182785"/>
            <a:ext cx="5361319" cy="338554"/>
          </a:xfrm>
          <a:prstGeom prst="rect">
            <a:avLst/>
          </a:prstGeom>
        </p:spPr>
        <p:txBody>
          <a:bodyPr wrap="square">
            <a:spAutoFit/>
          </a:bodyPr>
          <a:lstStyle/>
          <a:p>
            <a:pPr marL="174625" indent="-174625"/>
            <a:r>
              <a:rPr kumimoji="1" lang="ja-JP" altLang="en-US" sz="1600" b="1" dirty="0">
                <a:latin typeface="游ゴシック" panose="020B0400000000000000" pitchFamily="50" charset="-128"/>
              </a:rPr>
              <a:t>④ライフステージに応じた</a:t>
            </a:r>
            <a:r>
              <a:rPr kumimoji="1" lang="ja-JP" altLang="en-US" sz="1600" b="1" dirty="0" smtClean="0">
                <a:latin typeface="游ゴシック" panose="020B0400000000000000" pitchFamily="50" charset="-128"/>
              </a:rPr>
              <a:t>取組み　</a:t>
            </a:r>
            <a:r>
              <a:rPr kumimoji="1" lang="en-US" altLang="ja-JP" sz="1600" b="1" dirty="0" smtClean="0">
                <a:latin typeface="游ゴシック" panose="020B0400000000000000" pitchFamily="50" charset="-128"/>
              </a:rPr>
              <a:t>P33</a:t>
            </a:r>
            <a:endParaRPr kumimoji="1" lang="en-US" altLang="ja-JP" sz="1600" b="1" dirty="0">
              <a:latin typeface="游ゴシック" panose="020B0400000000000000" pitchFamily="50" charset="-128"/>
            </a:endParaRPr>
          </a:p>
        </p:txBody>
      </p:sp>
      <p:sp>
        <p:nvSpPr>
          <p:cNvPr id="11" name="テキスト ボックス 10"/>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5</a:t>
            </a:r>
            <a:endParaRPr kumimoji="1" lang="ja-JP" altLang="en-US" sz="1600" dirty="0">
              <a:latin typeface="+mn-ea"/>
            </a:endParaRPr>
          </a:p>
        </p:txBody>
      </p:sp>
    </p:spTree>
    <p:extLst>
      <p:ext uri="{BB962C8B-B14F-4D97-AF65-F5344CB8AC3E}">
        <p14:creationId xmlns:p14="http://schemas.microsoft.com/office/powerpoint/2010/main" val="1961944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581298" y="357730"/>
            <a:ext cx="8718118" cy="338554"/>
          </a:xfrm>
          <a:prstGeom prst="rect">
            <a:avLst/>
          </a:prstGeom>
          <a:noFill/>
        </p:spPr>
        <p:txBody>
          <a:bodyPr wrap="square" rtlCol="0">
            <a:spAutoFit/>
          </a:bodyPr>
          <a:lstStyle/>
          <a:p>
            <a:r>
              <a:rPr kumimoji="1" lang="ja-JP" altLang="en-US" sz="1600" b="1" dirty="0"/>
              <a:t>⑤歯と口の</a:t>
            </a:r>
            <a:r>
              <a:rPr kumimoji="1" lang="ja-JP" altLang="en-US" sz="1600" b="1" dirty="0">
                <a:latin typeface="+mn-ea"/>
              </a:rPr>
              <a:t>健康づくりの</a:t>
            </a:r>
            <a:r>
              <a:rPr kumimoji="1" lang="ja-JP" altLang="en-US" sz="1600" b="1" dirty="0" smtClean="0">
                <a:latin typeface="+mn-ea"/>
              </a:rPr>
              <a:t>取組み　</a:t>
            </a:r>
            <a:r>
              <a:rPr kumimoji="1" lang="en-US" altLang="ja-JP" sz="1600" b="1" dirty="0" smtClean="0">
                <a:latin typeface="+mn-ea"/>
              </a:rPr>
              <a:t>P34</a:t>
            </a:r>
            <a:endParaRPr kumimoji="1" lang="ja-JP" altLang="en-US" sz="1600" b="1"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4223460606"/>
              </p:ext>
            </p:extLst>
          </p:nvPr>
        </p:nvGraphicFramePr>
        <p:xfrm>
          <a:off x="633000" y="696686"/>
          <a:ext cx="8640000" cy="5772841"/>
        </p:xfrm>
        <a:graphic>
          <a:graphicData uri="http://schemas.openxmlformats.org/drawingml/2006/table">
            <a:tbl>
              <a:tblPr firstRow="1" bandRow="1">
                <a:tableStyleId>{5C22544A-7EE6-4342-B048-85BDC9FD1C3A}</a:tableStyleId>
              </a:tblPr>
              <a:tblGrid>
                <a:gridCol w="1258439">
                  <a:extLst>
                    <a:ext uri="{9D8B030D-6E8A-4147-A177-3AD203B41FA5}">
                      <a16:colId xmlns:a16="http://schemas.microsoft.com/office/drawing/2014/main" val="528851062"/>
                    </a:ext>
                  </a:extLst>
                </a:gridCol>
                <a:gridCol w="7381561">
                  <a:extLst>
                    <a:ext uri="{9D8B030D-6E8A-4147-A177-3AD203B41FA5}">
                      <a16:colId xmlns:a16="http://schemas.microsoft.com/office/drawing/2014/main" val="89849022"/>
                    </a:ext>
                  </a:extLst>
                </a:gridCol>
              </a:tblGrid>
              <a:tr h="2859314">
                <a:tc>
                  <a:txBody>
                    <a:bodyPr/>
                    <a:lstStyle/>
                    <a:p>
                      <a:pPr>
                        <a:lnSpc>
                          <a:spcPts val="16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ts val="1600"/>
                        </a:lnSpc>
                      </a:pPr>
                      <a:r>
                        <a:rPr kumimoji="1" lang="ja-JP" altLang="en-US" sz="1600" baseline="0" dirty="0" smtClean="0">
                          <a:latin typeface="+mn-ea"/>
                          <a:ea typeface="+mn-ea"/>
                        </a:rPr>
                        <a:t>取組</a:t>
                      </a:r>
                      <a:endParaRPr kumimoji="1" lang="en-US" altLang="ja-JP" sz="160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歯と口の健康に係る普及啓発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■府ホームページ、啓発資材等を活用した普及啓発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・府ホームページを通じた歯と口の健康に関する情報発信</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・歯と口の健康づくり小読本の配布</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・公民連携の枠組みを活用した普及啓発（企業広報ツール・健康イベントでの連携）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・府健康アプリ「アスマイル」を活用した普及啓発（歯磨きや健診受診、健康づくりイベント参加等に対する</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　インセンティブ付与、健康コラムに歯と口の話題掲載、アンケート調査の実施）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■市町村に対し、「口腔保健支援センター」による支援のほか、市町村職員の歯科コーチングスキル向上事業を</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　実施（健康教育を行う市町村職員のための研修会を実施　</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医療圏</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■大阪府歯科口腔保健推進研修会の実施　「高齢者歯科保健における口腔機能の重要性について」</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a:t>
                      </a:r>
                      <a:r>
                        <a:rPr kumimoji="1" lang="ja-JP" altLang="en-US" sz="1100" b="1" baseline="0" dirty="0" err="1" smtClean="0">
                          <a:solidFill>
                            <a:schemeClr val="tx1"/>
                          </a:solidFill>
                          <a:latin typeface="+mn-ea"/>
                          <a:ea typeface="+mn-ea"/>
                        </a:rPr>
                        <a:t>障がい</a:t>
                      </a:r>
                      <a:r>
                        <a:rPr kumimoji="1" lang="ja-JP" altLang="en-US" sz="1100" b="1" baseline="0" dirty="0" smtClean="0">
                          <a:solidFill>
                            <a:schemeClr val="tx1"/>
                          </a:solidFill>
                          <a:latin typeface="+mn-ea"/>
                          <a:ea typeface="+mn-ea"/>
                        </a:rPr>
                        <a:t>者施設職員に対する歯科口腔保健の手引き」を活用し、障がい者施設職員等に対する</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　　口腔衛生管理研修を実施（３か所で実施見込み）</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■摂食嚥下障害等に対応可能な歯科医師と歯科衛生士からなるチームを育成（</a:t>
                      </a:r>
                      <a:r>
                        <a:rPr kumimoji="1" lang="en-US" altLang="ja-JP" sz="1100" b="1" baseline="0" dirty="0" smtClean="0">
                          <a:solidFill>
                            <a:schemeClr val="tx1"/>
                          </a:solidFill>
                          <a:latin typeface="+mn-ea"/>
                          <a:ea typeface="+mn-ea"/>
                        </a:rPr>
                        <a:t>12</a:t>
                      </a:r>
                      <a:r>
                        <a:rPr kumimoji="1" lang="ja-JP" altLang="en-US" sz="1100" b="1" baseline="0" dirty="0" smtClean="0">
                          <a:solidFill>
                            <a:schemeClr val="tx1"/>
                          </a:solidFill>
                          <a:latin typeface="+mn-ea"/>
                          <a:ea typeface="+mn-ea"/>
                        </a:rPr>
                        <a:t>チーム育成）</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■「要介護者のための口腔保健指導ガイドブック」を活用し、デイサービス施設職員向け講習を実施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　 （</a:t>
                      </a:r>
                      <a:r>
                        <a:rPr kumimoji="1" lang="en-US" altLang="ja-JP" sz="1100" b="1" baseline="0" dirty="0" smtClean="0">
                          <a:solidFill>
                            <a:schemeClr val="tx1"/>
                          </a:solidFill>
                          <a:latin typeface="+mn-ea"/>
                          <a:ea typeface="+mn-ea"/>
                        </a:rPr>
                        <a:t>19</a:t>
                      </a:r>
                      <a:r>
                        <a:rPr kumimoji="1" lang="ja-JP" altLang="en-US" sz="1100" b="1" baseline="0" dirty="0" smtClean="0">
                          <a:solidFill>
                            <a:schemeClr val="tx1"/>
                          </a:solidFill>
                          <a:latin typeface="+mn-ea"/>
                          <a:ea typeface="+mn-ea"/>
                        </a:rPr>
                        <a:t>地域で実施見込み）</a:t>
                      </a:r>
                      <a:endParaRPr kumimoji="1" lang="en-US" altLang="ja-JP" sz="1100" b="1"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1352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■ホームページを閲覧しない府民に対する働きかけ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■歯科専門職の職員がいない市町村への支援</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■高齢者や</a:t>
                      </a:r>
                      <a:r>
                        <a:rPr kumimoji="1" lang="ja-JP" altLang="en-US" sz="1100" b="1" baseline="0" dirty="0" err="1" smtClean="0">
                          <a:solidFill>
                            <a:schemeClr val="tx1"/>
                          </a:solidFill>
                          <a:latin typeface="+mn-ea"/>
                          <a:ea typeface="+mn-ea"/>
                        </a:rPr>
                        <a:t>障がい</a:t>
                      </a:r>
                      <a:r>
                        <a:rPr kumimoji="1" lang="ja-JP" altLang="en-US" sz="1100" b="1" baseline="0" dirty="0" smtClean="0">
                          <a:solidFill>
                            <a:schemeClr val="tx1"/>
                          </a:solidFill>
                          <a:latin typeface="+mn-ea"/>
                          <a:ea typeface="+mn-ea"/>
                        </a:rPr>
                        <a:t>者施設職員等に対する研修参加の働きかけ</a:t>
                      </a:r>
                      <a:endParaRPr kumimoji="1" lang="en-US" altLang="ja-JP" sz="1200" b="1"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次年度の主な取組み</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■府健康アプリ「アスマイル」、府の広報媒体、公民連携の枠組みを活用し、幅広い世代の府民への啓発</a:t>
                      </a:r>
                    </a:p>
                    <a:p>
                      <a:pPr marL="174625" indent="-174625">
                        <a:lnSpc>
                          <a:spcPct val="100000"/>
                        </a:lnSpc>
                      </a:pPr>
                      <a:r>
                        <a:rPr kumimoji="1" lang="ja-JP" altLang="en-US" sz="1100" b="1" baseline="0" dirty="0" smtClean="0">
                          <a:solidFill>
                            <a:schemeClr val="tx1"/>
                          </a:solidFill>
                          <a:latin typeface="+mn-ea"/>
                          <a:ea typeface="+mn-ea"/>
                        </a:rPr>
                        <a:t>■口腔保健支援センターでの専門職による個別具体的な相談、情報提供</a:t>
                      </a:r>
                    </a:p>
                    <a:p>
                      <a:pPr marL="174625" indent="-174625">
                        <a:lnSpc>
                          <a:spcPct val="100000"/>
                        </a:lnSpc>
                      </a:pPr>
                      <a:r>
                        <a:rPr kumimoji="1" lang="ja-JP" altLang="en-US" sz="1100" b="1" baseline="0" dirty="0" smtClean="0">
                          <a:solidFill>
                            <a:schemeClr val="tx1"/>
                          </a:solidFill>
                          <a:latin typeface="+mn-ea"/>
                          <a:ea typeface="+mn-ea"/>
                        </a:rPr>
                        <a:t>■８０２０運動の推進に向けて地域での取組みを支援</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■関係団体と連携し、在宅療養者経口摂取支援チームを育成（令和４年度</a:t>
                      </a:r>
                      <a:r>
                        <a:rPr kumimoji="1" lang="en-US" altLang="ja-JP" sz="1100" b="1" baseline="0" dirty="0" smtClean="0">
                          <a:solidFill>
                            <a:schemeClr val="tx1"/>
                          </a:solidFill>
                          <a:latin typeface="+mn-ea"/>
                          <a:ea typeface="+mn-ea"/>
                        </a:rPr>
                        <a:t>13</a:t>
                      </a:r>
                      <a:r>
                        <a:rPr kumimoji="1" lang="ja-JP" altLang="en-US" sz="1100" b="1" baseline="0" dirty="0" smtClean="0">
                          <a:solidFill>
                            <a:schemeClr val="tx1"/>
                          </a:solidFill>
                          <a:latin typeface="+mn-ea"/>
                          <a:ea typeface="+mn-ea"/>
                        </a:rPr>
                        <a:t>チーム養成予定）</a:t>
                      </a:r>
                    </a:p>
                    <a:p>
                      <a:pPr marL="174625" indent="-174625">
                        <a:lnSpc>
                          <a:spcPct val="100000"/>
                        </a:lnSpc>
                      </a:pPr>
                      <a:r>
                        <a:rPr kumimoji="1" lang="ja-JP" altLang="en-US" sz="1100" b="1" baseline="0" dirty="0" smtClean="0">
                          <a:solidFill>
                            <a:schemeClr val="tx1"/>
                          </a:solidFill>
                          <a:latin typeface="+mn-ea"/>
                          <a:ea typeface="+mn-ea"/>
                        </a:rPr>
                        <a:t>■関係機関と連携した介護者等に対する啓発</a:t>
                      </a:r>
                      <a:endParaRPr kumimoji="1" lang="en-US" altLang="ja-JP" sz="1100" b="1"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0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生涯歯科保健推進事業</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en-US" altLang="zh-TW" sz="1100" b="1" baseline="0" dirty="0" smtClean="0">
                          <a:solidFill>
                            <a:schemeClr val="tx1"/>
                          </a:solidFill>
                          <a:latin typeface="游ゴシック" panose="020B0400000000000000" pitchFamily="50" charset="-128"/>
                          <a:ea typeface="游ゴシック" panose="020B0400000000000000" pitchFamily="50" charset="-128"/>
                        </a:rPr>
                        <a:t>1,766</a:t>
                      </a: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大阪府歯科口腔保健計画推進事業</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en-US" altLang="zh-TW" sz="1100" b="1" baseline="0" dirty="0" smtClean="0">
                          <a:solidFill>
                            <a:schemeClr val="tx1"/>
                          </a:solidFill>
                          <a:latin typeface="游ゴシック" panose="020B0400000000000000" pitchFamily="50" charset="-128"/>
                          <a:ea typeface="游ゴシック" panose="020B0400000000000000" pitchFamily="50" charset="-128"/>
                        </a:rPr>
                        <a:t>5,012</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1" baseline="0" dirty="0" smtClean="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８０２０運動推進特別事業</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en-US" altLang="zh-TW" sz="1100" b="1" baseline="0" dirty="0" smtClean="0">
                          <a:solidFill>
                            <a:schemeClr val="tx1"/>
                          </a:solidFill>
                          <a:latin typeface="游ゴシック" panose="020B0400000000000000" pitchFamily="50" charset="-128"/>
                          <a:ea typeface="游ゴシック" panose="020B0400000000000000" pitchFamily="50" charset="-128"/>
                        </a:rPr>
                        <a:t>2,040</a:t>
                      </a: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ja-JP" altLang="en-US" sz="1100" b="1" baseline="0" dirty="0" err="1" smtClean="0">
                          <a:solidFill>
                            <a:schemeClr val="tx1"/>
                          </a:solidFill>
                          <a:latin typeface="游ゴシック" panose="020B0400000000000000" pitchFamily="50" charset="-128"/>
                          <a:ea typeface="+mn-ea"/>
                        </a:rPr>
                        <a:t>障がい</a:t>
                      </a:r>
                      <a:r>
                        <a:rPr kumimoji="1" lang="ja-JP" altLang="en-US" sz="1100" b="1" baseline="0" dirty="0" smtClean="0">
                          <a:solidFill>
                            <a:schemeClr val="tx1"/>
                          </a:solidFill>
                          <a:latin typeface="游ゴシック" panose="020B0400000000000000" pitchFamily="50" charset="-128"/>
                          <a:ea typeface="+mn-ea"/>
                        </a:rPr>
                        <a:t>者施設歯科口腔保健推進事業　</a:t>
                      </a:r>
                      <a:r>
                        <a:rPr kumimoji="1" lang="en-US" altLang="ja-JP" sz="1100" b="1" baseline="0" dirty="0" smtClean="0">
                          <a:solidFill>
                            <a:schemeClr val="tx1"/>
                          </a:solidFill>
                          <a:latin typeface="游ゴシック" panose="020B0400000000000000" pitchFamily="50" charset="-128"/>
                          <a:ea typeface="+mn-ea"/>
                        </a:rPr>
                        <a:t>2,137</a:t>
                      </a:r>
                      <a:r>
                        <a:rPr kumimoji="1" lang="ja-JP" altLang="en-US" sz="1100" b="1" baseline="0" dirty="0" smtClean="0">
                          <a:solidFill>
                            <a:schemeClr val="tx1"/>
                          </a:solidFill>
                          <a:latin typeface="游ゴシック" panose="020B0400000000000000" pitchFamily="50" charset="-128"/>
                          <a:ea typeface="+mn-ea"/>
                        </a:rPr>
                        <a:t>千円</a:t>
                      </a:r>
                      <a:endParaRPr kumimoji="1" lang="zh-TW" altLang="en-US" sz="1100" b="1"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1" baseline="0" dirty="0" smtClean="0">
                          <a:solidFill>
                            <a:schemeClr val="tx1"/>
                          </a:solidFill>
                          <a:latin typeface="游ゴシック" panose="020B0400000000000000" pitchFamily="50" charset="-128"/>
                          <a:ea typeface="+mn-ea"/>
                        </a:rPr>
                        <a:t>在宅療養者経口摂取支援チーム育成事業　</a:t>
                      </a:r>
                      <a:r>
                        <a:rPr kumimoji="1" lang="en-US" altLang="ja-JP" sz="1100" b="1" baseline="0" dirty="0" smtClean="0">
                          <a:solidFill>
                            <a:schemeClr val="tx1"/>
                          </a:solidFill>
                          <a:latin typeface="游ゴシック" panose="020B0400000000000000" pitchFamily="50" charset="-128"/>
                          <a:ea typeface="+mn-ea"/>
                        </a:rPr>
                        <a:t>3,210</a:t>
                      </a:r>
                      <a:r>
                        <a:rPr kumimoji="1" lang="ja-JP" altLang="en-US" sz="1100" b="1" baseline="0" dirty="0" smtClean="0">
                          <a:solidFill>
                            <a:schemeClr val="tx1"/>
                          </a:solidFill>
                          <a:latin typeface="游ゴシック" panose="020B0400000000000000" pitchFamily="50" charset="-128"/>
                          <a:ea typeface="+mn-ea"/>
                        </a:rPr>
                        <a:t>千円　　要介護者口腔保健指導推進事業　</a:t>
                      </a:r>
                      <a:r>
                        <a:rPr kumimoji="1" lang="en-US" altLang="ja-JP" sz="1100" b="1" baseline="0" dirty="0" smtClean="0">
                          <a:solidFill>
                            <a:schemeClr val="tx1"/>
                          </a:solidFill>
                          <a:latin typeface="游ゴシック" panose="020B0400000000000000" pitchFamily="50" charset="-128"/>
                          <a:ea typeface="+mn-ea"/>
                        </a:rPr>
                        <a:t>6,058</a:t>
                      </a:r>
                      <a:r>
                        <a:rPr kumimoji="1" lang="ja-JP" altLang="en-US" sz="1100" b="1" baseline="0" dirty="0" smtClean="0">
                          <a:solidFill>
                            <a:schemeClr val="tx1"/>
                          </a:solidFill>
                          <a:latin typeface="游ゴシック" panose="020B0400000000000000" pitchFamily="50" charset="-128"/>
                          <a:ea typeface="+mn-ea"/>
                        </a:rPr>
                        <a:t>千円</a:t>
                      </a:r>
                      <a:endParaRPr kumimoji="1" lang="zh-TW" altLang="en-US" sz="1100" b="1" baseline="0" dirty="0" smtClean="0">
                        <a:solidFill>
                          <a:schemeClr val="tx1"/>
                        </a:solidFill>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42311" y="38598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8" name="テキスト ボックス 17"/>
          <p:cNvSpPr txBox="1"/>
          <p:nvPr/>
        </p:nvSpPr>
        <p:spPr>
          <a:xfrm>
            <a:off x="9198799" y="6331056"/>
            <a:ext cx="434365" cy="338554"/>
          </a:xfrm>
          <a:prstGeom prst="rect">
            <a:avLst/>
          </a:prstGeom>
          <a:noFill/>
        </p:spPr>
        <p:txBody>
          <a:bodyPr wrap="square" rtlCol="0">
            <a:spAutoFit/>
          </a:bodyPr>
          <a:lstStyle/>
          <a:p>
            <a:pPr algn="r"/>
            <a:r>
              <a:rPr kumimoji="1" lang="en-US" altLang="ja-JP" sz="1600" dirty="0" smtClean="0">
                <a:latin typeface="+mn-ea"/>
              </a:rPr>
              <a:t>6</a:t>
            </a:r>
            <a:endParaRPr kumimoji="1" lang="ja-JP" altLang="en-US" sz="1600" dirty="0">
              <a:latin typeface="+mn-ea"/>
            </a:endParaRPr>
          </a:p>
        </p:txBody>
      </p:sp>
    </p:spTree>
    <p:extLst>
      <p:ext uri="{BB962C8B-B14F-4D97-AF65-F5344CB8AC3E}">
        <p14:creationId xmlns:p14="http://schemas.microsoft.com/office/powerpoint/2010/main" val="2164105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3000" y="369573"/>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9" name="正方形/長方形 8"/>
          <p:cNvSpPr/>
          <p:nvPr/>
        </p:nvSpPr>
        <p:spPr>
          <a:xfrm>
            <a:off x="271467" y="15692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（２）食</a:t>
            </a: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の安全安心の</a:t>
            </a: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取組み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41</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260680" y="4109101"/>
            <a:ext cx="4809883" cy="220573"/>
          </a:xfrm>
          <a:prstGeom prst="rect">
            <a:avLst/>
          </a:prstGeom>
        </p:spPr>
        <p:txBody>
          <a:bodyPr wrap="square">
            <a:spAutoFit/>
          </a:bodyPr>
          <a:lstStyle/>
          <a:p>
            <a:pPr marL="269240" indent="90170">
              <a:lnSpc>
                <a:spcPts val="1000"/>
              </a:lnSpc>
              <a:spcAft>
                <a:spcPts val="0"/>
              </a:spcAft>
            </a:pPr>
            <a:r>
              <a:rPr lang="en-US" altLang="ja-JP" sz="1050" kern="100" dirty="0" smtClean="0">
                <a:latin typeface="+mn-ea"/>
                <a:cs typeface="Times New Roman" panose="02020603050405020304" pitchFamily="18" charset="0"/>
              </a:rPr>
              <a:t>1  </a:t>
            </a:r>
            <a:r>
              <a:rPr lang="ja-JP" altLang="ja-JP" sz="1050" kern="100" dirty="0">
                <a:latin typeface="+mn-ea"/>
                <a:cs typeface="Times New Roman" panose="02020603050405020304" pitchFamily="18" charset="0"/>
              </a:rPr>
              <a:t>大阪府</a:t>
            </a:r>
            <a:r>
              <a:rPr lang="ja-JP" altLang="ja-JP" sz="1050" kern="100" dirty="0" smtClean="0">
                <a:latin typeface="+mn-ea"/>
                <a:cs typeface="Times New Roman" panose="02020603050405020304" pitchFamily="18" charset="0"/>
              </a:rPr>
              <a:t>健康医療部</a:t>
            </a:r>
            <a:r>
              <a:rPr lang="ja-JP" altLang="en-US" sz="1050" kern="100" dirty="0" smtClean="0">
                <a:latin typeface="+mn-ea"/>
                <a:cs typeface="Times New Roman" panose="02020603050405020304" pitchFamily="18" charset="0"/>
              </a:rPr>
              <a:t>生活衛生室</a:t>
            </a:r>
            <a:r>
              <a:rPr lang="ja-JP" altLang="ja-JP" sz="1050" kern="100" dirty="0" smtClean="0">
                <a:latin typeface="+mn-ea"/>
                <a:cs typeface="Times New Roman" panose="02020603050405020304" pitchFamily="18" charset="0"/>
              </a:rPr>
              <a:t>食</a:t>
            </a:r>
            <a:r>
              <a:rPr lang="ja-JP" altLang="ja-JP" sz="1050" kern="100" dirty="0">
                <a:latin typeface="+mn-ea"/>
                <a:cs typeface="Times New Roman" panose="02020603050405020304" pitchFamily="18" charset="0"/>
              </a:rPr>
              <a:t>の</a:t>
            </a:r>
            <a:r>
              <a:rPr lang="ja-JP" altLang="ja-JP" sz="1050" kern="100" dirty="0" smtClean="0">
                <a:latin typeface="+mn-ea"/>
                <a:cs typeface="Times New Roman" panose="02020603050405020304" pitchFamily="18" charset="0"/>
              </a:rPr>
              <a:t>安全推進課調べ</a:t>
            </a:r>
            <a:endParaRPr lang="ja-JP" altLang="ja-JP" sz="1400" kern="100" dirty="0">
              <a:effectLst/>
              <a:latin typeface="+mn-ea"/>
              <a:cs typeface="Times New Roman" panose="02020603050405020304" pitchFamily="18" charset="0"/>
            </a:endParaRPr>
          </a:p>
        </p:txBody>
      </p:sp>
      <p:graphicFrame>
        <p:nvGraphicFramePr>
          <p:cNvPr id="10" name="表 9"/>
          <p:cNvGraphicFramePr>
            <a:graphicFrameLocks noGrp="1"/>
          </p:cNvGraphicFramePr>
          <p:nvPr>
            <p:extLst>
              <p:ext uri="{D42A27DB-BD31-4B8C-83A1-F6EECF244321}">
                <p14:modId xmlns:p14="http://schemas.microsoft.com/office/powerpoint/2010/main" val="62773729"/>
              </p:ext>
            </p:extLst>
          </p:nvPr>
        </p:nvGraphicFramePr>
        <p:xfrm>
          <a:off x="633001" y="3268045"/>
          <a:ext cx="8639999" cy="826707"/>
        </p:xfrm>
        <a:graphic>
          <a:graphicData uri="http://schemas.openxmlformats.org/drawingml/2006/table">
            <a:tbl>
              <a:tblPr firstRow="1" firstCol="1" bandRow="1">
                <a:tableStyleId>{5C22544A-7EE6-4342-B048-85BDC9FD1C3A}</a:tableStyleId>
              </a:tblPr>
              <a:tblGrid>
                <a:gridCol w="283031">
                  <a:extLst>
                    <a:ext uri="{9D8B030D-6E8A-4147-A177-3AD203B41FA5}">
                      <a16:colId xmlns:a16="http://schemas.microsoft.com/office/drawing/2014/main" val="20000"/>
                    </a:ext>
                  </a:extLst>
                </a:gridCol>
                <a:gridCol w="3769764">
                  <a:extLst>
                    <a:ext uri="{9D8B030D-6E8A-4147-A177-3AD203B41FA5}">
                      <a16:colId xmlns:a16="http://schemas.microsoft.com/office/drawing/2014/main" val="20001"/>
                    </a:ext>
                  </a:extLst>
                </a:gridCol>
                <a:gridCol w="1529068">
                  <a:extLst>
                    <a:ext uri="{9D8B030D-6E8A-4147-A177-3AD203B41FA5}">
                      <a16:colId xmlns:a16="http://schemas.microsoft.com/office/drawing/2014/main" val="20003"/>
                    </a:ext>
                  </a:extLst>
                </a:gridCol>
                <a:gridCol w="1529068">
                  <a:extLst>
                    <a:ext uri="{9D8B030D-6E8A-4147-A177-3AD203B41FA5}">
                      <a16:colId xmlns:a16="http://schemas.microsoft.com/office/drawing/2014/main" val="2204503950"/>
                    </a:ext>
                  </a:extLst>
                </a:gridCol>
                <a:gridCol w="1529068">
                  <a:extLst>
                    <a:ext uri="{9D8B030D-6E8A-4147-A177-3AD203B41FA5}">
                      <a16:colId xmlns:a16="http://schemas.microsoft.com/office/drawing/2014/main" val="20004"/>
                    </a:ext>
                  </a:extLst>
                </a:gridCol>
              </a:tblGrid>
              <a:tr h="183104">
                <a:tc>
                  <a:txBody>
                    <a:bodyPr/>
                    <a:lstStyle/>
                    <a:p>
                      <a:pPr algn="ctr" fontAlgn="auto">
                        <a:lnSpc>
                          <a:spcPts val="1600"/>
                        </a:lnSpc>
                        <a:spcAft>
                          <a:spcPts val="0"/>
                        </a:spcAft>
                      </a:pPr>
                      <a:r>
                        <a:rPr lang="en-US" sz="1200" b="1" dirty="0">
                          <a:effectLst/>
                          <a:latin typeface="+mn-ea"/>
                          <a:ea typeface="+mn-ea"/>
                        </a:rPr>
                        <a:t> </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dirty="0" smtClean="0">
                          <a:effectLst/>
                          <a:latin typeface="+mn-ea"/>
                          <a:ea typeface="+mn-ea"/>
                        </a:rPr>
                        <a:t>計画策定時</a:t>
                      </a:r>
                      <a:r>
                        <a:rPr lang="ja-JP" sz="1200" b="1" dirty="0" smtClean="0">
                          <a:effectLst/>
                          <a:latin typeface="+mn-ea"/>
                          <a:ea typeface="+mn-ea"/>
                        </a:rPr>
                        <a:t>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200" b="1" dirty="0" smtClean="0">
                          <a:effectLst/>
                          <a:latin typeface="+mn-ea"/>
                          <a:ea typeface="+mn-ea"/>
                        </a:rPr>
                        <a:t>現在の状況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23507">
                <a:tc>
                  <a:txBody>
                    <a:bodyPr/>
                    <a:lstStyle/>
                    <a:p>
                      <a:pPr algn="ctr" fontAlgn="auto">
                        <a:lnSpc>
                          <a:spcPts val="1600"/>
                        </a:lnSpc>
                        <a:spcAft>
                          <a:spcPts val="0"/>
                        </a:spcAft>
                      </a:pPr>
                      <a:r>
                        <a:rPr lang="en-US" altLang="ja-JP" sz="1200" b="1" dirty="0" smtClean="0">
                          <a:effectLst/>
                          <a:latin typeface="+mn-ea"/>
                          <a:ea typeface="+mn-ea"/>
                        </a:rPr>
                        <a:t>1</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80"/>
                        </a:lnSpc>
                        <a:spcAft>
                          <a:spcPts val="0"/>
                        </a:spcAft>
                      </a:pPr>
                      <a:r>
                        <a:rPr lang="ja-JP" altLang="en-US" sz="1200" b="1" dirty="0" smtClean="0">
                          <a:solidFill>
                            <a:srgbClr val="000000"/>
                          </a:solidFill>
                          <a:effectLst/>
                          <a:latin typeface="+mn-ea"/>
                          <a:ea typeface="+mn-ea"/>
                          <a:cs typeface="HG丸ｺﾞｼｯｸM-PRO"/>
                        </a:rPr>
                        <a:t>大阪府食の安全安心メールマガジンによる</a:t>
                      </a:r>
                      <a:endParaRPr lang="en-US" altLang="ja-JP" sz="1200" b="1" dirty="0" smtClean="0">
                        <a:solidFill>
                          <a:srgbClr val="000000"/>
                        </a:solidFill>
                        <a:effectLst/>
                        <a:latin typeface="+mn-ea"/>
                        <a:ea typeface="+mn-ea"/>
                        <a:cs typeface="HG丸ｺﾞｼｯｸM-PRO"/>
                      </a:endParaRPr>
                    </a:p>
                    <a:p>
                      <a:pPr algn="l" fontAlgn="auto">
                        <a:lnSpc>
                          <a:spcPts val="1680"/>
                        </a:lnSpc>
                        <a:spcAft>
                          <a:spcPts val="0"/>
                        </a:spcAft>
                      </a:pPr>
                      <a:r>
                        <a:rPr lang="ja-JP" altLang="en-US" sz="1200" b="1" dirty="0" smtClean="0">
                          <a:solidFill>
                            <a:srgbClr val="000000"/>
                          </a:solidFill>
                          <a:effectLst/>
                          <a:latin typeface="+mn-ea"/>
                          <a:ea typeface="+mn-ea"/>
                          <a:cs typeface="HG丸ｺﾞｼｯｸM-PRO"/>
                        </a:rPr>
                        <a:t>情報提供（総配信数）の増加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effectLst/>
                          <a:latin typeface="+mn-ea"/>
                          <a:ea typeface="+mn-ea"/>
                        </a:rPr>
                        <a:t>130</a:t>
                      </a:r>
                      <a:r>
                        <a:rPr lang="ja-JP" altLang="en-US" sz="1200" b="1" dirty="0" smtClean="0">
                          <a:effectLst/>
                          <a:latin typeface="+mn-ea"/>
                          <a:ea typeface="+mn-ea"/>
                        </a:rPr>
                        <a:t>万件</a:t>
                      </a:r>
                      <a:endParaRPr lang="en-US" altLang="ja-JP" sz="1200" b="1" dirty="0" smtClean="0">
                        <a:effectLst/>
                        <a:latin typeface="+mn-ea"/>
                        <a:ea typeface="+mn-ea"/>
                      </a:endParaRPr>
                    </a:p>
                    <a:p>
                      <a:pPr algn="ctr" fontAlgn="auto">
                        <a:lnSpc>
                          <a:spcPts val="1680"/>
                        </a:lnSpc>
                        <a:spcAft>
                          <a:spcPts val="0"/>
                        </a:spcAft>
                      </a:pP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solidFill>
                            <a:schemeClr val="tx1"/>
                          </a:solidFill>
                          <a:effectLst/>
                          <a:latin typeface="+mn-ea"/>
                          <a:ea typeface="+mn-ea"/>
                          <a:cs typeface="HG丸ｺﾞｼｯｸM-PRO"/>
                        </a:rPr>
                        <a:t>117</a:t>
                      </a:r>
                      <a:r>
                        <a:rPr lang="ja-JP" altLang="en-US" sz="1200" b="1" dirty="0" smtClean="0">
                          <a:solidFill>
                            <a:schemeClr val="tx1"/>
                          </a:solidFill>
                          <a:effectLst/>
                          <a:latin typeface="+mn-ea"/>
                          <a:ea typeface="+mn-ea"/>
                          <a:cs typeface="HG丸ｺﾞｼｯｸM-PRO"/>
                        </a:rPr>
                        <a:t>万件</a:t>
                      </a:r>
                      <a:endParaRPr lang="en-US" altLang="ja-JP" sz="1200" b="1" dirty="0" smtClean="0">
                        <a:solidFill>
                          <a:schemeClr val="tx1"/>
                        </a:solidFill>
                        <a:effectLst/>
                        <a:latin typeface="+mn-ea"/>
                        <a:ea typeface="+mn-ea"/>
                        <a:cs typeface="HG丸ｺﾞｼｯｸM-PRO"/>
                      </a:endParaRPr>
                    </a:p>
                    <a:p>
                      <a:pPr algn="ctr" fontAlgn="auto">
                        <a:lnSpc>
                          <a:spcPts val="1680"/>
                        </a:lnSpc>
                        <a:spcAft>
                          <a:spcPts val="0"/>
                        </a:spcAft>
                      </a:pP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R3.12</a:t>
                      </a:r>
                      <a:r>
                        <a:rPr lang="ja-JP" altLang="en-US" sz="1200" b="1" dirty="0" smtClean="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solidFill>
                            <a:srgbClr val="000000"/>
                          </a:solidFill>
                          <a:effectLst/>
                          <a:latin typeface="+mn-ea"/>
                          <a:ea typeface="+mn-ea"/>
                          <a:cs typeface="HG丸ｺﾞｼｯｸM-PRO"/>
                        </a:rPr>
                        <a:t>230</a:t>
                      </a:r>
                      <a:r>
                        <a:rPr lang="ja-JP" altLang="en-US" sz="1200" b="1" dirty="0" smtClean="0">
                          <a:solidFill>
                            <a:srgbClr val="000000"/>
                          </a:solidFill>
                          <a:effectLst/>
                          <a:latin typeface="+mn-ea"/>
                          <a:ea typeface="+mn-ea"/>
                          <a:cs typeface="HG丸ｺﾞｼｯｸM-PRO"/>
                        </a:rPr>
                        <a:t>万件</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正方形/長方形 1"/>
          <p:cNvSpPr/>
          <p:nvPr/>
        </p:nvSpPr>
        <p:spPr>
          <a:xfrm>
            <a:off x="533642" y="1064977"/>
            <a:ext cx="8640000" cy="310341"/>
          </a:xfrm>
          <a:prstGeom prst="rect">
            <a:avLst/>
          </a:prstGeom>
        </p:spPr>
        <p:txBody>
          <a:bodyPr wrap="square">
            <a:spAutoFit/>
          </a:bodyPr>
          <a:lstStyle/>
          <a:p>
            <a:pPr marL="139700" indent="-139700" algn="just">
              <a:lnSpc>
                <a:spcPts val="1700"/>
              </a:lnSpc>
              <a:spcAft>
                <a:spcPts val="0"/>
              </a:spcAft>
            </a:pPr>
            <a:r>
              <a:rPr lang="ja-JP" altLang="ja-JP" sz="1200" b="1" kern="100" dirty="0">
                <a:latin typeface="游ゴシック" panose="020B0400000000000000" pitchFamily="50" charset="-128"/>
                <a:ea typeface="游ゴシック" panose="020B0400000000000000" pitchFamily="50" charset="-128"/>
                <a:cs typeface="Times New Roman" panose="02020603050405020304" pitchFamily="18" charset="0"/>
              </a:rPr>
              <a:t>▽食品の選び方や適切な調理・保管の方法等、食の安全安心に関する基礎的な知識を学び、その知識を踏まえて行動します。</a:t>
            </a:r>
            <a:endParaRPr lang="ja-JP"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p:cNvSpPr/>
          <p:nvPr/>
        </p:nvSpPr>
        <p:spPr>
          <a:xfrm>
            <a:off x="282301" y="737689"/>
            <a:ext cx="3240000" cy="304333"/>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83864935"/>
              </p:ext>
            </p:extLst>
          </p:nvPr>
        </p:nvGraphicFramePr>
        <p:xfrm>
          <a:off x="633000" y="1355545"/>
          <a:ext cx="8640001" cy="1296000"/>
        </p:xfrm>
        <a:graphic>
          <a:graphicData uri="http://schemas.openxmlformats.org/drawingml/2006/table">
            <a:tbl>
              <a:tblPr firstRow="1" firstCol="1" bandRow="1"/>
              <a:tblGrid>
                <a:gridCol w="551490">
                  <a:extLst>
                    <a:ext uri="{9D8B030D-6E8A-4147-A177-3AD203B41FA5}">
                      <a16:colId xmlns:a16="http://schemas.microsoft.com/office/drawing/2014/main" val="2813334177"/>
                    </a:ext>
                  </a:extLst>
                </a:gridCol>
                <a:gridCol w="1838298">
                  <a:extLst>
                    <a:ext uri="{9D8B030D-6E8A-4147-A177-3AD203B41FA5}">
                      <a16:colId xmlns:a16="http://schemas.microsoft.com/office/drawing/2014/main" val="2437283432"/>
                    </a:ext>
                  </a:extLst>
                </a:gridCol>
                <a:gridCol w="6250213">
                  <a:extLst>
                    <a:ext uri="{9D8B030D-6E8A-4147-A177-3AD203B41FA5}">
                      <a16:colId xmlns:a16="http://schemas.microsoft.com/office/drawing/2014/main" val="3745984960"/>
                    </a:ext>
                  </a:extLst>
                </a:gridCol>
              </a:tblGrid>
              <a:tr h="432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食の安全安心に関する正しい食習慣を身につけます。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99903395"/>
                  </a:ext>
                </a:extLst>
              </a:tr>
              <a:tr h="432000">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a:t>
                      </a:r>
                      <a:r>
                        <a:rPr lang="ja-JP" sz="1200" b="1" kern="100" dirty="0" smtClean="0">
                          <a:solidFill>
                            <a:srgbClr val="000000"/>
                          </a:solidFill>
                          <a:effectLst/>
                          <a:latin typeface="+mn-ea"/>
                          <a:ea typeface="+mn-ea"/>
                          <a:cs typeface="Times New Roman" panose="02020603050405020304" pitchFamily="18" charset="0"/>
                        </a:rPr>
                        <a:t>実践します</a:t>
                      </a:r>
                      <a:r>
                        <a:rPr lang="ja-JP" sz="1200" b="1" kern="10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30084923"/>
                  </a:ext>
                </a:extLst>
              </a:tr>
              <a:tr h="432000">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a:t>
                      </a:r>
                      <a:r>
                        <a:rPr lang="ja-JP" sz="1200" b="1" kern="100" dirty="0" smtClean="0">
                          <a:solidFill>
                            <a:srgbClr val="000000"/>
                          </a:solidFill>
                          <a:effectLst/>
                          <a:latin typeface="+mn-ea"/>
                          <a:ea typeface="+mn-ea"/>
                          <a:cs typeface="Times New Roman" panose="02020603050405020304" pitchFamily="18" charset="0"/>
                        </a:rPr>
                        <a:t>実践する</a:t>
                      </a:r>
                      <a:r>
                        <a:rPr lang="ja-JP" sz="1200" b="1" kern="100" dirty="0">
                          <a:solidFill>
                            <a:srgbClr val="000000"/>
                          </a:solidFill>
                          <a:effectLst/>
                          <a:latin typeface="+mn-ea"/>
                          <a:ea typeface="+mn-ea"/>
                          <a:cs typeface="Times New Roman" panose="02020603050405020304" pitchFamily="18" charset="0"/>
                        </a:rPr>
                        <a:t>とともに</a:t>
                      </a:r>
                      <a:r>
                        <a:rPr lang="ja-JP" sz="1200" b="1" kern="100" dirty="0" smtClean="0">
                          <a:solidFill>
                            <a:srgbClr val="000000"/>
                          </a:solidFill>
                          <a:effectLst/>
                          <a:latin typeface="+mn-ea"/>
                          <a:ea typeface="+mn-ea"/>
                          <a:cs typeface="Times New Roman" panose="02020603050405020304" pitchFamily="18" charset="0"/>
                        </a:rPr>
                        <a:t>、</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ct val="100000"/>
                        </a:lnSpc>
                        <a:spcAft>
                          <a:spcPts val="0"/>
                        </a:spcAft>
                      </a:pPr>
                      <a:r>
                        <a:rPr lang="ja-JP" sz="1200" b="1" kern="100" dirty="0" smtClean="0">
                          <a:solidFill>
                            <a:srgbClr val="000000"/>
                          </a:solidFill>
                          <a:effectLst/>
                          <a:latin typeface="+mn-ea"/>
                          <a:ea typeface="+mn-ea"/>
                          <a:cs typeface="Times New Roman" panose="02020603050405020304" pitchFamily="18" charset="0"/>
                        </a:rPr>
                        <a:t>次</a:t>
                      </a:r>
                      <a:r>
                        <a:rPr lang="ja-JP" sz="1200" b="1" kern="100" dirty="0">
                          <a:solidFill>
                            <a:srgbClr val="000000"/>
                          </a:solidFill>
                          <a:effectLst/>
                          <a:latin typeface="+mn-ea"/>
                          <a:ea typeface="+mn-ea"/>
                          <a:cs typeface="Times New Roman" panose="02020603050405020304" pitchFamily="18" charset="0"/>
                        </a:rPr>
                        <a:t>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88198159"/>
                  </a:ext>
                </a:extLst>
              </a:tr>
            </a:tbl>
          </a:graphicData>
        </a:graphic>
      </p:graphicFrame>
      <p:sp>
        <p:nvSpPr>
          <p:cNvPr id="14" name="Rectangle 1"/>
          <p:cNvSpPr>
            <a:spLocks noChangeArrowheads="1"/>
          </p:cNvSpPr>
          <p:nvPr/>
        </p:nvSpPr>
        <p:spPr bwMode="auto">
          <a:xfrm>
            <a:off x="282301" y="292989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101510740"/>
              </p:ext>
            </p:extLst>
          </p:nvPr>
        </p:nvGraphicFramePr>
        <p:xfrm>
          <a:off x="633000" y="4848959"/>
          <a:ext cx="8640000" cy="968185"/>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328953327"/>
                    </a:ext>
                  </a:extLst>
                </a:gridCol>
              </a:tblGrid>
              <a:tr h="968185">
                <a:tc>
                  <a:txBody>
                    <a:bodyPr/>
                    <a:lstStyle/>
                    <a:p>
                      <a:r>
                        <a:rPr kumimoji="1" lang="ja-JP" altLang="en-US" sz="1200" b="1" dirty="0" smtClean="0">
                          <a:solidFill>
                            <a:schemeClr val="tx1"/>
                          </a:solidFill>
                          <a:latin typeface="+mn-ea"/>
                          <a:ea typeface="+mn-ea"/>
                        </a:rPr>
                        <a:t>▽流通している食品について、偽装表示や輸入食品の安全性、食品添加物の不適正使用等の理由で不安を感じる府民を</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減らしていくために、食の安全安心に対する取組みの推進が必要です。</a:t>
                      </a:r>
                    </a:p>
                    <a:p>
                      <a:r>
                        <a:rPr kumimoji="1" lang="ja-JP" altLang="en-US" sz="1200" b="1" dirty="0" smtClean="0">
                          <a:solidFill>
                            <a:schemeClr val="tx1"/>
                          </a:solidFill>
                          <a:latin typeface="+mn-ea"/>
                          <a:ea typeface="+mn-ea"/>
                        </a:rPr>
                        <a:t>▽インターネット等で食に関する情報が溢れている中、食の安全安心に関する情報を適切にわかりやすく提供することや、</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府民一人ひとりが、正しい情報を選択する力を身につけ、安全安心な食生活を実践することが必要です。</a:t>
                      </a:r>
                      <a:endParaRPr kumimoji="1" lang="ja-JP" altLang="en-US" sz="12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3" name="Rectangle 1"/>
          <p:cNvSpPr>
            <a:spLocks noChangeArrowheads="1"/>
          </p:cNvSpPr>
          <p:nvPr/>
        </p:nvSpPr>
        <p:spPr bwMode="auto">
          <a:xfrm>
            <a:off x="282301" y="4513161"/>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
        <p:nvSpPr>
          <p:cNvPr id="16" name="テキスト ボックス 15"/>
          <p:cNvSpPr txBox="1"/>
          <p:nvPr/>
        </p:nvSpPr>
        <p:spPr>
          <a:xfrm>
            <a:off x="9198799" y="6341515"/>
            <a:ext cx="434365" cy="338554"/>
          </a:xfrm>
          <a:prstGeom prst="rect">
            <a:avLst/>
          </a:prstGeom>
          <a:noFill/>
        </p:spPr>
        <p:txBody>
          <a:bodyPr wrap="square" rtlCol="0">
            <a:spAutoFit/>
          </a:bodyPr>
          <a:lstStyle/>
          <a:p>
            <a:pPr algn="r"/>
            <a:r>
              <a:rPr kumimoji="1" lang="en-US" altLang="ja-JP" sz="1600" dirty="0" smtClean="0">
                <a:latin typeface="+mn-ea"/>
              </a:rPr>
              <a:t>7</a:t>
            </a:r>
            <a:endParaRPr kumimoji="1" lang="ja-JP" altLang="en-US" sz="1600" dirty="0">
              <a:latin typeface="+mn-ea"/>
            </a:endParaRPr>
          </a:p>
        </p:txBody>
      </p:sp>
    </p:spTree>
    <p:extLst>
      <p:ext uri="{BB962C8B-B14F-4D97-AF65-F5344CB8AC3E}">
        <p14:creationId xmlns:p14="http://schemas.microsoft.com/office/powerpoint/2010/main" val="4172347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3002035703"/>
              </p:ext>
            </p:extLst>
          </p:nvPr>
        </p:nvGraphicFramePr>
        <p:xfrm>
          <a:off x="629696" y="666938"/>
          <a:ext cx="8646609" cy="5531301"/>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253898">
                <a:tc>
                  <a:txBody>
                    <a:bodyPr/>
                    <a:lstStyle/>
                    <a:p>
                      <a:pPr>
                        <a:lnSpc>
                          <a:spcPts val="16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ts val="16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正確でわかりやすい食の安全安心に関する情報の提供</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■メールマガジンや</a:t>
                      </a:r>
                      <a:r>
                        <a:rPr kumimoji="1" lang="en-US" altLang="ja-JP" sz="1100" b="1" dirty="0" smtClean="0">
                          <a:solidFill>
                            <a:schemeClr val="tx1"/>
                          </a:solidFill>
                          <a:latin typeface="+mn-ea"/>
                          <a:ea typeface="+mn-ea"/>
                        </a:rPr>
                        <a:t>Twitter</a:t>
                      </a:r>
                      <a:r>
                        <a:rPr kumimoji="1" lang="ja-JP" altLang="en-US" sz="1100" b="1" dirty="0" smtClean="0">
                          <a:solidFill>
                            <a:schemeClr val="tx1"/>
                          </a:solidFill>
                          <a:latin typeface="+mn-ea"/>
                          <a:ea typeface="+mn-ea"/>
                        </a:rPr>
                        <a:t>等で食の安全安心に関する情報を配信 </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メールマガジン延べ</a:t>
                      </a:r>
                      <a:r>
                        <a:rPr kumimoji="1" lang="en-US" altLang="ja-JP" sz="1100" b="1" dirty="0" smtClean="0">
                          <a:solidFill>
                            <a:schemeClr val="tx1"/>
                          </a:solidFill>
                          <a:latin typeface="+mn-ea"/>
                          <a:ea typeface="+mn-ea"/>
                        </a:rPr>
                        <a:t>117</a:t>
                      </a:r>
                      <a:r>
                        <a:rPr kumimoji="1" lang="ja-JP" altLang="en-US" sz="1100" b="1" dirty="0" smtClean="0">
                          <a:solidFill>
                            <a:schemeClr val="tx1"/>
                          </a:solidFill>
                          <a:latin typeface="+mn-ea"/>
                          <a:ea typeface="+mn-ea"/>
                        </a:rPr>
                        <a:t>万件、大阪府公式</a:t>
                      </a:r>
                      <a:r>
                        <a:rPr kumimoji="1" lang="en-US" altLang="ja-JP" sz="1100" b="1" dirty="0" smtClean="0">
                          <a:solidFill>
                            <a:schemeClr val="tx1"/>
                          </a:solidFill>
                          <a:latin typeface="+mn-ea"/>
                          <a:ea typeface="+mn-ea"/>
                        </a:rPr>
                        <a:t>Twitter23</a:t>
                      </a:r>
                      <a:r>
                        <a:rPr kumimoji="1" lang="ja-JP" altLang="en-US" sz="1100" b="1" dirty="0" smtClean="0">
                          <a:solidFill>
                            <a:schemeClr val="tx1"/>
                          </a:solidFill>
                          <a:latin typeface="+mn-ea"/>
                          <a:ea typeface="+mn-ea"/>
                        </a:rPr>
                        <a:t>回配信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■大阪府食の安全安心推進協議会情報発信評価検証部会にて、ホームページやメールマガジンの他、</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a:t>
                      </a:r>
                      <a:r>
                        <a:rPr kumimoji="1" lang="en-US" altLang="ja-JP" sz="1100" b="1" dirty="0" smtClean="0">
                          <a:solidFill>
                            <a:schemeClr val="tx1"/>
                          </a:solidFill>
                          <a:latin typeface="+mn-ea"/>
                          <a:ea typeface="+mn-ea"/>
                        </a:rPr>
                        <a:t>Twitter</a:t>
                      </a:r>
                      <a:r>
                        <a:rPr kumimoji="1" lang="ja-JP" altLang="en-US" sz="1100" b="1" dirty="0" smtClean="0">
                          <a:solidFill>
                            <a:schemeClr val="tx1"/>
                          </a:solidFill>
                          <a:latin typeface="+mn-ea"/>
                          <a:ea typeface="+mn-ea"/>
                        </a:rPr>
                        <a:t>を使用した情報提供の実施状況と小中学生向け食中毒予防出前授業等の評価と検証を実施</a:t>
                      </a:r>
                      <a:endParaRPr kumimoji="1" lang="en-US" altLang="ja-JP" sz="1100" b="1" dirty="0" smtClean="0">
                        <a:solidFill>
                          <a:schemeClr val="tx1"/>
                        </a:solidFill>
                        <a:latin typeface="+mn-ea"/>
                        <a:ea typeface="+mn-ea"/>
                      </a:endParaRPr>
                    </a:p>
                    <a:p>
                      <a:pPr marL="174625" indent="-174625"/>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食の安全安心について学べる機会の提供</a:t>
                      </a:r>
                      <a:r>
                        <a:rPr kumimoji="1" lang="en-US" altLang="ja-JP" sz="11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■消費者に対して、食品衛生講習会等を実施（</a:t>
                      </a:r>
                      <a:r>
                        <a:rPr kumimoji="1" lang="en-US" altLang="ja-JP" sz="1100" b="1" dirty="0" smtClean="0">
                          <a:solidFill>
                            <a:schemeClr val="tx1"/>
                          </a:solidFill>
                          <a:latin typeface="+mn-ea"/>
                          <a:ea typeface="+mn-ea"/>
                        </a:rPr>
                        <a:t>13</a:t>
                      </a:r>
                      <a:r>
                        <a:rPr kumimoji="1" lang="ja-JP" altLang="en-US" sz="1100" b="1" dirty="0" smtClean="0">
                          <a:solidFill>
                            <a:schemeClr val="tx1"/>
                          </a:solidFill>
                          <a:latin typeface="+mn-ea"/>
                          <a:ea typeface="+mn-ea"/>
                        </a:rPr>
                        <a:t>回</a:t>
                      </a:r>
                      <a:r>
                        <a:rPr kumimoji="1" lang="en-US" altLang="ja-JP" sz="1100" b="1" dirty="0" smtClean="0">
                          <a:solidFill>
                            <a:schemeClr val="tx1"/>
                          </a:solidFill>
                          <a:latin typeface="+mn-ea"/>
                          <a:ea typeface="+mn-ea"/>
                        </a:rPr>
                        <a:t>420</a:t>
                      </a:r>
                      <a:r>
                        <a:rPr kumimoji="1" lang="ja-JP" altLang="en-US" sz="1100" b="1" dirty="0" smtClean="0">
                          <a:solidFill>
                            <a:schemeClr val="tx1"/>
                          </a:solidFill>
                          <a:latin typeface="+mn-ea"/>
                          <a:ea typeface="+mn-ea"/>
                        </a:rPr>
                        <a:t>名）</a:t>
                      </a:r>
                    </a:p>
                    <a:p>
                      <a:pPr marL="174625" indent="-174625"/>
                      <a:r>
                        <a:rPr kumimoji="1" lang="ja-JP" altLang="en-US" sz="1100" b="1" dirty="0" smtClean="0">
                          <a:solidFill>
                            <a:schemeClr val="tx1"/>
                          </a:solidFill>
                          <a:latin typeface="+mn-ea"/>
                          <a:ea typeface="+mn-ea"/>
                        </a:rPr>
                        <a:t>■乳幼児、小児、児童、生徒やその保護者に講習等による啓発を実施（高校生</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回 参加者</a:t>
                      </a:r>
                      <a:r>
                        <a:rPr kumimoji="1" lang="en-US" altLang="ja-JP" sz="1100" b="1" dirty="0" smtClean="0">
                          <a:solidFill>
                            <a:schemeClr val="tx1"/>
                          </a:solidFill>
                          <a:latin typeface="+mn-ea"/>
                          <a:ea typeface="+mn-ea"/>
                        </a:rPr>
                        <a:t>44</a:t>
                      </a:r>
                      <a:r>
                        <a:rPr kumimoji="1" lang="ja-JP" altLang="en-US" sz="1100" b="1" dirty="0" smtClean="0">
                          <a:solidFill>
                            <a:schemeClr val="tx1"/>
                          </a:solidFill>
                          <a:latin typeface="+mn-ea"/>
                          <a:ea typeface="+mn-ea"/>
                        </a:rPr>
                        <a:t>名）</a:t>
                      </a:r>
                    </a:p>
                    <a:p>
                      <a:pPr marL="174625" indent="-174625"/>
                      <a:r>
                        <a:rPr kumimoji="1" lang="ja-JP" altLang="en-US" sz="1100" b="1" dirty="0" smtClean="0">
                          <a:solidFill>
                            <a:schemeClr val="tx1"/>
                          </a:solidFill>
                          <a:latin typeface="+mn-ea"/>
                          <a:ea typeface="+mn-ea"/>
                        </a:rPr>
                        <a:t>■生き物が食べ物になるまでの過程を知る食中毒予防・残食減少・命について考える出前授業を実施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（教員研修１回、中学校２回（職業講話）計</a:t>
                      </a:r>
                      <a:r>
                        <a:rPr kumimoji="1" lang="en-US" altLang="ja-JP" sz="1100" b="1" dirty="0" smtClean="0">
                          <a:solidFill>
                            <a:schemeClr val="tx1"/>
                          </a:solidFill>
                          <a:latin typeface="+mn-ea"/>
                          <a:ea typeface="+mn-ea"/>
                        </a:rPr>
                        <a:t>57</a:t>
                      </a:r>
                      <a:r>
                        <a:rPr kumimoji="1" lang="ja-JP" altLang="en-US" sz="1100" b="1" dirty="0" smtClean="0">
                          <a:solidFill>
                            <a:schemeClr val="tx1"/>
                          </a:solidFill>
                          <a:latin typeface="+mn-ea"/>
                          <a:ea typeface="+mn-ea"/>
                        </a:rPr>
                        <a:t>名）</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食肉の生食による食中毒の予防啓発</a:t>
                      </a:r>
                      <a:r>
                        <a:rPr kumimoji="1" lang="en-US" altLang="ja-JP" sz="11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■監視業務を通じ、事業者に食肉の十分な加熱について指導</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■食中毒予防ポスターの掲示やリーフレット配布による啓発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■府内の大学に対し、啓発ポスターの掲示、学生への啓発メッセージの配信を依頼</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食品表示に関する基礎的知識の普及</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■大阪府消費者フェア</a:t>
                      </a:r>
                      <a:r>
                        <a:rPr kumimoji="1" lang="en-US" altLang="ja-JP" sz="1100" b="1" dirty="0" smtClean="0">
                          <a:solidFill>
                            <a:schemeClr val="tx1"/>
                          </a:solidFill>
                          <a:latin typeface="+mn-ea"/>
                          <a:ea typeface="+mn-ea"/>
                        </a:rPr>
                        <a:t>2021</a:t>
                      </a:r>
                      <a:r>
                        <a:rPr kumimoji="1" lang="ja-JP" altLang="en-US" sz="1100" b="1" dirty="0" smtClean="0">
                          <a:solidFill>
                            <a:schemeClr val="tx1"/>
                          </a:solidFill>
                          <a:latin typeface="+mn-ea"/>
                          <a:ea typeface="+mn-ea"/>
                        </a:rPr>
                        <a:t>で動画等を用いた食品表示等に関する啓発を実施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a:t>
                      </a:r>
                      <a:r>
                        <a:rPr kumimoji="1" lang="en-US" altLang="ja-JP" sz="1100" b="1" dirty="0" smtClean="0">
                          <a:solidFill>
                            <a:schemeClr val="tx1"/>
                          </a:solidFill>
                          <a:latin typeface="+mn-ea"/>
                          <a:ea typeface="+mn-ea"/>
                        </a:rPr>
                        <a:t>R3.11.13-12.6</a:t>
                      </a:r>
                      <a:r>
                        <a:rPr kumimoji="1" lang="ja-JP" altLang="en-US" sz="1100" b="1" dirty="0" smtClean="0">
                          <a:solidFill>
                            <a:schemeClr val="tx1"/>
                          </a:solidFill>
                          <a:latin typeface="+mn-ea"/>
                          <a:ea typeface="+mn-ea"/>
                        </a:rPr>
                        <a:t>　府民</a:t>
                      </a:r>
                      <a:r>
                        <a:rPr kumimoji="1" lang="en-US" altLang="ja-JP" sz="1100" b="1" dirty="0" smtClean="0">
                          <a:solidFill>
                            <a:schemeClr val="tx1"/>
                          </a:solidFill>
                          <a:latin typeface="+mn-ea"/>
                          <a:ea typeface="+mn-ea"/>
                        </a:rPr>
                        <a:t>3,479</a:t>
                      </a:r>
                      <a:r>
                        <a:rPr kumimoji="1" lang="ja-JP" altLang="en-US" sz="1100" b="1" dirty="0" smtClean="0">
                          <a:solidFill>
                            <a:schemeClr val="tx1"/>
                          </a:solidFill>
                          <a:latin typeface="+mn-ea"/>
                          <a:ea typeface="+mn-ea"/>
                        </a:rPr>
                        <a:t>名参加（</a:t>
                      </a:r>
                      <a:r>
                        <a:rPr kumimoji="1" lang="en-US" altLang="ja-JP" sz="1100" b="1" dirty="0" smtClean="0">
                          <a:solidFill>
                            <a:schemeClr val="tx1"/>
                          </a:solidFill>
                          <a:latin typeface="+mn-ea"/>
                          <a:ea typeface="+mn-ea"/>
                        </a:rPr>
                        <a:t>web</a:t>
                      </a:r>
                      <a:r>
                        <a:rPr kumimoji="1" lang="ja-JP" altLang="en-US" sz="1100" b="1" dirty="0" smtClean="0">
                          <a:solidFill>
                            <a:schemeClr val="tx1"/>
                          </a:solidFill>
                          <a:latin typeface="+mn-ea"/>
                          <a:ea typeface="+mn-ea"/>
                        </a:rPr>
                        <a:t>配信閲覧者数）</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7740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■メールマガジンや</a:t>
                      </a:r>
                      <a:r>
                        <a:rPr kumimoji="1" lang="en-US" altLang="ja-JP" sz="1100" b="1" dirty="0" smtClean="0">
                          <a:solidFill>
                            <a:schemeClr val="tx1"/>
                          </a:solidFill>
                          <a:latin typeface="+mn-ea"/>
                          <a:ea typeface="+mn-ea"/>
                        </a:rPr>
                        <a:t>Twitter</a:t>
                      </a:r>
                      <a:r>
                        <a:rPr kumimoji="1" lang="ja-JP" altLang="en-US" sz="1100" b="1" dirty="0" smtClean="0">
                          <a:solidFill>
                            <a:schemeClr val="tx1"/>
                          </a:solidFill>
                          <a:latin typeface="+mn-ea"/>
                          <a:ea typeface="+mn-ea"/>
                        </a:rPr>
                        <a:t>等で発信した食の安全安心に関する情報に対する府民の反応確認等</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より具体な効果の検証</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■食の安全性に対する知識について、対象者の年齢等に合わせたより理解しやすい学習内容の検討</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■府民に対する効果的効率的な啓発方法の検討、実施</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■日常生活で実践できる授業内容の検討、実施</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910495"/>
                  </a:ext>
                </a:extLst>
              </a:tr>
              <a:tr h="900000">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zh-TW" altLang="en-US" sz="1100" b="1" dirty="0" smtClean="0">
                          <a:solidFill>
                            <a:schemeClr val="tx1"/>
                          </a:solidFill>
                          <a:latin typeface="游ゴシック" panose="020B0400000000000000" pitchFamily="50" charset="-128"/>
                          <a:ea typeface="游ゴシック" panose="020B0400000000000000" pitchFamily="50" charset="-128"/>
                        </a:rPr>
                        <a:t>食中毒予防対策事業費</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　</a:t>
                      </a:r>
                      <a:r>
                        <a:rPr kumimoji="1" lang="en-US" altLang="ja-JP" sz="1100" b="1" dirty="0" smtClean="0">
                          <a:solidFill>
                            <a:schemeClr val="tx1"/>
                          </a:solidFill>
                          <a:latin typeface="游ゴシック" panose="020B0400000000000000" pitchFamily="50" charset="-128"/>
                          <a:ea typeface="+mn-ea"/>
                        </a:rPr>
                        <a:t>1,292</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1" dirty="0" smtClean="0">
                        <a:solidFill>
                          <a:schemeClr val="tx1"/>
                        </a:solidFill>
                        <a:latin typeface="游ゴシック" panose="020B0400000000000000" pitchFamily="50" charset="-128"/>
                        <a:ea typeface="游ゴシック" panose="020B0400000000000000" pitchFamily="50" charset="-128"/>
                      </a:endParaRPr>
                    </a:p>
                    <a:p>
                      <a:r>
                        <a:rPr kumimoji="1" lang="zh-TW" altLang="en-US" sz="1100" b="1" dirty="0" smtClean="0">
                          <a:solidFill>
                            <a:schemeClr val="tx1"/>
                          </a:solidFill>
                          <a:latin typeface="游ゴシック" panose="020B0400000000000000" pitchFamily="50" charset="-128"/>
                          <a:ea typeface="游ゴシック" panose="020B0400000000000000" pitchFamily="50" charset="-128"/>
                        </a:rPr>
                        <a:t>食品表示適正化推進事業</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　</a:t>
                      </a:r>
                      <a:r>
                        <a:rPr kumimoji="1" lang="en-US" altLang="ja-JP" sz="1100" b="1" dirty="0" smtClean="0">
                          <a:solidFill>
                            <a:schemeClr val="tx1"/>
                          </a:solidFill>
                          <a:latin typeface="游ゴシック" panose="020B0400000000000000" pitchFamily="50" charset="-128"/>
                          <a:ea typeface="+mn-ea"/>
                        </a:rPr>
                        <a:t>7,828</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1"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1" dirty="0" smtClean="0">
                          <a:solidFill>
                            <a:schemeClr val="tx1"/>
                          </a:solidFill>
                          <a:latin typeface="游ゴシック" panose="020B0400000000000000" pitchFamily="50" charset="-128"/>
                          <a:ea typeface="游ゴシック" panose="020B0400000000000000" pitchFamily="50" charset="-128"/>
                        </a:rPr>
                        <a:t>リスクコミュニケーション推進事業費　</a:t>
                      </a:r>
                      <a:r>
                        <a:rPr kumimoji="1" lang="en-US" altLang="ja-JP" sz="1100" b="1" dirty="0" smtClean="0">
                          <a:solidFill>
                            <a:schemeClr val="tx1"/>
                          </a:solidFill>
                          <a:latin typeface="游ゴシック" panose="020B0400000000000000" pitchFamily="50" charset="-128"/>
                          <a:ea typeface="+mn-ea"/>
                        </a:rPr>
                        <a:t>655</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千円</a:t>
                      </a:r>
                      <a:endParaRPr kumimoji="1" lang="ja-JP" altLang="en-US" sz="1100" b="1"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474262"/>
                  </a:ext>
                </a:extLst>
              </a:tr>
            </a:tbl>
          </a:graphicData>
        </a:graphic>
      </p:graphicFrame>
      <p:grpSp>
        <p:nvGrpSpPr>
          <p:cNvPr id="10" name="グループ化 9"/>
          <p:cNvGrpSpPr/>
          <p:nvPr/>
        </p:nvGrpSpPr>
        <p:grpSpPr>
          <a:xfrm>
            <a:off x="8334733" y="351983"/>
            <a:ext cx="1188525" cy="864000"/>
            <a:chOff x="8151251" y="1180677"/>
            <a:chExt cx="1188525" cy="864000"/>
          </a:xfrm>
        </p:grpSpPr>
        <p:sp>
          <p:nvSpPr>
            <p:cNvPr id="11" name="角丸四角形 10"/>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Rectangle 1"/>
          <p:cNvSpPr>
            <a:spLocks noChangeArrowheads="1"/>
          </p:cNvSpPr>
          <p:nvPr/>
        </p:nvSpPr>
        <p:spPr bwMode="auto">
          <a:xfrm>
            <a:off x="291796" y="31798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8</a:t>
            </a:r>
            <a:endParaRPr kumimoji="1" lang="ja-JP" altLang="en-US" sz="1600" dirty="0">
              <a:latin typeface="+mn-ea"/>
            </a:endParaRPr>
          </a:p>
        </p:txBody>
      </p:sp>
    </p:spTree>
    <p:extLst>
      <p:ext uri="{BB962C8B-B14F-4D97-AF65-F5344CB8AC3E}">
        <p14:creationId xmlns:p14="http://schemas.microsoft.com/office/powerpoint/2010/main" val="1601396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6117</Words>
  <Application>Microsoft Office PowerPoint</Application>
  <PresentationFormat>A4 210 x 297 mm</PresentationFormat>
  <Paragraphs>633</Paragraphs>
  <Slides>15</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15</vt:i4>
      </vt:variant>
    </vt:vector>
  </HeadingPairs>
  <TitlesOfParts>
    <vt:vector size="28" baseType="lpstr">
      <vt:lpstr>HG丸ｺﾞｼｯｸM-PRO</vt:lpstr>
      <vt:lpstr>Meiryo UI</vt:lpstr>
      <vt:lpstr>ＭＳ ゴシック</vt:lpstr>
      <vt:lpstr>ＭＳ 明朝</vt:lpstr>
      <vt:lpstr>游ゴシック</vt:lpstr>
      <vt:lpstr>游ゴシック Light</vt:lpstr>
      <vt:lpstr>Arial</vt:lpstr>
      <vt:lpstr>Calibri</vt:lpstr>
      <vt:lpstr>Calibri Light</vt:lpstr>
      <vt:lpstr>Century</vt:lpstr>
      <vt:lpstr>Microsoft Himalaya</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2022-04-08T05:09:44Z</dcterms:created>
  <dcterms:modified xsi:type="dcterms:W3CDTF">2022-04-08T05:09:54Z</dcterms:modified>
</cp:coreProperties>
</file>