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sldIdLst>
    <p:sldId id="263" r:id="rId2"/>
    <p:sldId id="262"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4747"/>
    <a:srgbClr val="33CCFF"/>
    <a:srgbClr val="CC99FF"/>
    <a:srgbClr val="800080"/>
    <a:srgbClr val="76AB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71" autoAdjust="0"/>
    <p:restoredTop sz="94660"/>
  </p:normalViewPr>
  <p:slideViewPr>
    <p:cSldViewPr snapToGrid="0">
      <p:cViewPr varScale="1">
        <p:scale>
          <a:sx n="69" d="100"/>
          <a:sy n="69" d="100"/>
        </p:scale>
        <p:origin x="1482" y="6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E1E2013-6FE4-4950-80EC-A385F7CB197A}" type="datetimeFigureOut">
              <a:rPr kumimoji="1" lang="ja-JP" altLang="en-US" smtClean="0"/>
              <a:t>2022/4/8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CC2F1CE-0C7F-4BED-92D5-9F333A6498CF}" type="slidenum">
              <a:rPr kumimoji="1" lang="ja-JP" altLang="en-US" smtClean="0"/>
              <a:t>‹#›</a:t>
            </a:fld>
            <a:endParaRPr kumimoji="1" lang="ja-JP" altLang="en-US"/>
          </a:p>
        </p:txBody>
      </p:sp>
    </p:spTree>
    <p:extLst>
      <p:ext uri="{BB962C8B-B14F-4D97-AF65-F5344CB8AC3E}">
        <p14:creationId xmlns:p14="http://schemas.microsoft.com/office/powerpoint/2010/main" val="34796141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51C50D6-3586-4306-8893-04FA4A20F539}" type="datetime1">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730049" y="6548864"/>
            <a:ext cx="2160000" cy="288000"/>
          </a:xfrm>
        </p:spPr>
        <p:txBody>
          <a:bodyPr/>
          <a:lstStyle>
            <a:lvl1pPr>
              <a:defRPr sz="1100"/>
            </a:lvl1pPr>
          </a:lstStyle>
          <a:p>
            <a:fld id="{4D1D0668-0C6C-4C7F-AAAF-C0078F4BF5F6}" type="slidenum">
              <a:rPr kumimoji="1" lang="ja-JP" altLang="en-US" smtClean="0"/>
              <a:pPr/>
              <a:t>‹#›</a:t>
            </a:fld>
            <a:endParaRPr kumimoji="1" lang="ja-JP" altLang="en-US"/>
          </a:p>
        </p:txBody>
      </p:sp>
    </p:spTree>
    <p:extLst>
      <p:ext uri="{BB962C8B-B14F-4D97-AF65-F5344CB8AC3E}">
        <p14:creationId xmlns:p14="http://schemas.microsoft.com/office/powerpoint/2010/main" val="209665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AE652C-F397-48D9-9E6F-89FDDDCFC257}" type="datetime1">
              <a:rPr kumimoji="1" lang="ja-JP" altLang="en-US" smtClean="0"/>
              <a:t>2022/4/8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42657118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5F7267-CD5F-4158-9DAE-DB3FE90B6778}" type="datetime1">
              <a:rPr kumimoji="1" lang="ja-JP" altLang="en-US" smtClean="0"/>
              <a:t>2022/4/8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645825" y="6464640"/>
            <a:ext cx="2228850" cy="365125"/>
          </a:xfrm>
          <a:prstGeom prst="rect">
            <a:avLst/>
          </a:prstGeom>
        </p:spPr>
        <p:txBody>
          <a:bodyPr vert="horz" lIns="91440" tIns="45720" rIns="91440" bIns="45720" rtlCol="0" anchor="ctr"/>
          <a:lstStyle>
            <a:lvl1pPr algn="r">
              <a:defRPr sz="1200">
                <a:solidFill>
                  <a:srgbClr val="474747"/>
                </a:solidFill>
              </a:defRPr>
            </a:lvl1pPr>
          </a:lstStyle>
          <a:p>
            <a:fld id="{4D1D0668-0C6C-4C7F-AAAF-C0078F4BF5F6}" type="slidenum">
              <a:rPr kumimoji="1" lang="ja-JP" altLang="en-US" smtClean="0"/>
              <a:pPr/>
              <a:t>‹#›</a:t>
            </a:fld>
            <a:endParaRPr kumimoji="1" lang="ja-JP" altLang="en-US"/>
          </a:p>
        </p:txBody>
      </p:sp>
    </p:spTree>
    <p:extLst>
      <p:ext uri="{BB962C8B-B14F-4D97-AF65-F5344CB8AC3E}">
        <p14:creationId xmlns:p14="http://schemas.microsoft.com/office/powerpoint/2010/main" val="3963658565"/>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55302" y="219347"/>
            <a:ext cx="7200000" cy="432000"/>
          </a:xfrm>
          <a:prstGeom prst="rect">
            <a:avLst/>
          </a:prstGeom>
          <a:ln w="25400" cmpd="dbl">
            <a:solidFill>
              <a:schemeClr val="tx1"/>
            </a:solidFill>
          </a:ln>
        </p:spPr>
        <p:style>
          <a:lnRef idx="2">
            <a:schemeClr val="accent6"/>
          </a:lnRef>
          <a:fillRef idx="1">
            <a:schemeClr val="lt1"/>
          </a:fillRef>
          <a:effectRef idx="0">
            <a:schemeClr val="accent6"/>
          </a:effectRef>
          <a:fontRef idx="minor">
            <a:schemeClr val="dk1"/>
          </a:fontRef>
        </p:style>
        <p:txBody>
          <a:bodyPr lIns="72000" tIns="36000" rIns="72000" bIns="36000" rtlCol="0" anchor="ctr"/>
          <a:lstStyle/>
          <a:p>
            <a:pPr algn="ctr"/>
            <a:r>
              <a:rPr lang="ja-JP" altLang="en-US" b="1" dirty="0" smtClean="0">
                <a:latin typeface="Meiryo UI" panose="020B0604030504040204" pitchFamily="50" charset="-128"/>
                <a:ea typeface="Meiryo UI" panose="020B0604030504040204" pitchFamily="50" charset="-128"/>
              </a:rPr>
              <a:t>第</a:t>
            </a:r>
            <a:r>
              <a:rPr lang="ja-JP" altLang="en-US" b="1" dirty="0">
                <a:latin typeface="Meiryo UI" panose="020B0604030504040204" pitchFamily="50" charset="-128"/>
                <a:ea typeface="Meiryo UI" panose="020B0604030504040204" pitchFamily="50" charset="-128"/>
              </a:rPr>
              <a:t>３</a:t>
            </a:r>
            <a:r>
              <a:rPr lang="ja-JP" altLang="en-US" b="1" dirty="0" smtClean="0">
                <a:latin typeface="Meiryo UI" panose="020B0604030504040204" pitchFamily="50" charset="-128"/>
                <a:ea typeface="Meiryo UI" panose="020B0604030504040204" pitchFamily="50" charset="-128"/>
              </a:rPr>
              <a:t>次大阪府食育推進計画に</a:t>
            </a:r>
            <a:r>
              <a:rPr lang="ja-JP" altLang="en-US" b="1" dirty="0">
                <a:latin typeface="Meiryo UI" panose="020B0604030504040204" pitchFamily="50" charset="-128"/>
                <a:ea typeface="Meiryo UI" panose="020B0604030504040204" pitchFamily="50" charset="-128"/>
              </a:rPr>
              <a:t>おける中間点検・見直しについて</a:t>
            </a:r>
          </a:p>
        </p:txBody>
      </p:sp>
      <p:sp>
        <p:nvSpPr>
          <p:cNvPr id="5" name="テキスト ボックス 4"/>
          <p:cNvSpPr txBox="1"/>
          <p:nvPr/>
        </p:nvSpPr>
        <p:spPr>
          <a:xfrm>
            <a:off x="541369" y="834160"/>
            <a:ext cx="2160000" cy="288000"/>
          </a:xfrm>
          <a:prstGeom prst="roundRect">
            <a:avLst/>
          </a:prstGeom>
          <a:solidFill>
            <a:schemeClr val="accent1">
              <a:lumMod val="75000"/>
            </a:schemeClr>
          </a:solidFill>
        </p:spPr>
        <p:txBody>
          <a:bodyPr wrap="none" lIns="72000" tIns="72000" rIns="72000" bIns="72000" rtlCol="0" anchor="ctr">
            <a:noAutofit/>
          </a:bodyPr>
          <a:lstStyle/>
          <a:p>
            <a:pPr algn="ctr"/>
            <a:r>
              <a:rPr lang="ja-JP" altLang="en-US" sz="1400" b="1" dirty="0" smtClean="0">
                <a:solidFill>
                  <a:schemeClr val="bg1"/>
                </a:solidFill>
                <a:latin typeface="ＭＳ Ｐゴシック" panose="020B0600070205080204" pitchFamily="50" charset="-128"/>
                <a:ea typeface="ＭＳ Ｐゴシック" panose="020B0600070205080204" pitchFamily="50" charset="-128"/>
              </a:rPr>
              <a:t>計画における規定</a:t>
            </a:r>
            <a:endParaRPr lang="en-US" altLang="ja-JP" sz="1400" b="1" dirty="0" smtClean="0">
              <a:solidFill>
                <a:schemeClr val="bg1"/>
              </a:solidFill>
              <a:latin typeface="ＭＳ Ｐゴシック" panose="020B0600070205080204" pitchFamily="50" charset="-128"/>
              <a:ea typeface="ＭＳ Ｐゴシック" panose="020B0600070205080204" pitchFamily="50" charset="-128"/>
            </a:endParaRPr>
          </a:p>
        </p:txBody>
      </p:sp>
      <p:grpSp>
        <p:nvGrpSpPr>
          <p:cNvPr id="6" name="グループ化 5"/>
          <p:cNvGrpSpPr/>
          <p:nvPr/>
        </p:nvGrpSpPr>
        <p:grpSpPr>
          <a:xfrm>
            <a:off x="630418" y="2913560"/>
            <a:ext cx="8505189" cy="1499060"/>
            <a:chOff x="719812" y="3741191"/>
            <a:chExt cx="8505189" cy="1499060"/>
          </a:xfrm>
        </p:grpSpPr>
        <p:sp>
          <p:nvSpPr>
            <p:cNvPr id="18" name="テキスト ボックス 17"/>
            <p:cNvSpPr txBox="1"/>
            <p:nvPr/>
          </p:nvSpPr>
          <p:spPr>
            <a:xfrm>
              <a:off x="719812" y="3741191"/>
              <a:ext cx="5184000" cy="864000"/>
            </a:xfrm>
            <a:prstGeom prst="roundRect">
              <a:avLst>
                <a:gd name="adj" fmla="val 0"/>
              </a:avLst>
            </a:prstGeom>
            <a:solidFill>
              <a:schemeClr val="accent1">
                <a:lumMod val="40000"/>
                <a:lumOff val="60000"/>
              </a:schemeClr>
            </a:solidFill>
            <a:ln w="12700" cmpd="sng">
              <a:solidFill>
                <a:schemeClr val="accent1">
                  <a:lumMod val="75000"/>
                </a:schemeClr>
              </a:solidFill>
            </a:ln>
          </p:spPr>
          <p:txBody>
            <a:bodyPr wrap="none" lIns="108000" tIns="72000" rIns="72000" bIns="72000" rtlCol="0" anchor="ctr">
              <a:noAutofit/>
            </a:bodyPr>
            <a:lstStyle/>
            <a:p>
              <a:r>
                <a:rPr lang="ja-JP" altLang="en-US" sz="1200" dirty="0" smtClean="0">
                  <a:latin typeface="ＭＳ ゴシック" panose="020B0609070205080204" pitchFamily="49" charset="-128"/>
                  <a:ea typeface="ＭＳ ゴシック" panose="020B0609070205080204" pitchFamily="49" charset="-128"/>
                </a:rPr>
                <a:t>健康</a:t>
              </a:r>
              <a:r>
                <a:rPr lang="ja-JP" altLang="en-US" sz="1200" dirty="0">
                  <a:latin typeface="ＭＳ ゴシック" panose="020B0609070205080204" pitchFamily="49" charset="-128"/>
                  <a:ea typeface="ＭＳ ゴシック" panose="020B0609070205080204" pitchFamily="49" charset="-128"/>
                </a:rPr>
                <a:t>を</a:t>
              </a:r>
              <a:r>
                <a:rPr lang="ja-JP" altLang="en-US" sz="1200" dirty="0" smtClean="0">
                  <a:latin typeface="ＭＳ ゴシック" panose="020B0609070205080204" pitchFamily="49" charset="-128"/>
                  <a:ea typeface="ＭＳ ゴシック" panose="020B0609070205080204" pitchFamily="49" charset="-128"/>
                </a:rPr>
                <a:t>取り巻く</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状況</a:t>
              </a:r>
              <a:r>
                <a:rPr lang="ja-JP" altLang="en-US" sz="1200" dirty="0">
                  <a:latin typeface="ＭＳ ゴシック" panose="020B0609070205080204" pitchFamily="49" charset="-128"/>
                  <a:ea typeface="ＭＳ ゴシック" panose="020B0609070205080204" pitchFamily="49" charset="-128"/>
                </a:rPr>
                <a:t>の変化</a:t>
              </a:r>
            </a:p>
          </p:txBody>
        </p:sp>
        <p:sp>
          <p:nvSpPr>
            <p:cNvPr id="15" name="テキスト ボックス 14"/>
            <p:cNvSpPr txBox="1"/>
            <p:nvPr/>
          </p:nvSpPr>
          <p:spPr>
            <a:xfrm>
              <a:off x="1952807" y="4209982"/>
              <a:ext cx="1872000" cy="288000"/>
            </a:xfrm>
            <a:prstGeom prst="roundRect">
              <a:avLst/>
            </a:prstGeom>
            <a:solidFill>
              <a:schemeClr val="accent1">
                <a:lumMod val="20000"/>
                <a:lumOff val="80000"/>
              </a:schemeClr>
            </a:solidFill>
            <a:ln w="6350">
              <a:solidFill>
                <a:schemeClr val="accent1">
                  <a:lumMod val="75000"/>
                </a:schemeClr>
              </a:solidFill>
            </a:ln>
          </p:spPr>
          <p:txBody>
            <a:bodyPr wrap="none" lIns="72000" tIns="72000" rIns="72000" bIns="72000" rtlCol="0" anchor="ctr">
              <a:noAutofit/>
            </a:bodyPr>
            <a:lstStyle/>
            <a:p>
              <a:pPr algn="ctr"/>
              <a:r>
                <a:rPr lang="ja-JP" altLang="en-US" sz="1200" dirty="0">
                  <a:latin typeface="ＭＳ Ｐゴシック" panose="020B0600070205080204" pitchFamily="50" charset="-128"/>
                  <a:ea typeface="ＭＳ Ｐゴシック" panose="020B0600070205080204" pitchFamily="50" charset="-128"/>
                </a:rPr>
                <a:t>社会・</a:t>
              </a:r>
              <a:r>
                <a:rPr lang="ja-JP" altLang="en-US" sz="1200" dirty="0" smtClean="0">
                  <a:latin typeface="ＭＳ Ｐゴシック" panose="020B0600070205080204" pitchFamily="50" charset="-128"/>
                  <a:ea typeface="ＭＳ Ｐゴシック" panose="020B0600070205080204" pitchFamily="50" charset="-128"/>
                </a:rPr>
                <a:t>経済状況等</a:t>
              </a:r>
              <a:endParaRPr lang="ja-JP" altLang="en-US" sz="1200" dirty="0">
                <a:latin typeface="ＭＳ Ｐゴシック" panose="020B0600070205080204" pitchFamily="50" charset="-128"/>
                <a:ea typeface="ＭＳ Ｐゴシック" panose="020B0600070205080204" pitchFamily="50" charset="-128"/>
              </a:endParaRPr>
            </a:p>
          </p:txBody>
        </p:sp>
        <p:sp>
          <p:nvSpPr>
            <p:cNvPr id="16" name="テキスト ボックス 15"/>
            <p:cNvSpPr txBox="1"/>
            <p:nvPr/>
          </p:nvSpPr>
          <p:spPr>
            <a:xfrm>
              <a:off x="2599799" y="3860989"/>
              <a:ext cx="2539069" cy="296369"/>
            </a:xfrm>
            <a:prstGeom prst="roundRect">
              <a:avLst/>
            </a:prstGeom>
            <a:solidFill>
              <a:schemeClr val="accent1">
                <a:lumMod val="20000"/>
                <a:lumOff val="80000"/>
              </a:schemeClr>
            </a:solidFill>
            <a:ln w="6350">
              <a:solidFill>
                <a:schemeClr val="accent1">
                  <a:lumMod val="75000"/>
                </a:schemeClr>
              </a:solidFill>
            </a:ln>
          </p:spPr>
          <p:txBody>
            <a:bodyPr wrap="none" lIns="72000" tIns="72000" rIns="72000" bIns="72000" rtlCol="0" anchor="ctr">
              <a:noAutofit/>
            </a:bodyPr>
            <a:lstStyle/>
            <a:p>
              <a:pPr algn="ctr"/>
              <a:r>
                <a:rPr lang="ja-JP" altLang="en-US" sz="1200" dirty="0">
                  <a:latin typeface="ＭＳ Ｐゴシック" panose="020B0600070205080204" pitchFamily="50" charset="-128"/>
                  <a:ea typeface="ＭＳ Ｐゴシック" panose="020B0600070205080204" pitchFamily="50" charset="-128"/>
                </a:rPr>
                <a:t>法令や国の計画等の</a:t>
              </a:r>
              <a:r>
                <a:rPr lang="ja-JP" altLang="en-US" sz="1200" dirty="0" smtClean="0">
                  <a:latin typeface="ＭＳ Ｐゴシック" panose="020B0600070205080204" pitchFamily="50" charset="-128"/>
                  <a:ea typeface="ＭＳ Ｐゴシック" panose="020B0600070205080204" pitchFamily="50" charset="-128"/>
                </a:rPr>
                <a:t>改定</a:t>
              </a:r>
              <a:r>
                <a:rPr lang="en-US" altLang="ja-JP" sz="1200" dirty="0" smtClean="0">
                  <a:latin typeface="ＭＳ Ｐゴシック" panose="020B0600070205080204" pitchFamily="50" charset="-128"/>
                  <a:ea typeface="ＭＳ Ｐゴシック" panose="020B0600070205080204" pitchFamily="50" charset="-128"/>
                </a:rPr>
                <a:t>※</a:t>
              </a:r>
              <a:endParaRPr lang="ja-JP" altLang="en-US" sz="1200" dirty="0">
                <a:latin typeface="ＭＳ Ｐゴシック" panose="020B0600070205080204" pitchFamily="50" charset="-128"/>
                <a:ea typeface="ＭＳ Ｐゴシック" panose="020B0600070205080204" pitchFamily="50" charset="-128"/>
              </a:endParaRPr>
            </a:p>
          </p:txBody>
        </p:sp>
        <p:sp>
          <p:nvSpPr>
            <p:cNvPr id="19" name="テキスト ボックス 18"/>
            <p:cNvSpPr txBox="1"/>
            <p:nvPr/>
          </p:nvSpPr>
          <p:spPr>
            <a:xfrm>
              <a:off x="719813" y="4736251"/>
              <a:ext cx="2520000" cy="504000"/>
            </a:xfrm>
            <a:prstGeom prst="roundRect">
              <a:avLst>
                <a:gd name="adj" fmla="val 0"/>
              </a:avLst>
            </a:prstGeom>
            <a:solidFill>
              <a:schemeClr val="accent1">
                <a:lumMod val="40000"/>
                <a:lumOff val="60000"/>
              </a:schemeClr>
            </a:solidFill>
            <a:ln w="12700" cmpd="sng">
              <a:solidFill>
                <a:schemeClr val="accent1">
                  <a:lumMod val="75000"/>
                </a:schemeClr>
              </a:solidFill>
            </a:ln>
          </p:spPr>
          <p:txBody>
            <a:bodyPr wrap="none" lIns="72000" tIns="72000" rIns="72000" bIns="72000" rtlCol="0" anchor="ctr">
              <a:noAutofit/>
            </a:bodyPr>
            <a:lstStyle/>
            <a:p>
              <a:pPr algn="ctr"/>
              <a:r>
                <a:rPr lang="ja-JP" altLang="en-US" sz="1200" dirty="0" smtClean="0">
                  <a:latin typeface="ＭＳ ゴシック" panose="020B0609070205080204" pitchFamily="49" charset="-128"/>
                  <a:ea typeface="ＭＳ ゴシック" panose="020B0609070205080204" pitchFamily="49" charset="-128"/>
                </a:rPr>
                <a:t>数値目標の達成状況</a:t>
              </a:r>
              <a:endParaRPr lang="ja-JP" altLang="en-US" sz="1200" dirty="0">
                <a:latin typeface="ＭＳ ゴシック" panose="020B0609070205080204" pitchFamily="49" charset="-128"/>
                <a:ea typeface="ＭＳ ゴシック" panose="020B0609070205080204" pitchFamily="49" charset="-128"/>
              </a:endParaRPr>
            </a:p>
          </p:txBody>
        </p:sp>
        <p:sp>
          <p:nvSpPr>
            <p:cNvPr id="20" name="テキスト ボックス 19"/>
            <p:cNvSpPr txBox="1"/>
            <p:nvPr/>
          </p:nvSpPr>
          <p:spPr>
            <a:xfrm>
              <a:off x="3383812" y="4736251"/>
              <a:ext cx="2520000" cy="504000"/>
            </a:xfrm>
            <a:prstGeom prst="roundRect">
              <a:avLst>
                <a:gd name="adj" fmla="val 0"/>
              </a:avLst>
            </a:prstGeom>
            <a:solidFill>
              <a:schemeClr val="accent1">
                <a:lumMod val="40000"/>
                <a:lumOff val="60000"/>
              </a:schemeClr>
            </a:solidFill>
            <a:ln w="12700" cmpd="sng">
              <a:solidFill>
                <a:schemeClr val="accent1">
                  <a:lumMod val="75000"/>
                </a:schemeClr>
              </a:solidFill>
            </a:ln>
          </p:spPr>
          <p:txBody>
            <a:bodyPr wrap="none" lIns="72000" tIns="72000" rIns="72000" bIns="72000" rtlCol="0" anchor="ctr">
              <a:noAutofit/>
            </a:bodyPr>
            <a:lstStyle/>
            <a:p>
              <a:pPr algn="ctr"/>
              <a:r>
                <a:rPr lang="ja-JP" altLang="en-US" sz="1200" dirty="0" smtClean="0">
                  <a:latin typeface="ＭＳ ゴシック" panose="020B0609070205080204" pitchFamily="49" charset="-128"/>
                  <a:ea typeface="ＭＳ ゴシック" panose="020B0609070205080204" pitchFamily="49" charset="-128"/>
                </a:rPr>
                <a:t>食育の取組みの進捗状況</a:t>
              </a:r>
              <a:endParaRPr lang="ja-JP" altLang="en-US" sz="1200" dirty="0">
                <a:latin typeface="ＭＳ ゴシック" panose="020B0609070205080204" pitchFamily="49" charset="-128"/>
                <a:ea typeface="ＭＳ ゴシック" panose="020B0609070205080204" pitchFamily="49" charset="-128"/>
              </a:endParaRPr>
            </a:p>
          </p:txBody>
        </p:sp>
        <p:sp>
          <p:nvSpPr>
            <p:cNvPr id="21" name="テキスト ボックス 20"/>
            <p:cNvSpPr txBox="1"/>
            <p:nvPr/>
          </p:nvSpPr>
          <p:spPr>
            <a:xfrm>
              <a:off x="6519571" y="3880746"/>
              <a:ext cx="360000" cy="1224000"/>
            </a:xfrm>
            <a:prstGeom prst="rect">
              <a:avLst/>
            </a:prstGeom>
            <a:solidFill>
              <a:schemeClr val="accent1">
                <a:lumMod val="40000"/>
                <a:lumOff val="60000"/>
              </a:schemeClr>
            </a:solidFill>
            <a:ln w="12700" cmpd="sng">
              <a:noFill/>
            </a:ln>
          </p:spPr>
          <p:txBody>
            <a:bodyPr vert="eaVert" wrap="none" lIns="72000" tIns="72000" rIns="72000" bIns="72000" rtlCol="0" anchor="ctr">
              <a:noAutofit/>
            </a:bodyPr>
            <a:lstStyle/>
            <a:p>
              <a:pPr algn="ctr"/>
              <a:r>
                <a:rPr lang="ja-JP" altLang="en-US" sz="1200" dirty="0" smtClean="0">
                  <a:latin typeface="ＭＳ ゴシック" panose="020B0609070205080204" pitchFamily="49" charset="-128"/>
                  <a:ea typeface="ＭＳ ゴシック" panose="020B0609070205080204" pitchFamily="49" charset="-128"/>
                </a:rPr>
                <a:t>点検・見直し</a:t>
              </a:r>
              <a:endParaRPr lang="ja-JP" altLang="en-US" sz="1200" dirty="0">
                <a:latin typeface="ＭＳ ゴシック" panose="020B0609070205080204" pitchFamily="49" charset="-128"/>
                <a:ea typeface="ＭＳ ゴシック" panose="020B0609070205080204" pitchFamily="49" charset="-128"/>
              </a:endParaRPr>
            </a:p>
          </p:txBody>
        </p:sp>
        <p:sp>
          <p:nvSpPr>
            <p:cNvPr id="22" name="テキスト ボックス 21"/>
            <p:cNvSpPr txBox="1"/>
            <p:nvPr/>
          </p:nvSpPr>
          <p:spPr>
            <a:xfrm>
              <a:off x="7353001" y="4240746"/>
              <a:ext cx="1872000" cy="504000"/>
            </a:xfrm>
            <a:prstGeom prst="roundRect">
              <a:avLst>
                <a:gd name="adj" fmla="val 0"/>
              </a:avLst>
            </a:prstGeom>
            <a:solidFill>
              <a:schemeClr val="accent1">
                <a:lumMod val="40000"/>
                <a:lumOff val="60000"/>
              </a:schemeClr>
            </a:solidFill>
            <a:ln w="25400" cmpd="dbl">
              <a:solidFill>
                <a:schemeClr val="accent1">
                  <a:lumMod val="75000"/>
                </a:schemeClr>
              </a:solidFill>
            </a:ln>
          </p:spPr>
          <p:txBody>
            <a:bodyPr vert="horz" wrap="none" lIns="72000" tIns="72000" rIns="72000" bIns="72000" rtlCol="0" anchor="ctr">
              <a:noAutofit/>
            </a:bodyPr>
            <a:lstStyle/>
            <a:p>
              <a:pPr algn="ctr"/>
              <a:r>
                <a:rPr lang="ja-JP" altLang="en-US" sz="1200" dirty="0" smtClean="0">
                  <a:latin typeface="ＭＳ ゴシック" panose="020B0609070205080204" pitchFamily="49" charset="-128"/>
                  <a:ea typeface="ＭＳ ゴシック" panose="020B0609070205080204" pitchFamily="49" charset="-128"/>
                </a:rPr>
                <a:t>令和</a:t>
              </a:r>
              <a:r>
                <a:rPr lang="en-US" altLang="ja-JP" sz="1200" dirty="0" smtClean="0">
                  <a:latin typeface="ＭＳ ゴシック" panose="020B0609070205080204" pitchFamily="49" charset="-128"/>
                  <a:ea typeface="ＭＳ ゴシック" panose="020B0609070205080204" pitchFamily="49" charset="-128"/>
                </a:rPr>
                <a:t>3</a:t>
              </a:r>
              <a:r>
                <a:rPr lang="ja-JP" altLang="en-US" sz="1200" dirty="0" smtClean="0">
                  <a:latin typeface="ＭＳ ゴシック" panose="020B0609070205080204" pitchFamily="49" charset="-128"/>
                  <a:ea typeface="ＭＳ ゴシック" panose="020B0609070205080204" pitchFamily="49" charset="-128"/>
                </a:rPr>
                <a:t>年度</a:t>
              </a:r>
              <a:endParaRPr lang="ja-JP" altLang="en-US" sz="1200" dirty="0">
                <a:latin typeface="ＭＳ ゴシック" panose="020B0609070205080204" pitchFamily="49" charset="-128"/>
                <a:ea typeface="ＭＳ ゴシック" panose="020B0609070205080204" pitchFamily="49" charset="-128"/>
              </a:endParaRPr>
            </a:p>
            <a:p>
              <a:pPr algn="ctr"/>
              <a:r>
                <a:rPr lang="ja-JP" altLang="en-US" sz="1200" dirty="0" smtClean="0">
                  <a:latin typeface="ＭＳ ゴシック" panose="020B0609070205080204" pitchFamily="49" charset="-128"/>
                  <a:ea typeface="ＭＳ ゴシック" panose="020B0609070205080204" pitchFamily="49" charset="-128"/>
                </a:rPr>
                <a:t>食育推進計画評価審議会</a:t>
              </a:r>
              <a:endParaRPr lang="ja-JP" altLang="en-US" sz="1200" dirty="0">
                <a:latin typeface="ＭＳ ゴシック" panose="020B0609070205080204" pitchFamily="49" charset="-128"/>
                <a:ea typeface="ＭＳ ゴシック" panose="020B0609070205080204" pitchFamily="49" charset="-128"/>
              </a:endParaRPr>
            </a:p>
          </p:txBody>
        </p:sp>
        <p:sp>
          <p:nvSpPr>
            <p:cNvPr id="23" name="テキスト ボックス 22"/>
            <p:cNvSpPr txBox="1"/>
            <p:nvPr/>
          </p:nvSpPr>
          <p:spPr>
            <a:xfrm>
              <a:off x="3947013" y="4209982"/>
              <a:ext cx="1872000" cy="288000"/>
            </a:xfrm>
            <a:prstGeom prst="roundRect">
              <a:avLst/>
            </a:prstGeom>
            <a:solidFill>
              <a:schemeClr val="accent1">
                <a:lumMod val="20000"/>
                <a:lumOff val="80000"/>
              </a:schemeClr>
            </a:solidFill>
            <a:ln w="6350">
              <a:solidFill>
                <a:schemeClr val="accent1">
                  <a:lumMod val="75000"/>
                </a:schemeClr>
              </a:solidFill>
            </a:ln>
          </p:spPr>
          <p:txBody>
            <a:bodyPr wrap="none" lIns="72000" tIns="72000" rIns="72000" bIns="72000" rtlCol="0" anchor="ctr">
              <a:noAutofit/>
            </a:bodyPr>
            <a:lstStyle/>
            <a:p>
              <a:pPr algn="ctr"/>
              <a:r>
                <a:rPr lang="ja-JP" altLang="en-US" sz="1200" dirty="0" smtClean="0">
                  <a:latin typeface="ＭＳ Ｐゴシック" panose="020B0600070205080204" pitchFamily="50" charset="-128"/>
                  <a:ea typeface="ＭＳ Ｐゴシック" panose="020B0600070205080204" pitchFamily="50" charset="-128"/>
                </a:rPr>
                <a:t>その他状況の変化等</a:t>
              </a:r>
              <a:endParaRPr lang="ja-JP" altLang="en-US" sz="1200" dirty="0">
                <a:latin typeface="ＭＳ Ｐゴシック" panose="020B0600070205080204" pitchFamily="50" charset="-128"/>
                <a:ea typeface="ＭＳ Ｐゴシック" panose="020B0600070205080204" pitchFamily="50" charset="-128"/>
              </a:endParaRPr>
            </a:p>
          </p:txBody>
        </p:sp>
        <p:sp>
          <p:nvSpPr>
            <p:cNvPr id="3" name="右中かっこ 2"/>
            <p:cNvSpPr/>
            <p:nvPr/>
          </p:nvSpPr>
          <p:spPr>
            <a:xfrm>
              <a:off x="6024332" y="3811092"/>
              <a:ext cx="360000" cy="1368000"/>
            </a:xfrm>
            <a:prstGeom prst="rightBrace">
              <a:avLst>
                <a:gd name="adj1" fmla="val 20528"/>
                <a:gd name="adj2" fmla="val 50000"/>
              </a:avLst>
            </a:prstGeom>
            <a:ln w="19050">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右矢印 23"/>
            <p:cNvSpPr/>
            <p:nvPr/>
          </p:nvSpPr>
          <p:spPr>
            <a:xfrm>
              <a:off x="6927712" y="4204746"/>
              <a:ext cx="360000" cy="576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5" name="テキスト ボックス 24"/>
          <p:cNvSpPr txBox="1"/>
          <p:nvPr/>
        </p:nvSpPr>
        <p:spPr>
          <a:xfrm>
            <a:off x="541369" y="1723450"/>
            <a:ext cx="2160000" cy="288000"/>
          </a:xfrm>
          <a:prstGeom prst="roundRect">
            <a:avLst/>
          </a:prstGeom>
          <a:solidFill>
            <a:schemeClr val="accent1">
              <a:lumMod val="75000"/>
            </a:schemeClr>
          </a:solidFill>
        </p:spPr>
        <p:txBody>
          <a:bodyPr wrap="none" lIns="72000" tIns="72000" rIns="72000" bIns="72000" rtlCol="0" anchor="ctr">
            <a:noAutofit/>
          </a:bodyPr>
          <a:lstStyle/>
          <a:p>
            <a:pPr algn="ctr"/>
            <a:r>
              <a:rPr lang="ja-JP" altLang="en-US" sz="1400" b="1" dirty="0" smtClean="0">
                <a:solidFill>
                  <a:schemeClr val="bg1"/>
                </a:solidFill>
                <a:latin typeface="ＭＳ Ｐゴシック" panose="020B0600070205080204" pitchFamily="50" charset="-128"/>
                <a:ea typeface="ＭＳ Ｐゴシック" panose="020B0600070205080204" pitchFamily="50" charset="-128"/>
              </a:rPr>
              <a:t>中間点検・見直しの方針</a:t>
            </a:r>
            <a:endParaRPr lang="en-US" altLang="ja-JP" sz="1400" b="1" dirty="0" smtClean="0">
              <a:solidFill>
                <a:schemeClr val="bg1"/>
              </a:solidFill>
              <a:latin typeface="ＭＳ Ｐゴシック" panose="020B0600070205080204" pitchFamily="50" charset="-128"/>
              <a:ea typeface="ＭＳ Ｐゴシック" panose="020B0600070205080204" pitchFamily="50" charset="-128"/>
            </a:endParaRPr>
          </a:p>
        </p:txBody>
      </p:sp>
      <p:sp>
        <p:nvSpPr>
          <p:cNvPr id="26" name="テキスト ボックス 25"/>
          <p:cNvSpPr txBox="1"/>
          <p:nvPr/>
        </p:nvSpPr>
        <p:spPr>
          <a:xfrm>
            <a:off x="469369" y="2025765"/>
            <a:ext cx="8928000" cy="756735"/>
          </a:xfrm>
          <a:prstGeom prst="rect">
            <a:avLst/>
          </a:prstGeom>
          <a:noFill/>
        </p:spPr>
        <p:txBody>
          <a:bodyPr wrap="square" lIns="72000" tIns="72000" rIns="72000" bIns="72000" rtlCol="0">
            <a:noAutofit/>
          </a:bodyPr>
          <a:lstStyle/>
          <a:p>
            <a:r>
              <a:rPr lang="ja-JP" altLang="en-US" sz="1200" dirty="0" smtClean="0">
                <a:latin typeface="ＭＳ ゴシック" panose="020B0609070205080204" pitchFamily="49" charset="-128"/>
                <a:ea typeface="ＭＳ ゴシック" panose="020B0609070205080204" pitchFamily="49" charset="-128"/>
              </a:rPr>
              <a:t>点検にあたっては、社会・経済</a:t>
            </a:r>
            <a:r>
              <a:rPr lang="ja-JP" altLang="en-US" sz="1200" dirty="0">
                <a:latin typeface="ＭＳ ゴシック" panose="020B0609070205080204" pitchFamily="49" charset="-128"/>
                <a:ea typeface="ＭＳ ゴシック" panose="020B0609070205080204" pitchFamily="49" charset="-128"/>
              </a:rPr>
              <a:t>状況</a:t>
            </a:r>
            <a:r>
              <a:rPr lang="ja-JP" altLang="en-US" sz="1200" dirty="0" smtClean="0">
                <a:latin typeface="ＭＳ ゴシック" panose="020B0609070205080204" pitchFamily="49" charset="-128"/>
                <a:ea typeface="ＭＳ ゴシック" panose="020B0609070205080204" pitchFamily="49" charset="-128"/>
              </a:rPr>
              <a:t>等のほか、関係法令や国計画等の改定等も含めた食を取り巻く状況変化を踏まえて実施。また、計画</a:t>
            </a:r>
            <a:r>
              <a:rPr lang="ja-JP" altLang="en-US" sz="1200" dirty="0">
                <a:latin typeface="ＭＳ ゴシック" panose="020B0609070205080204" pitchFamily="49" charset="-128"/>
                <a:ea typeface="ＭＳ ゴシック" panose="020B0609070205080204" pitchFamily="49" charset="-128"/>
              </a:rPr>
              <a:t>において定める</a:t>
            </a:r>
            <a:r>
              <a:rPr lang="ja-JP" altLang="en-US" sz="1200" dirty="0" smtClean="0">
                <a:latin typeface="ＭＳ ゴシック" panose="020B0609070205080204" pitchFamily="49" charset="-128"/>
                <a:ea typeface="ＭＳ ゴシック" panose="020B0609070205080204" pitchFamily="49" charset="-128"/>
              </a:rPr>
              <a:t>「取組みの目標」については、最新データを把握し、その達成状況を判定。</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なお、これまで計画に基づき実施してきた食育に関する取組みの進捗状況を加味する。</a:t>
            </a:r>
            <a:endParaRPr lang="en-US" altLang="ja-JP" sz="1200" dirty="0">
              <a:latin typeface="ＭＳ ゴシック" panose="020B0609070205080204" pitchFamily="49" charset="-128"/>
              <a:ea typeface="ＭＳ ゴシック" panose="020B0609070205080204" pitchFamily="49" charset="-128"/>
            </a:endParaRPr>
          </a:p>
        </p:txBody>
      </p:sp>
      <p:sp>
        <p:nvSpPr>
          <p:cNvPr id="30" name="テキスト ボックス 29"/>
          <p:cNvSpPr txBox="1"/>
          <p:nvPr/>
        </p:nvSpPr>
        <p:spPr>
          <a:xfrm>
            <a:off x="469369" y="1167431"/>
            <a:ext cx="5617384" cy="504000"/>
          </a:xfrm>
          <a:prstGeom prst="rect">
            <a:avLst/>
          </a:prstGeom>
          <a:noFill/>
        </p:spPr>
        <p:txBody>
          <a:bodyPr wrap="square" lIns="72000" tIns="72000" rIns="72000" bIns="72000" rtlCol="0">
            <a:noAutofit/>
          </a:bodyPr>
          <a:lstStyle/>
          <a:p>
            <a:r>
              <a:rPr lang="ja-JP" altLang="en-US" sz="1200" dirty="0" smtClean="0">
                <a:latin typeface="ＭＳ ゴシック" panose="020B0609070205080204" pitchFamily="49" charset="-128"/>
                <a:ea typeface="ＭＳ ゴシック" panose="020B0609070205080204" pitchFamily="49" charset="-128"/>
              </a:rPr>
              <a:t>第３次大阪府食育推進計画（平成</a:t>
            </a:r>
            <a:r>
              <a:rPr lang="en-US" altLang="ja-JP" sz="1200" dirty="0" smtClean="0">
                <a:latin typeface="ＭＳ ゴシック" panose="020B0609070205080204" pitchFamily="49" charset="-128"/>
                <a:ea typeface="ＭＳ ゴシック" panose="020B0609070205080204" pitchFamily="49" charset="-128"/>
              </a:rPr>
              <a:t>30</a:t>
            </a:r>
            <a:r>
              <a:rPr lang="ja-JP" altLang="en-US" sz="1200" dirty="0" smtClean="0">
                <a:latin typeface="ＭＳ ゴシック" panose="020B0609070205080204" pitchFamily="49" charset="-128"/>
                <a:ea typeface="ＭＳ ゴシック" panose="020B0609070205080204" pitchFamily="49" charset="-128"/>
              </a:rPr>
              <a:t>年度～令和</a:t>
            </a:r>
            <a:r>
              <a:rPr lang="en-US" altLang="ja-JP" sz="1200" dirty="0" smtClean="0">
                <a:latin typeface="ＭＳ ゴシック" panose="020B0609070205080204" pitchFamily="49" charset="-128"/>
                <a:ea typeface="ＭＳ ゴシック" panose="020B0609070205080204" pitchFamily="49" charset="-128"/>
              </a:rPr>
              <a:t>5</a:t>
            </a:r>
            <a:r>
              <a:rPr lang="ja-JP" altLang="en-US" sz="1200" dirty="0" smtClean="0">
                <a:latin typeface="ＭＳ ゴシック" panose="020B0609070205080204" pitchFamily="49" charset="-128"/>
                <a:ea typeface="ＭＳ ゴシック" panose="020B0609070205080204" pitchFamily="49" charset="-128"/>
              </a:rPr>
              <a:t>年度）の中間年となる</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令和</a:t>
            </a:r>
            <a:r>
              <a:rPr lang="en-US" altLang="ja-JP" sz="1200" dirty="0" smtClean="0">
                <a:latin typeface="ＭＳ ゴシック" panose="020B0609070205080204" pitchFamily="49" charset="-128"/>
                <a:ea typeface="ＭＳ ゴシック" panose="020B0609070205080204" pitchFamily="49" charset="-128"/>
              </a:rPr>
              <a:t>2</a:t>
            </a:r>
            <a:r>
              <a:rPr lang="ja-JP" altLang="en-US" sz="1200" dirty="0" smtClean="0">
                <a:latin typeface="ＭＳ ゴシック" panose="020B0609070205080204" pitchFamily="49" charset="-128"/>
                <a:ea typeface="ＭＳ ゴシック" panose="020B0609070205080204" pitchFamily="49" charset="-128"/>
              </a:rPr>
              <a:t>年度に、社会・経済</a:t>
            </a:r>
            <a:r>
              <a:rPr lang="ja-JP" altLang="en-US" sz="1200" dirty="0">
                <a:latin typeface="ＭＳ ゴシック" panose="020B0609070205080204" pitchFamily="49" charset="-128"/>
                <a:ea typeface="ＭＳ ゴシック" panose="020B0609070205080204" pitchFamily="49" charset="-128"/>
              </a:rPr>
              <a:t>状況</a:t>
            </a:r>
            <a:r>
              <a:rPr lang="ja-JP" altLang="en-US" sz="1200" dirty="0" smtClean="0">
                <a:latin typeface="ＭＳ ゴシック" panose="020B0609070205080204" pitchFamily="49" charset="-128"/>
                <a:ea typeface="ＭＳ ゴシック" panose="020B0609070205080204" pitchFamily="49" charset="-128"/>
              </a:rPr>
              <a:t>等を</a:t>
            </a:r>
            <a:r>
              <a:rPr lang="ja-JP" altLang="en-US" sz="1200" dirty="0">
                <a:latin typeface="ＭＳ ゴシック" panose="020B0609070205080204" pitchFamily="49" charset="-128"/>
                <a:ea typeface="ＭＳ ゴシック" panose="020B0609070205080204" pitchFamily="49" charset="-128"/>
              </a:rPr>
              <a:t>踏まえ</a:t>
            </a:r>
            <a:r>
              <a:rPr lang="ja-JP" altLang="en-US" sz="1200" dirty="0" smtClean="0">
                <a:latin typeface="ＭＳ ゴシック" panose="020B0609070205080204" pitchFamily="49" charset="-128"/>
                <a:ea typeface="ＭＳ ゴシック" panose="020B0609070205080204" pitchFamily="49" charset="-128"/>
              </a:rPr>
              <a:t>、点検</a:t>
            </a:r>
            <a:r>
              <a:rPr lang="ja-JP" altLang="en-US" sz="1200" dirty="0">
                <a:latin typeface="ＭＳ ゴシック" panose="020B0609070205080204" pitchFamily="49" charset="-128"/>
                <a:ea typeface="ＭＳ ゴシック" panose="020B0609070205080204" pitchFamily="49" charset="-128"/>
              </a:rPr>
              <a:t>・見直しを</a:t>
            </a:r>
            <a:r>
              <a:rPr lang="ja-JP" altLang="en-US" sz="1200" dirty="0" smtClean="0">
                <a:latin typeface="ＭＳ ゴシック" panose="020B0609070205080204" pitchFamily="49" charset="-128"/>
                <a:ea typeface="ＭＳ ゴシック" panose="020B0609070205080204" pitchFamily="49" charset="-128"/>
              </a:rPr>
              <a:t>実施</a:t>
            </a:r>
            <a:endParaRPr lang="en-US" altLang="ja-JP" sz="1200" dirty="0">
              <a:latin typeface="ＭＳ ゴシック" panose="020B0609070205080204" pitchFamily="49" charset="-128"/>
              <a:ea typeface="ＭＳ ゴシック" panose="020B0609070205080204" pitchFamily="49" charset="-128"/>
            </a:endParaRPr>
          </a:p>
        </p:txBody>
      </p:sp>
      <p:sp>
        <p:nvSpPr>
          <p:cNvPr id="7" name="正方形/長方形 6"/>
          <p:cNvSpPr/>
          <p:nvPr/>
        </p:nvSpPr>
        <p:spPr>
          <a:xfrm>
            <a:off x="225404" y="4597603"/>
            <a:ext cx="9171966" cy="1938992"/>
          </a:xfrm>
          <a:prstGeom prst="rect">
            <a:avLst/>
          </a:prstGeom>
        </p:spPr>
        <p:txBody>
          <a:bodyPr wrap="square">
            <a:spAutoFit/>
          </a:bodyPr>
          <a:lstStyle/>
          <a:p>
            <a:r>
              <a:rPr lang="en-US" altLang="ja-JP" sz="1200" dirty="0" smtClean="0">
                <a:latin typeface="ＭＳ ゴシック" panose="020B0609070205080204" pitchFamily="49" charset="-128"/>
                <a:ea typeface="ＭＳ ゴシック" panose="020B0609070205080204" pitchFamily="49" charset="-128"/>
              </a:rPr>
              <a:t>※</a:t>
            </a:r>
            <a:r>
              <a:rPr lang="ja-JP" altLang="en-US" sz="1200" u="sng" dirty="0" smtClean="0">
                <a:latin typeface="ＭＳ ゴシック" panose="020B0609070205080204" pitchFamily="49" charset="-128"/>
                <a:ea typeface="ＭＳ ゴシック" panose="020B0609070205080204" pitchFamily="49" charset="-128"/>
              </a:rPr>
              <a:t>第４次食育推進基本計画</a:t>
            </a:r>
            <a:endParaRPr lang="en-US" altLang="ja-JP" sz="1200" u="sng"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国は令和元年度に第３次基本計画の進捗状況について分析・評価を行うとともに、第４次食育推進基本計画を作成するにあたり、</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論点について整理を行う。第４次基本計画は令和</a:t>
            </a:r>
            <a:r>
              <a:rPr lang="en-US" altLang="ja-JP" sz="1200" dirty="0">
                <a:latin typeface="ＭＳ ゴシック" panose="020B0609070205080204" pitchFamily="49" charset="-128"/>
                <a:ea typeface="ＭＳ ゴシック" panose="020B0609070205080204" pitchFamily="49" charset="-128"/>
              </a:rPr>
              <a:t>3</a:t>
            </a:r>
            <a:r>
              <a:rPr lang="ja-JP" altLang="en-US" sz="1200" dirty="0" smtClean="0">
                <a:latin typeface="ＭＳ ゴシック" panose="020B0609070205080204" pitchFamily="49" charset="-128"/>
                <a:ea typeface="ＭＳ ゴシック" panose="020B0609070205080204" pitchFamily="49" charset="-128"/>
              </a:rPr>
              <a:t>年</a:t>
            </a:r>
            <a:r>
              <a:rPr lang="en-US" altLang="ja-JP" sz="1200" dirty="0" smtClean="0">
                <a:latin typeface="ＭＳ ゴシック" panose="020B0609070205080204" pitchFamily="49" charset="-128"/>
                <a:ea typeface="ＭＳ ゴシック" panose="020B0609070205080204" pitchFamily="49" charset="-128"/>
              </a:rPr>
              <a:t>3</a:t>
            </a:r>
            <a:r>
              <a:rPr lang="ja-JP" altLang="en-US" sz="1200" dirty="0" smtClean="0">
                <a:latin typeface="ＭＳ ゴシック" panose="020B0609070205080204" pitchFamily="49" charset="-128"/>
                <a:ea typeface="ＭＳ ゴシック" panose="020B0609070205080204" pitchFamily="49" charset="-128"/>
              </a:rPr>
              <a:t>月に公表</a:t>
            </a:r>
            <a:endParaRPr lang="en-US" altLang="ja-JP" sz="1200" dirty="0" smtClean="0">
              <a:latin typeface="ＭＳ ゴシック" panose="020B0609070205080204" pitchFamily="49" charset="-128"/>
              <a:ea typeface="ＭＳ ゴシック" panose="020B0609070205080204" pitchFamily="49" charset="-128"/>
            </a:endParaRPr>
          </a:p>
          <a:p>
            <a:r>
              <a:rPr lang="en-US" altLang="ja-JP" sz="1200" dirty="0" smtClean="0">
                <a:latin typeface="ＭＳ ゴシック" panose="020B0609070205080204" pitchFamily="49" charset="-128"/>
                <a:ea typeface="ＭＳ ゴシック" panose="020B0609070205080204" pitchFamily="49" charset="-128"/>
              </a:rPr>
              <a:t>※</a:t>
            </a:r>
            <a:r>
              <a:rPr lang="ja-JP" altLang="en-US" sz="1200" u="sng" dirty="0" smtClean="0">
                <a:latin typeface="ＭＳ ゴシック" panose="020B0609070205080204" pitchFamily="49" charset="-128"/>
                <a:ea typeface="ＭＳ ゴシック" panose="020B0609070205080204" pitchFamily="49" charset="-128"/>
              </a:rPr>
              <a:t>「</a:t>
            </a:r>
            <a:r>
              <a:rPr lang="ja-JP" altLang="en-US" sz="1200" u="sng" dirty="0">
                <a:latin typeface="ＭＳ ゴシック" panose="020B0609070205080204" pitchFamily="49" charset="-128"/>
                <a:ea typeface="ＭＳ ゴシック" panose="020B0609070205080204" pitchFamily="49" charset="-128"/>
              </a:rPr>
              <a:t>食品ロスの削減の推進に関する</a:t>
            </a:r>
            <a:r>
              <a:rPr lang="ja-JP" altLang="en-US" sz="1200" u="sng" dirty="0" smtClean="0">
                <a:latin typeface="ＭＳ ゴシック" panose="020B0609070205080204" pitchFamily="49" charset="-128"/>
                <a:ea typeface="ＭＳ ゴシック" panose="020B0609070205080204" pitchFamily="49" charset="-128"/>
              </a:rPr>
              <a:t>法律」（令和</a:t>
            </a:r>
            <a:r>
              <a:rPr lang="ja-JP" altLang="en-US" sz="1200" u="sng" dirty="0">
                <a:latin typeface="ＭＳ ゴシック" panose="020B0609070205080204" pitchFamily="49" charset="-128"/>
                <a:ea typeface="ＭＳ ゴシック" panose="020B0609070205080204" pitchFamily="49" charset="-128"/>
              </a:rPr>
              <a:t>元年</a:t>
            </a:r>
            <a:r>
              <a:rPr lang="en-US" altLang="ja-JP" sz="1200" u="sng" dirty="0">
                <a:latin typeface="ＭＳ ゴシック" panose="020B0609070205080204" pitchFamily="49" charset="-128"/>
                <a:ea typeface="ＭＳ ゴシック" panose="020B0609070205080204" pitchFamily="49" charset="-128"/>
              </a:rPr>
              <a:t>5</a:t>
            </a:r>
            <a:r>
              <a:rPr lang="ja-JP" altLang="en-US" sz="1200" u="sng" dirty="0">
                <a:latin typeface="ＭＳ ゴシック" panose="020B0609070205080204" pitchFamily="49" charset="-128"/>
                <a:ea typeface="ＭＳ ゴシック" panose="020B0609070205080204" pitchFamily="49" charset="-128"/>
              </a:rPr>
              <a:t>月</a:t>
            </a:r>
            <a:r>
              <a:rPr lang="en-US" altLang="ja-JP" sz="1200" u="sng" dirty="0">
                <a:latin typeface="ＭＳ ゴシック" panose="020B0609070205080204" pitchFamily="49" charset="-128"/>
                <a:ea typeface="ＭＳ ゴシック" panose="020B0609070205080204" pitchFamily="49" charset="-128"/>
              </a:rPr>
              <a:t>31</a:t>
            </a:r>
            <a:r>
              <a:rPr lang="ja-JP" altLang="en-US" sz="1200" u="sng" dirty="0" smtClean="0">
                <a:latin typeface="ＭＳ ゴシック" panose="020B0609070205080204" pitchFamily="49" charset="-128"/>
                <a:ea typeface="ＭＳ ゴシック" panose="020B0609070205080204" pitchFamily="49" charset="-128"/>
              </a:rPr>
              <a:t>日公布、令和</a:t>
            </a:r>
            <a:r>
              <a:rPr lang="ja-JP" altLang="en-US" sz="1200" u="sng" dirty="0">
                <a:latin typeface="ＭＳ ゴシック" panose="020B0609070205080204" pitchFamily="49" charset="-128"/>
                <a:ea typeface="ＭＳ ゴシック" panose="020B0609070205080204" pitchFamily="49" charset="-128"/>
              </a:rPr>
              <a:t>元年</a:t>
            </a:r>
            <a:r>
              <a:rPr lang="en-US" altLang="ja-JP" sz="1200" u="sng" dirty="0">
                <a:latin typeface="ＭＳ ゴシック" panose="020B0609070205080204" pitchFamily="49" charset="-128"/>
                <a:ea typeface="ＭＳ ゴシック" panose="020B0609070205080204" pitchFamily="49" charset="-128"/>
              </a:rPr>
              <a:t>10</a:t>
            </a:r>
            <a:r>
              <a:rPr lang="ja-JP" altLang="en-US" sz="1200" u="sng" dirty="0">
                <a:latin typeface="ＭＳ ゴシック" panose="020B0609070205080204" pitchFamily="49" charset="-128"/>
                <a:ea typeface="ＭＳ ゴシック" panose="020B0609070205080204" pitchFamily="49" charset="-128"/>
              </a:rPr>
              <a:t>月</a:t>
            </a:r>
            <a:r>
              <a:rPr lang="en-US" altLang="ja-JP" sz="1200" u="sng" dirty="0">
                <a:latin typeface="ＭＳ ゴシック" panose="020B0609070205080204" pitchFamily="49" charset="-128"/>
                <a:ea typeface="ＭＳ ゴシック" panose="020B0609070205080204" pitchFamily="49" charset="-128"/>
              </a:rPr>
              <a:t>1</a:t>
            </a:r>
            <a:r>
              <a:rPr lang="ja-JP" altLang="en-US" sz="1200" u="sng" dirty="0" smtClean="0">
                <a:latin typeface="ＭＳ ゴシック" panose="020B0609070205080204" pitchFamily="49" charset="-128"/>
                <a:ea typeface="ＭＳ ゴシック" panose="020B0609070205080204" pitchFamily="49" charset="-128"/>
              </a:rPr>
              <a:t>日施行）</a:t>
            </a:r>
            <a:endParaRPr lang="ja-JP" altLang="en-US" sz="1200" u="sng" dirty="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　食品</a:t>
            </a:r>
            <a:r>
              <a:rPr lang="ja-JP" altLang="en-US" sz="1200" dirty="0">
                <a:latin typeface="ＭＳ ゴシック" panose="020B0609070205080204" pitchFamily="49" charset="-128"/>
                <a:ea typeface="ＭＳ ゴシック" panose="020B0609070205080204" pitchFamily="49" charset="-128"/>
              </a:rPr>
              <a:t>ロスの削減に関し、国、地方公共団体等の責務等を明らかにするとともに、基本方針の策定その他食品ロスの削減に</a:t>
            </a:r>
            <a:r>
              <a:rPr lang="ja-JP" altLang="en-US" sz="1200" dirty="0" smtClean="0">
                <a:latin typeface="ＭＳ ゴシック" panose="020B0609070205080204" pitchFamily="49" charset="-128"/>
                <a:ea typeface="ＭＳ ゴシック" panose="020B0609070205080204" pitchFamily="49" charset="-128"/>
              </a:rPr>
              <a:t>関する</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施策</a:t>
            </a:r>
            <a:r>
              <a:rPr lang="ja-JP" altLang="en-US" sz="1200" dirty="0">
                <a:latin typeface="ＭＳ ゴシック" panose="020B0609070205080204" pitchFamily="49" charset="-128"/>
                <a:ea typeface="ＭＳ ゴシック" panose="020B0609070205080204" pitchFamily="49" charset="-128"/>
              </a:rPr>
              <a:t>の基本となる事項を定めること等により、食品ロスの削減を総合的に推進することを</a:t>
            </a:r>
            <a:r>
              <a:rPr lang="ja-JP" altLang="en-US" sz="1200" dirty="0" smtClean="0">
                <a:latin typeface="ＭＳ ゴシック" panose="020B0609070205080204" pitchFamily="49" charset="-128"/>
                <a:ea typeface="ＭＳ ゴシック" panose="020B0609070205080204" pitchFamily="49" charset="-128"/>
              </a:rPr>
              <a:t>目的する。</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これを</a:t>
            </a:r>
            <a:r>
              <a:rPr lang="ja-JP" altLang="en-US" sz="1200" dirty="0">
                <a:latin typeface="ＭＳ ゴシック" panose="020B0609070205080204" pitchFamily="49" charset="-128"/>
                <a:ea typeface="ＭＳ ゴシック" panose="020B0609070205080204" pitchFamily="49" charset="-128"/>
              </a:rPr>
              <a:t>うけ、大阪府食品ロス削減推進</a:t>
            </a:r>
            <a:r>
              <a:rPr lang="ja-JP" altLang="en-US" sz="1200" dirty="0" smtClean="0">
                <a:latin typeface="ＭＳ ゴシック" panose="020B0609070205080204" pitchFamily="49" charset="-128"/>
                <a:ea typeface="ＭＳ ゴシック" panose="020B0609070205080204" pitchFamily="49" charset="-128"/>
              </a:rPr>
              <a:t>計画を令和</a:t>
            </a:r>
            <a:r>
              <a:rPr lang="en-US" altLang="ja-JP" sz="1200" dirty="0" smtClean="0">
                <a:latin typeface="ＭＳ ゴシック" panose="020B0609070205080204" pitchFamily="49" charset="-128"/>
                <a:ea typeface="ＭＳ ゴシック" panose="020B0609070205080204" pitchFamily="49" charset="-128"/>
              </a:rPr>
              <a:t>3</a:t>
            </a:r>
            <a:r>
              <a:rPr lang="ja-JP" altLang="en-US" sz="1200" dirty="0" smtClean="0">
                <a:latin typeface="ＭＳ ゴシック" panose="020B0609070205080204" pitchFamily="49" charset="-128"/>
                <a:ea typeface="ＭＳ ゴシック" panose="020B0609070205080204" pitchFamily="49" charset="-128"/>
              </a:rPr>
              <a:t>年</a:t>
            </a:r>
            <a:r>
              <a:rPr lang="en-US" altLang="ja-JP" sz="1200" dirty="0" smtClean="0">
                <a:latin typeface="ＭＳ ゴシック" panose="020B0609070205080204" pitchFamily="49" charset="-128"/>
                <a:ea typeface="ＭＳ ゴシック" panose="020B0609070205080204" pitchFamily="49" charset="-128"/>
              </a:rPr>
              <a:t>3</a:t>
            </a:r>
            <a:r>
              <a:rPr lang="ja-JP" altLang="en-US" sz="1200" dirty="0" smtClean="0">
                <a:latin typeface="ＭＳ ゴシック" panose="020B0609070205080204" pitchFamily="49" charset="-128"/>
                <a:ea typeface="ＭＳ ゴシック" panose="020B0609070205080204" pitchFamily="49" charset="-128"/>
              </a:rPr>
              <a:t>月に公表</a:t>
            </a:r>
            <a:endParaRPr lang="en-US" altLang="ja-JP" sz="1200" dirty="0" smtClean="0">
              <a:latin typeface="ＭＳ ゴシック" panose="020B0609070205080204" pitchFamily="49" charset="-128"/>
              <a:ea typeface="ＭＳ ゴシック" panose="020B0609070205080204" pitchFamily="49" charset="-128"/>
            </a:endParaRPr>
          </a:p>
          <a:p>
            <a:r>
              <a:rPr lang="en-US" altLang="ja-JP" sz="1200" dirty="0" smtClean="0">
                <a:latin typeface="ＭＳ ゴシック" panose="020B0609070205080204" pitchFamily="49" charset="-128"/>
                <a:ea typeface="ＭＳ ゴシック" panose="020B0609070205080204" pitchFamily="49" charset="-128"/>
              </a:rPr>
              <a:t>※</a:t>
            </a:r>
            <a:r>
              <a:rPr lang="ja-JP" altLang="en-US" sz="1200" u="sng" dirty="0" smtClean="0">
                <a:latin typeface="ＭＳ ゴシック" panose="020B0609070205080204" pitchFamily="49" charset="-128"/>
                <a:ea typeface="ＭＳ ゴシック" panose="020B0609070205080204" pitchFamily="49" charset="-128"/>
              </a:rPr>
              <a:t>日本人の食事摂取基準（</a:t>
            </a:r>
            <a:r>
              <a:rPr lang="en-US" altLang="ja-JP" sz="1200" u="sng" dirty="0" smtClean="0">
                <a:latin typeface="ＭＳ ゴシック" panose="020B0609070205080204" pitchFamily="49" charset="-128"/>
                <a:ea typeface="ＭＳ ゴシック" panose="020B0609070205080204" pitchFamily="49" charset="-128"/>
              </a:rPr>
              <a:t>2020</a:t>
            </a:r>
            <a:r>
              <a:rPr lang="ja-JP" altLang="en-US" sz="1200" u="sng" dirty="0" smtClean="0">
                <a:latin typeface="ＭＳ ゴシック" panose="020B0609070205080204" pitchFamily="49" charset="-128"/>
                <a:ea typeface="ＭＳ ゴシック" panose="020B0609070205080204" pitchFamily="49" charset="-128"/>
              </a:rPr>
              <a:t>年版）</a:t>
            </a:r>
            <a:endParaRPr lang="en-US" altLang="ja-JP" sz="1200" u="sng"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健康増進法（平成</a:t>
            </a:r>
            <a:r>
              <a:rPr lang="en-US" altLang="ja-JP" sz="1200" dirty="0">
                <a:latin typeface="ＭＳ ゴシック" panose="020B0609070205080204" pitchFamily="49" charset="-128"/>
                <a:ea typeface="ＭＳ ゴシック" panose="020B0609070205080204" pitchFamily="49" charset="-128"/>
              </a:rPr>
              <a:t>14</a:t>
            </a:r>
            <a:r>
              <a:rPr lang="ja-JP" altLang="en-US" sz="1200" dirty="0">
                <a:latin typeface="ＭＳ ゴシック" panose="020B0609070205080204" pitchFamily="49" charset="-128"/>
                <a:ea typeface="ＭＳ ゴシック" panose="020B0609070205080204" pitchFamily="49" charset="-128"/>
              </a:rPr>
              <a:t>年法律第</a:t>
            </a:r>
            <a:r>
              <a:rPr lang="en-US" altLang="ja-JP" sz="1200" dirty="0">
                <a:latin typeface="ＭＳ ゴシック" panose="020B0609070205080204" pitchFamily="49" charset="-128"/>
                <a:ea typeface="ＭＳ ゴシック" panose="020B0609070205080204" pitchFamily="49" charset="-128"/>
              </a:rPr>
              <a:t>103</a:t>
            </a:r>
            <a:r>
              <a:rPr lang="ja-JP" altLang="en-US" sz="1200" dirty="0">
                <a:latin typeface="ＭＳ ゴシック" panose="020B0609070205080204" pitchFamily="49" charset="-128"/>
                <a:ea typeface="ＭＳ ゴシック" panose="020B0609070205080204" pitchFamily="49" charset="-128"/>
              </a:rPr>
              <a:t>号）第</a:t>
            </a:r>
            <a:r>
              <a:rPr lang="en-US" altLang="ja-JP" sz="1200" dirty="0">
                <a:latin typeface="ＭＳ ゴシック" panose="020B0609070205080204" pitchFamily="49" charset="-128"/>
                <a:ea typeface="ＭＳ ゴシック" panose="020B0609070205080204" pitchFamily="49" charset="-128"/>
              </a:rPr>
              <a:t>16</a:t>
            </a:r>
            <a:r>
              <a:rPr lang="ja-JP" altLang="en-US" sz="1200" dirty="0">
                <a:latin typeface="ＭＳ ゴシック" panose="020B0609070205080204" pitchFamily="49" charset="-128"/>
                <a:ea typeface="ＭＳ ゴシック" panose="020B0609070205080204" pitchFamily="49" charset="-128"/>
              </a:rPr>
              <a:t>条</a:t>
            </a:r>
            <a:r>
              <a:rPr lang="ja-JP" altLang="en-US" sz="1200" dirty="0" smtClean="0">
                <a:latin typeface="ＭＳ ゴシック" panose="020B0609070205080204" pitchFamily="49" charset="-128"/>
                <a:ea typeface="ＭＳ ゴシック" panose="020B0609070205080204" pitchFamily="49" charset="-128"/>
              </a:rPr>
              <a:t>の</a:t>
            </a:r>
            <a:r>
              <a:rPr lang="en-US" altLang="ja-JP" sz="1200" dirty="0" smtClean="0">
                <a:latin typeface="ＭＳ ゴシック" panose="020B0609070205080204" pitchFamily="49" charset="-128"/>
                <a:ea typeface="ＭＳ ゴシック" panose="020B0609070205080204" pitchFamily="49" charset="-128"/>
              </a:rPr>
              <a:t>2</a:t>
            </a:r>
            <a:r>
              <a:rPr lang="ja-JP" altLang="en-US" sz="1200" dirty="0" smtClean="0">
                <a:latin typeface="ＭＳ ゴシック" panose="020B0609070205080204" pitchFamily="49" charset="-128"/>
                <a:ea typeface="ＭＳ ゴシック" panose="020B0609070205080204" pitchFamily="49" charset="-128"/>
              </a:rPr>
              <a:t>の</a:t>
            </a:r>
            <a:r>
              <a:rPr lang="ja-JP" altLang="en-US" sz="1200" dirty="0">
                <a:latin typeface="ＭＳ ゴシック" panose="020B0609070205080204" pitchFamily="49" charset="-128"/>
                <a:ea typeface="ＭＳ ゴシック" panose="020B0609070205080204" pitchFamily="49" charset="-128"/>
              </a:rPr>
              <a:t>規定に基づき、国民の健康の</a:t>
            </a:r>
            <a:r>
              <a:rPr lang="ja-JP" altLang="en-US" sz="1200" dirty="0" smtClean="0">
                <a:latin typeface="ＭＳ ゴシック" panose="020B0609070205080204" pitchFamily="49" charset="-128"/>
                <a:ea typeface="ＭＳ ゴシック" panose="020B0609070205080204" pitchFamily="49" charset="-128"/>
              </a:rPr>
              <a:t>保持増進</a:t>
            </a:r>
            <a:r>
              <a:rPr lang="ja-JP" altLang="en-US" sz="1200" dirty="0">
                <a:latin typeface="ＭＳ ゴシック" panose="020B0609070205080204" pitchFamily="49" charset="-128"/>
                <a:ea typeface="ＭＳ ゴシック" panose="020B0609070205080204" pitchFamily="49" charset="-128"/>
              </a:rPr>
              <a:t>を図る上で摂取することが</a:t>
            </a:r>
            <a:r>
              <a:rPr lang="ja-JP" altLang="en-US" sz="1200" dirty="0" smtClean="0">
                <a:latin typeface="ＭＳ ゴシック" panose="020B0609070205080204" pitchFamily="49" charset="-128"/>
                <a:ea typeface="ＭＳ ゴシック" panose="020B0609070205080204" pitchFamily="49" charset="-128"/>
              </a:rPr>
              <a:t>望ましい</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エネルギー</a:t>
            </a:r>
            <a:r>
              <a:rPr lang="ja-JP" altLang="en-US" sz="1200" dirty="0">
                <a:latin typeface="ＭＳ ゴシック" panose="020B0609070205080204" pitchFamily="49" charset="-128"/>
                <a:ea typeface="ＭＳ ゴシック" panose="020B0609070205080204" pitchFamily="49" charset="-128"/>
              </a:rPr>
              <a:t>及び栄養素の量の基準を厚生労働大臣が定める</a:t>
            </a:r>
            <a:r>
              <a:rPr lang="ja-JP" altLang="en-US" sz="1200" dirty="0" smtClean="0">
                <a:latin typeface="ＭＳ ゴシック" panose="020B0609070205080204" pitchFamily="49" charset="-128"/>
                <a:ea typeface="ＭＳ ゴシック" panose="020B0609070205080204" pitchFamily="49" charset="-128"/>
              </a:rPr>
              <a:t>もの。</a:t>
            </a:r>
            <a:r>
              <a:rPr lang="en-US" altLang="ja-JP" sz="1200" dirty="0" smtClean="0">
                <a:latin typeface="ＭＳ ゴシック" panose="020B0609070205080204" pitchFamily="49" charset="-128"/>
                <a:ea typeface="ＭＳ ゴシック" panose="020B0609070205080204" pitchFamily="49" charset="-128"/>
              </a:rPr>
              <a:t>2020</a:t>
            </a:r>
            <a:r>
              <a:rPr lang="ja-JP" altLang="en-US" sz="1200" dirty="0" smtClean="0">
                <a:latin typeface="ＭＳ ゴシック" panose="020B0609070205080204" pitchFamily="49" charset="-128"/>
                <a:ea typeface="ＭＳ ゴシック" panose="020B0609070205080204" pitchFamily="49" charset="-128"/>
              </a:rPr>
              <a:t>年版は令和</a:t>
            </a:r>
            <a:r>
              <a:rPr lang="en-US" altLang="ja-JP" sz="1200" dirty="0" smtClean="0">
                <a:latin typeface="ＭＳ ゴシック" panose="020B0609070205080204" pitchFamily="49" charset="-128"/>
                <a:ea typeface="ＭＳ ゴシック" panose="020B0609070205080204" pitchFamily="49" charset="-128"/>
              </a:rPr>
              <a:t>2</a:t>
            </a:r>
            <a:r>
              <a:rPr lang="ja-JP" altLang="en-US" sz="1200" dirty="0" smtClean="0">
                <a:latin typeface="ＭＳ ゴシック" panose="020B0609070205080204" pitchFamily="49" charset="-128"/>
                <a:ea typeface="ＭＳ ゴシック" panose="020B0609070205080204" pitchFamily="49" charset="-128"/>
              </a:rPr>
              <a:t>年</a:t>
            </a:r>
            <a:r>
              <a:rPr lang="en-US" altLang="ja-JP" sz="1200" dirty="0" smtClean="0">
                <a:latin typeface="ＭＳ ゴシック" panose="020B0609070205080204" pitchFamily="49" charset="-128"/>
                <a:ea typeface="ＭＳ ゴシック" panose="020B0609070205080204" pitchFamily="49" charset="-128"/>
              </a:rPr>
              <a:t>1</a:t>
            </a:r>
            <a:r>
              <a:rPr lang="ja-JP" altLang="en-US" sz="1200" dirty="0" smtClean="0">
                <a:latin typeface="ＭＳ ゴシック" panose="020B0609070205080204" pitchFamily="49" charset="-128"/>
                <a:ea typeface="ＭＳ ゴシック" panose="020B0609070205080204" pitchFamily="49" charset="-128"/>
              </a:rPr>
              <a:t>月に告示、</a:t>
            </a:r>
            <a:r>
              <a:rPr lang="en-US" altLang="ja-JP" sz="1200" dirty="0" smtClean="0">
                <a:latin typeface="ＭＳ ゴシック" panose="020B0609070205080204" pitchFamily="49" charset="-128"/>
                <a:ea typeface="ＭＳ ゴシック" panose="020B0609070205080204" pitchFamily="49" charset="-128"/>
              </a:rPr>
              <a:t>4</a:t>
            </a:r>
            <a:r>
              <a:rPr lang="ja-JP" altLang="en-US" sz="1200" dirty="0" smtClean="0">
                <a:latin typeface="ＭＳ ゴシック" panose="020B0609070205080204" pitchFamily="49" charset="-128"/>
                <a:ea typeface="ＭＳ ゴシック" panose="020B0609070205080204" pitchFamily="49" charset="-128"/>
              </a:rPr>
              <a:t>月</a:t>
            </a:r>
            <a:r>
              <a:rPr lang="en-US" altLang="ja-JP" sz="1200" dirty="0" smtClean="0">
                <a:latin typeface="ＭＳ ゴシック" panose="020B0609070205080204" pitchFamily="49" charset="-128"/>
                <a:ea typeface="ＭＳ ゴシック" panose="020B0609070205080204" pitchFamily="49" charset="-128"/>
              </a:rPr>
              <a:t>1</a:t>
            </a:r>
            <a:r>
              <a:rPr lang="ja-JP" altLang="en-US" sz="1200" dirty="0" smtClean="0">
                <a:latin typeface="ＭＳ ゴシック" panose="020B0609070205080204" pitchFamily="49" charset="-128"/>
                <a:ea typeface="ＭＳ ゴシック" panose="020B0609070205080204" pitchFamily="49" charset="-128"/>
              </a:rPr>
              <a:t>日から適用</a:t>
            </a:r>
            <a:endParaRPr lang="ja-JP" altLang="en-US" sz="1200" dirty="0">
              <a:latin typeface="游ゴシック" panose="020B0400000000000000" pitchFamily="50" charset="-128"/>
              <a:ea typeface="游ゴシック" panose="020B0400000000000000" pitchFamily="50" charset="-128"/>
            </a:endParaRPr>
          </a:p>
        </p:txBody>
      </p:sp>
      <p:sp>
        <p:nvSpPr>
          <p:cNvPr id="27" name="テキスト ボックス 1"/>
          <p:cNvSpPr txBox="1"/>
          <p:nvPr/>
        </p:nvSpPr>
        <p:spPr>
          <a:xfrm rot="5400000">
            <a:off x="8964000" y="5816595"/>
            <a:ext cx="1152000" cy="288000"/>
          </a:xfrm>
          <a:prstGeom prst="rect">
            <a:avLst/>
          </a:prstGeom>
          <a:noFill/>
          <a:ln>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smtClean="0">
                <a:latin typeface="Meiryo UI" panose="020B0604030504040204" pitchFamily="50" charset="-128"/>
                <a:ea typeface="Meiryo UI" panose="020B0604030504040204" pitchFamily="50" charset="-128"/>
              </a:rPr>
              <a:t>資料</a:t>
            </a:r>
            <a:r>
              <a:rPr kumimoji="1" lang="en-US" altLang="ja-JP" sz="1200" dirty="0">
                <a:latin typeface="Meiryo UI" panose="020B0604030504040204" pitchFamily="50" charset="-128"/>
                <a:ea typeface="Meiryo UI" panose="020B0604030504040204" pitchFamily="50" charset="-128"/>
              </a:rPr>
              <a:t>1-1</a:t>
            </a:r>
            <a:endParaRPr kumimoji="1" lang="ja-JP" altLang="en-US" sz="1200" dirty="0">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6158753" y="1181746"/>
            <a:ext cx="2892489" cy="504000"/>
          </a:xfrm>
          <a:prstGeom prst="rect">
            <a:avLst/>
          </a:prstGeom>
          <a:noFill/>
        </p:spPr>
        <p:txBody>
          <a:bodyPr wrap="square" lIns="72000" tIns="72000" rIns="72000" bIns="72000" rtlCol="0">
            <a:noAutofit/>
          </a:bodyPr>
          <a:lstStyle/>
          <a:p>
            <a:r>
              <a:rPr lang="ja-JP" altLang="en-US" sz="1200" b="1" dirty="0" smtClean="0">
                <a:latin typeface="ＭＳ ゴシック" panose="020B0609070205080204" pitchFamily="49" charset="-128"/>
                <a:ea typeface="ＭＳ ゴシック" panose="020B0609070205080204" pitchFamily="49" charset="-128"/>
              </a:rPr>
              <a:t>中間点検実施時期を</a:t>
            </a:r>
            <a:endParaRPr lang="en-US" altLang="ja-JP" sz="1200" b="1" dirty="0" smtClean="0">
              <a:latin typeface="ＭＳ ゴシック" panose="020B0609070205080204" pitchFamily="49" charset="-128"/>
              <a:ea typeface="ＭＳ ゴシック" panose="020B0609070205080204" pitchFamily="49" charset="-128"/>
            </a:endParaRPr>
          </a:p>
          <a:p>
            <a:r>
              <a:rPr lang="ja-JP" altLang="en-US" sz="1200" b="1" dirty="0" smtClean="0">
                <a:latin typeface="ＭＳ ゴシック" panose="020B0609070205080204" pitchFamily="49" charset="-128"/>
                <a:ea typeface="ＭＳ ゴシック" panose="020B0609070205080204" pitchFamily="49" charset="-128"/>
              </a:rPr>
              <a:t>令和</a:t>
            </a:r>
            <a:r>
              <a:rPr lang="en-US" altLang="ja-JP" sz="1200" b="1" dirty="0" smtClean="0">
                <a:latin typeface="ＭＳ ゴシック" panose="020B0609070205080204" pitchFamily="49" charset="-128"/>
                <a:ea typeface="ＭＳ ゴシック" panose="020B0609070205080204" pitchFamily="49" charset="-128"/>
              </a:rPr>
              <a:t>2</a:t>
            </a:r>
            <a:r>
              <a:rPr lang="ja-JP" altLang="en-US" sz="1200" b="1" dirty="0" smtClean="0">
                <a:latin typeface="ＭＳ ゴシック" panose="020B0609070205080204" pitchFamily="49" charset="-128"/>
                <a:ea typeface="ＭＳ ゴシック" panose="020B0609070205080204" pitchFamily="49" charset="-128"/>
              </a:rPr>
              <a:t>年度から令和</a:t>
            </a:r>
            <a:r>
              <a:rPr lang="en-US" altLang="ja-JP" sz="1200" b="1" dirty="0" smtClean="0">
                <a:latin typeface="ＭＳ ゴシック" panose="020B0609070205080204" pitchFamily="49" charset="-128"/>
                <a:ea typeface="ＭＳ ゴシック" panose="020B0609070205080204" pitchFamily="49" charset="-128"/>
              </a:rPr>
              <a:t>3</a:t>
            </a:r>
            <a:r>
              <a:rPr lang="ja-JP" altLang="en-US" sz="1200" b="1" dirty="0" smtClean="0">
                <a:latin typeface="ＭＳ ゴシック" panose="020B0609070205080204" pitchFamily="49" charset="-128"/>
                <a:ea typeface="ＭＳ ゴシック" panose="020B0609070205080204" pitchFamily="49" charset="-128"/>
              </a:rPr>
              <a:t>年度に変更</a:t>
            </a:r>
            <a:endParaRPr lang="en-US" altLang="ja-JP" sz="1200" b="1" dirty="0">
              <a:latin typeface="ＭＳ ゴシック" panose="020B0609070205080204" pitchFamily="49" charset="-128"/>
              <a:ea typeface="ＭＳ ゴシック" panose="020B0609070205080204" pitchFamily="49" charset="-128"/>
            </a:endParaRPr>
          </a:p>
        </p:txBody>
      </p:sp>
      <p:sp>
        <p:nvSpPr>
          <p:cNvPr id="31" name="右矢印 30"/>
          <p:cNvSpPr/>
          <p:nvPr/>
        </p:nvSpPr>
        <p:spPr>
          <a:xfrm>
            <a:off x="5672161" y="1273582"/>
            <a:ext cx="360000" cy="33831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01247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6381207"/>
              </p:ext>
            </p:extLst>
          </p:nvPr>
        </p:nvGraphicFramePr>
        <p:xfrm>
          <a:off x="555285" y="3058779"/>
          <a:ext cx="8640000" cy="1809898"/>
        </p:xfrm>
        <a:graphic>
          <a:graphicData uri="http://schemas.openxmlformats.org/drawingml/2006/table">
            <a:tbl>
              <a:tblPr firstRow="1" bandRow="1">
                <a:tableStyleId>{21E4AEA4-8DFA-4A89-87EB-49C32662AFE0}</a:tableStyleId>
              </a:tblPr>
              <a:tblGrid>
                <a:gridCol w="720000">
                  <a:extLst>
                    <a:ext uri="{9D8B030D-6E8A-4147-A177-3AD203B41FA5}">
                      <a16:colId xmlns:a16="http://schemas.microsoft.com/office/drawing/2014/main" val="1524927401"/>
                    </a:ext>
                  </a:extLst>
                </a:gridCol>
                <a:gridCol w="720000">
                  <a:extLst>
                    <a:ext uri="{9D8B030D-6E8A-4147-A177-3AD203B41FA5}">
                      <a16:colId xmlns:a16="http://schemas.microsoft.com/office/drawing/2014/main" val="3851389676"/>
                    </a:ext>
                  </a:extLst>
                </a:gridCol>
                <a:gridCol w="720000">
                  <a:extLst>
                    <a:ext uri="{9D8B030D-6E8A-4147-A177-3AD203B41FA5}">
                      <a16:colId xmlns:a16="http://schemas.microsoft.com/office/drawing/2014/main" val="2483218899"/>
                    </a:ext>
                  </a:extLst>
                </a:gridCol>
                <a:gridCol w="720000">
                  <a:extLst>
                    <a:ext uri="{9D8B030D-6E8A-4147-A177-3AD203B41FA5}">
                      <a16:colId xmlns:a16="http://schemas.microsoft.com/office/drawing/2014/main" val="830332932"/>
                    </a:ext>
                  </a:extLst>
                </a:gridCol>
                <a:gridCol w="720000">
                  <a:extLst>
                    <a:ext uri="{9D8B030D-6E8A-4147-A177-3AD203B41FA5}">
                      <a16:colId xmlns:a16="http://schemas.microsoft.com/office/drawing/2014/main" val="3658566340"/>
                    </a:ext>
                  </a:extLst>
                </a:gridCol>
                <a:gridCol w="720000">
                  <a:extLst>
                    <a:ext uri="{9D8B030D-6E8A-4147-A177-3AD203B41FA5}">
                      <a16:colId xmlns:a16="http://schemas.microsoft.com/office/drawing/2014/main" val="982004154"/>
                    </a:ext>
                  </a:extLst>
                </a:gridCol>
                <a:gridCol w="720000">
                  <a:extLst>
                    <a:ext uri="{9D8B030D-6E8A-4147-A177-3AD203B41FA5}">
                      <a16:colId xmlns:a16="http://schemas.microsoft.com/office/drawing/2014/main" val="2327248224"/>
                    </a:ext>
                  </a:extLst>
                </a:gridCol>
                <a:gridCol w="720000">
                  <a:extLst>
                    <a:ext uri="{9D8B030D-6E8A-4147-A177-3AD203B41FA5}">
                      <a16:colId xmlns:a16="http://schemas.microsoft.com/office/drawing/2014/main" val="3287836064"/>
                    </a:ext>
                  </a:extLst>
                </a:gridCol>
                <a:gridCol w="720000">
                  <a:extLst>
                    <a:ext uri="{9D8B030D-6E8A-4147-A177-3AD203B41FA5}">
                      <a16:colId xmlns:a16="http://schemas.microsoft.com/office/drawing/2014/main" val="808322947"/>
                    </a:ext>
                  </a:extLst>
                </a:gridCol>
                <a:gridCol w="720000">
                  <a:extLst>
                    <a:ext uri="{9D8B030D-6E8A-4147-A177-3AD203B41FA5}">
                      <a16:colId xmlns:a16="http://schemas.microsoft.com/office/drawing/2014/main" val="3848036718"/>
                    </a:ext>
                  </a:extLst>
                </a:gridCol>
                <a:gridCol w="720000">
                  <a:extLst>
                    <a:ext uri="{9D8B030D-6E8A-4147-A177-3AD203B41FA5}">
                      <a16:colId xmlns:a16="http://schemas.microsoft.com/office/drawing/2014/main" val="2026109019"/>
                    </a:ext>
                  </a:extLst>
                </a:gridCol>
                <a:gridCol w="720000">
                  <a:extLst>
                    <a:ext uri="{9D8B030D-6E8A-4147-A177-3AD203B41FA5}">
                      <a16:colId xmlns:a16="http://schemas.microsoft.com/office/drawing/2014/main" val="4157158130"/>
                    </a:ext>
                  </a:extLst>
                </a:gridCol>
              </a:tblGrid>
              <a:tr h="419892">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4</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5</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6</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7</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8</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9</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10</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11</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12</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1</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3</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extLst>
                  <a:ext uri="{0D108BD9-81ED-4DB2-BD59-A6C34878D82A}">
                    <a16:rowId xmlns:a16="http://schemas.microsoft.com/office/drawing/2014/main" val="486740212"/>
                  </a:ext>
                </a:extLst>
              </a:tr>
              <a:tr h="1390006">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extLst>
                  <a:ext uri="{0D108BD9-81ED-4DB2-BD59-A6C34878D82A}">
                    <a16:rowId xmlns:a16="http://schemas.microsoft.com/office/drawing/2014/main" val="1820716534"/>
                  </a:ext>
                </a:extLst>
              </a:tr>
            </a:tbl>
          </a:graphicData>
        </a:graphic>
      </p:graphicFrame>
      <p:sp>
        <p:nvSpPr>
          <p:cNvPr id="28" name="テキスト ボックス 27"/>
          <p:cNvSpPr txBox="1"/>
          <p:nvPr/>
        </p:nvSpPr>
        <p:spPr>
          <a:xfrm>
            <a:off x="7099323" y="4241110"/>
            <a:ext cx="2074258" cy="426607"/>
          </a:xfrm>
          <a:prstGeom prst="rect">
            <a:avLst/>
          </a:prstGeom>
          <a:noFill/>
        </p:spPr>
        <p:txBody>
          <a:bodyPr wrap="square" lIns="72000" tIns="72000" rIns="72000" bIns="72000" rtlCol="0" anchor="t">
            <a:noAutofit/>
          </a:bodyPr>
          <a:lstStyle/>
          <a:p>
            <a:pPr algn="r"/>
            <a:r>
              <a:rPr lang="ja-JP" altLang="en-US" sz="1100" dirty="0" smtClean="0">
                <a:latin typeface="ＭＳ ゴシック" panose="020B0609070205080204" pitchFamily="49" charset="-128"/>
                <a:ea typeface="ＭＳ ゴシック" panose="020B0609070205080204" pitchFamily="49" charset="-128"/>
              </a:rPr>
              <a:t>審議会  ◆</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（点検・見直し結果の確定）</a:t>
            </a:r>
            <a:endParaRPr lang="en-US" altLang="ja-JP" sz="1100" dirty="0">
              <a:latin typeface="ＭＳ ゴシック" panose="020B0609070205080204" pitchFamily="49" charset="-128"/>
              <a:ea typeface="ＭＳ ゴシック" panose="020B0609070205080204" pitchFamily="49" charset="-128"/>
            </a:endParaRPr>
          </a:p>
        </p:txBody>
      </p:sp>
      <p:sp>
        <p:nvSpPr>
          <p:cNvPr id="29" name="テキスト ボックス 28"/>
          <p:cNvSpPr txBox="1"/>
          <p:nvPr/>
        </p:nvSpPr>
        <p:spPr>
          <a:xfrm>
            <a:off x="588429" y="3600060"/>
            <a:ext cx="4974696" cy="648000"/>
          </a:xfrm>
          <a:prstGeom prst="leftRightArrow">
            <a:avLst>
              <a:gd name="adj1" fmla="val 100000"/>
              <a:gd name="adj2" fmla="val 50000"/>
            </a:avLst>
          </a:prstGeom>
          <a:solidFill>
            <a:schemeClr val="bg1"/>
          </a:solidFill>
          <a:ln w="6350">
            <a:solidFill>
              <a:schemeClr val="accent1">
                <a:shade val="50000"/>
              </a:schemeClr>
            </a:solidFill>
          </a:ln>
        </p:spPr>
        <p:txBody>
          <a:bodyPr wrap="none" lIns="72000" tIns="72000" rIns="72000" bIns="72000" rtlCol="0" anchor="ctr">
            <a:noAutofit/>
          </a:bodyPr>
          <a:lstStyle/>
          <a:p>
            <a:pPr algn="ctr"/>
            <a:r>
              <a:rPr lang="ja-JP" altLang="en-US" sz="1100" dirty="0" smtClean="0">
                <a:latin typeface="ＭＳ ゴシック" panose="020B0609070205080204" pitchFamily="49" charset="-128"/>
                <a:ea typeface="ＭＳ ゴシック" panose="020B0609070205080204" pitchFamily="49" charset="-128"/>
              </a:rPr>
              <a:t>点検実施・見直し検討　報告書案の作成</a:t>
            </a:r>
            <a:endParaRPr lang="en-US" altLang="ja-JP" sz="1100" dirty="0">
              <a:latin typeface="ＭＳ ゴシック" panose="020B0609070205080204" pitchFamily="49" charset="-128"/>
              <a:ea typeface="ＭＳ ゴシック" panose="020B0609070205080204" pitchFamily="49" charset="-128"/>
            </a:endParaRPr>
          </a:p>
        </p:txBody>
      </p:sp>
      <p:sp>
        <p:nvSpPr>
          <p:cNvPr id="30" name="テキスト ボックス 29"/>
          <p:cNvSpPr txBox="1"/>
          <p:nvPr/>
        </p:nvSpPr>
        <p:spPr>
          <a:xfrm>
            <a:off x="5596269" y="3600060"/>
            <a:ext cx="1433408" cy="648000"/>
          </a:xfrm>
          <a:prstGeom prst="leftRightArrow">
            <a:avLst>
              <a:gd name="adj1" fmla="val 100000"/>
              <a:gd name="adj2" fmla="val 50000"/>
            </a:avLst>
          </a:prstGeom>
          <a:solidFill>
            <a:schemeClr val="bg1"/>
          </a:solidFill>
          <a:ln w="6350">
            <a:solidFill>
              <a:schemeClr val="accent1">
                <a:shade val="50000"/>
              </a:schemeClr>
            </a:solidFill>
          </a:ln>
        </p:spPr>
        <p:txBody>
          <a:bodyPr wrap="none" lIns="72000" tIns="72000" rIns="72000" bIns="72000" rtlCol="0" anchor="ctr">
            <a:noAutofit/>
          </a:bodyPr>
          <a:lstStyle/>
          <a:p>
            <a:pPr algn="ctr"/>
            <a:r>
              <a:rPr lang="ja-JP" altLang="en-US" sz="1100" dirty="0" smtClean="0">
                <a:latin typeface="ＭＳ ゴシック" panose="020B0609070205080204" pitchFamily="49" charset="-128"/>
                <a:ea typeface="ＭＳ ゴシック" panose="020B0609070205080204" pitchFamily="49" charset="-128"/>
              </a:rPr>
              <a:t>審議会員へ</a:t>
            </a:r>
            <a:endParaRPr lang="en-US" altLang="ja-JP" sz="1100" dirty="0" smtClean="0">
              <a:latin typeface="ＭＳ ゴシック" panose="020B0609070205080204" pitchFamily="49" charset="-128"/>
              <a:ea typeface="ＭＳ ゴシック" panose="020B0609070205080204" pitchFamily="49" charset="-128"/>
            </a:endParaRPr>
          </a:p>
          <a:p>
            <a:pPr algn="ctr"/>
            <a:r>
              <a:rPr lang="ja-JP" altLang="en-US" sz="1100" dirty="0" smtClean="0">
                <a:latin typeface="ＭＳ ゴシック" panose="020B0609070205080204" pitchFamily="49" charset="-128"/>
                <a:ea typeface="ＭＳ ゴシック" panose="020B0609070205080204" pitchFamily="49" charset="-128"/>
              </a:rPr>
              <a:t>報告書案の書面報告</a:t>
            </a:r>
            <a:endParaRPr lang="en-US" altLang="ja-JP" sz="1100" dirty="0" smtClean="0">
              <a:latin typeface="ＭＳ ゴシック" panose="020B0609070205080204" pitchFamily="49" charset="-128"/>
              <a:ea typeface="ＭＳ ゴシック" panose="020B0609070205080204" pitchFamily="49" charset="-128"/>
            </a:endParaRPr>
          </a:p>
          <a:p>
            <a:pPr algn="ctr"/>
            <a:r>
              <a:rPr lang="ja-JP" altLang="en-US" sz="1100" dirty="0" smtClean="0">
                <a:latin typeface="ＭＳ ゴシック" panose="020B0609070205080204" pitchFamily="49" charset="-128"/>
                <a:ea typeface="ＭＳ ゴシック" panose="020B0609070205080204" pitchFamily="49" charset="-128"/>
              </a:rPr>
              <a:t>意見募集</a:t>
            </a:r>
            <a:endParaRPr lang="en-US" altLang="ja-JP" sz="1100" dirty="0">
              <a:latin typeface="ＭＳ ゴシック" panose="020B0609070205080204" pitchFamily="49" charset="-128"/>
              <a:ea typeface="ＭＳ ゴシック" panose="020B0609070205080204" pitchFamily="49" charset="-128"/>
            </a:endParaRPr>
          </a:p>
        </p:txBody>
      </p:sp>
      <p:sp>
        <p:nvSpPr>
          <p:cNvPr id="38" name="テキスト ボックス 37"/>
          <p:cNvSpPr txBox="1"/>
          <p:nvPr/>
        </p:nvSpPr>
        <p:spPr>
          <a:xfrm>
            <a:off x="8768998" y="4414072"/>
            <a:ext cx="504000" cy="216000"/>
          </a:xfrm>
          <a:prstGeom prst="rect">
            <a:avLst/>
          </a:prstGeom>
          <a:noFill/>
        </p:spPr>
        <p:txBody>
          <a:bodyPr wrap="square" lIns="72000" tIns="72000" rIns="72000" bIns="72000" rtlCol="0" anchor="t">
            <a:noAutofit/>
          </a:bodyPr>
          <a:lstStyle/>
          <a:p>
            <a:pPr algn="ctr"/>
            <a:r>
              <a:rPr lang="ja-JP" altLang="en-US" sz="1100" dirty="0" smtClean="0">
                <a:latin typeface="ＭＳ ゴシック" panose="020B0609070205080204" pitchFamily="49" charset="-128"/>
                <a:ea typeface="ＭＳ ゴシック" panose="020B0609070205080204" pitchFamily="49" charset="-128"/>
              </a:rPr>
              <a:t>↓</a:t>
            </a:r>
            <a:endParaRPr lang="en-US" altLang="ja-JP" sz="1100" dirty="0" smtClean="0">
              <a:latin typeface="ＭＳ ゴシック" panose="020B0609070205080204" pitchFamily="49" charset="-128"/>
              <a:ea typeface="ＭＳ ゴシック" panose="020B0609070205080204" pitchFamily="49" charset="-128"/>
            </a:endParaRPr>
          </a:p>
          <a:p>
            <a:pPr algn="ctr"/>
            <a:r>
              <a:rPr lang="ja-JP" altLang="en-US" sz="1100" dirty="0">
                <a:latin typeface="ＭＳ ゴシック" panose="020B0609070205080204" pitchFamily="49" charset="-128"/>
                <a:ea typeface="ＭＳ ゴシック" panose="020B0609070205080204" pitchFamily="49" charset="-128"/>
              </a:rPr>
              <a:t>公表</a:t>
            </a:r>
            <a:endParaRPr lang="en-US" altLang="ja-JP" sz="1100" dirty="0">
              <a:latin typeface="ＭＳ ゴシック" panose="020B0609070205080204" pitchFamily="49" charset="-128"/>
              <a:ea typeface="ＭＳ ゴシック" panose="020B0609070205080204" pitchFamily="49" charset="-128"/>
            </a:endParaRPr>
          </a:p>
        </p:txBody>
      </p:sp>
      <p:sp>
        <p:nvSpPr>
          <p:cNvPr id="39" name="テキスト ボックス 38"/>
          <p:cNvSpPr txBox="1"/>
          <p:nvPr/>
        </p:nvSpPr>
        <p:spPr>
          <a:xfrm>
            <a:off x="7073151" y="3586788"/>
            <a:ext cx="1618134" cy="648000"/>
          </a:xfrm>
          <a:prstGeom prst="leftRightArrow">
            <a:avLst>
              <a:gd name="adj1" fmla="val 100000"/>
              <a:gd name="adj2" fmla="val 50000"/>
            </a:avLst>
          </a:prstGeom>
          <a:solidFill>
            <a:schemeClr val="bg1"/>
          </a:solidFill>
          <a:ln w="6350">
            <a:solidFill>
              <a:schemeClr val="accent1">
                <a:shade val="50000"/>
              </a:schemeClr>
            </a:solidFill>
          </a:ln>
        </p:spPr>
        <p:txBody>
          <a:bodyPr wrap="none" lIns="72000" tIns="72000" rIns="72000" bIns="72000" rtlCol="0" anchor="ctr">
            <a:noAutofit/>
          </a:bodyPr>
          <a:lstStyle/>
          <a:p>
            <a:pPr algn="ctr"/>
            <a:r>
              <a:rPr lang="ja-JP" altLang="en-US" sz="1100" dirty="0" smtClean="0">
                <a:latin typeface="ＭＳ ゴシック" panose="020B0609070205080204" pitchFamily="49" charset="-128"/>
                <a:ea typeface="ＭＳ ゴシック" panose="020B0609070205080204" pitchFamily="49" charset="-128"/>
              </a:rPr>
              <a:t>報告書案（最終版）</a:t>
            </a:r>
            <a:endParaRPr lang="en-US" altLang="ja-JP" sz="1100" dirty="0" smtClean="0">
              <a:latin typeface="ＭＳ ゴシック" panose="020B0609070205080204" pitchFamily="49" charset="-128"/>
              <a:ea typeface="ＭＳ ゴシック" panose="020B0609070205080204" pitchFamily="49" charset="-128"/>
            </a:endParaRPr>
          </a:p>
          <a:p>
            <a:pPr algn="ctr"/>
            <a:r>
              <a:rPr lang="ja-JP" altLang="en-US" sz="1100" dirty="0" smtClean="0">
                <a:latin typeface="ＭＳ ゴシック" panose="020B0609070205080204" pitchFamily="49" charset="-128"/>
                <a:ea typeface="ＭＳ ゴシック" panose="020B0609070205080204" pitchFamily="49" charset="-128"/>
              </a:rPr>
              <a:t>の作成</a:t>
            </a:r>
            <a:endParaRPr lang="en-US" altLang="ja-JP" sz="1100" dirty="0" smtClean="0">
              <a:latin typeface="ＭＳ ゴシック" panose="020B0609070205080204" pitchFamily="49" charset="-128"/>
              <a:ea typeface="ＭＳ ゴシック" panose="020B0609070205080204" pitchFamily="49" charset="-128"/>
            </a:endParaRPr>
          </a:p>
        </p:txBody>
      </p:sp>
      <p:sp>
        <p:nvSpPr>
          <p:cNvPr id="42" name="テキスト ボックス 41"/>
          <p:cNvSpPr txBox="1"/>
          <p:nvPr/>
        </p:nvSpPr>
        <p:spPr>
          <a:xfrm>
            <a:off x="555285" y="286219"/>
            <a:ext cx="2160000" cy="288000"/>
          </a:xfrm>
          <a:prstGeom prst="roundRect">
            <a:avLst/>
          </a:prstGeom>
          <a:solidFill>
            <a:schemeClr val="accent1">
              <a:lumMod val="75000"/>
            </a:schemeClr>
          </a:solidFill>
        </p:spPr>
        <p:txBody>
          <a:bodyPr wrap="none" lIns="72000" tIns="72000" rIns="72000" bIns="72000" rtlCol="0" anchor="ctr">
            <a:noAutofit/>
          </a:bodyPr>
          <a:lstStyle/>
          <a:p>
            <a:pPr algn="ctr"/>
            <a:r>
              <a:rPr lang="ja-JP" altLang="en-US" sz="1400" b="1" dirty="0" smtClean="0">
                <a:solidFill>
                  <a:schemeClr val="bg1"/>
                </a:solidFill>
                <a:latin typeface="ＭＳ Ｐゴシック" panose="020B0600070205080204" pitchFamily="50" charset="-128"/>
                <a:ea typeface="ＭＳ Ｐゴシック" panose="020B0600070205080204" pitchFamily="50" charset="-128"/>
              </a:rPr>
              <a:t>スケジュール（予定）</a:t>
            </a:r>
            <a:endParaRPr lang="en-US" altLang="ja-JP" sz="1400" b="1" dirty="0" smtClean="0">
              <a:solidFill>
                <a:schemeClr val="bg1"/>
              </a:solidFill>
              <a:latin typeface="ＭＳ Ｐゴシック" panose="020B0600070205080204" pitchFamily="50" charset="-128"/>
              <a:ea typeface="ＭＳ Ｐゴシック" panose="020B0600070205080204" pitchFamily="50" charset="-128"/>
            </a:endParaRPr>
          </a:p>
        </p:txBody>
      </p:sp>
      <p:sp>
        <p:nvSpPr>
          <p:cNvPr id="43" name="テキスト ボックス 42"/>
          <p:cNvSpPr txBox="1"/>
          <p:nvPr/>
        </p:nvSpPr>
        <p:spPr>
          <a:xfrm>
            <a:off x="492819" y="720344"/>
            <a:ext cx="8784000" cy="755775"/>
          </a:xfrm>
          <a:prstGeom prst="rect">
            <a:avLst/>
          </a:prstGeom>
          <a:noFill/>
        </p:spPr>
        <p:txBody>
          <a:bodyPr wrap="square" lIns="72000" tIns="72000" rIns="72000" bIns="72000" rtlCol="0">
            <a:noAutofit/>
          </a:bodyPr>
          <a:lstStyle/>
          <a:p>
            <a:r>
              <a:rPr lang="ja-JP" altLang="en-US" sz="1200" dirty="0" smtClean="0">
                <a:latin typeface="ＭＳ ゴシック" panose="020B0609070205080204" pitchFamily="49" charset="-128"/>
                <a:ea typeface="ＭＳ ゴシック" panose="020B0609070205080204" pitchFamily="49" charset="-128"/>
              </a:rPr>
              <a:t>第３次計画は平成</a:t>
            </a:r>
            <a:r>
              <a:rPr lang="en-US" altLang="ja-JP" sz="1200" dirty="0" smtClean="0">
                <a:latin typeface="ＭＳ ゴシック" panose="020B0609070205080204" pitchFamily="49" charset="-128"/>
                <a:ea typeface="ＭＳ ゴシック" panose="020B0609070205080204" pitchFamily="49" charset="-128"/>
              </a:rPr>
              <a:t>30</a:t>
            </a:r>
            <a:r>
              <a:rPr lang="ja-JP" altLang="en-US" sz="1200" dirty="0" smtClean="0">
                <a:latin typeface="ＭＳ ゴシック" panose="020B0609070205080204" pitchFamily="49" charset="-128"/>
                <a:ea typeface="ＭＳ ゴシック" panose="020B0609070205080204" pitchFamily="49" charset="-128"/>
              </a:rPr>
              <a:t>年</a:t>
            </a:r>
            <a:r>
              <a:rPr lang="en-US" altLang="ja-JP" sz="1200" dirty="0" smtClean="0">
                <a:latin typeface="ＭＳ ゴシック" panose="020B0609070205080204" pitchFamily="49" charset="-128"/>
                <a:ea typeface="ＭＳ ゴシック" panose="020B0609070205080204" pitchFamily="49" charset="-128"/>
              </a:rPr>
              <a:t>3</a:t>
            </a:r>
            <a:r>
              <a:rPr lang="ja-JP" altLang="en-US" sz="1200" dirty="0" smtClean="0">
                <a:latin typeface="ＭＳ ゴシック" panose="020B0609070205080204" pitchFamily="49" charset="-128"/>
                <a:ea typeface="ＭＳ ゴシック" panose="020B0609070205080204" pitchFamily="49" charset="-128"/>
              </a:rPr>
              <a:t>月に策定（</a:t>
            </a:r>
            <a:r>
              <a:rPr lang="en-US" altLang="ja-JP" sz="1200" dirty="0" smtClean="0">
                <a:latin typeface="ＭＳ ゴシック" panose="020B0609070205080204" pitchFamily="49" charset="-128"/>
                <a:ea typeface="ＭＳ ゴシック" panose="020B0609070205080204" pitchFamily="49" charset="-128"/>
              </a:rPr>
              <a:t>6</a:t>
            </a:r>
            <a:r>
              <a:rPr lang="ja-JP" altLang="en-US" sz="1200" dirty="0" smtClean="0">
                <a:latin typeface="ＭＳ ゴシック" panose="020B0609070205080204" pitchFamily="49" charset="-128"/>
                <a:ea typeface="ＭＳ ゴシック" panose="020B0609070205080204" pitchFamily="49" charset="-128"/>
              </a:rPr>
              <a:t>か年計画）。中間年となる令和</a:t>
            </a:r>
            <a:r>
              <a:rPr lang="en-US" altLang="ja-JP" sz="1200" dirty="0" smtClean="0">
                <a:latin typeface="ＭＳ ゴシック" panose="020B0609070205080204" pitchFamily="49" charset="-128"/>
                <a:ea typeface="ＭＳ ゴシック" panose="020B0609070205080204" pitchFamily="49" charset="-128"/>
              </a:rPr>
              <a:t>2</a:t>
            </a:r>
            <a:r>
              <a:rPr lang="ja-JP" altLang="en-US" sz="1200" dirty="0" smtClean="0">
                <a:latin typeface="ＭＳ ゴシック" panose="020B0609070205080204" pitchFamily="49" charset="-128"/>
                <a:ea typeface="ＭＳ ゴシック" panose="020B0609070205080204" pitchFamily="49" charset="-128"/>
              </a:rPr>
              <a:t>年度にこれまでの社会的な状況変化や各種数値データの把握を行い、点検を実施する予定でしたが、</a:t>
            </a:r>
            <a:r>
              <a:rPr lang="ja-JP" altLang="en-US" sz="1200" u="sng" dirty="0" smtClean="0">
                <a:latin typeface="ＭＳ ゴシック" panose="020B0609070205080204" pitchFamily="49" charset="-128"/>
                <a:ea typeface="ＭＳ ゴシック" panose="020B0609070205080204" pitchFamily="49" charset="-128"/>
              </a:rPr>
              <a:t>新型</a:t>
            </a:r>
            <a:r>
              <a:rPr lang="ja-JP" altLang="en-US" sz="1200" u="sng" dirty="0">
                <a:latin typeface="ＭＳ ゴシック" panose="020B0609070205080204" pitchFamily="49" charset="-128"/>
                <a:ea typeface="ＭＳ ゴシック" panose="020B0609070205080204" pitchFamily="49" charset="-128"/>
              </a:rPr>
              <a:t>コロナウイルスの感染拡大による社会状況の変化が大きいことや、コロナ対策に優先的に注力する必要があること等を踏まえ、</a:t>
            </a:r>
            <a:r>
              <a:rPr lang="ja-JP" altLang="en-US" sz="1200" b="1" u="sng" dirty="0">
                <a:latin typeface="ＭＳ ゴシック" panose="020B0609070205080204" pitchFamily="49" charset="-128"/>
                <a:ea typeface="ＭＳ ゴシック" panose="020B0609070205080204" pitchFamily="49" charset="-128"/>
              </a:rPr>
              <a:t>点検の実施時期を</a:t>
            </a:r>
            <a:r>
              <a:rPr lang="ja-JP" altLang="en-US" sz="1200" b="1" u="sng" dirty="0" smtClean="0">
                <a:latin typeface="ＭＳ ゴシック" panose="020B0609070205080204" pitchFamily="49" charset="-128"/>
                <a:ea typeface="ＭＳ ゴシック" panose="020B0609070205080204" pitchFamily="49" charset="-128"/>
              </a:rPr>
              <a:t>令和</a:t>
            </a:r>
            <a:r>
              <a:rPr lang="en-US" altLang="ja-JP" sz="1200" b="1" u="sng" dirty="0" smtClean="0">
                <a:latin typeface="ＭＳ ゴシック" panose="020B0609070205080204" pitchFamily="49" charset="-128"/>
                <a:ea typeface="ＭＳ ゴシック" panose="020B0609070205080204" pitchFamily="49" charset="-128"/>
              </a:rPr>
              <a:t>3</a:t>
            </a:r>
            <a:r>
              <a:rPr lang="ja-JP" altLang="en-US" sz="1200" b="1" u="sng" dirty="0" smtClean="0">
                <a:latin typeface="ＭＳ ゴシック" panose="020B0609070205080204" pitchFamily="49" charset="-128"/>
                <a:ea typeface="ＭＳ ゴシック" panose="020B0609070205080204" pitchFamily="49" charset="-128"/>
              </a:rPr>
              <a:t>年度</a:t>
            </a:r>
            <a:r>
              <a:rPr lang="ja-JP" altLang="en-US" sz="1200" b="1" u="sng" dirty="0">
                <a:latin typeface="ＭＳ ゴシック" panose="020B0609070205080204" pitchFamily="49" charset="-128"/>
                <a:ea typeface="ＭＳ ゴシック" panose="020B0609070205080204" pitchFamily="49" charset="-128"/>
              </a:rPr>
              <a:t>に</a:t>
            </a:r>
            <a:r>
              <a:rPr lang="ja-JP" altLang="en-US" sz="1200" b="1" u="sng" dirty="0" smtClean="0">
                <a:latin typeface="ＭＳ ゴシック" panose="020B0609070205080204" pitchFamily="49" charset="-128"/>
                <a:ea typeface="ＭＳ ゴシック" panose="020B0609070205080204" pitchFamily="49" charset="-128"/>
              </a:rPr>
              <a:t>変更</a:t>
            </a:r>
            <a:endParaRPr lang="ja-JP" altLang="en-US" sz="1200" b="1" u="sng" dirty="0">
              <a:latin typeface="ＭＳ ゴシック" panose="020B0609070205080204" pitchFamily="49" charset="-128"/>
              <a:ea typeface="ＭＳ ゴシック" panose="020B0609070205080204" pitchFamily="49"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188316055"/>
              </p:ext>
            </p:extLst>
          </p:nvPr>
        </p:nvGraphicFramePr>
        <p:xfrm>
          <a:off x="533583" y="1566133"/>
          <a:ext cx="8640000" cy="1085760"/>
        </p:xfrm>
        <a:graphic>
          <a:graphicData uri="http://schemas.openxmlformats.org/drawingml/2006/table">
            <a:tbl>
              <a:tblPr firstRow="1" bandRow="1">
                <a:tableStyleId>{21E4AEA4-8DFA-4A89-87EB-49C32662AFE0}</a:tableStyleId>
              </a:tblPr>
              <a:tblGrid>
                <a:gridCol w="1080000">
                  <a:extLst>
                    <a:ext uri="{9D8B030D-6E8A-4147-A177-3AD203B41FA5}">
                      <a16:colId xmlns:a16="http://schemas.microsoft.com/office/drawing/2014/main" val="2173130773"/>
                    </a:ext>
                  </a:extLst>
                </a:gridCol>
                <a:gridCol w="1080000">
                  <a:extLst>
                    <a:ext uri="{9D8B030D-6E8A-4147-A177-3AD203B41FA5}">
                      <a16:colId xmlns:a16="http://schemas.microsoft.com/office/drawing/2014/main" val="1524927401"/>
                    </a:ext>
                  </a:extLst>
                </a:gridCol>
                <a:gridCol w="1080000">
                  <a:extLst>
                    <a:ext uri="{9D8B030D-6E8A-4147-A177-3AD203B41FA5}">
                      <a16:colId xmlns:a16="http://schemas.microsoft.com/office/drawing/2014/main" val="3851389676"/>
                    </a:ext>
                  </a:extLst>
                </a:gridCol>
                <a:gridCol w="1080000">
                  <a:extLst>
                    <a:ext uri="{9D8B030D-6E8A-4147-A177-3AD203B41FA5}">
                      <a16:colId xmlns:a16="http://schemas.microsoft.com/office/drawing/2014/main" val="2483218899"/>
                    </a:ext>
                  </a:extLst>
                </a:gridCol>
                <a:gridCol w="1080000">
                  <a:extLst>
                    <a:ext uri="{9D8B030D-6E8A-4147-A177-3AD203B41FA5}">
                      <a16:colId xmlns:a16="http://schemas.microsoft.com/office/drawing/2014/main" val="830332932"/>
                    </a:ext>
                  </a:extLst>
                </a:gridCol>
                <a:gridCol w="1080000">
                  <a:extLst>
                    <a:ext uri="{9D8B030D-6E8A-4147-A177-3AD203B41FA5}">
                      <a16:colId xmlns:a16="http://schemas.microsoft.com/office/drawing/2014/main" val="3658566340"/>
                    </a:ext>
                  </a:extLst>
                </a:gridCol>
                <a:gridCol w="1080000">
                  <a:extLst>
                    <a:ext uri="{9D8B030D-6E8A-4147-A177-3AD203B41FA5}">
                      <a16:colId xmlns:a16="http://schemas.microsoft.com/office/drawing/2014/main" val="982004154"/>
                    </a:ext>
                  </a:extLst>
                </a:gridCol>
                <a:gridCol w="1080000">
                  <a:extLst>
                    <a:ext uri="{9D8B030D-6E8A-4147-A177-3AD203B41FA5}">
                      <a16:colId xmlns:a16="http://schemas.microsoft.com/office/drawing/2014/main" val="2327248224"/>
                    </a:ext>
                  </a:extLst>
                </a:gridCol>
              </a:tblGrid>
              <a:tr h="396000">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計画期間</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2017</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H29</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2018</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H30</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2019</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R1</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2020</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R2</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2021</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R3</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2022</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R4</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2023</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R5</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extLst>
                  <a:ext uri="{0D108BD9-81ED-4DB2-BD59-A6C34878D82A}">
                    <a16:rowId xmlns:a16="http://schemas.microsoft.com/office/drawing/2014/main" val="486740212"/>
                  </a:ext>
                </a:extLst>
              </a:tr>
              <a:tr h="648000">
                <a:tc>
                  <a:txBody>
                    <a:bodyPr/>
                    <a:lstStyle/>
                    <a:p>
                      <a:pPr algn="ctr"/>
                      <a:endParaRPr kumimoji="1" lang="en-US" altLang="ja-JP" sz="500" b="1" dirty="0" smtClean="0">
                        <a:latin typeface="ＭＳ ゴシック" panose="020B0609070205080204" pitchFamily="49" charset="-128"/>
                        <a:ea typeface="ＭＳ ゴシック" panose="020B0609070205080204" pitchFamily="49" charset="-128"/>
                      </a:endParaRPr>
                    </a:p>
                    <a:p>
                      <a:pPr algn="ctr"/>
                      <a:r>
                        <a:rPr kumimoji="1" lang="ja-JP" altLang="en-US" sz="1200" b="1" dirty="0" smtClean="0">
                          <a:latin typeface="ＭＳ ゴシック" panose="020B0609070205080204" pitchFamily="49" charset="-128"/>
                          <a:ea typeface="ＭＳ ゴシック" panose="020B0609070205080204" pitchFamily="49" charset="-128"/>
                        </a:rPr>
                        <a:t>第３次計画</a:t>
                      </a:r>
                      <a:endParaRPr kumimoji="1" lang="ja-JP" altLang="en-US" sz="1200" b="1"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extLst>
                  <a:ext uri="{0D108BD9-81ED-4DB2-BD59-A6C34878D82A}">
                    <a16:rowId xmlns:a16="http://schemas.microsoft.com/office/drawing/2014/main" val="1820716534"/>
                  </a:ext>
                </a:extLst>
              </a:tr>
            </a:tbl>
          </a:graphicData>
        </a:graphic>
      </p:graphicFrame>
      <p:sp>
        <p:nvSpPr>
          <p:cNvPr id="20" name="右矢印 19"/>
          <p:cNvSpPr/>
          <p:nvPr/>
        </p:nvSpPr>
        <p:spPr>
          <a:xfrm>
            <a:off x="2743138" y="2161203"/>
            <a:ext cx="6408000" cy="432000"/>
          </a:xfrm>
          <a:prstGeom prst="rightArrow">
            <a:avLst>
              <a:gd name="adj1" fmla="val 62589"/>
              <a:gd name="adj2" fmla="val 67229"/>
            </a:avLst>
          </a:prstGeom>
          <a:solidFill>
            <a:srgbClr val="33CCFF"/>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 </a:t>
            </a:r>
            <a:r>
              <a:rPr kumimoji="1" lang="en-US" altLang="ja-JP" sz="1200" b="1" dirty="0" smtClean="0">
                <a:solidFill>
                  <a:schemeClr val="tx1"/>
                </a:solidFill>
                <a:latin typeface="ＭＳ ゴシック" panose="020B0609070205080204" pitchFamily="49" charset="-128"/>
                <a:ea typeface="ＭＳ ゴシック" panose="020B0609070205080204" pitchFamily="49" charset="-128"/>
              </a:rPr>
              <a:t>〈 </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計 画 期 間 </a:t>
            </a:r>
            <a:r>
              <a:rPr kumimoji="1" lang="en-US" altLang="ja-JP" sz="12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p:txBody>
      </p:sp>
      <p:sp>
        <p:nvSpPr>
          <p:cNvPr id="21" name="テキスト ボックス 20"/>
          <p:cNvSpPr txBox="1"/>
          <p:nvPr/>
        </p:nvSpPr>
        <p:spPr>
          <a:xfrm>
            <a:off x="1784885" y="2251751"/>
            <a:ext cx="1008000" cy="216000"/>
          </a:xfrm>
          <a:prstGeom prst="rect">
            <a:avLst/>
          </a:prstGeom>
          <a:noFill/>
        </p:spPr>
        <p:txBody>
          <a:bodyPr wrap="square" lIns="72000" tIns="72000" rIns="72000" bIns="72000" rtlCol="0" anchor="ctr">
            <a:noAutofit/>
          </a:bodyPr>
          <a:lstStyle/>
          <a:p>
            <a:pPr algn="ctr"/>
            <a:r>
              <a:rPr lang="ja-JP" altLang="en-US" sz="1100" dirty="0" smtClean="0">
                <a:latin typeface="ＭＳ ゴシック" panose="020B0609070205080204" pitchFamily="49" charset="-128"/>
                <a:ea typeface="ＭＳ ゴシック" panose="020B0609070205080204" pitchFamily="49" charset="-128"/>
              </a:rPr>
              <a:t>計画策定 ●</a:t>
            </a:r>
            <a:endParaRPr lang="en-US" altLang="ja-JP" sz="1100" dirty="0">
              <a:latin typeface="ＭＳ ゴシック" panose="020B0609070205080204" pitchFamily="49" charset="-128"/>
              <a:ea typeface="ＭＳ ゴシック" panose="020B0609070205080204" pitchFamily="49" charset="-128"/>
            </a:endParaRPr>
          </a:p>
        </p:txBody>
      </p:sp>
      <p:sp>
        <p:nvSpPr>
          <p:cNvPr id="22" name="テキスト ボックス 21"/>
          <p:cNvSpPr txBox="1"/>
          <p:nvPr/>
        </p:nvSpPr>
        <p:spPr>
          <a:xfrm>
            <a:off x="5579707" y="2265198"/>
            <a:ext cx="1080000" cy="216000"/>
          </a:xfrm>
          <a:prstGeom prst="rect">
            <a:avLst/>
          </a:prstGeom>
          <a:noFill/>
        </p:spPr>
        <p:txBody>
          <a:bodyPr wrap="none" lIns="72000" tIns="72000" rIns="72000" bIns="72000" rtlCol="0" anchor="ctr">
            <a:noAutofit/>
          </a:bodyPr>
          <a:lstStyle/>
          <a:p>
            <a:r>
              <a:rPr lang="ja-JP" altLang="en-US" sz="1100" dirty="0" smtClean="0">
                <a:latin typeface="ＭＳ ゴシック" panose="020B0609070205080204" pitchFamily="49" charset="-128"/>
                <a:ea typeface="ＭＳ ゴシック" panose="020B0609070205080204" pitchFamily="49" charset="-128"/>
              </a:rPr>
              <a:t>→ → → → → ● 中間点検</a:t>
            </a:r>
            <a:endParaRPr lang="en-US" altLang="ja-JP" sz="1100" dirty="0">
              <a:latin typeface="ＭＳ ゴシック" panose="020B0609070205080204" pitchFamily="49" charset="-128"/>
              <a:ea typeface="ＭＳ ゴシック" panose="020B0609070205080204" pitchFamily="49" charset="-128"/>
            </a:endParaRPr>
          </a:p>
        </p:txBody>
      </p:sp>
      <p:sp>
        <p:nvSpPr>
          <p:cNvPr id="23" name="テキスト ボックス 22"/>
          <p:cNvSpPr txBox="1"/>
          <p:nvPr/>
        </p:nvSpPr>
        <p:spPr>
          <a:xfrm>
            <a:off x="5573235" y="2031383"/>
            <a:ext cx="1499918" cy="188572"/>
          </a:xfrm>
          <a:prstGeom prst="rect">
            <a:avLst/>
          </a:prstGeom>
          <a:noFill/>
        </p:spPr>
        <p:txBody>
          <a:bodyPr wrap="none" lIns="72000" tIns="72000" rIns="72000" bIns="72000" rtlCol="0" anchor="ctr">
            <a:noAutofit/>
          </a:bodyPr>
          <a:lstStyle/>
          <a:p>
            <a:r>
              <a:rPr lang="ja-JP" altLang="en-US" sz="1000" b="1" dirty="0" smtClean="0">
                <a:solidFill>
                  <a:srgbClr val="FF0000"/>
                </a:solidFill>
                <a:latin typeface="ＭＳ ゴシック" panose="020B0609070205080204" pitchFamily="49" charset="-128"/>
                <a:ea typeface="ＭＳ ゴシック" panose="020B0609070205080204" pitchFamily="49" charset="-128"/>
              </a:rPr>
              <a:t>時期を変更（後ろ倒し）</a:t>
            </a:r>
            <a:endParaRPr lang="en-US" altLang="ja-JP" sz="1000" b="1" dirty="0">
              <a:solidFill>
                <a:srgbClr val="FF0000"/>
              </a:solidFill>
              <a:latin typeface="ＭＳ ゴシック" panose="020B0609070205080204" pitchFamily="49" charset="-128"/>
              <a:ea typeface="ＭＳ ゴシック" panose="020B0609070205080204" pitchFamily="49" charset="-128"/>
            </a:endParaRPr>
          </a:p>
        </p:txBody>
      </p:sp>
      <p:cxnSp>
        <p:nvCxnSpPr>
          <p:cNvPr id="11" name="直線コネクタ 10"/>
          <p:cNvCxnSpPr/>
          <p:nvPr/>
        </p:nvCxnSpPr>
        <p:spPr>
          <a:xfrm flipH="1">
            <a:off x="588430" y="2651893"/>
            <a:ext cx="5355170" cy="388463"/>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7029677" y="2651893"/>
            <a:ext cx="2143904" cy="400564"/>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4822774" y="4241110"/>
            <a:ext cx="2074258" cy="426607"/>
          </a:xfrm>
          <a:prstGeom prst="rect">
            <a:avLst/>
          </a:prstGeom>
          <a:noFill/>
        </p:spPr>
        <p:txBody>
          <a:bodyPr wrap="square" lIns="72000" tIns="72000" rIns="72000" bIns="72000" rtlCol="0" anchor="t">
            <a:noAutofit/>
          </a:bodyPr>
          <a:lstStyle/>
          <a:p>
            <a:pPr algn="r"/>
            <a:r>
              <a:rPr lang="en-US" altLang="ja-JP" sz="1100" dirty="0">
                <a:latin typeface="ＭＳ ゴシック" panose="020B0609070205080204" pitchFamily="49" charset="-128"/>
                <a:ea typeface="ＭＳ ゴシック" panose="020B0609070205080204" pitchFamily="49" charset="-128"/>
              </a:rPr>
              <a:t>4</a:t>
            </a:r>
            <a:r>
              <a:rPr lang="ja-JP" altLang="en-US" sz="1100" dirty="0" smtClean="0">
                <a:latin typeface="ＭＳ ゴシック" panose="020B0609070205080204" pitchFamily="49" charset="-128"/>
                <a:ea typeface="ＭＳ ゴシック" panose="020B0609070205080204" pitchFamily="49" charset="-128"/>
              </a:rPr>
              <a:t>計画意見交換会</a:t>
            </a:r>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の開催 ◆</a:t>
            </a:r>
            <a:endParaRPr lang="en-US" altLang="ja-JP" sz="1100" dirty="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492819" y="5064355"/>
            <a:ext cx="8658319" cy="1261884"/>
          </a:xfrm>
          <a:prstGeom prst="rect">
            <a:avLst/>
          </a:prstGeom>
          <a:noFill/>
        </p:spPr>
        <p:txBody>
          <a:bodyPr wrap="square" rtlCol="0">
            <a:spAutoFit/>
          </a:bodyPr>
          <a:lstStyle/>
          <a:p>
            <a:r>
              <a:rPr kumimoji="1" lang="en-US" altLang="ja-JP" sz="1200" dirty="0" smtClean="0">
                <a:latin typeface="ＭＳ ゴシック" panose="020B0609070205080204" pitchFamily="49" charset="-128"/>
                <a:ea typeface="ＭＳ ゴシック" panose="020B0609070205080204" pitchFamily="49" charset="-128"/>
              </a:rPr>
              <a:t>※</a:t>
            </a:r>
            <a:r>
              <a:rPr kumimoji="1" lang="ja-JP" altLang="en-US" sz="1200" dirty="0" smtClean="0">
                <a:latin typeface="ＭＳ ゴシック" panose="020B0609070205080204" pitchFamily="49" charset="-128"/>
                <a:ea typeface="ＭＳ ゴシック" panose="020B0609070205080204" pitchFamily="49" charset="-128"/>
              </a:rPr>
              <a:t>健康づくり関連</a:t>
            </a:r>
            <a:r>
              <a:rPr kumimoji="1" lang="en-US" altLang="ja-JP" sz="1200" dirty="0" smtClean="0">
                <a:latin typeface="ＭＳ ゴシック" panose="020B0609070205080204" pitchFamily="49" charset="-128"/>
                <a:ea typeface="ＭＳ ゴシック" panose="020B0609070205080204" pitchFamily="49" charset="-128"/>
              </a:rPr>
              <a:t>4</a:t>
            </a:r>
            <a:r>
              <a:rPr kumimoji="1" lang="ja-JP" altLang="en-US" sz="1200" dirty="0" smtClean="0">
                <a:latin typeface="ＭＳ ゴシック" panose="020B0609070205080204" pitchFamily="49" charset="-128"/>
                <a:ea typeface="ＭＳ ゴシック" panose="020B0609070205080204" pitchFamily="49" charset="-128"/>
              </a:rPr>
              <a:t>計画の推進に向けた意見交換会（令和</a:t>
            </a:r>
            <a:r>
              <a:rPr kumimoji="1" lang="en-US" altLang="ja-JP" sz="1200" dirty="0" smtClean="0">
                <a:latin typeface="ＭＳ ゴシック" panose="020B0609070205080204" pitchFamily="49" charset="-128"/>
                <a:ea typeface="ＭＳ ゴシック" panose="020B0609070205080204" pitchFamily="49" charset="-128"/>
              </a:rPr>
              <a:t>3</a:t>
            </a:r>
            <a:r>
              <a:rPr kumimoji="1" lang="ja-JP" altLang="en-US" sz="1200" dirty="0" smtClean="0">
                <a:latin typeface="ＭＳ ゴシック" panose="020B0609070205080204" pitchFamily="49" charset="-128"/>
                <a:ea typeface="ＭＳ ゴシック" panose="020B0609070205080204" pitchFamily="49" charset="-128"/>
              </a:rPr>
              <a:t>年</a:t>
            </a:r>
            <a:r>
              <a:rPr kumimoji="1" lang="en-US" altLang="ja-JP" sz="1200" dirty="0" smtClean="0">
                <a:latin typeface="ＭＳ ゴシック" panose="020B0609070205080204" pitchFamily="49" charset="-128"/>
                <a:ea typeface="ＭＳ ゴシック" panose="020B0609070205080204" pitchFamily="49" charset="-128"/>
              </a:rPr>
              <a:t>12</a:t>
            </a:r>
            <a:r>
              <a:rPr kumimoji="1" lang="ja-JP" altLang="en-US" sz="1200" dirty="0" smtClean="0">
                <a:latin typeface="ＭＳ ゴシック" panose="020B0609070205080204" pitchFamily="49" charset="-128"/>
                <a:ea typeface="ＭＳ ゴシック" panose="020B0609070205080204" pitchFamily="49" charset="-128"/>
              </a:rPr>
              <a:t>月</a:t>
            </a:r>
            <a:r>
              <a:rPr kumimoji="1" lang="en-US" altLang="ja-JP" sz="1200" dirty="0" smtClean="0">
                <a:latin typeface="ＭＳ ゴシック" panose="020B0609070205080204" pitchFamily="49" charset="-128"/>
                <a:ea typeface="ＭＳ ゴシック" panose="020B0609070205080204" pitchFamily="49" charset="-128"/>
              </a:rPr>
              <a:t>16</a:t>
            </a:r>
            <a:r>
              <a:rPr kumimoji="1" lang="ja-JP" altLang="en-US" sz="1200" dirty="0" smtClean="0">
                <a:latin typeface="ＭＳ ゴシック" panose="020B0609070205080204" pitchFamily="49" charset="-128"/>
                <a:ea typeface="ＭＳ ゴシック" panose="020B0609070205080204" pitchFamily="49" charset="-128"/>
              </a:rPr>
              <a:t>日）</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a:t>
            </a:r>
            <a:r>
              <a:rPr kumimoji="1" lang="ja-JP" altLang="en-US" sz="1200" dirty="0" smtClean="0">
                <a:latin typeface="ＭＳ ゴシック" panose="020B0609070205080204" pitchFamily="49" charset="-128"/>
                <a:ea typeface="ＭＳ ゴシック" panose="020B0609070205080204" pitchFamily="49" charset="-128"/>
              </a:rPr>
              <a:t>各計画の点検・見直し結果を審議する各審議会の開催に先立ち、各審議会を代表する委員（下記</a:t>
            </a:r>
            <a:r>
              <a:rPr kumimoji="1" lang="en-US" altLang="ja-JP" sz="1200" dirty="0" smtClean="0">
                <a:latin typeface="ＭＳ ゴシック" panose="020B0609070205080204" pitchFamily="49" charset="-128"/>
                <a:ea typeface="ＭＳ ゴシック" panose="020B0609070205080204" pitchFamily="49" charset="-128"/>
              </a:rPr>
              <a:t>4</a:t>
            </a:r>
            <a:r>
              <a:rPr kumimoji="1" lang="ja-JP" altLang="en-US" sz="1200" dirty="0" smtClean="0">
                <a:latin typeface="ＭＳ ゴシック" panose="020B0609070205080204" pitchFamily="49" charset="-128"/>
                <a:ea typeface="ＭＳ ゴシック" panose="020B0609070205080204" pitchFamily="49" charset="-128"/>
              </a:rPr>
              <a:t>名）から、</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a:t>
            </a:r>
            <a:r>
              <a:rPr kumimoji="1" lang="ja-JP" altLang="en-US" sz="1200" dirty="0" smtClean="0">
                <a:latin typeface="ＭＳ ゴシック" panose="020B0609070205080204" pitchFamily="49" charset="-128"/>
                <a:ea typeface="ＭＳ ゴシック" panose="020B0609070205080204" pitchFamily="49" charset="-128"/>
              </a:rPr>
              <a:t>計画間の連携等、今後の各計画に基づく各種取組みの実施にあたり、助言や提言をいただくことを目的に開催</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a:t>
            </a:r>
            <a:r>
              <a:rPr kumimoji="1" lang="ja-JP" altLang="en-US" sz="1200" dirty="0" smtClean="0">
                <a:latin typeface="ＭＳ ゴシック" panose="020B0609070205080204" pitchFamily="49" charset="-128"/>
                <a:ea typeface="ＭＳ ゴシック" panose="020B0609070205080204" pitchFamily="49" charset="-128"/>
              </a:rPr>
              <a:t>（参考資料</a:t>
            </a:r>
            <a:r>
              <a:rPr kumimoji="1" lang="en-US" altLang="ja-JP" sz="1200" dirty="0">
                <a:latin typeface="ＭＳ ゴシック" panose="020B0609070205080204" pitchFamily="49" charset="-128"/>
                <a:ea typeface="ＭＳ ゴシック" panose="020B0609070205080204" pitchFamily="49" charset="-128"/>
              </a:rPr>
              <a:t>1</a:t>
            </a:r>
            <a:r>
              <a:rPr kumimoji="1" lang="ja-JP" altLang="en-US" sz="1200" dirty="0" smtClean="0">
                <a:latin typeface="ＭＳ ゴシック" panose="020B0609070205080204" pitchFamily="49" charset="-128"/>
                <a:ea typeface="ＭＳ ゴシック" panose="020B0609070205080204" pitchFamily="49" charset="-128"/>
              </a:rPr>
              <a:t>参照）</a:t>
            </a:r>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4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　　〇大阪府地域職域連携推進協議会：磯委員　　 〇大阪府生涯歯科保健推進審議会：天野委員</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a:t>
            </a:r>
            <a:r>
              <a:rPr kumimoji="1" lang="ja-JP" altLang="en-US" sz="1200" dirty="0" smtClean="0">
                <a:latin typeface="ＭＳ ゴシック" panose="020B0609070205080204" pitchFamily="49" charset="-128"/>
                <a:ea typeface="ＭＳ ゴシック" panose="020B0609070205080204" pitchFamily="49" charset="-128"/>
              </a:rPr>
              <a:t>　〇大阪府食育推進計画評価審議会：藤原委員　 〇大阪府がん対策推進委員会    ：松浦委員</a:t>
            </a:r>
            <a:endParaRPr kumimoji="1" lang="en-US" altLang="ja-JP" sz="1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25562085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806</Words>
  <PresentationFormat>A4 210 x 297 mm</PresentationFormat>
  <Paragraphs>83</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Meiryo UI</vt:lpstr>
      <vt:lpstr>ＭＳ Ｐゴシック</vt:lpstr>
      <vt:lpstr>ＭＳ 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2022-04-08T04:09:54Z</dcterms:created>
  <dcterms:modified xsi:type="dcterms:W3CDTF">2022-04-08T04:10:05Z</dcterms:modified>
</cp:coreProperties>
</file>