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2"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747"/>
    <a:srgbClr val="33CCFF"/>
    <a:srgbClr val="CC99FF"/>
    <a:srgbClr val="800080"/>
    <a:srgbClr val="76A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4660"/>
  </p:normalViewPr>
  <p:slideViewPr>
    <p:cSldViewPr snapToGrid="0">
      <p:cViewPr varScale="1">
        <p:scale>
          <a:sx n="69" d="100"/>
          <a:sy n="69" d="100"/>
        </p:scale>
        <p:origin x="14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1E2013-6FE4-4950-80EC-A385F7CB197A}" type="datetimeFigureOut">
              <a:rPr kumimoji="1" lang="ja-JP" altLang="en-US" smtClean="0"/>
              <a:t>2021/3/22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CC2F1CE-0C7F-4BED-92D5-9F333A6498CF}" type="slidenum">
              <a:rPr kumimoji="1" lang="ja-JP" altLang="en-US" smtClean="0"/>
              <a:t>‹#›</a:t>
            </a:fld>
            <a:endParaRPr kumimoji="1" lang="ja-JP" altLang="en-US"/>
          </a:p>
        </p:txBody>
      </p:sp>
    </p:spTree>
    <p:extLst>
      <p:ext uri="{BB962C8B-B14F-4D97-AF65-F5344CB8AC3E}">
        <p14:creationId xmlns:p14="http://schemas.microsoft.com/office/powerpoint/2010/main" val="3479614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51C50D6-3586-4306-8893-04FA4A20F539}" type="datetime1">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730049" y="6548864"/>
            <a:ext cx="2160000" cy="288000"/>
          </a:xfrm>
        </p:spPr>
        <p:txBody>
          <a:bodyPr/>
          <a:lstStyle>
            <a:lvl1pPr>
              <a:defRPr sz="1100"/>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209665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E652C-F397-48D9-9E6F-89FDDDCFC257}" type="datetime1">
              <a:rPr kumimoji="1" lang="ja-JP" altLang="en-US" smtClean="0"/>
              <a:t>2021/3/22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65711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F7267-CD5F-4158-9DAE-DB3FE90B6778}" type="datetime1">
              <a:rPr kumimoji="1" lang="ja-JP" altLang="en-US" smtClean="0"/>
              <a:t>2021/3/22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5825" y="6464640"/>
            <a:ext cx="2228850" cy="365125"/>
          </a:xfrm>
          <a:prstGeom prst="rect">
            <a:avLst/>
          </a:prstGeom>
        </p:spPr>
        <p:txBody>
          <a:bodyPr vert="horz" lIns="91440" tIns="45720" rIns="91440" bIns="45720" rtlCol="0" anchor="ctr"/>
          <a:lstStyle>
            <a:lvl1pPr algn="r">
              <a:defRPr sz="1200">
                <a:solidFill>
                  <a:srgbClr val="474747"/>
                </a:solidFill>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963658565"/>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55302" y="219883"/>
            <a:ext cx="7200000" cy="432000"/>
          </a:xfrm>
          <a:prstGeom prst="rect">
            <a:avLst/>
          </a:prstGeom>
          <a:ln w="25400" cmpd="dbl">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rtlCol="0" anchor="ctr"/>
          <a:lstStyle/>
          <a:p>
            <a:pPr algn="ctr"/>
            <a:r>
              <a:rPr lang="ja-JP" altLang="en-US" b="1" dirty="0" smtClean="0">
                <a:latin typeface="Meiryo UI" panose="020B0604030504040204" pitchFamily="50" charset="-128"/>
                <a:ea typeface="Meiryo UI" panose="020B0604030504040204" pitchFamily="50" charset="-128"/>
              </a:rPr>
              <a:t>第</a:t>
            </a:r>
            <a:r>
              <a:rPr lang="ja-JP" altLang="en-US" b="1" dirty="0">
                <a:latin typeface="Meiryo UI" panose="020B0604030504040204" pitchFamily="50" charset="-128"/>
                <a:ea typeface="Meiryo UI" panose="020B0604030504040204" pitchFamily="50" charset="-128"/>
              </a:rPr>
              <a:t>３</a:t>
            </a:r>
            <a:r>
              <a:rPr lang="ja-JP" altLang="en-US" b="1" dirty="0" smtClean="0">
                <a:latin typeface="Meiryo UI" panose="020B0604030504040204" pitchFamily="50" charset="-128"/>
                <a:ea typeface="Meiryo UI" panose="020B0604030504040204" pitchFamily="50" charset="-128"/>
              </a:rPr>
              <a:t>次大阪府食育推進計画に</a:t>
            </a:r>
            <a:r>
              <a:rPr lang="ja-JP" altLang="en-US" b="1" dirty="0">
                <a:latin typeface="Meiryo UI" panose="020B0604030504040204" pitchFamily="50" charset="-128"/>
                <a:ea typeface="Meiryo UI" panose="020B0604030504040204" pitchFamily="50" charset="-128"/>
              </a:rPr>
              <a:t>おける中間点検・見直しについて</a:t>
            </a:r>
          </a:p>
        </p:txBody>
      </p:sp>
      <p:sp>
        <p:nvSpPr>
          <p:cNvPr id="5" name="テキスト ボックス 4"/>
          <p:cNvSpPr txBox="1"/>
          <p:nvPr/>
        </p:nvSpPr>
        <p:spPr>
          <a:xfrm>
            <a:off x="541369" y="834160"/>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計画における規定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grpSp>
        <p:nvGrpSpPr>
          <p:cNvPr id="6" name="グループ化 5"/>
          <p:cNvGrpSpPr/>
          <p:nvPr/>
        </p:nvGrpSpPr>
        <p:grpSpPr>
          <a:xfrm>
            <a:off x="630418" y="2913560"/>
            <a:ext cx="8505189" cy="1499060"/>
            <a:chOff x="719812" y="3741191"/>
            <a:chExt cx="8505189" cy="1499060"/>
          </a:xfrm>
        </p:grpSpPr>
        <p:sp>
          <p:nvSpPr>
            <p:cNvPr id="18" name="テキスト ボックス 17"/>
            <p:cNvSpPr txBox="1"/>
            <p:nvPr/>
          </p:nvSpPr>
          <p:spPr>
            <a:xfrm>
              <a:off x="719812" y="3741191"/>
              <a:ext cx="5184000" cy="86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108000" tIns="72000" rIns="72000" bIns="72000" rtlCol="0" anchor="ctr">
              <a:noAutofit/>
            </a:bodyPr>
            <a:lstStyle/>
            <a:p>
              <a:r>
                <a:rPr lang="ja-JP" altLang="en-US" sz="1200" dirty="0" smtClean="0">
                  <a:latin typeface="ＭＳ ゴシック" panose="020B0609070205080204" pitchFamily="49" charset="-128"/>
                  <a:ea typeface="ＭＳ ゴシック" panose="020B0609070205080204" pitchFamily="49" charset="-128"/>
                </a:rPr>
                <a:t>健康</a:t>
              </a:r>
              <a:r>
                <a:rPr lang="ja-JP" altLang="en-US" sz="1200" dirty="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取り巻く</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状況</a:t>
              </a:r>
              <a:r>
                <a:rPr lang="ja-JP" altLang="en-US" sz="1200" dirty="0">
                  <a:latin typeface="ＭＳ ゴシック" panose="020B0609070205080204" pitchFamily="49" charset="-128"/>
                  <a:ea typeface="ＭＳ ゴシック" panose="020B0609070205080204" pitchFamily="49" charset="-128"/>
                </a:rPr>
                <a:t>の変化</a:t>
              </a:r>
            </a:p>
          </p:txBody>
        </p:sp>
        <p:sp>
          <p:nvSpPr>
            <p:cNvPr id="15" name="テキスト ボックス 14"/>
            <p:cNvSpPr txBox="1"/>
            <p:nvPr/>
          </p:nvSpPr>
          <p:spPr>
            <a:xfrm>
              <a:off x="1952807"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社会・経済情勢等</a:t>
              </a:r>
            </a:p>
          </p:txBody>
        </p:sp>
        <p:sp>
          <p:nvSpPr>
            <p:cNvPr id="16" name="テキスト ボックス 15"/>
            <p:cNvSpPr txBox="1"/>
            <p:nvPr/>
          </p:nvSpPr>
          <p:spPr>
            <a:xfrm>
              <a:off x="2599799" y="3860989"/>
              <a:ext cx="2539069" cy="296369"/>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法令や国の計画等の</a:t>
              </a:r>
              <a:r>
                <a:rPr lang="ja-JP" altLang="en-US" sz="1200" dirty="0" smtClean="0">
                  <a:latin typeface="ＭＳ Ｐゴシック" panose="020B0600070205080204" pitchFamily="50" charset="-128"/>
                  <a:ea typeface="ＭＳ Ｐゴシック" panose="020B0600070205080204" pitchFamily="50" charset="-128"/>
                </a:rPr>
                <a:t>改定</a:t>
              </a:r>
              <a:r>
                <a:rPr lang="en-US" altLang="ja-JP"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719813"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数値目標の達成状況</a:t>
              </a:r>
              <a:endParaRPr lang="ja-JP" altLang="en-US" sz="12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3383812"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食育の取組みの進捗状況</a:t>
              </a:r>
              <a:endParaRPr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6519571" y="3880746"/>
              <a:ext cx="360000" cy="1224000"/>
            </a:xfrm>
            <a:prstGeom prst="rect">
              <a:avLst/>
            </a:prstGeom>
            <a:solidFill>
              <a:schemeClr val="accent1">
                <a:lumMod val="40000"/>
                <a:lumOff val="60000"/>
              </a:schemeClr>
            </a:solidFill>
            <a:ln w="12700" cmpd="sng">
              <a:noFill/>
            </a:ln>
          </p:spPr>
          <p:txBody>
            <a:bodyPr vert="eaVert"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点検・見直し</a:t>
              </a:r>
              <a:endParaRPr lang="ja-JP" altLang="en-US" sz="12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7353001" y="4240746"/>
              <a:ext cx="1872000" cy="504000"/>
            </a:xfrm>
            <a:prstGeom prst="roundRect">
              <a:avLst>
                <a:gd name="adj" fmla="val 0"/>
              </a:avLst>
            </a:prstGeom>
            <a:solidFill>
              <a:schemeClr val="accent1">
                <a:lumMod val="40000"/>
                <a:lumOff val="60000"/>
              </a:schemeClr>
            </a:solidFill>
            <a:ln w="25400" cmpd="dbl">
              <a:solidFill>
                <a:schemeClr val="accent1">
                  <a:lumMod val="75000"/>
                </a:schemeClr>
              </a:solidFill>
            </a:ln>
          </p:spPr>
          <p:txBody>
            <a:bodyPr vert="horz"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令和</a:t>
              </a:r>
              <a:r>
                <a:rPr lang="en-US" altLang="ja-JP" sz="1200" strike="sngStrike" dirty="0" smtClean="0">
                  <a:latin typeface="ＭＳ ゴシック" panose="020B0609070205080204" pitchFamily="49" charset="-128"/>
                  <a:ea typeface="ＭＳ ゴシック" panose="020B0609070205080204" pitchFamily="49" charset="-128"/>
                </a:rPr>
                <a:t>2</a:t>
              </a:r>
              <a:r>
                <a:rPr lang="ja-JP" altLang="en-US" sz="1200" strike="sngStrike" dirty="0" smtClean="0">
                  <a:latin typeface="ＭＳ ゴシック" panose="020B0609070205080204" pitchFamily="49" charset="-128"/>
                  <a:ea typeface="ＭＳ ゴシック" panose="020B0609070205080204" pitchFamily="49" charset="-128"/>
                </a:rPr>
                <a:t>年度</a:t>
              </a:r>
              <a:r>
                <a:rPr lang="en-US" altLang="ja-JP" sz="1200" dirty="0" smtClean="0">
                  <a:solidFill>
                    <a:srgbClr val="FF0000"/>
                  </a:solidFill>
                  <a:latin typeface="ＭＳ ゴシック" panose="020B0609070205080204" pitchFamily="49" charset="-128"/>
                  <a:ea typeface="ＭＳ ゴシック" panose="020B0609070205080204" pitchFamily="49" charset="-128"/>
                </a:rPr>
                <a:t>3</a:t>
              </a:r>
              <a:r>
                <a:rPr lang="ja-JP" altLang="en-US" sz="1200" dirty="0" smtClean="0">
                  <a:solidFill>
                    <a:srgbClr val="FF0000"/>
                  </a:solidFill>
                  <a:latin typeface="ＭＳ ゴシック" panose="020B0609070205080204" pitchFamily="49" charset="-128"/>
                  <a:ea typeface="ＭＳ ゴシック" panose="020B0609070205080204" pitchFamily="49" charset="-128"/>
                </a:rPr>
                <a:t>年度</a:t>
              </a:r>
              <a:endParaRPr lang="ja-JP" altLang="en-US" sz="1200" dirty="0">
                <a:solidFill>
                  <a:srgbClr val="FF0000"/>
                </a:solidFill>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食育推進計画評価審議会</a:t>
              </a:r>
              <a:endParaRPr lang="ja-JP" altLang="en-US" sz="12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3947013"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その他状況の変化等</a:t>
              </a:r>
              <a:endParaRPr lang="ja-JP" altLang="en-US" sz="1200" dirty="0">
                <a:latin typeface="ＭＳ Ｐゴシック" panose="020B0600070205080204" pitchFamily="50" charset="-128"/>
                <a:ea typeface="ＭＳ Ｐゴシック" panose="020B0600070205080204" pitchFamily="50" charset="-128"/>
              </a:endParaRPr>
            </a:p>
          </p:txBody>
        </p:sp>
        <p:sp>
          <p:nvSpPr>
            <p:cNvPr id="3" name="右中かっこ 2"/>
            <p:cNvSpPr/>
            <p:nvPr/>
          </p:nvSpPr>
          <p:spPr>
            <a:xfrm>
              <a:off x="6024332" y="3811092"/>
              <a:ext cx="360000" cy="1368000"/>
            </a:xfrm>
            <a:prstGeom prst="rightBrace">
              <a:avLst>
                <a:gd name="adj1" fmla="val 20528"/>
                <a:gd name="adj2" fmla="val 50000"/>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右矢印 23"/>
            <p:cNvSpPr/>
            <p:nvPr/>
          </p:nvSpPr>
          <p:spPr>
            <a:xfrm>
              <a:off x="6927712" y="4204746"/>
              <a:ext cx="360000" cy="57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p:cNvSpPr txBox="1"/>
          <p:nvPr/>
        </p:nvSpPr>
        <p:spPr>
          <a:xfrm>
            <a:off x="541369" y="1723450"/>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中間点検・見直しの方針</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469369" y="2025765"/>
            <a:ext cx="8928000" cy="941501"/>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点検にあたっては、社会・経済情勢等のほか、関係法令や国の計画等の改定等も含めた食を取り巻く状況変化を踏まえて実施します。また、計画</a:t>
            </a:r>
            <a:r>
              <a:rPr lang="ja-JP" altLang="en-US" sz="1200" dirty="0">
                <a:latin typeface="ＭＳ ゴシック" panose="020B0609070205080204" pitchFamily="49" charset="-128"/>
                <a:ea typeface="ＭＳ ゴシック" panose="020B0609070205080204" pitchFamily="49" charset="-128"/>
              </a:rPr>
              <a:t>において定める</a:t>
            </a:r>
            <a:r>
              <a:rPr lang="ja-JP" altLang="en-US" sz="1200" dirty="0" smtClean="0">
                <a:latin typeface="ＭＳ ゴシック" panose="020B0609070205080204" pitchFamily="49" charset="-128"/>
                <a:ea typeface="ＭＳ ゴシック" panose="020B0609070205080204" pitchFamily="49" charset="-128"/>
              </a:rPr>
              <a:t>「取組みの目標」については、最新データを把握し、その達成状況の判定を行います。なお、これまで計画に基づき実施してきた食育の取組みの進捗状況も加味するものとします。</a:t>
            </a:r>
            <a:endParaRPr lang="en-US" altLang="ja-JP" sz="12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541369" y="1167431"/>
            <a:ext cx="5617384"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次大阪府食育推進計画（平成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年度～令和</a:t>
            </a:r>
            <a:r>
              <a:rPr lang="en-US" altLang="ja-JP" sz="1200" dirty="0" smtClean="0">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年度）の中間年となる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年度に、社会・経済情勢等を</a:t>
            </a:r>
            <a:r>
              <a:rPr lang="ja-JP" altLang="en-US" sz="1200" dirty="0">
                <a:latin typeface="ＭＳ ゴシック" panose="020B0609070205080204" pitchFamily="49" charset="-128"/>
                <a:ea typeface="ＭＳ ゴシック" panose="020B0609070205080204" pitchFamily="49" charset="-128"/>
              </a:rPr>
              <a:t>踏まえ</a:t>
            </a:r>
            <a:r>
              <a:rPr lang="ja-JP" altLang="en-US" sz="1200" dirty="0" smtClean="0">
                <a:latin typeface="ＭＳ ゴシック" panose="020B0609070205080204" pitchFamily="49" charset="-128"/>
                <a:ea typeface="ＭＳ ゴシック" panose="020B0609070205080204" pitchFamily="49" charset="-128"/>
              </a:rPr>
              <a:t>、点検</a:t>
            </a:r>
            <a:r>
              <a:rPr lang="ja-JP" altLang="en-US" sz="1200" dirty="0">
                <a:latin typeface="ＭＳ ゴシック" panose="020B0609070205080204" pitchFamily="49" charset="-128"/>
                <a:ea typeface="ＭＳ ゴシック" panose="020B0609070205080204" pitchFamily="49" charset="-128"/>
              </a:rPr>
              <a:t>・見直しを</a:t>
            </a:r>
            <a:r>
              <a:rPr lang="ja-JP" altLang="en-US" sz="1200" dirty="0" smtClean="0">
                <a:latin typeface="ＭＳ ゴシック" panose="020B0609070205080204" pitchFamily="49" charset="-128"/>
                <a:ea typeface="ＭＳ ゴシック" panose="020B0609070205080204" pitchFamily="49" charset="-128"/>
              </a:rPr>
              <a:t>実施</a:t>
            </a:r>
            <a:endParaRPr lang="en-US" altLang="ja-JP" sz="12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225403" y="4597603"/>
            <a:ext cx="9647725" cy="2123658"/>
          </a:xfrm>
          <a:prstGeom prst="rect">
            <a:avLst/>
          </a:prstGeom>
        </p:spPr>
        <p:txBody>
          <a:bodyPr wrap="square">
            <a:spAutoFit/>
          </a:bodyPr>
          <a:lstStyle/>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第</a:t>
            </a:r>
            <a:r>
              <a:rPr lang="en-US" altLang="ja-JP" sz="1200" u="sng" dirty="0" smtClean="0">
                <a:latin typeface="ＭＳ ゴシック" panose="020B0609070205080204" pitchFamily="49" charset="-128"/>
                <a:ea typeface="ＭＳ ゴシック" panose="020B0609070205080204" pitchFamily="49" charset="-128"/>
              </a:rPr>
              <a:t>4</a:t>
            </a:r>
            <a:r>
              <a:rPr lang="ja-JP" altLang="en-US" sz="1200" u="sng" dirty="0" smtClean="0">
                <a:latin typeface="ＭＳ ゴシック" panose="020B0609070205080204" pitchFamily="49" charset="-128"/>
                <a:ea typeface="ＭＳ ゴシック" panose="020B0609070205080204" pitchFamily="49" charset="-128"/>
              </a:rPr>
              <a:t>次食育推進基本計画</a:t>
            </a:r>
            <a:endParaRPr lang="en-US" altLang="ja-JP" sz="1200" u="sng"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国は令和元年度に第</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次基本計画の進捗状況について分析・評価を行うとともに、第</a:t>
            </a:r>
            <a:r>
              <a:rPr lang="en-US" altLang="ja-JP" sz="1200" dirty="0" smtClean="0">
                <a:latin typeface="ＭＳ ゴシック" panose="020B0609070205080204" pitchFamily="49" charset="-128"/>
                <a:ea typeface="ＭＳ ゴシック" panose="020B0609070205080204" pitchFamily="49" charset="-128"/>
              </a:rPr>
              <a:t>4</a:t>
            </a:r>
            <a:r>
              <a:rPr lang="ja-JP" altLang="en-US" sz="1200" dirty="0" smtClean="0">
                <a:latin typeface="ＭＳ ゴシック" panose="020B0609070205080204" pitchFamily="49" charset="-128"/>
                <a:ea typeface="ＭＳ ゴシック" panose="020B0609070205080204" pitchFamily="49" charset="-128"/>
              </a:rPr>
              <a:t>次食育推進基本計画を作成するにあたり、</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論点に</a:t>
            </a:r>
            <a:r>
              <a:rPr lang="ja-JP" altLang="en-US" sz="1200" dirty="0" smtClean="0">
                <a:latin typeface="ＭＳ ゴシック" panose="020B0609070205080204" pitchFamily="49" charset="-128"/>
                <a:ea typeface="ＭＳ ゴシック" panose="020B0609070205080204" pitchFamily="49" charset="-128"/>
              </a:rPr>
              <a:t>ついて</a:t>
            </a:r>
            <a:r>
              <a:rPr lang="ja-JP" altLang="en-US" sz="1200" dirty="0" smtClean="0">
                <a:latin typeface="ＭＳ ゴシック" panose="020B0609070205080204" pitchFamily="49" charset="-128"/>
                <a:ea typeface="ＭＳ ゴシック" panose="020B0609070205080204" pitchFamily="49" charset="-128"/>
              </a:rPr>
              <a:t>整理を行う。第</a:t>
            </a:r>
            <a:r>
              <a:rPr lang="en-US" altLang="ja-JP" sz="1200" dirty="0" smtClean="0">
                <a:latin typeface="ＭＳ ゴシック" panose="020B0609070205080204" pitchFamily="49" charset="-128"/>
                <a:ea typeface="ＭＳ ゴシック" panose="020B0609070205080204" pitchFamily="49" charset="-128"/>
              </a:rPr>
              <a:t>4</a:t>
            </a:r>
            <a:r>
              <a:rPr lang="ja-JP" altLang="en-US" sz="1200" dirty="0" smtClean="0">
                <a:latin typeface="ＭＳ ゴシック" panose="020B0609070205080204" pitchFamily="49" charset="-128"/>
                <a:ea typeface="ＭＳ ゴシック" panose="020B0609070205080204" pitchFamily="49" charset="-128"/>
              </a:rPr>
              <a:t>次計画は令和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年度中</a:t>
            </a:r>
            <a:r>
              <a:rPr lang="ja-JP" altLang="en-US" sz="1200" dirty="0" smtClean="0">
                <a:latin typeface="ＭＳ ゴシック" panose="020B0609070205080204" pitchFamily="49" charset="-128"/>
                <a:ea typeface="ＭＳ ゴシック" panose="020B0609070205080204" pitchFamily="49" charset="-128"/>
              </a:rPr>
              <a:t>に</a:t>
            </a:r>
            <a:r>
              <a:rPr lang="ja-JP" altLang="en-US" sz="1200" dirty="0">
                <a:latin typeface="ＭＳ ゴシック" panose="020B0609070205080204" pitchFamily="49" charset="-128"/>
                <a:ea typeface="ＭＳ ゴシック" panose="020B0609070205080204" pitchFamily="49" charset="-128"/>
              </a:rPr>
              <a:t>公表</a:t>
            </a:r>
            <a:r>
              <a:rPr lang="ja-JP" altLang="en-US" sz="1200" dirty="0" smtClean="0">
                <a:latin typeface="ＭＳ ゴシック" panose="020B0609070205080204" pitchFamily="49" charset="-128"/>
                <a:ea typeface="ＭＳ ゴシック" panose="020B0609070205080204" pitchFamily="49" charset="-128"/>
              </a:rPr>
              <a:t>予定</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a:t>
            </a:r>
            <a:r>
              <a:rPr lang="ja-JP" altLang="en-US" sz="1200" u="sng" dirty="0">
                <a:latin typeface="ＭＳ ゴシック" panose="020B0609070205080204" pitchFamily="49" charset="-128"/>
                <a:ea typeface="ＭＳ ゴシック" panose="020B0609070205080204" pitchFamily="49" charset="-128"/>
              </a:rPr>
              <a:t>食品ロスの削減の推進に関する</a:t>
            </a:r>
            <a:r>
              <a:rPr lang="ja-JP" altLang="en-US" sz="1200" u="sng" dirty="0" smtClean="0">
                <a:latin typeface="ＭＳ ゴシック" panose="020B0609070205080204" pitchFamily="49" charset="-128"/>
                <a:ea typeface="ＭＳ ゴシック" panose="020B0609070205080204" pitchFamily="49" charset="-128"/>
              </a:rPr>
              <a:t>法律」（令和</a:t>
            </a:r>
            <a:r>
              <a:rPr lang="ja-JP" altLang="en-US" sz="1200" u="sng" dirty="0">
                <a:latin typeface="ＭＳ ゴシック" panose="020B0609070205080204" pitchFamily="49" charset="-128"/>
                <a:ea typeface="ＭＳ ゴシック" panose="020B0609070205080204" pitchFamily="49" charset="-128"/>
              </a:rPr>
              <a:t>元年</a:t>
            </a:r>
            <a:r>
              <a:rPr lang="en-US" altLang="ja-JP" sz="1200" u="sng" dirty="0">
                <a:latin typeface="ＭＳ ゴシック" panose="020B0609070205080204" pitchFamily="49" charset="-128"/>
                <a:ea typeface="ＭＳ ゴシック" panose="020B0609070205080204" pitchFamily="49" charset="-128"/>
              </a:rPr>
              <a:t>5</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31</a:t>
            </a:r>
            <a:r>
              <a:rPr lang="ja-JP" altLang="en-US" sz="1200" u="sng" dirty="0" smtClean="0">
                <a:latin typeface="ＭＳ ゴシック" panose="020B0609070205080204" pitchFamily="49" charset="-128"/>
                <a:ea typeface="ＭＳ ゴシック" panose="020B0609070205080204" pitchFamily="49" charset="-128"/>
              </a:rPr>
              <a:t>日公布、令和</a:t>
            </a:r>
            <a:r>
              <a:rPr lang="ja-JP" altLang="en-US" sz="1200" u="sng" dirty="0">
                <a:latin typeface="ＭＳ ゴシック" panose="020B0609070205080204" pitchFamily="49" charset="-128"/>
                <a:ea typeface="ＭＳ ゴシック" panose="020B0609070205080204" pitchFamily="49" charset="-128"/>
              </a:rPr>
              <a:t>元年</a:t>
            </a:r>
            <a:r>
              <a:rPr lang="en-US" altLang="ja-JP" sz="1200" u="sng" dirty="0">
                <a:latin typeface="ＭＳ ゴシック" panose="020B0609070205080204" pitchFamily="49" charset="-128"/>
                <a:ea typeface="ＭＳ ゴシック" panose="020B0609070205080204" pitchFamily="49" charset="-128"/>
              </a:rPr>
              <a:t>10</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1</a:t>
            </a:r>
            <a:r>
              <a:rPr lang="ja-JP" altLang="en-US" sz="1200" u="sng" dirty="0" smtClean="0">
                <a:latin typeface="ＭＳ ゴシック" panose="020B0609070205080204" pitchFamily="49" charset="-128"/>
                <a:ea typeface="ＭＳ ゴシック" panose="020B0609070205080204" pitchFamily="49" charset="-128"/>
              </a:rPr>
              <a:t>日施行）</a:t>
            </a:r>
            <a:endParaRPr lang="ja-JP" altLang="en-US" sz="1200" u="sng"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食品</a:t>
            </a:r>
            <a:r>
              <a:rPr lang="ja-JP" altLang="en-US" sz="1200" dirty="0">
                <a:latin typeface="ＭＳ ゴシック" panose="020B0609070205080204" pitchFamily="49" charset="-128"/>
                <a:ea typeface="ＭＳ ゴシック" panose="020B0609070205080204" pitchFamily="49" charset="-128"/>
              </a:rPr>
              <a:t>ロスの削減に関し、国、地方公共団体等の責務等を明らかにするとともに、基本方針の策定その他食品ロスの削減に</a:t>
            </a:r>
            <a:r>
              <a:rPr lang="ja-JP" altLang="en-US" sz="1200" dirty="0" smtClean="0">
                <a:latin typeface="ＭＳ ゴシック" panose="020B0609070205080204" pitchFamily="49" charset="-128"/>
                <a:ea typeface="ＭＳ ゴシック" panose="020B0609070205080204" pitchFamily="49" charset="-128"/>
              </a:rPr>
              <a:t>関する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施策</a:t>
            </a:r>
            <a:r>
              <a:rPr lang="ja-JP" altLang="en-US" sz="1200" dirty="0">
                <a:latin typeface="ＭＳ ゴシック" panose="020B0609070205080204" pitchFamily="49" charset="-128"/>
                <a:ea typeface="ＭＳ ゴシック" panose="020B0609070205080204" pitchFamily="49" charset="-128"/>
              </a:rPr>
              <a:t>の基本となる事項を定めること等により、食品ロスの削減を総合的に推進することを</a:t>
            </a:r>
            <a:r>
              <a:rPr lang="ja-JP" altLang="en-US" sz="1200" dirty="0" smtClean="0">
                <a:latin typeface="ＭＳ ゴシック" panose="020B0609070205080204" pitchFamily="49" charset="-128"/>
                <a:ea typeface="ＭＳ ゴシック" panose="020B0609070205080204" pitchFamily="49" charset="-128"/>
              </a:rPr>
              <a:t>目的する。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これを</a:t>
            </a:r>
            <a:r>
              <a:rPr lang="ja-JP" altLang="en-US" sz="1200" dirty="0">
                <a:latin typeface="ＭＳ ゴシック" panose="020B0609070205080204" pitchFamily="49" charset="-128"/>
                <a:ea typeface="ＭＳ ゴシック" panose="020B0609070205080204" pitchFamily="49" charset="-128"/>
              </a:rPr>
              <a:t>うけ、大阪府食品ロス削減推進</a:t>
            </a:r>
            <a:r>
              <a:rPr lang="ja-JP" altLang="en-US" sz="1200" dirty="0" smtClean="0">
                <a:latin typeface="ＭＳ ゴシック" panose="020B0609070205080204" pitchFamily="49" charset="-128"/>
                <a:ea typeface="ＭＳ ゴシック" panose="020B0609070205080204" pitchFamily="49" charset="-128"/>
              </a:rPr>
              <a:t>計画を令和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年度中</a:t>
            </a:r>
            <a:r>
              <a:rPr lang="ja-JP" altLang="en-US" sz="1200" dirty="0" smtClean="0">
                <a:latin typeface="ＭＳ ゴシック" panose="020B0609070205080204" pitchFamily="49" charset="-128"/>
                <a:ea typeface="ＭＳ ゴシック" panose="020B0609070205080204" pitchFamily="49" charset="-128"/>
              </a:rPr>
              <a:t>に</a:t>
            </a:r>
            <a:r>
              <a:rPr lang="ja-JP" altLang="en-US" sz="1200" dirty="0">
                <a:latin typeface="ＭＳ ゴシック" panose="020B0609070205080204" pitchFamily="49" charset="-128"/>
                <a:ea typeface="ＭＳ ゴシック" panose="020B0609070205080204" pitchFamily="49" charset="-128"/>
              </a:rPr>
              <a:t>公表</a:t>
            </a:r>
            <a:r>
              <a:rPr lang="ja-JP" altLang="en-US" sz="1200" dirty="0" smtClean="0">
                <a:latin typeface="ＭＳ ゴシック" panose="020B0609070205080204" pitchFamily="49" charset="-128"/>
                <a:ea typeface="ＭＳ ゴシック" panose="020B0609070205080204" pitchFamily="49" charset="-128"/>
              </a:rPr>
              <a:t>予定</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日本人の食事摂取</a:t>
            </a:r>
            <a:r>
              <a:rPr lang="ja-JP" altLang="en-US" sz="1200" u="sng" dirty="0" smtClean="0">
                <a:latin typeface="ＭＳ ゴシック" panose="020B0609070205080204" pitchFamily="49" charset="-128"/>
                <a:ea typeface="ＭＳ ゴシック" panose="020B0609070205080204" pitchFamily="49" charset="-128"/>
              </a:rPr>
              <a:t>基準（</a:t>
            </a:r>
            <a:r>
              <a:rPr lang="en-US" altLang="ja-JP" sz="1200" u="sng" dirty="0" smtClean="0">
                <a:latin typeface="ＭＳ ゴシック" panose="020B0609070205080204" pitchFamily="49" charset="-128"/>
                <a:ea typeface="ＭＳ ゴシック" panose="020B0609070205080204" pitchFamily="49" charset="-128"/>
              </a:rPr>
              <a:t>2020</a:t>
            </a:r>
            <a:r>
              <a:rPr lang="ja-JP" altLang="en-US" sz="1200" u="sng" dirty="0" smtClean="0">
                <a:latin typeface="ＭＳ ゴシック" panose="020B0609070205080204" pitchFamily="49" charset="-128"/>
                <a:ea typeface="ＭＳ ゴシック" panose="020B0609070205080204" pitchFamily="49" charset="-128"/>
              </a:rPr>
              <a:t>年版）</a:t>
            </a:r>
            <a:endParaRPr lang="en-US" altLang="ja-JP" sz="1200" u="sng"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健康増進法（平成</a:t>
            </a:r>
            <a:r>
              <a:rPr lang="en-US" altLang="ja-JP" sz="1200" dirty="0">
                <a:latin typeface="ＭＳ ゴシック" panose="020B0609070205080204" pitchFamily="49" charset="-128"/>
                <a:ea typeface="ＭＳ ゴシック" panose="020B0609070205080204" pitchFamily="49" charset="-128"/>
              </a:rPr>
              <a:t>14</a:t>
            </a:r>
            <a:r>
              <a:rPr lang="ja-JP" altLang="en-US" sz="1200" dirty="0">
                <a:latin typeface="ＭＳ ゴシック" panose="020B0609070205080204" pitchFamily="49" charset="-128"/>
                <a:ea typeface="ＭＳ ゴシック" panose="020B0609070205080204" pitchFamily="49" charset="-128"/>
              </a:rPr>
              <a:t>年法律第</a:t>
            </a:r>
            <a:r>
              <a:rPr lang="en-US" altLang="ja-JP" sz="1200" dirty="0">
                <a:latin typeface="ＭＳ ゴシック" panose="020B0609070205080204" pitchFamily="49" charset="-128"/>
                <a:ea typeface="ＭＳ ゴシック" panose="020B0609070205080204" pitchFamily="49" charset="-128"/>
              </a:rPr>
              <a:t>103</a:t>
            </a:r>
            <a:r>
              <a:rPr lang="ja-JP" altLang="en-US" sz="1200" dirty="0">
                <a:latin typeface="ＭＳ ゴシック" panose="020B0609070205080204" pitchFamily="49" charset="-128"/>
                <a:ea typeface="ＭＳ ゴシック" panose="020B0609070205080204" pitchFamily="49" charset="-128"/>
              </a:rPr>
              <a:t>号）第</a:t>
            </a:r>
            <a:r>
              <a:rPr lang="en-US" altLang="ja-JP" sz="1200" dirty="0">
                <a:latin typeface="ＭＳ ゴシック" panose="020B0609070205080204" pitchFamily="49" charset="-128"/>
                <a:ea typeface="ＭＳ ゴシック" panose="020B0609070205080204" pitchFamily="49" charset="-128"/>
              </a:rPr>
              <a:t>16</a:t>
            </a:r>
            <a:r>
              <a:rPr lang="ja-JP" altLang="en-US" sz="1200" dirty="0">
                <a:latin typeface="ＭＳ ゴシック" panose="020B0609070205080204" pitchFamily="49" charset="-128"/>
                <a:ea typeface="ＭＳ ゴシック" panose="020B0609070205080204" pitchFamily="49" charset="-128"/>
              </a:rPr>
              <a:t>条</a:t>
            </a:r>
            <a:r>
              <a:rPr lang="ja-JP" altLang="en-US" sz="1200" dirty="0" smtClean="0">
                <a:latin typeface="ＭＳ ゴシック" panose="020B0609070205080204" pitchFamily="49" charset="-128"/>
                <a:ea typeface="ＭＳ ゴシック" panose="020B0609070205080204" pitchFamily="49" charset="-128"/>
              </a:rPr>
              <a:t>の</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の</a:t>
            </a:r>
            <a:r>
              <a:rPr lang="ja-JP" altLang="en-US" sz="1200" dirty="0">
                <a:latin typeface="ＭＳ ゴシック" panose="020B0609070205080204" pitchFamily="49" charset="-128"/>
                <a:ea typeface="ＭＳ ゴシック" panose="020B0609070205080204" pitchFamily="49" charset="-128"/>
              </a:rPr>
              <a:t>規定に基づき、国民の健康の保持・増進を図る上で摂取することが</a:t>
            </a:r>
            <a:r>
              <a:rPr lang="ja-JP" altLang="en-US" sz="1200" dirty="0" smtClean="0">
                <a:latin typeface="ＭＳ ゴシック" panose="020B0609070205080204" pitchFamily="49" charset="-128"/>
                <a:ea typeface="ＭＳ ゴシック" panose="020B0609070205080204" pitchFamily="49" charset="-128"/>
              </a:rPr>
              <a:t>望ましい</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エネルギー</a:t>
            </a:r>
            <a:r>
              <a:rPr lang="ja-JP" altLang="en-US" sz="1200" dirty="0">
                <a:latin typeface="ＭＳ ゴシック" panose="020B0609070205080204" pitchFamily="49" charset="-128"/>
                <a:ea typeface="ＭＳ ゴシック" panose="020B0609070205080204" pitchFamily="49" charset="-128"/>
              </a:rPr>
              <a:t>及び栄養素の量の基準を厚生労働大臣が定める</a:t>
            </a:r>
            <a:r>
              <a:rPr lang="ja-JP" altLang="en-US" sz="1200" dirty="0" smtClean="0">
                <a:latin typeface="ＭＳ ゴシック" panose="020B0609070205080204" pitchFamily="49" charset="-128"/>
                <a:ea typeface="ＭＳ ゴシック" panose="020B0609070205080204" pitchFamily="49" charset="-128"/>
              </a:rPr>
              <a:t>もの。</a:t>
            </a:r>
            <a:r>
              <a:rPr lang="en-US" altLang="ja-JP" sz="1200" dirty="0" smtClean="0">
                <a:latin typeface="ＭＳ ゴシック" panose="020B0609070205080204" pitchFamily="49" charset="-128"/>
                <a:ea typeface="ＭＳ ゴシック" panose="020B0609070205080204" pitchFamily="49" charset="-128"/>
              </a:rPr>
              <a:t>2020</a:t>
            </a:r>
            <a:r>
              <a:rPr lang="ja-JP" altLang="en-US" sz="1200" dirty="0" smtClean="0">
                <a:latin typeface="ＭＳ ゴシック" panose="020B0609070205080204" pitchFamily="49" charset="-128"/>
                <a:ea typeface="ＭＳ ゴシック" panose="020B0609070205080204" pitchFamily="49" charset="-128"/>
              </a:rPr>
              <a:t>年版は令和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1</a:t>
            </a:r>
            <a:r>
              <a:rPr lang="ja-JP" altLang="en-US" sz="1200" dirty="0" smtClean="0">
                <a:latin typeface="ＭＳ ゴシック" panose="020B0609070205080204" pitchFamily="49" charset="-128"/>
                <a:ea typeface="ＭＳ ゴシック" panose="020B0609070205080204" pitchFamily="49" charset="-128"/>
              </a:rPr>
              <a:t>月に公表</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游ゴシック" panose="020B0400000000000000" pitchFamily="50" charset="-128"/>
                <a:ea typeface="游ゴシック" panose="020B0400000000000000" pitchFamily="50" charset="-128"/>
              </a:rPr>
              <a:t>　　</a:t>
            </a:r>
            <a:endParaRPr lang="ja-JP" altLang="en-US" sz="1200" dirty="0">
              <a:latin typeface="游ゴシック" panose="020B0400000000000000" pitchFamily="50" charset="-128"/>
              <a:ea typeface="游ゴシック" panose="020B0400000000000000" pitchFamily="50" charset="-128"/>
            </a:endParaRPr>
          </a:p>
        </p:txBody>
      </p:sp>
      <p:sp>
        <p:nvSpPr>
          <p:cNvPr id="27" name="テキスト ボックス 1"/>
          <p:cNvSpPr txBox="1"/>
          <p:nvPr/>
        </p:nvSpPr>
        <p:spPr>
          <a:xfrm>
            <a:off x="8638065" y="218811"/>
            <a:ext cx="995083" cy="369332"/>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latin typeface="Meiryo UI" panose="020B0604030504040204" pitchFamily="50" charset="-128"/>
                <a:ea typeface="Meiryo UI" panose="020B0604030504040204" pitchFamily="50" charset="-128"/>
              </a:rPr>
              <a:t>資料</a:t>
            </a:r>
            <a:r>
              <a:rPr kumimoji="1" lang="en-US" altLang="ja-JP" dirty="0" smtClean="0">
                <a:latin typeface="Meiryo UI" panose="020B0604030504040204" pitchFamily="50" charset="-128"/>
                <a:ea typeface="Meiryo UI" panose="020B0604030504040204" pitchFamily="50" charset="-128"/>
              </a:rPr>
              <a:t>2</a:t>
            </a:r>
            <a:endParaRPr kumimoji="1" lang="ja-JP" altLang="en-US"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6158753" y="1181746"/>
            <a:ext cx="2892489" cy="504000"/>
          </a:xfrm>
          <a:prstGeom prst="rect">
            <a:avLst/>
          </a:prstGeom>
          <a:noFill/>
        </p:spPr>
        <p:txBody>
          <a:bodyPr wrap="square" lIns="72000" tIns="72000" rIns="72000" bIns="72000" rtlCol="0">
            <a:noAutofit/>
          </a:bodyPr>
          <a:lstStyle/>
          <a:p>
            <a:r>
              <a:rPr lang="ja-JP" altLang="en-US" sz="1200" b="1" dirty="0" smtClean="0">
                <a:solidFill>
                  <a:srgbClr val="FF0000"/>
                </a:solidFill>
                <a:latin typeface="ＭＳ ゴシック" panose="020B0609070205080204" pitchFamily="49" charset="-128"/>
                <a:ea typeface="ＭＳ ゴシック" panose="020B0609070205080204" pitchFamily="49" charset="-128"/>
              </a:rPr>
              <a:t>中間点検実施時期を</a:t>
            </a:r>
            <a:endParaRPr lang="en-US" altLang="ja-JP" sz="12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b="1" dirty="0" smtClean="0">
                <a:solidFill>
                  <a:srgbClr val="FF0000"/>
                </a:solidFill>
                <a:latin typeface="ＭＳ ゴシック" panose="020B0609070205080204" pitchFamily="49" charset="-128"/>
                <a:ea typeface="ＭＳ ゴシック" panose="020B0609070205080204" pitchFamily="49" charset="-128"/>
              </a:rPr>
              <a:t>令和</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2</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年度</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から</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令和</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3</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年度</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に変更</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9" name="右矢印 28"/>
          <p:cNvSpPr/>
          <p:nvPr/>
        </p:nvSpPr>
        <p:spPr>
          <a:xfrm>
            <a:off x="5682464" y="1263332"/>
            <a:ext cx="288000" cy="360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0124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860345468"/>
              </p:ext>
            </p:extLst>
          </p:nvPr>
        </p:nvGraphicFramePr>
        <p:xfrm>
          <a:off x="555287" y="2874637"/>
          <a:ext cx="8640000" cy="1512000"/>
        </p:xfrm>
        <a:graphic>
          <a:graphicData uri="http://schemas.openxmlformats.org/drawingml/2006/table">
            <a:tbl>
              <a:tblPr firstRow="1" bandRow="1">
                <a:tableStyleId>{21E4AEA4-8DFA-4A89-87EB-49C32662AFE0}</a:tableStyleId>
              </a:tblPr>
              <a:tblGrid>
                <a:gridCol w="720000">
                  <a:extLst>
                    <a:ext uri="{9D8B030D-6E8A-4147-A177-3AD203B41FA5}">
                      <a16:colId xmlns:a16="http://schemas.microsoft.com/office/drawing/2014/main" val="1524927401"/>
                    </a:ext>
                  </a:extLst>
                </a:gridCol>
                <a:gridCol w="720000">
                  <a:extLst>
                    <a:ext uri="{9D8B030D-6E8A-4147-A177-3AD203B41FA5}">
                      <a16:colId xmlns:a16="http://schemas.microsoft.com/office/drawing/2014/main" val="3851389676"/>
                    </a:ext>
                  </a:extLst>
                </a:gridCol>
                <a:gridCol w="720000">
                  <a:extLst>
                    <a:ext uri="{9D8B030D-6E8A-4147-A177-3AD203B41FA5}">
                      <a16:colId xmlns:a16="http://schemas.microsoft.com/office/drawing/2014/main" val="2483218899"/>
                    </a:ext>
                  </a:extLst>
                </a:gridCol>
                <a:gridCol w="720000">
                  <a:extLst>
                    <a:ext uri="{9D8B030D-6E8A-4147-A177-3AD203B41FA5}">
                      <a16:colId xmlns:a16="http://schemas.microsoft.com/office/drawing/2014/main" val="830332932"/>
                    </a:ext>
                  </a:extLst>
                </a:gridCol>
                <a:gridCol w="720000">
                  <a:extLst>
                    <a:ext uri="{9D8B030D-6E8A-4147-A177-3AD203B41FA5}">
                      <a16:colId xmlns:a16="http://schemas.microsoft.com/office/drawing/2014/main" val="3658566340"/>
                    </a:ext>
                  </a:extLst>
                </a:gridCol>
                <a:gridCol w="720000">
                  <a:extLst>
                    <a:ext uri="{9D8B030D-6E8A-4147-A177-3AD203B41FA5}">
                      <a16:colId xmlns:a16="http://schemas.microsoft.com/office/drawing/2014/main" val="982004154"/>
                    </a:ext>
                  </a:extLst>
                </a:gridCol>
                <a:gridCol w="720000">
                  <a:extLst>
                    <a:ext uri="{9D8B030D-6E8A-4147-A177-3AD203B41FA5}">
                      <a16:colId xmlns:a16="http://schemas.microsoft.com/office/drawing/2014/main" val="2327248224"/>
                    </a:ext>
                  </a:extLst>
                </a:gridCol>
                <a:gridCol w="720000">
                  <a:extLst>
                    <a:ext uri="{9D8B030D-6E8A-4147-A177-3AD203B41FA5}">
                      <a16:colId xmlns:a16="http://schemas.microsoft.com/office/drawing/2014/main" val="3287836064"/>
                    </a:ext>
                  </a:extLst>
                </a:gridCol>
                <a:gridCol w="720000">
                  <a:extLst>
                    <a:ext uri="{9D8B030D-6E8A-4147-A177-3AD203B41FA5}">
                      <a16:colId xmlns:a16="http://schemas.microsoft.com/office/drawing/2014/main" val="808322947"/>
                    </a:ext>
                  </a:extLst>
                </a:gridCol>
                <a:gridCol w="720000">
                  <a:extLst>
                    <a:ext uri="{9D8B030D-6E8A-4147-A177-3AD203B41FA5}">
                      <a16:colId xmlns:a16="http://schemas.microsoft.com/office/drawing/2014/main" val="3848036718"/>
                    </a:ext>
                  </a:extLst>
                </a:gridCol>
                <a:gridCol w="720000">
                  <a:extLst>
                    <a:ext uri="{9D8B030D-6E8A-4147-A177-3AD203B41FA5}">
                      <a16:colId xmlns:a16="http://schemas.microsoft.com/office/drawing/2014/main" val="2026109019"/>
                    </a:ext>
                  </a:extLst>
                </a:gridCol>
                <a:gridCol w="720000">
                  <a:extLst>
                    <a:ext uri="{9D8B030D-6E8A-4147-A177-3AD203B41FA5}">
                      <a16:colId xmlns:a16="http://schemas.microsoft.com/office/drawing/2014/main" val="4157158130"/>
                    </a:ext>
                  </a:extLst>
                </a:gridCol>
              </a:tblGrid>
              <a:tr h="360000">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5</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11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8" name="テキスト ボックス 27"/>
          <p:cNvSpPr txBox="1"/>
          <p:nvPr/>
        </p:nvSpPr>
        <p:spPr>
          <a:xfrm>
            <a:off x="7123560" y="3296350"/>
            <a:ext cx="2016000" cy="216000"/>
          </a:xfrm>
          <a:prstGeom prst="rect">
            <a:avLst/>
          </a:prstGeom>
          <a:noFill/>
        </p:spPr>
        <p:txBody>
          <a:bodyPr wrap="square" lIns="72000" tIns="72000" rIns="72000" bIns="72000" rtlCol="0" anchor="t">
            <a:noAutofit/>
          </a:bodyPr>
          <a:lstStyle/>
          <a:p>
            <a:pPr algn="r"/>
            <a:r>
              <a:rPr lang="ja-JP" altLang="en-US" sz="1100" dirty="0" smtClean="0">
                <a:latin typeface="ＭＳ ゴシック" panose="020B0609070205080204" pitchFamily="49" charset="-128"/>
                <a:ea typeface="ＭＳ ゴシック" panose="020B0609070205080204" pitchFamily="49" charset="-128"/>
              </a:rPr>
              <a:t>審議会 ◆</a:t>
            </a:r>
            <a:endParaRPr lang="en-US" altLang="ja-JP" sz="1100" dirty="0" smtClean="0">
              <a:latin typeface="ＭＳ ゴシック" panose="020B0609070205080204" pitchFamily="49" charset="-128"/>
              <a:ea typeface="ＭＳ ゴシック" panose="020B0609070205080204" pitchFamily="49" charset="-128"/>
            </a:endParaRPr>
          </a:p>
          <a:p>
            <a:pPr algn="r"/>
            <a:r>
              <a:rPr lang="ja-JP" altLang="en-US" sz="1100" dirty="0" smtClean="0">
                <a:latin typeface="ＭＳ ゴシック" panose="020B0609070205080204" pitchFamily="49" charset="-128"/>
                <a:ea typeface="ＭＳ ゴシック" panose="020B0609070205080204" pitchFamily="49" charset="-128"/>
              </a:rPr>
              <a:t>（点検・見直し結果の確定）</a:t>
            </a:r>
            <a:endParaRPr lang="en-US" altLang="ja-JP" sz="1100"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688945" y="3640662"/>
            <a:ext cx="4536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状況変化及び数値データの把握</a:t>
            </a:r>
            <a:endParaRPr lang="en-US" altLang="ja-JP" sz="11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4745767" y="4017775"/>
            <a:ext cx="28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点検実施・見直し検討</a:t>
            </a:r>
            <a:endParaRPr lang="en-US" altLang="ja-JP" sz="1100" dirty="0">
              <a:latin typeface="ＭＳ ゴシック" panose="020B0609070205080204" pitchFamily="49" charset="-128"/>
              <a:ea typeface="ＭＳ ゴシック" panose="020B0609070205080204" pitchFamily="49" charset="-128"/>
            </a:endParaRPr>
          </a:p>
        </p:txBody>
      </p:sp>
      <p:sp>
        <p:nvSpPr>
          <p:cNvPr id="32" name="テキスト ボックス 31"/>
          <p:cNvSpPr txBox="1"/>
          <p:nvPr/>
        </p:nvSpPr>
        <p:spPr>
          <a:xfrm>
            <a:off x="5224945" y="3470106"/>
            <a:ext cx="2016000" cy="21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（点検・見直し案の検討）</a:t>
            </a:r>
            <a:endParaRPr lang="en-US" altLang="ja-JP" sz="1100"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8741011" y="3646151"/>
            <a:ext cx="504000" cy="216000"/>
          </a:xfrm>
          <a:prstGeom prst="rect">
            <a:avLst/>
          </a:prstGeom>
          <a:noFill/>
        </p:spPr>
        <p:txBody>
          <a:bodyPr wrap="square" lIns="72000" tIns="72000" rIns="72000" bIns="72000" rtlCol="0" anchor="t">
            <a:noAutofit/>
          </a:bodyPr>
          <a:lstStyle/>
          <a:p>
            <a:pPr algn="ct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a:latin typeface="ＭＳ ゴシック" panose="020B0609070205080204" pitchFamily="49" charset="-128"/>
                <a:ea typeface="ＭＳ ゴシック" panose="020B0609070205080204" pitchFamily="49" charset="-128"/>
              </a:rPr>
              <a:t>公表</a:t>
            </a:r>
            <a:endParaRPr lang="en-US" altLang="ja-JP" sz="1100"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7661863" y="4017775"/>
            <a:ext cx="10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とりまとめ</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55285" y="338216"/>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スケジュール（予定）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43" name="テキスト ボックス 42"/>
          <p:cNvSpPr txBox="1"/>
          <p:nvPr/>
        </p:nvSpPr>
        <p:spPr>
          <a:xfrm>
            <a:off x="492819" y="626216"/>
            <a:ext cx="878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第３次計画は平成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月に策定（</a:t>
            </a:r>
            <a:r>
              <a:rPr lang="en-US" altLang="ja-JP" sz="1200" dirty="0" smtClean="0">
                <a:latin typeface="ＭＳ ゴシック" panose="020B0609070205080204" pitchFamily="49" charset="-128"/>
                <a:ea typeface="ＭＳ ゴシック" panose="020B0609070205080204" pitchFamily="49" charset="-128"/>
              </a:rPr>
              <a:t>6</a:t>
            </a:r>
            <a:r>
              <a:rPr lang="ja-JP" altLang="en-US" sz="1200" dirty="0" smtClean="0">
                <a:latin typeface="ＭＳ ゴシック" panose="020B0609070205080204" pitchFamily="49" charset="-128"/>
                <a:ea typeface="ＭＳ ゴシック" panose="020B0609070205080204" pitchFamily="49" charset="-128"/>
              </a:rPr>
              <a:t>か年計画）。中間年となる</a:t>
            </a:r>
            <a:r>
              <a:rPr lang="ja-JP" altLang="en-US" sz="1200" dirty="0" smtClean="0">
                <a:latin typeface="ＭＳ ゴシック" panose="020B0609070205080204" pitchFamily="49" charset="-128"/>
                <a:ea typeface="ＭＳ ゴシック" panose="020B0609070205080204" pitchFamily="49" charset="-128"/>
              </a:rPr>
              <a:t>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a:t>
            </a:r>
            <a:r>
              <a:rPr lang="ja-JP" altLang="en-US" sz="1200" dirty="0" smtClean="0">
                <a:latin typeface="ＭＳ ゴシック" panose="020B0609070205080204" pitchFamily="49" charset="-128"/>
                <a:ea typeface="ＭＳ ゴシック" panose="020B0609070205080204" pitchFamily="49" charset="-128"/>
              </a:rPr>
              <a:t>にこれまでの社会的な状況変化や各種数値データの把握を行い、点検を実施する予定でしたが、</a:t>
            </a:r>
            <a:r>
              <a:rPr lang="ja-JP" altLang="en-US" sz="1200" u="sng" dirty="0" smtClean="0">
                <a:latin typeface="ＭＳ ゴシック" panose="020B0609070205080204" pitchFamily="49" charset="-128"/>
                <a:ea typeface="ＭＳ ゴシック" panose="020B0609070205080204" pitchFamily="49" charset="-128"/>
              </a:rPr>
              <a:t>新型</a:t>
            </a:r>
            <a:r>
              <a:rPr lang="ja-JP" altLang="en-US" sz="1200" u="sng" dirty="0">
                <a:latin typeface="ＭＳ ゴシック" panose="020B0609070205080204" pitchFamily="49" charset="-128"/>
                <a:ea typeface="ＭＳ ゴシック" panose="020B0609070205080204" pitchFamily="49" charset="-128"/>
              </a:rPr>
              <a:t>コロナウイルスの感染拡大による社会状況の変化が大きいことや、コロナ対策に優先的に注力する必要があること等を踏まえ、</a:t>
            </a:r>
            <a:r>
              <a:rPr lang="ja-JP" altLang="en-US" sz="1200" b="1" u="sng" dirty="0">
                <a:latin typeface="ＭＳ ゴシック" panose="020B0609070205080204" pitchFamily="49" charset="-128"/>
                <a:ea typeface="ＭＳ ゴシック" panose="020B0609070205080204" pitchFamily="49" charset="-128"/>
              </a:rPr>
              <a:t>点検の実施時期を</a:t>
            </a:r>
            <a:r>
              <a:rPr lang="ja-JP" altLang="en-US" sz="1200" b="1" u="sng" dirty="0" smtClean="0">
                <a:latin typeface="ＭＳ ゴシック" panose="020B0609070205080204" pitchFamily="49" charset="-128"/>
                <a:ea typeface="ＭＳ ゴシック" panose="020B0609070205080204" pitchFamily="49" charset="-128"/>
              </a:rPr>
              <a:t>令和</a:t>
            </a:r>
            <a:r>
              <a:rPr lang="en-US" altLang="ja-JP" sz="1200" b="1" u="sng" dirty="0" smtClean="0">
                <a:latin typeface="ＭＳ ゴシック" panose="020B0609070205080204" pitchFamily="49" charset="-128"/>
                <a:ea typeface="ＭＳ ゴシック" panose="020B0609070205080204" pitchFamily="49" charset="-128"/>
              </a:rPr>
              <a:t>3</a:t>
            </a:r>
            <a:r>
              <a:rPr lang="ja-JP" altLang="en-US" sz="1200" b="1" u="sng" dirty="0" smtClean="0">
                <a:latin typeface="ＭＳ ゴシック" panose="020B0609070205080204" pitchFamily="49" charset="-128"/>
                <a:ea typeface="ＭＳ ゴシック" panose="020B0609070205080204" pitchFamily="49" charset="-128"/>
              </a:rPr>
              <a:t>年度</a:t>
            </a:r>
            <a:r>
              <a:rPr lang="ja-JP" altLang="en-US" sz="1200" b="1" u="sng" dirty="0">
                <a:latin typeface="ＭＳ ゴシック" panose="020B0609070205080204" pitchFamily="49" charset="-128"/>
                <a:ea typeface="ＭＳ ゴシック" panose="020B0609070205080204" pitchFamily="49" charset="-128"/>
              </a:rPr>
              <a:t>に変更します。</a:t>
            </a:r>
          </a:p>
        </p:txBody>
      </p:sp>
      <p:sp>
        <p:nvSpPr>
          <p:cNvPr id="44" name="テキスト ボックス 43"/>
          <p:cNvSpPr txBox="1"/>
          <p:nvPr/>
        </p:nvSpPr>
        <p:spPr>
          <a:xfrm>
            <a:off x="588431" y="4475055"/>
            <a:ext cx="8729139" cy="1965834"/>
          </a:xfrm>
          <a:prstGeom prst="rect">
            <a:avLst/>
          </a:prstGeom>
          <a:noFill/>
        </p:spPr>
        <p:txBody>
          <a:bodyPr wrap="square" lIns="72000" tIns="72000" rIns="72000" bIns="72000" rtlCol="0">
            <a:noAutofit/>
          </a:bodyPr>
          <a:lstStyle/>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数値データの把握に向けては、各調査をもとに最新値を収集するが、以下の項目については、令和</a:t>
            </a:r>
            <a:r>
              <a:rPr lang="ja-JP" altLang="en-US" sz="1100" dirty="0">
                <a:latin typeface="ＭＳ ゴシック" panose="020B0609070205080204" pitchFamily="49" charset="-128"/>
                <a:ea typeface="ＭＳ ゴシック" panose="020B0609070205080204" pitchFamily="49" charset="-128"/>
              </a:rPr>
              <a:t>２年度中にインターネット調査</a:t>
            </a:r>
            <a:r>
              <a:rPr lang="ja-JP" altLang="en-US" sz="1100" dirty="0" smtClean="0">
                <a:latin typeface="ＭＳ ゴシック" panose="020B0609070205080204" pitchFamily="49" charset="-128"/>
                <a:ea typeface="ＭＳ ゴシック" panose="020B0609070205080204" pitchFamily="49" charset="-128"/>
              </a:rPr>
              <a:t>を</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実施済み。</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〇栄養バランスのとれた食生活を実践する府民の割合の増加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（主食・主菜・副菜を組み合わせた食事を</a:t>
            </a:r>
            <a:r>
              <a:rPr lang="en-US" altLang="ja-JP" sz="1100" dirty="0" smtClean="0">
                <a:latin typeface="ＭＳ ゴシック" panose="020B0609070205080204" pitchFamily="49" charset="-128"/>
                <a:ea typeface="ＭＳ ゴシック" panose="020B0609070205080204" pitchFamily="49" charset="-128"/>
              </a:rPr>
              <a:t>1</a:t>
            </a:r>
            <a:r>
              <a:rPr lang="ja-JP" altLang="en-US" sz="1100" dirty="0" smtClean="0">
                <a:latin typeface="ＭＳ ゴシック" panose="020B0609070205080204" pitchFamily="49" charset="-128"/>
                <a:ea typeface="ＭＳ ゴシック" panose="020B0609070205080204" pitchFamily="49" charset="-128"/>
              </a:rPr>
              <a:t>日</a:t>
            </a:r>
            <a:r>
              <a:rPr lang="en-US" altLang="ja-JP" sz="1100" dirty="0" smtClean="0">
                <a:latin typeface="ＭＳ ゴシック" panose="020B0609070205080204" pitchFamily="49" charset="-128"/>
                <a:ea typeface="ＭＳ ゴシック" panose="020B0609070205080204" pitchFamily="49" charset="-128"/>
              </a:rPr>
              <a:t>2</a:t>
            </a:r>
            <a:r>
              <a:rPr lang="ja-JP" altLang="en-US" sz="1100" dirty="0" smtClean="0">
                <a:latin typeface="ＭＳ ゴシック" panose="020B0609070205080204" pitchFamily="49" charset="-128"/>
                <a:ea typeface="ＭＳ ゴシック" panose="020B0609070205080204" pitchFamily="49" charset="-128"/>
              </a:rPr>
              <a:t>回以上ほぼ毎日食べている府民の割合）</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〇よく噛んで食べることに気をつけている府民の割合の増加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〇誰かと一緒に食べる「共食」の増加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・朝食又は夕食等を家族と一緒に食べる「共食」の回数</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・地域や職場等の所属コミュニティで共食したいと思う人が共食する割合</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〇郷土</a:t>
            </a:r>
            <a:r>
              <a:rPr lang="ja-JP" altLang="en-US" sz="1100" dirty="0">
                <a:latin typeface="ＭＳ ゴシック" panose="020B0609070205080204" pitchFamily="49" charset="-128"/>
                <a:ea typeface="ＭＳ ゴシック" panose="020B0609070205080204" pitchFamily="49" charset="-128"/>
              </a:rPr>
              <a:t>料理等の地域や家庭で受け継がれてきた料理や味</a:t>
            </a:r>
            <a:r>
              <a:rPr lang="ja-JP" altLang="en-US" sz="1100" dirty="0" smtClean="0">
                <a:latin typeface="ＭＳ ゴシック" panose="020B0609070205080204" pitchFamily="49" charset="-128"/>
                <a:ea typeface="ＭＳ ゴシック" panose="020B0609070205080204" pitchFamily="49" charset="-128"/>
              </a:rPr>
              <a:t>、箸づかい</a:t>
            </a:r>
            <a:r>
              <a:rPr lang="ja-JP" altLang="en-US" sz="1100" dirty="0">
                <a:latin typeface="ＭＳ ゴシック" panose="020B0609070205080204" pitchFamily="49" charset="-128"/>
                <a:ea typeface="ＭＳ ゴシック" panose="020B0609070205080204" pitchFamily="49" charset="-128"/>
              </a:rPr>
              <a:t>等の食べ方・作法を継承し、伝えている府民の割合の</a:t>
            </a:r>
            <a:r>
              <a:rPr lang="ja-JP" altLang="en-US" sz="1100" dirty="0" smtClean="0">
                <a:latin typeface="ＭＳ ゴシック" panose="020B0609070205080204" pitchFamily="49" charset="-128"/>
                <a:ea typeface="ＭＳ ゴシック" panose="020B0609070205080204" pitchFamily="49" charset="-128"/>
              </a:rPr>
              <a:t>増加</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　　〇食育</a:t>
            </a:r>
            <a:r>
              <a:rPr lang="ja-JP" altLang="en-US" sz="1100" dirty="0">
                <a:latin typeface="ＭＳ ゴシック" panose="020B0609070205080204" pitchFamily="49" charset="-128"/>
                <a:ea typeface="ＭＳ ゴシック" panose="020B0609070205080204" pitchFamily="49" charset="-128"/>
              </a:rPr>
              <a:t>に関心を持っている府民の割合の増加</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302868802"/>
              </p:ext>
            </p:extLst>
          </p:nvPr>
        </p:nvGraphicFramePr>
        <p:xfrm>
          <a:off x="533583" y="1418216"/>
          <a:ext cx="8640000" cy="1085760"/>
        </p:xfrm>
        <a:graphic>
          <a:graphicData uri="http://schemas.openxmlformats.org/drawingml/2006/table">
            <a:tbl>
              <a:tblPr firstRow="1" bandRow="1">
                <a:tableStyleId>{21E4AEA4-8DFA-4A89-87EB-49C32662AFE0}</a:tableStyleId>
              </a:tblPr>
              <a:tblGrid>
                <a:gridCol w="1080000">
                  <a:extLst>
                    <a:ext uri="{9D8B030D-6E8A-4147-A177-3AD203B41FA5}">
                      <a16:colId xmlns:a16="http://schemas.microsoft.com/office/drawing/2014/main" val="2173130773"/>
                    </a:ext>
                  </a:extLst>
                </a:gridCol>
                <a:gridCol w="1080000">
                  <a:extLst>
                    <a:ext uri="{9D8B030D-6E8A-4147-A177-3AD203B41FA5}">
                      <a16:colId xmlns:a16="http://schemas.microsoft.com/office/drawing/2014/main" val="1524927401"/>
                    </a:ext>
                  </a:extLst>
                </a:gridCol>
                <a:gridCol w="1080000">
                  <a:extLst>
                    <a:ext uri="{9D8B030D-6E8A-4147-A177-3AD203B41FA5}">
                      <a16:colId xmlns:a16="http://schemas.microsoft.com/office/drawing/2014/main" val="3851389676"/>
                    </a:ext>
                  </a:extLst>
                </a:gridCol>
                <a:gridCol w="1080000">
                  <a:extLst>
                    <a:ext uri="{9D8B030D-6E8A-4147-A177-3AD203B41FA5}">
                      <a16:colId xmlns:a16="http://schemas.microsoft.com/office/drawing/2014/main" val="2483218899"/>
                    </a:ext>
                  </a:extLst>
                </a:gridCol>
                <a:gridCol w="1080000">
                  <a:extLst>
                    <a:ext uri="{9D8B030D-6E8A-4147-A177-3AD203B41FA5}">
                      <a16:colId xmlns:a16="http://schemas.microsoft.com/office/drawing/2014/main" val="830332932"/>
                    </a:ext>
                  </a:extLst>
                </a:gridCol>
                <a:gridCol w="1080000">
                  <a:extLst>
                    <a:ext uri="{9D8B030D-6E8A-4147-A177-3AD203B41FA5}">
                      <a16:colId xmlns:a16="http://schemas.microsoft.com/office/drawing/2014/main" val="3658566340"/>
                    </a:ext>
                  </a:extLst>
                </a:gridCol>
                <a:gridCol w="1080000">
                  <a:extLst>
                    <a:ext uri="{9D8B030D-6E8A-4147-A177-3AD203B41FA5}">
                      <a16:colId xmlns:a16="http://schemas.microsoft.com/office/drawing/2014/main" val="982004154"/>
                    </a:ext>
                  </a:extLst>
                </a:gridCol>
                <a:gridCol w="1080000">
                  <a:extLst>
                    <a:ext uri="{9D8B030D-6E8A-4147-A177-3AD203B41FA5}">
                      <a16:colId xmlns:a16="http://schemas.microsoft.com/office/drawing/2014/main" val="2327248224"/>
                    </a:ext>
                  </a:extLst>
                </a:gridCol>
              </a:tblGrid>
              <a:tr h="396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計画期間</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2017</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H29</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2018</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H30</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2019</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R1</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2020</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2021</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R3</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2022</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R4</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2023</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R5</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648000">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第３次計画</a:t>
                      </a:r>
                      <a:endParaRPr kumimoji="1" lang="ja-JP" altLang="en-US" sz="1200" b="1"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0" name="右矢印 19"/>
          <p:cNvSpPr/>
          <p:nvPr/>
        </p:nvSpPr>
        <p:spPr>
          <a:xfrm>
            <a:off x="2743138" y="1972945"/>
            <a:ext cx="6408000" cy="432000"/>
          </a:xfrm>
          <a:prstGeom prst="rightArrow">
            <a:avLst>
              <a:gd name="adj1" fmla="val 62589"/>
              <a:gd name="adj2" fmla="val 67229"/>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計 画 期 間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1784885" y="2076940"/>
            <a:ext cx="1008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計画策定 ●</a:t>
            </a:r>
            <a:endParaRPr lang="en-US" altLang="ja-JP" sz="11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5579707" y="2076940"/>
            <a:ext cx="1080000" cy="216000"/>
          </a:xfrm>
          <a:prstGeom prst="rect">
            <a:avLst/>
          </a:prstGeom>
          <a:noFill/>
        </p:spPr>
        <p:txBody>
          <a:bodyPr wrap="none" lIns="72000" tIns="72000" rIns="72000" bIns="72000" rtlCol="0" anchor="ctr">
            <a:noAutofit/>
          </a:bodyPr>
          <a:lstStyle/>
          <a:p>
            <a:r>
              <a:rPr lang="ja-JP" altLang="en-US" sz="1100" dirty="0" smtClean="0">
                <a:latin typeface="ＭＳ ゴシック" panose="020B0609070205080204" pitchFamily="49" charset="-128"/>
                <a:ea typeface="ＭＳ ゴシック" panose="020B0609070205080204" pitchFamily="49" charset="-128"/>
              </a:rPr>
              <a:t>→ → → → → ● 中間点検</a:t>
            </a:r>
            <a:endParaRPr lang="en-US" altLang="ja-JP" sz="11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5519447" y="1910360"/>
            <a:ext cx="1080000" cy="216000"/>
          </a:xfrm>
          <a:prstGeom prst="rect">
            <a:avLst/>
          </a:prstGeom>
          <a:noFill/>
        </p:spPr>
        <p:txBody>
          <a:bodyPr wrap="none" lIns="72000" tIns="72000" rIns="72000" bIns="72000" rtlCol="0" anchor="ctr">
            <a:noAutofit/>
          </a:bodyPr>
          <a:lstStyle/>
          <a:p>
            <a:r>
              <a:rPr lang="ja-JP" altLang="en-US" sz="1000" b="1" dirty="0" smtClean="0">
                <a:solidFill>
                  <a:srgbClr val="FF0000"/>
                </a:solidFill>
                <a:latin typeface="ＭＳ ゴシック" panose="020B0609070205080204" pitchFamily="49" charset="-128"/>
                <a:ea typeface="ＭＳ ゴシック" panose="020B0609070205080204" pitchFamily="49" charset="-128"/>
              </a:rPr>
              <a:t>時期を変更（後ろ倒し）</a:t>
            </a:r>
            <a:endParaRPr lang="en-US" altLang="ja-JP" sz="1000" b="1" dirty="0">
              <a:solidFill>
                <a:srgbClr val="FF0000"/>
              </a:solidFill>
              <a:latin typeface="ＭＳ ゴシック" panose="020B0609070205080204" pitchFamily="49" charset="-128"/>
              <a:ea typeface="ＭＳ ゴシック" panose="020B0609070205080204" pitchFamily="49" charset="-128"/>
            </a:endParaRPr>
          </a:p>
        </p:txBody>
      </p:sp>
      <p:cxnSp>
        <p:nvCxnSpPr>
          <p:cNvPr id="11" name="直線コネクタ 10"/>
          <p:cNvCxnSpPr/>
          <p:nvPr/>
        </p:nvCxnSpPr>
        <p:spPr>
          <a:xfrm flipH="1">
            <a:off x="555285" y="2503976"/>
            <a:ext cx="5362652" cy="370661"/>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019365" y="2513254"/>
            <a:ext cx="2175920" cy="36138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33000" y="6372122"/>
            <a:ext cx="8640000" cy="288000"/>
          </a:xfrm>
          <a:prstGeom prst="parallelogram">
            <a:avLst>
              <a:gd name="adj" fmla="val 29541"/>
            </a:avLst>
          </a:prstGeom>
          <a:solidFill>
            <a:srgbClr val="FF0000">
              <a:alpha val="10000"/>
            </a:srgbClr>
          </a:solidFill>
          <a:ln w="25400" cmpd="dbl">
            <a:solidFill>
              <a:srgbClr val="FF0000"/>
            </a:solidFill>
          </a:ln>
        </p:spPr>
        <p:txBody>
          <a:bodyPr wrap="none" lIns="0" tIns="72000" rIns="0" bIns="72000" rtlCol="0" anchor="ctr">
            <a:noAutofit/>
          </a:bodyPr>
          <a:lstStyle/>
          <a:p>
            <a:pPr algn="ctr"/>
            <a:r>
              <a:rPr lang="ja-JP" altLang="en-US" sz="1050" dirty="0" smtClean="0">
                <a:latin typeface="ＭＳ Ｐゴシック" panose="020B0600070205080204" pitchFamily="50" charset="-128"/>
                <a:ea typeface="ＭＳ Ｐゴシック" panose="020B0600070205080204" pitchFamily="50" charset="-128"/>
              </a:rPr>
              <a:t>府健康医療部で所管する他の計画においても、令和</a:t>
            </a:r>
            <a:r>
              <a:rPr lang="en-US" altLang="ja-JP" sz="1050" dirty="0" smtClean="0">
                <a:latin typeface="ＭＳ Ｐゴシック" panose="020B0600070205080204" pitchFamily="50" charset="-128"/>
                <a:ea typeface="ＭＳ Ｐゴシック" panose="020B0600070205080204" pitchFamily="50" charset="-128"/>
              </a:rPr>
              <a:t>2</a:t>
            </a:r>
            <a:r>
              <a:rPr lang="ja-JP" altLang="en-US" sz="1050" dirty="0" smtClean="0">
                <a:latin typeface="ＭＳ Ｐゴシック" panose="020B0600070205080204" pitchFamily="50" charset="-128"/>
                <a:ea typeface="ＭＳ Ｐゴシック" panose="020B0600070205080204" pitchFamily="50" charset="-128"/>
              </a:rPr>
              <a:t>年度に中間点検を実施予定であったものは実施時期を令和</a:t>
            </a:r>
            <a:r>
              <a:rPr lang="en-US" altLang="ja-JP" sz="1050" dirty="0" smtClean="0">
                <a:latin typeface="ＭＳ Ｐゴシック" panose="020B0600070205080204" pitchFamily="50" charset="-128"/>
                <a:ea typeface="ＭＳ Ｐゴシック" panose="020B0600070205080204" pitchFamily="50" charset="-128"/>
              </a:rPr>
              <a:t>3</a:t>
            </a:r>
            <a:r>
              <a:rPr lang="ja-JP" altLang="en-US" sz="1050" dirty="0" smtClean="0">
                <a:latin typeface="ＭＳ Ｐゴシック" panose="020B0600070205080204" pitchFamily="50" charset="-128"/>
                <a:ea typeface="ＭＳ Ｐゴシック" panose="020B0600070205080204" pitchFamily="50" charset="-128"/>
              </a:rPr>
              <a:t>年度に変更することとしています。</a:t>
            </a:r>
            <a:endParaRPr lang="en-US" altLang="ja-JP" sz="105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556208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1058</TotalTime>
  <Words>902</Words>
  <PresentationFormat>A4 210 x 297 mm</PresentationFormat>
  <Paragraphs>83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2020-03-17T06:01:24Z</cp:lastPrinted>
  <dcterms:created xsi:type="dcterms:W3CDTF">2019-12-18T01:35:02Z</dcterms:created>
  <dcterms:modified xsi:type="dcterms:W3CDTF">2021-03-22T02:15:02Z</dcterms:modified>
</cp:coreProperties>
</file>