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3" r:id="rId2"/>
    <p:sldId id="262" r:id="rId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74747"/>
    <a:srgbClr val="33CCFF"/>
    <a:srgbClr val="CC99FF"/>
    <a:srgbClr val="800080"/>
    <a:srgbClr val="76AB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71" autoAdjust="0"/>
    <p:restoredTop sz="94660"/>
  </p:normalViewPr>
  <p:slideViewPr>
    <p:cSldViewPr snapToGrid="0">
      <p:cViewPr varScale="1">
        <p:scale>
          <a:sx n="69" d="100"/>
          <a:sy n="69" d="100"/>
        </p:scale>
        <p:origin x="148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8E1E2013-6FE4-4950-80EC-A385F7CB197A}" type="datetimeFigureOut">
              <a:rPr kumimoji="1" lang="ja-JP" altLang="en-US" smtClean="0"/>
              <a:t>2021/3/22</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CC2F1CE-0C7F-4BED-92D5-9F333A6498CF}" type="slidenum">
              <a:rPr kumimoji="1" lang="ja-JP" altLang="en-US" smtClean="0"/>
              <a:t>‹#›</a:t>
            </a:fld>
            <a:endParaRPr kumimoji="1" lang="ja-JP" altLang="en-US"/>
          </a:p>
        </p:txBody>
      </p:sp>
    </p:spTree>
    <p:extLst>
      <p:ext uri="{BB962C8B-B14F-4D97-AF65-F5344CB8AC3E}">
        <p14:creationId xmlns:p14="http://schemas.microsoft.com/office/powerpoint/2010/main" val="34796141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51C50D6-3586-4306-8893-04FA4A20F539}" type="datetime1">
              <a:rPr kumimoji="1" lang="ja-JP" altLang="en-US" smtClean="0"/>
              <a:t>2021/3/22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730049" y="6548864"/>
            <a:ext cx="2160000" cy="288000"/>
          </a:xfrm>
        </p:spPr>
        <p:txBody>
          <a:bodyPr/>
          <a:lstStyle>
            <a:lvl1pPr>
              <a:defRPr sz="1100"/>
            </a:lvl1pPr>
          </a:lstStyle>
          <a:p>
            <a:fld id="{4D1D0668-0C6C-4C7F-AAAF-C0078F4BF5F6}" type="slidenum">
              <a:rPr kumimoji="1" lang="ja-JP" altLang="en-US" smtClean="0"/>
              <a:pPr/>
              <a:t>‹#›</a:t>
            </a:fld>
            <a:endParaRPr kumimoji="1" lang="ja-JP" altLang="en-US"/>
          </a:p>
        </p:txBody>
      </p:sp>
    </p:spTree>
    <p:extLst>
      <p:ext uri="{BB962C8B-B14F-4D97-AF65-F5344CB8AC3E}">
        <p14:creationId xmlns:p14="http://schemas.microsoft.com/office/powerpoint/2010/main" val="2096652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AE652C-F397-48D9-9E6F-89FDDDCFC257}" type="datetime1">
              <a:rPr kumimoji="1" lang="ja-JP" altLang="en-US" smtClean="0"/>
              <a:t>2021/3/22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D1D0668-0C6C-4C7F-AAAF-C0078F4BF5F6}" type="slidenum">
              <a:rPr kumimoji="1" lang="ja-JP" altLang="en-US" smtClean="0"/>
              <a:t>‹#›</a:t>
            </a:fld>
            <a:endParaRPr kumimoji="1" lang="ja-JP" altLang="en-US"/>
          </a:p>
        </p:txBody>
      </p:sp>
    </p:spTree>
    <p:extLst>
      <p:ext uri="{BB962C8B-B14F-4D97-AF65-F5344CB8AC3E}">
        <p14:creationId xmlns:p14="http://schemas.microsoft.com/office/powerpoint/2010/main" val="42657118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5F7267-CD5F-4158-9DAE-DB3FE90B6778}" type="datetime1">
              <a:rPr kumimoji="1" lang="ja-JP" altLang="en-US" smtClean="0"/>
              <a:t>2021/3/22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645825" y="6464640"/>
            <a:ext cx="2228850" cy="365125"/>
          </a:xfrm>
          <a:prstGeom prst="rect">
            <a:avLst/>
          </a:prstGeom>
        </p:spPr>
        <p:txBody>
          <a:bodyPr vert="horz" lIns="91440" tIns="45720" rIns="91440" bIns="45720" rtlCol="0" anchor="ctr"/>
          <a:lstStyle>
            <a:lvl1pPr algn="r">
              <a:defRPr sz="1200">
                <a:solidFill>
                  <a:srgbClr val="474747"/>
                </a:solidFill>
              </a:defRPr>
            </a:lvl1pPr>
          </a:lstStyle>
          <a:p>
            <a:fld id="{4D1D0668-0C6C-4C7F-AAAF-C0078F4BF5F6}" type="slidenum">
              <a:rPr kumimoji="1" lang="ja-JP" altLang="en-US" smtClean="0"/>
              <a:pPr/>
              <a:t>‹#›</a:t>
            </a:fld>
            <a:endParaRPr kumimoji="1" lang="ja-JP" altLang="en-US"/>
          </a:p>
        </p:txBody>
      </p:sp>
    </p:spTree>
    <p:extLst>
      <p:ext uri="{BB962C8B-B14F-4D97-AF65-F5344CB8AC3E}">
        <p14:creationId xmlns:p14="http://schemas.microsoft.com/office/powerpoint/2010/main" val="3963658565"/>
      </p:ext>
    </p:extLst>
  </p:cSld>
  <p:clrMap bg1="lt1" tx1="dk1" bg2="lt2" tx2="dk2" accent1="accent1" accent2="accent2" accent3="accent3" accent4="accent4" accent5="accent5" accent6="accent6" hlink="hlink" folHlink="folHlink"/>
  <p:sldLayoutIdLst>
    <p:sldLayoutId id="2147483661" r:id="rId1"/>
    <p:sldLayoutId id="2147483667" r:id="rId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55302" y="219883"/>
            <a:ext cx="7200000" cy="432000"/>
          </a:xfrm>
          <a:prstGeom prst="rect">
            <a:avLst/>
          </a:prstGeom>
          <a:ln w="25400" cmpd="dbl">
            <a:solidFill>
              <a:schemeClr val="tx1"/>
            </a:solidFill>
          </a:ln>
        </p:spPr>
        <p:style>
          <a:lnRef idx="2">
            <a:schemeClr val="accent6"/>
          </a:lnRef>
          <a:fillRef idx="1">
            <a:schemeClr val="lt1"/>
          </a:fillRef>
          <a:effectRef idx="0">
            <a:schemeClr val="accent6"/>
          </a:effectRef>
          <a:fontRef idx="minor">
            <a:schemeClr val="dk1"/>
          </a:fontRef>
        </p:style>
        <p:txBody>
          <a:bodyPr lIns="72000" tIns="36000" rIns="72000" bIns="36000" rtlCol="0" anchor="ctr"/>
          <a:lstStyle/>
          <a:p>
            <a:pPr algn="ctr"/>
            <a:r>
              <a:rPr lang="ja-JP" altLang="en-US" b="1" dirty="0" smtClean="0">
                <a:latin typeface="Meiryo UI" panose="020B0604030504040204" pitchFamily="50" charset="-128"/>
                <a:ea typeface="Meiryo UI" panose="020B0604030504040204" pitchFamily="50" charset="-128"/>
              </a:rPr>
              <a:t>第</a:t>
            </a:r>
            <a:r>
              <a:rPr lang="ja-JP" altLang="en-US" b="1" dirty="0">
                <a:latin typeface="Meiryo UI" panose="020B0604030504040204" pitchFamily="50" charset="-128"/>
                <a:ea typeface="Meiryo UI" panose="020B0604030504040204" pitchFamily="50" charset="-128"/>
              </a:rPr>
              <a:t>３</a:t>
            </a:r>
            <a:r>
              <a:rPr lang="ja-JP" altLang="en-US" b="1" dirty="0" smtClean="0">
                <a:latin typeface="Meiryo UI" panose="020B0604030504040204" pitchFamily="50" charset="-128"/>
                <a:ea typeface="Meiryo UI" panose="020B0604030504040204" pitchFamily="50" charset="-128"/>
              </a:rPr>
              <a:t>次大阪府食育推進計画に</a:t>
            </a:r>
            <a:r>
              <a:rPr lang="ja-JP" altLang="en-US" b="1" dirty="0">
                <a:latin typeface="Meiryo UI" panose="020B0604030504040204" pitchFamily="50" charset="-128"/>
                <a:ea typeface="Meiryo UI" panose="020B0604030504040204" pitchFamily="50" charset="-128"/>
              </a:rPr>
              <a:t>おける中間点検・見直しについて</a:t>
            </a:r>
          </a:p>
        </p:txBody>
      </p:sp>
      <p:sp>
        <p:nvSpPr>
          <p:cNvPr id="5" name="テキスト ボックス 4"/>
          <p:cNvSpPr txBox="1"/>
          <p:nvPr/>
        </p:nvSpPr>
        <p:spPr>
          <a:xfrm>
            <a:off x="541369" y="834160"/>
            <a:ext cx="2160000" cy="288000"/>
          </a:xfrm>
          <a:prstGeom prst="roundRect">
            <a:avLst/>
          </a:prstGeom>
          <a:solidFill>
            <a:schemeClr val="accent1">
              <a:lumMod val="75000"/>
            </a:schemeClr>
          </a:solidFill>
        </p:spPr>
        <p:txBody>
          <a:bodyPr wrap="none" lIns="72000" tIns="72000" rIns="72000" bIns="72000" rtlCol="0" anchor="ctr">
            <a:noAutofit/>
          </a:bodyPr>
          <a:lstStyle/>
          <a:p>
            <a:pPr algn="ctr"/>
            <a:r>
              <a:rPr lang="ja-JP" altLang="en-US" sz="1400" b="1" dirty="0" smtClean="0">
                <a:solidFill>
                  <a:schemeClr val="bg1"/>
                </a:solidFill>
                <a:latin typeface="ＭＳ Ｐゴシック" panose="020B0600070205080204" pitchFamily="50" charset="-128"/>
                <a:ea typeface="ＭＳ Ｐゴシック" panose="020B0600070205080204" pitchFamily="50" charset="-128"/>
              </a:rPr>
              <a:t>計画における規定</a:t>
            </a:r>
            <a:endParaRPr lang="en-US" altLang="ja-JP" sz="1400" b="1" dirty="0" smtClean="0">
              <a:solidFill>
                <a:schemeClr val="bg1"/>
              </a:solidFill>
              <a:latin typeface="ＭＳ Ｐゴシック" panose="020B0600070205080204" pitchFamily="50" charset="-128"/>
              <a:ea typeface="ＭＳ Ｐゴシック" panose="020B0600070205080204" pitchFamily="50" charset="-128"/>
            </a:endParaRPr>
          </a:p>
        </p:txBody>
      </p:sp>
      <p:grpSp>
        <p:nvGrpSpPr>
          <p:cNvPr id="6" name="グループ化 5"/>
          <p:cNvGrpSpPr/>
          <p:nvPr/>
        </p:nvGrpSpPr>
        <p:grpSpPr>
          <a:xfrm>
            <a:off x="630418" y="2913560"/>
            <a:ext cx="8505189" cy="1499060"/>
            <a:chOff x="719812" y="3741191"/>
            <a:chExt cx="8505189" cy="1499060"/>
          </a:xfrm>
        </p:grpSpPr>
        <p:sp>
          <p:nvSpPr>
            <p:cNvPr id="18" name="テキスト ボックス 17"/>
            <p:cNvSpPr txBox="1"/>
            <p:nvPr/>
          </p:nvSpPr>
          <p:spPr>
            <a:xfrm>
              <a:off x="719812" y="3741191"/>
              <a:ext cx="5184000" cy="864000"/>
            </a:xfrm>
            <a:prstGeom prst="roundRect">
              <a:avLst>
                <a:gd name="adj" fmla="val 0"/>
              </a:avLst>
            </a:prstGeom>
            <a:solidFill>
              <a:schemeClr val="accent1">
                <a:lumMod val="40000"/>
                <a:lumOff val="60000"/>
              </a:schemeClr>
            </a:solidFill>
            <a:ln w="12700" cmpd="sng">
              <a:solidFill>
                <a:schemeClr val="accent1">
                  <a:lumMod val="75000"/>
                </a:schemeClr>
              </a:solidFill>
            </a:ln>
          </p:spPr>
          <p:txBody>
            <a:bodyPr wrap="none" lIns="108000" tIns="72000" rIns="72000" bIns="72000" rtlCol="0" anchor="ctr">
              <a:noAutofit/>
            </a:bodyPr>
            <a:lstStyle/>
            <a:p>
              <a:r>
                <a:rPr lang="ja-JP" altLang="en-US" sz="1200" dirty="0" smtClean="0">
                  <a:latin typeface="ＭＳ ゴシック" panose="020B0609070205080204" pitchFamily="49" charset="-128"/>
                  <a:ea typeface="ＭＳ ゴシック" panose="020B0609070205080204" pitchFamily="49" charset="-128"/>
                </a:rPr>
                <a:t>健康</a:t>
              </a:r>
              <a:r>
                <a:rPr lang="ja-JP" altLang="en-US" sz="1200" dirty="0">
                  <a:latin typeface="ＭＳ ゴシック" panose="020B0609070205080204" pitchFamily="49" charset="-128"/>
                  <a:ea typeface="ＭＳ ゴシック" panose="020B0609070205080204" pitchFamily="49" charset="-128"/>
                </a:rPr>
                <a:t>を</a:t>
              </a:r>
              <a:r>
                <a:rPr lang="ja-JP" altLang="en-US" sz="1200" dirty="0" smtClean="0">
                  <a:latin typeface="ＭＳ ゴシック" panose="020B0609070205080204" pitchFamily="49" charset="-128"/>
                  <a:ea typeface="ＭＳ ゴシック" panose="020B0609070205080204" pitchFamily="49" charset="-128"/>
                </a:rPr>
                <a:t>取り巻く</a:t>
              </a:r>
              <a:endParaRPr lang="en-US" altLang="ja-JP" sz="1200" dirty="0" smtClean="0">
                <a:latin typeface="ＭＳ ゴシック" panose="020B0609070205080204" pitchFamily="49" charset="-128"/>
                <a:ea typeface="ＭＳ ゴシック" panose="020B0609070205080204" pitchFamily="49" charset="-128"/>
              </a:endParaRPr>
            </a:p>
            <a:p>
              <a:r>
                <a:rPr lang="ja-JP" altLang="en-US" sz="1200" dirty="0" smtClean="0">
                  <a:latin typeface="ＭＳ ゴシック" panose="020B0609070205080204" pitchFamily="49" charset="-128"/>
                  <a:ea typeface="ＭＳ ゴシック" panose="020B0609070205080204" pitchFamily="49" charset="-128"/>
                </a:rPr>
                <a:t>状況</a:t>
              </a:r>
              <a:r>
                <a:rPr lang="ja-JP" altLang="en-US" sz="1200" dirty="0">
                  <a:latin typeface="ＭＳ ゴシック" panose="020B0609070205080204" pitchFamily="49" charset="-128"/>
                  <a:ea typeface="ＭＳ ゴシック" panose="020B0609070205080204" pitchFamily="49" charset="-128"/>
                </a:rPr>
                <a:t>の変化</a:t>
              </a:r>
            </a:p>
          </p:txBody>
        </p:sp>
        <p:sp>
          <p:nvSpPr>
            <p:cNvPr id="15" name="テキスト ボックス 14"/>
            <p:cNvSpPr txBox="1"/>
            <p:nvPr/>
          </p:nvSpPr>
          <p:spPr>
            <a:xfrm>
              <a:off x="1952807" y="4209982"/>
              <a:ext cx="1872000" cy="288000"/>
            </a:xfrm>
            <a:prstGeom prst="roundRect">
              <a:avLst/>
            </a:prstGeom>
            <a:solidFill>
              <a:schemeClr val="accent1">
                <a:lumMod val="20000"/>
                <a:lumOff val="80000"/>
              </a:schemeClr>
            </a:solidFill>
            <a:ln w="6350">
              <a:solidFill>
                <a:schemeClr val="accent1">
                  <a:lumMod val="75000"/>
                </a:schemeClr>
              </a:solidFill>
            </a:ln>
          </p:spPr>
          <p:txBody>
            <a:bodyPr wrap="none" lIns="72000" tIns="72000" rIns="72000" bIns="72000" rtlCol="0" anchor="ctr">
              <a:noAutofit/>
            </a:bodyPr>
            <a:lstStyle/>
            <a:p>
              <a:pPr algn="ctr"/>
              <a:r>
                <a:rPr lang="ja-JP" altLang="en-US" sz="1200" dirty="0">
                  <a:latin typeface="ＭＳ Ｐゴシック" panose="020B0600070205080204" pitchFamily="50" charset="-128"/>
                  <a:ea typeface="ＭＳ Ｐゴシック" panose="020B0600070205080204" pitchFamily="50" charset="-128"/>
                </a:rPr>
                <a:t>社会・経済情勢等</a:t>
              </a:r>
            </a:p>
          </p:txBody>
        </p:sp>
        <p:sp>
          <p:nvSpPr>
            <p:cNvPr id="16" name="テキスト ボックス 15"/>
            <p:cNvSpPr txBox="1"/>
            <p:nvPr/>
          </p:nvSpPr>
          <p:spPr>
            <a:xfrm>
              <a:off x="2599799" y="3860989"/>
              <a:ext cx="2539069" cy="296369"/>
            </a:xfrm>
            <a:prstGeom prst="roundRect">
              <a:avLst/>
            </a:prstGeom>
            <a:solidFill>
              <a:schemeClr val="accent1">
                <a:lumMod val="20000"/>
                <a:lumOff val="80000"/>
              </a:schemeClr>
            </a:solidFill>
            <a:ln w="6350">
              <a:solidFill>
                <a:schemeClr val="accent1">
                  <a:lumMod val="75000"/>
                </a:schemeClr>
              </a:solidFill>
            </a:ln>
          </p:spPr>
          <p:txBody>
            <a:bodyPr wrap="none" lIns="72000" tIns="72000" rIns="72000" bIns="72000" rtlCol="0" anchor="ctr">
              <a:noAutofit/>
            </a:bodyPr>
            <a:lstStyle/>
            <a:p>
              <a:pPr algn="ctr"/>
              <a:r>
                <a:rPr lang="ja-JP" altLang="en-US" sz="1200" dirty="0">
                  <a:latin typeface="ＭＳ Ｐゴシック" panose="020B0600070205080204" pitchFamily="50" charset="-128"/>
                  <a:ea typeface="ＭＳ Ｐゴシック" panose="020B0600070205080204" pitchFamily="50" charset="-128"/>
                </a:rPr>
                <a:t>法令や国の計画等の</a:t>
              </a:r>
              <a:r>
                <a:rPr lang="ja-JP" altLang="en-US" sz="1200" dirty="0" smtClean="0">
                  <a:latin typeface="ＭＳ Ｐゴシック" panose="020B0600070205080204" pitchFamily="50" charset="-128"/>
                  <a:ea typeface="ＭＳ Ｐゴシック" panose="020B0600070205080204" pitchFamily="50" charset="-128"/>
                </a:rPr>
                <a:t>改定</a:t>
              </a:r>
              <a:r>
                <a:rPr lang="en-US" altLang="ja-JP" sz="1200" dirty="0" smtClean="0">
                  <a:latin typeface="ＭＳ Ｐゴシック" panose="020B0600070205080204" pitchFamily="50" charset="-128"/>
                  <a:ea typeface="ＭＳ Ｐゴシック" panose="020B0600070205080204" pitchFamily="50" charset="-128"/>
                </a:rPr>
                <a:t>※</a:t>
              </a:r>
              <a:endParaRPr lang="ja-JP" altLang="en-US" sz="1200" dirty="0">
                <a:latin typeface="ＭＳ Ｐゴシック" panose="020B0600070205080204" pitchFamily="50" charset="-128"/>
                <a:ea typeface="ＭＳ Ｐゴシック" panose="020B0600070205080204" pitchFamily="50" charset="-128"/>
              </a:endParaRPr>
            </a:p>
          </p:txBody>
        </p:sp>
        <p:sp>
          <p:nvSpPr>
            <p:cNvPr id="19" name="テキスト ボックス 18"/>
            <p:cNvSpPr txBox="1"/>
            <p:nvPr/>
          </p:nvSpPr>
          <p:spPr>
            <a:xfrm>
              <a:off x="719813" y="4736251"/>
              <a:ext cx="2520000" cy="504000"/>
            </a:xfrm>
            <a:prstGeom prst="roundRect">
              <a:avLst>
                <a:gd name="adj" fmla="val 0"/>
              </a:avLst>
            </a:prstGeom>
            <a:solidFill>
              <a:schemeClr val="accent1">
                <a:lumMod val="40000"/>
                <a:lumOff val="60000"/>
              </a:schemeClr>
            </a:solidFill>
            <a:ln w="12700" cmpd="sng">
              <a:solidFill>
                <a:schemeClr val="accent1">
                  <a:lumMod val="75000"/>
                </a:schemeClr>
              </a:solidFill>
            </a:ln>
          </p:spPr>
          <p:txBody>
            <a:bodyPr wrap="none" lIns="72000" tIns="72000" rIns="72000" bIns="72000" rtlCol="0" anchor="ctr">
              <a:noAutofit/>
            </a:bodyPr>
            <a:lstStyle/>
            <a:p>
              <a:pPr algn="ctr"/>
              <a:r>
                <a:rPr lang="ja-JP" altLang="en-US" sz="1200" dirty="0" smtClean="0">
                  <a:latin typeface="ＭＳ ゴシック" panose="020B0609070205080204" pitchFamily="49" charset="-128"/>
                  <a:ea typeface="ＭＳ ゴシック" panose="020B0609070205080204" pitchFamily="49" charset="-128"/>
                </a:rPr>
                <a:t>数値目標の達成状況</a:t>
              </a:r>
              <a:endParaRPr lang="ja-JP" altLang="en-US" sz="1200" dirty="0">
                <a:latin typeface="ＭＳ ゴシック" panose="020B0609070205080204" pitchFamily="49" charset="-128"/>
                <a:ea typeface="ＭＳ ゴシック" panose="020B0609070205080204" pitchFamily="49" charset="-128"/>
              </a:endParaRPr>
            </a:p>
          </p:txBody>
        </p:sp>
        <p:sp>
          <p:nvSpPr>
            <p:cNvPr id="20" name="テキスト ボックス 19"/>
            <p:cNvSpPr txBox="1"/>
            <p:nvPr/>
          </p:nvSpPr>
          <p:spPr>
            <a:xfrm>
              <a:off x="3383812" y="4736251"/>
              <a:ext cx="2520000" cy="504000"/>
            </a:xfrm>
            <a:prstGeom prst="roundRect">
              <a:avLst>
                <a:gd name="adj" fmla="val 0"/>
              </a:avLst>
            </a:prstGeom>
            <a:solidFill>
              <a:schemeClr val="accent1">
                <a:lumMod val="40000"/>
                <a:lumOff val="60000"/>
              </a:schemeClr>
            </a:solidFill>
            <a:ln w="12700" cmpd="sng">
              <a:solidFill>
                <a:schemeClr val="accent1">
                  <a:lumMod val="75000"/>
                </a:schemeClr>
              </a:solidFill>
            </a:ln>
          </p:spPr>
          <p:txBody>
            <a:bodyPr wrap="none" lIns="72000" tIns="72000" rIns="72000" bIns="72000" rtlCol="0" anchor="ctr">
              <a:noAutofit/>
            </a:bodyPr>
            <a:lstStyle/>
            <a:p>
              <a:pPr algn="ctr"/>
              <a:r>
                <a:rPr lang="ja-JP" altLang="en-US" sz="1200" dirty="0" smtClean="0">
                  <a:latin typeface="ＭＳ ゴシック" panose="020B0609070205080204" pitchFamily="49" charset="-128"/>
                  <a:ea typeface="ＭＳ ゴシック" panose="020B0609070205080204" pitchFamily="49" charset="-128"/>
                </a:rPr>
                <a:t>食育の取組みの進捗状況</a:t>
              </a:r>
              <a:endParaRPr lang="ja-JP" altLang="en-US" sz="1200" dirty="0">
                <a:latin typeface="ＭＳ ゴシック" panose="020B0609070205080204" pitchFamily="49" charset="-128"/>
                <a:ea typeface="ＭＳ ゴシック" panose="020B0609070205080204" pitchFamily="49" charset="-128"/>
              </a:endParaRPr>
            </a:p>
          </p:txBody>
        </p:sp>
        <p:sp>
          <p:nvSpPr>
            <p:cNvPr id="21" name="テキスト ボックス 20"/>
            <p:cNvSpPr txBox="1"/>
            <p:nvPr/>
          </p:nvSpPr>
          <p:spPr>
            <a:xfrm>
              <a:off x="6519571" y="3880746"/>
              <a:ext cx="360000" cy="1224000"/>
            </a:xfrm>
            <a:prstGeom prst="rect">
              <a:avLst/>
            </a:prstGeom>
            <a:solidFill>
              <a:schemeClr val="accent1">
                <a:lumMod val="40000"/>
                <a:lumOff val="60000"/>
              </a:schemeClr>
            </a:solidFill>
            <a:ln w="12700" cmpd="sng">
              <a:noFill/>
            </a:ln>
          </p:spPr>
          <p:txBody>
            <a:bodyPr vert="eaVert" wrap="none" lIns="72000" tIns="72000" rIns="72000" bIns="72000" rtlCol="0" anchor="ctr">
              <a:noAutofit/>
            </a:bodyPr>
            <a:lstStyle/>
            <a:p>
              <a:pPr algn="ctr"/>
              <a:r>
                <a:rPr lang="ja-JP" altLang="en-US" sz="1200" dirty="0" smtClean="0">
                  <a:latin typeface="ＭＳ ゴシック" panose="020B0609070205080204" pitchFamily="49" charset="-128"/>
                  <a:ea typeface="ＭＳ ゴシック" panose="020B0609070205080204" pitchFamily="49" charset="-128"/>
                </a:rPr>
                <a:t>点検・見直し</a:t>
              </a:r>
              <a:endParaRPr lang="ja-JP" altLang="en-US" sz="1200" dirty="0">
                <a:latin typeface="ＭＳ ゴシック" panose="020B0609070205080204" pitchFamily="49" charset="-128"/>
                <a:ea typeface="ＭＳ ゴシック" panose="020B0609070205080204" pitchFamily="49" charset="-128"/>
              </a:endParaRPr>
            </a:p>
          </p:txBody>
        </p:sp>
        <p:sp>
          <p:nvSpPr>
            <p:cNvPr id="22" name="テキスト ボックス 21"/>
            <p:cNvSpPr txBox="1"/>
            <p:nvPr/>
          </p:nvSpPr>
          <p:spPr>
            <a:xfrm>
              <a:off x="7353001" y="4240746"/>
              <a:ext cx="1872000" cy="504000"/>
            </a:xfrm>
            <a:prstGeom prst="roundRect">
              <a:avLst>
                <a:gd name="adj" fmla="val 0"/>
              </a:avLst>
            </a:prstGeom>
            <a:solidFill>
              <a:schemeClr val="accent1">
                <a:lumMod val="40000"/>
                <a:lumOff val="60000"/>
              </a:schemeClr>
            </a:solidFill>
            <a:ln w="25400" cmpd="dbl">
              <a:solidFill>
                <a:schemeClr val="accent1">
                  <a:lumMod val="75000"/>
                </a:schemeClr>
              </a:solidFill>
            </a:ln>
          </p:spPr>
          <p:txBody>
            <a:bodyPr vert="horz" wrap="none" lIns="72000" tIns="72000" rIns="72000" bIns="72000" rtlCol="0" anchor="ctr">
              <a:noAutofit/>
            </a:bodyPr>
            <a:lstStyle/>
            <a:p>
              <a:pPr algn="ctr"/>
              <a:r>
                <a:rPr lang="ja-JP" altLang="en-US" sz="1200" dirty="0" smtClean="0">
                  <a:latin typeface="ＭＳ ゴシック" panose="020B0609070205080204" pitchFamily="49" charset="-128"/>
                  <a:ea typeface="ＭＳ ゴシック" panose="020B0609070205080204" pitchFamily="49" charset="-128"/>
                </a:rPr>
                <a:t>令和</a:t>
              </a:r>
              <a:r>
                <a:rPr lang="en-US" altLang="ja-JP" sz="1200" strike="sngStrike" dirty="0" smtClean="0">
                  <a:latin typeface="ＭＳ ゴシック" panose="020B0609070205080204" pitchFamily="49" charset="-128"/>
                  <a:ea typeface="ＭＳ ゴシック" panose="020B0609070205080204" pitchFamily="49" charset="-128"/>
                </a:rPr>
                <a:t>2</a:t>
              </a:r>
              <a:r>
                <a:rPr lang="ja-JP" altLang="en-US" sz="1200" strike="sngStrike" dirty="0" smtClean="0">
                  <a:latin typeface="ＭＳ ゴシック" panose="020B0609070205080204" pitchFamily="49" charset="-128"/>
                  <a:ea typeface="ＭＳ ゴシック" panose="020B0609070205080204" pitchFamily="49" charset="-128"/>
                </a:rPr>
                <a:t>年度</a:t>
              </a:r>
              <a:r>
                <a:rPr lang="en-US" altLang="ja-JP" sz="1200" dirty="0" smtClean="0">
                  <a:solidFill>
                    <a:srgbClr val="FF0000"/>
                  </a:solidFill>
                  <a:latin typeface="ＭＳ ゴシック" panose="020B0609070205080204" pitchFamily="49" charset="-128"/>
                  <a:ea typeface="ＭＳ ゴシック" panose="020B0609070205080204" pitchFamily="49" charset="-128"/>
                </a:rPr>
                <a:t>3</a:t>
              </a:r>
              <a:r>
                <a:rPr lang="ja-JP" altLang="en-US" sz="1200" dirty="0" smtClean="0">
                  <a:solidFill>
                    <a:srgbClr val="FF0000"/>
                  </a:solidFill>
                  <a:latin typeface="ＭＳ ゴシック" panose="020B0609070205080204" pitchFamily="49" charset="-128"/>
                  <a:ea typeface="ＭＳ ゴシック" panose="020B0609070205080204" pitchFamily="49" charset="-128"/>
                </a:rPr>
                <a:t>年度</a:t>
              </a:r>
              <a:endParaRPr lang="ja-JP" altLang="en-US" sz="1200" dirty="0">
                <a:solidFill>
                  <a:srgbClr val="FF0000"/>
                </a:solidFill>
                <a:latin typeface="ＭＳ ゴシック" panose="020B0609070205080204" pitchFamily="49" charset="-128"/>
                <a:ea typeface="ＭＳ ゴシック" panose="020B0609070205080204" pitchFamily="49" charset="-128"/>
              </a:endParaRPr>
            </a:p>
            <a:p>
              <a:pPr algn="ctr"/>
              <a:r>
                <a:rPr lang="ja-JP" altLang="en-US" sz="1200" dirty="0" smtClean="0">
                  <a:latin typeface="ＭＳ ゴシック" panose="020B0609070205080204" pitchFamily="49" charset="-128"/>
                  <a:ea typeface="ＭＳ ゴシック" panose="020B0609070205080204" pitchFamily="49" charset="-128"/>
                </a:rPr>
                <a:t>食育推進計画評価審議会</a:t>
              </a:r>
              <a:endParaRPr lang="ja-JP" altLang="en-US" sz="1200" dirty="0">
                <a:latin typeface="ＭＳ ゴシック" panose="020B0609070205080204" pitchFamily="49" charset="-128"/>
                <a:ea typeface="ＭＳ ゴシック" panose="020B0609070205080204" pitchFamily="49" charset="-128"/>
              </a:endParaRPr>
            </a:p>
          </p:txBody>
        </p:sp>
        <p:sp>
          <p:nvSpPr>
            <p:cNvPr id="23" name="テキスト ボックス 22"/>
            <p:cNvSpPr txBox="1"/>
            <p:nvPr/>
          </p:nvSpPr>
          <p:spPr>
            <a:xfrm>
              <a:off x="3947013" y="4209982"/>
              <a:ext cx="1872000" cy="288000"/>
            </a:xfrm>
            <a:prstGeom prst="roundRect">
              <a:avLst/>
            </a:prstGeom>
            <a:solidFill>
              <a:schemeClr val="accent1">
                <a:lumMod val="20000"/>
                <a:lumOff val="80000"/>
              </a:schemeClr>
            </a:solidFill>
            <a:ln w="6350">
              <a:solidFill>
                <a:schemeClr val="accent1">
                  <a:lumMod val="75000"/>
                </a:schemeClr>
              </a:solidFill>
            </a:ln>
          </p:spPr>
          <p:txBody>
            <a:bodyPr wrap="none" lIns="72000" tIns="72000" rIns="72000" bIns="72000" rtlCol="0" anchor="ctr">
              <a:noAutofit/>
            </a:bodyPr>
            <a:lstStyle/>
            <a:p>
              <a:pPr algn="ctr"/>
              <a:r>
                <a:rPr lang="ja-JP" altLang="en-US" sz="1200" dirty="0" smtClean="0">
                  <a:latin typeface="ＭＳ Ｐゴシック" panose="020B0600070205080204" pitchFamily="50" charset="-128"/>
                  <a:ea typeface="ＭＳ Ｐゴシック" panose="020B0600070205080204" pitchFamily="50" charset="-128"/>
                </a:rPr>
                <a:t>その他状況の変化等</a:t>
              </a:r>
              <a:endParaRPr lang="ja-JP" altLang="en-US" sz="1200" dirty="0">
                <a:latin typeface="ＭＳ Ｐゴシック" panose="020B0600070205080204" pitchFamily="50" charset="-128"/>
                <a:ea typeface="ＭＳ Ｐゴシック" panose="020B0600070205080204" pitchFamily="50" charset="-128"/>
              </a:endParaRPr>
            </a:p>
          </p:txBody>
        </p:sp>
        <p:sp>
          <p:nvSpPr>
            <p:cNvPr id="3" name="右中かっこ 2"/>
            <p:cNvSpPr/>
            <p:nvPr/>
          </p:nvSpPr>
          <p:spPr>
            <a:xfrm>
              <a:off x="6024332" y="3811092"/>
              <a:ext cx="360000" cy="1368000"/>
            </a:xfrm>
            <a:prstGeom prst="rightBrace">
              <a:avLst>
                <a:gd name="adj1" fmla="val 20528"/>
                <a:gd name="adj2" fmla="val 50000"/>
              </a:avLst>
            </a:prstGeom>
            <a:ln w="19050">
              <a:solidFill>
                <a:schemeClr val="bg2">
                  <a:lumMod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4" name="右矢印 23"/>
            <p:cNvSpPr/>
            <p:nvPr/>
          </p:nvSpPr>
          <p:spPr>
            <a:xfrm>
              <a:off x="6927712" y="4204746"/>
              <a:ext cx="360000" cy="5760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5" name="テキスト ボックス 24"/>
          <p:cNvSpPr txBox="1"/>
          <p:nvPr/>
        </p:nvSpPr>
        <p:spPr>
          <a:xfrm>
            <a:off x="541369" y="1723450"/>
            <a:ext cx="2160000" cy="288000"/>
          </a:xfrm>
          <a:prstGeom prst="roundRect">
            <a:avLst/>
          </a:prstGeom>
          <a:solidFill>
            <a:schemeClr val="accent1">
              <a:lumMod val="75000"/>
            </a:schemeClr>
          </a:solidFill>
        </p:spPr>
        <p:txBody>
          <a:bodyPr wrap="none" lIns="72000" tIns="72000" rIns="72000" bIns="72000" rtlCol="0" anchor="ctr">
            <a:noAutofit/>
          </a:bodyPr>
          <a:lstStyle/>
          <a:p>
            <a:pPr algn="ctr"/>
            <a:r>
              <a:rPr lang="ja-JP" altLang="en-US" sz="1400" b="1" dirty="0" smtClean="0">
                <a:solidFill>
                  <a:schemeClr val="bg1"/>
                </a:solidFill>
                <a:latin typeface="ＭＳ Ｐゴシック" panose="020B0600070205080204" pitchFamily="50" charset="-128"/>
                <a:ea typeface="ＭＳ Ｐゴシック" panose="020B0600070205080204" pitchFamily="50" charset="-128"/>
              </a:rPr>
              <a:t>中間点検・見直しの方針</a:t>
            </a:r>
            <a:endParaRPr lang="en-US" altLang="ja-JP" sz="1400" b="1" dirty="0" smtClean="0">
              <a:solidFill>
                <a:schemeClr val="bg1"/>
              </a:solidFill>
              <a:latin typeface="ＭＳ Ｐゴシック" panose="020B0600070205080204" pitchFamily="50" charset="-128"/>
              <a:ea typeface="ＭＳ Ｐゴシック" panose="020B0600070205080204" pitchFamily="50" charset="-128"/>
            </a:endParaRPr>
          </a:p>
        </p:txBody>
      </p:sp>
      <p:sp>
        <p:nvSpPr>
          <p:cNvPr id="26" name="テキスト ボックス 25"/>
          <p:cNvSpPr txBox="1"/>
          <p:nvPr/>
        </p:nvSpPr>
        <p:spPr>
          <a:xfrm>
            <a:off x="469369" y="2025765"/>
            <a:ext cx="8928000" cy="941501"/>
          </a:xfrm>
          <a:prstGeom prst="rect">
            <a:avLst/>
          </a:prstGeom>
          <a:noFill/>
        </p:spPr>
        <p:txBody>
          <a:bodyPr wrap="square" lIns="72000" tIns="72000" rIns="72000" bIns="72000" rtlCol="0">
            <a:noAutofit/>
          </a:bodyPr>
          <a:lstStyle/>
          <a:p>
            <a:r>
              <a:rPr lang="ja-JP" altLang="en-US" sz="1200" dirty="0" smtClean="0">
                <a:latin typeface="ＭＳ ゴシック" panose="020B0609070205080204" pitchFamily="49" charset="-128"/>
                <a:ea typeface="ＭＳ ゴシック" panose="020B0609070205080204" pitchFamily="49" charset="-128"/>
              </a:rPr>
              <a:t>点検にあたっては、社会・経済情勢等のほか、関係法令や国の計画等の改定等も含めた食を取り巻く状況変化を踏まえて実施します。また、計画</a:t>
            </a:r>
            <a:r>
              <a:rPr lang="ja-JP" altLang="en-US" sz="1200" dirty="0">
                <a:latin typeface="ＭＳ ゴシック" panose="020B0609070205080204" pitchFamily="49" charset="-128"/>
                <a:ea typeface="ＭＳ ゴシック" panose="020B0609070205080204" pitchFamily="49" charset="-128"/>
              </a:rPr>
              <a:t>において定める</a:t>
            </a:r>
            <a:r>
              <a:rPr lang="ja-JP" altLang="en-US" sz="1200" dirty="0" smtClean="0">
                <a:latin typeface="ＭＳ ゴシック" panose="020B0609070205080204" pitchFamily="49" charset="-128"/>
                <a:ea typeface="ＭＳ ゴシック" panose="020B0609070205080204" pitchFamily="49" charset="-128"/>
              </a:rPr>
              <a:t>「取組みの目標」については、最新データを把握し、その達成状況の判定を行います。なお、これまで計画に基づき実施してきた食育の取組みの進捗状況も加味するものとします。</a:t>
            </a:r>
            <a:endParaRPr lang="en-US" altLang="ja-JP" sz="1200" dirty="0">
              <a:latin typeface="ＭＳ ゴシック" panose="020B0609070205080204" pitchFamily="49" charset="-128"/>
              <a:ea typeface="ＭＳ ゴシック" panose="020B0609070205080204" pitchFamily="49" charset="-128"/>
            </a:endParaRPr>
          </a:p>
        </p:txBody>
      </p:sp>
      <p:sp>
        <p:nvSpPr>
          <p:cNvPr id="30" name="テキスト ボックス 29"/>
          <p:cNvSpPr txBox="1"/>
          <p:nvPr/>
        </p:nvSpPr>
        <p:spPr>
          <a:xfrm>
            <a:off x="541369" y="1167431"/>
            <a:ext cx="5617384" cy="504000"/>
          </a:xfrm>
          <a:prstGeom prst="rect">
            <a:avLst/>
          </a:prstGeom>
          <a:noFill/>
        </p:spPr>
        <p:txBody>
          <a:bodyPr wrap="square" lIns="72000" tIns="72000" rIns="72000" bIns="72000" rtlCol="0">
            <a:noAutofit/>
          </a:bodyPr>
          <a:lstStyle/>
          <a:p>
            <a:r>
              <a:rPr lang="ja-JP" altLang="en-US" sz="1200" dirty="0" smtClean="0">
                <a:latin typeface="ＭＳ ゴシック" panose="020B0609070205080204" pitchFamily="49" charset="-128"/>
                <a:ea typeface="ＭＳ ゴシック" panose="020B0609070205080204" pitchFamily="49" charset="-128"/>
              </a:rPr>
              <a:t>第</a:t>
            </a:r>
            <a:r>
              <a:rPr lang="en-US" altLang="ja-JP" sz="1200" dirty="0" smtClean="0">
                <a:latin typeface="ＭＳ ゴシック" panose="020B0609070205080204" pitchFamily="49" charset="-128"/>
                <a:ea typeface="ＭＳ ゴシック" panose="020B0609070205080204" pitchFamily="49" charset="-128"/>
              </a:rPr>
              <a:t>3</a:t>
            </a:r>
            <a:r>
              <a:rPr lang="ja-JP" altLang="en-US" sz="1200" dirty="0" smtClean="0">
                <a:latin typeface="ＭＳ ゴシック" panose="020B0609070205080204" pitchFamily="49" charset="-128"/>
                <a:ea typeface="ＭＳ ゴシック" panose="020B0609070205080204" pitchFamily="49" charset="-128"/>
              </a:rPr>
              <a:t>次大阪府食育推進計画（平成</a:t>
            </a:r>
            <a:r>
              <a:rPr lang="en-US" altLang="ja-JP" sz="1200" dirty="0" smtClean="0">
                <a:latin typeface="ＭＳ ゴシック" panose="020B0609070205080204" pitchFamily="49" charset="-128"/>
                <a:ea typeface="ＭＳ ゴシック" panose="020B0609070205080204" pitchFamily="49" charset="-128"/>
              </a:rPr>
              <a:t>30</a:t>
            </a:r>
            <a:r>
              <a:rPr lang="ja-JP" altLang="en-US" sz="1200" dirty="0" smtClean="0">
                <a:latin typeface="ＭＳ ゴシック" panose="020B0609070205080204" pitchFamily="49" charset="-128"/>
                <a:ea typeface="ＭＳ ゴシック" panose="020B0609070205080204" pitchFamily="49" charset="-128"/>
              </a:rPr>
              <a:t>年度～令和</a:t>
            </a:r>
            <a:r>
              <a:rPr lang="en-US" altLang="ja-JP" sz="1200" dirty="0" smtClean="0">
                <a:latin typeface="ＭＳ ゴシック" panose="020B0609070205080204" pitchFamily="49" charset="-128"/>
                <a:ea typeface="ＭＳ ゴシック" panose="020B0609070205080204" pitchFamily="49" charset="-128"/>
              </a:rPr>
              <a:t>5</a:t>
            </a:r>
            <a:r>
              <a:rPr lang="ja-JP" altLang="en-US" sz="1200" dirty="0" smtClean="0">
                <a:latin typeface="ＭＳ ゴシック" panose="020B0609070205080204" pitchFamily="49" charset="-128"/>
                <a:ea typeface="ＭＳ ゴシック" panose="020B0609070205080204" pitchFamily="49" charset="-128"/>
              </a:rPr>
              <a:t>年度）の中間年となる</a:t>
            </a:r>
            <a:endParaRPr lang="en-US" altLang="ja-JP" sz="1200" dirty="0" smtClean="0">
              <a:latin typeface="ＭＳ ゴシック" panose="020B0609070205080204" pitchFamily="49" charset="-128"/>
              <a:ea typeface="ＭＳ ゴシック" panose="020B0609070205080204" pitchFamily="49" charset="-128"/>
            </a:endParaRPr>
          </a:p>
          <a:p>
            <a:r>
              <a:rPr lang="ja-JP" altLang="en-US" sz="1200" dirty="0" smtClean="0">
                <a:latin typeface="ＭＳ ゴシック" panose="020B0609070205080204" pitchFamily="49" charset="-128"/>
                <a:ea typeface="ＭＳ ゴシック" panose="020B0609070205080204" pitchFamily="49" charset="-128"/>
              </a:rPr>
              <a:t>令和</a:t>
            </a:r>
            <a:r>
              <a:rPr lang="en-US" altLang="ja-JP" sz="1200" dirty="0" smtClean="0">
                <a:latin typeface="ＭＳ ゴシック" panose="020B0609070205080204" pitchFamily="49" charset="-128"/>
                <a:ea typeface="ＭＳ ゴシック" panose="020B0609070205080204" pitchFamily="49" charset="-128"/>
              </a:rPr>
              <a:t>2</a:t>
            </a:r>
            <a:r>
              <a:rPr lang="ja-JP" altLang="en-US" sz="1200" dirty="0" smtClean="0">
                <a:latin typeface="ＭＳ ゴシック" panose="020B0609070205080204" pitchFamily="49" charset="-128"/>
                <a:ea typeface="ＭＳ ゴシック" panose="020B0609070205080204" pitchFamily="49" charset="-128"/>
              </a:rPr>
              <a:t>年度に、社会・経済情勢等を</a:t>
            </a:r>
            <a:r>
              <a:rPr lang="ja-JP" altLang="en-US" sz="1200" dirty="0">
                <a:latin typeface="ＭＳ ゴシック" panose="020B0609070205080204" pitchFamily="49" charset="-128"/>
                <a:ea typeface="ＭＳ ゴシック" panose="020B0609070205080204" pitchFamily="49" charset="-128"/>
              </a:rPr>
              <a:t>踏まえ</a:t>
            </a:r>
            <a:r>
              <a:rPr lang="ja-JP" altLang="en-US" sz="1200" dirty="0" smtClean="0">
                <a:latin typeface="ＭＳ ゴシック" panose="020B0609070205080204" pitchFamily="49" charset="-128"/>
                <a:ea typeface="ＭＳ ゴシック" panose="020B0609070205080204" pitchFamily="49" charset="-128"/>
              </a:rPr>
              <a:t>、点検</a:t>
            </a:r>
            <a:r>
              <a:rPr lang="ja-JP" altLang="en-US" sz="1200" dirty="0">
                <a:latin typeface="ＭＳ ゴシック" panose="020B0609070205080204" pitchFamily="49" charset="-128"/>
                <a:ea typeface="ＭＳ ゴシック" panose="020B0609070205080204" pitchFamily="49" charset="-128"/>
              </a:rPr>
              <a:t>・見直しを</a:t>
            </a:r>
            <a:r>
              <a:rPr lang="ja-JP" altLang="en-US" sz="1200" dirty="0" smtClean="0">
                <a:latin typeface="ＭＳ ゴシック" panose="020B0609070205080204" pitchFamily="49" charset="-128"/>
                <a:ea typeface="ＭＳ ゴシック" panose="020B0609070205080204" pitchFamily="49" charset="-128"/>
              </a:rPr>
              <a:t>実施</a:t>
            </a:r>
            <a:endParaRPr lang="en-US" altLang="ja-JP" sz="1200" dirty="0">
              <a:latin typeface="ＭＳ ゴシック" panose="020B0609070205080204" pitchFamily="49" charset="-128"/>
              <a:ea typeface="ＭＳ ゴシック" panose="020B0609070205080204" pitchFamily="49" charset="-128"/>
            </a:endParaRPr>
          </a:p>
        </p:txBody>
      </p:sp>
      <p:sp>
        <p:nvSpPr>
          <p:cNvPr id="7" name="正方形/長方形 6"/>
          <p:cNvSpPr/>
          <p:nvPr/>
        </p:nvSpPr>
        <p:spPr>
          <a:xfrm>
            <a:off x="225403" y="4597603"/>
            <a:ext cx="9647725" cy="2123658"/>
          </a:xfrm>
          <a:prstGeom prst="rect">
            <a:avLst/>
          </a:prstGeom>
        </p:spPr>
        <p:txBody>
          <a:bodyPr wrap="square">
            <a:spAutoFit/>
          </a:bodyPr>
          <a:lstStyle/>
          <a:p>
            <a:r>
              <a:rPr lang="en-US" altLang="ja-JP" sz="1200" dirty="0" smtClean="0">
                <a:latin typeface="ＭＳ ゴシック" panose="020B0609070205080204" pitchFamily="49" charset="-128"/>
                <a:ea typeface="ＭＳ ゴシック" panose="020B0609070205080204" pitchFamily="49" charset="-128"/>
              </a:rPr>
              <a:t>※</a:t>
            </a:r>
            <a:r>
              <a:rPr lang="ja-JP" altLang="en-US" sz="1200" u="sng" dirty="0" smtClean="0">
                <a:latin typeface="ＭＳ ゴシック" panose="020B0609070205080204" pitchFamily="49" charset="-128"/>
                <a:ea typeface="ＭＳ ゴシック" panose="020B0609070205080204" pitchFamily="49" charset="-128"/>
              </a:rPr>
              <a:t>第</a:t>
            </a:r>
            <a:r>
              <a:rPr lang="en-US" altLang="ja-JP" sz="1200" u="sng" dirty="0" smtClean="0">
                <a:latin typeface="ＭＳ ゴシック" panose="020B0609070205080204" pitchFamily="49" charset="-128"/>
                <a:ea typeface="ＭＳ ゴシック" panose="020B0609070205080204" pitchFamily="49" charset="-128"/>
              </a:rPr>
              <a:t>4</a:t>
            </a:r>
            <a:r>
              <a:rPr lang="ja-JP" altLang="en-US" sz="1200" u="sng" dirty="0" smtClean="0">
                <a:latin typeface="ＭＳ ゴシック" panose="020B0609070205080204" pitchFamily="49" charset="-128"/>
                <a:ea typeface="ＭＳ ゴシック" panose="020B0609070205080204" pitchFamily="49" charset="-128"/>
              </a:rPr>
              <a:t>次食育推進基本計画</a:t>
            </a:r>
            <a:endParaRPr lang="en-US" altLang="ja-JP" sz="1200" u="sng" dirty="0" smtClean="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a:t>
            </a:r>
            <a:r>
              <a:rPr lang="ja-JP" altLang="en-US" sz="1200" dirty="0" smtClean="0">
                <a:latin typeface="ＭＳ ゴシック" panose="020B0609070205080204" pitchFamily="49" charset="-128"/>
                <a:ea typeface="ＭＳ ゴシック" panose="020B0609070205080204" pitchFamily="49" charset="-128"/>
              </a:rPr>
              <a:t>国は令和元年度に第</a:t>
            </a:r>
            <a:r>
              <a:rPr lang="en-US" altLang="ja-JP" sz="1200" dirty="0" smtClean="0">
                <a:latin typeface="ＭＳ ゴシック" panose="020B0609070205080204" pitchFamily="49" charset="-128"/>
                <a:ea typeface="ＭＳ ゴシック" panose="020B0609070205080204" pitchFamily="49" charset="-128"/>
              </a:rPr>
              <a:t>3</a:t>
            </a:r>
            <a:r>
              <a:rPr lang="ja-JP" altLang="en-US" sz="1200" dirty="0" smtClean="0">
                <a:latin typeface="ＭＳ ゴシック" panose="020B0609070205080204" pitchFamily="49" charset="-128"/>
                <a:ea typeface="ＭＳ ゴシック" panose="020B0609070205080204" pitchFamily="49" charset="-128"/>
              </a:rPr>
              <a:t>次基本計画の進捗状況について分析・評価を行うとともに、第</a:t>
            </a:r>
            <a:r>
              <a:rPr lang="en-US" altLang="ja-JP" sz="1200" dirty="0" smtClean="0">
                <a:latin typeface="ＭＳ ゴシック" panose="020B0609070205080204" pitchFamily="49" charset="-128"/>
                <a:ea typeface="ＭＳ ゴシック" panose="020B0609070205080204" pitchFamily="49" charset="-128"/>
              </a:rPr>
              <a:t>4</a:t>
            </a:r>
            <a:r>
              <a:rPr lang="ja-JP" altLang="en-US" sz="1200" dirty="0" smtClean="0">
                <a:latin typeface="ＭＳ ゴシック" panose="020B0609070205080204" pitchFamily="49" charset="-128"/>
                <a:ea typeface="ＭＳ ゴシック" panose="020B0609070205080204" pitchFamily="49" charset="-128"/>
              </a:rPr>
              <a:t>次食育推進基本計画を作成するにあたり、</a:t>
            </a:r>
            <a:endParaRPr lang="en-US" altLang="ja-JP" sz="1200" dirty="0" smtClean="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a:t>
            </a:r>
            <a:r>
              <a:rPr lang="ja-JP" altLang="en-US" sz="1200" dirty="0" smtClean="0">
                <a:latin typeface="ＭＳ ゴシック" panose="020B0609070205080204" pitchFamily="49" charset="-128"/>
                <a:ea typeface="ＭＳ ゴシック" panose="020B0609070205080204" pitchFamily="49" charset="-128"/>
              </a:rPr>
              <a:t>論点に</a:t>
            </a:r>
            <a:r>
              <a:rPr lang="ja-JP" altLang="en-US" sz="1200" dirty="0" smtClean="0">
                <a:latin typeface="ＭＳ ゴシック" panose="020B0609070205080204" pitchFamily="49" charset="-128"/>
                <a:ea typeface="ＭＳ ゴシック" panose="020B0609070205080204" pitchFamily="49" charset="-128"/>
              </a:rPr>
              <a:t>ついて</a:t>
            </a:r>
            <a:r>
              <a:rPr lang="ja-JP" altLang="en-US" sz="1200" dirty="0" smtClean="0">
                <a:latin typeface="ＭＳ ゴシック" panose="020B0609070205080204" pitchFamily="49" charset="-128"/>
                <a:ea typeface="ＭＳ ゴシック" panose="020B0609070205080204" pitchFamily="49" charset="-128"/>
              </a:rPr>
              <a:t>整理を行う。第</a:t>
            </a:r>
            <a:r>
              <a:rPr lang="en-US" altLang="ja-JP" sz="1200" dirty="0" smtClean="0">
                <a:latin typeface="ＭＳ ゴシック" panose="020B0609070205080204" pitchFamily="49" charset="-128"/>
                <a:ea typeface="ＭＳ ゴシック" panose="020B0609070205080204" pitchFamily="49" charset="-128"/>
              </a:rPr>
              <a:t>4</a:t>
            </a:r>
            <a:r>
              <a:rPr lang="ja-JP" altLang="en-US" sz="1200" dirty="0" smtClean="0">
                <a:latin typeface="ＭＳ ゴシック" panose="020B0609070205080204" pitchFamily="49" charset="-128"/>
                <a:ea typeface="ＭＳ ゴシック" panose="020B0609070205080204" pitchFamily="49" charset="-128"/>
              </a:rPr>
              <a:t>次計画は令和</a:t>
            </a:r>
            <a:r>
              <a:rPr lang="en-US" altLang="ja-JP" sz="1200" dirty="0" smtClean="0">
                <a:latin typeface="ＭＳ ゴシック" panose="020B0609070205080204" pitchFamily="49" charset="-128"/>
                <a:ea typeface="ＭＳ ゴシック" panose="020B0609070205080204" pitchFamily="49" charset="-128"/>
              </a:rPr>
              <a:t>2</a:t>
            </a:r>
            <a:r>
              <a:rPr lang="ja-JP" altLang="en-US" sz="1200" dirty="0" smtClean="0">
                <a:latin typeface="ＭＳ ゴシック" panose="020B0609070205080204" pitchFamily="49" charset="-128"/>
                <a:ea typeface="ＭＳ ゴシック" panose="020B0609070205080204" pitchFamily="49" charset="-128"/>
              </a:rPr>
              <a:t>年度中</a:t>
            </a:r>
            <a:r>
              <a:rPr lang="ja-JP" altLang="en-US" sz="1200" dirty="0" smtClean="0">
                <a:latin typeface="ＭＳ ゴシック" panose="020B0609070205080204" pitchFamily="49" charset="-128"/>
                <a:ea typeface="ＭＳ ゴシック" panose="020B0609070205080204" pitchFamily="49" charset="-128"/>
              </a:rPr>
              <a:t>に</a:t>
            </a:r>
            <a:r>
              <a:rPr lang="ja-JP" altLang="en-US" sz="1200" dirty="0">
                <a:latin typeface="ＭＳ ゴシック" panose="020B0609070205080204" pitchFamily="49" charset="-128"/>
                <a:ea typeface="ＭＳ ゴシック" panose="020B0609070205080204" pitchFamily="49" charset="-128"/>
              </a:rPr>
              <a:t>公表</a:t>
            </a:r>
            <a:r>
              <a:rPr lang="ja-JP" altLang="en-US" sz="1200" dirty="0" smtClean="0">
                <a:latin typeface="ＭＳ ゴシック" panose="020B0609070205080204" pitchFamily="49" charset="-128"/>
                <a:ea typeface="ＭＳ ゴシック" panose="020B0609070205080204" pitchFamily="49" charset="-128"/>
              </a:rPr>
              <a:t>予定</a:t>
            </a:r>
            <a:endParaRPr lang="en-US" altLang="ja-JP" sz="1200" dirty="0" smtClean="0">
              <a:latin typeface="ＭＳ ゴシック" panose="020B0609070205080204" pitchFamily="49" charset="-128"/>
              <a:ea typeface="ＭＳ ゴシック" panose="020B0609070205080204" pitchFamily="49" charset="-128"/>
            </a:endParaRPr>
          </a:p>
          <a:p>
            <a:r>
              <a:rPr lang="en-US" altLang="ja-JP" sz="1200" dirty="0" smtClean="0">
                <a:latin typeface="ＭＳ ゴシック" panose="020B0609070205080204" pitchFamily="49" charset="-128"/>
                <a:ea typeface="ＭＳ ゴシック" panose="020B0609070205080204" pitchFamily="49" charset="-128"/>
              </a:rPr>
              <a:t>※</a:t>
            </a:r>
            <a:r>
              <a:rPr lang="ja-JP" altLang="en-US" sz="1200" u="sng" dirty="0" smtClean="0">
                <a:latin typeface="ＭＳ ゴシック" panose="020B0609070205080204" pitchFamily="49" charset="-128"/>
                <a:ea typeface="ＭＳ ゴシック" panose="020B0609070205080204" pitchFamily="49" charset="-128"/>
              </a:rPr>
              <a:t>「</a:t>
            </a:r>
            <a:r>
              <a:rPr lang="ja-JP" altLang="en-US" sz="1200" u="sng" dirty="0">
                <a:latin typeface="ＭＳ ゴシック" panose="020B0609070205080204" pitchFamily="49" charset="-128"/>
                <a:ea typeface="ＭＳ ゴシック" panose="020B0609070205080204" pitchFamily="49" charset="-128"/>
              </a:rPr>
              <a:t>食品ロスの削減の推進に関する</a:t>
            </a:r>
            <a:r>
              <a:rPr lang="ja-JP" altLang="en-US" sz="1200" u="sng" dirty="0" smtClean="0">
                <a:latin typeface="ＭＳ ゴシック" panose="020B0609070205080204" pitchFamily="49" charset="-128"/>
                <a:ea typeface="ＭＳ ゴシック" panose="020B0609070205080204" pitchFamily="49" charset="-128"/>
              </a:rPr>
              <a:t>法律」（令和</a:t>
            </a:r>
            <a:r>
              <a:rPr lang="ja-JP" altLang="en-US" sz="1200" u="sng" dirty="0">
                <a:latin typeface="ＭＳ ゴシック" panose="020B0609070205080204" pitchFamily="49" charset="-128"/>
                <a:ea typeface="ＭＳ ゴシック" panose="020B0609070205080204" pitchFamily="49" charset="-128"/>
              </a:rPr>
              <a:t>元年</a:t>
            </a:r>
            <a:r>
              <a:rPr lang="en-US" altLang="ja-JP" sz="1200" u="sng" dirty="0">
                <a:latin typeface="ＭＳ ゴシック" panose="020B0609070205080204" pitchFamily="49" charset="-128"/>
                <a:ea typeface="ＭＳ ゴシック" panose="020B0609070205080204" pitchFamily="49" charset="-128"/>
              </a:rPr>
              <a:t>5</a:t>
            </a:r>
            <a:r>
              <a:rPr lang="ja-JP" altLang="en-US" sz="1200" u="sng" dirty="0">
                <a:latin typeface="ＭＳ ゴシック" panose="020B0609070205080204" pitchFamily="49" charset="-128"/>
                <a:ea typeface="ＭＳ ゴシック" panose="020B0609070205080204" pitchFamily="49" charset="-128"/>
              </a:rPr>
              <a:t>月</a:t>
            </a:r>
            <a:r>
              <a:rPr lang="en-US" altLang="ja-JP" sz="1200" u="sng" dirty="0">
                <a:latin typeface="ＭＳ ゴシック" panose="020B0609070205080204" pitchFamily="49" charset="-128"/>
                <a:ea typeface="ＭＳ ゴシック" panose="020B0609070205080204" pitchFamily="49" charset="-128"/>
              </a:rPr>
              <a:t>31</a:t>
            </a:r>
            <a:r>
              <a:rPr lang="ja-JP" altLang="en-US" sz="1200" u="sng" dirty="0" smtClean="0">
                <a:latin typeface="ＭＳ ゴシック" panose="020B0609070205080204" pitchFamily="49" charset="-128"/>
                <a:ea typeface="ＭＳ ゴシック" panose="020B0609070205080204" pitchFamily="49" charset="-128"/>
              </a:rPr>
              <a:t>日公布、令和</a:t>
            </a:r>
            <a:r>
              <a:rPr lang="ja-JP" altLang="en-US" sz="1200" u="sng" dirty="0">
                <a:latin typeface="ＭＳ ゴシック" panose="020B0609070205080204" pitchFamily="49" charset="-128"/>
                <a:ea typeface="ＭＳ ゴシック" panose="020B0609070205080204" pitchFamily="49" charset="-128"/>
              </a:rPr>
              <a:t>元年</a:t>
            </a:r>
            <a:r>
              <a:rPr lang="en-US" altLang="ja-JP" sz="1200" u="sng" dirty="0">
                <a:latin typeface="ＭＳ ゴシック" panose="020B0609070205080204" pitchFamily="49" charset="-128"/>
                <a:ea typeface="ＭＳ ゴシック" panose="020B0609070205080204" pitchFamily="49" charset="-128"/>
              </a:rPr>
              <a:t>10</a:t>
            </a:r>
            <a:r>
              <a:rPr lang="ja-JP" altLang="en-US" sz="1200" u="sng" dirty="0">
                <a:latin typeface="ＭＳ ゴシック" panose="020B0609070205080204" pitchFamily="49" charset="-128"/>
                <a:ea typeface="ＭＳ ゴシック" panose="020B0609070205080204" pitchFamily="49" charset="-128"/>
              </a:rPr>
              <a:t>月</a:t>
            </a:r>
            <a:r>
              <a:rPr lang="en-US" altLang="ja-JP" sz="1200" u="sng" dirty="0">
                <a:latin typeface="ＭＳ ゴシック" panose="020B0609070205080204" pitchFamily="49" charset="-128"/>
                <a:ea typeface="ＭＳ ゴシック" panose="020B0609070205080204" pitchFamily="49" charset="-128"/>
              </a:rPr>
              <a:t>1</a:t>
            </a:r>
            <a:r>
              <a:rPr lang="ja-JP" altLang="en-US" sz="1200" u="sng" dirty="0" smtClean="0">
                <a:latin typeface="ＭＳ ゴシック" panose="020B0609070205080204" pitchFamily="49" charset="-128"/>
                <a:ea typeface="ＭＳ ゴシック" panose="020B0609070205080204" pitchFamily="49" charset="-128"/>
              </a:rPr>
              <a:t>日施行）</a:t>
            </a:r>
            <a:endParaRPr lang="ja-JP" altLang="en-US" sz="1200" u="sng" dirty="0">
              <a:latin typeface="ＭＳ ゴシック" panose="020B0609070205080204" pitchFamily="49" charset="-128"/>
              <a:ea typeface="ＭＳ ゴシック" panose="020B0609070205080204" pitchFamily="49" charset="-128"/>
            </a:endParaRPr>
          </a:p>
          <a:p>
            <a:r>
              <a:rPr lang="ja-JP" altLang="en-US" sz="1200" dirty="0" smtClean="0">
                <a:latin typeface="ＭＳ ゴシック" panose="020B0609070205080204" pitchFamily="49" charset="-128"/>
                <a:ea typeface="ＭＳ ゴシック" panose="020B0609070205080204" pitchFamily="49" charset="-128"/>
              </a:rPr>
              <a:t>　食品</a:t>
            </a:r>
            <a:r>
              <a:rPr lang="ja-JP" altLang="en-US" sz="1200" dirty="0">
                <a:latin typeface="ＭＳ ゴシック" panose="020B0609070205080204" pitchFamily="49" charset="-128"/>
                <a:ea typeface="ＭＳ ゴシック" panose="020B0609070205080204" pitchFamily="49" charset="-128"/>
              </a:rPr>
              <a:t>ロスの削減に関し、国、地方公共団体等の責務等を明らかにするとともに、基本方針の策定その他食品ロスの削減に</a:t>
            </a:r>
            <a:r>
              <a:rPr lang="ja-JP" altLang="en-US" sz="1200" dirty="0" smtClean="0">
                <a:latin typeface="ＭＳ ゴシック" panose="020B0609070205080204" pitchFamily="49" charset="-128"/>
                <a:ea typeface="ＭＳ ゴシック" panose="020B0609070205080204" pitchFamily="49" charset="-128"/>
              </a:rPr>
              <a:t>関する</a:t>
            </a:r>
            <a:endParaRPr lang="en-US" altLang="ja-JP" sz="1200" dirty="0" smtClean="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a:t>
            </a:r>
            <a:r>
              <a:rPr lang="ja-JP" altLang="en-US" sz="1200" dirty="0" smtClean="0">
                <a:latin typeface="ＭＳ ゴシック" panose="020B0609070205080204" pitchFamily="49" charset="-128"/>
                <a:ea typeface="ＭＳ ゴシック" panose="020B0609070205080204" pitchFamily="49" charset="-128"/>
              </a:rPr>
              <a:t>施策</a:t>
            </a:r>
            <a:r>
              <a:rPr lang="ja-JP" altLang="en-US" sz="1200" dirty="0">
                <a:latin typeface="ＭＳ ゴシック" panose="020B0609070205080204" pitchFamily="49" charset="-128"/>
                <a:ea typeface="ＭＳ ゴシック" panose="020B0609070205080204" pitchFamily="49" charset="-128"/>
              </a:rPr>
              <a:t>の基本となる事項を定めること等により、食品ロスの削減を総合的に推進することを</a:t>
            </a:r>
            <a:r>
              <a:rPr lang="ja-JP" altLang="en-US" sz="1200" dirty="0" smtClean="0">
                <a:latin typeface="ＭＳ ゴシック" panose="020B0609070205080204" pitchFamily="49" charset="-128"/>
                <a:ea typeface="ＭＳ ゴシック" panose="020B0609070205080204" pitchFamily="49" charset="-128"/>
              </a:rPr>
              <a:t>目的する。</a:t>
            </a:r>
            <a:endParaRPr lang="en-US" altLang="ja-JP" sz="1200" dirty="0" smtClean="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a:t>
            </a:r>
            <a:r>
              <a:rPr lang="ja-JP" altLang="en-US" sz="1200" dirty="0" smtClean="0">
                <a:latin typeface="ＭＳ ゴシック" panose="020B0609070205080204" pitchFamily="49" charset="-128"/>
                <a:ea typeface="ＭＳ ゴシック" panose="020B0609070205080204" pitchFamily="49" charset="-128"/>
              </a:rPr>
              <a:t>これを</a:t>
            </a:r>
            <a:r>
              <a:rPr lang="ja-JP" altLang="en-US" sz="1200" dirty="0">
                <a:latin typeface="ＭＳ ゴシック" panose="020B0609070205080204" pitchFamily="49" charset="-128"/>
                <a:ea typeface="ＭＳ ゴシック" panose="020B0609070205080204" pitchFamily="49" charset="-128"/>
              </a:rPr>
              <a:t>うけ、大阪府食品ロス削減推進</a:t>
            </a:r>
            <a:r>
              <a:rPr lang="ja-JP" altLang="en-US" sz="1200" dirty="0" smtClean="0">
                <a:latin typeface="ＭＳ ゴシック" panose="020B0609070205080204" pitchFamily="49" charset="-128"/>
                <a:ea typeface="ＭＳ ゴシック" panose="020B0609070205080204" pitchFamily="49" charset="-128"/>
              </a:rPr>
              <a:t>計画を令和</a:t>
            </a:r>
            <a:r>
              <a:rPr lang="en-US" altLang="ja-JP" sz="1200" dirty="0" smtClean="0">
                <a:latin typeface="ＭＳ ゴシック" panose="020B0609070205080204" pitchFamily="49" charset="-128"/>
                <a:ea typeface="ＭＳ ゴシック" panose="020B0609070205080204" pitchFamily="49" charset="-128"/>
              </a:rPr>
              <a:t>2</a:t>
            </a:r>
            <a:r>
              <a:rPr lang="ja-JP" altLang="en-US" sz="1200" dirty="0" smtClean="0">
                <a:latin typeface="ＭＳ ゴシック" panose="020B0609070205080204" pitchFamily="49" charset="-128"/>
                <a:ea typeface="ＭＳ ゴシック" panose="020B0609070205080204" pitchFamily="49" charset="-128"/>
              </a:rPr>
              <a:t>年度中</a:t>
            </a:r>
            <a:r>
              <a:rPr lang="ja-JP" altLang="en-US" sz="1200" dirty="0" smtClean="0">
                <a:latin typeface="ＭＳ ゴシック" panose="020B0609070205080204" pitchFamily="49" charset="-128"/>
                <a:ea typeface="ＭＳ ゴシック" panose="020B0609070205080204" pitchFamily="49" charset="-128"/>
              </a:rPr>
              <a:t>に</a:t>
            </a:r>
            <a:r>
              <a:rPr lang="ja-JP" altLang="en-US" sz="1200" dirty="0">
                <a:latin typeface="ＭＳ ゴシック" panose="020B0609070205080204" pitchFamily="49" charset="-128"/>
                <a:ea typeface="ＭＳ ゴシック" panose="020B0609070205080204" pitchFamily="49" charset="-128"/>
              </a:rPr>
              <a:t>公表</a:t>
            </a:r>
            <a:r>
              <a:rPr lang="ja-JP" altLang="en-US" sz="1200" dirty="0" smtClean="0">
                <a:latin typeface="ＭＳ ゴシック" panose="020B0609070205080204" pitchFamily="49" charset="-128"/>
                <a:ea typeface="ＭＳ ゴシック" panose="020B0609070205080204" pitchFamily="49" charset="-128"/>
              </a:rPr>
              <a:t>予定</a:t>
            </a:r>
            <a:endParaRPr lang="en-US" altLang="ja-JP" sz="1200" dirty="0" smtClean="0">
              <a:latin typeface="ＭＳ ゴシック" panose="020B0609070205080204" pitchFamily="49" charset="-128"/>
              <a:ea typeface="ＭＳ ゴシック" panose="020B0609070205080204" pitchFamily="49" charset="-128"/>
            </a:endParaRPr>
          </a:p>
          <a:p>
            <a:r>
              <a:rPr lang="en-US" altLang="ja-JP" sz="1200" dirty="0" smtClean="0">
                <a:latin typeface="ＭＳ ゴシック" panose="020B0609070205080204" pitchFamily="49" charset="-128"/>
                <a:ea typeface="ＭＳ ゴシック" panose="020B0609070205080204" pitchFamily="49" charset="-128"/>
              </a:rPr>
              <a:t>※</a:t>
            </a:r>
            <a:r>
              <a:rPr lang="ja-JP" altLang="en-US" sz="1200" u="sng" dirty="0" smtClean="0">
                <a:latin typeface="ＭＳ ゴシック" panose="020B0609070205080204" pitchFamily="49" charset="-128"/>
                <a:ea typeface="ＭＳ ゴシック" panose="020B0609070205080204" pitchFamily="49" charset="-128"/>
              </a:rPr>
              <a:t>日本人の食事摂取</a:t>
            </a:r>
            <a:r>
              <a:rPr lang="ja-JP" altLang="en-US" sz="1200" u="sng" dirty="0" smtClean="0">
                <a:latin typeface="ＭＳ ゴシック" panose="020B0609070205080204" pitchFamily="49" charset="-128"/>
                <a:ea typeface="ＭＳ ゴシック" panose="020B0609070205080204" pitchFamily="49" charset="-128"/>
              </a:rPr>
              <a:t>基準（</a:t>
            </a:r>
            <a:r>
              <a:rPr lang="en-US" altLang="ja-JP" sz="1200" u="sng" dirty="0" smtClean="0">
                <a:latin typeface="ＭＳ ゴシック" panose="020B0609070205080204" pitchFamily="49" charset="-128"/>
                <a:ea typeface="ＭＳ ゴシック" panose="020B0609070205080204" pitchFamily="49" charset="-128"/>
              </a:rPr>
              <a:t>2020</a:t>
            </a:r>
            <a:r>
              <a:rPr lang="ja-JP" altLang="en-US" sz="1200" u="sng" dirty="0" smtClean="0">
                <a:latin typeface="ＭＳ ゴシック" panose="020B0609070205080204" pitchFamily="49" charset="-128"/>
                <a:ea typeface="ＭＳ ゴシック" panose="020B0609070205080204" pitchFamily="49" charset="-128"/>
              </a:rPr>
              <a:t>年版）</a:t>
            </a:r>
            <a:endParaRPr lang="en-US" altLang="ja-JP" sz="1200" u="sng" dirty="0" smtClean="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健康増進法（平成</a:t>
            </a:r>
            <a:r>
              <a:rPr lang="en-US" altLang="ja-JP" sz="1200" dirty="0">
                <a:latin typeface="ＭＳ ゴシック" panose="020B0609070205080204" pitchFamily="49" charset="-128"/>
                <a:ea typeface="ＭＳ ゴシック" panose="020B0609070205080204" pitchFamily="49" charset="-128"/>
              </a:rPr>
              <a:t>14</a:t>
            </a:r>
            <a:r>
              <a:rPr lang="ja-JP" altLang="en-US" sz="1200" dirty="0">
                <a:latin typeface="ＭＳ ゴシック" panose="020B0609070205080204" pitchFamily="49" charset="-128"/>
                <a:ea typeface="ＭＳ ゴシック" panose="020B0609070205080204" pitchFamily="49" charset="-128"/>
              </a:rPr>
              <a:t>年法律第</a:t>
            </a:r>
            <a:r>
              <a:rPr lang="en-US" altLang="ja-JP" sz="1200" dirty="0">
                <a:latin typeface="ＭＳ ゴシック" panose="020B0609070205080204" pitchFamily="49" charset="-128"/>
                <a:ea typeface="ＭＳ ゴシック" panose="020B0609070205080204" pitchFamily="49" charset="-128"/>
              </a:rPr>
              <a:t>103</a:t>
            </a:r>
            <a:r>
              <a:rPr lang="ja-JP" altLang="en-US" sz="1200" dirty="0">
                <a:latin typeface="ＭＳ ゴシック" panose="020B0609070205080204" pitchFamily="49" charset="-128"/>
                <a:ea typeface="ＭＳ ゴシック" panose="020B0609070205080204" pitchFamily="49" charset="-128"/>
              </a:rPr>
              <a:t>号）第</a:t>
            </a:r>
            <a:r>
              <a:rPr lang="en-US" altLang="ja-JP" sz="1200" dirty="0">
                <a:latin typeface="ＭＳ ゴシック" panose="020B0609070205080204" pitchFamily="49" charset="-128"/>
                <a:ea typeface="ＭＳ ゴシック" panose="020B0609070205080204" pitchFamily="49" charset="-128"/>
              </a:rPr>
              <a:t>16</a:t>
            </a:r>
            <a:r>
              <a:rPr lang="ja-JP" altLang="en-US" sz="1200" dirty="0">
                <a:latin typeface="ＭＳ ゴシック" panose="020B0609070205080204" pitchFamily="49" charset="-128"/>
                <a:ea typeface="ＭＳ ゴシック" panose="020B0609070205080204" pitchFamily="49" charset="-128"/>
              </a:rPr>
              <a:t>条</a:t>
            </a:r>
            <a:r>
              <a:rPr lang="ja-JP" altLang="en-US" sz="1200" dirty="0" smtClean="0">
                <a:latin typeface="ＭＳ ゴシック" panose="020B0609070205080204" pitchFamily="49" charset="-128"/>
                <a:ea typeface="ＭＳ ゴシック" panose="020B0609070205080204" pitchFamily="49" charset="-128"/>
              </a:rPr>
              <a:t>の</a:t>
            </a:r>
            <a:r>
              <a:rPr lang="en-US" altLang="ja-JP" sz="1200" dirty="0" smtClean="0">
                <a:latin typeface="ＭＳ ゴシック" panose="020B0609070205080204" pitchFamily="49" charset="-128"/>
                <a:ea typeface="ＭＳ ゴシック" panose="020B0609070205080204" pitchFamily="49" charset="-128"/>
              </a:rPr>
              <a:t>2</a:t>
            </a:r>
            <a:r>
              <a:rPr lang="ja-JP" altLang="en-US" sz="1200" dirty="0" smtClean="0">
                <a:latin typeface="ＭＳ ゴシック" panose="020B0609070205080204" pitchFamily="49" charset="-128"/>
                <a:ea typeface="ＭＳ ゴシック" panose="020B0609070205080204" pitchFamily="49" charset="-128"/>
              </a:rPr>
              <a:t>の</a:t>
            </a:r>
            <a:r>
              <a:rPr lang="ja-JP" altLang="en-US" sz="1200" dirty="0">
                <a:latin typeface="ＭＳ ゴシック" panose="020B0609070205080204" pitchFamily="49" charset="-128"/>
                <a:ea typeface="ＭＳ ゴシック" panose="020B0609070205080204" pitchFamily="49" charset="-128"/>
              </a:rPr>
              <a:t>規定に基づき、国民の健康の保持・増進を図る上で摂取することが</a:t>
            </a:r>
            <a:r>
              <a:rPr lang="ja-JP" altLang="en-US" sz="1200" dirty="0" smtClean="0">
                <a:latin typeface="ＭＳ ゴシック" panose="020B0609070205080204" pitchFamily="49" charset="-128"/>
                <a:ea typeface="ＭＳ ゴシック" panose="020B0609070205080204" pitchFamily="49" charset="-128"/>
              </a:rPr>
              <a:t>望ましい</a:t>
            </a:r>
            <a:endParaRPr lang="en-US" altLang="ja-JP" sz="1200" dirty="0" smtClean="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a:t>
            </a:r>
            <a:r>
              <a:rPr lang="ja-JP" altLang="en-US" sz="1200" dirty="0" smtClean="0">
                <a:latin typeface="ＭＳ ゴシック" panose="020B0609070205080204" pitchFamily="49" charset="-128"/>
                <a:ea typeface="ＭＳ ゴシック" panose="020B0609070205080204" pitchFamily="49" charset="-128"/>
              </a:rPr>
              <a:t>エネルギー</a:t>
            </a:r>
            <a:r>
              <a:rPr lang="ja-JP" altLang="en-US" sz="1200" dirty="0">
                <a:latin typeface="ＭＳ ゴシック" panose="020B0609070205080204" pitchFamily="49" charset="-128"/>
                <a:ea typeface="ＭＳ ゴシック" panose="020B0609070205080204" pitchFamily="49" charset="-128"/>
              </a:rPr>
              <a:t>及び栄養素の量の基準を厚生労働大臣が定める</a:t>
            </a:r>
            <a:r>
              <a:rPr lang="ja-JP" altLang="en-US" sz="1200" dirty="0" smtClean="0">
                <a:latin typeface="ＭＳ ゴシック" panose="020B0609070205080204" pitchFamily="49" charset="-128"/>
                <a:ea typeface="ＭＳ ゴシック" panose="020B0609070205080204" pitchFamily="49" charset="-128"/>
              </a:rPr>
              <a:t>もの。</a:t>
            </a:r>
            <a:r>
              <a:rPr lang="en-US" altLang="ja-JP" sz="1200" dirty="0" smtClean="0">
                <a:latin typeface="ＭＳ ゴシック" panose="020B0609070205080204" pitchFamily="49" charset="-128"/>
                <a:ea typeface="ＭＳ ゴシック" panose="020B0609070205080204" pitchFamily="49" charset="-128"/>
              </a:rPr>
              <a:t>2020</a:t>
            </a:r>
            <a:r>
              <a:rPr lang="ja-JP" altLang="en-US" sz="1200" dirty="0" smtClean="0">
                <a:latin typeface="ＭＳ ゴシック" panose="020B0609070205080204" pitchFamily="49" charset="-128"/>
                <a:ea typeface="ＭＳ ゴシック" panose="020B0609070205080204" pitchFamily="49" charset="-128"/>
              </a:rPr>
              <a:t>年版は令和</a:t>
            </a:r>
            <a:r>
              <a:rPr lang="en-US" altLang="ja-JP" sz="1200" dirty="0" smtClean="0">
                <a:latin typeface="ＭＳ ゴシック" panose="020B0609070205080204" pitchFamily="49" charset="-128"/>
                <a:ea typeface="ＭＳ ゴシック" panose="020B0609070205080204" pitchFamily="49" charset="-128"/>
              </a:rPr>
              <a:t>2</a:t>
            </a:r>
            <a:r>
              <a:rPr lang="ja-JP" altLang="en-US" sz="1200" dirty="0" smtClean="0">
                <a:latin typeface="ＭＳ ゴシック" panose="020B0609070205080204" pitchFamily="49" charset="-128"/>
                <a:ea typeface="ＭＳ ゴシック" panose="020B0609070205080204" pitchFamily="49" charset="-128"/>
              </a:rPr>
              <a:t>年</a:t>
            </a:r>
            <a:r>
              <a:rPr lang="en-US" altLang="ja-JP" sz="1200" dirty="0" smtClean="0">
                <a:latin typeface="ＭＳ ゴシック" panose="020B0609070205080204" pitchFamily="49" charset="-128"/>
                <a:ea typeface="ＭＳ ゴシック" panose="020B0609070205080204" pitchFamily="49" charset="-128"/>
              </a:rPr>
              <a:t>1</a:t>
            </a:r>
            <a:r>
              <a:rPr lang="ja-JP" altLang="en-US" sz="1200" dirty="0" smtClean="0">
                <a:latin typeface="ＭＳ ゴシック" panose="020B0609070205080204" pitchFamily="49" charset="-128"/>
                <a:ea typeface="ＭＳ ゴシック" panose="020B0609070205080204" pitchFamily="49" charset="-128"/>
              </a:rPr>
              <a:t>月に公表</a:t>
            </a:r>
            <a:endParaRPr lang="en-US" altLang="ja-JP" sz="1200" dirty="0" smtClean="0">
              <a:latin typeface="ＭＳ ゴシック" panose="020B0609070205080204" pitchFamily="49" charset="-128"/>
              <a:ea typeface="ＭＳ ゴシック" panose="020B0609070205080204" pitchFamily="49" charset="-128"/>
            </a:endParaRPr>
          </a:p>
          <a:p>
            <a:r>
              <a:rPr lang="ja-JP" altLang="en-US" sz="1200" dirty="0" smtClean="0">
                <a:latin typeface="游ゴシック" panose="020B0400000000000000" pitchFamily="50" charset="-128"/>
                <a:ea typeface="游ゴシック" panose="020B0400000000000000" pitchFamily="50" charset="-128"/>
              </a:rPr>
              <a:t>　　</a:t>
            </a:r>
            <a:endParaRPr lang="ja-JP" altLang="en-US" sz="1200" dirty="0">
              <a:latin typeface="游ゴシック" panose="020B0400000000000000" pitchFamily="50" charset="-128"/>
              <a:ea typeface="游ゴシック" panose="020B0400000000000000" pitchFamily="50" charset="-128"/>
            </a:endParaRPr>
          </a:p>
        </p:txBody>
      </p:sp>
      <p:sp>
        <p:nvSpPr>
          <p:cNvPr id="27" name="テキスト ボックス 1"/>
          <p:cNvSpPr txBox="1"/>
          <p:nvPr/>
        </p:nvSpPr>
        <p:spPr>
          <a:xfrm>
            <a:off x="8638065" y="218811"/>
            <a:ext cx="995083" cy="369332"/>
          </a:xfrm>
          <a:prstGeom prst="rect">
            <a:avLst/>
          </a:prstGeom>
          <a:noFill/>
          <a:ln>
            <a:solidFill>
              <a:schemeClr val="tx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dirty="0" smtClean="0">
                <a:latin typeface="Meiryo UI" panose="020B0604030504040204" pitchFamily="50" charset="-128"/>
                <a:ea typeface="Meiryo UI" panose="020B0604030504040204" pitchFamily="50" charset="-128"/>
              </a:rPr>
              <a:t>資料</a:t>
            </a:r>
            <a:r>
              <a:rPr kumimoji="1" lang="en-US" altLang="ja-JP" dirty="0" smtClean="0">
                <a:latin typeface="Meiryo UI" panose="020B0604030504040204" pitchFamily="50" charset="-128"/>
                <a:ea typeface="Meiryo UI" panose="020B0604030504040204" pitchFamily="50" charset="-128"/>
              </a:rPr>
              <a:t>2</a:t>
            </a:r>
            <a:endParaRPr kumimoji="1" lang="ja-JP" altLang="en-US" dirty="0">
              <a:latin typeface="Meiryo UI" panose="020B0604030504040204" pitchFamily="50" charset="-128"/>
              <a:ea typeface="Meiryo UI" panose="020B0604030504040204" pitchFamily="50" charset="-128"/>
            </a:endParaRPr>
          </a:p>
        </p:txBody>
      </p:sp>
      <p:sp>
        <p:nvSpPr>
          <p:cNvPr id="28" name="テキスト ボックス 27"/>
          <p:cNvSpPr txBox="1"/>
          <p:nvPr/>
        </p:nvSpPr>
        <p:spPr>
          <a:xfrm>
            <a:off x="6158753" y="1181746"/>
            <a:ext cx="2892489" cy="504000"/>
          </a:xfrm>
          <a:prstGeom prst="rect">
            <a:avLst/>
          </a:prstGeom>
          <a:noFill/>
        </p:spPr>
        <p:txBody>
          <a:bodyPr wrap="square" lIns="72000" tIns="72000" rIns="72000" bIns="72000" rtlCol="0">
            <a:noAutofit/>
          </a:bodyPr>
          <a:lstStyle/>
          <a:p>
            <a:r>
              <a:rPr lang="ja-JP" altLang="en-US" sz="1200" b="1" dirty="0" smtClean="0">
                <a:solidFill>
                  <a:srgbClr val="FF0000"/>
                </a:solidFill>
                <a:latin typeface="ＭＳ ゴシック" panose="020B0609070205080204" pitchFamily="49" charset="-128"/>
                <a:ea typeface="ＭＳ ゴシック" panose="020B0609070205080204" pitchFamily="49" charset="-128"/>
              </a:rPr>
              <a:t>中間点検実施時期を</a:t>
            </a:r>
            <a:endParaRPr lang="en-US" altLang="ja-JP" sz="1200" b="1"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b="1" dirty="0" smtClean="0">
                <a:solidFill>
                  <a:srgbClr val="FF0000"/>
                </a:solidFill>
                <a:latin typeface="ＭＳ ゴシック" panose="020B0609070205080204" pitchFamily="49" charset="-128"/>
                <a:ea typeface="ＭＳ ゴシック" panose="020B0609070205080204" pitchFamily="49" charset="-128"/>
              </a:rPr>
              <a:t>令和</a:t>
            </a:r>
            <a:r>
              <a:rPr lang="en-US" altLang="ja-JP" sz="1200" b="1" dirty="0" smtClean="0">
                <a:solidFill>
                  <a:srgbClr val="FF0000"/>
                </a:solidFill>
                <a:latin typeface="ＭＳ ゴシック" panose="020B0609070205080204" pitchFamily="49" charset="-128"/>
                <a:ea typeface="ＭＳ ゴシック" panose="020B0609070205080204" pitchFamily="49" charset="-128"/>
              </a:rPr>
              <a:t>2</a:t>
            </a:r>
            <a:r>
              <a:rPr lang="ja-JP" altLang="en-US" sz="1200" b="1" dirty="0" smtClean="0">
                <a:solidFill>
                  <a:srgbClr val="FF0000"/>
                </a:solidFill>
                <a:latin typeface="ＭＳ ゴシック" panose="020B0609070205080204" pitchFamily="49" charset="-128"/>
                <a:ea typeface="ＭＳ ゴシック" panose="020B0609070205080204" pitchFamily="49" charset="-128"/>
              </a:rPr>
              <a:t>年度</a:t>
            </a:r>
            <a:r>
              <a:rPr lang="ja-JP" altLang="en-US" sz="1200" b="1" dirty="0" smtClean="0">
                <a:solidFill>
                  <a:srgbClr val="FF0000"/>
                </a:solidFill>
                <a:latin typeface="ＭＳ ゴシック" panose="020B0609070205080204" pitchFamily="49" charset="-128"/>
                <a:ea typeface="ＭＳ ゴシック" panose="020B0609070205080204" pitchFamily="49" charset="-128"/>
              </a:rPr>
              <a:t>から</a:t>
            </a:r>
            <a:r>
              <a:rPr lang="ja-JP" altLang="en-US" sz="1200" b="1" dirty="0" smtClean="0">
                <a:solidFill>
                  <a:srgbClr val="FF0000"/>
                </a:solidFill>
                <a:latin typeface="ＭＳ ゴシック" panose="020B0609070205080204" pitchFamily="49" charset="-128"/>
                <a:ea typeface="ＭＳ ゴシック" panose="020B0609070205080204" pitchFamily="49" charset="-128"/>
              </a:rPr>
              <a:t>令和</a:t>
            </a:r>
            <a:r>
              <a:rPr lang="en-US" altLang="ja-JP" sz="1200" b="1" dirty="0" smtClean="0">
                <a:solidFill>
                  <a:srgbClr val="FF0000"/>
                </a:solidFill>
                <a:latin typeface="ＭＳ ゴシック" panose="020B0609070205080204" pitchFamily="49" charset="-128"/>
                <a:ea typeface="ＭＳ ゴシック" panose="020B0609070205080204" pitchFamily="49" charset="-128"/>
              </a:rPr>
              <a:t>3</a:t>
            </a:r>
            <a:r>
              <a:rPr lang="ja-JP" altLang="en-US" sz="1200" b="1" dirty="0" smtClean="0">
                <a:solidFill>
                  <a:srgbClr val="FF0000"/>
                </a:solidFill>
                <a:latin typeface="ＭＳ ゴシック" panose="020B0609070205080204" pitchFamily="49" charset="-128"/>
                <a:ea typeface="ＭＳ ゴシック" panose="020B0609070205080204" pitchFamily="49" charset="-128"/>
              </a:rPr>
              <a:t>年度</a:t>
            </a:r>
            <a:r>
              <a:rPr lang="ja-JP" altLang="en-US" sz="1200" b="1" dirty="0" smtClean="0">
                <a:solidFill>
                  <a:srgbClr val="FF0000"/>
                </a:solidFill>
                <a:latin typeface="ＭＳ ゴシック" panose="020B0609070205080204" pitchFamily="49" charset="-128"/>
                <a:ea typeface="ＭＳ ゴシック" panose="020B0609070205080204" pitchFamily="49" charset="-128"/>
              </a:rPr>
              <a:t>に変更</a:t>
            </a:r>
            <a:endParaRPr lang="en-US" altLang="ja-JP" sz="1200" b="1" dirty="0">
              <a:solidFill>
                <a:srgbClr val="FF0000"/>
              </a:solidFill>
              <a:latin typeface="ＭＳ ゴシック" panose="020B0609070205080204" pitchFamily="49" charset="-128"/>
              <a:ea typeface="ＭＳ ゴシック" panose="020B0609070205080204" pitchFamily="49" charset="-128"/>
            </a:endParaRPr>
          </a:p>
        </p:txBody>
      </p:sp>
      <p:sp>
        <p:nvSpPr>
          <p:cNvPr id="29" name="右矢印 28"/>
          <p:cNvSpPr/>
          <p:nvPr/>
        </p:nvSpPr>
        <p:spPr>
          <a:xfrm>
            <a:off x="5682464" y="1263332"/>
            <a:ext cx="288000" cy="3600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601247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860345468"/>
              </p:ext>
            </p:extLst>
          </p:nvPr>
        </p:nvGraphicFramePr>
        <p:xfrm>
          <a:off x="555287" y="2874637"/>
          <a:ext cx="8640000" cy="1512000"/>
        </p:xfrm>
        <a:graphic>
          <a:graphicData uri="http://schemas.openxmlformats.org/drawingml/2006/table">
            <a:tbl>
              <a:tblPr firstRow="1" bandRow="1">
                <a:tableStyleId>{21E4AEA4-8DFA-4A89-87EB-49C32662AFE0}</a:tableStyleId>
              </a:tblPr>
              <a:tblGrid>
                <a:gridCol w="720000">
                  <a:extLst>
                    <a:ext uri="{9D8B030D-6E8A-4147-A177-3AD203B41FA5}">
                      <a16:colId xmlns:a16="http://schemas.microsoft.com/office/drawing/2014/main" val="1524927401"/>
                    </a:ext>
                  </a:extLst>
                </a:gridCol>
                <a:gridCol w="720000">
                  <a:extLst>
                    <a:ext uri="{9D8B030D-6E8A-4147-A177-3AD203B41FA5}">
                      <a16:colId xmlns:a16="http://schemas.microsoft.com/office/drawing/2014/main" val="3851389676"/>
                    </a:ext>
                  </a:extLst>
                </a:gridCol>
                <a:gridCol w="720000">
                  <a:extLst>
                    <a:ext uri="{9D8B030D-6E8A-4147-A177-3AD203B41FA5}">
                      <a16:colId xmlns:a16="http://schemas.microsoft.com/office/drawing/2014/main" val="2483218899"/>
                    </a:ext>
                  </a:extLst>
                </a:gridCol>
                <a:gridCol w="720000">
                  <a:extLst>
                    <a:ext uri="{9D8B030D-6E8A-4147-A177-3AD203B41FA5}">
                      <a16:colId xmlns:a16="http://schemas.microsoft.com/office/drawing/2014/main" val="830332932"/>
                    </a:ext>
                  </a:extLst>
                </a:gridCol>
                <a:gridCol w="720000">
                  <a:extLst>
                    <a:ext uri="{9D8B030D-6E8A-4147-A177-3AD203B41FA5}">
                      <a16:colId xmlns:a16="http://schemas.microsoft.com/office/drawing/2014/main" val="3658566340"/>
                    </a:ext>
                  </a:extLst>
                </a:gridCol>
                <a:gridCol w="720000">
                  <a:extLst>
                    <a:ext uri="{9D8B030D-6E8A-4147-A177-3AD203B41FA5}">
                      <a16:colId xmlns:a16="http://schemas.microsoft.com/office/drawing/2014/main" val="982004154"/>
                    </a:ext>
                  </a:extLst>
                </a:gridCol>
                <a:gridCol w="720000">
                  <a:extLst>
                    <a:ext uri="{9D8B030D-6E8A-4147-A177-3AD203B41FA5}">
                      <a16:colId xmlns:a16="http://schemas.microsoft.com/office/drawing/2014/main" val="2327248224"/>
                    </a:ext>
                  </a:extLst>
                </a:gridCol>
                <a:gridCol w="720000">
                  <a:extLst>
                    <a:ext uri="{9D8B030D-6E8A-4147-A177-3AD203B41FA5}">
                      <a16:colId xmlns:a16="http://schemas.microsoft.com/office/drawing/2014/main" val="3287836064"/>
                    </a:ext>
                  </a:extLst>
                </a:gridCol>
                <a:gridCol w="720000">
                  <a:extLst>
                    <a:ext uri="{9D8B030D-6E8A-4147-A177-3AD203B41FA5}">
                      <a16:colId xmlns:a16="http://schemas.microsoft.com/office/drawing/2014/main" val="808322947"/>
                    </a:ext>
                  </a:extLst>
                </a:gridCol>
                <a:gridCol w="720000">
                  <a:extLst>
                    <a:ext uri="{9D8B030D-6E8A-4147-A177-3AD203B41FA5}">
                      <a16:colId xmlns:a16="http://schemas.microsoft.com/office/drawing/2014/main" val="3848036718"/>
                    </a:ext>
                  </a:extLst>
                </a:gridCol>
                <a:gridCol w="720000">
                  <a:extLst>
                    <a:ext uri="{9D8B030D-6E8A-4147-A177-3AD203B41FA5}">
                      <a16:colId xmlns:a16="http://schemas.microsoft.com/office/drawing/2014/main" val="2026109019"/>
                    </a:ext>
                  </a:extLst>
                </a:gridCol>
                <a:gridCol w="720000">
                  <a:extLst>
                    <a:ext uri="{9D8B030D-6E8A-4147-A177-3AD203B41FA5}">
                      <a16:colId xmlns:a16="http://schemas.microsoft.com/office/drawing/2014/main" val="4157158130"/>
                    </a:ext>
                  </a:extLst>
                </a:gridCol>
              </a:tblGrid>
              <a:tr h="360000">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4</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5</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6</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7</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8</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9</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10</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11</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12</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1</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3</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extLst>
                  <a:ext uri="{0D108BD9-81ED-4DB2-BD59-A6C34878D82A}">
                    <a16:rowId xmlns:a16="http://schemas.microsoft.com/office/drawing/2014/main" val="486740212"/>
                  </a:ext>
                </a:extLst>
              </a:tr>
              <a:tr h="1152000">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extLst>
                  <a:ext uri="{0D108BD9-81ED-4DB2-BD59-A6C34878D82A}">
                    <a16:rowId xmlns:a16="http://schemas.microsoft.com/office/drawing/2014/main" val="1820716534"/>
                  </a:ext>
                </a:extLst>
              </a:tr>
            </a:tbl>
          </a:graphicData>
        </a:graphic>
      </p:graphicFrame>
      <p:sp>
        <p:nvSpPr>
          <p:cNvPr id="28" name="テキスト ボックス 27"/>
          <p:cNvSpPr txBox="1"/>
          <p:nvPr/>
        </p:nvSpPr>
        <p:spPr>
          <a:xfrm>
            <a:off x="7123560" y="3296350"/>
            <a:ext cx="2016000" cy="216000"/>
          </a:xfrm>
          <a:prstGeom prst="rect">
            <a:avLst/>
          </a:prstGeom>
          <a:noFill/>
        </p:spPr>
        <p:txBody>
          <a:bodyPr wrap="square" lIns="72000" tIns="72000" rIns="72000" bIns="72000" rtlCol="0" anchor="t">
            <a:noAutofit/>
          </a:bodyPr>
          <a:lstStyle/>
          <a:p>
            <a:pPr algn="r"/>
            <a:r>
              <a:rPr lang="ja-JP" altLang="en-US" sz="1100" dirty="0" smtClean="0">
                <a:latin typeface="ＭＳ ゴシック" panose="020B0609070205080204" pitchFamily="49" charset="-128"/>
                <a:ea typeface="ＭＳ ゴシック" panose="020B0609070205080204" pitchFamily="49" charset="-128"/>
              </a:rPr>
              <a:t>審議会 ◆</a:t>
            </a:r>
            <a:endParaRPr lang="en-US" altLang="ja-JP" sz="1100" dirty="0" smtClean="0">
              <a:latin typeface="ＭＳ ゴシック" panose="020B0609070205080204" pitchFamily="49" charset="-128"/>
              <a:ea typeface="ＭＳ ゴシック" panose="020B0609070205080204" pitchFamily="49" charset="-128"/>
            </a:endParaRPr>
          </a:p>
          <a:p>
            <a:pPr algn="r"/>
            <a:r>
              <a:rPr lang="ja-JP" altLang="en-US" sz="1100" dirty="0" smtClean="0">
                <a:latin typeface="ＭＳ ゴシック" panose="020B0609070205080204" pitchFamily="49" charset="-128"/>
                <a:ea typeface="ＭＳ ゴシック" panose="020B0609070205080204" pitchFamily="49" charset="-128"/>
              </a:rPr>
              <a:t>（点検・見直し結果の確定）</a:t>
            </a:r>
            <a:endParaRPr lang="en-US" altLang="ja-JP" sz="1100" dirty="0">
              <a:latin typeface="ＭＳ ゴシック" panose="020B0609070205080204" pitchFamily="49" charset="-128"/>
              <a:ea typeface="ＭＳ ゴシック" panose="020B0609070205080204" pitchFamily="49" charset="-128"/>
            </a:endParaRPr>
          </a:p>
        </p:txBody>
      </p:sp>
      <p:sp>
        <p:nvSpPr>
          <p:cNvPr id="29" name="テキスト ボックス 28"/>
          <p:cNvSpPr txBox="1"/>
          <p:nvPr/>
        </p:nvSpPr>
        <p:spPr>
          <a:xfrm>
            <a:off x="688945" y="3640662"/>
            <a:ext cx="4536000" cy="252000"/>
          </a:xfrm>
          <a:prstGeom prst="leftRightArrow">
            <a:avLst>
              <a:gd name="adj1" fmla="val 100000"/>
              <a:gd name="adj2" fmla="val 50000"/>
            </a:avLst>
          </a:prstGeom>
          <a:solidFill>
            <a:schemeClr val="bg1"/>
          </a:solidFill>
          <a:ln w="6350">
            <a:solidFill>
              <a:schemeClr val="accent1">
                <a:shade val="50000"/>
              </a:schemeClr>
            </a:solidFill>
          </a:ln>
        </p:spPr>
        <p:txBody>
          <a:bodyPr wrap="none" lIns="72000" tIns="72000" rIns="72000" bIns="72000" rtlCol="0" anchor="ctr">
            <a:noAutofit/>
          </a:bodyPr>
          <a:lstStyle/>
          <a:p>
            <a:pPr algn="ctr"/>
            <a:r>
              <a:rPr lang="ja-JP" altLang="en-US" sz="1100" dirty="0" smtClean="0">
                <a:latin typeface="ＭＳ ゴシック" panose="020B0609070205080204" pitchFamily="49" charset="-128"/>
                <a:ea typeface="ＭＳ ゴシック" panose="020B0609070205080204" pitchFamily="49" charset="-128"/>
              </a:rPr>
              <a:t>状況変化及び数値データの把握</a:t>
            </a:r>
            <a:endParaRPr lang="en-US" altLang="ja-JP" sz="1100" dirty="0">
              <a:latin typeface="ＭＳ ゴシック" panose="020B0609070205080204" pitchFamily="49" charset="-128"/>
              <a:ea typeface="ＭＳ ゴシック" panose="020B0609070205080204" pitchFamily="49" charset="-128"/>
            </a:endParaRPr>
          </a:p>
        </p:txBody>
      </p:sp>
      <p:sp>
        <p:nvSpPr>
          <p:cNvPr id="30" name="テキスト ボックス 29"/>
          <p:cNvSpPr txBox="1"/>
          <p:nvPr/>
        </p:nvSpPr>
        <p:spPr>
          <a:xfrm>
            <a:off x="4745767" y="4017775"/>
            <a:ext cx="2880000" cy="252000"/>
          </a:xfrm>
          <a:prstGeom prst="leftRightArrow">
            <a:avLst>
              <a:gd name="adj1" fmla="val 100000"/>
              <a:gd name="adj2" fmla="val 50000"/>
            </a:avLst>
          </a:prstGeom>
          <a:solidFill>
            <a:schemeClr val="bg1"/>
          </a:solidFill>
          <a:ln w="6350">
            <a:solidFill>
              <a:schemeClr val="accent1">
                <a:shade val="50000"/>
              </a:schemeClr>
            </a:solidFill>
          </a:ln>
        </p:spPr>
        <p:txBody>
          <a:bodyPr wrap="none" lIns="72000" tIns="72000" rIns="72000" bIns="72000" rtlCol="0" anchor="ctr">
            <a:noAutofit/>
          </a:bodyPr>
          <a:lstStyle/>
          <a:p>
            <a:pPr algn="ctr"/>
            <a:r>
              <a:rPr lang="ja-JP" altLang="en-US" sz="1100" dirty="0" smtClean="0">
                <a:latin typeface="ＭＳ ゴシック" panose="020B0609070205080204" pitchFamily="49" charset="-128"/>
                <a:ea typeface="ＭＳ ゴシック" panose="020B0609070205080204" pitchFamily="49" charset="-128"/>
              </a:rPr>
              <a:t>点検実施・見直し検討</a:t>
            </a:r>
            <a:endParaRPr lang="en-US" altLang="ja-JP" sz="1100" dirty="0">
              <a:latin typeface="ＭＳ ゴシック" panose="020B0609070205080204" pitchFamily="49" charset="-128"/>
              <a:ea typeface="ＭＳ ゴシック" panose="020B0609070205080204" pitchFamily="49" charset="-128"/>
            </a:endParaRPr>
          </a:p>
        </p:txBody>
      </p:sp>
      <p:sp>
        <p:nvSpPr>
          <p:cNvPr id="32" name="テキスト ボックス 31"/>
          <p:cNvSpPr txBox="1"/>
          <p:nvPr/>
        </p:nvSpPr>
        <p:spPr>
          <a:xfrm>
            <a:off x="5224945" y="3470106"/>
            <a:ext cx="2016000" cy="216000"/>
          </a:xfrm>
          <a:prstGeom prst="rect">
            <a:avLst/>
          </a:prstGeom>
          <a:noFill/>
        </p:spPr>
        <p:txBody>
          <a:bodyPr wrap="square" lIns="72000" tIns="72000" rIns="72000" bIns="72000" rtlCol="0" anchor="t">
            <a:noAutofit/>
          </a:bodyPr>
          <a:lstStyle/>
          <a:p>
            <a:r>
              <a:rPr lang="ja-JP" altLang="en-US" sz="1100" dirty="0" smtClean="0">
                <a:latin typeface="ＭＳ ゴシック" panose="020B0609070205080204" pitchFamily="49" charset="-128"/>
                <a:ea typeface="ＭＳ ゴシック" panose="020B0609070205080204" pitchFamily="49" charset="-128"/>
              </a:rPr>
              <a:t>（点検・見直し案の検討）</a:t>
            </a:r>
            <a:endParaRPr lang="en-US" altLang="ja-JP" sz="1100" dirty="0">
              <a:latin typeface="ＭＳ ゴシック" panose="020B0609070205080204" pitchFamily="49" charset="-128"/>
              <a:ea typeface="ＭＳ ゴシック" panose="020B0609070205080204" pitchFamily="49" charset="-128"/>
            </a:endParaRPr>
          </a:p>
        </p:txBody>
      </p:sp>
      <p:sp>
        <p:nvSpPr>
          <p:cNvPr id="38" name="テキスト ボックス 37"/>
          <p:cNvSpPr txBox="1"/>
          <p:nvPr/>
        </p:nvSpPr>
        <p:spPr>
          <a:xfrm>
            <a:off x="8741011" y="3646151"/>
            <a:ext cx="504000" cy="216000"/>
          </a:xfrm>
          <a:prstGeom prst="rect">
            <a:avLst/>
          </a:prstGeom>
          <a:noFill/>
        </p:spPr>
        <p:txBody>
          <a:bodyPr wrap="square" lIns="72000" tIns="72000" rIns="72000" bIns="72000" rtlCol="0" anchor="t">
            <a:noAutofit/>
          </a:bodyPr>
          <a:lstStyle/>
          <a:p>
            <a:pPr algn="ctr"/>
            <a:r>
              <a:rPr lang="ja-JP" altLang="en-US" sz="1100" dirty="0" smtClean="0">
                <a:latin typeface="ＭＳ ゴシック" panose="020B0609070205080204" pitchFamily="49" charset="-128"/>
                <a:ea typeface="ＭＳ ゴシック" panose="020B0609070205080204" pitchFamily="49" charset="-128"/>
              </a:rPr>
              <a:t>↓</a:t>
            </a:r>
            <a:endParaRPr lang="en-US" altLang="ja-JP" sz="1100" dirty="0" smtClean="0">
              <a:latin typeface="ＭＳ ゴシック" panose="020B0609070205080204" pitchFamily="49" charset="-128"/>
              <a:ea typeface="ＭＳ ゴシック" panose="020B0609070205080204" pitchFamily="49" charset="-128"/>
            </a:endParaRPr>
          </a:p>
          <a:p>
            <a:pPr algn="ctr"/>
            <a:r>
              <a:rPr lang="ja-JP" altLang="en-US" sz="1100" dirty="0">
                <a:latin typeface="ＭＳ ゴシック" panose="020B0609070205080204" pitchFamily="49" charset="-128"/>
                <a:ea typeface="ＭＳ ゴシック" panose="020B0609070205080204" pitchFamily="49" charset="-128"/>
              </a:rPr>
              <a:t>公表</a:t>
            </a:r>
            <a:endParaRPr lang="en-US" altLang="ja-JP" sz="1100" dirty="0">
              <a:latin typeface="ＭＳ ゴシック" panose="020B0609070205080204" pitchFamily="49" charset="-128"/>
              <a:ea typeface="ＭＳ ゴシック" panose="020B0609070205080204" pitchFamily="49" charset="-128"/>
            </a:endParaRPr>
          </a:p>
        </p:txBody>
      </p:sp>
      <p:sp>
        <p:nvSpPr>
          <p:cNvPr id="39" name="テキスト ボックス 38"/>
          <p:cNvSpPr txBox="1"/>
          <p:nvPr/>
        </p:nvSpPr>
        <p:spPr>
          <a:xfrm>
            <a:off x="7661863" y="4017775"/>
            <a:ext cx="1080000" cy="252000"/>
          </a:xfrm>
          <a:prstGeom prst="leftRightArrow">
            <a:avLst>
              <a:gd name="adj1" fmla="val 100000"/>
              <a:gd name="adj2" fmla="val 50000"/>
            </a:avLst>
          </a:prstGeom>
          <a:solidFill>
            <a:schemeClr val="bg1"/>
          </a:solidFill>
          <a:ln w="6350">
            <a:solidFill>
              <a:schemeClr val="accent1">
                <a:shade val="50000"/>
              </a:schemeClr>
            </a:solidFill>
          </a:ln>
        </p:spPr>
        <p:txBody>
          <a:bodyPr wrap="none" lIns="72000" tIns="72000" rIns="72000" bIns="72000" rtlCol="0" anchor="ctr">
            <a:noAutofit/>
          </a:bodyPr>
          <a:lstStyle/>
          <a:p>
            <a:pPr algn="ctr"/>
            <a:r>
              <a:rPr lang="ja-JP" altLang="en-US" sz="1100" dirty="0" smtClean="0">
                <a:latin typeface="ＭＳ ゴシック" panose="020B0609070205080204" pitchFamily="49" charset="-128"/>
                <a:ea typeface="ＭＳ ゴシック" panose="020B0609070205080204" pitchFamily="49" charset="-128"/>
              </a:rPr>
              <a:t>とりまとめ</a:t>
            </a:r>
            <a:endParaRPr lang="en-US" altLang="ja-JP" sz="1100" dirty="0">
              <a:latin typeface="ＭＳ ゴシック" panose="020B0609070205080204" pitchFamily="49" charset="-128"/>
              <a:ea typeface="ＭＳ ゴシック" panose="020B0609070205080204" pitchFamily="49" charset="-128"/>
            </a:endParaRPr>
          </a:p>
        </p:txBody>
      </p:sp>
      <p:sp>
        <p:nvSpPr>
          <p:cNvPr id="42" name="テキスト ボックス 41"/>
          <p:cNvSpPr txBox="1"/>
          <p:nvPr/>
        </p:nvSpPr>
        <p:spPr>
          <a:xfrm>
            <a:off x="555285" y="338216"/>
            <a:ext cx="2160000" cy="288000"/>
          </a:xfrm>
          <a:prstGeom prst="roundRect">
            <a:avLst/>
          </a:prstGeom>
          <a:solidFill>
            <a:schemeClr val="accent1">
              <a:lumMod val="75000"/>
            </a:schemeClr>
          </a:solidFill>
        </p:spPr>
        <p:txBody>
          <a:bodyPr wrap="none" lIns="72000" tIns="72000" rIns="72000" bIns="72000" rtlCol="0" anchor="ctr">
            <a:noAutofit/>
          </a:bodyPr>
          <a:lstStyle/>
          <a:p>
            <a:pPr algn="ctr"/>
            <a:r>
              <a:rPr lang="ja-JP" altLang="en-US" sz="1400" b="1" dirty="0" smtClean="0">
                <a:solidFill>
                  <a:schemeClr val="bg1"/>
                </a:solidFill>
                <a:latin typeface="ＭＳ Ｐゴシック" panose="020B0600070205080204" pitchFamily="50" charset="-128"/>
                <a:ea typeface="ＭＳ Ｐゴシック" panose="020B0600070205080204" pitchFamily="50" charset="-128"/>
              </a:rPr>
              <a:t>スケジュール（予定）</a:t>
            </a:r>
            <a:endParaRPr lang="en-US" altLang="ja-JP" sz="1400" b="1" dirty="0" smtClean="0">
              <a:solidFill>
                <a:schemeClr val="bg1"/>
              </a:solidFill>
              <a:latin typeface="ＭＳ Ｐゴシック" panose="020B0600070205080204" pitchFamily="50" charset="-128"/>
              <a:ea typeface="ＭＳ Ｐゴシック" panose="020B0600070205080204" pitchFamily="50" charset="-128"/>
            </a:endParaRPr>
          </a:p>
        </p:txBody>
      </p:sp>
      <p:sp>
        <p:nvSpPr>
          <p:cNvPr id="43" name="テキスト ボックス 42"/>
          <p:cNvSpPr txBox="1"/>
          <p:nvPr/>
        </p:nvSpPr>
        <p:spPr>
          <a:xfrm>
            <a:off x="492819" y="626216"/>
            <a:ext cx="8784000" cy="504000"/>
          </a:xfrm>
          <a:prstGeom prst="rect">
            <a:avLst/>
          </a:prstGeom>
          <a:noFill/>
        </p:spPr>
        <p:txBody>
          <a:bodyPr wrap="square" lIns="72000" tIns="72000" rIns="72000" bIns="72000" rtlCol="0">
            <a:noAutofit/>
          </a:bodyPr>
          <a:lstStyle/>
          <a:p>
            <a:r>
              <a:rPr lang="ja-JP" altLang="en-US" sz="1200" dirty="0" smtClean="0">
                <a:latin typeface="ＭＳ ゴシック" panose="020B0609070205080204" pitchFamily="49" charset="-128"/>
                <a:ea typeface="ＭＳ ゴシック" panose="020B0609070205080204" pitchFamily="49" charset="-128"/>
              </a:rPr>
              <a:t>第３次計画は平成</a:t>
            </a:r>
            <a:r>
              <a:rPr lang="en-US" altLang="ja-JP" sz="1200" dirty="0" smtClean="0">
                <a:latin typeface="ＭＳ ゴシック" panose="020B0609070205080204" pitchFamily="49" charset="-128"/>
                <a:ea typeface="ＭＳ ゴシック" panose="020B0609070205080204" pitchFamily="49" charset="-128"/>
              </a:rPr>
              <a:t>30</a:t>
            </a:r>
            <a:r>
              <a:rPr lang="ja-JP" altLang="en-US" sz="1200" dirty="0" smtClean="0">
                <a:latin typeface="ＭＳ ゴシック" panose="020B0609070205080204" pitchFamily="49" charset="-128"/>
                <a:ea typeface="ＭＳ ゴシック" panose="020B0609070205080204" pitchFamily="49" charset="-128"/>
              </a:rPr>
              <a:t>年</a:t>
            </a:r>
            <a:r>
              <a:rPr lang="en-US" altLang="ja-JP" sz="1200" dirty="0" smtClean="0">
                <a:latin typeface="ＭＳ ゴシック" panose="020B0609070205080204" pitchFamily="49" charset="-128"/>
                <a:ea typeface="ＭＳ ゴシック" panose="020B0609070205080204" pitchFamily="49" charset="-128"/>
              </a:rPr>
              <a:t>3</a:t>
            </a:r>
            <a:r>
              <a:rPr lang="ja-JP" altLang="en-US" sz="1200" dirty="0" smtClean="0">
                <a:latin typeface="ＭＳ ゴシック" panose="020B0609070205080204" pitchFamily="49" charset="-128"/>
                <a:ea typeface="ＭＳ ゴシック" panose="020B0609070205080204" pitchFamily="49" charset="-128"/>
              </a:rPr>
              <a:t>月に策定（</a:t>
            </a:r>
            <a:r>
              <a:rPr lang="en-US" altLang="ja-JP" sz="1200" dirty="0" smtClean="0">
                <a:latin typeface="ＭＳ ゴシック" panose="020B0609070205080204" pitchFamily="49" charset="-128"/>
                <a:ea typeface="ＭＳ ゴシック" panose="020B0609070205080204" pitchFamily="49" charset="-128"/>
              </a:rPr>
              <a:t>6</a:t>
            </a:r>
            <a:r>
              <a:rPr lang="ja-JP" altLang="en-US" sz="1200" dirty="0" smtClean="0">
                <a:latin typeface="ＭＳ ゴシック" panose="020B0609070205080204" pitchFamily="49" charset="-128"/>
                <a:ea typeface="ＭＳ ゴシック" panose="020B0609070205080204" pitchFamily="49" charset="-128"/>
              </a:rPr>
              <a:t>か年計画）。中間年となる</a:t>
            </a:r>
            <a:r>
              <a:rPr lang="ja-JP" altLang="en-US" sz="1200" dirty="0" smtClean="0">
                <a:latin typeface="ＭＳ ゴシック" panose="020B0609070205080204" pitchFamily="49" charset="-128"/>
                <a:ea typeface="ＭＳ ゴシック" panose="020B0609070205080204" pitchFamily="49" charset="-128"/>
              </a:rPr>
              <a:t>令和</a:t>
            </a:r>
            <a:r>
              <a:rPr lang="en-US" altLang="ja-JP" sz="1200" dirty="0" smtClean="0">
                <a:latin typeface="ＭＳ ゴシック" panose="020B0609070205080204" pitchFamily="49" charset="-128"/>
                <a:ea typeface="ＭＳ ゴシック" panose="020B0609070205080204" pitchFamily="49" charset="-128"/>
              </a:rPr>
              <a:t>2</a:t>
            </a:r>
            <a:r>
              <a:rPr lang="ja-JP" altLang="en-US" sz="1200" dirty="0" smtClean="0">
                <a:latin typeface="ＭＳ ゴシック" panose="020B0609070205080204" pitchFamily="49" charset="-128"/>
                <a:ea typeface="ＭＳ ゴシック" panose="020B0609070205080204" pitchFamily="49" charset="-128"/>
              </a:rPr>
              <a:t>年度</a:t>
            </a:r>
            <a:r>
              <a:rPr lang="ja-JP" altLang="en-US" sz="1200" dirty="0" smtClean="0">
                <a:latin typeface="ＭＳ ゴシック" panose="020B0609070205080204" pitchFamily="49" charset="-128"/>
                <a:ea typeface="ＭＳ ゴシック" panose="020B0609070205080204" pitchFamily="49" charset="-128"/>
              </a:rPr>
              <a:t>にこれまでの社会的な状況変化や各種数値データの把握を行い、点検を実施する予定でしたが、</a:t>
            </a:r>
            <a:r>
              <a:rPr lang="ja-JP" altLang="en-US" sz="1200" u="sng" dirty="0" smtClean="0">
                <a:latin typeface="ＭＳ ゴシック" panose="020B0609070205080204" pitchFamily="49" charset="-128"/>
                <a:ea typeface="ＭＳ ゴシック" panose="020B0609070205080204" pitchFamily="49" charset="-128"/>
              </a:rPr>
              <a:t>新型</a:t>
            </a:r>
            <a:r>
              <a:rPr lang="ja-JP" altLang="en-US" sz="1200" u="sng" dirty="0">
                <a:latin typeface="ＭＳ ゴシック" panose="020B0609070205080204" pitchFamily="49" charset="-128"/>
                <a:ea typeface="ＭＳ ゴシック" panose="020B0609070205080204" pitchFamily="49" charset="-128"/>
              </a:rPr>
              <a:t>コロナウイルスの感染拡大による社会状況の変化が大きいことや、コロナ対策に優先的に注力する必要があること等を踏まえ、</a:t>
            </a:r>
            <a:r>
              <a:rPr lang="ja-JP" altLang="en-US" sz="1200" b="1" u="sng" dirty="0">
                <a:latin typeface="ＭＳ ゴシック" panose="020B0609070205080204" pitchFamily="49" charset="-128"/>
                <a:ea typeface="ＭＳ ゴシック" panose="020B0609070205080204" pitchFamily="49" charset="-128"/>
              </a:rPr>
              <a:t>点検の実施時期を</a:t>
            </a:r>
            <a:r>
              <a:rPr lang="ja-JP" altLang="en-US" sz="1200" b="1" u="sng" dirty="0" smtClean="0">
                <a:latin typeface="ＭＳ ゴシック" panose="020B0609070205080204" pitchFamily="49" charset="-128"/>
                <a:ea typeface="ＭＳ ゴシック" panose="020B0609070205080204" pitchFamily="49" charset="-128"/>
              </a:rPr>
              <a:t>令和</a:t>
            </a:r>
            <a:r>
              <a:rPr lang="en-US" altLang="ja-JP" sz="1200" b="1" u="sng" dirty="0" smtClean="0">
                <a:latin typeface="ＭＳ ゴシック" panose="020B0609070205080204" pitchFamily="49" charset="-128"/>
                <a:ea typeface="ＭＳ ゴシック" panose="020B0609070205080204" pitchFamily="49" charset="-128"/>
              </a:rPr>
              <a:t>3</a:t>
            </a:r>
            <a:r>
              <a:rPr lang="ja-JP" altLang="en-US" sz="1200" b="1" u="sng" dirty="0" smtClean="0">
                <a:latin typeface="ＭＳ ゴシック" panose="020B0609070205080204" pitchFamily="49" charset="-128"/>
                <a:ea typeface="ＭＳ ゴシック" panose="020B0609070205080204" pitchFamily="49" charset="-128"/>
              </a:rPr>
              <a:t>年度</a:t>
            </a:r>
            <a:r>
              <a:rPr lang="ja-JP" altLang="en-US" sz="1200" b="1" u="sng" dirty="0">
                <a:latin typeface="ＭＳ ゴシック" panose="020B0609070205080204" pitchFamily="49" charset="-128"/>
                <a:ea typeface="ＭＳ ゴシック" panose="020B0609070205080204" pitchFamily="49" charset="-128"/>
              </a:rPr>
              <a:t>に変更します。</a:t>
            </a:r>
          </a:p>
        </p:txBody>
      </p:sp>
      <p:sp>
        <p:nvSpPr>
          <p:cNvPr id="44" name="テキスト ボックス 43"/>
          <p:cNvSpPr txBox="1"/>
          <p:nvPr/>
        </p:nvSpPr>
        <p:spPr>
          <a:xfrm>
            <a:off x="588431" y="4475055"/>
            <a:ext cx="8729139" cy="1965834"/>
          </a:xfrm>
          <a:prstGeom prst="rect">
            <a:avLst/>
          </a:prstGeom>
          <a:noFill/>
        </p:spPr>
        <p:txBody>
          <a:bodyPr wrap="square" lIns="72000" tIns="72000" rIns="72000" bIns="72000" rtlCol="0">
            <a:noAutofit/>
          </a:bodyPr>
          <a:lstStyle/>
          <a:p>
            <a:r>
              <a:rPr lang="en-US" altLang="ja-JP" sz="1100" dirty="0" smtClean="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rPr>
              <a:t>数値データの把握に向けては、各調査をもとに最新値を収集するが、以下の項目については、令和</a:t>
            </a:r>
            <a:r>
              <a:rPr lang="ja-JP" altLang="en-US" sz="1100" dirty="0">
                <a:latin typeface="ＭＳ ゴシック" panose="020B0609070205080204" pitchFamily="49" charset="-128"/>
                <a:ea typeface="ＭＳ ゴシック" panose="020B0609070205080204" pitchFamily="49" charset="-128"/>
              </a:rPr>
              <a:t>２年度中にインターネット調査</a:t>
            </a:r>
            <a:r>
              <a:rPr lang="ja-JP" altLang="en-US" sz="1100" dirty="0" smtClean="0">
                <a:latin typeface="ＭＳ ゴシック" panose="020B0609070205080204" pitchFamily="49" charset="-128"/>
                <a:ea typeface="ＭＳ ゴシック" panose="020B0609070205080204" pitchFamily="49" charset="-128"/>
              </a:rPr>
              <a:t>を</a:t>
            </a:r>
            <a:endParaRPr lang="en-US" altLang="ja-JP" sz="1100" dirty="0" smtClean="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r>
              <a:rPr lang="ja-JP" altLang="en-US" sz="1100" dirty="0" smtClean="0">
                <a:latin typeface="ＭＳ ゴシック" panose="020B0609070205080204" pitchFamily="49" charset="-128"/>
                <a:ea typeface="ＭＳ ゴシック" panose="020B0609070205080204" pitchFamily="49" charset="-128"/>
              </a:rPr>
              <a:t>実施済み。</a:t>
            </a:r>
            <a:endParaRPr lang="en-US" altLang="ja-JP" sz="1100" dirty="0" smtClean="0">
              <a:latin typeface="ＭＳ ゴシック" panose="020B0609070205080204" pitchFamily="49" charset="-128"/>
              <a:ea typeface="ＭＳ ゴシック" panose="020B0609070205080204" pitchFamily="49" charset="-128"/>
            </a:endParaRPr>
          </a:p>
          <a:p>
            <a:r>
              <a:rPr lang="ja-JP" altLang="en-US" sz="1100" dirty="0" smtClean="0">
                <a:latin typeface="ＭＳ ゴシック" panose="020B0609070205080204" pitchFamily="49" charset="-128"/>
                <a:ea typeface="ＭＳ ゴシック" panose="020B0609070205080204" pitchFamily="49" charset="-128"/>
              </a:rPr>
              <a:t>　　〇栄養バランスのとれた食生活を実践する府民の割合の増加</a:t>
            </a:r>
            <a:endParaRPr lang="en-US" altLang="ja-JP" sz="1100" dirty="0" smtClean="0">
              <a:latin typeface="ＭＳ ゴシック" panose="020B0609070205080204" pitchFamily="49" charset="-128"/>
              <a:ea typeface="ＭＳ ゴシック" panose="020B0609070205080204" pitchFamily="49" charset="-128"/>
            </a:endParaRPr>
          </a:p>
          <a:p>
            <a:r>
              <a:rPr lang="ja-JP" altLang="en-US" sz="1100" dirty="0" smtClean="0">
                <a:latin typeface="ＭＳ ゴシック" panose="020B0609070205080204" pitchFamily="49" charset="-128"/>
                <a:ea typeface="ＭＳ ゴシック" panose="020B0609070205080204" pitchFamily="49" charset="-128"/>
              </a:rPr>
              <a:t>　　　（主食・主菜・副菜を組み合わせた食事を</a:t>
            </a:r>
            <a:r>
              <a:rPr lang="en-US" altLang="ja-JP" sz="1100" dirty="0" smtClean="0">
                <a:latin typeface="ＭＳ ゴシック" panose="020B0609070205080204" pitchFamily="49" charset="-128"/>
                <a:ea typeface="ＭＳ ゴシック" panose="020B0609070205080204" pitchFamily="49" charset="-128"/>
              </a:rPr>
              <a:t>1</a:t>
            </a:r>
            <a:r>
              <a:rPr lang="ja-JP" altLang="en-US" sz="1100" dirty="0" smtClean="0">
                <a:latin typeface="ＭＳ ゴシック" panose="020B0609070205080204" pitchFamily="49" charset="-128"/>
                <a:ea typeface="ＭＳ ゴシック" panose="020B0609070205080204" pitchFamily="49" charset="-128"/>
              </a:rPr>
              <a:t>日</a:t>
            </a:r>
            <a:r>
              <a:rPr lang="en-US" altLang="ja-JP" sz="1100" dirty="0" smtClean="0">
                <a:latin typeface="ＭＳ ゴシック" panose="020B0609070205080204" pitchFamily="49" charset="-128"/>
                <a:ea typeface="ＭＳ ゴシック" panose="020B0609070205080204" pitchFamily="49" charset="-128"/>
              </a:rPr>
              <a:t>2</a:t>
            </a:r>
            <a:r>
              <a:rPr lang="ja-JP" altLang="en-US" sz="1100" dirty="0" smtClean="0">
                <a:latin typeface="ＭＳ ゴシック" panose="020B0609070205080204" pitchFamily="49" charset="-128"/>
                <a:ea typeface="ＭＳ ゴシック" panose="020B0609070205080204" pitchFamily="49" charset="-128"/>
              </a:rPr>
              <a:t>回以上ほぼ毎日食べている府民の割合）</a:t>
            </a:r>
            <a:endParaRPr lang="en-US" altLang="ja-JP" sz="1100" dirty="0" smtClean="0">
              <a:latin typeface="ＭＳ ゴシック" panose="020B0609070205080204" pitchFamily="49" charset="-128"/>
              <a:ea typeface="ＭＳ ゴシック" panose="020B0609070205080204" pitchFamily="49" charset="-128"/>
            </a:endParaRPr>
          </a:p>
          <a:p>
            <a:r>
              <a:rPr lang="ja-JP" altLang="en-US" sz="1100" dirty="0" smtClean="0">
                <a:latin typeface="ＭＳ ゴシック" panose="020B0609070205080204" pitchFamily="49" charset="-128"/>
                <a:ea typeface="ＭＳ ゴシック" panose="020B0609070205080204" pitchFamily="49" charset="-128"/>
              </a:rPr>
              <a:t>　　〇よく噛んで食べることに気をつけている府民の割合の増加</a:t>
            </a:r>
            <a:endParaRPr lang="en-US" altLang="ja-JP" sz="1100" dirty="0" smtClean="0">
              <a:latin typeface="ＭＳ ゴシック" panose="020B0609070205080204" pitchFamily="49" charset="-128"/>
              <a:ea typeface="ＭＳ ゴシック" panose="020B0609070205080204" pitchFamily="49" charset="-128"/>
            </a:endParaRPr>
          </a:p>
          <a:p>
            <a:r>
              <a:rPr lang="ja-JP" altLang="en-US" sz="1100" dirty="0" smtClean="0">
                <a:latin typeface="ＭＳ ゴシック" panose="020B0609070205080204" pitchFamily="49" charset="-128"/>
                <a:ea typeface="ＭＳ ゴシック" panose="020B0609070205080204" pitchFamily="49" charset="-128"/>
              </a:rPr>
              <a:t>　　〇誰かと一緒に食べる「共食」の増加</a:t>
            </a:r>
            <a:endParaRPr lang="en-US" altLang="ja-JP" sz="1100" dirty="0" smtClean="0">
              <a:latin typeface="ＭＳ ゴシック" panose="020B0609070205080204" pitchFamily="49" charset="-128"/>
              <a:ea typeface="ＭＳ ゴシック" panose="020B0609070205080204" pitchFamily="49" charset="-128"/>
            </a:endParaRPr>
          </a:p>
          <a:p>
            <a:r>
              <a:rPr lang="ja-JP" altLang="en-US" sz="1100" dirty="0" smtClean="0">
                <a:latin typeface="ＭＳ ゴシック" panose="020B0609070205080204" pitchFamily="49" charset="-128"/>
                <a:ea typeface="ＭＳ ゴシック" panose="020B0609070205080204" pitchFamily="49" charset="-128"/>
              </a:rPr>
              <a:t>　　　・朝食又は夕食等を家族と一緒に食べる「共食」の回数</a:t>
            </a:r>
            <a:endParaRPr lang="en-US" altLang="ja-JP" sz="1100" dirty="0" smtClean="0">
              <a:latin typeface="ＭＳ ゴシック" panose="020B0609070205080204" pitchFamily="49" charset="-128"/>
              <a:ea typeface="ＭＳ ゴシック" panose="020B0609070205080204" pitchFamily="49" charset="-128"/>
            </a:endParaRPr>
          </a:p>
          <a:p>
            <a:r>
              <a:rPr lang="ja-JP" altLang="en-US" sz="1100" dirty="0" smtClean="0">
                <a:latin typeface="ＭＳ ゴシック" panose="020B0609070205080204" pitchFamily="49" charset="-128"/>
                <a:ea typeface="ＭＳ ゴシック" panose="020B0609070205080204" pitchFamily="49" charset="-128"/>
              </a:rPr>
              <a:t>　　　・地域や職場等の所属コミュニティで共食したいと思う人が共食する割合</a:t>
            </a:r>
            <a:endParaRPr lang="en-US" altLang="ja-JP" sz="1100" dirty="0" smtClean="0">
              <a:latin typeface="ＭＳ ゴシック" panose="020B0609070205080204" pitchFamily="49" charset="-128"/>
              <a:ea typeface="ＭＳ ゴシック" panose="020B0609070205080204" pitchFamily="49" charset="-128"/>
            </a:endParaRPr>
          </a:p>
          <a:p>
            <a:r>
              <a:rPr lang="ja-JP" altLang="en-US" sz="1100" dirty="0" smtClean="0">
                <a:latin typeface="ＭＳ ゴシック" panose="020B0609070205080204" pitchFamily="49" charset="-128"/>
                <a:ea typeface="ＭＳ ゴシック" panose="020B0609070205080204" pitchFamily="49" charset="-128"/>
              </a:rPr>
              <a:t>　　〇郷土</a:t>
            </a:r>
            <a:r>
              <a:rPr lang="ja-JP" altLang="en-US" sz="1100" dirty="0">
                <a:latin typeface="ＭＳ ゴシック" panose="020B0609070205080204" pitchFamily="49" charset="-128"/>
                <a:ea typeface="ＭＳ ゴシック" panose="020B0609070205080204" pitchFamily="49" charset="-128"/>
              </a:rPr>
              <a:t>料理等の地域や家庭で受け継がれてきた料理や味</a:t>
            </a:r>
            <a:r>
              <a:rPr lang="ja-JP" altLang="en-US" sz="1100" dirty="0" smtClean="0">
                <a:latin typeface="ＭＳ ゴシック" panose="020B0609070205080204" pitchFamily="49" charset="-128"/>
                <a:ea typeface="ＭＳ ゴシック" panose="020B0609070205080204" pitchFamily="49" charset="-128"/>
              </a:rPr>
              <a:t>、箸づかい</a:t>
            </a:r>
            <a:r>
              <a:rPr lang="ja-JP" altLang="en-US" sz="1100" dirty="0">
                <a:latin typeface="ＭＳ ゴシック" panose="020B0609070205080204" pitchFamily="49" charset="-128"/>
                <a:ea typeface="ＭＳ ゴシック" panose="020B0609070205080204" pitchFamily="49" charset="-128"/>
              </a:rPr>
              <a:t>等の食べ方・作法を継承し、伝えている府民の割合の</a:t>
            </a:r>
            <a:r>
              <a:rPr lang="ja-JP" altLang="en-US" sz="1100" dirty="0" smtClean="0">
                <a:latin typeface="ＭＳ ゴシック" panose="020B0609070205080204" pitchFamily="49" charset="-128"/>
                <a:ea typeface="ＭＳ ゴシック" panose="020B0609070205080204" pitchFamily="49" charset="-128"/>
              </a:rPr>
              <a:t>増加</a:t>
            </a:r>
            <a:endParaRPr lang="en-US" altLang="ja-JP" sz="1100" dirty="0" smtClean="0">
              <a:latin typeface="ＭＳ ゴシック" panose="020B0609070205080204" pitchFamily="49" charset="-128"/>
              <a:ea typeface="ＭＳ ゴシック" panose="020B0609070205080204" pitchFamily="49" charset="-128"/>
            </a:endParaRPr>
          </a:p>
          <a:p>
            <a:r>
              <a:rPr lang="ja-JP" altLang="en-US" sz="1100" dirty="0" smtClean="0">
                <a:latin typeface="ＭＳ ゴシック" panose="020B0609070205080204" pitchFamily="49" charset="-128"/>
                <a:ea typeface="ＭＳ ゴシック" panose="020B0609070205080204" pitchFamily="49" charset="-128"/>
              </a:rPr>
              <a:t>　　〇食育</a:t>
            </a:r>
            <a:r>
              <a:rPr lang="ja-JP" altLang="en-US" sz="1100" dirty="0">
                <a:latin typeface="ＭＳ ゴシック" panose="020B0609070205080204" pitchFamily="49" charset="-128"/>
                <a:ea typeface="ＭＳ ゴシック" panose="020B0609070205080204" pitchFamily="49" charset="-128"/>
              </a:rPr>
              <a:t>に関心を持っている府民の割合の増加</a:t>
            </a:r>
            <a:endParaRPr lang="en-US" altLang="ja-JP" sz="1100" dirty="0">
              <a:latin typeface="ＭＳ ゴシック" panose="020B0609070205080204" pitchFamily="49" charset="-128"/>
              <a:ea typeface="ＭＳ ゴシック" panose="020B0609070205080204" pitchFamily="49"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2302868802"/>
              </p:ext>
            </p:extLst>
          </p:nvPr>
        </p:nvGraphicFramePr>
        <p:xfrm>
          <a:off x="533583" y="1418216"/>
          <a:ext cx="8640000" cy="1085760"/>
        </p:xfrm>
        <a:graphic>
          <a:graphicData uri="http://schemas.openxmlformats.org/drawingml/2006/table">
            <a:tbl>
              <a:tblPr firstRow="1" bandRow="1">
                <a:tableStyleId>{21E4AEA4-8DFA-4A89-87EB-49C32662AFE0}</a:tableStyleId>
              </a:tblPr>
              <a:tblGrid>
                <a:gridCol w="1080000">
                  <a:extLst>
                    <a:ext uri="{9D8B030D-6E8A-4147-A177-3AD203B41FA5}">
                      <a16:colId xmlns:a16="http://schemas.microsoft.com/office/drawing/2014/main" val="2173130773"/>
                    </a:ext>
                  </a:extLst>
                </a:gridCol>
                <a:gridCol w="1080000">
                  <a:extLst>
                    <a:ext uri="{9D8B030D-6E8A-4147-A177-3AD203B41FA5}">
                      <a16:colId xmlns:a16="http://schemas.microsoft.com/office/drawing/2014/main" val="1524927401"/>
                    </a:ext>
                  </a:extLst>
                </a:gridCol>
                <a:gridCol w="1080000">
                  <a:extLst>
                    <a:ext uri="{9D8B030D-6E8A-4147-A177-3AD203B41FA5}">
                      <a16:colId xmlns:a16="http://schemas.microsoft.com/office/drawing/2014/main" val="3851389676"/>
                    </a:ext>
                  </a:extLst>
                </a:gridCol>
                <a:gridCol w="1080000">
                  <a:extLst>
                    <a:ext uri="{9D8B030D-6E8A-4147-A177-3AD203B41FA5}">
                      <a16:colId xmlns:a16="http://schemas.microsoft.com/office/drawing/2014/main" val="2483218899"/>
                    </a:ext>
                  </a:extLst>
                </a:gridCol>
                <a:gridCol w="1080000">
                  <a:extLst>
                    <a:ext uri="{9D8B030D-6E8A-4147-A177-3AD203B41FA5}">
                      <a16:colId xmlns:a16="http://schemas.microsoft.com/office/drawing/2014/main" val="830332932"/>
                    </a:ext>
                  </a:extLst>
                </a:gridCol>
                <a:gridCol w="1080000">
                  <a:extLst>
                    <a:ext uri="{9D8B030D-6E8A-4147-A177-3AD203B41FA5}">
                      <a16:colId xmlns:a16="http://schemas.microsoft.com/office/drawing/2014/main" val="3658566340"/>
                    </a:ext>
                  </a:extLst>
                </a:gridCol>
                <a:gridCol w="1080000">
                  <a:extLst>
                    <a:ext uri="{9D8B030D-6E8A-4147-A177-3AD203B41FA5}">
                      <a16:colId xmlns:a16="http://schemas.microsoft.com/office/drawing/2014/main" val="982004154"/>
                    </a:ext>
                  </a:extLst>
                </a:gridCol>
                <a:gridCol w="1080000">
                  <a:extLst>
                    <a:ext uri="{9D8B030D-6E8A-4147-A177-3AD203B41FA5}">
                      <a16:colId xmlns:a16="http://schemas.microsoft.com/office/drawing/2014/main" val="2327248224"/>
                    </a:ext>
                  </a:extLst>
                </a:gridCol>
              </a:tblGrid>
              <a:tr h="396000">
                <a:tc>
                  <a:txBody>
                    <a:bodyPr/>
                    <a:lstStyle/>
                    <a:p>
                      <a:pPr algn="ctr"/>
                      <a:r>
                        <a:rPr kumimoji="1" lang="ja-JP" altLang="en-US" sz="1200" dirty="0" smtClean="0">
                          <a:latin typeface="ＭＳ ゴシック" panose="020B0609070205080204" pitchFamily="49" charset="-128"/>
                          <a:ea typeface="ＭＳ ゴシック" panose="020B0609070205080204" pitchFamily="49" charset="-128"/>
                        </a:rPr>
                        <a:t>計画期間</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2017</a:t>
                      </a:r>
                    </a:p>
                    <a:p>
                      <a:pPr algn="ct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H29</a:t>
                      </a:r>
                      <a:r>
                        <a:rPr kumimoji="1" lang="ja-JP" altLang="en-US"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2018</a:t>
                      </a:r>
                    </a:p>
                    <a:p>
                      <a:pPr algn="ct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H30</a:t>
                      </a:r>
                      <a:r>
                        <a:rPr kumimoji="1" lang="ja-JP" altLang="en-US"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2019</a:t>
                      </a:r>
                    </a:p>
                    <a:p>
                      <a:pPr algn="ct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R1</a:t>
                      </a:r>
                      <a:r>
                        <a:rPr kumimoji="1" lang="ja-JP" altLang="en-US"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2020</a:t>
                      </a:r>
                    </a:p>
                    <a:p>
                      <a:pPr algn="ct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R2</a:t>
                      </a:r>
                      <a:r>
                        <a:rPr kumimoji="1" lang="ja-JP" altLang="en-US"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2021</a:t>
                      </a:r>
                    </a:p>
                    <a:p>
                      <a:pPr algn="ct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R3</a:t>
                      </a:r>
                      <a:r>
                        <a:rPr kumimoji="1" lang="ja-JP" altLang="en-US"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2022</a:t>
                      </a:r>
                    </a:p>
                    <a:p>
                      <a:pPr algn="ct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R4</a:t>
                      </a:r>
                      <a:r>
                        <a:rPr kumimoji="1" lang="ja-JP" altLang="en-US"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2023</a:t>
                      </a:r>
                    </a:p>
                    <a:p>
                      <a:pPr algn="ct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R5</a:t>
                      </a:r>
                      <a:r>
                        <a:rPr kumimoji="1" lang="ja-JP" altLang="en-US"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extLst>
                  <a:ext uri="{0D108BD9-81ED-4DB2-BD59-A6C34878D82A}">
                    <a16:rowId xmlns:a16="http://schemas.microsoft.com/office/drawing/2014/main" val="486740212"/>
                  </a:ext>
                </a:extLst>
              </a:tr>
              <a:tr h="648000">
                <a:tc>
                  <a:txBody>
                    <a:bodyPr/>
                    <a:lstStyle/>
                    <a:p>
                      <a:pPr algn="ctr"/>
                      <a:r>
                        <a:rPr kumimoji="1" lang="ja-JP" altLang="en-US" sz="1200" b="1" dirty="0" smtClean="0">
                          <a:latin typeface="ＭＳ ゴシック" panose="020B0609070205080204" pitchFamily="49" charset="-128"/>
                          <a:ea typeface="ＭＳ ゴシック" panose="020B0609070205080204" pitchFamily="49" charset="-128"/>
                        </a:rPr>
                        <a:t>第３次計画</a:t>
                      </a:r>
                      <a:endParaRPr kumimoji="1" lang="ja-JP" altLang="en-US" sz="1200" b="1"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extLst>
                  <a:ext uri="{0D108BD9-81ED-4DB2-BD59-A6C34878D82A}">
                    <a16:rowId xmlns:a16="http://schemas.microsoft.com/office/drawing/2014/main" val="1820716534"/>
                  </a:ext>
                </a:extLst>
              </a:tr>
            </a:tbl>
          </a:graphicData>
        </a:graphic>
      </p:graphicFrame>
      <p:sp>
        <p:nvSpPr>
          <p:cNvPr id="20" name="右矢印 19"/>
          <p:cNvSpPr/>
          <p:nvPr/>
        </p:nvSpPr>
        <p:spPr>
          <a:xfrm>
            <a:off x="2743138" y="1972945"/>
            <a:ext cx="6408000" cy="432000"/>
          </a:xfrm>
          <a:prstGeom prst="rightArrow">
            <a:avLst>
              <a:gd name="adj1" fmla="val 62589"/>
              <a:gd name="adj2" fmla="val 67229"/>
            </a:avLst>
          </a:prstGeom>
          <a:solidFill>
            <a:srgbClr val="33CCFF"/>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r>
              <a:rPr kumimoji="1" lang="ja-JP" altLang="en-US" sz="1200" b="1" dirty="0" smtClean="0">
                <a:solidFill>
                  <a:schemeClr val="tx1"/>
                </a:solidFill>
                <a:latin typeface="ＭＳ ゴシック" panose="020B0609070205080204" pitchFamily="49" charset="-128"/>
                <a:ea typeface="ＭＳ ゴシック" panose="020B0609070205080204" pitchFamily="49" charset="-128"/>
              </a:rPr>
              <a:t> </a:t>
            </a:r>
            <a:r>
              <a:rPr kumimoji="1" lang="en-US" altLang="ja-JP" sz="1200" b="1" dirty="0" smtClean="0">
                <a:solidFill>
                  <a:schemeClr val="tx1"/>
                </a:solidFill>
                <a:latin typeface="ＭＳ ゴシック" panose="020B0609070205080204" pitchFamily="49" charset="-128"/>
                <a:ea typeface="ＭＳ ゴシック" panose="020B0609070205080204" pitchFamily="49" charset="-128"/>
              </a:rPr>
              <a:t>〈 </a:t>
            </a:r>
            <a:r>
              <a:rPr kumimoji="1" lang="ja-JP" altLang="en-US" sz="1200" b="1" dirty="0" smtClean="0">
                <a:solidFill>
                  <a:schemeClr val="tx1"/>
                </a:solidFill>
                <a:latin typeface="ＭＳ ゴシック" panose="020B0609070205080204" pitchFamily="49" charset="-128"/>
                <a:ea typeface="ＭＳ ゴシック" panose="020B0609070205080204" pitchFamily="49" charset="-128"/>
              </a:rPr>
              <a:t>計 画 期 間 </a:t>
            </a:r>
            <a:r>
              <a:rPr kumimoji="1" lang="en-US" altLang="ja-JP" sz="1200" b="1" dirty="0" smtClean="0">
                <a:solidFill>
                  <a:schemeClr val="tx1"/>
                </a:solidFill>
                <a:latin typeface="ＭＳ ゴシック" panose="020B0609070205080204" pitchFamily="49" charset="-128"/>
                <a:ea typeface="ＭＳ ゴシック" panose="020B0609070205080204" pitchFamily="49" charset="-128"/>
              </a:rPr>
              <a:t>〉</a:t>
            </a:r>
            <a:endParaRPr kumimoji="1" lang="ja-JP" altLang="en-US" sz="1200" b="1" dirty="0">
              <a:solidFill>
                <a:schemeClr val="tx1"/>
              </a:solidFill>
              <a:latin typeface="ＭＳ ゴシック" panose="020B0609070205080204" pitchFamily="49" charset="-128"/>
              <a:ea typeface="ＭＳ ゴシック" panose="020B0609070205080204" pitchFamily="49" charset="-128"/>
            </a:endParaRPr>
          </a:p>
        </p:txBody>
      </p:sp>
      <p:sp>
        <p:nvSpPr>
          <p:cNvPr id="21" name="テキスト ボックス 20"/>
          <p:cNvSpPr txBox="1"/>
          <p:nvPr/>
        </p:nvSpPr>
        <p:spPr>
          <a:xfrm>
            <a:off x="1784885" y="2076940"/>
            <a:ext cx="1008000" cy="216000"/>
          </a:xfrm>
          <a:prstGeom prst="rect">
            <a:avLst/>
          </a:prstGeom>
          <a:noFill/>
        </p:spPr>
        <p:txBody>
          <a:bodyPr wrap="square" lIns="72000" tIns="72000" rIns="72000" bIns="72000" rtlCol="0" anchor="ctr">
            <a:noAutofit/>
          </a:bodyPr>
          <a:lstStyle/>
          <a:p>
            <a:pPr algn="ctr"/>
            <a:r>
              <a:rPr lang="ja-JP" altLang="en-US" sz="1100" dirty="0" smtClean="0">
                <a:latin typeface="ＭＳ ゴシック" panose="020B0609070205080204" pitchFamily="49" charset="-128"/>
                <a:ea typeface="ＭＳ ゴシック" panose="020B0609070205080204" pitchFamily="49" charset="-128"/>
              </a:rPr>
              <a:t>計画策定 ●</a:t>
            </a:r>
            <a:endParaRPr lang="en-US" altLang="ja-JP" sz="1100" dirty="0">
              <a:latin typeface="ＭＳ ゴシック" panose="020B0609070205080204" pitchFamily="49" charset="-128"/>
              <a:ea typeface="ＭＳ ゴシック" panose="020B0609070205080204" pitchFamily="49" charset="-128"/>
            </a:endParaRPr>
          </a:p>
        </p:txBody>
      </p:sp>
      <p:sp>
        <p:nvSpPr>
          <p:cNvPr id="22" name="テキスト ボックス 21"/>
          <p:cNvSpPr txBox="1"/>
          <p:nvPr/>
        </p:nvSpPr>
        <p:spPr>
          <a:xfrm>
            <a:off x="5579707" y="2076940"/>
            <a:ext cx="1080000" cy="216000"/>
          </a:xfrm>
          <a:prstGeom prst="rect">
            <a:avLst/>
          </a:prstGeom>
          <a:noFill/>
        </p:spPr>
        <p:txBody>
          <a:bodyPr wrap="none" lIns="72000" tIns="72000" rIns="72000" bIns="72000" rtlCol="0" anchor="ctr">
            <a:noAutofit/>
          </a:bodyPr>
          <a:lstStyle/>
          <a:p>
            <a:r>
              <a:rPr lang="ja-JP" altLang="en-US" sz="1100" dirty="0" smtClean="0">
                <a:latin typeface="ＭＳ ゴシック" panose="020B0609070205080204" pitchFamily="49" charset="-128"/>
                <a:ea typeface="ＭＳ ゴシック" panose="020B0609070205080204" pitchFamily="49" charset="-128"/>
              </a:rPr>
              <a:t>→ → → → → ● 中間点検</a:t>
            </a:r>
            <a:endParaRPr lang="en-US" altLang="ja-JP" sz="1100" dirty="0">
              <a:latin typeface="ＭＳ ゴシック" panose="020B0609070205080204" pitchFamily="49" charset="-128"/>
              <a:ea typeface="ＭＳ ゴシック" panose="020B0609070205080204" pitchFamily="49" charset="-128"/>
            </a:endParaRPr>
          </a:p>
        </p:txBody>
      </p:sp>
      <p:sp>
        <p:nvSpPr>
          <p:cNvPr id="23" name="テキスト ボックス 22"/>
          <p:cNvSpPr txBox="1"/>
          <p:nvPr/>
        </p:nvSpPr>
        <p:spPr>
          <a:xfrm>
            <a:off x="5519447" y="1910360"/>
            <a:ext cx="1080000" cy="216000"/>
          </a:xfrm>
          <a:prstGeom prst="rect">
            <a:avLst/>
          </a:prstGeom>
          <a:noFill/>
        </p:spPr>
        <p:txBody>
          <a:bodyPr wrap="none" lIns="72000" tIns="72000" rIns="72000" bIns="72000" rtlCol="0" anchor="ctr">
            <a:noAutofit/>
          </a:bodyPr>
          <a:lstStyle/>
          <a:p>
            <a:r>
              <a:rPr lang="ja-JP" altLang="en-US" sz="1000" b="1" dirty="0" smtClean="0">
                <a:solidFill>
                  <a:srgbClr val="FF0000"/>
                </a:solidFill>
                <a:latin typeface="ＭＳ ゴシック" panose="020B0609070205080204" pitchFamily="49" charset="-128"/>
                <a:ea typeface="ＭＳ ゴシック" panose="020B0609070205080204" pitchFamily="49" charset="-128"/>
              </a:rPr>
              <a:t>時期を変更（後ろ倒し）</a:t>
            </a:r>
            <a:endParaRPr lang="en-US" altLang="ja-JP" sz="1000" b="1" dirty="0">
              <a:solidFill>
                <a:srgbClr val="FF0000"/>
              </a:solidFill>
              <a:latin typeface="ＭＳ ゴシック" panose="020B0609070205080204" pitchFamily="49" charset="-128"/>
              <a:ea typeface="ＭＳ ゴシック" panose="020B0609070205080204" pitchFamily="49" charset="-128"/>
            </a:endParaRPr>
          </a:p>
        </p:txBody>
      </p:sp>
      <p:cxnSp>
        <p:nvCxnSpPr>
          <p:cNvPr id="11" name="直線コネクタ 10"/>
          <p:cNvCxnSpPr/>
          <p:nvPr/>
        </p:nvCxnSpPr>
        <p:spPr>
          <a:xfrm flipH="1">
            <a:off x="555285" y="2503976"/>
            <a:ext cx="5362652" cy="370661"/>
          </a:xfrm>
          <a:prstGeom prst="line">
            <a:avLst/>
          </a:prstGeom>
          <a:ln w="190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a:off x="7019365" y="2513254"/>
            <a:ext cx="2175920" cy="361383"/>
          </a:xfrm>
          <a:prstGeom prst="line">
            <a:avLst/>
          </a:prstGeom>
          <a:ln w="190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633000" y="6372122"/>
            <a:ext cx="8640000" cy="288000"/>
          </a:xfrm>
          <a:prstGeom prst="parallelogram">
            <a:avLst>
              <a:gd name="adj" fmla="val 29541"/>
            </a:avLst>
          </a:prstGeom>
          <a:solidFill>
            <a:srgbClr val="FF0000">
              <a:alpha val="10000"/>
            </a:srgbClr>
          </a:solidFill>
          <a:ln w="25400" cmpd="dbl">
            <a:solidFill>
              <a:srgbClr val="FF0000"/>
            </a:solidFill>
          </a:ln>
        </p:spPr>
        <p:txBody>
          <a:bodyPr wrap="none" lIns="0" tIns="72000" rIns="0" bIns="72000" rtlCol="0" anchor="ctr">
            <a:noAutofit/>
          </a:bodyPr>
          <a:lstStyle/>
          <a:p>
            <a:pPr algn="ctr"/>
            <a:r>
              <a:rPr lang="ja-JP" altLang="en-US" sz="1050" dirty="0" smtClean="0">
                <a:latin typeface="ＭＳ Ｐゴシック" panose="020B0600070205080204" pitchFamily="50" charset="-128"/>
                <a:ea typeface="ＭＳ Ｐゴシック" panose="020B0600070205080204" pitchFamily="50" charset="-128"/>
              </a:rPr>
              <a:t>府健康医療部で所管する他の計画においても、令和</a:t>
            </a:r>
            <a:r>
              <a:rPr lang="en-US" altLang="ja-JP" sz="1050" dirty="0" smtClean="0">
                <a:latin typeface="ＭＳ Ｐゴシック" panose="020B0600070205080204" pitchFamily="50" charset="-128"/>
                <a:ea typeface="ＭＳ Ｐゴシック" panose="020B0600070205080204" pitchFamily="50" charset="-128"/>
              </a:rPr>
              <a:t>2</a:t>
            </a:r>
            <a:r>
              <a:rPr lang="ja-JP" altLang="en-US" sz="1050" dirty="0" smtClean="0">
                <a:latin typeface="ＭＳ Ｐゴシック" panose="020B0600070205080204" pitchFamily="50" charset="-128"/>
                <a:ea typeface="ＭＳ Ｐゴシック" panose="020B0600070205080204" pitchFamily="50" charset="-128"/>
              </a:rPr>
              <a:t>年度に中間点検を実施予定であったものは実施時期を令和</a:t>
            </a:r>
            <a:r>
              <a:rPr lang="en-US" altLang="ja-JP" sz="1050" dirty="0" smtClean="0">
                <a:latin typeface="ＭＳ Ｐゴシック" panose="020B0600070205080204" pitchFamily="50" charset="-128"/>
                <a:ea typeface="ＭＳ Ｐゴシック" panose="020B0600070205080204" pitchFamily="50" charset="-128"/>
              </a:rPr>
              <a:t>3</a:t>
            </a:r>
            <a:r>
              <a:rPr lang="ja-JP" altLang="en-US" sz="1050" dirty="0" smtClean="0">
                <a:latin typeface="ＭＳ Ｐゴシック" panose="020B0600070205080204" pitchFamily="50" charset="-128"/>
                <a:ea typeface="ＭＳ Ｐゴシック" panose="020B0600070205080204" pitchFamily="50" charset="-128"/>
              </a:rPr>
              <a:t>年度に変更することとしています。</a:t>
            </a:r>
            <a:endParaRPr lang="en-US" altLang="ja-JP" sz="105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25562085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1058</TotalTime>
  <Words>902</Words>
  <PresentationFormat>A4 210 x 297 mm</PresentationFormat>
  <Paragraphs>83</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Meiryo UI</vt:lpstr>
      <vt:lpstr>ＭＳ Ｐゴシック</vt:lpstr>
      <vt:lpstr>ＭＳ ゴシック</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2020-03-17T06:01:24Z</cp:lastPrinted>
  <dcterms:created xsi:type="dcterms:W3CDTF">2019-12-18T01:35:02Z</dcterms:created>
  <dcterms:modified xsi:type="dcterms:W3CDTF">2021-03-22T02:15:02Z</dcterms:modified>
</cp:coreProperties>
</file>