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24" r:id="rId2"/>
    <p:sldId id="314" r:id="rId3"/>
    <p:sldId id="289" r:id="rId4"/>
    <p:sldId id="269" r:id="rId5"/>
    <p:sldId id="291" r:id="rId6"/>
    <p:sldId id="325" r:id="rId7"/>
    <p:sldId id="326" r:id="rId8"/>
    <p:sldId id="294" r:id="rId9"/>
    <p:sldId id="304" r:id="rId10"/>
    <p:sldId id="296" r:id="rId11"/>
    <p:sldId id="297" r:id="rId12"/>
    <p:sldId id="298" r:id="rId13"/>
    <p:sldId id="300" r:id="rId14"/>
    <p:sldId id="317" r:id="rId15"/>
    <p:sldId id="301" r:id="rId1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71" autoAdjust="0"/>
    <p:restoredTop sz="94660"/>
  </p:normalViewPr>
  <p:slideViewPr>
    <p:cSldViewPr snapToGrid="0">
      <p:cViewPr varScale="1">
        <p:scale>
          <a:sx n="74" d="100"/>
          <a:sy n="74" d="100"/>
        </p:scale>
        <p:origin x="1356"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2021/4/8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2021/4/8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2021/4/8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AE0CBE-3210-41DD-A171-4385B749CD55}"/>
              </a:ext>
            </a:extLst>
          </p:cNvPr>
          <p:cNvSpPr/>
          <p:nvPr/>
        </p:nvSpPr>
        <p:spPr>
          <a:xfrm>
            <a:off x="0" y="2487987"/>
            <a:ext cx="9906000" cy="1224000"/>
          </a:xfrm>
          <a:prstGeom prst="rect">
            <a:avLst/>
          </a:prstGeom>
          <a:gradFill flip="none" rotWithShape="1">
            <a:gsLst>
              <a:gs pos="50000">
                <a:srgbClr val="7DA8DB">
                  <a:lumMod val="20000"/>
                  <a:lumOff val="80000"/>
                </a:srgbClr>
              </a:gs>
              <a:gs pos="0">
                <a:schemeClr val="accent5">
                  <a:lumMod val="75000"/>
                </a:schemeClr>
              </a:gs>
              <a:gs pos="20000">
                <a:schemeClr val="accent5">
                  <a:lumMod val="50000"/>
                  <a:lumOff val="50000"/>
                </a:schemeClr>
              </a:gs>
              <a:gs pos="80000">
                <a:srgbClr val="7395D3">
                  <a:lumMod val="50000"/>
                  <a:lumOff val="50000"/>
                </a:srgbClr>
              </a:gs>
              <a:gs pos="100000">
                <a:schemeClr val="accent5">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dirty="0" smtClean="0">
                <a:solidFill>
                  <a:schemeClr val="tx1"/>
                </a:solidFill>
                <a:latin typeface="Meiryo UI" panose="020B0604030504040204" pitchFamily="50" charset="-128"/>
                <a:ea typeface="Meiryo UI" panose="020B0604030504040204" pitchFamily="50" charset="-128"/>
              </a:rPr>
              <a:t>第</a:t>
            </a:r>
            <a:r>
              <a:rPr kumimoji="1" lang="en-US" altLang="zh-TW" sz="2400" b="1" dirty="0" smtClean="0">
                <a:solidFill>
                  <a:schemeClr val="tx1"/>
                </a:solidFill>
                <a:latin typeface="Meiryo UI" panose="020B0604030504040204" pitchFamily="50" charset="-128"/>
                <a:ea typeface="Meiryo UI" panose="020B0604030504040204" pitchFamily="50" charset="-128"/>
              </a:rPr>
              <a:t>3</a:t>
            </a:r>
            <a:r>
              <a:rPr kumimoji="1" lang="zh-TW" altLang="en-US" sz="2400" b="1" dirty="0" smtClean="0">
                <a:solidFill>
                  <a:schemeClr val="tx1"/>
                </a:solidFill>
                <a:latin typeface="Meiryo UI" panose="020B0604030504040204" pitchFamily="50" charset="-128"/>
                <a:ea typeface="Meiryo UI" panose="020B0604030504040204" pitchFamily="50" charset="-128"/>
              </a:rPr>
              <a:t>次大阪府</a:t>
            </a:r>
            <a:r>
              <a:rPr kumimoji="1" lang="ja-JP" altLang="en-US" sz="2400" b="1" dirty="0" smtClean="0">
                <a:solidFill>
                  <a:schemeClr val="tx1"/>
                </a:solidFill>
                <a:latin typeface="Meiryo UI" panose="020B0604030504040204" pitchFamily="50" charset="-128"/>
                <a:ea typeface="Meiryo UI" panose="020B0604030504040204" pitchFamily="50" charset="-128"/>
              </a:rPr>
              <a:t>食育推進計画 </a:t>
            </a:r>
            <a:endParaRPr kumimoji="1" lang="en-US" altLang="ja-JP" sz="2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令和２年度 進捗状況について</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09000" y="6068600"/>
            <a:ext cx="9288000" cy="288000"/>
          </a:xfrm>
          <a:prstGeom prst="rect">
            <a:avLst/>
          </a:prstGeom>
        </p:spPr>
        <p:txBody>
          <a:bodyPr wrap="square" lIns="36000" tIns="72000" rIns="36000" bIns="36000">
            <a:noAutofit/>
          </a:bodyPr>
          <a:lstStyle/>
          <a:p>
            <a:pPr algn="ctr"/>
            <a:r>
              <a:rPr lang="ja-JP" altLang="en-US" sz="2000" b="1" dirty="0" smtClean="0">
                <a:latin typeface="Meiryo UI" panose="020B0604030504040204" pitchFamily="50" charset="-128"/>
                <a:ea typeface="Meiryo UI" panose="020B0604030504040204" pitchFamily="50" charset="-128"/>
              </a:rPr>
              <a:t>大阪府健康医療部健康推進室健康づくり課</a:t>
            </a:r>
            <a:endParaRPr lang="ja-JP" altLang="en-US"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8054788" y="215153"/>
            <a:ext cx="995083" cy="369332"/>
          </a:xfrm>
          <a:prstGeom prst="rect">
            <a:avLst/>
          </a:prstGeom>
          <a:noFill/>
          <a:ln>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資料１</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2743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358821"/>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altLang="ja-JP" sz="900" kern="100" dirty="0" smtClean="0">
                <a:solidFill>
                  <a:srgbClr val="000000"/>
                </a:solidFill>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p:cNvSpPr/>
          <p:nvPr/>
        </p:nvSpPr>
        <p:spPr>
          <a:xfrm>
            <a:off x="272999" y="235492"/>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（３）</a:t>
            </a:r>
            <a:r>
              <a:rPr lang="ja-JP" altLang="en-US" sz="2000" b="1" dirty="0" smtClean="0">
                <a:solidFill>
                  <a:schemeClr val="bg1"/>
                </a:solidFill>
                <a:latin typeface="游ゴシック" panose="020B0400000000000000" pitchFamily="50" charset="-128"/>
                <a:ea typeface="游ゴシック" panose="020B0400000000000000" pitchFamily="50" charset="-128"/>
              </a:rPr>
              <a:t>生産</a:t>
            </a:r>
            <a:r>
              <a:rPr lang="ja-JP" altLang="en-US" sz="2000" b="1" dirty="0">
                <a:solidFill>
                  <a:schemeClr val="bg1"/>
                </a:solidFill>
                <a:latin typeface="游ゴシック" panose="020B0400000000000000" pitchFamily="50" charset="-128"/>
                <a:ea typeface="游ゴシック" panose="020B0400000000000000" pitchFamily="50" charset="-128"/>
              </a:rPr>
              <a:t>から消費までを通した食育の</a:t>
            </a:r>
            <a:r>
              <a:rPr lang="ja-JP" altLang="en-US" sz="2000" b="1" dirty="0" smtClean="0">
                <a:solidFill>
                  <a:schemeClr val="bg1"/>
                </a:solidFill>
                <a:latin typeface="游ゴシック" panose="020B0400000000000000" pitchFamily="50" charset="-128"/>
                <a:ea typeface="游ゴシック" panose="020B0400000000000000" pitchFamily="50" charset="-128"/>
              </a:rPr>
              <a:t>推進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計画Ｐ</a:t>
            </a:r>
            <a:r>
              <a:rPr kumimoji="1" lang="en-US" altLang="ja-JP" b="1" dirty="0" smtClean="0">
                <a:solidFill>
                  <a:schemeClr val="bg1"/>
                </a:solidFill>
                <a:latin typeface="游ゴシック" panose="020B0400000000000000" pitchFamily="50" charset="-128"/>
                <a:ea typeface="游ゴシック" panose="020B0400000000000000" pitchFamily="50" charset="-128"/>
              </a:rPr>
              <a:t>45</a:t>
            </a:r>
            <a:endParaRPr kumimoji="1" lang="en-US" altLang="ja-JP" b="1" dirty="0">
              <a:solidFill>
                <a:schemeClr val="bg1"/>
              </a:solidFill>
              <a:latin typeface="游ゴシック" panose="020B0400000000000000" pitchFamily="50" charset="-128"/>
              <a:ea typeface="游ゴシック" panose="020B0400000000000000" pitchFamily="50" charset="-128"/>
            </a:endParaRPr>
          </a:p>
        </p:txBody>
      </p:sp>
      <p:sp>
        <p:nvSpPr>
          <p:cNvPr id="14" name="正方形/長方形 13"/>
          <p:cNvSpPr/>
          <p:nvPr/>
        </p:nvSpPr>
        <p:spPr>
          <a:xfrm>
            <a:off x="517318" y="971163"/>
            <a:ext cx="8640000" cy="461665"/>
          </a:xfrm>
          <a:prstGeom prst="rect">
            <a:avLst/>
          </a:prstGeom>
        </p:spPr>
        <p:txBody>
          <a:bodyPr wrap="square">
            <a:spAutoFit/>
          </a:bodyPr>
          <a:lstStyle/>
          <a:p>
            <a:pPr marL="139700" indent="-139700" algn="just">
              <a:spcAft>
                <a:spcPts val="0"/>
              </a:spcAft>
            </a:pPr>
            <a:r>
              <a:rPr lang="ja-JP" altLang="ja-JP" sz="1200" b="1" kern="100" dirty="0">
                <a:latin typeface="+mn-ea"/>
                <a:cs typeface="Times New Roman" panose="02020603050405020304" pitchFamily="18" charset="0"/>
              </a:rPr>
              <a:t>▽生産から消費に至る食の循環を意識し、大阪でとれる農林水産物等を積極的に</a:t>
            </a:r>
            <a:r>
              <a:rPr lang="ja-JP" altLang="ja-JP" sz="1200" b="1" kern="100" dirty="0" smtClean="0">
                <a:latin typeface="+mn-ea"/>
                <a:cs typeface="Times New Roman" panose="02020603050405020304" pitchFamily="18" charset="0"/>
              </a:rPr>
              <a:t>利用する</a:t>
            </a:r>
            <a:r>
              <a:rPr lang="ja-JP" altLang="ja-JP" sz="1200" b="1" kern="100" dirty="0">
                <a:latin typeface="+mn-ea"/>
                <a:cs typeface="Times New Roman" panose="02020603050405020304" pitchFamily="18" charset="0"/>
              </a:rPr>
              <a:t>とともに、食品ロスの削減に主体的に取り組み、地域や家庭で受け継がれて</a:t>
            </a:r>
            <a:r>
              <a:rPr lang="ja-JP" altLang="ja-JP" sz="1200" b="1" kern="100" dirty="0" smtClean="0">
                <a:latin typeface="+mn-ea"/>
                <a:cs typeface="Times New Roman" panose="02020603050405020304" pitchFamily="18" charset="0"/>
              </a:rPr>
              <a:t>きた</a:t>
            </a:r>
            <a:r>
              <a:rPr lang="ja-JP" altLang="ja-JP" sz="1200" b="1" kern="100" dirty="0">
                <a:latin typeface="+mn-ea"/>
                <a:cs typeface="Times New Roman" panose="02020603050405020304" pitchFamily="18" charset="0"/>
              </a:rPr>
              <a:t>郷土料理、伝統食材等の食文化を次世代に伝えます。</a:t>
            </a:r>
            <a:endParaRPr lang="ja-JP" altLang="ja-JP" sz="1200" b="1" kern="100" dirty="0">
              <a:effectLst/>
              <a:latin typeface="+mn-ea"/>
              <a:cs typeface="Times New Roman" panose="02020603050405020304" pitchFamily="18" charset="0"/>
            </a:endParaRPr>
          </a:p>
        </p:txBody>
      </p:sp>
      <p:graphicFrame>
        <p:nvGraphicFramePr>
          <p:cNvPr id="15" name="表 14"/>
          <p:cNvGraphicFramePr>
            <a:graphicFrameLocks noGrp="1"/>
          </p:cNvGraphicFramePr>
          <p:nvPr>
            <p:extLst>
              <p:ext uri="{D42A27DB-BD31-4B8C-83A1-F6EECF244321}">
                <p14:modId xmlns:p14="http://schemas.microsoft.com/office/powerpoint/2010/main" val="2545487505"/>
              </p:ext>
            </p:extLst>
          </p:nvPr>
        </p:nvGraphicFramePr>
        <p:xfrm>
          <a:off x="723000" y="1414045"/>
          <a:ext cx="8460000" cy="1778532"/>
        </p:xfrm>
        <a:graphic>
          <a:graphicData uri="http://schemas.openxmlformats.org/drawingml/2006/table">
            <a:tbl>
              <a:tblPr firstRow="1" firstCol="1" bandRow="1"/>
              <a:tblGrid>
                <a:gridCol w="526827">
                  <a:extLst>
                    <a:ext uri="{9D8B030D-6E8A-4147-A177-3AD203B41FA5}">
                      <a16:colId xmlns:a16="http://schemas.microsoft.com/office/drawing/2014/main" val="2164378908"/>
                    </a:ext>
                  </a:extLst>
                </a:gridCol>
                <a:gridCol w="1402966">
                  <a:extLst>
                    <a:ext uri="{9D8B030D-6E8A-4147-A177-3AD203B41FA5}">
                      <a16:colId xmlns:a16="http://schemas.microsoft.com/office/drawing/2014/main" val="792606200"/>
                    </a:ext>
                  </a:extLst>
                </a:gridCol>
                <a:gridCol w="2085930">
                  <a:extLst>
                    <a:ext uri="{9D8B030D-6E8A-4147-A177-3AD203B41FA5}">
                      <a16:colId xmlns:a16="http://schemas.microsoft.com/office/drawing/2014/main" val="1299391930"/>
                    </a:ext>
                  </a:extLst>
                </a:gridCol>
                <a:gridCol w="2183366">
                  <a:extLst>
                    <a:ext uri="{9D8B030D-6E8A-4147-A177-3AD203B41FA5}">
                      <a16:colId xmlns:a16="http://schemas.microsoft.com/office/drawing/2014/main" val="2282382137"/>
                    </a:ext>
                  </a:extLst>
                </a:gridCol>
                <a:gridCol w="2260911">
                  <a:extLst>
                    <a:ext uri="{9D8B030D-6E8A-4147-A177-3AD203B41FA5}">
                      <a16:colId xmlns:a16="http://schemas.microsoft.com/office/drawing/2014/main" val="2361454761"/>
                    </a:ext>
                  </a:extLst>
                </a:gridCol>
              </a:tblGrid>
              <a:tr h="177181">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ライフステージに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応じた健康行動</a:t>
                      </a: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700"/>
                        </a:lnSpc>
                        <a:spcAft>
                          <a:spcPts val="0"/>
                        </a:spcAft>
                      </a:pPr>
                      <a:r>
                        <a:rPr lang="en-US" sz="1200" b="1" kern="100" dirty="0">
                          <a:solidFill>
                            <a:srgbClr val="000000"/>
                          </a:solidFill>
                          <a:effectLst/>
                          <a:latin typeface="+mn-ea"/>
                          <a:ea typeface="+mn-ea"/>
                          <a:cs typeface="Times New Roman" panose="02020603050405020304" pitchFamily="18" charset="0"/>
                        </a:rPr>
                        <a:t> </a:t>
                      </a:r>
                      <a:r>
                        <a:rPr lang="ja-JP" altLang="en-US" sz="1200" b="1" kern="100" dirty="0" smtClean="0">
                          <a:solidFill>
                            <a:srgbClr val="000000"/>
                          </a:solidFill>
                          <a:effectLst/>
                          <a:latin typeface="+mn-ea"/>
                          <a:ea typeface="+mn-ea"/>
                          <a:cs typeface="Times New Roman" panose="02020603050405020304" pitchFamily="18" charset="0"/>
                        </a:rPr>
                        <a:t>項目</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10490" indent="-11049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地産地消</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86360" indent="-8636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33350" indent="-13335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食文化</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41604021"/>
                  </a:ext>
                </a:extLst>
              </a:tr>
              <a:tr h="411181">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大阪産（もん）に</a:t>
                      </a:r>
                      <a:r>
                        <a:rPr lang="ja-JP" sz="1200" b="1" kern="100" spc="-10" dirty="0" smtClean="0">
                          <a:solidFill>
                            <a:srgbClr val="000000"/>
                          </a:solidFill>
                          <a:effectLst/>
                          <a:latin typeface="+mn-ea"/>
                          <a:ea typeface="+mn-ea"/>
                          <a:cs typeface="Times New Roman" panose="02020603050405020304" pitchFamily="18" charset="0"/>
                        </a:rPr>
                        <a:t>ついて</a:t>
                      </a:r>
                      <a:endParaRPr lang="en-US" altLang="ja-JP" sz="1200" b="1" kern="100" spc="-10" dirty="0" smtClean="0">
                        <a:solidFill>
                          <a:srgbClr val="000000"/>
                        </a:solidFill>
                        <a:effectLst/>
                        <a:latin typeface="+mn-ea"/>
                        <a:ea typeface="+mn-ea"/>
                        <a:cs typeface="Times New Roman" panose="02020603050405020304" pitchFamily="18" charset="0"/>
                      </a:endParaRPr>
                    </a:p>
                    <a:p>
                      <a:pPr algn="l">
                        <a:lnSpc>
                          <a:spcPts val="1400"/>
                        </a:lnSpc>
                        <a:spcAft>
                          <a:spcPts val="0"/>
                        </a:spcAft>
                      </a:pPr>
                      <a:r>
                        <a:rPr lang="ja-JP" sz="1200" b="1" kern="100" spc="-10" dirty="0" smtClean="0">
                          <a:solidFill>
                            <a:srgbClr val="000000"/>
                          </a:solidFill>
                          <a:effectLst/>
                          <a:latin typeface="+mn-ea"/>
                          <a:ea typeface="+mn-ea"/>
                          <a:cs typeface="Times New Roman" panose="02020603050405020304" pitchFamily="18" charset="0"/>
                        </a:rPr>
                        <a:t>学びます</a:t>
                      </a:r>
                      <a:r>
                        <a:rPr lang="ja-JP" sz="1200" b="1" kern="100" spc="-10" dirty="0">
                          <a:solidFill>
                            <a:srgbClr val="000000"/>
                          </a:solidFill>
                          <a:effectLst/>
                          <a:latin typeface="+mn-ea"/>
                          <a:ea typeface="+mn-ea"/>
                          <a:cs typeface="Times New Roman" panose="02020603050405020304" pitchFamily="18" charset="0"/>
                        </a:rPr>
                        <a:t>。</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effectLst/>
                          <a:latin typeface="+mn-ea"/>
                          <a:ea typeface="+mn-ea"/>
                          <a:cs typeface="Times New Roman" panose="02020603050405020304" pitchFamily="18" charset="0"/>
                        </a:rPr>
                        <a:t>食べ物を大切にする感謝の心を学びます。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79091187"/>
                  </a:ext>
                </a:extLst>
              </a:tr>
              <a:tr h="466221">
                <a:tc vMerge="1">
                  <a:txBody>
                    <a:bodyPr/>
                    <a:lstStyle/>
                    <a:p>
                      <a:pPr algn="ctr">
                        <a:lnSpc>
                          <a:spcPts val="1700"/>
                        </a:lnSpc>
                        <a:spcAft>
                          <a:spcPts val="0"/>
                        </a:spcAft>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大阪産（もん）に触れる</a:t>
                      </a:r>
                      <a:r>
                        <a:rPr lang="ja-JP" sz="1200" b="1" kern="100" spc="-10" dirty="0" smtClean="0">
                          <a:solidFill>
                            <a:srgbClr val="000000"/>
                          </a:solidFill>
                          <a:effectLst/>
                          <a:latin typeface="+mn-ea"/>
                          <a:ea typeface="+mn-ea"/>
                          <a:cs typeface="Times New Roman" panose="02020603050405020304" pitchFamily="18" charset="0"/>
                        </a:rPr>
                        <a:t>機会に参加</a:t>
                      </a:r>
                      <a:r>
                        <a:rPr lang="ja-JP" sz="1200" b="1" kern="100" spc="-10" dirty="0">
                          <a:solidFill>
                            <a:srgbClr val="000000"/>
                          </a:solidFill>
                          <a:effectLst/>
                          <a:latin typeface="+mn-ea"/>
                          <a:ea typeface="+mn-ea"/>
                          <a:cs typeface="Times New Roman" panose="02020603050405020304" pitchFamily="18" charset="0"/>
                        </a:rPr>
                        <a:t>し、積極的に利用</a:t>
                      </a:r>
                      <a:r>
                        <a:rPr lang="ja-JP" sz="1200" b="1" kern="100" spc="-10" dirty="0" smtClean="0">
                          <a:solidFill>
                            <a:srgbClr val="000000"/>
                          </a:solidFill>
                          <a:effectLst/>
                          <a:latin typeface="+mn-ea"/>
                          <a:ea typeface="+mn-ea"/>
                          <a:cs typeface="Times New Roman" panose="02020603050405020304" pitchFamily="18" charset="0"/>
                        </a:rPr>
                        <a:t>します</a:t>
                      </a:r>
                      <a:r>
                        <a:rPr lang="ja-JP" sz="1200" b="1" kern="100" spc="-10" dirty="0">
                          <a:solidFill>
                            <a:srgbClr val="000000"/>
                          </a:solidFill>
                          <a:effectLst/>
                          <a:latin typeface="+mn-ea"/>
                          <a:ea typeface="+mn-ea"/>
                          <a:cs typeface="Times New Roman" panose="02020603050405020304" pitchFamily="18" charset="0"/>
                        </a:rPr>
                        <a:t>。</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a:txBody>
                    <a:bodyPr/>
                    <a:lstStyle/>
                    <a:p>
                      <a:pPr algn="l">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食品ロスの現状や削減の必要性について認識を深め、食品ロスの削減に主体的に取り組みます。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地域や家庭で受け継がれてきた食文化に関心を持ち、日々の食事に取り入れるよう心がけます。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75542048"/>
                  </a:ext>
                </a:extLst>
              </a:tr>
              <a:tr h="100978">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rowSpan="2">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2816565"/>
                  </a:ext>
                </a:extLst>
              </a:tr>
              <a:tr h="584252">
                <a:tc vMerge="1">
                  <a:txBody>
                    <a:bodyPr/>
                    <a:lstStyle/>
                    <a:p>
                      <a:endParaRPr kumimoji="1" lang="ja-JP" altLang="en-US"/>
                    </a:p>
                  </a:txBody>
                  <a:tcPr/>
                </a:tc>
                <a:tc vMerge="1">
                  <a:txBody>
                    <a:bodyPr/>
                    <a:lstStyle/>
                    <a:p>
                      <a:pPr algn="ctr">
                        <a:lnSpc>
                          <a:spcPts val="1700"/>
                        </a:lnSpc>
                        <a:spcAft>
                          <a:spcPts val="0"/>
                        </a:spcAft>
                      </a:pP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地域や家庭で受け継がれてきた食文化や食に対する感謝の気持ちの大切さを次世代に伝えます。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19084793"/>
                  </a:ext>
                </a:extLst>
              </a:tr>
            </a:tbl>
          </a:graphicData>
        </a:graphic>
      </p:graphicFrame>
      <p:sp>
        <p:nvSpPr>
          <p:cNvPr id="16" name="正方形/長方形 15"/>
          <p:cNvSpPr/>
          <p:nvPr/>
        </p:nvSpPr>
        <p:spPr>
          <a:xfrm>
            <a:off x="272999" y="72226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2" name="Rectangle 1"/>
          <p:cNvSpPr>
            <a:spLocks noChangeArrowheads="1"/>
          </p:cNvSpPr>
          <p:nvPr/>
        </p:nvSpPr>
        <p:spPr bwMode="auto">
          <a:xfrm>
            <a:off x="278148" y="321641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graphicFrame>
        <p:nvGraphicFramePr>
          <p:cNvPr id="13" name="表 12"/>
          <p:cNvGraphicFramePr>
            <a:graphicFrameLocks noGrp="1"/>
          </p:cNvGraphicFramePr>
          <p:nvPr>
            <p:extLst>
              <p:ext uri="{D42A27DB-BD31-4B8C-83A1-F6EECF244321}">
                <p14:modId xmlns:p14="http://schemas.microsoft.com/office/powerpoint/2010/main" val="920824162"/>
              </p:ext>
            </p:extLst>
          </p:nvPr>
        </p:nvGraphicFramePr>
        <p:xfrm>
          <a:off x="715802" y="3502670"/>
          <a:ext cx="8474397" cy="1343494"/>
        </p:xfrm>
        <a:graphic>
          <a:graphicData uri="http://schemas.openxmlformats.org/drawingml/2006/table">
            <a:tbl>
              <a:tblPr firstRow="1" firstCol="1" bandRow="1">
                <a:tableStyleId>{5C22544A-7EE6-4342-B048-85BDC9FD1C3A}</a:tableStyleId>
              </a:tblPr>
              <a:tblGrid>
                <a:gridCol w="255528">
                  <a:extLst>
                    <a:ext uri="{9D8B030D-6E8A-4147-A177-3AD203B41FA5}">
                      <a16:colId xmlns:a16="http://schemas.microsoft.com/office/drawing/2014/main" val="20000"/>
                    </a:ext>
                  </a:extLst>
                </a:gridCol>
                <a:gridCol w="3318692">
                  <a:extLst>
                    <a:ext uri="{9D8B030D-6E8A-4147-A177-3AD203B41FA5}">
                      <a16:colId xmlns:a16="http://schemas.microsoft.com/office/drawing/2014/main" val="20001"/>
                    </a:ext>
                  </a:extLst>
                </a:gridCol>
                <a:gridCol w="1624874">
                  <a:extLst>
                    <a:ext uri="{9D8B030D-6E8A-4147-A177-3AD203B41FA5}">
                      <a16:colId xmlns:a16="http://schemas.microsoft.com/office/drawing/2014/main" val="20003"/>
                    </a:ext>
                  </a:extLst>
                </a:gridCol>
                <a:gridCol w="1670007">
                  <a:extLst>
                    <a:ext uri="{9D8B030D-6E8A-4147-A177-3AD203B41FA5}">
                      <a16:colId xmlns:a16="http://schemas.microsoft.com/office/drawing/2014/main" val="2204503950"/>
                    </a:ext>
                  </a:extLst>
                </a:gridCol>
                <a:gridCol w="1605296">
                  <a:extLst>
                    <a:ext uri="{9D8B030D-6E8A-4147-A177-3AD203B41FA5}">
                      <a16:colId xmlns:a16="http://schemas.microsoft.com/office/drawing/2014/main" val="20004"/>
                    </a:ext>
                  </a:extLst>
                </a:gridCol>
              </a:tblGrid>
              <a:tr h="47353">
                <a:tc>
                  <a:txBody>
                    <a:bodyPr/>
                    <a:lstStyle/>
                    <a:p>
                      <a:pPr algn="ctr" fontAlgn="auto">
                        <a:lnSpc>
                          <a:spcPct val="100000"/>
                        </a:lnSpc>
                        <a:spcAft>
                          <a:spcPts val="0"/>
                        </a:spcAft>
                      </a:pPr>
                      <a:r>
                        <a:rPr lang="en-US" sz="1400" b="0" dirty="0">
                          <a:effectLst/>
                          <a:latin typeface="Meiryo UI" panose="020B0604030504040204" pitchFamily="50" charset="-128"/>
                          <a:ea typeface="Meiryo UI" panose="020B0604030504040204" pitchFamily="50" charset="-128"/>
                        </a:rPr>
                        <a:t> </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smtClean="0">
                          <a:effectLst/>
                          <a:latin typeface="+mn-ea"/>
                          <a:ea typeface="+mn-ea"/>
                        </a:rPr>
                        <a:t>計画策定時</a:t>
                      </a:r>
                      <a:r>
                        <a:rPr lang="ja-JP" sz="1200" b="1" dirty="0" smtClean="0">
                          <a:effectLst/>
                          <a:latin typeface="+mn-ea"/>
                          <a:ea typeface="+mn-ea"/>
                        </a:rPr>
                        <a:t>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effectLst/>
                          <a:latin typeface="+mn-ea"/>
                          <a:ea typeface="+mn-ea"/>
                        </a:rPr>
                        <a:t>現在の状況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40000">
                <a:tc>
                  <a:txBody>
                    <a:bodyPr/>
                    <a:lstStyle/>
                    <a:p>
                      <a:pPr algn="ctr" fontAlgn="auto">
                        <a:lnSpc>
                          <a:spcPct val="100000"/>
                        </a:lnSpc>
                        <a:spcAft>
                          <a:spcPts val="0"/>
                        </a:spcAft>
                      </a:pPr>
                      <a:r>
                        <a:rPr lang="ja-JP" sz="1400" b="0" dirty="0">
                          <a:effectLst/>
                          <a:latin typeface="Meiryo UI" panose="020B0604030504040204" pitchFamily="50" charset="-128"/>
                          <a:ea typeface="Meiryo UI" panose="020B0604030504040204" pitchFamily="50" charset="-128"/>
                        </a:rPr>
                        <a:t>１</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大阪産（もん）を購入できる販売店や</a:t>
                      </a:r>
                      <a:endParaRPr lang="en-US" altLang="ja-JP" sz="1200" b="1" dirty="0" smtClean="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料理店の増加（大阪産（もん）ロゴマーク</a:t>
                      </a:r>
                      <a:endParaRPr lang="en-US" altLang="ja-JP" sz="1200" b="1" dirty="0" smtClean="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使用許可件数）</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effectLst/>
                          <a:latin typeface="+mn-ea"/>
                          <a:ea typeface="+mn-ea"/>
                        </a:rPr>
                        <a:t>385</a:t>
                      </a:r>
                      <a:r>
                        <a:rPr lang="ja-JP" altLang="en-US" sz="1200" b="1" dirty="0" smtClean="0">
                          <a:effectLst/>
                          <a:latin typeface="+mn-ea"/>
                          <a:ea typeface="+mn-ea"/>
                        </a:rPr>
                        <a:t>件</a:t>
                      </a:r>
                      <a:r>
                        <a:rPr lang="ja-JP" altLang="en-US" sz="1200" b="1" dirty="0" smtClean="0">
                          <a:solidFill>
                            <a:srgbClr val="000000"/>
                          </a:solidFill>
                          <a:effectLst/>
                          <a:latin typeface="+mn-ea"/>
                          <a:ea typeface="+mn-ea"/>
                          <a:cs typeface="HG丸ｺﾞｼｯｸM-PRO"/>
                        </a:rPr>
                        <a:t>（</a:t>
                      </a:r>
                      <a:r>
                        <a:rPr lang="en-US" altLang="ja-JP" sz="1200" b="1" dirty="0" smtClean="0">
                          <a:solidFill>
                            <a:srgbClr val="000000"/>
                          </a:solidFill>
                          <a:effectLst/>
                          <a:latin typeface="+mn-ea"/>
                          <a:ea typeface="+mn-ea"/>
                          <a:cs typeface="HG丸ｺﾞｼｯｸM-PRO"/>
                        </a:rPr>
                        <a:t>H28</a:t>
                      </a:r>
                      <a:r>
                        <a:rPr lang="ja-JP" altLang="en-US" sz="1200" b="1" dirty="0" smtClean="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chemeClr val="tx1"/>
                          </a:solidFill>
                          <a:effectLst/>
                          <a:latin typeface="+mn-ea"/>
                          <a:ea typeface="+mn-ea"/>
                          <a:cs typeface="HG丸ｺﾞｼｯｸM-PRO"/>
                        </a:rPr>
                        <a:t>458</a:t>
                      </a:r>
                      <a:r>
                        <a:rPr lang="ja-JP" altLang="en-US" sz="1200" b="1" dirty="0" smtClean="0">
                          <a:solidFill>
                            <a:schemeClr val="tx1"/>
                          </a:solidFill>
                          <a:effectLst/>
                          <a:latin typeface="+mn-ea"/>
                          <a:ea typeface="+mn-ea"/>
                          <a:cs typeface="HG丸ｺﾞｼｯｸM-PRO"/>
                        </a:rPr>
                        <a:t>件（</a:t>
                      </a:r>
                      <a:r>
                        <a:rPr lang="en-US" altLang="ja-JP" sz="1200" b="1" dirty="0" smtClean="0">
                          <a:solidFill>
                            <a:schemeClr val="tx1"/>
                          </a:solidFill>
                          <a:effectLst/>
                          <a:latin typeface="+mn-ea"/>
                          <a:ea typeface="+mn-ea"/>
                          <a:cs typeface="HG丸ｺﾞｼｯｸM-PRO"/>
                        </a:rPr>
                        <a:t>R2.12</a:t>
                      </a:r>
                      <a:r>
                        <a:rPr lang="ja-JP" altLang="en-US" sz="1200" b="1" dirty="0" smtClean="0">
                          <a:solidFill>
                            <a:schemeClr val="tx1"/>
                          </a:solidFill>
                          <a:effectLst/>
                          <a:latin typeface="+mn-ea"/>
                          <a:ea typeface="+mn-ea"/>
                          <a:cs typeface="HG丸ｺﾞｼｯｸM-PRO"/>
                        </a:rPr>
                        <a:t>末）</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rgbClr val="000000"/>
                          </a:solidFill>
                          <a:effectLst/>
                          <a:latin typeface="+mn-ea"/>
                          <a:ea typeface="+mn-ea"/>
                          <a:cs typeface="HG丸ｺﾞｼｯｸM-PRO"/>
                        </a:rPr>
                        <a:t>530</a:t>
                      </a:r>
                      <a:r>
                        <a:rPr lang="ja-JP" altLang="en-US" sz="1200" b="1" dirty="0" smtClean="0">
                          <a:solidFill>
                            <a:srgbClr val="000000"/>
                          </a:solidFill>
                          <a:effectLst/>
                          <a:latin typeface="+mn-ea"/>
                          <a:ea typeface="+mn-ea"/>
                          <a:cs typeface="HG丸ｺﾞｼｯｸM-PRO"/>
                        </a:rPr>
                        <a:t>件</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494">
                <a:tc>
                  <a:txBody>
                    <a:bodyPr/>
                    <a:lstStyle/>
                    <a:p>
                      <a:pPr algn="ctr" fontAlgn="auto">
                        <a:lnSpc>
                          <a:spcPct val="100000"/>
                        </a:lnSpc>
                        <a:spcAft>
                          <a:spcPts val="0"/>
                        </a:spcAft>
                      </a:pPr>
                      <a:r>
                        <a:rPr lang="ja-JP" altLang="en-US" sz="1400" b="0" dirty="0" smtClean="0">
                          <a:solidFill>
                            <a:schemeClr val="bg1"/>
                          </a:solidFill>
                          <a:effectLst/>
                          <a:latin typeface="Meiryo UI" panose="020B0604030504040204" pitchFamily="50" charset="-128"/>
                          <a:ea typeface="Meiryo UI" panose="020B0604030504040204" pitchFamily="50" charset="-128"/>
                          <a:cs typeface="HG丸ｺﾞｼｯｸM-PRO"/>
                        </a:rPr>
                        <a:t>２</a:t>
                      </a: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郷土料理等の地域や家庭で受け継がれてきた料理や味、箸づかい等の食べ方・作法を継承し、伝えている府民の割合の増加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rgbClr val="000000"/>
                          </a:solidFill>
                          <a:effectLst/>
                          <a:latin typeface="+mn-ea"/>
                          <a:ea typeface="+mn-ea"/>
                          <a:cs typeface="HG丸ｺﾞｼｯｸM-PRO"/>
                        </a:rPr>
                        <a:t>21.9%</a:t>
                      </a:r>
                      <a:r>
                        <a:rPr lang="ja-JP" altLang="en-US" sz="1200" b="1" dirty="0" smtClean="0">
                          <a:solidFill>
                            <a:srgbClr val="000000"/>
                          </a:solidFill>
                          <a:effectLst/>
                          <a:latin typeface="+mn-ea"/>
                          <a:ea typeface="+mn-ea"/>
                          <a:cs typeface="HG丸ｺﾞｼｯｸM-PRO"/>
                        </a:rPr>
                        <a:t>（</a:t>
                      </a:r>
                      <a:r>
                        <a:rPr lang="en-US" altLang="ja-JP" sz="1200" b="1" dirty="0" smtClean="0">
                          <a:solidFill>
                            <a:srgbClr val="000000"/>
                          </a:solidFill>
                          <a:effectLst/>
                          <a:latin typeface="+mn-ea"/>
                          <a:ea typeface="+mn-ea"/>
                          <a:cs typeface="HG丸ｺﾞｼｯｸM-PRO"/>
                        </a:rPr>
                        <a:t>H28</a:t>
                      </a:r>
                      <a:r>
                        <a:rPr lang="ja-JP" altLang="en-US" sz="1200" b="1" dirty="0" smtClean="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15.1%</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R2)</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rgbClr val="000000"/>
                          </a:solidFill>
                          <a:effectLst/>
                          <a:latin typeface="+mn-ea"/>
                          <a:ea typeface="+mn-ea"/>
                          <a:cs typeface="HG丸ｺﾞｼｯｸM-PRO"/>
                        </a:rPr>
                        <a:t>30%</a:t>
                      </a:r>
                      <a:r>
                        <a:rPr lang="ja-JP" altLang="en-US" sz="1200" b="1" dirty="0" smtClean="0">
                          <a:solidFill>
                            <a:srgbClr val="000000"/>
                          </a:solidFill>
                          <a:effectLst/>
                          <a:latin typeface="+mn-ea"/>
                          <a:ea typeface="+mn-ea"/>
                          <a:cs typeface="HG丸ｺﾞｼｯｸM-PRO"/>
                        </a:rPr>
                        <a:t>以上</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8" name="正方形/長方形 17"/>
          <p:cNvSpPr/>
          <p:nvPr/>
        </p:nvSpPr>
        <p:spPr>
          <a:xfrm>
            <a:off x="249419" y="4837124"/>
            <a:ext cx="8907899" cy="577081"/>
          </a:xfrm>
          <a:prstGeom prst="rect">
            <a:avLst/>
          </a:prstGeom>
        </p:spPr>
        <p:txBody>
          <a:bodyPr wrap="square">
            <a:spAutoFit/>
          </a:bodyPr>
          <a:lstStyle/>
          <a:p>
            <a:pPr marL="269240" indent="101600" algn="just">
              <a:spcAft>
                <a:spcPts val="0"/>
              </a:spcAft>
            </a:pPr>
            <a:r>
              <a:rPr lang="en-US" altLang="ja-JP" sz="1050" kern="100" dirty="0" smtClean="0">
                <a:latin typeface="+mn-ea"/>
                <a:cs typeface="Times New Roman" panose="02020603050405020304" pitchFamily="18" charset="0"/>
              </a:rPr>
              <a:t>1</a:t>
            </a:r>
            <a:r>
              <a:rPr lang="ja-JP" altLang="ja-JP" sz="1050" kern="100" dirty="0">
                <a:latin typeface="+mn-ea"/>
                <a:cs typeface="Times New Roman" panose="02020603050405020304" pitchFamily="18" charset="0"/>
              </a:rPr>
              <a:t>　大阪府環境農林水産部流通対策室</a:t>
            </a:r>
            <a:r>
              <a:rPr lang="ja-JP" altLang="ja-JP" sz="1050" kern="100" dirty="0" smtClean="0">
                <a:latin typeface="+mn-ea"/>
                <a:cs typeface="Times New Roman" panose="02020603050405020304" pitchFamily="18" charset="0"/>
              </a:rPr>
              <a:t>調べ</a:t>
            </a:r>
            <a:endParaRPr lang="en-US" altLang="ja-JP" sz="1050" kern="100" dirty="0" smtClean="0">
              <a:latin typeface="+mn-ea"/>
              <a:cs typeface="Times New Roman" panose="02020603050405020304" pitchFamily="18" charset="0"/>
            </a:endParaRPr>
          </a:p>
          <a:p>
            <a:pPr marL="269240" indent="101600" algn="just">
              <a:spcAft>
                <a:spcPts val="0"/>
              </a:spcAft>
            </a:pPr>
            <a:r>
              <a:rPr lang="en-US" altLang="ja-JP" sz="1050" kern="100" dirty="0" smtClean="0">
                <a:latin typeface="+mn-ea"/>
                <a:cs typeface="Times New Roman" panose="02020603050405020304" pitchFamily="18" charset="0"/>
              </a:rPr>
              <a:t>2</a:t>
            </a:r>
            <a:r>
              <a:rPr lang="ja-JP" altLang="ja-JP" sz="1050" kern="100" dirty="0" smtClean="0">
                <a:latin typeface="+mn-ea"/>
                <a:cs typeface="Times New Roman" panose="02020603050405020304" pitchFamily="18" charset="0"/>
              </a:rPr>
              <a:t>　「お口の健康」と「食育」に関するアンケート（大阪府）</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健康に関する意識調査（大阪府）（計画策定時</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現在の状況）</a:t>
            </a:r>
          </a:p>
          <a:p>
            <a:pPr marL="269240" indent="101600" algn="just">
              <a:spcAft>
                <a:spcPts val="0"/>
              </a:spcAft>
            </a:pPr>
            <a:endParaRPr lang="ja-JP" altLang="ja-JP" sz="1050" kern="100" dirty="0">
              <a:latin typeface="+mn-ea"/>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291519026"/>
              </p:ext>
            </p:extLst>
          </p:nvPr>
        </p:nvGraphicFramePr>
        <p:xfrm>
          <a:off x="585360" y="5486399"/>
          <a:ext cx="8735281" cy="1005840"/>
        </p:xfrm>
        <a:graphic>
          <a:graphicData uri="http://schemas.openxmlformats.org/drawingml/2006/table">
            <a:tbl>
              <a:tblPr firstRow="1" bandRow="1">
                <a:tableStyleId>{5C22544A-7EE6-4342-B048-85BDC9FD1C3A}</a:tableStyleId>
              </a:tblPr>
              <a:tblGrid>
                <a:gridCol w="8735281">
                  <a:extLst>
                    <a:ext uri="{9D8B030D-6E8A-4147-A177-3AD203B41FA5}">
                      <a16:colId xmlns:a16="http://schemas.microsoft.com/office/drawing/2014/main" val="489255635"/>
                    </a:ext>
                  </a:extLst>
                </a:gridCol>
              </a:tblGrid>
              <a:tr h="952383">
                <a:tc>
                  <a:txBody>
                    <a:bodyPr/>
                    <a:lstStyle/>
                    <a:p>
                      <a:r>
                        <a:rPr kumimoji="1" lang="ja-JP" altLang="en-US" sz="1200" b="1" dirty="0" smtClean="0">
                          <a:solidFill>
                            <a:schemeClr val="tx1"/>
                          </a:solidFill>
                          <a:latin typeface="+mn-ea"/>
                          <a:ea typeface="+mn-ea"/>
                        </a:rPr>
                        <a:t>▽府民が身近に生産から消費まで体験できる機会づくりを進めることが必要です。</a:t>
                      </a:r>
                    </a:p>
                    <a:p>
                      <a:r>
                        <a:rPr kumimoji="1" lang="ja-JP" altLang="en-US" sz="1200" b="1" dirty="0" smtClean="0">
                          <a:solidFill>
                            <a:schemeClr val="tx1"/>
                          </a:solidFill>
                          <a:latin typeface="+mn-ea"/>
                          <a:ea typeface="+mn-ea"/>
                        </a:rPr>
                        <a:t>▽大阪産（もん）を実際に手にし、購入できる販売店や料理店等を増やし、地産地消、消費拡大を図ることが必要です。</a:t>
                      </a:r>
                    </a:p>
                    <a:p>
                      <a:r>
                        <a:rPr kumimoji="1" lang="ja-JP" altLang="en-US" sz="1200" b="1" dirty="0" smtClean="0">
                          <a:solidFill>
                            <a:schemeClr val="tx1"/>
                          </a:solidFill>
                          <a:latin typeface="+mn-ea"/>
                          <a:ea typeface="+mn-ea"/>
                        </a:rPr>
                        <a:t>▽府民一人ひとりが食への感謝の気持ちを深めるとともに、食品ロスの現状や削減の必要性についても認識を深め、食品ロス</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の削減に主体的に取り組むことが必要です。</a:t>
                      </a:r>
                    </a:p>
                    <a:p>
                      <a:r>
                        <a:rPr kumimoji="1" lang="ja-JP" altLang="en-US" sz="1200" b="1" dirty="0" smtClean="0">
                          <a:solidFill>
                            <a:schemeClr val="tx1"/>
                          </a:solidFill>
                          <a:latin typeface="+mn-ea"/>
                          <a:ea typeface="+mn-ea"/>
                        </a:rPr>
                        <a:t>▽伝統的な食文化に関する府民の関心と理解を深め、次世代に伝えていく取組みが必要です。</a:t>
                      </a:r>
                      <a:endParaRPr kumimoji="1" lang="ja-JP" altLang="en-US" sz="14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656341"/>
                  </a:ext>
                </a:extLst>
              </a:tr>
            </a:tbl>
          </a:graphicData>
        </a:graphic>
      </p:graphicFrame>
      <p:sp>
        <p:nvSpPr>
          <p:cNvPr id="17" name="Rectangle 1"/>
          <p:cNvSpPr>
            <a:spLocks noChangeArrowheads="1"/>
          </p:cNvSpPr>
          <p:nvPr/>
        </p:nvSpPr>
        <p:spPr bwMode="auto">
          <a:xfrm>
            <a:off x="281772" y="520163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1189989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ja-JP" b="1"/>
              <a:t>現状･課題</a:t>
            </a:r>
            <a:endParaRPr lang="ja-JP" altLang="ja-JP"/>
          </a:p>
          <a:p>
            <a:pPr fontAlgn="ctr"/>
            <a:r>
              <a:rPr kumimoji="1" lang="ja-JP" altLang="ja-JP" b="1"/>
              <a:t>▽府民が身近に生産から消費まで体験できる機会づくりを進めることが必要です。</a:t>
            </a:r>
            <a:endParaRPr lang="ja-JP" altLang="ja-JP"/>
          </a:p>
          <a:p>
            <a:pPr fontAlgn="ctr"/>
            <a:r>
              <a:rPr kumimoji="1" lang="ja-JP" altLang="ja-JP" b="1"/>
              <a:t>▽大阪産（もん）を実際に手にし、購入できる販売店や料理店等を増やし、地産地消、消費拡大を図ることが必要です。</a:t>
            </a:r>
            <a:endParaRPr lang="ja-JP" altLang="ja-JP"/>
          </a:p>
          <a:p>
            <a:pPr fontAlgn="ctr"/>
            <a:r>
              <a:rPr kumimoji="1" lang="ja-JP" altLang="ja-JP" b="1"/>
              <a:t>▽府民一人ひとりが食への感謝の気持ちを深めるとともに、食品ロスの現状や削減の必要性についても認識を深め、食品ロスの削減に主体的に取り組むことが必要です。</a:t>
            </a:r>
            <a:endParaRPr lang="ja-JP" altLang="ja-JP"/>
          </a:p>
          <a:p>
            <a:pPr fontAlgn="ctr"/>
            <a:r>
              <a:rPr kumimoji="1" lang="ja-JP" altLang="ja-JP" b="1"/>
              <a:t>▽伝統的な食文化に関する府民の関心と理解を深め、次世代に伝えていく取組みが必要です。</a:t>
            </a:r>
            <a:endParaRPr lang="ja-JP" altLang="ja-JP"/>
          </a:p>
        </p:txBody>
      </p:sp>
      <p:graphicFrame>
        <p:nvGraphicFramePr>
          <p:cNvPr id="9" name="表 8"/>
          <p:cNvGraphicFramePr>
            <a:graphicFrameLocks noGrp="1"/>
          </p:cNvGraphicFramePr>
          <p:nvPr>
            <p:extLst>
              <p:ext uri="{D42A27DB-BD31-4B8C-83A1-F6EECF244321}">
                <p14:modId xmlns:p14="http://schemas.microsoft.com/office/powerpoint/2010/main" val="695405224"/>
              </p:ext>
            </p:extLst>
          </p:nvPr>
        </p:nvGraphicFramePr>
        <p:xfrm>
          <a:off x="629695" y="893268"/>
          <a:ext cx="8646609" cy="537918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966038">
                <a:tc>
                  <a:txBody>
                    <a:bodyPr/>
                    <a:lstStyle/>
                    <a:p>
                      <a:pPr>
                        <a:lnSpc>
                          <a:spcPts val="1600"/>
                        </a:lnSpc>
                      </a:pPr>
                      <a:r>
                        <a:rPr kumimoji="1" lang="ja-JP" altLang="en-US" sz="1600" dirty="0" smtClean="0"/>
                        <a:t> </a:t>
                      </a:r>
                      <a:r>
                        <a:rPr kumimoji="1" lang="ja-JP" altLang="en-US" sz="1600" dirty="0" smtClean="0">
                          <a:solidFill>
                            <a:schemeClr val="bg1"/>
                          </a:solidFill>
                        </a:rPr>
                        <a:t>本年度の     </a:t>
                      </a:r>
                      <a:endParaRPr kumimoji="1" lang="en-US" altLang="ja-JP" sz="1600" dirty="0" smtClean="0">
                        <a:solidFill>
                          <a:schemeClr val="bg1"/>
                        </a:solidFill>
                      </a:endParaRPr>
                    </a:p>
                    <a:p>
                      <a:pPr>
                        <a:lnSpc>
                          <a:spcPts val="1600"/>
                        </a:lnSpc>
                      </a:pPr>
                      <a:r>
                        <a:rPr kumimoji="1" lang="en-US" altLang="ja-JP" sz="1600" dirty="0" smtClean="0">
                          <a:solidFill>
                            <a:schemeClr val="bg1"/>
                          </a:solidFill>
                        </a:rPr>
                        <a:t> </a:t>
                      </a:r>
                      <a:r>
                        <a:rPr kumimoji="1" lang="ja-JP" altLang="en-US" sz="1600" dirty="0" smtClean="0">
                          <a:solidFill>
                            <a:schemeClr val="bg1"/>
                          </a:solidFill>
                        </a:rPr>
                        <a:t>取組</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smtClean="0">
                          <a:solidFill>
                            <a:schemeClr val="tx1"/>
                          </a:solidFill>
                        </a:rPr>
                        <a:t>《</a:t>
                      </a:r>
                      <a:r>
                        <a:rPr kumimoji="1" lang="ja-JP" altLang="en-US" sz="1200" b="1" u="sng" dirty="0" smtClean="0">
                          <a:solidFill>
                            <a:schemeClr val="tx1"/>
                          </a:solidFill>
                          <a:latin typeface="+mn-ea"/>
                          <a:ea typeface="+mn-ea"/>
                        </a:rPr>
                        <a:t>食の生産・流通に関する体験・交流の促進</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■直売所で開催する販売イベント等について</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で情報発信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■直売所の開設支援に係るチラシを作成・配布</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■市町村で給食献立に地域の食材や郷土料理等を導入</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大阪産農水産物の利用促進及び消費拡大</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■大阪産（もん）を購入できる販売店や料理店等の拡大　</a:t>
                      </a:r>
                      <a:r>
                        <a:rPr kumimoji="1" lang="en-US" altLang="ja-JP" sz="1100" b="1" dirty="0" smtClean="0">
                          <a:solidFill>
                            <a:schemeClr val="tx1"/>
                          </a:solidFill>
                          <a:latin typeface="+mn-ea"/>
                          <a:ea typeface="+mn-ea"/>
                        </a:rPr>
                        <a:t>458</a:t>
                      </a:r>
                      <a:r>
                        <a:rPr kumimoji="1" lang="ja-JP" altLang="en-US" sz="1100" b="1" dirty="0" smtClean="0">
                          <a:solidFill>
                            <a:schemeClr val="tx1"/>
                          </a:solidFill>
                          <a:latin typeface="+mn-ea"/>
                          <a:ea typeface="+mn-ea"/>
                        </a:rPr>
                        <a:t>件（</a:t>
                      </a:r>
                      <a:r>
                        <a:rPr kumimoji="1" lang="en-US" altLang="ja-JP" sz="1100" b="1" dirty="0" smtClean="0">
                          <a:solidFill>
                            <a:schemeClr val="tx1"/>
                          </a:solidFill>
                          <a:latin typeface="+mn-ea"/>
                          <a:ea typeface="+mn-ea"/>
                        </a:rPr>
                        <a:t>R2.12</a:t>
                      </a:r>
                      <a:r>
                        <a:rPr kumimoji="1" lang="ja-JP" altLang="en-US" sz="1100" b="1" dirty="0" smtClean="0">
                          <a:solidFill>
                            <a:schemeClr val="tx1"/>
                          </a:solidFill>
                          <a:latin typeface="+mn-ea"/>
                          <a:ea typeface="+mn-ea"/>
                        </a:rPr>
                        <a:t>末）</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■大阪産（もん）のＰＲと利用促進のため、ホームページ、大阪産（もん）</a:t>
                      </a:r>
                      <a:r>
                        <a:rPr kumimoji="1" lang="en-US" altLang="ja-JP" sz="1100" b="1" dirty="0" smtClean="0">
                          <a:solidFill>
                            <a:schemeClr val="tx1"/>
                          </a:solidFill>
                          <a:latin typeface="+mn-ea"/>
                          <a:ea typeface="+mn-ea"/>
                        </a:rPr>
                        <a:t>Facebook</a:t>
                      </a:r>
                      <a:r>
                        <a:rPr kumimoji="1" lang="ja-JP" altLang="en-US" sz="1100" b="1" dirty="0" err="1" smtClean="0">
                          <a:solidFill>
                            <a:schemeClr val="tx1"/>
                          </a:solidFill>
                          <a:latin typeface="+mn-ea"/>
                          <a:ea typeface="+mn-ea"/>
                        </a:rPr>
                        <a:t>、</a:t>
                      </a:r>
                      <a:r>
                        <a:rPr kumimoji="1" lang="ja-JP" altLang="en-US" sz="1100" b="1" dirty="0" smtClean="0">
                          <a:solidFill>
                            <a:schemeClr val="tx1"/>
                          </a:solidFill>
                          <a:latin typeface="+mn-ea"/>
                          <a:ea typeface="+mn-ea"/>
                        </a:rPr>
                        <a:t>大阪産（もん）</a:t>
                      </a:r>
                      <a:r>
                        <a:rPr kumimoji="1" lang="en-US" altLang="ja-JP" sz="1100" b="1" dirty="0" smtClean="0">
                          <a:solidFill>
                            <a:schemeClr val="tx1"/>
                          </a:solidFill>
                          <a:latin typeface="+mn-ea"/>
                          <a:ea typeface="+mn-ea"/>
                        </a:rPr>
                        <a:t>twitter</a:t>
                      </a:r>
                    </a:p>
                    <a:p>
                      <a:pPr marL="174625" indent="-174625"/>
                      <a:r>
                        <a:rPr kumimoji="1" lang="ja-JP" altLang="en-US" sz="1100" b="1" dirty="0" smtClean="0">
                          <a:solidFill>
                            <a:schemeClr val="tx1"/>
                          </a:solidFill>
                          <a:latin typeface="+mn-ea"/>
                          <a:ea typeface="+mn-ea"/>
                        </a:rPr>
                        <a:t>　大阪産（もん）ファン通信 等による情報発信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■市町村や民間団体等が実施する地産地消の推進、食文化の継承等の食育活動への補助</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■府ホームページにて、パンフレット「大阪の魚と漁業を</a:t>
                      </a:r>
                      <a:r>
                        <a:rPr kumimoji="1" lang="en-US" altLang="ja-JP" sz="1100" b="1" dirty="0" smtClean="0">
                          <a:solidFill>
                            <a:schemeClr val="tx1"/>
                          </a:solidFill>
                          <a:latin typeface="+mn-ea"/>
                          <a:ea typeface="+mn-ea"/>
                        </a:rPr>
                        <a:t>10</a:t>
                      </a:r>
                      <a:r>
                        <a:rPr kumimoji="1" lang="ja-JP" altLang="en-US" sz="1100" b="1" dirty="0" smtClean="0">
                          <a:solidFill>
                            <a:schemeClr val="tx1"/>
                          </a:solidFill>
                          <a:latin typeface="+mn-ea"/>
                          <a:ea typeface="+mn-ea"/>
                        </a:rPr>
                        <a:t>倍楽しむ本」を掲載</a:t>
                      </a:r>
                    </a:p>
                    <a:p>
                      <a:pPr marL="174625" indent="-174625"/>
                      <a:r>
                        <a:rPr kumimoji="1" lang="ja-JP" altLang="en-US" sz="1100" b="1" dirty="0" smtClean="0">
                          <a:solidFill>
                            <a:schemeClr val="tx1"/>
                          </a:solidFill>
                          <a:latin typeface="+mn-ea"/>
                          <a:ea typeface="+mn-ea"/>
                        </a:rPr>
                        <a:t>■「大阪の畜産えぇもん</a:t>
                      </a:r>
                      <a:r>
                        <a:rPr kumimoji="1" lang="en-US" altLang="ja-JP" sz="1100" b="1" dirty="0" smtClean="0">
                          <a:solidFill>
                            <a:schemeClr val="tx1"/>
                          </a:solidFill>
                          <a:latin typeface="+mn-ea"/>
                          <a:ea typeface="+mn-ea"/>
                        </a:rPr>
                        <a:t>BOOK</a:t>
                      </a:r>
                      <a:r>
                        <a:rPr kumimoji="1" lang="ja-JP" altLang="en-US" sz="1100" b="1" dirty="0" smtClean="0">
                          <a:solidFill>
                            <a:schemeClr val="tx1"/>
                          </a:solidFill>
                          <a:latin typeface="+mn-ea"/>
                          <a:ea typeface="+mn-ea"/>
                        </a:rPr>
                        <a:t>」の作成・配布、ホームページへの掲載</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大阪産農林水産物を府民が身近に触れられる場の情報発信</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■府内の朝市・直売所、農業体験農園（もぎとり園）及び農に親しむ施設について、府のホームページに掲載</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■漁協の取組みを府ホームページや大阪産（もん）</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で紹介</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290918">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■直売所やイベント等の認知度向上</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■新型コロナウイルスの感染拡大防止に配慮したイベントの開催方法についての検討</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■地産地消の推進に向け、イベントやホームページ等において情報を発信する。</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039942"/>
                  </a:ext>
                </a:extLst>
              </a:tr>
              <a:tr h="1122224">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mn-ea"/>
                          <a:ea typeface="+mn-ea"/>
                        </a:rPr>
                        <a:t>大阪産</a:t>
                      </a:r>
                      <a:r>
                        <a:rPr kumimoji="1" lang="en-US" altLang="ja-JP" sz="1100" b="1" dirty="0" smtClean="0">
                          <a:latin typeface="+mn-ea"/>
                          <a:ea typeface="+mn-ea"/>
                        </a:rPr>
                        <a:t>(</a:t>
                      </a:r>
                      <a:r>
                        <a:rPr kumimoji="1" lang="ja-JP" altLang="en-US" sz="1100" b="1" dirty="0" smtClean="0">
                          <a:latin typeface="+mn-ea"/>
                          <a:ea typeface="+mn-ea"/>
                        </a:rPr>
                        <a:t>もん</a:t>
                      </a:r>
                      <a:r>
                        <a:rPr kumimoji="1" lang="en-US" altLang="ja-JP" sz="1100" b="1" dirty="0" smtClean="0">
                          <a:latin typeface="+mn-ea"/>
                          <a:ea typeface="+mn-ea"/>
                        </a:rPr>
                        <a:t>)</a:t>
                      </a:r>
                      <a:r>
                        <a:rPr kumimoji="1" lang="ja-JP" altLang="en-US" sz="1100" b="1" dirty="0" smtClean="0">
                          <a:latin typeface="+mn-ea"/>
                          <a:ea typeface="+mn-ea"/>
                        </a:rPr>
                        <a:t>グローバルブランド化促進事業費　</a:t>
                      </a:r>
                      <a:r>
                        <a:rPr kumimoji="1" lang="en-US" altLang="ja-JP" sz="1100" b="1" dirty="0" smtClean="0">
                          <a:latin typeface="+mn-ea"/>
                          <a:ea typeface="+mn-ea"/>
                        </a:rPr>
                        <a:t>48,423</a:t>
                      </a:r>
                      <a:r>
                        <a:rPr kumimoji="1" lang="ja-JP" altLang="en-US" sz="1100" b="1" dirty="0" smtClean="0">
                          <a:latin typeface="+mn-ea"/>
                          <a:ea typeface="+mn-ea"/>
                        </a:rPr>
                        <a:t>千円</a:t>
                      </a:r>
                      <a:endParaRPr kumimoji="1" lang="ja-JP" altLang="en-US" sz="11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7835777"/>
                  </a:ext>
                </a:extLst>
              </a:tr>
            </a:tbl>
          </a:graphicData>
        </a:graphic>
      </p:graphicFrame>
      <p:sp>
        <p:nvSpPr>
          <p:cNvPr id="2" name="テキスト ボックス 1"/>
          <p:cNvSpPr txBox="1"/>
          <p:nvPr/>
        </p:nvSpPr>
        <p:spPr>
          <a:xfrm>
            <a:off x="558186" y="604110"/>
            <a:ext cx="8718118" cy="338554"/>
          </a:xfrm>
          <a:prstGeom prst="rect">
            <a:avLst/>
          </a:prstGeom>
          <a:noFill/>
        </p:spPr>
        <p:txBody>
          <a:bodyPr wrap="square" rtlCol="0">
            <a:spAutoFit/>
          </a:bodyPr>
          <a:lstStyle/>
          <a:p>
            <a:r>
              <a:rPr kumimoji="1" lang="ja-JP" altLang="en-US" sz="1600" b="1" dirty="0">
                <a:latin typeface="+mn-ea"/>
              </a:rPr>
              <a:t>①地産地消の</a:t>
            </a:r>
            <a:r>
              <a:rPr kumimoji="1" lang="ja-JP" altLang="en-US" sz="1600" b="1" dirty="0" smtClean="0">
                <a:latin typeface="+mn-ea"/>
              </a:rPr>
              <a:t>推進　</a:t>
            </a:r>
            <a:r>
              <a:rPr kumimoji="1" lang="en-US" altLang="ja-JP" sz="1600" b="1" dirty="0" smtClean="0">
                <a:latin typeface="+mn-ea"/>
              </a:rPr>
              <a:t>P45</a:t>
            </a:r>
            <a:r>
              <a:rPr kumimoji="1" lang="ja-JP" altLang="en-US" sz="1600" b="1" dirty="0" smtClean="0">
                <a:latin typeface="+mn-ea"/>
              </a:rPr>
              <a:t>　</a:t>
            </a:r>
            <a:endParaRPr kumimoji="1" lang="ja-JP" altLang="en-US" sz="1600" b="1" dirty="0">
              <a:latin typeface="+mn-ea"/>
            </a:endParaRPr>
          </a:p>
        </p:txBody>
      </p:sp>
      <p:grpSp>
        <p:nvGrpSpPr>
          <p:cNvPr id="7" name="グループ化 6"/>
          <p:cNvGrpSpPr/>
          <p:nvPr/>
        </p:nvGrpSpPr>
        <p:grpSpPr>
          <a:xfrm>
            <a:off x="8333362" y="573545"/>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 name="Rectangle 1"/>
          <p:cNvSpPr>
            <a:spLocks noChangeArrowheads="1"/>
          </p:cNvSpPr>
          <p:nvPr/>
        </p:nvSpPr>
        <p:spPr bwMode="auto">
          <a:xfrm>
            <a:off x="294565" y="275769"/>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86627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573504163"/>
              </p:ext>
            </p:extLst>
          </p:nvPr>
        </p:nvGraphicFramePr>
        <p:xfrm>
          <a:off x="629696" y="620710"/>
          <a:ext cx="8646609" cy="2766752"/>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158175">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■「食品ロス削減ワーキングチーム」の関係部局を通じ、保育所・学校等での食育、</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地域での農漁業体験や調理体験等を通じて、食べ物と自然環境を大切にする気持ちや</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生産者をはじめとして多くの関係者に食が支えられていることを理解し、感謝の気持ちを育むよう</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働きかけた。</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8123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■食品ロスの削減に向け、デジタルコンテンツ（ポータルサイト）を作成</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2734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err="1" smtClean="0">
                          <a:latin typeface="+mn-ea"/>
                          <a:ea typeface="+mn-ea"/>
                        </a:rPr>
                        <a:t>ー</a:t>
                      </a:r>
                      <a:endParaRPr kumimoji="1" lang="en-US" altLang="ja-JP" sz="1100" b="1" dirty="0" smtClean="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テキスト ボックス 1"/>
          <p:cNvSpPr txBox="1"/>
          <p:nvPr/>
        </p:nvSpPr>
        <p:spPr>
          <a:xfrm>
            <a:off x="527926" y="280442"/>
            <a:ext cx="2804208" cy="338554"/>
          </a:xfrm>
          <a:prstGeom prst="rect">
            <a:avLst/>
          </a:prstGeom>
          <a:noFill/>
        </p:spPr>
        <p:txBody>
          <a:bodyPr wrap="square" rtlCol="0">
            <a:spAutoFit/>
          </a:bodyPr>
          <a:lstStyle/>
          <a:p>
            <a:r>
              <a:rPr kumimoji="1" lang="ja-JP" altLang="en-US" sz="1600" b="1" dirty="0"/>
              <a:t>②食品ロスの</a:t>
            </a:r>
            <a:r>
              <a:rPr kumimoji="1" lang="ja-JP" altLang="en-US" sz="1600" b="1" dirty="0" smtClean="0"/>
              <a:t>削減　</a:t>
            </a:r>
            <a:r>
              <a:rPr kumimoji="1" lang="en-US" altLang="ja-JP" sz="1600" b="1" dirty="0" smtClean="0">
                <a:latin typeface="+mn-ea"/>
              </a:rPr>
              <a:t>P46</a:t>
            </a:r>
            <a:endParaRPr kumimoji="1" lang="ja-JP" altLang="en-US" sz="1600" b="1" dirty="0">
              <a:latin typeface="+mn-ea"/>
            </a:endParaRPr>
          </a:p>
        </p:txBody>
      </p:sp>
      <p:grpSp>
        <p:nvGrpSpPr>
          <p:cNvPr id="7" name="グループ化 6"/>
          <p:cNvGrpSpPr/>
          <p:nvPr/>
        </p:nvGrpSpPr>
        <p:grpSpPr>
          <a:xfrm>
            <a:off x="8333362" y="298722"/>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6" name="表 15"/>
          <p:cNvGraphicFramePr>
            <a:graphicFrameLocks noGrp="1"/>
          </p:cNvGraphicFramePr>
          <p:nvPr>
            <p:extLst>
              <p:ext uri="{D42A27DB-BD31-4B8C-83A1-F6EECF244321}">
                <p14:modId xmlns:p14="http://schemas.microsoft.com/office/powerpoint/2010/main" val="1649080095"/>
              </p:ext>
            </p:extLst>
          </p:nvPr>
        </p:nvGraphicFramePr>
        <p:xfrm>
          <a:off x="629696" y="3816174"/>
          <a:ext cx="8646609" cy="2490497"/>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105450">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■全国学校給食週間において市町村で地域の食材や郷土料理等を取り入れた給食献立の実施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SNS</a:t>
                      </a:r>
                      <a:r>
                        <a:rPr kumimoji="1" lang="ja-JP" altLang="en-US" sz="1100" b="1" dirty="0" err="1" smtClean="0">
                          <a:solidFill>
                            <a:schemeClr val="tx1"/>
                          </a:solidFill>
                          <a:latin typeface="+mn-ea"/>
                          <a:ea typeface="+mn-ea"/>
                        </a:rPr>
                        <a:t>での</a:t>
                      </a:r>
                      <a:r>
                        <a:rPr kumimoji="1" lang="ja-JP" altLang="en-US" sz="1100" b="1" dirty="0" smtClean="0">
                          <a:solidFill>
                            <a:schemeClr val="tx1"/>
                          </a:solidFill>
                          <a:latin typeface="+mn-ea"/>
                          <a:ea typeface="+mn-ea"/>
                        </a:rPr>
                        <a:t>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冊子「親から子へ子から孫へおおさか伝承の味」に掲載された料理をおおさか食育通信</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で発信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■大阪府食生活改善連絡協議会による日本型食生活の普及啓発の支援</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67678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■関係団体の取組把握、連携強化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■食文化の継承に向け、府民に向けた情報発信を行うとともに、関係団体の取組を支援する。</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256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mn-ea"/>
                          <a:ea typeface="+mn-ea"/>
                        </a:rPr>
                        <a:t>健康・栄養対策費　</a:t>
                      </a:r>
                      <a:r>
                        <a:rPr kumimoji="1" lang="en-US" altLang="ja-JP" sz="1100" b="1" dirty="0" smtClean="0">
                          <a:solidFill>
                            <a:schemeClr val="tx1"/>
                          </a:solidFill>
                          <a:latin typeface="+mn-ea"/>
                          <a:ea typeface="+mn-ea"/>
                        </a:rPr>
                        <a:t>6,042</a:t>
                      </a:r>
                      <a:r>
                        <a:rPr kumimoji="1" lang="ja-JP" altLang="en-US" sz="1100" b="1" dirty="0" smtClean="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7" name="テキスト ボックス 16"/>
          <p:cNvSpPr txBox="1"/>
          <p:nvPr/>
        </p:nvSpPr>
        <p:spPr>
          <a:xfrm>
            <a:off x="589490" y="3465243"/>
            <a:ext cx="2681080" cy="338554"/>
          </a:xfrm>
          <a:prstGeom prst="rect">
            <a:avLst/>
          </a:prstGeom>
          <a:noFill/>
        </p:spPr>
        <p:txBody>
          <a:bodyPr wrap="square" rtlCol="0">
            <a:spAutoFit/>
          </a:bodyPr>
          <a:lstStyle/>
          <a:p>
            <a:r>
              <a:rPr kumimoji="1" lang="ja-JP" altLang="en-US" sz="1600" b="1" dirty="0" smtClean="0"/>
              <a:t>③</a:t>
            </a:r>
            <a:r>
              <a:rPr lang="ja-JP" altLang="en-US" sz="1600" b="1" dirty="0"/>
              <a:t>食文化の</a:t>
            </a:r>
            <a:r>
              <a:rPr lang="ja-JP" altLang="en-US" sz="1600" b="1" dirty="0" smtClean="0"/>
              <a:t>継承　</a:t>
            </a:r>
            <a:r>
              <a:rPr lang="en-US" altLang="ja-JP" sz="1600" b="1" dirty="0" smtClean="0">
                <a:latin typeface="+mn-ea"/>
              </a:rPr>
              <a:t>P46</a:t>
            </a:r>
            <a:r>
              <a:rPr lang="ja-JP" altLang="en-US" sz="1600" b="1" dirty="0" smtClean="0">
                <a:latin typeface="+mn-ea"/>
              </a:rPr>
              <a:t> </a:t>
            </a:r>
            <a:endParaRPr kumimoji="1" lang="ja-JP" altLang="en-US" sz="1600" b="1" dirty="0">
              <a:latin typeface="+mn-ea"/>
            </a:endParaRPr>
          </a:p>
        </p:txBody>
      </p:sp>
    </p:spTree>
    <p:extLst>
      <p:ext uri="{BB962C8B-B14F-4D97-AF65-F5344CB8AC3E}">
        <p14:creationId xmlns:p14="http://schemas.microsoft.com/office/powerpoint/2010/main" val="2434073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904626"/>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２　食育</a:t>
            </a:r>
            <a:r>
              <a:rPr kumimoji="1" lang="ja-JP" altLang="en-US" sz="2000" b="1" dirty="0">
                <a:solidFill>
                  <a:schemeClr val="tx1"/>
                </a:solidFill>
                <a:latin typeface="Meiryo UI" panose="020B0604030504040204" pitchFamily="50" charset="-128"/>
                <a:ea typeface="Meiryo UI" panose="020B0604030504040204" pitchFamily="50" charset="-128"/>
              </a:rPr>
              <a:t>を支える社会環境整備</a:t>
            </a:r>
            <a:r>
              <a:rPr kumimoji="1" lang="ja-JP" altLang="en-US" sz="2000" b="1" dirty="0" smtClean="0">
                <a:solidFill>
                  <a:schemeClr val="tx1"/>
                </a:solidFill>
                <a:latin typeface="Meiryo UI" panose="020B0604030504040204" pitchFamily="50" charset="-128"/>
                <a:ea typeface="Meiryo UI" panose="020B0604030504040204" pitchFamily="50" charset="-128"/>
              </a:rPr>
              <a:t>　</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273000" y="68862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 </a:t>
            </a:r>
            <a:r>
              <a:rPr kumimoji="1" lang="ja-JP" altLang="en-US" sz="2000" b="1" dirty="0" smtClean="0">
                <a:ln w="0"/>
                <a:solidFill>
                  <a:schemeClr val="bg1"/>
                </a:solidFill>
                <a:effectLst>
                  <a:outerShdw blurRad="38100" dist="19050" dir="2700000" algn="tl" rotWithShape="0">
                    <a:schemeClr val="dk1">
                      <a:alpha val="40000"/>
                    </a:schemeClr>
                  </a:outerShdw>
                </a:effectLst>
                <a:latin typeface="+mn-ea"/>
              </a:rPr>
              <a:t>（１）多様な主体による食育推進運動の展開　</a:t>
            </a:r>
            <a:r>
              <a:rPr kumimoji="1" lang="ja-JP" altLang="en-US" b="1" dirty="0" smtClean="0">
                <a:ln w="0"/>
                <a:solidFill>
                  <a:schemeClr val="bg1"/>
                </a:solidFill>
                <a:effectLst>
                  <a:outerShdw blurRad="38100" dist="19050" dir="2700000" algn="tl" rotWithShape="0">
                    <a:schemeClr val="dk1">
                      <a:alpha val="40000"/>
                    </a:schemeClr>
                  </a:outerShdw>
                </a:effectLst>
                <a:latin typeface="+mn-ea"/>
              </a:rPr>
              <a:t>計画</a:t>
            </a:r>
            <a:r>
              <a:rPr kumimoji="1" lang="en-US" altLang="ja-JP" b="1" dirty="0" smtClean="0">
                <a:ln w="0"/>
                <a:solidFill>
                  <a:schemeClr val="bg1"/>
                </a:solidFill>
                <a:effectLst>
                  <a:outerShdw blurRad="38100" dist="19050" dir="2700000" algn="tl" rotWithShape="0">
                    <a:schemeClr val="dk1">
                      <a:alpha val="40000"/>
                    </a:schemeClr>
                  </a:outerShdw>
                </a:effectLst>
                <a:latin typeface="+mn-ea"/>
              </a:rPr>
              <a:t>P51</a:t>
            </a:r>
            <a:r>
              <a:rPr kumimoji="1" lang="ja-JP" altLang="en-US" sz="20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　　</a:t>
            </a:r>
            <a:r>
              <a:rPr kumimoji="1" lang="ja-JP" altLang="en-US" sz="2000" b="1" dirty="0" smtClean="0">
                <a:ln w="0"/>
                <a:solidFill>
                  <a:schemeClr val="bg1"/>
                </a:solidFill>
                <a:effectLst>
                  <a:outerShdw blurRad="38100" dist="19050" dir="2700000" algn="tl" rotWithShape="0">
                    <a:schemeClr val="dk1">
                      <a:alpha val="40000"/>
                    </a:schemeClr>
                  </a:outerShdw>
                </a:effectLst>
              </a:rPr>
              <a:t>　</a:t>
            </a:r>
            <a:endParaRPr kumimoji="1" lang="en-US" altLang="ja-JP" b="1" dirty="0">
              <a:solidFill>
                <a:schemeClr val="bg1"/>
              </a:solidFill>
            </a:endParaRPr>
          </a:p>
        </p:txBody>
      </p:sp>
      <p:sp>
        <p:nvSpPr>
          <p:cNvPr id="4" name="正方形/長方形 3"/>
          <p:cNvSpPr/>
          <p:nvPr/>
        </p:nvSpPr>
        <p:spPr>
          <a:xfrm>
            <a:off x="273000" y="2993437"/>
            <a:ext cx="9099985" cy="553998"/>
          </a:xfrm>
          <a:prstGeom prst="rect">
            <a:avLst/>
          </a:prstGeom>
        </p:spPr>
        <p:txBody>
          <a:bodyPr wrap="square">
            <a:spAutoFit/>
          </a:bodyPr>
          <a:lstStyle/>
          <a:p>
            <a:pPr marL="269240" indent="90170" algn="just">
              <a:spcAft>
                <a:spcPts val="0"/>
              </a:spcAft>
            </a:pPr>
            <a:r>
              <a:rPr lang="en-US" altLang="ja-JP" sz="1000" kern="100" dirty="0" smtClean="0">
                <a:latin typeface="+mn-ea"/>
                <a:cs typeface="Times New Roman" panose="02020603050405020304" pitchFamily="18" charset="0"/>
              </a:rPr>
              <a:t>1</a:t>
            </a:r>
            <a:r>
              <a:rPr lang="ja-JP" altLang="ja-JP" sz="1000" kern="100" dirty="0">
                <a:latin typeface="+mn-ea"/>
                <a:cs typeface="Times New Roman" panose="02020603050405020304" pitchFamily="18" charset="0"/>
              </a:rPr>
              <a:t>　「お口の健康」と「食育」に関するアンケート（大阪府</a:t>
            </a:r>
            <a:r>
              <a:rPr lang="ja-JP" altLang="ja-JP" sz="1000" kern="100" dirty="0" smtClean="0">
                <a:latin typeface="+mn-ea"/>
                <a:cs typeface="Times New Roman" panose="02020603050405020304" pitchFamily="18" charset="0"/>
              </a:rPr>
              <a:t>）</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現在の状況</a:t>
            </a:r>
            <a:r>
              <a:rPr lang="ja-JP" altLang="en-US" sz="1000" kern="100" dirty="0" smtClean="0">
                <a:latin typeface="+mn-ea"/>
                <a:cs typeface="Times New Roman" panose="02020603050405020304" pitchFamily="18" charset="0"/>
              </a:rPr>
              <a:t>）</a:t>
            </a:r>
            <a:endParaRPr lang="en-US" altLang="ja-JP" sz="1000" kern="100" dirty="0" smtClean="0">
              <a:latin typeface="+mn-ea"/>
              <a:cs typeface="Times New Roman" panose="02020603050405020304" pitchFamily="18" charset="0"/>
            </a:endParaRPr>
          </a:p>
          <a:p>
            <a:pPr marL="269240" indent="90170" algn="just">
              <a:spcAft>
                <a:spcPts val="0"/>
              </a:spcAft>
            </a:pPr>
            <a:r>
              <a:rPr lang="en-US" altLang="ja-JP" sz="1000" kern="100" dirty="0" smtClean="0">
                <a:latin typeface="+mn-ea"/>
                <a:cs typeface="Times New Roman" panose="02020603050405020304" pitchFamily="18" charset="0"/>
              </a:rPr>
              <a:t>2</a:t>
            </a:r>
            <a:r>
              <a:rPr lang="ja-JP" altLang="ja-JP" sz="1000" kern="100" dirty="0">
                <a:latin typeface="+mn-ea"/>
                <a:cs typeface="Times New Roman" panose="02020603050405020304" pitchFamily="18" charset="0"/>
              </a:rPr>
              <a:t>　</a:t>
            </a:r>
            <a:r>
              <a:rPr lang="ja-JP" altLang="ja-JP" sz="1000" kern="100" dirty="0" smtClean="0">
                <a:latin typeface="+mn-ea"/>
                <a:cs typeface="Times New Roman" panose="02020603050405020304" pitchFamily="18" charset="0"/>
              </a:rPr>
              <a:t>大阪府健康医療部</a:t>
            </a:r>
            <a:r>
              <a:rPr lang="ja-JP" altLang="en-US" sz="1000" kern="100" dirty="0" smtClean="0">
                <a:latin typeface="+mn-ea"/>
                <a:cs typeface="Times New Roman" panose="02020603050405020304" pitchFamily="18" charset="0"/>
              </a:rPr>
              <a:t>健康推進</a:t>
            </a:r>
            <a:r>
              <a:rPr lang="ja-JP" altLang="ja-JP" sz="1000" kern="100" dirty="0" smtClean="0">
                <a:latin typeface="+mn-ea"/>
                <a:cs typeface="Times New Roman" panose="02020603050405020304" pitchFamily="18" charset="0"/>
              </a:rPr>
              <a:t>室調べ</a:t>
            </a:r>
            <a:endParaRPr lang="en-US" altLang="ja-JP" sz="1000" kern="100" dirty="0" smtClean="0">
              <a:latin typeface="+mn-ea"/>
              <a:cs typeface="Times New Roman" panose="02020603050405020304" pitchFamily="18" charset="0"/>
            </a:endParaRPr>
          </a:p>
          <a:p>
            <a:pPr marL="269240" indent="90170" algn="just">
              <a:spcAft>
                <a:spcPts val="0"/>
              </a:spcAft>
            </a:pPr>
            <a:r>
              <a:rPr lang="en-US" altLang="ja-JP" sz="1000" kern="100" dirty="0" smtClean="0">
                <a:latin typeface="+mn-ea"/>
                <a:cs typeface="Times New Roman" panose="02020603050405020304" pitchFamily="18" charset="0"/>
              </a:rPr>
              <a:t>3</a:t>
            </a:r>
            <a:r>
              <a:rPr lang="ja-JP" altLang="ja-JP" sz="1000" kern="100" dirty="0" smtClean="0">
                <a:latin typeface="+mn-ea"/>
                <a:cs typeface="Times New Roman" panose="02020603050405020304" pitchFamily="18" charset="0"/>
              </a:rPr>
              <a:t>　大阪府健康医療部</a:t>
            </a:r>
            <a:r>
              <a:rPr lang="ja-JP" altLang="en-US" sz="1000" kern="100" dirty="0" smtClean="0">
                <a:latin typeface="+mn-ea"/>
                <a:cs typeface="Times New Roman" panose="02020603050405020304" pitchFamily="18" charset="0"/>
              </a:rPr>
              <a:t>健康推進室</a:t>
            </a:r>
            <a:r>
              <a:rPr lang="ja-JP" altLang="ja-JP" sz="1000" kern="100" dirty="0" smtClean="0">
                <a:latin typeface="+mn-ea"/>
                <a:cs typeface="Times New Roman" panose="02020603050405020304" pitchFamily="18" charset="0"/>
              </a:rPr>
              <a:t>調</a:t>
            </a:r>
            <a:r>
              <a:rPr lang="ja-JP" altLang="en-US" sz="1000" kern="100" dirty="0" smtClean="0">
                <a:latin typeface="+mn-ea"/>
                <a:cs typeface="Times New Roman" panose="02020603050405020304" pitchFamily="18" charset="0"/>
              </a:rPr>
              <a:t>べ</a:t>
            </a:r>
            <a:endParaRPr lang="ja-JP" altLang="ja-JP" sz="2400" kern="100" dirty="0">
              <a:effectLst/>
              <a:latin typeface="+mn-ea"/>
              <a:cs typeface="Times New Roman" panose="02020603050405020304"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2148478661"/>
              </p:ext>
            </p:extLst>
          </p:nvPr>
        </p:nvGraphicFramePr>
        <p:xfrm>
          <a:off x="682055" y="1606528"/>
          <a:ext cx="8541891" cy="1338379"/>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474066">
                  <a:extLst>
                    <a:ext uri="{9D8B030D-6E8A-4147-A177-3AD203B41FA5}">
                      <a16:colId xmlns:a16="http://schemas.microsoft.com/office/drawing/2014/main" val="20001"/>
                    </a:ext>
                  </a:extLst>
                </a:gridCol>
                <a:gridCol w="1569275">
                  <a:extLst>
                    <a:ext uri="{9D8B030D-6E8A-4147-A177-3AD203B41FA5}">
                      <a16:colId xmlns:a16="http://schemas.microsoft.com/office/drawing/2014/main" val="20003"/>
                    </a:ext>
                  </a:extLst>
                </a:gridCol>
                <a:gridCol w="1569275">
                  <a:extLst>
                    <a:ext uri="{9D8B030D-6E8A-4147-A177-3AD203B41FA5}">
                      <a16:colId xmlns:a16="http://schemas.microsoft.com/office/drawing/2014/main" val="2204503950"/>
                    </a:ext>
                  </a:extLst>
                </a:gridCol>
                <a:gridCol w="1569275">
                  <a:extLst>
                    <a:ext uri="{9D8B030D-6E8A-4147-A177-3AD203B41FA5}">
                      <a16:colId xmlns:a16="http://schemas.microsoft.com/office/drawing/2014/main" val="20004"/>
                    </a:ext>
                  </a:extLst>
                </a:gridCol>
              </a:tblGrid>
              <a:tr h="240691">
                <a:tc>
                  <a:txBody>
                    <a:bodyPr/>
                    <a:lstStyle/>
                    <a:p>
                      <a:pPr algn="ctr" fontAlgn="auto">
                        <a:lnSpc>
                          <a:spcPct val="100000"/>
                        </a:lnSpc>
                        <a:spcAft>
                          <a:spcPts val="0"/>
                        </a:spcAft>
                      </a:pPr>
                      <a:r>
                        <a:rPr lang="en-US" sz="1200" b="0" dirty="0">
                          <a:solidFill>
                            <a:schemeClr val="tx1"/>
                          </a:solidFill>
                          <a:effectLst/>
                          <a:latin typeface="+mn-ea"/>
                          <a:ea typeface="+mn-ea"/>
                        </a:rPr>
                        <a:t> </a:t>
                      </a:r>
                      <a:endParaRPr lang="ja-JP" sz="1200" b="0"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solidFill>
                            <a:schemeClr val="bg1"/>
                          </a:solidFill>
                          <a:effectLst/>
                          <a:latin typeface="+mn-ea"/>
                          <a:ea typeface="+mn-ea"/>
                        </a:rPr>
                        <a:t>個別目標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smtClean="0">
                          <a:solidFill>
                            <a:schemeClr val="bg1"/>
                          </a:solidFill>
                          <a:effectLst/>
                          <a:latin typeface="+mn-ea"/>
                          <a:ea typeface="+mn-ea"/>
                        </a:rPr>
                        <a:t>計画策定時</a:t>
                      </a:r>
                      <a:r>
                        <a:rPr lang="ja-JP" sz="1200" b="1" dirty="0" smtClean="0">
                          <a:solidFill>
                            <a:schemeClr val="bg1"/>
                          </a:solidFill>
                          <a:effectLst/>
                          <a:latin typeface="+mn-ea"/>
                          <a:ea typeface="+mn-ea"/>
                        </a:rPr>
                        <a:t>の状況</a:t>
                      </a:r>
                      <a:endParaRPr lang="en-US" altLang="ja-JP" sz="1200" b="1" dirty="0" smtClean="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solidFill>
                            <a:schemeClr val="bg1"/>
                          </a:solidFill>
                          <a:effectLst/>
                          <a:latin typeface="+mn-ea"/>
                          <a:ea typeface="+mn-ea"/>
                        </a:rPr>
                        <a:t>現在の状況</a:t>
                      </a:r>
                      <a:endParaRPr lang="en-US" altLang="ja-JP" sz="1200" b="1" dirty="0" smtClean="0">
                        <a:solidFill>
                          <a:schemeClr val="bg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mn-ea"/>
                          <a:ea typeface="+mn-ea"/>
                        </a:rPr>
                        <a:t>2023</a:t>
                      </a:r>
                      <a:r>
                        <a:rPr lang="ja-JP" sz="1200" b="1" dirty="0">
                          <a:solidFill>
                            <a:schemeClr val="bg1"/>
                          </a:solidFill>
                          <a:effectLst/>
                          <a:latin typeface="+mn-ea"/>
                          <a:ea typeface="+mn-ea"/>
                        </a:rPr>
                        <a:t>年度の目標</a:t>
                      </a:r>
                      <a:endParaRPr lang="ja-JP" sz="1200" b="1"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65896">
                <a:tc>
                  <a:txBody>
                    <a:bodyPr/>
                    <a:lstStyle/>
                    <a:p>
                      <a:pPr algn="ctr" fontAlgn="auto">
                        <a:lnSpc>
                          <a:spcPct val="100000"/>
                        </a:lnSpc>
                        <a:spcAft>
                          <a:spcPts val="0"/>
                        </a:spcAft>
                      </a:pPr>
                      <a:r>
                        <a:rPr lang="en-US" altLang="ja-JP" sz="1200" b="0" dirty="0" smtClean="0">
                          <a:solidFill>
                            <a:schemeClr val="bg1"/>
                          </a:solidFill>
                          <a:effectLst/>
                          <a:latin typeface="+mn-ea"/>
                          <a:ea typeface="+mn-ea"/>
                        </a:rPr>
                        <a:t>1</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食育に関心を持っている府民の割合の増加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54.4</a:t>
                      </a:r>
                      <a:r>
                        <a:rPr lang="en-US" altLang="ja-JP" sz="1200" b="1" i="0" u="none" strike="noStrike" dirty="0" smtClean="0">
                          <a:solidFill>
                            <a:schemeClr val="tx1"/>
                          </a:solidFill>
                          <a:effectLst/>
                          <a:latin typeface="+mn-ea"/>
                          <a:ea typeface="+mn-ea"/>
                        </a:rPr>
                        <a:t>%</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H28</a:t>
                      </a:r>
                      <a:r>
                        <a:rPr lang="ja-JP" altLang="en-US" sz="1200" b="1" i="0" u="none" strike="noStrike" dirty="0" smtClean="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62.9%</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R2)</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smtClean="0">
                          <a:solidFill>
                            <a:schemeClr val="tx1"/>
                          </a:solidFill>
                          <a:effectLst/>
                          <a:latin typeface="+mn-ea"/>
                          <a:ea typeface="+mn-ea"/>
                        </a:rPr>
                        <a:t>70</a:t>
                      </a:r>
                      <a:r>
                        <a:rPr lang="ja-JP" altLang="en-US" sz="1200" b="1" i="0" u="none" strike="noStrike" dirty="0" smtClean="0">
                          <a:solidFill>
                            <a:schemeClr val="tx1"/>
                          </a:solidFill>
                          <a:effectLst/>
                          <a:latin typeface="+mn-ea"/>
                          <a:ea typeface="+mn-ea"/>
                        </a:rPr>
                        <a:t>％以上</a:t>
                      </a:r>
                      <a:r>
                        <a:rPr lang="ja-JP" altLang="en-US" sz="1200" b="1" i="0" u="none" strike="noStrike" dirty="0">
                          <a:solidFill>
                            <a:schemeClr val="tx1"/>
                          </a:solidFill>
                          <a:effectLst/>
                          <a:latin typeface="+mn-ea"/>
                          <a:ea typeface="+mn-ea"/>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5896">
                <a:tc>
                  <a:txBody>
                    <a:bodyPr/>
                    <a:lstStyle/>
                    <a:p>
                      <a:pPr algn="ctr" fontAlgn="auto">
                        <a:lnSpc>
                          <a:spcPct val="100000"/>
                        </a:lnSpc>
                        <a:spcAft>
                          <a:spcPts val="0"/>
                        </a:spcAft>
                      </a:pPr>
                      <a:r>
                        <a:rPr lang="en-US" altLang="ja-JP" sz="1200" b="0" dirty="0" smtClean="0">
                          <a:solidFill>
                            <a:schemeClr val="bg1"/>
                          </a:solidFill>
                          <a:effectLst/>
                          <a:latin typeface="+mn-ea"/>
                          <a:ea typeface="+mn-ea"/>
                          <a:cs typeface="HG丸ｺﾞｼｯｸM-PRO"/>
                        </a:rPr>
                        <a:t>2</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食育推進計画を策定・実施している</a:t>
                      </a:r>
                      <a:endParaRPr lang="en-US" altLang="ja-JP" sz="1200" b="1" dirty="0" smtClean="0">
                        <a:solidFill>
                          <a:schemeClr val="tx1"/>
                        </a:solidFill>
                        <a:effectLst/>
                        <a:latin typeface="+mn-ea"/>
                        <a:ea typeface="+mn-ea"/>
                        <a:cs typeface="HG丸ｺﾞｼｯｸM-PRO"/>
                      </a:endParaRPr>
                    </a:p>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市町村の割合の増加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93.0</a:t>
                      </a:r>
                      <a:r>
                        <a:rPr lang="en-US" altLang="ja-JP" sz="1200" b="1" i="0" u="none" strike="noStrike" dirty="0" smtClean="0">
                          <a:solidFill>
                            <a:schemeClr val="tx1"/>
                          </a:solidFill>
                          <a:effectLst/>
                          <a:latin typeface="+mn-ea"/>
                          <a:ea typeface="+mn-ea"/>
                        </a:rPr>
                        <a:t>%</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H29</a:t>
                      </a:r>
                      <a:r>
                        <a:rPr lang="ja-JP" altLang="en-US" sz="1200" b="1" i="0" u="none" strike="noStrike" dirty="0" smtClean="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95.3</a:t>
                      </a:r>
                      <a:r>
                        <a:rPr lang="en-US" altLang="ja-JP" sz="1200" b="1" i="0" u="none" strike="noStrike" dirty="0" smtClean="0">
                          <a:solidFill>
                            <a:schemeClr val="tx1"/>
                          </a:solidFill>
                          <a:effectLst/>
                          <a:latin typeface="+mn-ea"/>
                          <a:ea typeface="+mn-ea"/>
                        </a:rPr>
                        <a:t>%</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R2</a:t>
                      </a:r>
                      <a:r>
                        <a:rPr lang="ja-JP" altLang="en-US" sz="1200" b="1" i="0" u="none" strike="noStrike" dirty="0" smtClean="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100</a:t>
                      </a:r>
                      <a:r>
                        <a:rPr lang="ja-JP" altLang="en-US" sz="1200" b="1" i="0" u="none" strike="noStrike" dirty="0" smtClean="0">
                          <a:solidFill>
                            <a:schemeClr val="tx1"/>
                          </a:solidFill>
                          <a:effectLst/>
                          <a:latin typeface="+mn-ea"/>
                          <a:ea typeface="+mn-ea"/>
                        </a:rPr>
                        <a:t>％</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5896">
                <a:tc>
                  <a:txBody>
                    <a:bodyPr/>
                    <a:lstStyle/>
                    <a:p>
                      <a:pPr algn="ctr" fontAlgn="auto">
                        <a:lnSpc>
                          <a:spcPct val="100000"/>
                        </a:lnSpc>
                        <a:spcAft>
                          <a:spcPts val="0"/>
                        </a:spcAft>
                      </a:pPr>
                      <a:r>
                        <a:rPr lang="en-US" altLang="ja-JP" sz="1200" b="0" dirty="0" smtClean="0">
                          <a:solidFill>
                            <a:schemeClr val="bg1"/>
                          </a:solidFill>
                          <a:effectLst/>
                          <a:latin typeface="+mn-ea"/>
                          <a:ea typeface="+mn-ea"/>
                          <a:cs typeface="HG丸ｺﾞｼｯｸM-PRO"/>
                        </a:rPr>
                        <a:t>3</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食育推進に携わるボランティアの増加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5,622</a:t>
                      </a:r>
                      <a:r>
                        <a:rPr lang="ja-JP" altLang="en-US" sz="1200" b="1" i="0" u="none" strike="noStrike" dirty="0" smtClean="0">
                          <a:solidFill>
                            <a:schemeClr val="tx1"/>
                          </a:solidFill>
                          <a:effectLst/>
                          <a:latin typeface="+mn-ea"/>
                          <a:ea typeface="+mn-ea"/>
                        </a:rPr>
                        <a:t>人（</a:t>
                      </a:r>
                      <a:r>
                        <a:rPr lang="en-US" altLang="ja-JP" sz="1200" b="1" i="0" u="none" strike="noStrike" dirty="0" smtClean="0">
                          <a:solidFill>
                            <a:schemeClr val="tx1"/>
                          </a:solidFill>
                          <a:effectLst/>
                          <a:latin typeface="+mn-ea"/>
                          <a:ea typeface="+mn-ea"/>
                        </a:rPr>
                        <a:t>H28</a:t>
                      </a:r>
                      <a:r>
                        <a:rPr lang="ja-JP" altLang="en-US" sz="1200" b="1" i="0" u="none" strike="noStrike" dirty="0" smtClean="0">
                          <a:solidFill>
                            <a:schemeClr val="tx1"/>
                          </a:solidFill>
                          <a:effectLst/>
                          <a:latin typeface="+mn-ea"/>
                          <a:ea typeface="+mn-ea"/>
                        </a:rPr>
                        <a:t>）</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5,663</a:t>
                      </a:r>
                      <a:r>
                        <a:rPr lang="ja-JP" altLang="en-US" sz="1200" b="1" i="0" u="none" strike="noStrike" dirty="0" smtClean="0">
                          <a:solidFill>
                            <a:schemeClr val="tx1"/>
                          </a:solidFill>
                          <a:effectLst/>
                          <a:latin typeface="+mn-ea"/>
                          <a:ea typeface="+mn-ea"/>
                        </a:rPr>
                        <a:t>人（</a:t>
                      </a:r>
                      <a:r>
                        <a:rPr lang="en-US" altLang="ja-JP" sz="1200" b="1" i="0" u="none" strike="noStrike" dirty="0" smtClean="0">
                          <a:solidFill>
                            <a:schemeClr val="tx1"/>
                          </a:solidFill>
                          <a:effectLst/>
                          <a:latin typeface="+mn-ea"/>
                          <a:ea typeface="+mn-ea"/>
                        </a:rPr>
                        <a:t>R1</a:t>
                      </a:r>
                      <a:r>
                        <a:rPr lang="ja-JP" altLang="en-US" sz="1200" b="1" i="0" u="none" strike="noStrike" dirty="0" smtClean="0">
                          <a:solidFill>
                            <a:schemeClr val="tx1"/>
                          </a:solidFill>
                          <a:effectLst/>
                          <a:latin typeface="+mn-ea"/>
                          <a:ea typeface="+mn-ea"/>
                        </a:rPr>
                        <a:t>）</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smtClean="0">
                          <a:solidFill>
                            <a:schemeClr val="tx1"/>
                          </a:solidFill>
                          <a:effectLst/>
                          <a:latin typeface="+mn-ea"/>
                          <a:ea typeface="+mn-ea"/>
                        </a:rPr>
                        <a:t>増加</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1"/>
          <p:cNvSpPr>
            <a:spLocks noChangeArrowheads="1"/>
          </p:cNvSpPr>
          <p:nvPr/>
        </p:nvSpPr>
        <p:spPr bwMode="auto">
          <a:xfrm>
            <a:off x="286447" y="125915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2808761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958333013"/>
              </p:ext>
            </p:extLst>
          </p:nvPr>
        </p:nvGraphicFramePr>
        <p:xfrm>
          <a:off x="629695" y="665437"/>
          <a:ext cx="8646609" cy="4929706"/>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126634">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食育を府民運動とする機運を高める取組み</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「おおさか食育通信」で食育に関する情報を発信（投稿数</a:t>
                      </a:r>
                      <a:r>
                        <a:rPr kumimoji="1" lang="en-US" altLang="ja-JP" sz="1100" b="1" dirty="0" smtClean="0">
                          <a:solidFill>
                            <a:schemeClr val="tx1"/>
                          </a:solidFill>
                          <a:latin typeface="+mn-ea"/>
                          <a:ea typeface="+mn-ea"/>
                        </a:rPr>
                        <a:t>32</a:t>
                      </a:r>
                      <a:r>
                        <a:rPr kumimoji="1" lang="ja-JP" altLang="en-US" sz="1100" b="1" dirty="0" smtClean="0">
                          <a:solidFill>
                            <a:schemeClr val="tx1"/>
                          </a:solidFill>
                          <a:latin typeface="+mn-ea"/>
                          <a:ea typeface="+mn-ea"/>
                        </a:rPr>
                        <a:t>）　　</a:t>
                      </a: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「大阪府食育推進強化月間」及び「野菜バリバリ朝食モリモリ推進の日」の取組みの充実</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■アスマイルを活用した情報発信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大阪府食育強化月間及び各月の食育の日に食生活の改善を促すコラムを配信（</a:t>
                      </a:r>
                      <a:r>
                        <a:rPr kumimoji="1" lang="en-US" altLang="ja-JP" sz="1100" b="1" dirty="0" smtClean="0">
                          <a:solidFill>
                            <a:schemeClr val="tx1"/>
                          </a:solidFill>
                          <a:latin typeface="+mn-ea"/>
                          <a:ea typeface="+mn-ea"/>
                        </a:rPr>
                        <a:t>7</a:t>
                      </a:r>
                      <a:r>
                        <a:rPr kumimoji="1" lang="ja-JP" altLang="en-US" sz="1100" b="1" dirty="0" smtClean="0">
                          <a:solidFill>
                            <a:schemeClr val="tx1"/>
                          </a:solidFill>
                          <a:latin typeface="+mn-ea"/>
                          <a:ea typeface="+mn-ea"/>
                        </a:rPr>
                        <a:t>回）</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市町村食育推進計画の策定促進と施策の推進</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■市町村に対し、計画の策定及び改定を支援</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■地域の優先的な課題の把握、地域の特性を踏まえた取組みを推進する仕組みづくりを検討（</a:t>
                      </a:r>
                      <a:r>
                        <a:rPr kumimoji="1" lang="en-US" altLang="ja-JP" sz="1100" b="1" dirty="0" smtClean="0">
                          <a:solidFill>
                            <a:schemeClr val="tx1"/>
                          </a:solidFill>
                          <a:latin typeface="+mn-ea"/>
                          <a:ea typeface="+mn-ea"/>
                        </a:rPr>
                        <a:t>9</a:t>
                      </a:r>
                      <a:r>
                        <a:rPr kumimoji="1" lang="ja-JP" altLang="en-US" sz="1100" b="1" dirty="0" smtClean="0">
                          <a:solidFill>
                            <a:schemeClr val="tx1"/>
                          </a:solidFill>
                          <a:latin typeface="+mn-ea"/>
                          <a:ea typeface="+mn-ea"/>
                        </a:rPr>
                        <a:t>保健所）</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食に関するボランティア等が行う食育活動への支援</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■地域活動栄養士会や食生活改善推進協議会の支援</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■管理栄養士養成施設の学生を対象に、若い世代の食生活改善に向けた啓発方法を検討、指導媒体を作成</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府事業にて活用</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09412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■関係機関、団体による取組みの活性化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■市町村に向けて、食育の取組みの充実を図れるよう、情報提供や技術的支援を実施</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■関係機関・団体による取組みを支援するとともに、各団体の連携・協働を推進</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6429319"/>
                  </a:ext>
                </a:extLst>
              </a:tr>
              <a:tr h="70895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solidFill>
                            <a:schemeClr val="tx1"/>
                          </a:solidFill>
                          <a:latin typeface="+mn-ea"/>
                          <a:ea typeface="+mn-ea"/>
                        </a:rPr>
                        <a:t>健康・栄養対策費　</a:t>
                      </a:r>
                      <a:r>
                        <a:rPr kumimoji="1" lang="en-US" altLang="ja-JP" sz="1100" b="1" dirty="0" smtClean="0">
                          <a:solidFill>
                            <a:schemeClr val="tx1"/>
                          </a:solidFill>
                          <a:latin typeface="+mn-ea"/>
                          <a:ea typeface="+mn-ea"/>
                        </a:rPr>
                        <a:t>6,042</a:t>
                      </a:r>
                      <a:r>
                        <a:rPr kumimoji="1" lang="ja-JP" altLang="en-US" sz="1100" b="1" dirty="0" smtClean="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691801"/>
                  </a:ext>
                </a:extLst>
              </a:tr>
            </a:tbl>
          </a:graphicData>
        </a:graphic>
      </p:graphicFrame>
      <p:grpSp>
        <p:nvGrpSpPr>
          <p:cNvPr id="6" name="グループ化 5"/>
          <p:cNvGrpSpPr/>
          <p:nvPr/>
        </p:nvGrpSpPr>
        <p:grpSpPr>
          <a:xfrm>
            <a:off x="8333362" y="361807"/>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0" name="グループ化 9"/>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Rectangle 1"/>
          <p:cNvSpPr>
            <a:spLocks noChangeArrowheads="1"/>
          </p:cNvSpPr>
          <p:nvPr/>
        </p:nvSpPr>
        <p:spPr bwMode="auto">
          <a:xfrm>
            <a:off x="278148" y="26338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06365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397642"/>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3109460679"/>
              </p:ext>
            </p:extLst>
          </p:nvPr>
        </p:nvGraphicFramePr>
        <p:xfrm>
          <a:off x="629696" y="931532"/>
          <a:ext cx="8646609" cy="4931386"/>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793303">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■「大阪府食育推進ネットワーク会議」において、各団体活動の活性化を推進</a:t>
                      </a:r>
                    </a:p>
                    <a:p>
                      <a:pPr marL="174625" indent="-174625"/>
                      <a:r>
                        <a:rPr kumimoji="1" lang="ja-JP" altLang="en-US" sz="1100" b="1" dirty="0" smtClean="0">
                          <a:solidFill>
                            <a:schemeClr val="tx1"/>
                          </a:solidFill>
                          <a:latin typeface="+mn-ea"/>
                          <a:ea typeface="+mn-ea"/>
                        </a:rPr>
                        <a:t>　・</a:t>
                      </a:r>
                      <a:r>
                        <a:rPr kumimoji="1" lang="en-US" altLang="ja-JP" sz="1100" b="1" dirty="0" smtClean="0">
                          <a:solidFill>
                            <a:schemeClr val="tx1"/>
                          </a:solidFill>
                          <a:latin typeface="+mn-ea"/>
                          <a:ea typeface="+mn-ea"/>
                        </a:rPr>
                        <a:t>SNS</a:t>
                      </a:r>
                      <a:r>
                        <a:rPr kumimoji="1" lang="ja-JP" altLang="en-US" sz="1100" b="1" dirty="0" smtClean="0">
                          <a:solidFill>
                            <a:schemeClr val="tx1"/>
                          </a:solidFill>
                          <a:latin typeface="+mn-ea"/>
                          <a:ea typeface="+mn-ea"/>
                        </a:rPr>
                        <a:t>等を活用した啓発に重点を置き、府内全域における食育推進の機運醸成を図る。</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「大阪府食育推進ネットワーク会議からのつぶやき」投稿数９</a:t>
                      </a:r>
                    </a:p>
                    <a:p>
                      <a:pPr marL="174625" indent="-174625"/>
                      <a:r>
                        <a:rPr kumimoji="1" lang="ja-JP" altLang="en-US" sz="1100" b="1" dirty="0" smtClean="0">
                          <a:solidFill>
                            <a:schemeClr val="tx1"/>
                          </a:solidFill>
                          <a:latin typeface="+mn-ea"/>
                          <a:ea typeface="+mn-ea"/>
                        </a:rPr>
                        <a:t>　・のぼりやファイル等の啓発媒体を活用し、参画団体等が主催する事業で啓発を実施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活用状況　のぼり１団体、クリアファイル延べ</a:t>
                      </a:r>
                      <a:r>
                        <a:rPr kumimoji="1" lang="en-US" altLang="ja-JP" sz="1100" b="1" dirty="0" smtClean="0">
                          <a:solidFill>
                            <a:schemeClr val="tx1"/>
                          </a:solidFill>
                          <a:latin typeface="+mn-ea"/>
                          <a:ea typeface="+mn-ea"/>
                        </a:rPr>
                        <a:t>34</a:t>
                      </a:r>
                      <a:r>
                        <a:rPr kumimoji="1" lang="ja-JP" altLang="en-US" sz="1100" b="1" dirty="0" smtClean="0">
                          <a:solidFill>
                            <a:schemeClr val="tx1"/>
                          </a:solidFill>
                          <a:latin typeface="+mn-ea"/>
                          <a:ea typeface="+mn-ea"/>
                        </a:rPr>
                        <a:t>団体</a:t>
                      </a:r>
                      <a:r>
                        <a:rPr kumimoji="1" lang="en-US" altLang="ja-JP" sz="1100" b="1" dirty="0" smtClean="0">
                          <a:solidFill>
                            <a:schemeClr val="tx1"/>
                          </a:solidFill>
                          <a:latin typeface="+mn-ea"/>
                          <a:ea typeface="+mn-ea"/>
                        </a:rPr>
                        <a:t>1,690</a:t>
                      </a:r>
                      <a:r>
                        <a:rPr kumimoji="1" lang="ja-JP" altLang="en-US" sz="1100" b="1" dirty="0" smtClean="0">
                          <a:solidFill>
                            <a:schemeClr val="tx1"/>
                          </a:solidFill>
                          <a:latin typeface="+mn-ea"/>
                          <a:ea typeface="+mn-ea"/>
                        </a:rPr>
                        <a:t>枚</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■連携協定締結企業・大学と連携した食育推進（</a:t>
                      </a:r>
                      <a:r>
                        <a:rPr kumimoji="1" lang="en-US" altLang="ja-JP" sz="1100" b="1" dirty="0" smtClean="0">
                          <a:solidFill>
                            <a:schemeClr val="tx1"/>
                          </a:solidFill>
                          <a:latin typeface="+mn-ea"/>
                          <a:ea typeface="+mn-ea"/>
                        </a:rPr>
                        <a:t>6</a:t>
                      </a:r>
                      <a:r>
                        <a:rPr kumimoji="1" lang="ja-JP" altLang="en-US" sz="1100" b="1" dirty="0" smtClean="0">
                          <a:solidFill>
                            <a:schemeClr val="tx1"/>
                          </a:solidFill>
                          <a:latin typeface="+mn-ea"/>
                          <a:ea typeface="+mn-ea"/>
                        </a:rPr>
                        <a:t>企業・</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大学）</a:t>
                      </a:r>
                    </a:p>
                    <a:p>
                      <a:pPr marL="174625" indent="-174625"/>
                      <a:r>
                        <a:rPr kumimoji="1" lang="ja-JP" altLang="en-US" sz="1100" b="1" dirty="0" smtClean="0">
                          <a:solidFill>
                            <a:schemeClr val="tx1"/>
                          </a:solidFill>
                          <a:latin typeface="+mn-ea"/>
                          <a:ea typeface="+mn-ea"/>
                        </a:rPr>
                        <a:t>    カゴメ、いずみ市民生協、ハークスレイ、セブンイレブン、大塚製薬、サンスター、近畿大学　等</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38504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■大阪府食育推進ネットワーク会議の活性化</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■企業等との連携強化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■大阪府食育推進ネットワーク会議の活性化を図るとともに、企業等との連携を強化</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53036">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mn-ea"/>
                          <a:ea typeface="+mn-ea"/>
                        </a:rPr>
                        <a:t>健康・栄養対策費　</a:t>
                      </a:r>
                      <a:r>
                        <a:rPr kumimoji="1" lang="en-US" altLang="ja-JP" sz="1100" b="1" dirty="0" smtClean="0">
                          <a:latin typeface="+mn-ea"/>
                          <a:ea typeface="+mn-ea"/>
                        </a:rPr>
                        <a:t>6,042</a:t>
                      </a:r>
                      <a:r>
                        <a:rPr kumimoji="1" lang="ja-JP" altLang="en-US" sz="1100" b="1" dirty="0" smtClean="0">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3" name="正方形/長方形 12"/>
          <p:cNvSpPr/>
          <p:nvPr/>
        </p:nvSpPr>
        <p:spPr>
          <a:xfrm>
            <a:off x="256503" y="248384"/>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solidFill>
                  <a:schemeClr val="bg1"/>
                </a:solidFill>
                <a:latin typeface="游ゴシック" panose="020B0400000000000000" pitchFamily="50" charset="-128"/>
                <a:ea typeface="游ゴシック" panose="020B0400000000000000" pitchFamily="50" charset="-128"/>
              </a:rPr>
              <a:t>（２）多様な主体が参画したネットワークの強化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a:t>
            </a:r>
            <a:r>
              <a:rPr kumimoji="1" lang="en-US" altLang="ja-JP" b="1" dirty="0">
                <a:solidFill>
                  <a:schemeClr val="bg1"/>
                </a:solidFill>
                <a:latin typeface="游ゴシック" panose="020B0400000000000000" pitchFamily="50" charset="-128"/>
                <a:ea typeface="游ゴシック" panose="020B0400000000000000" pitchFamily="50" charset="-128"/>
              </a:rPr>
              <a:t>P52</a:t>
            </a:r>
            <a:r>
              <a:rPr kumimoji="1" lang="en-US" altLang="ja-JP" sz="2000" b="1" dirty="0">
                <a:solidFill>
                  <a:schemeClr val="bg1"/>
                </a:solidFill>
                <a:latin typeface="游ゴシック" panose="020B0400000000000000" pitchFamily="50" charset="-128"/>
                <a:ea typeface="游ゴシック" panose="020B0400000000000000" pitchFamily="50" charset="-128"/>
              </a:rPr>
              <a:t> </a:t>
            </a:r>
            <a:r>
              <a:rPr kumimoji="1" lang="ja-JP" altLang="en-US" sz="2000" b="1" dirty="0" smtClean="0">
                <a:solidFill>
                  <a:schemeClr val="bg1"/>
                </a:solidFill>
                <a:latin typeface="Meiryo UI" panose="020B0604030504040204" pitchFamily="50" charset="-128"/>
                <a:ea typeface="Meiryo UI" panose="020B0604030504040204" pitchFamily="50" charset="-128"/>
              </a:rPr>
              <a:t>　　　</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8336899" y="62838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7"/>
              <a:ext cx="1058662" cy="720145"/>
              <a:chOff x="511927" y="2809410"/>
              <a:chExt cx="1110811" cy="770916"/>
            </a:xfrm>
          </p:grpSpPr>
          <p:sp>
            <p:nvSpPr>
              <p:cNvPr id="15" name="角丸四角形 14"/>
              <p:cNvSpPr/>
              <p:nvPr/>
            </p:nvSpPr>
            <p:spPr>
              <a:xfrm>
                <a:off x="511927" y="2809410"/>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59108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69852" y="878847"/>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0"/>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１　健康的な食生活の実践と食に関する理解の促進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59553" y="76214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（１）健康的な食生活の実践の促進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計画Ｐ</a:t>
            </a:r>
            <a:r>
              <a:rPr kumimoji="1" lang="en-US" altLang="ja-JP" b="1" dirty="0" smtClean="0">
                <a:solidFill>
                  <a:schemeClr val="bg1"/>
                </a:solidFill>
                <a:latin typeface="游ゴシック" panose="020B0400000000000000" pitchFamily="50" charset="-128"/>
                <a:ea typeface="游ゴシック" panose="020B0400000000000000" pitchFamily="50" charset="-128"/>
              </a:rPr>
              <a:t>31</a:t>
            </a:r>
            <a:endParaRPr kumimoji="1" lang="en-US" altLang="ja-JP" b="1" dirty="0">
              <a:solidFill>
                <a:schemeClr val="bg1"/>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273000" y="1293526"/>
            <a:ext cx="2080235" cy="266996"/>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4" name="Text Box 109" descr="生涯を通じて健やかな生活を送ることができるよう、栄養バランスのとれた食事、朝食や野菜摂取、食塩をとりすぎないこと、よく噛んで食べること、適正体重等の重要性を理解し、習慣的に実践します。" title="府民の行動目標"/>
          <p:cNvSpPr txBox="1">
            <a:spLocks noChangeArrowheads="1"/>
          </p:cNvSpPr>
          <p:nvPr/>
        </p:nvSpPr>
        <p:spPr bwMode="auto">
          <a:xfrm>
            <a:off x="372207" y="1613222"/>
            <a:ext cx="8640000" cy="462612"/>
          </a:xfrm>
          <a:prstGeom prst="rect">
            <a:avLst/>
          </a:prstGeom>
          <a:noFill/>
          <a:ln>
            <a:noFill/>
          </a:ln>
          <a:extLst/>
        </p:spPr>
        <p:txBody>
          <a:bodyPr rot="0" vert="horz" wrap="square" lIns="74295" tIns="8890" rIns="74295" bIns="8890" anchor="t" anchorCtr="0" upright="1">
            <a:noAutofit/>
          </a:bodyPr>
          <a:lstStyle/>
          <a:p>
            <a:pPr marL="139700" indent="-139700" algn="just">
              <a:lnSpc>
                <a:spcPts val="1700"/>
              </a:lnSpc>
              <a:spcAft>
                <a:spcPts val="0"/>
              </a:spcAft>
            </a:pPr>
            <a:r>
              <a:rPr lang="ja-JP" sz="1200" b="1" kern="100" dirty="0">
                <a:effectLst/>
                <a:latin typeface="+mn-ea"/>
                <a:cs typeface="Microsoft Himalaya" panose="01010100010101010101" pitchFamily="2" charset="0"/>
              </a:rPr>
              <a:t>▽生涯を通じて健やかな生活を送ることができるよう、栄養バランスのとれた食事、朝食や野菜摂取、食塩をとりすぎないこと、よく噛んで食べること、適正体重等の重要性を理解し、習慣的に実践します。</a:t>
            </a:r>
            <a:endParaRPr lang="ja-JP" sz="1100" b="1" kern="100" dirty="0">
              <a:effectLst/>
              <a:latin typeface="+mn-ea"/>
              <a:cs typeface="Microsoft Himalaya" panose="01010100010101010101" pitchFamily="2" charset="0"/>
            </a:endParaRPr>
          </a:p>
        </p:txBody>
      </p:sp>
      <p:graphicFrame>
        <p:nvGraphicFramePr>
          <p:cNvPr id="11" name="表 10"/>
          <p:cNvGraphicFramePr>
            <a:graphicFrameLocks noGrp="1"/>
          </p:cNvGraphicFramePr>
          <p:nvPr>
            <p:extLst>
              <p:ext uri="{D42A27DB-BD31-4B8C-83A1-F6EECF244321}">
                <p14:modId xmlns:p14="http://schemas.microsoft.com/office/powerpoint/2010/main" val="3183379668"/>
              </p:ext>
            </p:extLst>
          </p:nvPr>
        </p:nvGraphicFramePr>
        <p:xfrm>
          <a:off x="591969" y="2086905"/>
          <a:ext cx="8460000" cy="1429254"/>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2915326736"/>
                    </a:ext>
                  </a:extLst>
                </a:gridCol>
                <a:gridCol w="1800000">
                  <a:extLst>
                    <a:ext uri="{9D8B030D-6E8A-4147-A177-3AD203B41FA5}">
                      <a16:colId xmlns:a16="http://schemas.microsoft.com/office/drawing/2014/main" val="2573364579"/>
                    </a:ext>
                  </a:extLst>
                </a:gridCol>
                <a:gridCol w="6120000">
                  <a:extLst>
                    <a:ext uri="{9D8B030D-6E8A-4147-A177-3AD203B41FA5}">
                      <a16:colId xmlns:a16="http://schemas.microsoft.com/office/drawing/2014/main" val="4073086637"/>
                    </a:ext>
                  </a:extLst>
                </a:gridCol>
              </a:tblGrid>
              <a:tr h="476418">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ライフステージに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応じた健康行動</a:t>
                      </a:r>
                    </a:p>
                  </a:txBody>
                  <a:tcPr marL="72000" marR="36000" marT="72000" marB="72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食べることを楽しみ、栄養・食の大切さを学び、成長段階に応じて望ましい食習慣</a:t>
                      </a:r>
                      <a:r>
                        <a:rPr lang="ja-JP" sz="1200" b="1" kern="100" dirty="0" smtClean="0">
                          <a:solidFill>
                            <a:srgbClr val="000000"/>
                          </a:solidFill>
                          <a:effectLst/>
                          <a:latin typeface="+mn-ea"/>
                          <a:ea typeface="+mn-ea"/>
                          <a:cs typeface="Times New Roman" panose="02020603050405020304" pitchFamily="18" charset="0"/>
                        </a:rPr>
                        <a:t>を</a:t>
                      </a:r>
                      <a:endParaRPr lang="en-US" altLang="ja-JP" sz="1200" b="1" kern="100" dirty="0" smtClean="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smtClean="0">
                          <a:solidFill>
                            <a:srgbClr val="000000"/>
                          </a:solidFill>
                          <a:effectLst/>
                          <a:latin typeface="+mn-ea"/>
                          <a:ea typeface="+mn-ea"/>
                          <a:cs typeface="Times New Roman" panose="02020603050405020304" pitchFamily="18" charset="0"/>
                        </a:rPr>
                        <a:t>身</a:t>
                      </a:r>
                      <a:r>
                        <a:rPr lang="ja-JP" sz="1200" b="1" kern="100" dirty="0">
                          <a:solidFill>
                            <a:srgbClr val="000000"/>
                          </a:solidFill>
                          <a:effectLst/>
                          <a:latin typeface="+mn-ea"/>
                          <a:ea typeface="+mn-ea"/>
                          <a:cs typeface="Times New Roman" panose="02020603050405020304" pitchFamily="18" charset="0"/>
                        </a:rPr>
                        <a:t>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3311713"/>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33350" indent="-133350"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自分のライフスタイルに合った健康的な食生活を実践します。</a:t>
                      </a:r>
                      <a:endParaRPr lang="ja-JP" sz="1200" b="1" kern="100" dirty="0">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生活習慣病の発症・重症化に留意し、健康的な食生活を実践</a:t>
                      </a:r>
                      <a:r>
                        <a:rPr lang="ja-JP" sz="1200" b="1" kern="100" dirty="0" smtClean="0">
                          <a:solidFill>
                            <a:srgbClr val="000000"/>
                          </a:solidFill>
                          <a:effectLst/>
                          <a:latin typeface="+mn-ea"/>
                          <a:ea typeface="+mn-ea"/>
                          <a:cs typeface="Times New Roman" panose="02020603050405020304" pitchFamily="18" charset="0"/>
                        </a:rPr>
                        <a:t>・維持</a:t>
                      </a:r>
                      <a:r>
                        <a:rPr lang="ja-JP" sz="1200" b="1" kern="100" dirty="0">
                          <a:solidFill>
                            <a:srgbClr val="000000"/>
                          </a:solidFill>
                          <a:effectLst/>
                          <a:latin typeface="+mn-ea"/>
                          <a:ea typeface="+mn-ea"/>
                          <a:cs typeface="Times New Roman" panose="02020603050405020304" pitchFamily="18" charset="0"/>
                        </a:rPr>
                        <a:t>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0916915"/>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低栄養予防等、個々の健康状態に合った食生活を実践し、食</a:t>
                      </a:r>
                      <a:r>
                        <a:rPr lang="ja-JP" sz="1200" b="1" kern="100" dirty="0" smtClean="0">
                          <a:solidFill>
                            <a:srgbClr val="000000"/>
                          </a:solidFill>
                          <a:effectLst/>
                          <a:latin typeface="+mn-ea"/>
                          <a:ea typeface="+mn-ea"/>
                          <a:cs typeface="Times New Roman" panose="02020603050405020304" pitchFamily="18" charset="0"/>
                        </a:rPr>
                        <a:t>を通じて</a:t>
                      </a:r>
                      <a:r>
                        <a:rPr lang="ja-JP" sz="1200" b="1" kern="100" dirty="0">
                          <a:solidFill>
                            <a:srgbClr val="000000"/>
                          </a:solidFill>
                          <a:effectLst/>
                          <a:latin typeface="+mn-ea"/>
                          <a:ea typeface="+mn-ea"/>
                          <a:cs typeface="Times New Roman" panose="02020603050405020304" pitchFamily="18" charset="0"/>
                        </a:rPr>
                        <a:t>豊かな生活</a:t>
                      </a:r>
                      <a:r>
                        <a:rPr lang="ja-JP" sz="1200" b="1" kern="100" dirty="0" smtClean="0">
                          <a:solidFill>
                            <a:srgbClr val="000000"/>
                          </a:solidFill>
                          <a:effectLst/>
                          <a:latin typeface="+mn-ea"/>
                          <a:ea typeface="+mn-ea"/>
                          <a:cs typeface="Times New Roman" panose="02020603050405020304" pitchFamily="18" charset="0"/>
                        </a:rPr>
                        <a:t>を</a:t>
                      </a:r>
                      <a:endParaRPr lang="en-US" altLang="ja-JP" sz="1200" b="1" kern="100" dirty="0" smtClean="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smtClean="0">
                          <a:solidFill>
                            <a:srgbClr val="000000"/>
                          </a:solidFill>
                          <a:effectLst/>
                          <a:latin typeface="+mn-ea"/>
                          <a:ea typeface="+mn-ea"/>
                          <a:cs typeface="Times New Roman" panose="02020603050405020304" pitchFamily="18" charset="0"/>
                        </a:rPr>
                        <a:t>実現</a:t>
                      </a:r>
                      <a:r>
                        <a:rPr lang="ja-JP" sz="1200" b="1" kern="100" dirty="0">
                          <a:solidFill>
                            <a:srgbClr val="000000"/>
                          </a:solidFill>
                          <a:effectLst/>
                          <a:latin typeface="+mn-ea"/>
                          <a:ea typeface="+mn-ea"/>
                          <a:cs typeface="Times New Roman" panose="02020603050405020304" pitchFamily="18" charset="0"/>
                        </a:rPr>
                        <a:t>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6469417"/>
                  </a:ext>
                </a:extLst>
              </a:tr>
            </a:tbl>
          </a:graphicData>
        </a:graphic>
      </p:graphicFrame>
      <p:sp>
        <p:nvSpPr>
          <p:cNvPr id="16" name="Rectangle 1"/>
          <p:cNvSpPr>
            <a:spLocks noChangeArrowheads="1"/>
          </p:cNvSpPr>
          <p:nvPr/>
        </p:nvSpPr>
        <p:spPr bwMode="auto">
          <a:xfrm>
            <a:off x="283299" y="3580362"/>
            <a:ext cx="20833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077735061"/>
              </p:ext>
            </p:extLst>
          </p:nvPr>
        </p:nvGraphicFramePr>
        <p:xfrm>
          <a:off x="591969" y="3866617"/>
          <a:ext cx="8722062" cy="2288753"/>
        </p:xfrm>
        <a:graphic>
          <a:graphicData uri="http://schemas.openxmlformats.org/drawingml/2006/table">
            <a:tbl>
              <a:tblPr firstRow="1" firstCol="1" bandRow="1">
                <a:tableStyleId>{5C22544A-7EE6-4342-B048-85BDC9FD1C3A}</a:tableStyleId>
              </a:tblPr>
              <a:tblGrid>
                <a:gridCol w="269029">
                  <a:extLst>
                    <a:ext uri="{9D8B030D-6E8A-4147-A177-3AD203B41FA5}">
                      <a16:colId xmlns:a16="http://schemas.microsoft.com/office/drawing/2014/main" val="1668312672"/>
                    </a:ext>
                  </a:extLst>
                </a:gridCol>
                <a:gridCol w="1823475">
                  <a:extLst>
                    <a:ext uri="{9D8B030D-6E8A-4147-A177-3AD203B41FA5}">
                      <a16:colId xmlns:a16="http://schemas.microsoft.com/office/drawing/2014/main" val="2358818107"/>
                    </a:ext>
                  </a:extLst>
                </a:gridCol>
                <a:gridCol w="1131104">
                  <a:extLst>
                    <a:ext uri="{9D8B030D-6E8A-4147-A177-3AD203B41FA5}">
                      <a16:colId xmlns:a16="http://schemas.microsoft.com/office/drawing/2014/main" val="3106642344"/>
                    </a:ext>
                  </a:extLst>
                </a:gridCol>
                <a:gridCol w="1103682">
                  <a:extLst>
                    <a:ext uri="{9D8B030D-6E8A-4147-A177-3AD203B41FA5}">
                      <a16:colId xmlns:a16="http://schemas.microsoft.com/office/drawing/2014/main" val="2825566381"/>
                    </a:ext>
                  </a:extLst>
                </a:gridCol>
                <a:gridCol w="1464924">
                  <a:extLst>
                    <a:ext uri="{9D8B030D-6E8A-4147-A177-3AD203B41FA5}">
                      <a16:colId xmlns:a16="http://schemas.microsoft.com/office/drawing/2014/main" val="157304712"/>
                    </a:ext>
                  </a:extLst>
                </a:gridCol>
                <a:gridCol w="1464924">
                  <a:extLst>
                    <a:ext uri="{9D8B030D-6E8A-4147-A177-3AD203B41FA5}">
                      <a16:colId xmlns:a16="http://schemas.microsoft.com/office/drawing/2014/main" val="2441815434"/>
                    </a:ext>
                  </a:extLst>
                </a:gridCol>
                <a:gridCol w="1464924">
                  <a:extLst>
                    <a:ext uri="{9D8B030D-6E8A-4147-A177-3AD203B41FA5}">
                      <a16:colId xmlns:a16="http://schemas.microsoft.com/office/drawing/2014/main" val="2346217460"/>
                    </a:ext>
                  </a:extLst>
                </a:gridCol>
              </a:tblGrid>
              <a:tr h="216368">
                <a:tc>
                  <a:txBody>
                    <a:bodyPr/>
                    <a:lstStyle/>
                    <a:p>
                      <a:pPr algn="ctr" fontAlgn="auto">
                        <a:lnSpc>
                          <a:spcPts val="1600"/>
                        </a:lnSpc>
                        <a:spcAft>
                          <a:spcPts val="0"/>
                        </a:spcAft>
                      </a:pPr>
                      <a:r>
                        <a:rPr lang="en-US" sz="1200" b="1" dirty="0">
                          <a:effectLst/>
                          <a:latin typeface="游ゴシック" panose="020B0400000000000000" pitchFamily="50" charset="-128"/>
                          <a:ea typeface="游ゴシック" panose="020B0400000000000000" pitchFamily="50" charset="-128"/>
                        </a:rPr>
                        <a:t> </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smtClean="0">
                          <a:solidFill>
                            <a:schemeClr val="bg1"/>
                          </a:solidFill>
                          <a:effectLst/>
                          <a:latin typeface="游ゴシック" panose="020B0400000000000000" pitchFamily="50" charset="-128"/>
                          <a:ea typeface="游ゴシック" panose="020B0400000000000000" pitchFamily="50" charset="-128"/>
                        </a:rPr>
                        <a:t>計画策定時</a:t>
                      </a:r>
                      <a:r>
                        <a:rPr lang="ja-JP" sz="1200" b="1" dirty="0" smtClean="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smtClean="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smtClean="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657110930"/>
                  </a:ext>
                </a:extLst>
              </a:tr>
              <a:tr h="408910">
                <a:tc>
                  <a:txBody>
                    <a:bodyPr/>
                    <a:lstStyle/>
                    <a:p>
                      <a:pPr algn="ctr" fontAlgn="auto">
                        <a:lnSpc>
                          <a:spcPts val="1600"/>
                        </a:lnSpc>
                        <a:spcAft>
                          <a:spcPts val="0"/>
                        </a:spcAft>
                      </a:pPr>
                      <a:r>
                        <a:rPr lang="en-US" altLang="ja-JP" sz="1200" b="1" dirty="0" smtClean="0">
                          <a:effectLst/>
                          <a:latin typeface="游ゴシック" panose="020B0400000000000000" pitchFamily="50" charset="-128"/>
                          <a:ea typeface="游ゴシック" panose="020B0400000000000000" pitchFamily="50" charset="-128"/>
                        </a:rPr>
                        <a:t>1</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l" fontAlgn="auto">
                        <a:lnSpc>
                          <a:spcPct val="100000"/>
                        </a:lnSpc>
                        <a:spcAft>
                          <a:spcPts val="0"/>
                        </a:spcAft>
                      </a:pP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栄養バランスのとれた食生活を実践する府民の割合の増加（主食・主菜・副菜を組み合わせた食事を</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1</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日</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2</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回以上ほぼ毎日食べている府民の割合）</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en-US" sz="1200" b="1" dirty="0" smtClean="0">
                          <a:solidFill>
                            <a:schemeClr val="tx1"/>
                          </a:solidFill>
                          <a:effectLst/>
                          <a:latin typeface="游ゴシック" panose="020B0400000000000000" pitchFamily="50" charset="-128"/>
                          <a:ea typeface="游ゴシック" panose="020B0400000000000000" pitchFamily="50" charset="-128"/>
                        </a:rPr>
                        <a:t>3</a:t>
                      </a:r>
                      <a:r>
                        <a:rPr lang="en-US" altLang="ja-JP" sz="1200" b="1" dirty="0" smtClean="0">
                          <a:solidFill>
                            <a:schemeClr val="tx1"/>
                          </a:solidFill>
                          <a:effectLst/>
                          <a:latin typeface="游ゴシック" panose="020B0400000000000000" pitchFamily="50" charset="-128"/>
                          <a:ea typeface="游ゴシック" panose="020B0400000000000000" pitchFamily="50" charset="-128"/>
                        </a:rPr>
                        <a:t>4.6</a:t>
                      </a:r>
                      <a:r>
                        <a:rPr lang="ja-JP" sz="1200" b="1"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H28</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63.4%</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R2</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50%</a:t>
                      </a:r>
                      <a:r>
                        <a:rPr lang="ja-JP" altLang="en-US" sz="1200" b="1" dirty="0" smtClean="0">
                          <a:solidFill>
                            <a:schemeClr val="tx1"/>
                          </a:solidFill>
                          <a:effectLst/>
                          <a:latin typeface="游ゴシック" panose="020B0400000000000000" pitchFamily="50" charset="-128"/>
                          <a:ea typeface="游ゴシック" panose="020B0400000000000000" pitchFamily="50" charset="-128"/>
                          <a:cs typeface="HG丸ｺﾞｼｯｸM-PRO"/>
                        </a:rPr>
                        <a:t>以上</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34997"/>
                  </a:ext>
                </a:extLst>
              </a:tr>
              <a:tr h="243840">
                <a:tc rowSpan="3">
                  <a:txBody>
                    <a:bodyPr/>
                    <a:lstStyle/>
                    <a:p>
                      <a:pPr algn="ctr" fontAlgn="auto">
                        <a:lnSpc>
                          <a:spcPts val="1600"/>
                        </a:lnSpc>
                        <a:spcAft>
                          <a:spcPts val="0"/>
                        </a:spcAft>
                      </a:pPr>
                      <a:r>
                        <a:rPr lang="en-US" altLang="ja-JP" sz="1200" b="1" dirty="0" smtClean="0">
                          <a:effectLst/>
                          <a:latin typeface="游ゴシック" panose="020B0400000000000000" pitchFamily="50" charset="-128"/>
                          <a:ea typeface="游ゴシック" panose="020B0400000000000000" pitchFamily="50" charset="-128"/>
                        </a:rPr>
                        <a:t>2</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朝食を欠食する</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府民の割合の減少</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smtClean="0">
                          <a:solidFill>
                            <a:schemeClr val="tx1"/>
                          </a:solidFill>
                          <a:latin typeface="游ゴシック" panose="020B0400000000000000" pitchFamily="50" charset="-128"/>
                          <a:ea typeface="游ゴシック" panose="020B0400000000000000" pitchFamily="50" charset="-128"/>
                        </a:rPr>
                        <a:t> 策定時：</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H25-27</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平均</a:t>
                      </a:r>
                      <a:endParaRPr kumimoji="1" lang="en-US" altLang="ja-JP" sz="10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smtClean="0">
                          <a:solidFill>
                            <a:schemeClr val="tx1"/>
                          </a:solidFill>
                          <a:latin typeface="游ゴシック" panose="020B0400000000000000" pitchFamily="50" charset="-128"/>
                          <a:ea typeface="游ゴシック" panose="020B0400000000000000" pitchFamily="50" charset="-128"/>
                        </a:rPr>
                        <a:t> 現　在：</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H28-30</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5.3%</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321787"/>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15.9%</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265228"/>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24.0%</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855021"/>
                  </a:ext>
                </a:extLst>
              </a:tr>
              <a:tr h="264075">
                <a:tc rowSpan="3">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野菜摂取量の増加</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smtClean="0">
                          <a:solidFill>
                            <a:schemeClr val="tx1"/>
                          </a:solidFill>
                          <a:latin typeface="游ゴシック" panose="020B0400000000000000" pitchFamily="50" charset="-128"/>
                          <a:ea typeface="游ゴシック" panose="020B0400000000000000" pitchFamily="50" charset="-128"/>
                        </a:rPr>
                        <a:t> 策定時：</a:t>
                      </a:r>
                      <a:r>
                        <a:rPr kumimoji="1" lang="en-US" altLang="zh-TW" sz="1000" b="1" dirty="0" smtClean="0">
                          <a:solidFill>
                            <a:schemeClr val="tx1"/>
                          </a:solidFill>
                          <a:latin typeface="游ゴシック" panose="020B0400000000000000" pitchFamily="50" charset="-128"/>
                          <a:ea typeface="游ゴシック" panose="020B0400000000000000" pitchFamily="50" charset="-128"/>
                        </a:rPr>
                        <a:t>H25-27</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smtClean="0">
                          <a:solidFill>
                            <a:schemeClr val="tx1"/>
                          </a:solidFill>
                          <a:latin typeface="游ゴシック" panose="020B0400000000000000" pitchFamily="50" charset="-128"/>
                          <a:ea typeface="游ゴシック" panose="020B0400000000000000" pitchFamily="50" charset="-128"/>
                        </a:rPr>
                        <a:t> 現</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在：</a:t>
                      </a:r>
                      <a:r>
                        <a:rPr kumimoji="1" lang="en-US" altLang="zh-TW" sz="1000" b="1" dirty="0" smtClean="0">
                          <a:solidFill>
                            <a:schemeClr val="tx1"/>
                          </a:solidFill>
                          <a:latin typeface="游ゴシック" panose="020B0400000000000000" pitchFamily="50" charset="-128"/>
                          <a:ea typeface="游ゴシック" panose="020B0400000000000000" pitchFamily="50" charset="-128"/>
                        </a:rPr>
                        <a:t>H</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28-30</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229</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5970246"/>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2</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33</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896529"/>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25</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7007879"/>
                  </a:ext>
                </a:extLst>
              </a:tr>
            </a:tbl>
          </a:graphicData>
        </a:graphic>
      </p:graphicFrame>
      <p:sp>
        <p:nvSpPr>
          <p:cNvPr id="18" name="正方形/長方形 17"/>
          <p:cNvSpPr/>
          <p:nvPr/>
        </p:nvSpPr>
        <p:spPr>
          <a:xfrm>
            <a:off x="591969" y="6226181"/>
            <a:ext cx="8565886" cy="415498"/>
          </a:xfrm>
          <a:prstGeom prst="rect">
            <a:avLst/>
          </a:prstGeom>
        </p:spPr>
        <p:txBody>
          <a:bodyPr wrap="square">
            <a:spAutoFit/>
          </a:bodyPr>
          <a:lstStyle/>
          <a:p>
            <a:pPr>
              <a:spcAft>
                <a:spcPts val="0"/>
              </a:spcAft>
            </a:pPr>
            <a:r>
              <a:rPr lang="en-US" altLang="ja-JP" sz="1050" kern="100" dirty="0" smtClean="0">
                <a:latin typeface="+mn-ea"/>
                <a:cs typeface="Times New Roman" panose="02020603050405020304" pitchFamily="18" charset="0"/>
              </a:rPr>
              <a:t>1</a:t>
            </a:r>
            <a:r>
              <a:rPr lang="ja-JP" altLang="en-US" sz="1050" kern="100" dirty="0" smtClean="0">
                <a:latin typeface="+mn-ea"/>
                <a:cs typeface="Times New Roman" panose="02020603050405020304" pitchFamily="18" charset="0"/>
              </a:rPr>
              <a:t>：</a:t>
            </a:r>
            <a:r>
              <a:rPr lang="ja-JP" altLang="ja-JP" sz="1050" kern="100" dirty="0" smtClean="0">
                <a:latin typeface="+mn-ea"/>
                <a:cs typeface="Times New Roman" panose="02020603050405020304" pitchFamily="18" charset="0"/>
              </a:rPr>
              <a:t>「</a:t>
            </a:r>
            <a:r>
              <a:rPr lang="ja-JP" altLang="ja-JP" sz="1050" kern="100" dirty="0">
                <a:latin typeface="+mn-ea"/>
                <a:cs typeface="Times New Roman" panose="02020603050405020304" pitchFamily="18" charset="0"/>
              </a:rPr>
              <a:t>お口の健康」と「食育」に関するアンケート（大阪府</a:t>
            </a:r>
            <a:r>
              <a:rPr lang="ja-JP" altLang="ja-JP" sz="1050" kern="100" dirty="0" smtClean="0">
                <a:latin typeface="+mn-ea"/>
                <a:cs typeface="Times New Roman" panose="02020603050405020304" pitchFamily="18" charset="0"/>
              </a:rPr>
              <a:t>）</a:t>
            </a:r>
            <a:r>
              <a:rPr lang="en-US" altLang="ja-JP" sz="1050" kern="100" dirty="0" smtClean="0">
                <a:latin typeface="+mn-ea"/>
                <a:cs typeface="Times New Roman" panose="02020603050405020304" pitchFamily="18" charset="0"/>
              </a:rPr>
              <a:t>/</a:t>
            </a:r>
            <a:r>
              <a:rPr lang="ja-JP" altLang="en-US" sz="1050" kern="100" dirty="0" smtClean="0">
                <a:latin typeface="+mn-ea"/>
                <a:cs typeface="Times New Roman" panose="02020603050405020304" pitchFamily="18" charset="0"/>
              </a:rPr>
              <a:t>健康に関する意識調査（</a:t>
            </a:r>
            <a:r>
              <a:rPr lang="ja-JP" altLang="en-US" sz="1050" kern="100" dirty="0">
                <a:latin typeface="+mn-ea"/>
                <a:cs typeface="Times New Roman" panose="02020603050405020304" pitchFamily="18" charset="0"/>
              </a:rPr>
              <a:t>大阪府）（計画策定時</a:t>
            </a:r>
            <a:r>
              <a:rPr lang="en-US" altLang="ja-JP" sz="1050" kern="100" dirty="0">
                <a:latin typeface="+mn-ea"/>
                <a:cs typeface="Times New Roman" panose="02020603050405020304" pitchFamily="18" charset="0"/>
              </a:rPr>
              <a:t>/</a:t>
            </a:r>
            <a:r>
              <a:rPr lang="ja-JP" altLang="en-US" sz="1050" kern="100" dirty="0">
                <a:latin typeface="+mn-ea"/>
                <a:cs typeface="Times New Roman" panose="02020603050405020304" pitchFamily="18" charset="0"/>
              </a:rPr>
              <a:t>現在の状況）</a:t>
            </a:r>
            <a:r>
              <a:rPr lang="ja-JP" altLang="en-US" sz="1050" kern="100" dirty="0" smtClean="0">
                <a:latin typeface="+mn-ea"/>
                <a:cs typeface="Times New Roman" panose="02020603050405020304" pitchFamily="18" charset="0"/>
              </a:rPr>
              <a:t>　　</a:t>
            </a:r>
            <a:endParaRPr lang="en-US" altLang="ja-JP" sz="1050" kern="100" dirty="0" smtClean="0">
              <a:latin typeface="+mn-ea"/>
              <a:cs typeface="Times New Roman" panose="02020603050405020304" pitchFamily="18" charset="0"/>
            </a:endParaRPr>
          </a:p>
          <a:p>
            <a:pPr>
              <a:spcAft>
                <a:spcPts val="0"/>
              </a:spcAft>
            </a:pPr>
            <a:r>
              <a:rPr lang="en-US" altLang="ja-JP" sz="1050" kern="100" dirty="0" smtClean="0">
                <a:latin typeface="+mn-ea"/>
                <a:cs typeface="Times New Roman" panose="02020603050405020304" pitchFamily="18" charset="0"/>
              </a:rPr>
              <a:t>2</a:t>
            </a:r>
            <a:r>
              <a:rPr lang="ja-JP" altLang="en-US" sz="1050" kern="100" dirty="0" smtClean="0">
                <a:latin typeface="+mn-ea"/>
                <a:cs typeface="Times New Roman" panose="02020603050405020304" pitchFamily="18" charset="0"/>
              </a:rPr>
              <a:t>･</a:t>
            </a:r>
            <a:r>
              <a:rPr lang="en-US" altLang="ja-JP" sz="1050" kern="100" dirty="0" smtClean="0">
                <a:latin typeface="+mn-ea"/>
                <a:cs typeface="Times New Roman" panose="02020603050405020304" pitchFamily="18" charset="0"/>
              </a:rPr>
              <a:t>3</a:t>
            </a:r>
            <a:r>
              <a:rPr lang="ja-JP" altLang="en-US" sz="1050" kern="100" dirty="0" smtClean="0">
                <a:latin typeface="+mn-ea"/>
                <a:cs typeface="Times New Roman" panose="02020603050405020304" pitchFamily="18" charset="0"/>
              </a:rPr>
              <a:t>：</a:t>
            </a:r>
            <a:r>
              <a:rPr lang="ja-JP" altLang="ja-JP" sz="1050" kern="100" dirty="0" smtClean="0">
                <a:latin typeface="+mn-ea"/>
                <a:cs typeface="Times New Roman" panose="02020603050405020304" pitchFamily="18" charset="0"/>
              </a:rPr>
              <a:t>国民健康・栄養調査（厚生労働省）</a:t>
            </a:r>
            <a:endParaRPr lang="en-US" altLang="ja-JP" sz="1050" kern="100" dirty="0" smtClean="0">
              <a:latin typeface="+mn-ea"/>
              <a:cs typeface="Times New Roman" panose="02020603050405020304" pitchFamily="18" charset="0"/>
            </a:endParaRPr>
          </a:p>
        </p:txBody>
      </p:sp>
    </p:spTree>
    <p:extLst>
      <p:ext uri="{BB962C8B-B14F-4D97-AF65-F5344CB8AC3E}">
        <p14:creationId xmlns:p14="http://schemas.microsoft.com/office/powerpoint/2010/main" val="787188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86437" y="237560"/>
            <a:ext cx="9360000" cy="63726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74696" y="3882921"/>
            <a:ext cx="8722062" cy="1015663"/>
          </a:xfrm>
          <a:prstGeom prst="rect">
            <a:avLst/>
          </a:prstGeom>
        </p:spPr>
        <p:txBody>
          <a:bodyPr wrap="square">
            <a:spAutoFit/>
          </a:bodyPr>
          <a:lstStyle/>
          <a:p>
            <a:pPr algn="just">
              <a:spcAft>
                <a:spcPts val="0"/>
              </a:spcAft>
            </a:pPr>
            <a:r>
              <a:rPr lang="ja-JP" altLang="en-US" sz="1000" kern="100" dirty="0" smtClean="0">
                <a:latin typeface="+mn-ea"/>
                <a:cs typeface="Times New Roman" panose="02020603050405020304" pitchFamily="18" charset="0"/>
              </a:rPr>
              <a:t>４ </a:t>
            </a:r>
            <a:r>
              <a:rPr lang="ja-JP" altLang="ja-JP" sz="1000" kern="100" dirty="0" smtClean="0">
                <a:latin typeface="+mn-ea"/>
                <a:cs typeface="Times New Roman" panose="02020603050405020304" pitchFamily="18" charset="0"/>
              </a:rPr>
              <a:t>国民</a:t>
            </a:r>
            <a:r>
              <a:rPr lang="ja-JP" altLang="ja-JP" sz="1000" kern="100" dirty="0">
                <a:latin typeface="+mn-ea"/>
                <a:cs typeface="Times New Roman" panose="02020603050405020304" pitchFamily="18" charset="0"/>
              </a:rPr>
              <a:t>健康・栄養調査（厚生労働省</a:t>
            </a:r>
            <a:r>
              <a:rPr lang="ja-JP" altLang="ja-JP" sz="1000" kern="100" dirty="0" smtClean="0">
                <a:latin typeface="+mn-ea"/>
                <a:cs typeface="Times New Roman" panose="02020603050405020304" pitchFamily="18" charset="0"/>
              </a:rPr>
              <a:t>）</a:t>
            </a:r>
            <a:endParaRPr lang="en-US" altLang="ja-JP" sz="1000" kern="100" dirty="0" smtClean="0">
              <a:latin typeface="+mn-ea"/>
              <a:cs typeface="Times New Roman" panose="02020603050405020304" pitchFamily="18" charset="0"/>
            </a:endParaRPr>
          </a:p>
          <a:p>
            <a:pPr algn="just">
              <a:spcAft>
                <a:spcPts val="0"/>
              </a:spcAft>
            </a:pPr>
            <a:r>
              <a:rPr lang="ja-JP" altLang="en-US" sz="1000" kern="100" dirty="0" smtClean="0">
                <a:latin typeface="+mn-ea"/>
                <a:cs typeface="Times New Roman" panose="02020603050405020304" pitchFamily="18" charset="0"/>
              </a:rPr>
              <a:t>５ 大阪版健康・栄養調査（大阪府）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現在の状況</a:t>
            </a:r>
            <a:r>
              <a:rPr lang="ja-JP" altLang="en-US" sz="1000" kern="100" dirty="0" smtClean="0">
                <a:latin typeface="+mn-ea"/>
                <a:cs typeface="Times New Roman" panose="02020603050405020304" pitchFamily="18" charset="0"/>
              </a:rPr>
              <a:t>）</a:t>
            </a:r>
          </a:p>
          <a:p>
            <a:pPr algn="just">
              <a:spcAft>
                <a:spcPts val="0"/>
              </a:spcAft>
            </a:pPr>
            <a:r>
              <a:rPr lang="ja-JP" altLang="en-US" sz="1000" kern="100" dirty="0" smtClean="0">
                <a:latin typeface="+mn-ea"/>
                <a:cs typeface="Times New Roman" panose="02020603050405020304" pitchFamily="18" charset="0"/>
              </a:rPr>
              <a:t>６ 大阪府教育庁調べ</a:t>
            </a:r>
          </a:p>
          <a:p>
            <a:pPr algn="just">
              <a:spcAft>
                <a:spcPts val="0"/>
              </a:spcAft>
            </a:pPr>
            <a:r>
              <a:rPr lang="ja-JP" altLang="en-US" sz="1000" kern="100" dirty="0" smtClean="0">
                <a:latin typeface="+mn-ea"/>
                <a:cs typeface="Times New Roman" panose="02020603050405020304" pitchFamily="18" charset="0"/>
              </a:rPr>
              <a:t>７ 大阪</a:t>
            </a:r>
            <a:r>
              <a:rPr lang="ja-JP" altLang="en-US" sz="1000" kern="100" dirty="0">
                <a:latin typeface="+mn-ea"/>
                <a:cs typeface="Times New Roman" panose="02020603050405020304" pitchFamily="18" charset="0"/>
              </a:rPr>
              <a:t>ヘルシー外食推進協議会調べ、大阪府健康医療部健康推進室調べ</a:t>
            </a:r>
          </a:p>
          <a:p>
            <a:pPr algn="just">
              <a:spcAft>
                <a:spcPts val="0"/>
              </a:spcAft>
            </a:pPr>
            <a:r>
              <a:rPr lang="ja-JP" altLang="en-US" sz="1000" kern="100" dirty="0" smtClean="0">
                <a:latin typeface="+mn-ea"/>
                <a:cs typeface="Times New Roman" panose="02020603050405020304" pitchFamily="18" charset="0"/>
              </a:rPr>
              <a:t>８家族共食   大阪版</a:t>
            </a:r>
            <a:r>
              <a:rPr lang="ja-JP" altLang="en-US" sz="1000" kern="100" dirty="0">
                <a:latin typeface="+mn-ea"/>
                <a:cs typeface="Times New Roman" panose="02020603050405020304" pitchFamily="18" charset="0"/>
              </a:rPr>
              <a:t>健康・栄養調査（大阪府</a:t>
            </a:r>
            <a:r>
              <a:rPr lang="ja-JP" altLang="en-US" sz="1000" kern="100" dirty="0" smtClean="0">
                <a:latin typeface="+mn-ea"/>
                <a:cs typeface="Times New Roman" panose="02020603050405020304" pitchFamily="18" charset="0"/>
              </a:rPr>
              <a:t>）</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現在の状況</a:t>
            </a:r>
            <a:r>
              <a:rPr lang="ja-JP" altLang="en-US" sz="1000" kern="100" dirty="0" smtClean="0">
                <a:latin typeface="+mn-ea"/>
                <a:cs typeface="Times New Roman" panose="02020603050405020304" pitchFamily="18" charset="0"/>
              </a:rPr>
              <a:t>）</a:t>
            </a:r>
            <a:endParaRPr lang="en-US" altLang="ja-JP" sz="1000" kern="100" dirty="0" smtClean="0">
              <a:latin typeface="+mn-ea"/>
              <a:cs typeface="Times New Roman" panose="02020603050405020304" pitchFamily="18" charset="0"/>
            </a:endParaRPr>
          </a:p>
          <a:p>
            <a:pPr algn="just">
              <a:spcAft>
                <a:spcPts val="0"/>
              </a:spcAft>
            </a:pPr>
            <a:r>
              <a:rPr lang="ja-JP" altLang="en-US" sz="1000" kern="100" dirty="0" smtClean="0">
                <a:latin typeface="+mn-ea"/>
                <a:cs typeface="Times New Roman" panose="02020603050405020304" pitchFamily="18" charset="0"/>
              </a:rPr>
              <a:t>　地域共食 「</a:t>
            </a:r>
            <a:r>
              <a:rPr lang="ja-JP" altLang="en-US" sz="1000" kern="100" dirty="0">
                <a:latin typeface="+mn-ea"/>
                <a:cs typeface="Times New Roman" panose="02020603050405020304" pitchFamily="18" charset="0"/>
              </a:rPr>
              <a:t>お口の健康」と「食育」に関するアンケート（</a:t>
            </a:r>
            <a:r>
              <a:rPr lang="ja-JP" altLang="en-US" sz="1000" kern="100" dirty="0" smtClean="0">
                <a:latin typeface="+mn-ea"/>
                <a:cs typeface="Times New Roman" panose="02020603050405020304" pitchFamily="18" charset="0"/>
              </a:rPr>
              <a:t>大阪府）</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健康に関する意識調査（大阪府）（計画策定時</a:t>
            </a:r>
            <a:r>
              <a:rPr lang="en-US" altLang="ja-JP" sz="1000" kern="100" dirty="0">
                <a:latin typeface="+mn-ea"/>
                <a:cs typeface="Times New Roman" panose="02020603050405020304" pitchFamily="18" charset="0"/>
              </a:rPr>
              <a:t>/</a:t>
            </a:r>
            <a:r>
              <a:rPr lang="ja-JP" altLang="en-US" sz="1000" kern="100" dirty="0">
                <a:latin typeface="+mn-ea"/>
                <a:cs typeface="Times New Roman" panose="02020603050405020304" pitchFamily="18" charset="0"/>
              </a:rPr>
              <a:t>現在の状況</a:t>
            </a:r>
            <a:r>
              <a:rPr lang="ja-JP" altLang="en-US" sz="1000" kern="100" dirty="0" smtClean="0">
                <a:latin typeface="+mn-ea"/>
                <a:cs typeface="Times New Roman" panose="02020603050405020304" pitchFamily="18" charset="0"/>
              </a:rPr>
              <a:t>）</a:t>
            </a:r>
            <a:endParaRPr lang="en-US" altLang="ja-JP" sz="1000" kern="100" dirty="0" smtClean="0">
              <a:latin typeface="+mn-ea"/>
              <a:cs typeface="Times New Roman" panose="02020603050405020304" pitchFamily="18" charset="0"/>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1310908920"/>
              </p:ext>
            </p:extLst>
          </p:nvPr>
        </p:nvGraphicFramePr>
        <p:xfrm>
          <a:off x="591969" y="385478"/>
          <a:ext cx="8722062" cy="3401010"/>
        </p:xfrm>
        <a:graphic>
          <a:graphicData uri="http://schemas.openxmlformats.org/drawingml/2006/table">
            <a:tbl>
              <a:tblPr firstRow="1" firstCol="1" bandRow="1">
                <a:tableStyleId>{5C22544A-7EE6-4342-B048-85BDC9FD1C3A}</a:tableStyleId>
              </a:tblPr>
              <a:tblGrid>
                <a:gridCol w="269029">
                  <a:extLst>
                    <a:ext uri="{9D8B030D-6E8A-4147-A177-3AD203B41FA5}">
                      <a16:colId xmlns:a16="http://schemas.microsoft.com/office/drawing/2014/main" val="20000"/>
                    </a:ext>
                  </a:extLst>
                </a:gridCol>
                <a:gridCol w="1823475">
                  <a:extLst>
                    <a:ext uri="{9D8B030D-6E8A-4147-A177-3AD203B41FA5}">
                      <a16:colId xmlns:a16="http://schemas.microsoft.com/office/drawing/2014/main" val="20001"/>
                    </a:ext>
                  </a:extLst>
                </a:gridCol>
                <a:gridCol w="1309303">
                  <a:extLst>
                    <a:ext uri="{9D8B030D-6E8A-4147-A177-3AD203B41FA5}">
                      <a16:colId xmlns:a16="http://schemas.microsoft.com/office/drawing/2014/main" val="2382597531"/>
                    </a:ext>
                  </a:extLst>
                </a:gridCol>
                <a:gridCol w="925483">
                  <a:extLst>
                    <a:ext uri="{9D8B030D-6E8A-4147-A177-3AD203B41FA5}">
                      <a16:colId xmlns:a16="http://schemas.microsoft.com/office/drawing/2014/main" val="1518054483"/>
                    </a:ext>
                  </a:extLst>
                </a:gridCol>
                <a:gridCol w="1464924">
                  <a:extLst>
                    <a:ext uri="{9D8B030D-6E8A-4147-A177-3AD203B41FA5}">
                      <a16:colId xmlns:a16="http://schemas.microsoft.com/office/drawing/2014/main" val="20003"/>
                    </a:ext>
                  </a:extLst>
                </a:gridCol>
                <a:gridCol w="1464924">
                  <a:extLst>
                    <a:ext uri="{9D8B030D-6E8A-4147-A177-3AD203B41FA5}">
                      <a16:colId xmlns:a16="http://schemas.microsoft.com/office/drawing/2014/main" val="2204503950"/>
                    </a:ext>
                  </a:extLst>
                </a:gridCol>
                <a:gridCol w="1464924">
                  <a:extLst>
                    <a:ext uri="{9D8B030D-6E8A-4147-A177-3AD203B41FA5}">
                      <a16:colId xmlns:a16="http://schemas.microsoft.com/office/drawing/2014/main" val="20004"/>
                    </a:ext>
                  </a:extLst>
                </a:gridCol>
              </a:tblGrid>
              <a:tr h="208752">
                <a:tc>
                  <a:txBody>
                    <a:bodyPr/>
                    <a:lstStyle/>
                    <a:p>
                      <a:pPr algn="ctr" fontAlgn="auto">
                        <a:lnSpc>
                          <a:spcPts val="1600"/>
                        </a:lnSpc>
                        <a:spcAft>
                          <a:spcPts val="0"/>
                        </a:spcAft>
                      </a:pPr>
                      <a:r>
                        <a:rPr lang="en-US" sz="1200" b="1" dirty="0">
                          <a:solidFill>
                            <a:schemeClr val="tx1"/>
                          </a:solidFill>
                          <a:effectLst/>
                          <a:latin typeface="游ゴシック" panose="020B0400000000000000" pitchFamily="50" charset="-128"/>
                          <a:ea typeface="游ゴシック" panose="020B0400000000000000" pitchFamily="50" charset="-128"/>
                        </a:rPr>
                        <a:t> </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solidFill>
                            <a:schemeClr val="bg1"/>
                          </a:solidFill>
                          <a:effectLst/>
                          <a:latin typeface="游ゴシック" panose="020B0400000000000000" pitchFamily="50" charset="-128"/>
                          <a:ea typeface="游ゴシック" panose="020B0400000000000000" pitchFamily="50" charset="-128"/>
                        </a:rPr>
                        <a:t>個別目標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smtClean="0">
                          <a:solidFill>
                            <a:schemeClr val="bg1"/>
                          </a:solidFill>
                          <a:effectLst/>
                          <a:latin typeface="游ゴシック" panose="020B0400000000000000" pitchFamily="50" charset="-128"/>
                          <a:ea typeface="游ゴシック" panose="020B0400000000000000" pitchFamily="50" charset="-128"/>
                        </a:rPr>
                        <a:t>計画策定時</a:t>
                      </a:r>
                      <a:r>
                        <a:rPr lang="ja-JP" sz="1200" b="1" dirty="0" smtClean="0">
                          <a:solidFill>
                            <a:schemeClr val="bg1"/>
                          </a:solidFill>
                          <a:effectLst/>
                          <a:latin typeface="游ゴシック" panose="020B0400000000000000" pitchFamily="50" charset="-128"/>
                          <a:ea typeface="游ゴシック" panose="020B0400000000000000" pitchFamily="50" charset="-128"/>
                        </a:rPr>
                        <a:t>の状況</a:t>
                      </a:r>
                      <a:endParaRPr lang="en-US" altLang="ja-JP" sz="1200" b="1" dirty="0" smtClean="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solidFill>
                            <a:schemeClr val="bg1"/>
                          </a:solidFill>
                          <a:effectLst/>
                          <a:latin typeface="游ゴシック" panose="020B0400000000000000" pitchFamily="50" charset="-128"/>
                          <a:ea typeface="游ゴシック" panose="020B0400000000000000" pitchFamily="50" charset="-128"/>
                        </a:rPr>
                        <a:t>現在の状況</a:t>
                      </a:r>
                      <a:endParaRPr lang="en-US" altLang="ja-JP" sz="1200" b="1" dirty="0" smtClean="0">
                        <a:solidFill>
                          <a:schemeClr val="bg1"/>
                        </a:solidFill>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solidFill>
                            <a:schemeClr val="bg1"/>
                          </a:solidFill>
                          <a:effectLst/>
                          <a:latin typeface="游ゴシック" panose="020B0400000000000000" pitchFamily="50" charset="-128"/>
                          <a:ea typeface="游ゴシック" panose="020B0400000000000000" pitchFamily="50" charset="-128"/>
                        </a:rPr>
                        <a:t>2023</a:t>
                      </a:r>
                      <a:r>
                        <a:rPr lang="ja-JP" sz="1200" b="1" dirty="0">
                          <a:solidFill>
                            <a:schemeClr val="bg1"/>
                          </a:solidFill>
                          <a:effectLst/>
                          <a:latin typeface="游ゴシック" panose="020B0400000000000000" pitchFamily="50" charset="-128"/>
                          <a:ea typeface="游ゴシック" panose="020B0400000000000000" pitchFamily="50" charset="-128"/>
                        </a:rPr>
                        <a:t>年度の目標</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70514">
                <a:tc>
                  <a:txBody>
                    <a:bodyPr/>
                    <a:lstStyle/>
                    <a:p>
                      <a:pPr algn="ctr" fontAlgn="auto">
                        <a:lnSpc>
                          <a:spcPts val="1600"/>
                        </a:lnSpc>
                        <a:spcAft>
                          <a:spcPts val="0"/>
                        </a:spcAft>
                      </a:pPr>
                      <a:r>
                        <a:rPr lang="ja-JP" altLang="en-US"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４</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食塩摂取量の減少</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smtClean="0">
                          <a:solidFill>
                            <a:schemeClr val="tx1"/>
                          </a:solidFill>
                          <a:latin typeface="游ゴシック" panose="020B0400000000000000" pitchFamily="50" charset="-128"/>
                          <a:ea typeface="游ゴシック" panose="020B0400000000000000" pitchFamily="50" charset="-128"/>
                        </a:rPr>
                        <a:t> </a:t>
                      </a:r>
                      <a:r>
                        <a:rPr kumimoji="1" lang="zh-TW" altLang="en-US" sz="1000" b="1" baseline="0" dirty="0" smtClean="0">
                          <a:solidFill>
                            <a:schemeClr val="tx1"/>
                          </a:solidFill>
                          <a:latin typeface="游ゴシック" panose="020B0400000000000000" pitchFamily="50" charset="-128"/>
                          <a:ea typeface="游ゴシック" panose="020B0400000000000000" pitchFamily="50" charset="-128"/>
                        </a:rPr>
                        <a:t> </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策定時：</a:t>
                      </a:r>
                      <a:r>
                        <a:rPr kumimoji="1" lang="en-US" altLang="zh-TW" sz="1000" b="1" dirty="0" smtClean="0">
                          <a:solidFill>
                            <a:schemeClr val="tx1"/>
                          </a:solidFill>
                          <a:latin typeface="游ゴシック" panose="020B0400000000000000" pitchFamily="50" charset="-128"/>
                          <a:ea typeface="游ゴシック" panose="020B0400000000000000" pitchFamily="50" charset="-128"/>
                        </a:rPr>
                        <a:t>H25-27</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smtClean="0">
                          <a:solidFill>
                            <a:schemeClr val="tx1"/>
                          </a:solidFill>
                          <a:latin typeface="游ゴシック" panose="020B0400000000000000" pitchFamily="50" charset="-128"/>
                          <a:ea typeface="游ゴシック" panose="020B0400000000000000" pitchFamily="50" charset="-128"/>
                        </a:rPr>
                        <a:t>  現</a:t>
                      </a:r>
                      <a:r>
                        <a:rPr kumimoji="1" lang="ja-JP" altLang="en-US" sz="1000" b="1" dirty="0" smtClean="0">
                          <a:solidFill>
                            <a:schemeClr val="tx1"/>
                          </a:solidFill>
                          <a:latin typeface="游ゴシック" panose="020B0400000000000000" pitchFamily="50" charset="-128"/>
                          <a:ea typeface="游ゴシック" panose="020B0400000000000000" pitchFamily="50" charset="-128"/>
                        </a:rPr>
                        <a:t>　</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在：</a:t>
                      </a:r>
                      <a:r>
                        <a:rPr kumimoji="1" lang="en-US" altLang="zh-TW" sz="1000" b="1" dirty="0" smtClean="0">
                          <a:solidFill>
                            <a:schemeClr val="tx1"/>
                          </a:solidFill>
                          <a:latin typeface="游ゴシック" panose="020B0400000000000000" pitchFamily="50" charset="-128"/>
                          <a:ea typeface="游ゴシック" panose="020B0400000000000000" pitchFamily="50" charset="-128"/>
                        </a:rPr>
                        <a:t>H</a:t>
                      </a:r>
                      <a:r>
                        <a:rPr kumimoji="1" lang="en-US" altLang="ja-JP" sz="1000" b="1" dirty="0" smtClean="0">
                          <a:solidFill>
                            <a:schemeClr val="tx1"/>
                          </a:solidFill>
                          <a:latin typeface="游ゴシック" panose="020B0400000000000000" pitchFamily="50" charset="-128"/>
                          <a:ea typeface="游ゴシック" panose="020B0400000000000000" pitchFamily="50" charset="-128"/>
                        </a:rPr>
                        <a:t>28-30</a:t>
                      </a:r>
                      <a:r>
                        <a:rPr kumimoji="1" lang="zh-TW" altLang="en-US" sz="1000" b="1" dirty="0" smtClean="0">
                          <a:solidFill>
                            <a:schemeClr val="tx1"/>
                          </a:solidFill>
                          <a:latin typeface="游ゴシック" panose="020B0400000000000000" pitchFamily="50" charset="-128"/>
                          <a:ea typeface="游ゴシック" panose="020B0400000000000000" pitchFamily="50" charset="-128"/>
                        </a:rPr>
                        <a:t>平均</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9.4g</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9.5</a:t>
                      </a:r>
                      <a:r>
                        <a:rPr lang="ja-JP" altLang="en-US" sz="1200" b="1" i="0" u="none" strike="noStrike" dirty="0" err="1"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2886">
                <a:tc>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5</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よく噛んで食べることに気をつけている</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府民の割合の増加</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55.4%</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mn-ea"/>
                        </a:rPr>
                        <a:t>67.6%</a:t>
                      </a:r>
                      <a:r>
                        <a:rPr lang="ja-JP" altLang="en-US" sz="1200" b="1" i="0" u="none" strike="noStrike" dirty="0" smtClean="0">
                          <a:solidFill>
                            <a:schemeClr val="tx1"/>
                          </a:solidFill>
                          <a:effectLst/>
                          <a:latin typeface="游ゴシック" panose="020B0400000000000000" pitchFamily="50" charset="-128"/>
                          <a:ea typeface="+mn-ea"/>
                        </a:rPr>
                        <a:t>（</a:t>
                      </a:r>
                      <a:r>
                        <a:rPr lang="en-US" altLang="ja-JP" sz="1200" b="1" i="0" u="none" strike="noStrike" dirty="0" smtClean="0">
                          <a:solidFill>
                            <a:schemeClr val="tx1"/>
                          </a:solidFill>
                          <a:effectLst/>
                          <a:latin typeface="游ゴシック" panose="020B0400000000000000" pitchFamily="50" charset="-128"/>
                          <a:ea typeface="+mn-ea"/>
                        </a:rPr>
                        <a:t>R2</a:t>
                      </a:r>
                      <a:r>
                        <a:rPr lang="ja-JP" altLang="en-US" sz="1200" b="1" i="0" u="none" strike="noStrike" dirty="0" smtClean="0">
                          <a:solidFill>
                            <a:schemeClr val="tx1"/>
                          </a:solidFill>
                          <a:effectLst/>
                          <a:latin typeface="游ゴシック" panose="020B0400000000000000" pitchFamily="50" charset="-128"/>
                          <a:ea typeface="+mn-ea"/>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60%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以上</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629543"/>
                  </a:ext>
                </a:extLst>
              </a:tr>
              <a:tr h="352886">
                <a:tc>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6</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学校評価で食育を評価している小・中学校の割合の増加</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60.3%</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87.7%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R1 </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1411882"/>
                  </a:ext>
                </a:extLst>
              </a:tr>
              <a:tr h="352886">
                <a:tc rowSpan="3">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7</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ヘルシーメニューを提供する飲食店・特定給食施設等の増加</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「うちのお店も健康づくり</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応援団の店」協力店舗数</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12,650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13,638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R1</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13,500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602226"/>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00000"/>
                        </a:lnSpc>
                      </a:pPr>
                      <a:r>
                        <a:rPr kumimoji="1" lang="en-US" altLang="ja-JP" sz="1200" b="1" dirty="0" smtClean="0">
                          <a:solidFill>
                            <a:schemeClr val="tx1"/>
                          </a:solidFill>
                          <a:latin typeface="游ゴシック" panose="020B0400000000000000" pitchFamily="50" charset="-128"/>
                          <a:ea typeface="游ゴシック" panose="020B0400000000000000" pitchFamily="50" charset="-128"/>
                        </a:rPr>
                        <a:t>V.O.S.</a:t>
                      </a:r>
                      <a:r>
                        <a:rPr kumimoji="1" lang="ja-JP" altLang="en-US" sz="1200" b="1" dirty="0" smtClean="0">
                          <a:solidFill>
                            <a:schemeClr val="tx1"/>
                          </a:solidFill>
                          <a:latin typeface="游ゴシック" panose="020B0400000000000000" pitchFamily="50" charset="-128"/>
                          <a:ea typeface="游ゴシック" panose="020B0400000000000000" pitchFamily="50" charset="-128"/>
                        </a:rPr>
                        <a:t>メニューロゴマーク使用承認件数</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飲食店等</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H29</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230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R3.2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末）</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en-US" altLang="ja-JP"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998687"/>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給食施設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117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R3.2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末）</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00000"/>
                        </a:lnSpc>
                        <a:spcAft>
                          <a:spcPts val="0"/>
                        </a:spcAft>
                      </a:pP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4933809"/>
                  </a:ext>
                </a:extLst>
              </a:tr>
              <a:tr h="352886">
                <a:tc rowSpan="2">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8</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2">
                  <a:txBody>
                    <a:bodyPr/>
                    <a:lstStyle/>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誰かと一緒に食べる</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「共食」の増加</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朝食又は夕食等を家族と一緒に食べる「共食」の回数</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9.9</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11</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402750"/>
                  </a:ext>
                </a:extLst>
              </a:tr>
              <a:tr h="529329">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spcAft>
                          <a:spcPts val="0"/>
                        </a:spcAft>
                      </a:pP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地域や職場等の所属コミュニティで共食したいと思う人が共食する割合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77.6</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26.3%</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80%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547337"/>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790708787"/>
              </p:ext>
            </p:extLst>
          </p:nvPr>
        </p:nvGraphicFramePr>
        <p:xfrm>
          <a:off x="591969" y="5224190"/>
          <a:ext cx="8722062" cy="1242309"/>
        </p:xfrm>
        <a:graphic>
          <a:graphicData uri="http://schemas.openxmlformats.org/drawingml/2006/table">
            <a:tbl>
              <a:tblPr firstRow="1" bandRow="1">
                <a:tableStyleId>{5C22544A-7EE6-4342-B048-85BDC9FD1C3A}</a:tableStyleId>
              </a:tblPr>
              <a:tblGrid>
                <a:gridCol w="8722062">
                  <a:extLst>
                    <a:ext uri="{9D8B030D-6E8A-4147-A177-3AD203B41FA5}">
                      <a16:colId xmlns:a16="http://schemas.microsoft.com/office/drawing/2014/main" val="1494947470"/>
                    </a:ext>
                  </a:extLst>
                </a:gridCol>
              </a:tblGrid>
              <a:tr h="1242309">
                <a:tc>
                  <a:txBody>
                    <a:bodyPr/>
                    <a:lstStyle/>
                    <a:p>
                      <a:pPr marL="174625" indent="-174625"/>
                      <a:r>
                        <a:rPr kumimoji="1" lang="ja-JP" altLang="en-US" sz="1100" b="1" dirty="0" smtClean="0">
                          <a:solidFill>
                            <a:schemeClr val="tx1"/>
                          </a:solidFill>
                          <a:latin typeface="+mn-ea"/>
                          <a:ea typeface="+mn-ea"/>
                        </a:rPr>
                        <a:t>▽府民一人ひとりが、健康的な食生活を実践できるよう、ライフステージ別の課題に応じた取組みが必要です。</a:t>
                      </a:r>
                    </a:p>
                    <a:p>
                      <a:pPr marL="174625" indent="-174625"/>
                      <a:r>
                        <a:rPr kumimoji="1" lang="ja-JP" altLang="en-US" sz="1100" b="1" dirty="0" smtClean="0">
                          <a:solidFill>
                            <a:schemeClr val="tx1"/>
                          </a:solidFill>
                          <a:latin typeface="+mn-ea"/>
                          <a:ea typeface="+mn-ea"/>
                        </a:rPr>
                        <a:t>▽よく噛んで食べるためには、歯を残すことが重要であり、歯と口の健康づくりを進めることが必要です。</a:t>
                      </a:r>
                    </a:p>
                    <a:p>
                      <a:pPr marL="174625" indent="-174625"/>
                      <a:r>
                        <a:rPr kumimoji="1" lang="ja-JP" altLang="en-US" sz="1100" b="1" dirty="0" smtClean="0">
                          <a:solidFill>
                            <a:schemeClr val="tx1"/>
                          </a:solidFill>
                          <a:latin typeface="+mn-ea"/>
                          <a:ea typeface="+mn-ea"/>
                        </a:rPr>
                        <a:t>▽男性に対しては肥満予防の対策、若い世代の女性に対しては健康的な体格についての理解を深める取組みが必要です。</a:t>
                      </a:r>
                    </a:p>
                    <a:p>
                      <a:pPr marL="174625" indent="-174625"/>
                      <a:r>
                        <a:rPr kumimoji="1" lang="ja-JP" altLang="en-US" sz="1100" b="1" dirty="0" smtClean="0">
                          <a:solidFill>
                            <a:schemeClr val="tx1"/>
                          </a:solidFill>
                          <a:latin typeface="+mn-ea"/>
                          <a:ea typeface="+mn-ea"/>
                        </a:rPr>
                        <a:t>▽小・中学校等において、食育がより効果的な取組みとなるよう、取組み内容・方法の工夫・改善が必要です。</a:t>
                      </a:r>
                    </a:p>
                    <a:p>
                      <a:pPr marL="174625" indent="-174625"/>
                      <a:r>
                        <a:rPr kumimoji="1" lang="ja-JP" altLang="en-US" sz="1100" b="1" dirty="0" smtClean="0">
                          <a:solidFill>
                            <a:schemeClr val="tx1"/>
                          </a:solidFill>
                          <a:latin typeface="+mn-ea"/>
                          <a:ea typeface="+mn-ea"/>
                        </a:rPr>
                        <a:t>▽外食・中食を利用して栄養バランスのとれた食生活を実践できるよう、外食・流通産業等と連携した取組みの強化が必要です。</a:t>
                      </a:r>
                    </a:p>
                    <a:p>
                      <a:pPr marL="174625" indent="-174625"/>
                      <a:r>
                        <a:rPr kumimoji="1" lang="ja-JP" altLang="en-US" sz="1100" b="1" dirty="0" smtClean="0">
                          <a:solidFill>
                            <a:schemeClr val="tx1"/>
                          </a:solidFill>
                          <a:latin typeface="+mn-ea"/>
                          <a:ea typeface="+mn-ea"/>
                        </a:rPr>
                        <a:t>▽家庭だけでなく、地域での共食を推進していくことが必要です。</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877115"/>
                  </a:ext>
                </a:extLst>
              </a:tr>
            </a:tbl>
          </a:graphicData>
        </a:graphic>
      </p:graphicFrame>
      <p:sp>
        <p:nvSpPr>
          <p:cNvPr id="9" name="Rectangle 1"/>
          <p:cNvSpPr>
            <a:spLocks noChangeArrowheads="1"/>
          </p:cNvSpPr>
          <p:nvPr/>
        </p:nvSpPr>
        <p:spPr bwMode="auto">
          <a:xfrm>
            <a:off x="286437" y="488563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3670522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3000" y="135000"/>
            <a:ext cx="9360000" cy="65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998622730"/>
              </p:ext>
            </p:extLst>
          </p:nvPr>
        </p:nvGraphicFramePr>
        <p:xfrm>
          <a:off x="633000" y="618413"/>
          <a:ext cx="8640000" cy="322580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3">
                  <a:extLst>
                    <a:ext uri="{9D8B030D-6E8A-4147-A177-3AD203B41FA5}">
                      <a16:colId xmlns:a16="http://schemas.microsoft.com/office/drawing/2014/main" val="89849022"/>
                    </a:ext>
                  </a:extLst>
                </a:gridCol>
              </a:tblGrid>
              <a:tr h="131796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mn-lt"/>
                          <a:ea typeface="+mn-ea"/>
                          <a:cs typeface="+mn-cs"/>
                        </a:rPr>
                        <a:t>取組</a:t>
                      </a:r>
                      <a:endParaRPr kumimoji="1" lang="ja-JP" altLang="en-US" sz="1600" b="1" i="0" u="none" strike="noStrike" kern="1200" cap="none" spc="0" normalizeH="0" baseline="0" noProof="0" dirty="0">
                        <a:ln>
                          <a:noFill/>
                        </a:ln>
                        <a:solidFill>
                          <a:schemeClr val="bg1"/>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■市町村を通じ、学校に向けて、国委託事業を活用した中学校の取組みついての情報提供</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■自宅でできる健康づくりの取組み情報をまとめた「おうちで健活」サイトを公開</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・家庭でできる健康レシピを紹介　・野菜バリバリ元気っ子ダンスを紹介</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■「おうちごはん」における</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の推進</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大阪いずみ市民生協：機関紙で</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メニュー紹介、宅配食材セットの</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承認（</a:t>
                      </a:r>
                      <a:r>
                        <a:rPr kumimoji="1" lang="en-US" altLang="ja-JP" sz="1100" b="1" dirty="0" smtClean="0">
                          <a:solidFill>
                            <a:schemeClr val="tx1"/>
                          </a:solidFill>
                          <a:latin typeface="+mn-ea"/>
                          <a:ea typeface="+mn-ea"/>
                        </a:rPr>
                        <a:t>54</a:t>
                      </a:r>
                      <a:r>
                        <a:rPr kumimoji="1" lang="ja-JP" altLang="en-US" sz="1100" b="1" dirty="0" smtClean="0">
                          <a:solidFill>
                            <a:schemeClr val="tx1"/>
                          </a:solidFill>
                          <a:latin typeface="+mn-ea"/>
                          <a:ea typeface="+mn-ea"/>
                        </a:rPr>
                        <a:t>商品）</a:t>
                      </a:r>
                    </a:p>
                    <a:p>
                      <a:pPr marL="174625" indent="-174625"/>
                      <a:r>
                        <a:rPr kumimoji="1" lang="ja-JP" altLang="en-US" sz="1100" b="1" dirty="0" smtClean="0">
                          <a:solidFill>
                            <a:schemeClr val="tx1"/>
                          </a:solidFill>
                          <a:latin typeface="+mn-ea"/>
                          <a:ea typeface="+mn-ea"/>
                        </a:rPr>
                        <a:t>　国保連：広報誌で</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メニュー紹介（</a:t>
                      </a:r>
                      <a:r>
                        <a:rPr kumimoji="1" lang="en-US" altLang="ja-JP" sz="1100" b="1" dirty="0" smtClean="0">
                          <a:solidFill>
                            <a:schemeClr val="tx1"/>
                          </a:solidFill>
                          <a:latin typeface="+mn-ea"/>
                          <a:ea typeface="+mn-ea"/>
                        </a:rPr>
                        <a:t>4</a:t>
                      </a:r>
                      <a:r>
                        <a:rPr kumimoji="1" lang="ja-JP" altLang="en-US" sz="1100" b="1" dirty="0" smtClean="0">
                          <a:solidFill>
                            <a:schemeClr val="tx1"/>
                          </a:solidFill>
                          <a:latin typeface="+mn-ea"/>
                          <a:ea typeface="+mn-ea"/>
                        </a:rPr>
                        <a:t>回）</a:t>
                      </a:r>
                      <a:endParaRPr kumimoji="1" lang="en-US" altLang="ja-JP" sz="1100" b="1" dirty="0" smtClean="0">
                        <a:solidFill>
                          <a:schemeClr val="tx1"/>
                        </a:solidFill>
                        <a:latin typeface="+mn-ea"/>
                        <a:ea typeface="+mn-ea"/>
                      </a:endParaRPr>
                    </a:p>
                    <a:p>
                      <a:pPr marL="174625" indent="-174625"/>
                      <a:r>
                        <a:rPr kumimoji="1" lang="en-US" altLang="ja-JP" sz="1100" b="1" dirty="0" smtClean="0">
                          <a:solidFill>
                            <a:schemeClr val="tx1"/>
                          </a:solidFill>
                          <a:latin typeface="+mn-ea"/>
                          <a:ea typeface="+mn-ea"/>
                        </a:rPr>
                        <a:t>   </a:t>
                      </a:r>
                      <a:r>
                        <a:rPr kumimoji="1" lang="ja-JP" altLang="en-US" sz="1100" b="1" dirty="0" smtClean="0">
                          <a:solidFill>
                            <a:schemeClr val="tx1"/>
                          </a:solidFill>
                          <a:latin typeface="+mn-ea"/>
                          <a:ea typeface="+mn-ea"/>
                        </a:rPr>
                        <a:t>味の素：メニューブックで</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メニュー紹介、府内スーパー</a:t>
                      </a:r>
                      <a:r>
                        <a:rPr kumimoji="1" lang="en-US" altLang="ja-JP" sz="1100" b="1" dirty="0" smtClean="0">
                          <a:solidFill>
                            <a:schemeClr val="tx1"/>
                          </a:solidFill>
                          <a:latin typeface="+mn-ea"/>
                          <a:ea typeface="+mn-ea"/>
                        </a:rPr>
                        <a:t>65</a:t>
                      </a:r>
                      <a:r>
                        <a:rPr kumimoji="1" lang="ja-JP" altLang="en-US" sz="1100" b="1" dirty="0" smtClean="0">
                          <a:solidFill>
                            <a:schemeClr val="tx1"/>
                          </a:solidFill>
                          <a:latin typeface="+mn-ea"/>
                          <a:ea typeface="+mn-ea"/>
                        </a:rPr>
                        <a:t>店舗で配布（</a:t>
                      </a:r>
                      <a:r>
                        <a:rPr kumimoji="1" lang="en-US" altLang="ja-JP" sz="1100" b="1" dirty="0" smtClean="0">
                          <a:solidFill>
                            <a:schemeClr val="tx1"/>
                          </a:solidFill>
                          <a:latin typeface="+mn-ea"/>
                          <a:ea typeface="+mn-ea"/>
                        </a:rPr>
                        <a:t>R3.2.27-3.30</a:t>
                      </a:r>
                      <a:r>
                        <a:rPr kumimoji="1" lang="ja-JP" altLang="en-US" sz="1100" b="1" dirty="0" smtClean="0">
                          <a:solidFill>
                            <a:schemeClr val="tx1"/>
                          </a:solidFill>
                          <a:latin typeface="+mn-ea"/>
                          <a:ea typeface="+mn-ea"/>
                        </a:rPr>
                        <a:t>）</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■企業と連携して作成した「朝食ポスター」を活用し、ドラッグストア等で啓発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■大阪府の健康アプリ「アスマイル」において、朝食摂取に対するポイントの付与</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■大阪府消費者フェア</a:t>
                      </a:r>
                      <a:r>
                        <a:rPr kumimoji="1" lang="en-US" altLang="ja-JP" sz="1100" b="1" dirty="0" smtClean="0">
                          <a:solidFill>
                            <a:schemeClr val="tx1"/>
                          </a:solidFill>
                          <a:latin typeface="+mn-ea"/>
                          <a:ea typeface="+mn-ea"/>
                        </a:rPr>
                        <a:t>2020</a:t>
                      </a:r>
                      <a:r>
                        <a:rPr kumimoji="1" lang="ja-JP" altLang="en-US" sz="1100" b="1" dirty="0" err="1" smtClean="0">
                          <a:solidFill>
                            <a:schemeClr val="tx1"/>
                          </a:solidFill>
                          <a:latin typeface="+mn-ea"/>
                          <a:ea typeface="+mn-ea"/>
                        </a:rPr>
                        <a:t>で共</a:t>
                      </a:r>
                      <a:r>
                        <a:rPr kumimoji="1" lang="ja-JP" altLang="en-US" sz="1100" b="1" dirty="0" smtClean="0">
                          <a:solidFill>
                            <a:schemeClr val="tx1"/>
                          </a:solidFill>
                          <a:latin typeface="+mn-ea"/>
                          <a:ea typeface="+mn-ea"/>
                        </a:rPr>
                        <a:t>食の啓発（</a:t>
                      </a:r>
                      <a:r>
                        <a:rPr kumimoji="1" lang="en-US" altLang="ja-JP" sz="1100" b="1" dirty="0" smtClean="0">
                          <a:solidFill>
                            <a:schemeClr val="tx1"/>
                          </a:solidFill>
                          <a:latin typeface="+mn-ea"/>
                          <a:ea typeface="+mn-ea"/>
                        </a:rPr>
                        <a:t>11/7</a:t>
                      </a:r>
                      <a:r>
                        <a:rPr kumimoji="1" lang="ja-JP" altLang="en-US" sz="1100" b="1" dirty="0" smtClean="0">
                          <a:solidFill>
                            <a:schemeClr val="tx1"/>
                          </a:solidFill>
                          <a:latin typeface="+mn-ea"/>
                          <a:ea typeface="+mn-ea"/>
                        </a:rPr>
                        <a:t>会場来場者</a:t>
                      </a:r>
                      <a:r>
                        <a:rPr kumimoji="1" lang="en-US" altLang="ja-JP" sz="1100" b="1" dirty="0" smtClean="0">
                          <a:solidFill>
                            <a:schemeClr val="tx1"/>
                          </a:solidFill>
                          <a:latin typeface="+mn-ea"/>
                          <a:ea typeface="+mn-ea"/>
                        </a:rPr>
                        <a:t>971</a:t>
                      </a:r>
                      <a:r>
                        <a:rPr kumimoji="1" lang="ja-JP" altLang="en-US" sz="1100" b="1" dirty="0" smtClean="0">
                          <a:solidFill>
                            <a:schemeClr val="tx1"/>
                          </a:solidFill>
                          <a:latin typeface="+mn-ea"/>
                          <a:ea typeface="+mn-ea"/>
                        </a:rPr>
                        <a:t>名・</a:t>
                      </a:r>
                      <a:r>
                        <a:rPr kumimoji="1" lang="en-US" altLang="ja-JP" sz="1100" b="1" dirty="0" smtClean="0">
                          <a:solidFill>
                            <a:schemeClr val="tx1"/>
                          </a:solidFill>
                          <a:latin typeface="+mn-ea"/>
                          <a:ea typeface="+mn-ea"/>
                        </a:rPr>
                        <a:t>11/7-30Web</a:t>
                      </a:r>
                      <a:r>
                        <a:rPr kumimoji="1" lang="ja-JP" altLang="en-US" sz="1100" b="1" dirty="0" smtClean="0">
                          <a:solidFill>
                            <a:schemeClr val="tx1"/>
                          </a:solidFill>
                          <a:latin typeface="+mn-ea"/>
                          <a:ea typeface="+mn-ea"/>
                        </a:rPr>
                        <a:t>閲覧</a:t>
                      </a:r>
                      <a:r>
                        <a:rPr kumimoji="1" lang="en-US" altLang="ja-JP" sz="1100" b="1" dirty="0" smtClean="0">
                          <a:solidFill>
                            <a:schemeClr val="tx1"/>
                          </a:solidFill>
                          <a:latin typeface="+mn-ea"/>
                          <a:ea typeface="+mn-ea"/>
                        </a:rPr>
                        <a:t>971</a:t>
                      </a:r>
                      <a:r>
                        <a:rPr kumimoji="1" lang="ja-JP" altLang="en-US" sz="1100" b="1" dirty="0" smtClean="0">
                          <a:solidFill>
                            <a:schemeClr val="tx1"/>
                          </a:solidFill>
                          <a:latin typeface="+mn-ea"/>
                          <a:ea typeface="+mn-ea"/>
                        </a:rPr>
                        <a:t>名）</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76663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smtClean="0">
                          <a:solidFill>
                            <a:schemeClr val="tx1"/>
                          </a:solidFill>
                          <a:latin typeface="+mn-ea"/>
                          <a:ea typeface="+mn-ea"/>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indent="-174625"/>
                      <a:r>
                        <a:rPr kumimoji="1" lang="ja-JP" altLang="en-US" sz="1100" b="1" dirty="0" smtClean="0">
                          <a:solidFill>
                            <a:schemeClr val="tx1"/>
                          </a:solidFill>
                          <a:latin typeface="+mn-ea"/>
                          <a:ea typeface="+mn-ea"/>
                        </a:rPr>
                        <a:t>■より効果のある実践内容の収集と発信</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smtClean="0">
                          <a:solidFill>
                            <a:schemeClr val="tx1"/>
                          </a:solidFill>
                          <a:latin typeface="+mn-ea"/>
                          <a:ea typeface="+mn-ea"/>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indent="-174625"/>
                      <a:r>
                        <a:rPr kumimoji="1" lang="ja-JP" altLang="en-US" sz="1100" b="1" dirty="0" smtClean="0">
                          <a:solidFill>
                            <a:schemeClr val="tx1"/>
                          </a:solidFill>
                          <a:latin typeface="+mn-ea"/>
                          <a:ea typeface="+mn-ea"/>
                        </a:rPr>
                        <a:t>■大阪府の健康アプリ「アスマイル」を活用した情報発信及び朝食摂取に対するポイントの付与</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■「おうちごはん」における</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の推進</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5615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健康・栄養対策費　</a:t>
                      </a:r>
                      <a:r>
                        <a:rPr kumimoji="1" lang="ja-JP" altLang="en-US" sz="1100" b="1" baseline="0" dirty="0" smtClean="0">
                          <a:solidFill>
                            <a:schemeClr val="tx1"/>
                          </a:solidFill>
                          <a:latin typeface="+mn-ea"/>
                          <a:ea typeface="+mn-ea"/>
                        </a:rPr>
                        <a:t>　</a:t>
                      </a:r>
                      <a:r>
                        <a:rPr kumimoji="1" lang="en-US" altLang="ja-JP" sz="1100" b="1" baseline="0" dirty="0" smtClean="0">
                          <a:solidFill>
                            <a:schemeClr val="tx1"/>
                          </a:solidFill>
                          <a:latin typeface="+mn-ea"/>
                          <a:ea typeface="+mn-ea"/>
                        </a:rPr>
                        <a:t>6,042</a:t>
                      </a:r>
                      <a:r>
                        <a:rPr kumimoji="1" lang="ja-JP" altLang="en-US" sz="1100" b="1" baseline="0" dirty="0" smtClean="0">
                          <a:solidFill>
                            <a:schemeClr val="tx1"/>
                          </a:solidFill>
                          <a:latin typeface="+mn-ea"/>
                          <a:ea typeface="+mn-ea"/>
                        </a:rPr>
                        <a:t>千円　</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grpSp>
        <p:nvGrpSpPr>
          <p:cNvPr id="13" name="グループ化 12"/>
          <p:cNvGrpSpPr/>
          <p:nvPr/>
        </p:nvGrpSpPr>
        <p:grpSpPr>
          <a:xfrm>
            <a:off x="8338644" y="341428"/>
            <a:ext cx="1188525" cy="864000"/>
            <a:chOff x="8151251" y="1180677"/>
            <a:chExt cx="1188525" cy="864000"/>
          </a:xfrm>
        </p:grpSpPr>
        <p:sp>
          <p:nvSpPr>
            <p:cNvPr id="14" name="角丸四角形 13"/>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5" name="グループ化 14"/>
            <p:cNvGrpSpPr/>
            <p:nvPr/>
          </p:nvGrpSpPr>
          <p:grpSpPr>
            <a:xfrm>
              <a:off x="8220636" y="1252604"/>
              <a:ext cx="1060651" cy="720145"/>
              <a:chOff x="509841" y="2804129"/>
              <a:chExt cx="1112897" cy="770916"/>
            </a:xfrm>
          </p:grpSpPr>
          <p:sp>
            <p:nvSpPr>
              <p:cNvPr id="16" name="角丸四角形 15"/>
              <p:cNvSpPr/>
              <p:nvPr/>
            </p:nvSpPr>
            <p:spPr>
              <a:xfrm>
                <a:off x="509841" y="2804129"/>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正方形/長方形 1"/>
          <p:cNvSpPr/>
          <p:nvPr/>
        </p:nvSpPr>
        <p:spPr>
          <a:xfrm>
            <a:off x="541939" y="343106"/>
            <a:ext cx="5952989" cy="338554"/>
          </a:xfrm>
          <a:prstGeom prst="rect">
            <a:avLst/>
          </a:prstGeom>
        </p:spPr>
        <p:txBody>
          <a:bodyPr wrap="square">
            <a:spAutoFit/>
          </a:bodyPr>
          <a:lstStyle/>
          <a:p>
            <a:pPr marL="174625" lvl="0" indent="-174625" defTabSz="914400">
              <a:defRPr/>
            </a:pPr>
            <a:r>
              <a:rPr kumimoji="1" lang="ja-JP" altLang="en-US" sz="1600" b="1" dirty="0">
                <a:latin typeface="+mn-ea"/>
              </a:rPr>
              <a:t>①家庭での健康的な食生活の実践を促す</a:t>
            </a:r>
            <a:r>
              <a:rPr kumimoji="1" lang="ja-JP" altLang="en-US" sz="1600" b="1" dirty="0" smtClean="0">
                <a:latin typeface="+mn-ea"/>
              </a:rPr>
              <a:t>取組み　</a:t>
            </a:r>
            <a:r>
              <a:rPr kumimoji="1" lang="en-US" altLang="ja-JP" sz="1600" b="1" dirty="0" smtClean="0">
                <a:latin typeface="+mn-ea"/>
              </a:rPr>
              <a:t>P31</a:t>
            </a:r>
            <a:r>
              <a:rPr kumimoji="1" lang="ja-JP" altLang="en-US" sz="1600" b="1" dirty="0" smtClean="0">
                <a:latin typeface="+mn-ea"/>
              </a:rPr>
              <a:t> 　</a:t>
            </a:r>
            <a:endParaRPr kumimoji="1" lang="en-US" altLang="ja-JP" sz="1600" b="1" dirty="0" smtClean="0">
              <a:latin typeface="+mn-ea"/>
            </a:endParaRPr>
          </a:p>
        </p:txBody>
      </p:sp>
      <p:sp>
        <p:nvSpPr>
          <p:cNvPr id="23" name="Rectangle 1"/>
          <p:cNvSpPr>
            <a:spLocks noChangeArrowheads="1"/>
          </p:cNvSpPr>
          <p:nvPr/>
        </p:nvSpPr>
        <p:spPr bwMode="auto">
          <a:xfrm>
            <a:off x="286447" y="143010"/>
            <a:ext cx="22012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lang="ja-JP" altLang="en-US" sz="1600" b="1" dirty="0" smtClean="0">
                <a:latin typeface="+mn-ea"/>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181882509"/>
              </p:ext>
            </p:extLst>
          </p:nvPr>
        </p:nvGraphicFramePr>
        <p:xfrm>
          <a:off x="632999" y="4086390"/>
          <a:ext cx="8640001" cy="258572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4">
                  <a:extLst>
                    <a:ext uri="{9D8B030D-6E8A-4147-A177-3AD203B41FA5}">
                      <a16:colId xmlns:a16="http://schemas.microsoft.com/office/drawing/2014/main" val="89849022"/>
                    </a:ext>
                  </a:extLst>
                </a:gridCol>
              </a:tblGrid>
              <a:tr h="720446">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mn-lt"/>
                          <a:ea typeface="+mn-ea"/>
                          <a:cs typeface="+mn-cs"/>
                        </a:rPr>
                        <a:t>取組</a:t>
                      </a:r>
                      <a:endParaRPr kumimoji="1" lang="ja-JP" altLang="en-US" sz="1600" b="1" i="0" u="none" strike="noStrike" kern="1200" cap="none" spc="0" normalizeH="0" baseline="0" noProof="0" dirty="0">
                        <a:ln>
                          <a:noFill/>
                        </a:ln>
                        <a:solidFill>
                          <a:schemeClr val="bg1"/>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地域等での共食の推進</a:t>
                      </a:r>
                      <a:r>
                        <a:rPr kumimoji="1" lang="en-US" altLang="ja-JP" sz="1200" b="1" u="none" dirty="0" smtClean="0">
                          <a:solidFill>
                            <a:schemeClr val="tx1"/>
                          </a:solidFill>
                          <a:latin typeface="+mn-ea"/>
                          <a:ea typeface="+mn-ea"/>
                        </a:rPr>
                        <a:t>》</a:t>
                      </a:r>
                    </a:p>
                    <a:p>
                      <a:pPr marL="174625" indent="-174625"/>
                      <a:r>
                        <a:rPr kumimoji="1" lang="ja-JP" altLang="en-US" sz="1100" b="1" u="none" dirty="0" smtClean="0">
                          <a:solidFill>
                            <a:schemeClr val="tx1"/>
                          </a:solidFill>
                          <a:latin typeface="+mn-ea"/>
                          <a:ea typeface="+mn-ea"/>
                        </a:rPr>
                        <a:t>■新子育て支援交付金の優先配分枠に、居場所づくり事業を位置づけ、子ども食堂など居場所の</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整備を行う市町村を支援</a:t>
                      </a:r>
                      <a:endParaRPr kumimoji="1" lang="en-US" altLang="ja-JP" sz="1100" b="1" u="none" dirty="0" smtClean="0">
                        <a:solidFill>
                          <a:schemeClr val="tx1"/>
                        </a:solidFill>
                        <a:latin typeface="+mn-ea"/>
                        <a:ea typeface="+mn-ea"/>
                      </a:endParaRP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身近な地域で相談できる体制の推進</a:t>
                      </a:r>
                      <a:r>
                        <a:rPr kumimoji="1" lang="en-US" altLang="ja-JP" sz="1200" b="1" u="none" dirty="0" smtClean="0">
                          <a:solidFill>
                            <a:schemeClr val="tx1"/>
                          </a:solidFill>
                          <a:latin typeface="+mn-ea"/>
                          <a:ea typeface="+mn-ea"/>
                        </a:rPr>
                        <a:t>》</a:t>
                      </a:r>
                    </a:p>
                    <a:p>
                      <a:pPr marL="174625" indent="-174625"/>
                      <a:r>
                        <a:rPr kumimoji="1" lang="ja-JP" altLang="en-US" sz="1100" b="1" u="none" dirty="0" smtClean="0">
                          <a:solidFill>
                            <a:schemeClr val="tx1"/>
                          </a:solidFill>
                          <a:latin typeface="+mn-ea"/>
                          <a:ea typeface="+mn-ea"/>
                        </a:rPr>
                        <a:t>■大阪府栄養士会と連携し、栄養ケアサービスを提供する拠点を整備</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大阪府栄養士会登録栄養ケアチーム</a:t>
                      </a:r>
                      <a:r>
                        <a:rPr kumimoji="1" lang="en-US" altLang="ja-JP" sz="1100" b="1" u="none" dirty="0" smtClean="0">
                          <a:solidFill>
                            <a:schemeClr val="tx1"/>
                          </a:solidFill>
                          <a:latin typeface="+mn-ea"/>
                          <a:ea typeface="+mn-ea"/>
                        </a:rPr>
                        <a:t>16</a:t>
                      </a:r>
                      <a:r>
                        <a:rPr kumimoji="1" lang="ja-JP" altLang="en-US" sz="1100" b="1" u="none" dirty="0" smtClean="0">
                          <a:solidFill>
                            <a:schemeClr val="tx1"/>
                          </a:solidFill>
                          <a:latin typeface="+mn-ea"/>
                          <a:ea typeface="+mn-ea"/>
                        </a:rPr>
                        <a:t>団体</a:t>
                      </a:r>
                      <a:endParaRPr kumimoji="1" lang="en-US" altLang="ja-JP" sz="1100" b="1" u="none"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35289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課題</a:t>
                      </a:r>
                      <a:r>
                        <a:rPr kumimoji="1" lang="en-US" altLang="ja-JP" sz="1200" b="1" u="none" dirty="0" smtClean="0">
                          <a:solidFill>
                            <a:schemeClr val="tx1"/>
                          </a:solidFill>
                          <a:latin typeface="+mn-ea"/>
                          <a:ea typeface="+mn-ea"/>
                        </a:rPr>
                        <a:t>》</a:t>
                      </a:r>
                      <a:endParaRPr kumimoji="1" lang="ja-JP" altLang="en-US"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■市町村及び関係団体の取組把握、連携強化</a:t>
                      </a: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次年度の主な取組み</a:t>
                      </a:r>
                      <a:r>
                        <a:rPr kumimoji="1" lang="en-US" altLang="ja-JP" sz="1200" b="1" u="none" dirty="0" smtClean="0">
                          <a:solidFill>
                            <a:schemeClr val="tx1"/>
                          </a:solidFill>
                          <a:latin typeface="+mn-ea"/>
                          <a:ea typeface="+mn-ea"/>
                        </a:rPr>
                        <a:t>》</a:t>
                      </a:r>
                      <a:endParaRPr kumimoji="1" lang="ja-JP" altLang="en-US"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■市町村及び関係団体との連携を強化し、健診やイベント等の機会で共食を啓発</a:t>
                      </a:r>
                    </a:p>
                    <a:p>
                      <a:pPr marL="174625" indent="-174625"/>
                      <a:r>
                        <a:rPr kumimoji="1" lang="ja-JP" altLang="en-US" sz="1100" b="1" dirty="0" smtClean="0">
                          <a:solidFill>
                            <a:schemeClr val="tx1"/>
                          </a:solidFill>
                          <a:latin typeface="+mn-ea"/>
                          <a:ea typeface="+mn-ea"/>
                        </a:rPr>
                        <a:t>■府保健所における在宅栄養ケアに関する医師会・栄養士会等関係機関との連携推進・横展開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5184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schemeClr val="bg1"/>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健康・栄養対策費　</a:t>
                      </a:r>
                      <a:r>
                        <a:rPr kumimoji="1" lang="en-US" altLang="ja-JP" sz="1100" b="1" baseline="0" dirty="0" smtClean="0">
                          <a:solidFill>
                            <a:schemeClr val="tx1"/>
                          </a:solidFill>
                          <a:latin typeface="+mn-ea"/>
                          <a:ea typeface="+mn-ea"/>
                        </a:rPr>
                        <a:t>6,042</a:t>
                      </a:r>
                      <a:r>
                        <a:rPr kumimoji="1" lang="ja-JP" altLang="en-US" sz="1100" b="1" baseline="0" dirty="0" smtClean="0">
                          <a:solidFill>
                            <a:schemeClr val="tx1"/>
                          </a:solidFill>
                          <a:latin typeface="+mn-ea"/>
                          <a:ea typeface="+mn-ea"/>
                        </a:rPr>
                        <a:t>千円　（再掲）</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sp>
        <p:nvSpPr>
          <p:cNvPr id="12" name="正方形/長方形 11"/>
          <p:cNvSpPr/>
          <p:nvPr/>
        </p:nvSpPr>
        <p:spPr>
          <a:xfrm>
            <a:off x="541941" y="3797297"/>
            <a:ext cx="6988412" cy="338554"/>
          </a:xfrm>
          <a:prstGeom prst="rect">
            <a:avLst/>
          </a:prstGeom>
        </p:spPr>
        <p:txBody>
          <a:bodyPr wrap="square">
            <a:spAutoFit/>
          </a:bodyPr>
          <a:lstStyle/>
          <a:p>
            <a:pPr marL="174625" lvl="0" indent="-174625" defTabSz="914400">
              <a:defRPr/>
            </a:pPr>
            <a:r>
              <a:rPr kumimoji="1" lang="ja-JP" altLang="en-US" sz="1600" b="1" dirty="0">
                <a:latin typeface="+mn-ea"/>
              </a:rPr>
              <a:t>②多様な暮らしに対応した豊かな食体験につながる</a:t>
            </a:r>
            <a:r>
              <a:rPr kumimoji="1" lang="ja-JP" altLang="en-US" sz="1600" b="1" dirty="0" smtClean="0">
                <a:latin typeface="+mn-ea"/>
              </a:rPr>
              <a:t>取組み　</a:t>
            </a:r>
            <a:r>
              <a:rPr kumimoji="1" lang="en-US" altLang="ja-JP" sz="1600" b="1" dirty="0" smtClean="0">
                <a:latin typeface="+mn-ea"/>
              </a:rPr>
              <a:t>P32</a:t>
            </a:r>
            <a:endParaRPr kumimoji="1" lang="en-US" altLang="ja-JP" sz="1600" b="1" u="sng" dirty="0">
              <a:latin typeface="+mn-ea"/>
            </a:endParaRPr>
          </a:p>
        </p:txBody>
      </p:sp>
      <p:grpSp>
        <p:nvGrpSpPr>
          <p:cNvPr id="18" name="グループ化 17"/>
          <p:cNvGrpSpPr/>
          <p:nvPr/>
        </p:nvGrpSpPr>
        <p:grpSpPr>
          <a:xfrm>
            <a:off x="8336658" y="3772057"/>
            <a:ext cx="1188525" cy="864000"/>
            <a:chOff x="8151251" y="1180677"/>
            <a:chExt cx="1188525" cy="864000"/>
          </a:xfrm>
        </p:grpSpPr>
        <p:sp>
          <p:nvSpPr>
            <p:cNvPr id="19" name="角丸四角形 18"/>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20" name="グループ化 19"/>
            <p:cNvGrpSpPr/>
            <p:nvPr/>
          </p:nvGrpSpPr>
          <p:grpSpPr>
            <a:xfrm>
              <a:off x="8220636" y="1252604"/>
              <a:ext cx="1060651" cy="720145"/>
              <a:chOff x="509841" y="2804129"/>
              <a:chExt cx="1112897" cy="770916"/>
            </a:xfrm>
          </p:grpSpPr>
          <p:sp>
            <p:nvSpPr>
              <p:cNvPr id="21" name="角丸四角形 20"/>
              <p:cNvSpPr/>
              <p:nvPr/>
            </p:nvSpPr>
            <p:spPr>
              <a:xfrm>
                <a:off x="509841" y="2804129"/>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22" name="直線コネクタ 2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99059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38597"/>
            <a:ext cx="9360000" cy="65808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632861623"/>
              </p:ext>
            </p:extLst>
          </p:nvPr>
        </p:nvGraphicFramePr>
        <p:xfrm>
          <a:off x="629696" y="500614"/>
          <a:ext cx="8646609" cy="5659569"/>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93284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取組</a:t>
                      </a:r>
                      <a:endParaRPr kumimoji="1" lang="ja-JP" alt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外食や中食、給食施設における取組み</a:t>
                      </a:r>
                      <a:r>
                        <a:rPr kumimoji="1" lang="en-US" altLang="ja-JP" sz="1200" b="1" u="none" dirty="0" smtClean="0">
                          <a:solidFill>
                            <a:schemeClr val="tx1"/>
                          </a:solidFill>
                          <a:latin typeface="+mn-ea"/>
                          <a:ea typeface="+mn-ea"/>
                        </a:rPr>
                        <a:t>》</a:t>
                      </a:r>
                    </a:p>
                    <a:p>
                      <a:pPr marL="174625" indent="-174625"/>
                      <a:r>
                        <a:rPr kumimoji="1" lang="ja-JP" altLang="en-US" sz="1100" b="1" u="none" dirty="0" smtClean="0">
                          <a:solidFill>
                            <a:schemeClr val="tx1"/>
                          </a:solidFill>
                          <a:latin typeface="+mn-ea"/>
                          <a:ea typeface="+mn-ea"/>
                        </a:rPr>
                        <a:t>■企業と連携し、外食や中食における環境を整備</a:t>
                      </a:r>
                      <a:endParaRPr kumimoji="1" lang="en-US" altLang="ja-JP" sz="1100" b="1" u="none" dirty="0" smtClean="0">
                        <a:solidFill>
                          <a:schemeClr val="tx1"/>
                        </a:solidFill>
                        <a:latin typeface="+mn-ea"/>
                        <a:ea typeface="+mn-ea"/>
                      </a:endParaRPr>
                    </a:p>
                    <a:p>
                      <a:pPr marL="174625" indent="-174625"/>
                      <a:r>
                        <a:rPr kumimoji="1" lang="ja-JP" altLang="en-US" sz="1100" b="1" u="none" baseline="0" dirty="0" smtClean="0">
                          <a:solidFill>
                            <a:schemeClr val="tx1"/>
                          </a:solidFill>
                          <a:latin typeface="+mn-ea"/>
                          <a:ea typeface="+mn-ea"/>
                        </a:rPr>
                        <a:t> </a:t>
                      </a:r>
                      <a:r>
                        <a:rPr kumimoji="1" lang="ja-JP" altLang="en-US" sz="1100" b="1" u="none" dirty="0" smtClean="0">
                          <a:solidFill>
                            <a:schemeClr val="tx1"/>
                          </a:solidFill>
                          <a:latin typeface="+mn-ea"/>
                          <a:ea typeface="+mn-ea"/>
                        </a:rPr>
                        <a:t>・「うちのお店も健康づくり応援団の店」の拡大　</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a:t>
                      </a:r>
                      <a:r>
                        <a:rPr kumimoji="1" lang="ja-JP" altLang="en-US" sz="1100" b="1" u="none" baseline="0" dirty="0" smtClean="0">
                          <a:solidFill>
                            <a:schemeClr val="tx1"/>
                          </a:solidFill>
                          <a:latin typeface="+mn-ea"/>
                          <a:ea typeface="+mn-ea"/>
                        </a:rPr>
                        <a:t> 新規店舗数（セブンイレブン</a:t>
                      </a:r>
                      <a:r>
                        <a:rPr kumimoji="1" lang="en-US" altLang="ja-JP" sz="1100" b="1" u="none" baseline="0" dirty="0" smtClean="0">
                          <a:solidFill>
                            <a:schemeClr val="tx1"/>
                          </a:solidFill>
                          <a:latin typeface="+mn-ea"/>
                          <a:ea typeface="+mn-ea"/>
                        </a:rPr>
                        <a:t>55</a:t>
                      </a:r>
                      <a:r>
                        <a:rPr kumimoji="1" lang="ja-JP" altLang="en-US" sz="1100" b="1" u="none" baseline="0" dirty="0" smtClean="0">
                          <a:solidFill>
                            <a:schemeClr val="tx1"/>
                          </a:solidFill>
                          <a:latin typeface="+mn-ea"/>
                          <a:ea typeface="+mn-ea"/>
                        </a:rPr>
                        <a:t>店舗、ハークスレイ</a:t>
                      </a:r>
                      <a:r>
                        <a:rPr kumimoji="1" lang="en-US" altLang="ja-JP" sz="1100" b="1" u="none" baseline="0" dirty="0" smtClean="0">
                          <a:solidFill>
                            <a:schemeClr val="tx1"/>
                          </a:solidFill>
                          <a:latin typeface="+mn-ea"/>
                          <a:ea typeface="+mn-ea"/>
                        </a:rPr>
                        <a:t>17</a:t>
                      </a:r>
                      <a:r>
                        <a:rPr kumimoji="1" lang="ja-JP" altLang="en-US" sz="1100" b="1" u="none" baseline="0" dirty="0" smtClean="0">
                          <a:solidFill>
                            <a:schemeClr val="tx1"/>
                          </a:solidFill>
                          <a:latin typeface="+mn-ea"/>
                          <a:ea typeface="+mn-ea"/>
                        </a:rPr>
                        <a:t>店舗・</a:t>
                      </a:r>
                      <a:r>
                        <a:rPr kumimoji="1" lang="ja-JP" altLang="en-US" sz="1100" b="1" u="none" dirty="0" smtClean="0">
                          <a:solidFill>
                            <a:schemeClr val="tx1"/>
                          </a:solidFill>
                          <a:latin typeface="+mn-ea"/>
                          <a:ea typeface="+mn-ea"/>
                        </a:rPr>
                        <a:t>すかいらーくグループ</a:t>
                      </a:r>
                      <a:r>
                        <a:rPr kumimoji="1" lang="en-US" altLang="ja-JP" sz="1100" b="1" u="none" dirty="0" smtClean="0">
                          <a:solidFill>
                            <a:schemeClr val="tx1"/>
                          </a:solidFill>
                          <a:latin typeface="+mn-ea"/>
                          <a:ea typeface="+mn-ea"/>
                        </a:rPr>
                        <a:t>91</a:t>
                      </a:r>
                      <a:r>
                        <a:rPr kumimoji="1" lang="ja-JP" altLang="en-US" sz="1100" b="1" u="none" dirty="0" smtClean="0">
                          <a:solidFill>
                            <a:schemeClr val="tx1"/>
                          </a:solidFill>
                          <a:latin typeface="+mn-ea"/>
                          <a:ea typeface="+mn-ea"/>
                        </a:rPr>
                        <a:t>店舗　等）</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メニューの提供及び普及啓発</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a:t>
                      </a:r>
                      <a:r>
                        <a:rPr kumimoji="1" lang="ja-JP" altLang="en-US" sz="1100" b="1" u="none" baseline="0" dirty="0" smtClean="0">
                          <a:solidFill>
                            <a:schemeClr val="tx1"/>
                          </a:solidFill>
                          <a:latin typeface="+mn-ea"/>
                          <a:ea typeface="+mn-ea"/>
                        </a:rPr>
                        <a:t> </a:t>
                      </a:r>
                      <a:r>
                        <a:rPr kumimoji="1" lang="ja-JP" altLang="en-US" sz="1100" b="1" u="none" dirty="0" smtClean="0">
                          <a:solidFill>
                            <a:schemeClr val="tx1"/>
                          </a:solidFill>
                          <a:latin typeface="+mn-ea"/>
                          <a:ea typeface="+mn-ea"/>
                        </a:rPr>
                        <a:t>グローカル・アイ：持ち帰り弁当を</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メニューとして府内全域のスーパー等にて販売</a:t>
                      </a:r>
                      <a:endParaRPr kumimoji="1" lang="en-US" altLang="ja-JP" sz="1100" b="1" u="none" dirty="0" smtClean="0">
                        <a:solidFill>
                          <a:schemeClr val="tx1"/>
                        </a:solidFill>
                        <a:latin typeface="+mn-ea"/>
                        <a:ea typeface="+mn-ea"/>
                      </a:endParaRPr>
                    </a:p>
                    <a:p>
                      <a:pPr marL="174625" indent="-174625"/>
                      <a:r>
                        <a:rPr kumimoji="1" lang="en-US" altLang="ja-JP" sz="1100" b="1" u="none" dirty="0" smtClean="0">
                          <a:solidFill>
                            <a:schemeClr val="tx1"/>
                          </a:solidFill>
                          <a:latin typeface="+mn-ea"/>
                          <a:ea typeface="+mn-ea"/>
                        </a:rPr>
                        <a:t> </a:t>
                      </a:r>
                      <a:r>
                        <a:rPr kumimoji="1" lang="ja-JP" altLang="en-US" sz="1100" b="1" u="none" dirty="0" smtClean="0">
                          <a:solidFill>
                            <a:schemeClr val="tx1"/>
                          </a:solidFill>
                          <a:latin typeface="+mn-ea"/>
                          <a:ea typeface="+mn-ea"/>
                        </a:rPr>
                        <a:t>　阪急百貨店：冷凍総菜の</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メニュー承認（</a:t>
                      </a:r>
                      <a:r>
                        <a:rPr kumimoji="1" lang="en-US" altLang="ja-JP" sz="1100" b="1" u="none" dirty="0" smtClean="0">
                          <a:solidFill>
                            <a:schemeClr val="tx1"/>
                          </a:solidFill>
                          <a:latin typeface="+mn-ea"/>
                          <a:ea typeface="+mn-ea"/>
                        </a:rPr>
                        <a:t>27</a:t>
                      </a:r>
                      <a:r>
                        <a:rPr kumimoji="1" lang="ja-JP" altLang="en-US" sz="1100" b="1" u="none" dirty="0" smtClean="0">
                          <a:solidFill>
                            <a:schemeClr val="tx1"/>
                          </a:solidFill>
                          <a:latin typeface="+mn-ea"/>
                          <a:ea typeface="+mn-ea"/>
                        </a:rPr>
                        <a:t>商品）</a:t>
                      </a:r>
                      <a:r>
                        <a:rPr kumimoji="1" lang="en-US" altLang="ja-JP" sz="1100" b="1" u="none" dirty="0" smtClean="0">
                          <a:solidFill>
                            <a:schemeClr val="tx1"/>
                          </a:solidFill>
                          <a:latin typeface="+mn-ea"/>
                          <a:ea typeface="+mn-ea"/>
                        </a:rPr>
                        <a:t>   </a:t>
                      </a:r>
                    </a:p>
                    <a:p>
                      <a:pPr marL="174625" indent="-174625"/>
                      <a:r>
                        <a:rPr kumimoji="1" lang="ja-JP" altLang="en-US" sz="1100" b="1" u="none" dirty="0" smtClean="0">
                          <a:solidFill>
                            <a:schemeClr val="tx1"/>
                          </a:solidFill>
                          <a:latin typeface="+mn-ea"/>
                          <a:ea typeface="+mn-ea"/>
                        </a:rPr>
                        <a:t> ・</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基準の柔軟化を図り、</a:t>
                      </a:r>
                      <a:r>
                        <a:rPr kumimoji="1" lang="en-US" altLang="ja-JP" sz="1100" b="1" u="none" dirty="0" smtClean="0">
                          <a:solidFill>
                            <a:schemeClr val="tx1"/>
                          </a:solidFill>
                          <a:latin typeface="+mn-ea"/>
                          <a:ea typeface="+mn-ea"/>
                        </a:rPr>
                        <a:t>3</a:t>
                      </a:r>
                      <a:r>
                        <a:rPr kumimoji="1" lang="ja-JP" altLang="en-US" sz="1100" b="1" u="none" dirty="0" smtClean="0">
                          <a:solidFill>
                            <a:schemeClr val="tx1"/>
                          </a:solidFill>
                          <a:latin typeface="+mn-ea"/>
                          <a:ea typeface="+mn-ea"/>
                        </a:rPr>
                        <a:t>基準のうちいずれかを満たす「プレ</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」を新設</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カゴメと連携し、府庁食堂にて「プレ</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」の提供（</a:t>
                      </a:r>
                      <a:r>
                        <a:rPr kumimoji="1" lang="en-US" altLang="ja-JP" sz="1100" b="1" u="none" dirty="0" smtClean="0">
                          <a:solidFill>
                            <a:schemeClr val="tx1"/>
                          </a:solidFill>
                          <a:latin typeface="+mn-ea"/>
                          <a:ea typeface="+mn-ea"/>
                        </a:rPr>
                        <a:t>3/17-19</a:t>
                      </a:r>
                      <a:r>
                        <a:rPr kumimoji="1" lang="ja-JP" altLang="en-US" sz="1100" b="1" u="none" dirty="0" smtClean="0">
                          <a:solidFill>
                            <a:schemeClr val="tx1"/>
                          </a:solidFill>
                          <a:latin typeface="+mn-ea"/>
                          <a:ea typeface="+mn-ea"/>
                        </a:rPr>
                        <a:t>　</a:t>
                      </a:r>
                      <a:r>
                        <a:rPr kumimoji="1" lang="en-US" altLang="ja-JP" sz="1100" b="1" u="none" dirty="0" smtClean="0">
                          <a:solidFill>
                            <a:schemeClr val="tx1"/>
                          </a:solidFill>
                          <a:latin typeface="+mn-ea"/>
                          <a:ea typeface="+mn-ea"/>
                        </a:rPr>
                        <a:t>1</a:t>
                      </a:r>
                      <a:r>
                        <a:rPr kumimoji="1" lang="ja-JP" altLang="en-US" sz="1100" b="1" u="none" dirty="0" smtClean="0">
                          <a:solidFill>
                            <a:schemeClr val="tx1"/>
                          </a:solidFill>
                          <a:latin typeface="+mn-ea"/>
                          <a:ea typeface="+mn-ea"/>
                        </a:rPr>
                        <a:t>メニュー・</a:t>
                      </a:r>
                      <a:r>
                        <a:rPr kumimoji="1" lang="en-US" altLang="ja-JP" sz="1100" b="1" u="none" dirty="0" smtClean="0">
                          <a:solidFill>
                            <a:schemeClr val="tx1"/>
                          </a:solidFill>
                          <a:latin typeface="+mn-ea"/>
                          <a:ea typeface="+mn-ea"/>
                        </a:rPr>
                        <a:t>104</a:t>
                      </a:r>
                      <a:r>
                        <a:rPr kumimoji="1" lang="ja-JP" altLang="en-US" sz="1100" b="1" u="none" dirty="0" smtClean="0">
                          <a:solidFill>
                            <a:schemeClr val="tx1"/>
                          </a:solidFill>
                          <a:latin typeface="+mn-ea"/>
                          <a:ea typeface="+mn-ea"/>
                        </a:rPr>
                        <a:t>食提供）</a:t>
                      </a:r>
                    </a:p>
                    <a:p>
                      <a:pPr marL="174625" indent="-174625"/>
                      <a:r>
                        <a:rPr kumimoji="1" lang="ja-JP" altLang="en-US" sz="1100" b="1" dirty="0" smtClean="0">
                          <a:solidFill>
                            <a:schemeClr val="tx1"/>
                          </a:solidFill>
                          <a:latin typeface="游ゴシック" panose="020B0400000000000000" pitchFamily="50" charset="-128"/>
                          <a:ea typeface="+mn-ea"/>
                        </a:rPr>
                        <a:t>■給食施設での</a:t>
                      </a:r>
                      <a:r>
                        <a:rPr kumimoji="1" lang="en-US" altLang="ja-JP" sz="1100" b="1" dirty="0" smtClean="0">
                          <a:solidFill>
                            <a:schemeClr val="tx1"/>
                          </a:solidFill>
                          <a:latin typeface="游ゴシック" panose="020B0400000000000000" pitchFamily="50" charset="-128"/>
                          <a:ea typeface="+mn-ea"/>
                        </a:rPr>
                        <a:t>V.O.S.</a:t>
                      </a:r>
                      <a:r>
                        <a:rPr kumimoji="1" lang="ja-JP" altLang="en-US" sz="1100" b="1" dirty="0" smtClean="0">
                          <a:solidFill>
                            <a:schemeClr val="tx1"/>
                          </a:solidFill>
                          <a:latin typeface="游ゴシック" panose="020B0400000000000000" pitchFamily="50" charset="-128"/>
                          <a:ea typeface="+mn-ea"/>
                        </a:rPr>
                        <a:t>メニューの提供</a:t>
                      </a:r>
                    </a:p>
                    <a:p>
                      <a:pPr marL="174625" indent="-174625"/>
                      <a:r>
                        <a:rPr kumimoji="1" lang="ja-JP" altLang="en-US" sz="1100" b="1" dirty="0" smtClean="0">
                          <a:solidFill>
                            <a:schemeClr val="tx1"/>
                          </a:solidFill>
                          <a:latin typeface="游ゴシック" panose="020B0400000000000000" pitchFamily="50" charset="-128"/>
                          <a:ea typeface="+mn-ea"/>
                        </a:rPr>
                        <a:t> 大学と連動した</a:t>
                      </a:r>
                      <a:r>
                        <a:rPr kumimoji="1" lang="en-US" altLang="ja-JP" sz="1100" b="1" dirty="0" smtClean="0">
                          <a:solidFill>
                            <a:schemeClr val="tx1"/>
                          </a:solidFill>
                          <a:latin typeface="游ゴシック" panose="020B0400000000000000" pitchFamily="50" charset="-128"/>
                          <a:ea typeface="+mn-ea"/>
                        </a:rPr>
                        <a:t>V.O.S.</a:t>
                      </a:r>
                      <a:r>
                        <a:rPr kumimoji="1" lang="ja-JP" altLang="en-US" sz="1100" b="1" dirty="0" smtClean="0">
                          <a:solidFill>
                            <a:schemeClr val="tx1"/>
                          </a:solidFill>
                          <a:latin typeface="游ゴシック" panose="020B0400000000000000" pitchFamily="50" charset="-128"/>
                          <a:ea typeface="+mn-ea"/>
                        </a:rPr>
                        <a:t>メニューの提供（近畿大学・関西福祉科学大学）</a:t>
                      </a:r>
                    </a:p>
                    <a:p>
                      <a:pPr marL="174625" indent="-174625"/>
                      <a:r>
                        <a:rPr kumimoji="1" lang="en-US" altLang="ja-JP" sz="1200" b="1" u="none" dirty="0" smtClean="0">
                          <a:solidFill>
                            <a:schemeClr val="tx1"/>
                          </a:solidFill>
                          <a:latin typeface="+mn-ea"/>
                          <a:ea typeface="+mn-ea"/>
                        </a:rPr>
                        <a:t>《</a:t>
                      </a:r>
                      <a:r>
                        <a:rPr kumimoji="1" lang="en-US" altLang="ja-JP" sz="1200" b="1" u="sng" dirty="0" smtClean="0">
                          <a:solidFill>
                            <a:schemeClr val="tx1"/>
                          </a:solidFill>
                          <a:latin typeface="游ゴシック" panose="020B0400000000000000" pitchFamily="50" charset="-128"/>
                          <a:ea typeface="+mn-ea"/>
                        </a:rPr>
                        <a:t>SNS</a:t>
                      </a:r>
                      <a:r>
                        <a:rPr kumimoji="1" lang="ja-JP" altLang="en-US" sz="1200" b="1" u="sng" dirty="0" smtClean="0">
                          <a:solidFill>
                            <a:schemeClr val="tx1"/>
                          </a:solidFill>
                          <a:latin typeface="游ゴシック" panose="020B0400000000000000" pitchFamily="50" charset="-128"/>
                          <a:ea typeface="+mn-ea"/>
                        </a:rPr>
                        <a:t>等を活用した情報発信</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ja-JP" altLang="en-US" sz="1100" b="1" dirty="0" smtClean="0">
                          <a:solidFill>
                            <a:schemeClr val="tx1"/>
                          </a:solidFill>
                          <a:latin typeface="游ゴシック" panose="020B0400000000000000" pitchFamily="50" charset="-128"/>
                          <a:ea typeface="+mn-ea"/>
                        </a:rPr>
                        <a:t>■</a:t>
                      </a:r>
                      <a:r>
                        <a:rPr kumimoji="1" lang="en-US" altLang="ja-JP" sz="1100" b="1" dirty="0" smtClean="0">
                          <a:solidFill>
                            <a:schemeClr val="tx1"/>
                          </a:solidFill>
                          <a:latin typeface="游ゴシック" panose="020B0400000000000000" pitchFamily="50" charset="-128"/>
                          <a:ea typeface="+mn-ea"/>
                        </a:rPr>
                        <a:t>Facebook</a:t>
                      </a:r>
                      <a:r>
                        <a:rPr kumimoji="1" lang="ja-JP" altLang="en-US" sz="1100" b="1" dirty="0" smtClean="0">
                          <a:solidFill>
                            <a:schemeClr val="tx1"/>
                          </a:solidFill>
                          <a:latin typeface="游ゴシック" panose="020B0400000000000000" pitchFamily="50" charset="-128"/>
                          <a:ea typeface="+mn-ea"/>
                        </a:rPr>
                        <a:t>「おおさか食育通信」での情報発信（投稿数 </a:t>
                      </a:r>
                      <a:r>
                        <a:rPr kumimoji="1" lang="en-US" altLang="ja-JP" sz="1100" b="1" dirty="0" smtClean="0">
                          <a:solidFill>
                            <a:schemeClr val="tx1"/>
                          </a:solidFill>
                          <a:latin typeface="游ゴシック" panose="020B0400000000000000" pitchFamily="50" charset="-128"/>
                          <a:ea typeface="+mn-ea"/>
                        </a:rPr>
                        <a:t>32</a:t>
                      </a:r>
                      <a:r>
                        <a:rPr kumimoji="1" lang="ja-JP" altLang="en-US" sz="1100" b="1" dirty="0" smtClean="0">
                          <a:solidFill>
                            <a:schemeClr val="tx1"/>
                          </a:solidFill>
                          <a:latin typeface="游ゴシック" panose="020B0400000000000000" pitchFamily="50" charset="-128"/>
                          <a:ea typeface="+mn-ea"/>
                        </a:rPr>
                        <a:t>）</a:t>
                      </a:r>
                    </a:p>
                    <a:p>
                      <a:pPr marL="174625" indent="-174625"/>
                      <a:r>
                        <a:rPr kumimoji="1" lang="ja-JP" altLang="en-US" sz="1100" b="1" dirty="0" smtClean="0">
                          <a:solidFill>
                            <a:schemeClr val="tx1"/>
                          </a:solidFill>
                          <a:latin typeface="游ゴシック" panose="020B0400000000000000" pitchFamily="50" charset="-128"/>
                          <a:ea typeface="+mn-ea"/>
                        </a:rPr>
                        <a:t>■クックパッドによる簡単レシピの紹介</a:t>
                      </a: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游ゴシック" panose="020B0400000000000000" pitchFamily="50" charset="-128"/>
                          <a:ea typeface="+mn-ea"/>
                        </a:rPr>
                        <a:t>健康づくりに役立つ食品表示の活用を促す取組み</a:t>
                      </a:r>
                      <a:r>
                        <a:rPr kumimoji="1" lang="en-US" altLang="ja-JP" sz="1200" b="1" u="none" dirty="0" smtClean="0">
                          <a:solidFill>
                            <a:schemeClr val="tx1"/>
                          </a:solidFill>
                          <a:latin typeface="游ゴシック" panose="020B0400000000000000" pitchFamily="50" charset="-128"/>
                          <a:ea typeface="+mn-ea"/>
                        </a:rPr>
                        <a:t>》</a:t>
                      </a:r>
                      <a:r>
                        <a:rPr kumimoji="1" lang="ja-JP" altLang="en-US" sz="1200" b="1" dirty="0" smtClean="0">
                          <a:solidFill>
                            <a:schemeClr val="tx1"/>
                          </a:solidFill>
                          <a:latin typeface="游ゴシック" panose="020B0400000000000000" pitchFamily="50" charset="-128"/>
                          <a:ea typeface="+mn-ea"/>
                        </a:rPr>
                        <a:t>　</a:t>
                      </a:r>
                      <a:endParaRPr kumimoji="1" lang="en-US" altLang="ja-JP" sz="12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■大阪府消費者フェア</a:t>
                      </a:r>
                      <a:r>
                        <a:rPr kumimoji="1" lang="en-US" altLang="ja-JP" sz="1100" b="1" dirty="0" smtClean="0">
                          <a:solidFill>
                            <a:schemeClr val="tx1"/>
                          </a:solidFill>
                          <a:latin typeface="游ゴシック" panose="020B0400000000000000" pitchFamily="50" charset="-128"/>
                          <a:ea typeface="+mn-ea"/>
                        </a:rPr>
                        <a:t>2020</a:t>
                      </a:r>
                      <a:r>
                        <a:rPr kumimoji="1" lang="ja-JP" altLang="en-US" sz="1100" b="1" dirty="0" smtClean="0">
                          <a:solidFill>
                            <a:schemeClr val="tx1"/>
                          </a:solidFill>
                          <a:latin typeface="游ゴシック" panose="020B0400000000000000" pitchFamily="50" charset="-128"/>
                          <a:ea typeface="+mn-ea"/>
                        </a:rPr>
                        <a:t>で食品表示の活用について啓発（</a:t>
                      </a:r>
                      <a:r>
                        <a:rPr kumimoji="1" lang="en-US" altLang="ja-JP" sz="1100" b="1" dirty="0" smtClean="0">
                          <a:solidFill>
                            <a:schemeClr val="tx1"/>
                          </a:solidFill>
                          <a:latin typeface="游ゴシック" panose="020B0400000000000000" pitchFamily="50" charset="-128"/>
                          <a:ea typeface="+mn-ea"/>
                        </a:rPr>
                        <a:t>11/7</a:t>
                      </a:r>
                      <a:r>
                        <a:rPr kumimoji="1" lang="ja-JP" altLang="en-US" sz="1100" b="1" dirty="0" smtClean="0">
                          <a:solidFill>
                            <a:schemeClr val="tx1"/>
                          </a:solidFill>
                          <a:latin typeface="游ゴシック" panose="020B0400000000000000" pitchFamily="50" charset="-128"/>
                          <a:ea typeface="+mn-ea"/>
                        </a:rPr>
                        <a:t>会場来場者</a:t>
                      </a:r>
                      <a:r>
                        <a:rPr kumimoji="1" lang="en-US" altLang="ja-JP" sz="1100" b="1" dirty="0" smtClean="0">
                          <a:solidFill>
                            <a:schemeClr val="tx1"/>
                          </a:solidFill>
                          <a:latin typeface="游ゴシック" panose="020B0400000000000000" pitchFamily="50" charset="-128"/>
                          <a:ea typeface="+mn-ea"/>
                        </a:rPr>
                        <a:t>971</a:t>
                      </a:r>
                      <a:r>
                        <a:rPr kumimoji="1" lang="ja-JP" altLang="en-US" sz="1100" b="1" dirty="0" smtClean="0">
                          <a:solidFill>
                            <a:schemeClr val="tx1"/>
                          </a:solidFill>
                          <a:latin typeface="游ゴシック" panose="020B0400000000000000" pitchFamily="50" charset="-128"/>
                          <a:ea typeface="+mn-ea"/>
                        </a:rPr>
                        <a:t>名　</a:t>
                      </a:r>
                      <a:r>
                        <a:rPr kumimoji="1" lang="en-US" altLang="ja-JP" sz="1100" b="1" dirty="0" smtClean="0">
                          <a:solidFill>
                            <a:schemeClr val="tx1"/>
                          </a:solidFill>
                          <a:latin typeface="游ゴシック" panose="020B0400000000000000" pitchFamily="50" charset="-128"/>
                          <a:ea typeface="+mn-ea"/>
                        </a:rPr>
                        <a:t>11/7-30Web</a:t>
                      </a:r>
                      <a:r>
                        <a:rPr kumimoji="1" lang="ja-JP" altLang="en-US" sz="1100" b="1" dirty="0" smtClean="0">
                          <a:solidFill>
                            <a:schemeClr val="tx1"/>
                          </a:solidFill>
                          <a:latin typeface="游ゴシック" panose="020B0400000000000000" pitchFamily="50" charset="-128"/>
                          <a:ea typeface="+mn-ea"/>
                        </a:rPr>
                        <a:t>閲覧</a:t>
                      </a:r>
                      <a:r>
                        <a:rPr kumimoji="1" lang="en-US" altLang="ja-JP" sz="1100" b="1" dirty="0" smtClean="0">
                          <a:solidFill>
                            <a:schemeClr val="tx1"/>
                          </a:solidFill>
                          <a:latin typeface="游ゴシック" panose="020B0400000000000000" pitchFamily="50" charset="-128"/>
                          <a:ea typeface="+mn-ea"/>
                        </a:rPr>
                        <a:t>971</a:t>
                      </a:r>
                      <a:r>
                        <a:rPr kumimoji="1" lang="ja-JP" altLang="en-US" sz="1100" b="1" dirty="0" smtClean="0">
                          <a:solidFill>
                            <a:schemeClr val="tx1"/>
                          </a:solidFill>
                          <a:latin typeface="游ゴシック" panose="020B0400000000000000" pitchFamily="50" charset="-128"/>
                          <a:ea typeface="+mn-ea"/>
                        </a:rPr>
                        <a:t>名）</a:t>
                      </a:r>
                    </a:p>
                    <a:p>
                      <a:pPr marL="174625" indent="-174625"/>
                      <a:r>
                        <a:rPr kumimoji="1" lang="ja-JP" altLang="en-US" sz="1100" b="1" dirty="0" smtClean="0">
                          <a:solidFill>
                            <a:schemeClr val="tx1"/>
                          </a:solidFill>
                          <a:latin typeface="游ゴシック" panose="020B0400000000000000" pitchFamily="50" charset="-128"/>
                          <a:ea typeface="+mn-ea"/>
                        </a:rPr>
                        <a:t>■健康保険組合連合会大阪連合会広報誌で栄養成分表示の活用等に関する記事を提供（</a:t>
                      </a:r>
                      <a:r>
                        <a:rPr kumimoji="1" lang="en-US" altLang="ja-JP" sz="1100" b="1" dirty="0" smtClean="0">
                          <a:solidFill>
                            <a:schemeClr val="tx1"/>
                          </a:solidFill>
                          <a:latin typeface="游ゴシック" panose="020B0400000000000000" pitchFamily="50" charset="-128"/>
                          <a:ea typeface="+mn-ea"/>
                        </a:rPr>
                        <a:t>6</a:t>
                      </a:r>
                      <a:r>
                        <a:rPr kumimoji="1" lang="ja-JP" altLang="en-US" sz="1100" b="1" dirty="0" smtClean="0">
                          <a:solidFill>
                            <a:schemeClr val="tx1"/>
                          </a:solidFill>
                          <a:latin typeface="游ゴシック" panose="020B0400000000000000" pitchFamily="50" charset="-128"/>
                          <a:ea typeface="+mn-ea"/>
                        </a:rPr>
                        <a:t>回）</a:t>
                      </a:r>
                      <a:endParaRPr kumimoji="1" lang="en-US" altLang="ja-JP" sz="1100" b="1" dirty="0" smtClean="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20534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課題</a:t>
                      </a:r>
                      <a:r>
                        <a:rPr kumimoji="1" lang="en-US" altLang="ja-JP" sz="1200" b="1" u="none" dirty="0" smtClean="0">
                          <a:solidFill>
                            <a:schemeClr val="tx1"/>
                          </a:solidFill>
                          <a:latin typeface="+mn-ea"/>
                          <a:ea typeface="+mn-ea"/>
                        </a:rPr>
                        <a:t>》</a:t>
                      </a:r>
                      <a:endParaRPr kumimoji="1" lang="ja-JP" altLang="en-US"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■「うちのお店も健康づくり応援団の店」や</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メニューの拡大及び普及啓発</a:t>
                      </a: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次年度の主な取組み</a:t>
                      </a:r>
                      <a:r>
                        <a:rPr kumimoji="1" lang="en-US" altLang="ja-JP" sz="1200" b="1" u="none" dirty="0" smtClean="0">
                          <a:solidFill>
                            <a:schemeClr val="tx1"/>
                          </a:solidFill>
                          <a:latin typeface="+mn-ea"/>
                          <a:ea typeface="+mn-ea"/>
                        </a:rPr>
                        <a:t>》</a:t>
                      </a:r>
                      <a:endParaRPr kumimoji="1" lang="en-US" altLang="ja-JP"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■企業等と連携した、</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の普及啓発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■公民連携の枠組みや</a:t>
                      </a:r>
                      <a:r>
                        <a:rPr kumimoji="1" lang="en-US" altLang="ja-JP" sz="1100" b="1" dirty="0" smtClean="0">
                          <a:solidFill>
                            <a:schemeClr val="tx1"/>
                          </a:solidFill>
                          <a:latin typeface="+mn-ea"/>
                          <a:ea typeface="+mn-ea"/>
                        </a:rPr>
                        <a:t>SNS</a:t>
                      </a:r>
                      <a:r>
                        <a:rPr kumimoji="1" lang="ja-JP" altLang="en-US" sz="1100" b="1" dirty="0" smtClean="0">
                          <a:solidFill>
                            <a:schemeClr val="tx1"/>
                          </a:solidFill>
                          <a:latin typeface="+mn-ea"/>
                          <a:ea typeface="+mn-ea"/>
                        </a:rPr>
                        <a:t>等を活用した情報発信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3720789"/>
                  </a:ext>
                </a:extLst>
              </a:tr>
              <a:tr h="52138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健康・栄養対策費　</a:t>
                      </a:r>
                      <a:r>
                        <a:rPr kumimoji="1" lang="en-US" altLang="ja-JP" sz="1100" b="1" dirty="0" smtClean="0">
                          <a:solidFill>
                            <a:schemeClr val="tx1"/>
                          </a:solidFill>
                          <a:latin typeface="+mn-ea"/>
                          <a:ea typeface="+mn-ea"/>
                        </a:rPr>
                        <a:t>6,042</a:t>
                      </a:r>
                      <a:r>
                        <a:rPr kumimoji="1" lang="ja-JP" altLang="en-US" sz="1100" b="1" dirty="0" smtClean="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6657757"/>
                  </a:ext>
                </a:extLst>
              </a:tr>
            </a:tbl>
          </a:graphicData>
        </a:graphic>
      </p:graphicFrame>
      <p:sp>
        <p:nvSpPr>
          <p:cNvPr id="3" name="正方形/長方形 2"/>
          <p:cNvSpPr/>
          <p:nvPr/>
        </p:nvSpPr>
        <p:spPr>
          <a:xfrm>
            <a:off x="521991" y="209958"/>
            <a:ext cx="7620045" cy="338554"/>
          </a:xfrm>
          <a:prstGeom prst="rect">
            <a:avLst/>
          </a:prstGeom>
        </p:spPr>
        <p:txBody>
          <a:bodyPr wrap="square">
            <a:spAutoFit/>
          </a:bodyPr>
          <a:lstStyle/>
          <a:p>
            <a:pPr marL="174625" indent="-174625"/>
            <a:r>
              <a:rPr kumimoji="1" lang="ja-JP" altLang="en-US" sz="1600" b="1" dirty="0">
                <a:latin typeface="+mn-ea"/>
              </a:rPr>
              <a:t>③食品関連事業者等との連携による健康的な食生活の実践を促す</a:t>
            </a:r>
            <a:r>
              <a:rPr kumimoji="1" lang="ja-JP" altLang="en-US" sz="1600" b="1" dirty="0" smtClean="0">
                <a:latin typeface="+mn-ea"/>
              </a:rPr>
              <a:t>取組み　</a:t>
            </a:r>
            <a:r>
              <a:rPr kumimoji="1" lang="en-US" altLang="ja-JP" sz="1600" b="1" dirty="0" smtClean="0">
                <a:latin typeface="+mn-ea"/>
              </a:rPr>
              <a:t>P32</a:t>
            </a:r>
            <a:endParaRPr kumimoji="1" lang="en-US" altLang="ja-JP" sz="1600" b="1" dirty="0">
              <a:latin typeface="+mn-ea"/>
            </a:endParaRPr>
          </a:p>
        </p:txBody>
      </p:sp>
      <p:grpSp>
        <p:nvGrpSpPr>
          <p:cNvPr id="7" name="グループ化 6"/>
          <p:cNvGrpSpPr/>
          <p:nvPr/>
        </p:nvGrpSpPr>
        <p:grpSpPr>
          <a:xfrm>
            <a:off x="8333597" y="19704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57288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996522072"/>
              </p:ext>
            </p:extLst>
          </p:nvPr>
        </p:nvGraphicFramePr>
        <p:xfrm>
          <a:off x="629695" y="487348"/>
          <a:ext cx="8646609" cy="5815049"/>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46044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取組</a:t>
                      </a:r>
                      <a:endParaRPr kumimoji="1" lang="ja-JP" alt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保育所・認定こども園・幼稚園における取組み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en-US" altLang="ja-JP" sz="1100" b="1" u="none" dirty="0" smtClean="0">
                          <a:solidFill>
                            <a:schemeClr val="tx1"/>
                          </a:solidFill>
                          <a:latin typeface="游ゴシック" panose="020B0400000000000000" pitchFamily="50" charset="-128"/>
                          <a:ea typeface="+mn-ea"/>
                        </a:rPr>
                        <a:t> ■</a:t>
                      </a:r>
                      <a:r>
                        <a:rPr kumimoji="1" lang="ja-JP" altLang="en-US" sz="1100" b="1" u="none" dirty="0" smtClean="0">
                          <a:solidFill>
                            <a:schemeClr val="tx1"/>
                          </a:solidFill>
                          <a:latin typeface="游ゴシック" panose="020B0400000000000000" pitchFamily="50" charset="-128"/>
                          <a:ea typeface="+mn-ea"/>
                        </a:rPr>
                        <a:t>児童福祉施設研修会（食事提供関係）の開催</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　</a:t>
                      </a:r>
                      <a:r>
                        <a:rPr kumimoji="1" lang="en-US" altLang="ja-JP" sz="1100" b="1" u="none" dirty="0" smtClean="0">
                          <a:solidFill>
                            <a:schemeClr val="tx1"/>
                          </a:solidFill>
                          <a:latin typeface="游ゴシック" panose="020B0400000000000000" pitchFamily="50" charset="-128"/>
                          <a:ea typeface="+mn-ea"/>
                        </a:rPr>
                        <a:t>YouTube</a:t>
                      </a:r>
                      <a:r>
                        <a:rPr kumimoji="1" lang="ja-JP" altLang="en-US" sz="1100" b="1" u="none" dirty="0" smtClean="0">
                          <a:solidFill>
                            <a:schemeClr val="tx1"/>
                          </a:solidFill>
                          <a:latin typeface="游ゴシック" panose="020B0400000000000000" pitchFamily="50" charset="-128"/>
                          <a:ea typeface="+mn-ea"/>
                        </a:rPr>
                        <a:t>チャンネルによる動画配信（</a:t>
                      </a:r>
                      <a:r>
                        <a:rPr kumimoji="1" lang="en-US" altLang="ja-JP" sz="1100" b="1" u="none" dirty="0" smtClean="0">
                          <a:solidFill>
                            <a:schemeClr val="tx1"/>
                          </a:solidFill>
                          <a:latin typeface="游ゴシック" panose="020B0400000000000000" pitchFamily="50" charset="-128"/>
                          <a:ea typeface="+mn-ea"/>
                        </a:rPr>
                        <a:t>R3.2.19-20</a:t>
                      </a:r>
                      <a:r>
                        <a:rPr kumimoji="1" lang="ja-JP" altLang="en-US" sz="1100" b="1" u="none" dirty="0" smtClean="0">
                          <a:solidFill>
                            <a:schemeClr val="tx1"/>
                          </a:solidFill>
                          <a:latin typeface="游ゴシック" panose="020B0400000000000000" pitchFamily="50" charset="-128"/>
                          <a:ea typeface="+mn-ea"/>
                        </a:rPr>
                        <a:t>　視聴回数延べ</a:t>
                      </a:r>
                      <a:r>
                        <a:rPr kumimoji="1" lang="en-US" altLang="ja-JP" sz="1100" b="1" u="none" dirty="0" smtClean="0">
                          <a:solidFill>
                            <a:schemeClr val="tx1"/>
                          </a:solidFill>
                          <a:latin typeface="游ゴシック" panose="020B0400000000000000" pitchFamily="50" charset="-128"/>
                          <a:ea typeface="+mn-ea"/>
                        </a:rPr>
                        <a:t>914</a:t>
                      </a:r>
                      <a:r>
                        <a:rPr kumimoji="1" lang="ja-JP" altLang="en-US" sz="1100" b="1" u="none" dirty="0" smtClean="0">
                          <a:solidFill>
                            <a:schemeClr val="tx1"/>
                          </a:solidFill>
                          <a:latin typeface="游ゴシック" panose="020B0400000000000000" pitchFamily="50" charset="-128"/>
                          <a:ea typeface="+mn-ea"/>
                        </a:rPr>
                        <a:t>回）</a:t>
                      </a: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小・中学校等における取組み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ja-JP" altLang="en-US" sz="1100" b="1" u="none" dirty="0" smtClean="0">
                          <a:solidFill>
                            <a:schemeClr val="tx1"/>
                          </a:solidFill>
                          <a:latin typeface="游ゴシック" panose="020B0400000000000000" pitchFamily="50" charset="-128"/>
                          <a:ea typeface="+mn-ea"/>
                        </a:rPr>
                        <a:t>■小中学校において、食に関する指導の全体計画策定及び校内指導体制を整備</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　全体計画策定率</a:t>
                      </a:r>
                      <a:r>
                        <a:rPr kumimoji="1" lang="en-US" altLang="ja-JP" sz="1100" b="1" u="none" dirty="0" smtClean="0">
                          <a:solidFill>
                            <a:schemeClr val="tx1"/>
                          </a:solidFill>
                          <a:latin typeface="游ゴシック" panose="020B0400000000000000" pitchFamily="50" charset="-128"/>
                          <a:ea typeface="+mn-ea"/>
                        </a:rPr>
                        <a:t>100</a:t>
                      </a:r>
                      <a:r>
                        <a:rPr kumimoji="1" lang="ja-JP" altLang="en-US" sz="1100" b="1" u="none" dirty="0" smtClean="0">
                          <a:solidFill>
                            <a:schemeClr val="tx1"/>
                          </a:solidFill>
                          <a:latin typeface="游ゴシック" panose="020B0400000000000000" pitchFamily="50" charset="-128"/>
                          <a:ea typeface="+mn-ea"/>
                        </a:rPr>
                        <a:t>％　校内体制整備率</a:t>
                      </a:r>
                      <a:r>
                        <a:rPr kumimoji="1" lang="en-US" altLang="ja-JP" sz="1100" b="1" u="none" dirty="0" smtClean="0">
                          <a:solidFill>
                            <a:schemeClr val="tx1"/>
                          </a:solidFill>
                          <a:latin typeface="游ゴシック" panose="020B0400000000000000" pitchFamily="50" charset="-128"/>
                          <a:ea typeface="+mn-ea"/>
                        </a:rPr>
                        <a:t>100</a:t>
                      </a:r>
                      <a:r>
                        <a:rPr kumimoji="1" lang="ja-JP" altLang="en-US" sz="1100" b="1" u="none" dirty="0" smtClean="0">
                          <a:solidFill>
                            <a:schemeClr val="tx1"/>
                          </a:solidFill>
                          <a:latin typeface="游ゴシック" panose="020B0400000000000000" pitchFamily="50" charset="-128"/>
                          <a:ea typeface="+mn-ea"/>
                        </a:rPr>
                        <a:t>％</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en-US" altLang="ja-JP" sz="1100" b="1" u="none" dirty="0" smtClean="0">
                          <a:solidFill>
                            <a:schemeClr val="tx1"/>
                          </a:solidFill>
                          <a:latin typeface="游ゴシック" panose="020B0400000000000000" pitchFamily="50" charset="-128"/>
                          <a:ea typeface="+mn-ea"/>
                        </a:rPr>
                        <a:t>■</a:t>
                      </a:r>
                      <a:r>
                        <a:rPr kumimoji="1" lang="ja-JP" altLang="en-US" sz="1100" b="1" u="none" dirty="0" smtClean="0">
                          <a:solidFill>
                            <a:schemeClr val="tx1"/>
                          </a:solidFill>
                          <a:latin typeface="游ゴシック" panose="020B0400000000000000" pitchFamily="50" charset="-128"/>
                          <a:ea typeface="+mn-ea"/>
                        </a:rPr>
                        <a:t>食育の普及啓発に向けた教職員対象研修の開催（書面）</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■食育の指導案を冊子にまとめ、小中学校に配布</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■保護者に向けて全国学校給食週間の取組みを各校給食だよりで紹介</a:t>
                      </a: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高等学校等における取組み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en-US" altLang="ja-JP" sz="1100" b="1" u="none" dirty="0" smtClean="0">
                          <a:solidFill>
                            <a:schemeClr val="tx1"/>
                          </a:solidFill>
                          <a:latin typeface="游ゴシック" panose="020B0400000000000000" pitchFamily="50" charset="-128"/>
                          <a:ea typeface="+mn-ea"/>
                        </a:rPr>
                        <a:t>■</a:t>
                      </a:r>
                      <a:r>
                        <a:rPr kumimoji="1" lang="ja-JP" altLang="en-US" sz="1100" b="1" u="none" dirty="0" smtClean="0">
                          <a:solidFill>
                            <a:schemeClr val="tx1"/>
                          </a:solidFill>
                          <a:latin typeface="游ゴシック" panose="020B0400000000000000" pitchFamily="50" charset="-128"/>
                          <a:ea typeface="+mn-ea"/>
                        </a:rPr>
                        <a:t>高校生の食生活改善に向けた事業支援（</a:t>
                      </a:r>
                      <a:r>
                        <a:rPr kumimoji="1" lang="en-US" altLang="ja-JP" sz="1100" b="1" u="none" dirty="0" smtClean="0">
                          <a:solidFill>
                            <a:schemeClr val="tx1"/>
                          </a:solidFill>
                          <a:latin typeface="游ゴシック" panose="020B0400000000000000" pitchFamily="50" charset="-128"/>
                          <a:ea typeface="+mn-ea"/>
                        </a:rPr>
                        <a:t>2</a:t>
                      </a:r>
                      <a:r>
                        <a:rPr kumimoji="1" lang="ja-JP" altLang="en-US" sz="1100" b="1" u="none" dirty="0" smtClean="0">
                          <a:solidFill>
                            <a:schemeClr val="tx1"/>
                          </a:solidFill>
                          <a:latin typeface="游ゴシック" panose="020B0400000000000000" pitchFamily="50" charset="-128"/>
                          <a:ea typeface="+mn-ea"/>
                        </a:rPr>
                        <a:t>保健所）</a:t>
                      </a:r>
                    </a:p>
                    <a:p>
                      <a:pPr marL="174625" indent="-174625"/>
                      <a:r>
                        <a:rPr kumimoji="1" lang="ja-JP" altLang="en-US" sz="1100" b="1" u="none" dirty="0" smtClean="0">
                          <a:solidFill>
                            <a:schemeClr val="tx1"/>
                          </a:solidFill>
                          <a:latin typeface="游ゴシック" panose="020B0400000000000000" pitchFamily="50" charset="-128"/>
                          <a:ea typeface="+mn-ea"/>
                        </a:rPr>
                        <a:t>　関係団体と連携した食育授業の実施、指導資料・料理動画の提供</a:t>
                      </a:r>
                    </a:p>
                    <a:p>
                      <a:pPr marL="174625" indent="-174625"/>
                      <a:r>
                        <a:rPr kumimoji="1" lang="ja-JP" altLang="en-US" sz="1100" b="1" u="none" dirty="0" smtClean="0">
                          <a:solidFill>
                            <a:schemeClr val="tx1"/>
                          </a:solidFill>
                          <a:latin typeface="游ゴシック" panose="020B0400000000000000" pitchFamily="50" charset="-128"/>
                          <a:ea typeface="+mn-ea"/>
                        </a:rPr>
                        <a:t>■各保健所が高校と連携して作成した食育プログラムを府ホームページに掲載</a:t>
                      </a: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大学や職場等における取組み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en-US" altLang="ja-JP" sz="1100" b="1" u="none" dirty="0" smtClean="0">
                          <a:solidFill>
                            <a:schemeClr val="tx1"/>
                          </a:solidFill>
                          <a:latin typeface="游ゴシック" panose="020B0400000000000000" pitchFamily="50" charset="-128"/>
                          <a:ea typeface="+mn-ea"/>
                        </a:rPr>
                        <a:t>■</a:t>
                      </a:r>
                      <a:r>
                        <a:rPr kumimoji="1" lang="ja-JP" altLang="en-US" sz="1100" b="1" u="none" dirty="0" smtClean="0">
                          <a:solidFill>
                            <a:schemeClr val="tx1"/>
                          </a:solidFill>
                          <a:latin typeface="游ゴシック" panose="020B0400000000000000" pitchFamily="50" charset="-128"/>
                          <a:ea typeface="+mn-ea"/>
                        </a:rPr>
                        <a:t>管理栄養士養成施設と連携した若い世代の食生活改善に向けた事業企画、啓発媒体作成（</a:t>
                      </a:r>
                      <a:r>
                        <a:rPr kumimoji="1" lang="en-US" altLang="ja-JP" sz="1100" b="1" u="none" dirty="0" smtClean="0">
                          <a:solidFill>
                            <a:schemeClr val="tx1"/>
                          </a:solidFill>
                          <a:latin typeface="游ゴシック" panose="020B0400000000000000" pitchFamily="50" charset="-128"/>
                          <a:ea typeface="+mn-ea"/>
                        </a:rPr>
                        <a:t>9</a:t>
                      </a:r>
                      <a:r>
                        <a:rPr kumimoji="1" lang="ja-JP" altLang="en-US" sz="1100" b="1" u="none" dirty="0" smtClean="0">
                          <a:solidFill>
                            <a:schemeClr val="tx1"/>
                          </a:solidFill>
                          <a:latin typeface="游ゴシック" panose="020B0400000000000000" pitchFamily="50" charset="-128"/>
                          <a:ea typeface="+mn-ea"/>
                        </a:rPr>
                        <a:t>保健所）</a:t>
                      </a:r>
                    </a:p>
                    <a:p>
                      <a:pPr marL="174625" indent="-174625"/>
                      <a:r>
                        <a:rPr kumimoji="1" lang="ja-JP" altLang="en-US" sz="1100" b="1" u="none" dirty="0" smtClean="0">
                          <a:solidFill>
                            <a:schemeClr val="tx1"/>
                          </a:solidFill>
                          <a:latin typeface="游ゴシック" panose="020B0400000000000000" pitchFamily="50" charset="-128"/>
                          <a:ea typeface="+mn-ea"/>
                        </a:rPr>
                        <a:t>■大学と連携した</a:t>
                      </a:r>
                      <a:r>
                        <a:rPr kumimoji="1" lang="en-US" altLang="ja-JP" sz="1100" b="1" u="none" dirty="0" smtClean="0">
                          <a:solidFill>
                            <a:schemeClr val="tx1"/>
                          </a:solidFill>
                          <a:latin typeface="游ゴシック" panose="020B0400000000000000" pitchFamily="50" charset="-128"/>
                          <a:ea typeface="+mn-ea"/>
                        </a:rPr>
                        <a:t>V.O.S.</a:t>
                      </a:r>
                      <a:r>
                        <a:rPr kumimoji="1" lang="ja-JP" altLang="en-US" sz="1100" b="1" u="none" dirty="0" smtClean="0">
                          <a:solidFill>
                            <a:schemeClr val="tx1"/>
                          </a:solidFill>
                          <a:latin typeface="游ゴシック" panose="020B0400000000000000" pitchFamily="50" charset="-128"/>
                          <a:ea typeface="+mn-ea"/>
                        </a:rPr>
                        <a:t>メニューの開発・提供（近畿大学・関西福祉科学大学）</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■職場での健康づくり活動を動画で応募してもらう「職場で健活</a:t>
                      </a:r>
                      <a:r>
                        <a:rPr kumimoji="1" lang="en-US" altLang="ja-JP" sz="1100" b="1" u="none" dirty="0" smtClean="0">
                          <a:solidFill>
                            <a:schemeClr val="tx1"/>
                          </a:solidFill>
                          <a:latin typeface="游ゴシック" panose="020B0400000000000000" pitchFamily="50" charset="-128"/>
                          <a:ea typeface="+mn-ea"/>
                        </a:rPr>
                        <a:t>10</a:t>
                      </a:r>
                      <a:r>
                        <a:rPr kumimoji="1" lang="ja-JP" altLang="en-US" sz="1100" b="1" u="none" dirty="0" smtClean="0">
                          <a:solidFill>
                            <a:schemeClr val="tx1"/>
                          </a:solidFill>
                          <a:latin typeface="游ゴシック" panose="020B0400000000000000" pitchFamily="50" charset="-128"/>
                          <a:ea typeface="+mn-ea"/>
                        </a:rPr>
                        <a:t>」大賞を実施</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■府民を対象に開催した健活</a:t>
                      </a:r>
                      <a:r>
                        <a:rPr kumimoji="1" lang="en-US" altLang="ja-JP" sz="1100" b="1" u="none" dirty="0" smtClean="0">
                          <a:solidFill>
                            <a:schemeClr val="tx1"/>
                          </a:solidFill>
                          <a:latin typeface="游ゴシック" panose="020B0400000000000000" pitchFamily="50" charset="-128"/>
                          <a:ea typeface="+mn-ea"/>
                        </a:rPr>
                        <a:t>OSAKA</a:t>
                      </a:r>
                      <a:r>
                        <a:rPr kumimoji="1" lang="ja-JP" altLang="en-US" sz="1100" b="1" u="none" dirty="0" smtClean="0">
                          <a:solidFill>
                            <a:schemeClr val="tx1"/>
                          </a:solidFill>
                          <a:latin typeface="游ゴシック" panose="020B0400000000000000" pitchFamily="50" charset="-128"/>
                          <a:ea typeface="+mn-ea"/>
                        </a:rPr>
                        <a:t>セミナー（オンライン）で、「食事」をテーマに実施</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none" dirty="0" smtClean="0">
                          <a:solidFill>
                            <a:schemeClr val="tx1"/>
                          </a:solidFill>
                          <a:latin typeface="游ゴシック" panose="020B0400000000000000" pitchFamily="50" charset="-128"/>
                          <a:ea typeface="+mn-ea"/>
                        </a:rPr>
                        <a:t>高齢者の低栄養予防のための取組み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ja-JP" altLang="en-US" sz="1100" b="1" u="none" dirty="0" smtClean="0">
                          <a:solidFill>
                            <a:schemeClr val="tx1"/>
                          </a:solidFill>
                          <a:latin typeface="游ゴシック" panose="020B0400000000000000" pitchFamily="50" charset="-128"/>
                          <a:ea typeface="+mn-ea"/>
                        </a:rPr>
                        <a:t>■医療介護に携わる専門職に向けた口腔・栄養・運動に関する研修会の開催</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■高齢者への食支援を目的とした配食事業者の実態把握、市町村及び関係機関との共有</a:t>
                      </a:r>
                      <a:endParaRPr kumimoji="1" lang="ja-JP" altLang="en-US" sz="1050" b="1" u="none" dirty="0" smtClean="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32595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■小中学校における食に関する指導の手引（第二次改訂）に沿った推進</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食に関する指導の全体計画の充実及び指導体制の底上げ</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■児童福祉施設関係者や教職員への研修方法</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　新型コロナウイルスの感染拡大防止に配慮した書面・</a:t>
                      </a:r>
                      <a:r>
                        <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Web</a:t>
                      </a: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等での新たな手法を検討</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1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■大学や職域、医療保険者との連携による取組みの推進</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■特定給食施設等指導を利用者の健康づくりにつなげ、健康キャンパス・プロジェクトや</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健康づくりアワード等に誘導</a:t>
                      </a:r>
                      <a:endParaRPr kumimoji="1" lang="en-US" altLang="ja-JP" sz="1100" b="1"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175442"/>
                  </a:ext>
                </a:extLst>
              </a:tr>
              <a:tr h="51152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solidFill>
                            <a:schemeClr val="tx1"/>
                          </a:solidFill>
                          <a:latin typeface="+mn-ea"/>
                          <a:ea typeface="+mn-ea"/>
                        </a:rPr>
                        <a:t>健康・栄養対策費　</a:t>
                      </a:r>
                      <a:r>
                        <a:rPr kumimoji="1" lang="en-US" altLang="ja-JP" sz="1100" b="1" dirty="0" smtClean="0">
                          <a:solidFill>
                            <a:schemeClr val="tx1"/>
                          </a:solidFill>
                          <a:latin typeface="+mn-ea"/>
                          <a:ea typeface="+mn-ea"/>
                        </a:rPr>
                        <a:t>6,042</a:t>
                      </a:r>
                      <a:r>
                        <a:rPr kumimoji="1" lang="ja-JP" altLang="en-US" sz="1100" b="1" dirty="0" smtClean="0">
                          <a:solidFill>
                            <a:schemeClr val="tx1"/>
                          </a:solidFill>
                          <a:latin typeface="+mn-ea"/>
                          <a:ea typeface="+mn-ea"/>
                        </a:rPr>
                        <a:t>千円（再掲）</a:t>
                      </a:r>
                      <a:endParaRPr kumimoji="1" lang="en-US" altLang="ja-JP" sz="1100" b="1" dirty="0" smtClean="0">
                        <a:solidFill>
                          <a:schemeClr val="tx1"/>
                        </a:solidFill>
                        <a:latin typeface="+mn-ea"/>
                        <a:ea typeface="+mn-ea"/>
                      </a:endParaRPr>
                    </a:p>
                    <a:p>
                      <a:r>
                        <a:rPr kumimoji="1" lang="ja-JP" altLang="en-US" sz="1100" b="1" dirty="0" smtClean="0">
                          <a:solidFill>
                            <a:schemeClr val="tx1"/>
                          </a:solidFill>
                          <a:latin typeface="+mn-ea"/>
                          <a:ea typeface="+mn-ea"/>
                        </a:rPr>
                        <a:t>中小企業の健康づくり推進事業　</a:t>
                      </a:r>
                      <a:r>
                        <a:rPr kumimoji="1" lang="en-US" altLang="ja-JP" sz="1100" b="1" dirty="0" smtClean="0">
                          <a:solidFill>
                            <a:schemeClr val="tx1"/>
                          </a:solidFill>
                          <a:latin typeface="+mn-ea"/>
                          <a:ea typeface="+mn-ea"/>
                        </a:rPr>
                        <a:t>11,230</a:t>
                      </a:r>
                      <a:r>
                        <a:rPr kumimoji="1" lang="ja-JP" altLang="en-US" sz="1100" b="1" dirty="0" smtClean="0">
                          <a:solidFill>
                            <a:schemeClr val="tx1"/>
                          </a:solidFill>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3696306"/>
                  </a:ext>
                </a:extLst>
              </a:tr>
            </a:tbl>
          </a:graphicData>
        </a:graphic>
      </p:graphicFrame>
      <p:grpSp>
        <p:nvGrpSpPr>
          <p:cNvPr id="6" name="グループ化 5"/>
          <p:cNvGrpSpPr/>
          <p:nvPr/>
        </p:nvGrpSpPr>
        <p:grpSpPr>
          <a:xfrm>
            <a:off x="8333597" y="183601"/>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8" name="グループ化 7"/>
            <p:cNvGrpSpPr/>
            <p:nvPr/>
          </p:nvGrpSpPr>
          <p:grpSpPr>
            <a:xfrm>
              <a:off x="8222623" y="1257538"/>
              <a:ext cx="1058662" cy="720145"/>
              <a:chOff x="511927" y="2809411"/>
              <a:chExt cx="1110811" cy="770916"/>
            </a:xfrm>
          </p:grpSpPr>
          <p:sp>
            <p:nvSpPr>
              <p:cNvPr id="10" name="角丸四角形 9"/>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2" name="直線コネクタ 1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正方形/長方形 2"/>
          <p:cNvSpPr/>
          <p:nvPr/>
        </p:nvSpPr>
        <p:spPr>
          <a:xfrm>
            <a:off x="541939" y="210495"/>
            <a:ext cx="5361319" cy="338554"/>
          </a:xfrm>
          <a:prstGeom prst="rect">
            <a:avLst/>
          </a:prstGeom>
        </p:spPr>
        <p:txBody>
          <a:bodyPr wrap="square">
            <a:spAutoFit/>
          </a:bodyPr>
          <a:lstStyle/>
          <a:p>
            <a:pPr marL="174625" indent="-174625"/>
            <a:r>
              <a:rPr kumimoji="1" lang="ja-JP" altLang="en-US" sz="1600" b="1" dirty="0">
                <a:latin typeface="游ゴシック" panose="020B0400000000000000" pitchFamily="50" charset="-128"/>
              </a:rPr>
              <a:t>④ライフステージに応じた</a:t>
            </a:r>
            <a:r>
              <a:rPr kumimoji="1" lang="ja-JP" altLang="en-US" sz="1600" b="1" dirty="0" smtClean="0">
                <a:latin typeface="游ゴシック" panose="020B0400000000000000" pitchFamily="50" charset="-128"/>
              </a:rPr>
              <a:t>取組み　</a:t>
            </a:r>
            <a:r>
              <a:rPr kumimoji="1" lang="en-US" altLang="ja-JP" sz="1600" b="1" dirty="0" smtClean="0">
                <a:latin typeface="游ゴシック" panose="020B0400000000000000" pitchFamily="50" charset="-128"/>
              </a:rPr>
              <a:t>P33</a:t>
            </a:r>
            <a:endParaRPr kumimoji="1" lang="en-US" altLang="ja-JP" sz="1600" b="1" dirty="0">
              <a:latin typeface="游ゴシック" panose="020B0400000000000000" pitchFamily="50" charset="-128"/>
            </a:endParaRPr>
          </a:p>
        </p:txBody>
      </p:sp>
    </p:spTree>
    <p:extLst>
      <p:ext uri="{BB962C8B-B14F-4D97-AF65-F5344CB8AC3E}">
        <p14:creationId xmlns:p14="http://schemas.microsoft.com/office/powerpoint/2010/main" val="1961944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526706" y="385026"/>
            <a:ext cx="8718118" cy="338554"/>
          </a:xfrm>
          <a:prstGeom prst="rect">
            <a:avLst/>
          </a:prstGeom>
          <a:noFill/>
        </p:spPr>
        <p:txBody>
          <a:bodyPr wrap="square" rtlCol="0">
            <a:spAutoFit/>
          </a:bodyPr>
          <a:lstStyle/>
          <a:p>
            <a:r>
              <a:rPr kumimoji="1" lang="ja-JP" altLang="en-US" sz="1600" b="1" dirty="0"/>
              <a:t>⑤歯と口の</a:t>
            </a:r>
            <a:r>
              <a:rPr kumimoji="1" lang="ja-JP" altLang="en-US" sz="1600" b="1" dirty="0">
                <a:latin typeface="+mn-ea"/>
              </a:rPr>
              <a:t>健康づくりの</a:t>
            </a:r>
            <a:r>
              <a:rPr kumimoji="1" lang="ja-JP" altLang="en-US" sz="1600" b="1" dirty="0" smtClean="0">
                <a:latin typeface="+mn-ea"/>
              </a:rPr>
              <a:t>取組み　</a:t>
            </a:r>
            <a:r>
              <a:rPr kumimoji="1" lang="en-US" altLang="ja-JP" sz="1600" b="1" dirty="0" smtClean="0">
                <a:latin typeface="+mn-ea"/>
              </a:rPr>
              <a:t>P34</a:t>
            </a:r>
            <a:endParaRPr kumimoji="1" lang="ja-JP" altLang="en-US" sz="1600" b="1"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47972461"/>
              </p:ext>
            </p:extLst>
          </p:nvPr>
        </p:nvGraphicFramePr>
        <p:xfrm>
          <a:off x="633000" y="696686"/>
          <a:ext cx="8640000" cy="5597040"/>
        </p:xfrm>
        <a:graphic>
          <a:graphicData uri="http://schemas.openxmlformats.org/drawingml/2006/table">
            <a:tbl>
              <a:tblPr firstRow="1" bandRow="1">
                <a:tableStyleId>{5C22544A-7EE6-4342-B048-85BDC9FD1C3A}</a:tableStyleId>
              </a:tblPr>
              <a:tblGrid>
                <a:gridCol w="1258439">
                  <a:extLst>
                    <a:ext uri="{9D8B030D-6E8A-4147-A177-3AD203B41FA5}">
                      <a16:colId xmlns:a16="http://schemas.microsoft.com/office/drawing/2014/main" val="528851062"/>
                    </a:ext>
                  </a:extLst>
                </a:gridCol>
                <a:gridCol w="7381561">
                  <a:extLst>
                    <a:ext uri="{9D8B030D-6E8A-4147-A177-3AD203B41FA5}">
                      <a16:colId xmlns:a16="http://schemas.microsoft.com/office/drawing/2014/main" val="89849022"/>
                    </a:ext>
                  </a:extLst>
                </a:gridCol>
              </a:tblGrid>
              <a:tr h="2570949">
                <a:tc>
                  <a:txBody>
                    <a:bodyPr/>
                    <a:lstStyle/>
                    <a:p>
                      <a:pPr>
                        <a:lnSpc>
                          <a:spcPts val="16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ts val="1600"/>
                        </a:lnSpc>
                      </a:pPr>
                      <a:r>
                        <a:rPr kumimoji="1" lang="ja-JP" altLang="en-US" sz="1600" baseline="0" dirty="0" smtClean="0">
                          <a:latin typeface="+mn-ea"/>
                          <a:ea typeface="+mn-ea"/>
                        </a:rPr>
                        <a:t>取組</a:t>
                      </a:r>
                      <a:endParaRPr kumimoji="1" lang="en-US" altLang="ja-JP" sz="1600" baseline="0" dirty="0" smtClean="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歯磨き習慣の促進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■歯と口の健康標語コンクール、大阪府</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歯の保健</a:t>
                      </a:r>
                      <a:r>
                        <a:rPr kumimoji="1" lang="en-US" altLang="ja-JP" sz="1100" b="1" baseline="0" dirty="0" smtClean="0">
                          <a:solidFill>
                            <a:schemeClr val="tx1"/>
                          </a:solidFill>
                          <a:latin typeface="+mn-ea"/>
                          <a:ea typeface="+mn-ea"/>
                        </a:rPr>
                        <a:t>〉</a:t>
                      </a:r>
                      <a:r>
                        <a:rPr kumimoji="1" lang="ja-JP" altLang="en-US" sz="1100" b="1" baseline="0" dirty="0" smtClean="0">
                          <a:solidFill>
                            <a:schemeClr val="tx1"/>
                          </a:solidFill>
                          <a:latin typeface="+mn-ea"/>
                          <a:ea typeface="+mn-ea"/>
                        </a:rPr>
                        <a:t>図画・ポスターコンクールへの事業協力</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　及び知事賞・教育委員会賞を授与</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■教職員を対象とする学校保健に関する研修会を通じて、学校保健活動の充実を図るよう働きかけを実施</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10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歯と口の健康に係る普及啓発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■府ホームページ、啓発資材等を活用した普及啓発</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・府ホームページを通じた歯と口の健康に関する情報発信</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・歯と口の健康づくり小読本の配布</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■府の健康アプリ「アスマイル」を活用した啓発（歯磨きや健診受診等に対するインセンティブ付与、健康コラムに歯と口の話題掲載、アンケート調査の実施）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■市町村に対し、「口腔保健支援センター」による支援のほか、市町村職員の歯科コーチングスキル向上事業を実施（健康教育を行う市町村職員のための研修会を実施　</a:t>
                      </a:r>
                      <a:r>
                        <a:rPr kumimoji="1" lang="en-US" altLang="ja-JP" sz="1100" b="1" baseline="0" dirty="0" smtClean="0">
                          <a:solidFill>
                            <a:schemeClr val="tx1"/>
                          </a:solidFill>
                          <a:latin typeface="+mn-ea"/>
                          <a:ea typeface="+mn-ea"/>
                        </a:rPr>
                        <a:t>6</a:t>
                      </a:r>
                      <a:r>
                        <a:rPr kumimoji="1" lang="ja-JP" altLang="en-US" sz="1100" b="1" baseline="0" dirty="0" smtClean="0">
                          <a:solidFill>
                            <a:schemeClr val="tx1"/>
                          </a:solidFill>
                          <a:latin typeface="+mn-ea"/>
                          <a:ea typeface="+mn-ea"/>
                        </a:rPr>
                        <a:t>医療圏</a:t>
                      </a:r>
                      <a:r>
                        <a:rPr kumimoji="1" lang="en-US" altLang="ja-JP" sz="1100" b="1" baseline="0" dirty="0" smtClean="0">
                          <a:solidFill>
                            <a:schemeClr val="tx1"/>
                          </a:solidFill>
                          <a:latin typeface="+mn-ea"/>
                          <a:ea typeface="+mn-ea"/>
                        </a:rPr>
                        <a:t>×2</a:t>
                      </a:r>
                      <a:r>
                        <a:rPr kumimoji="1" lang="ja-JP" altLang="en-US" sz="1100" b="1" baseline="0" dirty="0" smtClean="0">
                          <a:solidFill>
                            <a:schemeClr val="tx1"/>
                          </a:solidFill>
                          <a:latin typeface="+mn-ea"/>
                          <a:ea typeface="+mn-ea"/>
                        </a:rPr>
                        <a:t>回）</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■モデル事業の横展開</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「健康格差の解消プログラム促進事業（特定健診）」の概要や成果を説明、横展開</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■公民連携の枠組みを活用した普及啓発（ポスター等の展開、企業広報ツールの活用、健康イベントでの連携）</a:t>
                      </a:r>
                      <a:endParaRPr kumimoji="1" lang="en-US" altLang="ja-JP" sz="1100" b="1" baseline="0" dirty="0" smtClean="0">
                        <a:solidFill>
                          <a:schemeClr val="tx1"/>
                        </a:solidFill>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1364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■歯磨き習慣の定着促進（事業に参加する学校・園の減少）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■ホームページを閲覧しない府民に対する働きかけ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■歯科専門職の職員がいない市町村への支援</a:t>
                      </a:r>
                      <a:endParaRPr kumimoji="1" lang="en-US" altLang="ja-JP" sz="1100" b="1" baseline="0" dirty="0" smtClean="0">
                        <a:solidFill>
                          <a:schemeClr val="tx1"/>
                        </a:solidFill>
                        <a:latin typeface="+mn-ea"/>
                        <a:ea typeface="+mn-ea"/>
                      </a:endParaRPr>
                    </a:p>
                    <a:p>
                      <a:pPr marL="174625" indent="-174625">
                        <a:lnSpc>
                          <a:spcPct val="100000"/>
                        </a:lnSpc>
                      </a:pPr>
                      <a:endParaRPr kumimoji="1" lang="en-US" altLang="ja-JP" sz="1200" b="1"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次年度の主な取組み</a:t>
                      </a:r>
                      <a:r>
                        <a:rPr kumimoji="1" lang="en-US" altLang="ja-JP" sz="1200" b="1" baseline="0" dirty="0" smtClean="0">
                          <a:solidFill>
                            <a:schemeClr val="tx1"/>
                          </a:solidFill>
                          <a:latin typeface="+mn-ea"/>
                          <a:ea typeface="+mn-ea"/>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■各種研修等を通じて、学校保健関係教職員への周知及び学校歯科保健の充実等を推進</a:t>
                      </a:r>
                      <a:endParaRPr kumimoji="1" lang="en-US" altLang="ja-JP" sz="12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■市町村に対し、口腔保健支援センターでの専門職による個別具体的な相談、情報提供</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■「アスマイル」、府の広報媒体、公民連携の枠組みを活用し、幅広い世代の府民に啓発を実施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■市町村職員の歯科コーチングスキル向上事業での市町村職員への技術的支援</a:t>
                      </a:r>
                      <a:endParaRPr kumimoji="1" lang="ja-JP" altLang="en-US" sz="1100" b="1" strike="sngStrike"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0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生涯歯科保健推進事業</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　</a:t>
                      </a:r>
                      <a:r>
                        <a:rPr kumimoji="1" lang="en-US" altLang="zh-TW" sz="1100" b="1" baseline="0" dirty="0" smtClean="0">
                          <a:solidFill>
                            <a:schemeClr val="tx1"/>
                          </a:solidFill>
                          <a:latin typeface="游ゴシック" panose="020B0400000000000000" pitchFamily="50" charset="-128"/>
                          <a:ea typeface="游ゴシック" panose="020B0400000000000000" pitchFamily="50" charset="-128"/>
                        </a:rPr>
                        <a:t>1,869</a:t>
                      </a: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zh-TW" sz="1100" b="1"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大阪府歯科口腔保健計画推進事業</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　</a:t>
                      </a:r>
                      <a:r>
                        <a:rPr kumimoji="1" lang="en-US" altLang="zh-TW" sz="1100" b="1" baseline="0" dirty="0" smtClean="0">
                          <a:solidFill>
                            <a:schemeClr val="tx1"/>
                          </a:solidFill>
                          <a:latin typeface="游ゴシック" panose="020B0400000000000000" pitchFamily="50" charset="-128"/>
                          <a:ea typeface="游ゴシック" panose="020B0400000000000000" pitchFamily="50" charset="-128"/>
                        </a:rPr>
                        <a:t>4,436</a:t>
                      </a: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1" baseline="0" dirty="0" smtClean="0">
                        <a:solidFill>
                          <a:schemeClr val="tx1"/>
                        </a:solidFill>
                        <a:latin typeface="游ゴシック" panose="020B0400000000000000" pitchFamily="50" charset="-128"/>
                        <a:ea typeface="游ゴシック" panose="020B0400000000000000" pitchFamily="50" charset="-128"/>
                      </a:endParaRPr>
                    </a:p>
                    <a:p>
                      <a:pPr>
                        <a:lnSpc>
                          <a:spcPct val="100000"/>
                        </a:lnSpc>
                      </a:pP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８０２０運動推進特別事業</a:t>
                      </a:r>
                      <a:r>
                        <a:rPr kumimoji="1" lang="ja-JP" altLang="en-US" sz="1100" b="1" baseline="0" dirty="0" smtClean="0">
                          <a:solidFill>
                            <a:schemeClr val="tx1"/>
                          </a:solidFill>
                          <a:latin typeface="游ゴシック" panose="020B0400000000000000" pitchFamily="50" charset="-128"/>
                          <a:ea typeface="游ゴシック" panose="020B0400000000000000" pitchFamily="50" charset="-128"/>
                        </a:rPr>
                        <a:t>　</a:t>
                      </a:r>
                      <a:r>
                        <a:rPr kumimoji="1" lang="en-US" altLang="zh-TW" sz="1100" b="1" baseline="0" dirty="0" smtClean="0">
                          <a:solidFill>
                            <a:schemeClr val="tx1"/>
                          </a:solidFill>
                          <a:latin typeface="游ゴシック" panose="020B0400000000000000" pitchFamily="50" charset="-128"/>
                          <a:ea typeface="游ゴシック" panose="020B0400000000000000" pitchFamily="50" charset="-128"/>
                        </a:rPr>
                        <a:t>2,040</a:t>
                      </a:r>
                      <a:r>
                        <a:rPr kumimoji="1" lang="zh-TW" altLang="en-US" sz="1100" b="1" baseline="0" dirty="0" smtClean="0">
                          <a:solidFill>
                            <a:schemeClr val="tx1"/>
                          </a:solidFill>
                          <a:latin typeface="游ゴシック" panose="020B0400000000000000" pitchFamily="50" charset="-128"/>
                          <a:ea typeface="游ゴシック" panose="020B0400000000000000" pitchFamily="50" charset="-128"/>
                        </a:rPr>
                        <a:t>千円</a:t>
                      </a:r>
                    </a:p>
                    <a:p>
                      <a:pPr>
                        <a:lnSpc>
                          <a:spcPct val="100000"/>
                        </a:lnSpc>
                      </a:pPr>
                      <a:r>
                        <a:rPr kumimoji="1" lang="ja-JP" altLang="en-US" sz="1100" b="1" baseline="0" dirty="0" err="1" smtClean="0">
                          <a:solidFill>
                            <a:schemeClr val="tx1"/>
                          </a:solidFill>
                          <a:latin typeface="+mn-ea"/>
                          <a:ea typeface="+mn-ea"/>
                        </a:rPr>
                        <a:t>障がい</a:t>
                      </a:r>
                      <a:r>
                        <a:rPr kumimoji="1" lang="ja-JP" altLang="en-US" sz="1100" b="1" baseline="0" dirty="0" smtClean="0">
                          <a:solidFill>
                            <a:schemeClr val="tx1"/>
                          </a:solidFill>
                          <a:latin typeface="+mn-ea"/>
                          <a:ea typeface="+mn-ea"/>
                        </a:rPr>
                        <a:t>者歯科診療センター運営委託事業　</a:t>
                      </a:r>
                      <a:r>
                        <a:rPr kumimoji="1" lang="en-US" altLang="ja-JP" sz="1100" b="1" i="0" u="none" strike="noStrike" kern="1200" cap="none" spc="0" normalizeH="0" baseline="0" noProof="0" dirty="0" smtClean="0">
                          <a:ln>
                            <a:noFill/>
                          </a:ln>
                          <a:solidFill>
                            <a:schemeClr val="tx1"/>
                          </a:solidFill>
                          <a:effectLst/>
                          <a:uLnTx/>
                          <a:uFillTx/>
                          <a:latin typeface="+mn-ea"/>
                          <a:ea typeface="+mn-ea"/>
                          <a:cs typeface="+mn-cs"/>
                        </a:rPr>
                        <a:t>23,968</a:t>
                      </a:r>
                      <a:r>
                        <a:rPr kumimoji="1" lang="ja-JP" altLang="en-US" sz="1100" b="1" baseline="0" dirty="0" smtClean="0">
                          <a:solidFill>
                            <a:schemeClr val="tx1"/>
                          </a:solidFill>
                          <a:latin typeface="+mn-ea"/>
                          <a:ea typeface="+mn-ea"/>
                        </a:rPr>
                        <a:t>千円</a:t>
                      </a:r>
                      <a:endParaRPr kumimoji="1" lang="en-US" altLang="ja-JP" sz="1100" b="1" baseline="0" dirty="0" smtClean="0">
                        <a:solidFill>
                          <a:schemeClr val="tx1"/>
                        </a:solidFill>
                        <a:latin typeface="+mn-ea"/>
                        <a:ea typeface="+mn-ea"/>
                      </a:endParaRPr>
                    </a:p>
                    <a:p>
                      <a:pPr>
                        <a:lnSpc>
                          <a:spcPct val="100000"/>
                        </a:lnSpc>
                      </a:pPr>
                      <a:r>
                        <a:rPr kumimoji="1" lang="ja-JP" altLang="en-US" sz="1100" b="1" baseline="0" dirty="0" smtClean="0">
                          <a:solidFill>
                            <a:schemeClr val="tx1"/>
                          </a:solidFill>
                          <a:latin typeface="+mn-ea"/>
                          <a:ea typeface="+mn-ea"/>
                        </a:rPr>
                        <a:t>健康格差の解決プログラム促進事業（フレイル予防）　</a:t>
                      </a:r>
                      <a:r>
                        <a:rPr kumimoji="1" lang="en-US" altLang="ja-JP" sz="1100" b="1" baseline="0" dirty="0" smtClean="0">
                          <a:solidFill>
                            <a:schemeClr val="tx1"/>
                          </a:solidFill>
                          <a:latin typeface="+mn-ea"/>
                          <a:ea typeface="+mn-ea"/>
                        </a:rPr>
                        <a:t>13,438</a:t>
                      </a:r>
                      <a:r>
                        <a:rPr kumimoji="1" lang="ja-JP" altLang="en-US" sz="1100" b="1" baseline="0" dirty="0" smtClean="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42311" y="38598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495589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73000" y="342277"/>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9" name="正方形/長方形 8"/>
          <p:cNvSpPr/>
          <p:nvPr/>
        </p:nvSpPr>
        <p:spPr>
          <a:xfrm>
            <a:off x="271467" y="197871"/>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（２）食</a:t>
            </a: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の安全安心の</a:t>
            </a: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取組み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計画Ｐ</a:t>
            </a:r>
            <a:r>
              <a:rPr kumimoji="1" lang="en-US" altLang="ja-JP" b="1" dirty="0" smtClean="0">
                <a:solidFill>
                  <a:schemeClr val="bg1"/>
                </a:solidFill>
                <a:latin typeface="游ゴシック" panose="020B0400000000000000" pitchFamily="50" charset="-128"/>
                <a:ea typeface="游ゴシック" panose="020B0400000000000000" pitchFamily="50" charset="-128"/>
              </a:rPr>
              <a:t>41</a:t>
            </a:r>
            <a:endParaRPr kumimoji="1" lang="en-US" altLang="ja-JP" b="1" dirty="0">
              <a:solidFill>
                <a:schemeClr val="bg1"/>
              </a:solidFill>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217679" y="4121647"/>
            <a:ext cx="3399579" cy="220573"/>
          </a:xfrm>
          <a:prstGeom prst="rect">
            <a:avLst/>
          </a:prstGeom>
        </p:spPr>
        <p:txBody>
          <a:bodyPr wrap="square">
            <a:spAutoFit/>
          </a:bodyPr>
          <a:lstStyle/>
          <a:p>
            <a:pPr marL="269240" indent="90170">
              <a:lnSpc>
                <a:spcPts val="1000"/>
              </a:lnSpc>
              <a:spcAft>
                <a:spcPts val="0"/>
              </a:spcAft>
            </a:pPr>
            <a:r>
              <a:rPr lang="en-US" altLang="ja-JP" sz="105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  </a:t>
            </a:r>
            <a:r>
              <a:rPr lang="ja-JP" altLang="ja-JP" sz="10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大阪府健康医療部食の安全推進課</a:t>
            </a:r>
            <a:r>
              <a:rPr lang="ja-JP" altLang="ja-JP" sz="105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調べ</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10" name="表 9"/>
          <p:cNvGraphicFramePr>
            <a:graphicFrameLocks noGrp="1"/>
          </p:cNvGraphicFramePr>
          <p:nvPr>
            <p:extLst>
              <p:ext uri="{D42A27DB-BD31-4B8C-83A1-F6EECF244321}">
                <p14:modId xmlns:p14="http://schemas.microsoft.com/office/powerpoint/2010/main" val="2390109170"/>
              </p:ext>
            </p:extLst>
          </p:nvPr>
        </p:nvGraphicFramePr>
        <p:xfrm>
          <a:off x="699247" y="3268045"/>
          <a:ext cx="8266767" cy="826707"/>
        </p:xfrm>
        <a:graphic>
          <a:graphicData uri="http://schemas.openxmlformats.org/drawingml/2006/table">
            <a:tbl>
              <a:tblPr firstRow="1" firstCol="1" bandRow="1">
                <a:tableStyleId>{5C22544A-7EE6-4342-B048-85BDC9FD1C3A}</a:tableStyleId>
              </a:tblPr>
              <a:tblGrid>
                <a:gridCol w="270808">
                  <a:extLst>
                    <a:ext uri="{9D8B030D-6E8A-4147-A177-3AD203B41FA5}">
                      <a16:colId xmlns:a16="http://schemas.microsoft.com/office/drawing/2014/main" val="20000"/>
                    </a:ext>
                  </a:extLst>
                </a:gridCol>
                <a:gridCol w="3606911">
                  <a:extLst>
                    <a:ext uri="{9D8B030D-6E8A-4147-A177-3AD203B41FA5}">
                      <a16:colId xmlns:a16="http://schemas.microsoft.com/office/drawing/2014/main" val="20001"/>
                    </a:ext>
                  </a:extLst>
                </a:gridCol>
                <a:gridCol w="1463016">
                  <a:extLst>
                    <a:ext uri="{9D8B030D-6E8A-4147-A177-3AD203B41FA5}">
                      <a16:colId xmlns:a16="http://schemas.microsoft.com/office/drawing/2014/main" val="20003"/>
                    </a:ext>
                  </a:extLst>
                </a:gridCol>
                <a:gridCol w="1463016">
                  <a:extLst>
                    <a:ext uri="{9D8B030D-6E8A-4147-A177-3AD203B41FA5}">
                      <a16:colId xmlns:a16="http://schemas.microsoft.com/office/drawing/2014/main" val="2204503950"/>
                    </a:ext>
                  </a:extLst>
                </a:gridCol>
                <a:gridCol w="1463016">
                  <a:extLst>
                    <a:ext uri="{9D8B030D-6E8A-4147-A177-3AD203B41FA5}">
                      <a16:colId xmlns:a16="http://schemas.microsoft.com/office/drawing/2014/main" val="20004"/>
                    </a:ext>
                  </a:extLst>
                </a:gridCol>
              </a:tblGrid>
              <a:tr h="183104">
                <a:tc>
                  <a:txBody>
                    <a:bodyPr/>
                    <a:lstStyle/>
                    <a:p>
                      <a:pPr algn="ctr" fontAlgn="auto">
                        <a:lnSpc>
                          <a:spcPts val="1600"/>
                        </a:lnSpc>
                        <a:spcAft>
                          <a:spcPts val="0"/>
                        </a:spcAft>
                      </a:pPr>
                      <a:r>
                        <a:rPr lang="en-US" sz="1200" b="1" dirty="0">
                          <a:effectLst/>
                          <a:latin typeface="+mn-ea"/>
                          <a:ea typeface="+mn-ea"/>
                        </a:rPr>
                        <a:t> </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dirty="0" smtClean="0">
                          <a:effectLst/>
                          <a:latin typeface="+mn-ea"/>
                          <a:ea typeface="+mn-ea"/>
                        </a:rPr>
                        <a:t>計画策定時</a:t>
                      </a:r>
                      <a:r>
                        <a:rPr lang="ja-JP" sz="1200" b="1" dirty="0" smtClean="0">
                          <a:effectLst/>
                          <a:latin typeface="+mn-ea"/>
                          <a:ea typeface="+mn-ea"/>
                        </a:rPr>
                        <a:t>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200" b="1" dirty="0" smtClean="0">
                          <a:effectLst/>
                          <a:latin typeface="+mn-ea"/>
                          <a:ea typeface="+mn-ea"/>
                        </a:rPr>
                        <a:t>現在の状況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23507">
                <a:tc>
                  <a:txBody>
                    <a:bodyPr/>
                    <a:lstStyle/>
                    <a:p>
                      <a:pPr algn="ctr" fontAlgn="auto">
                        <a:lnSpc>
                          <a:spcPts val="1600"/>
                        </a:lnSpc>
                        <a:spcAft>
                          <a:spcPts val="0"/>
                        </a:spcAft>
                      </a:pPr>
                      <a:r>
                        <a:rPr lang="en-US" altLang="ja-JP" sz="1200" b="1" dirty="0" smtClean="0">
                          <a:effectLst/>
                          <a:latin typeface="+mn-ea"/>
                          <a:ea typeface="+mn-ea"/>
                        </a:rPr>
                        <a:t>1</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80"/>
                        </a:lnSpc>
                        <a:spcAft>
                          <a:spcPts val="0"/>
                        </a:spcAft>
                      </a:pPr>
                      <a:r>
                        <a:rPr lang="ja-JP" altLang="en-US" sz="1200" b="1" dirty="0" smtClean="0">
                          <a:solidFill>
                            <a:srgbClr val="000000"/>
                          </a:solidFill>
                          <a:effectLst/>
                          <a:latin typeface="+mn-ea"/>
                          <a:ea typeface="+mn-ea"/>
                          <a:cs typeface="HG丸ｺﾞｼｯｸM-PRO"/>
                        </a:rPr>
                        <a:t>大阪府食の安全安心メールマガジンによる</a:t>
                      </a:r>
                      <a:endParaRPr lang="en-US" altLang="ja-JP" sz="1200" b="1" dirty="0" smtClean="0">
                        <a:solidFill>
                          <a:srgbClr val="000000"/>
                        </a:solidFill>
                        <a:effectLst/>
                        <a:latin typeface="+mn-ea"/>
                        <a:ea typeface="+mn-ea"/>
                        <a:cs typeface="HG丸ｺﾞｼｯｸM-PRO"/>
                      </a:endParaRPr>
                    </a:p>
                    <a:p>
                      <a:pPr algn="l" fontAlgn="auto">
                        <a:lnSpc>
                          <a:spcPts val="1680"/>
                        </a:lnSpc>
                        <a:spcAft>
                          <a:spcPts val="0"/>
                        </a:spcAft>
                      </a:pPr>
                      <a:r>
                        <a:rPr lang="ja-JP" altLang="en-US" sz="1200" b="1" dirty="0" smtClean="0">
                          <a:solidFill>
                            <a:srgbClr val="000000"/>
                          </a:solidFill>
                          <a:effectLst/>
                          <a:latin typeface="+mn-ea"/>
                          <a:ea typeface="+mn-ea"/>
                          <a:cs typeface="HG丸ｺﾞｼｯｸM-PRO"/>
                        </a:rPr>
                        <a:t>情報提供（総配信数）の増加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smtClean="0">
                          <a:effectLst/>
                          <a:latin typeface="+mn-ea"/>
                          <a:ea typeface="+mn-ea"/>
                        </a:rPr>
                        <a:t>130</a:t>
                      </a:r>
                      <a:r>
                        <a:rPr lang="ja-JP" altLang="en-US" sz="1200" b="1" dirty="0" smtClean="0">
                          <a:effectLst/>
                          <a:latin typeface="+mn-ea"/>
                          <a:ea typeface="+mn-ea"/>
                        </a:rPr>
                        <a:t>万件</a:t>
                      </a:r>
                      <a:endParaRPr lang="en-US" altLang="ja-JP" sz="1200" b="1" dirty="0" smtClean="0">
                        <a:effectLst/>
                        <a:latin typeface="+mn-ea"/>
                        <a:ea typeface="+mn-ea"/>
                      </a:endParaRPr>
                    </a:p>
                    <a:p>
                      <a:pPr algn="ctr" fontAlgn="auto">
                        <a:lnSpc>
                          <a:spcPts val="1680"/>
                        </a:lnSpc>
                        <a:spcAft>
                          <a:spcPts val="0"/>
                        </a:spcAft>
                      </a:pPr>
                      <a:r>
                        <a:rPr lang="ja-JP" altLang="en-US" sz="1200" b="1" dirty="0" smtClean="0">
                          <a:solidFill>
                            <a:srgbClr val="000000"/>
                          </a:solidFill>
                          <a:effectLst/>
                          <a:latin typeface="+mn-ea"/>
                          <a:ea typeface="+mn-ea"/>
                          <a:cs typeface="HG丸ｺﾞｼｯｸM-PRO"/>
                        </a:rPr>
                        <a:t>（</a:t>
                      </a:r>
                      <a:r>
                        <a:rPr lang="en-US" altLang="ja-JP" sz="1200" b="1" dirty="0" smtClean="0">
                          <a:solidFill>
                            <a:srgbClr val="000000"/>
                          </a:solidFill>
                          <a:effectLst/>
                          <a:latin typeface="+mn-ea"/>
                          <a:ea typeface="+mn-ea"/>
                          <a:cs typeface="HG丸ｺﾞｼｯｸM-PRO"/>
                        </a:rPr>
                        <a:t>H28</a:t>
                      </a:r>
                      <a:r>
                        <a:rPr lang="ja-JP" altLang="en-US" sz="1200" b="1" dirty="0" smtClean="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smtClean="0">
                          <a:solidFill>
                            <a:schemeClr val="tx1"/>
                          </a:solidFill>
                          <a:effectLst/>
                          <a:latin typeface="+mn-ea"/>
                          <a:ea typeface="+mn-ea"/>
                          <a:cs typeface="HG丸ｺﾞｼｯｸM-PRO"/>
                        </a:rPr>
                        <a:t>144</a:t>
                      </a:r>
                      <a:r>
                        <a:rPr lang="ja-JP" altLang="en-US" sz="1200" b="1" dirty="0" smtClean="0">
                          <a:solidFill>
                            <a:schemeClr val="tx1"/>
                          </a:solidFill>
                          <a:effectLst/>
                          <a:latin typeface="+mn-ea"/>
                          <a:ea typeface="+mn-ea"/>
                          <a:cs typeface="HG丸ｺﾞｼｯｸM-PRO"/>
                        </a:rPr>
                        <a:t>万件</a:t>
                      </a:r>
                      <a:endParaRPr lang="en-US" altLang="ja-JP" sz="1200" b="1" dirty="0" smtClean="0">
                        <a:solidFill>
                          <a:schemeClr val="tx1"/>
                        </a:solidFill>
                        <a:effectLst/>
                        <a:latin typeface="+mn-ea"/>
                        <a:ea typeface="+mn-ea"/>
                        <a:cs typeface="HG丸ｺﾞｼｯｸM-PRO"/>
                      </a:endParaRPr>
                    </a:p>
                    <a:p>
                      <a:pPr algn="ctr" fontAlgn="auto">
                        <a:lnSpc>
                          <a:spcPts val="1680"/>
                        </a:lnSpc>
                        <a:spcAft>
                          <a:spcPts val="0"/>
                        </a:spcAft>
                      </a:pP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R2.12</a:t>
                      </a:r>
                      <a:r>
                        <a:rPr lang="ja-JP" altLang="en-US" sz="1200" b="1" dirty="0" smtClean="0">
                          <a:solidFill>
                            <a:schemeClr val="tx1"/>
                          </a:solidFill>
                          <a:effectLst/>
                          <a:latin typeface="+mn-ea"/>
                          <a:ea typeface="+mn-ea"/>
                          <a:cs typeface="HG丸ｺﾞｼｯｸM-PRO"/>
                        </a:rPr>
                        <a:t>末）</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smtClean="0">
                          <a:solidFill>
                            <a:srgbClr val="000000"/>
                          </a:solidFill>
                          <a:effectLst/>
                          <a:latin typeface="+mn-ea"/>
                          <a:ea typeface="+mn-ea"/>
                          <a:cs typeface="HG丸ｺﾞｼｯｸM-PRO"/>
                        </a:rPr>
                        <a:t>230</a:t>
                      </a:r>
                      <a:r>
                        <a:rPr lang="ja-JP" altLang="en-US" sz="1200" b="1" dirty="0" smtClean="0">
                          <a:solidFill>
                            <a:srgbClr val="000000"/>
                          </a:solidFill>
                          <a:effectLst/>
                          <a:latin typeface="+mn-ea"/>
                          <a:ea typeface="+mn-ea"/>
                          <a:cs typeface="HG丸ｺﾞｼｯｸM-PRO"/>
                        </a:rPr>
                        <a:t>万件</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正方形/長方形 1"/>
          <p:cNvSpPr/>
          <p:nvPr/>
        </p:nvSpPr>
        <p:spPr>
          <a:xfrm>
            <a:off x="533642" y="1037681"/>
            <a:ext cx="8640000" cy="310341"/>
          </a:xfrm>
          <a:prstGeom prst="rect">
            <a:avLst/>
          </a:prstGeom>
        </p:spPr>
        <p:txBody>
          <a:bodyPr wrap="square">
            <a:spAutoFit/>
          </a:bodyPr>
          <a:lstStyle/>
          <a:p>
            <a:pPr marL="139700" indent="-139700" algn="just">
              <a:lnSpc>
                <a:spcPts val="1700"/>
              </a:lnSpc>
              <a:spcAft>
                <a:spcPts val="0"/>
              </a:spcAft>
            </a:pPr>
            <a:r>
              <a:rPr lang="ja-JP" altLang="ja-JP" sz="1200" b="1" kern="100" dirty="0">
                <a:latin typeface="游ゴシック" panose="020B0400000000000000" pitchFamily="50" charset="-128"/>
                <a:ea typeface="游ゴシック" panose="020B0400000000000000" pitchFamily="50" charset="-128"/>
                <a:cs typeface="Times New Roman" panose="02020603050405020304" pitchFamily="18" charset="0"/>
              </a:rPr>
              <a:t>▽食品の選び方や適切な調理・保管の方法等、食の安全安心に関する基礎的な知識を学び、その知識を踏まえて行動します。</a:t>
            </a:r>
            <a:endParaRPr lang="ja-JP" alt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正方形/長方形 11"/>
          <p:cNvSpPr/>
          <p:nvPr/>
        </p:nvSpPr>
        <p:spPr>
          <a:xfrm>
            <a:off x="271467" y="710393"/>
            <a:ext cx="3240000" cy="304333"/>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620380054"/>
              </p:ext>
            </p:extLst>
          </p:nvPr>
        </p:nvGraphicFramePr>
        <p:xfrm>
          <a:off x="723000" y="1382841"/>
          <a:ext cx="8460000" cy="1296000"/>
        </p:xfrm>
        <a:graphic>
          <a:graphicData uri="http://schemas.openxmlformats.org/drawingml/2006/table">
            <a:tbl>
              <a:tblPr firstRow="1" firstCol="1" bandRow="1"/>
              <a:tblGrid>
                <a:gridCol w="540000">
                  <a:extLst>
                    <a:ext uri="{9D8B030D-6E8A-4147-A177-3AD203B41FA5}">
                      <a16:colId xmlns:a16="http://schemas.microsoft.com/office/drawing/2014/main" val="2813334177"/>
                    </a:ext>
                  </a:extLst>
                </a:gridCol>
                <a:gridCol w="1800000">
                  <a:extLst>
                    <a:ext uri="{9D8B030D-6E8A-4147-A177-3AD203B41FA5}">
                      <a16:colId xmlns:a16="http://schemas.microsoft.com/office/drawing/2014/main" val="2437283432"/>
                    </a:ext>
                  </a:extLst>
                </a:gridCol>
                <a:gridCol w="6120000">
                  <a:extLst>
                    <a:ext uri="{9D8B030D-6E8A-4147-A177-3AD203B41FA5}">
                      <a16:colId xmlns:a16="http://schemas.microsoft.com/office/drawing/2014/main" val="3745984960"/>
                    </a:ext>
                  </a:extLst>
                </a:gridCol>
              </a:tblGrid>
              <a:tr h="4320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ライフステージに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応じた健康行動</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食の安全安心に関する正しい食習慣を身につけます。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99903395"/>
                  </a:ext>
                </a:extLst>
              </a:tr>
              <a:tr h="432000">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a:t>
                      </a:r>
                      <a:r>
                        <a:rPr lang="ja-JP" sz="1200" b="1" kern="100" dirty="0" smtClean="0">
                          <a:solidFill>
                            <a:srgbClr val="000000"/>
                          </a:solidFill>
                          <a:effectLst/>
                          <a:latin typeface="+mn-ea"/>
                          <a:ea typeface="+mn-ea"/>
                          <a:cs typeface="Times New Roman" panose="02020603050405020304" pitchFamily="18" charset="0"/>
                        </a:rPr>
                        <a:t>実践します</a:t>
                      </a:r>
                      <a:r>
                        <a:rPr lang="ja-JP" sz="1200" b="1" kern="100" dirty="0">
                          <a:solidFill>
                            <a:srgbClr val="000000"/>
                          </a:solidFill>
                          <a:effectLst/>
                          <a:latin typeface="+mn-ea"/>
                          <a:ea typeface="+mn-ea"/>
                          <a:cs typeface="Times New Roman" panose="02020603050405020304" pitchFamily="18" charset="0"/>
                        </a:rPr>
                        <a:t>。</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30084923"/>
                  </a:ext>
                </a:extLst>
              </a:tr>
              <a:tr h="432000">
                <a:tc vMerge="1">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a:t>
                      </a:r>
                      <a:r>
                        <a:rPr lang="ja-JP" sz="1200" b="1" kern="100" dirty="0" smtClean="0">
                          <a:solidFill>
                            <a:srgbClr val="000000"/>
                          </a:solidFill>
                          <a:effectLst/>
                          <a:latin typeface="+mn-ea"/>
                          <a:ea typeface="+mn-ea"/>
                          <a:cs typeface="Times New Roman" panose="02020603050405020304" pitchFamily="18" charset="0"/>
                        </a:rPr>
                        <a:t>実践する</a:t>
                      </a:r>
                      <a:r>
                        <a:rPr lang="ja-JP" sz="1200" b="1" kern="100" dirty="0">
                          <a:solidFill>
                            <a:srgbClr val="000000"/>
                          </a:solidFill>
                          <a:effectLst/>
                          <a:latin typeface="+mn-ea"/>
                          <a:ea typeface="+mn-ea"/>
                          <a:cs typeface="Times New Roman" panose="02020603050405020304" pitchFamily="18" charset="0"/>
                        </a:rPr>
                        <a:t>とともに</a:t>
                      </a:r>
                      <a:r>
                        <a:rPr lang="ja-JP" sz="1200" b="1" kern="100" dirty="0" smtClean="0">
                          <a:solidFill>
                            <a:srgbClr val="000000"/>
                          </a:solidFill>
                          <a:effectLst/>
                          <a:latin typeface="+mn-ea"/>
                          <a:ea typeface="+mn-ea"/>
                          <a:cs typeface="Times New Roman" panose="02020603050405020304" pitchFamily="18" charset="0"/>
                        </a:rPr>
                        <a:t>、</a:t>
                      </a:r>
                      <a:endParaRPr lang="en-US" altLang="ja-JP" sz="1200" b="1" kern="100" dirty="0" smtClean="0">
                        <a:solidFill>
                          <a:srgbClr val="000000"/>
                        </a:solidFill>
                        <a:effectLst/>
                        <a:latin typeface="+mn-ea"/>
                        <a:ea typeface="+mn-ea"/>
                        <a:cs typeface="Times New Roman" panose="02020603050405020304" pitchFamily="18" charset="0"/>
                      </a:endParaRPr>
                    </a:p>
                    <a:p>
                      <a:pPr algn="just">
                        <a:lnSpc>
                          <a:spcPct val="100000"/>
                        </a:lnSpc>
                        <a:spcAft>
                          <a:spcPts val="0"/>
                        </a:spcAft>
                      </a:pPr>
                      <a:r>
                        <a:rPr lang="ja-JP" sz="1200" b="1" kern="100" dirty="0" smtClean="0">
                          <a:solidFill>
                            <a:srgbClr val="000000"/>
                          </a:solidFill>
                          <a:effectLst/>
                          <a:latin typeface="+mn-ea"/>
                          <a:ea typeface="+mn-ea"/>
                          <a:cs typeface="Times New Roman" panose="02020603050405020304" pitchFamily="18" charset="0"/>
                        </a:rPr>
                        <a:t>次</a:t>
                      </a:r>
                      <a:r>
                        <a:rPr lang="ja-JP" sz="1200" b="1" kern="100" dirty="0">
                          <a:solidFill>
                            <a:srgbClr val="000000"/>
                          </a:solidFill>
                          <a:effectLst/>
                          <a:latin typeface="+mn-ea"/>
                          <a:ea typeface="+mn-ea"/>
                          <a:cs typeface="Times New Roman" panose="02020603050405020304" pitchFamily="18" charset="0"/>
                        </a:rPr>
                        <a:t>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88198159"/>
                  </a:ext>
                </a:extLst>
              </a:tr>
            </a:tbl>
          </a:graphicData>
        </a:graphic>
      </p:graphicFrame>
      <p:sp>
        <p:nvSpPr>
          <p:cNvPr id="14" name="Rectangle 1"/>
          <p:cNvSpPr>
            <a:spLocks noChangeArrowheads="1"/>
          </p:cNvSpPr>
          <p:nvPr/>
        </p:nvSpPr>
        <p:spPr bwMode="auto">
          <a:xfrm>
            <a:off x="291596" y="2902597"/>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30754730"/>
              </p:ext>
            </p:extLst>
          </p:nvPr>
        </p:nvGraphicFramePr>
        <p:xfrm>
          <a:off x="675713" y="4848959"/>
          <a:ext cx="8554574" cy="968185"/>
        </p:xfrm>
        <a:graphic>
          <a:graphicData uri="http://schemas.openxmlformats.org/drawingml/2006/table">
            <a:tbl>
              <a:tblPr firstRow="1" bandRow="1">
                <a:tableStyleId>{5C22544A-7EE6-4342-B048-85BDC9FD1C3A}</a:tableStyleId>
              </a:tblPr>
              <a:tblGrid>
                <a:gridCol w="8554574">
                  <a:extLst>
                    <a:ext uri="{9D8B030D-6E8A-4147-A177-3AD203B41FA5}">
                      <a16:colId xmlns:a16="http://schemas.microsoft.com/office/drawing/2014/main" val="1328953327"/>
                    </a:ext>
                  </a:extLst>
                </a:gridCol>
              </a:tblGrid>
              <a:tr h="968185">
                <a:tc>
                  <a:txBody>
                    <a:bodyPr/>
                    <a:lstStyle/>
                    <a:p>
                      <a:r>
                        <a:rPr kumimoji="1" lang="ja-JP" altLang="en-US" sz="1200" b="1" dirty="0" smtClean="0">
                          <a:solidFill>
                            <a:schemeClr val="tx1"/>
                          </a:solidFill>
                          <a:latin typeface="+mn-ea"/>
                          <a:ea typeface="+mn-ea"/>
                        </a:rPr>
                        <a:t>▽流通している食品について、偽装表示や輸入食品の安全性、食品添加物の不適正使用等の理由で不安を感じる府民を</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減らしていくために、食の安全安心に対する取組みの推進が必要です。</a:t>
                      </a:r>
                    </a:p>
                    <a:p>
                      <a:r>
                        <a:rPr kumimoji="1" lang="ja-JP" altLang="en-US" sz="1200" b="1" dirty="0" smtClean="0">
                          <a:solidFill>
                            <a:schemeClr val="tx1"/>
                          </a:solidFill>
                          <a:latin typeface="+mn-ea"/>
                          <a:ea typeface="+mn-ea"/>
                        </a:rPr>
                        <a:t>▽インターネット等で食に関する情報が溢れている中、食の安全安心に関する情報を適切にわかりやすく提供することや、</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府民一人ひとりが、正しい情報を選択する力を身につけ、安全安心な食生活を実践することが必要です。</a:t>
                      </a:r>
                      <a:endParaRPr kumimoji="1" lang="ja-JP" altLang="en-US" sz="12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13" name="Rectangle 1"/>
          <p:cNvSpPr>
            <a:spLocks noChangeArrowheads="1"/>
          </p:cNvSpPr>
          <p:nvPr/>
        </p:nvSpPr>
        <p:spPr bwMode="auto">
          <a:xfrm>
            <a:off x="214061" y="449951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4172347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63258"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3113214777"/>
              </p:ext>
            </p:extLst>
          </p:nvPr>
        </p:nvGraphicFramePr>
        <p:xfrm>
          <a:off x="629695" y="666938"/>
          <a:ext cx="8646609" cy="5599392"/>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901594">
                <a:tc>
                  <a:txBody>
                    <a:bodyPr/>
                    <a:lstStyle/>
                    <a:p>
                      <a:pPr>
                        <a:lnSpc>
                          <a:spcPts val="16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ts val="16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正確でわかりやすい食の安全安心に関する情報の提供</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■メールマガジンや</a:t>
                      </a:r>
                      <a:r>
                        <a:rPr kumimoji="1" lang="en-US" altLang="ja-JP" sz="1100" b="1" dirty="0" smtClean="0">
                          <a:solidFill>
                            <a:schemeClr val="tx1"/>
                          </a:solidFill>
                          <a:latin typeface="+mn-ea"/>
                          <a:ea typeface="+mn-ea"/>
                        </a:rPr>
                        <a:t>Twitter</a:t>
                      </a:r>
                      <a:r>
                        <a:rPr kumimoji="1" lang="ja-JP" altLang="en-US" sz="1100" b="1" dirty="0" smtClean="0">
                          <a:solidFill>
                            <a:schemeClr val="tx1"/>
                          </a:solidFill>
                          <a:latin typeface="+mn-ea"/>
                          <a:ea typeface="+mn-ea"/>
                        </a:rPr>
                        <a:t>等で食の安全安心に関する情報を配信 </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メールマガジン延べ</a:t>
                      </a:r>
                      <a:r>
                        <a:rPr kumimoji="1" lang="en-US" altLang="ja-JP" sz="1100" b="1" dirty="0" smtClean="0">
                          <a:solidFill>
                            <a:schemeClr val="tx1"/>
                          </a:solidFill>
                          <a:latin typeface="+mn-ea"/>
                          <a:ea typeface="+mn-ea"/>
                        </a:rPr>
                        <a:t>144</a:t>
                      </a:r>
                      <a:r>
                        <a:rPr kumimoji="1" lang="ja-JP" altLang="en-US" sz="1100" b="1" dirty="0" smtClean="0">
                          <a:solidFill>
                            <a:schemeClr val="tx1"/>
                          </a:solidFill>
                          <a:latin typeface="+mn-ea"/>
                          <a:ea typeface="+mn-ea"/>
                        </a:rPr>
                        <a:t>万件、大阪府公式</a:t>
                      </a:r>
                      <a:r>
                        <a:rPr kumimoji="1" lang="en-US" altLang="ja-JP" sz="1100" b="1" dirty="0" smtClean="0">
                          <a:solidFill>
                            <a:schemeClr val="tx1"/>
                          </a:solidFill>
                          <a:latin typeface="+mn-ea"/>
                          <a:ea typeface="+mn-ea"/>
                        </a:rPr>
                        <a:t>Twitter36</a:t>
                      </a:r>
                      <a:r>
                        <a:rPr kumimoji="1" lang="ja-JP" altLang="en-US" sz="1100" b="1" dirty="0" smtClean="0">
                          <a:solidFill>
                            <a:schemeClr val="tx1"/>
                          </a:solidFill>
                          <a:latin typeface="+mn-ea"/>
                          <a:ea typeface="+mn-ea"/>
                        </a:rPr>
                        <a:t>回配信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■大阪府食の安全安心推進協議会情報発信評価検証部会にて、情報が適切に提供されているかを検証</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dirty="0" smtClean="0">
                          <a:solidFill>
                            <a:schemeClr val="tx1"/>
                          </a:solidFill>
                          <a:latin typeface="+mn-ea"/>
                          <a:ea typeface="+mn-ea"/>
                        </a:rPr>
                        <a:t>食の安全安心について学べる機会の提供</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■高校生への講習会等による啓発（</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回</a:t>
                      </a:r>
                      <a:r>
                        <a:rPr kumimoji="1" lang="en-US" altLang="ja-JP" sz="1100" b="1" dirty="0" smtClean="0">
                          <a:solidFill>
                            <a:schemeClr val="tx1"/>
                          </a:solidFill>
                          <a:latin typeface="+mn-ea"/>
                          <a:ea typeface="+mn-ea"/>
                        </a:rPr>
                        <a:t>40</a:t>
                      </a:r>
                      <a:r>
                        <a:rPr kumimoji="1" lang="ja-JP" altLang="en-US" sz="1100" b="1" dirty="0" smtClean="0">
                          <a:solidFill>
                            <a:schemeClr val="tx1"/>
                          </a:solidFill>
                          <a:latin typeface="+mn-ea"/>
                          <a:ea typeface="+mn-ea"/>
                        </a:rPr>
                        <a:t>名）　</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■生き物が食べ物になるまでの過程を通じ、食中毒予防・残食減少・命について考える出前授業の実施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小学校</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回、教員</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回、学校給食食育研究協議会（書面）、中学校</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回　計</a:t>
                      </a:r>
                      <a:r>
                        <a:rPr kumimoji="1" lang="en-US" altLang="ja-JP" sz="1100" b="1" dirty="0" smtClean="0">
                          <a:solidFill>
                            <a:schemeClr val="tx1"/>
                          </a:solidFill>
                          <a:latin typeface="+mn-ea"/>
                          <a:ea typeface="+mn-ea"/>
                        </a:rPr>
                        <a:t>157</a:t>
                      </a:r>
                      <a:r>
                        <a:rPr kumimoji="1" lang="ja-JP" altLang="en-US" sz="1100" b="1" dirty="0" smtClean="0">
                          <a:solidFill>
                            <a:schemeClr val="tx1"/>
                          </a:solidFill>
                          <a:latin typeface="+mn-ea"/>
                          <a:ea typeface="+mn-ea"/>
                        </a:rPr>
                        <a:t>名、資料配布</a:t>
                      </a:r>
                      <a:r>
                        <a:rPr kumimoji="1" lang="en-US" altLang="ja-JP" sz="1100" b="1" dirty="0" smtClean="0">
                          <a:solidFill>
                            <a:schemeClr val="tx1"/>
                          </a:solidFill>
                          <a:latin typeface="+mn-ea"/>
                          <a:ea typeface="+mn-ea"/>
                        </a:rPr>
                        <a:t>600</a:t>
                      </a:r>
                      <a:r>
                        <a:rPr kumimoji="1" lang="ja-JP" altLang="en-US" sz="1100" b="1" dirty="0" smtClean="0">
                          <a:solidFill>
                            <a:schemeClr val="tx1"/>
                          </a:solidFill>
                          <a:latin typeface="+mn-ea"/>
                          <a:ea typeface="+mn-ea"/>
                        </a:rPr>
                        <a:t>名</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食肉の生食による食中毒の予防啓発</a:t>
                      </a:r>
                      <a:r>
                        <a:rPr kumimoji="1" lang="en-US" altLang="ja-JP" sz="11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■監視業務を通じ、事業者に食肉の十分な加熱について指導</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■食中毒予防のポスターの掲示やリーフレット配布による啓発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■府内の大学に対し、啓発ポスターの掲示、学生への啓発メッセージの配信を依頼</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食品表示に関する基礎的知識の普及</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■大阪府消費者フェア</a:t>
                      </a:r>
                      <a:r>
                        <a:rPr kumimoji="1" lang="en-US" altLang="ja-JP" sz="1100" b="1" dirty="0" smtClean="0">
                          <a:solidFill>
                            <a:schemeClr val="tx1"/>
                          </a:solidFill>
                          <a:latin typeface="+mn-ea"/>
                          <a:ea typeface="+mn-ea"/>
                        </a:rPr>
                        <a:t>2020</a:t>
                      </a:r>
                      <a:r>
                        <a:rPr kumimoji="1" lang="ja-JP" altLang="en-US" sz="1100" b="1" dirty="0" smtClean="0">
                          <a:solidFill>
                            <a:schemeClr val="tx1"/>
                          </a:solidFill>
                          <a:latin typeface="+mn-ea"/>
                          <a:ea typeface="+mn-ea"/>
                        </a:rPr>
                        <a:t>で動画等を用いたアレルギー表示や期限表示について啓発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a:t>
                      </a:r>
                      <a:r>
                        <a:rPr kumimoji="1" lang="en-US" altLang="ja-JP" sz="1100" b="1" dirty="0" smtClean="0">
                          <a:solidFill>
                            <a:schemeClr val="tx1"/>
                          </a:solidFill>
                          <a:latin typeface="+mn-ea"/>
                          <a:ea typeface="+mn-ea"/>
                        </a:rPr>
                        <a:t>R2.11.7</a:t>
                      </a:r>
                      <a:r>
                        <a:rPr kumimoji="1" lang="ja-JP" altLang="en-US" sz="1100" b="1" dirty="0" smtClean="0">
                          <a:solidFill>
                            <a:schemeClr val="tx1"/>
                          </a:solidFill>
                          <a:latin typeface="+mn-ea"/>
                          <a:ea typeface="+mn-ea"/>
                        </a:rPr>
                        <a:t>　府民</a:t>
                      </a:r>
                      <a:r>
                        <a:rPr kumimoji="1" lang="en-US" altLang="ja-JP" sz="1100" b="1" dirty="0" smtClean="0">
                          <a:solidFill>
                            <a:schemeClr val="tx1"/>
                          </a:solidFill>
                          <a:latin typeface="+mn-ea"/>
                          <a:ea typeface="+mn-ea"/>
                        </a:rPr>
                        <a:t>1942</a:t>
                      </a:r>
                      <a:r>
                        <a:rPr kumimoji="1" lang="ja-JP" altLang="en-US" sz="1100" b="1" dirty="0" smtClean="0">
                          <a:solidFill>
                            <a:schemeClr val="tx1"/>
                          </a:solidFill>
                          <a:latin typeface="+mn-ea"/>
                          <a:ea typeface="+mn-ea"/>
                        </a:rPr>
                        <a:t>名参加（会場来場者</a:t>
                      </a:r>
                      <a:r>
                        <a:rPr kumimoji="1" lang="en-US" altLang="ja-JP" sz="1100" b="1" dirty="0" smtClean="0">
                          <a:solidFill>
                            <a:schemeClr val="tx1"/>
                          </a:solidFill>
                          <a:latin typeface="+mn-ea"/>
                          <a:ea typeface="+mn-ea"/>
                        </a:rPr>
                        <a:t>971</a:t>
                      </a:r>
                      <a:r>
                        <a:rPr kumimoji="1" lang="ja-JP" altLang="en-US" sz="1100" b="1" dirty="0" smtClean="0">
                          <a:solidFill>
                            <a:schemeClr val="tx1"/>
                          </a:solidFill>
                          <a:latin typeface="+mn-ea"/>
                          <a:ea typeface="+mn-ea"/>
                        </a:rPr>
                        <a:t>名・</a:t>
                      </a:r>
                      <a:r>
                        <a:rPr kumimoji="1" lang="en-US" altLang="ja-JP" sz="1100" b="1" dirty="0" smtClean="0">
                          <a:solidFill>
                            <a:schemeClr val="tx1"/>
                          </a:solidFill>
                          <a:latin typeface="+mn-ea"/>
                          <a:ea typeface="+mn-ea"/>
                        </a:rPr>
                        <a:t>web</a:t>
                      </a:r>
                      <a:r>
                        <a:rPr kumimoji="1" lang="ja-JP" altLang="en-US" sz="1100" b="1" dirty="0" smtClean="0">
                          <a:solidFill>
                            <a:schemeClr val="tx1"/>
                          </a:solidFill>
                          <a:latin typeface="+mn-ea"/>
                          <a:ea typeface="+mn-ea"/>
                        </a:rPr>
                        <a:t>配信閲覧者</a:t>
                      </a:r>
                      <a:r>
                        <a:rPr kumimoji="1" lang="en-US" altLang="ja-JP" sz="1100" b="1" dirty="0" smtClean="0">
                          <a:solidFill>
                            <a:schemeClr val="tx1"/>
                          </a:solidFill>
                          <a:latin typeface="+mn-ea"/>
                          <a:ea typeface="+mn-ea"/>
                        </a:rPr>
                        <a:t>971</a:t>
                      </a:r>
                      <a:r>
                        <a:rPr kumimoji="1" lang="ja-JP" altLang="en-US" sz="1100" b="1" dirty="0" smtClean="0">
                          <a:solidFill>
                            <a:schemeClr val="tx1"/>
                          </a:solidFill>
                          <a:latin typeface="+mn-ea"/>
                          <a:ea typeface="+mn-ea"/>
                        </a:rPr>
                        <a:t>名）</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37740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■メールマガジンや</a:t>
                      </a:r>
                      <a:r>
                        <a:rPr kumimoji="1" lang="en-US" altLang="ja-JP" sz="1100" b="1" dirty="0" smtClean="0">
                          <a:solidFill>
                            <a:schemeClr val="tx1"/>
                          </a:solidFill>
                          <a:latin typeface="+mn-ea"/>
                          <a:ea typeface="+mn-ea"/>
                        </a:rPr>
                        <a:t>Twitter</a:t>
                      </a:r>
                      <a:r>
                        <a:rPr kumimoji="1" lang="ja-JP" altLang="en-US" sz="1100" b="1" dirty="0" smtClean="0">
                          <a:solidFill>
                            <a:schemeClr val="tx1"/>
                          </a:solidFill>
                          <a:latin typeface="+mn-ea"/>
                          <a:ea typeface="+mn-ea"/>
                        </a:rPr>
                        <a:t>等で発信した食の安全関心に関する情報に対する府民の反応確認等、より具体な　</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効果の検証</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■食の安全性に対する知識について。対象者の年齢等に合わせたより理解しやすい学習内容の検討</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rPr>
                        <a:t>■府民に対する効果的効率的な啓発方法の検討</a:t>
                      </a:r>
                      <a:endParaRPr kumimoji="1" lang="en-US" altLang="ja-JP" sz="1100" b="1" i="0" u="none" strike="noStrike" kern="1200" cap="none" spc="0" normalizeH="0" baseline="0" noProof="0" dirty="0" smtClean="0">
                        <a:ln>
                          <a:noFill/>
                        </a:ln>
                        <a:solidFill>
                          <a:schemeClr val="tx1"/>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■日常生活で実践できる学習内容の授業検討</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3910495"/>
                  </a:ext>
                </a:extLst>
              </a:tr>
              <a:tr h="1320395">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zh-TW" altLang="en-US" sz="1100" b="1" dirty="0" smtClean="0">
                          <a:solidFill>
                            <a:schemeClr val="tx1"/>
                          </a:solidFill>
                          <a:latin typeface="游ゴシック" panose="020B0400000000000000" pitchFamily="50" charset="-128"/>
                          <a:ea typeface="游ゴシック" panose="020B0400000000000000" pitchFamily="50" charset="-128"/>
                        </a:rPr>
                        <a:t>食中毒予防対策事業費</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　</a:t>
                      </a:r>
                      <a:r>
                        <a:rPr kumimoji="1" lang="en-US" altLang="ja-JP" sz="1100" b="1" dirty="0" smtClean="0">
                          <a:solidFill>
                            <a:schemeClr val="tx1"/>
                          </a:solidFill>
                          <a:latin typeface="游ゴシック" panose="020B0400000000000000" pitchFamily="50" charset="-128"/>
                          <a:ea typeface="游ゴシック" panose="020B0400000000000000" pitchFamily="50" charset="-128"/>
                        </a:rPr>
                        <a:t>1,528</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1" dirty="0" smtClean="0">
                        <a:solidFill>
                          <a:schemeClr val="tx1"/>
                        </a:solidFill>
                        <a:latin typeface="游ゴシック" panose="020B0400000000000000" pitchFamily="50" charset="-128"/>
                        <a:ea typeface="游ゴシック" panose="020B0400000000000000" pitchFamily="50" charset="-128"/>
                      </a:endParaRPr>
                    </a:p>
                    <a:p>
                      <a:r>
                        <a:rPr kumimoji="1" lang="zh-TW" altLang="en-US" sz="1100" b="1" dirty="0" smtClean="0">
                          <a:solidFill>
                            <a:schemeClr val="tx1"/>
                          </a:solidFill>
                          <a:latin typeface="游ゴシック" panose="020B0400000000000000" pitchFamily="50" charset="-128"/>
                          <a:ea typeface="游ゴシック" panose="020B0400000000000000" pitchFamily="50" charset="-128"/>
                        </a:rPr>
                        <a:t>食品表示適正化推進事業</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　</a:t>
                      </a:r>
                      <a:r>
                        <a:rPr kumimoji="1" lang="en-US" altLang="ja-JP" sz="1100" b="1" dirty="0" smtClean="0">
                          <a:solidFill>
                            <a:schemeClr val="tx1"/>
                          </a:solidFill>
                          <a:latin typeface="游ゴシック" panose="020B0400000000000000" pitchFamily="50" charset="-128"/>
                          <a:ea typeface="游ゴシック" panose="020B0400000000000000" pitchFamily="50" charset="-128"/>
                        </a:rPr>
                        <a:t>8,494</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千円</a:t>
                      </a:r>
                      <a:endParaRPr kumimoji="1" lang="en-US" altLang="ja-JP" sz="1100" b="1"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1" dirty="0" smtClean="0">
                          <a:solidFill>
                            <a:schemeClr val="tx1"/>
                          </a:solidFill>
                          <a:latin typeface="游ゴシック" panose="020B0400000000000000" pitchFamily="50" charset="-128"/>
                          <a:ea typeface="游ゴシック" panose="020B0400000000000000" pitchFamily="50" charset="-128"/>
                        </a:rPr>
                        <a:t>リスクコミュニケーション推進事業費　</a:t>
                      </a:r>
                      <a:r>
                        <a:rPr kumimoji="1" lang="en-US" altLang="ja-JP" sz="1100" b="1" dirty="0" smtClean="0">
                          <a:solidFill>
                            <a:schemeClr val="tx1"/>
                          </a:solidFill>
                          <a:latin typeface="游ゴシック" panose="020B0400000000000000" pitchFamily="50" charset="-128"/>
                          <a:ea typeface="游ゴシック" panose="020B0400000000000000" pitchFamily="50" charset="-128"/>
                        </a:rPr>
                        <a:t>841</a:t>
                      </a:r>
                      <a:r>
                        <a:rPr kumimoji="1" lang="ja-JP" altLang="en-US" sz="1100" b="1" dirty="0" smtClean="0">
                          <a:solidFill>
                            <a:schemeClr val="tx1"/>
                          </a:solidFill>
                          <a:latin typeface="游ゴシック" panose="020B0400000000000000" pitchFamily="50" charset="-128"/>
                          <a:ea typeface="游ゴシック" panose="020B0400000000000000" pitchFamily="50" charset="-128"/>
                        </a:rPr>
                        <a:t>千円</a:t>
                      </a:r>
                      <a:endParaRPr kumimoji="1" lang="ja-JP" altLang="en-US" sz="1100" b="1"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474262"/>
                  </a:ext>
                </a:extLst>
              </a:tr>
            </a:tbl>
          </a:graphicData>
        </a:graphic>
      </p:graphicFrame>
      <p:grpSp>
        <p:nvGrpSpPr>
          <p:cNvPr id="10" name="グループ化 9"/>
          <p:cNvGrpSpPr/>
          <p:nvPr/>
        </p:nvGrpSpPr>
        <p:grpSpPr>
          <a:xfrm>
            <a:off x="8334733" y="351983"/>
            <a:ext cx="1188525" cy="864000"/>
            <a:chOff x="8151251" y="1180677"/>
            <a:chExt cx="1188525" cy="864000"/>
          </a:xfrm>
        </p:grpSpPr>
        <p:sp>
          <p:nvSpPr>
            <p:cNvPr id="11" name="角丸四角形 10"/>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Rectangle 1"/>
          <p:cNvSpPr>
            <a:spLocks noChangeArrowheads="1"/>
          </p:cNvSpPr>
          <p:nvPr/>
        </p:nvSpPr>
        <p:spPr bwMode="auto">
          <a:xfrm>
            <a:off x="278148" y="26338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1396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7785</TotalTime>
  <Words>5411</Words>
  <PresentationFormat>A4 210 x 297 mm</PresentationFormat>
  <Paragraphs>577</Paragraphs>
  <Slides>15</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15</vt:i4>
      </vt:variant>
    </vt:vector>
  </HeadingPairs>
  <TitlesOfParts>
    <vt:vector size="27" baseType="lpstr">
      <vt:lpstr>HG丸ｺﾞｼｯｸM-PRO</vt:lpstr>
      <vt:lpstr>Meiryo UI</vt:lpstr>
      <vt:lpstr>ＭＳ 明朝</vt:lpstr>
      <vt:lpstr>游ゴシック</vt:lpstr>
      <vt:lpstr>游ゴシック Light</vt:lpstr>
      <vt:lpstr>Arial</vt:lpstr>
      <vt:lpstr>Calibri</vt:lpstr>
      <vt:lpstr>Calibri Light</vt:lpstr>
      <vt:lpstr>Century</vt:lpstr>
      <vt:lpstr>Microsoft Himalaya</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2020-03-16T01:43:03Z</cp:lastPrinted>
  <dcterms:created xsi:type="dcterms:W3CDTF">2019-06-16T09:06:21Z</dcterms:created>
  <dcterms:modified xsi:type="dcterms:W3CDTF">2021-04-08T12:44:30Z</dcterms:modified>
</cp:coreProperties>
</file>