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7"/>
  </p:notesMasterIdLst>
  <p:sldIdLst>
    <p:sldId id="324" r:id="rId2"/>
    <p:sldId id="314" r:id="rId3"/>
    <p:sldId id="289" r:id="rId4"/>
    <p:sldId id="269" r:id="rId5"/>
    <p:sldId id="291" r:id="rId6"/>
    <p:sldId id="325" r:id="rId7"/>
    <p:sldId id="326" r:id="rId8"/>
    <p:sldId id="294" r:id="rId9"/>
    <p:sldId id="304" r:id="rId10"/>
    <p:sldId id="296" r:id="rId11"/>
    <p:sldId id="297" r:id="rId12"/>
    <p:sldId id="298" r:id="rId13"/>
    <p:sldId id="300" r:id="rId14"/>
    <p:sldId id="317" r:id="rId15"/>
    <p:sldId id="301" r:id="rId16"/>
  </p:sldIdLst>
  <p:sldSz cx="9906000" cy="6858000" type="A4"/>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12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B301B821-A1FF-4177-AEE7-76D212191A09}" styleName="中間スタイル 1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8971" autoAdjust="0"/>
    <p:restoredTop sz="94660"/>
  </p:normalViewPr>
  <p:slideViewPr>
    <p:cSldViewPr snapToGrid="0">
      <p:cViewPr varScale="1">
        <p:scale>
          <a:sx n="74" d="100"/>
          <a:sy n="74" d="100"/>
        </p:scale>
        <p:origin x="1356" y="72"/>
      </p:cViewPr>
      <p:guideLst>
        <p:guide orient="horz" pos="2160"/>
        <p:guide pos="312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E6360F3C-C380-464F-9C1B-9E98738E21E1}" type="datetimeFigureOut">
              <a:rPr kumimoji="1" lang="ja-JP" altLang="en-US" smtClean="0"/>
              <a:t>2021/4/8</a:t>
            </a:fld>
            <a:endParaRPr kumimoji="1" lang="ja-JP" altLang="en-US"/>
          </a:p>
        </p:txBody>
      </p:sp>
      <p:sp>
        <p:nvSpPr>
          <p:cNvPr id="4" name="スライド イメージ プレースホルダー 3"/>
          <p:cNvSpPr>
            <a:spLocks noGrp="1" noRot="1" noChangeAspect="1"/>
          </p:cNvSpPr>
          <p:nvPr>
            <p:ph type="sldImg" idx="2"/>
          </p:nvPr>
        </p:nvSpPr>
        <p:spPr>
          <a:xfrm>
            <a:off x="981075" y="1243013"/>
            <a:ext cx="4845050"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F9D52CF0-AE93-452B-A6FB-0ECBE60B9F87}" type="slidenum">
              <a:rPr kumimoji="1" lang="ja-JP" altLang="en-US" smtClean="0"/>
              <a:t>‹#›</a:t>
            </a:fld>
            <a:endParaRPr kumimoji="1" lang="ja-JP" altLang="en-US"/>
          </a:p>
        </p:txBody>
      </p:sp>
    </p:spTree>
    <p:extLst>
      <p:ext uri="{BB962C8B-B14F-4D97-AF65-F5344CB8AC3E}">
        <p14:creationId xmlns:p14="http://schemas.microsoft.com/office/powerpoint/2010/main" val="4025544626"/>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B6892CEE-540E-4D55-A7C9-7E8569C4DBF0}" type="datetimeFigureOut">
              <a:rPr kumimoji="1" lang="ja-JP" altLang="en-US" smtClean="0"/>
              <a:t>2021/4/8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491F570-1DE7-4E07-90A6-F6DA59EDAE7D}" type="slidenum">
              <a:rPr kumimoji="1" lang="ja-JP" altLang="en-US" smtClean="0"/>
              <a:t>‹#›</a:t>
            </a:fld>
            <a:endParaRPr kumimoji="1" lang="ja-JP" altLang="en-US"/>
          </a:p>
        </p:txBody>
      </p:sp>
    </p:spTree>
    <p:extLst>
      <p:ext uri="{BB962C8B-B14F-4D97-AF65-F5344CB8AC3E}">
        <p14:creationId xmlns:p14="http://schemas.microsoft.com/office/powerpoint/2010/main" val="26070746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B6892CEE-540E-4D55-A7C9-7E8569C4DBF0}" type="datetimeFigureOut">
              <a:rPr kumimoji="1" lang="ja-JP" altLang="en-US" smtClean="0"/>
              <a:t>2021/4/8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491F570-1DE7-4E07-90A6-F6DA59EDAE7D}" type="slidenum">
              <a:rPr kumimoji="1" lang="ja-JP" altLang="en-US" smtClean="0"/>
              <a:t>‹#›</a:t>
            </a:fld>
            <a:endParaRPr kumimoji="1" lang="ja-JP" altLang="en-US"/>
          </a:p>
        </p:txBody>
      </p:sp>
    </p:spTree>
    <p:extLst>
      <p:ext uri="{BB962C8B-B14F-4D97-AF65-F5344CB8AC3E}">
        <p14:creationId xmlns:p14="http://schemas.microsoft.com/office/powerpoint/2010/main" val="33660132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B6892CEE-540E-4D55-A7C9-7E8569C4DBF0}" type="datetimeFigureOut">
              <a:rPr kumimoji="1" lang="ja-JP" altLang="en-US" smtClean="0"/>
              <a:t>2021/4/8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491F570-1DE7-4E07-90A6-F6DA59EDAE7D}" type="slidenum">
              <a:rPr kumimoji="1" lang="ja-JP" altLang="en-US" smtClean="0"/>
              <a:t>‹#›</a:t>
            </a:fld>
            <a:endParaRPr kumimoji="1" lang="ja-JP" altLang="en-US"/>
          </a:p>
        </p:txBody>
      </p:sp>
    </p:spTree>
    <p:extLst>
      <p:ext uri="{BB962C8B-B14F-4D97-AF65-F5344CB8AC3E}">
        <p14:creationId xmlns:p14="http://schemas.microsoft.com/office/powerpoint/2010/main" val="12949350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B6892CEE-540E-4D55-A7C9-7E8569C4DBF0}" type="datetimeFigureOut">
              <a:rPr kumimoji="1" lang="ja-JP" altLang="en-US" smtClean="0"/>
              <a:t>2021/4/8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491F570-1DE7-4E07-90A6-F6DA59EDAE7D}" type="slidenum">
              <a:rPr kumimoji="1" lang="ja-JP" altLang="en-US" smtClean="0"/>
              <a:t>‹#›</a:t>
            </a:fld>
            <a:endParaRPr kumimoji="1" lang="ja-JP" altLang="en-US"/>
          </a:p>
        </p:txBody>
      </p:sp>
    </p:spTree>
    <p:extLst>
      <p:ext uri="{BB962C8B-B14F-4D97-AF65-F5344CB8AC3E}">
        <p14:creationId xmlns:p14="http://schemas.microsoft.com/office/powerpoint/2010/main" val="33272009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B6892CEE-540E-4D55-A7C9-7E8569C4DBF0}" type="datetimeFigureOut">
              <a:rPr kumimoji="1" lang="ja-JP" altLang="en-US" smtClean="0"/>
              <a:t>2021/4/8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491F570-1DE7-4E07-90A6-F6DA59EDAE7D}" type="slidenum">
              <a:rPr kumimoji="1" lang="ja-JP" altLang="en-US" smtClean="0"/>
              <a:t>‹#›</a:t>
            </a:fld>
            <a:endParaRPr kumimoji="1" lang="ja-JP" altLang="en-US"/>
          </a:p>
        </p:txBody>
      </p:sp>
    </p:spTree>
    <p:extLst>
      <p:ext uri="{BB962C8B-B14F-4D97-AF65-F5344CB8AC3E}">
        <p14:creationId xmlns:p14="http://schemas.microsoft.com/office/powerpoint/2010/main" val="22556379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B6892CEE-540E-4D55-A7C9-7E8569C4DBF0}" type="datetimeFigureOut">
              <a:rPr kumimoji="1" lang="ja-JP" altLang="en-US" smtClean="0"/>
              <a:t>2021/4/8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8491F570-1DE7-4E07-90A6-F6DA59EDAE7D}" type="slidenum">
              <a:rPr kumimoji="1" lang="ja-JP" altLang="en-US" smtClean="0"/>
              <a:t>‹#›</a:t>
            </a:fld>
            <a:endParaRPr kumimoji="1" lang="ja-JP" altLang="en-US"/>
          </a:p>
        </p:txBody>
      </p:sp>
    </p:spTree>
    <p:extLst>
      <p:ext uri="{BB962C8B-B14F-4D97-AF65-F5344CB8AC3E}">
        <p14:creationId xmlns:p14="http://schemas.microsoft.com/office/powerpoint/2010/main" val="29930278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82329" y="2505075"/>
            <a:ext cx="4190702"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5014913" y="2505075"/>
            <a:ext cx="4211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B6892CEE-540E-4D55-A7C9-7E8569C4DBF0}" type="datetimeFigureOut">
              <a:rPr kumimoji="1" lang="ja-JP" altLang="en-US" smtClean="0"/>
              <a:t>2021/4/8</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8491F570-1DE7-4E07-90A6-F6DA59EDAE7D}" type="slidenum">
              <a:rPr kumimoji="1" lang="ja-JP" altLang="en-US" smtClean="0"/>
              <a:t>‹#›</a:t>
            </a:fld>
            <a:endParaRPr kumimoji="1" lang="ja-JP" altLang="en-US"/>
          </a:p>
        </p:txBody>
      </p:sp>
    </p:spTree>
    <p:extLst>
      <p:ext uri="{BB962C8B-B14F-4D97-AF65-F5344CB8AC3E}">
        <p14:creationId xmlns:p14="http://schemas.microsoft.com/office/powerpoint/2010/main" val="39334372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B6892CEE-540E-4D55-A7C9-7E8569C4DBF0}" type="datetimeFigureOut">
              <a:rPr kumimoji="1" lang="ja-JP" altLang="en-US" smtClean="0"/>
              <a:t>2021/4/8</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8491F570-1DE7-4E07-90A6-F6DA59EDAE7D}" type="slidenum">
              <a:rPr kumimoji="1" lang="ja-JP" altLang="en-US" smtClean="0"/>
              <a:t>‹#›</a:t>
            </a:fld>
            <a:endParaRPr kumimoji="1" lang="ja-JP" altLang="en-US"/>
          </a:p>
        </p:txBody>
      </p:sp>
    </p:spTree>
    <p:extLst>
      <p:ext uri="{BB962C8B-B14F-4D97-AF65-F5344CB8AC3E}">
        <p14:creationId xmlns:p14="http://schemas.microsoft.com/office/powerpoint/2010/main" val="11669257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892CEE-540E-4D55-A7C9-7E8569C4DBF0}" type="datetimeFigureOut">
              <a:rPr kumimoji="1" lang="ja-JP" altLang="en-US" smtClean="0"/>
              <a:t>2021/4/8</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8491F570-1DE7-4E07-90A6-F6DA59EDAE7D}" type="slidenum">
              <a:rPr kumimoji="1" lang="ja-JP" altLang="en-US" smtClean="0"/>
              <a:t>‹#›</a:t>
            </a:fld>
            <a:endParaRPr kumimoji="1" lang="ja-JP" altLang="en-US"/>
          </a:p>
        </p:txBody>
      </p:sp>
    </p:spTree>
    <p:extLst>
      <p:ext uri="{BB962C8B-B14F-4D97-AF65-F5344CB8AC3E}">
        <p14:creationId xmlns:p14="http://schemas.microsoft.com/office/powerpoint/2010/main" val="1154341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B6892CEE-540E-4D55-A7C9-7E8569C4DBF0}" type="datetimeFigureOut">
              <a:rPr kumimoji="1" lang="ja-JP" altLang="en-US" smtClean="0"/>
              <a:t>2021/4/8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8491F570-1DE7-4E07-90A6-F6DA59EDAE7D}" type="slidenum">
              <a:rPr kumimoji="1" lang="ja-JP" altLang="en-US" smtClean="0"/>
              <a:t>‹#›</a:t>
            </a:fld>
            <a:endParaRPr kumimoji="1" lang="ja-JP" altLang="en-US"/>
          </a:p>
        </p:txBody>
      </p:sp>
    </p:spTree>
    <p:extLst>
      <p:ext uri="{BB962C8B-B14F-4D97-AF65-F5344CB8AC3E}">
        <p14:creationId xmlns:p14="http://schemas.microsoft.com/office/powerpoint/2010/main" val="31878608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B6892CEE-540E-4D55-A7C9-7E8569C4DBF0}" type="datetimeFigureOut">
              <a:rPr kumimoji="1" lang="ja-JP" altLang="en-US" smtClean="0"/>
              <a:t>2021/4/8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8491F570-1DE7-4E07-90A6-F6DA59EDAE7D}" type="slidenum">
              <a:rPr kumimoji="1" lang="ja-JP" altLang="en-US" smtClean="0"/>
              <a:t>‹#›</a:t>
            </a:fld>
            <a:endParaRPr kumimoji="1" lang="ja-JP" altLang="en-US"/>
          </a:p>
        </p:txBody>
      </p:sp>
    </p:spTree>
    <p:extLst>
      <p:ext uri="{BB962C8B-B14F-4D97-AF65-F5344CB8AC3E}">
        <p14:creationId xmlns:p14="http://schemas.microsoft.com/office/powerpoint/2010/main" val="2642621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6892CEE-540E-4D55-A7C9-7E8569C4DBF0}" type="datetimeFigureOut">
              <a:rPr kumimoji="1" lang="ja-JP" altLang="en-US" smtClean="0"/>
              <a:t>2021/4/8</a:t>
            </a:fld>
            <a:endParaRPr kumimoji="1" lang="ja-JP" altLang="en-US"/>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491F570-1DE7-4E07-90A6-F6DA59EDAE7D}" type="slidenum">
              <a:rPr kumimoji="1" lang="ja-JP" altLang="en-US" smtClean="0"/>
              <a:t>‹#›</a:t>
            </a:fld>
            <a:endParaRPr kumimoji="1" lang="ja-JP" altLang="en-US"/>
          </a:p>
        </p:txBody>
      </p:sp>
    </p:spTree>
    <p:extLst>
      <p:ext uri="{BB962C8B-B14F-4D97-AF65-F5344CB8AC3E}">
        <p14:creationId xmlns:p14="http://schemas.microsoft.com/office/powerpoint/2010/main" val="328830526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a:extLst>
              <a:ext uri="{FF2B5EF4-FFF2-40B4-BE49-F238E27FC236}">
                <a16:creationId xmlns:a16="http://schemas.microsoft.com/office/drawing/2014/main" id="{61AE0CBE-3210-41DD-A171-4385B749CD55}"/>
              </a:ext>
            </a:extLst>
          </p:cNvPr>
          <p:cNvSpPr/>
          <p:nvPr/>
        </p:nvSpPr>
        <p:spPr>
          <a:xfrm>
            <a:off x="0" y="2487987"/>
            <a:ext cx="9906000" cy="1224000"/>
          </a:xfrm>
          <a:prstGeom prst="rect">
            <a:avLst/>
          </a:prstGeom>
          <a:gradFill flip="none" rotWithShape="1">
            <a:gsLst>
              <a:gs pos="50000">
                <a:srgbClr val="7DA8DB">
                  <a:lumMod val="20000"/>
                  <a:lumOff val="80000"/>
                </a:srgbClr>
              </a:gs>
              <a:gs pos="0">
                <a:schemeClr val="accent5">
                  <a:lumMod val="75000"/>
                </a:schemeClr>
              </a:gs>
              <a:gs pos="20000">
                <a:schemeClr val="accent5">
                  <a:lumMod val="50000"/>
                  <a:lumOff val="50000"/>
                </a:schemeClr>
              </a:gs>
              <a:gs pos="80000">
                <a:srgbClr val="7395D3">
                  <a:lumMod val="50000"/>
                  <a:lumOff val="50000"/>
                </a:srgbClr>
              </a:gs>
              <a:gs pos="100000">
                <a:schemeClr val="accent5">
                  <a:lumMod val="7500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zh-TW" altLang="en-US" sz="2400" b="1" dirty="0" smtClean="0">
                <a:solidFill>
                  <a:schemeClr val="tx1"/>
                </a:solidFill>
                <a:latin typeface="Meiryo UI" panose="020B0604030504040204" pitchFamily="50" charset="-128"/>
                <a:ea typeface="Meiryo UI" panose="020B0604030504040204" pitchFamily="50" charset="-128"/>
              </a:rPr>
              <a:t>第</a:t>
            </a:r>
            <a:r>
              <a:rPr kumimoji="1" lang="en-US" altLang="zh-TW" sz="2400" b="1" dirty="0" smtClean="0">
                <a:solidFill>
                  <a:schemeClr val="tx1"/>
                </a:solidFill>
                <a:latin typeface="Meiryo UI" panose="020B0604030504040204" pitchFamily="50" charset="-128"/>
                <a:ea typeface="Meiryo UI" panose="020B0604030504040204" pitchFamily="50" charset="-128"/>
              </a:rPr>
              <a:t>3</a:t>
            </a:r>
            <a:r>
              <a:rPr kumimoji="1" lang="zh-TW" altLang="en-US" sz="2400" b="1" dirty="0" smtClean="0">
                <a:solidFill>
                  <a:schemeClr val="tx1"/>
                </a:solidFill>
                <a:latin typeface="Meiryo UI" panose="020B0604030504040204" pitchFamily="50" charset="-128"/>
                <a:ea typeface="Meiryo UI" panose="020B0604030504040204" pitchFamily="50" charset="-128"/>
              </a:rPr>
              <a:t>次大阪府</a:t>
            </a:r>
            <a:r>
              <a:rPr kumimoji="1" lang="ja-JP" altLang="en-US" sz="2400" b="1" dirty="0" smtClean="0">
                <a:solidFill>
                  <a:schemeClr val="tx1"/>
                </a:solidFill>
                <a:latin typeface="Meiryo UI" panose="020B0604030504040204" pitchFamily="50" charset="-128"/>
                <a:ea typeface="Meiryo UI" panose="020B0604030504040204" pitchFamily="50" charset="-128"/>
              </a:rPr>
              <a:t>食育推進計画 </a:t>
            </a:r>
            <a:endParaRPr kumimoji="1" lang="en-US" altLang="ja-JP" sz="2400" b="1" dirty="0" smtClean="0">
              <a:solidFill>
                <a:schemeClr val="tx1"/>
              </a:solidFill>
              <a:latin typeface="Meiryo UI" panose="020B0604030504040204" pitchFamily="50" charset="-128"/>
              <a:ea typeface="Meiryo UI" panose="020B0604030504040204" pitchFamily="50" charset="-128"/>
            </a:endParaRPr>
          </a:p>
          <a:p>
            <a:pPr algn="ctr"/>
            <a:r>
              <a:rPr kumimoji="1" lang="ja-JP" altLang="en-US" sz="2400" b="1" dirty="0" smtClean="0">
                <a:solidFill>
                  <a:schemeClr val="tx1"/>
                </a:solidFill>
                <a:latin typeface="Meiryo UI" panose="020B0604030504040204" pitchFamily="50" charset="-128"/>
                <a:ea typeface="Meiryo UI" panose="020B0604030504040204" pitchFamily="50" charset="-128"/>
              </a:rPr>
              <a:t>令和２年度 進捗状況について</a:t>
            </a:r>
            <a:endParaRPr kumimoji="1" lang="ja-JP" altLang="en-US" sz="2400" b="1" dirty="0">
              <a:solidFill>
                <a:schemeClr val="tx1"/>
              </a:solidFill>
              <a:latin typeface="Meiryo UI" panose="020B0604030504040204" pitchFamily="50" charset="-128"/>
              <a:ea typeface="Meiryo UI" panose="020B0604030504040204" pitchFamily="50" charset="-128"/>
            </a:endParaRPr>
          </a:p>
        </p:txBody>
      </p:sp>
      <p:sp>
        <p:nvSpPr>
          <p:cNvPr id="6" name="正方形/長方形 5"/>
          <p:cNvSpPr/>
          <p:nvPr/>
        </p:nvSpPr>
        <p:spPr>
          <a:xfrm>
            <a:off x="309000" y="6068600"/>
            <a:ext cx="9288000" cy="288000"/>
          </a:xfrm>
          <a:prstGeom prst="rect">
            <a:avLst/>
          </a:prstGeom>
        </p:spPr>
        <p:txBody>
          <a:bodyPr wrap="square" lIns="36000" tIns="72000" rIns="36000" bIns="36000">
            <a:noAutofit/>
          </a:bodyPr>
          <a:lstStyle/>
          <a:p>
            <a:pPr algn="ctr"/>
            <a:r>
              <a:rPr lang="ja-JP" altLang="en-US" sz="2000" b="1" dirty="0" smtClean="0">
                <a:latin typeface="Meiryo UI" panose="020B0604030504040204" pitchFamily="50" charset="-128"/>
                <a:ea typeface="Meiryo UI" panose="020B0604030504040204" pitchFamily="50" charset="-128"/>
              </a:rPr>
              <a:t>大阪府健康医療部健康推進室健康づくり課</a:t>
            </a:r>
            <a:endParaRPr lang="ja-JP" altLang="en-US" dirty="0">
              <a:latin typeface="Meiryo UI" panose="020B0604030504040204" pitchFamily="50" charset="-128"/>
              <a:ea typeface="Meiryo UI" panose="020B0604030504040204" pitchFamily="50" charset="-128"/>
            </a:endParaRPr>
          </a:p>
        </p:txBody>
      </p:sp>
      <p:sp>
        <p:nvSpPr>
          <p:cNvPr id="2" name="テキスト ボックス 1"/>
          <p:cNvSpPr txBox="1"/>
          <p:nvPr/>
        </p:nvSpPr>
        <p:spPr>
          <a:xfrm>
            <a:off x="8054788" y="215153"/>
            <a:ext cx="995083" cy="369332"/>
          </a:xfrm>
          <a:prstGeom prst="rect">
            <a:avLst/>
          </a:prstGeom>
          <a:noFill/>
          <a:ln>
            <a:solidFill>
              <a:schemeClr val="tx1"/>
            </a:solidFill>
          </a:ln>
        </p:spPr>
        <p:txBody>
          <a:bodyPr wrap="square" rtlCol="0">
            <a:spAutoFit/>
          </a:bodyPr>
          <a:lstStyle/>
          <a:p>
            <a:pPr algn="ctr"/>
            <a:r>
              <a:rPr kumimoji="1" lang="ja-JP" altLang="en-US" dirty="0" smtClean="0">
                <a:latin typeface="Meiryo UI" panose="020B0604030504040204" pitchFamily="50" charset="-128"/>
                <a:ea typeface="Meiryo UI" panose="020B0604030504040204" pitchFamily="50" charset="-128"/>
              </a:rPr>
              <a:t>資料１</a:t>
            </a:r>
            <a:endParaRPr kumimoji="1" lang="ja-JP" altLang="en-US"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23274326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角丸四角形 10"/>
          <p:cNvSpPr/>
          <p:nvPr/>
        </p:nvSpPr>
        <p:spPr>
          <a:xfrm>
            <a:off x="2459864" y="3293333"/>
            <a:ext cx="2343956" cy="382275"/>
          </a:xfrm>
          <a:prstGeom prst="roundRect">
            <a:avLst/>
          </a:prstGeom>
          <a:ln>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600" dirty="0" smtClean="0"/>
              <a:t>概ね予定どおり</a:t>
            </a:r>
            <a:endParaRPr kumimoji="1" lang="ja-JP" altLang="en-US" sz="1600" dirty="0"/>
          </a:p>
        </p:txBody>
      </p:sp>
      <p:sp>
        <p:nvSpPr>
          <p:cNvPr id="8" name="正方形/長方形 7"/>
          <p:cNvSpPr/>
          <p:nvPr/>
        </p:nvSpPr>
        <p:spPr>
          <a:xfrm>
            <a:off x="273000" y="358821"/>
            <a:ext cx="9360000" cy="6300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spcAft>
                <a:spcPts val="0"/>
              </a:spcAft>
            </a:pPr>
            <a:r>
              <a:rPr lang="en-US" altLang="ja-JP" sz="900" kern="100" dirty="0" smtClean="0">
                <a:solidFill>
                  <a:srgbClr val="000000"/>
                </a:solidFill>
                <a:latin typeface="HG丸ｺﾞｼｯｸM-PRO" panose="020F0600000000000000" pitchFamily="50" charset="-128"/>
                <a:ea typeface="ＭＳ 明朝" panose="02020609040205080304" pitchFamily="17" charset="-128"/>
                <a:cs typeface="Times New Roman" panose="02020603050405020304" pitchFamily="18" charset="0"/>
              </a:rPr>
              <a:t> </a:t>
            </a:r>
            <a:endParaRPr lang="ja-JP" altLang="ja-JP" sz="900" kern="100" dirty="0">
              <a:effectLst/>
              <a:latin typeface="Century" panose="02040604050505020304" pitchFamily="18" charset="0"/>
              <a:ea typeface="ＭＳ 明朝" panose="02020609040205080304" pitchFamily="17" charset="-128"/>
              <a:cs typeface="Times New Roman" panose="02020603050405020304" pitchFamily="18" charset="0"/>
            </a:endParaRPr>
          </a:p>
        </p:txBody>
      </p:sp>
      <p:sp>
        <p:nvSpPr>
          <p:cNvPr id="9" name="正方形/長方形 8"/>
          <p:cNvSpPr/>
          <p:nvPr/>
        </p:nvSpPr>
        <p:spPr>
          <a:xfrm>
            <a:off x="272999" y="235492"/>
            <a:ext cx="7404392" cy="432000"/>
          </a:xfrm>
          <a:prstGeom prst="rect">
            <a:avLst/>
          </a:prstGeom>
          <a:solidFill>
            <a:srgbClr val="002060"/>
          </a:solidFill>
        </p:spPr>
        <p:txBody>
          <a:bodyPr wrap="square" anchor="ctr">
            <a:spAutoFit/>
          </a:bodyPr>
          <a:lstStyle/>
          <a:p>
            <a:pPr>
              <a:lnSpc>
                <a:spcPts val="2000"/>
              </a:lnSpc>
            </a:pPr>
            <a:r>
              <a:rPr kumimoji="1" lang="ja-JP" altLang="en-US" sz="2000" b="1" dirty="0" smtClean="0">
                <a:ln w="0"/>
                <a:solidFill>
                  <a:schemeClr val="bg1"/>
                </a:solidFill>
                <a:effectLst>
                  <a:outerShdw blurRad="38100" dist="19050" dir="2700000" algn="tl" rotWithShape="0">
                    <a:schemeClr val="dk1">
                      <a:alpha val="40000"/>
                    </a:schemeClr>
                  </a:outerShdw>
                </a:effectLst>
                <a:latin typeface="游ゴシック" panose="020B0400000000000000" pitchFamily="50" charset="-128"/>
                <a:ea typeface="游ゴシック" panose="020B0400000000000000" pitchFamily="50" charset="-128"/>
              </a:rPr>
              <a:t>（３）</a:t>
            </a:r>
            <a:r>
              <a:rPr lang="ja-JP" altLang="en-US" sz="2000" b="1" dirty="0" smtClean="0">
                <a:solidFill>
                  <a:schemeClr val="bg1"/>
                </a:solidFill>
                <a:latin typeface="游ゴシック" panose="020B0400000000000000" pitchFamily="50" charset="-128"/>
                <a:ea typeface="游ゴシック" panose="020B0400000000000000" pitchFamily="50" charset="-128"/>
              </a:rPr>
              <a:t>生産</a:t>
            </a:r>
            <a:r>
              <a:rPr lang="ja-JP" altLang="en-US" sz="2000" b="1" dirty="0">
                <a:solidFill>
                  <a:schemeClr val="bg1"/>
                </a:solidFill>
                <a:latin typeface="游ゴシック" panose="020B0400000000000000" pitchFamily="50" charset="-128"/>
                <a:ea typeface="游ゴシック" panose="020B0400000000000000" pitchFamily="50" charset="-128"/>
              </a:rPr>
              <a:t>から消費までを通した食育の</a:t>
            </a:r>
            <a:r>
              <a:rPr lang="ja-JP" altLang="en-US" sz="2000" b="1" dirty="0" smtClean="0">
                <a:solidFill>
                  <a:schemeClr val="bg1"/>
                </a:solidFill>
                <a:latin typeface="游ゴシック" panose="020B0400000000000000" pitchFamily="50" charset="-128"/>
                <a:ea typeface="游ゴシック" panose="020B0400000000000000" pitchFamily="50" charset="-128"/>
              </a:rPr>
              <a:t>推進　</a:t>
            </a:r>
            <a:r>
              <a:rPr kumimoji="1" lang="ja-JP" altLang="en-US" b="1" dirty="0" smtClean="0">
                <a:solidFill>
                  <a:schemeClr val="bg1"/>
                </a:solidFill>
                <a:latin typeface="游ゴシック" panose="020B0400000000000000" pitchFamily="50" charset="-128"/>
                <a:ea typeface="游ゴシック" panose="020B0400000000000000" pitchFamily="50" charset="-128"/>
              </a:rPr>
              <a:t>計画Ｐ</a:t>
            </a:r>
            <a:r>
              <a:rPr kumimoji="1" lang="en-US" altLang="ja-JP" b="1" dirty="0" smtClean="0">
                <a:solidFill>
                  <a:schemeClr val="bg1"/>
                </a:solidFill>
                <a:latin typeface="游ゴシック" panose="020B0400000000000000" pitchFamily="50" charset="-128"/>
                <a:ea typeface="游ゴシック" panose="020B0400000000000000" pitchFamily="50" charset="-128"/>
              </a:rPr>
              <a:t>45</a:t>
            </a:r>
            <a:endParaRPr kumimoji="1" lang="en-US" altLang="ja-JP" b="1" dirty="0">
              <a:solidFill>
                <a:schemeClr val="bg1"/>
              </a:solidFill>
              <a:latin typeface="游ゴシック" panose="020B0400000000000000" pitchFamily="50" charset="-128"/>
              <a:ea typeface="游ゴシック" panose="020B0400000000000000" pitchFamily="50" charset="-128"/>
            </a:endParaRPr>
          </a:p>
        </p:txBody>
      </p:sp>
      <p:sp>
        <p:nvSpPr>
          <p:cNvPr id="14" name="正方形/長方形 13"/>
          <p:cNvSpPr/>
          <p:nvPr/>
        </p:nvSpPr>
        <p:spPr>
          <a:xfrm>
            <a:off x="517318" y="971163"/>
            <a:ext cx="8640000" cy="461665"/>
          </a:xfrm>
          <a:prstGeom prst="rect">
            <a:avLst/>
          </a:prstGeom>
        </p:spPr>
        <p:txBody>
          <a:bodyPr wrap="square">
            <a:spAutoFit/>
          </a:bodyPr>
          <a:lstStyle/>
          <a:p>
            <a:pPr marL="139700" indent="-139700" algn="just">
              <a:spcAft>
                <a:spcPts val="0"/>
              </a:spcAft>
            </a:pPr>
            <a:r>
              <a:rPr lang="ja-JP" altLang="ja-JP" sz="1200" b="1" kern="100" dirty="0">
                <a:latin typeface="+mn-ea"/>
                <a:cs typeface="Times New Roman" panose="02020603050405020304" pitchFamily="18" charset="0"/>
              </a:rPr>
              <a:t>▽生産から消費に至る食の循環を意識し、大阪でとれる農林水産物等を積極的に</a:t>
            </a:r>
            <a:r>
              <a:rPr lang="ja-JP" altLang="ja-JP" sz="1200" b="1" kern="100" dirty="0" smtClean="0">
                <a:latin typeface="+mn-ea"/>
                <a:cs typeface="Times New Roman" panose="02020603050405020304" pitchFamily="18" charset="0"/>
              </a:rPr>
              <a:t>利用する</a:t>
            </a:r>
            <a:r>
              <a:rPr lang="ja-JP" altLang="ja-JP" sz="1200" b="1" kern="100" dirty="0">
                <a:latin typeface="+mn-ea"/>
                <a:cs typeface="Times New Roman" panose="02020603050405020304" pitchFamily="18" charset="0"/>
              </a:rPr>
              <a:t>とともに、食品ロスの削減に主体的に取り組み、地域や家庭で受け継がれて</a:t>
            </a:r>
            <a:r>
              <a:rPr lang="ja-JP" altLang="ja-JP" sz="1200" b="1" kern="100" dirty="0" smtClean="0">
                <a:latin typeface="+mn-ea"/>
                <a:cs typeface="Times New Roman" panose="02020603050405020304" pitchFamily="18" charset="0"/>
              </a:rPr>
              <a:t>きた</a:t>
            </a:r>
            <a:r>
              <a:rPr lang="ja-JP" altLang="ja-JP" sz="1200" b="1" kern="100" dirty="0">
                <a:latin typeface="+mn-ea"/>
                <a:cs typeface="Times New Roman" panose="02020603050405020304" pitchFamily="18" charset="0"/>
              </a:rPr>
              <a:t>郷土料理、伝統食材等の食文化を次世代に伝えます。</a:t>
            </a:r>
            <a:endParaRPr lang="ja-JP" altLang="ja-JP" sz="1200" b="1" kern="100" dirty="0">
              <a:effectLst/>
              <a:latin typeface="+mn-ea"/>
              <a:cs typeface="Times New Roman" panose="02020603050405020304" pitchFamily="18" charset="0"/>
            </a:endParaRPr>
          </a:p>
        </p:txBody>
      </p:sp>
      <p:graphicFrame>
        <p:nvGraphicFramePr>
          <p:cNvPr id="15" name="表 14"/>
          <p:cNvGraphicFramePr>
            <a:graphicFrameLocks noGrp="1"/>
          </p:cNvGraphicFramePr>
          <p:nvPr>
            <p:extLst>
              <p:ext uri="{D42A27DB-BD31-4B8C-83A1-F6EECF244321}">
                <p14:modId xmlns:p14="http://schemas.microsoft.com/office/powerpoint/2010/main" val="2545487505"/>
              </p:ext>
            </p:extLst>
          </p:nvPr>
        </p:nvGraphicFramePr>
        <p:xfrm>
          <a:off x="723000" y="1414045"/>
          <a:ext cx="8460000" cy="1778532"/>
        </p:xfrm>
        <a:graphic>
          <a:graphicData uri="http://schemas.openxmlformats.org/drawingml/2006/table">
            <a:tbl>
              <a:tblPr firstRow="1" firstCol="1" bandRow="1"/>
              <a:tblGrid>
                <a:gridCol w="526827">
                  <a:extLst>
                    <a:ext uri="{9D8B030D-6E8A-4147-A177-3AD203B41FA5}">
                      <a16:colId xmlns:a16="http://schemas.microsoft.com/office/drawing/2014/main" val="2164378908"/>
                    </a:ext>
                  </a:extLst>
                </a:gridCol>
                <a:gridCol w="1402966">
                  <a:extLst>
                    <a:ext uri="{9D8B030D-6E8A-4147-A177-3AD203B41FA5}">
                      <a16:colId xmlns:a16="http://schemas.microsoft.com/office/drawing/2014/main" val="792606200"/>
                    </a:ext>
                  </a:extLst>
                </a:gridCol>
                <a:gridCol w="2085930">
                  <a:extLst>
                    <a:ext uri="{9D8B030D-6E8A-4147-A177-3AD203B41FA5}">
                      <a16:colId xmlns:a16="http://schemas.microsoft.com/office/drawing/2014/main" val="1299391930"/>
                    </a:ext>
                  </a:extLst>
                </a:gridCol>
                <a:gridCol w="2183366">
                  <a:extLst>
                    <a:ext uri="{9D8B030D-6E8A-4147-A177-3AD203B41FA5}">
                      <a16:colId xmlns:a16="http://schemas.microsoft.com/office/drawing/2014/main" val="2282382137"/>
                    </a:ext>
                  </a:extLst>
                </a:gridCol>
                <a:gridCol w="2260911">
                  <a:extLst>
                    <a:ext uri="{9D8B030D-6E8A-4147-A177-3AD203B41FA5}">
                      <a16:colId xmlns:a16="http://schemas.microsoft.com/office/drawing/2014/main" val="2361454761"/>
                    </a:ext>
                  </a:extLst>
                </a:gridCol>
              </a:tblGrid>
              <a:tr h="177181">
                <a:tc rowSpan="5">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smtClean="0">
                          <a:ln>
                            <a:noFill/>
                          </a:ln>
                          <a:solidFill>
                            <a:prstClr val="white"/>
                          </a:solidFill>
                          <a:effectLst/>
                          <a:uLnTx/>
                          <a:uFillTx/>
                          <a:latin typeface="Meiryo UI" panose="020B0604030504040204" pitchFamily="50" charset="-128"/>
                          <a:ea typeface="Meiryo UI" panose="020B0604030504040204" pitchFamily="50" charset="-128"/>
                          <a:cs typeface="+mn-cs"/>
                        </a:rPr>
                        <a:t>ライフステージに</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smtClean="0">
                          <a:ln>
                            <a:noFill/>
                          </a:ln>
                          <a:solidFill>
                            <a:prstClr val="white"/>
                          </a:solidFill>
                          <a:effectLst/>
                          <a:uLnTx/>
                          <a:uFillTx/>
                          <a:latin typeface="Meiryo UI" panose="020B0604030504040204" pitchFamily="50" charset="-128"/>
                          <a:ea typeface="Meiryo UI" panose="020B0604030504040204" pitchFamily="50" charset="-128"/>
                          <a:cs typeface="+mn-cs"/>
                        </a:rPr>
                        <a:t>応じた健康行動</a:t>
                      </a:r>
                    </a:p>
                  </a:txBody>
                  <a:tcPr marL="68580" marR="68580" marT="0" marB="0" vert="eaVert">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a:lnSpc>
                          <a:spcPts val="1700"/>
                        </a:lnSpc>
                        <a:spcAft>
                          <a:spcPts val="0"/>
                        </a:spcAft>
                      </a:pPr>
                      <a:r>
                        <a:rPr lang="en-US" sz="1200" b="1" kern="100" dirty="0">
                          <a:solidFill>
                            <a:srgbClr val="000000"/>
                          </a:solidFill>
                          <a:effectLst/>
                          <a:latin typeface="+mn-ea"/>
                          <a:ea typeface="+mn-ea"/>
                          <a:cs typeface="Times New Roman" panose="02020603050405020304" pitchFamily="18" charset="0"/>
                        </a:rPr>
                        <a:t> </a:t>
                      </a:r>
                      <a:r>
                        <a:rPr lang="ja-JP" altLang="en-US" sz="1200" b="1" kern="100" dirty="0" smtClean="0">
                          <a:solidFill>
                            <a:srgbClr val="000000"/>
                          </a:solidFill>
                          <a:effectLst/>
                          <a:latin typeface="+mn-ea"/>
                          <a:ea typeface="+mn-ea"/>
                          <a:cs typeface="Times New Roman" panose="02020603050405020304" pitchFamily="18" charset="0"/>
                        </a:rPr>
                        <a:t>項目</a:t>
                      </a:r>
                      <a:endParaRPr lang="ja-JP" sz="1200" b="1" kern="100" dirty="0">
                        <a:effectLst/>
                        <a:latin typeface="+mn-ea"/>
                        <a:ea typeface="+mn-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marL="110490" indent="-110490" algn="ctr">
                        <a:lnSpc>
                          <a:spcPts val="1700"/>
                        </a:lnSpc>
                        <a:spcAft>
                          <a:spcPts val="0"/>
                        </a:spcAft>
                      </a:pPr>
                      <a:r>
                        <a:rPr lang="ja-JP" sz="1200" b="1" kern="100" dirty="0">
                          <a:solidFill>
                            <a:srgbClr val="000000"/>
                          </a:solidFill>
                          <a:effectLst/>
                          <a:latin typeface="+mn-ea"/>
                          <a:ea typeface="+mn-ea"/>
                          <a:cs typeface="Times New Roman" panose="02020603050405020304" pitchFamily="18" charset="0"/>
                        </a:rPr>
                        <a:t>地産地消</a:t>
                      </a:r>
                      <a:endParaRPr lang="ja-JP" sz="1200" b="1" kern="100" dirty="0">
                        <a:effectLst/>
                        <a:latin typeface="+mn-ea"/>
                        <a:ea typeface="+mn-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marL="86360" indent="-86360" algn="ctr">
                        <a:lnSpc>
                          <a:spcPts val="1700"/>
                        </a:lnSpc>
                        <a:spcAft>
                          <a:spcPts val="0"/>
                        </a:spcAft>
                      </a:pPr>
                      <a:r>
                        <a:rPr lang="ja-JP" sz="1200" b="1" kern="100" dirty="0">
                          <a:solidFill>
                            <a:srgbClr val="000000"/>
                          </a:solidFill>
                          <a:effectLst/>
                          <a:latin typeface="+mn-ea"/>
                          <a:ea typeface="+mn-ea"/>
                          <a:cs typeface="Times New Roman" panose="02020603050405020304" pitchFamily="18" charset="0"/>
                        </a:rPr>
                        <a:t>食品ロス</a:t>
                      </a:r>
                      <a:endParaRPr lang="ja-JP" sz="1200" b="1" kern="100" dirty="0">
                        <a:effectLst/>
                        <a:latin typeface="+mn-ea"/>
                        <a:ea typeface="+mn-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marL="133350" indent="-133350" algn="ctr">
                        <a:lnSpc>
                          <a:spcPts val="1700"/>
                        </a:lnSpc>
                        <a:spcAft>
                          <a:spcPts val="0"/>
                        </a:spcAft>
                      </a:pPr>
                      <a:r>
                        <a:rPr lang="ja-JP" sz="1200" b="1" kern="100" dirty="0">
                          <a:solidFill>
                            <a:srgbClr val="000000"/>
                          </a:solidFill>
                          <a:effectLst/>
                          <a:latin typeface="+mn-ea"/>
                          <a:ea typeface="+mn-ea"/>
                          <a:cs typeface="Times New Roman" panose="02020603050405020304" pitchFamily="18" charset="0"/>
                        </a:rPr>
                        <a:t>食文化</a:t>
                      </a:r>
                      <a:endParaRPr lang="ja-JP" sz="1200" b="1" kern="100" dirty="0">
                        <a:effectLst/>
                        <a:latin typeface="+mn-ea"/>
                        <a:ea typeface="+mn-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extLst>
                  <a:ext uri="{0D108BD9-81ED-4DB2-BD59-A6C34878D82A}">
                    <a16:rowId xmlns:a16="http://schemas.microsoft.com/office/drawing/2014/main" val="2441604021"/>
                  </a:ext>
                </a:extLst>
              </a:tr>
              <a:tr h="411181">
                <a:tc vMerge="1">
                  <a:txBody>
                    <a:bodyPr/>
                    <a:lstStyle/>
                    <a:p>
                      <a:pPr algn="ctr">
                        <a:lnSpc>
                          <a:spcPts val="1700"/>
                        </a:lnSpc>
                        <a:spcAft>
                          <a:spcPts val="0"/>
                        </a:spcAft>
                      </a:pPr>
                      <a:endParaRPr lang="ja-JP" sz="14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solidFill>
                      <a:srgbClr val="FFFF66"/>
                    </a:solidFill>
                  </a:tcPr>
                </a:tc>
                <a:tc>
                  <a:txBody>
                    <a:bodyPr/>
                    <a:lstStyle/>
                    <a:p>
                      <a:pPr algn="ctr">
                        <a:lnSpc>
                          <a:spcPts val="1700"/>
                        </a:lnSpc>
                        <a:spcAft>
                          <a:spcPts val="0"/>
                        </a:spcAft>
                      </a:pPr>
                      <a:r>
                        <a:rPr lang="ja-JP" sz="1200" b="1" kern="100" dirty="0">
                          <a:solidFill>
                            <a:srgbClr val="000000"/>
                          </a:solidFill>
                          <a:effectLst/>
                          <a:latin typeface="+mn-ea"/>
                          <a:ea typeface="+mn-ea"/>
                          <a:cs typeface="Times New Roman" panose="02020603050405020304" pitchFamily="18" charset="0"/>
                        </a:rPr>
                        <a:t>乳幼児期～学齢期</a:t>
                      </a:r>
                      <a:endParaRPr lang="ja-JP" sz="1200" b="1" kern="100" dirty="0">
                        <a:effectLst/>
                        <a:latin typeface="+mn-ea"/>
                        <a:ea typeface="+mn-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l">
                        <a:lnSpc>
                          <a:spcPts val="1400"/>
                        </a:lnSpc>
                        <a:spcAft>
                          <a:spcPts val="0"/>
                        </a:spcAft>
                      </a:pPr>
                      <a:r>
                        <a:rPr lang="ja-JP" sz="1200" b="1" kern="100" spc="-10" dirty="0">
                          <a:solidFill>
                            <a:srgbClr val="000000"/>
                          </a:solidFill>
                          <a:effectLst/>
                          <a:latin typeface="+mn-ea"/>
                          <a:ea typeface="+mn-ea"/>
                          <a:cs typeface="Times New Roman" panose="02020603050405020304" pitchFamily="18" charset="0"/>
                        </a:rPr>
                        <a:t>大阪産（もん）に</a:t>
                      </a:r>
                      <a:r>
                        <a:rPr lang="ja-JP" sz="1200" b="1" kern="100" spc="-10" dirty="0" smtClean="0">
                          <a:solidFill>
                            <a:srgbClr val="000000"/>
                          </a:solidFill>
                          <a:effectLst/>
                          <a:latin typeface="+mn-ea"/>
                          <a:ea typeface="+mn-ea"/>
                          <a:cs typeface="Times New Roman" panose="02020603050405020304" pitchFamily="18" charset="0"/>
                        </a:rPr>
                        <a:t>ついて</a:t>
                      </a:r>
                      <a:endParaRPr lang="en-US" altLang="ja-JP" sz="1200" b="1" kern="100" spc="-10" dirty="0" smtClean="0">
                        <a:solidFill>
                          <a:srgbClr val="000000"/>
                        </a:solidFill>
                        <a:effectLst/>
                        <a:latin typeface="+mn-ea"/>
                        <a:ea typeface="+mn-ea"/>
                        <a:cs typeface="Times New Roman" panose="02020603050405020304" pitchFamily="18" charset="0"/>
                      </a:endParaRPr>
                    </a:p>
                    <a:p>
                      <a:pPr algn="l">
                        <a:lnSpc>
                          <a:spcPts val="1400"/>
                        </a:lnSpc>
                        <a:spcAft>
                          <a:spcPts val="0"/>
                        </a:spcAft>
                      </a:pPr>
                      <a:r>
                        <a:rPr lang="ja-JP" sz="1200" b="1" kern="100" spc="-10" dirty="0" smtClean="0">
                          <a:solidFill>
                            <a:srgbClr val="000000"/>
                          </a:solidFill>
                          <a:effectLst/>
                          <a:latin typeface="+mn-ea"/>
                          <a:ea typeface="+mn-ea"/>
                          <a:cs typeface="Times New Roman" panose="02020603050405020304" pitchFamily="18" charset="0"/>
                        </a:rPr>
                        <a:t>学びます</a:t>
                      </a:r>
                      <a:r>
                        <a:rPr lang="ja-JP" sz="1200" b="1" kern="100" spc="-10" dirty="0">
                          <a:solidFill>
                            <a:srgbClr val="000000"/>
                          </a:solidFill>
                          <a:effectLst/>
                          <a:latin typeface="+mn-ea"/>
                          <a:ea typeface="+mn-ea"/>
                          <a:cs typeface="Times New Roman" panose="02020603050405020304" pitchFamily="18" charset="0"/>
                        </a:rPr>
                        <a:t>。</a:t>
                      </a:r>
                      <a:endParaRPr lang="ja-JP" sz="1200" b="1" kern="100" dirty="0">
                        <a:effectLst/>
                        <a:latin typeface="+mn-ea"/>
                        <a:ea typeface="+mn-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l">
                        <a:lnSpc>
                          <a:spcPts val="1400"/>
                        </a:lnSpc>
                        <a:spcAft>
                          <a:spcPts val="0"/>
                        </a:spcAft>
                      </a:pPr>
                      <a:r>
                        <a:rPr lang="ja-JP" sz="1200" b="1" kern="100" spc="-20" dirty="0">
                          <a:effectLst/>
                          <a:latin typeface="+mn-ea"/>
                          <a:ea typeface="+mn-ea"/>
                          <a:cs typeface="Times New Roman" panose="02020603050405020304" pitchFamily="18" charset="0"/>
                        </a:rPr>
                        <a:t>食べ物を大切にする感謝の心を学びます。</a:t>
                      </a:r>
                      <a:endParaRPr lang="ja-JP" sz="1200" b="1" kern="100" dirty="0">
                        <a:effectLst/>
                        <a:latin typeface="+mn-ea"/>
                        <a:ea typeface="+mn-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l">
                        <a:lnSpc>
                          <a:spcPts val="1400"/>
                        </a:lnSpc>
                        <a:spcAft>
                          <a:spcPts val="0"/>
                        </a:spcAft>
                      </a:pPr>
                      <a:r>
                        <a:rPr lang="ja-JP" sz="1200" b="1" kern="100" spc="-20" dirty="0">
                          <a:solidFill>
                            <a:srgbClr val="000000"/>
                          </a:solidFill>
                          <a:effectLst/>
                          <a:latin typeface="+mn-ea"/>
                          <a:ea typeface="+mn-ea"/>
                          <a:cs typeface="Times New Roman" panose="02020603050405020304" pitchFamily="18" charset="0"/>
                        </a:rPr>
                        <a:t>地域や家庭で受け継がれてきた食文化を学びます。</a:t>
                      </a:r>
                      <a:endParaRPr lang="ja-JP" sz="1200" b="1" kern="100" dirty="0">
                        <a:effectLst/>
                        <a:latin typeface="+mn-ea"/>
                        <a:ea typeface="+mn-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extLst>
                  <a:ext uri="{0D108BD9-81ED-4DB2-BD59-A6C34878D82A}">
                    <a16:rowId xmlns:a16="http://schemas.microsoft.com/office/drawing/2014/main" val="1479091187"/>
                  </a:ext>
                </a:extLst>
              </a:tr>
              <a:tr h="466221">
                <a:tc vMerge="1">
                  <a:txBody>
                    <a:bodyPr/>
                    <a:lstStyle/>
                    <a:p>
                      <a:pPr algn="ctr">
                        <a:lnSpc>
                          <a:spcPts val="1700"/>
                        </a:lnSpc>
                        <a:spcAft>
                          <a:spcPts val="0"/>
                        </a:spcAft>
                      </a:pPr>
                      <a:endParaRPr lang="ja-JP" sz="14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solidFill>
                      <a:srgbClr val="FFFF66"/>
                    </a:solidFill>
                  </a:tcPr>
                </a:tc>
                <a:tc>
                  <a:txBody>
                    <a:bodyPr/>
                    <a:lstStyle/>
                    <a:p>
                      <a:pPr algn="ctr">
                        <a:lnSpc>
                          <a:spcPts val="1700"/>
                        </a:lnSpc>
                        <a:spcAft>
                          <a:spcPts val="0"/>
                        </a:spcAft>
                      </a:pPr>
                      <a:r>
                        <a:rPr lang="ja-JP" sz="1200" b="1" kern="100" dirty="0">
                          <a:effectLst/>
                          <a:latin typeface="+mn-ea"/>
                          <a:ea typeface="+mn-ea"/>
                          <a:cs typeface="Times New Roman" panose="02020603050405020304" pitchFamily="18" charset="0"/>
                        </a:rPr>
                        <a:t>青年期～成人期</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rowSpan="3">
                  <a:txBody>
                    <a:bodyPr/>
                    <a:lstStyle/>
                    <a:p>
                      <a:pPr algn="l">
                        <a:lnSpc>
                          <a:spcPts val="1400"/>
                        </a:lnSpc>
                        <a:spcAft>
                          <a:spcPts val="0"/>
                        </a:spcAft>
                      </a:pPr>
                      <a:r>
                        <a:rPr lang="ja-JP" sz="1200" b="1" kern="100" spc="-10" dirty="0">
                          <a:solidFill>
                            <a:srgbClr val="000000"/>
                          </a:solidFill>
                          <a:effectLst/>
                          <a:latin typeface="+mn-ea"/>
                          <a:ea typeface="+mn-ea"/>
                          <a:cs typeface="Times New Roman" panose="02020603050405020304" pitchFamily="18" charset="0"/>
                        </a:rPr>
                        <a:t>大阪産（もん）に触れる</a:t>
                      </a:r>
                      <a:r>
                        <a:rPr lang="ja-JP" sz="1200" b="1" kern="100" spc="-10" dirty="0" smtClean="0">
                          <a:solidFill>
                            <a:srgbClr val="000000"/>
                          </a:solidFill>
                          <a:effectLst/>
                          <a:latin typeface="+mn-ea"/>
                          <a:ea typeface="+mn-ea"/>
                          <a:cs typeface="Times New Roman" panose="02020603050405020304" pitchFamily="18" charset="0"/>
                        </a:rPr>
                        <a:t>機会に参加</a:t>
                      </a:r>
                      <a:r>
                        <a:rPr lang="ja-JP" sz="1200" b="1" kern="100" spc="-10" dirty="0">
                          <a:solidFill>
                            <a:srgbClr val="000000"/>
                          </a:solidFill>
                          <a:effectLst/>
                          <a:latin typeface="+mn-ea"/>
                          <a:ea typeface="+mn-ea"/>
                          <a:cs typeface="Times New Roman" panose="02020603050405020304" pitchFamily="18" charset="0"/>
                        </a:rPr>
                        <a:t>し、積極的に利用</a:t>
                      </a:r>
                      <a:r>
                        <a:rPr lang="ja-JP" sz="1200" b="1" kern="100" spc="-10" dirty="0" smtClean="0">
                          <a:solidFill>
                            <a:srgbClr val="000000"/>
                          </a:solidFill>
                          <a:effectLst/>
                          <a:latin typeface="+mn-ea"/>
                          <a:ea typeface="+mn-ea"/>
                          <a:cs typeface="Times New Roman" panose="02020603050405020304" pitchFamily="18" charset="0"/>
                        </a:rPr>
                        <a:t>します</a:t>
                      </a:r>
                      <a:r>
                        <a:rPr lang="ja-JP" sz="1200" b="1" kern="100" spc="-10" dirty="0">
                          <a:solidFill>
                            <a:srgbClr val="000000"/>
                          </a:solidFill>
                          <a:effectLst/>
                          <a:latin typeface="+mn-ea"/>
                          <a:ea typeface="+mn-ea"/>
                          <a:cs typeface="Times New Roman" panose="02020603050405020304" pitchFamily="18" charset="0"/>
                        </a:rPr>
                        <a:t>。</a:t>
                      </a:r>
                      <a:endParaRPr lang="ja-JP" sz="1200" b="1" kern="100" dirty="0">
                        <a:effectLst/>
                        <a:latin typeface="+mn-ea"/>
                        <a:ea typeface="+mn-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rowSpan="3">
                  <a:txBody>
                    <a:bodyPr/>
                    <a:lstStyle/>
                    <a:p>
                      <a:pPr algn="l">
                        <a:lnSpc>
                          <a:spcPts val="1700"/>
                        </a:lnSpc>
                        <a:spcAft>
                          <a:spcPts val="0"/>
                        </a:spcAft>
                      </a:pPr>
                      <a:r>
                        <a:rPr lang="ja-JP" sz="1200" b="1" kern="100" dirty="0">
                          <a:solidFill>
                            <a:srgbClr val="000000"/>
                          </a:solidFill>
                          <a:effectLst/>
                          <a:latin typeface="+mn-ea"/>
                          <a:ea typeface="+mn-ea"/>
                          <a:cs typeface="Times New Roman" panose="02020603050405020304" pitchFamily="18" charset="0"/>
                        </a:rPr>
                        <a:t>食品ロスの現状や削減の必要性について認識を深め、食品ロスの削減に主体的に取り組みます。</a:t>
                      </a:r>
                      <a:endParaRPr lang="ja-JP" sz="1200" b="1" kern="100" dirty="0">
                        <a:effectLst/>
                        <a:latin typeface="+mn-ea"/>
                        <a:ea typeface="+mn-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rowSpan="2">
                  <a:txBody>
                    <a:bodyPr/>
                    <a:lstStyle/>
                    <a:p>
                      <a:pPr algn="l">
                        <a:lnSpc>
                          <a:spcPts val="1400"/>
                        </a:lnSpc>
                        <a:spcAft>
                          <a:spcPts val="0"/>
                        </a:spcAft>
                      </a:pPr>
                      <a:r>
                        <a:rPr lang="ja-JP" sz="1200" b="1" kern="100" spc="-20" dirty="0">
                          <a:solidFill>
                            <a:srgbClr val="000000"/>
                          </a:solidFill>
                          <a:effectLst/>
                          <a:latin typeface="+mn-ea"/>
                          <a:ea typeface="+mn-ea"/>
                          <a:cs typeface="Times New Roman" panose="02020603050405020304" pitchFamily="18" charset="0"/>
                        </a:rPr>
                        <a:t>地域や家庭で受け継がれてきた食文化に関心を持ち、日々の食事に取り入れるよう心がけます。</a:t>
                      </a:r>
                      <a:endParaRPr lang="ja-JP" sz="1200" b="1" kern="100" dirty="0">
                        <a:effectLst/>
                        <a:latin typeface="+mn-ea"/>
                        <a:ea typeface="+mn-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extLst>
                  <a:ext uri="{0D108BD9-81ED-4DB2-BD59-A6C34878D82A}">
                    <a16:rowId xmlns:a16="http://schemas.microsoft.com/office/drawing/2014/main" val="3875542048"/>
                  </a:ext>
                </a:extLst>
              </a:tr>
              <a:tr h="100978">
                <a:tc vMerge="1">
                  <a:txBody>
                    <a:bodyPr/>
                    <a:lstStyle/>
                    <a:p>
                      <a:pPr algn="ctr">
                        <a:lnSpc>
                          <a:spcPts val="1700"/>
                        </a:lnSpc>
                        <a:spcAft>
                          <a:spcPts val="0"/>
                        </a:spcAft>
                      </a:pPr>
                      <a:endParaRPr lang="ja-JP" sz="14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solidFill>
                      <a:srgbClr val="FFFF66"/>
                    </a:solidFill>
                  </a:tcPr>
                </a:tc>
                <a:tc rowSpan="2">
                  <a:txBody>
                    <a:bodyPr/>
                    <a:lstStyle/>
                    <a:p>
                      <a:pPr algn="ctr">
                        <a:lnSpc>
                          <a:spcPts val="1700"/>
                        </a:lnSpc>
                        <a:spcAft>
                          <a:spcPts val="0"/>
                        </a:spcAft>
                      </a:pPr>
                      <a:r>
                        <a:rPr lang="ja-JP" sz="1200" b="1" kern="100" dirty="0">
                          <a:solidFill>
                            <a:srgbClr val="000000"/>
                          </a:solidFill>
                          <a:effectLst/>
                          <a:latin typeface="+mn-ea"/>
                          <a:ea typeface="+mn-ea"/>
                          <a:cs typeface="Times New Roman" panose="02020603050405020304" pitchFamily="18" charset="0"/>
                        </a:rPr>
                        <a:t>高齢期</a:t>
                      </a:r>
                      <a:endParaRPr lang="ja-JP" sz="1200" b="1" kern="100" dirty="0">
                        <a:effectLst/>
                        <a:latin typeface="+mn-ea"/>
                        <a:ea typeface="+mn-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182816565"/>
                  </a:ext>
                </a:extLst>
              </a:tr>
              <a:tr h="584252">
                <a:tc vMerge="1">
                  <a:txBody>
                    <a:bodyPr/>
                    <a:lstStyle/>
                    <a:p>
                      <a:endParaRPr kumimoji="1" lang="ja-JP" altLang="en-US"/>
                    </a:p>
                  </a:txBody>
                  <a:tcPr/>
                </a:tc>
                <a:tc vMerge="1">
                  <a:txBody>
                    <a:bodyPr/>
                    <a:lstStyle/>
                    <a:p>
                      <a:pPr algn="ctr">
                        <a:lnSpc>
                          <a:spcPts val="1700"/>
                        </a:lnSpc>
                        <a:spcAft>
                          <a:spcPts val="0"/>
                        </a:spcAft>
                      </a:pP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solidFill>
                      <a:srgbClr val="FFFF66"/>
                    </a:solidFill>
                  </a:tcPr>
                </a:tc>
                <a:tc vMerge="1">
                  <a:txBody>
                    <a:bodyPr/>
                    <a:lstStyle/>
                    <a:p>
                      <a:endParaRPr kumimoji="1" lang="ja-JP" altLang="en-US"/>
                    </a:p>
                  </a:txBody>
                  <a:tcPr/>
                </a:tc>
                <a:tc vMerge="1">
                  <a:txBody>
                    <a:bodyPr/>
                    <a:lstStyle/>
                    <a:p>
                      <a:endParaRPr kumimoji="1" lang="ja-JP" altLang="en-US"/>
                    </a:p>
                  </a:txBody>
                  <a:tcPr/>
                </a:tc>
                <a:tc>
                  <a:txBody>
                    <a:bodyPr/>
                    <a:lstStyle/>
                    <a:p>
                      <a:pPr algn="l">
                        <a:lnSpc>
                          <a:spcPts val="1400"/>
                        </a:lnSpc>
                        <a:spcAft>
                          <a:spcPts val="0"/>
                        </a:spcAft>
                      </a:pPr>
                      <a:r>
                        <a:rPr lang="ja-JP" sz="1200" b="1" kern="100" spc="-20" dirty="0">
                          <a:solidFill>
                            <a:srgbClr val="000000"/>
                          </a:solidFill>
                          <a:effectLst/>
                          <a:latin typeface="+mn-ea"/>
                          <a:ea typeface="+mn-ea"/>
                          <a:cs typeface="Times New Roman" panose="02020603050405020304" pitchFamily="18" charset="0"/>
                        </a:rPr>
                        <a:t>地域や家庭で受け継がれてきた食文化や食に対する感謝の気持ちの大切さを次世代に伝えます。</a:t>
                      </a:r>
                      <a:endParaRPr lang="ja-JP" sz="1200" b="1" kern="100" dirty="0">
                        <a:effectLst/>
                        <a:latin typeface="+mn-ea"/>
                        <a:ea typeface="+mn-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extLst>
                  <a:ext uri="{0D108BD9-81ED-4DB2-BD59-A6C34878D82A}">
                    <a16:rowId xmlns:a16="http://schemas.microsoft.com/office/drawing/2014/main" val="4119084793"/>
                  </a:ext>
                </a:extLst>
              </a:tr>
            </a:tbl>
          </a:graphicData>
        </a:graphic>
      </p:graphicFrame>
      <p:sp>
        <p:nvSpPr>
          <p:cNvPr id="16" name="正方形/長方形 15"/>
          <p:cNvSpPr/>
          <p:nvPr/>
        </p:nvSpPr>
        <p:spPr>
          <a:xfrm>
            <a:off x="272999" y="722265"/>
            <a:ext cx="3240000" cy="288000"/>
          </a:xfrm>
          <a:prstGeom prst="rect">
            <a:avLst/>
          </a:prstGeom>
        </p:spPr>
        <p:txBody>
          <a:bodyPr wrap="square" lIns="36000" tIns="72000" rIns="36000" bIns="36000" anchor="ctr">
            <a:noAutofit/>
          </a:bodyPr>
          <a:lstStyle/>
          <a:p>
            <a:r>
              <a:rPr lang="en-US" altLang="ja-JP" sz="1600" b="1" dirty="0" smtClean="0">
                <a:latin typeface="+mn-ea"/>
              </a:rPr>
              <a:t>【</a:t>
            </a:r>
            <a:r>
              <a:rPr lang="ja-JP" altLang="en-US" sz="1600" b="1" dirty="0" smtClean="0">
                <a:latin typeface="+mn-ea"/>
              </a:rPr>
              <a:t>府民の行動目標</a:t>
            </a:r>
            <a:r>
              <a:rPr lang="en-US" altLang="ja-JP" sz="1600" b="1" dirty="0">
                <a:latin typeface="+mn-ea"/>
              </a:rPr>
              <a:t>】</a:t>
            </a:r>
            <a:endParaRPr lang="ja-JP" altLang="en-US" sz="1600" b="1" dirty="0">
              <a:latin typeface="+mn-ea"/>
            </a:endParaRPr>
          </a:p>
        </p:txBody>
      </p:sp>
      <p:sp>
        <p:nvSpPr>
          <p:cNvPr id="12" name="Rectangle 1"/>
          <p:cNvSpPr>
            <a:spLocks noChangeArrowheads="1"/>
          </p:cNvSpPr>
          <p:nvPr/>
        </p:nvSpPr>
        <p:spPr bwMode="auto">
          <a:xfrm>
            <a:off x="278148" y="3216416"/>
            <a:ext cx="3283489"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lang="en-US" altLang="ja-JP" sz="1600" b="1" dirty="0" smtClean="0">
                <a:latin typeface="+mn-ea"/>
                <a:cs typeface="Times New Roman" panose="02020603050405020304" pitchFamily="18" charset="0"/>
              </a:rPr>
              <a:t>【</a:t>
            </a:r>
            <a:r>
              <a:rPr kumimoji="0" lang="ja-JP" altLang="en-US" sz="1600" b="1" i="0" u="none" strike="noStrike" cap="none" normalizeH="0" baseline="0" dirty="0" smtClean="0">
                <a:ln>
                  <a:noFill/>
                </a:ln>
                <a:solidFill>
                  <a:schemeClr val="tx1"/>
                </a:solidFill>
                <a:effectLst/>
                <a:latin typeface="+mn-ea"/>
                <a:cs typeface="Times New Roman" panose="02020603050405020304" pitchFamily="18" charset="0"/>
              </a:rPr>
              <a:t>取組みの目標</a:t>
            </a:r>
            <a:r>
              <a:rPr kumimoji="0" lang="en-US" altLang="ja-JP" sz="1600" b="1" i="0" u="none" strike="noStrike" cap="none" normalizeH="0" baseline="0" dirty="0" smtClean="0">
                <a:ln>
                  <a:noFill/>
                </a:ln>
                <a:solidFill>
                  <a:schemeClr val="tx1"/>
                </a:solidFill>
                <a:effectLst/>
                <a:latin typeface="+mn-ea"/>
                <a:cs typeface="Times New Roman" panose="02020603050405020304" pitchFamily="18" charset="0"/>
              </a:rPr>
              <a:t>】</a:t>
            </a:r>
            <a:endParaRPr kumimoji="0" lang="ja-JP" altLang="ja-JP" sz="3600" b="0" i="0" u="none" strike="noStrike" cap="none" normalizeH="0" baseline="0" dirty="0" smtClean="0">
              <a:ln>
                <a:noFill/>
              </a:ln>
              <a:solidFill>
                <a:schemeClr val="tx1"/>
              </a:solidFill>
              <a:effectLst/>
              <a:latin typeface="+mn-ea"/>
            </a:endParaRPr>
          </a:p>
        </p:txBody>
      </p:sp>
      <p:graphicFrame>
        <p:nvGraphicFramePr>
          <p:cNvPr id="13" name="表 12"/>
          <p:cNvGraphicFramePr>
            <a:graphicFrameLocks noGrp="1"/>
          </p:cNvGraphicFramePr>
          <p:nvPr>
            <p:extLst>
              <p:ext uri="{D42A27DB-BD31-4B8C-83A1-F6EECF244321}">
                <p14:modId xmlns:p14="http://schemas.microsoft.com/office/powerpoint/2010/main" val="920824162"/>
              </p:ext>
            </p:extLst>
          </p:nvPr>
        </p:nvGraphicFramePr>
        <p:xfrm>
          <a:off x="715802" y="3502670"/>
          <a:ext cx="8474397" cy="1343494"/>
        </p:xfrm>
        <a:graphic>
          <a:graphicData uri="http://schemas.openxmlformats.org/drawingml/2006/table">
            <a:tbl>
              <a:tblPr firstRow="1" firstCol="1" bandRow="1">
                <a:tableStyleId>{5C22544A-7EE6-4342-B048-85BDC9FD1C3A}</a:tableStyleId>
              </a:tblPr>
              <a:tblGrid>
                <a:gridCol w="255528">
                  <a:extLst>
                    <a:ext uri="{9D8B030D-6E8A-4147-A177-3AD203B41FA5}">
                      <a16:colId xmlns:a16="http://schemas.microsoft.com/office/drawing/2014/main" val="20000"/>
                    </a:ext>
                  </a:extLst>
                </a:gridCol>
                <a:gridCol w="3318692">
                  <a:extLst>
                    <a:ext uri="{9D8B030D-6E8A-4147-A177-3AD203B41FA5}">
                      <a16:colId xmlns:a16="http://schemas.microsoft.com/office/drawing/2014/main" val="20001"/>
                    </a:ext>
                  </a:extLst>
                </a:gridCol>
                <a:gridCol w="1624874">
                  <a:extLst>
                    <a:ext uri="{9D8B030D-6E8A-4147-A177-3AD203B41FA5}">
                      <a16:colId xmlns:a16="http://schemas.microsoft.com/office/drawing/2014/main" val="20003"/>
                    </a:ext>
                  </a:extLst>
                </a:gridCol>
                <a:gridCol w="1670007">
                  <a:extLst>
                    <a:ext uri="{9D8B030D-6E8A-4147-A177-3AD203B41FA5}">
                      <a16:colId xmlns:a16="http://schemas.microsoft.com/office/drawing/2014/main" val="2204503950"/>
                    </a:ext>
                  </a:extLst>
                </a:gridCol>
                <a:gridCol w="1605296">
                  <a:extLst>
                    <a:ext uri="{9D8B030D-6E8A-4147-A177-3AD203B41FA5}">
                      <a16:colId xmlns:a16="http://schemas.microsoft.com/office/drawing/2014/main" val="20004"/>
                    </a:ext>
                  </a:extLst>
                </a:gridCol>
              </a:tblGrid>
              <a:tr h="47353">
                <a:tc>
                  <a:txBody>
                    <a:bodyPr/>
                    <a:lstStyle/>
                    <a:p>
                      <a:pPr algn="ctr" fontAlgn="auto">
                        <a:lnSpc>
                          <a:spcPct val="100000"/>
                        </a:lnSpc>
                        <a:spcAft>
                          <a:spcPts val="0"/>
                        </a:spcAft>
                      </a:pPr>
                      <a:r>
                        <a:rPr lang="en-US" sz="1400" b="0" dirty="0">
                          <a:effectLst/>
                          <a:latin typeface="Meiryo UI" panose="020B0604030504040204" pitchFamily="50" charset="-128"/>
                          <a:ea typeface="Meiryo UI" panose="020B0604030504040204" pitchFamily="50" charset="-128"/>
                        </a:rPr>
                        <a:t> </a:t>
                      </a:r>
                      <a:endParaRPr lang="ja-JP" sz="1400" b="0" dirty="0">
                        <a:solidFill>
                          <a:srgbClr val="000000"/>
                        </a:solidFill>
                        <a:effectLst/>
                        <a:latin typeface="Meiryo UI" panose="020B0604030504040204" pitchFamily="50" charset="-128"/>
                        <a:ea typeface="Meiryo UI" panose="020B0604030504040204" pitchFamily="50" charset="-128"/>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fontAlgn="auto">
                        <a:lnSpc>
                          <a:spcPct val="100000"/>
                        </a:lnSpc>
                        <a:spcAft>
                          <a:spcPts val="0"/>
                        </a:spcAft>
                      </a:pPr>
                      <a:r>
                        <a:rPr lang="ja-JP" sz="1200" b="1" dirty="0">
                          <a:effectLst/>
                          <a:latin typeface="+mn-ea"/>
                          <a:ea typeface="+mn-ea"/>
                        </a:rPr>
                        <a:t>個別目標</a:t>
                      </a:r>
                      <a:endParaRPr lang="ja-JP" sz="12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fontAlgn="auto">
                        <a:lnSpc>
                          <a:spcPct val="100000"/>
                        </a:lnSpc>
                        <a:spcAft>
                          <a:spcPts val="0"/>
                        </a:spcAft>
                      </a:pPr>
                      <a:r>
                        <a:rPr lang="ja-JP" altLang="en-US" sz="1200" b="1" dirty="0" smtClean="0">
                          <a:effectLst/>
                          <a:latin typeface="+mn-ea"/>
                          <a:ea typeface="+mn-ea"/>
                        </a:rPr>
                        <a:t>計画策定時</a:t>
                      </a:r>
                      <a:r>
                        <a:rPr lang="ja-JP" sz="1200" b="1" dirty="0" smtClean="0">
                          <a:effectLst/>
                          <a:latin typeface="+mn-ea"/>
                          <a:ea typeface="+mn-ea"/>
                        </a:rPr>
                        <a:t>の状況</a:t>
                      </a:r>
                      <a:endParaRPr lang="en-US" altLang="ja-JP" sz="1200" b="1" dirty="0" smtClean="0">
                        <a:effectLst/>
                        <a:latin typeface="+mn-ea"/>
                        <a:ea typeface="+mn-ea"/>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ja-JP" sz="1200" b="1" dirty="0" smtClean="0">
                          <a:effectLst/>
                          <a:latin typeface="+mn-ea"/>
                          <a:ea typeface="+mn-ea"/>
                        </a:rPr>
                        <a:t>現在の状況</a:t>
                      </a:r>
                      <a:endParaRPr lang="en-US" altLang="ja-JP" sz="1200" b="1" dirty="0" smtClean="0">
                        <a:effectLst/>
                        <a:latin typeface="+mn-ea"/>
                        <a:ea typeface="+mn-ea"/>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fontAlgn="auto">
                        <a:lnSpc>
                          <a:spcPct val="100000"/>
                        </a:lnSpc>
                        <a:spcAft>
                          <a:spcPts val="0"/>
                        </a:spcAft>
                      </a:pPr>
                      <a:r>
                        <a:rPr lang="en-US" sz="1200" b="1" dirty="0">
                          <a:effectLst/>
                          <a:latin typeface="+mn-ea"/>
                          <a:ea typeface="+mn-ea"/>
                        </a:rPr>
                        <a:t>2023</a:t>
                      </a:r>
                      <a:r>
                        <a:rPr lang="ja-JP" sz="1200" b="1" dirty="0">
                          <a:effectLst/>
                          <a:latin typeface="+mn-ea"/>
                          <a:ea typeface="+mn-ea"/>
                        </a:rPr>
                        <a:t>年度の目標</a:t>
                      </a:r>
                      <a:endParaRPr lang="ja-JP" sz="12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extLst>
                  <a:ext uri="{0D108BD9-81ED-4DB2-BD59-A6C34878D82A}">
                    <a16:rowId xmlns:a16="http://schemas.microsoft.com/office/drawing/2014/main" val="10000"/>
                  </a:ext>
                </a:extLst>
              </a:tr>
              <a:tr h="540000">
                <a:tc>
                  <a:txBody>
                    <a:bodyPr/>
                    <a:lstStyle/>
                    <a:p>
                      <a:pPr algn="ctr" fontAlgn="auto">
                        <a:lnSpc>
                          <a:spcPct val="100000"/>
                        </a:lnSpc>
                        <a:spcAft>
                          <a:spcPts val="0"/>
                        </a:spcAft>
                      </a:pPr>
                      <a:r>
                        <a:rPr lang="ja-JP" sz="1400" b="0" dirty="0">
                          <a:effectLst/>
                          <a:latin typeface="Meiryo UI" panose="020B0604030504040204" pitchFamily="50" charset="-128"/>
                          <a:ea typeface="Meiryo UI" panose="020B0604030504040204" pitchFamily="50" charset="-128"/>
                        </a:rPr>
                        <a:t>１</a:t>
                      </a:r>
                      <a:endParaRPr lang="ja-JP" sz="1400" b="0" dirty="0">
                        <a:solidFill>
                          <a:srgbClr val="000000"/>
                        </a:solidFill>
                        <a:effectLst/>
                        <a:latin typeface="Meiryo UI" panose="020B0604030504040204" pitchFamily="50" charset="-128"/>
                        <a:ea typeface="Meiryo UI" panose="020B0604030504040204" pitchFamily="50" charset="-128"/>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l" fontAlgn="auto">
                        <a:lnSpc>
                          <a:spcPct val="100000"/>
                        </a:lnSpc>
                        <a:spcAft>
                          <a:spcPts val="0"/>
                        </a:spcAft>
                      </a:pPr>
                      <a:r>
                        <a:rPr lang="ja-JP" altLang="en-US" sz="1200" b="1" dirty="0" smtClean="0">
                          <a:solidFill>
                            <a:srgbClr val="000000"/>
                          </a:solidFill>
                          <a:effectLst/>
                          <a:latin typeface="+mn-ea"/>
                          <a:ea typeface="+mn-ea"/>
                          <a:cs typeface="HG丸ｺﾞｼｯｸM-PRO"/>
                        </a:rPr>
                        <a:t>大阪産（もん）を購入できる販売店や</a:t>
                      </a:r>
                      <a:endParaRPr lang="en-US" altLang="ja-JP" sz="1200" b="1" dirty="0" smtClean="0">
                        <a:solidFill>
                          <a:srgbClr val="000000"/>
                        </a:solidFill>
                        <a:effectLst/>
                        <a:latin typeface="+mn-ea"/>
                        <a:ea typeface="+mn-ea"/>
                        <a:cs typeface="HG丸ｺﾞｼｯｸM-PRO"/>
                      </a:endParaRPr>
                    </a:p>
                    <a:p>
                      <a:pPr algn="l" fontAlgn="auto">
                        <a:lnSpc>
                          <a:spcPct val="100000"/>
                        </a:lnSpc>
                        <a:spcAft>
                          <a:spcPts val="0"/>
                        </a:spcAft>
                      </a:pPr>
                      <a:r>
                        <a:rPr lang="ja-JP" altLang="en-US" sz="1200" b="1" dirty="0" smtClean="0">
                          <a:solidFill>
                            <a:srgbClr val="000000"/>
                          </a:solidFill>
                          <a:effectLst/>
                          <a:latin typeface="+mn-ea"/>
                          <a:ea typeface="+mn-ea"/>
                          <a:cs typeface="HG丸ｺﾞｼｯｸM-PRO"/>
                        </a:rPr>
                        <a:t>料理店の増加（大阪産（もん）ロゴマーク</a:t>
                      </a:r>
                      <a:endParaRPr lang="en-US" altLang="ja-JP" sz="1200" b="1" dirty="0" smtClean="0">
                        <a:solidFill>
                          <a:srgbClr val="000000"/>
                        </a:solidFill>
                        <a:effectLst/>
                        <a:latin typeface="+mn-ea"/>
                        <a:ea typeface="+mn-ea"/>
                        <a:cs typeface="HG丸ｺﾞｼｯｸM-PRO"/>
                      </a:endParaRPr>
                    </a:p>
                    <a:p>
                      <a:pPr algn="l" fontAlgn="auto">
                        <a:lnSpc>
                          <a:spcPct val="100000"/>
                        </a:lnSpc>
                        <a:spcAft>
                          <a:spcPts val="0"/>
                        </a:spcAft>
                      </a:pPr>
                      <a:r>
                        <a:rPr lang="ja-JP" altLang="en-US" sz="1200" b="1" dirty="0" smtClean="0">
                          <a:solidFill>
                            <a:srgbClr val="000000"/>
                          </a:solidFill>
                          <a:effectLst/>
                          <a:latin typeface="+mn-ea"/>
                          <a:ea typeface="+mn-ea"/>
                          <a:cs typeface="HG丸ｺﾞｼｯｸM-PRO"/>
                        </a:rPr>
                        <a:t>使用許可件数）</a:t>
                      </a:r>
                      <a:endParaRPr lang="ja-JP" sz="12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ct val="100000"/>
                        </a:lnSpc>
                        <a:spcAft>
                          <a:spcPts val="0"/>
                        </a:spcAft>
                      </a:pPr>
                      <a:r>
                        <a:rPr lang="en-US" altLang="ja-JP" sz="1200" b="1" dirty="0" smtClean="0">
                          <a:effectLst/>
                          <a:latin typeface="+mn-ea"/>
                          <a:ea typeface="+mn-ea"/>
                        </a:rPr>
                        <a:t>385</a:t>
                      </a:r>
                      <a:r>
                        <a:rPr lang="ja-JP" altLang="en-US" sz="1200" b="1" dirty="0" smtClean="0">
                          <a:effectLst/>
                          <a:latin typeface="+mn-ea"/>
                          <a:ea typeface="+mn-ea"/>
                        </a:rPr>
                        <a:t>件</a:t>
                      </a:r>
                      <a:r>
                        <a:rPr lang="ja-JP" altLang="en-US" sz="1200" b="1" dirty="0" smtClean="0">
                          <a:solidFill>
                            <a:srgbClr val="000000"/>
                          </a:solidFill>
                          <a:effectLst/>
                          <a:latin typeface="+mn-ea"/>
                          <a:ea typeface="+mn-ea"/>
                          <a:cs typeface="HG丸ｺﾞｼｯｸM-PRO"/>
                        </a:rPr>
                        <a:t>（</a:t>
                      </a:r>
                      <a:r>
                        <a:rPr lang="en-US" altLang="ja-JP" sz="1200" b="1" dirty="0" smtClean="0">
                          <a:solidFill>
                            <a:srgbClr val="000000"/>
                          </a:solidFill>
                          <a:effectLst/>
                          <a:latin typeface="+mn-ea"/>
                          <a:ea typeface="+mn-ea"/>
                          <a:cs typeface="HG丸ｺﾞｼｯｸM-PRO"/>
                        </a:rPr>
                        <a:t>H28</a:t>
                      </a:r>
                      <a:r>
                        <a:rPr lang="ja-JP" altLang="en-US" sz="1200" b="1" dirty="0" smtClean="0">
                          <a:solidFill>
                            <a:srgbClr val="000000"/>
                          </a:solidFill>
                          <a:effectLst/>
                          <a:latin typeface="+mn-ea"/>
                          <a:ea typeface="+mn-ea"/>
                          <a:cs typeface="HG丸ｺﾞｼｯｸM-PRO"/>
                        </a:rPr>
                        <a:t>）</a:t>
                      </a:r>
                      <a:endParaRPr lang="ja-JP" sz="12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ct val="100000"/>
                        </a:lnSpc>
                        <a:spcAft>
                          <a:spcPts val="0"/>
                        </a:spcAft>
                      </a:pPr>
                      <a:r>
                        <a:rPr lang="en-US" altLang="ja-JP" sz="1200" b="1" dirty="0" smtClean="0">
                          <a:solidFill>
                            <a:schemeClr val="tx1"/>
                          </a:solidFill>
                          <a:effectLst/>
                          <a:latin typeface="+mn-ea"/>
                          <a:ea typeface="+mn-ea"/>
                          <a:cs typeface="HG丸ｺﾞｼｯｸM-PRO"/>
                        </a:rPr>
                        <a:t>458</a:t>
                      </a:r>
                      <a:r>
                        <a:rPr lang="ja-JP" altLang="en-US" sz="1200" b="1" dirty="0" smtClean="0">
                          <a:solidFill>
                            <a:schemeClr val="tx1"/>
                          </a:solidFill>
                          <a:effectLst/>
                          <a:latin typeface="+mn-ea"/>
                          <a:ea typeface="+mn-ea"/>
                          <a:cs typeface="HG丸ｺﾞｼｯｸM-PRO"/>
                        </a:rPr>
                        <a:t>件（</a:t>
                      </a:r>
                      <a:r>
                        <a:rPr lang="en-US" altLang="ja-JP" sz="1200" b="1" dirty="0" smtClean="0">
                          <a:solidFill>
                            <a:schemeClr val="tx1"/>
                          </a:solidFill>
                          <a:effectLst/>
                          <a:latin typeface="+mn-ea"/>
                          <a:ea typeface="+mn-ea"/>
                          <a:cs typeface="HG丸ｺﾞｼｯｸM-PRO"/>
                        </a:rPr>
                        <a:t>R2.12</a:t>
                      </a:r>
                      <a:r>
                        <a:rPr lang="ja-JP" altLang="en-US" sz="1200" b="1" dirty="0" smtClean="0">
                          <a:solidFill>
                            <a:schemeClr val="tx1"/>
                          </a:solidFill>
                          <a:effectLst/>
                          <a:latin typeface="+mn-ea"/>
                          <a:ea typeface="+mn-ea"/>
                          <a:cs typeface="HG丸ｺﾞｼｯｸM-PRO"/>
                        </a:rPr>
                        <a:t>末）</a:t>
                      </a:r>
                      <a:endParaRPr lang="ja-JP" sz="1200" b="1" dirty="0">
                        <a:solidFill>
                          <a:schemeClr val="tx1"/>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ct val="100000"/>
                        </a:lnSpc>
                        <a:spcAft>
                          <a:spcPts val="0"/>
                        </a:spcAft>
                      </a:pPr>
                      <a:r>
                        <a:rPr lang="en-US" altLang="ja-JP" sz="1200" b="1" dirty="0" smtClean="0">
                          <a:solidFill>
                            <a:srgbClr val="000000"/>
                          </a:solidFill>
                          <a:effectLst/>
                          <a:latin typeface="+mn-ea"/>
                          <a:ea typeface="+mn-ea"/>
                          <a:cs typeface="HG丸ｺﾞｼｯｸM-PRO"/>
                        </a:rPr>
                        <a:t>530</a:t>
                      </a:r>
                      <a:r>
                        <a:rPr lang="ja-JP" altLang="en-US" sz="1200" b="1" dirty="0" smtClean="0">
                          <a:solidFill>
                            <a:srgbClr val="000000"/>
                          </a:solidFill>
                          <a:effectLst/>
                          <a:latin typeface="+mn-ea"/>
                          <a:ea typeface="+mn-ea"/>
                          <a:cs typeface="HG丸ｺﾞｼｯｸM-PRO"/>
                        </a:rPr>
                        <a:t>件</a:t>
                      </a:r>
                      <a:endParaRPr lang="ja-JP" sz="12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581494">
                <a:tc>
                  <a:txBody>
                    <a:bodyPr/>
                    <a:lstStyle/>
                    <a:p>
                      <a:pPr algn="ctr" fontAlgn="auto">
                        <a:lnSpc>
                          <a:spcPct val="100000"/>
                        </a:lnSpc>
                        <a:spcAft>
                          <a:spcPts val="0"/>
                        </a:spcAft>
                      </a:pPr>
                      <a:r>
                        <a:rPr lang="ja-JP" altLang="en-US" sz="1400" b="0" dirty="0" smtClean="0">
                          <a:solidFill>
                            <a:schemeClr val="bg1"/>
                          </a:solidFill>
                          <a:effectLst/>
                          <a:latin typeface="Meiryo UI" panose="020B0604030504040204" pitchFamily="50" charset="-128"/>
                          <a:ea typeface="Meiryo UI" panose="020B0604030504040204" pitchFamily="50" charset="-128"/>
                          <a:cs typeface="HG丸ｺﾞｼｯｸM-PRO"/>
                        </a:rPr>
                        <a:t>２</a:t>
                      </a:r>
                      <a:endParaRPr lang="ja-JP" sz="1400" b="0" dirty="0">
                        <a:solidFill>
                          <a:schemeClr val="bg1"/>
                        </a:solidFill>
                        <a:effectLst/>
                        <a:latin typeface="Meiryo UI" panose="020B0604030504040204" pitchFamily="50" charset="-128"/>
                        <a:ea typeface="Meiryo UI" panose="020B0604030504040204" pitchFamily="50" charset="-128"/>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l" fontAlgn="auto">
                        <a:lnSpc>
                          <a:spcPct val="100000"/>
                        </a:lnSpc>
                        <a:spcAft>
                          <a:spcPts val="0"/>
                        </a:spcAft>
                      </a:pPr>
                      <a:r>
                        <a:rPr lang="ja-JP" altLang="en-US" sz="1200" b="1" dirty="0" smtClean="0">
                          <a:solidFill>
                            <a:srgbClr val="000000"/>
                          </a:solidFill>
                          <a:effectLst/>
                          <a:latin typeface="+mn-ea"/>
                          <a:ea typeface="+mn-ea"/>
                          <a:cs typeface="HG丸ｺﾞｼｯｸM-PRO"/>
                        </a:rPr>
                        <a:t>郷土料理等の地域や家庭で受け継がれてきた料理や味、箸づかい等の食べ方・作法を継承し、伝えている府民の割合の増加</a:t>
                      </a:r>
                      <a:endParaRPr lang="ja-JP" sz="12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ct val="100000"/>
                        </a:lnSpc>
                        <a:spcAft>
                          <a:spcPts val="0"/>
                        </a:spcAft>
                      </a:pPr>
                      <a:r>
                        <a:rPr lang="en-US" altLang="ja-JP" sz="1200" b="1" dirty="0" smtClean="0">
                          <a:solidFill>
                            <a:srgbClr val="000000"/>
                          </a:solidFill>
                          <a:effectLst/>
                          <a:latin typeface="+mn-ea"/>
                          <a:ea typeface="+mn-ea"/>
                          <a:cs typeface="HG丸ｺﾞｼｯｸM-PRO"/>
                        </a:rPr>
                        <a:t>21.9%</a:t>
                      </a:r>
                      <a:r>
                        <a:rPr lang="ja-JP" altLang="en-US" sz="1200" b="1" dirty="0" smtClean="0">
                          <a:solidFill>
                            <a:srgbClr val="000000"/>
                          </a:solidFill>
                          <a:effectLst/>
                          <a:latin typeface="+mn-ea"/>
                          <a:ea typeface="+mn-ea"/>
                          <a:cs typeface="HG丸ｺﾞｼｯｸM-PRO"/>
                        </a:rPr>
                        <a:t>（</a:t>
                      </a:r>
                      <a:r>
                        <a:rPr lang="en-US" altLang="ja-JP" sz="1200" b="1" dirty="0" smtClean="0">
                          <a:solidFill>
                            <a:srgbClr val="000000"/>
                          </a:solidFill>
                          <a:effectLst/>
                          <a:latin typeface="+mn-ea"/>
                          <a:ea typeface="+mn-ea"/>
                          <a:cs typeface="HG丸ｺﾞｼｯｸM-PRO"/>
                        </a:rPr>
                        <a:t>H28</a:t>
                      </a:r>
                      <a:r>
                        <a:rPr lang="ja-JP" altLang="en-US" sz="1200" b="1" dirty="0" smtClean="0">
                          <a:solidFill>
                            <a:srgbClr val="000000"/>
                          </a:solidFill>
                          <a:effectLst/>
                          <a:latin typeface="+mn-ea"/>
                          <a:ea typeface="+mn-ea"/>
                          <a:cs typeface="HG丸ｺﾞｼｯｸM-PRO"/>
                        </a:rPr>
                        <a:t>）</a:t>
                      </a:r>
                      <a:endParaRPr lang="ja-JP" sz="12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lnSpc>
                          <a:spcPct val="100000"/>
                        </a:lnSpc>
                      </a:pPr>
                      <a:r>
                        <a:rPr lang="en-US" altLang="ja-JP" sz="1200" b="1" i="0" u="none" strike="noStrike" dirty="0" smtClean="0">
                          <a:solidFill>
                            <a:schemeClr val="tx1"/>
                          </a:solidFill>
                          <a:effectLst/>
                          <a:latin typeface="+mn-ea"/>
                          <a:ea typeface="+mn-ea"/>
                        </a:rPr>
                        <a:t>15.1%</a:t>
                      </a:r>
                      <a:r>
                        <a:rPr lang="ja-JP" altLang="en-US" sz="1200" b="1" i="0" u="none" strike="noStrike" dirty="0" smtClean="0">
                          <a:solidFill>
                            <a:schemeClr val="tx1"/>
                          </a:solidFill>
                          <a:effectLst/>
                          <a:latin typeface="+mn-ea"/>
                          <a:ea typeface="+mn-ea"/>
                        </a:rPr>
                        <a:t>（</a:t>
                      </a:r>
                      <a:r>
                        <a:rPr lang="en-US" altLang="ja-JP" sz="1200" b="1" i="0" u="none" strike="noStrike" dirty="0" smtClean="0">
                          <a:solidFill>
                            <a:schemeClr val="tx1"/>
                          </a:solidFill>
                          <a:effectLst/>
                          <a:latin typeface="+mn-ea"/>
                          <a:ea typeface="+mn-ea"/>
                        </a:rPr>
                        <a:t>R2)</a:t>
                      </a:r>
                      <a:endParaRPr lang="ja-JP" altLang="en-US" sz="1200" b="1" i="0" u="none" strike="noStrike" dirty="0">
                        <a:solidFill>
                          <a:schemeClr val="tx1"/>
                        </a:solidFill>
                        <a:effectLst/>
                        <a:latin typeface="+mn-ea"/>
                        <a:ea typeface="+mn-ea"/>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ct val="100000"/>
                        </a:lnSpc>
                        <a:spcAft>
                          <a:spcPts val="0"/>
                        </a:spcAft>
                      </a:pPr>
                      <a:r>
                        <a:rPr lang="en-US" altLang="ja-JP" sz="1200" b="1" dirty="0" smtClean="0">
                          <a:solidFill>
                            <a:srgbClr val="000000"/>
                          </a:solidFill>
                          <a:effectLst/>
                          <a:latin typeface="+mn-ea"/>
                          <a:ea typeface="+mn-ea"/>
                          <a:cs typeface="HG丸ｺﾞｼｯｸM-PRO"/>
                        </a:rPr>
                        <a:t>30%</a:t>
                      </a:r>
                      <a:r>
                        <a:rPr lang="ja-JP" altLang="en-US" sz="1200" b="1" dirty="0" smtClean="0">
                          <a:solidFill>
                            <a:srgbClr val="000000"/>
                          </a:solidFill>
                          <a:effectLst/>
                          <a:latin typeface="+mn-ea"/>
                          <a:ea typeface="+mn-ea"/>
                          <a:cs typeface="HG丸ｺﾞｼｯｸM-PRO"/>
                        </a:rPr>
                        <a:t>以上</a:t>
                      </a:r>
                      <a:endParaRPr lang="ja-JP" sz="12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bl>
          </a:graphicData>
        </a:graphic>
      </p:graphicFrame>
      <p:sp>
        <p:nvSpPr>
          <p:cNvPr id="18" name="正方形/長方形 17"/>
          <p:cNvSpPr/>
          <p:nvPr/>
        </p:nvSpPr>
        <p:spPr>
          <a:xfrm>
            <a:off x="249419" y="4837124"/>
            <a:ext cx="8907899" cy="577081"/>
          </a:xfrm>
          <a:prstGeom prst="rect">
            <a:avLst/>
          </a:prstGeom>
        </p:spPr>
        <p:txBody>
          <a:bodyPr wrap="square">
            <a:spAutoFit/>
          </a:bodyPr>
          <a:lstStyle/>
          <a:p>
            <a:pPr marL="269240" indent="101600" algn="just">
              <a:spcAft>
                <a:spcPts val="0"/>
              </a:spcAft>
            </a:pPr>
            <a:r>
              <a:rPr lang="en-US" altLang="ja-JP" sz="1050" kern="100" dirty="0" smtClean="0">
                <a:latin typeface="+mn-ea"/>
                <a:cs typeface="Times New Roman" panose="02020603050405020304" pitchFamily="18" charset="0"/>
              </a:rPr>
              <a:t>1</a:t>
            </a:r>
            <a:r>
              <a:rPr lang="ja-JP" altLang="ja-JP" sz="1050" kern="100" dirty="0">
                <a:latin typeface="+mn-ea"/>
                <a:cs typeface="Times New Roman" panose="02020603050405020304" pitchFamily="18" charset="0"/>
              </a:rPr>
              <a:t>　大阪府環境農林水産部流通対策室</a:t>
            </a:r>
            <a:r>
              <a:rPr lang="ja-JP" altLang="ja-JP" sz="1050" kern="100" dirty="0" smtClean="0">
                <a:latin typeface="+mn-ea"/>
                <a:cs typeface="Times New Roman" panose="02020603050405020304" pitchFamily="18" charset="0"/>
              </a:rPr>
              <a:t>調べ</a:t>
            </a:r>
            <a:endParaRPr lang="en-US" altLang="ja-JP" sz="1050" kern="100" dirty="0" smtClean="0">
              <a:latin typeface="+mn-ea"/>
              <a:cs typeface="Times New Roman" panose="02020603050405020304" pitchFamily="18" charset="0"/>
            </a:endParaRPr>
          </a:p>
          <a:p>
            <a:pPr marL="269240" indent="101600" algn="just">
              <a:spcAft>
                <a:spcPts val="0"/>
              </a:spcAft>
            </a:pPr>
            <a:r>
              <a:rPr lang="en-US" altLang="ja-JP" sz="1050" kern="100" dirty="0" smtClean="0">
                <a:latin typeface="+mn-ea"/>
                <a:cs typeface="Times New Roman" panose="02020603050405020304" pitchFamily="18" charset="0"/>
              </a:rPr>
              <a:t>2</a:t>
            </a:r>
            <a:r>
              <a:rPr lang="ja-JP" altLang="ja-JP" sz="1050" kern="100" dirty="0" smtClean="0">
                <a:latin typeface="+mn-ea"/>
                <a:cs typeface="Times New Roman" panose="02020603050405020304" pitchFamily="18" charset="0"/>
              </a:rPr>
              <a:t>　「お口の健康」と「食育」に関するアンケート（大阪府）</a:t>
            </a:r>
            <a:r>
              <a:rPr lang="en-US" altLang="ja-JP" sz="1050" kern="100" dirty="0">
                <a:latin typeface="+mn-ea"/>
                <a:cs typeface="Times New Roman" panose="02020603050405020304" pitchFamily="18" charset="0"/>
              </a:rPr>
              <a:t>/</a:t>
            </a:r>
            <a:r>
              <a:rPr lang="ja-JP" altLang="en-US" sz="1050" kern="100" dirty="0">
                <a:latin typeface="+mn-ea"/>
                <a:cs typeface="Times New Roman" panose="02020603050405020304" pitchFamily="18" charset="0"/>
              </a:rPr>
              <a:t>健康に関する意識調査（大阪府）（計画策定時</a:t>
            </a:r>
            <a:r>
              <a:rPr lang="en-US" altLang="ja-JP" sz="1050" kern="100" dirty="0">
                <a:latin typeface="+mn-ea"/>
                <a:cs typeface="Times New Roman" panose="02020603050405020304" pitchFamily="18" charset="0"/>
              </a:rPr>
              <a:t>/</a:t>
            </a:r>
            <a:r>
              <a:rPr lang="ja-JP" altLang="en-US" sz="1050" kern="100" dirty="0">
                <a:latin typeface="+mn-ea"/>
                <a:cs typeface="Times New Roman" panose="02020603050405020304" pitchFamily="18" charset="0"/>
              </a:rPr>
              <a:t>現在の状況）</a:t>
            </a:r>
          </a:p>
          <a:p>
            <a:pPr marL="269240" indent="101600" algn="just">
              <a:spcAft>
                <a:spcPts val="0"/>
              </a:spcAft>
            </a:pPr>
            <a:endParaRPr lang="ja-JP" altLang="ja-JP" sz="1050" kern="100" dirty="0">
              <a:latin typeface="+mn-ea"/>
              <a:cs typeface="Times New Roman" panose="02020603050405020304" pitchFamily="18" charset="0"/>
            </a:endParaRPr>
          </a:p>
        </p:txBody>
      </p:sp>
      <p:graphicFrame>
        <p:nvGraphicFramePr>
          <p:cNvPr id="2" name="表 1"/>
          <p:cNvGraphicFramePr>
            <a:graphicFrameLocks noGrp="1"/>
          </p:cNvGraphicFramePr>
          <p:nvPr>
            <p:extLst>
              <p:ext uri="{D42A27DB-BD31-4B8C-83A1-F6EECF244321}">
                <p14:modId xmlns:p14="http://schemas.microsoft.com/office/powerpoint/2010/main" val="291519026"/>
              </p:ext>
            </p:extLst>
          </p:nvPr>
        </p:nvGraphicFramePr>
        <p:xfrm>
          <a:off x="585360" y="5486399"/>
          <a:ext cx="8735281" cy="1005840"/>
        </p:xfrm>
        <a:graphic>
          <a:graphicData uri="http://schemas.openxmlformats.org/drawingml/2006/table">
            <a:tbl>
              <a:tblPr firstRow="1" bandRow="1">
                <a:tableStyleId>{5C22544A-7EE6-4342-B048-85BDC9FD1C3A}</a:tableStyleId>
              </a:tblPr>
              <a:tblGrid>
                <a:gridCol w="8735281">
                  <a:extLst>
                    <a:ext uri="{9D8B030D-6E8A-4147-A177-3AD203B41FA5}">
                      <a16:colId xmlns:a16="http://schemas.microsoft.com/office/drawing/2014/main" val="489255635"/>
                    </a:ext>
                  </a:extLst>
                </a:gridCol>
              </a:tblGrid>
              <a:tr h="952383">
                <a:tc>
                  <a:txBody>
                    <a:bodyPr/>
                    <a:lstStyle/>
                    <a:p>
                      <a:r>
                        <a:rPr kumimoji="1" lang="ja-JP" altLang="en-US" sz="1200" b="1" dirty="0" smtClean="0">
                          <a:solidFill>
                            <a:schemeClr val="tx1"/>
                          </a:solidFill>
                          <a:latin typeface="+mn-ea"/>
                          <a:ea typeface="+mn-ea"/>
                        </a:rPr>
                        <a:t>▽府民が身近に生産から消費まで体験できる機会づくりを進めることが必要です。</a:t>
                      </a:r>
                    </a:p>
                    <a:p>
                      <a:r>
                        <a:rPr kumimoji="1" lang="ja-JP" altLang="en-US" sz="1200" b="1" dirty="0" smtClean="0">
                          <a:solidFill>
                            <a:schemeClr val="tx1"/>
                          </a:solidFill>
                          <a:latin typeface="+mn-ea"/>
                          <a:ea typeface="+mn-ea"/>
                        </a:rPr>
                        <a:t>▽大阪産（もん）を実際に手にし、購入できる販売店や料理店等を増やし、地産地消、消費拡大を図ることが必要です。</a:t>
                      </a:r>
                    </a:p>
                    <a:p>
                      <a:r>
                        <a:rPr kumimoji="1" lang="ja-JP" altLang="en-US" sz="1200" b="1" dirty="0" smtClean="0">
                          <a:solidFill>
                            <a:schemeClr val="tx1"/>
                          </a:solidFill>
                          <a:latin typeface="+mn-ea"/>
                          <a:ea typeface="+mn-ea"/>
                        </a:rPr>
                        <a:t>▽府民一人ひとりが食への感謝の気持ちを深めるとともに、食品ロスの現状や削減の必要性についても認識を深め、食品ロス</a:t>
                      </a:r>
                      <a:endParaRPr kumimoji="1" lang="en-US" altLang="ja-JP" sz="1200" b="1" dirty="0" smtClean="0">
                        <a:solidFill>
                          <a:schemeClr val="tx1"/>
                        </a:solidFill>
                        <a:latin typeface="+mn-ea"/>
                        <a:ea typeface="+mn-ea"/>
                      </a:endParaRPr>
                    </a:p>
                    <a:p>
                      <a:r>
                        <a:rPr kumimoji="1" lang="ja-JP" altLang="en-US" sz="1200" b="1" dirty="0" smtClean="0">
                          <a:solidFill>
                            <a:schemeClr val="tx1"/>
                          </a:solidFill>
                          <a:latin typeface="+mn-ea"/>
                          <a:ea typeface="+mn-ea"/>
                        </a:rPr>
                        <a:t>　の削減に主体的に取り組むことが必要です。</a:t>
                      </a:r>
                    </a:p>
                    <a:p>
                      <a:r>
                        <a:rPr kumimoji="1" lang="ja-JP" altLang="en-US" sz="1200" b="1" dirty="0" smtClean="0">
                          <a:solidFill>
                            <a:schemeClr val="tx1"/>
                          </a:solidFill>
                          <a:latin typeface="+mn-ea"/>
                          <a:ea typeface="+mn-ea"/>
                        </a:rPr>
                        <a:t>▽伝統的な食文化に関する府民の関心と理解を深め、次世代に伝えていく取組みが必要です。</a:t>
                      </a:r>
                      <a:endParaRPr kumimoji="1" lang="ja-JP" altLang="en-US" sz="1400" b="1" dirty="0">
                        <a:solidFill>
                          <a:schemeClr val="tx1"/>
                        </a:solidFill>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596656341"/>
                  </a:ext>
                </a:extLst>
              </a:tr>
            </a:tbl>
          </a:graphicData>
        </a:graphic>
      </p:graphicFrame>
      <p:sp>
        <p:nvSpPr>
          <p:cNvPr id="17" name="Rectangle 1"/>
          <p:cNvSpPr>
            <a:spLocks noChangeArrowheads="1"/>
          </p:cNvSpPr>
          <p:nvPr/>
        </p:nvSpPr>
        <p:spPr bwMode="auto">
          <a:xfrm>
            <a:off x="281772" y="5201633"/>
            <a:ext cx="3283489"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lang="en-US" altLang="ja-JP" sz="1600" b="1" dirty="0" smtClean="0">
                <a:latin typeface="+mn-ea"/>
                <a:cs typeface="Times New Roman" panose="02020603050405020304" pitchFamily="18" charset="0"/>
              </a:rPr>
              <a:t>【</a:t>
            </a:r>
            <a:r>
              <a:rPr kumimoji="0" lang="ja-JP" altLang="en-US" sz="1600" b="1" i="0" u="none" strike="noStrike" cap="none" normalizeH="0" baseline="0" dirty="0" smtClean="0">
                <a:ln>
                  <a:noFill/>
                </a:ln>
                <a:solidFill>
                  <a:schemeClr val="tx1"/>
                </a:solidFill>
                <a:effectLst/>
                <a:latin typeface="+mn-ea"/>
                <a:cs typeface="Times New Roman" panose="02020603050405020304" pitchFamily="18" charset="0"/>
              </a:rPr>
              <a:t>現状と課題</a:t>
            </a:r>
            <a:r>
              <a:rPr kumimoji="0" lang="en-US" altLang="ja-JP" sz="1600" b="1" i="0" u="none" strike="noStrike" cap="none" normalizeH="0" baseline="0" dirty="0" smtClean="0">
                <a:ln>
                  <a:noFill/>
                </a:ln>
                <a:solidFill>
                  <a:schemeClr val="tx1"/>
                </a:solidFill>
                <a:effectLst/>
                <a:latin typeface="+mn-ea"/>
                <a:cs typeface="Times New Roman" panose="02020603050405020304" pitchFamily="18" charset="0"/>
              </a:rPr>
              <a:t>】</a:t>
            </a:r>
            <a:endParaRPr kumimoji="0" lang="ja-JP" altLang="ja-JP" sz="3600" b="0" i="0" u="none" strike="noStrike" cap="none" normalizeH="0" baseline="0" dirty="0" smtClean="0">
              <a:ln>
                <a:noFill/>
              </a:ln>
              <a:solidFill>
                <a:schemeClr val="tx1"/>
              </a:solidFill>
              <a:effectLst/>
              <a:latin typeface="+mn-ea"/>
            </a:endParaRPr>
          </a:p>
        </p:txBody>
      </p:sp>
    </p:spTree>
    <p:extLst>
      <p:ext uri="{BB962C8B-B14F-4D97-AF65-F5344CB8AC3E}">
        <p14:creationId xmlns:p14="http://schemas.microsoft.com/office/powerpoint/2010/main" val="118998979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角丸四角形 10"/>
          <p:cNvSpPr/>
          <p:nvPr/>
        </p:nvSpPr>
        <p:spPr>
          <a:xfrm>
            <a:off x="2459864" y="3293333"/>
            <a:ext cx="2343956" cy="382275"/>
          </a:xfrm>
          <a:prstGeom prst="roundRect">
            <a:avLst/>
          </a:prstGeom>
          <a:ln>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600" dirty="0" smtClean="0"/>
              <a:t>概ね予定どおり</a:t>
            </a:r>
            <a:endParaRPr kumimoji="1" lang="ja-JP" altLang="en-US" sz="1600" dirty="0"/>
          </a:p>
        </p:txBody>
      </p:sp>
      <p:sp>
        <p:nvSpPr>
          <p:cNvPr id="12" name="角丸四角形 11"/>
          <p:cNvSpPr/>
          <p:nvPr/>
        </p:nvSpPr>
        <p:spPr>
          <a:xfrm>
            <a:off x="2459864" y="6068371"/>
            <a:ext cx="2343956" cy="382275"/>
          </a:xfrm>
          <a:prstGeom prst="roundRect">
            <a:avLst/>
          </a:prstGeom>
          <a:ln>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600" dirty="0" smtClean="0"/>
              <a:t>概ね予定どおり</a:t>
            </a:r>
            <a:endParaRPr kumimoji="1" lang="ja-JP" altLang="en-US" sz="1600" dirty="0"/>
          </a:p>
        </p:txBody>
      </p:sp>
      <p:sp>
        <p:nvSpPr>
          <p:cNvPr id="8" name="正方形/長方形 7"/>
          <p:cNvSpPr/>
          <p:nvPr/>
        </p:nvSpPr>
        <p:spPr>
          <a:xfrm>
            <a:off x="273000" y="189000"/>
            <a:ext cx="9360000" cy="6480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ja-JP" b="1"/>
              <a:t>現状･課題</a:t>
            </a:r>
            <a:endParaRPr lang="ja-JP" altLang="ja-JP"/>
          </a:p>
          <a:p>
            <a:pPr fontAlgn="ctr"/>
            <a:r>
              <a:rPr kumimoji="1" lang="ja-JP" altLang="ja-JP" b="1"/>
              <a:t>▽府民が身近に生産から消費まで体験できる機会づくりを進めることが必要です。</a:t>
            </a:r>
            <a:endParaRPr lang="ja-JP" altLang="ja-JP"/>
          </a:p>
          <a:p>
            <a:pPr fontAlgn="ctr"/>
            <a:r>
              <a:rPr kumimoji="1" lang="ja-JP" altLang="ja-JP" b="1"/>
              <a:t>▽大阪産（もん）を実際に手にし、購入できる販売店や料理店等を増やし、地産地消、消費拡大を図ることが必要です。</a:t>
            </a:r>
            <a:endParaRPr lang="ja-JP" altLang="ja-JP"/>
          </a:p>
          <a:p>
            <a:pPr fontAlgn="ctr"/>
            <a:r>
              <a:rPr kumimoji="1" lang="ja-JP" altLang="ja-JP" b="1"/>
              <a:t>▽府民一人ひとりが食への感謝の気持ちを深めるとともに、食品ロスの現状や削減の必要性についても認識を深め、食品ロスの削減に主体的に取り組むことが必要です。</a:t>
            </a:r>
            <a:endParaRPr lang="ja-JP" altLang="ja-JP"/>
          </a:p>
          <a:p>
            <a:pPr fontAlgn="ctr"/>
            <a:r>
              <a:rPr kumimoji="1" lang="ja-JP" altLang="ja-JP" b="1"/>
              <a:t>▽伝統的な食文化に関する府民の関心と理解を深め、次世代に伝えていく取組みが必要です。</a:t>
            </a:r>
            <a:endParaRPr lang="ja-JP" altLang="ja-JP"/>
          </a:p>
        </p:txBody>
      </p:sp>
      <p:graphicFrame>
        <p:nvGraphicFramePr>
          <p:cNvPr id="9" name="表 8"/>
          <p:cNvGraphicFramePr>
            <a:graphicFrameLocks noGrp="1"/>
          </p:cNvGraphicFramePr>
          <p:nvPr>
            <p:extLst>
              <p:ext uri="{D42A27DB-BD31-4B8C-83A1-F6EECF244321}">
                <p14:modId xmlns:p14="http://schemas.microsoft.com/office/powerpoint/2010/main" val="695405224"/>
              </p:ext>
            </p:extLst>
          </p:nvPr>
        </p:nvGraphicFramePr>
        <p:xfrm>
          <a:off x="629695" y="893268"/>
          <a:ext cx="8646609" cy="5379180"/>
        </p:xfrm>
        <a:graphic>
          <a:graphicData uri="http://schemas.openxmlformats.org/drawingml/2006/table">
            <a:tbl>
              <a:tblPr firstRow="1" bandRow="1">
                <a:tableStyleId>{5C22544A-7EE6-4342-B048-85BDC9FD1C3A}</a:tableStyleId>
              </a:tblPr>
              <a:tblGrid>
                <a:gridCol w="1260000">
                  <a:extLst>
                    <a:ext uri="{9D8B030D-6E8A-4147-A177-3AD203B41FA5}">
                      <a16:colId xmlns:a16="http://schemas.microsoft.com/office/drawing/2014/main" val="528851062"/>
                    </a:ext>
                  </a:extLst>
                </a:gridCol>
                <a:gridCol w="7386609">
                  <a:extLst>
                    <a:ext uri="{9D8B030D-6E8A-4147-A177-3AD203B41FA5}">
                      <a16:colId xmlns:a16="http://schemas.microsoft.com/office/drawing/2014/main" val="89849022"/>
                    </a:ext>
                  </a:extLst>
                </a:gridCol>
              </a:tblGrid>
              <a:tr h="2966038">
                <a:tc>
                  <a:txBody>
                    <a:bodyPr/>
                    <a:lstStyle/>
                    <a:p>
                      <a:pPr>
                        <a:lnSpc>
                          <a:spcPts val="1600"/>
                        </a:lnSpc>
                      </a:pPr>
                      <a:r>
                        <a:rPr kumimoji="1" lang="ja-JP" altLang="en-US" sz="1600" dirty="0" smtClean="0"/>
                        <a:t> </a:t>
                      </a:r>
                      <a:r>
                        <a:rPr kumimoji="1" lang="ja-JP" altLang="en-US" sz="1600" dirty="0" smtClean="0">
                          <a:solidFill>
                            <a:schemeClr val="bg1"/>
                          </a:solidFill>
                        </a:rPr>
                        <a:t>本年度の     </a:t>
                      </a:r>
                      <a:endParaRPr kumimoji="1" lang="en-US" altLang="ja-JP" sz="1600" dirty="0" smtClean="0">
                        <a:solidFill>
                          <a:schemeClr val="bg1"/>
                        </a:solidFill>
                      </a:endParaRPr>
                    </a:p>
                    <a:p>
                      <a:pPr>
                        <a:lnSpc>
                          <a:spcPts val="1600"/>
                        </a:lnSpc>
                      </a:pPr>
                      <a:r>
                        <a:rPr kumimoji="1" lang="en-US" altLang="ja-JP" sz="1600" dirty="0" smtClean="0">
                          <a:solidFill>
                            <a:schemeClr val="bg1"/>
                          </a:solidFill>
                        </a:rPr>
                        <a:t> </a:t>
                      </a:r>
                      <a:r>
                        <a:rPr kumimoji="1" lang="ja-JP" altLang="en-US" sz="1600" dirty="0" smtClean="0">
                          <a:solidFill>
                            <a:schemeClr val="bg1"/>
                          </a:solidFill>
                        </a:rPr>
                        <a:t>取組</a:t>
                      </a:r>
                      <a:endParaRPr kumimoji="1" lang="ja-JP" altLang="en-US" sz="1600" dirty="0">
                        <a:solidFill>
                          <a:schemeClr val="bg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174625" indent="-174625"/>
                      <a:r>
                        <a:rPr kumimoji="1" lang="en-US" altLang="ja-JP" sz="1200" b="1" dirty="0" smtClean="0">
                          <a:solidFill>
                            <a:schemeClr val="tx1"/>
                          </a:solidFill>
                        </a:rPr>
                        <a:t>《</a:t>
                      </a:r>
                      <a:r>
                        <a:rPr kumimoji="1" lang="ja-JP" altLang="en-US" sz="1200" b="1" u="sng" dirty="0" smtClean="0">
                          <a:solidFill>
                            <a:schemeClr val="tx1"/>
                          </a:solidFill>
                          <a:latin typeface="+mn-ea"/>
                          <a:ea typeface="+mn-ea"/>
                        </a:rPr>
                        <a:t>食の生産・流通に関する体験・交流の促進</a:t>
                      </a:r>
                      <a:r>
                        <a:rPr kumimoji="1" lang="en-US" altLang="ja-JP" sz="1200" b="1" dirty="0" smtClean="0">
                          <a:solidFill>
                            <a:schemeClr val="tx1"/>
                          </a:solidFill>
                          <a:latin typeface="+mn-ea"/>
                          <a:ea typeface="+mn-ea"/>
                        </a:rPr>
                        <a:t>》</a:t>
                      </a:r>
                    </a:p>
                    <a:p>
                      <a:pPr marL="174625" indent="-174625"/>
                      <a:r>
                        <a:rPr kumimoji="1" lang="ja-JP" altLang="en-US" sz="1100" b="1" dirty="0" smtClean="0">
                          <a:solidFill>
                            <a:schemeClr val="tx1"/>
                          </a:solidFill>
                          <a:latin typeface="+mn-ea"/>
                          <a:ea typeface="+mn-ea"/>
                        </a:rPr>
                        <a:t>■直売所で開催する販売イベント等について</a:t>
                      </a:r>
                      <a:r>
                        <a:rPr kumimoji="1" lang="en-US" altLang="ja-JP" sz="1100" b="1" dirty="0" smtClean="0">
                          <a:solidFill>
                            <a:schemeClr val="tx1"/>
                          </a:solidFill>
                          <a:latin typeface="+mn-ea"/>
                          <a:ea typeface="+mn-ea"/>
                        </a:rPr>
                        <a:t>Facebook</a:t>
                      </a:r>
                      <a:r>
                        <a:rPr kumimoji="1" lang="ja-JP" altLang="en-US" sz="1100" b="1" dirty="0" smtClean="0">
                          <a:solidFill>
                            <a:schemeClr val="tx1"/>
                          </a:solidFill>
                          <a:latin typeface="+mn-ea"/>
                          <a:ea typeface="+mn-ea"/>
                        </a:rPr>
                        <a:t>で情報発信</a:t>
                      </a:r>
                      <a:endParaRPr kumimoji="1" lang="en-US" altLang="ja-JP" sz="1100" b="1" dirty="0" smtClean="0">
                        <a:solidFill>
                          <a:schemeClr val="tx1"/>
                        </a:solidFill>
                        <a:latin typeface="+mn-ea"/>
                        <a:ea typeface="+mn-ea"/>
                      </a:endParaRPr>
                    </a:p>
                    <a:p>
                      <a:pPr marL="174625" indent="-174625"/>
                      <a:r>
                        <a:rPr kumimoji="1" lang="ja-JP" altLang="en-US" sz="1100" b="1" dirty="0" smtClean="0">
                          <a:solidFill>
                            <a:schemeClr val="tx1"/>
                          </a:solidFill>
                          <a:latin typeface="+mn-ea"/>
                          <a:ea typeface="+mn-ea"/>
                        </a:rPr>
                        <a:t>■直売所の開設支援に係るチラシを作成・配布</a:t>
                      </a:r>
                      <a:endParaRPr kumimoji="1" lang="en-US" altLang="ja-JP" sz="1100" b="1" dirty="0" smtClean="0">
                        <a:solidFill>
                          <a:schemeClr val="tx1"/>
                        </a:solidFill>
                        <a:latin typeface="+mn-ea"/>
                        <a:ea typeface="+mn-ea"/>
                      </a:endParaRPr>
                    </a:p>
                    <a:p>
                      <a:pPr marL="174625" indent="-174625"/>
                      <a:r>
                        <a:rPr kumimoji="1" lang="ja-JP" altLang="en-US" sz="1100" b="1" dirty="0" smtClean="0">
                          <a:solidFill>
                            <a:schemeClr val="tx1"/>
                          </a:solidFill>
                          <a:latin typeface="+mn-ea"/>
                          <a:ea typeface="+mn-ea"/>
                        </a:rPr>
                        <a:t>■市町村で給食献立に地域の食材や郷土料理等を導入</a:t>
                      </a:r>
                      <a:endParaRPr kumimoji="1" lang="en-US" altLang="ja-JP" sz="1100" b="1" dirty="0" smtClean="0">
                        <a:solidFill>
                          <a:schemeClr val="tx1"/>
                        </a:solidFill>
                        <a:latin typeface="+mn-ea"/>
                        <a:ea typeface="+mn-ea"/>
                      </a:endParaRPr>
                    </a:p>
                    <a:p>
                      <a:pPr marL="174625" indent="-174625"/>
                      <a:r>
                        <a:rPr kumimoji="1" lang="en-US" altLang="ja-JP" sz="1200" b="1" dirty="0" smtClean="0">
                          <a:solidFill>
                            <a:schemeClr val="tx1"/>
                          </a:solidFill>
                          <a:latin typeface="+mn-ea"/>
                          <a:ea typeface="+mn-ea"/>
                        </a:rPr>
                        <a:t>《</a:t>
                      </a:r>
                      <a:r>
                        <a:rPr kumimoji="1" lang="ja-JP" altLang="en-US" sz="1200" b="1" u="sng" dirty="0" smtClean="0">
                          <a:solidFill>
                            <a:schemeClr val="tx1"/>
                          </a:solidFill>
                          <a:latin typeface="+mn-ea"/>
                          <a:ea typeface="+mn-ea"/>
                        </a:rPr>
                        <a:t>大阪産農水産物の利用促進及び消費拡大</a:t>
                      </a:r>
                      <a:r>
                        <a:rPr kumimoji="1" lang="en-US" altLang="ja-JP" sz="1200" b="1" dirty="0" smtClean="0">
                          <a:solidFill>
                            <a:schemeClr val="tx1"/>
                          </a:solidFill>
                          <a:latin typeface="+mn-ea"/>
                          <a:ea typeface="+mn-ea"/>
                        </a:rPr>
                        <a:t>》</a:t>
                      </a:r>
                    </a:p>
                    <a:p>
                      <a:pPr marL="174625" indent="-174625"/>
                      <a:r>
                        <a:rPr kumimoji="1" lang="ja-JP" altLang="en-US" sz="1100" b="1" dirty="0" smtClean="0">
                          <a:solidFill>
                            <a:schemeClr val="tx1"/>
                          </a:solidFill>
                          <a:latin typeface="+mn-ea"/>
                          <a:ea typeface="+mn-ea"/>
                        </a:rPr>
                        <a:t>■大阪産（もん）を購入できる販売店や料理店等の拡大　</a:t>
                      </a:r>
                      <a:r>
                        <a:rPr kumimoji="1" lang="en-US" altLang="ja-JP" sz="1100" b="1" dirty="0" smtClean="0">
                          <a:solidFill>
                            <a:schemeClr val="tx1"/>
                          </a:solidFill>
                          <a:latin typeface="+mn-ea"/>
                          <a:ea typeface="+mn-ea"/>
                        </a:rPr>
                        <a:t>458</a:t>
                      </a:r>
                      <a:r>
                        <a:rPr kumimoji="1" lang="ja-JP" altLang="en-US" sz="1100" b="1" dirty="0" smtClean="0">
                          <a:solidFill>
                            <a:schemeClr val="tx1"/>
                          </a:solidFill>
                          <a:latin typeface="+mn-ea"/>
                          <a:ea typeface="+mn-ea"/>
                        </a:rPr>
                        <a:t>件（</a:t>
                      </a:r>
                      <a:r>
                        <a:rPr kumimoji="1" lang="en-US" altLang="ja-JP" sz="1100" b="1" dirty="0" smtClean="0">
                          <a:solidFill>
                            <a:schemeClr val="tx1"/>
                          </a:solidFill>
                          <a:latin typeface="+mn-ea"/>
                          <a:ea typeface="+mn-ea"/>
                        </a:rPr>
                        <a:t>R2.12</a:t>
                      </a:r>
                      <a:r>
                        <a:rPr kumimoji="1" lang="ja-JP" altLang="en-US" sz="1100" b="1" dirty="0" smtClean="0">
                          <a:solidFill>
                            <a:schemeClr val="tx1"/>
                          </a:solidFill>
                          <a:latin typeface="+mn-ea"/>
                          <a:ea typeface="+mn-ea"/>
                        </a:rPr>
                        <a:t>末）</a:t>
                      </a:r>
                      <a:endParaRPr kumimoji="1" lang="en-US" altLang="ja-JP" sz="1100" b="1" dirty="0" smtClean="0">
                        <a:solidFill>
                          <a:schemeClr val="tx1"/>
                        </a:solidFill>
                        <a:latin typeface="+mn-ea"/>
                        <a:ea typeface="+mn-ea"/>
                      </a:endParaRPr>
                    </a:p>
                    <a:p>
                      <a:pPr marL="174625" indent="-174625"/>
                      <a:r>
                        <a:rPr kumimoji="1" lang="ja-JP" altLang="en-US" sz="1100" b="1" dirty="0" smtClean="0">
                          <a:solidFill>
                            <a:schemeClr val="tx1"/>
                          </a:solidFill>
                          <a:latin typeface="+mn-ea"/>
                          <a:ea typeface="+mn-ea"/>
                        </a:rPr>
                        <a:t>■大阪産（もん）のＰＲと利用促進のため、ホームページ、大阪産（もん）</a:t>
                      </a:r>
                      <a:r>
                        <a:rPr kumimoji="1" lang="en-US" altLang="ja-JP" sz="1100" b="1" dirty="0" smtClean="0">
                          <a:solidFill>
                            <a:schemeClr val="tx1"/>
                          </a:solidFill>
                          <a:latin typeface="+mn-ea"/>
                          <a:ea typeface="+mn-ea"/>
                        </a:rPr>
                        <a:t>Facebook</a:t>
                      </a:r>
                      <a:r>
                        <a:rPr kumimoji="1" lang="ja-JP" altLang="en-US" sz="1100" b="1" dirty="0" err="1" smtClean="0">
                          <a:solidFill>
                            <a:schemeClr val="tx1"/>
                          </a:solidFill>
                          <a:latin typeface="+mn-ea"/>
                          <a:ea typeface="+mn-ea"/>
                        </a:rPr>
                        <a:t>、</a:t>
                      </a:r>
                      <a:r>
                        <a:rPr kumimoji="1" lang="ja-JP" altLang="en-US" sz="1100" b="1" dirty="0" smtClean="0">
                          <a:solidFill>
                            <a:schemeClr val="tx1"/>
                          </a:solidFill>
                          <a:latin typeface="+mn-ea"/>
                          <a:ea typeface="+mn-ea"/>
                        </a:rPr>
                        <a:t>大阪産（もん）</a:t>
                      </a:r>
                      <a:r>
                        <a:rPr kumimoji="1" lang="en-US" altLang="ja-JP" sz="1100" b="1" dirty="0" smtClean="0">
                          <a:solidFill>
                            <a:schemeClr val="tx1"/>
                          </a:solidFill>
                          <a:latin typeface="+mn-ea"/>
                          <a:ea typeface="+mn-ea"/>
                        </a:rPr>
                        <a:t>twitter</a:t>
                      </a:r>
                    </a:p>
                    <a:p>
                      <a:pPr marL="174625" indent="-174625"/>
                      <a:r>
                        <a:rPr kumimoji="1" lang="ja-JP" altLang="en-US" sz="1100" b="1" dirty="0" smtClean="0">
                          <a:solidFill>
                            <a:schemeClr val="tx1"/>
                          </a:solidFill>
                          <a:latin typeface="+mn-ea"/>
                          <a:ea typeface="+mn-ea"/>
                        </a:rPr>
                        <a:t>　大阪産（もん）ファン通信 等による情報発信</a:t>
                      </a:r>
                      <a:endParaRPr kumimoji="1" lang="en-US" altLang="ja-JP" sz="1100" b="1" dirty="0" smtClean="0">
                        <a:solidFill>
                          <a:schemeClr val="tx1"/>
                        </a:solidFill>
                        <a:latin typeface="+mn-ea"/>
                        <a:ea typeface="+mn-ea"/>
                      </a:endParaRPr>
                    </a:p>
                    <a:p>
                      <a:pPr marL="174625" indent="-174625"/>
                      <a:r>
                        <a:rPr kumimoji="1" lang="ja-JP" altLang="en-US" sz="1100" b="1" dirty="0" smtClean="0">
                          <a:solidFill>
                            <a:schemeClr val="tx1"/>
                          </a:solidFill>
                          <a:latin typeface="+mn-ea"/>
                          <a:ea typeface="+mn-ea"/>
                        </a:rPr>
                        <a:t>■市町村や民間団体等が実施する地産地消の推進、食文化の継承等の食育活動への補助</a:t>
                      </a:r>
                      <a:endParaRPr kumimoji="1" lang="en-US" altLang="ja-JP" sz="1100" b="1" dirty="0" smtClean="0">
                        <a:solidFill>
                          <a:schemeClr val="tx1"/>
                        </a:solidFill>
                        <a:latin typeface="+mn-ea"/>
                        <a:ea typeface="+mn-ea"/>
                      </a:endParaRPr>
                    </a:p>
                    <a:p>
                      <a:pPr marL="174625" indent="-174625"/>
                      <a:r>
                        <a:rPr kumimoji="1" lang="ja-JP" altLang="en-US" sz="1100" b="1" dirty="0" smtClean="0">
                          <a:solidFill>
                            <a:schemeClr val="tx1"/>
                          </a:solidFill>
                          <a:latin typeface="+mn-ea"/>
                          <a:ea typeface="+mn-ea"/>
                        </a:rPr>
                        <a:t>■府ホームページにて、パンフレット「大阪の魚と漁業を</a:t>
                      </a:r>
                      <a:r>
                        <a:rPr kumimoji="1" lang="en-US" altLang="ja-JP" sz="1100" b="1" dirty="0" smtClean="0">
                          <a:solidFill>
                            <a:schemeClr val="tx1"/>
                          </a:solidFill>
                          <a:latin typeface="+mn-ea"/>
                          <a:ea typeface="+mn-ea"/>
                        </a:rPr>
                        <a:t>10</a:t>
                      </a:r>
                      <a:r>
                        <a:rPr kumimoji="1" lang="ja-JP" altLang="en-US" sz="1100" b="1" dirty="0" smtClean="0">
                          <a:solidFill>
                            <a:schemeClr val="tx1"/>
                          </a:solidFill>
                          <a:latin typeface="+mn-ea"/>
                          <a:ea typeface="+mn-ea"/>
                        </a:rPr>
                        <a:t>倍楽しむ本」を掲載</a:t>
                      </a:r>
                    </a:p>
                    <a:p>
                      <a:pPr marL="174625" indent="-174625"/>
                      <a:r>
                        <a:rPr kumimoji="1" lang="ja-JP" altLang="en-US" sz="1100" b="1" dirty="0" smtClean="0">
                          <a:solidFill>
                            <a:schemeClr val="tx1"/>
                          </a:solidFill>
                          <a:latin typeface="+mn-ea"/>
                          <a:ea typeface="+mn-ea"/>
                        </a:rPr>
                        <a:t>■「大阪の畜産えぇもん</a:t>
                      </a:r>
                      <a:r>
                        <a:rPr kumimoji="1" lang="en-US" altLang="ja-JP" sz="1100" b="1" dirty="0" smtClean="0">
                          <a:solidFill>
                            <a:schemeClr val="tx1"/>
                          </a:solidFill>
                          <a:latin typeface="+mn-ea"/>
                          <a:ea typeface="+mn-ea"/>
                        </a:rPr>
                        <a:t>BOOK</a:t>
                      </a:r>
                      <a:r>
                        <a:rPr kumimoji="1" lang="ja-JP" altLang="en-US" sz="1100" b="1" dirty="0" smtClean="0">
                          <a:solidFill>
                            <a:schemeClr val="tx1"/>
                          </a:solidFill>
                          <a:latin typeface="+mn-ea"/>
                          <a:ea typeface="+mn-ea"/>
                        </a:rPr>
                        <a:t>」の作成・配布、ホームページへの掲載</a:t>
                      </a:r>
                      <a:endParaRPr kumimoji="1" lang="en-US" altLang="ja-JP" sz="1100" b="1" dirty="0" smtClean="0">
                        <a:solidFill>
                          <a:schemeClr val="tx1"/>
                        </a:solidFill>
                        <a:latin typeface="+mn-ea"/>
                        <a:ea typeface="+mn-ea"/>
                      </a:endParaRPr>
                    </a:p>
                    <a:p>
                      <a:pPr marL="174625" indent="-174625"/>
                      <a:r>
                        <a:rPr kumimoji="1" lang="en-US" altLang="ja-JP" sz="1200" b="1" dirty="0" smtClean="0">
                          <a:solidFill>
                            <a:schemeClr val="tx1"/>
                          </a:solidFill>
                          <a:latin typeface="+mn-ea"/>
                          <a:ea typeface="+mn-ea"/>
                        </a:rPr>
                        <a:t>《</a:t>
                      </a:r>
                      <a:r>
                        <a:rPr kumimoji="1" lang="ja-JP" altLang="en-US" sz="1200" b="1" u="sng" dirty="0" smtClean="0">
                          <a:solidFill>
                            <a:schemeClr val="tx1"/>
                          </a:solidFill>
                          <a:latin typeface="+mn-ea"/>
                          <a:ea typeface="+mn-ea"/>
                        </a:rPr>
                        <a:t>大阪産農林水産物を府民が身近に触れられる場の情報発信</a:t>
                      </a:r>
                      <a:r>
                        <a:rPr kumimoji="1" lang="en-US" altLang="ja-JP" sz="1200" b="1" dirty="0" smtClean="0">
                          <a:solidFill>
                            <a:schemeClr val="tx1"/>
                          </a:solidFill>
                          <a:latin typeface="+mn-ea"/>
                          <a:ea typeface="+mn-ea"/>
                        </a:rPr>
                        <a:t>》</a:t>
                      </a:r>
                    </a:p>
                    <a:p>
                      <a:pPr marL="174625" indent="-174625"/>
                      <a:r>
                        <a:rPr kumimoji="1" lang="ja-JP" altLang="en-US" sz="1100" b="1" dirty="0" smtClean="0">
                          <a:solidFill>
                            <a:schemeClr val="tx1"/>
                          </a:solidFill>
                          <a:latin typeface="+mn-ea"/>
                          <a:ea typeface="+mn-ea"/>
                        </a:rPr>
                        <a:t>■府内の朝市・直売所、農業体験農園（もぎとり園）及び農に親しむ施設について、府のホームページに掲載</a:t>
                      </a:r>
                      <a:endParaRPr kumimoji="1" lang="en-US" altLang="ja-JP" sz="1100" b="1" dirty="0" smtClean="0">
                        <a:solidFill>
                          <a:schemeClr val="tx1"/>
                        </a:solidFill>
                        <a:latin typeface="+mn-ea"/>
                        <a:ea typeface="+mn-ea"/>
                      </a:endParaRPr>
                    </a:p>
                    <a:p>
                      <a:pPr marL="174625" indent="-174625"/>
                      <a:r>
                        <a:rPr kumimoji="1" lang="ja-JP" altLang="en-US" sz="1100" b="1" dirty="0" smtClean="0">
                          <a:solidFill>
                            <a:schemeClr val="tx1"/>
                          </a:solidFill>
                          <a:latin typeface="+mn-ea"/>
                          <a:ea typeface="+mn-ea"/>
                        </a:rPr>
                        <a:t>■漁協の取組みを府ホームページや大阪産（もん）</a:t>
                      </a:r>
                      <a:r>
                        <a:rPr kumimoji="1" lang="en-US" altLang="ja-JP" sz="1100" b="1" dirty="0" smtClean="0">
                          <a:solidFill>
                            <a:schemeClr val="tx1"/>
                          </a:solidFill>
                          <a:latin typeface="+mn-ea"/>
                          <a:ea typeface="+mn-ea"/>
                        </a:rPr>
                        <a:t>Facebook</a:t>
                      </a:r>
                      <a:r>
                        <a:rPr kumimoji="1" lang="ja-JP" altLang="en-US" sz="1100" b="1" dirty="0" smtClean="0">
                          <a:solidFill>
                            <a:schemeClr val="tx1"/>
                          </a:solidFill>
                          <a:latin typeface="+mn-ea"/>
                          <a:ea typeface="+mn-ea"/>
                        </a:rPr>
                        <a:t>で紹介</a:t>
                      </a:r>
                      <a:endParaRPr kumimoji="1" lang="en-US" altLang="ja-JP" sz="1100" b="1" dirty="0" smtClean="0">
                        <a:solidFill>
                          <a:schemeClr val="tx1"/>
                        </a:solidFill>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63861721"/>
                  </a:ext>
                </a:extLst>
              </a:tr>
              <a:tr h="1290918">
                <a:tc>
                  <a:txBody>
                    <a:bodyPr/>
                    <a:lstStyle/>
                    <a:p>
                      <a:pPr marL="0" marR="0" lvl="0" indent="0" algn="l" defTabSz="914400" rtl="0" eaLnBrk="1" fontAlgn="auto" latinLnBrk="0" hangingPunct="1">
                        <a:lnSpc>
                          <a:spcPts val="1400"/>
                        </a:lnSpc>
                        <a:spcBef>
                          <a:spcPts val="0"/>
                        </a:spcBef>
                        <a:spcAft>
                          <a:spcPts val="0"/>
                        </a:spcAft>
                        <a:buClrTx/>
                        <a:buSzTx/>
                        <a:buFontTx/>
                        <a:buNone/>
                        <a:tabLst/>
                        <a:defRPr/>
                      </a:pPr>
                      <a:r>
                        <a:rPr kumimoji="1" lang="ja-JP" altLang="en-US" sz="1600" b="1" dirty="0" smtClean="0">
                          <a:solidFill>
                            <a:schemeClr val="bg1"/>
                          </a:solidFill>
                        </a:rPr>
                        <a:t> 今後の</a:t>
                      </a:r>
                      <a:endParaRPr kumimoji="1" lang="en-US" altLang="ja-JP" sz="1600" b="1" dirty="0" smtClean="0">
                        <a:solidFill>
                          <a:schemeClr val="bg1"/>
                        </a:solidFill>
                      </a:endParaRPr>
                    </a:p>
                    <a:p>
                      <a:pPr marL="0" marR="0" lvl="0" indent="0" algn="l" defTabSz="914400" rtl="0" eaLnBrk="1" fontAlgn="auto" latinLnBrk="0" hangingPunct="1">
                        <a:lnSpc>
                          <a:spcPts val="1400"/>
                        </a:lnSpc>
                        <a:spcBef>
                          <a:spcPts val="0"/>
                        </a:spcBef>
                        <a:spcAft>
                          <a:spcPts val="0"/>
                        </a:spcAft>
                        <a:buClrTx/>
                        <a:buSzTx/>
                        <a:buFontTx/>
                        <a:buNone/>
                        <a:tabLst/>
                        <a:defRPr/>
                      </a:pPr>
                      <a:r>
                        <a:rPr kumimoji="1" lang="ja-JP" altLang="en-US" sz="1600" b="1" dirty="0" smtClean="0">
                          <a:solidFill>
                            <a:schemeClr val="bg1"/>
                          </a:solidFill>
                        </a:rPr>
                        <a:t> 取組予定</a:t>
                      </a:r>
                      <a:endParaRPr kumimoji="1"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smtClean="0">
                          <a:ln>
                            <a:noFill/>
                          </a:ln>
                          <a:solidFill>
                            <a:schemeClr val="tx1"/>
                          </a:solidFill>
                          <a:effectLst/>
                          <a:uLnTx/>
                          <a:uFillTx/>
                          <a:latin typeface="游ゴシック" panose="020B0400000000000000" pitchFamily="50" charset="-128"/>
                          <a:ea typeface="+mn-ea"/>
                          <a:cs typeface="+mn-cs"/>
                        </a:rPr>
                        <a:t>《</a:t>
                      </a:r>
                      <a:r>
                        <a:rPr kumimoji="1" lang="ja-JP" altLang="en-US" sz="1200" b="1" i="0" u="sng" strike="noStrike" kern="1200" cap="none" spc="0" normalizeH="0" baseline="0" noProof="0" dirty="0" smtClean="0">
                          <a:ln>
                            <a:noFill/>
                          </a:ln>
                          <a:solidFill>
                            <a:schemeClr val="tx1"/>
                          </a:solidFill>
                          <a:effectLst/>
                          <a:uLnTx/>
                          <a:uFillTx/>
                          <a:latin typeface="游ゴシック" panose="020B0400000000000000" pitchFamily="50" charset="-128"/>
                          <a:ea typeface="+mn-ea"/>
                          <a:cs typeface="+mn-cs"/>
                        </a:rPr>
                        <a:t>課題</a:t>
                      </a:r>
                      <a:r>
                        <a:rPr kumimoji="1" lang="en-US" altLang="ja-JP" sz="1200" b="1" i="0" u="none" strike="noStrike" kern="1200" cap="none" spc="0" normalizeH="0" baseline="0" noProof="0" dirty="0" smtClean="0">
                          <a:ln>
                            <a:noFill/>
                          </a:ln>
                          <a:solidFill>
                            <a:schemeClr val="tx1"/>
                          </a:solidFill>
                          <a:effectLst/>
                          <a:uLnTx/>
                          <a:uFillTx/>
                          <a:latin typeface="游ゴシック" panose="020B0400000000000000" pitchFamily="50" charset="-128"/>
                          <a:ea typeface="+mn-ea"/>
                          <a:cs typeface="+mn-cs"/>
                        </a:rPr>
                        <a:t>》</a:t>
                      </a:r>
                      <a:endParaRPr kumimoji="1" lang="ja-JP" altLang="en-US" sz="1200" b="1" i="0" u="none" strike="noStrike" kern="1200" cap="none" spc="0" normalizeH="0" baseline="0" noProof="0" dirty="0" smtClean="0">
                        <a:ln>
                          <a:noFill/>
                        </a:ln>
                        <a:solidFill>
                          <a:schemeClr val="tx1"/>
                        </a:solidFill>
                        <a:effectLst/>
                        <a:uLnTx/>
                        <a:uFillTx/>
                        <a:latin typeface="游ゴシック" panose="020B0400000000000000" pitchFamily="50" charset="-128"/>
                        <a:ea typeface="+mn-ea"/>
                        <a:cs typeface="+mn-cs"/>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dirty="0" smtClean="0">
                          <a:solidFill>
                            <a:schemeClr val="tx1"/>
                          </a:solidFill>
                          <a:latin typeface="+mn-ea"/>
                          <a:ea typeface="+mn-ea"/>
                        </a:rPr>
                        <a:t>■直売所やイベント等の認知度向上</a:t>
                      </a:r>
                      <a:endParaRPr kumimoji="1" lang="en-US" altLang="ja-JP" sz="1100" b="1" dirty="0" smtClean="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dirty="0" smtClean="0">
                          <a:solidFill>
                            <a:schemeClr val="tx1"/>
                          </a:solidFill>
                          <a:latin typeface="+mn-ea"/>
                          <a:ea typeface="+mn-ea"/>
                        </a:rPr>
                        <a:t>■新型コロナウイルスの感染拡大防止に配慮したイベントの開催方法についての検討</a:t>
                      </a:r>
                      <a:endParaRPr kumimoji="1" lang="en-US" altLang="ja-JP" sz="1100" b="1" dirty="0" smtClean="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smtClean="0">
                          <a:ln>
                            <a:noFill/>
                          </a:ln>
                          <a:solidFill>
                            <a:schemeClr val="tx1"/>
                          </a:solidFill>
                          <a:effectLst/>
                          <a:uLnTx/>
                          <a:uFillTx/>
                          <a:latin typeface="游ゴシック" panose="020B0400000000000000" pitchFamily="50" charset="-128"/>
                          <a:ea typeface="+mn-ea"/>
                          <a:cs typeface="+mn-cs"/>
                        </a:rPr>
                        <a:t>《</a:t>
                      </a:r>
                      <a:r>
                        <a:rPr kumimoji="1" lang="ja-JP" altLang="en-US" sz="1200" b="1" i="0" u="sng" strike="noStrike" kern="1200" cap="none" spc="0" normalizeH="0" baseline="0" noProof="0" dirty="0" smtClean="0">
                          <a:ln>
                            <a:noFill/>
                          </a:ln>
                          <a:solidFill>
                            <a:schemeClr val="tx1"/>
                          </a:solidFill>
                          <a:effectLst/>
                          <a:uLnTx/>
                          <a:uFillTx/>
                          <a:latin typeface="游ゴシック" panose="020B0400000000000000" pitchFamily="50" charset="-128"/>
                          <a:ea typeface="+mn-ea"/>
                          <a:cs typeface="+mn-cs"/>
                        </a:rPr>
                        <a:t>次年度の主な取組み</a:t>
                      </a:r>
                      <a:r>
                        <a:rPr kumimoji="1" lang="en-US" altLang="ja-JP" sz="1200" b="1" i="0" u="none" strike="noStrike" kern="1200" cap="none" spc="0" normalizeH="0" baseline="0" noProof="0" dirty="0" smtClean="0">
                          <a:ln>
                            <a:noFill/>
                          </a:ln>
                          <a:solidFill>
                            <a:schemeClr val="tx1"/>
                          </a:solidFill>
                          <a:effectLst/>
                          <a:uLnTx/>
                          <a:uFillTx/>
                          <a:latin typeface="游ゴシック" panose="020B0400000000000000" pitchFamily="50" charset="-128"/>
                          <a:ea typeface="+mn-ea"/>
                          <a:cs typeface="+mn-cs"/>
                        </a:rPr>
                        <a:t>》</a:t>
                      </a: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dirty="0" smtClean="0">
                          <a:solidFill>
                            <a:schemeClr val="tx1"/>
                          </a:solidFill>
                          <a:latin typeface="+mn-ea"/>
                          <a:ea typeface="+mn-ea"/>
                        </a:rPr>
                        <a:t>■地産地消の推進に向け、イベントやホームページ等において情報を発信する。</a:t>
                      </a:r>
                      <a:endParaRPr kumimoji="1" lang="en-US" altLang="ja-JP" sz="1100" b="1" dirty="0" smtClean="0">
                        <a:solidFill>
                          <a:schemeClr val="tx1"/>
                        </a:solidFill>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686039942"/>
                  </a:ext>
                </a:extLst>
              </a:tr>
              <a:tr h="1122224">
                <a:tc>
                  <a:txBody>
                    <a:bodyPr/>
                    <a:lstStyle/>
                    <a:p>
                      <a:pPr marL="0" marR="0" lvl="0" indent="0" algn="l" defTabSz="914400" rtl="0" eaLnBrk="1" fontAlgn="auto" latinLnBrk="0" hangingPunct="1">
                        <a:lnSpc>
                          <a:spcPts val="1400"/>
                        </a:lnSpc>
                        <a:spcBef>
                          <a:spcPts val="0"/>
                        </a:spcBef>
                        <a:spcAft>
                          <a:spcPts val="0"/>
                        </a:spcAft>
                        <a:buClrTx/>
                        <a:buSzTx/>
                        <a:buFontTx/>
                        <a:buNone/>
                        <a:tabLst/>
                        <a:defRPr/>
                      </a:pPr>
                      <a:r>
                        <a:rPr kumimoji="1" lang="ja-JP" altLang="en-US" sz="1600" b="1" dirty="0" smtClean="0">
                          <a:solidFill>
                            <a:schemeClr val="bg1"/>
                          </a:solidFill>
                        </a:rPr>
                        <a:t> 最終予算　　</a:t>
                      </a:r>
                      <a:endParaRPr kumimoji="1" lang="en-US" altLang="ja-JP" sz="1600" b="1" dirty="0" smtClean="0">
                        <a:solidFill>
                          <a:schemeClr val="bg1"/>
                        </a:solidFill>
                      </a:endParaRPr>
                    </a:p>
                    <a:p>
                      <a:pPr marL="0" marR="0" lvl="0" indent="0" algn="l" defTabSz="914400" rtl="0" eaLnBrk="1" fontAlgn="auto" latinLnBrk="0" hangingPunct="1">
                        <a:lnSpc>
                          <a:spcPts val="1400"/>
                        </a:lnSpc>
                        <a:spcBef>
                          <a:spcPts val="0"/>
                        </a:spcBef>
                        <a:spcAft>
                          <a:spcPts val="0"/>
                        </a:spcAft>
                        <a:buClrTx/>
                        <a:buSzTx/>
                        <a:buFontTx/>
                        <a:buNone/>
                        <a:tabLst/>
                        <a:defRPr/>
                      </a:pPr>
                      <a:r>
                        <a:rPr kumimoji="1" lang="zh-TW" altLang="en-US" sz="1200" b="1" i="0" u="none" strike="noStrike" kern="1200" cap="none" spc="0" normalizeH="0" baseline="0" noProof="0" dirty="0" smtClean="0">
                          <a:ln>
                            <a:noFill/>
                          </a:ln>
                          <a:solidFill>
                            <a:prstClr val="white"/>
                          </a:solidFill>
                          <a:effectLst/>
                          <a:uLnTx/>
                          <a:uFillTx/>
                          <a:latin typeface="游ゴシック" panose="020B0400000000000000" pitchFamily="50" charset="-128"/>
                          <a:ea typeface="游ゴシック" panose="020B0400000000000000" pitchFamily="50" charset="-128"/>
                          <a:cs typeface="+mn-cs"/>
                        </a:rPr>
                        <a:t>（主要事業）</a:t>
                      </a:r>
                      <a:endParaRPr kumimoji="1" lang="ja-JP" altLang="en-US" sz="1600" b="1" dirty="0">
                        <a:solidFill>
                          <a:schemeClr val="bg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r>
                        <a:rPr kumimoji="1" lang="ja-JP" altLang="en-US" sz="1100" b="1" dirty="0" smtClean="0">
                          <a:latin typeface="+mn-ea"/>
                          <a:ea typeface="+mn-ea"/>
                        </a:rPr>
                        <a:t>大阪産</a:t>
                      </a:r>
                      <a:r>
                        <a:rPr kumimoji="1" lang="en-US" altLang="ja-JP" sz="1100" b="1" dirty="0" smtClean="0">
                          <a:latin typeface="+mn-ea"/>
                          <a:ea typeface="+mn-ea"/>
                        </a:rPr>
                        <a:t>(</a:t>
                      </a:r>
                      <a:r>
                        <a:rPr kumimoji="1" lang="ja-JP" altLang="en-US" sz="1100" b="1" dirty="0" smtClean="0">
                          <a:latin typeface="+mn-ea"/>
                          <a:ea typeface="+mn-ea"/>
                        </a:rPr>
                        <a:t>もん</a:t>
                      </a:r>
                      <a:r>
                        <a:rPr kumimoji="1" lang="en-US" altLang="ja-JP" sz="1100" b="1" dirty="0" smtClean="0">
                          <a:latin typeface="+mn-ea"/>
                          <a:ea typeface="+mn-ea"/>
                        </a:rPr>
                        <a:t>)</a:t>
                      </a:r>
                      <a:r>
                        <a:rPr kumimoji="1" lang="ja-JP" altLang="en-US" sz="1100" b="1" dirty="0" smtClean="0">
                          <a:latin typeface="+mn-ea"/>
                          <a:ea typeface="+mn-ea"/>
                        </a:rPr>
                        <a:t>グローバルブランド化促進事業費　</a:t>
                      </a:r>
                      <a:r>
                        <a:rPr kumimoji="1" lang="en-US" altLang="ja-JP" sz="1100" b="1" dirty="0" smtClean="0">
                          <a:latin typeface="+mn-ea"/>
                          <a:ea typeface="+mn-ea"/>
                        </a:rPr>
                        <a:t>48,423</a:t>
                      </a:r>
                      <a:r>
                        <a:rPr kumimoji="1" lang="ja-JP" altLang="en-US" sz="1100" b="1" dirty="0" smtClean="0">
                          <a:latin typeface="+mn-ea"/>
                          <a:ea typeface="+mn-ea"/>
                        </a:rPr>
                        <a:t>千円</a:t>
                      </a:r>
                      <a:endParaRPr kumimoji="1" lang="ja-JP" altLang="en-US" sz="1100" b="1" dirty="0">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897835777"/>
                  </a:ext>
                </a:extLst>
              </a:tr>
            </a:tbl>
          </a:graphicData>
        </a:graphic>
      </p:graphicFrame>
      <p:sp>
        <p:nvSpPr>
          <p:cNvPr id="2" name="テキスト ボックス 1"/>
          <p:cNvSpPr txBox="1"/>
          <p:nvPr/>
        </p:nvSpPr>
        <p:spPr>
          <a:xfrm>
            <a:off x="558186" y="604110"/>
            <a:ext cx="8718118" cy="338554"/>
          </a:xfrm>
          <a:prstGeom prst="rect">
            <a:avLst/>
          </a:prstGeom>
          <a:noFill/>
        </p:spPr>
        <p:txBody>
          <a:bodyPr wrap="square" rtlCol="0">
            <a:spAutoFit/>
          </a:bodyPr>
          <a:lstStyle/>
          <a:p>
            <a:r>
              <a:rPr kumimoji="1" lang="ja-JP" altLang="en-US" sz="1600" b="1" dirty="0">
                <a:latin typeface="+mn-ea"/>
              </a:rPr>
              <a:t>①地産地消の</a:t>
            </a:r>
            <a:r>
              <a:rPr kumimoji="1" lang="ja-JP" altLang="en-US" sz="1600" b="1" dirty="0" smtClean="0">
                <a:latin typeface="+mn-ea"/>
              </a:rPr>
              <a:t>推進　</a:t>
            </a:r>
            <a:r>
              <a:rPr kumimoji="1" lang="en-US" altLang="ja-JP" sz="1600" b="1" dirty="0" smtClean="0">
                <a:latin typeface="+mn-ea"/>
              </a:rPr>
              <a:t>P45</a:t>
            </a:r>
            <a:r>
              <a:rPr kumimoji="1" lang="ja-JP" altLang="en-US" sz="1600" b="1" dirty="0" smtClean="0">
                <a:latin typeface="+mn-ea"/>
              </a:rPr>
              <a:t>　</a:t>
            </a:r>
            <a:endParaRPr kumimoji="1" lang="ja-JP" altLang="en-US" sz="1600" b="1" dirty="0">
              <a:latin typeface="+mn-ea"/>
            </a:endParaRPr>
          </a:p>
        </p:txBody>
      </p:sp>
      <p:grpSp>
        <p:nvGrpSpPr>
          <p:cNvPr id="7" name="グループ化 6"/>
          <p:cNvGrpSpPr/>
          <p:nvPr/>
        </p:nvGrpSpPr>
        <p:grpSpPr>
          <a:xfrm>
            <a:off x="8333362" y="573545"/>
            <a:ext cx="1188525" cy="864000"/>
            <a:chOff x="8151251" y="1180677"/>
            <a:chExt cx="1188525" cy="864000"/>
          </a:xfrm>
        </p:grpSpPr>
        <p:sp>
          <p:nvSpPr>
            <p:cNvPr id="10" name="角丸四角形 9"/>
            <p:cNvSpPr/>
            <p:nvPr/>
          </p:nvSpPr>
          <p:spPr>
            <a:xfrm>
              <a:off x="8151251" y="1180677"/>
              <a:ext cx="1188525" cy="864000"/>
            </a:xfrm>
            <a:prstGeom prst="roundRect">
              <a:avLst/>
            </a:prstGeom>
            <a:solidFill>
              <a:schemeClr val="accent1"/>
            </a:solidFill>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grpSp>
          <p:nvGrpSpPr>
            <p:cNvPr id="13" name="グループ化 12"/>
            <p:cNvGrpSpPr/>
            <p:nvPr/>
          </p:nvGrpSpPr>
          <p:grpSpPr>
            <a:xfrm>
              <a:off x="8222623" y="1257538"/>
              <a:ext cx="1058662" cy="720145"/>
              <a:chOff x="511927" y="2809411"/>
              <a:chExt cx="1110811" cy="770916"/>
            </a:xfrm>
          </p:grpSpPr>
          <p:sp>
            <p:nvSpPr>
              <p:cNvPr id="14" name="角丸四角形 13"/>
              <p:cNvSpPr/>
              <p:nvPr/>
            </p:nvSpPr>
            <p:spPr>
              <a:xfrm>
                <a:off x="511927" y="2809411"/>
                <a:ext cx="1097298" cy="770916"/>
              </a:xfrm>
              <a:prstGeom prst="round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1200" b="1" dirty="0"/>
                  <a:t>本</a:t>
                </a:r>
                <a:r>
                  <a:rPr kumimoji="1" lang="ja-JP" altLang="en-US" sz="1200" b="1" smtClean="0"/>
                  <a:t>年度</a:t>
                </a:r>
                <a:r>
                  <a:rPr kumimoji="1" lang="ja-JP" altLang="en-US" sz="1200" b="1" dirty="0" smtClean="0"/>
                  <a:t>評価</a:t>
                </a:r>
                <a:endParaRPr kumimoji="1" lang="en-US" altLang="ja-JP" sz="1200" b="1" dirty="0" smtClean="0"/>
              </a:p>
              <a:p>
                <a:pPr algn="ctr">
                  <a:lnSpc>
                    <a:spcPts val="200"/>
                  </a:lnSpc>
                </a:pPr>
                <a:endParaRPr kumimoji="1" lang="en-US" altLang="ja-JP" sz="1200" dirty="0" smtClean="0"/>
              </a:p>
              <a:p>
                <a:pPr algn="ctr"/>
                <a:r>
                  <a:rPr kumimoji="1" lang="ja-JP" altLang="en-US" sz="1400" b="1" dirty="0"/>
                  <a:t>概ね</a:t>
                </a:r>
                <a:r>
                  <a:rPr kumimoji="1" lang="ja-JP" altLang="en-US" sz="1400" b="1" dirty="0" smtClean="0"/>
                  <a:t>予定</a:t>
                </a:r>
                <a:endParaRPr kumimoji="1" lang="en-US" altLang="ja-JP" sz="1400" b="1" dirty="0" smtClean="0"/>
              </a:p>
              <a:p>
                <a:pPr algn="ctr"/>
                <a:r>
                  <a:rPr kumimoji="1" lang="ja-JP" altLang="en-US" sz="1400" b="1" dirty="0" smtClean="0"/>
                  <a:t>どおり</a:t>
                </a:r>
                <a:endParaRPr kumimoji="1" lang="ja-JP" altLang="en-US" sz="1400" b="1" dirty="0"/>
              </a:p>
            </p:txBody>
          </p:sp>
          <p:cxnSp>
            <p:nvCxnSpPr>
              <p:cNvPr id="15" name="直線コネクタ 14"/>
              <p:cNvCxnSpPr/>
              <p:nvPr/>
            </p:nvCxnSpPr>
            <p:spPr>
              <a:xfrm>
                <a:off x="525439" y="3052293"/>
                <a:ext cx="1097299"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sp>
        <p:nvSpPr>
          <p:cNvPr id="16" name="Rectangle 1"/>
          <p:cNvSpPr>
            <a:spLocks noChangeArrowheads="1"/>
          </p:cNvSpPr>
          <p:nvPr/>
        </p:nvSpPr>
        <p:spPr bwMode="auto">
          <a:xfrm>
            <a:off x="294565" y="275769"/>
            <a:ext cx="3283489"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lang="en-US" altLang="ja-JP" sz="1600" b="1" dirty="0" smtClean="0">
                <a:latin typeface="Meiryo UI" panose="020B0604030504040204" pitchFamily="50" charset="-128"/>
                <a:ea typeface="Meiryo UI" panose="020B0604030504040204" pitchFamily="50" charset="-128"/>
                <a:cs typeface="Times New Roman" panose="02020603050405020304" pitchFamily="18" charset="0"/>
              </a:rPr>
              <a:t>【</a:t>
            </a:r>
            <a:r>
              <a:rPr lang="ja-JP" altLang="en-US" sz="1600" b="1" dirty="0" smtClean="0">
                <a:latin typeface="Meiryo UI" panose="020B0604030504040204" pitchFamily="50" charset="-128"/>
                <a:ea typeface="Meiryo UI" panose="020B0604030504040204" pitchFamily="50" charset="-128"/>
                <a:cs typeface="Times New Roman" panose="02020603050405020304" pitchFamily="18" charset="0"/>
              </a:rPr>
              <a:t>具体的な取組み</a:t>
            </a:r>
            <a:r>
              <a:rPr kumimoji="0" lang="en-US" altLang="ja-JP" sz="16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a:t>
            </a:r>
            <a:endParaRPr kumimoji="0" lang="ja-JP" altLang="ja-JP" sz="36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68662746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角丸四角形 10"/>
          <p:cNvSpPr/>
          <p:nvPr/>
        </p:nvSpPr>
        <p:spPr>
          <a:xfrm>
            <a:off x="2459864" y="3293333"/>
            <a:ext cx="2343956" cy="382275"/>
          </a:xfrm>
          <a:prstGeom prst="roundRect">
            <a:avLst/>
          </a:prstGeom>
          <a:ln>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600" dirty="0" smtClean="0"/>
              <a:t>概ね予定どおり</a:t>
            </a:r>
            <a:endParaRPr kumimoji="1" lang="ja-JP" altLang="en-US" sz="1600" dirty="0"/>
          </a:p>
        </p:txBody>
      </p:sp>
      <p:sp>
        <p:nvSpPr>
          <p:cNvPr id="12" name="角丸四角形 11"/>
          <p:cNvSpPr/>
          <p:nvPr/>
        </p:nvSpPr>
        <p:spPr>
          <a:xfrm>
            <a:off x="2459864" y="6068371"/>
            <a:ext cx="2343956" cy="382275"/>
          </a:xfrm>
          <a:prstGeom prst="roundRect">
            <a:avLst/>
          </a:prstGeom>
          <a:ln>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600" dirty="0" smtClean="0"/>
              <a:t>概ね予定どおり</a:t>
            </a:r>
            <a:endParaRPr kumimoji="1" lang="ja-JP" altLang="en-US" sz="1600" dirty="0"/>
          </a:p>
        </p:txBody>
      </p:sp>
      <p:sp>
        <p:nvSpPr>
          <p:cNvPr id="8" name="正方形/長方形 7"/>
          <p:cNvSpPr/>
          <p:nvPr/>
        </p:nvSpPr>
        <p:spPr>
          <a:xfrm>
            <a:off x="273000" y="189000"/>
            <a:ext cx="9360000" cy="6480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aphicFrame>
        <p:nvGraphicFramePr>
          <p:cNvPr id="9" name="表 8"/>
          <p:cNvGraphicFramePr>
            <a:graphicFrameLocks noGrp="1"/>
          </p:cNvGraphicFramePr>
          <p:nvPr>
            <p:extLst>
              <p:ext uri="{D42A27DB-BD31-4B8C-83A1-F6EECF244321}">
                <p14:modId xmlns:p14="http://schemas.microsoft.com/office/powerpoint/2010/main" val="2573504163"/>
              </p:ext>
            </p:extLst>
          </p:nvPr>
        </p:nvGraphicFramePr>
        <p:xfrm>
          <a:off x="629696" y="620710"/>
          <a:ext cx="8646609" cy="2766752"/>
        </p:xfrm>
        <a:graphic>
          <a:graphicData uri="http://schemas.openxmlformats.org/drawingml/2006/table">
            <a:tbl>
              <a:tblPr firstRow="1" bandRow="1">
                <a:tableStyleId>{5C22544A-7EE6-4342-B048-85BDC9FD1C3A}</a:tableStyleId>
              </a:tblPr>
              <a:tblGrid>
                <a:gridCol w="1260000">
                  <a:extLst>
                    <a:ext uri="{9D8B030D-6E8A-4147-A177-3AD203B41FA5}">
                      <a16:colId xmlns:a16="http://schemas.microsoft.com/office/drawing/2014/main" val="528851062"/>
                    </a:ext>
                  </a:extLst>
                </a:gridCol>
                <a:gridCol w="7386609">
                  <a:extLst>
                    <a:ext uri="{9D8B030D-6E8A-4147-A177-3AD203B41FA5}">
                      <a16:colId xmlns:a16="http://schemas.microsoft.com/office/drawing/2014/main" val="89849022"/>
                    </a:ext>
                  </a:extLst>
                </a:gridCol>
              </a:tblGrid>
              <a:tr h="1158175">
                <a:tc>
                  <a:txBody>
                    <a:bodyPr/>
                    <a:lstStyle/>
                    <a:p>
                      <a:pPr>
                        <a:lnSpc>
                          <a:spcPts val="1600"/>
                        </a:lnSpc>
                      </a:pPr>
                      <a:r>
                        <a:rPr kumimoji="1" lang="ja-JP" altLang="en-US" sz="1600" dirty="0" smtClean="0"/>
                        <a:t> 本年度の     </a:t>
                      </a:r>
                      <a:endParaRPr kumimoji="1" lang="en-US" altLang="ja-JP" sz="1600" dirty="0" smtClean="0"/>
                    </a:p>
                    <a:p>
                      <a:pPr>
                        <a:lnSpc>
                          <a:spcPts val="1600"/>
                        </a:lnSpc>
                      </a:pPr>
                      <a:r>
                        <a:rPr kumimoji="1" lang="en-US" altLang="ja-JP" sz="1600" dirty="0" smtClean="0"/>
                        <a:t> </a:t>
                      </a:r>
                      <a:r>
                        <a:rPr kumimoji="1" lang="ja-JP" altLang="en-US" sz="1600" dirty="0" smtClean="0"/>
                        <a:t>取組</a:t>
                      </a:r>
                      <a:endParaRPr kumimoji="1" lang="ja-JP" altLang="en-US"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174625" indent="-174625"/>
                      <a:r>
                        <a:rPr kumimoji="1" lang="ja-JP" altLang="en-US" sz="1100" b="1" dirty="0" smtClean="0">
                          <a:solidFill>
                            <a:schemeClr val="tx1"/>
                          </a:solidFill>
                          <a:latin typeface="+mn-ea"/>
                          <a:ea typeface="+mn-ea"/>
                        </a:rPr>
                        <a:t>■「食品ロス削減ワーキングチーム」の関係部局を通じ、保育所・学校等での食育、</a:t>
                      </a:r>
                      <a:endParaRPr kumimoji="1" lang="en-US" altLang="ja-JP" sz="1100" b="1" dirty="0" smtClean="0">
                        <a:solidFill>
                          <a:schemeClr val="tx1"/>
                        </a:solidFill>
                        <a:latin typeface="+mn-ea"/>
                        <a:ea typeface="+mn-ea"/>
                      </a:endParaRPr>
                    </a:p>
                    <a:p>
                      <a:pPr marL="174625" indent="-174625"/>
                      <a:r>
                        <a:rPr kumimoji="1" lang="ja-JP" altLang="en-US" sz="1100" b="1" dirty="0" smtClean="0">
                          <a:solidFill>
                            <a:schemeClr val="tx1"/>
                          </a:solidFill>
                          <a:latin typeface="+mn-ea"/>
                          <a:ea typeface="+mn-ea"/>
                        </a:rPr>
                        <a:t>　地域での農漁業体験や調理体験等を通じて、食べ物と自然環境を大切にする気持ちや</a:t>
                      </a:r>
                      <a:endParaRPr kumimoji="1" lang="en-US" altLang="ja-JP" sz="1100" b="1" dirty="0" smtClean="0">
                        <a:solidFill>
                          <a:schemeClr val="tx1"/>
                        </a:solidFill>
                        <a:latin typeface="+mn-ea"/>
                        <a:ea typeface="+mn-ea"/>
                      </a:endParaRPr>
                    </a:p>
                    <a:p>
                      <a:pPr marL="174625" indent="-174625"/>
                      <a:r>
                        <a:rPr kumimoji="1" lang="ja-JP" altLang="en-US" sz="1100" b="1" dirty="0" smtClean="0">
                          <a:solidFill>
                            <a:schemeClr val="tx1"/>
                          </a:solidFill>
                          <a:latin typeface="+mn-ea"/>
                          <a:ea typeface="+mn-ea"/>
                        </a:rPr>
                        <a:t>　生産者をはじめとして多くの関係者に食が支えられていることを理解し、感謝の気持ちを育むよう</a:t>
                      </a:r>
                      <a:endParaRPr kumimoji="1" lang="en-US" altLang="ja-JP" sz="1100" b="1" dirty="0" smtClean="0">
                        <a:solidFill>
                          <a:schemeClr val="tx1"/>
                        </a:solidFill>
                        <a:latin typeface="+mn-ea"/>
                        <a:ea typeface="+mn-ea"/>
                      </a:endParaRPr>
                    </a:p>
                    <a:p>
                      <a:pPr marL="174625" indent="-174625"/>
                      <a:r>
                        <a:rPr kumimoji="1" lang="ja-JP" altLang="en-US" sz="1100" b="1" dirty="0" smtClean="0">
                          <a:solidFill>
                            <a:schemeClr val="tx1"/>
                          </a:solidFill>
                          <a:latin typeface="+mn-ea"/>
                          <a:ea typeface="+mn-ea"/>
                        </a:rPr>
                        <a:t>　働きかけた。</a:t>
                      </a:r>
                      <a:endParaRPr kumimoji="1" lang="en-US" altLang="ja-JP" sz="1100" b="1" dirty="0" smtClean="0">
                        <a:solidFill>
                          <a:schemeClr val="tx1"/>
                        </a:solidFill>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63861721"/>
                  </a:ext>
                </a:extLst>
              </a:tr>
              <a:tr h="981232">
                <a:tc>
                  <a:txBody>
                    <a:bodyPr/>
                    <a:lstStyle/>
                    <a:p>
                      <a:pPr marL="0" marR="0" lvl="0" indent="0" algn="l" defTabSz="914400" rtl="0" eaLnBrk="1" fontAlgn="auto" latinLnBrk="0" hangingPunct="1">
                        <a:lnSpc>
                          <a:spcPts val="1600"/>
                        </a:lnSpc>
                        <a:spcBef>
                          <a:spcPts val="0"/>
                        </a:spcBef>
                        <a:spcAft>
                          <a:spcPts val="0"/>
                        </a:spcAft>
                        <a:buClrTx/>
                        <a:buSzTx/>
                        <a:buFontTx/>
                        <a:buNone/>
                        <a:tabLst/>
                        <a:defRPr/>
                      </a:pPr>
                      <a:r>
                        <a:rPr kumimoji="1" lang="ja-JP" altLang="en-US" sz="1600" b="1" dirty="0" smtClean="0">
                          <a:solidFill>
                            <a:schemeClr val="bg1"/>
                          </a:solidFill>
                        </a:rPr>
                        <a:t> 今後の</a:t>
                      </a:r>
                      <a:endParaRPr kumimoji="1" lang="en-US" altLang="ja-JP" sz="1600" b="1" dirty="0" smtClean="0">
                        <a:solidFill>
                          <a:schemeClr val="bg1"/>
                        </a:solidFill>
                      </a:endParaRPr>
                    </a:p>
                    <a:p>
                      <a:pPr marL="0" marR="0" lvl="0" indent="0" algn="l" defTabSz="914400" rtl="0" eaLnBrk="1" fontAlgn="auto" latinLnBrk="0" hangingPunct="1">
                        <a:lnSpc>
                          <a:spcPts val="1600"/>
                        </a:lnSpc>
                        <a:spcBef>
                          <a:spcPts val="0"/>
                        </a:spcBef>
                        <a:spcAft>
                          <a:spcPts val="0"/>
                        </a:spcAft>
                        <a:buClrTx/>
                        <a:buSzTx/>
                        <a:buFontTx/>
                        <a:buNone/>
                        <a:tabLst/>
                        <a:defRPr/>
                      </a:pPr>
                      <a:r>
                        <a:rPr kumimoji="1" lang="ja-JP" altLang="en-US" sz="1600" b="1" dirty="0" smtClean="0">
                          <a:solidFill>
                            <a:schemeClr val="bg1"/>
                          </a:solidFill>
                        </a:rPr>
                        <a:t> 取組予定</a:t>
                      </a:r>
                      <a:endParaRPr kumimoji="1"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smtClean="0">
                          <a:ln>
                            <a:noFill/>
                          </a:ln>
                          <a:solidFill>
                            <a:prstClr val="black"/>
                          </a:solidFill>
                          <a:effectLst/>
                          <a:uLnTx/>
                          <a:uFillTx/>
                          <a:latin typeface="游ゴシック" panose="020B0400000000000000" pitchFamily="50" charset="-128"/>
                          <a:ea typeface="+mn-ea"/>
                          <a:cs typeface="+mn-cs"/>
                        </a:rPr>
                        <a:t>《</a:t>
                      </a:r>
                      <a:r>
                        <a:rPr kumimoji="1" lang="ja-JP" altLang="en-US" sz="1200" b="1" i="0" u="sng" strike="noStrike" kern="1200" cap="none" spc="0" normalizeH="0" baseline="0" noProof="0" dirty="0" smtClean="0">
                          <a:ln>
                            <a:noFill/>
                          </a:ln>
                          <a:solidFill>
                            <a:prstClr val="black"/>
                          </a:solidFill>
                          <a:effectLst/>
                          <a:uLnTx/>
                          <a:uFillTx/>
                          <a:latin typeface="游ゴシック" panose="020B0400000000000000" pitchFamily="50" charset="-128"/>
                          <a:ea typeface="+mn-ea"/>
                          <a:cs typeface="+mn-cs"/>
                        </a:rPr>
                        <a:t>次年度の主な取組</a:t>
                      </a:r>
                      <a:r>
                        <a:rPr kumimoji="1" lang="en-US" altLang="ja-JP" sz="1200" b="1" i="0" u="none" strike="noStrike" kern="1200" cap="none" spc="0" normalizeH="0" baseline="0" noProof="0" dirty="0" smtClean="0">
                          <a:ln>
                            <a:noFill/>
                          </a:ln>
                          <a:solidFill>
                            <a:prstClr val="black"/>
                          </a:solidFill>
                          <a:effectLst/>
                          <a:uLnTx/>
                          <a:uFillTx/>
                          <a:latin typeface="游ゴシック" panose="020B0400000000000000" pitchFamily="50" charset="-128"/>
                          <a:ea typeface="+mn-ea"/>
                          <a:cs typeface="+mn-cs"/>
                        </a:rPr>
                        <a:t>》</a:t>
                      </a: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dirty="0" smtClean="0">
                          <a:solidFill>
                            <a:schemeClr val="tx1"/>
                          </a:solidFill>
                          <a:latin typeface="+mn-ea"/>
                          <a:ea typeface="+mn-ea"/>
                        </a:rPr>
                        <a:t>■食品ロスの削減に向け、デジタルコンテンツ（ポータルサイト）を作成</a:t>
                      </a:r>
                      <a:endParaRPr kumimoji="1" lang="en-US" altLang="ja-JP" sz="1100" b="1" dirty="0" smtClean="0">
                        <a:solidFill>
                          <a:schemeClr val="tx1"/>
                        </a:solidFill>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414319985"/>
                  </a:ext>
                </a:extLst>
              </a:tr>
              <a:tr h="627345">
                <a:tc>
                  <a:txBody>
                    <a:bodyPr/>
                    <a:lstStyle/>
                    <a:p>
                      <a:pPr marL="0" marR="0" lvl="0" indent="0" algn="l" defTabSz="914400" rtl="0" eaLnBrk="1" fontAlgn="auto" latinLnBrk="0" hangingPunct="1">
                        <a:lnSpc>
                          <a:spcPts val="1600"/>
                        </a:lnSpc>
                        <a:spcBef>
                          <a:spcPts val="0"/>
                        </a:spcBef>
                        <a:spcAft>
                          <a:spcPts val="0"/>
                        </a:spcAft>
                        <a:buClrTx/>
                        <a:buSzTx/>
                        <a:buFontTx/>
                        <a:buNone/>
                        <a:tabLst/>
                        <a:defRPr/>
                      </a:pPr>
                      <a:r>
                        <a:rPr kumimoji="1" lang="ja-JP" altLang="en-US" sz="1600" b="1" dirty="0" smtClean="0">
                          <a:solidFill>
                            <a:schemeClr val="bg1"/>
                          </a:solidFill>
                        </a:rPr>
                        <a:t> 最終予算　　</a:t>
                      </a:r>
                      <a:endParaRPr kumimoji="1" lang="en-US" altLang="ja-JP" sz="1600" b="1" dirty="0" smtClean="0">
                        <a:solidFill>
                          <a:schemeClr val="bg1"/>
                        </a:solidFill>
                      </a:endParaRPr>
                    </a:p>
                    <a:p>
                      <a:pPr marL="0" marR="0" lvl="0" indent="0" algn="l" defTabSz="914400" rtl="0" eaLnBrk="1" fontAlgn="auto" latinLnBrk="0" hangingPunct="1">
                        <a:lnSpc>
                          <a:spcPts val="1600"/>
                        </a:lnSpc>
                        <a:spcBef>
                          <a:spcPts val="0"/>
                        </a:spcBef>
                        <a:spcAft>
                          <a:spcPts val="0"/>
                        </a:spcAft>
                        <a:buClrTx/>
                        <a:buSzTx/>
                        <a:buFontTx/>
                        <a:buNone/>
                        <a:tabLst/>
                        <a:defRPr/>
                      </a:pPr>
                      <a:r>
                        <a:rPr kumimoji="1" lang="zh-TW" altLang="en-US" sz="1200" b="1" dirty="0" smtClean="0">
                          <a:solidFill>
                            <a:schemeClr val="bg1"/>
                          </a:solidFill>
                        </a:rPr>
                        <a:t>（主要事業）</a:t>
                      </a:r>
                      <a:endParaRPr kumimoji="1" lang="ja-JP" altLang="en-US" sz="1600" b="1" dirty="0">
                        <a:solidFill>
                          <a:schemeClr val="bg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r>
                        <a:rPr kumimoji="1" lang="ja-JP" altLang="en-US" sz="1100" b="1" dirty="0" err="1" smtClean="0">
                          <a:latin typeface="+mn-ea"/>
                          <a:ea typeface="+mn-ea"/>
                        </a:rPr>
                        <a:t>ー</a:t>
                      </a:r>
                      <a:endParaRPr kumimoji="1" lang="en-US" altLang="ja-JP" sz="1100" b="1" dirty="0" smtClean="0">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49516140"/>
                  </a:ext>
                </a:extLst>
              </a:tr>
            </a:tbl>
          </a:graphicData>
        </a:graphic>
      </p:graphicFrame>
      <p:sp>
        <p:nvSpPr>
          <p:cNvPr id="2" name="テキスト ボックス 1"/>
          <p:cNvSpPr txBox="1"/>
          <p:nvPr/>
        </p:nvSpPr>
        <p:spPr>
          <a:xfrm>
            <a:off x="527926" y="280442"/>
            <a:ext cx="2804208" cy="338554"/>
          </a:xfrm>
          <a:prstGeom prst="rect">
            <a:avLst/>
          </a:prstGeom>
          <a:noFill/>
        </p:spPr>
        <p:txBody>
          <a:bodyPr wrap="square" rtlCol="0">
            <a:spAutoFit/>
          </a:bodyPr>
          <a:lstStyle/>
          <a:p>
            <a:r>
              <a:rPr kumimoji="1" lang="ja-JP" altLang="en-US" sz="1600" b="1" dirty="0"/>
              <a:t>②食品ロスの</a:t>
            </a:r>
            <a:r>
              <a:rPr kumimoji="1" lang="ja-JP" altLang="en-US" sz="1600" b="1" dirty="0" smtClean="0"/>
              <a:t>削減　</a:t>
            </a:r>
            <a:r>
              <a:rPr kumimoji="1" lang="en-US" altLang="ja-JP" sz="1600" b="1" dirty="0" smtClean="0">
                <a:latin typeface="+mn-ea"/>
              </a:rPr>
              <a:t>P46</a:t>
            </a:r>
            <a:endParaRPr kumimoji="1" lang="ja-JP" altLang="en-US" sz="1600" b="1" dirty="0">
              <a:latin typeface="+mn-ea"/>
            </a:endParaRPr>
          </a:p>
        </p:txBody>
      </p:sp>
      <p:grpSp>
        <p:nvGrpSpPr>
          <p:cNvPr id="7" name="グループ化 6"/>
          <p:cNvGrpSpPr/>
          <p:nvPr/>
        </p:nvGrpSpPr>
        <p:grpSpPr>
          <a:xfrm>
            <a:off x="8333362" y="298722"/>
            <a:ext cx="1188525" cy="864000"/>
            <a:chOff x="8151251" y="1180677"/>
            <a:chExt cx="1188525" cy="864000"/>
          </a:xfrm>
        </p:grpSpPr>
        <p:sp>
          <p:nvSpPr>
            <p:cNvPr id="10" name="角丸四角形 9"/>
            <p:cNvSpPr/>
            <p:nvPr/>
          </p:nvSpPr>
          <p:spPr>
            <a:xfrm>
              <a:off x="8151251" y="1180677"/>
              <a:ext cx="1188525" cy="864000"/>
            </a:xfrm>
            <a:prstGeom prst="roundRect">
              <a:avLst/>
            </a:prstGeom>
            <a:solidFill>
              <a:schemeClr val="accent1"/>
            </a:solidFill>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grpSp>
          <p:nvGrpSpPr>
            <p:cNvPr id="13" name="グループ化 12"/>
            <p:cNvGrpSpPr/>
            <p:nvPr/>
          </p:nvGrpSpPr>
          <p:grpSpPr>
            <a:xfrm>
              <a:off x="8222623" y="1257538"/>
              <a:ext cx="1058662" cy="720145"/>
              <a:chOff x="511927" y="2809411"/>
              <a:chExt cx="1110811" cy="770916"/>
            </a:xfrm>
          </p:grpSpPr>
          <p:sp>
            <p:nvSpPr>
              <p:cNvPr id="14" name="角丸四角形 13"/>
              <p:cNvSpPr/>
              <p:nvPr/>
            </p:nvSpPr>
            <p:spPr>
              <a:xfrm>
                <a:off x="511927" y="2809411"/>
                <a:ext cx="1097298" cy="770916"/>
              </a:xfrm>
              <a:prstGeom prst="round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1200" b="1" dirty="0"/>
                  <a:t>本</a:t>
                </a:r>
                <a:r>
                  <a:rPr kumimoji="1" lang="ja-JP" altLang="en-US" sz="1200" b="1" smtClean="0"/>
                  <a:t>年度</a:t>
                </a:r>
                <a:r>
                  <a:rPr kumimoji="1" lang="ja-JP" altLang="en-US" sz="1200" b="1" dirty="0" smtClean="0"/>
                  <a:t>評価</a:t>
                </a:r>
                <a:endParaRPr kumimoji="1" lang="en-US" altLang="ja-JP" sz="1200" b="1" dirty="0" smtClean="0"/>
              </a:p>
              <a:p>
                <a:pPr algn="ctr">
                  <a:lnSpc>
                    <a:spcPts val="200"/>
                  </a:lnSpc>
                </a:pPr>
                <a:endParaRPr kumimoji="1" lang="en-US" altLang="ja-JP" sz="1200" dirty="0" smtClean="0"/>
              </a:p>
              <a:p>
                <a:pPr algn="ctr"/>
                <a:r>
                  <a:rPr kumimoji="1" lang="ja-JP" altLang="en-US" sz="1400" b="1" dirty="0"/>
                  <a:t>概ね</a:t>
                </a:r>
                <a:r>
                  <a:rPr kumimoji="1" lang="ja-JP" altLang="en-US" sz="1400" b="1" dirty="0" smtClean="0"/>
                  <a:t>予定</a:t>
                </a:r>
                <a:endParaRPr kumimoji="1" lang="en-US" altLang="ja-JP" sz="1400" b="1" dirty="0" smtClean="0"/>
              </a:p>
              <a:p>
                <a:pPr algn="ctr"/>
                <a:r>
                  <a:rPr kumimoji="1" lang="ja-JP" altLang="en-US" sz="1400" b="1" dirty="0" smtClean="0"/>
                  <a:t>どおり</a:t>
                </a:r>
                <a:endParaRPr kumimoji="1" lang="ja-JP" altLang="en-US" sz="1400" b="1" dirty="0"/>
              </a:p>
            </p:txBody>
          </p:sp>
          <p:cxnSp>
            <p:nvCxnSpPr>
              <p:cNvPr id="15" name="直線コネクタ 14"/>
              <p:cNvCxnSpPr/>
              <p:nvPr/>
            </p:nvCxnSpPr>
            <p:spPr>
              <a:xfrm>
                <a:off x="525439" y="3052293"/>
                <a:ext cx="1097299"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graphicFrame>
        <p:nvGraphicFramePr>
          <p:cNvPr id="16" name="表 15"/>
          <p:cNvGraphicFramePr>
            <a:graphicFrameLocks noGrp="1"/>
          </p:cNvGraphicFramePr>
          <p:nvPr>
            <p:extLst>
              <p:ext uri="{D42A27DB-BD31-4B8C-83A1-F6EECF244321}">
                <p14:modId xmlns:p14="http://schemas.microsoft.com/office/powerpoint/2010/main" val="1649080095"/>
              </p:ext>
            </p:extLst>
          </p:nvPr>
        </p:nvGraphicFramePr>
        <p:xfrm>
          <a:off x="629696" y="3816174"/>
          <a:ext cx="8646609" cy="2490497"/>
        </p:xfrm>
        <a:graphic>
          <a:graphicData uri="http://schemas.openxmlformats.org/drawingml/2006/table">
            <a:tbl>
              <a:tblPr firstRow="1" bandRow="1">
                <a:tableStyleId>{5C22544A-7EE6-4342-B048-85BDC9FD1C3A}</a:tableStyleId>
              </a:tblPr>
              <a:tblGrid>
                <a:gridCol w="1260000">
                  <a:extLst>
                    <a:ext uri="{9D8B030D-6E8A-4147-A177-3AD203B41FA5}">
                      <a16:colId xmlns:a16="http://schemas.microsoft.com/office/drawing/2014/main" val="528851062"/>
                    </a:ext>
                  </a:extLst>
                </a:gridCol>
                <a:gridCol w="7386609">
                  <a:extLst>
                    <a:ext uri="{9D8B030D-6E8A-4147-A177-3AD203B41FA5}">
                      <a16:colId xmlns:a16="http://schemas.microsoft.com/office/drawing/2014/main" val="89849022"/>
                    </a:ext>
                  </a:extLst>
                </a:gridCol>
              </a:tblGrid>
              <a:tr h="1105450">
                <a:tc>
                  <a:txBody>
                    <a:bodyPr/>
                    <a:lstStyle/>
                    <a:p>
                      <a:pPr>
                        <a:lnSpc>
                          <a:spcPts val="1600"/>
                        </a:lnSpc>
                      </a:pPr>
                      <a:r>
                        <a:rPr kumimoji="1" lang="ja-JP" altLang="en-US" sz="1600" dirty="0" smtClean="0"/>
                        <a:t> 本年度の     </a:t>
                      </a:r>
                      <a:endParaRPr kumimoji="1" lang="en-US" altLang="ja-JP" sz="1600" dirty="0" smtClean="0"/>
                    </a:p>
                    <a:p>
                      <a:pPr>
                        <a:lnSpc>
                          <a:spcPts val="1600"/>
                        </a:lnSpc>
                      </a:pPr>
                      <a:r>
                        <a:rPr kumimoji="1" lang="en-US" altLang="ja-JP" sz="1600" dirty="0" smtClean="0"/>
                        <a:t> </a:t>
                      </a:r>
                      <a:r>
                        <a:rPr kumimoji="1" lang="ja-JP" altLang="en-US" sz="1600" dirty="0" smtClean="0"/>
                        <a:t>取組</a:t>
                      </a:r>
                      <a:endParaRPr kumimoji="1" lang="ja-JP" altLang="en-US"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174625" indent="-174625"/>
                      <a:r>
                        <a:rPr kumimoji="1" lang="ja-JP" altLang="en-US" sz="1100" b="1" dirty="0" smtClean="0">
                          <a:solidFill>
                            <a:schemeClr val="tx1"/>
                          </a:solidFill>
                          <a:latin typeface="+mn-ea"/>
                          <a:ea typeface="+mn-ea"/>
                        </a:rPr>
                        <a:t>■全国学校給食週間において市町村で地域の食材や郷土料理等を取り入れた給食献立の実施</a:t>
                      </a:r>
                      <a:endParaRPr kumimoji="1" lang="en-US" altLang="ja-JP" sz="1100" b="1" dirty="0" smtClean="0">
                        <a:solidFill>
                          <a:schemeClr val="tx1"/>
                        </a:solidFill>
                        <a:latin typeface="+mn-ea"/>
                        <a:ea typeface="+mn-ea"/>
                      </a:endParaRPr>
                    </a:p>
                    <a:p>
                      <a:pPr marL="174625" indent="-174625"/>
                      <a:r>
                        <a:rPr kumimoji="1" lang="ja-JP" altLang="en-US" sz="1100" b="1" dirty="0" smtClean="0">
                          <a:solidFill>
                            <a:schemeClr val="tx1"/>
                          </a:solidFill>
                          <a:latin typeface="+mn-ea"/>
                          <a:ea typeface="+mn-ea"/>
                        </a:rPr>
                        <a:t>■</a:t>
                      </a:r>
                      <a:r>
                        <a:rPr kumimoji="1" lang="en-US" altLang="ja-JP" sz="1100" b="1" dirty="0" smtClean="0">
                          <a:solidFill>
                            <a:schemeClr val="tx1"/>
                          </a:solidFill>
                          <a:latin typeface="+mn-ea"/>
                          <a:ea typeface="+mn-ea"/>
                        </a:rPr>
                        <a:t>SNS</a:t>
                      </a:r>
                      <a:r>
                        <a:rPr kumimoji="1" lang="ja-JP" altLang="en-US" sz="1100" b="1" dirty="0" err="1" smtClean="0">
                          <a:solidFill>
                            <a:schemeClr val="tx1"/>
                          </a:solidFill>
                          <a:latin typeface="+mn-ea"/>
                          <a:ea typeface="+mn-ea"/>
                        </a:rPr>
                        <a:t>での</a:t>
                      </a:r>
                      <a:r>
                        <a:rPr kumimoji="1" lang="ja-JP" altLang="en-US" sz="1100" b="1" dirty="0" smtClean="0">
                          <a:solidFill>
                            <a:schemeClr val="tx1"/>
                          </a:solidFill>
                          <a:latin typeface="+mn-ea"/>
                          <a:ea typeface="+mn-ea"/>
                        </a:rPr>
                        <a:t>情報発信</a:t>
                      </a:r>
                      <a:endParaRPr kumimoji="1" lang="en-US" altLang="ja-JP" sz="1100" b="1" dirty="0" smtClean="0">
                        <a:solidFill>
                          <a:schemeClr val="tx1"/>
                        </a:solidFill>
                        <a:latin typeface="+mn-ea"/>
                        <a:ea typeface="+mn-ea"/>
                      </a:endParaRPr>
                    </a:p>
                    <a:p>
                      <a:pPr marL="174625" indent="-174625"/>
                      <a:r>
                        <a:rPr kumimoji="1" lang="ja-JP" altLang="en-US" sz="1100" b="1" dirty="0" smtClean="0">
                          <a:solidFill>
                            <a:schemeClr val="tx1"/>
                          </a:solidFill>
                          <a:latin typeface="+mn-ea"/>
                          <a:ea typeface="+mn-ea"/>
                        </a:rPr>
                        <a:t>　冊子「親から子へ子から孫へおおさか伝承の味」に掲載された料理をおおさか食育通信</a:t>
                      </a:r>
                      <a:r>
                        <a:rPr kumimoji="1" lang="en-US" altLang="ja-JP" sz="1100" b="1" dirty="0" smtClean="0">
                          <a:solidFill>
                            <a:schemeClr val="tx1"/>
                          </a:solidFill>
                          <a:latin typeface="+mn-ea"/>
                          <a:ea typeface="+mn-ea"/>
                        </a:rPr>
                        <a:t>Facebook</a:t>
                      </a:r>
                      <a:r>
                        <a:rPr kumimoji="1" lang="ja-JP" altLang="en-US" sz="1100" b="1" dirty="0" smtClean="0">
                          <a:solidFill>
                            <a:schemeClr val="tx1"/>
                          </a:solidFill>
                          <a:latin typeface="+mn-ea"/>
                          <a:ea typeface="+mn-ea"/>
                        </a:rPr>
                        <a:t>で発信</a:t>
                      </a:r>
                      <a:endParaRPr kumimoji="1" lang="en-US" altLang="ja-JP" sz="1100" b="1" dirty="0" smtClean="0">
                        <a:solidFill>
                          <a:schemeClr val="tx1"/>
                        </a:solidFill>
                        <a:latin typeface="+mn-ea"/>
                        <a:ea typeface="+mn-ea"/>
                      </a:endParaRPr>
                    </a:p>
                    <a:p>
                      <a:pPr marL="174625" indent="-174625"/>
                      <a:r>
                        <a:rPr kumimoji="1" lang="ja-JP" altLang="en-US" sz="1100" b="1" dirty="0" smtClean="0">
                          <a:solidFill>
                            <a:schemeClr val="tx1"/>
                          </a:solidFill>
                          <a:latin typeface="+mn-ea"/>
                          <a:ea typeface="+mn-ea"/>
                        </a:rPr>
                        <a:t>■大阪府食生活改善連絡協議会による日本型食生活の普及啓発の支援</a:t>
                      </a:r>
                      <a:endParaRPr kumimoji="1" lang="en-US" altLang="ja-JP" sz="1100" b="1" dirty="0" smtClean="0">
                        <a:solidFill>
                          <a:schemeClr val="tx1"/>
                        </a:solidFill>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63861721"/>
                  </a:ext>
                </a:extLst>
              </a:tr>
              <a:tr h="676789">
                <a:tc>
                  <a:txBody>
                    <a:bodyPr/>
                    <a:lstStyle/>
                    <a:p>
                      <a:pPr marL="0" marR="0" lvl="0" indent="0" algn="l" defTabSz="914400" rtl="0" eaLnBrk="1" fontAlgn="auto" latinLnBrk="0" hangingPunct="1">
                        <a:lnSpc>
                          <a:spcPts val="1600"/>
                        </a:lnSpc>
                        <a:spcBef>
                          <a:spcPts val="0"/>
                        </a:spcBef>
                        <a:spcAft>
                          <a:spcPts val="0"/>
                        </a:spcAft>
                        <a:buClrTx/>
                        <a:buSzTx/>
                        <a:buFontTx/>
                        <a:buNone/>
                        <a:tabLst/>
                        <a:defRPr/>
                      </a:pPr>
                      <a:r>
                        <a:rPr kumimoji="1" lang="ja-JP" altLang="en-US" sz="1600" b="1" dirty="0" smtClean="0">
                          <a:solidFill>
                            <a:schemeClr val="bg1"/>
                          </a:solidFill>
                        </a:rPr>
                        <a:t> 今後の</a:t>
                      </a:r>
                      <a:endParaRPr kumimoji="1" lang="en-US" altLang="ja-JP" sz="1600" b="1" dirty="0" smtClean="0">
                        <a:solidFill>
                          <a:schemeClr val="bg1"/>
                        </a:solidFill>
                      </a:endParaRPr>
                    </a:p>
                    <a:p>
                      <a:pPr marL="0" marR="0" lvl="0" indent="0" algn="l" defTabSz="914400" rtl="0" eaLnBrk="1" fontAlgn="auto" latinLnBrk="0" hangingPunct="1">
                        <a:lnSpc>
                          <a:spcPts val="1600"/>
                        </a:lnSpc>
                        <a:spcBef>
                          <a:spcPts val="0"/>
                        </a:spcBef>
                        <a:spcAft>
                          <a:spcPts val="0"/>
                        </a:spcAft>
                        <a:buClrTx/>
                        <a:buSzTx/>
                        <a:buFontTx/>
                        <a:buNone/>
                        <a:tabLst/>
                        <a:defRPr/>
                      </a:pPr>
                      <a:r>
                        <a:rPr kumimoji="1" lang="ja-JP" altLang="en-US" sz="1600" b="1" dirty="0" smtClean="0">
                          <a:solidFill>
                            <a:schemeClr val="bg1"/>
                          </a:solidFill>
                        </a:rPr>
                        <a:t> 取組予定</a:t>
                      </a:r>
                      <a:endParaRPr kumimoji="1"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smtClean="0">
                          <a:ln>
                            <a:noFill/>
                          </a:ln>
                          <a:solidFill>
                            <a:prstClr val="black"/>
                          </a:solidFill>
                          <a:effectLst/>
                          <a:uLnTx/>
                          <a:uFillTx/>
                          <a:latin typeface="游ゴシック" panose="020B0400000000000000" pitchFamily="50" charset="-128"/>
                          <a:ea typeface="+mn-ea"/>
                          <a:cs typeface="+mn-cs"/>
                        </a:rPr>
                        <a:t>《</a:t>
                      </a:r>
                      <a:r>
                        <a:rPr kumimoji="1" lang="ja-JP" altLang="en-US" sz="1200" b="1" i="0" u="sng" strike="noStrike" kern="1200" cap="none" spc="0" normalizeH="0" baseline="0" noProof="0" dirty="0" smtClean="0">
                          <a:ln>
                            <a:noFill/>
                          </a:ln>
                          <a:solidFill>
                            <a:prstClr val="black"/>
                          </a:solidFill>
                          <a:effectLst/>
                          <a:uLnTx/>
                          <a:uFillTx/>
                          <a:latin typeface="游ゴシック" panose="020B0400000000000000" pitchFamily="50" charset="-128"/>
                          <a:ea typeface="+mn-ea"/>
                          <a:cs typeface="+mn-cs"/>
                        </a:rPr>
                        <a:t>課題</a:t>
                      </a:r>
                      <a:r>
                        <a:rPr kumimoji="1" lang="en-US" altLang="ja-JP" sz="1200" b="1" i="0" u="none" strike="noStrike" kern="1200" cap="none" spc="0" normalizeH="0" baseline="0" noProof="0" dirty="0" smtClean="0">
                          <a:ln>
                            <a:noFill/>
                          </a:ln>
                          <a:solidFill>
                            <a:prstClr val="black"/>
                          </a:solidFill>
                          <a:effectLst/>
                          <a:uLnTx/>
                          <a:uFillTx/>
                          <a:latin typeface="游ゴシック" panose="020B0400000000000000" pitchFamily="50" charset="-128"/>
                          <a:ea typeface="+mn-ea"/>
                          <a:cs typeface="+mn-cs"/>
                        </a:rPr>
                        <a:t>》</a:t>
                      </a:r>
                      <a:endParaRPr kumimoji="1" lang="ja-JP" altLang="en-US" sz="1200" b="1" i="0" u="none" strike="noStrike" kern="1200" cap="none" spc="0" normalizeH="0" baseline="0" noProof="0" dirty="0" smtClean="0">
                        <a:ln>
                          <a:noFill/>
                        </a:ln>
                        <a:solidFill>
                          <a:prstClr val="black"/>
                        </a:solidFill>
                        <a:effectLst/>
                        <a:uLnTx/>
                        <a:uFillTx/>
                        <a:latin typeface="游ゴシック" panose="020B0400000000000000" pitchFamily="50" charset="-128"/>
                        <a:ea typeface="+mn-ea"/>
                        <a:cs typeface="+mn-cs"/>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dirty="0" smtClean="0">
                          <a:solidFill>
                            <a:schemeClr val="tx1"/>
                          </a:solidFill>
                          <a:latin typeface="+mn-ea"/>
                          <a:ea typeface="+mn-ea"/>
                        </a:rPr>
                        <a:t>■関係団体の取組把握、連携強化</a:t>
                      </a: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smtClean="0">
                          <a:ln>
                            <a:noFill/>
                          </a:ln>
                          <a:solidFill>
                            <a:prstClr val="black"/>
                          </a:solidFill>
                          <a:effectLst/>
                          <a:uLnTx/>
                          <a:uFillTx/>
                          <a:latin typeface="游ゴシック" panose="020B0400000000000000" pitchFamily="50" charset="-128"/>
                          <a:ea typeface="+mn-ea"/>
                          <a:cs typeface="+mn-cs"/>
                        </a:rPr>
                        <a:t>《</a:t>
                      </a:r>
                      <a:r>
                        <a:rPr kumimoji="1" lang="ja-JP" altLang="en-US" sz="1200" b="1" i="0" u="sng" strike="noStrike" kern="1200" cap="none" spc="0" normalizeH="0" baseline="0" noProof="0" dirty="0" smtClean="0">
                          <a:ln>
                            <a:noFill/>
                          </a:ln>
                          <a:solidFill>
                            <a:prstClr val="black"/>
                          </a:solidFill>
                          <a:effectLst/>
                          <a:uLnTx/>
                          <a:uFillTx/>
                          <a:latin typeface="游ゴシック" panose="020B0400000000000000" pitchFamily="50" charset="-128"/>
                          <a:ea typeface="+mn-ea"/>
                          <a:cs typeface="+mn-cs"/>
                        </a:rPr>
                        <a:t>次年度の主な取組み</a:t>
                      </a:r>
                      <a:r>
                        <a:rPr kumimoji="1" lang="en-US" altLang="ja-JP" sz="1200" b="1" i="0" u="none" strike="noStrike" kern="1200" cap="none" spc="0" normalizeH="0" baseline="0" noProof="0" dirty="0" smtClean="0">
                          <a:ln>
                            <a:noFill/>
                          </a:ln>
                          <a:solidFill>
                            <a:prstClr val="black"/>
                          </a:solidFill>
                          <a:effectLst/>
                          <a:uLnTx/>
                          <a:uFillTx/>
                          <a:latin typeface="游ゴシック" panose="020B0400000000000000" pitchFamily="50" charset="-128"/>
                          <a:ea typeface="+mn-ea"/>
                          <a:cs typeface="+mn-cs"/>
                        </a:rPr>
                        <a:t>》</a:t>
                      </a: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dirty="0" smtClean="0">
                          <a:solidFill>
                            <a:schemeClr val="tx1"/>
                          </a:solidFill>
                          <a:latin typeface="+mn-ea"/>
                          <a:ea typeface="+mn-ea"/>
                        </a:rPr>
                        <a:t>■食文化の継承に向け、府民に向けた情報発信を行うとともに、関係団体の取組を支援する。</a:t>
                      </a:r>
                      <a:endParaRPr kumimoji="1" lang="en-US" altLang="ja-JP" sz="1100" b="1" dirty="0" smtClean="0">
                        <a:solidFill>
                          <a:schemeClr val="tx1"/>
                        </a:solidFill>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414319985"/>
                  </a:ext>
                </a:extLst>
              </a:tr>
              <a:tr h="592567">
                <a:tc>
                  <a:txBody>
                    <a:bodyPr/>
                    <a:lstStyle/>
                    <a:p>
                      <a:pPr marL="0" marR="0" lvl="0" indent="0" algn="l" defTabSz="914400" rtl="0" eaLnBrk="1" fontAlgn="auto" latinLnBrk="0" hangingPunct="1">
                        <a:lnSpc>
                          <a:spcPts val="1600"/>
                        </a:lnSpc>
                        <a:spcBef>
                          <a:spcPts val="0"/>
                        </a:spcBef>
                        <a:spcAft>
                          <a:spcPts val="0"/>
                        </a:spcAft>
                        <a:buClrTx/>
                        <a:buSzTx/>
                        <a:buFontTx/>
                        <a:buNone/>
                        <a:tabLst/>
                        <a:defRPr/>
                      </a:pPr>
                      <a:r>
                        <a:rPr kumimoji="1" lang="ja-JP" altLang="en-US" sz="1600" b="1" dirty="0" smtClean="0">
                          <a:solidFill>
                            <a:schemeClr val="bg1"/>
                          </a:solidFill>
                        </a:rPr>
                        <a:t> 最終予算</a:t>
                      </a:r>
                      <a:endParaRPr kumimoji="1" lang="en-US" altLang="ja-JP" sz="1600" b="1" dirty="0" smtClean="0">
                        <a:solidFill>
                          <a:schemeClr val="bg1"/>
                        </a:solidFill>
                      </a:endParaRPr>
                    </a:p>
                    <a:p>
                      <a:pPr marL="0" marR="0" lvl="0" indent="0" algn="l" defTabSz="914400" rtl="0" eaLnBrk="1" fontAlgn="auto" latinLnBrk="0" hangingPunct="1">
                        <a:lnSpc>
                          <a:spcPts val="1600"/>
                        </a:lnSpc>
                        <a:spcBef>
                          <a:spcPts val="0"/>
                        </a:spcBef>
                        <a:spcAft>
                          <a:spcPts val="0"/>
                        </a:spcAft>
                        <a:buClrTx/>
                        <a:buSzTx/>
                        <a:buFontTx/>
                        <a:buNone/>
                        <a:tabLst/>
                        <a:defRPr/>
                      </a:pPr>
                      <a:r>
                        <a:rPr kumimoji="1" lang="zh-TW" altLang="en-US" sz="1200" b="1" i="0" u="none" strike="noStrike" kern="1200" cap="none" spc="0" normalizeH="0" baseline="0" noProof="0" dirty="0" smtClean="0">
                          <a:ln>
                            <a:noFill/>
                          </a:ln>
                          <a:solidFill>
                            <a:prstClr val="white"/>
                          </a:solidFill>
                          <a:effectLst/>
                          <a:uLnTx/>
                          <a:uFillTx/>
                          <a:latin typeface="游ゴシック" panose="020B0400000000000000" pitchFamily="50" charset="-128"/>
                          <a:ea typeface="游ゴシック" panose="020B0400000000000000" pitchFamily="50" charset="-128"/>
                          <a:cs typeface="+mn-cs"/>
                        </a:rPr>
                        <a:t>（主要事業）</a:t>
                      </a:r>
                      <a:endParaRPr kumimoji="1" lang="ja-JP" altLang="en-US" sz="1600" b="1" dirty="0">
                        <a:solidFill>
                          <a:schemeClr val="bg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r>
                        <a:rPr kumimoji="1" lang="ja-JP" altLang="en-US" sz="1100" b="1" dirty="0" smtClean="0">
                          <a:latin typeface="+mn-ea"/>
                          <a:ea typeface="+mn-ea"/>
                        </a:rPr>
                        <a:t>健康・栄養対策費　</a:t>
                      </a:r>
                      <a:r>
                        <a:rPr kumimoji="1" lang="en-US" altLang="ja-JP" sz="1100" b="1" dirty="0" smtClean="0">
                          <a:solidFill>
                            <a:schemeClr val="tx1"/>
                          </a:solidFill>
                          <a:latin typeface="+mn-ea"/>
                          <a:ea typeface="+mn-ea"/>
                        </a:rPr>
                        <a:t>6,042</a:t>
                      </a:r>
                      <a:r>
                        <a:rPr kumimoji="1" lang="ja-JP" altLang="en-US" sz="1100" b="1" dirty="0" smtClean="0">
                          <a:solidFill>
                            <a:schemeClr val="tx1"/>
                          </a:solidFill>
                          <a:latin typeface="+mn-ea"/>
                          <a:ea typeface="+mn-ea"/>
                        </a:rPr>
                        <a:t>千円（再掲）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49516140"/>
                  </a:ext>
                </a:extLst>
              </a:tr>
            </a:tbl>
          </a:graphicData>
        </a:graphic>
      </p:graphicFrame>
      <p:sp>
        <p:nvSpPr>
          <p:cNvPr id="17" name="テキスト ボックス 16"/>
          <p:cNvSpPr txBox="1"/>
          <p:nvPr/>
        </p:nvSpPr>
        <p:spPr>
          <a:xfrm>
            <a:off x="589490" y="3465243"/>
            <a:ext cx="2681080" cy="338554"/>
          </a:xfrm>
          <a:prstGeom prst="rect">
            <a:avLst/>
          </a:prstGeom>
          <a:noFill/>
        </p:spPr>
        <p:txBody>
          <a:bodyPr wrap="square" rtlCol="0">
            <a:spAutoFit/>
          </a:bodyPr>
          <a:lstStyle/>
          <a:p>
            <a:r>
              <a:rPr kumimoji="1" lang="ja-JP" altLang="en-US" sz="1600" b="1" dirty="0" smtClean="0"/>
              <a:t>③</a:t>
            </a:r>
            <a:r>
              <a:rPr lang="ja-JP" altLang="en-US" sz="1600" b="1" dirty="0"/>
              <a:t>食文化の</a:t>
            </a:r>
            <a:r>
              <a:rPr lang="ja-JP" altLang="en-US" sz="1600" b="1" dirty="0" smtClean="0"/>
              <a:t>継承　</a:t>
            </a:r>
            <a:r>
              <a:rPr lang="en-US" altLang="ja-JP" sz="1600" b="1" dirty="0" smtClean="0">
                <a:latin typeface="+mn-ea"/>
              </a:rPr>
              <a:t>P46</a:t>
            </a:r>
            <a:r>
              <a:rPr lang="ja-JP" altLang="en-US" sz="1600" b="1" dirty="0" smtClean="0">
                <a:latin typeface="+mn-ea"/>
              </a:rPr>
              <a:t> </a:t>
            </a:r>
            <a:endParaRPr kumimoji="1" lang="ja-JP" altLang="en-US" sz="1600" b="1" dirty="0">
              <a:latin typeface="+mn-ea"/>
            </a:endParaRPr>
          </a:p>
        </p:txBody>
      </p:sp>
    </p:spTree>
    <p:extLst>
      <p:ext uri="{BB962C8B-B14F-4D97-AF65-F5344CB8AC3E}">
        <p14:creationId xmlns:p14="http://schemas.microsoft.com/office/powerpoint/2010/main" val="243407311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角丸四角形 10"/>
          <p:cNvSpPr/>
          <p:nvPr/>
        </p:nvSpPr>
        <p:spPr>
          <a:xfrm>
            <a:off x="2459864" y="3293333"/>
            <a:ext cx="2343956" cy="382275"/>
          </a:xfrm>
          <a:prstGeom prst="roundRect">
            <a:avLst/>
          </a:prstGeom>
          <a:ln>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600" dirty="0" smtClean="0"/>
              <a:t>概ね予定どおり</a:t>
            </a:r>
            <a:endParaRPr kumimoji="1" lang="ja-JP" altLang="en-US" sz="1600" dirty="0"/>
          </a:p>
        </p:txBody>
      </p:sp>
      <p:sp>
        <p:nvSpPr>
          <p:cNvPr id="8" name="正方形/長方形 7"/>
          <p:cNvSpPr/>
          <p:nvPr/>
        </p:nvSpPr>
        <p:spPr>
          <a:xfrm>
            <a:off x="273000" y="904626"/>
            <a:ext cx="9360000" cy="5832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正方形/長方形 12">
            <a:extLst>
              <a:ext uri="{FF2B5EF4-FFF2-40B4-BE49-F238E27FC236}">
                <a16:creationId xmlns:a16="http://schemas.microsoft.com/office/drawing/2014/main" id="{61AE0CBE-3210-41DD-A171-4385B749CD55}"/>
              </a:ext>
            </a:extLst>
          </p:cNvPr>
          <p:cNvSpPr/>
          <p:nvPr/>
        </p:nvSpPr>
        <p:spPr>
          <a:xfrm>
            <a:off x="0" y="-2554"/>
            <a:ext cx="9906000" cy="576000"/>
          </a:xfrm>
          <a:prstGeom prst="rect">
            <a:avLst/>
          </a:prstGeom>
          <a:gradFill flip="none" rotWithShape="1">
            <a:gsLst>
              <a:gs pos="50000">
                <a:srgbClr val="7DA8DB">
                  <a:lumMod val="20000"/>
                  <a:lumOff val="80000"/>
                </a:srgbClr>
              </a:gs>
              <a:gs pos="0">
                <a:schemeClr val="accent1">
                  <a:lumMod val="0"/>
                </a:schemeClr>
              </a:gs>
              <a:gs pos="20000">
                <a:schemeClr val="accent5">
                  <a:lumMod val="50000"/>
                  <a:lumOff val="50000"/>
                </a:schemeClr>
              </a:gs>
              <a:gs pos="80000">
                <a:srgbClr val="7395D3">
                  <a:lumMod val="50000"/>
                  <a:lumOff val="50000"/>
                </a:srgbClr>
              </a:gs>
              <a:gs pos="100000">
                <a:schemeClr val="accent1">
                  <a:lumMod val="0"/>
                </a:schemeClr>
              </a:gs>
            </a:gsLst>
            <a:lin ang="5400000" scaled="0"/>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b="1" dirty="0" smtClean="0">
                <a:solidFill>
                  <a:schemeClr val="tx1"/>
                </a:solidFill>
                <a:latin typeface="Meiryo UI" panose="020B0604030504040204" pitchFamily="50" charset="-128"/>
                <a:ea typeface="Meiryo UI" panose="020B0604030504040204" pitchFamily="50" charset="-128"/>
              </a:rPr>
              <a:t>２　食育</a:t>
            </a:r>
            <a:r>
              <a:rPr kumimoji="1" lang="ja-JP" altLang="en-US" sz="2000" b="1" dirty="0">
                <a:solidFill>
                  <a:schemeClr val="tx1"/>
                </a:solidFill>
                <a:latin typeface="Meiryo UI" panose="020B0604030504040204" pitchFamily="50" charset="-128"/>
                <a:ea typeface="Meiryo UI" panose="020B0604030504040204" pitchFamily="50" charset="-128"/>
              </a:rPr>
              <a:t>を支える社会環境整備</a:t>
            </a:r>
            <a:r>
              <a:rPr kumimoji="1" lang="ja-JP" altLang="en-US" sz="2000" b="1" dirty="0" smtClean="0">
                <a:solidFill>
                  <a:schemeClr val="tx1"/>
                </a:solidFill>
                <a:latin typeface="Meiryo UI" panose="020B0604030504040204" pitchFamily="50" charset="-128"/>
                <a:ea typeface="Meiryo UI" panose="020B0604030504040204" pitchFamily="50" charset="-128"/>
              </a:rPr>
              <a:t>　</a:t>
            </a:r>
            <a:endParaRPr kumimoji="1" lang="ja-JP" altLang="en-US" sz="2000" b="1" dirty="0">
              <a:solidFill>
                <a:schemeClr val="tx1"/>
              </a:solidFill>
              <a:latin typeface="Meiryo UI" panose="020B0604030504040204" pitchFamily="50" charset="-128"/>
              <a:ea typeface="Meiryo UI" panose="020B0604030504040204" pitchFamily="50" charset="-128"/>
            </a:endParaRPr>
          </a:p>
        </p:txBody>
      </p:sp>
      <p:sp>
        <p:nvSpPr>
          <p:cNvPr id="10" name="正方形/長方形 9"/>
          <p:cNvSpPr/>
          <p:nvPr/>
        </p:nvSpPr>
        <p:spPr>
          <a:xfrm>
            <a:off x="273000" y="688626"/>
            <a:ext cx="7404392" cy="432000"/>
          </a:xfrm>
          <a:prstGeom prst="rect">
            <a:avLst/>
          </a:prstGeom>
          <a:solidFill>
            <a:srgbClr val="002060"/>
          </a:solidFill>
        </p:spPr>
        <p:txBody>
          <a:bodyPr wrap="square" anchor="ctr">
            <a:spAutoFit/>
          </a:bodyPr>
          <a:lstStyle/>
          <a:p>
            <a:pPr>
              <a:lnSpc>
                <a:spcPts val="2000"/>
              </a:lnSpc>
            </a:pPr>
            <a:r>
              <a:rPr kumimoji="1" lang="ja-JP" altLang="en-US" sz="2000" b="1" dirty="0" smtClean="0">
                <a:ln w="0"/>
                <a:solidFill>
                  <a:schemeClr val="bg1"/>
                </a:solidFill>
                <a:effectLst>
                  <a:outerShdw blurRad="38100" dist="19050" dir="2700000" algn="tl" rotWithShape="0">
                    <a:schemeClr val="dk1">
                      <a:alpha val="40000"/>
                    </a:schemeClr>
                  </a:outerShdw>
                </a:effectLst>
              </a:rPr>
              <a:t> </a:t>
            </a:r>
            <a:r>
              <a:rPr kumimoji="1" lang="ja-JP" altLang="en-US" sz="2000" b="1" dirty="0" smtClean="0">
                <a:ln w="0"/>
                <a:solidFill>
                  <a:schemeClr val="bg1"/>
                </a:solidFill>
                <a:effectLst>
                  <a:outerShdw blurRad="38100" dist="19050" dir="2700000" algn="tl" rotWithShape="0">
                    <a:schemeClr val="dk1">
                      <a:alpha val="40000"/>
                    </a:schemeClr>
                  </a:outerShdw>
                </a:effectLst>
                <a:latin typeface="+mn-ea"/>
              </a:rPr>
              <a:t>（１）多様な主体による食育推進運動の展開　</a:t>
            </a:r>
            <a:r>
              <a:rPr kumimoji="1" lang="ja-JP" altLang="en-US" b="1" dirty="0" smtClean="0">
                <a:ln w="0"/>
                <a:solidFill>
                  <a:schemeClr val="bg1"/>
                </a:solidFill>
                <a:effectLst>
                  <a:outerShdw blurRad="38100" dist="19050" dir="2700000" algn="tl" rotWithShape="0">
                    <a:schemeClr val="dk1">
                      <a:alpha val="40000"/>
                    </a:schemeClr>
                  </a:outerShdw>
                </a:effectLst>
                <a:latin typeface="+mn-ea"/>
              </a:rPr>
              <a:t>計画</a:t>
            </a:r>
            <a:r>
              <a:rPr kumimoji="1" lang="en-US" altLang="ja-JP" b="1" dirty="0" smtClean="0">
                <a:ln w="0"/>
                <a:solidFill>
                  <a:schemeClr val="bg1"/>
                </a:solidFill>
                <a:effectLst>
                  <a:outerShdw blurRad="38100" dist="19050" dir="2700000" algn="tl" rotWithShape="0">
                    <a:schemeClr val="dk1">
                      <a:alpha val="40000"/>
                    </a:schemeClr>
                  </a:outerShdw>
                </a:effectLst>
                <a:latin typeface="+mn-ea"/>
              </a:rPr>
              <a:t>P51</a:t>
            </a:r>
            <a:r>
              <a:rPr kumimoji="1" lang="ja-JP" altLang="en-US" sz="2000" b="1" dirty="0" smtClean="0">
                <a:ln w="0"/>
                <a:solidFill>
                  <a:schemeClr val="bg1"/>
                </a:solidFill>
                <a:effectLst>
                  <a:outerShdw blurRad="38100" dist="19050" dir="2700000" algn="tl" rotWithShape="0">
                    <a:schemeClr val="dk1">
                      <a:alpha val="40000"/>
                    </a:schemeClr>
                  </a:outerShdw>
                </a:effectLst>
                <a:latin typeface="Meiryo UI" panose="020B0604030504040204" pitchFamily="50" charset="-128"/>
                <a:ea typeface="Meiryo UI" panose="020B0604030504040204" pitchFamily="50" charset="-128"/>
              </a:rPr>
              <a:t>　　</a:t>
            </a:r>
            <a:r>
              <a:rPr kumimoji="1" lang="ja-JP" altLang="en-US" sz="2000" b="1" dirty="0" smtClean="0">
                <a:ln w="0"/>
                <a:solidFill>
                  <a:schemeClr val="bg1"/>
                </a:solidFill>
                <a:effectLst>
                  <a:outerShdw blurRad="38100" dist="19050" dir="2700000" algn="tl" rotWithShape="0">
                    <a:schemeClr val="dk1">
                      <a:alpha val="40000"/>
                    </a:schemeClr>
                  </a:outerShdw>
                </a:effectLst>
              </a:rPr>
              <a:t>　</a:t>
            </a:r>
            <a:endParaRPr kumimoji="1" lang="en-US" altLang="ja-JP" b="1" dirty="0">
              <a:solidFill>
                <a:schemeClr val="bg1"/>
              </a:solidFill>
            </a:endParaRPr>
          </a:p>
        </p:txBody>
      </p:sp>
      <p:sp>
        <p:nvSpPr>
          <p:cNvPr id="4" name="正方形/長方形 3"/>
          <p:cNvSpPr/>
          <p:nvPr/>
        </p:nvSpPr>
        <p:spPr>
          <a:xfrm>
            <a:off x="273000" y="2993437"/>
            <a:ext cx="9099985" cy="553998"/>
          </a:xfrm>
          <a:prstGeom prst="rect">
            <a:avLst/>
          </a:prstGeom>
        </p:spPr>
        <p:txBody>
          <a:bodyPr wrap="square">
            <a:spAutoFit/>
          </a:bodyPr>
          <a:lstStyle/>
          <a:p>
            <a:pPr marL="269240" indent="90170" algn="just">
              <a:spcAft>
                <a:spcPts val="0"/>
              </a:spcAft>
            </a:pPr>
            <a:r>
              <a:rPr lang="en-US" altLang="ja-JP" sz="1000" kern="100" dirty="0" smtClean="0">
                <a:latin typeface="+mn-ea"/>
                <a:cs typeface="Times New Roman" panose="02020603050405020304" pitchFamily="18" charset="0"/>
              </a:rPr>
              <a:t>1</a:t>
            </a:r>
            <a:r>
              <a:rPr lang="ja-JP" altLang="ja-JP" sz="1000" kern="100" dirty="0">
                <a:latin typeface="+mn-ea"/>
                <a:cs typeface="Times New Roman" panose="02020603050405020304" pitchFamily="18" charset="0"/>
              </a:rPr>
              <a:t>　「お口の健康」と「食育」に関するアンケート（大阪府</a:t>
            </a:r>
            <a:r>
              <a:rPr lang="ja-JP" altLang="ja-JP" sz="1000" kern="100" dirty="0" smtClean="0">
                <a:latin typeface="+mn-ea"/>
                <a:cs typeface="Times New Roman" panose="02020603050405020304" pitchFamily="18" charset="0"/>
              </a:rPr>
              <a:t>）</a:t>
            </a:r>
            <a:r>
              <a:rPr lang="en-US" altLang="ja-JP" sz="1000" kern="100" dirty="0">
                <a:latin typeface="+mn-ea"/>
                <a:cs typeface="Times New Roman" panose="02020603050405020304" pitchFamily="18" charset="0"/>
              </a:rPr>
              <a:t>/</a:t>
            </a:r>
            <a:r>
              <a:rPr lang="ja-JP" altLang="en-US" sz="1000" kern="100" dirty="0">
                <a:latin typeface="+mn-ea"/>
                <a:cs typeface="Times New Roman" panose="02020603050405020304" pitchFamily="18" charset="0"/>
              </a:rPr>
              <a:t>健康に関する意識調査（大阪府）（計画策定時</a:t>
            </a:r>
            <a:r>
              <a:rPr lang="en-US" altLang="ja-JP" sz="1000" kern="100" dirty="0">
                <a:latin typeface="+mn-ea"/>
                <a:cs typeface="Times New Roman" panose="02020603050405020304" pitchFamily="18" charset="0"/>
              </a:rPr>
              <a:t>/</a:t>
            </a:r>
            <a:r>
              <a:rPr lang="ja-JP" altLang="en-US" sz="1000" kern="100" dirty="0">
                <a:latin typeface="+mn-ea"/>
                <a:cs typeface="Times New Roman" panose="02020603050405020304" pitchFamily="18" charset="0"/>
              </a:rPr>
              <a:t>現在の状況</a:t>
            </a:r>
            <a:r>
              <a:rPr lang="ja-JP" altLang="en-US" sz="1000" kern="100" dirty="0" smtClean="0">
                <a:latin typeface="+mn-ea"/>
                <a:cs typeface="Times New Roman" panose="02020603050405020304" pitchFamily="18" charset="0"/>
              </a:rPr>
              <a:t>）</a:t>
            </a:r>
            <a:endParaRPr lang="en-US" altLang="ja-JP" sz="1000" kern="100" dirty="0" smtClean="0">
              <a:latin typeface="+mn-ea"/>
              <a:cs typeface="Times New Roman" panose="02020603050405020304" pitchFamily="18" charset="0"/>
            </a:endParaRPr>
          </a:p>
          <a:p>
            <a:pPr marL="269240" indent="90170" algn="just">
              <a:spcAft>
                <a:spcPts val="0"/>
              </a:spcAft>
            </a:pPr>
            <a:r>
              <a:rPr lang="en-US" altLang="ja-JP" sz="1000" kern="100" dirty="0" smtClean="0">
                <a:latin typeface="+mn-ea"/>
                <a:cs typeface="Times New Roman" panose="02020603050405020304" pitchFamily="18" charset="0"/>
              </a:rPr>
              <a:t>2</a:t>
            </a:r>
            <a:r>
              <a:rPr lang="ja-JP" altLang="ja-JP" sz="1000" kern="100" dirty="0">
                <a:latin typeface="+mn-ea"/>
                <a:cs typeface="Times New Roman" panose="02020603050405020304" pitchFamily="18" charset="0"/>
              </a:rPr>
              <a:t>　</a:t>
            </a:r>
            <a:r>
              <a:rPr lang="ja-JP" altLang="ja-JP" sz="1000" kern="100" dirty="0" smtClean="0">
                <a:latin typeface="+mn-ea"/>
                <a:cs typeface="Times New Roman" panose="02020603050405020304" pitchFamily="18" charset="0"/>
              </a:rPr>
              <a:t>大阪府健康医療部</a:t>
            </a:r>
            <a:r>
              <a:rPr lang="ja-JP" altLang="en-US" sz="1000" kern="100" dirty="0" smtClean="0">
                <a:latin typeface="+mn-ea"/>
                <a:cs typeface="Times New Roman" panose="02020603050405020304" pitchFamily="18" charset="0"/>
              </a:rPr>
              <a:t>健康推進</a:t>
            </a:r>
            <a:r>
              <a:rPr lang="ja-JP" altLang="ja-JP" sz="1000" kern="100" dirty="0" smtClean="0">
                <a:latin typeface="+mn-ea"/>
                <a:cs typeface="Times New Roman" panose="02020603050405020304" pitchFamily="18" charset="0"/>
              </a:rPr>
              <a:t>室調べ</a:t>
            </a:r>
            <a:endParaRPr lang="en-US" altLang="ja-JP" sz="1000" kern="100" dirty="0" smtClean="0">
              <a:latin typeface="+mn-ea"/>
              <a:cs typeface="Times New Roman" panose="02020603050405020304" pitchFamily="18" charset="0"/>
            </a:endParaRPr>
          </a:p>
          <a:p>
            <a:pPr marL="269240" indent="90170" algn="just">
              <a:spcAft>
                <a:spcPts val="0"/>
              </a:spcAft>
            </a:pPr>
            <a:r>
              <a:rPr lang="en-US" altLang="ja-JP" sz="1000" kern="100" dirty="0" smtClean="0">
                <a:latin typeface="+mn-ea"/>
                <a:cs typeface="Times New Roman" panose="02020603050405020304" pitchFamily="18" charset="0"/>
              </a:rPr>
              <a:t>3</a:t>
            </a:r>
            <a:r>
              <a:rPr lang="ja-JP" altLang="ja-JP" sz="1000" kern="100" dirty="0" smtClean="0">
                <a:latin typeface="+mn-ea"/>
                <a:cs typeface="Times New Roman" panose="02020603050405020304" pitchFamily="18" charset="0"/>
              </a:rPr>
              <a:t>　大阪府健康医療部</a:t>
            </a:r>
            <a:r>
              <a:rPr lang="ja-JP" altLang="en-US" sz="1000" kern="100" dirty="0" smtClean="0">
                <a:latin typeface="+mn-ea"/>
                <a:cs typeface="Times New Roman" panose="02020603050405020304" pitchFamily="18" charset="0"/>
              </a:rPr>
              <a:t>健康推進室</a:t>
            </a:r>
            <a:r>
              <a:rPr lang="ja-JP" altLang="ja-JP" sz="1000" kern="100" dirty="0" smtClean="0">
                <a:latin typeface="+mn-ea"/>
                <a:cs typeface="Times New Roman" panose="02020603050405020304" pitchFamily="18" charset="0"/>
              </a:rPr>
              <a:t>調</a:t>
            </a:r>
            <a:r>
              <a:rPr lang="ja-JP" altLang="en-US" sz="1000" kern="100" dirty="0" smtClean="0">
                <a:latin typeface="+mn-ea"/>
                <a:cs typeface="Times New Roman" panose="02020603050405020304" pitchFamily="18" charset="0"/>
              </a:rPr>
              <a:t>べ</a:t>
            </a:r>
            <a:endParaRPr lang="ja-JP" altLang="ja-JP" sz="2400" kern="100" dirty="0">
              <a:effectLst/>
              <a:latin typeface="+mn-ea"/>
              <a:cs typeface="Times New Roman" panose="02020603050405020304" pitchFamily="18" charset="0"/>
            </a:endParaRPr>
          </a:p>
        </p:txBody>
      </p:sp>
      <p:graphicFrame>
        <p:nvGraphicFramePr>
          <p:cNvPr id="14" name="表 13"/>
          <p:cNvGraphicFramePr>
            <a:graphicFrameLocks noGrp="1"/>
          </p:cNvGraphicFramePr>
          <p:nvPr>
            <p:extLst>
              <p:ext uri="{D42A27DB-BD31-4B8C-83A1-F6EECF244321}">
                <p14:modId xmlns:p14="http://schemas.microsoft.com/office/powerpoint/2010/main" val="2148478661"/>
              </p:ext>
            </p:extLst>
          </p:nvPr>
        </p:nvGraphicFramePr>
        <p:xfrm>
          <a:off x="682055" y="1606528"/>
          <a:ext cx="8541891" cy="1338379"/>
        </p:xfrm>
        <a:graphic>
          <a:graphicData uri="http://schemas.openxmlformats.org/drawingml/2006/table">
            <a:tbl>
              <a:tblPr firstRow="1" firstCol="1" bandRow="1">
                <a:tableStyleId>{5C22544A-7EE6-4342-B048-85BDC9FD1C3A}</a:tableStyleId>
              </a:tblPr>
              <a:tblGrid>
                <a:gridCol w="360000">
                  <a:extLst>
                    <a:ext uri="{9D8B030D-6E8A-4147-A177-3AD203B41FA5}">
                      <a16:colId xmlns:a16="http://schemas.microsoft.com/office/drawing/2014/main" val="20000"/>
                    </a:ext>
                  </a:extLst>
                </a:gridCol>
                <a:gridCol w="3474066">
                  <a:extLst>
                    <a:ext uri="{9D8B030D-6E8A-4147-A177-3AD203B41FA5}">
                      <a16:colId xmlns:a16="http://schemas.microsoft.com/office/drawing/2014/main" val="20001"/>
                    </a:ext>
                  </a:extLst>
                </a:gridCol>
                <a:gridCol w="1569275">
                  <a:extLst>
                    <a:ext uri="{9D8B030D-6E8A-4147-A177-3AD203B41FA5}">
                      <a16:colId xmlns:a16="http://schemas.microsoft.com/office/drawing/2014/main" val="20003"/>
                    </a:ext>
                  </a:extLst>
                </a:gridCol>
                <a:gridCol w="1569275">
                  <a:extLst>
                    <a:ext uri="{9D8B030D-6E8A-4147-A177-3AD203B41FA5}">
                      <a16:colId xmlns:a16="http://schemas.microsoft.com/office/drawing/2014/main" val="2204503950"/>
                    </a:ext>
                  </a:extLst>
                </a:gridCol>
                <a:gridCol w="1569275">
                  <a:extLst>
                    <a:ext uri="{9D8B030D-6E8A-4147-A177-3AD203B41FA5}">
                      <a16:colId xmlns:a16="http://schemas.microsoft.com/office/drawing/2014/main" val="20004"/>
                    </a:ext>
                  </a:extLst>
                </a:gridCol>
              </a:tblGrid>
              <a:tr h="240691">
                <a:tc>
                  <a:txBody>
                    <a:bodyPr/>
                    <a:lstStyle/>
                    <a:p>
                      <a:pPr algn="ctr" fontAlgn="auto">
                        <a:lnSpc>
                          <a:spcPct val="100000"/>
                        </a:lnSpc>
                        <a:spcAft>
                          <a:spcPts val="0"/>
                        </a:spcAft>
                      </a:pPr>
                      <a:r>
                        <a:rPr lang="en-US" sz="1200" b="0" dirty="0">
                          <a:solidFill>
                            <a:schemeClr val="tx1"/>
                          </a:solidFill>
                          <a:effectLst/>
                          <a:latin typeface="+mn-ea"/>
                          <a:ea typeface="+mn-ea"/>
                        </a:rPr>
                        <a:t> </a:t>
                      </a:r>
                      <a:endParaRPr lang="ja-JP" sz="1200" b="0" dirty="0">
                        <a:solidFill>
                          <a:schemeClr val="tx1"/>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fontAlgn="auto">
                        <a:lnSpc>
                          <a:spcPct val="100000"/>
                        </a:lnSpc>
                        <a:spcAft>
                          <a:spcPts val="0"/>
                        </a:spcAft>
                      </a:pPr>
                      <a:r>
                        <a:rPr lang="ja-JP" sz="1200" b="1" dirty="0">
                          <a:solidFill>
                            <a:schemeClr val="bg1"/>
                          </a:solidFill>
                          <a:effectLst/>
                          <a:latin typeface="+mn-ea"/>
                          <a:ea typeface="+mn-ea"/>
                        </a:rPr>
                        <a:t>個別目標</a:t>
                      </a:r>
                      <a:endParaRPr lang="ja-JP" sz="1200" b="1" dirty="0">
                        <a:solidFill>
                          <a:schemeClr val="bg1"/>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fontAlgn="auto">
                        <a:lnSpc>
                          <a:spcPct val="100000"/>
                        </a:lnSpc>
                        <a:spcAft>
                          <a:spcPts val="0"/>
                        </a:spcAft>
                      </a:pPr>
                      <a:r>
                        <a:rPr lang="ja-JP" altLang="en-US" sz="1200" b="1" dirty="0" smtClean="0">
                          <a:solidFill>
                            <a:schemeClr val="bg1"/>
                          </a:solidFill>
                          <a:effectLst/>
                          <a:latin typeface="+mn-ea"/>
                          <a:ea typeface="+mn-ea"/>
                        </a:rPr>
                        <a:t>計画策定時</a:t>
                      </a:r>
                      <a:r>
                        <a:rPr lang="ja-JP" sz="1200" b="1" dirty="0" smtClean="0">
                          <a:solidFill>
                            <a:schemeClr val="bg1"/>
                          </a:solidFill>
                          <a:effectLst/>
                          <a:latin typeface="+mn-ea"/>
                          <a:ea typeface="+mn-ea"/>
                        </a:rPr>
                        <a:t>の状況</a:t>
                      </a:r>
                      <a:endParaRPr lang="en-US" altLang="ja-JP" sz="1200" b="1" dirty="0" smtClean="0">
                        <a:solidFill>
                          <a:schemeClr val="bg1"/>
                        </a:solidFill>
                        <a:effectLst/>
                        <a:latin typeface="+mn-ea"/>
                        <a:ea typeface="+mn-ea"/>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ja-JP" sz="1200" b="1" dirty="0" smtClean="0">
                          <a:solidFill>
                            <a:schemeClr val="bg1"/>
                          </a:solidFill>
                          <a:effectLst/>
                          <a:latin typeface="+mn-ea"/>
                          <a:ea typeface="+mn-ea"/>
                        </a:rPr>
                        <a:t>現在の状況</a:t>
                      </a:r>
                      <a:endParaRPr lang="en-US" altLang="ja-JP" sz="1200" b="1" dirty="0" smtClean="0">
                        <a:solidFill>
                          <a:schemeClr val="bg1"/>
                        </a:solidFill>
                        <a:effectLst/>
                        <a:latin typeface="+mn-ea"/>
                        <a:ea typeface="+mn-ea"/>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fontAlgn="auto">
                        <a:lnSpc>
                          <a:spcPct val="100000"/>
                        </a:lnSpc>
                        <a:spcAft>
                          <a:spcPts val="0"/>
                        </a:spcAft>
                      </a:pPr>
                      <a:r>
                        <a:rPr lang="en-US" sz="1200" b="1" dirty="0">
                          <a:solidFill>
                            <a:schemeClr val="bg1"/>
                          </a:solidFill>
                          <a:effectLst/>
                          <a:latin typeface="+mn-ea"/>
                          <a:ea typeface="+mn-ea"/>
                        </a:rPr>
                        <a:t>2023</a:t>
                      </a:r>
                      <a:r>
                        <a:rPr lang="ja-JP" sz="1200" b="1" dirty="0">
                          <a:solidFill>
                            <a:schemeClr val="bg1"/>
                          </a:solidFill>
                          <a:effectLst/>
                          <a:latin typeface="+mn-ea"/>
                          <a:ea typeface="+mn-ea"/>
                        </a:rPr>
                        <a:t>年度の目標</a:t>
                      </a:r>
                      <a:endParaRPr lang="ja-JP" sz="1200" b="1" dirty="0">
                        <a:solidFill>
                          <a:schemeClr val="bg1"/>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extLst>
                  <a:ext uri="{0D108BD9-81ED-4DB2-BD59-A6C34878D82A}">
                    <a16:rowId xmlns:a16="http://schemas.microsoft.com/office/drawing/2014/main" val="10000"/>
                  </a:ext>
                </a:extLst>
              </a:tr>
              <a:tr h="365896">
                <a:tc>
                  <a:txBody>
                    <a:bodyPr/>
                    <a:lstStyle/>
                    <a:p>
                      <a:pPr algn="ctr" fontAlgn="auto">
                        <a:lnSpc>
                          <a:spcPct val="100000"/>
                        </a:lnSpc>
                        <a:spcAft>
                          <a:spcPts val="0"/>
                        </a:spcAft>
                      </a:pPr>
                      <a:r>
                        <a:rPr lang="en-US" altLang="ja-JP" sz="1200" b="0" dirty="0" smtClean="0">
                          <a:solidFill>
                            <a:schemeClr val="bg1"/>
                          </a:solidFill>
                          <a:effectLst/>
                          <a:latin typeface="+mn-ea"/>
                          <a:ea typeface="+mn-ea"/>
                        </a:rPr>
                        <a:t>1</a:t>
                      </a:r>
                      <a:endParaRPr lang="ja-JP" sz="1200" b="0" dirty="0">
                        <a:solidFill>
                          <a:schemeClr val="bg1"/>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l" fontAlgn="auto">
                        <a:lnSpc>
                          <a:spcPct val="100000"/>
                        </a:lnSpc>
                        <a:spcAft>
                          <a:spcPts val="0"/>
                        </a:spcAft>
                      </a:pPr>
                      <a:r>
                        <a:rPr lang="ja-JP" altLang="en-US" sz="1200" b="1" dirty="0" smtClean="0">
                          <a:solidFill>
                            <a:schemeClr val="tx1"/>
                          </a:solidFill>
                          <a:effectLst/>
                          <a:latin typeface="+mn-ea"/>
                          <a:ea typeface="+mn-ea"/>
                          <a:cs typeface="HG丸ｺﾞｼｯｸM-PRO"/>
                        </a:rPr>
                        <a:t>食育に関心を持っている府民の割合の増加</a:t>
                      </a:r>
                      <a:endParaRPr lang="ja-JP" sz="1200" b="1" dirty="0">
                        <a:solidFill>
                          <a:schemeClr val="tx1"/>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lnSpc>
                          <a:spcPct val="100000"/>
                        </a:lnSpc>
                      </a:pPr>
                      <a:r>
                        <a:rPr lang="en-US" altLang="ja-JP" sz="1200" b="1" i="0" u="none" strike="noStrike" dirty="0">
                          <a:solidFill>
                            <a:schemeClr val="tx1"/>
                          </a:solidFill>
                          <a:effectLst/>
                          <a:latin typeface="+mn-ea"/>
                          <a:ea typeface="+mn-ea"/>
                        </a:rPr>
                        <a:t>54.4</a:t>
                      </a:r>
                      <a:r>
                        <a:rPr lang="en-US" altLang="ja-JP" sz="1200" b="1" i="0" u="none" strike="noStrike" dirty="0" smtClean="0">
                          <a:solidFill>
                            <a:schemeClr val="tx1"/>
                          </a:solidFill>
                          <a:effectLst/>
                          <a:latin typeface="+mn-ea"/>
                          <a:ea typeface="+mn-ea"/>
                        </a:rPr>
                        <a:t>%</a:t>
                      </a:r>
                      <a:r>
                        <a:rPr lang="ja-JP" altLang="en-US" sz="1200" b="1" i="0" u="none" strike="noStrike" dirty="0" smtClean="0">
                          <a:solidFill>
                            <a:schemeClr val="tx1"/>
                          </a:solidFill>
                          <a:effectLst/>
                          <a:latin typeface="+mn-ea"/>
                          <a:ea typeface="+mn-ea"/>
                        </a:rPr>
                        <a:t>（</a:t>
                      </a:r>
                      <a:r>
                        <a:rPr lang="en-US" altLang="ja-JP" sz="1200" b="1" i="0" u="none" strike="noStrike" dirty="0" smtClean="0">
                          <a:solidFill>
                            <a:schemeClr val="tx1"/>
                          </a:solidFill>
                          <a:effectLst/>
                          <a:latin typeface="+mn-ea"/>
                          <a:ea typeface="+mn-ea"/>
                        </a:rPr>
                        <a:t>H28</a:t>
                      </a:r>
                      <a:r>
                        <a:rPr lang="ja-JP" altLang="en-US" sz="1200" b="1" i="0" u="none" strike="noStrike" dirty="0" smtClean="0">
                          <a:solidFill>
                            <a:schemeClr val="tx1"/>
                          </a:solidFill>
                          <a:effectLst/>
                          <a:latin typeface="+mn-ea"/>
                          <a:ea typeface="+mn-ea"/>
                        </a:rPr>
                        <a:t>）</a:t>
                      </a:r>
                      <a:endParaRPr lang="en-US" altLang="ja-JP" sz="1200" b="1" i="0" u="none" strike="noStrike" dirty="0">
                        <a:solidFill>
                          <a:schemeClr val="tx1"/>
                        </a:solidFill>
                        <a:effectLst/>
                        <a:latin typeface="+mn-ea"/>
                        <a:ea typeface="+mn-ea"/>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lnSpc>
                          <a:spcPct val="100000"/>
                        </a:lnSpc>
                      </a:pPr>
                      <a:r>
                        <a:rPr lang="en-US" altLang="ja-JP" sz="1200" b="1" i="0" u="none" strike="noStrike" dirty="0" smtClean="0">
                          <a:solidFill>
                            <a:schemeClr val="tx1"/>
                          </a:solidFill>
                          <a:effectLst/>
                          <a:latin typeface="+mn-ea"/>
                          <a:ea typeface="+mn-ea"/>
                        </a:rPr>
                        <a:t>62.9%</a:t>
                      </a:r>
                      <a:r>
                        <a:rPr lang="ja-JP" altLang="en-US" sz="1200" b="1" i="0" u="none" strike="noStrike" dirty="0" smtClean="0">
                          <a:solidFill>
                            <a:schemeClr val="tx1"/>
                          </a:solidFill>
                          <a:effectLst/>
                          <a:latin typeface="+mn-ea"/>
                          <a:ea typeface="+mn-ea"/>
                        </a:rPr>
                        <a:t>（</a:t>
                      </a:r>
                      <a:r>
                        <a:rPr lang="en-US" altLang="ja-JP" sz="1200" b="1" i="0" u="none" strike="noStrike" dirty="0" smtClean="0">
                          <a:solidFill>
                            <a:schemeClr val="tx1"/>
                          </a:solidFill>
                          <a:effectLst/>
                          <a:latin typeface="+mn-ea"/>
                          <a:ea typeface="+mn-ea"/>
                        </a:rPr>
                        <a:t>R2)</a:t>
                      </a:r>
                      <a:endParaRPr lang="ja-JP" altLang="en-US" sz="1200" b="1" i="0" u="none" strike="noStrike" dirty="0">
                        <a:solidFill>
                          <a:schemeClr val="tx1"/>
                        </a:solidFill>
                        <a:effectLst/>
                        <a:latin typeface="+mn-ea"/>
                        <a:ea typeface="+mn-ea"/>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altLang="ja-JP" sz="1200" b="1" i="0" u="none" strike="noStrike" dirty="0" smtClean="0">
                          <a:solidFill>
                            <a:schemeClr val="tx1"/>
                          </a:solidFill>
                          <a:effectLst/>
                          <a:latin typeface="+mn-ea"/>
                          <a:ea typeface="+mn-ea"/>
                        </a:rPr>
                        <a:t>70</a:t>
                      </a:r>
                      <a:r>
                        <a:rPr lang="ja-JP" altLang="en-US" sz="1200" b="1" i="0" u="none" strike="noStrike" dirty="0" smtClean="0">
                          <a:solidFill>
                            <a:schemeClr val="tx1"/>
                          </a:solidFill>
                          <a:effectLst/>
                          <a:latin typeface="+mn-ea"/>
                          <a:ea typeface="+mn-ea"/>
                        </a:rPr>
                        <a:t>％以上</a:t>
                      </a:r>
                      <a:r>
                        <a:rPr lang="ja-JP" altLang="en-US" sz="1200" b="1" i="0" u="none" strike="noStrike" dirty="0">
                          <a:solidFill>
                            <a:schemeClr val="tx1"/>
                          </a:solidFill>
                          <a:effectLst/>
                          <a:latin typeface="+mn-ea"/>
                          <a:ea typeface="+mn-ea"/>
                        </a:rPr>
                        <a:t>　</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365896">
                <a:tc>
                  <a:txBody>
                    <a:bodyPr/>
                    <a:lstStyle/>
                    <a:p>
                      <a:pPr algn="ctr" fontAlgn="auto">
                        <a:lnSpc>
                          <a:spcPct val="100000"/>
                        </a:lnSpc>
                        <a:spcAft>
                          <a:spcPts val="0"/>
                        </a:spcAft>
                      </a:pPr>
                      <a:r>
                        <a:rPr lang="en-US" altLang="ja-JP" sz="1200" b="0" dirty="0" smtClean="0">
                          <a:solidFill>
                            <a:schemeClr val="bg1"/>
                          </a:solidFill>
                          <a:effectLst/>
                          <a:latin typeface="+mn-ea"/>
                          <a:ea typeface="+mn-ea"/>
                          <a:cs typeface="HG丸ｺﾞｼｯｸM-PRO"/>
                        </a:rPr>
                        <a:t>2</a:t>
                      </a:r>
                      <a:endParaRPr lang="ja-JP" sz="1200" b="0" dirty="0">
                        <a:solidFill>
                          <a:schemeClr val="bg1"/>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l" fontAlgn="auto">
                        <a:lnSpc>
                          <a:spcPct val="100000"/>
                        </a:lnSpc>
                        <a:spcAft>
                          <a:spcPts val="0"/>
                        </a:spcAft>
                      </a:pPr>
                      <a:r>
                        <a:rPr lang="ja-JP" altLang="en-US" sz="1200" b="1" dirty="0" smtClean="0">
                          <a:solidFill>
                            <a:schemeClr val="tx1"/>
                          </a:solidFill>
                          <a:effectLst/>
                          <a:latin typeface="+mn-ea"/>
                          <a:ea typeface="+mn-ea"/>
                          <a:cs typeface="HG丸ｺﾞｼｯｸM-PRO"/>
                        </a:rPr>
                        <a:t>食育推進計画を策定・実施している</a:t>
                      </a:r>
                      <a:endParaRPr lang="en-US" altLang="ja-JP" sz="1200" b="1" dirty="0" smtClean="0">
                        <a:solidFill>
                          <a:schemeClr val="tx1"/>
                        </a:solidFill>
                        <a:effectLst/>
                        <a:latin typeface="+mn-ea"/>
                        <a:ea typeface="+mn-ea"/>
                        <a:cs typeface="HG丸ｺﾞｼｯｸM-PRO"/>
                      </a:endParaRPr>
                    </a:p>
                    <a:p>
                      <a:pPr algn="l" fontAlgn="auto">
                        <a:lnSpc>
                          <a:spcPct val="100000"/>
                        </a:lnSpc>
                        <a:spcAft>
                          <a:spcPts val="0"/>
                        </a:spcAft>
                      </a:pPr>
                      <a:r>
                        <a:rPr lang="ja-JP" altLang="en-US" sz="1200" b="1" dirty="0" smtClean="0">
                          <a:solidFill>
                            <a:schemeClr val="tx1"/>
                          </a:solidFill>
                          <a:effectLst/>
                          <a:latin typeface="+mn-ea"/>
                          <a:ea typeface="+mn-ea"/>
                          <a:cs typeface="HG丸ｺﾞｼｯｸM-PRO"/>
                        </a:rPr>
                        <a:t>市町村の割合の増加</a:t>
                      </a:r>
                      <a:endParaRPr lang="ja-JP" sz="1200" b="1" dirty="0">
                        <a:solidFill>
                          <a:schemeClr val="tx1"/>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lnSpc>
                          <a:spcPct val="100000"/>
                        </a:lnSpc>
                      </a:pPr>
                      <a:r>
                        <a:rPr lang="en-US" altLang="ja-JP" sz="1200" b="1" i="0" u="none" strike="noStrike" dirty="0">
                          <a:solidFill>
                            <a:schemeClr val="tx1"/>
                          </a:solidFill>
                          <a:effectLst/>
                          <a:latin typeface="+mn-ea"/>
                          <a:ea typeface="+mn-ea"/>
                        </a:rPr>
                        <a:t>93.0</a:t>
                      </a:r>
                      <a:r>
                        <a:rPr lang="en-US" altLang="ja-JP" sz="1200" b="1" i="0" u="none" strike="noStrike" dirty="0" smtClean="0">
                          <a:solidFill>
                            <a:schemeClr val="tx1"/>
                          </a:solidFill>
                          <a:effectLst/>
                          <a:latin typeface="+mn-ea"/>
                          <a:ea typeface="+mn-ea"/>
                        </a:rPr>
                        <a:t>%</a:t>
                      </a:r>
                      <a:r>
                        <a:rPr lang="ja-JP" altLang="en-US" sz="1200" b="1" i="0" u="none" strike="noStrike" dirty="0" smtClean="0">
                          <a:solidFill>
                            <a:schemeClr val="tx1"/>
                          </a:solidFill>
                          <a:effectLst/>
                          <a:latin typeface="+mn-ea"/>
                          <a:ea typeface="+mn-ea"/>
                        </a:rPr>
                        <a:t>（</a:t>
                      </a:r>
                      <a:r>
                        <a:rPr lang="en-US" altLang="ja-JP" sz="1200" b="1" i="0" u="none" strike="noStrike" dirty="0" smtClean="0">
                          <a:solidFill>
                            <a:schemeClr val="tx1"/>
                          </a:solidFill>
                          <a:effectLst/>
                          <a:latin typeface="+mn-ea"/>
                          <a:ea typeface="+mn-ea"/>
                        </a:rPr>
                        <a:t>H29</a:t>
                      </a:r>
                      <a:r>
                        <a:rPr lang="ja-JP" altLang="en-US" sz="1200" b="1" i="0" u="none" strike="noStrike" dirty="0" smtClean="0">
                          <a:solidFill>
                            <a:schemeClr val="tx1"/>
                          </a:solidFill>
                          <a:effectLst/>
                          <a:latin typeface="+mn-ea"/>
                          <a:ea typeface="+mn-ea"/>
                        </a:rPr>
                        <a:t>）</a:t>
                      </a:r>
                      <a:endParaRPr lang="en-US" altLang="ja-JP" sz="1200" b="1" i="0" u="none" strike="noStrike" dirty="0">
                        <a:solidFill>
                          <a:schemeClr val="tx1"/>
                        </a:solidFill>
                        <a:effectLst/>
                        <a:latin typeface="+mn-ea"/>
                        <a:ea typeface="+mn-ea"/>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lnSpc>
                          <a:spcPct val="100000"/>
                        </a:lnSpc>
                      </a:pPr>
                      <a:r>
                        <a:rPr lang="en-US" altLang="ja-JP" sz="1200" b="1" i="0" u="none" strike="noStrike" dirty="0">
                          <a:solidFill>
                            <a:schemeClr val="tx1"/>
                          </a:solidFill>
                          <a:effectLst/>
                          <a:latin typeface="+mn-ea"/>
                          <a:ea typeface="+mn-ea"/>
                        </a:rPr>
                        <a:t>95.3</a:t>
                      </a:r>
                      <a:r>
                        <a:rPr lang="en-US" altLang="ja-JP" sz="1200" b="1" i="0" u="none" strike="noStrike" dirty="0" smtClean="0">
                          <a:solidFill>
                            <a:schemeClr val="tx1"/>
                          </a:solidFill>
                          <a:effectLst/>
                          <a:latin typeface="+mn-ea"/>
                          <a:ea typeface="+mn-ea"/>
                        </a:rPr>
                        <a:t>%</a:t>
                      </a:r>
                      <a:r>
                        <a:rPr lang="ja-JP" altLang="en-US" sz="1200" b="1" i="0" u="none" strike="noStrike" dirty="0" smtClean="0">
                          <a:solidFill>
                            <a:schemeClr val="tx1"/>
                          </a:solidFill>
                          <a:effectLst/>
                          <a:latin typeface="+mn-ea"/>
                          <a:ea typeface="+mn-ea"/>
                        </a:rPr>
                        <a:t>（</a:t>
                      </a:r>
                      <a:r>
                        <a:rPr lang="en-US" altLang="ja-JP" sz="1200" b="1" i="0" u="none" strike="noStrike" dirty="0" smtClean="0">
                          <a:solidFill>
                            <a:schemeClr val="tx1"/>
                          </a:solidFill>
                          <a:effectLst/>
                          <a:latin typeface="+mn-ea"/>
                          <a:ea typeface="+mn-ea"/>
                        </a:rPr>
                        <a:t>R2</a:t>
                      </a:r>
                      <a:r>
                        <a:rPr lang="ja-JP" altLang="en-US" sz="1200" b="1" i="0" u="none" strike="noStrike" dirty="0" smtClean="0">
                          <a:solidFill>
                            <a:schemeClr val="tx1"/>
                          </a:solidFill>
                          <a:effectLst/>
                          <a:latin typeface="+mn-ea"/>
                          <a:ea typeface="+mn-ea"/>
                        </a:rPr>
                        <a:t>）</a:t>
                      </a:r>
                      <a:endParaRPr lang="en-US" altLang="ja-JP" sz="1200" b="1" i="0" u="none" strike="noStrike" dirty="0">
                        <a:solidFill>
                          <a:schemeClr val="tx1"/>
                        </a:solidFill>
                        <a:effectLst/>
                        <a:latin typeface="+mn-ea"/>
                        <a:ea typeface="+mn-ea"/>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lnSpc>
                          <a:spcPct val="100000"/>
                        </a:lnSpc>
                      </a:pPr>
                      <a:r>
                        <a:rPr lang="en-US" altLang="ja-JP" sz="1200" b="1" i="0" u="none" strike="noStrike" dirty="0" smtClean="0">
                          <a:solidFill>
                            <a:schemeClr val="tx1"/>
                          </a:solidFill>
                          <a:effectLst/>
                          <a:latin typeface="+mn-ea"/>
                          <a:ea typeface="+mn-ea"/>
                        </a:rPr>
                        <a:t>100</a:t>
                      </a:r>
                      <a:r>
                        <a:rPr lang="ja-JP" altLang="en-US" sz="1200" b="1" i="0" u="none" strike="noStrike" dirty="0" smtClean="0">
                          <a:solidFill>
                            <a:schemeClr val="tx1"/>
                          </a:solidFill>
                          <a:effectLst/>
                          <a:latin typeface="+mn-ea"/>
                          <a:ea typeface="+mn-ea"/>
                        </a:rPr>
                        <a:t>％</a:t>
                      </a:r>
                      <a:endParaRPr lang="en-US" sz="1200" b="1" i="0" u="none" strike="noStrike" dirty="0">
                        <a:solidFill>
                          <a:schemeClr val="tx1"/>
                        </a:solidFill>
                        <a:effectLst/>
                        <a:latin typeface="+mn-ea"/>
                        <a:ea typeface="+mn-ea"/>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365896">
                <a:tc>
                  <a:txBody>
                    <a:bodyPr/>
                    <a:lstStyle/>
                    <a:p>
                      <a:pPr algn="ctr" fontAlgn="auto">
                        <a:lnSpc>
                          <a:spcPct val="100000"/>
                        </a:lnSpc>
                        <a:spcAft>
                          <a:spcPts val="0"/>
                        </a:spcAft>
                      </a:pPr>
                      <a:r>
                        <a:rPr lang="en-US" altLang="ja-JP" sz="1200" b="0" dirty="0" smtClean="0">
                          <a:solidFill>
                            <a:schemeClr val="bg1"/>
                          </a:solidFill>
                          <a:effectLst/>
                          <a:latin typeface="+mn-ea"/>
                          <a:ea typeface="+mn-ea"/>
                          <a:cs typeface="HG丸ｺﾞｼｯｸM-PRO"/>
                        </a:rPr>
                        <a:t>3</a:t>
                      </a:r>
                      <a:endParaRPr lang="ja-JP" sz="1200" b="0" dirty="0">
                        <a:solidFill>
                          <a:schemeClr val="bg1"/>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l" fontAlgn="auto">
                        <a:lnSpc>
                          <a:spcPct val="100000"/>
                        </a:lnSpc>
                        <a:spcAft>
                          <a:spcPts val="0"/>
                        </a:spcAft>
                      </a:pPr>
                      <a:r>
                        <a:rPr lang="ja-JP" altLang="en-US" sz="1200" b="1" dirty="0" smtClean="0">
                          <a:solidFill>
                            <a:schemeClr val="tx1"/>
                          </a:solidFill>
                          <a:effectLst/>
                          <a:latin typeface="+mn-ea"/>
                          <a:ea typeface="+mn-ea"/>
                          <a:cs typeface="HG丸ｺﾞｼｯｸM-PRO"/>
                        </a:rPr>
                        <a:t>食育推進に携わるボランティアの増加</a:t>
                      </a:r>
                      <a:endParaRPr lang="ja-JP" sz="1200" b="1" dirty="0">
                        <a:solidFill>
                          <a:schemeClr val="tx1"/>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lnSpc>
                          <a:spcPct val="100000"/>
                        </a:lnSpc>
                      </a:pPr>
                      <a:r>
                        <a:rPr lang="en-US" altLang="ja-JP" sz="1200" b="1" i="0" u="none" strike="noStrike" dirty="0" smtClean="0">
                          <a:solidFill>
                            <a:schemeClr val="tx1"/>
                          </a:solidFill>
                          <a:effectLst/>
                          <a:latin typeface="+mn-ea"/>
                          <a:ea typeface="+mn-ea"/>
                        </a:rPr>
                        <a:t>5,622</a:t>
                      </a:r>
                      <a:r>
                        <a:rPr lang="ja-JP" altLang="en-US" sz="1200" b="1" i="0" u="none" strike="noStrike" dirty="0" smtClean="0">
                          <a:solidFill>
                            <a:schemeClr val="tx1"/>
                          </a:solidFill>
                          <a:effectLst/>
                          <a:latin typeface="+mn-ea"/>
                          <a:ea typeface="+mn-ea"/>
                        </a:rPr>
                        <a:t>人（</a:t>
                      </a:r>
                      <a:r>
                        <a:rPr lang="en-US" altLang="ja-JP" sz="1200" b="1" i="0" u="none" strike="noStrike" dirty="0" smtClean="0">
                          <a:solidFill>
                            <a:schemeClr val="tx1"/>
                          </a:solidFill>
                          <a:effectLst/>
                          <a:latin typeface="+mn-ea"/>
                          <a:ea typeface="+mn-ea"/>
                        </a:rPr>
                        <a:t>H28</a:t>
                      </a:r>
                      <a:r>
                        <a:rPr lang="ja-JP" altLang="en-US" sz="1200" b="1" i="0" u="none" strike="noStrike" dirty="0" smtClean="0">
                          <a:solidFill>
                            <a:schemeClr val="tx1"/>
                          </a:solidFill>
                          <a:effectLst/>
                          <a:latin typeface="+mn-ea"/>
                          <a:ea typeface="+mn-ea"/>
                        </a:rPr>
                        <a:t>）</a:t>
                      </a:r>
                      <a:endParaRPr lang="ja-JP" altLang="en-US" sz="1200" b="1" i="0" u="none" strike="noStrike" dirty="0">
                        <a:solidFill>
                          <a:schemeClr val="tx1"/>
                        </a:solidFill>
                        <a:effectLst/>
                        <a:latin typeface="+mn-ea"/>
                        <a:ea typeface="+mn-ea"/>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lnSpc>
                          <a:spcPct val="100000"/>
                        </a:lnSpc>
                      </a:pPr>
                      <a:r>
                        <a:rPr lang="en-US" altLang="ja-JP" sz="1200" b="1" i="0" u="none" strike="noStrike" dirty="0" smtClean="0">
                          <a:solidFill>
                            <a:schemeClr val="tx1"/>
                          </a:solidFill>
                          <a:effectLst/>
                          <a:latin typeface="+mn-ea"/>
                          <a:ea typeface="+mn-ea"/>
                        </a:rPr>
                        <a:t>5,663</a:t>
                      </a:r>
                      <a:r>
                        <a:rPr lang="ja-JP" altLang="en-US" sz="1200" b="1" i="0" u="none" strike="noStrike" dirty="0" smtClean="0">
                          <a:solidFill>
                            <a:schemeClr val="tx1"/>
                          </a:solidFill>
                          <a:effectLst/>
                          <a:latin typeface="+mn-ea"/>
                          <a:ea typeface="+mn-ea"/>
                        </a:rPr>
                        <a:t>人（</a:t>
                      </a:r>
                      <a:r>
                        <a:rPr lang="en-US" altLang="ja-JP" sz="1200" b="1" i="0" u="none" strike="noStrike" dirty="0" smtClean="0">
                          <a:solidFill>
                            <a:schemeClr val="tx1"/>
                          </a:solidFill>
                          <a:effectLst/>
                          <a:latin typeface="+mn-ea"/>
                          <a:ea typeface="+mn-ea"/>
                        </a:rPr>
                        <a:t>R1</a:t>
                      </a:r>
                      <a:r>
                        <a:rPr lang="ja-JP" altLang="en-US" sz="1200" b="1" i="0" u="none" strike="noStrike" dirty="0" smtClean="0">
                          <a:solidFill>
                            <a:schemeClr val="tx1"/>
                          </a:solidFill>
                          <a:effectLst/>
                          <a:latin typeface="+mn-ea"/>
                          <a:ea typeface="+mn-ea"/>
                        </a:rPr>
                        <a:t>）</a:t>
                      </a:r>
                      <a:endParaRPr lang="ja-JP" altLang="en-US" sz="1200" b="1" i="0" u="none" strike="noStrike" dirty="0">
                        <a:solidFill>
                          <a:schemeClr val="tx1"/>
                        </a:solidFill>
                        <a:effectLst/>
                        <a:latin typeface="+mn-ea"/>
                        <a:ea typeface="+mn-ea"/>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lnSpc>
                          <a:spcPct val="100000"/>
                        </a:lnSpc>
                      </a:pPr>
                      <a:r>
                        <a:rPr lang="ja-JP" altLang="en-US" sz="1200" b="1" i="0" u="none" strike="noStrike" dirty="0" smtClean="0">
                          <a:solidFill>
                            <a:schemeClr val="tx1"/>
                          </a:solidFill>
                          <a:effectLst/>
                          <a:latin typeface="+mn-ea"/>
                          <a:ea typeface="+mn-ea"/>
                        </a:rPr>
                        <a:t>増加</a:t>
                      </a:r>
                      <a:endParaRPr lang="en-US" sz="1200" b="1" i="0" u="none" strike="noStrike" dirty="0">
                        <a:solidFill>
                          <a:schemeClr val="tx1"/>
                        </a:solidFill>
                        <a:effectLst/>
                        <a:latin typeface="+mn-ea"/>
                        <a:ea typeface="+mn-ea"/>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sp>
        <p:nvSpPr>
          <p:cNvPr id="9" name="Rectangle 1"/>
          <p:cNvSpPr>
            <a:spLocks noChangeArrowheads="1"/>
          </p:cNvSpPr>
          <p:nvPr/>
        </p:nvSpPr>
        <p:spPr bwMode="auto">
          <a:xfrm>
            <a:off x="286447" y="1259158"/>
            <a:ext cx="3283489"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lang="en-US" altLang="ja-JP" sz="1600" b="1" dirty="0" smtClean="0">
                <a:latin typeface="+mn-ea"/>
                <a:cs typeface="Times New Roman" panose="02020603050405020304" pitchFamily="18" charset="0"/>
              </a:rPr>
              <a:t>【</a:t>
            </a:r>
            <a:r>
              <a:rPr kumimoji="0" lang="ja-JP" altLang="en-US" sz="1600" b="1" i="0" u="none" strike="noStrike" cap="none" normalizeH="0" baseline="0" dirty="0" smtClean="0">
                <a:ln>
                  <a:noFill/>
                </a:ln>
                <a:solidFill>
                  <a:schemeClr val="tx1"/>
                </a:solidFill>
                <a:effectLst/>
                <a:latin typeface="+mn-ea"/>
                <a:cs typeface="Times New Roman" panose="02020603050405020304" pitchFamily="18" charset="0"/>
              </a:rPr>
              <a:t>取組みの目標</a:t>
            </a:r>
            <a:r>
              <a:rPr kumimoji="0" lang="en-US" altLang="ja-JP" sz="1600" b="1" i="0" u="none" strike="noStrike" cap="none" normalizeH="0" baseline="0" dirty="0" smtClean="0">
                <a:ln>
                  <a:noFill/>
                </a:ln>
                <a:solidFill>
                  <a:schemeClr val="tx1"/>
                </a:solidFill>
                <a:effectLst/>
                <a:latin typeface="+mn-ea"/>
                <a:cs typeface="Times New Roman" panose="02020603050405020304" pitchFamily="18" charset="0"/>
              </a:rPr>
              <a:t>】</a:t>
            </a:r>
            <a:endParaRPr kumimoji="0" lang="ja-JP" altLang="ja-JP" sz="3600" b="0" i="0" u="none" strike="noStrike" cap="none" normalizeH="0" baseline="0" dirty="0" smtClean="0">
              <a:ln>
                <a:noFill/>
              </a:ln>
              <a:solidFill>
                <a:schemeClr val="tx1"/>
              </a:solidFill>
              <a:effectLst/>
              <a:latin typeface="+mn-ea"/>
            </a:endParaRPr>
          </a:p>
        </p:txBody>
      </p:sp>
    </p:spTree>
    <p:extLst>
      <p:ext uri="{BB962C8B-B14F-4D97-AF65-F5344CB8AC3E}">
        <p14:creationId xmlns:p14="http://schemas.microsoft.com/office/powerpoint/2010/main" val="280876149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角丸四角形 10"/>
          <p:cNvSpPr/>
          <p:nvPr/>
        </p:nvSpPr>
        <p:spPr>
          <a:xfrm>
            <a:off x="2459864" y="3293333"/>
            <a:ext cx="2343956" cy="382275"/>
          </a:xfrm>
          <a:prstGeom prst="roundRect">
            <a:avLst/>
          </a:prstGeom>
          <a:ln>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600" dirty="0" smtClean="0"/>
              <a:t>概ね予定どおり</a:t>
            </a:r>
            <a:endParaRPr kumimoji="1" lang="ja-JP" altLang="en-US" sz="1600" dirty="0"/>
          </a:p>
        </p:txBody>
      </p:sp>
      <p:sp>
        <p:nvSpPr>
          <p:cNvPr id="12" name="角丸四角形 11"/>
          <p:cNvSpPr/>
          <p:nvPr/>
        </p:nvSpPr>
        <p:spPr>
          <a:xfrm>
            <a:off x="2459864" y="6068371"/>
            <a:ext cx="2343956" cy="382275"/>
          </a:xfrm>
          <a:prstGeom prst="roundRect">
            <a:avLst/>
          </a:prstGeom>
          <a:ln>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600" dirty="0" smtClean="0"/>
              <a:t>概ね予定どおり</a:t>
            </a:r>
            <a:endParaRPr kumimoji="1" lang="ja-JP" altLang="en-US" sz="1600" dirty="0"/>
          </a:p>
        </p:txBody>
      </p:sp>
      <p:sp>
        <p:nvSpPr>
          <p:cNvPr id="8" name="正方形/長方形 7"/>
          <p:cNvSpPr/>
          <p:nvPr/>
        </p:nvSpPr>
        <p:spPr>
          <a:xfrm>
            <a:off x="273000" y="189000"/>
            <a:ext cx="9360000" cy="6480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graphicFrame>
        <p:nvGraphicFramePr>
          <p:cNvPr id="9" name="表 8"/>
          <p:cNvGraphicFramePr>
            <a:graphicFrameLocks noGrp="1"/>
          </p:cNvGraphicFramePr>
          <p:nvPr>
            <p:extLst>
              <p:ext uri="{D42A27DB-BD31-4B8C-83A1-F6EECF244321}">
                <p14:modId xmlns:p14="http://schemas.microsoft.com/office/powerpoint/2010/main" val="958333013"/>
              </p:ext>
            </p:extLst>
          </p:nvPr>
        </p:nvGraphicFramePr>
        <p:xfrm>
          <a:off x="629695" y="665437"/>
          <a:ext cx="8646609" cy="4929706"/>
        </p:xfrm>
        <a:graphic>
          <a:graphicData uri="http://schemas.openxmlformats.org/drawingml/2006/table">
            <a:tbl>
              <a:tblPr firstRow="1" bandRow="1">
                <a:tableStyleId>{5C22544A-7EE6-4342-B048-85BDC9FD1C3A}</a:tableStyleId>
              </a:tblPr>
              <a:tblGrid>
                <a:gridCol w="1260000">
                  <a:extLst>
                    <a:ext uri="{9D8B030D-6E8A-4147-A177-3AD203B41FA5}">
                      <a16:colId xmlns:a16="http://schemas.microsoft.com/office/drawing/2014/main" val="528851062"/>
                    </a:ext>
                  </a:extLst>
                </a:gridCol>
                <a:gridCol w="7386609">
                  <a:extLst>
                    <a:ext uri="{9D8B030D-6E8A-4147-A177-3AD203B41FA5}">
                      <a16:colId xmlns:a16="http://schemas.microsoft.com/office/drawing/2014/main" val="89849022"/>
                    </a:ext>
                  </a:extLst>
                </a:gridCol>
              </a:tblGrid>
              <a:tr h="3126634">
                <a:tc>
                  <a:txBody>
                    <a:bodyPr/>
                    <a:lstStyle/>
                    <a:p>
                      <a:pPr>
                        <a:lnSpc>
                          <a:spcPts val="1600"/>
                        </a:lnSpc>
                      </a:pPr>
                      <a:r>
                        <a:rPr kumimoji="1" lang="ja-JP" altLang="en-US" sz="1600" dirty="0" smtClean="0"/>
                        <a:t> 本年度の     </a:t>
                      </a:r>
                      <a:endParaRPr kumimoji="1" lang="en-US" altLang="ja-JP" sz="1600" dirty="0" smtClean="0"/>
                    </a:p>
                    <a:p>
                      <a:pPr>
                        <a:lnSpc>
                          <a:spcPts val="1600"/>
                        </a:lnSpc>
                      </a:pPr>
                      <a:r>
                        <a:rPr kumimoji="1" lang="en-US" altLang="ja-JP" sz="1600" dirty="0" smtClean="0"/>
                        <a:t> </a:t>
                      </a:r>
                      <a:r>
                        <a:rPr kumimoji="1" lang="ja-JP" altLang="en-US" sz="1600" dirty="0" smtClean="0"/>
                        <a:t>取組</a:t>
                      </a:r>
                      <a:endParaRPr kumimoji="1" lang="ja-JP" altLang="en-US"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174625" indent="-174625"/>
                      <a:r>
                        <a:rPr kumimoji="1" lang="en-US" altLang="ja-JP" sz="1200" b="1" dirty="0" smtClean="0">
                          <a:solidFill>
                            <a:schemeClr val="tx1"/>
                          </a:solidFill>
                          <a:latin typeface="+mn-ea"/>
                          <a:ea typeface="+mn-ea"/>
                        </a:rPr>
                        <a:t>《</a:t>
                      </a:r>
                      <a:r>
                        <a:rPr kumimoji="1" lang="ja-JP" altLang="en-US" sz="1200" b="1" u="sng" dirty="0" smtClean="0">
                          <a:solidFill>
                            <a:schemeClr val="tx1"/>
                          </a:solidFill>
                          <a:latin typeface="+mn-ea"/>
                          <a:ea typeface="+mn-ea"/>
                        </a:rPr>
                        <a:t>食育を府民運動とする機運を高める取組み</a:t>
                      </a:r>
                      <a:r>
                        <a:rPr kumimoji="1" lang="en-US" altLang="ja-JP" sz="1200" b="1" dirty="0" smtClean="0">
                          <a:solidFill>
                            <a:schemeClr val="tx1"/>
                          </a:solidFill>
                          <a:latin typeface="+mn-ea"/>
                          <a:ea typeface="+mn-ea"/>
                        </a:rPr>
                        <a:t>》</a:t>
                      </a:r>
                    </a:p>
                    <a:p>
                      <a:pPr marL="174625" indent="-174625"/>
                      <a:r>
                        <a:rPr kumimoji="1" lang="ja-JP" altLang="en-US" sz="1100" b="1" dirty="0" smtClean="0">
                          <a:solidFill>
                            <a:schemeClr val="tx1"/>
                          </a:solidFill>
                          <a:latin typeface="+mn-ea"/>
                          <a:ea typeface="+mn-ea"/>
                        </a:rPr>
                        <a:t>■</a:t>
                      </a:r>
                      <a:r>
                        <a:rPr kumimoji="1" lang="en-US" altLang="ja-JP" sz="1100" b="1" dirty="0" smtClean="0">
                          <a:solidFill>
                            <a:schemeClr val="tx1"/>
                          </a:solidFill>
                          <a:latin typeface="+mn-ea"/>
                          <a:ea typeface="+mn-ea"/>
                        </a:rPr>
                        <a:t>Facebook</a:t>
                      </a:r>
                      <a:r>
                        <a:rPr kumimoji="1" lang="ja-JP" altLang="en-US" sz="1100" b="1" dirty="0" smtClean="0">
                          <a:solidFill>
                            <a:schemeClr val="tx1"/>
                          </a:solidFill>
                          <a:latin typeface="+mn-ea"/>
                          <a:ea typeface="+mn-ea"/>
                        </a:rPr>
                        <a:t>「おおさか食育通信」で食育に関する情報を発信（投稿数</a:t>
                      </a:r>
                      <a:r>
                        <a:rPr kumimoji="1" lang="en-US" altLang="ja-JP" sz="1100" b="1" dirty="0" smtClean="0">
                          <a:solidFill>
                            <a:schemeClr val="tx1"/>
                          </a:solidFill>
                          <a:latin typeface="+mn-ea"/>
                          <a:ea typeface="+mn-ea"/>
                        </a:rPr>
                        <a:t>32</a:t>
                      </a:r>
                      <a:r>
                        <a:rPr kumimoji="1" lang="ja-JP" altLang="en-US" sz="1100" b="1" dirty="0" smtClean="0">
                          <a:solidFill>
                            <a:schemeClr val="tx1"/>
                          </a:solidFill>
                          <a:latin typeface="+mn-ea"/>
                          <a:ea typeface="+mn-ea"/>
                        </a:rPr>
                        <a:t>）　　</a:t>
                      </a:r>
                    </a:p>
                    <a:p>
                      <a:pPr marL="174625" indent="-174625"/>
                      <a:r>
                        <a:rPr kumimoji="1" lang="en-US" altLang="ja-JP" sz="1200" b="1" dirty="0" smtClean="0">
                          <a:solidFill>
                            <a:schemeClr val="tx1"/>
                          </a:solidFill>
                          <a:latin typeface="+mn-ea"/>
                          <a:ea typeface="+mn-ea"/>
                        </a:rPr>
                        <a:t>《</a:t>
                      </a:r>
                      <a:r>
                        <a:rPr kumimoji="1" lang="ja-JP" altLang="en-US" sz="1200" b="1" u="sng" dirty="0" smtClean="0">
                          <a:solidFill>
                            <a:schemeClr val="tx1"/>
                          </a:solidFill>
                          <a:latin typeface="+mn-ea"/>
                          <a:ea typeface="+mn-ea"/>
                        </a:rPr>
                        <a:t>「大阪府食育推進強化月間」及び「野菜バリバリ朝食モリモリ推進の日」の取組みの充実</a:t>
                      </a:r>
                      <a:r>
                        <a:rPr kumimoji="1" lang="en-US" altLang="ja-JP" sz="1200" b="1" dirty="0" smtClean="0">
                          <a:solidFill>
                            <a:schemeClr val="tx1"/>
                          </a:solidFill>
                          <a:latin typeface="+mn-ea"/>
                          <a:ea typeface="+mn-ea"/>
                        </a:rPr>
                        <a:t>》</a:t>
                      </a:r>
                    </a:p>
                    <a:p>
                      <a:pPr marL="174625" indent="-174625"/>
                      <a:r>
                        <a:rPr kumimoji="1" lang="ja-JP" altLang="en-US" sz="1100" b="1" dirty="0" smtClean="0">
                          <a:solidFill>
                            <a:schemeClr val="tx1"/>
                          </a:solidFill>
                          <a:latin typeface="+mn-ea"/>
                          <a:ea typeface="+mn-ea"/>
                        </a:rPr>
                        <a:t>■アスマイルを活用した情報発信</a:t>
                      </a:r>
                      <a:endParaRPr kumimoji="1" lang="en-US" altLang="ja-JP" sz="1100" b="1" dirty="0" smtClean="0">
                        <a:solidFill>
                          <a:schemeClr val="tx1"/>
                        </a:solidFill>
                        <a:latin typeface="+mn-ea"/>
                        <a:ea typeface="+mn-ea"/>
                      </a:endParaRPr>
                    </a:p>
                    <a:p>
                      <a:pPr marL="174625" indent="-174625"/>
                      <a:r>
                        <a:rPr kumimoji="1" lang="ja-JP" altLang="en-US" sz="1100" b="1" dirty="0" smtClean="0">
                          <a:solidFill>
                            <a:schemeClr val="tx1"/>
                          </a:solidFill>
                          <a:latin typeface="+mn-ea"/>
                          <a:ea typeface="+mn-ea"/>
                        </a:rPr>
                        <a:t>　大阪府食育強化月間及び各月の食育の日に食生活の改善を促すコラムを配信（</a:t>
                      </a:r>
                      <a:r>
                        <a:rPr kumimoji="1" lang="en-US" altLang="ja-JP" sz="1100" b="1" dirty="0" smtClean="0">
                          <a:solidFill>
                            <a:schemeClr val="tx1"/>
                          </a:solidFill>
                          <a:latin typeface="+mn-ea"/>
                          <a:ea typeface="+mn-ea"/>
                        </a:rPr>
                        <a:t>7</a:t>
                      </a:r>
                      <a:r>
                        <a:rPr kumimoji="1" lang="ja-JP" altLang="en-US" sz="1100" b="1" dirty="0" smtClean="0">
                          <a:solidFill>
                            <a:schemeClr val="tx1"/>
                          </a:solidFill>
                          <a:latin typeface="+mn-ea"/>
                          <a:ea typeface="+mn-ea"/>
                        </a:rPr>
                        <a:t>回）</a:t>
                      </a:r>
                      <a:endParaRPr kumimoji="1" lang="en-US" altLang="ja-JP" sz="1100" b="1" dirty="0" smtClean="0">
                        <a:solidFill>
                          <a:schemeClr val="tx1"/>
                        </a:solidFill>
                        <a:latin typeface="+mn-ea"/>
                        <a:ea typeface="+mn-ea"/>
                      </a:endParaRPr>
                    </a:p>
                    <a:p>
                      <a:pPr marL="174625" indent="-174625"/>
                      <a:r>
                        <a:rPr kumimoji="1" lang="en-US" altLang="ja-JP" sz="1200" b="1" dirty="0" smtClean="0">
                          <a:solidFill>
                            <a:schemeClr val="tx1"/>
                          </a:solidFill>
                          <a:latin typeface="+mn-ea"/>
                          <a:ea typeface="+mn-ea"/>
                        </a:rPr>
                        <a:t>《</a:t>
                      </a:r>
                      <a:r>
                        <a:rPr kumimoji="1" lang="ja-JP" altLang="en-US" sz="1200" b="1" u="sng" dirty="0" smtClean="0">
                          <a:solidFill>
                            <a:schemeClr val="tx1"/>
                          </a:solidFill>
                          <a:latin typeface="+mn-ea"/>
                          <a:ea typeface="+mn-ea"/>
                        </a:rPr>
                        <a:t>市町村食育推進計画の策定促進と施策の推進</a:t>
                      </a:r>
                      <a:r>
                        <a:rPr kumimoji="1" lang="en-US" altLang="ja-JP" sz="1200" b="1" dirty="0" smtClean="0">
                          <a:solidFill>
                            <a:schemeClr val="tx1"/>
                          </a:solidFill>
                          <a:latin typeface="+mn-ea"/>
                          <a:ea typeface="+mn-ea"/>
                        </a:rPr>
                        <a:t>》</a:t>
                      </a:r>
                    </a:p>
                    <a:p>
                      <a:pPr marL="174625" indent="-174625"/>
                      <a:r>
                        <a:rPr kumimoji="1" lang="ja-JP" altLang="en-US" sz="1100" b="1" dirty="0" smtClean="0">
                          <a:solidFill>
                            <a:schemeClr val="tx1"/>
                          </a:solidFill>
                          <a:latin typeface="+mn-ea"/>
                          <a:ea typeface="+mn-ea"/>
                        </a:rPr>
                        <a:t>■市町村に対し、計画の策定及び改定を支援</a:t>
                      </a:r>
                      <a:endParaRPr kumimoji="1" lang="en-US" altLang="ja-JP" sz="1100" b="1" dirty="0" smtClean="0">
                        <a:solidFill>
                          <a:schemeClr val="tx1"/>
                        </a:solidFill>
                        <a:latin typeface="+mn-ea"/>
                        <a:ea typeface="+mn-ea"/>
                      </a:endParaRPr>
                    </a:p>
                    <a:p>
                      <a:pPr marL="174625" indent="-174625"/>
                      <a:r>
                        <a:rPr kumimoji="1" lang="ja-JP" altLang="en-US" sz="1100" b="1" dirty="0" smtClean="0">
                          <a:solidFill>
                            <a:schemeClr val="tx1"/>
                          </a:solidFill>
                          <a:latin typeface="+mn-ea"/>
                          <a:ea typeface="+mn-ea"/>
                        </a:rPr>
                        <a:t>■地域の優先的な課題の把握、地域の特性を踏まえた取組みを推進する仕組みづくりを検討（</a:t>
                      </a:r>
                      <a:r>
                        <a:rPr kumimoji="1" lang="en-US" altLang="ja-JP" sz="1100" b="1" dirty="0" smtClean="0">
                          <a:solidFill>
                            <a:schemeClr val="tx1"/>
                          </a:solidFill>
                          <a:latin typeface="+mn-ea"/>
                          <a:ea typeface="+mn-ea"/>
                        </a:rPr>
                        <a:t>9</a:t>
                      </a:r>
                      <a:r>
                        <a:rPr kumimoji="1" lang="ja-JP" altLang="en-US" sz="1100" b="1" dirty="0" smtClean="0">
                          <a:solidFill>
                            <a:schemeClr val="tx1"/>
                          </a:solidFill>
                          <a:latin typeface="+mn-ea"/>
                          <a:ea typeface="+mn-ea"/>
                        </a:rPr>
                        <a:t>保健所）</a:t>
                      </a:r>
                      <a:endParaRPr kumimoji="1" lang="en-US" altLang="ja-JP" sz="1100" b="1" dirty="0" smtClean="0">
                        <a:solidFill>
                          <a:schemeClr val="tx1"/>
                        </a:solidFill>
                        <a:latin typeface="+mn-ea"/>
                        <a:ea typeface="+mn-ea"/>
                      </a:endParaRPr>
                    </a:p>
                    <a:p>
                      <a:pPr marL="174625" indent="-174625"/>
                      <a:r>
                        <a:rPr kumimoji="1" lang="en-US" altLang="ja-JP" sz="1200" b="1" dirty="0" smtClean="0">
                          <a:solidFill>
                            <a:schemeClr val="tx1"/>
                          </a:solidFill>
                          <a:latin typeface="+mn-ea"/>
                          <a:ea typeface="+mn-ea"/>
                        </a:rPr>
                        <a:t>《</a:t>
                      </a:r>
                      <a:r>
                        <a:rPr kumimoji="1" lang="ja-JP" altLang="en-US" sz="1200" b="1" u="sng" dirty="0" smtClean="0">
                          <a:solidFill>
                            <a:schemeClr val="tx1"/>
                          </a:solidFill>
                          <a:latin typeface="+mn-ea"/>
                          <a:ea typeface="+mn-ea"/>
                        </a:rPr>
                        <a:t>食に関するボランティア等が行う食育活動への支援</a:t>
                      </a:r>
                      <a:r>
                        <a:rPr kumimoji="1" lang="en-US" altLang="ja-JP" sz="1200" b="1" dirty="0" smtClean="0">
                          <a:solidFill>
                            <a:schemeClr val="tx1"/>
                          </a:solidFill>
                          <a:latin typeface="+mn-ea"/>
                          <a:ea typeface="+mn-ea"/>
                        </a:rPr>
                        <a:t>》</a:t>
                      </a:r>
                    </a:p>
                    <a:p>
                      <a:pPr marL="174625" indent="-174625"/>
                      <a:r>
                        <a:rPr kumimoji="1" lang="ja-JP" altLang="en-US" sz="1100" b="1" dirty="0" smtClean="0">
                          <a:solidFill>
                            <a:schemeClr val="tx1"/>
                          </a:solidFill>
                          <a:latin typeface="+mn-ea"/>
                          <a:ea typeface="+mn-ea"/>
                        </a:rPr>
                        <a:t>■地域活動栄養士会や食生活改善推進協議会の支援</a:t>
                      </a:r>
                      <a:endParaRPr kumimoji="1" lang="en-US" altLang="ja-JP" sz="1100" b="1" dirty="0" smtClean="0">
                        <a:solidFill>
                          <a:schemeClr val="tx1"/>
                        </a:solidFill>
                        <a:latin typeface="+mn-ea"/>
                        <a:ea typeface="+mn-ea"/>
                      </a:endParaRPr>
                    </a:p>
                    <a:p>
                      <a:pPr marL="174625" indent="-174625"/>
                      <a:r>
                        <a:rPr kumimoji="1" lang="ja-JP" altLang="en-US" sz="1100" b="1" dirty="0" smtClean="0">
                          <a:solidFill>
                            <a:schemeClr val="tx1"/>
                          </a:solidFill>
                          <a:latin typeface="+mn-ea"/>
                          <a:ea typeface="+mn-ea"/>
                        </a:rPr>
                        <a:t>■管理栄養士養成施設の学生を対象に、若い世代の食生活改善に向けた啓発方法を検討、指導媒体を作成</a:t>
                      </a:r>
                      <a:endParaRPr kumimoji="1" lang="en-US" altLang="ja-JP" sz="1100" b="1" dirty="0" smtClean="0">
                        <a:solidFill>
                          <a:schemeClr val="tx1"/>
                        </a:solidFill>
                        <a:latin typeface="+mn-ea"/>
                        <a:ea typeface="+mn-ea"/>
                      </a:endParaRPr>
                    </a:p>
                    <a:p>
                      <a:pPr marL="174625" indent="-174625"/>
                      <a:r>
                        <a:rPr kumimoji="1" lang="ja-JP" altLang="en-US" sz="1100" b="1" dirty="0" smtClean="0">
                          <a:solidFill>
                            <a:schemeClr val="tx1"/>
                          </a:solidFill>
                          <a:latin typeface="+mn-ea"/>
                          <a:ea typeface="+mn-ea"/>
                        </a:rPr>
                        <a:t>　府事業にて活用</a:t>
                      </a:r>
                      <a:endParaRPr kumimoji="1" lang="en-US" altLang="ja-JP" sz="1100" b="1" dirty="0" smtClean="0">
                        <a:solidFill>
                          <a:schemeClr val="tx1"/>
                        </a:solidFill>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63861721"/>
                  </a:ext>
                </a:extLst>
              </a:tr>
              <a:tr h="1094121">
                <a:tc>
                  <a:txBody>
                    <a:bodyPr/>
                    <a:lstStyle/>
                    <a:p>
                      <a:pPr marL="0" marR="0" lvl="0" indent="0" algn="l" defTabSz="914400" rtl="0" eaLnBrk="1" fontAlgn="auto" latinLnBrk="0" hangingPunct="1">
                        <a:lnSpc>
                          <a:spcPts val="1600"/>
                        </a:lnSpc>
                        <a:spcBef>
                          <a:spcPts val="0"/>
                        </a:spcBef>
                        <a:spcAft>
                          <a:spcPts val="0"/>
                        </a:spcAft>
                        <a:buClrTx/>
                        <a:buSzTx/>
                        <a:buFontTx/>
                        <a:buNone/>
                        <a:tabLst/>
                        <a:defRPr/>
                      </a:pPr>
                      <a:r>
                        <a:rPr kumimoji="1" lang="ja-JP" altLang="en-US" sz="1600" b="1" dirty="0" smtClean="0">
                          <a:solidFill>
                            <a:schemeClr val="bg1"/>
                          </a:solidFill>
                        </a:rPr>
                        <a:t> 今後の</a:t>
                      </a:r>
                      <a:endParaRPr kumimoji="1" lang="en-US" altLang="ja-JP" sz="1600" b="1" dirty="0" smtClean="0">
                        <a:solidFill>
                          <a:schemeClr val="bg1"/>
                        </a:solidFill>
                      </a:endParaRPr>
                    </a:p>
                    <a:p>
                      <a:pPr marL="0" marR="0" lvl="0" indent="0" algn="l" defTabSz="914400" rtl="0" eaLnBrk="1" fontAlgn="auto" latinLnBrk="0" hangingPunct="1">
                        <a:lnSpc>
                          <a:spcPts val="1600"/>
                        </a:lnSpc>
                        <a:spcBef>
                          <a:spcPts val="0"/>
                        </a:spcBef>
                        <a:spcAft>
                          <a:spcPts val="0"/>
                        </a:spcAft>
                        <a:buClrTx/>
                        <a:buSzTx/>
                        <a:buFontTx/>
                        <a:buNone/>
                        <a:tabLst/>
                        <a:defRPr/>
                      </a:pPr>
                      <a:r>
                        <a:rPr kumimoji="1" lang="ja-JP" altLang="en-US" sz="1600" b="1" dirty="0" smtClean="0">
                          <a:solidFill>
                            <a:schemeClr val="bg1"/>
                          </a:solidFill>
                        </a:rPr>
                        <a:t> 取組予定</a:t>
                      </a:r>
                      <a:endParaRPr kumimoji="1"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smtClean="0">
                          <a:ln>
                            <a:noFill/>
                          </a:ln>
                          <a:solidFill>
                            <a:schemeClr val="tx1"/>
                          </a:solidFill>
                          <a:effectLst/>
                          <a:uLnTx/>
                          <a:uFillTx/>
                          <a:latin typeface="游ゴシック" panose="020B0400000000000000" pitchFamily="50" charset="-128"/>
                          <a:ea typeface="+mn-ea"/>
                          <a:cs typeface="+mn-cs"/>
                        </a:rPr>
                        <a:t>《</a:t>
                      </a:r>
                      <a:r>
                        <a:rPr kumimoji="1" lang="ja-JP" altLang="en-US" sz="1200" b="1" i="0" u="sng" strike="noStrike" kern="1200" cap="none" spc="0" normalizeH="0" baseline="0" noProof="0" dirty="0" smtClean="0">
                          <a:ln>
                            <a:noFill/>
                          </a:ln>
                          <a:solidFill>
                            <a:schemeClr val="tx1"/>
                          </a:solidFill>
                          <a:effectLst/>
                          <a:uLnTx/>
                          <a:uFillTx/>
                          <a:latin typeface="游ゴシック" panose="020B0400000000000000" pitchFamily="50" charset="-128"/>
                          <a:ea typeface="+mn-ea"/>
                          <a:cs typeface="+mn-cs"/>
                        </a:rPr>
                        <a:t>課題</a:t>
                      </a:r>
                      <a:r>
                        <a:rPr kumimoji="1" lang="en-US" altLang="ja-JP" sz="1200" b="1" i="0" u="none" strike="noStrike" kern="1200" cap="none" spc="0" normalizeH="0" baseline="0" noProof="0" dirty="0" smtClean="0">
                          <a:ln>
                            <a:noFill/>
                          </a:ln>
                          <a:solidFill>
                            <a:schemeClr val="tx1"/>
                          </a:solidFill>
                          <a:effectLst/>
                          <a:uLnTx/>
                          <a:uFillTx/>
                          <a:latin typeface="游ゴシック" panose="020B0400000000000000" pitchFamily="50" charset="-128"/>
                          <a:ea typeface="+mn-ea"/>
                          <a:cs typeface="+mn-cs"/>
                        </a:rPr>
                        <a:t>》</a:t>
                      </a:r>
                      <a:endParaRPr kumimoji="1" lang="ja-JP" altLang="en-US" sz="1200" b="1" i="0" u="none" strike="noStrike" kern="1200" cap="none" spc="0" normalizeH="0" baseline="0" noProof="0" dirty="0" smtClean="0">
                        <a:ln>
                          <a:noFill/>
                        </a:ln>
                        <a:solidFill>
                          <a:schemeClr val="tx1"/>
                        </a:solidFill>
                        <a:effectLst/>
                        <a:uLnTx/>
                        <a:uFillTx/>
                        <a:latin typeface="游ゴシック" panose="020B0400000000000000" pitchFamily="50" charset="-128"/>
                        <a:ea typeface="+mn-ea"/>
                        <a:cs typeface="+mn-cs"/>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dirty="0" smtClean="0">
                          <a:solidFill>
                            <a:schemeClr val="tx1"/>
                          </a:solidFill>
                          <a:latin typeface="+mn-ea"/>
                          <a:ea typeface="+mn-ea"/>
                        </a:rPr>
                        <a:t>■関係機関、団体による取組みの活性化</a:t>
                      </a: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smtClean="0">
                          <a:ln>
                            <a:noFill/>
                          </a:ln>
                          <a:solidFill>
                            <a:schemeClr val="tx1"/>
                          </a:solidFill>
                          <a:effectLst/>
                          <a:uLnTx/>
                          <a:uFillTx/>
                          <a:latin typeface="游ゴシック" panose="020B0400000000000000" pitchFamily="50" charset="-128"/>
                          <a:ea typeface="+mn-ea"/>
                          <a:cs typeface="+mn-cs"/>
                        </a:rPr>
                        <a:t>《</a:t>
                      </a:r>
                      <a:r>
                        <a:rPr kumimoji="1" lang="ja-JP" altLang="en-US" sz="1200" b="1" i="0" u="sng" strike="noStrike" kern="1200" cap="none" spc="0" normalizeH="0" baseline="0" noProof="0" dirty="0" smtClean="0">
                          <a:ln>
                            <a:noFill/>
                          </a:ln>
                          <a:solidFill>
                            <a:schemeClr val="tx1"/>
                          </a:solidFill>
                          <a:effectLst/>
                          <a:uLnTx/>
                          <a:uFillTx/>
                          <a:latin typeface="游ゴシック" panose="020B0400000000000000" pitchFamily="50" charset="-128"/>
                          <a:ea typeface="+mn-ea"/>
                          <a:cs typeface="+mn-cs"/>
                        </a:rPr>
                        <a:t>次年度の主な取組み</a:t>
                      </a:r>
                      <a:r>
                        <a:rPr kumimoji="1" lang="en-US" altLang="ja-JP" sz="1200" b="1" i="0" u="none" strike="noStrike" kern="1200" cap="none" spc="0" normalizeH="0" baseline="0" noProof="0" dirty="0" smtClean="0">
                          <a:ln>
                            <a:noFill/>
                          </a:ln>
                          <a:solidFill>
                            <a:schemeClr val="tx1"/>
                          </a:solidFill>
                          <a:effectLst/>
                          <a:uLnTx/>
                          <a:uFillTx/>
                          <a:latin typeface="游ゴシック" panose="020B0400000000000000" pitchFamily="50" charset="-128"/>
                          <a:ea typeface="+mn-ea"/>
                          <a:cs typeface="+mn-cs"/>
                        </a:rPr>
                        <a:t>》</a:t>
                      </a: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dirty="0" smtClean="0">
                          <a:solidFill>
                            <a:schemeClr val="tx1"/>
                          </a:solidFill>
                          <a:latin typeface="+mn-ea"/>
                          <a:ea typeface="+mn-ea"/>
                        </a:rPr>
                        <a:t>■市町村に向けて、食育の取組みの充実を図れるよう、情報提供や技術的支援を実施</a:t>
                      </a:r>
                      <a:endParaRPr kumimoji="1" lang="en-US" altLang="ja-JP" sz="1100" b="1" dirty="0" smtClean="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dirty="0" smtClean="0">
                          <a:solidFill>
                            <a:schemeClr val="tx1"/>
                          </a:solidFill>
                          <a:latin typeface="+mn-ea"/>
                          <a:ea typeface="+mn-ea"/>
                        </a:rPr>
                        <a:t>■関係機関・団体による取組みを支援するとともに、各団体の連携・協働を推進</a:t>
                      </a:r>
                      <a:endParaRPr kumimoji="1" lang="en-US" altLang="ja-JP" sz="1100" b="1" dirty="0" smtClean="0">
                        <a:solidFill>
                          <a:schemeClr val="tx1"/>
                        </a:solidFill>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216429319"/>
                  </a:ext>
                </a:extLst>
              </a:tr>
              <a:tr h="708951">
                <a:tc>
                  <a:txBody>
                    <a:bodyPr/>
                    <a:lstStyle/>
                    <a:p>
                      <a:pPr marL="0" marR="0" lvl="0" indent="0" algn="l" defTabSz="914400" rtl="0" eaLnBrk="1" fontAlgn="auto" latinLnBrk="0" hangingPunct="1">
                        <a:lnSpc>
                          <a:spcPts val="1600"/>
                        </a:lnSpc>
                        <a:spcBef>
                          <a:spcPts val="0"/>
                        </a:spcBef>
                        <a:spcAft>
                          <a:spcPts val="0"/>
                        </a:spcAft>
                        <a:buClrTx/>
                        <a:buSzTx/>
                        <a:buFontTx/>
                        <a:buNone/>
                        <a:tabLst/>
                        <a:defRPr/>
                      </a:pPr>
                      <a:r>
                        <a:rPr kumimoji="1" lang="ja-JP" altLang="en-US" sz="1600" b="1" dirty="0" smtClean="0">
                          <a:solidFill>
                            <a:schemeClr val="bg1"/>
                          </a:solidFill>
                        </a:rPr>
                        <a:t> 最終予算</a:t>
                      </a:r>
                      <a:endParaRPr kumimoji="1" lang="en-US" altLang="ja-JP" sz="1600" b="1" dirty="0" smtClean="0">
                        <a:solidFill>
                          <a:schemeClr val="bg1"/>
                        </a:solidFill>
                      </a:endParaRPr>
                    </a:p>
                    <a:p>
                      <a:pPr marL="0" marR="0" lvl="0" indent="0" algn="l" defTabSz="914400" rtl="0" eaLnBrk="1" fontAlgn="auto" latinLnBrk="0" hangingPunct="1">
                        <a:lnSpc>
                          <a:spcPts val="1600"/>
                        </a:lnSpc>
                        <a:spcBef>
                          <a:spcPts val="0"/>
                        </a:spcBef>
                        <a:spcAft>
                          <a:spcPts val="0"/>
                        </a:spcAft>
                        <a:buClrTx/>
                        <a:buSzTx/>
                        <a:buFontTx/>
                        <a:buNone/>
                        <a:tabLst/>
                        <a:defRPr/>
                      </a:pPr>
                      <a:r>
                        <a:rPr kumimoji="1" lang="zh-TW" altLang="en-US" sz="1200" b="1" i="0" u="none" strike="noStrike" kern="1200" cap="none" spc="0" normalizeH="0" baseline="0" noProof="0" dirty="0" smtClean="0">
                          <a:ln>
                            <a:noFill/>
                          </a:ln>
                          <a:solidFill>
                            <a:prstClr val="white"/>
                          </a:solidFill>
                          <a:effectLst/>
                          <a:uLnTx/>
                          <a:uFillTx/>
                          <a:latin typeface="游ゴシック" panose="020B0400000000000000" pitchFamily="50" charset="-128"/>
                          <a:ea typeface="游ゴシック" panose="020B0400000000000000" pitchFamily="50" charset="-128"/>
                          <a:cs typeface="+mn-cs"/>
                        </a:rPr>
                        <a:t>（主要事業）</a:t>
                      </a:r>
                      <a:endParaRPr kumimoji="1" lang="ja-JP" altLang="en-US" sz="1600" b="1" dirty="0">
                        <a:solidFill>
                          <a:schemeClr val="bg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r>
                        <a:rPr kumimoji="1" lang="ja-JP" altLang="en-US" sz="1100" b="1" dirty="0" smtClean="0">
                          <a:solidFill>
                            <a:schemeClr val="tx1"/>
                          </a:solidFill>
                          <a:latin typeface="+mn-ea"/>
                          <a:ea typeface="+mn-ea"/>
                        </a:rPr>
                        <a:t>健康・栄養対策費　</a:t>
                      </a:r>
                      <a:r>
                        <a:rPr kumimoji="1" lang="en-US" altLang="ja-JP" sz="1100" b="1" dirty="0" smtClean="0">
                          <a:solidFill>
                            <a:schemeClr val="tx1"/>
                          </a:solidFill>
                          <a:latin typeface="+mn-ea"/>
                          <a:ea typeface="+mn-ea"/>
                        </a:rPr>
                        <a:t>6,042</a:t>
                      </a:r>
                      <a:r>
                        <a:rPr kumimoji="1" lang="ja-JP" altLang="en-US" sz="1100" b="1" dirty="0" smtClean="0">
                          <a:solidFill>
                            <a:schemeClr val="tx1"/>
                          </a:solidFill>
                          <a:latin typeface="+mn-ea"/>
                          <a:ea typeface="+mn-ea"/>
                        </a:rPr>
                        <a:t>千円（再掲）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746691801"/>
                  </a:ext>
                </a:extLst>
              </a:tr>
            </a:tbl>
          </a:graphicData>
        </a:graphic>
      </p:graphicFrame>
      <p:grpSp>
        <p:nvGrpSpPr>
          <p:cNvPr id="6" name="グループ化 5"/>
          <p:cNvGrpSpPr/>
          <p:nvPr/>
        </p:nvGrpSpPr>
        <p:grpSpPr>
          <a:xfrm>
            <a:off x="8333362" y="361807"/>
            <a:ext cx="1188525" cy="864000"/>
            <a:chOff x="8151251" y="1180677"/>
            <a:chExt cx="1188525" cy="864000"/>
          </a:xfrm>
        </p:grpSpPr>
        <p:sp>
          <p:nvSpPr>
            <p:cNvPr id="7" name="角丸四角形 6"/>
            <p:cNvSpPr/>
            <p:nvPr/>
          </p:nvSpPr>
          <p:spPr>
            <a:xfrm>
              <a:off x="8151251" y="1180677"/>
              <a:ext cx="1188525" cy="864000"/>
            </a:xfrm>
            <a:prstGeom prst="roundRect">
              <a:avLst/>
            </a:prstGeom>
            <a:solidFill>
              <a:schemeClr val="accent1"/>
            </a:solidFill>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grpSp>
          <p:nvGrpSpPr>
            <p:cNvPr id="10" name="グループ化 9"/>
            <p:cNvGrpSpPr/>
            <p:nvPr/>
          </p:nvGrpSpPr>
          <p:grpSpPr>
            <a:xfrm>
              <a:off x="8222623" y="1257538"/>
              <a:ext cx="1058662" cy="720145"/>
              <a:chOff x="511927" y="2809411"/>
              <a:chExt cx="1110811" cy="770916"/>
            </a:xfrm>
          </p:grpSpPr>
          <p:sp>
            <p:nvSpPr>
              <p:cNvPr id="13" name="角丸四角形 12"/>
              <p:cNvSpPr/>
              <p:nvPr/>
            </p:nvSpPr>
            <p:spPr>
              <a:xfrm>
                <a:off x="511927" y="2809411"/>
                <a:ext cx="1097298" cy="770916"/>
              </a:xfrm>
              <a:prstGeom prst="round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1200" b="1" dirty="0"/>
                  <a:t>本</a:t>
                </a:r>
                <a:r>
                  <a:rPr kumimoji="1" lang="ja-JP" altLang="en-US" sz="1200" b="1" dirty="0" smtClean="0"/>
                  <a:t>年度評価</a:t>
                </a:r>
                <a:endParaRPr kumimoji="1" lang="en-US" altLang="ja-JP" sz="1200" b="1" dirty="0" smtClean="0"/>
              </a:p>
              <a:p>
                <a:pPr algn="ctr">
                  <a:lnSpc>
                    <a:spcPts val="200"/>
                  </a:lnSpc>
                </a:pPr>
                <a:endParaRPr kumimoji="1" lang="en-US" altLang="ja-JP" sz="1200" dirty="0" smtClean="0"/>
              </a:p>
              <a:p>
                <a:pPr algn="ctr"/>
                <a:r>
                  <a:rPr kumimoji="1" lang="ja-JP" altLang="en-US" sz="1400" b="1" dirty="0"/>
                  <a:t>概ね</a:t>
                </a:r>
                <a:r>
                  <a:rPr kumimoji="1" lang="ja-JP" altLang="en-US" sz="1400" b="1" dirty="0" smtClean="0"/>
                  <a:t>予定</a:t>
                </a:r>
                <a:endParaRPr kumimoji="1" lang="en-US" altLang="ja-JP" sz="1400" b="1" dirty="0" smtClean="0"/>
              </a:p>
              <a:p>
                <a:pPr algn="ctr"/>
                <a:r>
                  <a:rPr kumimoji="1" lang="ja-JP" altLang="en-US" sz="1400" b="1" dirty="0" smtClean="0"/>
                  <a:t>どおり</a:t>
                </a:r>
                <a:endParaRPr kumimoji="1" lang="ja-JP" altLang="en-US" sz="1400" b="1" dirty="0"/>
              </a:p>
            </p:txBody>
          </p:sp>
          <p:cxnSp>
            <p:nvCxnSpPr>
              <p:cNvPr id="14" name="直線コネクタ 13"/>
              <p:cNvCxnSpPr/>
              <p:nvPr/>
            </p:nvCxnSpPr>
            <p:spPr>
              <a:xfrm>
                <a:off x="525439" y="3052293"/>
                <a:ext cx="1097299"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sp>
        <p:nvSpPr>
          <p:cNvPr id="15" name="Rectangle 1"/>
          <p:cNvSpPr>
            <a:spLocks noChangeArrowheads="1"/>
          </p:cNvSpPr>
          <p:nvPr/>
        </p:nvSpPr>
        <p:spPr bwMode="auto">
          <a:xfrm>
            <a:off x="278148" y="263388"/>
            <a:ext cx="3283489"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lang="en-US" altLang="ja-JP" sz="1600" b="1" dirty="0" smtClean="0">
                <a:latin typeface="Meiryo UI" panose="020B0604030504040204" pitchFamily="50" charset="-128"/>
                <a:ea typeface="Meiryo UI" panose="020B0604030504040204" pitchFamily="50" charset="-128"/>
                <a:cs typeface="Times New Roman" panose="02020603050405020304" pitchFamily="18" charset="0"/>
              </a:rPr>
              <a:t>【</a:t>
            </a:r>
            <a:r>
              <a:rPr lang="ja-JP" altLang="en-US" sz="1600" b="1" dirty="0" smtClean="0">
                <a:latin typeface="Meiryo UI" panose="020B0604030504040204" pitchFamily="50" charset="-128"/>
                <a:ea typeface="Meiryo UI" panose="020B0604030504040204" pitchFamily="50" charset="-128"/>
                <a:cs typeface="Times New Roman" panose="02020603050405020304" pitchFamily="18" charset="0"/>
              </a:rPr>
              <a:t>具体的な取組み</a:t>
            </a:r>
            <a:r>
              <a:rPr kumimoji="0" lang="en-US" altLang="ja-JP" sz="16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a:t>
            </a:r>
            <a:endParaRPr kumimoji="0" lang="ja-JP" altLang="ja-JP" sz="36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30636581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角丸四角形 10"/>
          <p:cNvSpPr/>
          <p:nvPr/>
        </p:nvSpPr>
        <p:spPr>
          <a:xfrm>
            <a:off x="2459864" y="3293333"/>
            <a:ext cx="2343956" cy="382275"/>
          </a:xfrm>
          <a:prstGeom prst="roundRect">
            <a:avLst/>
          </a:prstGeom>
          <a:ln>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600" dirty="0" smtClean="0"/>
              <a:t>概ね予定どおり</a:t>
            </a:r>
            <a:endParaRPr kumimoji="1" lang="ja-JP" altLang="en-US" sz="1600" dirty="0"/>
          </a:p>
        </p:txBody>
      </p:sp>
      <p:sp>
        <p:nvSpPr>
          <p:cNvPr id="12" name="角丸四角形 11"/>
          <p:cNvSpPr/>
          <p:nvPr/>
        </p:nvSpPr>
        <p:spPr>
          <a:xfrm>
            <a:off x="2459864" y="6068371"/>
            <a:ext cx="2343956" cy="382275"/>
          </a:xfrm>
          <a:prstGeom prst="roundRect">
            <a:avLst/>
          </a:prstGeom>
          <a:ln>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600" dirty="0" smtClean="0"/>
              <a:t>概ね予定どおり</a:t>
            </a:r>
            <a:endParaRPr kumimoji="1" lang="ja-JP" altLang="en-US" sz="1600" dirty="0"/>
          </a:p>
        </p:txBody>
      </p:sp>
      <p:sp>
        <p:nvSpPr>
          <p:cNvPr id="8" name="正方形/長方形 7"/>
          <p:cNvSpPr/>
          <p:nvPr/>
        </p:nvSpPr>
        <p:spPr>
          <a:xfrm>
            <a:off x="273000" y="397642"/>
            <a:ext cx="9360000" cy="6300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graphicFrame>
        <p:nvGraphicFramePr>
          <p:cNvPr id="9" name="表 8"/>
          <p:cNvGraphicFramePr>
            <a:graphicFrameLocks noGrp="1"/>
          </p:cNvGraphicFramePr>
          <p:nvPr>
            <p:extLst>
              <p:ext uri="{D42A27DB-BD31-4B8C-83A1-F6EECF244321}">
                <p14:modId xmlns:p14="http://schemas.microsoft.com/office/powerpoint/2010/main" val="3109460679"/>
              </p:ext>
            </p:extLst>
          </p:nvPr>
        </p:nvGraphicFramePr>
        <p:xfrm>
          <a:off x="629696" y="931532"/>
          <a:ext cx="8646609" cy="4931386"/>
        </p:xfrm>
        <a:graphic>
          <a:graphicData uri="http://schemas.openxmlformats.org/drawingml/2006/table">
            <a:tbl>
              <a:tblPr firstRow="1" bandRow="1">
                <a:tableStyleId>{5C22544A-7EE6-4342-B048-85BDC9FD1C3A}</a:tableStyleId>
              </a:tblPr>
              <a:tblGrid>
                <a:gridCol w="1260000">
                  <a:extLst>
                    <a:ext uri="{9D8B030D-6E8A-4147-A177-3AD203B41FA5}">
                      <a16:colId xmlns:a16="http://schemas.microsoft.com/office/drawing/2014/main" val="528851062"/>
                    </a:ext>
                  </a:extLst>
                </a:gridCol>
                <a:gridCol w="7386609">
                  <a:extLst>
                    <a:ext uri="{9D8B030D-6E8A-4147-A177-3AD203B41FA5}">
                      <a16:colId xmlns:a16="http://schemas.microsoft.com/office/drawing/2014/main" val="89849022"/>
                    </a:ext>
                  </a:extLst>
                </a:gridCol>
              </a:tblGrid>
              <a:tr h="2793303">
                <a:tc>
                  <a:txBody>
                    <a:bodyPr/>
                    <a:lstStyle/>
                    <a:p>
                      <a:pPr>
                        <a:lnSpc>
                          <a:spcPts val="1600"/>
                        </a:lnSpc>
                      </a:pPr>
                      <a:r>
                        <a:rPr kumimoji="1" lang="ja-JP" altLang="en-US" sz="1600" dirty="0" smtClean="0"/>
                        <a:t> 本年度の     </a:t>
                      </a:r>
                      <a:endParaRPr kumimoji="1" lang="en-US" altLang="ja-JP" sz="1600" dirty="0" smtClean="0"/>
                    </a:p>
                    <a:p>
                      <a:pPr>
                        <a:lnSpc>
                          <a:spcPts val="1600"/>
                        </a:lnSpc>
                      </a:pPr>
                      <a:r>
                        <a:rPr kumimoji="1" lang="en-US" altLang="ja-JP" sz="1600" dirty="0" smtClean="0"/>
                        <a:t> </a:t>
                      </a:r>
                      <a:r>
                        <a:rPr kumimoji="1" lang="ja-JP" altLang="en-US" sz="1600" dirty="0" smtClean="0"/>
                        <a:t>取組</a:t>
                      </a:r>
                      <a:endParaRPr kumimoji="1" lang="ja-JP" altLang="en-US"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174625" indent="-174625"/>
                      <a:r>
                        <a:rPr kumimoji="1" lang="ja-JP" altLang="en-US" sz="1100" b="1" dirty="0" smtClean="0">
                          <a:solidFill>
                            <a:schemeClr val="tx1"/>
                          </a:solidFill>
                          <a:latin typeface="+mn-ea"/>
                          <a:ea typeface="+mn-ea"/>
                        </a:rPr>
                        <a:t>■「大阪府食育推進ネットワーク会議」において、各団体活動の活性化を推進</a:t>
                      </a:r>
                    </a:p>
                    <a:p>
                      <a:pPr marL="174625" indent="-174625"/>
                      <a:r>
                        <a:rPr kumimoji="1" lang="ja-JP" altLang="en-US" sz="1100" b="1" dirty="0" smtClean="0">
                          <a:solidFill>
                            <a:schemeClr val="tx1"/>
                          </a:solidFill>
                          <a:latin typeface="+mn-ea"/>
                          <a:ea typeface="+mn-ea"/>
                        </a:rPr>
                        <a:t>　・</a:t>
                      </a:r>
                      <a:r>
                        <a:rPr kumimoji="1" lang="en-US" altLang="ja-JP" sz="1100" b="1" dirty="0" smtClean="0">
                          <a:solidFill>
                            <a:schemeClr val="tx1"/>
                          </a:solidFill>
                          <a:latin typeface="+mn-ea"/>
                          <a:ea typeface="+mn-ea"/>
                        </a:rPr>
                        <a:t>SNS</a:t>
                      </a:r>
                      <a:r>
                        <a:rPr kumimoji="1" lang="ja-JP" altLang="en-US" sz="1100" b="1" dirty="0" smtClean="0">
                          <a:solidFill>
                            <a:schemeClr val="tx1"/>
                          </a:solidFill>
                          <a:latin typeface="+mn-ea"/>
                          <a:ea typeface="+mn-ea"/>
                        </a:rPr>
                        <a:t>等を活用した啓発に重点を置き、府内全域における食育推進の機運醸成を図る。</a:t>
                      </a:r>
                      <a:endParaRPr kumimoji="1" lang="en-US" altLang="ja-JP" sz="1100" b="1" dirty="0" smtClean="0">
                        <a:solidFill>
                          <a:schemeClr val="tx1"/>
                        </a:solidFill>
                        <a:latin typeface="+mn-ea"/>
                        <a:ea typeface="+mn-ea"/>
                      </a:endParaRPr>
                    </a:p>
                    <a:p>
                      <a:pPr marL="174625" indent="-174625"/>
                      <a:r>
                        <a:rPr kumimoji="1" lang="ja-JP" altLang="en-US" sz="1100" b="1" dirty="0" smtClean="0">
                          <a:solidFill>
                            <a:schemeClr val="tx1"/>
                          </a:solidFill>
                          <a:latin typeface="+mn-ea"/>
                          <a:ea typeface="+mn-ea"/>
                        </a:rPr>
                        <a:t>　　「大阪府食育推進ネットワーク会議からのつぶやき」投稿数９</a:t>
                      </a:r>
                    </a:p>
                    <a:p>
                      <a:pPr marL="174625" indent="-174625"/>
                      <a:r>
                        <a:rPr kumimoji="1" lang="ja-JP" altLang="en-US" sz="1100" b="1" dirty="0" smtClean="0">
                          <a:solidFill>
                            <a:schemeClr val="tx1"/>
                          </a:solidFill>
                          <a:latin typeface="+mn-ea"/>
                          <a:ea typeface="+mn-ea"/>
                        </a:rPr>
                        <a:t>　・のぼりやファイル等の啓発媒体を活用し、参画団体等が主催する事業で啓発を実施</a:t>
                      </a:r>
                      <a:endParaRPr kumimoji="1" lang="en-US" altLang="ja-JP" sz="1100" b="1" dirty="0" smtClean="0">
                        <a:solidFill>
                          <a:schemeClr val="tx1"/>
                        </a:solidFill>
                        <a:latin typeface="+mn-ea"/>
                        <a:ea typeface="+mn-ea"/>
                      </a:endParaRPr>
                    </a:p>
                    <a:p>
                      <a:pPr marL="174625" indent="-174625"/>
                      <a:r>
                        <a:rPr kumimoji="1" lang="ja-JP" altLang="en-US" sz="1100" b="1" dirty="0" smtClean="0">
                          <a:solidFill>
                            <a:schemeClr val="tx1"/>
                          </a:solidFill>
                          <a:latin typeface="+mn-ea"/>
                          <a:ea typeface="+mn-ea"/>
                        </a:rPr>
                        <a:t>　　活用状況　のぼり１団体、クリアファイル延べ</a:t>
                      </a:r>
                      <a:r>
                        <a:rPr kumimoji="1" lang="en-US" altLang="ja-JP" sz="1100" b="1" dirty="0" smtClean="0">
                          <a:solidFill>
                            <a:schemeClr val="tx1"/>
                          </a:solidFill>
                          <a:latin typeface="+mn-ea"/>
                          <a:ea typeface="+mn-ea"/>
                        </a:rPr>
                        <a:t>34</a:t>
                      </a:r>
                      <a:r>
                        <a:rPr kumimoji="1" lang="ja-JP" altLang="en-US" sz="1100" b="1" dirty="0" smtClean="0">
                          <a:solidFill>
                            <a:schemeClr val="tx1"/>
                          </a:solidFill>
                          <a:latin typeface="+mn-ea"/>
                          <a:ea typeface="+mn-ea"/>
                        </a:rPr>
                        <a:t>団体</a:t>
                      </a:r>
                      <a:r>
                        <a:rPr kumimoji="1" lang="en-US" altLang="ja-JP" sz="1100" b="1" dirty="0" smtClean="0">
                          <a:solidFill>
                            <a:schemeClr val="tx1"/>
                          </a:solidFill>
                          <a:latin typeface="+mn-ea"/>
                          <a:ea typeface="+mn-ea"/>
                        </a:rPr>
                        <a:t>1,690</a:t>
                      </a:r>
                      <a:r>
                        <a:rPr kumimoji="1" lang="ja-JP" altLang="en-US" sz="1100" b="1" dirty="0" smtClean="0">
                          <a:solidFill>
                            <a:schemeClr val="tx1"/>
                          </a:solidFill>
                          <a:latin typeface="+mn-ea"/>
                          <a:ea typeface="+mn-ea"/>
                        </a:rPr>
                        <a:t>枚</a:t>
                      </a:r>
                      <a:endParaRPr kumimoji="1" lang="en-US" altLang="ja-JP" sz="1100" b="1" dirty="0" smtClean="0">
                        <a:solidFill>
                          <a:schemeClr val="tx1"/>
                        </a:solidFill>
                        <a:latin typeface="+mn-ea"/>
                        <a:ea typeface="+mn-ea"/>
                      </a:endParaRPr>
                    </a:p>
                    <a:p>
                      <a:pPr marL="174625" indent="-174625"/>
                      <a:r>
                        <a:rPr kumimoji="1" lang="ja-JP" altLang="en-US" sz="1100" b="1" dirty="0" smtClean="0">
                          <a:solidFill>
                            <a:schemeClr val="tx1"/>
                          </a:solidFill>
                          <a:latin typeface="+mn-ea"/>
                          <a:ea typeface="+mn-ea"/>
                        </a:rPr>
                        <a:t>■連携協定締結企業・大学と連携した食育推進（</a:t>
                      </a:r>
                      <a:r>
                        <a:rPr kumimoji="1" lang="en-US" altLang="ja-JP" sz="1100" b="1" dirty="0" smtClean="0">
                          <a:solidFill>
                            <a:schemeClr val="tx1"/>
                          </a:solidFill>
                          <a:latin typeface="+mn-ea"/>
                          <a:ea typeface="+mn-ea"/>
                        </a:rPr>
                        <a:t>6</a:t>
                      </a:r>
                      <a:r>
                        <a:rPr kumimoji="1" lang="ja-JP" altLang="en-US" sz="1100" b="1" dirty="0" smtClean="0">
                          <a:solidFill>
                            <a:schemeClr val="tx1"/>
                          </a:solidFill>
                          <a:latin typeface="+mn-ea"/>
                          <a:ea typeface="+mn-ea"/>
                        </a:rPr>
                        <a:t>企業・</a:t>
                      </a:r>
                      <a:r>
                        <a:rPr kumimoji="1" lang="en-US" altLang="ja-JP" sz="1100" b="1" dirty="0" smtClean="0">
                          <a:solidFill>
                            <a:schemeClr val="tx1"/>
                          </a:solidFill>
                          <a:latin typeface="+mn-ea"/>
                          <a:ea typeface="+mn-ea"/>
                        </a:rPr>
                        <a:t>1</a:t>
                      </a:r>
                      <a:r>
                        <a:rPr kumimoji="1" lang="ja-JP" altLang="en-US" sz="1100" b="1" dirty="0" smtClean="0">
                          <a:solidFill>
                            <a:schemeClr val="tx1"/>
                          </a:solidFill>
                          <a:latin typeface="+mn-ea"/>
                          <a:ea typeface="+mn-ea"/>
                        </a:rPr>
                        <a:t>大学）</a:t>
                      </a:r>
                    </a:p>
                    <a:p>
                      <a:pPr marL="174625" indent="-174625"/>
                      <a:r>
                        <a:rPr kumimoji="1" lang="ja-JP" altLang="en-US" sz="1100" b="1" dirty="0" smtClean="0">
                          <a:solidFill>
                            <a:schemeClr val="tx1"/>
                          </a:solidFill>
                          <a:latin typeface="+mn-ea"/>
                          <a:ea typeface="+mn-ea"/>
                        </a:rPr>
                        <a:t>    カゴメ、いずみ市民生協、ハークスレイ、セブンイレブン、大塚製薬、サンスター、近畿大学　等</a:t>
                      </a:r>
                      <a:endParaRPr kumimoji="1" lang="en-US" altLang="ja-JP" sz="1100" b="1" dirty="0" smtClean="0">
                        <a:solidFill>
                          <a:schemeClr val="tx1"/>
                        </a:solidFill>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63861721"/>
                  </a:ext>
                </a:extLst>
              </a:tr>
              <a:tr h="1385047">
                <a:tc>
                  <a:txBody>
                    <a:bodyPr/>
                    <a:lstStyle/>
                    <a:p>
                      <a:pPr marL="0" marR="0" lvl="0" indent="0" algn="l" defTabSz="914400" rtl="0" eaLnBrk="1" fontAlgn="auto" latinLnBrk="0" hangingPunct="1">
                        <a:lnSpc>
                          <a:spcPts val="1600"/>
                        </a:lnSpc>
                        <a:spcBef>
                          <a:spcPts val="0"/>
                        </a:spcBef>
                        <a:spcAft>
                          <a:spcPts val="0"/>
                        </a:spcAft>
                        <a:buClrTx/>
                        <a:buSzTx/>
                        <a:buFontTx/>
                        <a:buNone/>
                        <a:tabLst/>
                        <a:defRPr/>
                      </a:pPr>
                      <a:r>
                        <a:rPr kumimoji="1" lang="ja-JP" altLang="en-US" sz="1600" b="1" dirty="0" smtClean="0">
                          <a:solidFill>
                            <a:schemeClr val="bg1"/>
                          </a:solidFill>
                        </a:rPr>
                        <a:t> 今後の</a:t>
                      </a:r>
                      <a:endParaRPr kumimoji="1" lang="en-US" altLang="ja-JP" sz="1600" b="1" dirty="0" smtClean="0">
                        <a:solidFill>
                          <a:schemeClr val="bg1"/>
                        </a:solidFill>
                      </a:endParaRPr>
                    </a:p>
                    <a:p>
                      <a:pPr marL="0" marR="0" lvl="0" indent="0" algn="l" defTabSz="914400" rtl="0" eaLnBrk="1" fontAlgn="auto" latinLnBrk="0" hangingPunct="1">
                        <a:lnSpc>
                          <a:spcPts val="1600"/>
                        </a:lnSpc>
                        <a:spcBef>
                          <a:spcPts val="0"/>
                        </a:spcBef>
                        <a:spcAft>
                          <a:spcPts val="0"/>
                        </a:spcAft>
                        <a:buClrTx/>
                        <a:buSzTx/>
                        <a:buFontTx/>
                        <a:buNone/>
                        <a:tabLst/>
                        <a:defRPr/>
                      </a:pPr>
                      <a:r>
                        <a:rPr kumimoji="1" lang="ja-JP" altLang="en-US" sz="1600" b="1" dirty="0" smtClean="0">
                          <a:solidFill>
                            <a:schemeClr val="bg1"/>
                          </a:solidFill>
                        </a:rPr>
                        <a:t> 取組予定</a:t>
                      </a:r>
                      <a:endParaRPr kumimoji="1"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smtClean="0">
                          <a:ln>
                            <a:noFill/>
                          </a:ln>
                          <a:solidFill>
                            <a:prstClr val="black"/>
                          </a:solidFill>
                          <a:effectLst/>
                          <a:uLnTx/>
                          <a:uFillTx/>
                          <a:latin typeface="游ゴシック" panose="020B0400000000000000" pitchFamily="50" charset="-128"/>
                          <a:ea typeface="+mn-ea"/>
                          <a:cs typeface="+mn-cs"/>
                        </a:rPr>
                        <a:t>《</a:t>
                      </a:r>
                      <a:r>
                        <a:rPr kumimoji="1" lang="ja-JP" altLang="en-US" sz="1200" b="1" i="0" u="sng" strike="noStrike" kern="1200" cap="none" spc="0" normalizeH="0" baseline="0" noProof="0" dirty="0" smtClean="0">
                          <a:ln>
                            <a:noFill/>
                          </a:ln>
                          <a:solidFill>
                            <a:prstClr val="black"/>
                          </a:solidFill>
                          <a:effectLst/>
                          <a:uLnTx/>
                          <a:uFillTx/>
                          <a:latin typeface="游ゴシック" panose="020B0400000000000000" pitchFamily="50" charset="-128"/>
                          <a:ea typeface="+mn-ea"/>
                          <a:cs typeface="+mn-cs"/>
                        </a:rPr>
                        <a:t>課題</a:t>
                      </a:r>
                      <a:r>
                        <a:rPr kumimoji="1" lang="en-US" altLang="ja-JP" sz="1200" b="1" i="0" u="none" strike="noStrike" kern="1200" cap="none" spc="0" normalizeH="0" baseline="0" noProof="0" dirty="0" smtClean="0">
                          <a:ln>
                            <a:noFill/>
                          </a:ln>
                          <a:solidFill>
                            <a:prstClr val="black"/>
                          </a:solidFill>
                          <a:effectLst/>
                          <a:uLnTx/>
                          <a:uFillTx/>
                          <a:latin typeface="游ゴシック" panose="020B0400000000000000" pitchFamily="50" charset="-128"/>
                          <a:ea typeface="+mn-ea"/>
                          <a:cs typeface="+mn-cs"/>
                        </a:rPr>
                        <a:t>》</a:t>
                      </a:r>
                      <a:endParaRPr kumimoji="1" lang="ja-JP" altLang="en-US" sz="1200" b="1" i="0" u="none" strike="noStrike" kern="1200" cap="none" spc="0" normalizeH="0" baseline="0" noProof="0" dirty="0" smtClean="0">
                        <a:ln>
                          <a:noFill/>
                        </a:ln>
                        <a:solidFill>
                          <a:prstClr val="black"/>
                        </a:solidFill>
                        <a:effectLst/>
                        <a:uLnTx/>
                        <a:uFillTx/>
                        <a:latin typeface="游ゴシック" panose="020B0400000000000000" pitchFamily="50" charset="-128"/>
                        <a:ea typeface="+mn-ea"/>
                        <a:cs typeface="+mn-cs"/>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dirty="0" smtClean="0">
                          <a:solidFill>
                            <a:schemeClr val="tx1"/>
                          </a:solidFill>
                          <a:latin typeface="+mn-ea"/>
                          <a:ea typeface="+mn-ea"/>
                        </a:rPr>
                        <a:t>■大阪府食育推進ネットワーク会議の活性化</a:t>
                      </a:r>
                      <a:endParaRPr kumimoji="1" lang="en-US" altLang="ja-JP" sz="1100" b="1" dirty="0" smtClean="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dirty="0" smtClean="0">
                          <a:solidFill>
                            <a:schemeClr val="tx1"/>
                          </a:solidFill>
                          <a:latin typeface="+mn-ea"/>
                          <a:ea typeface="+mn-ea"/>
                        </a:rPr>
                        <a:t>■企業等との連携強化</a:t>
                      </a: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smtClean="0">
                          <a:ln>
                            <a:noFill/>
                          </a:ln>
                          <a:solidFill>
                            <a:prstClr val="black"/>
                          </a:solidFill>
                          <a:effectLst/>
                          <a:uLnTx/>
                          <a:uFillTx/>
                          <a:latin typeface="游ゴシック" panose="020B0400000000000000" pitchFamily="50" charset="-128"/>
                          <a:ea typeface="+mn-ea"/>
                          <a:cs typeface="+mn-cs"/>
                        </a:rPr>
                        <a:t>《</a:t>
                      </a:r>
                      <a:r>
                        <a:rPr kumimoji="1" lang="ja-JP" altLang="en-US" sz="1200" b="1" i="0" u="sng" strike="noStrike" kern="1200" cap="none" spc="0" normalizeH="0" baseline="0" noProof="0" dirty="0" smtClean="0">
                          <a:ln>
                            <a:noFill/>
                          </a:ln>
                          <a:solidFill>
                            <a:prstClr val="black"/>
                          </a:solidFill>
                          <a:effectLst/>
                          <a:uLnTx/>
                          <a:uFillTx/>
                          <a:latin typeface="游ゴシック" panose="020B0400000000000000" pitchFamily="50" charset="-128"/>
                          <a:ea typeface="+mn-ea"/>
                          <a:cs typeface="+mn-cs"/>
                        </a:rPr>
                        <a:t>次年度の主な取組み</a:t>
                      </a:r>
                      <a:r>
                        <a:rPr kumimoji="1" lang="en-US" altLang="ja-JP" sz="1200" b="1" i="0" u="none" strike="noStrike" kern="1200" cap="none" spc="0" normalizeH="0" baseline="0" noProof="0" dirty="0" smtClean="0">
                          <a:ln>
                            <a:noFill/>
                          </a:ln>
                          <a:solidFill>
                            <a:prstClr val="black"/>
                          </a:solidFill>
                          <a:effectLst/>
                          <a:uLnTx/>
                          <a:uFillTx/>
                          <a:latin typeface="游ゴシック" panose="020B0400000000000000" pitchFamily="50" charset="-128"/>
                          <a:ea typeface="+mn-ea"/>
                          <a:cs typeface="+mn-cs"/>
                        </a:rPr>
                        <a:t>》</a:t>
                      </a: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dirty="0" smtClean="0">
                          <a:solidFill>
                            <a:schemeClr val="tx1"/>
                          </a:solidFill>
                          <a:latin typeface="+mn-ea"/>
                          <a:ea typeface="+mn-ea"/>
                        </a:rPr>
                        <a:t>■大阪府食育推進ネットワーク会議の活性化を図るとともに、企業等との連携を強化</a:t>
                      </a:r>
                      <a:endParaRPr kumimoji="1" lang="en-US" altLang="ja-JP" sz="1100" b="1" dirty="0" smtClean="0">
                        <a:solidFill>
                          <a:schemeClr val="tx1"/>
                        </a:solidFill>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414319985"/>
                  </a:ext>
                </a:extLst>
              </a:tr>
              <a:tr h="753036">
                <a:tc>
                  <a:txBody>
                    <a:bodyPr/>
                    <a:lstStyle/>
                    <a:p>
                      <a:pPr marL="0" marR="0" lvl="0" indent="0" algn="l" defTabSz="914400" rtl="0" eaLnBrk="1" fontAlgn="auto" latinLnBrk="0" hangingPunct="1">
                        <a:lnSpc>
                          <a:spcPts val="1600"/>
                        </a:lnSpc>
                        <a:spcBef>
                          <a:spcPts val="0"/>
                        </a:spcBef>
                        <a:spcAft>
                          <a:spcPts val="0"/>
                        </a:spcAft>
                        <a:buClrTx/>
                        <a:buSzTx/>
                        <a:buFontTx/>
                        <a:buNone/>
                        <a:tabLst/>
                        <a:defRPr/>
                      </a:pPr>
                      <a:r>
                        <a:rPr kumimoji="1" lang="ja-JP" altLang="en-US" sz="1600" b="1" dirty="0" smtClean="0">
                          <a:solidFill>
                            <a:schemeClr val="bg1"/>
                          </a:solidFill>
                        </a:rPr>
                        <a:t> 最終予算</a:t>
                      </a:r>
                      <a:endParaRPr kumimoji="1" lang="en-US" altLang="ja-JP" sz="1600" b="1" dirty="0" smtClean="0">
                        <a:solidFill>
                          <a:schemeClr val="bg1"/>
                        </a:solidFill>
                      </a:endParaRPr>
                    </a:p>
                    <a:p>
                      <a:pPr marL="0" marR="0" lvl="0" indent="0" algn="l" defTabSz="914400" rtl="0" eaLnBrk="1" fontAlgn="auto" latinLnBrk="0" hangingPunct="1">
                        <a:lnSpc>
                          <a:spcPts val="1600"/>
                        </a:lnSpc>
                        <a:spcBef>
                          <a:spcPts val="0"/>
                        </a:spcBef>
                        <a:spcAft>
                          <a:spcPts val="0"/>
                        </a:spcAft>
                        <a:buClrTx/>
                        <a:buSzTx/>
                        <a:buFontTx/>
                        <a:buNone/>
                        <a:tabLst/>
                        <a:defRPr/>
                      </a:pPr>
                      <a:r>
                        <a:rPr kumimoji="1" lang="zh-TW" altLang="en-US" sz="1200" b="1" i="0" u="none" strike="noStrike" kern="1200" cap="none" spc="0" normalizeH="0" baseline="0" noProof="0" dirty="0" smtClean="0">
                          <a:ln>
                            <a:noFill/>
                          </a:ln>
                          <a:solidFill>
                            <a:prstClr val="white"/>
                          </a:solidFill>
                          <a:effectLst/>
                          <a:uLnTx/>
                          <a:uFillTx/>
                          <a:latin typeface="游ゴシック" panose="020B0400000000000000" pitchFamily="50" charset="-128"/>
                          <a:ea typeface="游ゴシック" panose="020B0400000000000000" pitchFamily="50" charset="-128"/>
                          <a:cs typeface="+mn-cs"/>
                        </a:rPr>
                        <a:t>（主要事業）</a:t>
                      </a:r>
                      <a:endParaRPr kumimoji="1" lang="ja-JP" altLang="en-US" sz="1600" b="1" dirty="0">
                        <a:solidFill>
                          <a:schemeClr val="bg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r>
                        <a:rPr kumimoji="1" lang="ja-JP" altLang="en-US" sz="1100" b="1" dirty="0" smtClean="0">
                          <a:latin typeface="+mn-ea"/>
                          <a:ea typeface="+mn-ea"/>
                        </a:rPr>
                        <a:t>健康・栄養対策費　</a:t>
                      </a:r>
                      <a:r>
                        <a:rPr kumimoji="1" lang="en-US" altLang="ja-JP" sz="1100" b="1" dirty="0" smtClean="0">
                          <a:latin typeface="+mn-ea"/>
                          <a:ea typeface="+mn-ea"/>
                        </a:rPr>
                        <a:t>6,042</a:t>
                      </a:r>
                      <a:r>
                        <a:rPr kumimoji="1" lang="ja-JP" altLang="en-US" sz="1100" b="1" dirty="0" smtClean="0">
                          <a:latin typeface="+mn-ea"/>
                          <a:ea typeface="+mn-ea"/>
                        </a:rPr>
                        <a:t>千円（再掲）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49516140"/>
                  </a:ext>
                </a:extLst>
              </a:tr>
            </a:tbl>
          </a:graphicData>
        </a:graphic>
      </p:graphicFrame>
      <p:sp>
        <p:nvSpPr>
          <p:cNvPr id="13" name="正方形/長方形 12"/>
          <p:cNvSpPr/>
          <p:nvPr/>
        </p:nvSpPr>
        <p:spPr>
          <a:xfrm>
            <a:off x="256503" y="248384"/>
            <a:ext cx="7404392" cy="432000"/>
          </a:xfrm>
          <a:prstGeom prst="rect">
            <a:avLst/>
          </a:prstGeom>
          <a:solidFill>
            <a:srgbClr val="002060"/>
          </a:solidFill>
        </p:spPr>
        <p:txBody>
          <a:bodyPr wrap="square" anchor="ctr">
            <a:spAutoFit/>
          </a:bodyPr>
          <a:lstStyle/>
          <a:p>
            <a:pPr>
              <a:lnSpc>
                <a:spcPts val="2000"/>
              </a:lnSpc>
            </a:pPr>
            <a:r>
              <a:rPr kumimoji="1" lang="ja-JP" altLang="en-US" sz="2000" b="1" dirty="0" smtClean="0">
                <a:solidFill>
                  <a:schemeClr val="bg1"/>
                </a:solidFill>
                <a:latin typeface="游ゴシック" panose="020B0400000000000000" pitchFamily="50" charset="-128"/>
                <a:ea typeface="游ゴシック" panose="020B0400000000000000" pitchFamily="50" charset="-128"/>
              </a:rPr>
              <a:t>（２）多様な主体が参画したネットワークの強化　</a:t>
            </a:r>
            <a:r>
              <a:rPr kumimoji="1" lang="ja-JP" altLang="en-US" b="1" dirty="0" smtClean="0">
                <a:solidFill>
                  <a:schemeClr val="bg1"/>
                </a:solidFill>
                <a:latin typeface="游ゴシック" panose="020B0400000000000000" pitchFamily="50" charset="-128"/>
                <a:ea typeface="游ゴシック" panose="020B0400000000000000" pitchFamily="50" charset="-128"/>
              </a:rPr>
              <a:t>計画</a:t>
            </a:r>
            <a:r>
              <a:rPr kumimoji="1" lang="en-US" altLang="ja-JP" b="1" dirty="0">
                <a:solidFill>
                  <a:schemeClr val="bg1"/>
                </a:solidFill>
                <a:latin typeface="游ゴシック" panose="020B0400000000000000" pitchFamily="50" charset="-128"/>
                <a:ea typeface="游ゴシック" panose="020B0400000000000000" pitchFamily="50" charset="-128"/>
              </a:rPr>
              <a:t>P52</a:t>
            </a:r>
            <a:r>
              <a:rPr kumimoji="1" lang="en-US" altLang="ja-JP" sz="2000" b="1" dirty="0">
                <a:solidFill>
                  <a:schemeClr val="bg1"/>
                </a:solidFill>
                <a:latin typeface="游ゴシック" panose="020B0400000000000000" pitchFamily="50" charset="-128"/>
                <a:ea typeface="游ゴシック" panose="020B0400000000000000" pitchFamily="50" charset="-128"/>
              </a:rPr>
              <a:t> </a:t>
            </a:r>
            <a:r>
              <a:rPr kumimoji="1" lang="ja-JP" altLang="en-US" sz="2000" b="1" dirty="0" smtClean="0">
                <a:solidFill>
                  <a:schemeClr val="bg1"/>
                </a:solidFill>
                <a:latin typeface="Meiryo UI" panose="020B0604030504040204" pitchFamily="50" charset="-128"/>
                <a:ea typeface="Meiryo UI" panose="020B0604030504040204" pitchFamily="50" charset="-128"/>
              </a:rPr>
              <a:t>　　　</a:t>
            </a:r>
            <a:endParaRPr kumimoji="1" lang="en-US" altLang="ja-JP" sz="2000" b="1" dirty="0">
              <a:solidFill>
                <a:schemeClr val="bg1"/>
              </a:solidFill>
              <a:latin typeface="Meiryo UI" panose="020B0604030504040204" pitchFamily="50" charset="-128"/>
              <a:ea typeface="Meiryo UI" panose="020B0604030504040204" pitchFamily="50" charset="-128"/>
            </a:endParaRPr>
          </a:p>
        </p:txBody>
      </p:sp>
      <p:grpSp>
        <p:nvGrpSpPr>
          <p:cNvPr id="7" name="グループ化 6"/>
          <p:cNvGrpSpPr/>
          <p:nvPr/>
        </p:nvGrpSpPr>
        <p:grpSpPr>
          <a:xfrm>
            <a:off x="8336899" y="628388"/>
            <a:ext cx="1188525" cy="864000"/>
            <a:chOff x="8151251" y="1180677"/>
            <a:chExt cx="1188525" cy="864000"/>
          </a:xfrm>
        </p:grpSpPr>
        <p:sp>
          <p:nvSpPr>
            <p:cNvPr id="10" name="角丸四角形 9"/>
            <p:cNvSpPr/>
            <p:nvPr/>
          </p:nvSpPr>
          <p:spPr>
            <a:xfrm>
              <a:off x="8151251" y="1180677"/>
              <a:ext cx="1188525" cy="864000"/>
            </a:xfrm>
            <a:prstGeom prst="roundRect">
              <a:avLst/>
            </a:prstGeom>
            <a:solidFill>
              <a:schemeClr val="accent1"/>
            </a:solidFill>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grpSp>
          <p:nvGrpSpPr>
            <p:cNvPr id="14" name="グループ化 13"/>
            <p:cNvGrpSpPr/>
            <p:nvPr/>
          </p:nvGrpSpPr>
          <p:grpSpPr>
            <a:xfrm>
              <a:off x="8222623" y="1257537"/>
              <a:ext cx="1058662" cy="720145"/>
              <a:chOff x="511927" y="2809410"/>
              <a:chExt cx="1110811" cy="770916"/>
            </a:xfrm>
          </p:grpSpPr>
          <p:sp>
            <p:nvSpPr>
              <p:cNvPr id="15" name="角丸四角形 14"/>
              <p:cNvSpPr/>
              <p:nvPr/>
            </p:nvSpPr>
            <p:spPr>
              <a:xfrm>
                <a:off x="511927" y="2809410"/>
                <a:ext cx="1097298" cy="770916"/>
              </a:xfrm>
              <a:prstGeom prst="round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1200" b="1" dirty="0"/>
                  <a:t>本</a:t>
                </a:r>
                <a:r>
                  <a:rPr kumimoji="1" lang="ja-JP" altLang="en-US" sz="1200" b="1" dirty="0" smtClean="0"/>
                  <a:t>年度評価</a:t>
                </a:r>
                <a:endParaRPr kumimoji="1" lang="en-US" altLang="ja-JP" sz="1200" b="1" dirty="0" smtClean="0"/>
              </a:p>
              <a:p>
                <a:pPr algn="ctr">
                  <a:lnSpc>
                    <a:spcPts val="200"/>
                  </a:lnSpc>
                </a:pPr>
                <a:endParaRPr kumimoji="1" lang="en-US" altLang="ja-JP" sz="1200" dirty="0" smtClean="0"/>
              </a:p>
              <a:p>
                <a:pPr algn="ctr"/>
                <a:r>
                  <a:rPr kumimoji="1" lang="ja-JP" altLang="en-US" sz="1400" b="1" dirty="0"/>
                  <a:t>概ね</a:t>
                </a:r>
                <a:r>
                  <a:rPr kumimoji="1" lang="ja-JP" altLang="en-US" sz="1400" b="1" dirty="0" smtClean="0"/>
                  <a:t>予定</a:t>
                </a:r>
                <a:endParaRPr kumimoji="1" lang="en-US" altLang="ja-JP" sz="1400" b="1" dirty="0" smtClean="0"/>
              </a:p>
              <a:p>
                <a:pPr algn="ctr"/>
                <a:r>
                  <a:rPr kumimoji="1" lang="ja-JP" altLang="en-US" sz="1400" b="1" dirty="0" smtClean="0"/>
                  <a:t>どおり</a:t>
                </a:r>
                <a:endParaRPr kumimoji="1" lang="ja-JP" altLang="en-US" sz="1400" b="1" dirty="0"/>
              </a:p>
            </p:txBody>
          </p:sp>
          <p:cxnSp>
            <p:nvCxnSpPr>
              <p:cNvPr id="16" name="直線コネクタ 15"/>
              <p:cNvCxnSpPr/>
              <p:nvPr/>
            </p:nvCxnSpPr>
            <p:spPr>
              <a:xfrm>
                <a:off x="525439" y="3052293"/>
                <a:ext cx="1097299"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spTree>
    <p:extLst>
      <p:ext uri="{BB962C8B-B14F-4D97-AF65-F5344CB8AC3E}">
        <p14:creationId xmlns:p14="http://schemas.microsoft.com/office/powerpoint/2010/main" val="405910877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正方形/長方形 7"/>
          <p:cNvSpPr/>
          <p:nvPr/>
        </p:nvSpPr>
        <p:spPr>
          <a:xfrm>
            <a:off x="269852" y="878847"/>
            <a:ext cx="9360000" cy="5832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solidFill>
                <a:schemeClr val="tx1"/>
              </a:solidFill>
            </a:endParaRPr>
          </a:p>
        </p:txBody>
      </p:sp>
      <p:sp>
        <p:nvSpPr>
          <p:cNvPr id="13" name="正方形/長方形 12">
            <a:extLst>
              <a:ext uri="{FF2B5EF4-FFF2-40B4-BE49-F238E27FC236}">
                <a16:creationId xmlns:a16="http://schemas.microsoft.com/office/drawing/2014/main" id="{61AE0CBE-3210-41DD-A171-4385B749CD55}"/>
              </a:ext>
            </a:extLst>
          </p:cNvPr>
          <p:cNvSpPr/>
          <p:nvPr/>
        </p:nvSpPr>
        <p:spPr>
          <a:xfrm>
            <a:off x="0" y="0"/>
            <a:ext cx="9906000" cy="576000"/>
          </a:xfrm>
          <a:prstGeom prst="rect">
            <a:avLst/>
          </a:prstGeom>
          <a:gradFill flip="none" rotWithShape="1">
            <a:gsLst>
              <a:gs pos="50000">
                <a:srgbClr val="7DA8DB">
                  <a:lumMod val="20000"/>
                  <a:lumOff val="80000"/>
                </a:srgbClr>
              </a:gs>
              <a:gs pos="0">
                <a:schemeClr val="accent1">
                  <a:lumMod val="0"/>
                </a:schemeClr>
              </a:gs>
              <a:gs pos="20000">
                <a:schemeClr val="accent5">
                  <a:lumMod val="50000"/>
                  <a:lumOff val="50000"/>
                </a:schemeClr>
              </a:gs>
              <a:gs pos="80000">
                <a:srgbClr val="7395D3">
                  <a:lumMod val="50000"/>
                  <a:lumOff val="50000"/>
                </a:srgbClr>
              </a:gs>
              <a:gs pos="100000">
                <a:schemeClr val="accent1">
                  <a:lumMod val="0"/>
                </a:schemeClr>
              </a:gs>
            </a:gsLst>
            <a:lin ang="5400000" scaled="0"/>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b="1" dirty="0" smtClean="0">
                <a:solidFill>
                  <a:schemeClr val="tx1"/>
                </a:solidFill>
                <a:latin typeface="Meiryo UI" panose="020B0604030504040204" pitchFamily="50" charset="-128"/>
                <a:ea typeface="Meiryo UI" panose="020B0604030504040204" pitchFamily="50" charset="-128"/>
              </a:rPr>
              <a:t>１　健康的な食生活の実践と食に関する理解の促進</a:t>
            </a:r>
            <a:endParaRPr kumimoji="1" lang="ja-JP" altLang="en-US" sz="2000" b="1" dirty="0">
              <a:solidFill>
                <a:schemeClr val="tx1"/>
              </a:solidFill>
              <a:latin typeface="Meiryo UI" panose="020B0604030504040204" pitchFamily="50" charset="-128"/>
              <a:ea typeface="Meiryo UI" panose="020B0604030504040204" pitchFamily="50" charset="-128"/>
            </a:endParaRPr>
          </a:p>
        </p:txBody>
      </p:sp>
      <p:cxnSp>
        <p:nvCxnSpPr>
          <p:cNvPr id="6" name="直線コネクタ 5"/>
          <p:cNvCxnSpPr/>
          <p:nvPr/>
        </p:nvCxnSpPr>
        <p:spPr>
          <a:xfrm>
            <a:off x="9614647" y="1243661"/>
            <a:ext cx="0" cy="0"/>
          </a:xfrm>
          <a:prstGeom prst="line">
            <a:avLst/>
          </a:prstGeom>
        </p:spPr>
        <p:style>
          <a:lnRef idx="1">
            <a:schemeClr val="accent1"/>
          </a:lnRef>
          <a:fillRef idx="0">
            <a:schemeClr val="accent1"/>
          </a:fillRef>
          <a:effectRef idx="0">
            <a:schemeClr val="accent1"/>
          </a:effectRef>
          <a:fontRef idx="minor">
            <a:schemeClr val="tx1"/>
          </a:fontRef>
        </p:style>
      </p:cxnSp>
      <p:sp>
        <p:nvSpPr>
          <p:cNvPr id="9" name="正方形/長方形 8"/>
          <p:cNvSpPr/>
          <p:nvPr/>
        </p:nvSpPr>
        <p:spPr>
          <a:xfrm>
            <a:off x="259553" y="762147"/>
            <a:ext cx="7404392" cy="432000"/>
          </a:xfrm>
          <a:prstGeom prst="rect">
            <a:avLst/>
          </a:prstGeom>
          <a:solidFill>
            <a:srgbClr val="002060"/>
          </a:solidFill>
        </p:spPr>
        <p:txBody>
          <a:bodyPr wrap="square" anchor="ctr">
            <a:spAutoFit/>
          </a:bodyPr>
          <a:lstStyle/>
          <a:p>
            <a:pPr>
              <a:lnSpc>
                <a:spcPts val="2000"/>
              </a:lnSpc>
            </a:pPr>
            <a:r>
              <a:rPr kumimoji="1" lang="ja-JP" altLang="en-US" sz="2000" b="1" dirty="0" smtClean="0">
                <a:ln w="0"/>
                <a:solidFill>
                  <a:schemeClr val="bg1"/>
                </a:solidFill>
                <a:effectLst>
                  <a:outerShdw blurRad="38100" dist="19050" dir="2700000" algn="tl" rotWithShape="0">
                    <a:schemeClr val="dk1">
                      <a:alpha val="40000"/>
                    </a:schemeClr>
                  </a:outerShdw>
                </a:effectLst>
                <a:latin typeface="游ゴシック" panose="020B0400000000000000" pitchFamily="50" charset="-128"/>
                <a:ea typeface="游ゴシック" panose="020B0400000000000000" pitchFamily="50" charset="-128"/>
              </a:rPr>
              <a:t>（１）健康的な食生活の実践の促進　</a:t>
            </a:r>
            <a:r>
              <a:rPr kumimoji="1" lang="ja-JP" altLang="en-US" b="1" dirty="0" smtClean="0">
                <a:solidFill>
                  <a:schemeClr val="bg1"/>
                </a:solidFill>
                <a:latin typeface="游ゴシック" panose="020B0400000000000000" pitchFamily="50" charset="-128"/>
                <a:ea typeface="游ゴシック" panose="020B0400000000000000" pitchFamily="50" charset="-128"/>
              </a:rPr>
              <a:t>計画Ｐ</a:t>
            </a:r>
            <a:r>
              <a:rPr kumimoji="1" lang="en-US" altLang="ja-JP" b="1" dirty="0" smtClean="0">
                <a:solidFill>
                  <a:schemeClr val="bg1"/>
                </a:solidFill>
                <a:latin typeface="游ゴシック" panose="020B0400000000000000" pitchFamily="50" charset="-128"/>
                <a:ea typeface="游ゴシック" panose="020B0400000000000000" pitchFamily="50" charset="-128"/>
              </a:rPr>
              <a:t>31</a:t>
            </a:r>
            <a:endParaRPr kumimoji="1" lang="en-US" altLang="ja-JP" b="1" dirty="0">
              <a:solidFill>
                <a:schemeClr val="bg1"/>
              </a:solidFill>
              <a:latin typeface="游ゴシック" panose="020B0400000000000000" pitchFamily="50" charset="-128"/>
              <a:ea typeface="游ゴシック" panose="020B0400000000000000" pitchFamily="50" charset="-128"/>
            </a:endParaRPr>
          </a:p>
        </p:txBody>
      </p:sp>
      <p:sp>
        <p:nvSpPr>
          <p:cNvPr id="7" name="正方形/長方形 6"/>
          <p:cNvSpPr/>
          <p:nvPr/>
        </p:nvSpPr>
        <p:spPr>
          <a:xfrm>
            <a:off x="273000" y="1293526"/>
            <a:ext cx="2080235" cy="266996"/>
          </a:xfrm>
          <a:prstGeom prst="rect">
            <a:avLst/>
          </a:prstGeom>
        </p:spPr>
        <p:txBody>
          <a:bodyPr wrap="square" lIns="36000" tIns="72000" rIns="36000" bIns="36000" anchor="ctr">
            <a:noAutofit/>
          </a:bodyPr>
          <a:lstStyle/>
          <a:p>
            <a:r>
              <a:rPr lang="en-US" altLang="ja-JP" sz="1600" b="1" dirty="0" smtClean="0">
                <a:latin typeface="+mn-ea"/>
              </a:rPr>
              <a:t>【</a:t>
            </a:r>
            <a:r>
              <a:rPr lang="ja-JP" altLang="en-US" sz="1600" b="1" dirty="0" smtClean="0">
                <a:latin typeface="+mn-ea"/>
              </a:rPr>
              <a:t>府民の行動目標</a:t>
            </a:r>
            <a:r>
              <a:rPr lang="en-US" altLang="ja-JP" sz="1600" b="1" dirty="0">
                <a:latin typeface="+mn-ea"/>
              </a:rPr>
              <a:t>】</a:t>
            </a:r>
            <a:endParaRPr lang="ja-JP" altLang="en-US" sz="1600" b="1" dirty="0">
              <a:latin typeface="+mn-ea"/>
            </a:endParaRPr>
          </a:p>
        </p:txBody>
      </p:sp>
      <p:sp>
        <p:nvSpPr>
          <p:cNvPr id="14" name="Text Box 109" descr="生涯を通じて健やかな生活を送ることができるよう、栄養バランスのとれた食事、朝食や野菜摂取、食塩をとりすぎないこと、よく噛んで食べること、適正体重等の重要性を理解し、習慣的に実践します。" title="府民の行動目標"/>
          <p:cNvSpPr txBox="1">
            <a:spLocks noChangeArrowheads="1"/>
          </p:cNvSpPr>
          <p:nvPr/>
        </p:nvSpPr>
        <p:spPr bwMode="auto">
          <a:xfrm>
            <a:off x="372207" y="1613222"/>
            <a:ext cx="8640000" cy="462612"/>
          </a:xfrm>
          <a:prstGeom prst="rect">
            <a:avLst/>
          </a:prstGeom>
          <a:noFill/>
          <a:ln>
            <a:noFill/>
          </a:ln>
          <a:extLst/>
        </p:spPr>
        <p:txBody>
          <a:bodyPr rot="0" vert="horz" wrap="square" lIns="74295" tIns="8890" rIns="74295" bIns="8890" anchor="t" anchorCtr="0" upright="1">
            <a:noAutofit/>
          </a:bodyPr>
          <a:lstStyle/>
          <a:p>
            <a:pPr marL="139700" indent="-139700" algn="just">
              <a:lnSpc>
                <a:spcPts val="1700"/>
              </a:lnSpc>
              <a:spcAft>
                <a:spcPts val="0"/>
              </a:spcAft>
            </a:pPr>
            <a:r>
              <a:rPr lang="ja-JP" sz="1200" b="1" kern="100" dirty="0">
                <a:effectLst/>
                <a:latin typeface="+mn-ea"/>
                <a:cs typeface="Microsoft Himalaya" panose="01010100010101010101" pitchFamily="2" charset="0"/>
              </a:rPr>
              <a:t>▽生涯を通じて健やかな生活を送ることができるよう、栄養バランスのとれた食事、朝食や野菜摂取、食塩をとりすぎないこと、よく噛んで食べること、適正体重等の重要性を理解し、習慣的に実践します。</a:t>
            </a:r>
            <a:endParaRPr lang="ja-JP" sz="1100" b="1" kern="100" dirty="0">
              <a:effectLst/>
              <a:latin typeface="+mn-ea"/>
              <a:cs typeface="Microsoft Himalaya" panose="01010100010101010101" pitchFamily="2" charset="0"/>
            </a:endParaRPr>
          </a:p>
        </p:txBody>
      </p:sp>
      <p:graphicFrame>
        <p:nvGraphicFramePr>
          <p:cNvPr id="11" name="表 10"/>
          <p:cNvGraphicFramePr>
            <a:graphicFrameLocks noGrp="1"/>
          </p:cNvGraphicFramePr>
          <p:nvPr>
            <p:extLst>
              <p:ext uri="{D42A27DB-BD31-4B8C-83A1-F6EECF244321}">
                <p14:modId xmlns:p14="http://schemas.microsoft.com/office/powerpoint/2010/main" val="3183379668"/>
              </p:ext>
            </p:extLst>
          </p:nvPr>
        </p:nvGraphicFramePr>
        <p:xfrm>
          <a:off x="591969" y="2086905"/>
          <a:ext cx="8460000" cy="1429254"/>
        </p:xfrm>
        <a:graphic>
          <a:graphicData uri="http://schemas.openxmlformats.org/drawingml/2006/table">
            <a:tbl>
              <a:tblPr firstRow="1" bandRow="1">
                <a:tableStyleId>{5940675A-B579-460E-94D1-54222C63F5DA}</a:tableStyleId>
              </a:tblPr>
              <a:tblGrid>
                <a:gridCol w="540000">
                  <a:extLst>
                    <a:ext uri="{9D8B030D-6E8A-4147-A177-3AD203B41FA5}">
                      <a16:colId xmlns:a16="http://schemas.microsoft.com/office/drawing/2014/main" val="2915326736"/>
                    </a:ext>
                  </a:extLst>
                </a:gridCol>
                <a:gridCol w="1800000">
                  <a:extLst>
                    <a:ext uri="{9D8B030D-6E8A-4147-A177-3AD203B41FA5}">
                      <a16:colId xmlns:a16="http://schemas.microsoft.com/office/drawing/2014/main" val="2573364579"/>
                    </a:ext>
                  </a:extLst>
                </a:gridCol>
                <a:gridCol w="6120000">
                  <a:extLst>
                    <a:ext uri="{9D8B030D-6E8A-4147-A177-3AD203B41FA5}">
                      <a16:colId xmlns:a16="http://schemas.microsoft.com/office/drawing/2014/main" val="4073086637"/>
                    </a:ext>
                  </a:extLst>
                </a:gridCol>
              </a:tblGrid>
              <a:tr h="476418">
                <a:tc row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smtClean="0">
                          <a:ln>
                            <a:noFill/>
                          </a:ln>
                          <a:solidFill>
                            <a:prstClr val="white"/>
                          </a:solidFill>
                          <a:effectLst/>
                          <a:uLnTx/>
                          <a:uFillTx/>
                          <a:latin typeface="Meiryo UI" panose="020B0604030504040204" pitchFamily="50" charset="-128"/>
                          <a:ea typeface="Meiryo UI" panose="020B0604030504040204" pitchFamily="50" charset="-128"/>
                          <a:cs typeface="+mn-cs"/>
                        </a:rPr>
                        <a:t>ライフステージに</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smtClean="0">
                          <a:ln>
                            <a:noFill/>
                          </a:ln>
                          <a:solidFill>
                            <a:prstClr val="white"/>
                          </a:solidFill>
                          <a:effectLst/>
                          <a:uLnTx/>
                          <a:uFillTx/>
                          <a:latin typeface="Meiryo UI" panose="020B0604030504040204" pitchFamily="50" charset="-128"/>
                          <a:ea typeface="Meiryo UI" panose="020B0604030504040204" pitchFamily="50" charset="-128"/>
                          <a:cs typeface="+mn-cs"/>
                        </a:rPr>
                        <a:t>応じた健康行動</a:t>
                      </a:r>
                    </a:p>
                  </a:txBody>
                  <a:tcPr marL="72000" marR="36000" marT="72000" marB="72000" vert="ea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50000"/>
                      </a:schemeClr>
                    </a:solidFill>
                  </a:tcPr>
                </a:tc>
                <a:tc>
                  <a:txBody>
                    <a:bodyPr/>
                    <a:lstStyle/>
                    <a:p>
                      <a:pPr algn="ctr">
                        <a:lnSpc>
                          <a:spcPts val="1700"/>
                        </a:lnSpc>
                        <a:spcAft>
                          <a:spcPts val="0"/>
                        </a:spcAft>
                      </a:pPr>
                      <a:r>
                        <a:rPr lang="ja-JP" sz="1200" b="1" kern="100" dirty="0">
                          <a:solidFill>
                            <a:srgbClr val="000000"/>
                          </a:solidFill>
                          <a:effectLst/>
                          <a:latin typeface="+mn-ea"/>
                          <a:ea typeface="+mn-ea"/>
                          <a:cs typeface="Times New Roman" panose="02020603050405020304" pitchFamily="18" charset="0"/>
                        </a:rPr>
                        <a:t>乳幼児期～学齢期</a:t>
                      </a:r>
                      <a:endParaRPr lang="ja-JP" sz="1200" b="1" kern="100" dirty="0">
                        <a:effectLst/>
                        <a:latin typeface="+mn-ea"/>
                        <a:ea typeface="+mn-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algn="just">
                        <a:lnSpc>
                          <a:spcPts val="1400"/>
                        </a:lnSpc>
                        <a:spcAft>
                          <a:spcPts val="0"/>
                        </a:spcAft>
                      </a:pPr>
                      <a:r>
                        <a:rPr lang="ja-JP" sz="1200" b="1" kern="100" dirty="0">
                          <a:solidFill>
                            <a:srgbClr val="000000"/>
                          </a:solidFill>
                          <a:effectLst/>
                          <a:latin typeface="+mn-ea"/>
                          <a:ea typeface="+mn-ea"/>
                          <a:cs typeface="Times New Roman" panose="02020603050405020304" pitchFamily="18" charset="0"/>
                        </a:rPr>
                        <a:t>食べることを楽しみ、栄養・食の大切さを学び、成長段階に応じて望ましい食習慣</a:t>
                      </a:r>
                      <a:r>
                        <a:rPr lang="ja-JP" sz="1200" b="1" kern="100" dirty="0" smtClean="0">
                          <a:solidFill>
                            <a:srgbClr val="000000"/>
                          </a:solidFill>
                          <a:effectLst/>
                          <a:latin typeface="+mn-ea"/>
                          <a:ea typeface="+mn-ea"/>
                          <a:cs typeface="Times New Roman" panose="02020603050405020304" pitchFamily="18" charset="0"/>
                        </a:rPr>
                        <a:t>を</a:t>
                      </a:r>
                      <a:endParaRPr lang="en-US" altLang="ja-JP" sz="1200" b="1" kern="100" dirty="0" smtClean="0">
                        <a:solidFill>
                          <a:srgbClr val="000000"/>
                        </a:solidFill>
                        <a:effectLst/>
                        <a:latin typeface="+mn-ea"/>
                        <a:ea typeface="+mn-ea"/>
                        <a:cs typeface="Times New Roman" panose="02020603050405020304" pitchFamily="18" charset="0"/>
                      </a:endParaRPr>
                    </a:p>
                    <a:p>
                      <a:pPr algn="just">
                        <a:lnSpc>
                          <a:spcPts val="1400"/>
                        </a:lnSpc>
                        <a:spcAft>
                          <a:spcPts val="0"/>
                        </a:spcAft>
                      </a:pPr>
                      <a:r>
                        <a:rPr lang="ja-JP" sz="1200" b="1" kern="100" dirty="0" smtClean="0">
                          <a:solidFill>
                            <a:srgbClr val="000000"/>
                          </a:solidFill>
                          <a:effectLst/>
                          <a:latin typeface="+mn-ea"/>
                          <a:ea typeface="+mn-ea"/>
                          <a:cs typeface="Times New Roman" panose="02020603050405020304" pitchFamily="18" charset="0"/>
                        </a:rPr>
                        <a:t>身</a:t>
                      </a:r>
                      <a:r>
                        <a:rPr lang="ja-JP" sz="1200" b="1" kern="100" dirty="0">
                          <a:solidFill>
                            <a:srgbClr val="000000"/>
                          </a:solidFill>
                          <a:effectLst/>
                          <a:latin typeface="+mn-ea"/>
                          <a:ea typeface="+mn-ea"/>
                          <a:cs typeface="Times New Roman" panose="02020603050405020304" pitchFamily="18" charset="0"/>
                        </a:rPr>
                        <a:t>につけます。</a:t>
                      </a:r>
                      <a:endParaRPr lang="ja-JP" sz="1200" b="1" kern="100" dirty="0">
                        <a:effectLst/>
                        <a:latin typeface="+mn-ea"/>
                        <a:ea typeface="+mn-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363311713"/>
                  </a:ext>
                </a:extLst>
              </a:tr>
              <a:tr h="476418">
                <a:tc vMerge="1">
                  <a:txBody>
                    <a:bodyPr/>
                    <a:lstStyle/>
                    <a:p>
                      <a:pPr algn="ctr"/>
                      <a:endParaRPr kumimoji="1" lang="ja-JP" altLang="en-US" sz="1200" b="0" dirty="0">
                        <a:solidFill>
                          <a:schemeClr val="tx1"/>
                        </a:solidFill>
                        <a:latin typeface="+mn-ea"/>
                        <a:ea typeface="+mn-ea"/>
                      </a:endParaRPr>
                    </a:p>
                  </a:txBody>
                  <a:tcPr marL="72000" marR="36000" marT="72000" marB="72000" anchor="ctr">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solidFill>
                      <a:srgbClr val="FFFF99"/>
                    </a:solidFill>
                  </a:tcPr>
                </a:tc>
                <a:tc>
                  <a:txBody>
                    <a:bodyPr/>
                    <a:lstStyle/>
                    <a:p>
                      <a:pPr algn="ctr">
                        <a:lnSpc>
                          <a:spcPts val="1700"/>
                        </a:lnSpc>
                        <a:spcAft>
                          <a:spcPts val="0"/>
                        </a:spcAft>
                      </a:pPr>
                      <a:r>
                        <a:rPr lang="ja-JP" sz="1200" b="1" kern="100" dirty="0">
                          <a:effectLst/>
                          <a:latin typeface="+mn-ea"/>
                          <a:ea typeface="+mn-ea"/>
                          <a:cs typeface="Times New Roman" panose="02020603050405020304" pitchFamily="18" charset="0"/>
                        </a:rPr>
                        <a:t>青年期～成人期</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marL="133350" indent="-133350" algn="just">
                        <a:lnSpc>
                          <a:spcPts val="1400"/>
                        </a:lnSpc>
                        <a:spcAft>
                          <a:spcPts val="0"/>
                        </a:spcAft>
                      </a:pPr>
                      <a:r>
                        <a:rPr lang="ja-JP" sz="1200" b="1" kern="100" dirty="0">
                          <a:solidFill>
                            <a:srgbClr val="000000"/>
                          </a:solidFill>
                          <a:effectLst/>
                          <a:latin typeface="+mn-ea"/>
                          <a:ea typeface="+mn-ea"/>
                          <a:cs typeface="Times New Roman" panose="02020603050405020304" pitchFamily="18" charset="0"/>
                        </a:rPr>
                        <a:t>自分のライフスタイルに合った健康的な食生活を実践します。</a:t>
                      </a:r>
                      <a:endParaRPr lang="ja-JP" sz="1200" b="1" kern="100" dirty="0">
                        <a:effectLst/>
                        <a:latin typeface="+mn-ea"/>
                        <a:ea typeface="+mn-ea"/>
                        <a:cs typeface="Times New Roman" panose="02020603050405020304" pitchFamily="18" charset="0"/>
                      </a:endParaRPr>
                    </a:p>
                    <a:p>
                      <a:pPr algn="just">
                        <a:lnSpc>
                          <a:spcPts val="1400"/>
                        </a:lnSpc>
                        <a:spcAft>
                          <a:spcPts val="0"/>
                        </a:spcAft>
                      </a:pPr>
                      <a:r>
                        <a:rPr lang="ja-JP" sz="1200" b="1" kern="100" dirty="0">
                          <a:solidFill>
                            <a:srgbClr val="000000"/>
                          </a:solidFill>
                          <a:effectLst/>
                          <a:latin typeface="+mn-ea"/>
                          <a:ea typeface="+mn-ea"/>
                          <a:cs typeface="Times New Roman" panose="02020603050405020304" pitchFamily="18" charset="0"/>
                        </a:rPr>
                        <a:t>生活習慣病の発症・重症化に留意し、健康的な食生活を実践</a:t>
                      </a:r>
                      <a:r>
                        <a:rPr lang="ja-JP" sz="1200" b="1" kern="100" dirty="0" smtClean="0">
                          <a:solidFill>
                            <a:srgbClr val="000000"/>
                          </a:solidFill>
                          <a:effectLst/>
                          <a:latin typeface="+mn-ea"/>
                          <a:ea typeface="+mn-ea"/>
                          <a:cs typeface="Times New Roman" panose="02020603050405020304" pitchFamily="18" charset="0"/>
                        </a:rPr>
                        <a:t>・維持</a:t>
                      </a:r>
                      <a:r>
                        <a:rPr lang="ja-JP" sz="1200" b="1" kern="100" dirty="0">
                          <a:solidFill>
                            <a:srgbClr val="000000"/>
                          </a:solidFill>
                          <a:effectLst/>
                          <a:latin typeface="+mn-ea"/>
                          <a:ea typeface="+mn-ea"/>
                          <a:cs typeface="Times New Roman" panose="02020603050405020304" pitchFamily="18" charset="0"/>
                        </a:rPr>
                        <a:t>します。</a:t>
                      </a:r>
                      <a:endParaRPr lang="ja-JP" sz="1200" b="1" kern="100" dirty="0">
                        <a:effectLst/>
                        <a:latin typeface="+mn-ea"/>
                        <a:ea typeface="+mn-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870916915"/>
                  </a:ext>
                </a:extLst>
              </a:tr>
              <a:tr h="476418">
                <a:tc vMerge="1">
                  <a:txBody>
                    <a:bodyPr/>
                    <a:lstStyle/>
                    <a:p>
                      <a:pPr algn="ctr"/>
                      <a:endParaRPr kumimoji="1" lang="ja-JP" altLang="en-US" sz="1200" b="0" dirty="0">
                        <a:solidFill>
                          <a:schemeClr val="tx1"/>
                        </a:solidFill>
                        <a:latin typeface="+mn-ea"/>
                        <a:ea typeface="+mn-ea"/>
                      </a:endParaRPr>
                    </a:p>
                  </a:txBody>
                  <a:tcPr marL="72000" marR="36000" marT="72000" marB="72000" anchor="ctr">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solidFill>
                      <a:srgbClr val="FFFF99"/>
                    </a:solidFill>
                  </a:tcPr>
                </a:tc>
                <a:tc>
                  <a:txBody>
                    <a:bodyPr/>
                    <a:lstStyle/>
                    <a:p>
                      <a:pPr algn="ctr">
                        <a:lnSpc>
                          <a:spcPts val="1700"/>
                        </a:lnSpc>
                        <a:spcAft>
                          <a:spcPts val="0"/>
                        </a:spcAft>
                      </a:pPr>
                      <a:r>
                        <a:rPr lang="ja-JP" sz="1200" b="1" kern="100" dirty="0">
                          <a:solidFill>
                            <a:srgbClr val="000000"/>
                          </a:solidFill>
                          <a:effectLst/>
                          <a:latin typeface="+mn-ea"/>
                          <a:ea typeface="+mn-ea"/>
                          <a:cs typeface="Times New Roman" panose="02020603050405020304" pitchFamily="18" charset="0"/>
                        </a:rPr>
                        <a:t>高齢期</a:t>
                      </a:r>
                      <a:endParaRPr lang="ja-JP" sz="1200" b="1" kern="100" dirty="0">
                        <a:effectLst/>
                        <a:latin typeface="+mn-ea"/>
                        <a:ea typeface="+mn-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algn="just">
                        <a:lnSpc>
                          <a:spcPts val="1400"/>
                        </a:lnSpc>
                        <a:spcAft>
                          <a:spcPts val="0"/>
                        </a:spcAft>
                      </a:pPr>
                      <a:r>
                        <a:rPr lang="ja-JP" sz="1200" b="1" kern="100" dirty="0">
                          <a:solidFill>
                            <a:srgbClr val="000000"/>
                          </a:solidFill>
                          <a:effectLst/>
                          <a:latin typeface="+mn-ea"/>
                          <a:ea typeface="+mn-ea"/>
                          <a:cs typeface="Times New Roman" panose="02020603050405020304" pitchFamily="18" charset="0"/>
                        </a:rPr>
                        <a:t>低栄養予防等、個々の健康状態に合った食生活を実践し、食</a:t>
                      </a:r>
                      <a:r>
                        <a:rPr lang="ja-JP" sz="1200" b="1" kern="100" dirty="0" smtClean="0">
                          <a:solidFill>
                            <a:srgbClr val="000000"/>
                          </a:solidFill>
                          <a:effectLst/>
                          <a:latin typeface="+mn-ea"/>
                          <a:ea typeface="+mn-ea"/>
                          <a:cs typeface="Times New Roman" panose="02020603050405020304" pitchFamily="18" charset="0"/>
                        </a:rPr>
                        <a:t>を通じて</a:t>
                      </a:r>
                      <a:r>
                        <a:rPr lang="ja-JP" sz="1200" b="1" kern="100" dirty="0">
                          <a:solidFill>
                            <a:srgbClr val="000000"/>
                          </a:solidFill>
                          <a:effectLst/>
                          <a:latin typeface="+mn-ea"/>
                          <a:ea typeface="+mn-ea"/>
                          <a:cs typeface="Times New Roman" panose="02020603050405020304" pitchFamily="18" charset="0"/>
                        </a:rPr>
                        <a:t>豊かな生活</a:t>
                      </a:r>
                      <a:r>
                        <a:rPr lang="ja-JP" sz="1200" b="1" kern="100" dirty="0" smtClean="0">
                          <a:solidFill>
                            <a:srgbClr val="000000"/>
                          </a:solidFill>
                          <a:effectLst/>
                          <a:latin typeface="+mn-ea"/>
                          <a:ea typeface="+mn-ea"/>
                          <a:cs typeface="Times New Roman" panose="02020603050405020304" pitchFamily="18" charset="0"/>
                        </a:rPr>
                        <a:t>を</a:t>
                      </a:r>
                      <a:endParaRPr lang="en-US" altLang="ja-JP" sz="1200" b="1" kern="100" dirty="0" smtClean="0">
                        <a:solidFill>
                          <a:srgbClr val="000000"/>
                        </a:solidFill>
                        <a:effectLst/>
                        <a:latin typeface="+mn-ea"/>
                        <a:ea typeface="+mn-ea"/>
                        <a:cs typeface="Times New Roman" panose="02020603050405020304" pitchFamily="18" charset="0"/>
                      </a:endParaRPr>
                    </a:p>
                    <a:p>
                      <a:pPr algn="just">
                        <a:lnSpc>
                          <a:spcPts val="1400"/>
                        </a:lnSpc>
                        <a:spcAft>
                          <a:spcPts val="0"/>
                        </a:spcAft>
                      </a:pPr>
                      <a:r>
                        <a:rPr lang="ja-JP" sz="1200" b="1" kern="100" dirty="0" smtClean="0">
                          <a:solidFill>
                            <a:srgbClr val="000000"/>
                          </a:solidFill>
                          <a:effectLst/>
                          <a:latin typeface="+mn-ea"/>
                          <a:ea typeface="+mn-ea"/>
                          <a:cs typeface="Times New Roman" panose="02020603050405020304" pitchFamily="18" charset="0"/>
                        </a:rPr>
                        <a:t>実現</a:t>
                      </a:r>
                      <a:r>
                        <a:rPr lang="ja-JP" sz="1200" b="1" kern="100" dirty="0">
                          <a:solidFill>
                            <a:srgbClr val="000000"/>
                          </a:solidFill>
                          <a:effectLst/>
                          <a:latin typeface="+mn-ea"/>
                          <a:ea typeface="+mn-ea"/>
                          <a:cs typeface="Times New Roman" panose="02020603050405020304" pitchFamily="18" charset="0"/>
                        </a:rPr>
                        <a:t>します。</a:t>
                      </a:r>
                      <a:endParaRPr lang="ja-JP" sz="1200" b="1" kern="100" dirty="0">
                        <a:effectLst/>
                        <a:latin typeface="+mn-ea"/>
                        <a:ea typeface="+mn-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4276469417"/>
                  </a:ext>
                </a:extLst>
              </a:tr>
            </a:tbl>
          </a:graphicData>
        </a:graphic>
      </p:graphicFrame>
      <p:sp>
        <p:nvSpPr>
          <p:cNvPr id="16" name="Rectangle 1"/>
          <p:cNvSpPr>
            <a:spLocks noChangeArrowheads="1"/>
          </p:cNvSpPr>
          <p:nvPr/>
        </p:nvSpPr>
        <p:spPr bwMode="auto">
          <a:xfrm>
            <a:off x="283299" y="3580362"/>
            <a:ext cx="2083383"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lang="en-US" altLang="ja-JP" sz="1600" b="1" dirty="0" smtClean="0">
                <a:latin typeface="+mn-ea"/>
                <a:cs typeface="Times New Roman" panose="02020603050405020304" pitchFamily="18" charset="0"/>
              </a:rPr>
              <a:t>【</a:t>
            </a:r>
            <a:r>
              <a:rPr kumimoji="0" lang="ja-JP" altLang="en-US" sz="1600" b="1" i="0" u="none" strike="noStrike" cap="none" normalizeH="0" baseline="0" dirty="0" smtClean="0">
                <a:ln>
                  <a:noFill/>
                </a:ln>
                <a:solidFill>
                  <a:schemeClr val="tx1"/>
                </a:solidFill>
                <a:effectLst/>
                <a:latin typeface="+mn-ea"/>
                <a:cs typeface="Times New Roman" panose="02020603050405020304" pitchFamily="18" charset="0"/>
              </a:rPr>
              <a:t>取組みの目標</a:t>
            </a:r>
            <a:r>
              <a:rPr kumimoji="0" lang="en-US" altLang="ja-JP" sz="1600" b="1" i="0" u="none" strike="noStrike" cap="none" normalizeH="0" baseline="0" dirty="0" smtClean="0">
                <a:ln>
                  <a:noFill/>
                </a:ln>
                <a:solidFill>
                  <a:schemeClr val="tx1"/>
                </a:solidFill>
                <a:effectLst/>
                <a:latin typeface="+mn-ea"/>
                <a:cs typeface="Times New Roman" panose="02020603050405020304" pitchFamily="18" charset="0"/>
              </a:rPr>
              <a:t>】</a:t>
            </a:r>
            <a:endParaRPr kumimoji="0" lang="ja-JP" altLang="ja-JP" sz="3600" b="0" i="0" u="none" strike="noStrike" cap="none" normalizeH="0" baseline="0" dirty="0" smtClean="0">
              <a:ln>
                <a:noFill/>
              </a:ln>
              <a:solidFill>
                <a:schemeClr val="tx1"/>
              </a:solidFill>
              <a:effectLst/>
              <a:latin typeface="+mn-ea"/>
            </a:endParaRPr>
          </a:p>
        </p:txBody>
      </p:sp>
      <p:graphicFrame>
        <p:nvGraphicFramePr>
          <p:cNvPr id="17" name="表 16"/>
          <p:cNvGraphicFramePr>
            <a:graphicFrameLocks noGrp="1"/>
          </p:cNvGraphicFramePr>
          <p:nvPr>
            <p:extLst>
              <p:ext uri="{D42A27DB-BD31-4B8C-83A1-F6EECF244321}">
                <p14:modId xmlns:p14="http://schemas.microsoft.com/office/powerpoint/2010/main" val="3077735061"/>
              </p:ext>
            </p:extLst>
          </p:nvPr>
        </p:nvGraphicFramePr>
        <p:xfrm>
          <a:off x="591969" y="3866617"/>
          <a:ext cx="8722062" cy="2288753"/>
        </p:xfrm>
        <a:graphic>
          <a:graphicData uri="http://schemas.openxmlformats.org/drawingml/2006/table">
            <a:tbl>
              <a:tblPr firstRow="1" firstCol="1" bandRow="1">
                <a:tableStyleId>{5C22544A-7EE6-4342-B048-85BDC9FD1C3A}</a:tableStyleId>
              </a:tblPr>
              <a:tblGrid>
                <a:gridCol w="269029">
                  <a:extLst>
                    <a:ext uri="{9D8B030D-6E8A-4147-A177-3AD203B41FA5}">
                      <a16:colId xmlns:a16="http://schemas.microsoft.com/office/drawing/2014/main" val="1668312672"/>
                    </a:ext>
                  </a:extLst>
                </a:gridCol>
                <a:gridCol w="1823475">
                  <a:extLst>
                    <a:ext uri="{9D8B030D-6E8A-4147-A177-3AD203B41FA5}">
                      <a16:colId xmlns:a16="http://schemas.microsoft.com/office/drawing/2014/main" val="2358818107"/>
                    </a:ext>
                  </a:extLst>
                </a:gridCol>
                <a:gridCol w="1131104">
                  <a:extLst>
                    <a:ext uri="{9D8B030D-6E8A-4147-A177-3AD203B41FA5}">
                      <a16:colId xmlns:a16="http://schemas.microsoft.com/office/drawing/2014/main" val="3106642344"/>
                    </a:ext>
                  </a:extLst>
                </a:gridCol>
                <a:gridCol w="1103682">
                  <a:extLst>
                    <a:ext uri="{9D8B030D-6E8A-4147-A177-3AD203B41FA5}">
                      <a16:colId xmlns:a16="http://schemas.microsoft.com/office/drawing/2014/main" val="2825566381"/>
                    </a:ext>
                  </a:extLst>
                </a:gridCol>
                <a:gridCol w="1464924">
                  <a:extLst>
                    <a:ext uri="{9D8B030D-6E8A-4147-A177-3AD203B41FA5}">
                      <a16:colId xmlns:a16="http://schemas.microsoft.com/office/drawing/2014/main" val="157304712"/>
                    </a:ext>
                  </a:extLst>
                </a:gridCol>
                <a:gridCol w="1464924">
                  <a:extLst>
                    <a:ext uri="{9D8B030D-6E8A-4147-A177-3AD203B41FA5}">
                      <a16:colId xmlns:a16="http://schemas.microsoft.com/office/drawing/2014/main" val="2441815434"/>
                    </a:ext>
                  </a:extLst>
                </a:gridCol>
                <a:gridCol w="1464924">
                  <a:extLst>
                    <a:ext uri="{9D8B030D-6E8A-4147-A177-3AD203B41FA5}">
                      <a16:colId xmlns:a16="http://schemas.microsoft.com/office/drawing/2014/main" val="2346217460"/>
                    </a:ext>
                  </a:extLst>
                </a:gridCol>
              </a:tblGrid>
              <a:tr h="216368">
                <a:tc>
                  <a:txBody>
                    <a:bodyPr/>
                    <a:lstStyle/>
                    <a:p>
                      <a:pPr algn="ctr" fontAlgn="auto">
                        <a:lnSpc>
                          <a:spcPts val="1600"/>
                        </a:lnSpc>
                        <a:spcAft>
                          <a:spcPts val="0"/>
                        </a:spcAft>
                      </a:pPr>
                      <a:r>
                        <a:rPr lang="en-US" sz="1200" b="1" dirty="0">
                          <a:effectLst/>
                          <a:latin typeface="游ゴシック" panose="020B0400000000000000" pitchFamily="50" charset="-128"/>
                          <a:ea typeface="游ゴシック" panose="020B0400000000000000" pitchFamily="50" charset="-128"/>
                        </a:rPr>
                        <a:t> </a:t>
                      </a:r>
                      <a:endParaRPr lang="ja-JP" sz="1200" b="1" dirty="0">
                        <a:solidFill>
                          <a:srgbClr val="000000"/>
                        </a:solidFill>
                        <a:effectLst/>
                        <a:latin typeface="游ゴシック" panose="020B0400000000000000" pitchFamily="50" charset="-128"/>
                        <a:ea typeface="游ゴシック" panose="020B0400000000000000" pitchFamily="50" charset="-128"/>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gridSpan="3">
                  <a:txBody>
                    <a:bodyPr/>
                    <a:lstStyle/>
                    <a:p>
                      <a:pPr algn="ctr" fontAlgn="auto">
                        <a:lnSpc>
                          <a:spcPct val="100000"/>
                        </a:lnSpc>
                        <a:spcAft>
                          <a:spcPts val="0"/>
                        </a:spcAft>
                      </a:pPr>
                      <a:r>
                        <a:rPr lang="ja-JP" sz="1200" b="1" dirty="0">
                          <a:solidFill>
                            <a:schemeClr val="bg1"/>
                          </a:solidFill>
                          <a:effectLst/>
                          <a:latin typeface="游ゴシック" panose="020B0400000000000000" pitchFamily="50" charset="-128"/>
                          <a:ea typeface="游ゴシック" panose="020B0400000000000000" pitchFamily="50" charset="-128"/>
                        </a:rPr>
                        <a:t>個別目標</a:t>
                      </a:r>
                      <a:endParaRPr lang="ja-JP" sz="1200" b="1" dirty="0">
                        <a:solidFill>
                          <a:schemeClr val="bg1"/>
                        </a:solidFill>
                        <a:effectLst/>
                        <a:latin typeface="游ゴシック" panose="020B0400000000000000" pitchFamily="50" charset="-128"/>
                        <a:ea typeface="游ゴシック" panose="020B0400000000000000" pitchFamily="50" charset="-128"/>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hMerge="1">
                  <a:txBody>
                    <a:bodyPr/>
                    <a:lstStyle/>
                    <a:p>
                      <a:endParaRPr kumimoji="1" lang="ja-JP" altLang="en-US"/>
                    </a:p>
                  </a:txBody>
                  <a:tcPr/>
                </a:tc>
                <a:tc hMerge="1">
                  <a:txBody>
                    <a:bodyPr/>
                    <a:lstStyle/>
                    <a:p>
                      <a:endParaRPr kumimoji="1" lang="ja-JP" altLang="en-US"/>
                    </a:p>
                  </a:txBody>
                  <a:tcPr/>
                </a:tc>
                <a:tc>
                  <a:txBody>
                    <a:bodyPr/>
                    <a:lstStyle/>
                    <a:p>
                      <a:pPr algn="ctr" fontAlgn="auto">
                        <a:lnSpc>
                          <a:spcPct val="100000"/>
                        </a:lnSpc>
                        <a:spcAft>
                          <a:spcPts val="0"/>
                        </a:spcAft>
                      </a:pPr>
                      <a:r>
                        <a:rPr lang="ja-JP" altLang="en-US" sz="1200" b="1" dirty="0" smtClean="0">
                          <a:solidFill>
                            <a:schemeClr val="bg1"/>
                          </a:solidFill>
                          <a:effectLst/>
                          <a:latin typeface="游ゴシック" panose="020B0400000000000000" pitchFamily="50" charset="-128"/>
                          <a:ea typeface="游ゴシック" panose="020B0400000000000000" pitchFamily="50" charset="-128"/>
                        </a:rPr>
                        <a:t>計画策定時</a:t>
                      </a:r>
                      <a:r>
                        <a:rPr lang="ja-JP" sz="1200" b="1" dirty="0" smtClean="0">
                          <a:solidFill>
                            <a:schemeClr val="bg1"/>
                          </a:solidFill>
                          <a:effectLst/>
                          <a:latin typeface="游ゴシック" panose="020B0400000000000000" pitchFamily="50" charset="-128"/>
                          <a:ea typeface="游ゴシック" panose="020B0400000000000000" pitchFamily="50" charset="-128"/>
                        </a:rPr>
                        <a:t>の状況</a:t>
                      </a:r>
                      <a:endParaRPr lang="en-US" altLang="ja-JP" sz="1200" b="1" dirty="0" smtClean="0">
                        <a:solidFill>
                          <a:schemeClr val="bg1"/>
                        </a:solidFill>
                        <a:effectLst/>
                        <a:latin typeface="游ゴシック" panose="020B0400000000000000" pitchFamily="50" charset="-128"/>
                        <a:ea typeface="游ゴシック" panose="020B0400000000000000" pitchFamily="50" charset="-128"/>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ja-JP" sz="1200" b="1" dirty="0" smtClean="0">
                          <a:solidFill>
                            <a:schemeClr val="bg1"/>
                          </a:solidFill>
                          <a:effectLst/>
                          <a:latin typeface="游ゴシック" panose="020B0400000000000000" pitchFamily="50" charset="-128"/>
                          <a:ea typeface="游ゴシック" panose="020B0400000000000000" pitchFamily="50" charset="-128"/>
                        </a:rPr>
                        <a:t>現在の状況</a:t>
                      </a:r>
                      <a:endParaRPr lang="en-US" altLang="ja-JP" sz="1200" b="1" dirty="0" smtClean="0">
                        <a:solidFill>
                          <a:schemeClr val="bg1"/>
                        </a:solidFill>
                        <a:effectLst/>
                        <a:latin typeface="游ゴシック" panose="020B0400000000000000" pitchFamily="50" charset="-128"/>
                        <a:ea typeface="游ゴシック" panose="020B0400000000000000" pitchFamily="50" charset="-128"/>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fontAlgn="auto">
                        <a:lnSpc>
                          <a:spcPct val="100000"/>
                        </a:lnSpc>
                        <a:spcAft>
                          <a:spcPts val="0"/>
                        </a:spcAft>
                      </a:pPr>
                      <a:r>
                        <a:rPr lang="en-US" sz="1200" b="1" dirty="0">
                          <a:solidFill>
                            <a:schemeClr val="bg1"/>
                          </a:solidFill>
                          <a:effectLst/>
                          <a:latin typeface="游ゴシック" panose="020B0400000000000000" pitchFamily="50" charset="-128"/>
                          <a:ea typeface="游ゴシック" panose="020B0400000000000000" pitchFamily="50" charset="-128"/>
                        </a:rPr>
                        <a:t>2023</a:t>
                      </a:r>
                      <a:r>
                        <a:rPr lang="ja-JP" sz="1200" b="1" dirty="0">
                          <a:solidFill>
                            <a:schemeClr val="bg1"/>
                          </a:solidFill>
                          <a:effectLst/>
                          <a:latin typeface="游ゴシック" panose="020B0400000000000000" pitchFamily="50" charset="-128"/>
                          <a:ea typeface="游ゴシック" panose="020B0400000000000000" pitchFamily="50" charset="-128"/>
                        </a:rPr>
                        <a:t>年度の目標</a:t>
                      </a:r>
                      <a:endParaRPr lang="ja-JP" sz="1200" b="1" dirty="0">
                        <a:solidFill>
                          <a:schemeClr val="bg1"/>
                        </a:solidFill>
                        <a:effectLst/>
                        <a:latin typeface="游ゴシック" panose="020B0400000000000000" pitchFamily="50" charset="-128"/>
                        <a:ea typeface="游ゴシック" panose="020B0400000000000000" pitchFamily="50" charset="-128"/>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extLst>
                  <a:ext uri="{0D108BD9-81ED-4DB2-BD59-A6C34878D82A}">
                    <a16:rowId xmlns:a16="http://schemas.microsoft.com/office/drawing/2014/main" val="3657110930"/>
                  </a:ext>
                </a:extLst>
              </a:tr>
              <a:tr h="408910">
                <a:tc>
                  <a:txBody>
                    <a:bodyPr/>
                    <a:lstStyle/>
                    <a:p>
                      <a:pPr algn="ctr" fontAlgn="auto">
                        <a:lnSpc>
                          <a:spcPts val="1600"/>
                        </a:lnSpc>
                        <a:spcAft>
                          <a:spcPts val="0"/>
                        </a:spcAft>
                      </a:pPr>
                      <a:r>
                        <a:rPr lang="en-US" altLang="ja-JP" sz="1200" b="1" dirty="0" smtClean="0">
                          <a:effectLst/>
                          <a:latin typeface="游ゴシック" panose="020B0400000000000000" pitchFamily="50" charset="-128"/>
                          <a:ea typeface="游ゴシック" panose="020B0400000000000000" pitchFamily="50" charset="-128"/>
                        </a:rPr>
                        <a:t>1</a:t>
                      </a:r>
                      <a:endParaRPr lang="ja-JP" sz="1200" b="1" dirty="0">
                        <a:solidFill>
                          <a:srgbClr val="000000"/>
                        </a:solidFill>
                        <a:effectLst/>
                        <a:latin typeface="游ゴシック" panose="020B0400000000000000" pitchFamily="50" charset="-128"/>
                        <a:ea typeface="游ゴシック" panose="020B0400000000000000" pitchFamily="50" charset="-128"/>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gridSpan="3">
                  <a:txBody>
                    <a:bodyPr/>
                    <a:lstStyle/>
                    <a:p>
                      <a:pPr algn="l" fontAlgn="auto">
                        <a:lnSpc>
                          <a:spcPct val="100000"/>
                        </a:lnSpc>
                        <a:spcAft>
                          <a:spcPts val="0"/>
                        </a:spcAft>
                      </a:pPr>
                      <a:r>
                        <a:rPr lang="ja-JP" altLang="en-US" sz="1200" b="1" dirty="0" smtClean="0">
                          <a:solidFill>
                            <a:schemeClr val="tx1"/>
                          </a:solidFill>
                          <a:effectLst/>
                          <a:latin typeface="游ゴシック" panose="020B0400000000000000" pitchFamily="50" charset="-128"/>
                          <a:ea typeface="游ゴシック" panose="020B0400000000000000" pitchFamily="50" charset="-128"/>
                          <a:cs typeface="HG丸ｺﾞｼｯｸM-PRO"/>
                        </a:rPr>
                        <a:t>栄養バランスのとれた食生活を実践する府民の割合の増加（主食・主菜・副菜を組み合わせた食事を</a:t>
                      </a:r>
                      <a:r>
                        <a:rPr lang="en-US" altLang="ja-JP" sz="1200" b="1" dirty="0" smtClean="0">
                          <a:solidFill>
                            <a:schemeClr val="tx1"/>
                          </a:solidFill>
                          <a:effectLst/>
                          <a:latin typeface="游ゴシック" panose="020B0400000000000000" pitchFamily="50" charset="-128"/>
                          <a:ea typeface="游ゴシック" panose="020B0400000000000000" pitchFamily="50" charset="-128"/>
                          <a:cs typeface="HG丸ｺﾞｼｯｸM-PRO"/>
                        </a:rPr>
                        <a:t>1</a:t>
                      </a:r>
                      <a:r>
                        <a:rPr lang="ja-JP" altLang="en-US" sz="1200" b="1" dirty="0" smtClean="0">
                          <a:solidFill>
                            <a:schemeClr val="tx1"/>
                          </a:solidFill>
                          <a:effectLst/>
                          <a:latin typeface="游ゴシック" panose="020B0400000000000000" pitchFamily="50" charset="-128"/>
                          <a:ea typeface="游ゴシック" panose="020B0400000000000000" pitchFamily="50" charset="-128"/>
                          <a:cs typeface="HG丸ｺﾞｼｯｸM-PRO"/>
                        </a:rPr>
                        <a:t>日</a:t>
                      </a:r>
                      <a:r>
                        <a:rPr lang="en-US" altLang="ja-JP" sz="1200" b="1" dirty="0" smtClean="0">
                          <a:solidFill>
                            <a:schemeClr val="tx1"/>
                          </a:solidFill>
                          <a:effectLst/>
                          <a:latin typeface="游ゴシック" panose="020B0400000000000000" pitchFamily="50" charset="-128"/>
                          <a:ea typeface="游ゴシック" panose="020B0400000000000000" pitchFamily="50" charset="-128"/>
                          <a:cs typeface="HG丸ｺﾞｼｯｸM-PRO"/>
                        </a:rPr>
                        <a:t>2</a:t>
                      </a:r>
                      <a:r>
                        <a:rPr lang="ja-JP" altLang="en-US" sz="1200" b="1" dirty="0" smtClean="0">
                          <a:solidFill>
                            <a:schemeClr val="tx1"/>
                          </a:solidFill>
                          <a:effectLst/>
                          <a:latin typeface="游ゴシック" panose="020B0400000000000000" pitchFamily="50" charset="-128"/>
                          <a:ea typeface="游ゴシック" panose="020B0400000000000000" pitchFamily="50" charset="-128"/>
                          <a:cs typeface="HG丸ｺﾞｼｯｸM-PRO"/>
                        </a:rPr>
                        <a:t>回以上ほぼ毎日食べている府民の割合）</a:t>
                      </a:r>
                      <a:endParaRPr lang="ja-JP" sz="1200" b="1" dirty="0">
                        <a:solidFill>
                          <a:schemeClr val="tx1"/>
                        </a:solidFill>
                        <a:effectLst/>
                        <a:latin typeface="游ゴシック" panose="020B0400000000000000" pitchFamily="50" charset="-128"/>
                        <a:ea typeface="游ゴシック" panose="020B0400000000000000" pitchFamily="50" charset="-128"/>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a:txBody>
                    <a:bodyPr/>
                    <a:lstStyle/>
                    <a:p>
                      <a:pPr algn="ctr" fontAlgn="auto">
                        <a:lnSpc>
                          <a:spcPct val="100000"/>
                        </a:lnSpc>
                        <a:spcAft>
                          <a:spcPts val="0"/>
                        </a:spcAft>
                      </a:pPr>
                      <a:r>
                        <a:rPr lang="en-US" sz="1200" b="1" dirty="0" smtClean="0">
                          <a:solidFill>
                            <a:schemeClr val="tx1"/>
                          </a:solidFill>
                          <a:effectLst/>
                          <a:latin typeface="游ゴシック" panose="020B0400000000000000" pitchFamily="50" charset="-128"/>
                          <a:ea typeface="游ゴシック" panose="020B0400000000000000" pitchFamily="50" charset="-128"/>
                        </a:rPr>
                        <a:t>3</a:t>
                      </a:r>
                      <a:r>
                        <a:rPr lang="en-US" altLang="ja-JP" sz="1200" b="1" dirty="0" smtClean="0">
                          <a:solidFill>
                            <a:schemeClr val="tx1"/>
                          </a:solidFill>
                          <a:effectLst/>
                          <a:latin typeface="游ゴシック" panose="020B0400000000000000" pitchFamily="50" charset="-128"/>
                          <a:ea typeface="游ゴシック" panose="020B0400000000000000" pitchFamily="50" charset="-128"/>
                        </a:rPr>
                        <a:t>4.6</a:t>
                      </a:r>
                      <a:r>
                        <a:rPr lang="ja-JP" sz="1200" b="1" dirty="0" smtClean="0">
                          <a:solidFill>
                            <a:schemeClr val="tx1"/>
                          </a:solidFill>
                          <a:effectLst/>
                          <a:latin typeface="游ゴシック" panose="020B0400000000000000" pitchFamily="50" charset="-128"/>
                          <a:ea typeface="游ゴシック" panose="020B0400000000000000" pitchFamily="50" charset="-128"/>
                        </a:rPr>
                        <a:t>％</a:t>
                      </a:r>
                      <a:r>
                        <a:rPr lang="ja-JP" altLang="en-US" sz="1200" b="1" dirty="0" smtClean="0">
                          <a:solidFill>
                            <a:schemeClr val="tx1"/>
                          </a:solidFill>
                          <a:effectLst/>
                          <a:latin typeface="游ゴシック" panose="020B0400000000000000" pitchFamily="50" charset="-128"/>
                          <a:ea typeface="游ゴシック" panose="020B0400000000000000" pitchFamily="50" charset="-128"/>
                          <a:cs typeface="HG丸ｺﾞｼｯｸM-PRO"/>
                        </a:rPr>
                        <a:t>（</a:t>
                      </a:r>
                      <a:r>
                        <a:rPr lang="en-US" altLang="ja-JP" sz="1200" b="1" dirty="0" smtClean="0">
                          <a:solidFill>
                            <a:schemeClr val="tx1"/>
                          </a:solidFill>
                          <a:effectLst/>
                          <a:latin typeface="游ゴシック" panose="020B0400000000000000" pitchFamily="50" charset="-128"/>
                          <a:ea typeface="游ゴシック" panose="020B0400000000000000" pitchFamily="50" charset="-128"/>
                          <a:cs typeface="HG丸ｺﾞｼｯｸM-PRO"/>
                        </a:rPr>
                        <a:t>H28</a:t>
                      </a:r>
                      <a:r>
                        <a:rPr lang="ja-JP" altLang="en-US" sz="1200" b="1" dirty="0" smtClean="0">
                          <a:solidFill>
                            <a:schemeClr val="tx1"/>
                          </a:solidFill>
                          <a:effectLst/>
                          <a:latin typeface="游ゴシック" panose="020B0400000000000000" pitchFamily="50" charset="-128"/>
                          <a:ea typeface="游ゴシック" panose="020B0400000000000000" pitchFamily="50" charset="-128"/>
                          <a:cs typeface="HG丸ｺﾞｼｯｸM-PRO"/>
                        </a:rPr>
                        <a:t>）</a:t>
                      </a:r>
                      <a:endParaRPr lang="ja-JP" sz="1200" b="1" dirty="0">
                        <a:solidFill>
                          <a:schemeClr val="tx1"/>
                        </a:solidFill>
                        <a:effectLst/>
                        <a:latin typeface="游ゴシック" panose="020B0400000000000000" pitchFamily="50" charset="-128"/>
                        <a:ea typeface="游ゴシック" panose="020B0400000000000000" pitchFamily="50" charset="-128"/>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ct val="100000"/>
                        </a:lnSpc>
                        <a:spcAft>
                          <a:spcPts val="0"/>
                        </a:spcAft>
                      </a:pPr>
                      <a:r>
                        <a:rPr lang="en-US" altLang="ja-JP" sz="1200" b="1" dirty="0" smtClean="0">
                          <a:solidFill>
                            <a:schemeClr val="tx1"/>
                          </a:solidFill>
                          <a:effectLst/>
                          <a:latin typeface="游ゴシック" panose="020B0400000000000000" pitchFamily="50" charset="-128"/>
                          <a:ea typeface="游ゴシック" panose="020B0400000000000000" pitchFamily="50" charset="-128"/>
                          <a:cs typeface="HG丸ｺﾞｼｯｸM-PRO"/>
                        </a:rPr>
                        <a:t>63.4%</a:t>
                      </a:r>
                      <a:r>
                        <a:rPr lang="ja-JP" altLang="en-US" sz="1200" b="1" dirty="0" smtClean="0">
                          <a:solidFill>
                            <a:schemeClr val="tx1"/>
                          </a:solidFill>
                          <a:effectLst/>
                          <a:latin typeface="游ゴシック" panose="020B0400000000000000" pitchFamily="50" charset="-128"/>
                          <a:ea typeface="游ゴシック" panose="020B0400000000000000" pitchFamily="50" charset="-128"/>
                          <a:cs typeface="HG丸ｺﾞｼｯｸM-PRO"/>
                        </a:rPr>
                        <a:t>（</a:t>
                      </a:r>
                      <a:r>
                        <a:rPr lang="en-US" altLang="ja-JP" sz="1200" b="1" dirty="0" smtClean="0">
                          <a:solidFill>
                            <a:schemeClr val="tx1"/>
                          </a:solidFill>
                          <a:effectLst/>
                          <a:latin typeface="游ゴシック" panose="020B0400000000000000" pitchFamily="50" charset="-128"/>
                          <a:ea typeface="游ゴシック" panose="020B0400000000000000" pitchFamily="50" charset="-128"/>
                          <a:cs typeface="HG丸ｺﾞｼｯｸM-PRO"/>
                        </a:rPr>
                        <a:t>R2</a:t>
                      </a:r>
                      <a:r>
                        <a:rPr lang="ja-JP" altLang="en-US" sz="1200" b="1" dirty="0" smtClean="0">
                          <a:solidFill>
                            <a:schemeClr val="tx1"/>
                          </a:solidFill>
                          <a:effectLst/>
                          <a:latin typeface="游ゴシック" panose="020B0400000000000000" pitchFamily="50" charset="-128"/>
                          <a:ea typeface="游ゴシック" panose="020B0400000000000000" pitchFamily="50" charset="-128"/>
                          <a:cs typeface="HG丸ｺﾞｼｯｸM-PRO"/>
                        </a:rPr>
                        <a:t>）</a:t>
                      </a:r>
                      <a:endParaRPr lang="ja-JP" sz="1200" b="1" dirty="0">
                        <a:solidFill>
                          <a:schemeClr val="tx1"/>
                        </a:solidFill>
                        <a:effectLst/>
                        <a:latin typeface="游ゴシック" panose="020B0400000000000000" pitchFamily="50" charset="-128"/>
                        <a:ea typeface="游ゴシック" panose="020B0400000000000000" pitchFamily="50" charset="-128"/>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ct val="100000"/>
                        </a:lnSpc>
                        <a:spcAft>
                          <a:spcPts val="0"/>
                        </a:spcAft>
                      </a:pPr>
                      <a:r>
                        <a:rPr lang="en-US" altLang="ja-JP" sz="1200" b="1" dirty="0" smtClean="0">
                          <a:solidFill>
                            <a:schemeClr val="tx1"/>
                          </a:solidFill>
                          <a:effectLst/>
                          <a:latin typeface="游ゴシック" panose="020B0400000000000000" pitchFamily="50" charset="-128"/>
                          <a:ea typeface="游ゴシック" panose="020B0400000000000000" pitchFamily="50" charset="-128"/>
                          <a:cs typeface="HG丸ｺﾞｼｯｸM-PRO"/>
                        </a:rPr>
                        <a:t>50%</a:t>
                      </a:r>
                      <a:r>
                        <a:rPr lang="ja-JP" altLang="en-US" sz="1200" b="1" dirty="0" smtClean="0">
                          <a:solidFill>
                            <a:schemeClr val="tx1"/>
                          </a:solidFill>
                          <a:effectLst/>
                          <a:latin typeface="游ゴシック" panose="020B0400000000000000" pitchFamily="50" charset="-128"/>
                          <a:ea typeface="游ゴシック" panose="020B0400000000000000" pitchFamily="50" charset="-128"/>
                          <a:cs typeface="HG丸ｺﾞｼｯｸM-PRO"/>
                        </a:rPr>
                        <a:t>以上</a:t>
                      </a:r>
                      <a:endParaRPr lang="ja-JP" sz="1200" b="1" dirty="0">
                        <a:solidFill>
                          <a:schemeClr val="tx1"/>
                        </a:solidFill>
                        <a:effectLst/>
                        <a:latin typeface="游ゴシック" panose="020B0400000000000000" pitchFamily="50" charset="-128"/>
                        <a:ea typeface="游ゴシック" panose="020B0400000000000000" pitchFamily="50" charset="-128"/>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340734997"/>
                  </a:ext>
                </a:extLst>
              </a:tr>
              <a:tr h="243840">
                <a:tc rowSpan="3">
                  <a:txBody>
                    <a:bodyPr/>
                    <a:lstStyle/>
                    <a:p>
                      <a:pPr algn="ctr" fontAlgn="auto">
                        <a:lnSpc>
                          <a:spcPts val="1600"/>
                        </a:lnSpc>
                        <a:spcAft>
                          <a:spcPts val="0"/>
                        </a:spcAft>
                      </a:pPr>
                      <a:r>
                        <a:rPr lang="en-US" altLang="ja-JP" sz="1200" b="1" dirty="0" smtClean="0">
                          <a:effectLst/>
                          <a:latin typeface="游ゴシック" panose="020B0400000000000000" pitchFamily="50" charset="-128"/>
                          <a:ea typeface="游ゴシック" panose="020B0400000000000000" pitchFamily="50" charset="-128"/>
                        </a:rPr>
                        <a:t>2</a:t>
                      </a:r>
                      <a:endParaRPr lang="ja-JP" sz="1200" b="1" dirty="0">
                        <a:solidFill>
                          <a:srgbClr val="000000"/>
                        </a:solidFill>
                        <a:effectLst/>
                        <a:latin typeface="游ゴシック" panose="020B0400000000000000" pitchFamily="50" charset="-128"/>
                        <a:ea typeface="游ゴシック" panose="020B0400000000000000" pitchFamily="50" charset="-128"/>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rowSpan="3">
                  <a:txBody>
                    <a:bodyPr/>
                    <a:lstStyle/>
                    <a:p>
                      <a:pPr>
                        <a:lnSpc>
                          <a:spcPct val="100000"/>
                        </a:lnSpc>
                      </a:pPr>
                      <a:r>
                        <a:rPr kumimoji="1" lang="ja-JP" altLang="en-US" sz="1200" b="1" dirty="0" smtClean="0">
                          <a:solidFill>
                            <a:schemeClr val="tx1"/>
                          </a:solidFill>
                          <a:latin typeface="游ゴシック" panose="020B0400000000000000" pitchFamily="50" charset="-128"/>
                          <a:ea typeface="游ゴシック" panose="020B0400000000000000" pitchFamily="50" charset="-128"/>
                        </a:rPr>
                        <a:t>朝食を欠食する</a:t>
                      </a:r>
                      <a:endParaRPr kumimoji="1" lang="en-US" altLang="ja-JP" sz="1200" b="1" dirty="0" smtClean="0">
                        <a:solidFill>
                          <a:schemeClr val="tx1"/>
                        </a:solidFill>
                        <a:latin typeface="游ゴシック" panose="020B0400000000000000" pitchFamily="50" charset="-128"/>
                        <a:ea typeface="游ゴシック" panose="020B0400000000000000" pitchFamily="50" charset="-128"/>
                      </a:endParaRPr>
                    </a:p>
                    <a:p>
                      <a:pPr>
                        <a:lnSpc>
                          <a:spcPct val="100000"/>
                        </a:lnSpc>
                      </a:pPr>
                      <a:r>
                        <a:rPr kumimoji="1" lang="ja-JP" altLang="en-US" sz="1200" b="1" dirty="0" smtClean="0">
                          <a:solidFill>
                            <a:schemeClr val="tx1"/>
                          </a:solidFill>
                          <a:latin typeface="游ゴシック" panose="020B0400000000000000" pitchFamily="50" charset="-128"/>
                          <a:ea typeface="游ゴシック" panose="020B0400000000000000" pitchFamily="50" charset="-128"/>
                        </a:rPr>
                        <a:t>府民の割合の減少</a:t>
                      </a:r>
                      <a:endParaRPr kumimoji="1" lang="en-US" altLang="ja-JP" sz="1200" b="1" dirty="0" smtClean="0">
                        <a:solidFill>
                          <a:schemeClr val="tx1"/>
                        </a:solidFill>
                        <a:latin typeface="游ゴシック" panose="020B0400000000000000" pitchFamily="50" charset="-128"/>
                        <a:ea typeface="游ゴシック" panose="020B0400000000000000" pitchFamily="50" charset="-128"/>
                      </a:endParaRPr>
                    </a:p>
                    <a:p>
                      <a:pPr>
                        <a:lnSpc>
                          <a:spcPct val="100000"/>
                        </a:lnSpc>
                      </a:pPr>
                      <a:r>
                        <a:rPr kumimoji="1" lang="ja-JP" altLang="en-US" sz="1000" b="1" dirty="0" smtClean="0">
                          <a:solidFill>
                            <a:schemeClr val="tx1"/>
                          </a:solidFill>
                          <a:latin typeface="游ゴシック" panose="020B0400000000000000" pitchFamily="50" charset="-128"/>
                          <a:ea typeface="游ゴシック" panose="020B0400000000000000" pitchFamily="50" charset="-128"/>
                        </a:rPr>
                        <a:t> 策定時：</a:t>
                      </a:r>
                      <a:r>
                        <a:rPr kumimoji="1" lang="en-US" altLang="ja-JP" sz="1000" b="1" dirty="0" smtClean="0">
                          <a:solidFill>
                            <a:schemeClr val="tx1"/>
                          </a:solidFill>
                          <a:latin typeface="游ゴシック" panose="020B0400000000000000" pitchFamily="50" charset="-128"/>
                          <a:ea typeface="游ゴシック" panose="020B0400000000000000" pitchFamily="50" charset="-128"/>
                        </a:rPr>
                        <a:t>H25-27</a:t>
                      </a:r>
                      <a:r>
                        <a:rPr kumimoji="1" lang="ja-JP" altLang="en-US" sz="1000" b="1" dirty="0" smtClean="0">
                          <a:solidFill>
                            <a:schemeClr val="tx1"/>
                          </a:solidFill>
                          <a:latin typeface="游ゴシック" panose="020B0400000000000000" pitchFamily="50" charset="-128"/>
                          <a:ea typeface="游ゴシック" panose="020B0400000000000000" pitchFamily="50" charset="-128"/>
                        </a:rPr>
                        <a:t>平均</a:t>
                      </a:r>
                      <a:endParaRPr kumimoji="1" lang="en-US" altLang="ja-JP" sz="1000" b="1" dirty="0" smtClean="0">
                        <a:solidFill>
                          <a:schemeClr val="tx1"/>
                        </a:solidFill>
                        <a:latin typeface="游ゴシック" panose="020B0400000000000000" pitchFamily="50" charset="-128"/>
                        <a:ea typeface="游ゴシック" panose="020B0400000000000000" pitchFamily="50" charset="-128"/>
                      </a:endParaRPr>
                    </a:p>
                    <a:p>
                      <a:pPr>
                        <a:lnSpc>
                          <a:spcPct val="100000"/>
                        </a:lnSpc>
                      </a:pPr>
                      <a:r>
                        <a:rPr kumimoji="1" lang="ja-JP" altLang="en-US" sz="1000" b="1" dirty="0" smtClean="0">
                          <a:solidFill>
                            <a:schemeClr val="tx1"/>
                          </a:solidFill>
                          <a:latin typeface="游ゴシック" panose="020B0400000000000000" pitchFamily="50" charset="-128"/>
                          <a:ea typeface="游ゴシック" panose="020B0400000000000000" pitchFamily="50" charset="-128"/>
                        </a:rPr>
                        <a:t> 現　在：</a:t>
                      </a:r>
                      <a:r>
                        <a:rPr kumimoji="1" lang="en-US" altLang="ja-JP" sz="1000" b="1" dirty="0" smtClean="0">
                          <a:solidFill>
                            <a:schemeClr val="tx1"/>
                          </a:solidFill>
                          <a:latin typeface="游ゴシック" panose="020B0400000000000000" pitchFamily="50" charset="-128"/>
                          <a:ea typeface="游ゴシック" panose="020B0400000000000000" pitchFamily="50" charset="-128"/>
                        </a:rPr>
                        <a:t>H28-30</a:t>
                      </a:r>
                      <a:r>
                        <a:rPr kumimoji="1" lang="ja-JP" altLang="en-US" sz="1000" b="1" dirty="0" smtClean="0">
                          <a:solidFill>
                            <a:schemeClr val="tx1"/>
                          </a:solidFill>
                          <a:latin typeface="游ゴシック" panose="020B0400000000000000" pitchFamily="50" charset="-128"/>
                          <a:ea typeface="游ゴシック" panose="020B0400000000000000" pitchFamily="50" charset="-128"/>
                        </a:rPr>
                        <a:t>平均</a:t>
                      </a:r>
                      <a:endParaRPr kumimoji="1" lang="ja-JP" altLang="en-US" sz="1000" b="1" dirty="0">
                        <a:solidFill>
                          <a:schemeClr val="tx1"/>
                        </a:solidFill>
                        <a:latin typeface="游ゴシック" panose="020B0400000000000000" pitchFamily="50" charset="-128"/>
                        <a:ea typeface="游ゴシック" panose="020B0400000000000000" pitchFamily="50" charset="-128"/>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algn="just">
                        <a:lnSpc>
                          <a:spcPct val="100000"/>
                        </a:lnSpc>
                        <a:spcAft>
                          <a:spcPts val="0"/>
                        </a:spcAft>
                      </a:pPr>
                      <a:r>
                        <a:rPr lang="en-US" sz="1200" b="1" kern="100" dirty="0">
                          <a:solidFill>
                            <a:schemeClr val="tx1"/>
                          </a:solidFill>
                          <a:effectLst/>
                          <a:latin typeface="游ゴシック" panose="020B0400000000000000" pitchFamily="50" charset="-128"/>
                          <a:ea typeface="游ゴシック" panose="020B0400000000000000" pitchFamily="50" charset="-128"/>
                          <a:cs typeface="Times New Roman" panose="02020603050405020304" pitchFamily="18" charset="0"/>
                        </a:rPr>
                        <a:t>7</a:t>
                      </a:r>
                      <a:r>
                        <a:rPr lang="ja-JP" sz="1200" b="1" kern="100" dirty="0">
                          <a:solidFill>
                            <a:schemeClr val="tx1"/>
                          </a:solidFill>
                          <a:effectLst/>
                          <a:latin typeface="游ゴシック" panose="020B0400000000000000" pitchFamily="50" charset="-128"/>
                          <a:ea typeface="游ゴシック" panose="020B0400000000000000" pitchFamily="50" charset="-128"/>
                          <a:cs typeface="Times New Roman" panose="02020603050405020304" pitchFamily="18" charset="0"/>
                        </a:rPr>
                        <a:t>～</a:t>
                      </a:r>
                      <a:r>
                        <a:rPr lang="en-US" sz="1200" b="1" kern="100" dirty="0">
                          <a:solidFill>
                            <a:schemeClr val="tx1"/>
                          </a:solidFill>
                          <a:effectLst/>
                          <a:latin typeface="游ゴシック" panose="020B0400000000000000" pitchFamily="50" charset="-128"/>
                          <a:ea typeface="游ゴシック" panose="020B0400000000000000" pitchFamily="50" charset="-128"/>
                          <a:cs typeface="Times New Roman" panose="02020603050405020304" pitchFamily="18" charset="0"/>
                        </a:rPr>
                        <a:t>14</a:t>
                      </a:r>
                      <a:r>
                        <a:rPr lang="ja-JP" sz="1200" b="1" kern="100" dirty="0">
                          <a:solidFill>
                            <a:schemeClr val="tx1"/>
                          </a:solidFill>
                          <a:effectLst/>
                          <a:latin typeface="游ゴシック" panose="020B0400000000000000" pitchFamily="50" charset="-128"/>
                          <a:ea typeface="游ゴシック" panose="020B0400000000000000" pitchFamily="50" charset="-128"/>
                          <a:cs typeface="Times New Roman" panose="02020603050405020304" pitchFamily="18" charset="0"/>
                        </a:rPr>
                        <a:t>歳</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a:txBody>
                    <a:bodyPr/>
                    <a:lstStyle/>
                    <a:p>
                      <a:pPr algn="ctr">
                        <a:lnSpc>
                          <a:spcPct val="100000"/>
                        </a:lnSpc>
                        <a:spcAft>
                          <a:spcPts val="0"/>
                        </a:spcAft>
                      </a:pPr>
                      <a:r>
                        <a:rPr lang="en-US" sz="1200" b="1" kern="100" dirty="0">
                          <a:solidFill>
                            <a:schemeClr val="tx1"/>
                          </a:solidFill>
                          <a:effectLst/>
                          <a:latin typeface="游ゴシック" panose="020B0400000000000000" pitchFamily="50" charset="-128"/>
                          <a:ea typeface="游ゴシック" panose="020B0400000000000000" pitchFamily="50" charset="-128"/>
                          <a:cs typeface="Times New Roman" panose="02020603050405020304" pitchFamily="18" charset="0"/>
                        </a:rPr>
                        <a:t>3.9</a:t>
                      </a:r>
                      <a:r>
                        <a:rPr lang="en-US" sz="1200" b="1" kern="100" dirty="0" smtClean="0">
                          <a:solidFill>
                            <a:schemeClr val="tx1"/>
                          </a:solidFill>
                          <a:effectLst/>
                          <a:latin typeface="游ゴシック" panose="020B0400000000000000" pitchFamily="50" charset="-128"/>
                          <a:ea typeface="游ゴシック" panose="020B0400000000000000" pitchFamily="50" charset="-128"/>
                          <a:cs typeface="Times New Roman" panose="02020603050405020304" pitchFamily="18" charset="0"/>
                        </a:rPr>
                        <a:t>%</a:t>
                      </a:r>
                      <a:endParaRPr lang="ja-JP" sz="1200" b="1" kern="100" dirty="0">
                        <a:solidFill>
                          <a:schemeClr val="tx1"/>
                        </a:solidFill>
                        <a:effectLst/>
                        <a:latin typeface="游ゴシック" panose="020B0400000000000000" pitchFamily="50" charset="-128"/>
                        <a:ea typeface="游ゴシック" panose="020B0400000000000000"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lnSpc>
                          <a:spcPct val="100000"/>
                        </a:lnSpc>
                      </a:pPr>
                      <a:r>
                        <a:rPr lang="en-US" altLang="ja-JP" sz="1200" b="1" i="0" u="none" strike="noStrike" dirty="0" smtClean="0">
                          <a:solidFill>
                            <a:schemeClr val="tx1"/>
                          </a:solidFill>
                          <a:effectLst/>
                          <a:latin typeface="游ゴシック" panose="020B0400000000000000" pitchFamily="50" charset="-128"/>
                          <a:ea typeface="游ゴシック" panose="020B0400000000000000" pitchFamily="50" charset="-128"/>
                        </a:rPr>
                        <a:t>5.3%</a:t>
                      </a:r>
                      <a:endParaRPr lang="en-US" altLang="ja-JP" sz="1200" b="1" i="0" u="none" strike="noStrike" dirty="0">
                        <a:solidFill>
                          <a:schemeClr val="tx1"/>
                        </a:solidFill>
                        <a:effectLst/>
                        <a:latin typeface="游ゴシック" panose="020B0400000000000000" pitchFamily="50" charset="-128"/>
                        <a:ea typeface="游ゴシック" panose="020B0400000000000000"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0000"/>
                        </a:lnSpc>
                        <a:spcAft>
                          <a:spcPts val="0"/>
                        </a:spcAft>
                      </a:pPr>
                      <a:r>
                        <a:rPr lang="en-US" sz="1200" b="1" kern="100" dirty="0">
                          <a:solidFill>
                            <a:schemeClr val="tx1"/>
                          </a:solidFill>
                          <a:effectLst/>
                          <a:latin typeface="游ゴシック" panose="020B0400000000000000" pitchFamily="50" charset="-128"/>
                          <a:ea typeface="游ゴシック" panose="020B0400000000000000" pitchFamily="50" charset="-128"/>
                          <a:cs typeface="Times New Roman" panose="02020603050405020304" pitchFamily="18" charset="0"/>
                        </a:rPr>
                        <a:t>0%</a:t>
                      </a:r>
                      <a:endParaRPr lang="ja-JP" sz="1200" b="1" kern="100" dirty="0">
                        <a:solidFill>
                          <a:schemeClr val="tx1"/>
                        </a:solidFill>
                        <a:effectLst/>
                        <a:latin typeface="游ゴシック" panose="020B0400000000000000" pitchFamily="50" charset="-128"/>
                        <a:ea typeface="游ゴシック" panose="020B0400000000000000"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36321787"/>
                  </a:ext>
                </a:extLst>
              </a:tr>
              <a:tr h="243840">
                <a:tc vMerge="1">
                  <a:txBody>
                    <a:bodyPr/>
                    <a:lstStyle/>
                    <a:p>
                      <a:pPr algn="ctr" fontAlgn="auto">
                        <a:lnSpc>
                          <a:spcPts val="1600"/>
                        </a:lnSpc>
                        <a:spcAft>
                          <a:spcPts val="0"/>
                        </a:spcAft>
                      </a:pPr>
                      <a:endParaRPr lang="ja-JP" sz="1400" b="0" dirty="0">
                        <a:solidFill>
                          <a:srgbClr val="000000"/>
                        </a:solidFill>
                        <a:effectLst/>
                        <a:latin typeface="Meiryo UI" panose="020B0604030504040204" pitchFamily="50" charset="-128"/>
                        <a:ea typeface="Meiryo UI" panose="020B0604030504040204" pitchFamily="50" charset="-128"/>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28575" cap="flat" cmpd="sng" algn="ctr">
                      <a:solidFill>
                        <a:schemeClr val="bg1"/>
                      </a:solidFill>
                      <a:prstDash val="solid"/>
                      <a:round/>
                      <a:headEnd type="none" w="med" len="med"/>
                      <a:tailEnd type="none" w="med" len="med"/>
                    </a:lnR>
                    <a:solidFill>
                      <a:schemeClr val="accent5">
                        <a:lumMod val="50000"/>
                      </a:schemeClr>
                    </a:solidFill>
                  </a:tcPr>
                </a:tc>
                <a:tc vMerge="1">
                  <a:txBody>
                    <a:bodyPr/>
                    <a:lstStyle/>
                    <a:p>
                      <a:endParaRPr kumimoji="1" lang="ja-JP" altLang="en-US"/>
                    </a:p>
                  </a:txBody>
                  <a:tcPr/>
                </a:tc>
                <a:tc gridSpan="2">
                  <a:txBody>
                    <a:bodyPr/>
                    <a:lstStyle/>
                    <a:p>
                      <a:pPr algn="just">
                        <a:lnSpc>
                          <a:spcPct val="100000"/>
                        </a:lnSpc>
                        <a:spcAft>
                          <a:spcPts val="0"/>
                        </a:spcAft>
                      </a:pPr>
                      <a:r>
                        <a:rPr lang="en-US" sz="1200" b="1" kern="100" dirty="0">
                          <a:solidFill>
                            <a:schemeClr val="tx1"/>
                          </a:solidFill>
                          <a:effectLst/>
                          <a:latin typeface="游ゴシック" panose="020B0400000000000000" pitchFamily="50" charset="-128"/>
                          <a:ea typeface="游ゴシック" panose="020B0400000000000000" pitchFamily="50" charset="-128"/>
                          <a:cs typeface="Times New Roman" panose="02020603050405020304" pitchFamily="18" charset="0"/>
                        </a:rPr>
                        <a:t>15</a:t>
                      </a:r>
                      <a:r>
                        <a:rPr lang="ja-JP" sz="1200" b="1" kern="100" dirty="0">
                          <a:solidFill>
                            <a:schemeClr val="tx1"/>
                          </a:solidFill>
                          <a:effectLst/>
                          <a:latin typeface="游ゴシック" panose="020B0400000000000000" pitchFamily="50" charset="-128"/>
                          <a:ea typeface="游ゴシック" panose="020B0400000000000000" pitchFamily="50" charset="-128"/>
                          <a:cs typeface="Times New Roman" panose="02020603050405020304" pitchFamily="18" charset="0"/>
                        </a:rPr>
                        <a:t>～</a:t>
                      </a:r>
                      <a:r>
                        <a:rPr lang="en-US" sz="1200" b="1" kern="100" dirty="0">
                          <a:solidFill>
                            <a:schemeClr val="tx1"/>
                          </a:solidFill>
                          <a:effectLst/>
                          <a:latin typeface="游ゴシック" panose="020B0400000000000000" pitchFamily="50" charset="-128"/>
                          <a:ea typeface="游ゴシック" panose="020B0400000000000000" pitchFamily="50" charset="-128"/>
                          <a:cs typeface="Times New Roman" panose="02020603050405020304" pitchFamily="18" charset="0"/>
                        </a:rPr>
                        <a:t>19</a:t>
                      </a:r>
                      <a:r>
                        <a:rPr lang="ja-JP" sz="1200" b="1" kern="100" dirty="0">
                          <a:solidFill>
                            <a:schemeClr val="tx1"/>
                          </a:solidFill>
                          <a:effectLst/>
                          <a:latin typeface="游ゴシック" panose="020B0400000000000000" pitchFamily="50" charset="-128"/>
                          <a:ea typeface="游ゴシック" panose="020B0400000000000000" pitchFamily="50" charset="-128"/>
                          <a:cs typeface="Times New Roman" panose="02020603050405020304" pitchFamily="18" charset="0"/>
                        </a:rPr>
                        <a:t>歳</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a:txBody>
                    <a:bodyPr/>
                    <a:lstStyle/>
                    <a:p>
                      <a:pPr algn="ctr">
                        <a:lnSpc>
                          <a:spcPct val="100000"/>
                        </a:lnSpc>
                        <a:spcAft>
                          <a:spcPts val="0"/>
                        </a:spcAft>
                      </a:pPr>
                      <a:r>
                        <a:rPr lang="en-US" sz="1200" b="1" kern="100" dirty="0" smtClean="0">
                          <a:solidFill>
                            <a:schemeClr val="tx1"/>
                          </a:solidFill>
                          <a:effectLst/>
                          <a:latin typeface="游ゴシック" panose="020B0400000000000000" pitchFamily="50" charset="-128"/>
                          <a:ea typeface="游ゴシック" panose="020B0400000000000000" pitchFamily="50" charset="-128"/>
                          <a:cs typeface="Times New Roman" panose="02020603050405020304" pitchFamily="18" charset="0"/>
                        </a:rPr>
                        <a:t>16.4%</a:t>
                      </a:r>
                      <a:endParaRPr lang="ja-JP" sz="1200" b="1" kern="100" dirty="0">
                        <a:solidFill>
                          <a:schemeClr val="tx1"/>
                        </a:solidFill>
                        <a:effectLst/>
                        <a:latin typeface="游ゴシック" panose="020B0400000000000000" pitchFamily="50" charset="-128"/>
                        <a:ea typeface="游ゴシック" panose="020B0400000000000000"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lnSpc>
                          <a:spcPct val="100000"/>
                        </a:lnSpc>
                      </a:pPr>
                      <a:r>
                        <a:rPr lang="en-US" altLang="ja-JP" sz="1200" b="1" i="0" u="none" strike="noStrike" dirty="0" smtClean="0">
                          <a:solidFill>
                            <a:schemeClr val="tx1"/>
                          </a:solidFill>
                          <a:effectLst/>
                          <a:latin typeface="游ゴシック" panose="020B0400000000000000" pitchFamily="50" charset="-128"/>
                          <a:ea typeface="游ゴシック" panose="020B0400000000000000" pitchFamily="50" charset="-128"/>
                        </a:rPr>
                        <a:t>15.9%</a:t>
                      </a:r>
                      <a:endParaRPr lang="en-US" altLang="ja-JP" sz="1200" b="1" i="0" u="none" strike="noStrike" dirty="0">
                        <a:solidFill>
                          <a:schemeClr val="tx1"/>
                        </a:solidFill>
                        <a:effectLst/>
                        <a:latin typeface="游ゴシック" panose="020B0400000000000000" pitchFamily="50" charset="-128"/>
                        <a:ea typeface="游ゴシック" panose="020B0400000000000000"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0000"/>
                        </a:lnSpc>
                        <a:spcAft>
                          <a:spcPts val="0"/>
                        </a:spcAft>
                      </a:pPr>
                      <a:r>
                        <a:rPr lang="en-US" sz="1200" b="1" kern="100" dirty="0">
                          <a:solidFill>
                            <a:schemeClr val="tx1"/>
                          </a:solidFill>
                          <a:effectLst/>
                          <a:latin typeface="游ゴシック" panose="020B0400000000000000" pitchFamily="50" charset="-128"/>
                          <a:ea typeface="游ゴシック" panose="020B0400000000000000" pitchFamily="50" charset="-128"/>
                          <a:cs typeface="Times New Roman" panose="02020603050405020304" pitchFamily="18" charset="0"/>
                        </a:rPr>
                        <a:t>5%</a:t>
                      </a:r>
                      <a:r>
                        <a:rPr lang="ja-JP" sz="1200" b="1" kern="100" dirty="0">
                          <a:solidFill>
                            <a:schemeClr val="tx1"/>
                          </a:solidFill>
                          <a:effectLst/>
                          <a:latin typeface="游ゴシック" panose="020B0400000000000000" pitchFamily="50" charset="-128"/>
                          <a:ea typeface="游ゴシック" panose="020B0400000000000000" pitchFamily="50" charset="-128"/>
                          <a:cs typeface="Times New Roman" panose="02020603050405020304" pitchFamily="18" charset="0"/>
                        </a:rPr>
                        <a:t>以下</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685265228"/>
                  </a:ext>
                </a:extLst>
              </a:tr>
              <a:tr h="243840">
                <a:tc vMerge="1">
                  <a:txBody>
                    <a:bodyPr/>
                    <a:lstStyle/>
                    <a:p>
                      <a:pPr algn="ctr" fontAlgn="auto">
                        <a:lnSpc>
                          <a:spcPts val="1600"/>
                        </a:lnSpc>
                        <a:spcAft>
                          <a:spcPts val="0"/>
                        </a:spcAft>
                      </a:pPr>
                      <a:endParaRPr lang="ja-JP" sz="1400" b="0" dirty="0">
                        <a:solidFill>
                          <a:srgbClr val="000000"/>
                        </a:solidFill>
                        <a:effectLst/>
                        <a:latin typeface="Meiryo UI" panose="020B0604030504040204" pitchFamily="50" charset="-128"/>
                        <a:ea typeface="Meiryo UI" panose="020B0604030504040204" pitchFamily="50" charset="-128"/>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28575" cap="flat" cmpd="sng" algn="ctr">
                      <a:solidFill>
                        <a:schemeClr val="bg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accent5">
                        <a:lumMod val="50000"/>
                      </a:schemeClr>
                    </a:solidFill>
                  </a:tcPr>
                </a:tc>
                <a:tc vMerge="1">
                  <a:txBody>
                    <a:bodyPr/>
                    <a:lstStyle/>
                    <a:p>
                      <a:endParaRPr kumimoji="1" lang="ja-JP" altLang="en-US"/>
                    </a:p>
                  </a:txBody>
                  <a:tcPr/>
                </a:tc>
                <a:tc gridSpan="2">
                  <a:txBody>
                    <a:bodyPr/>
                    <a:lstStyle/>
                    <a:p>
                      <a:pPr algn="just">
                        <a:lnSpc>
                          <a:spcPct val="100000"/>
                        </a:lnSpc>
                        <a:spcAft>
                          <a:spcPts val="0"/>
                        </a:spcAft>
                      </a:pPr>
                      <a:r>
                        <a:rPr lang="en-US" sz="1200" b="1" kern="100" dirty="0">
                          <a:solidFill>
                            <a:schemeClr val="tx1"/>
                          </a:solidFill>
                          <a:effectLst/>
                          <a:latin typeface="游ゴシック" panose="020B0400000000000000" pitchFamily="50" charset="-128"/>
                          <a:ea typeface="游ゴシック" panose="020B0400000000000000" pitchFamily="50" charset="-128"/>
                          <a:cs typeface="Times New Roman" panose="02020603050405020304" pitchFamily="18" charset="0"/>
                        </a:rPr>
                        <a:t>20</a:t>
                      </a:r>
                      <a:r>
                        <a:rPr lang="ja-JP" sz="1200" b="1" kern="100" dirty="0">
                          <a:solidFill>
                            <a:schemeClr val="tx1"/>
                          </a:solidFill>
                          <a:effectLst/>
                          <a:latin typeface="游ゴシック" panose="020B0400000000000000" pitchFamily="50" charset="-128"/>
                          <a:ea typeface="游ゴシック" panose="020B0400000000000000" pitchFamily="50" charset="-128"/>
                          <a:cs typeface="Times New Roman" panose="02020603050405020304" pitchFamily="18" charset="0"/>
                        </a:rPr>
                        <a:t>～</a:t>
                      </a:r>
                      <a:r>
                        <a:rPr lang="en-US" sz="1200" b="1" kern="100" dirty="0">
                          <a:solidFill>
                            <a:schemeClr val="tx1"/>
                          </a:solidFill>
                          <a:effectLst/>
                          <a:latin typeface="游ゴシック" panose="020B0400000000000000" pitchFamily="50" charset="-128"/>
                          <a:ea typeface="游ゴシック" panose="020B0400000000000000" pitchFamily="50" charset="-128"/>
                          <a:cs typeface="Times New Roman" panose="02020603050405020304" pitchFamily="18" charset="0"/>
                        </a:rPr>
                        <a:t>30</a:t>
                      </a:r>
                      <a:r>
                        <a:rPr lang="ja-JP" sz="1200" b="1" kern="100" dirty="0">
                          <a:solidFill>
                            <a:schemeClr val="tx1"/>
                          </a:solidFill>
                          <a:effectLst/>
                          <a:latin typeface="游ゴシック" panose="020B0400000000000000" pitchFamily="50" charset="-128"/>
                          <a:ea typeface="游ゴシック" panose="020B0400000000000000" pitchFamily="50" charset="-128"/>
                          <a:cs typeface="Times New Roman" panose="02020603050405020304" pitchFamily="18" charset="0"/>
                        </a:rPr>
                        <a:t>歳代</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a:txBody>
                    <a:bodyPr/>
                    <a:lstStyle/>
                    <a:p>
                      <a:pPr algn="ctr">
                        <a:lnSpc>
                          <a:spcPct val="100000"/>
                        </a:lnSpc>
                        <a:spcAft>
                          <a:spcPts val="0"/>
                        </a:spcAft>
                      </a:pPr>
                      <a:r>
                        <a:rPr lang="en-US" sz="1200" b="1" kern="100" dirty="0">
                          <a:solidFill>
                            <a:schemeClr val="tx1"/>
                          </a:solidFill>
                          <a:effectLst/>
                          <a:latin typeface="游ゴシック" panose="020B0400000000000000" pitchFamily="50" charset="-128"/>
                          <a:ea typeface="游ゴシック" panose="020B0400000000000000" pitchFamily="50" charset="-128"/>
                          <a:cs typeface="Times New Roman" panose="02020603050405020304" pitchFamily="18" charset="0"/>
                        </a:rPr>
                        <a:t>25.2</a:t>
                      </a:r>
                      <a:r>
                        <a:rPr lang="en-US" sz="1200" b="1" kern="100" dirty="0" smtClean="0">
                          <a:solidFill>
                            <a:schemeClr val="tx1"/>
                          </a:solidFill>
                          <a:effectLst/>
                          <a:latin typeface="游ゴシック" panose="020B0400000000000000" pitchFamily="50" charset="-128"/>
                          <a:ea typeface="游ゴシック" panose="020B0400000000000000" pitchFamily="50" charset="-128"/>
                          <a:cs typeface="Times New Roman" panose="02020603050405020304" pitchFamily="18" charset="0"/>
                        </a:rPr>
                        <a:t>%</a:t>
                      </a:r>
                      <a:endParaRPr lang="ja-JP" sz="1200" b="1" kern="100" dirty="0">
                        <a:solidFill>
                          <a:schemeClr val="tx1"/>
                        </a:solidFill>
                        <a:effectLst/>
                        <a:latin typeface="游ゴシック" panose="020B0400000000000000" pitchFamily="50" charset="-128"/>
                        <a:ea typeface="游ゴシック" panose="020B0400000000000000"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lnSpc>
                          <a:spcPct val="100000"/>
                        </a:lnSpc>
                      </a:pPr>
                      <a:r>
                        <a:rPr lang="en-US" altLang="ja-JP" sz="1200" b="1" i="0" u="none" strike="noStrike" dirty="0" smtClean="0">
                          <a:solidFill>
                            <a:schemeClr val="tx1"/>
                          </a:solidFill>
                          <a:effectLst/>
                          <a:latin typeface="游ゴシック" panose="020B0400000000000000" pitchFamily="50" charset="-128"/>
                          <a:ea typeface="游ゴシック" panose="020B0400000000000000" pitchFamily="50" charset="-128"/>
                        </a:rPr>
                        <a:t>24.0%</a:t>
                      </a:r>
                      <a:endParaRPr lang="en-US" altLang="ja-JP" sz="1200" b="1" i="0" u="none" strike="noStrike" dirty="0">
                        <a:solidFill>
                          <a:schemeClr val="tx1"/>
                        </a:solidFill>
                        <a:effectLst/>
                        <a:latin typeface="游ゴシック" panose="020B0400000000000000" pitchFamily="50" charset="-128"/>
                        <a:ea typeface="游ゴシック" panose="020B0400000000000000"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0000"/>
                        </a:lnSpc>
                        <a:spcAft>
                          <a:spcPts val="0"/>
                        </a:spcAft>
                      </a:pPr>
                      <a:r>
                        <a:rPr lang="en-US" sz="1200" b="1" kern="100" dirty="0">
                          <a:solidFill>
                            <a:schemeClr val="tx1"/>
                          </a:solidFill>
                          <a:effectLst/>
                          <a:latin typeface="游ゴシック" panose="020B0400000000000000" pitchFamily="50" charset="-128"/>
                          <a:ea typeface="游ゴシック" panose="020B0400000000000000" pitchFamily="50" charset="-128"/>
                          <a:cs typeface="Times New Roman" panose="02020603050405020304" pitchFamily="18" charset="0"/>
                        </a:rPr>
                        <a:t>15%</a:t>
                      </a:r>
                      <a:r>
                        <a:rPr lang="ja-JP" sz="1200" b="1" kern="100" dirty="0">
                          <a:solidFill>
                            <a:schemeClr val="tx1"/>
                          </a:solidFill>
                          <a:effectLst/>
                          <a:latin typeface="游ゴシック" panose="020B0400000000000000" pitchFamily="50" charset="-128"/>
                          <a:ea typeface="游ゴシック" panose="020B0400000000000000" pitchFamily="50" charset="-128"/>
                          <a:cs typeface="Times New Roman" panose="02020603050405020304" pitchFamily="18" charset="0"/>
                        </a:rPr>
                        <a:t>以下</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73855021"/>
                  </a:ext>
                </a:extLst>
              </a:tr>
              <a:tr h="264075">
                <a:tc rowSpan="3">
                  <a:txBody>
                    <a:bodyPr/>
                    <a:lstStyle/>
                    <a:p>
                      <a:pPr algn="ctr" fontAlgn="auto">
                        <a:lnSpc>
                          <a:spcPts val="1600"/>
                        </a:lnSpc>
                        <a:spcAft>
                          <a:spcPts val="0"/>
                        </a:spcAft>
                      </a:pPr>
                      <a:r>
                        <a:rPr lang="en-US" altLang="ja-JP" sz="1200" b="1" dirty="0" smtClean="0">
                          <a:solidFill>
                            <a:schemeClr val="bg1"/>
                          </a:solidFill>
                          <a:effectLst/>
                          <a:latin typeface="游ゴシック" panose="020B0400000000000000" pitchFamily="50" charset="-128"/>
                          <a:ea typeface="游ゴシック" panose="020B0400000000000000" pitchFamily="50" charset="-128"/>
                          <a:cs typeface="HG丸ｺﾞｼｯｸM-PRO"/>
                        </a:rPr>
                        <a:t>3</a:t>
                      </a:r>
                      <a:endParaRPr lang="ja-JP" sz="1200" b="1" dirty="0">
                        <a:solidFill>
                          <a:schemeClr val="bg1"/>
                        </a:solidFill>
                        <a:effectLst/>
                        <a:latin typeface="游ゴシック" panose="020B0400000000000000" pitchFamily="50" charset="-128"/>
                        <a:ea typeface="游ゴシック" panose="020B0400000000000000" pitchFamily="50" charset="-128"/>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rowSpan="3">
                  <a:txBody>
                    <a:bodyPr/>
                    <a:lstStyle/>
                    <a:p>
                      <a:pPr>
                        <a:lnSpc>
                          <a:spcPct val="100000"/>
                        </a:lnSpc>
                      </a:pPr>
                      <a:r>
                        <a:rPr kumimoji="1" lang="ja-JP" altLang="en-US" sz="1200" b="1" dirty="0" smtClean="0">
                          <a:solidFill>
                            <a:schemeClr val="tx1"/>
                          </a:solidFill>
                          <a:latin typeface="游ゴシック" panose="020B0400000000000000" pitchFamily="50" charset="-128"/>
                          <a:ea typeface="游ゴシック" panose="020B0400000000000000" pitchFamily="50" charset="-128"/>
                        </a:rPr>
                        <a:t>野菜摂取量の増加</a:t>
                      </a:r>
                      <a:endParaRPr kumimoji="1" lang="en-US" altLang="ja-JP" sz="1200" b="1" dirty="0" smtClean="0">
                        <a:solidFill>
                          <a:schemeClr val="tx1"/>
                        </a:solidFill>
                        <a:latin typeface="游ゴシック" panose="020B0400000000000000" pitchFamily="50" charset="-128"/>
                        <a:ea typeface="游ゴシック" panose="020B0400000000000000" pitchFamily="50" charset="-128"/>
                      </a:endParaRPr>
                    </a:p>
                    <a:p>
                      <a:pPr>
                        <a:lnSpc>
                          <a:spcPct val="100000"/>
                        </a:lnSpc>
                      </a:pPr>
                      <a:r>
                        <a:rPr kumimoji="1" lang="zh-TW" altLang="en-US" sz="1000" b="1" dirty="0" smtClean="0">
                          <a:solidFill>
                            <a:schemeClr val="tx1"/>
                          </a:solidFill>
                          <a:latin typeface="游ゴシック" panose="020B0400000000000000" pitchFamily="50" charset="-128"/>
                          <a:ea typeface="游ゴシック" panose="020B0400000000000000" pitchFamily="50" charset="-128"/>
                        </a:rPr>
                        <a:t> 策定時：</a:t>
                      </a:r>
                      <a:r>
                        <a:rPr kumimoji="1" lang="en-US" altLang="zh-TW" sz="1000" b="1" dirty="0" smtClean="0">
                          <a:solidFill>
                            <a:schemeClr val="tx1"/>
                          </a:solidFill>
                          <a:latin typeface="游ゴシック" panose="020B0400000000000000" pitchFamily="50" charset="-128"/>
                          <a:ea typeface="游ゴシック" panose="020B0400000000000000" pitchFamily="50" charset="-128"/>
                        </a:rPr>
                        <a:t>H25-27</a:t>
                      </a:r>
                      <a:r>
                        <a:rPr kumimoji="1" lang="zh-TW" altLang="en-US" sz="1000" b="1" dirty="0" smtClean="0">
                          <a:solidFill>
                            <a:schemeClr val="tx1"/>
                          </a:solidFill>
                          <a:latin typeface="游ゴシック" panose="020B0400000000000000" pitchFamily="50" charset="-128"/>
                          <a:ea typeface="游ゴシック" panose="020B0400000000000000" pitchFamily="50" charset="-128"/>
                        </a:rPr>
                        <a:t>平均</a:t>
                      </a:r>
                    </a:p>
                    <a:p>
                      <a:pPr>
                        <a:lnSpc>
                          <a:spcPct val="100000"/>
                        </a:lnSpc>
                      </a:pPr>
                      <a:r>
                        <a:rPr kumimoji="1" lang="zh-TW" altLang="en-US" sz="1000" b="1" dirty="0" smtClean="0">
                          <a:solidFill>
                            <a:schemeClr val="tx1"/>
                          </a:solidFill>
                          <a:latin typeface="游ゴシック" panose="020B0400000000000000" pitchFamily="50" charset="-128"/>
                          <a:ea typeface="游ゴシック" panose="020B0400000000000000" pitchFamily="50" charset="-128"/>
                        </a:rPr>
                        <a:t> 現</a:t>
                      </a:r>
                      <a:r>
                        <a:rPr kumimoji="1" lang="ja-JP" altLang="en-US" sz="1000" b="1" dirty="0" smtClean="0">
                          <a:solidFill>
                            <a:schemeClr val="tx1"/>
                          </a:solidFill>
                          <a:latin typeface="游ゴシック" panose="020B0400000000000000" pitchFamily="50" charset="-128"/>
                          <a:ea typeface="游ゴシック" panose="020B0400000000000000" pitchFamily="50" charset="-128"/>
                        </a:rPr>
                        <a:t>　</a:t>
                      </a:r>
                      <a:r>
                        <a:rPr kumimoji="1" lang="zh-TW" altLang="en-US" sz="1000" b="1" dirty="0" smtClean="0">
                          <a:solidFill>
                            <a:schemeClr val="tx1"/>
                          </a:solidFill>
                          <a:latin typeface="游ゴシック" panose="020B0400000000000000" pitchFamily="50" charset="-128"/>
                          <a:ea typeface="游ゴシック" panose="020B0400000000000000" pitchFamily="50" charset="-128"/>
                        </a:rPr>
                        <a:t>在：</a:t>
                      </a:r>
                      <a:r>
                        <a:rPr kumimoji="1" lang="en-US" altLang="zh-TW" sz="1000" b="1" dirty="0" smtClean="0">
                          <a:solidFill>
                            <a:schemeClr val="tx1"/>
                          </a:solidFill>
                          <a:latin typeface="游ゴシック" panose="020B0400000000000000" pitchFamily="50" charset="-128"/>
                          <a:ea typeface="游ゴシック" panose="020B0400000000000000" pitchFamily="50" charset="-128"/>
                        </a:rPr>
                        <a:t>H</a:t>
                      </a:r>
                      <a:r>
                        <a:rPr kumimoji="1" lang="en-US" altLang="ja-JP" sz="1000" b="1" dirty="0" smtClean="0">
                          <a:solidFill>
                            <a:schemeClr val="tx1"/>
                          </a:solidFill>
                          <a:latin typeface="游ゴシック" panose="020B0400000000000000" pitchFamily="50" charset="-128"/>
                          <a:ea typeface="游ゴシック" panose="020B0400000000000000" pitchFamily="50" charset="-128"/>
                        </a:rPr>
                        <a:t>28-30</a:t>
                      </a:r>
                      <a:r>
                        <a:rPr kumimoji="1" lang="zh-TW" altLang="en-US" sz="1000" b="1" dirty="0" smtClean="0">
                          <a:solidFill>
                            <a:schemeClr val="tx1"/>
                          </a:solidFill>
                          <a:latin typeface="游ゴシック" panose="020B0400000000000000" pitchFamily="50" charset="-128"/>
                          <a:ea typeface="游ゴシック" panose="020B0400000000000000" pitchFamily="50" charset="-128"/>
                        </a:rPr>
                        <a:t>平均</a:t>
                      </a:r>
                      <a:endParaRPr kumimoji="1" lang="ja-JP" altLang="en-US" sz="1000" b="1" dirty="0">
                        <a:solidFill>
                          <a:schemeClr val="tx1"/>
                        </a:solidFill>
                        <a:latin typeface="游ゴシック" panose="020B0400000000000000" pitchFamily="50" charset="-128"/>
                        <a:ea typeface="游ゴシック" panose="020B0400000000000000" pitchFamily="50" charset="-128"/>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algn="just">
                        <a:lnSpc>
                          <a:spcPct val="100000"/>
                        </a:lnSpc>
                        <a:spcAft>
                          <a:spcPts val="0"/>
                        </a:spcAft>
                      </a:pPr>
                      <a:r>
                        <a:rPr lang="en-US" sz="1200" b="1" kern="100" dirty="0">
                          <a:solidFill>
                            <a:schemeClr val="tx1"/>
                          </a:solidFill>
                          <a:effectLst/>
                          <a:latin typeface="游ゴシック" panose="020B0400000000000000" pitchFamily="50" charset="-128"/>
                          <a:ea typeface="游ゴシック" panose="020B0400000000000000" pitchFamily="50" charset="-128"/>
                          <a:cs typeface="Times New Roman" panose="02020603050405020304" pitchFamily="18" charset="0"/>
                        </a:rPr>
                        <a:t>7</a:t>
                      </a:r>
                      <a:r>
                        <a:rPr lang="ja-JP" sz="1200" b="1" kern="100" dirty="0">
                          <a:solidFill>
                            <a:schemeClr val="tx1"/>
                          </a:solidFill>
                          <a:effectLst/>
                          <a:latin typeface="游ゴシック" panose="020B0400000000000000" pitchFamily="50" charset="-128"/>
                          <a:ea typeface="游ゴシック" panose="020B0400000000000000" pitchFamily="50" charset="-128"/>
                          <a:cs typeface="Times New Roman" panose="02020603050405020304" pitchFamily="18" charset="0"/>
                        </a:rPr>
                        <a:t>～</a:t>
                      </a:r>
                      <a:r>
                        <a:rPr lang="en-US" sz="1200" b="1" kern="100" dirty="0">
                          <a:solidFill>
                            <a:schemeClr val="tx1"/>
                          </a:solidFill>
                          <a:effectLst/>
                          <a:latin typeface="游ゴシック" panose="020B0400000000000000" pitchFamily="50" charset="-128"/>
                          <a:ea typeface="游ゴシック" panose="020B0400000000000000" pitchFamily="50" charset="-128"/>
                          <a:cs typeface="Times New Roman" panose="02020603050405020304" pitchFamily="18" charset="0"/>
                        </a:rPr>
                        <a:t>14</a:t>
                      </a:r>
                      <a:r>
                        <a:rPr lang="ja-JP" sz="1200" b="1" kern="100" dirty="0">
                          <a:solidFill>
                            <a:schemeClr val="tx1"/>
                          </a:solidFill>
                          <a:effectLst/>
                          <a:latin typeface="游ゴシック" panose="020B0400000000000000" pitchFamily="50" charset="-128"/>
                          <a:ea typeface="游ゴシック" panose="020B0400000000000000" pitchFamily="50" charset="-128"/>
                          <a:cs typeface="Times New Roman" panose="02020603050405020304" pitchFamily="18" charset="0"/>
                        </a:rPr>
                        <a:t>歳</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a:txBody>
                    <a:bodyPr/>
                    <a:lstStyle/>
                    <a:p>
                      <a:pPr algn="ctr">
                        <a:lnSpc>
                          <a:spcPct val="100000"/>
                        </a:lnSpc>
                        <a:spcAft>
                          <a:spcPts val="0"/>
                        </a:spcAft>
                      </a:pPr>
                      <a:r>
                        <a:rPr lang="en-US" sz="1200" b="1" kern="100" dirty="0" smtClean="0">
                          <a:solidFill>
                            <a:schemeClr val="tx1"/>
                          </a:solidFill>
                          <a:effectLst/>
                          <a:latin typeface="游ゴシック" panose="020B0400000000000000" pitchFamily="50" charset="-128"/>
                          <a:ea typeface="游ゴシック" panose="020B0400000000000000" pitchFamily="50" charset="-128"/>
                          <a:cs typeface="Times New Roman" panose="02020603050405020304" pitchFamily="18" charset="0"/>
                        </a:rPr>
                        <a:t>223g</a:t>
                      </a:r>
                      <a:endParaRPr lang="ja-JP" sz="1200" b="1" kern="100" dirty="0">
                        <a:solidFill>
                          <a:schemeClr val="tx1"/>
                        </a:solidFill>
                        <a:effectLst/>
                        <a:latin typeface="游ゴシック" panose="020B0400000000000000" pitchFamily="50" charset="-128"/>
                        <a:ea typeface="游ゴシック" panose="020B0400000000000000"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lnSpc>
                          <a:spcPct val="100000"/>
                        </a:lnSpc>
                      </a:pPr>
                      <a:r>
                        <a:rPr lang="en-US" altLang="ja-JP" sz="1200" b="1" i="0" u="none" strike="noStrike" dirty="0" smtClean="0">
                          <a:solidFill>
                            <a:schemeClr val="tx1"/>
                          </a:solidFill>
                          <a:effectLst/>
                          <a:latin typeface="游ゴシック" panose="020B0400000000000000" pitchFamily="50" charset="-128"/>
                          <a:ea typeface="游ゴシック" panose="020B0400000000000000" pitchFamily="50" charset="-128"/>
                        </a:rPr>
                        <a:t>229</a:t>
                      </a:r>
                      <a:r>
                        <a:rPr lang="en-US" sz="1200" b="1" i="0" u="none" strike="noStrike" dirty="0" smtClean="0">
                          <a:solidFill>
                            <a:schemeClr val="tx1"/>
                          </a:solidFill>
                          <a:effectLst/>
                          <a:latin typeface="游ゴシック" panose="020B0400000000000000" pitchFamily="50" charset="-128"/>
                          <a:ea typeface="游ゴシック" panose="020B0400000000000000" pitchFamily="50" charset="-128"/>
                        </a:rPr>
                        <a:t>ｇ</a:t>
                      </a:r>
                      <a:endParaRPr lang="en-US" altLang="ja-JP" sz="1200" b="1" i="0" u="none" strike="noStrike" dirty="0">
                        <a:solidFill>
                          <a:schemeClr val="tx1"/>
                        </a:solidFill>
                        <a:effectLst/>
                        <a:latin typeface="游ゴシック" panose="020B0400000000000000" pitchFamily="50" charset="-128"/>
                        <a:ea typeface="游ゴシック" panose="020B0400000000000000"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0000"/>
                        </a:lnSpc>
                        <a:spcAft>
                          <a:spcPts val="0"/>
                        </a:spcAft>
                      </a:pPr>
                      <a:r>
                        <a:rPr lang="en-US" sz="1200" b="1" kern="100" dirty="0">
                          <a:solidFill>
                            <a:schemeClr val="tx1"/>
                          </a:solidFill>
                          <a:effectLst/>
                          <a:latin typeface="游ゴシック" panose="020B0400000000000000" pitchFamily="50" charset="-128"/>
                          <a:ea typeface="游ゴシック" panose="020B0400000000000000" pitchFamily="50" charset="-128"/>
                          <a:cs typeface="Times New Roman" panose="02020603050405020304" pitchFamily="18" charset="0"/>
                        </a:rPr>
                        <a:t>300g</a:t>
                      </a:r>
                      <a:r>
                        <a:rPr lang="ja-JP" sz="1200" b="1" kern="100" dirty="0">
                          <a:solidFill>
                            <a:schemeClr val="tx1"/>
                          </a:solidFill>
                          <a:effectLst/>
                          <a:latin typeface="游ゴシック" panose="020B0400000000000000" pitchFamily="50" charset="-128"/>
                          <a:ea typeface="游ゴシック" panose="020B0400000000000000" pitchFamily="50" charset="-128"/>
                          <a:cs typeface="Times New Roman" panose="02020603050405020304" pitchFamily="18" charset="0"/>
                        </a:rPr>
                        <a:t>以上</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335970246"/>
                  </a:ext>
                </a:extLst>
              </a:tr>
              <a:tr h="264075">
                <a:tc vMerge="1">
                  <a:txBody>
                    <a:bodyPr/>
                    <a:lstStyle/>
                    <a:p>
                      <a:endParaRPr kumimoji="1" lang="ja-JP" altLang="en-US"/>
                    </a:p>
                  </a:txBody>
                  <a:tcPr/>
                </a:tc>
                <a:tc vMerge="1">
                  <a:txBody>
                    <a:bodyPr/>
                    <a:lstStyle/>
                    <a:p>
                      <a:endParaRPr kumimoji="1" lang="ja-JP" altLang="en-US"/>
                    </a:p>
                  </a:txBody>
                  <a:tcPr/>
                </a:tc>
                <a:tc gridSpan="2">
                  <a:txBody>
                    <a:bodyPr/>
                    <a:lstStyle/>
                    <a:p>
                      <a:pPr algn="just">
                        <a:lnSpc>
                          <a:spcPct val="100000"/>
                        </a:lnSpc>
                        <a:spcAft>
                          <a:spcPts val="0"/>
                        </a:spcAft>
                      </a:pPr>
                      <a:r>
                        <a:rPr lang="en-US" sz="1200" b="1" kern="100" dirty="0">
                          <a:solidFill>
                            <a:schemeClr val="tx1"/>
                          </a:solidFill>
                          <a:effectLst/>
                          <a:latin typeface="游ゴシック" panose="020B0400000000000000" pitchFamily="50" charset="-128"/>
                          <a:ea typeface="游ゴシック" panose="020B0400000000000000" pitchFamily="50" charset="-128"/>
                          <a:cs typeface="Times New Roman" panose="02020603050405020304" pitchFamily="18" charset="0"/>
                        </a:rPr>
                        <a:t>15</a:t>
                      </a:r>
                      <a:r>
                        <a:rPr lang="ja-JP" sz="1200" b="1" kern="100" dirty="0">
                          <a:solidFill>
                            <a:schemeClr val="tx1"/>
                          </a:solidFill>
                          <a:effectLst/>
                          <a:latin typeface="游ゴシック" panose="020B0400000000000000" pitchFamily="50" charset="-128"/>
                          <a:ea typeface="游ゴシック" panose="020B0400000000000000" pitchFamily="50" charset="-128"/>
                          <a:cs typeface="Times New Roman" panose="02020603050405020304" pitchFamily="18" charset="0"/>
                        </a:rPr>
                        <a:t>～</a:t>
                      </a:r>
                      <a:r>
                        <a:rPr lang="en-US" sz="1200" b="1" kern="100" dirty="0">
                          <a:solidFill>
                            <a:schemeClr val="tx1"/>
                          </a:solidFill>
                          <a:effectLst/>
                          <a:latin typeface="游ゴシック" panose="020B0400000000000000" pitchFamily="50" charset="-128"/>
                          <a:ea typeface="游ゴシック" panose="020B0400000000000000" pitchFamily="50" charset="-128"/>
                          <a:cs typeface="Times New Roman" panose="02020603050405020304" pitchFamily="18" charset="0"/>
                        </a:rPr>
                        <a:t>19</a:t>
                      </a:r>
                      <a:r>
                        <a:rPr lang="ja-JP" sz="1200" b="1" kern="100" dirty="0">
                          <a:solidFill>
                            <a:schemeClr val="tx1"/>
                          </a:solidFill>
                          <a:effectLst/>
                          <a:latin typeface="游ゴシック" panose="020B0400000000000000" pitchFamily="50" charset="-128"/>
                          <a:ea typeface="游ゴシック" panose="020B0400000000000000" pitchFamily="50" charset="-128"/>
                          <a:cs typeface="Times New Roman" panose="02020603050405020304" pitchFamily="18" charset="0"/>
                        </a:rPr>
                        <a:t>歳</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a:txBody>
                    <a:bodyPr/>
                    <a:lstStyle/>
                    <a:p>
                      <a:pPr algn="ctr">
                        <a:lnSpc>
                          <a:spcPct val="100000"/>
                        </a:lnSpc>
                        <a:spcAft>
                          <a:spcPts val="0"/>
                        </a:spcAft>
                      </a:pPr>
                      <a:r>
                        <a:rPr lang="en-US" sz="1200" b="1" kern="100" dirty="0" smtClean="0">
                          <a:solidFill>
                            <a:schemeClr val="tx1"/>
                          </a:solidFill>
                          <a:effectLst/>
                          <a:latin typeface="游ゴシック" panose="020B0400000000000000" pitchFamily="50" charset="-128"/>
                          <a:ea typeface="游ゴシック" panose="020B0400000000000000" pitchFamily="50" charset="-128"/>
                          <a:cs typeface="Times New Roman" panose="02020603050405020304" pitchFamily="18" charset="0"/>
                        </a:rPr>
                        <a:t>216g</a:t>
                      </a:r>
                      <a:endParaRPr lang="ja-JP" sz="1200" b="1" kern="100" dirty="0">
                        <a:solidFill>
                          <a:schemeClr val="tx1"/>
                        </a:solidFill>
                        <a:effectLst/>
                        <a:latin typeface="游ゴシック" panose="020B0400000000000000" pitchFamily="50" charset="-128"/>
                        <a:ea typeface="游ゴシック" panose="020B0400000000000000"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lnSpc>
                          <a:spcPct val="100000"/>
                        </a:lnSpc>
                      </a:pPr>
                      <a:r>
                        <a:rPr lang="en-US" sz="1200" b="1" i="0" u="none" strike="noStrike" dirty="0" smtClean="0">
                          <a:solidFill>
                            <a:schemeClr val="tx1"/>
                          </a:solidFill>
                          <a:effectLst/>
                          <a:latin typeface="游ゴシック" panose="020B0400000000000000" pitchFamily="50" charset="-128"/>
                          <a:ea typeface="游ゴシック" panose="020B0400000000000000" pitchFamily="50" charset="-128"/>
                        </a:rPr>
                        <a:t>2</a:t>
                      </a:r>
                      <a:r>
                        <a:rPr lang="en-US" altLang="ja-JP" sz="1200" b="1" i="0" u="none" strike="noStrike" dirty="0" smtClean="0">
                          <a:solidFill>
                            <a:schemeClr val="tx1"/>
                          </a:solidFill>
                          <a:effectLst/>
                          <a:latin typeface="游ゴシック" panose="020B0400000000000000" pitchFamily="50" charset="-128"/>
                          <a:ea typeface="游ゴシック" panose="020B0400000000000000" pitchFamily="50" charset="-128"/>
                        </a:rPr>
                        <a:t>33</a:t>
                      </a:r>
                      <a:r>
                        <a:rPr lang="en-US" sz="1200" b="1" i="0" u="none" strike="noStrike" dirty="0" smtClean="0">
                          <a:solidFill>
                            <a:schemeClr val="tx1"/>
                          </a:solidFill>
                          <a:effectLst/>
                          <a:latin typeface="游ゴシック" panose="020B0400000000000000" pitchFamily="50" charset="-128"/>
                          <a:ea typeface="游ゴシック" panose="020B0400000000000000" pitchFamily="50" charset="-128"/>
                        </a:rPr>
                        <a:t>ｇ</a:t>
                      </a:r>
                      <a:endParaRPr lang="en-US" altLang="ja-JP" sz="1200" b="1" i="0" u="none" strike="noStrike" dirty="0">
                        <a:solidFill>
                          <a:schemeClr val="tx1"/>
                        </a:solidFill>
                        <a:effectLst/>
                        <a:latin typeface="游ゴシック" panose="020B0400000000000000" pitchFamily="50" charset="-128"/>
                        <a:ea typeface="游ゴシック" panose="020B0400000000000000"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0000"/>
                        </a:lnSpc>
                        <a:spcAft>
                          <a:spcPts val="0"/>
                        </a:spcAft>
                      </a:pPr>
                      <a:r>
                        <a:rPr lang="en-US" sz="1200" b="1" kern="100" dirty="0">
                          <a:solidFill>
                            <a:schemeClr val="tx1"/>
                          </a:solidFill>
                          <a:effectLst/>
                          <a:latin typeface="游ゴシック" panose="020B0400000000000000" pitchFamily="50" charset="-128"/>
                          <a:ea typeface="游ゴシック" panose="020B0400000000000000" pitchFamily="50" charset="-128"/>
                          <a:cs typeface="Times New Roman" panose="02020603050405020304" pitchFamily="18" charset="0"/>
                        </a:rPr>
                        <a:t>350g</a:t>
                      </a:r>
                      <a:r>
                        <a:rPr lang="ja-JP" sz="1200" b="1" kern="100" dirty="0">
                          <a:solidFill>
                            <a:schemeClr val="tx1"/>
                          </a:solidFill>
                          <a:effectLst/>
                          <a:latin typeface="游ゴシック" panose="020B0400000000000000" pitchFamily="50" charset="-128"/>
                          <a:ea typeface="游ゴシック" panose="020B0400000000000000" pitchFamily="50" charset="-128"/>
                          <a:cs typeface="Times New Roman" panose="02020603050405020304" pitchFamily="18" charset="0"/>
                        </a:rPr>
                        <a:t>以上</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976896529"/>
                  </a:ext>
                </a:extLst>
              </a:tr>
              <a:tr h="264075">
                <a:tc vMerge="1">
                  <a:txBody>
                    <a:bodyPr/>
                    <a:lstStyle/>
                    <a:p>
                      <a:endParaRPr kumimoji="1" lang="ja-JP" altLang="en-US"/>
                    </a:p>
                  </a:txBody>
                  <a:tcPr/>
                </a:tc>
                <a:tc vMerge="1">
                  <a:txBody>
                    <a:bodyPr/>
                    <a:lstStyle/>
                    <a:p>
                      <a:endParaRPr kumimoji="1" lang="ja-JP" altLang="en-US"/>
                    </a:p>
                  </a:txBody>
                  <a:tcPr/>
                </a:tc>
                <a:tc gridSpan="2">
                  <a:txBody>
                    <a:bodyPr/>
                    <a:lstStyle/>
                    <a:p>
                      <a:pPr algn="just">
                        <a:lnSpc>
                          <a:spcPct val="100000"/>
                        </a:lnSpc>
                        <a:spcAft>
                          <a:spcPts val="0"/>
                        </a:spcAft>
                      </a:pPr>
                      <a:r>
                        <a:rPr lang="en-US" sz="1200" b="1" kern="100" dirty="0">
                          <a:solidFill>
                            <a:schemeClr val="tx1"/>
                          </a:solidFill>
                          <a:effectLst/>
                          <a:latin typeface="游ゴシック" panose="020B0400000000000000" pitchFamily="50" charset="-128"/>
                          <a:ea typeface="游ゴシック" panose="020B0400000000000000" pitchFamily="50" charset="-128"/>
                          <a:cs typeface="Times New Roman" panose="02020603050405020304" pitchFamily="18" charset="0"/>
                        </a:rPr>
                        <a:t>20</a:t>
                      </a:r>
                      <a:r>
                        <a:rPr lang="ja-JP" sz="1200" b="1" kern="100" dirty="0">
                          <a:solidFill>
                            <a:schemeClr val="tx1"/>
                          </a:solidFill>
                          <a:effectLst/>
                          <a:latin typeface="游ゴシック" panose="020B0400000000000000" pitchFamily="50" charset="-128"/>
                          <a:ea typeface="游ゴシック" panose="020B0400000000000000" pitchFamily="50" charset="-128"/>
                          <a:cs typeface="Times New Roman" panose="02020603050405020304" pitchFamily="18" charset="0"/>
                        </a:rPr>
                        <a:t>歳以上</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a:txBody>
                    <a:bodyPr/>
                    <a:lstStyle/>
                    <a:p>
                      <a:pPr algn="ctr">
                        <a:lnSpc>
                          <a:spcPct val="100000"/>
                        </a:lnSpc>
                        <a:spcAft>
                          <a:spcPts val="0"/>
                        </a:spcAft>
                      </a:pPr>
                      <a:r>
                        <a:rPr lang="en-US" sz="1200" b="1" kern="100" dirty="0" smtClean="0">
                          <a:solidFill>
                            <a:schemeClr val="tx1"/>
                          </a:solidFill>
                          <a:effectLst/>
                          <a:latin typeface="游ゴシック" panose="020B0400000000000000" pitchFamily="50" charset="-128"/>
                          <a:ea typeface="游ゴシック" panose="020B0400000000000000" pitchFamily="50" charset="-128"/>
                          <a:cs typeface="Times New Roman" panose="02020603050405020304" pitchFamily="18" charset="0"/>
                        </a:rPr>
                        <a:t>269g</a:t>
                      </a:r>
                      <a:endParaRPr lang="ja-JP" sz="1200" b="1" kern="100" dirty="0">
                        <a:solidFill>
                          <a:schemeClr val="tx1"/>
                        </a:solidFill>
                        <a:effectLst/>
                        <a:latin typeface="游ゴシック" panose="020B0400000000000000" pitchFamily="50" charset="-128"/>
                        <a:ea typeface="游ゴシック" panose="020B0400000000000000"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lnSpc>
                          <a:spcPct val="100000"/>
                        </a:lnSpc>
                      </a:pPr>
                      <a:r>
                        <a:rPr lang="en-US" sz="1200" b="1" i="0" u="none" strike="noStrike" dirty="0" smtClean="0">
                          <a:solidFill>
                            <a:schemeClr val="tx1"/>
                          </a:solidFill>
                          <a:effectLst/>
                          <a:latin typeface="游ゴシック" panose="020B0400000000000000" pitchFamily="50" charset="-128"/>
                          <a:ea typeface="游ゴシック" panose="020B0400000000000000" pitchFamily="50" charset="-128"/>
                        </a:rPr>
                        <a:t>25</a:t>
                      </a:r>
                      <a:r>
                        <a:rPr lang="en-US" altLang="ja-JP" sz="1200" b="1" i="0" u="none" strike="noStrike" dirty="0" smtClean="0">
                          <a:solidFill>
                            <a:schemeClr val="tx1"/>
                          </a:solidFill>
                          <a:effectLst/>
                          <a:latin typeface="游ゴシック" panose="020B0400000000000000" pitchFamily="50" charset="-128"/>
                          <a:ea typeface="游ゴシック" panose="020B0400000000000000" pitchFamily="50" charset="-128"/>
                        </a:rPr>
                        <a:t>1</a:t>
                      </a:r>
                      <a:r>
                        <a:rPr lang="en-US" sz="1200" b="1" i="0" u="none" strike="noStrike" dirty="0" smtClean="0">
                          <a:solidFill>
                            <a:schemeClr val="tx1"/>
                          </a:solidFill>
                          <a:effectLst/>
                          <a:latin typeface="游ゴシック" panose="020B0400000000000000" pitchFamily="50" charset="-128"/>
                          <a:ea typeface="游ゴシック" panose="020B0400000000000000" pitchFamily="50" charset="-128"/>
                        </a:rPr>
                        <a:t>ｇ</a:t>
                      </a:r>
                      <a:endParaRPr lang="en-US" altLang="ja-JP" sz="1200" b="1" i="0" u="none" strike="noStrike" dirty="0">
                        <a:solidFill>
                          <a:schemeClr val="tx1"/>
                        </a:solidFill>
                        <a:effectLst/>
                        <a:latin typeface="游ゴシック" panose="020B0400000000000000" pitchFamily="50" charset="-128"/>
                        <a:ea typeface="游ゴシック" panose="020B0400000000000000"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0000"/>
                        </a:lnSpc>
                        <a:spcAft>
                          <a:spcPts val="0"/>
                        </a:spcAft>
                      </a:pPr>
                      <a:r>
                        <a:rPr lang="en-US" sz="1200" b="1" kern="100" dirty="0">
                          <a:solidFill>
                            <a:schemeClr val="tx1"/>
                          </a:solidFill>
                          <a:effectLst/>
                          <a:latin typeface="游ゴシック" panose="020B0400000000000000" pitchFamily="50" charset="-128"/>
                          <a:ea typeface="游ゴシック" panose="020B0400000000000000" pitchFamily="50" charset="-128"/>
                          <a:cs typeface="Times New Roman" panose="02020603050405020304" pitchFamily="18" charset="0"/>
                        </a:rPr>
                        <a:t>350g</a:t>
                      </a:r>
                      <a:r>
                        <a:rPr lang="ja-JP" sz="1200" b="1" kern="100" dirty="0">
                          <a:solidFill>
                            <a:schemeClr val="tx1"/>
                          </a:solidFill>
                          <a:effectLst/>
                          <a:latin typeface="游ゴシック" panose="020B0400000000000000" pitchFamily="50" charset="-128"/>
                          <a:ea typeface="游ゴシック" panose="020B0400000000000000" pitchFamily="50" charset="-128"/>
                          <a:cs typeface="Times New Roman" panose="02020603050405020304" pitchFamily="18" charset="0"/>
                        </a:rPr>
                        <a:t>以上</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557007879"/>
                  </a:ext>
                </a:extLst>
              </a:tr>
            </a:tbl>
          </a:graphicData>
        </a:graphic>
      </p:graphicFrame>
      <p:sp>
        <p:nvSpPr>
          <p:cNvPr id="18" name="正方形/長方形 17"/>
          <p:cNvSpPr/>
          <p:nvPr/>
        </p:nvSpPr>
        <p:spPr>
          <a:xfrm>
            <a:off x="591969" y="6226181"/>
            <a:ext cx="8565886" cy="415498"/>
          </a:xfrm>
          <a:prstGeom prst="rect">
            <a:avLst/>
          </a:prstGeom>
        </p:spPr>
        <p:txBody>
          <a:bodyPr wrap="square">
            <a:spAutoFit/>
          </a:bodyPr>
          <a:lstStyle/>
          <a:p>
            <a:pPr>
              <a:spcAft>
                <a:spcPts val="0"/>
              </a:spcAft>
            </a:pPr>
            <a:r>
              <a:rPr lang="en-US" altLang="ja-JP" sz="1050" kern="100" dirty="0" smtClean="0">
                <a:latin typeface="+mn-ea"/>
                <a:cs typeface="Times New Roman" panose="02020603050405020304" pitchFamily="18" charset="0"/>
              </a:rPr>
              <a:t>1</a:t>
            </a:r>
            <a:r>
              <a:rPr lang="ja-JP" altLang="en-US" sz="1050" kern="100" dirty="0" smtClean="0">
                <a:latin typeface="+mn-ea"/>
                <a:cs typeface="Times New Roman" panose="02020603050405020304" pitchFamily="18" charset="0"/>
              </a:rPr>
              <a:t>：</a:t>
            </a:r>
            <a:r>
              <a:rPr lang="ja-JP" altLang="ja-JP" sz="1050" kern="100" dirty="0" smtClean="0">
                <a:latin typeface="+mn-ea"/>
                <a:cs typeface="Times New Roman" panose="02020603050405020304" pitchFamily="18" charset="0"/>
              </a:rPr>
              <a:t>「</a:t>
            </a:r>
            <a:r>
              <a:rPr lang="ja-JP" altLang="ja-JP" sz="1050" kern="100" dirty="0">
                <a:latin typeface="+mn-ea"/>
                <a:cs typeface="Times New Roman" panose="02020603050405020304" pitchFamily="18" charset="0"/>
              </a:rPr>
              <a:t>お口の健康」と「食育」に関するアンケート（大阪府</a:t>
            </a:r>
            <a:r>
              <a:rPr lang="ja-JP" altLang="ja-JP" sz="1050" kern="100" dirty="0" smtClean="0">
                <a:latin typeface="+mn-ea"/>
                <a:cs typeface="Times New Roman" panose="02020603050405020304" pitchFamily="18" charset="0"/>
              </a:rPr>
              <a:t>）</a:t>
            </a:r>
            <a:r>
              <a:rPr lang="en-US" altLang="ja-JP" sz="1050" kern="100" dirty="0" smtClean="0">
                <a:latin typeface="+mn-ea"/>
                <a:cs typeface="Times New Roman" panose="02020603050405020304" pitchFamily="18" charset="0"/>
              </a:rPr>
              <a:t>/</a:t>
            </a:r>
            <a:r>
              <a:rPr lang="ja-JP" altLang="en-US" sz="1050" kern="100" dirty="0" smtClean="0">
                <a:latin typeface="+mn-ea"/>
                <a:cs typeface="Times New Roman" panose="02020603050405020304" pitchFamily="18" charset="0"/>
              </a:rPr>
              <a:t>健康に関する意識調査（</a:t>
            </a:r>
            <a:r>
              <a:rPr lang="ja-JP" altLang="en-US" sz="1050" kern="100" dirty="0">
                <a:latin typeface="+mn-ea"/>
                <a:cs typeface="Times New Roman" panose="02020603050405020304" pitchFamily="18" charset="0"/>
              </a:rPr>
              <a:t>大阪府）（計画策定時</a:t>
            </a:r>
            <a:r>
              <a:rPr lang="en-US" altLang="ja-JP" sz="1050" kern="100" dirty="0">
                <a:latin typeface="+mn-ea"/>
                <a:cs typeface="Times New Roman" panose="02020603050405020304" pitchFamily="18" charset="0"/>
              </a:rPr>
              <a:t>/</a:t>
            </a:r>
            <a:r>
              <a:rPr lang="ja-JP" altLang="en-US" sz="1050" kern="100" dirty="0">
                <a:latin typeface="+mn-ea"/>
                <a:cs typeface="Times New Roman" panose="02020603050405020304" pitchFamily="18" charset="0"/>
              </a:rPr>
              <a:t>現在の状況）</a:t>
            </a:r>
            <a:r>
              <a:rPr lang="ja-JP" altLang="en-US" sz="1050" kern="100" dirty="0" smtClean="0">
                <a:latin typeface="+mn-ea"/>
                <a:cs typeface="Times New Roman" panose="02020603050405020304" pitchFamily="18" charset="0"/>
              </a:rPr>
              <a:t>　　</a:t>
            </a:r>
            <a:endParaRPr lang="en-US" altLang="ja-JP" sz="1050" kern="100" dirty="0" smtClean="0">
              <a:latin typeface="+mn-ea"/>
              <a:cs typeface="Times New Roman" panose="02020603050405020304" pitchFamily="18" charset="0"/>
            </a:endParaRPr>
          </a:p>
          <a:p>
            <a:pPr>
              <a:spcAft>
                <a:spcPts val="0"/>
              </a:spcAft>
            </a:pPr>
            <a:r>
              <a:rPr lang="en-US" altLang="ja-JP" sz="1050" kern="100" dirty="0" smtClean="0">
                <a:latin typeface="+mn-ea"/>
                <a:cs typeface="Times New Roman" panose="02020603050405020304" pitchFamily="18" charset="0"/>
              </a:rPr>
              <a:t>2</a:t>
            </a:r>
            <a:r>
              <a:rPr lang="ja-JP" altLang="en-US" sz="1050" kern="100" dirty="0" smtClean="0">
                <a:latin typeface="+mn-ea"/>
                <a:cs typeface="Times New Roman" panose="02020603050405020304" pitchFamily="18" charset="0"/>
              </a:rPr>
              <a:t>･</a:t>
            </a:r>
            <a:r>
              <a:rPr lang="en-US" altLang="ja-JP" sz="1050" kern="100" dirty="0" smtClean="0">
                <a:latin typeface="+mn-ea"/>
                <a:cs typeface="Times New Roman" panose="02020603050405020304" pitchFamily="18" charset="0"/>
              </a:rPr>
              <a:t>3</a:t>
            </a:r>
            <a:r>
              <a:rPr lang="ja-JP" altLang="en-US" sz="1050" kern="100" dirty="0" smtClean="0">
                <a:latin typeface="+mn-ea"/>
                <a:cs typeface="Times New Roman" panose="02020603050405020304" pitchFamily="18" charset="0"/>
              </a:rPr>
              <a:t>：</a:t>
            </a:r>
            <a:r>
              <a:rPr lang="ja-JP" altLang="ja-JP" sz="1050" kern="100" dirty="0" smtClean="0">
                <a:latin typeface="+mn-ea"/>
                <a:cs typeface="Times New Roman" panose="02020603050405020304" pitchFamily="18" charset="0"/>
              </a:rPr>
              <a:t>国民健康・栄養調査（厚生労働省）</a:t>
            </a:r>
            <a:endParaRPr lang="en-US" altLang="ja-JP" sz="1050" kern="100" dirty="0" smtClean="0">
              <a:latin typeface="+mn-ea"/>
              <a:cs typeface="Times New Roman" panose="02020603050405020304" pitchFamily="18" charset="0"/>
            </a:endParaRPr>
          </a:p>
        </p:txBody>
      </p:sp>
    </p:spTree>
    <p:extLst>
      <p:ext uri="{BB962C8B-B14F-4D97-AF65-F5344CB8AC3E}">
        <p14:creationId xmlns:p14="http://schemas.microsoft.com/office/powerpoint/2010/main" val="78718809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正方形/長方形 7"/>
          <p:cNvSpPr/>
          <p:nvPr/>
        </p:nvSpPr>
        <p:spPr>
          <a:xfrm>
            <a:off x="286437" y="237560"/>
            <a:ext cx="9360000" cy="6372669"/>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正方形/長方形 4"/>
          <p:cNvSpPr/>
          <p:nvPr/>
        </p:nvSpPr>
        <p:spPr>
          <a:xfrm>
            <a:off x="474696" y="3882921"/>
            <a:ext cx="8722062" cy="1015663"/>
          </a:xfrm>
          <a:prstGeom prst="rect">
            <a:avLst/>
          </a:prstGeom>
        </p:spPr>
        <p:txBody>
          <a:bodyPr wrap="square">
            <a:spAutoFit/>
          </a:bodyPr>
          <a:lstStyle/>
          <a:p>
            <a:pPr algn="just">
              <a:spcAft>
                <a:spcPts val="0"/>
              </a:spcAft>
            </a:pPr>
            <a:r>
              <a:rPr lang="ja-JP" altLang="en-US" sz="1000" kern="100" dirty="0" smtClean="0">
                <a:latin typeface="+mn-ea"/>
                <a:cs typeface="Times New Roman" panose="02020603050405020304" pitchFamily="18" charset="0"/>
              </a:rPr>
              <a:t>４ </a:t>
            </a:r>
            <a:r>
              <a:rPr lang="ja-JP" altLang="ja-JP" sz="1000" kern="100" dirty="0" smtClean="0">
                <a:latin typeface="+mn-ea"/>
                <a:cs typeface="Times New Roman" panose="02020603050405020304" pitchFamily="18" charset="0"/>
              </a:rPr>
              <a:t>国民</a:t>
            </a:r>
            <a:r>
              <a:rPr lang="ja-JP" altLang="ja-JP" sz="1000" kern="100" dirty="0">
                <a:latin typeface="+mn-ea"/>
                <a:cs typeface="Times New Roman" panose="02020603050405020304" pitchFamily="18" charset="0"/>
              </a:rPr>
              <a:t>健康・栄養調査（厚生労働省</a:t>
            </a:r>
            <a:r>
              <a:rPr lang="ja-JP" altLang="ja-JP" sz="1000" kern="100" dirty="0" smtClean="0">
                <a:latin typeface="+mn-ea"/>
                <a:cs typeface="Times New Roman" panose="02020603050405020304" pitchFamily="18" charset="0"/>
              </a:rPr>
              <a:t>）</a:t>
            </a:r>
            <a:endParaRPr lang="en-US" altLang="ja-JP" sz="1000" kern="100" dirty="0" smtClean="0">
              <a:latin typeface="+mn-ea"/>
              <a:cs typeface="Times New Roman" panose="02020603050405020304" pitchFamily="18" charset="0"/>
            </a:endParaRPr>
          </a:p>
          <a:p>
            <a:pPr algn="just">
              <a:spcAft>
                <a:spcPts val="0"/>
              </a:spcAft>
            </a:pPr>
            <a:r>
              <a:rPr lang="ja-JP" altLang="en-US" sz="1000" kern="100" dirty="0" smtClean="0">
                <a:latin typeface="+mn-ea"/>
                <a:cs typeface="Times New Roman" panose="02020603050405020304" pitchFamily="18" charset="0"/>
              </a:rPr>
              <a:t>５ 大阪版健康・栄養調査（大阪府）</a:t>
            </a:r>
            <a:r>
              <a:rPr lang="en-US" altLang="ja-JP" sz="1000" kern="100" dirty="0">
                <a:latin typeface="+mn-ea"/>
                <a:cs typeface="Times New Roman" panose="02020603050405020304" pitchFamily="18" charset="0"/>
              </a:rPr>
              <a:t>/</a:t>
            </a:r>
            <a:r>
              <a:rPr lang="ja-JP" altLang="en-US" sz="1000" kern="100" dirty="0">
                <a:latin typeface="+mn-ea"/>
                <a:cs typeface="Times New Roman" panose="02020603050405020304" pitchFamily="18" charset="0"/>
              </a:rPr>
              <a:t>健康に関する意識調査（大阪府）（計画策定時</a:t>
            </a:r>
            <a:r>
              <a:rPr lang="en-US" altLang="ja-JP" sz="1000" kern="100" dirty="0">
                <a:latin typeface="+mn-ea"/>
                <a:cs typeface="Times New Roman" panose="02020603050405020304" pitchFamily="18" charset="0"/>
              </a:rPr>
              <a:t>/</a:t>
            </a:r>
            <a:r>
              <a:rPr lang="ja-JP" altLang="en-US" sz="1000" kern="100" dirty="0">
                <a:latin typeface="+mn-ea"/>
                <a:cs typeface="Times New Roman" panose="02020603050405020304" pitchFamily="18" charset="0"/>
              </a:rPr>
              <a:t>現在の状況</a:t>
            </a:r>
            <a:r>
              <a:rPr lang="ja-JP" altLang="en-US" sz="1000" kern="100" dirty="0" smtClean="0">
                <a:latin typeface="+mn-ea"/>
                <a:cs typeface="Times New Roman" panose="02020603050405020304" pitchFamily="18" charset="0"/>
              </a:rPr>
              <a:t>）</a:t>
            </a:r>
          </a:p>
          <a:p>
            <a:pPr algn="just">
              <a:spcAft>
                <a:spcPts val="0"/>
              </a:spcAft>
            </a:pPr>
            <a:r>
              <a:rPr lang="ja-JP" altLang="en-US" sz="1000" kern="100" dirty="0" smtClean="0">
                <a:latin typeface="+mn-ea"/>
                <a:cs typeface="Times New Roman" panose="02020603050405020304" pitchFamily="18" charset="0"/>
              </a:rPr>
              <a:t>６ 大阪府教育庁調べ</a:t>
            </a:r>
          </a:p>
          <a:p>
            <a:pPr algn="just">
              <a:spcAft>
                <a:spcPts val="0"/>
              </a:spcAft>
            </a:pPr>
            <a:r>
              <a:rPr lang="ja-JP" altLang="en-US" sz="1000" kern="100" dirty="0" smtClean="0">
                <a:latin typeface="+mn-ea"/>
                <a:cs typeface="Times New Roman" panose="02020603050405020304" pitchFamily="18" charset="0"/>
              </a:rPr>
              <a:t>７ 大阪</a:t>
            </a:r>
            <a:r>
              <a:rPr lang="ja-JP" altLang="en-US" sz="1000" kern="100" dirty="0">
                <a:latin typeface="+mn-ea"/>
                <a:cs typeface="Times New Roman" panose="02020603050405020304" pitchFamily="18" charset="0"/>
              </a:rPr>
              <a:t>ヘルシー外食推進協議会調べ、大阪府健康医療部健康推進室調べ</a:t>
            </a:r>
          </a:p>
          <a:p>
            <a:pPr algn="just">
              <a:spcAft>
                <a:spcPts val="0"/>
              </a:spcAft>
            </a:pPr>
            <a:r>
              <a:rPr lang="ja-JP" altLang="en-US" sz="1000" kern="100" dirty="0" smtClean="0">
                <a:latin typeface="+mn-ea"/>
                <a:cs typeface="Times New Roman" panose="02020603050405020304" pitchFamily="18" charset="0"/>
              </a:rPr>
              <a:t>８家族共食   大阪版</a:t>
            </a:r>
            <a:r>
              <a:rPr lang="ja-JP" altLang="en-US" sz="1000" kern="100" dirty="0">
                <a:latin typeface="+mn-ea"/>
                <a:cs typeface="Times New Roman" panose="02020603050405020304" pitchFamily="18" charset="0"/>
              </a:rPr>
              <a:t>健康・栄養調査（大阪府</a:t>
            </a:r>
            <a:r>
              <a:rPr lang="ja-JP" altLang="en-US" sz="1000" kern="100" dirty="0" smtClean="0">
                <a:latin typeface="+mn-ea"/>
                <a:cs typeface="Times New Roman" panose="02020603050405020304" pitchFamily="18" charset="0"/>
              </a:rPr>
              <a:t>）</a:t>
            </a:r>
            <a:r>
              <a:rPr lang="en-US" altLang="ja-JP" sz="1000" kern="100" dirty="0">
                <a:latin typeface="+mn-ea"/>
                <a:cs typeface="Times New Roman" panose="02020603050405020304" pitchFamily="18" charset="0"/>
              </a:rPr>
              <a:t>/</a:t>
            </a:r>
            <a:r>
              <a:rPr lang="ja-JP" altLang="en-US" sz="1000" kern="100" dirty="0">
                <a:latin typeface="+mn-ea"/>
                <a:cs typeface="Times New Roman" panose="02020603050405020304" pitchFamily="18" charset="0"/>
              </a:rPr>
              <a:t>健康に関する意識調査（大阪府）（計画策定時</a:t>
            </a:r>
            <a:r>
              <a:rPr lang="en-US" altLang="ja-JP" sz="1000" kern="100" dirty="0">
                <a:latin typeface="+mn-ea"/>
                <a:cs typeface="Times New Roman" panose="02020603050405020304" pitchFamily="18" charset="0"/>
              </a:rPr>
              <a:t>/</a:t>
            </a:r>
            <a:r>
              <a:rPr lang="ja-JP" altLang="en-US" sz="1000" kern="100" dirty="0">
                <a:latin typeface="+mn-ea"/>
                <a:cs typeface="Times New Roman" panose="02020603050405020304" pitchFamily="18" charset="0"/>
              </a:rPr>
              <a:t>現在の状況</a:t>
            </a:r>
            <a:r>
              <a:rPr lang="ja-JP" altLang="en-US" sz="1000" kern="100" dirty="0" smtClean="0">
                <a:latin typeface="+mn-ea"/>
                <a:cs typeface="Times New Roman" panose="02020603050405020304" pitchFamily="18" charset="0"/>
              </a:rPr>
              <a:t>）</a:t>
            </a:r>
            <a:endParaRPr lang="en-US" altLang="ja-JP" sz="1000" kern="100" dirty="0" smtClean="0">
              <a:latin typeface="+mn-ea"/>
              <a:cs typeface="Times New Roman" panose="02020603050405020304" pitchFamily="18" charset="0"/>
            </a:endParaRPr>
          </a:p>
          <a:p>
            <a:pPr algn="just">
              <a:spcAft>
                <a:spcPts val="0"/>
              </a:spcAft>
            </a:pPr>
            <a:r>
              <a:rPr lang="ja-JP" altLang="en-US" sz="1000" kern="100" dirty="0" smtClean="0">
                <a:latin typeface="+mn-ea"/>
                <a:cs typeface="Times New Roman" panose="02020603050405020304" pitchFamily="18" charset="0"/>
              </a:rPr>
              <a:t>　地域共食 「</a:t>
            </a:r>
            <a:r>
              <a:rPr lang="ja-JP" altLang="en-US" sz="1000" kern="100" dirty="0">
                <a:latin typeface="+mn-ea"/>
                <a:cs typeface="Times New Roman" panose="02020603050405020304" pitchFamily="18" charset="0"/>
              </a:rPr>
              <a:t>お口の健康」と「食育」に関するアンケート（</a:t>
            </a:r>
            <a:r>
              <a:rPr lang="ja-JP" altLang="en-US" sz="1000" kern="100" dirty="0" smtClean="0">
                <a:latin typeface="+mn-ea"/>
                <a:cs typeface="Times New Roman" panose="02020603050405020304" pitchFamily="18" charset="0"/>
              </a:rPr>
              <a:t>大阪府）</a:t>
            </a:r>
            <a:r>
              <a:rPr lang="en-US" altLang="ja-JP" sz="1000" kern="100" dirty="0">
                <a:latin typeface="+mn-ea"/>
                <a:cs typeface="Times New Roman" panose="02020603050405020304" pitchFamily="18" charset="0"/>
              </a:rPr>
              <a:t>/</a:t>
            </a:r>
            <a:r>
              <a:rPr lang="ja-JP" altLang="en-US" sz="1000" kern="100" dirty="0">
                <a:latin typeface="+mn-ea"/>
                <a:cs typeface="Times New Roman" panose="02020603050405020304" pitchFamily="18" charset="0"/>
              </a:rPr>
              <a:t>健康に関する意識調査（大阪府）（計画策定時</a:t>
            </a:r>
            <a:r>
              <a:rPr lang="en-US" altLang="ja-JP" sz="1000" kern="100" dirty="0">
                <a:latin typeface="+mn-ea"/>
                <a:cs typeface="Times New Roman" panose="02020603050405020304" pitchFamily="18" charset="0"/>
              </a:rPr>
              <a:t>/</a:t>
            </a:r>
            <a:r>
              <a:rPr lang="ja-JP" altLang="en-US" sz="1000" kern="100" dirty="0">
                <a:latin typeface="+mn-ea"/>
                <a:cs typeface="Times New Roman" panose="02020603050405020304" pitchFamily="18" charset="0"/>
              </a:rPr>
              <a:t>現在の状況</a:t>
            </a:r>
            <a:r>
              <a:rPr lang="ja-JP" altLang="en-US" sz="1000" kern="100" dirty="0" smtClean="0">
                <a:latin typeface="+mn-ea"/>
                <a:cs typeface="Times New Roman" panose="02020603050405020304" pitchFamily="18" charset="0"/>
              </a:rPr>
              <a:t>）</a:t>
            </a:r>
            <a:endParaRPr lang="en-US" altLang="ja-JP" sz="1000" kern="100" dirty="0" smtClean="0">
              <a:latin typeface="+mn-ea"/>
              <a:cs typeface="Times New Roman" panose="02020603050405020304" pitchFamily="18" charset="0"/>
            </a:endParaRPr>
          </a:p>
        </p:txBody>
      </p:sp>
      <p:cxnSp>
        <p:nvCxnSpPr>
          <p:cNvPr id="6" name="直線コネクタ 5"/>
          <p:cNvCxnSpPr/>
          <p:nvPr/>
        </p:nvCxnSpPr>
        <p:spPr>
          <a:xfrm>
            <a:off x="9614647" y="1243661"/>
            <a:ext cx="0" cy="0"/>
          </a:xfrm>
          <a:prstGeom prst="line">
            <a:avLst/>
          </a:prstGeom>
        </p:spPr>
        <p:style>
          <a:lnRef idx="1">
            <a:schemeClr val="accent1"/>
          </a:lnRef>
          <a:fillRef idx="0">
            <a:schemeClr val="accent1"/>
          </a:fillRef>
          <a:effectRef idx="0">
            <a:schemeClr val="accent1"/>
          </a:effectRef>
          <a:fontRef idx="minor">
            <a:schemeClr val="tx1"/>
          </a:fontRef>
        </p:style>
      </p:cxnSp>
      <p:graphicFrame>
        <p:nvGraphicFramePr>
          <p:cNvPr id="7" name="表 6"/>
          <p:cNvGraphicFramePr>
            <a:graphicFrameLocks noGrp="1"/>
          </p:cNvGraphicFramePr>
          <p:nvPr>
            <p:extLst>
              <p:ext uri="{D42A27DB-BD31-4B8C-83A1-F6EECF244321}">
                <p14:modId xmlns:p14="http://schemas.microsoft.com/office/powerpoint/2010/main" val="1310908920"/>
              </p:ext>
            </p:extLst>
          </p:nvPr>
        </p:nvGraphicFramePr>
        <p:xfrm>
          <a:off x="591969" y="385478"/>
          <a:ext cx="8722062" cy="3401010"/>
        </p:xfrm>
        <a:graphic>
          <a:graphicData uri="http://schemas.openxmlformats.org/drawingml/2006/table">
            <a:tbl>
              <a:tblPr firstRow="1" firstCol="1" bandRow="1">
                <a:tableStyleId>{5C22544A-7EE6-4342-B048-85BDC9FD1C3A}</a:tableStyleId>
              </a:tblPr>
              <a:tblGrid>
                <a:gridCol w="269029">
                  <a:extLst>
                    <a:ext uri="{9D8B030D-6E8A-4147-A177-3AD203B41FA5}">
                      <a16:colId xmlns:a16="http://schemas.microsoft.com/office/drawing/2014/main" val="20000"/>
                    </a:ext>
                  </a:extLst>
                </a:gridCol>
                <a:gridCol w="1823475">
                  <a:extLst>
                    <a:ext uri="{9D8B030D-6E8A-4147-A177-3AD203B41FA5}">
                      <a16:colId xmlns:a16="http://schemas.microsoft.com/office/drawing/2014/main" val="20001"/>
                    </a:ext>
                  </a:extLst>
                </a:gridCol>
                <a:gridCol w="1309303">
                  <a:extLst>
                    <a:ext uri="{9D8B030D-6E8A-4147-A177-3AD203B41FA5}">
                      <a16:colId xmlns:a16="http://schemas.microsoft.com/office/drawing/2014/main" val="2382597531"/>
                    </a:ext>
                  </a:extLst>
                </a:gridCol>
                <a:gridCol w="925483">
                  <a:extLst>
                    <a:ext uri="{9D8B030D-6E8A-4147-A177-3AD203B41FA5}">
                      <a16:colId xmlns:a16="http://schemas.microsoft.com/office/drawing/2014/main" val="1518054483"/>
                    </a:ext>
                  </a:extLst>
                </a:gridCol>
                <a:gridCol w="1464924">
                  <a:extLst>
                    <a:ext uri="{9D8B030D-6E8A-4147-A177-3AD203B41FA5}">
                      <a16:colId xmlns:a16="http://schemas.microsoft.com/office/drawing/2014/main" val="20003"/>
                    </a:ext>
                  </a:extLst>
                </a:gridCol>
                <a:gridCol w="1464924">
                  <a:extLst>
                    <a:ext uri="{9D8B030D-6E8A-4147-A177-3AD203B41FA5}">
                      <a16:colId xmlns:a16="http://schemas.microsoft.com/office/drawing/2014/main" val="2204503950"/>
                    </a:ext>
                  </a:extLst>
                </a:gridCol>
                <a:gridCol w="1464924">
                  <a:extLst>
                    <a:ext uri="{9D8B030D-6E8A-4147-A177-3AD203B41FA5}">
                      <a16:colId xmlns:a16="http://schemas.microsoft.com/office/drawing/2014/main" val="20004"/>
                    </a:ext>
                  </a:extLst>
                </a:gridCol>
              </a:tblGrid>
              <a:tr h="208752">
                <a:tc>
                  <a:txBody>
                    <a:bodyPr/>
                    <a:lstStyle/>
                    <a:p>
                      <a:pPr algn="ctr" fontAlgn="auto">
                        <a:lnSpc>
                          <a:spcPts val="1600"/>
                        </a:lnSpc>
                        <a:spcAft>
                          <a:spcPts val="0"/>
                        </a:spcAft>
                      </a:pPr>
                      <a:r>
                        <a:rPr lang="en-US" sz="1200" b="1" dirty="0">
                          <a:solidFill>
                            <a:schemeClr val="tx1"/>
                          </a:solidFill>
                          <a:effectLst/>
                          <a:latin typeface="游ゴシック" panose="020B0400000000000000" pitchFamily="50" charset="-128"/>
                          <a:ea typeface="游ゴシック" panose="020B0400000000000000" pitchFamily="50" charset="-128"/>
                        </a:rPr>
                        <a:t> </a:t>
                      </a:r>
                      <a:endParaRPr lang="ja-JP" sz="1200" b="1" dirty="0">
                        <a:solidFill>
                          <a:schemeClr val="tx1"/>
                        </a:solidFill>
                        <a:effectLst/>
                        <a:latin typeface="游ゴシック" panose="020B0400000000000000" pitchFamily="50" charset="-128"/>
                        <a:ea typeface="游ゴシック" panose="020B0400000000000000" pitchFamily="50" charset="-128"/>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gridSpan="3">
                  <a:txBody>
                    <a:bodyPr/>
                    <a:lstStyle/>
                    <a:p>
                      <a:pPr algn="ctr" fontAlgn="auto">
                        <a:lnSpc>
                          <a:spcPct val="100000"/>
                        </a:lnSpc>
                        <a:spcAft>
                          <a:spcPts val="0"/>
                        </a:spcAft>
                      </a:pPr>
                      <a:r>
                        <a:rPr lang="ja-JP" sz="1200" b="1" dirty="0">
                          <a:solidFill>
                            <a:schemeClr val="bg1"/>
                          </a:solidFill>
                          <a:effectLst/>
                          <a:latin typeface="游ゴシック" panose="020B0400000000000000" pitchFamily="50" charset="-128"/>
                          <a:ea typeface="游ゴシック" panose="020B0400000000000000" pitchFamily="50" charset="-128"/>
                        </a:rPr>
                        <a:t>個別目標</a:t>
                      </a:r>
                      <a:endParaRPr lang="ja-JP" sz="1200" b="1" dirty="0">
                        <a:solidFill>
                          <a:schemeClr val="bg1"/>
                        </a:solidFill>
                        <a:effectLst/>
                        <a:latin typeface="游ゴシック" panose="020B0400000000000000" pitchFamily="50" charset="-128"/>
                        <a:ea typeface="游ゴシック" panose="020B0400000000000000" pitchFamily="50" charset="-128"/>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hMerge="1">
                  <a:txBody>
                    <a:bodyPr/>
                    <a:lstStyle/>
                    <a:p>
                      <a:endParaRPr kumimoji="1" lang="ja-JP" altLang="en-US"/>
                    </a:p>
                  </a:txBody>
                  <a:tcPr/>
                </a:tc>
                <a:tc hMerge="1">
                  <a:txBody>
                    <a:bodyPr/>
                    <a:lstStyle/>
                    <a:p>
                      <a:endParaRPr kumimoji="1" lang="ja-JP" altLang="en-US"/>
                    </a:p>
                  </a:txBody>
                  <a:tcPr/>
                </a:tc>
                <a:tc>
                  <a:txBody>
                    <a:bodyPr/>
                    <a:lstStyle/>
                    <a:p>
                      <a:pPr algn="ctr" fontAlgn="auto">
                        <a:lnSpc>
                          <a:spcPct val="100000"/>
                        </a:lnSpc>
                        <a:spcAft>
                          <a:spcPts val="0"/>
                        </a:spcAft>
                      </a:pPr>
                      <a:r>
                        <a:rPr lang="ja-JP" altLang="en-US" sz="1200" b="1" dirty="0" smtClean="0">
                          <a:solidFill>
                            <a:schemeClr val="bg1"/>
                          </a:solidFill>
                          <a:effectLst/>
                          <a:latin typeface="游ゴシック" panose="020B0400000000000000" pitchFamily="50" charset="-128"/>
                          <a:ea typeface="游ゴシック" panose="020B0400000000000000" pitchFamily="50" charset="-128"/>
                        </a:rPr>
                        <a:t>計画策定時</a:t>
                      </a:r>
                      <a:r>
                        <a:rPr lang="ja-JP" sz="1200" b="1" dirty="0" smtClean="0">
                          <a:solidFill>
                            <a:schemeClr val="bg1"/>
                          </a:solidFill>
                          <a:effectLst/>
                          <a:latin typeface="游ゴシック" panose="020B0400000000000000" pitchFamily="50" charset="-128"/>
                          <a:ea typeface="游ゴシック" panose="020B0400000000000000" pitchFamily="50" charset="-128"/>
                        </a:rPr>
                        <a:t>の状況</a:t>
                      </a:r>
                      <a:endParaRPr lang="en-US" altLang="ja-JP" sz="1200" b="1" dirty="0" smtClean="0">
                        <a:solidFill>
                          <a:schemeClr val="bg1"/>
                        </a:solidFill>
                        <a:effectLst/>
                        <a:latin typeface="游ゴシック" panose="020B0400000000000000" pitchFamily="50" charset="-128"/>
                        <a:ea typeface="游ゴシック" panose="020B0400000000000000" pitchFamily="50" charset="-128"/>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ja-JP" sz="1200" b="1" dirty="0" smtClean="0">
                          <a:solidFill>
                            <a:schemeClr val="bg1"/>
                          </a:solidFill>
                          <a:effectLst/>
                          <a:latin typeface="游ゴシック" panose="020B0400000000000000" pitchFamily="50" charset="-128"/>
                          <a:ea typeface="游ゴシック" panose="020B0400000000000000" pitchFamily="50" charset="-128"/>
                        </a:rPr>
                        <a:t>現在の状況</a:t>
                      </a:r>
                      <a:endParaRPr lang="en-US" altLang="ja-JP" sz="1200" b="1" dirty="0" smtClean="0">
                        <a:solidFill>
                          <a:schemeClr val="bg1"/>
                        </a:solidFill>
                        <a:effectLst/>
                        <a:latin typeface="游ゴシック" panose="020B0400000000000000" pitchFamily="50" charset="-128"/>
                        <a:ea typeface="游ゴシック" panose="020B0400000000000000" pitchFamily="50" charset="-128"/>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fontAlgn="auto">
                        <a:lnSpc>
                          <a:spcPct val="100000"/>
                        </a:lnSpc>
                        <a:spcAft>
                          <a:spcPts val="0"/>
                        </a:spcAft>
                      </a:pPr>
                      <a:r>
                        <a:rPr lang="en-US" sz="1200" b="1" dirty="0">
                          <a:solidFill>
                            <a:schemeClr val="bg1"/>
                          </a:solidFill>
                          <a:effectLst/>
                          <a:latin typeface="游ゴシック" panose="020B0400000000000000" pitchFamily="50" charset="-128"/>
                          <a:ea typeface="游ゴシック" panose="020B0400000000000000" pitchFamily="50" charset="-128"/>
                        </a:rPr>
                        <a:t>2023</a:t>
                      </a:r>
                      <a:r>
                        <a:rPr lang="ja-JP" sz="1200" b="1" dirty="0">
                          <a:solidFill>
                            <a:schemeClr val="bg1"/>
                          </a:solidFill>
                          <a:effectLst/>
                          <a:latin typeface="游ゴシック" panose="020B0400000000000000" pitchFamily="50" charset="-128"/>
                          <a:ea typeface="游ゴシック" panose="020B0400000000000000" pitchFamily="50" charset="-128"/>
                        </a:rPr>
                        <a:t>年度の目標</a:t>
                      </a:r>
                      <a:endParaRPr lang="ja-JP" sz="1200" b="1" dirty="0">
                        <a:solidFill>
                          <a:schemeClr val="bg1"/>
                        </a:solidFill>
                        <a:effectLst/>
                        <a:latin typeface="游ゴシック" panose="020B0400000000000000" pitchFamily="50" charset="-128"/>
                        <a:ea typeface="游ゴシック" panose="020B0400000000000000" pitchFamily="50" charset="-128"/>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extLst>
                  <a:ext uri="{0D108BD9-81ED-4DB2-BD59-A6C34878D82A}">
                    <a16:rowId xmlns:a16="http://schemas.microsoft.com/office/drawing/2014/main" val="10000"/>
                  </a:ext>
                </a:extLst>
              </a:tr>
              <a:tr h="470514">
                <a:tc>
                  <a:txBody>
                    <a:bodyPr/>
                    <a:lstStyle/>
                    <a:p>
                      <a:pPr algn="ctr" fontAlgn="auto">
                        <a:lnSpc>
                          <a:spcPts val="1600"/>
                        </a:lnSpc>
                        <a:spcAft>
                          <a:spcPts val="0"/>
                        </a:spcAft>
                      </a:pPr>
                      <a:r>
                        <a:rPr lang="ja-JP" altLang="en-US" sz="1200" b="1" dirty="0" smtClean="0">
                          <a:solidFill>
                            <a:schemeClr val="bg1"/>
                          </a:solidFill>
                          <a:effectLst/>
                          <a:latin typeface="游ゴシック" panose="020B0400000000000000" pitchFamily="50" charset="-128"/>
                          <a:ea typeface="游ゴシック" panose="020B0400000000000000" pitchFamily="50" charset="-128"/>
                          <a:cs typeface="HG丸ｺﾞｼｯｸM-PRO"/>
                        </a:rPr>
                        <a:t>４</a:t>
                      </a:r>
                      <a:endParaRPr lang="ja-JP" sz="1200" b="1" dirty="0">
                        <a:solidFill>
                          <a:schemeClr val="bg1"/>
                        </a:solidFill>
                        <a:effectLst/>
                        <a:latin typeface="游ゴシック" panose="020B0400000000000000" pitchFamily="50" charset="-128"/>
                        <a:ea typeface="游ゴシック" panose="020B0400000000000000" pitchFamily="50" charset="-128"/>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a:lnSpc>
                          <a:spcPct val="100000"/>
                        </a:lnSpc>
                      </a:pPr>
                      <a:r>
                        <a:rPr kumimoji="1" lang="ja-JP" altLang="en-US" sz="1200" b="1" dirty="0" smtClean="0">
                          <a:solidFill>
                            <a:schemeClr val="tx1"/>
                          </a:solidFill>
                          <a:latin typeface="游ゴシック" panose="020B0400000000000000" pitchFamily="50" charset="-128"/>
                          <a:ea typeface="游ゴシック" panose="020B0400000000000000" pitchFamily="50" charset="-128"/>
                        </a:rPr>
                        <a:t>食塩摂取量の減少</a:t>
                      </a:r>
                      <a:endParaRPr kumimoji="1" lang="en-US" altLang="ja-JP" sz="1200" b="1" dirty="0" smtClean="0">
                        <a:solidFill>
                          <a:schemeClr val="tx1"/>
                        </a:solidFill>
                        <a:latin typeface="游ゴシック" panose="020B0400000000000000" pitchFamily="50" charset="-128"/>
                        <a:ea typeface="游ゴシック" panose="020B0400000000000000" pitchFamily="50" charset="-128"/>
                      </a:endParaRPr>
                    </a:p>
                    <a:p>
                      <a:pPr>
                        <a:lnSpc>
                          <a:spcPct val="100000"/>
                        </a:lnSpc>
                      </a:pPr>
                      <a:r>
                        <a:rPr kumimoji="1" lang="zh-TW" altLang="en-US" sz="1000" b="1" dirty="0" smtClean="0">
                          <a:solidFill>
                            <a:schemeClr val="tx1"/>
                          </a:solidFill>
                          <a:latin typeface="游ゴシック" panose="020B0400000000000000" pitchFamily="50" charset="-128"/>
                          <a:ea typeface="游ゴシック" panose="020B0400000000000000" pitchFamily="50" charset="-128"/>
                        </a:rPr>
                        <a:t> </a:t>
                      </a:r>
                      <a:r>
                        <a:rPr kumimoji="1" lang="zh-TW" altLang="en-US" sz="1000" b="1" baseline="0" dirty="0" smtClean="0">
                          <a:solidFill>
                            <a:schemeClr val="tx1"/>
                          </a:solidFill>
                          <a:latin typeface="游ゴシック" panose="020B0400000000000000" pitchFamily="50" charset="-128"/>
                          <a:ea typeface="游ゴシック" panose="020B0400000000000000" pitchFamily="50" charset="-128"/>
                        </a:rPr>
                        <a:t> </a:t>
                      </a:r>
                      <a:r>
                        <a:rPr kumimoji="1" lang="zh-TW" altLang="en-US" sz="1000" b="1" dirty="0" smtClean="0">
                          <a:solidFill>
                            <a:schemeClr val="tx1"/>
                          </a:solidFill>
                          <a:latin typeface="游ゴシック" panose="020B0400000000000000" pitchFamily="50" charset="-128"/>
                          <a:ea typeface="游ゴシック" panose="020B0400000000000000" pitchFamily="50" charset="-128"/>
                        </a:rPr>
                        <a:t>策定時：</a:t>
                      </a:r>
                      <a:r>
                        <a:rPr kumimoji="1" lang="en-US" altLang="zh-TW" sz="1000" b="1" dirty="0" smtClean="0">
                          <a:solidFill>
                            <a:schemeClr val="tx1"/>
                          </a:solidFill>
                          <a:latin typeface="游ゴシック" panose="020B0400000000000000" pitchFamily="50" charset="-128"/>
                          <a:ea typeface="游ゴシック" panose="020B0400000000000000" pitchFamily="50" charset="-128"/>
                        </a:rPr>
                        <a:t>H25-27</a:t>
                      </a:r>
                      <a:r>
                        <a:rPr kumimoji="1" lang="zh-TW" altLang="en-US" sz="1000" b="1" dirty="0" smtClean="0">
                          <a:solidFill>
                            <a:schemeClr val="tx1"/>
                          </a:solidFill>
                          <a:latin typeface="游ゴシック" panose="020B0400000000000000" pitchFamily="50" charset="-128"/>
                          <a:ea typeface="游ゴシック" panose="020B0400000000000000" pitchFamily="50" charset="-128"/>
                        </a:rPr>
                        <a:t>平均</a:t>
                      </a:r>
                    </a:p>
                    <a:p>
                      <a:pPr>
                        <a:lnSpc>
                          <a:spcPct val="100000"/>
                        </a:lnSpc>
                      </a:pPr>
                      <a:r>
                        <a:rPr kumimoji="1" lang="zh-TW" altLang="en-US" sz="1000" b="1" dirty="0" smtClean="0">
                          <a:solidFill>
                            <a:schemeClr val="tx1"/>
                          </a:solidFill>
                          <a:latin typeface="游ゴシック" panose="020B0400000000000000" pitchFamily="50" charset="-128"/>
                          <a:ea typeface="游ゴシック" panose="020B0400000000000000" pitchFamily="50" charset="-128"/>
                        </a:rPr>
                        <a:t>  現</a:t>
                      </a:r>
                      <a:r>
                        <a:rPr kumimoji="1" lang="ja-JP" altLang="en-US" sz="1000" b="1" dirty="0" smtClean="0">
                          <a:solidFill>
                            <a:schemeClr val="tx1"/>
                          </a:solidFill>
                          <a:latin typeface="游ゴシック" panose="020B0400000000000000" pitchFamily="50" charset="-128"/>
                          <a:ea typeface="游ゴシック" panose="020B0400000000000000" pitchFamily="50" charset="-128"/>
                        </a:rPr>
                        <a:t>　</a:t>
                      </a:r>
                      <a:r>
                        <a:rPr kumimoji="1" lang="zh-TW" altLang="en-US" sz="1000" b="1" dirty="0" smtClean="0">
                          <a:solidFill>
                            <a:schemeClr val="tx1"/>
                          </a:solidFill>
                          <a:latin typeface="游ゴシック" panose="020B0400000000000000" pitchFamily="50" charset="-128"/>
                          <a:ea typeface="游ゴシック" panose="020B0400000000000000" pitchFamily="50" charset="-128"/>
                        </a:rPr>
                        <a:t>在：</a:t>
                      </a:r>
                      <a:r>
                        <a:rPr kumimoji="1" lang="en-US" altLang="zh-TW" sz="1000" b="1" dirty="0" smtClean="0">
                          <a:solidFill>
                            <a:schemeClr val="tx1"/>
                          </a:solidFill>
                          <a:latin typeface="游ゴシック" panose="020B0400000000000000" pitchFamily="50" charset="-128"/>
                          <a:ea typeface="游ゴシック" panose="020B0400000000000000" pitchFamily="50" charset="-128"/>
                        </a:rPr>
                        <a:t>H</a:t>
                      </a:r>
                      <a:r>
                        <a:rPr kumimoji="1" lang="en-US" altLang="ja-JP" sz="1000" b="1" dirty="0" smtClean="0">
                          <a:solidFill>
                            <a:schemeClr val="tx1"/>
                          </a:solidFill>
                          <a:latin typeface="游ゴシック" panose="020B0400000000000000" pitchFamily="50" charset="-128"/>
                          <a:ea typeface="游ゴシック" panose="020B0400000000000000" pitchFamily="50" charset="-128"/>
                        </a:rPr>
                        <a:t>28-30</a:t>
                      </a:r>
                      <a:r>
                        <a:rPr kumimoji="1" lang="zh-TW" altLang="en-US" sz="1000" b="1" dirty="0" smtClean="0">
                          <a:solidFill>
                            <a:schemeClr val="tx1"/>
                          </a:solidFill>
                          <a:latin typeface="游ゴシック" panose="020B0400000000000000" pitchFamily="50" charset="-128"/>
                          <a:ea typeface="游ゴシック" panose="020B0400000000000000" pitchFamily="50" charset="-128"/>
                        </a:rPr>
                        <a:t>平均</a:t>
                      </a:r>
                      <a:endParaRPr kumimoji="1" lang="ja-JP" altLang="en-US" sz="1000" b="1" dirty="0">
                        <a:solidFill>
                          <a:schemeClr val="tx1"/>
                        </a:solidFill>
                        <a:latin typeface="游ゴシック" panose="020B0400000000000000" pitchFamily="50" charset="-128"/>
                        <a:ea typeface="游ゴシック" panose="020B0400000000000000" pitchFamily="50" charset="-128"/>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algn="just">
                        <a:lnSpc>
                          <a:spcPct val="100000"/>
                        </a:lnSpc>
                        <a:spcAft>
                          <a:spcPts val="0"/>
                        </a:spcAft>
                      </a:pPr>
                      <a:r>
                        <a:rPr lang="en-US" altLang="ja-JP" sz="1200" b="1" kern="100" dirty="0" smtClean="0">
                          <a:solidFill>
                            <a:schemeClr val="tx1"/>
                          </a:solidFill>
                          <a:effectLst/>
                          <a:latin typeface="游ゴシック" panose="020B0400000000000000" pitchFamily="50" charset="-128"/>
                          <a:ea typeface="游ゴシック" panose="020B0400000000000000" pitchFamily="50" charset="-128"/>
                          <a:cs typeface="Times New Roman" panose="02020603050405020304" pitchFamily="18" charset="0"/>
                        </a:rPr>
                        <a:t>20</a:t>
                      </a:r>
                      <a:r>
                        <a:rPr lang="ja-JP" altLang="en-US" sz="1200" b="1" kern="100" dirty="0" smtClean="0">
                          <a:solidFill>
                            <a:schemeClr val="tx1"/>
                          </a:solidFill>
                          <a:effectLst/>
                          <a:latin typeface="游ゴシック" panose="020B0400000000000000" pitchFamily="50" charset="-128"/>
                          <a:ea typeface="游ゴシック" panose="020B0400000000000000" pitchFamily="50" charset="-128"/>
                          <a:cs typeface="Times New Roman" panose="02020603050405020304" pitchFamily="18" charset="0"/>
                        </a:rPr>
                        <a:t>歳以上</a:t>
                      </a:r>
                      <a:endParaRPr lang="ja-JP" sz="1200" b="1" kern="100" dirty="0">
                        <a:solidFill>
                          <a:schemeClr val="tx1"/>
                        </a:solidFill>
                        <a:effectLst/>
                        <a:latin typeface="游ゴシック" panose="020B0400000000000000" pitchFamily="50" charset="-128"/>
                        <a:ea typeface="游ゴシック" panose="020B0400000000000000"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a:txBody>
                    <a:bodyPr/>
                    <a:lstStyle/>
                    <a:p>
                      <a:pPr algn="ctr">
                        <a:lnSpc>
                          <a:spcPct val="100000"/>
                        </a:lnSpc>
                        <a:spcAft>
                          <a:spcPts val="0"/>
                        </a:spcAft>
                      </a:pPr>
                      <a:r>
                        <a:rPr lang="en-US" altLang="ja-JP" sz="1200" b="1" kern="100" dirty="0" smtClean="0">
                          <a:solidFill>
                            <a:schemeClr val="tx1"/>
                          </a:solidFill>
                          <a:effectLst/>
                          <a:latin typeface="游ゴシック" panose="020B0400000000000000" pitchFamily="50" charset="-128"/>
                          <a:ea typeface="游ゴシック" panose="020B0400000000000000" pitchFamily="50" charset="-128"/>
                          <a:cs typeface="Times New Roman" panose="02020603050405020304" pitchFamily="18" charset="0"/>
                        </a:rPr>
                        <a:t>9.4g</a:t>
                      </a:r>
                      <a:endParaRPr lang="ja-JP" sz="1200" b="1" kern="100" dirty="0">
                        <a:solidFill>
                          <a:schemeClr val="tx1"/>
                        </a:solidFill>
                        <a:effectLst/>
                        <a:latin typeface="游ゴシック" panose="020B0400000000000000" pitchFamily="50" charset="-128"/>
                        <a:ea typeface="游ゴシック" panose="020B0400000000000000"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lnSpc>
                          <a:spcPct val="100000"/>
                        </a:lnSpc>
                      </a:pPr>
                      <a:r>
                        <a:rPr lang="en-US" altLang="ja-JP" sz="1200" b="1" i="0" u="none" strike="noStrike" dirty="0" smtClean="0">
                          <a:solidFill>
                            <a:schemeClr val="tx1"/>
                          </a:solidFill>
                          <a:effectLst/>
                          <a:latin typeface="游ゴシック" panose="020B0400000000000000" pitchFamily="50" charset="-128"/>
                          <a:ea typeface="游ゴシック" panose="020B0400000000000000" pitchFamily="50" charset="-128"/>
                        </a:rPr>
                        <a:t>9.5</a:t>
                      </a:r>
                      <a:r>
                        <a:rPr lang="ja-JP" altLang="en-US" sz="1200" b="1" i="0" u="none" strike="noStrike" dirty="0" err="1" smtClean="0">
                          <a:solidFill>
                            <a:schemeClr val="tx1"/>
                          </a:solidFill>
                          <a:effectLst/>
                          <a:latin typeface="游ゴシック" panose="020B0400000000000000" pitchFamily="50" charset="-128"/>
                          <a:ea typeface="游ゴシック" panose="020B0400000000000000" pitchFamily="50" charset="-128"/>
                        </a:rPr>
                        <a:t>ｇ</a:t>
                      </a:r>
                      <a:endParaRPr lang="en-US" altLang="ja-JP" sz="1200" b="1" i="0" u="none" strike="noStrike" dirty="0">
                        <a:solidFill>
                          <a:schemeClr val="tx1"/>
                        </a:solidFill>
                        <a:effectLst/>
                        <a:latin typeface="游ゴシック" panose="020B0400000000000000" pitchFamily="50" charset="-128"/>
                        <a:ea typeface="游ゴシック" panose="020B0400000000000000"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0000"/>
                        </a:lnSpc>
                        <a:spcAft>
                          <a:spcPts val="0"/>
                        </a:spcAft>
                      </a:pPr>
                      <a:r>
                        <a:rPr lang="en-US" altLang="ja-JP" sz="1200" b="1" kern="100" dirty="0" smtClean="0">
                          <a:solidFill>
                            <a:schemeClr val="tx1"/>
                          </a:solidFill>
                          <a:effectLst/>
                          <a:latin typeface="游ゴシック" panose="020B0400000000000000" pitchFamily="50" charset="-128"/>
                          <a:ea typeface="游ゴシック" panose="020B0400000000000000" pitchFamily="50" charset="-128"/>
                          <a:cs typeface="Times New Roman" panose="02020603050405020304" pitchFamily="18" charset="0"/>
                        </a:rPr>
                        <a:t>8g</a:t>
                      </a:r>
                      <a:r>
                        <a:rPr lang="ja-JP" altLang="en-US" sz="1200" b="1" kern="100" dirty="0" smtClean="0">
                          <a:solidFill>
                            <a:schemeClr val="tx1"/>
                          </a:solidFill>
                          <a:effectLst/>
                          <a:latin typeface="游ゴシック" panose="020B0400000000000000" pitchFamily="50" charset="-128"/>
                          <a:ea typeface="游ゴシック" panose="020B0400000000000000" pitchFamily="50" charset="-128"/>
                          <a:cs typeface="Times New Roman" panose="02020603050405020304" pitchFamily="18" charset="0"/>
                        </a:rPr>
                        <a:t>未満</a:t>
                      </a:r>
                      <a:endParaRPr lang="ja-JP" sz="1200" b="1" kern="100" dirty="0">
                        <a:solidFill>
                          <a:schemeClr val="tx1"/>
                        </a:solidFill>
                        <a:effectLst/>
                        <a:latin typeface="游ゴシック" panose="020B0400000000000000" pitchFamily="50" charset="-128"/>
                        <a:ea typeface="游ゴシック" panose="020B0400000000000000"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8"/>
                  </a:ext>
                </a:extLst>
              </a:tr>
              <a:tr h="352886">
                <a:tc>
                  <a:txBody>
                    <a:bodyPr/>
                    <a:lstStyle/>
                    <a:p>
                      <a:pPr algn="ctr" fontAlgn="auto">
                        <a:lnSpc>
                          <a:spcPts val="1600"/>
                        </a:lnSpc>
                        <a:spcAft>
                          <a:spcPts val="0"/>
                        </a:spcAft>
                      </a:pPr>
                      <a:r>
                        <a:rPr lang="en-US" altLang="ja-JP" sz="1200" b="1" dirty="0" smtClean="0">
                          <a:solidFill>
                            <a:schemeClr val="bg1"/>
                          </a:solidFill>
                          <a:effectLst/>
                          <a:latin typeface="游ゴシック" panose="020B0400000000000000" pitchFamily="50" charset="-128"/>
                          <a:ea typeface="游ゴシック" panose="020B0400000000000000" pitchFamily="50" charset="-128"/>
                          <a:cs typeface="HG丸ｺﾞｼｯｸM-PRO"/>
                        </a:rPr>
                        <a:t>5</a:t>
                      </a:r>
                      <a:endParaRPr lang="ja-JP" sz="1200" b="1" dirty="0">
                        <a:solidFill>
                          <a:schemeClr val="bg1"/>
                        </a:solidFill>
                        <a:effectLst/>
                        <a:latin typeface="游ゴシック" panose="020B0400000000000000" pitchFamily="50" charset="-128"/>
                        <a:ea typeface="游ゴシック" panose="020B0400000000000000" pitchFamily="50" charset="-128"/>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gridSpan="3">
                  <a:txBody>
                    <a:bodyPr/>
                    <a:lstStyle/>
                    <a:p>
                      <a:pPr>
                        <a:lnSpc>
                          <a:spcPct val="100000"/>
                        </a:lnSpc>
                      </a:pPr>
                      <a:r>
                        <a:rPr kumimoji="1" lang="ja-JP" altLang="en-US" sz="1200" b="1" dirty="0" smtClean="0">
                          <a:solidFill>
                            <a:schemeClr val="tx1"/>
                          </a:solidFill>
                          <a:latin typeface="游ゴシック" panose="020B0400000000000000" pitchFamily="50" charset="-128"/>
                          <a:ea typeface="游ゴシック" panose="020B0400000000000000" pitchFamily="50" charset="-128"/>
                        </a:rPr>
                        <a:t>よく噛んで食べることに気をつけている</a:t>
                      </a:r>
                      <a:endParaRPr kumimoji="1" lang="en-US" altLang="ja-JP" sz="1200" b="1" dirty="0" smtClean="0">
                        <a:solidFill>
                          <a:schemeClr val="tx1"/>
                        </a:solidFill>
                        <a:latin typeface="游ゴシック" panose="020B0400000000000000" pitchFamily="50" charset="-128"/>
                        <a:ea typeface="游ゴシック" panose="020B0400000000000000" pitchFamily="50" charset="-128"/>
                      </a:endParaRPr>
                    </a:p>
                    <a:p>
                      <a:pPr>
                        <a:lnSpc>
                          <a:spcPct val="100000"/>
                        </a:lnSpc>
                      </a:pPr>
                      <a:r>
                        <a:rPr kumimoji="1" lang="ja-JP" altLang="en-US" sz="1200" b="1" dirty="0" smtClean="0">
                          <a:solidFill>
                            <a:schemeClr val="tx1"/>
                          </a:solidFill>
                          <a:latin typeface="游ゴシック" panose="020B0400000000000000" pitchFamily="50" charset="-128"/>
                          <a:ea typeface="游ゴシック" panose="020B0400000000000000" pitchFamily="50" charset="-128"/>
                        </a:rPr>
                        <a:t>府民の割合の増加</a:t>
                      </a:r>
                      <a:endParaRPr kumimoji="1" lang="ja-JP" altLang="en-US" sz="1200" b="1" dirty="0">
                        <a:solidFill>
                          <a:schemeClr val="tx1"/>
                        </a:solidFill>
                        <a:latin typeface="游ゴシック" panose="020B0400000000000000" pitchFamily="50" charset="-128"/>
                        <a:ea typeface="游ゴシック" panose="020B0400000000000000" pitchFamily="50" charset="-128"/>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a:txBody>
                    <a:bodyPr/>
                    <a:lstStyle/>
                    <a:p>
                      <a:pPr algn="ctr" fontAlgn="ctr">
                        <a:lnSpc>
                          <a:spcPct val="100000"/>
                        </a:lnSpc>
                      </a:pPr>
                      <a:r>
                        <a:rPr lang="en-US" altLang="ja-JP" sz="1200" b="1" i="0" u="none" strike="noStrike" dirty="0" smtClean="0">
                          <a:solidFill>
                            <a:schemeClr val="tx1"/>
                          </a:solidFill>
                          <a:effectLst/>
                          <a:latin typeface="游ゴシック" panose="020B0400000000000000" pitchFamily="50" charset="-128"/>
                          <a:ea typeface="游ゴシック" panose="020B0400000000000000" pitchFamily="50" charset="-128"/>
                        </a:rPr>
                        <a:t>55.4%</a:t>
                      </a:r>
                      <a:r>
                        <a:rPr lang="ja-JP" altLang="en-US" sz="1200" b="1" i="0" u="none" strike="noStrike" dirty="0" smtClean="0">
                          <a:solidFill>
                            <a:schemeClr val="tx1"/>
                          </a:solidFill>
                          <a:effectLst/>
                          <a:latin typeface="游ゴシック" panose="020B0400000000000000" pitchFamily="50" charset="-128"/>
                          <a:ea typeface="游ゴシック" panose="020B0400000000000000" pitchFamily="50" charset="-128"/>
                        </a:rPr>
                        <a:t>（</a:t>
                      </a:r>
                      <a:r>
                        <a:rPr lang="en-US" altLang="ja-JP" sz="1200" b="1" i="0" u="none" strike="noStrike" dirty="0" smtClean="0">
                          <a:solidFill>
                            <a:schemeClr val="tx1"/>
                          </a:solidFill>
                          <a:effectLst/>
                          <a:latin typeface="游ゴシック" panose="020B0400000000000000" pitchFamily="50" charset="-128"/>
                          <a:ea typeface="游ゴシック" panose="020B0400000000000000" pitchFamily="50" charset="-128"/>
                        </a:rPr>
                        <a:t>H27</a:t>
                      </a:r>
                      <a:r>
                        <a:rPr lang="ja-JP" altLang="en-US" sz="1200" b="1" i="0" u="none" strike="noStrike" dirty="0" smtClean="0">
                          <a:solidFill>
                            <a:schemeClr val="tx1"/>
                          </a:solidFill>
                          <a:effectLst/>
                          <a:latin typeface="游ゴシック" panose="020B0400000000000000" pitchFamily="50" charset="-128"/>
                          <a:ea typeface="游ゴシック" panose="020B0400000000000000" pitchFamily="50" charset="-128"/>
                        </a:rPr>
                        <a:t>）</a:t>
                      </a:r>
                      <a:endParaRPr lang="en-US" altLang="ja-JP" sz="1200" b="1" i="0" u="none" strike="noStrike" dirty="0">
                        <a:solidFill>
                          <a:schemeClr val="tx1"/>
                        </a:solidFill>
                        <a:effectLst/>
                        <a:latin typeface="游ゴシック" panose="020B0400000000000000" pitchFamily="50" charset="-128"/>
                        <a:ea typeface="游ゴシック" panose="020B0400000000000000"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lnSpc>
                          <a:spcPct val="100000"/>
                        </a:lnSpc>
                      </a:pPr>
                      <a:r>
                        <a:rPr lang="en-US" altLang="ja-JP" sz="1200" b="1" i="0" u="none" strike="noStrike" dirty="0" smtClean="0">
                          <a:solidFill>
                            <a:schemeClr val="tx1"/>
                          </a:solidFill>
                          <a:effectLst/>
                          <a:latin typeface="游ゴシック" panose="020B0400000000000000" pitchFamily="50" charset="-128"/>
                          <a:ea typeface="+mn-ea"/>
                        </a:rPr>
                        <a:t>67.6%</a:t>
                      </a:r>
                      <a:r>
                        <a:rPr lang="ja-JP" altLang="en-US" sz="1200" b="1" i="0" u="none" strike="noStrike" dirty="0" smtClean="0">
                          <a:solidFill>
                            <a:schemeClr val="tx1"/>
                          </a:solidFill>
                          <a:effectLst/>
                          <a:latin typeface="游ゴシック" panose="020B0400000000000000" pitchFamily="50" charset="-128"/>
                          <a:ea typeface="+mn-ea"/>
                        </a:rPr>
                        <a:t>（</a:t>
                      </a:r>
                      <a:r>
                        <a:rPr lang="en-US" altLang="ja-JP" sz="1200" b="1" i="0" u="none" strike="noStrike" dirty="0" smtClean="0">
                          <a:solidFill>
                            <a:schemeClr val="tx1"/>
                          </a:solidFill>
                          <a:effectLst/>
                          <a:latin typeface="游ゴシック" panose="020B0400000000000000" pitchFamily="50" charset="-128"/>
                          <a:ea typeface="+mn-ea"/>
                        </a:rPr>
                        <a:t>R2</a:t>
                      </a:r>
                      <a:r>
                        <a:rPr lang="ja-JP" altLang="en-US" sz="1200" b="1" i="0" u="none" strike="noStrike" dirty="0" smtClean="0">
                          <a:solidFill>
                            <a:schemeClr val="tx1"/>
                          </a:solidFill>
                          <a:effectLst/>
                          <a:latin typeface="游ゴシック" panose="020B0400000000000000" pitchFamily="50" charset="-128"/>
                          <a:ea typeface="+mn-ea"/>
                        </a:rPr>
                        <a:t>）</a:t>
                      </a:r>
                      <a:endParaRPr lang="en-US" altLang="ja-JP" sz="1200" b="1" i="0" u="none" strike="noStrike" dirty="0">
                        <a:solidFill>
                          <a:schemeClr val="tx1"/>
                        </a:solidFill>
                        <a:effectLst/>
                        <a:latin typeface="游ゴシック" panose="020B0400000000000000" pitchFamily="50" charset="-128"/>
                        <a:ea typeface="游ゴシック" panose="020B0400000000000000"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lnSpc>
                          <a:spcPct val="100000"/>
                        </a:lnSpc>
                      </a:pPr>
                      <a:r>
                        <a:rPr lang="en-US" altLang="ja-JP" sz="1200" b="1" i="0" u="none" strike="noStrike" dirty="0" smtClean="0">
                          <a:solidFill>
                            <a:schemeClr val="tx1"/>
                          </a:solidFill>
                          <a:effectLst/>
                          <a:latin typeface="游ゴシック" panose="020B0400000000000000" pitchFamily="50" charset="-128"/>
                          <a:ea typeface="游ゴシック" panose="020B0400000000000000" pitchFamily="50" charset="-128"/>
                        </a:rPr>
                        <a:t>60%</a:t>
                      </a:r>
                      <a:r>
                        <a:rPr lang="ja-JP" altLang="en-US" sz="1200" b="1" i="0" u="none" strike="noStrike" dirty="0" smtClean="0">
                          <a:solidFill>
                            <a:schemeClr val="tx1"/>
                          </a:solidFill>
                          <a:effectLst/>
                          <a:latin typeface="游ゴシック" panose="020B0400000000000000" pitchFamily="50" charset="-128"/>
                          <a:ea typeface="游ゴシック" panose="020B0400000000000000" pitchFamily="50" charset="-128"/>
                        </a:rPr>
                        <a:t>以上</a:t>
                      </a:r>
                      <a:endParaRPr lang="en-US" altLang="ja-JP" sz="1200" b="1" i="0" u="none" strike="noStrike" dirty="0">
                        <a:solidFill>
                          <a:schemeClr val="tx1"/>
                        </a:solidFill>
                        <a:effectLst/>
                        <a:latin typeface="游ゴシック" panose="020B0400000000000000" pitchFamily="50" charset="-128"/>
                        <a:ea typeface="游ゴシック" panose="020B0400000000000000"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125629543"/>
                  </a:ext>
                </a:extLst>
              </a:tr>
              <a:tr h="352886">
                <a:tc>
                  <a:txBody>
                    <a:bodyPr/>
                    <a:lstStyle/>
                    <a:p>
                      <a:pPr algn="ctr" fontAlgn="auto">
                        <a:lnSpc>
                          <a:spcPts val="1600"/>
                        </a:lnSpc>
                        <a:spcAft>
                          <a:spcPts val="0"/>
                        </a:spcAft>
                      </a:pPr>
                      <a:r>
                        <a:rPr lang="en-US" altLang="ja-JP" sz="1200" b="1" dirty="0" smtClean="0">
                          <a:solidFill>
                            <a:schemeClr val="bg1"/>
                          </a:solidFill>
                          <a:effectLst/>
                          <a:latin typeface="游ゴシック" panose="020B0400000000000000" pitchFamily="50" charset="-128"/>
                          <a:ea typeface="游ゴシック" panose="020B0400000000000000" pitchFamily="50" charset="-128"/>
                          <a:cs typeface="HG丸ｺﾞｼｯｸM-PRO"/>
                        </a:rPr>
                        <a:t>6</a:t>
                      </a:r>
                      <a:endParaRPr lang="ja-JP" sz="1200" b="1" dirty="0">
                        <a:solidFill>
                          <a:schemeClr val="bg1"/>
                        </a:solidFill>
                        <a:effectLst/>
                        <a:latin typeface="游ゴシック" panose="020B0400000000000000" pitchFamily="50" charset="-128"/>
                        <a:ea typeface="游ゴシック" panose="020B0400000000000000" pitchFamily="50" charset="-128"/>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gridSpan="3">
                  <a:txBody>
                    <a:bodyPr/>
                    <a:lstStyle/>
                    <a:p>
                      <a:pPr>
                        <a:lnSpc>
                          <a:spcPct val="100000"/>
                        </a:lnSpc>
                      </a:pPr>
                      <a:r>
                        <a:rPr kumimoji="1" lang="ja-JP" altLang="en-US" sz="1200" b="1" dirty="0" smtClean="0">
                          <a:solidFill>
                            <a:schemeClr val="tx1"/>
                          </a:solidFill>
                          <a:latin typeface="游ゴシック" panose="020B0400000000000000" pitchFamily="50" charset="-128"/>
                          <a:ea typeface="游ゴシック" panose="020B0400000000000000" pitchFamily="50" charset="-128"/>
                        </a:rPr>
                        <a:t>学校評価で食育を評価している小・中学校の割合の増加</a:t>
                      </a:r>
                      <a:endParaRPr kumimoji="1" lang="ja-JP" altLang="en-US" sz="1200" b="1" dirty="0">
                        <a:solidFill>
                          <a:schemeClr val="tx1"/>
                        </a:solidFill>
                        <a:latin typeface="游ゴシック" panose="020B0400000000000000" pitchFamily="50" charset="-128"/>
                        <a:ea typeface="游ゴシック" panose="020B0400000000000000" pitchFamily="50" charset="-128"/>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a:txBody>
                    <a:bodyPr/>
                    <a:lstStyle/>
                    <a:p>
                      <a:pPr algn="ctr" fontAlgn="ctr">
                        <a:lnSpc>
                          <a:spcPct val="100000"/>
                        </a:lnSpc>
                      </a:pPr>
                      <a:r>
                        <a:rPr lang="en-US" altLang="ja-JP" sz="1200" b="1" i="0" u="none" strike="noStrike" dirty="0" smtClean="0">
                          <a:solidFill>
                            <a:schemeClr val="tx1"/>
                          </a:solidFill>
                          <a:effectLst/>
                          <a:latin typeface="游ゴシック" panose="020B0400000000000000" pitchFamily="50" charset="-128"/>
                          <a:ea typeface="游ゴシック" panose="020B0400000000000000" pitchFamily="50" charset="-128"/>
                        </a:rPr>
                        <a:t>60.3%</a:t>
                      </a:r>
                      <a:r>
                        <a:rPr lang="ja-JP" altLang="en-US" sz="1200" b="1" i="0" u="none" strike="noStrike" dirty="0" smtClean="0">
                          <a:solidFill>
                            <a:schemeClr val="tx1"/>
                          </a:solidFill>
                          <a:effectLst/>
                          <a:latin typeface="游ゴシック" panose="020B0400000000000000" pitchFamily="50" charset="-128"/>
                          <a:ea typeface="游ゴシック" panose="020B0400000000000000" pitchFamily="50" charset="-128"/>
                        </a:rPr>
                        <a:t>（</a:t>
                      </a:r>
                      <a:r>
                        <a:rPr lang="en-US" altLang="ja-JP" sz="1200" b="1" i="0" u="none" strike="noStrike" dirty="0" smtClean="0">
                          <a:solidFill>
                            <a:schemeClr val="tx1"/>
                          </a:solidFill>
                          <a:effectLst/>
                          <a:latin typeface="游ゴシック" panose="020B0400000000000000" pitchFamily="50" charset="-128"/>
                          <a:ea typeface="游ゴシック" panose="020B0400000000000000" pitchFamily="50" charset="-128"/>
                        </a:rPr>
                        <a:t>H28</a:t>
                      </a:r>
                      <a:r>
                        <a:rPr lang="ja-JP" altLang="en-US" sz="1200" b="1" i="0" u="none" strike="noStrike" dirty="0" smtClean="0">
                          <a:solidFill>
                            <a:schemeClr val="tx1"/>
                          </a:solidFill>
                          <a:effectLst/>
                          <a:latin typeface="游ゴシック" panose="020B0400000000000000" pitchFamily="50" charset="-128"/>
                          <a:ea typeface="游ゴシック" panose="020B0400000000000000" pitchFamily="50" charset="-128"/>
                        </a:rPr>
                        <a:t>）</a:t>
                      </a:r>
                      <a:endParaRPr lang="en-US" altLang="ja-JP" sz="1200" b="1" i="0" u="none" strike="noStrike" dirty="0">
                        <a:solidFill>
                          <a:schemeClr val="tx1"/>
                        </a:solidFill>
                        <a:effectLst/>
                        <a:latin typeface="游ゴシック" panose="020B0400000000000000" pitchFamily="50" charset="-128"/>
                        <a:ea typeface="游ゴシック" panose="020B0400000000000000"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lnSpc>
                          <a:spcPct val="100000"/>
                        </a:lnSpc>
                      </a:pPr>
                      <a:r>
                        <a:rPr lang="en-US" altLang="ja-JP" sz="1200" b="1" i="0" u="none" strike="noStrike" dirty="0" smtClean="0">
                          <a:solidFill>
                            <a:schemeClr val="tx1"/>
                          </a:solidFill>
                          <a:effectLst/>
                          <a:latin typeface="游ゴシック" panose="020B0400000000000000" pitchFamily="50" charset="-128"/>
                          <a:ea typeface="游ゴシック" panose="020B0400000000000000" pitchFamily="50" charset="-128"/>
                        </a:rPr>
                        <a:t>87.7%</a:t>
                      </a:r>
                      <a:r>
                        <a:rPr lang="ja-JP" altLang="en-US" sz="1200" b="1" i="0" u="none" strike="noStrike" dirty="0" smtClean="0">
                          <a:solidFill>
                            <a:schemeClr val="tx1"/>
                          </a:solidFill>
                          <a:effectLst/>
                          <a:latin typeface="游ゴシック" panose="020B0400000000000000" pitchFamily="50" charset="-128"/>
                          <a:ea typeface="游ゴシック" panose="020B0400000000000000" pitchFamily="50" charset="-128"/>
                        </a:rPr>
                        <a:t>（</a:t>
                      </a:r>
                      <a:r>
                        <a:rPr lang="en-US" altLang="ja-JP" sz="1200" b="1" i="0" u="none" strike="noStrike" dirty="0" smtClean="0">
                          <a:solidFill>
                            <a:schemeClr val="tx1"/>
                          </a:solidFill>
                          <a:effectLst/>
                          <a:latin typeface="游ゴシック" panose="020B0400000000000000" pitchFamily="50" charset="-128"/>
                          <a:ea typeface="游ゴシック" panose="020B0400000000000000" pitchFamily="50" charset="-128"/>
                        </a:rPr>
                        <a:t>R1 </a:t>
                      </a:r>
                      <a:r>
                        <a:rPr lang="ja-JP" altLang="en-US" sz="1200" b="1" i="0" u="none" strike="noStrike" dirty="0" smtClean="0">
                          <a:solidFill>
                            <a:schemeClr val="tx1"/>
                          </a:solidFill>
                          <a:effectLst/>
                          <a:latin typeface="游ゴシック" panose="020B0400000000000000" pitchFamily="50" charset="-128"/>
                          <a:ea typeface="游ゴシック" panose="020B0400000000000000" pitchFamily="50" charset="-128"/>
                        </a:rPr>
                        <a:t>）</a:t>
                      </a:r>
                      <a:endParaRPr lang="en-US" altLang="ja-JP" sz="1200" b="1" i="0" u="none" strike="noStrike" dirty="0">
                        <a:solidFill>
                          <a:schemeClr val="tx1"/>
                        </a:solidFill>
                        <a:effectLst/>
                        <a:latin typeface="游ゴシック" panose="020B0400000000000000" pitchFamily="50" charset="-128"/>
                        <a:ea typeface="游ゴシック" panose="020B0400000000000000"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lnSpc>
                          <a:spcPct val="100000"/>
                        </a:lnSpc>
                      </a:pPr>
                      <a:r>
                        <a:rPr lang="en-US" altLang="ja-JP" sz="1200" b="1" i="0" u="none" strike="noStrike" dirty="0">
                          <a:solidFill>
                            <a:schemeClr val="tx1"/>
                          </a:solidFill>
                          <a:effectLst/>
                          <a:latin typeface="游ゴシック" panose="020B0400000000000000" pitchFamily="50" charset="-128"/>
                          <a:ea typeface="游ゴシック" panose="020B0400000000000000" pitchFamily="50" charset="-128"/>
                        </a:rPr>
                        <a:t>100%</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601411882"/>
                  </a:ext>
                </a:extLst>
              </a:tr>
              <a:tr h="352886">
                <a:tc rowSpan="3">
                  <a:txBody>
                    <a:bodyPr/>
                    <a:lstStyle/>
                    <a:p>
                      <a:pPr algn="ctr" fontAlgn="auto">
                        <a:lnSpc>
                          <a:spcPts val="1600"/>
                        </a:lnSpc>
                        <a:spcAft>
                          <a:spcPts val="0"/>
                        </a:spcAft>
                      </a:pPr>
                      <a:r>
                        <a:rPr lang="en-US" altLang="ja-JP" sz="1200" b="1" dirty="0" smtClean="0">
                          <a:solidFill>
                            <a:schemeClr val="bg1"/>
                          </a:solidFill>
                          <a:effectLst/>
                          <a:latin typeface="游ゴシック" panose="020B0400000000000000" pitchFamily="50" charset="-128"/>
                          <a:ea typeface="游ゴシック" panose="020B0400000000000000" pitchFamily="50" charset="-128"/>
                          <a:cs typeface="HG丸ｺﾞｼｯｸM-PRO"/>
                        </a:rPr>
                        <a:t>7</a:t>
                      </a:r>
                      <a:endParaRPr lang="ja-JP" sz="1200" b="1" dirty="0">
                        <a:solidFill>
                          <a:schemeClr val="bg1"/>
                        </a:solidFill>
                        <a:effectLst/>
                        <a:latin typeface="游ゴシック" panose="020B0400000000000000" pitchFamily="50" charset="-128"/>
                        <a:ea typeface="游ゴシック" panose="020B0400000000000000" pitchFamily="50" charset="-128"/>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rowSpan="3">
                  <a:txBody>
                    <a:bodyPr/>
                    <a:lstStyle/>
                    <a:p>
                      <a:pPr>
                        <a:lnSpc>
                          <a:spcPct val="100000"/>
                        </a:lnSpc>
                      </a:pPr>
                      <a:r>
                        <a:rPr kumimoji="1" lang="ja-JP" altLang="en-US" sz="1200" b="1" dirty="0" smtClean="0">
                          <a:solidFill>
                            <a:schemeClr val="tx1"/>
                          </a:solidFill>
                          <a:latin typeface="游ゴシック" panose="020B0400000000000000" pitchFamily="50" charset="-128"/>
                          <a:ea typeface="游ゴシック" panose="020B0400000000000000" pitchFamily="50" charset="-128"/>
                        </a:rPr>
                        <a:t>ヘルシーメニューを提供する飲食店・特定給食施設等の増加</a:t>
                      </a:r>
                      <a:endParaRPr kumimoji="1" lang="ja-JP" altLang="en-US" sz="1200" b="1" dirty="0">
                        <a:solidFill>
                          <a:schemeClr val="tx1"/>
                        </a:solidFill>
                        <a:latin typeface="游ゴシック" panose="020B0400000000000000" pitchFamily="50" charset="-128"/>
                        <a:ea typeface="游ゴシック" panose="020B0400000000000000" pitchFamily="50" charset="-128"/>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a:lnSpc>
                          <a:spcPct val="100000"/>
                        </a:lnSpc>
                      </a:pPr>
                      <a:r>
                        <a:rPr kumimoji="1" lang="ja-JP" altLang="en-US" sz="1200" b="1" dirty="0" smtClean="0">
                          <a:solidFill>
                            <a:schemeClr val="tx1"/>
                          </a:solidFill>
                          <a:latin typeface="游ゴシック" panose="020B0400000000000000" pitchFamily="50" charset="-128"/>
                          <a:ea typeface="游ゴシック" panose="020B0400000000000000" pitchFamily="50" charset="-128"/>
                        </a:rPr>
                        <a:t>「うちのお店も健康づくり</a:t>
                      </a:r>
                      <a:endParaRPr kumimoji="1" lang="en-US" altLang="ja-JP" sz="1200" b="1" dirty="0" smtClean="0">
                        <a:solidFill>
                          <a:schemeClr val="tx1"/>
                        </a:solidFill>
                        <a:latin typeface="游ゴシック" panose="020B0400000000000000" pitchFamily="50" charset="-128"/>
                        <a:ea typeface="游ゴシック" panose="020B0400000000000000" pitchFamily="50" charset="-128"/>
                      </a:endParaRPr>
                    </a:p>
                    <a:p>
                      <a:pPr>
                        <a:lnSpc>
                          <a:spcPct val="100000"/>
                        </a:lnSpc>
                      </a:pPr>
                      <a:r>
                        <a:rPr kumimoji="1" lang="ja-JP" altLang="en-US" sz="1200" b="1" dirty="0" smtClean="0">
                          <a:solidFill>
                            <a:schemeClr val="tx1"/>
                          </a:solidFill>
                          <a:latin typeface="游ゴシック" panose="020B0400000000000000" pitchFamily="50" charset="-128"/>
                          <a:ea typeface="游ゴシック" panose="020B0400000000000000" pitchFamily="50" charset="-128"/>
                        </a:rPr>
                        <a:t>応援団の店」協力店舗数</a:t>
                      </a:r>
                      <a:endParaRPr kumimoji="1" lang="ja-JP" altLang="en-US" sz="1200" b="1" dirty="0">
                        <a:solidFill>
                          <a:schemeClr val="tx1"/>
                        </a:solidFill>
                        <a:latin typeface="游ゴシック" panose="020B0400000000000000" pitchFamily="50" charset="-128"/>
                        <a:ea typeface="游ゴシック" panose="020B0400000000000000"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a:txBody>
                    <a:bodyPr/>
                    <a:lstStyle/>
                    <a:p>
                      <a:pPr algn="ctr" fontAlgn="ctr">
                        <a:lnSpc>
                          <a:spcPct val="100000"/>
                        </a:lnSpc>
                      </a:pPr>
                      <a:r>
                        <a:rPr lang="en-US" altLang="ja-JP" sz="1200" b="1" i="0" u="none" strike="noStrike" dirty="0">
                          <a:solidFill>
                            <a:schemeClr val="tx1"/>
                          </a:solidFill>
                          <a:effectLst/>
                          <a:latin typeface="游ゴシック" panose="020B0400000000000000" pitchFamily="50" charset="-128"/>
                          <a:ea typeface="游ゴシック" panose="020B0400000000000000" pitchFamily="50" charset="-128"/>
                        </a:rPr>
                        <a:t>12,650</a:t>
                      </a:r>
                      <a:r>
                        <a:rPr lang="ja-JP" altLang="en-US" sz="1200" b="1" i="0" u="none" strike="noStrike" dirty="0" smtClean="0">
                          <a:solidFill>
                            <a:schemeClr val="tx1"/>
                          </a:solidFill>
                          <a:effectLst/>
                          <a:latin typeface="游ゴシック" panose="020B0400000000000000" pitchFamily="50" charset="-128"/>
                          <a:ea typeface="游ゴシック" panose="020B0400000000000000" pitchFamily="50" charset="-128"/>
                        </a:rPr>
                        <a:t>店舗（</a:t>
                      </a:r>
                      <a:r>
                        <a:rPr lang="en-US" altLang="ja-JP" sz="1200" b="1" i="0" u="none" strike="noStrike" dirty="0" smtClean="0">
                          <a:solidFill>
                            <a:schemeClr val="tx1"/>
                          </a:solidFill>
                          <a:effectLst/>
                          <a:latin typeface="游ゴシック" panose="020B0400000000000000" pitchFamily="50" charset="-128"/>
                          <a:ea typeface="游ゴシック" panose="020B0400000000000000" pitchFamily="50" charset="-128"/>
                        </a:rPr>
                        <a:t>H28</a:t>
                      </a:r>
                      <a:r>
                        <a:rPr lang="ja-JP" altLang="en-US" sz="1200" b="1" i="0" u="none" strike="noStrike" dirty="0" smtClean="0">
                          <a:solidFill>
                            <a:schemeClr val="tx1"/>
                          </a:solidFill>
                          <a:effectLst/>
                          <a:latin typeface="游ゴシック" panose="020B0400000000000000" pitchFamily="50" charset="-128"/>
                          <a:ea typeface="游ゴシック" panose="020B0400000000000000" pitchFamily="50" charset="-128"/>
                        </a:rPr>
                        <a:t>）</a:t>
                      </a:r>
                      <a:endParaRPr lang="ja-JP" altLang="en-US" sz="1200" b="1" i="0" u="none" strike="noStrike" dirty="0">
                        <a:solidFill>
                          <a:schemeClr val="tx1"/>
                        </a:solidFill>
                        <a:effectLst/>
                        <a:latin typeface="游ゴシック" panose="020B0400000000000000" pitchFamily="50" charset="-128"/>
                        <a:ea typeface="游ゴシック" panose="020B0400000000000000"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lnSpc>
                          <a:spcPct val="100000"/>
                        </a:lnSpc>
                      </a:pPr>
                      <a:r>
                        <a:rPr lang="en-US" altLang="ja-JP" sz="1200" b="1" i="0" u="none" strike="noStrike" dirty="0" smtClean="0">
                          <a:solidFill>
                            <a:schemeClr val="tx1"/>
                          </a:solidFill>
                          <a:effectLst/>
                          <a:latin typeface="游ゴシック" panose="020B0400000000000000" pitchFamily="50" charset="-128"/>
                          <a:ea typeface="游ゴシック" panose="020B0400000000000000" pitchFamily="50" charset="-128"/>
                        </a:rPr>
                        <a:t>13,638</a:t>
                      </a:r>
                      <a:r>
                        <a:rPr lang="ja-JP" altLang="en-US" sz="1200" b="1" i="0" u="none" strike="noStrike" dirty="0" smtClean="0">
                          <a:solidFill>
                            <a:schemeClr val="tx1"/>
                          </a:solidFill>
                          <a:effectLst/>
                          <a:latin typeface="游ゴシック" panose="020B0400000000000000" pitchFamily="50" charset="-128"/>
                          <a:ea typeface="游ゴシック" panose="020B0400000000000000" pitchFamily="50" charset="-128"/>
                        </a:rPr>
                        <a:t>店舗（</a:t>
                      </a:r>
                      <a:r>
                        <a:rPr lang="en-US" altLang="ja-JP" sz="1200" b="1" i="0" u="none" strike="noStrike" dirty="0" smtClean="0">
                          <a:solidFill>
                            <a:schemeClr val="tx1"/>
                          </a:solidFill>
                          <a:effectLst/>
                          <a:latin typeface="游ゴシック" panose="020B0400000000000000" pitchFamily="50" charset="-128"/>
                          <a:ea typeface="游ゴシック" panose="020B0400000000000000" pitchFamily="50" charset="-128"/>
                        </a:rPr>
                        <a:t>R1</a:t>
                      </a:r>
                      <a:r>
                        <a:rPr lang="ja-JP" altLang="en-US" sz="1200" b="1" i="0" u="none" strike="noStrike" dirty="0" smtClean="0">
                          <a:solidFill>
                            <a:schemeClr val="tx1"/>
                          </a:solidFill>
                          <a:effectLst/>
                          <a:latin typeface="游ゴシック" panose="020B0400000000000000" pitchFamily="50" charset="-128"/>
                          <a:ea typeface="游ゴシック" panose="020B0400000000000000" pitchFamily="50" charset="-128"/>
                        </a:rPr>
                        <a:t>）</a:t>
                      </a:r>
                      <a:endParaRPr lang="en-US" altLang="ja-JP" sz="1200" b="1" i="0" u="none" strike="noStrike" dirty="0">
                        <a:solidFill>
                          <a:schemeClr val="tx1"/>
                        </a:solidFill>
                        <a:effectLst/>
                        <a:latin typeface="游ゴシック" panose="020B0400000000000000" pitchFamily="50" charset="-128"/>
                        <a:ea typeface="游ゴシック" panose="020B0400000000000000"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lnSpc>
                          <a:spcPct val="100000"/>
                        </a:lnSpc>
                      </a:pPr>
                      <a:r>
                        <a:rPr lang="en-US" altLang="ja-JP" sz="1200" b="1" i="0" u="none" strike="noStrike" dirty="0">
                          <a:solidFill>
                            <a:schemeClr val="tx1"/>
                          </a:solidFill>
                          <a:effectLst/>
                          <a:latin typeface="游ゴシック" panose="020B0400000000000000" pitchFamily="50" charset="-128"/>
                          <a:ea typeface="游ゴシック" panose="020B0400000000000000" pitchFamily="50" charset="-128"/>
                        </a:rPr>
                        <a:t>13,500</a:t>
                      </a:r>
                      <a:r>
                        <a:rPr lang="ja-JP" altLang="en-US" sz="1200" b="1" i="0" u="none" strike="noStrike" dirty="0">
                          <a:solidFill>
                            <a:schemeClr val="tx1"/>
                          </a:solidFill>
                          <a:effectLst/>
                          <a:latin typeface="游ゴシック" panose="020B0400000000000000" pitchFamily="50" charset="-128"/>
                          <a:ea typeface="游ゴシック" panose="020B0400000000000000" pitchFamily="50" charset="-128"/>
                        </a:rPr>
                        <a:t>店舗</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385602226"/>
                  </a:ext>
                </a:extLst>
              </a:tr>
              <a:tr h="352886">
                <a:tc vMerge="1">
                  <a:txBody>
                    <a:bodyPr/>
                    <a:lstStyle/>
                    <a:p>
                      <a:pPr algn="ctr" fontAlgn="auto">
                        <a:lnSpc>
                          <a:spcPts val="1600"/>
                        </a:lnSpc>
                        <a:spcAft>
                          <a:spcPts val="0"/>
                        </a:spcAft>
                      </a:pPr>
                      <a:endParaRPr lang="ja-JP" sz="1400" b="0" dirty="0">
                        <a:solidFill>
                          <a:schemeClr val="bg1"/>
                        </a:solidFill>
                        <a:effectLst/>
                        <a:latin typeface="Meiryo UI" panose="020B0604030504040204" pitchFamily="50" charset="-128"/>
                        <a:ea typeface="Meiryo UI" panose="020B0604030504040204" pitchFamily="50" charset="-128"/>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28575"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vMerge="1">
                  <a:txBody>
                    <a:bodyPr/>
                    <a:lstStyle/>
                    <a:p>
                      <a:pPr>
                        <a:lnSpc>
                          <a:spcPct val="100000"/>
                        </a:lnSpc>
                      </a:pPr>
                      <a:endParaRPr kumimoji="1" lang="ja-JP" altLang="en-US" sz="1200" dirty="0">
                        <a:latin typeface="Meiryo UI" panose="020B0604030504040204" pitchFamily="50" charset="-128"/>
                        <a:ea typeface="Meiryo UI" panose="020B0604030504040204" pitchFamily="50" charset="-128"/>
                      </a:endParaRPr>
                    </a:p>
                  </a:txBody>
                  <a:tcPr marL="62865" marR="62865" marT="0" marB="0" anchor="ctr">
                    <a:lnL w="28575" cap="flat" cmpd="sng" algn="ctr">
                      <a:solidFill>
                        <a:schemeClr val="bg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algn="l">
                        <a:lnSpc>
                          <a:spcPct val="100000"/>
                        </a:lnSpc>
                      </a:pPr>
                      <a:r>
                        <a:rPr kumimoji="1" lang="en-US" altLang="ja-JP" sz="1200" b="1" dirty="0" smtClean="0">
                          <a:solidFill>
                            <a:schemeClr val="tx1"/>
                          </a:solidFill>
                          <a:latin typeface="游ゴシック" panose="020B0400000000000000" pitchFamily="50" charset="-128"/>
                          <a:ea typeface="游ゴシック" panose="020B0400000000000000" pitchFamily="50" charset="-128"/>
                        </a:rPr>
                        <a:t>V.O.S.</a:t>
                      </a:r>
                      <a:r>
                        <a:rPr kumimoji="1" lang="ja-JP" altLang="en-US" sz="1200" b="1" dirty="0" smtClean="0">
                          <a:solidFill>
                            <a:schemeClr val="tx1"/>
                          </a:solidFill>
                          <a:latin typeface="游ゴシック" panose="020B0400000000000000" pitchFamily="50" charset="-128"/>
                          <a:ea typeface="游ゴシック" panose="020B0400000000000000" pitchFamily="50" charset="-128"/>
                        </a:rPr>
                        <a:t>メニューロゴマーク使用承認件数</a:t>
                      </a:r>
                      <a:endParaRPr kumimoji="1" lang="ja-JP" altLang="en-US" sz="1200" b="1" dirty="0">
                        <a:solidFill>
                          <a:schemeClr val="tx1"/>
                        </a:solidFill>
                        <a:latin typeface="游ゴシック" panose="020B0400000000000000" pitchFamily="50" charset="-128"/>
                        <a:ea typeface="游ゴシック" panose="020B0400000000000000"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lnSpc>
                          <a:spcPct val="100000"/>
                        </a:lnSpc>
                      </a:pPr>
                      <a:r>
                        <a:rPr lang="ja-JP" altLang="en-US" sz="1200" b="1" i="0" u="none" strike="noStrike" dirty="0">
                          <a:solidFill>
                            <a:schemeClr val="tx1"/>
                          </a:solidFill>
                          <a:effectLst/>
                          <a:latin typeface="游ゴシック" panose="020B0400000000000000" pitchFamily="50" charset="-128"/>
                          <a:ea typeface="游ゴシック" panose="020B0400000000000000" pitchFamily="50" charset="-128"/>
                        </a:rPr>
                        <a:t>飲食店等</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lnSpc>
                          <a:spcPct val="100000"/>
                        </a:lnSpc>
                      </a:pPr>
                      <a:r>
                        <a:rPr lang="en-US" altLang="ja-JP" sz="1200" b="1" i="0" u="none" strike="noStrike" dirty="0" smtClean="0">
                          <a:solidFill>
                            <a:schemeClr val="tx1"/>
                          </a:solidFill>
                          <a:effectLst/>
                          <a:latin typeface="游ゴシック" panose="020B0400000000000000" pitchFamily="50" charset="-128"/>
                          <a:ea typeface="游ゴシック" panose="020B0400000000000000" pitchFamily="50" charset="-128"/>
                        </a:rPr>
                        <a:t>20</a:t>
                      </a:r>
                      <a:r>
                        <a:rPr lang="ja-JP" altLang="en-US" sz="1200" b="1" i="0" u="none" strike="noStrike" dirty="0" smtClean="0">
                          <a:solidFill>
                            <a:schemeClr val="tx1"/>
                          </a:solidFill>
                          <a:effectLst/>
                          <a:latin typeface="游ゴシック" panose="020B0400000000000000" pitchFamily="50" charset="-128"/>
                          <a:ea typeface="游ゴシック" panose="020B0400000000000000" pitchFamily="50" charset="-128"/>
                        </a:rPr>
                        <a:t>件（</a:t>
                      </a:r>
                      <a:r>
                        <a:rPr lang="en-US" altLang="ja-JP" sz="1200" b="1" i="0" u="none" strike="noStrike" dirty="0" smtClean="0">
                          <a:solidFill>
                            <a:schemeClr val="tx1"/>
                          </a:solidFill>
                          <a:effectLst/>
                          <a:latin typeface="游ゴシック" panose="020B0400000000000000" pitchFamily="50" charset="-128"/>
                          <a:ea typeface="游ゴシック" panose="020B0400000000000000" pitchFamily="50" charset="-128"/>
                        </a:rPr>
                        <a:t>H29</a:t>
                      </a:r>
                      <a:r>
                        <a:rPr lang="ja-JP" altLang="en-US" sz="1200" b="1" i="0" u="none" strike="noStrike" dirty="0" smtClean="0">
                          <a:solidFill>
                            <a:schemeClr val="tx1"/>
                          </a:solidFill>
                          <a:effectLst/>
                          <a:latin typeface="游ゴシック" panose="020B0400000000000000" pitchFamily="50" charset="-128"/>
                          <a:ea typeface="游ゴシック" panose="020B0400000000000000" pitchFamily="50" charset="-128"/>
                        </a:rPr>
                        <a:t>）</a:t>
                      </a:r>
                      <a:endParaRPr lang="ja-JP" altLang="en-US" sz="1200" b="1" i="0" u="none" strike="noStrike" dirty="0">
                        <a:solidFill>
                          <a:schemeClr val="tx1"/>
                        </a:solidFill>
                        <a:effectLst/>
                        <a:latin typeface="游ゴシック" panose="020B0400000000000000" pitchFamily="50" charset="-128"/>
                        <a:ea typeface="游ゴシック" panose="020B0400000000000000"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lnSpc>
                          <a:spcPct val="100000"/>
                        </a:lnSpc>
                      </a:pPr>
                      <a:r>
                        <a:rPr lang="en-US" altLang="ja-JP" sz="1200" b="1" i="0" u="none" strike="noStrike" dirty="0" smtClean="0">
                          <a:solidFill>
                            <a:schemeClr val="tx1"/>
                          </a:solidFill>
                          <a:effectLst/>
                          <a:latin typeface="游ゴシック" panose="020B0400000000000000" pitchFamily="50" charset="-128"/>
                          <a:ea typeface="游ゴシック" panose="020B0400000000000000" pitchFamily="50" charset="-128"/>
                        </a:rPr>
                        <a:t>230</a:t>
                      </a:r>
                      <a:r>
                        <a:rPr lang="ja-JP" altLang="en-US" sz="1200" b="1" i="0" u="none" strike="noStrike" dirty="0" smtClean="0">
                          <a:solidFill>
                            <a:schemeClr val="tx1"/>
                          </a:solidFill>
                          <a:effectLst/>
                          <a:latin typeface="游ゴシック" panose="020B0400000000000000" pitchFamily="50" charset="-128"/>
                          <a:ea typeface="游ゴシック" panose="020B0400000000000000" pitchFamily="50" charset="-128"/>
                        </a:rPr>
                        <a:t>件（</a:t>
                      </a:r>
                      <a:r>
                        <a:rPr lang="en-US" altLang="ja-JP" sz="1200" b="1" i="0" u="none" strike="noStrike" dirty="0" smtClean="0">
                          <a:solidFill>
                            <a:schemeClr val="tx1"/>
                          </a:solidFill>
                          <a:effectLst/>
                          <a:latin typeface="游ゴシック" panose="020B0400000000000000" pitchFamily="50" charset="-128"/>
                          <a:ea typeface="游ゴシック" panose="020B0400000000000000" pitchFamily="50" charset="-128"/>
                        </a:rPr>
                        <a:t>R3.2</a:t>
                      </a:r>
                      <a:r>
                        <a:rPr lang="ja-JP" altLang="en-US" sz="1200" b="1" i="0" u="none" strike="noStrike" dirty="0" smtClean="0">
                          <a:solidFill>
                            <a:schemeClr val="tx1"/>
                          </a:solidFill>
                          <a:effectLst/>
                          <a:latin typeface="游ゴシック" panose="020B0400000000000000" pitchFamily="50" charset="-128"/>
                          <a:ea typeface="游ゴシック" panose="020B0400000000000000" pitchFamily="50" charset="-128"/>
                        </a:rPr>
                        <a:t>末）</a:t>
                      </a:r>
                      <a:endParaRPr lang="ja-JP" altLang="en-US" sz="1200" b="1" i="0" u="none" strike="noStrike" dirty="0">
                        <a:solidFill>
                          <a:schemeClr val="tx1"/>
                        </a:solidFill>
                        <a:effectLst/>
                        <a:latin typeface="游ゴシック" panose="020B0400000000000000" pitchFamily="50" charset="-128"/>
                        <a:ea typeface="游ゴシック" panose="020B0400000000000000"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algn="ctr">
                        <a:lnSpc>
                          <a:spcPct val="100000"/>
                        </a:lnSpc>
                        <a:spcAft>
                          <a:spcPts val="0"/>
                        </a:spcAft>
                      </a:pPr>
                      <a:r>
                        <a:rPr lang="en-US" altLang="ja-JP" sz="1200" b="1" kern="100" dirty="0" smtClean="0">
                          <a:solidFill>
                            <a:schemeClr val="tx1"/>
                          </a:solidFill>
                          <a:effectLst/>
                          <a:latin typeface="游ゴシック" panose="020B0400000000000000" pitchFamily="50" charset="-128"/>
                          <a:ea typeface="游ゴシック" panose="020B0400000000000000" pitchFamily="50" charset="-128"/>
                          <a:cs typeface="Times New Roman" panose="02020603050405020304" pitchFamily="18" charset="0"/>
                        </a:rPr>
                        <a:t>350</a:t>
                      </a:r>
                      <a:r>
                        <a:rPr lang="ja-JP" altLang="en-US" sz="1200" b="1" kern="100" dirty="0" smtClean="0">
                          <a:solidFill>
                            <a:schemeClr val="tx1"/>
                          </a:solidFill>
                          <a:effectLst/>
                          <a:latin typeface="游ゴシック" panose="020B0400000000000000" pitchFamily="50" charset="-128"/>
                          <a:ea typeface="游ゴシック" panose="020B0400000000000000" pitchFamily="50" charset="-128"/>
                          <a:cs typeface="Times New Roman" panose="02020603050405020304" pitchFamily="18" charset="0"/>
                        </a:rPr>
                        <a:t>件</a:t>
                      </a:r>
                      <a:endParaRPr lang="en-US" altLang="ja-JP" sz="1200" b="1" kern="100" dirty="0" smtClean="0">
                        <a:solidFill>
                          <a:schemeClr val="tx1"/>
                        </a:solidFill>
                        <a:effectLst/>
                        <a:latin typeface="游ゴシック" panose="020B0400000000000000" pitchFamily="50" charset="-128"/>
                        <a:ea typeface="游ゴシック" panose="020B0400000000000000"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943998687"/>
                  </a:ext>
                </a:extLst>
              </a:tr>
              <a:tr h="352886">
                <a:tc vMerge="1">
                  <a:txBody>
                    <a:bodyPr/>
                    <a:lstStyle/>
                    <a:p>
                      <a:pPr algn="ctr" fontAlgn="auto">
                        <a:lnSpc>
                          <a:spcPts val="1600"/>
                        </a:lnSpc>
                        <a:spcAft>
                          <a:spcPts val="0"/>
                        </a:spcAft>
                      </a:pPr>
                      <a:endParaRPr lang="ja-JP" sz="1400" b="0" dirty="0">
                        <a:solidFill>
                          <a:schemeClr val="bg1"/>
                        </a:solidFill>
                        <a:effectLst/>
                        <a:latin typeface="Meiryo UI" panose="020B0604030504040204" pitchFamily="50" charset="-128"/>
                        <a:ea typeface="Meiryo UI" panose="020B0604030504040204" pitchFamily="50" charset="-128"/>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28575"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vMerge="1">
                  <a:txBody>
                    <a:bodyPr/>
                    <a:lstStyle/>
                    <a:p>
                      <a:pPr>
                        <a:lnSpc>
                          <a:spcPct val="100000"/>
                        </a:lnSpc>
                      </a:pPr>
                      <a:endParaRPr kumimoji="1" lang="ja-JP" altLang="en-US" sz="1200" dirty="0">
                        <a:latin typeface="Meiryo UI" panose="020B0604030504040204" pitchFamily="50" charset="-128"/>
                        <a:ea typeface="Meiryo UI" panose="020B0604030504040204" pitchFamily="50" charset="-128"/>
                      </a:endParaRPr>
                    </a:p>
                  </a:txBody>
                  <a:tcPr marL="62865" marR="62865" marT="0" marB="0" anchor="ctr">
                    <a:lnL w="28575" cap="flat" cmpd="sng" algn="ctr">
                      <a:solidFill>
                        <a:schemeClr val="bg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kumimoji="1" lang="ja-JP" altLang="en-US"/>
                    </a:p>
                  </a:txBody>
                  <a:tcPr/>
                </a:tc>
                <a:tc>
                  <a:txBody>
                    <a:bodyPr/>
                    <a:lstStyle/>
                    <a:p>
                      <a:pPr algn="ctr" fontAlgn="ctr">
                        <a:lnSpc>
                          <a:spcPct val="100000"/>
                        </a:lnSpc>
                      </a:pPr>
                      <a:r>
                        <a:rPr lang="ja-JP" altLang="en-US" sz="1200" b="1" i="0" u="none" strike="noStrike" dirty="0">
                          <a:solidFill>
                            <a:schemeClr val="tx1"/>
                          </a:solidFill>
                          <a:effectLst/>
                          <a:latin typeface="游ゴシック" panose="020B0400000000000000" pitchFamily="50" charset="-128"/>
                          <a:ea typeface="游ゴシック" panose="020B0400000000000000" pitchFamily="50" charset="-128"/>
                        </a:rPr>
                        <a:t>給食施設</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lnSpc>
                          <a:spcPct val="100000"/>
                        </a:lnSpc>
                      </a:pPr>
                      <a:r>
                        <a:rPr lang="ja-JP" altLang="en-US" sz="1200" b="1" i="0" u="none" strike="noStrike" dirty="0">
                          <a:solidFill>
                            <a:schemeClr val="tx1"/>
                          </a:solidFill>
                          <a:effectLst/>
                          <a:latin typeface="游ゴシック" panose="020B0400000000000000" pitchFamily="50" charset="-128"/>
                          <a:ea typeface="游ゴシック" panose="020B0400000000000000" pitchFamily="50" charset="-128"/>
                        </a:rPr>
                        <a:t>ー</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lnSpc>
                          <a:spcPct val="100000"/>
                        </a:lnSpc>
                      </a:pPr>
                      <a:r>
                        <a:rPr lang="en-US" altLang="ja-JP" sz="1200" b="1" i="0" u="none" strike="noStrike" dirty="0" smtClean="0">
                          <a:solidFill>
                            <a:schemeClr val="tx1"/>
                          </a:solidFill>
                          <a:effectLst/>
                          <a:latin typeface="游ゴシック" panose="020B0400000000000000" pitchFamily="50" charset="-128"/>
                          <a:ea typeface="游ゴシック" panose="020B0400000000000000" pitchFamily="50" charset="-128"/>
                        </a:rPr>
                        <a:t>117</a:t>
                      </a:r>
                      <a:r>
                        <a:rPr lang="ja-JP" altLang="en-US" sz="1200" b="1" i="0" u="none" strike="noStrike" dirty="0" smtClean="0">
                          <a:solidFill>
                            <a:schemeClr val="tx1"/>
                          </a:solidFill>
                          <a:effectLst/>
                          <a:latin typeface="游ゴシック" panose="020B0400000000000000" pitchFamily="50" charset="-128"/>
                          <a:ea typeface="游ゴシック" panose="020B0400000000000000" pitchFamily="50" charset="-128"/>
                        </a:rPr>
                        <a:t>件（</a:t>
                      </a:r>
                      <a:r>
                        <a:rPr lang="en-US" altLang="ja-JP" sz="1200" b="1" i="0" u="none" strike="noStrike" dirty="0" smtClean="0">
                          <a:solidFill>
                            <a:schemeClr val="tx1"/>
                          </a:solidFill>
                          <a:effectLst/>
                          <a:latin typeface="游ゴシック" panose="020B0400000000000000" pitchFamily="50" charset="-128"/>
                          <a:ea typeface="游ゴシック" panose="020B0400000000000000" pitchFamily="50" charset="-128"/>
                        </a:rPr>
                        <a:t>R3.2</a:t>
                      </a:r>
                      <a:r>
                        <a:rPr lang="ja-JP" altLang="en-US" sz="1200" b="1" i="0" u="none" strike="noStrike" dirty="0" smtClean="0">
                          <a:solidFill>
                            <a:schemeClr val="tx1"/>
                          </a:solidFill>
                          <a:effectLst/>
                          <a:latin typeface="游ゴシック" panose="020B0400000000000000" pitchFamily="50" charset="-128"/>
                          <a:ea typeface="游ゴシック" panose="020B0400000000000000" pitchFamily="50" charset="-128"/>
                        </a:rPr>
                        <a:t>末）</a:t>
                      </a:r>
                      <a:endParaRPr lang="ja-JP" altLang="en-US" sz="1200" b="1" i="0" u="none" strike="noStrike" dirty="0">
                        <a:solidFill>
                          <a:schemeClr val="tx1"/>
                        </a:solidFill>
                        <a:effectLst/>
                        <a:latin typeface="游ゴシック" panose="020B0400000000000000" pitchFamily="50" charset="-128"/>
                        <a:ea typeface="游ゴシック" panose="020B0400000000000000"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lgn="ctr">
                        <a:lnSpc>
                          <a:spcPct val="100000"/>
                        </a:lnSpc>
                        <a:spcAft>
                          <a:spcPts val="0"/>
                        </a:spcAft>
                      </a:pPr>
                      <a:endParaRPr lang="ja-JP" sz="12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854933809"/>
                  </a:ext>
                </a:extLst>
              </a:tr>
              <a:tr h="352886">
                <a:tc rowSpan="2">
                  <a:txBody>
                    <a:bodyPr/>
                    <a:lstStyle/>
                    <a:p>
                      <a:pPr algn="ctr" fontAlgn="auto">
                        <a:lnSpc>
                          <a:spcPts val="1600"/>
                        </a:lnSpc>
                        <a:spcAft>
                          <a:spcPts val="0"/>
                        </a:spcAft>
                      </a:pPr>
                      <a:r>
                        <a:rPr lang="en-US" altLang="ja-JP" sz="1200" b="1" dirty="0" smtClean="0">
                          <a:solidFill>
                            <a:schemeClr val="bg1"/>
                          </a:solidFill>
                          <a:effectLst/>
                          <a:latin typeface="游ゴシック" panose="020B0400000000000000" pitchFamily="50" charset="-128"/>
                          <a:ea typeface="游ゴシック" panose="020B0400000000000000" pitchFamily="50" charset="-128"/>
                          <a:cs typeface="HG丸ｺﾞｼｯｸM-PRO"/>
                        </a:rPr>
                        <a:t>8</a:t>
                      </a:r>
                      <a:endParaRPr lang="ja-JP" sz="1200" b="1" dirty="0">
                        <a:solidFill>
                          <a:schemeClr val="bg1"/>
                        </a:solidFill>
                        <a:effectLst/>
                        <a:latin typeface="游ゴシック" panose="020B0400000000000000" pitchFamily="50" charset="-128"/>
                        <a:ea typeface="游ゴシック" panose="020B0400000000000000" pitchFamily="50" charset="-128"/>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rowSpan="2">
                  <a:txBody>
                    <a:bodyPr/>
                    <a:lstStyle/>
                    <a:p>
                      <a:pPr>
                        <a:lnSpc>
                          <a:spcPct val="100000"/>
                        </a:lnSpc>
                      </a:pPr>
                      <a:r>
                        <a:rPr kumimoji="1" lang="ja-JP" altLang="en-US" sz="1200" b="1" dirty="0" smtClean="0">
                          <a:solidFill>
                            <a:schemeClr val="tx1"/>
                          </a:solidFill>
                          <a:latin typeface="游ゴシック" panose="020B0400000000000000" pitchFamily="50" charset="-128"/>
                          <a:ea typeface="游ゴシック" panose="020B0400000000000000" pitchFamily="50" charset="-128"/>
                        </a:rPr>
                        <a:t>誰かと一緒に食べる</a:t>
                      </a:r>
                      <a:endParaRPr kumimoji="1" lang="en-US" altLang="ja-JP" sz="1200" b="1" dirty="0" smtClean="0">
                        <a:solidFill>
                          <a:schemeClr val="tx1"/>
                        </a:solidFill>
                        <a:latin typeface="游ゴシック" panose="020B0400000000000000" pitchFamily="50" charset="-128"/>
                        <a:ea typeface="游ゴシック" panose="020B0400000000000000" pitchFamily="50" charset="-128"/>
                      </a:endParaRPr>
                    </a:p>
                    <a:p>
                      <a:pPr>
                        <a:lnSpc>
                          <a:spcPct val="100000"/>
                        </a:lnSpc>
                      </a:pPr>
                      <a:r>
                        <a:rPr kumimoji="1" lang="ja-JP" altLang="en-US" sz="1200" b="1" dirty="0" smtClean="0">
                          <a:solidFill>
                            <a:schemeClr val="tx1"/>
                          </a:solidFill>
                          <a:latin typeface="游ゴシック" panose="020B0400000000000000" pitchFamily="50" charset="-128"/>
                          <a:ea typeface="游ゴシック" panose="020B0400000000000000" pitchFamily="50" charset="-128"/>
                        </a:rPr>
                        <a:t>「共食」の増加</a:t>
                      </a:r>
                      <a:endParaRPr kumimoji="1" lang="ja-JP" altLang="en-US" sz="1200" b="1" dirty="0">
                        <a:solidFill>
                          <a:schemeClr val="tx1"/>
                        </a:solidFill>
                        <a:latin typeface="游ゴシック" panose="020B0400000000000000" pitchFamily="50" charset="-128"/>
                        <a:ea typeface="游ゴシック" panose="020B0400000000000000" pitchFamily="50" charset="-128"/>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algn="l">
                        <a:lnSpc>
                          <a:spcPct val="100000"/>
                        </a:lnSpc>
                      </a:pPr>
                      <a:r>
                        <a:rPr kumimoji="1" lang="ja-JP" altLang="en-US" sz="1200" b="1" dirty="0" smtClean="0">
                          <a:solidFill>
                            <a:schemeClr val="tx1"/>
                          </a:solidFill>
                          <a:latin typeface="游ゴシック" panose="020B0400000000000000" pitchFamily="50" charset="-128"/>
                          <a:ea typeface="游ゴシック" panose="020B0400000000000000" pitchFamily="50" charset="-128"/>
                        </a:rPr>
                        <a:t>朝食又は夕食等を家族と一緒に食べる「共食」の回数</a:t>
                      </a:r>
                      <a:endParaRPr kumimoji="1" lang="ja-JP" altLang="en-US" sz="1200" b="1" dirty="0">
                        <a:solidFill>
                          <a:schemeClr val="tx1"/>
                        </a:solidFill>
                        <a:latin typeface="游ゴシック" panose="020B0400000000000000" pitchFamily="50" charset="-128"/>
                        <a:ea typeface="游ゴシック" panose="020B0400000000000000" pitchFamily="50" charset="-128"/>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a:txBody>
                    <a:bodyPr/>
                    <a:lstStyle/>
                    <a:p>
                      <a:pPr algn="ctr" fontAlgn="ctr">
                        <a:lnSpc>
                          <a:spcPct val="100000"/>
                        </a:lnSpc>
                      </a:pPr>
                      <a:r>
                        <a:rPr lang="ja-JP" altLang="en-US" sz="1200" b="1" i="0" u="none" strike="noStrike" dirty="0">
                          <a:solidFill>
                            <a:schemeClr val="tx1"/>
                          </a:solidFill>
                          <a:effectLst/>
                          <a:latin typeface="游ゴシック" panose="020B0400000000000000" pitchFamily="50" charset="-128"/>
                          <a:ea typeface="游ゴシック" panose="020B0400000000000000" pitchFamily="50" charset="-128"/>
                        </a:rPr>
                        <a:t>週</a:t>
                      </a:r>
                      <a:r>
                        <a:rPr lang="en-US" altLang="ja-JP" sz="1200" b="1" i="0" u="none" strike="noStrike" dirty="0">
                          <a:solidFill>
                            <a:schemeClr val="tx1"/>
                          </a:solidFill>
                          <a:effectLst/>
                          <a:latin typeface="游ゴシック" panose="020B0400000000000000" pitchFamily="50" charset="-128"/>
                          <a:ea typeface="游ゴシック" panose="020B0400000000000000" pitchFamily="50" charset="-128"/>
                        </a:rPr>
                        <a:t>10.7</a:t>
                      </a:r>
                      <a:r>
                        <a:rPr lang="ja-JP" altLang="en-US" sz="1200" b="1" i="0" u="none" strike="noStrike" dirty="0" smtClean="0">
                          <a:solidFill>
                            <a:schemeClr val="tx1"/>
                          </a:solidFill>
                          <a:effectLst/>
                          <a:latin typeface="游ゴシック" panose="020B0400000000000000" pitchFamily="50" charset="-128"/>
                          <a:ea typeface="游ゴシック" panose="020B0400000000000000" pitchFamily="50" charset="-128"/>
                        </a:rPr>
                        <a:t>回（</a:t>
                      </a:r>
                      <a:r>
                        <a:rPr lang="en-US" altLang="ja-JP" sz="1200" b="1" i="0" u="none" strike="noStrike" dirty="0" smtClean="0">
                          <a:solidFill>
                            <a:schemeClr val="tx1"/>
                          </a:solidFill>
                          <a:effectLst/>
                          <a:latin typeface="游ゴシック" panose="020B0400000000000000" pitchFamily="50" charset="-128"/>
                          <a:ea typeface="游ゴシック" panose="020B0400000000000000" pitchFamily="50" charset="-128"/>
                        </a:rPr>
                        <a:t>H27</a:t>
                      </a:r>
                      <a:r>
                        <a:rPr lang="ja-JP" altLang="en-US" sz="1200" b="1" i="0" u="none" strike="noStrike" dirty="0" smtClean="0">
                          <a:solidFill>
                            <a:schemeClr val="tx1"/>
                          </a:solidFill>
                          <a:effectLst/>
                          <a:latin typeface="游ゴシック" panose="020B0400000000000000" pitchFamily="50" charset="-128"/>
                          <a:ea typeface="游ゴシック" panose="020B0400000000000000" pitchFamily="50" charset="-128"/>
                        </a:rPr>
                        <a:t>）</a:t>
                      </a:r>
                      <a:endParaRPr lang="ja-JP" altLang="en-US" sz="1200" b="1" i="0" u="none" strike="noStrike" dirty="0">
                        <a:solidFill>
                          <a:schemeClr val="tx1"/>
                        </a:solidFill>
                        <a:effectLst/>
                        <a:latin typeface="游ゴシック" panose="020B0400000000000000" pitchFamily="50" charset="-128"/>
                        <a:ea typeface="游ゴシック" panose="020B0400000000000000"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lnSpc>
                          <a:spcPct val="100000"/>
                        </a:lnSpc>
                      </a:pPr>
                      <a:r>
                        <a:rPr lang="ja-JP" altLang="en-US" sz="1200" b="1" i="0" u="none" strike="noStrike" dirty="0" smtClean="0">
                          <a:solidFill>
                            <a:schemeClr val="tx1"/>
                          </a:solidFill>
                          <a:effectLst/>
                          <a:latin typeface="游ゴシック" panose="020B0400000000000000" pitchFamily="50" charset="-128"/>
                          <a:ea typeface="游ゴシック" panose="020B0400000000000000" pitchFamily="50" charset="-128"/>
                        </a:rPr>
                        <a:t>週</a:t>
                      </a:r>
                      <a:r>
                        <a:rPr lang="en-US" altLang="ja-JP" sz="1200" b="1" i="0" u="none" strike="noStrike" dirty="0" smtClean="0">
                          <a:solidFill>
                            <a:schemeClr val="tx1"/>
                          </a:solidFill>
                          <a:effectLst/>
                          <a:latin typeface="游ゴシック" panose="020B0400000000000000" pitchFamily="50" charset="-128"/>
                          <a:ea typeface="游ゴシック" panose="020B0400000000000000" pitchFamily="50" charset="-128"/>
                        </a:rPr>
                        <a:t>9.9</a:t>
                      </a:r>
                      <a:r>
                        <a:rPr lang="ja-JP" altLang="en-US" sz="1200" b="1" i="0" u="none" strike="noStrike" dirty="0" smtClean="0">
                          <a:solidFill>
                            <a:schemeClr val="tx1"/>
                          </a:solidFill>
                          <a:effectLst/>
                          <a:latin typeface="游ゴシック" panose="020B0400000000000000" pitchFamily="50" charset="-128"/>
                          <a:ea typeface="游ゴシック" panose="020B0400000000000000" pitchFamily="50" charset="-128"/>
                        </a:rPr>
                        <a:t>回（</a:t>
                      </a:r>
                      <a:r>
                        <a:rPr lang="en-US" altLang="ja-JP" sz="1200" b="1" i="0" u="none" strike="noStrike" dirty="0" smtClean="0">
                          <a:solidFill>
                            <a:schemeClr val="tx1"/>
                          </a:solidFill>
                          <a:effectLst/>
                          <a:latin typeface="游ゴシック" panose="020B0400000000000000" pitchFamily="50" charset="-128"/>
                          <a:ea typeface="游ゴシック" panose="020B0400000000000000" pitchFamily="50" charset="-128"/>
                        </a:rPr>
                        <a:t>R2</a:t>
                      </a:r>
                      <a:r>
                        <a:rPr lang="ja-JP" altLang="en-US" sz="1200" b="1" i="0" u="none" strike="noStrike" dirty="0" smtClean="0">
                          <a:solidFill>
                            <a:schemeClr val="tx1"/>
                          </a:solidFill>
                          <a:effectLst/>
                          <a:latin typeface="游ゴシック" panose="020B0400000000000000" pitchFamily="50" charset="-128"/>
                          <a:ea typeface="游ゴシック" panose="020B0400000000000000" pitchFamily="50" charset="-128"/>
                        </a:rPr>
                        <a:t>）</a:t>
                      </a:r>
                      <a:endParaRPr lang="ja-JP" altLang="en-US" sz="1200" b="1" i="0" u="none" strike="noStrike" dirty="0">
                        <a:solidFill>
                          <a:schemeClr val="tx1"/>
                        </a:solidFill>
                        <a:effectLst/>
                        <a:latin typeface="游ゴシック" panose="020B0400000000000000" pitchFamily="50" charset="-128"/>
                        <a:ea typeface="游ゴシック" panose="020B0400000000000000"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lnSpc>
                          <a:spcPct val="100000"/>
                        </a:lnSpc>
                      </a:pPr>
                      <a:r>
                        <a:rPr lang="ja-JP" altLang="en-US" sz="1200" b="1" i="0" u="none" strike="noStrike" dirty="0">
                          <a:solidFill>
                            <a:schemeClr val="tx1"/>
                          </a:solidFill>
                          <a:effectLst/>
                          <a:latin typeface="游ゴシック" panose="020B0400000000000000" pitchFamily="50" charset="-128"/>
                          <a:ea typeface="游ゴシック" panose="020B0400000000000000" pitchFamily="50" charset="-128"/>
                        </a:rPr>
                        <a:t>週</a:t>
                      </a:r>
                      <a:r>
                        <a:rPr lang="en-US" altLang="ja-JP" sz="1200" b="1" i="0" u="none" strike="noStrike" dirty="0">
                          <a:solidFill>
                            <a:schemeClr val="tx1"/>
                          </a:solidFill>
                          <a:effectLst/>
                          <a:latin typeface="游ゴシック" panose="020B0400000000000000" pitchFamily="50" charset="-128"/>
                          <a:ea typeface="游ゴシック" panose="020B0400000000000000" pitchFamily="50" charset="-128"/>
                        </a:rPr>
                        <a:t>11</a:t>
                      </a:r>
                      <a:r>
                        <a:rPr lang="ja-JP" altLang="en-US" sz="1200" b="1" i="0" u="none" strike="noStrike" dirty="0">
                          <a:solidFill>
                            <a:schemeClr val="tx1"/>
                          </a:solidFill>
                          <a:effectLst/>
                          <a:latin typeface="游ゴシック" panose="020B0400000000000000" pitchFamily="50" charset="-128"/>
                          <a:ea typeface="游ゴシック" panose="020B0400000000000000" pitchFamily="50" charset="-128"/>
                        </a:rPr>
                        <a:t>回以上</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979402750"/>
                  </a:ext>
                </a:extLst>
              </a:tr>
              <a:tr h="529329">
                <a:tc vMerge="1">
                  <a:txBody>
                    <a:bodyPr/>
                    <a:lstStyle/>
                    <a:p>
                      <a:pPr algn="ctr" fontAlgn="auto">
                        <a:lnSpc>
                          <a:spcPts val="1600"/>
                        </a:lnSpc>
                        <a:spcAft>
                          <a:spcPts val="0"/>
                        </a:spcAft>
                      </a:pPr>
                      <a:endParaRPr lang="ja-JP" sz="1400" b="0" dirty="0">
                        <a:solidFill>
                          <a:schemeClr val="bg1"/>
                        </a:solidFill>
                        <a:effectLst/>
                        <a:latin typeface="Meiryo UI" panose="020B0604030504040204" pitchFamily="50" charset="-128"/>
                        <a:ea typeface="Meiryo UI" panose="020B0604030504040204" pitchFamily="50" charset="-128"/>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28575"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vMerge="1">
                  <a:txBody>
                    <a:bodyPr/>
                    <a:lstStyle/>
                    <a:p>
                      <a:pPr>
                        <a:lnSpc>
                          <a:spcPct val="100000"/>
                        </a:lnSpc>
                      </a:pPr>
                      <a:endParaRPr kumimoji="1" lang="ja-JP" altLang="en-US" sz="1200" dirty="0">
                        <a:latin typeface="Meiryo UI" panose="020B0604030504040204" pitchFamily="50" charset="-128"/>
                        <a:ea typeface="Meiryo UI" panose="020B0604030504040204" pitchFamily="50" charset="-128"/>
                      </a:endParaRPr>
                    </a:p>
                  </a:txBody>
                  <a:tcPr marL="62865" marR="62865" marT="0" marB="0" anchor="ctr">
                    <a:lnL w="28575" cap="flat" cmpd="sng" algn="ctr">
                      <a:solidFill>
                        <a:schemeClr val="bg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algn="l">
                        <a:lnSpc>
                          <a:spcPct val="100000"/>
                        </a:lnSpc>
                        <a:spcAft>
                          <a:spcPts val="0"/>
                        </a:spcAft>
                      </a:pPr>
                      <a:r>
                        <a:rPr lang="ja-JP" altLang="en-US" sz="1200" b="1" kern="100" dirty="0" smtClean="0">
                          <a:solidFill>
                            <a:schemeClr val="tx1"/>
                          </a:solidFill>
                          <a:effectLst/>
                          <a:latin typeface="游ゴシック" panose="020B0400000000000000" pitchFamily="50" charset="-128"/>
                          <a:ea typeface="游ゴシック" panose="020B0400000000000000" pitchFamily="50" charset="-128"/>
                          <a:cs typeface="Times New Roman" panose="02020603050405020304" pitchFamily="18" charset="0"/>
                        </a:rPr>
                        <a:t>地域や職場等の所属コミュニティで共食したいと思う人が共食する割合</a:t>
                      </a:r>
                      <a:endParaRPr lang="ja-JP" sz="1200" b="1" kern="100" dirty="0">
                        <a:solidFill>
                          <a:schemeClr val="tx1"/>
                        </a:solidFill>
                        <a:effectLst/>
                        <a:latin typeface="游ゴシック" panose="020B0400000000000000" pitchFamily="50" charset="-128"/>
                        <a:ea typeface="游ゴシック" panose="020B0400000000000000"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a:txBody>
                    <a:bodyPr/>
                    <a:lstStyle/>
                    <a:p>
                      <a:pPr algn="ctr" fontAlgn="ctr">
                        <a:lnSpc>
                          <a:spcPct val="100000"/>
                        </a:lnSpc>
                      </a:pPr>
                      <a:r>
                        <a:rPr lang="en-US" altLang="ja-JP" sz="1200" b="1" i="0" u="none" strike="noStrike" dirty="0">
                          <a:solidFill>
                            <a:schemeClr val="tx1"/>
                          </a:solidFill>
                          <a:effectLst/>
                          <a:latin typeface="游ゴシック" panose="020B0400000000000000" pitchFamily="50" charset="-128"/>
                          <a:ea typeface="游ゴシック" panose="020B0400000000000000" pitchFamily="50" charset="-128"/>
                        </a:rPr>
                        <a:t>77.6</a:t>
                      </a:r>
                      <a:r>
                        <a:rPr lang="en-US" altLang="ja-JP" sz="1200" b="1" i="0" u="none" strike="noStrike" dirty="0" smtClean="0">
                          <a:solidFill>
                            <a:schemeClr val="tx1"/>
                          </a:solidFill>
                          <a:effectLst/>
                          <a:latin typeface="游ゴシック" panose="020B0400000000000000" pitchFamily="50" charset="-128"/>
                          <a:ea typeface="游ゴシック" panose="020B0400000000000000" pitchFamily="50" charset="-128"/>
                        </a:rPr>
                        <a:t>%</a:t>
                      </a:r>
                      <a:r>
                        <a:rPr lang="ja-JP" altLang="en-US" sz="1200" b="1" i="0" u="none" strike="noStrike" dirty="0" smtClean="0">
                          <a:solidFill>
                            <a:schemeClr val="tx1"/>
                          </a:solidFill>
                          <a:effectLst/>
                          <a:latin typeface="游ゴシック" panose="020B0400000000000000" pitchFamily="50" charset="-128"/>
                          <a:ea typeface="游ゴシック" panose="020B0400000000000000" pitchFamily="50" charset="-128"/>
                        </a:rPr>
                        <a:t>（</a:t>
                      </a:r>
                      <a:r>
                        <a:rPr lang="en-US" altLang="ja-JP" sz="1200" b="1" i="0" u="none" strike="noStrike" dirty="0" smtClean="0">
                          <a:solidFill>
                            <a:schemeClr val="tx1"/>
                          </a:solidFill>
                          <a:effectLst/>
                          <a:latin typeface="游ゴシック" panose="020B0400000000000000" pitchFamily="50" charset="-128"/>
                          <a:ea typeface="游ゴシック" panose="020B0400000000000000" pitchFamily="50" charset="-128"/>
                        </a:rPr>
                        <a:t>H28</a:t>
                      </a:r>
                      <a:r>
                        <a:rPr lang="ja-JP" altLang="en-US" sz="1200" b="1" i="0" u="none" strike="noStrike" dirty="0" smtClean="0">
                          <a:solidFill>
                            <a:schemeClr val="tx1"/>
                          </a:solidFill>
                          <a:effectLst/>
                          <a:latin typeface="游ゴシック" panose="020B0400000000000000" pitchFamily="50" charset="-128"/>
                          <a:ea typeface="游ゴシック" panose="020B0400000000000000" pitchFamily="50" charset="-128"/>
                        </a:rPr>
                        <a:t>）</a:t>
                      </a:r>
                      <a:endParaRPr lang="en-US" altLang="ja-JP" sz="1200" b="1" i="0" u="none" strike="noStrike" dirty="0">
                        <a:solidFill>
                          <a:schemeClr val="tx1"/>
                        </a:solidFill>
                        <a:effectLst/>
                        <a:latin typeface="游ゴシック" panose="020B0400000000000000" pitchFamily="50" charset="-128"/>
                        <a:ea typeface="游ゴシック" panose="020B0400000000000000"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lnSpc>
                          <a:spcPct val="100000"/>
                        </a:lnSpc>
                      </a:pPr>
                      <a:r>
                        <a:rPr lang="en-US" altLang="ja-JP" sz="1200" b="1" i="0" u="none" strike="noStrike" dirty="0" smtClean="0">
                          <a:solidFill>
                            <a:schemeClr val="tx1"/>
                          </a:solidFill>
                          <a:effectLst/>
                          <a:latin typeface="游ゴシック" panose="020B0400000000000000" pitchFamily="50" charset="-128"/>
                          <a:ea typeface="游ゴシック" panose="020B0400000000000000" pitchFamily="50" charset="-128"/>
                        </a:rPr>
                        <a:t>26.3%</a:t>
                      </a:r>
                      <a:r>
                        <a:rPr lang="ja-JP" altLang="en-US" sz="1200" b="1" i="0" u="none" strike="noStrike" dirty="0" smtClean="0">
                          <a:solidFill>
                            <a:schemeClr val="tx1"/>
                          </a:solidFill>
                          <a:effectLst/>
                          <a:latin typeface="游ゴシック" panose="020B0400000000000000" pitchFamily="50" charset="-128"/>
                          <a:ea typeface="游ゴシック" panose="020B0400000000000000" pitchFamily="50" charset="-128"/>
                        </a:rPr>
                        <a:t>（</a:t>
                      </a:r>
                      <a:r>
                        <a:rPr lang="en-US" altLang="ja-JP" sz="1200" b="1" i="0" u="none" strike="noStrike" dirty="0" smtClean="0">
                          <a:solidFill>
                            <a:schemeClr val="tx1"/>
                          </a:solidFill>
                          <a:effectLst/>
                          <a:latin typeface="游ゴシック" panose="020B0400000000000000" pitchFamily="50" charset="-128"/>
                          <a:ea typeface="游ゴシック" panose="020B0400000000000000" pitchFamily="50" charset="-128"/>
                        </a:rPr>
                        <a:t>R2</a:t>
                      </a:r>
                      <a:r>
                        <a:rPr lang="ja-JP" altLang="en-US" sz="1200" b="1" i="0" u="none" strike="noStrike" dirty="0" smtClean="0">
                          <a:solidFill>
                            <a:schemeClr val="tx1"/>
                          </a:solidFill>
                          <a:effectLst/>
                          <a:latin typeface="游ゴシック" panose="020B0400000000000000" pitchFamily="50" charset="-128"/>
                          <a:ea typeface="游ゴシック" panose="020B0400000000000000" pitchFamily="50" charset="-128"/>
                        </a:rPr>
                        <a:t>）</a:t>
                      </a:r>
                      <a:endParaRPr lang="ja-JP" altLang="en-US" sz="1200" b="1" i="0" u="none" strike="noStrike" dirty="0">
                        <a:solidFill>
                          <a:schemeClr val="tx1"/>
                        </a:solidFill>
                        <a:effectLst/>
                        <a:latin typeface="游ゴシック" panose="020B0400000000000000" pitchFamily="50" charset="-128"/>
                        <a:ea typeface="游ゴシック" panose="020B0400000000000000"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lnSpc>
                          <a:spcPct val="100000"/>
                        </a:lnSpc>
                      </a:pPr>
                      <a:r>
                        <a:rPr lang="en-US" altLang="ja-JP" sz="1200" b="1" i="0" u="none" strike="noStrike" dirty="0">
                          <a:solidFill>
                            <a:schemeClr val="tx1"/>
                          </a:solidFill>
                          <a:effectLst/>
                          <a:latin typeface="游ゴシック" panose="020B0400000000000000" pitchFamily="50" charset="-128"/>
                          <a:ea typeface="游ゴシック" panose="020B0400000000000000" pitchFamily="50" charset="-128"/>
                        </a:rPr>
                        <a:t>80%</a:t>
                      </a:r>
                      <a:r>
                        <a:rPr lang="ja-JP" altLang="en-US" sz="1200" b="1" i="0" u="none" strike="noStrike" dirty="0">
                          <a:solidFill>
                            <a:schemeClr val="tx1"/>
                          </a:solidFill>
                          <a:effectLst/>
                          <a:latin typeface="游ゴシック" panose="020B0400000000000000" pitchFamily="50" charset="-128"/>
                          <a:ea typeface="游ゴシック" panose="020B0400000000000000" pitchFamily="50" charset="-128"/>
                        </a:rPr>
                        <a:t>以上</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90547337"/>
                  </a:ext>
                </a:extLst>
              </a:tr>
            </a:tbl>
          </a:graphicData>
        </a:graphic>
      </p:graphicFrame>
      <p:graphicFrame>
        <p:nvGraphicFramePr>
          <p:cNvPr id="2" name="表 1"/>
          <p:cNvGraphicFramePr>
            <a:graphicFrameLocks noGrp="1"/>
          </p:cNvGraphicFramePr>
          <p:nvPr>
            <p:extLst>
              <p:ext uri="{D42A27DB-BD31-4B8C-83A1-F6EECF244321}">
                <p14:modId xmlns:p14="http://schemas.microsoft.com/office/powerpoint/2010/main" val="790708787"/>
              </p:ext>
            </p:extLst>
          </p:nvPr>
        </p:nvGraphicFramePr>
        <p:xfrm>
          <a:off x="591969" y="5224190"/>
          <a:ext cx="8722062" cy="1242309"/>
        </p:xfrm>
        <a:graphic>
          <a:graphicData uri="http://schemas.openxmlformats.org/drawingml/2006/table">
            <a:tbl>
              <a:tblPr firstRow="1" bandRow="1">
                <a:tableStyleId>{5C22544A-7EE6-4342-B048-85BDC9FD1C3A}</a:tableStyleId>
              </a:tblPr>
              <a:tblGrid>
                <a:gridCol w="8722062">
                  <a:extLst>
                    <a:ext uri="{9D8B030D-6E8A-4147-A177-3AD203B41FA5}">
                      <a16:colId xmlns:a16="http://schemas.microsoft.com/office/drawing/2014/main" val="1494947470"/>
                    </a:ext>
                  </a:extLst>
                </a:gridCol>
              </a:tblGrid>
              <a:tr h="1242309">
                <a:tc>
                  <a:txBody>
                    <a:bodyPr/>
                    <a:lstStyle/>
                    <a:p>
                      <a:pPr marL="174625" indent="-174625"/>
                      <a:r>
                        <a:rPr kumimoji="1" lang="ja-JP" altLang="en-US" sz="1100" b="1" dirty="0" smtClean="0">
                          <a:solidFill>
                            <a:schemeClr val="tx1"/>
                          </a:solidFill>
                          <a:latin typeface="+mn-ea"/>
                          <a:ea typeface="+mn-ea"/>
                        </a:rPr>
                        <a:t>▽府民一人ひとりが、健康的な食生活を実践できるよう、ライフステージ別の課題に応じた取組みが必要です。</a:t>
                      </a:r>
                    </a:p>
                    <a:p>
                      <a:pPr marL="174625" indent="-174625"/>
                      <a:r>
                        <a:rPr kumimoji="1" lang="ja-JP" altLang="en-US" sz="1100" b="1" dirty="0" smtClean="0">
                          <a:solidFill>
                            <a:schemeClr val="tx1"/>
                          </a:solidFill>
                          <a:latin typeface="+mn-ea"/>
                          <a:ea typeface="+mn-ea"/>
                        </a:rPr>
                        <a:t>▽よく噛んで食べるためには、歯を残すことが重要であり、歯と口の健康づくりを進めることが必要です。</a:t>
                      </a:r>
                    </a:p>
                    <a:p>
                      <a:pPr marL="174625" indent="-174625"/>
                      <a:r>
                        <a:rPr kumimoji="1" lang="ja-JP" altLang="en-US" sz="1100" b="1" dirty="0" smtClean="0">
                          <a:solidFill>
                            <a:schemeClr val="tx1"/>
                          </a:solidFill>
                          <a:latin typeface="+mn-ea"/>
                          <a:ea typeface="+mn-ea"/>
                        </a:rPr>
                        <a:t>▽男性に対しては肥満予防の対策、若い世代の女性に対しては健康的な体格についての理解を深める取組みが必要です。</a:t>
                      </a:r>
                    </a:p>
                    <a:p>
                      <a:pPr marL="174625" indent="-174625"/>
                      <a:r>
                        <a:rPr kumimoji="1" lang="ja-JP" altLang="en-US" sz="1100" b="1" dirty="0" smtClean="0">
                          <a:solidFill>
                            <a:schemeClr val="tx1"/>
                          </a:solidFill>
                          <a:latin typeface="+mn-ea"/>
                          <a:ea typeface="+mn-ea"/>
                        </a:rPr>
                        <a:t>▽小・中学校等において、食育がより効果的な取組みとなるよう、取組み内容・方法の工夫・改善が必要です。</a:t>
                      </a:r>
                    </a:p>
                    <a:p>
                      <a:pPr marL="174625" indent="-174625"/>
                      <a:r>
                        <a:rPr kumimoji="1" lang="ja-JP" altLang="en-US" sz="1100" b="1" dirty="0" smtClean="0">
                          <a:solidFill>
                            <a:schemeClr val="tx1"/>
                          </a:solidFill>
                          <a:latin typeface="+mn-ea"/>
                          <a:ea typeface="+mn-ea"/>
                        </a:rPr>
                        <a:t>▽外食・中食を利用して栄養バランスのとれた食生活を実践できるよう、外食・流通産業等と連携した取組みの強化が必要です。</a:t>
                      </a:r>
                    </a:p>
                    <a:p>
                      <a:pPr marL="174625" indent="-174625"/>
                      <a:r>
                        <a:rPr kumimoji="1" lang="ja-JP" altLang="en-US" sz="1100" b="1" dirty="0" smtClean="0">
                          <a:solidFill>
                            <a:schemeClr val="tx1"/>
                          </a:solidFill>
                          <a:latin typeface="+mn-ea"/>
                          <a:ea typeface="+mn-ea"/>
                        </a:rPr>
                        <a:t>▽家庭だけでなく、地域での共食を推進していくことが必要です。</a:t>
                      </a:r>
                      <a:endParaRPr kumimoji="1" lang="en-US" altLang="ja-JP" sz="1100" b="1" dirty="0" smtClean="0">
                        <a:solidFill>
                          <a:schemeClr val="tx1"/>
                        </a:solidFill>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790877115"/>
                  </a:ext>
                </a:extLst>
              </a:tr>
            </a:tbl>
          </a:graphicData>
        </a:graphic>
      </p:graphicFrame>
      <p:sp>
        <p:nvSpPr>
          <p:cNvPr id="9" name="Rectangle 1"/>
          <p:cNvSpPr>
            <a:spLocks noChangeArrowheads="1"/>
          </p:cNvSpPr>
          <p:nvPr/>
        </p:nvSpPr>
        <p:spPr bwMode="auto">
          <a:xfrm>
            <a:off x="286437" y="4885636"/>
            <a:ext cx="3283489"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lang="en-US" altLang="ja-JP" sz="1600" b="1" dirty="0" smtClean="0">
                <a:latin typeface="+mn-ea"/>
                <a:cs typeface="Times New Roman" panose="02020603050405020304" pitchFamily="18" charset="0"/>
              </a:rPr>
              <a:t>【</a:t>
            </a:r>
            <a:r>
              <a:rPr kumimoji="0" lang="ja-JP" altLang="en-US" sz="1600" b="1" i="0" u="none" strike="noStrike" cap="none" normalizeH="0" baseline="0" dirty="0" smtClean="0">
                <a:ln>
                  <a:noFill/>
                </a:ln>
                <a:solidFill>
                  <a:schemeClr val="tx1"/>
                </a:solidFill>
                <a:effectLst/>
                <a:latin typeface="+mn-ea"/>
                <a:cs typeface="Times New Roman" panose="02020603050405020304" pitchFamily="18" charset="0"/>
              </a:rPr>
              <a:t>現状と課題</a:t>
            </a:r>
            <a:r>
              <a:rPr kumimoji="0" lang="en-US" altLang="ja-JP" sz="1600" b="1" i="0" u="none" strike="noStrike" cap="none" normalizeH="0" baseline="0" dirty="0" smtClean="0">
                <a:ln>
                  <a:noFill/>
                </a:ln>
                <a:solidFill>
                  <a:schemeClr val="tx1"/>
                </a:solidFill>
                <a:effectLst/>
                <a:latin typeface="+mn-ea"/>
                <a:cs typeface="Times New Roman" panose="02020603050405020304" pitchFamily="18" charset="0"/>
              </a:rPr>
              <a:t>】</a:t>
            </a:r>
            <a:endParaRPr kumimoji="0" lang="ja-JP" altLang="ja-JP" sz="3600" b="0" i="0" u="none" strike="noStrike" cap="none" normalizeH="0" baseline="0" dirty="0" smtClean="0">
              <a:ln>
                <a:noFill/>
              </a:ln>
              <a:solidFill>
                <a:schemeClr val="tx1"/>
              </a:solidFill>
              <a:effectLst/>
              <a:latin typeface="+mn-ea"/>
            </a:endParaRPr>
          </a:p>
        </p:txBody>
      </p:sp>
    </p:spTree>
    <p:extLst>
      <p:ext uri="{BB962C8B-B14F-4D97-AF65-F5344CB8AC3E}">
        <p14:creationId xmlns:p14="http://schemas.microsoft.com/office/powerpoint/2010/main" val="367052270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273000" y="135000"/>
            <a:ext cx="9360000" cy="6588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aphicFrame>
        <p:nvGraphicFramePr>
          <p:cNvPr id="9" name="表 8"/>
          <p:cNvGraphicFramePr>
            <a:graphicFrameLocks noGrp="1"/>
          </p:cNvGraphicFramePr>
          <p:nvPr>
            <p:extLst>
              <p:ext uri="{D42A27DB-BD31-4B8C-83A1-F6EECF244321}">
                <p14:modId xmlns:p14="http://schemas.microsoft.com/office/powerpoint/2010/main" val="1998622730"/>
              </p:ext>
            </p:extLst>
          </p:nvPr>
        </p:nvGraphicFramePr>
        <p:xfrm>
          <a:off x="633000" y="618413"/>
          <a:ext cx="8640000" cy="3225800"/>
        </p:xfrm>
        <a:graphic>
          <a:graphicData uri="http://schemas.openxmlformats.org/drawingml/2006/table">
            <a:tbl>
              <a:tblPr firstRow="1" bandRow="1">
                <a:tableStyleId>{5C22544A-7EE6-4342-B048-85BDC9FD1C3A}</a:tableStyleId>
              </a:tblPr>
              <a:tblGrid>
                <a:gridCol w="1259037">
                  <a:extLst>
                    <a:ext uri="{9D8B030D-6E8A-4147-A177-3AD203B41FA5}">
                      <a16:colId xmlns:a16="http://schemas.microsoft.com/office/drawing/2014/main" val="528851062"/>
                    </a:ext>
                  </a:extLst>
                </a:gridCol>
                <a:gridCol w="7380963">
                  <a:extLst>
                    <a:ext uri="{9D8B030D-6E8A-4147-A177-3AD203B41FA5}">
                      <a16:colId xmlns:a16="http://schemas.microsoft.com/office/drawing/2014/main" val="89849022"/>
                    </a:ext>
                  </a:extLst>
                </a:gridCol>
              </a:tblGrid>
              <a:tr h="1317964">
                <a:tc>
                  <a:txBody>
                    <a:bodyPr/>
                    <a:lstStyle/>
                    <a:p>
                      <a:pPr marL="0" marR="0" lvl="0" indent="0" algn="l" defTabSz="914400" rtl="0" eaLnBrk="1" fontAlgn="auto" latinLnBrk="0" hangingPunct="1">
                        <a:lnSpc>
                          <a:spcPts val="1600"/>
                        </a:lnSpc>
                        <a:spcBef>
                          <a:spcPts val="0"/>
                        </a:spcBef>
                        <a:spcAft>
                          <a:spcPts val="0"/>
                        </a:spcAft>
                        <a:buClrTx/>
                        <a:buSzTx/>
                        <a:buFontTx/>
                        <a:buNone/>
                        <a:tabLst/>
                        <a:defRPr/>
                      </a:pPr>
                      <a:r>
                        <a:rPr kumimoji="1" lang="ja-JP" altLang="en-US" sz="1600" b="1" i="0" u="none" strike="noStrike" kern="1200" cap="none" spc="0" normalizeH="0" baseline="0" noProof="0" dirty="0" smtClean="0">
                          <a:ln>
                            <a:noFill/>
                          </a:ln>
                          <a:solidFill>
                            <a:schemeClr val="bg1"/>
                          </a:solidFill>
                          <a:effectLst/>
                          <a:uLnTx/>
                          <a:uFillTx/>
                          <a:latin typeface="+mn-lt"/>
                          <a:ea typeface="+mn-ea"/>
                          <a:cs typeface="+mn-cs"/>
                        </a:rPr>
                        <a:t>本年度の     </a:t>
                      </a:r>
                      <a:endParaRPr kumimoji="1" lang="en-US" altLang="ja-JP" sz="1600" b="1" i="0" u="none" strike="noStrike" kern="1200" cap="none" spc="0" normalizeH="0" baseline="0" noProof="0" dirty="0" smtClean="0">
                        <a:ln>
                          <a:noFill/>
                        </a:ln>
                        <a:solidFill>
                          <a:schemeClr val="bg1"/>
                        </a:solidFill>
                        <a:effectLst/>
                        <a:uLnTx/>
                        <a:uFillTx/>
                        <a:latin typeface="+mn-lt"/>
                        <a:ea typeface="+mn-ea"/>
                        <a:cs typeface="+mn-cs"/>
                      </a:endParaRPr>
                    </a:p>
                    <a:p>
                      <a:pPr marL="0" marR="0" lvl="0" indent="0" algn="l" defTabSz="914400" rtl="0" eaLnBrk="1" fontAlgn="auto" latinLnBrk="0" hangingPunct="1">
                        <a:lnSpc>
                          <a:spcPts val="1600"/>
                        </a:lnSpc>
                        <a:spcBef>
                          <a:spcPts val="0"/>
                        </a:spcBef>
                        <a:spcAft>
                          <a:spcPts val="0"/>
                        </a:spcAft>
                        <a:buClrTx/>
                        <a:buSzTx/>
                        <a:buFontTx/>
                        <a:buNone/>
                        <a:tabLst/>
                        <a:defRPr/>
                      </a:pPr>
                      <a:r>
                        <a:rPr kumimoji="1" lang="ja-JP" altLang="en-US" sz="1600" b="1" i="0" u="none" strike="noStrike" kern="1200" cap="none" spc="0" normalizeH="0" baseline="0" noProof="0" dirty="0" smtClean="0">
                          <a:ln>
                            <a:noFill/>
                          </a:ln>
                          <a:solidFill>
                            <a:schemeClr val="bg1"/>
                          </a:solidFill>
                          <a:effectLst/>
                          <a:uLnTx/>
                          <a:uFillTx/>
                          <a:latin typeface="+mn-lt"/>
                          <a:ea typeface="+mn-ea"/>
                          <a:cs typeface="+mn-cs"/>
                        </a:rPr>
                        <a:t>取組</a:t>
                      </a:r>
                      <a:endParaRPr kumimoji="1" lang="ja-JP" altLang="en-US" sz="1600" b="1" i="0" u="none" strike="noStrike" kern="1200" cap="none" spc="0" normalizeH="0" baseline="0" noProof="0" dirty="0">
                        <a:ln>
                          <a:noFill/>
                        </a:ln>
                        <a:solidFill>
                          <a:schemeClr val="bg1"/>
                        </a:solidFill>
                        <a:effectLst/>
                        <a:uLnTx/>
                        <a:uFillTx/>
                        <a:latin typeface="+mn-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dirty="0" smtClean="0">
                          <a:solidFill>
                            <a:schemeClr val="tx1"/>
                          </a:solidFill>
                          <a:latin typeface="+mn-ea"/>
                          <a:ea typeface="+mn-ea"/>
                        </a:rPr>
                        <a:t>■市町村を通じ、学校に向けて、国委託事業を活用した中学校の取組みついての情報提供</a:t>
                      </a:r>
                      <a:endParaRPr kumimoji="1" lang="en-US" altLang="ja-JP" sz="1100" b="1" dirty="0" smtClean="0">
                        <a:solidFill>
                          <a:schemeClr val="tx1"/>
                        </a:solidFill>
                        <a:latin typeface="+mn-ea"/>
                        <a:ea typeface="+mn-ea"/>
                      </a:endParaRPr>
                    </a:p>
                    <a:p>
                      <a:pPr marL="174625" indent="-174625"/>
                      <a:r>
                        <a:rPr kumimoji="1" lang="ja-JP" altLang="en-US" sz="1100" b="1" dirty="0" smtClean="0">
                          <a:solidFill>
                            <a:schemeClr val="tx1"/>
                          </a:solidFill>
                          <a:latin typeface="+mn-ea"/>
                          <a:ea typeface="+mn-ea"/>
                        </a:rPr>
                        <a:t>■自宅でできる健康づくりの取組み情報をまとめた「おうちで健活」サイトを公開</a:t>
                      </a:r>
                      <a:endParaRPr kumimoji="1" lang="en-US" altLang="ja-JP" sz="1100" b="1" dirty="0" smtClean="0">
                        <a:solidFill>
                          <a:schemeClr val="tx1"/>
                        </a:solidFill>
                        <a:latin typeface="+mn-ea"/>
                        <a:ea typeface="+mn-ea"/>
                      </a:endParaRPr>
                    </a:p>
                    <a:p>
                      <a:pPr marL="174625" indent="-174625"/>
                      <a:r>
                        <a:rPr kumimoji="1" lang="ja-JP" altLang="en-US" sz="1100" b="1" dirty="0" smtClean="0">
                          <a:solidFill>
                            <a:schemeClr val="tx1"/>
                          </a:solidFill>
                          <a:latin typeface="+mn-ea"/>
                          <a:ea typeface="+mn-ea"/>
                        </a:rPr>
                        <a:t>　・家庭でできる健康レシピを紹介　・野菜バリバリ元気っ子ダンスを紹介</a:t>
                      </a:r>
                      <a:endParaRPr kumimoji="1" lang="en-US" altLang="ja-JP" sz="1100" b="1" dirty="0" smtClean="0">
                        <a:solidFill>
                          <a:schemeClr val="tx1"/>
                        </a:solidFill>
                        <a:latin typeface="+mn-ea"/>
                        <a:ea typeface="+mn-ea"/>
                      </a:endParaRPr>
                    </a:p>
                    <a:p>
                      <a:pPr marL="174625" indent="-174625"/>
                      <a:r>
                        <a:rPr kumimoji="1" lang="ja-JP" altLang="en-US" sz="1100" b="1" dirty="0" smtClean="0">
                          <a:solidFill>
                            <a:schemeClr val="tx1"/>
                          </a:solidFill>
                          <a:latin typeface="+mn-ea"/>
                          <a:ea typeface="+mn-ea"/>
                        </a:rPr>
                        <a:t>■「おうちごはん」における</a:t>
                      </a:r>
                      <a:r>
                        <a:rPr kumimoji="1" lang="en-US" altLang="ja-JP" sz="1100" b="1" dirty="0" smtClean="0">
                          <a:solidFill>
                            <a:schemeClr val="tx1"/>
                          </a:solidFill>
                          <a:latin typeface="+mn-ea"/>
                          <a:ea typeface="+mn-ea"/>
                        </a:rPr>
                        <a:t>V.O.S.</a:t>
                      </a:r>
                      <a:r>
                        <a:rPr kumimoji="1" lang="ja-JP" altLang="en-US" sz="1100" b="1" dirty="0" smtClean="0">
                          <a:solidFill>
                            <a:schemeClr val="tx1"/>
                          </a:solidFill>
                          <a:latin typeface="+mn-ea"/>
                          <a:ea typeface="+mn-ea"/>
                        </a:rPr>
                        <a:t>の推進</a:t>
                      </a:r>
                      <a:endParaRPr kumimoji="1" lang="en-US" altLang="ja-JP" sz="1100" b="1" dirty="0" smtClean="0">
                        <a:solidFill>
                          <a:schemeClr val="tx1"/>
                        </a:solidFill>
                        <a:latin typeface="+mn-ea"/>
                        <a:ea typeface="+mn-ea"/>
                      </a:endParaRPr>
                    </a:p>
                    <a:p>
                      <a:pPr marL="174625" indent="-174625"/>
                      <a:r>
                        <a:rPr kumimoji="1" lang="ja-JP" altLang="en-US" sz="1100" b="1" dirty="0" smtClean="0">
                          <a:solidFill>
                            <a:schemeClr val="tx1"/>
                          </a:solidFill>
                          <a:latin typeface="+mn-ea"/>
                          <a:ea typeface="+mn-ea"/>
                        </a:rPr>
                        <a:t>　大阪いずみ市民生協：機関紙で</a:t>
                      </a:r>
                      <a:r>
                        <a:rPr kumimoji="1" lang="en-US" altLang="ja-JP" sz="1100" b="1" dirty="0" smtClean="0">
                          <a:solidFill>
                            <a:schemeClr val="tx1"/>
                          </a:solidFill>
                          <a:latin typeface="+mn-ea"/>
                          <a:ea typeface="+mn-ea"/>
                        </a:rPr>
                        <a:t>V.O.S.</a:t>
                      </a:r>
                      <a:r>
                        <a:rPr kumimoji="1" lang="ja-JP" altLang="en-US" sz="1100" b="1" dirty="0" smtClean="0">
                          <a:solidFill>
                            <a:schemeClr val="tx1"/>
                          </a:solidFill>
                          <a:latin typeface="+mn-ea"/>
                          <a:ea typeface="+mn-ea"/>
                        </a:rPr>
                        <a:t>メニュー紹介、宅配食材セットの</a:t>
                      </a:r>
                      <a:r>
                        <a:rPr kumimoji="1" lang="en-US" altLang="ja-JP" sz="1100" b="1" dirty="0" smtClean="0">
                          <a:solidFill>
                            <a:schemeClr val="tx1"/>
                          </a:solidFill>
                          <a:latin typeface="+mn-ea"/>
                          <a:ea typeface="+mn-ea"/>
                        </a:rPr>
                        <a:t>V.O.S.</a:t>
                      </a:r>
                      <a:r>
                        <a:rPr kumimoji="1" lang="ja-JP" altLang="en-US" sz="1100" b="1" dirty="0" smtClean="0">
                          <a:solidFill>
                            <a:schemeClr val="tx1"/>
                          </a:solidFill>
                          <a:latin typeface="+mn-ea"/>
                          <a:ea typeface="+mn-ea"/>
                        </a:rPr>
                        <a:t>承認（</a:t>
                      </a:r>
                      <a:r>
                        <a:rPr kumimoji="1" lang="en-US" altLang="ja-JP" sz="1100" b="1" dirty="0" smtClean="0">
                          <a:solidFill>
                            <a:schemeClr val="tx1"/>
                          </a:solidFill>
                          <a:latin typeface="+mn-ea"/>
                          <a:ea typeface="+mn-ea"/>
                        </a:rPr>
                        <a:t>54</a:t>
                      </a:r>
                      <a:r>
                        <a:rPr kumimoji="1" lang="ja-JP" altLang="en-US" sz="1100" b="1" dirty="0" smtClean="0">
                          <a:solidFill>
                            <a:schemeClr val="tx1"/>
                          </a:solidFill>
                          <a:latin typeface="+mn-ea"/>
                          <a:ea typeface="+mn-ea"/>
                        </a:rPr>
                        <a:t>商品）</a:t>
                      </a:r>
                    </a:p>
                    <a:p>
                      <a:pPr marL="174625" indent="-174625"/>
                      <a:r>
                        <a:rPr kumimoji="1" lang="ja-JP" altLang="en-US" sz="1100" b="1" dirty="0" smtClean="0">
                          <a:solidFill>
                            <a:schemeClr val="tx1"/>
                          </a:solidFill>
                          <a:latin typeface="+mn-ea"/>
                          <a:ea typeface="+mn-ea"/>
                        </a:rPr>
                        <a:t>　国保連：広報誌で</a:t>
                      </a:r>
                      <a:r>
                        <a:rPr kumimoji="1" lang="en-US" altLang="ja-JP" sz="1100" b="1" dirty="0" smtClean="0">
                          <a:solidFill>
                            <a:schemeClr val="tx1"/>
                          </a:solidFill>
                          <a:latin typeface="+mn-ea"/>
                          <a:ea typeface="+mn-ea"/>
                        </a:rPr>
                        <a:t>V.O.S.</a:t>
                      </a:r>
                      <a:r>
                        <a:rPr kumimoji="1" lang="ja-JP" altLang="en-US" sz="1100" b="1" dirty="0" smtClean="0">
                          <a:solidFill>
                            <a:schemeClr val="tx1"/>
                          </a:solidFill>
                          <a:latin typeface="+mn-ea"/>
                          <a:ea typeface="+mn-ea"/>
                        </a:rPr>
                        <a:t>メニュー紹介（</a:t>
                      </a:r>
                      <a:r>
                        <a:rPr kumimoji="1" lang="en-US" altLang="ja-JP" sz="1100" b="1" dirty="0" smtClean="0">
                          <a:solidFill>
                            <a:schemeClr val="tx1"/>
                          </a:solidFill>
                          <a:latin typeface="+mn-ea"/>
                          <a:ea typeface="+mn-ea"/>
                        </a:rPr>
                        <a:t>4</a:t>
                      </a:r>
                      <a:r>
                        <a:rPr kumimoji="1" lang="ja-JP" altLang="en-US" sz="1100" b="1" dirty="0" smtClean="0">
                          <a:solidFill>
                            <a:schemeClr val="tx1"/>
                          </a:solidFill>
                          <a:latin typeface="+mn-ea"/>
                          <a:ea typeface="+mn-ea"/>
                        </a:rPr>
                        <a:t>回）</a:t>
                      </a:r>
                      <a:endParaRPr kumimoji="1" lang="en-US" altLang="ja-JP" sz="1100" b="1" dirty="0" smtClean="0">
                        <a:solidFill>
                          <a:schemeClr val="tx1"/>
                        </a:solidFill>
                        <a:latin typeface="+mn-ea"/>
                        <a:ea typeface="+mn-ea"/>
                      </a:endParaRPr>
                    </a:p>
                    <a:p>
                      <a:pPr marL="174625" indent="-174625"/>
                      <a:r>
                        <a:rPr kumimoji="1" lang="en-US" altLang="ja-JP" sz="1100" b="1" dirty="0" smtClean="0">
                          <a:solidFill>
                            <a:schemeClr val="tx1"/>
                          </a:solidFill>
                          <a:latin typeface="+mn-ea"/>
                          <a:ea typeface="+mn-ea"/>
                        </a:rPr>
                        <a:t>   </a:t>
                      </a:r>
                      <a:r>
                        <a:rPr kumimoji="1" lang="ja-JP" altLang="en-US" sz="1100" b="1" dirty="0" smtClean="0">
                          <a:solidFill>
                            <a:schemeClr val="tx1"/>
                          </a:solidFill>
                          <a:latin typeface="+mn-ea"/>
                          <a:ea typeface="+mn-ea"/>
                        </a:rPr>
                        <a:t>味の素：メニューブックで</a:t>
                      </a:r>
                      <a:r>
                        <a:rPr kumimoji="1" lang="en-US" altLang="ja-JP" sz="1100" b="1" dirty="0" smtClean="0">
                          <a:solidFill>
                            <a:schemeClr val="tx1"/>
                          </a:solidFill>
                          <a:latin typeface="+mn-ea"/>
                          <a:ea typeface="+mn-ea"/>
                        </a:rPr>
                        <a:t>V.O.S.</a:t>
                      </a:r>
                      <a:r>
                        <a:rPr kumimoji="1" lang="ja-JP" altLang="en-US" sz="1100" b="1" dirty="0" smtClean="0">
                          <a:solidFill>
                            <a:schemeClr val="tx1"/>
                          </a:solidFill>
                          <a:latin typeface="+mn-ea"/>
                          <a:ea typeface="+mn-ea"/>
                        </a:rPr>
                        <a:t>メニュー紹介、府内スーパー</a:t>
                      </a:r>
                      <a:r>
                        <a:rPr kumimoji="1" lang="en-US" altLang="ja-JP" sz="1100" b="1" dirty="0" smtClean="0">
                          <a:solidFill>
                            <a:schemeClr val="tx1"/>
                          </a:solidFill>
                          <a:latin typeface="+mn-ea"/>
                          <a:ea typeface="+mn-ea"/>
                        </a:rPr>
                        <a:t>65</a:t>
                      </a:r>
                      <a:r>
                        <a:rPr kumimoji="1" lang="ja-JP" altLang="en-US" sz="1100" b="1" dirty="0" smtClean="0">
                          <a:solidFill>
                            <a:schemeClr val="tx1"/>
                          </a:solidFill>
                          <a:latin typeface="+mn-ea"/>
                          <a:ea typeface="+mn-ea"/>
                        </a:rPr>
                        <a:t>店舗で配布（</a:t>
                      </a:r>
                      <a:r>
                        <a:rPr kumimoji="1" lang="en-US" altLang="ja-JP" sz="1100" b="1" dirty="0" smtClean="0">
                          <a:solidFill>
                            <a:schemeClr val="tx1"/>
                          </a:solidFill>
                          <a:latin typeface="+mn-ea"/>
                          <a:ea typeface="+mn-ea"/>
                        </a:rPr>
                        <a:t>R3.2.27-3.30</a:t>
                      </a:r>
                      <a:r>
                        <a:rPr kumimoji="1" lang="ja-JP" altLang="en-US" sz="1100" b="1" dirty="0" smtClean="0">
                          <a:solidFill>
                            <a:schemeClr val="tx1"/>
                          </a:solidFill>
                          <a:latin typeface="+mn-ea"/>
                          <a:ea typeface="+mn-ea"/>
                        </a:rPr>
                        <a:t>）</a:t>
                      </a:r>
                      <a:endParaRPr kumimoji="1" lang="en-US" altLang="ja-JP" sz="1100" b="1" dirty="0" smtClean="0">
                        <a:solidFill>
                          <a:schemeClr val="tx1"/>
                        </a:solidFill>
                        <a:latin typeface="+mn-ea"/>
                        <a:ea typeface="+mn-ea"/>
                      </a:endParaRPr>
                    </a:p>
                    <a:p>
                      <a:pPr marL="174625" indent="-174625"/>
                      <a:r>
                        <a:rPr kumimoji="1" lang="ja-JP" altLang="en-US" sz="1100" b="1" dirty="0" smtClean="0">
                          <a:solidFill>
                            <a:schemeClr val="tx1"/>
                          </a:solidFill>
                          <a:latin typeface="+mn-ea"/>
                          <a:ea typeface="+mn-ea"/>
                        </a:rPr>
                        <a:t>■企業と連携して作成した「朝食ポスター」を活用し、ドラッグストア等で啓発</a:t>
                      </a:r>
                      <a:endParaRPr kumimoji="1" lang="en-US" altLang="ja-JP" sz="1100" b="1" dirty="0" smtClean="0">
                        <a:solidFill>
                          <a:schemeClr val="tx1"/>
                        </a:solidFill>
                        <a:latin typeface="+mn-ea"/>
                        <a:ea typeface="+mn-ea"/>
                      </a:endParaRPr>
                    </a:p>
                    <a:p>
                      <a:pPr marL="174625" indent="-174625"/>
                      <a:r>
                        <a:rPr kumimoji="1" lang="ja-JP" altLang="en-US" sz="1100" b="1" dirty="0" smtClean="0">
                          <a:solidFill>
                            <a:schemeClr val="tx1"/>
                          </a:solidFill>
                          <a:latin typeface="+mn-ea"/>
                          <a:ea typeface="+mn-ea"/>
                        </a:rPr>
                        <a:t>■大阪府の健康アプリ「アスマイル」において、朝食摂取に対するポイントの付与</a:t>
                      </a:r>
                      <a:endParaRPr kumimoji="1" lang="en-US" altLang="ja-JP" sz="1100" b="1" dirty="0" smtClean="0">
                        <a:solidFill>
                          <a:schemeClr val="tx1"/>
                        </a:solidFill>
                        <a:latin typeface="+mn-ea"/>
                        <a:ea typeface="+mn-ea"/>
                      </a:endParaRPr>
                    </a:p>
                    <a:p>
                      <a:pPr marL="174625" indent="-174625"/>
                      <a:r>
                        <a:rPr kumimoji="1" lang="ja-JP" altLang="en-US" sz="1100" b="1" dirty="0" smtClean="0">
                          <a:solidFill>
                            <a:schemeClr val="tx1"/>
                          </a:solidFill>
                          <a:latin typeface="+mn-ea"/>
                          <a:ea typeface="+mn-ea"/>
                        </a:rPr>
                        <a:t>■大阪府消費者フェア</a:t>
                      </a:r>
                      <a:r>
                        <a:rPr kumimoji="1" lang="en-US" altLang="ja-JP" sz="1100" b="1" dirty="0" smtClean="0">
                          <a:solidFill>
                            <a:schemeClr val="tx1"/>
                          </a:solidFill>
                          <a:latin typeface="+mn-ea"/>
                          <a:ea typeface="+mn-ea"/>
                        </a:rPr>
                        <a:t>2020</a:t>
                      </a:r>
                      <a:r>
                        <a:rPr kumimoji="1" lang="ja-JP" altLang="en-US" sz="1100" b="1" dirty="0" err="1" smtClean="0">
                          <a:solidFill>
                            <a:schemeClr val="tx1"/>
                          </a:solidFill>
                          <a:latin typeface="+mn-ea"/>
                          <a:ea typeface="+mn-ea"/>
                        </a:rPr>
                        <a:t>で共</a:t>
                      </a:r>
                      <a:r>
                        <a:rPr kumimoji="1" lang="ja-JP" altLang="en-US" sz="1100" b="1" dirty="0" smtClean="0">
                          <a:solidFill>
                            <a:schemeClr val="tx1"/>
                          </a:solidFill>
                          <a:latin typeface="+mn-ea"/>
                          <a:ea typeface="+mn-ea"/>
                        </a:rPr>
                        <a:t>食の啓発（</a:t>
                      </a:r>
                      <a:r>
                        <a:rPr kumimoji="1" lang="en-US" altLang="ja-JP" sz="1100" b="1" dirty="0" smtClean="0">
                          <a:solidFill>
                            <a:schemeClr val="tx1"/>
                          </a:solidFill>
                          <a:latin typeface="+mn-ea"/>
                          <a:ea typeface="+mn-ea"/>
                        </a:rPr>
                        <a:t>11/7</a:t>
                      </a:r>
                      <a:r>
                        <a:rPr kumimoji="1" lang="ja-JP" altLang="en-US" sz="1100" b="1" dirty="0" smtClean="0">
                          <a:solidFill>
                            <a:schemeClr val="tx1"/>
                          </a:solidFill>
                          <a:latin typeface="+mn-ea"/>
                          <a:ea typeface="+mn-ea"/>
                        </a:rPr>
                        <a:t>会場来場者</a:t>
                      </a:r>
                      <a:r>
                        <a:rPr kumimoji="1" lang="en-US" altLang="ja-JP" sz="1100" b="1" dirty="0" smtClean="0">
                          <a:solidFill>
                            <a:schemeClr val="tx1"/>
                          </a:solidFill>
                          <a:latin typeface="+mn-ea"/>
                          <a:ea typeface="+mn-ea"/>
                        </a:rPr>
                        <a:t>971</a:t>
                      </a:r>
                      <a:r>
                        <a:rPr kumimoji="1" lang="ja-JP" altLang="en-US" sz="1100" b="1" dirty="0" smtClean="0">
                          <a:solidFill>
                            <a:schemeClr val="tx1"/>
                          </a:solidFill>
                          <a:latin typeface="+mn-ea"/>
                          <a:ea typeface="+mn-ea"/>
                        </a:rPr>
                        <a:t>名・</a:t>
                      </a:r>
                      <a:r>
                        <a:rPr kumimoji="1" lang="en-US" altLang="ja-JP" sz="1100" b="1" dirty="0" smtClean="0">
                          <a:solidFill>
                            <a:schemeClr val="tx1"/>
                          </a:solidFill>
                          <a:latin typeface="+mn-ea"/>
                          <a:ea typeface="+mn-ea"/>
                        </a:rPr>
                        <a:t>11/7-30Web</a:t>
                      </a:r>
                      <a:r>
                        <a:rPr kumimoji="1" lang="ja-JP" altLang="en-US" sz="1100" b="1" dirty="0" smtClean="0">
                          <a:solidFill>
                            <a:schemeClr val="tx1"/>
                          </a:solidFill>
                          <a:latin typeface="+mn-ea"/>
                          <a:ea typeface="+mn-ea"/>
                        </a:rPr>
                        <a:t>閲覧</a:t>
                      </a:r>
                      <a:r>
                        <a:rPr kumimoji="1" lang="en-US" altLang="ja-JP" sz="1100" b="1" dirty="0" smtClean="0">
                          <a:solidFill>
                            <a:schemeClr val="tx1"/>
                          </a:solidFill>
                          <a:latin typeface="+mn-ea"/>
                          <a:ea typeface="+mn-ea"/>
                        </a:rPr>
                        <a:t>971</a:t>
                      </a:r>
                      <a:r>
                        <a:rPr kumimoji="1" lang="ja-JP" altLang="en-US" sz="1100" b="1" dirty="0" smtClean="0">
                          <a:solidFill>
                            <a:schemeClr val="tx1"/>
                          </a:solidFill>
                          <a:latin typeface="+mn-ea"/>
                          <a:ea typeface="+mn-ea"/>
                        </a:rPr>
                        <a:t>名）</a:t>
                      </a:r>
                      <a:endParaRPr kumimoji="1" lang="en-US" altLang="ja-JP" sz="1100" b="1" dirty="0" smtClean="0">
                        <a:solidFill>
                          <a:schemeClr val="tx1"/>
                        </a:solidFill>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63861721"/>
                  </a:ext>
                </a:extLst>
              </a:tr>
              <a:tr h="766634">
                <a:tc>
                  <a:txBody>
                    <a:bodyPr/>
                    <a:lstStyle/>
                    <a:p>
                      <a:pPr marL="0" marR="0" lvl="0" indent="0" algn="l" defTabSz="914400" rtl="0" eaLnBrk="1" fontAlgn="auto" latinLnBrk="0" hangingPunct="1">
                        <a:lnSpc>
                          <a:spcPts val="1600"/>
                        </a:lnSpc>
                        <a:spcBef>
                          <a:spcPts val="0"/>
                        </a:spcBef>
                        <a:spcAft>
                          <a:spcPts val="0"/>
                        </a:spcAft>
                        <a:buClrTx/>
                        <a:buSzTx/>
                        <a:buFontTx/>
                        <a:buNone/>
                        <a:tabLst/>
                        <a:defRPr/>
                      </a:pPr>
                      <a:r>
                        <a:rPr kumimoji="1" lang="ja-JP" altLang="en-US" sz="1600" b="1" dirty="0" smtClean="0">
                          <a:solidFill>
                            <a:schemeClr val="bg1"/>
                          </a:solidFill>
                        </a:rPr>
                        <a:t> 今後の</a:t>
                      </a:r>
                      <a:endParaRPr kumimoji="1" lang="en-US" altLang="ja-JP" sz="1600" b="1" dirty="0" smtClean="0">
                        <a:solidFill>
                          <a:schemeClr val="bg1"/>
                        </a:solidFill>
                      </a:endParaRPr>
                    </a:p>
                    <a:p>
                      <a:pPr marL="0" marR="0" lvl="0" indent="0" algn="l" defTabSz="914400" rtl="0" eaLnBrk="1" fontAlgn="auto" latinLnBrk="0" hangingPunct="1">
                        <a:lnSpc>
                          <a:spcPts val="1600"/>
                        </a:lnSpc>
                        <a:spcBef>
                          <a:spcPts val="0"/>
                        </a:spcBef>
                        <a:spcAft>
                          <a:spcPts val="0"/>
                        </a:spcAft>
                        <a:buClrTx/>
                        <a:buSzTx/>
                        <a:buFontTx/>
                        <a:buNone/>
                        <a:tabLst/>
                        <a:defRPr/>
                      </a:pPr>
                      <a:r>
                        <a:rPr kumimoji="1" lang="ja-JP" altLang="en-US" sz="1600" b="1" dirty="0" smtClean="0">
                          <a:solidFill>
                            <a:schemeClr val="bg1"/>
                          </a:solidFill>
                        </a:rPr>
                        <a:t> 取組予定</a:t>
                      </a:r>
                      <a:endParaRPr kumimoji="1" lang="ja-JP" altLang="en-US" dirty="0">
                        <a:solidFill>
                          <a:schemeClr val="bg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en-US" altLang="ja-JP" sz="1200" b="1" u="none" dirty="0" smtClean="0">
                          <a:solidFill>
                            <a:schemeClr val="tx1"/>
                          </a:solidFill>
                          <a:latin typeface="+mn-ea"/>
                          <a:ea typeface="+mn-ea"/>
                        </a:rPr>
                        <a:t>《</a:t>
                      </a:r>
                      <a:r>
                        <a:rPr kumimoji="1" lang="ja-JP" altLang="en-US" sz="1200" b="1" i="0" u="sng" strike="noStrike" kern="1200" cap="none" spc="0" normalizeH="0" baseline="0" noProof="0" dirty="0" smtClean="0">
                          <a:ln>
                            <a:noFill/>
                          </a:ln>
                          <a:solidFill>
                            <a:schemeClr val="tx1"/>
                          </a:solidFill>
                          <a:effectLst/>
                          <a:uLnTx/>
                          <a:uFillTx/>
                          <a:latin typeface="游ゴシック" panose="020B0400000000000000" pitchFamily="50" charset="-128"/>
                          <a:ea typeface="+mn-ea"/>
                          <a:cs typeface="+mn-cs"/>
                        </a:rPr>
                        <a:t>課題</a:t>
                      </a:r>
                      <a:r>
                        <a:rPr kumimoji="1" lang="en-US" altLang="ja-JP" sz="1200" b="1" i="0" u="none" strike="noStrike" kern="1200" cap="none" spc="0" normalizeH="0" baseline="0" noProof="0" dirty="0" smtClean="0">
                          <a:ln>
                            <a:noFill/>
                          </a:ln>
                          <a:solidFill>
                            <a:schemeClr val="tx1"/>
                          </a:solidFill>
                          <a:effectLst/>
                          <a:uLnTx/>
                          <a:uFillTx/>
                          <a:latin typeface="游ゴシック" panose="020B0400000000000000" pitchFamily="50" charset="-128"/>
                          <a:ea typeface="+mn-ea"/>
                          <a:cs typeface="+mn-cs"/>
                        </a:rPr>
                        <a:t>》</a:t>
                      </a:r>
                      <a:endParaRPr kumimoji="1" lang="ja-JP" altLang="en-US" sz="1200" b="1" i="0" u="none" strike="noStrike" kern="1200" cap="none" spc="0" normalizeH="0" baseline="0" noProof="0" dirty="0" smtClean="0">
                        <a:ln>
                          <a:noFill/>
                        </a:ln>
                        <a:solidFill>
                          <a:schemeClr val="tx1"/>
                        </a:solidFill>
                        <a:effectLst/>
                        <a:uLnTx/>
                        <a:uFillTx/>
                        <a:latin typeface="游ゴシック" panose="020B0400000000000000" pitchFamily="50" charset="-128"/>
                        <a:ea typeface="+mn-ea"/>
                        <a:cs typeface="+mn-cs"/>
                      </a:endParaRPr>
                    </a:p>
                    <a:p>
                      <a:pPr marL="174625" indent="-174625"/>
                      <a:r>
                        <a:rPr kumimoji="1" lang="ja-JP" altLang="en-US" sz="1100" b="1" dirty="0" smtClean="0">
                          <a:solidFill>
                            <a:schemeClr val="tx1"/>
                          </a:solidFill>
                          <a:latin typeface="+mn-ea"/>
                          <a:ea typeface="+mn-ea"/>
                        </a:rPr>
                        <a:t>■より効果のある実践内容の収集と発信</a:t>
                      </a: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en-US" altLang="ja-JP" sz="1200" b="1" u="none" dirty="0" smtClean="0">
                          <a:solidFill>
                            <a:schemeClr val="tx1"/>
                          </a:solidFill>
                          <a:latin typeface="+mn-ea"/>
                          <a:ea typeface="+mn-ea"/>
                        </a:rPr>
                        <a:t>《</a:t>
                      </a:r>
                      <a:r>
                        <a:rPr kumimoji="1" lang="ja-JP" altLang="en-US" sz="1200" b="1" i="0" u="sng" strike="noStrike" kern="1200" cap="none" spc="0" normalizeH="0" baseline="0" noProof="0" dirty="0" smtClean="0">
                          <a:ln>
                            <a:noFill/>
                          </a:ln>
                          <a:solidFill>
                            <a:schemeClr val="tx1"/>
                          </a:solidFill>
                          <a:effectLst/>
                          <a:uLnTx/>
                          <a:uFillTx/>
                          <a:latin typeface="游ゴシック" panose="020B0400000000000000" pitchFamily="50" charset="-128"/>
                          <a:ea typeface="+mn-ea"/>
                          <a:cs typeface="+mn-cs"/>
                        </a:rPr>
                        <a:t>次年度の主な取組み</a:t>
                      </a:r>
                      <a:r>
                        <a:rPr kumimoji="1" lang="en-US" altLang="ja-JP" sz="1200" b="1" i="0" u="none" strike="noStrike" kern="1200" cap="none" spc="0" normalizeH="0" baseline="0" noProof="0" dirty="0" smtClean="0">
                          <a:ln>
                            <a:noFill/>
                          </a:ln>
                          <a:solidFill>
                            <a:schemeClr val="tx1"/>
                          </a:solidFill>
                          <a:effectLst/>
                          <a:uLnTx/>
                          <a:uFillTx/>
                          <a:latin typeface="游ゴシック" panose="020B0400000000000000" pitchFamily="50" charset="-128"/>
                          <a:ea typeface="+mn-ea"/>
                          <a:cs typeface="+mn-cs"/>
                        </a:rPr>
                        <a:t>》</a:t>
                      </a:r>
                    </a:p>
                    <a:p>
                      <a:pPr marL="174625" indent="-174625"/>
                      <a:r>
                        <a:rPr kumimoji="1" lang="ja-JP" altLang="en-US" sz="1100" b="1" dirty="0" smtClean="0">
                          <a:solidFill>
                            <a:schemeClr val="tx1"/>
                          </a:solidFill>
                          <a:latin typeface="+mn-ea"/>
                          <a:ea typeface="+mn-ea"/>
                        </a:rPr>
                        <a:t>■大阪府の健康アプリ「アスマイル」を活用した情報発信及び朝食摂取に対するポイントの付与</a:t>
                      </a:r>
                      <a:endParaRPr kumimoji="1" lang="en-US" altLang="ja-JP" sz="1100" b="1" dirty="0" smtClean="0">
                        <a:solidFill>
                          <a:schemeClr val="tx1"/>
                        </a:solidFill>
                        <a:latin typeface="+mn-ea"/>
                        <a:ea typeface="+mn-ea"/>
                      </a:endParaRPr>
                    </a:p>
                    <a:p>
                      <a:pPr marL="174625" indent="-174625"/>
                      <a:r>
                        <a:rPr kumimoji="1" lang="ja-JP" altLang="en-US" sz="1100" b="1" dirty="0" smtClean="0">
                          <a:solidFill>
                            <a:schemeClr val="tx1"/>
                          </a:solidFill>
                          <a:latin typeface="+mn-ea"/>
                          <a:ea typeface="+mn-ea"/>
                        </a:rPr>
                        <a:t>■「おうちごはん」における</a:t>
                      </a:r>
                      <a:r>
                        <a:rPr kumimoji="1" lang="en-US" altLang="ja-JP" sz="1100" b="1" dirty="0" smtClean="0">
                          <a:solidFill>
                            <a:schemeClr val="tx1"/>
                          </a:solidFill>
                          <a:latin typeface="+mn-ea"/>
                          <a:ea typeface="+mn-ea"/>
                        </a:rPr>
                        <a:t>V.O.S.</a:t>
                      </a:r>
                      <a:r>
                        <a:rPr kumimoji="1" lang="ja-JP" altLang="en-US" sz="1100" b="1" dirty="0" smtClean="0">
                          <a:solidFill>
                            <a:schemeClr val="tx1"/>
                          </a:solidFill>
                          <a:latin typeface="+mn-ea"/>
                          <a:ea typeface="+mn-ea"/>
                        </a:rPr>
                        <a:t>の推進</a:t>
                      </a:r>
                      <a:endParaRPr kumimoji="1" lang="en-US" altLang="ja-JP" sz="1100" b="1" dirty="0" smtClean="0">
                        <a:solidFill>
                          <a:schemeClr val="tx1"/>
                        </a:solidFill>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698682585"/>
                  </a:ext>
                </a:extLst>
              </a:tr>
              <a:tr h="456159">
                <a:tc>
                  <a:txBody>
                    <a:bodyPr/>
                    <a:lstStyle/>
                    <a:p>
                      <a:pPr marL="0" marR="0" lvl="0" indent="0" algn="l" defTabSz="914400" rtl="0" eaLnBrk="1" fontAlgn="auto" latinLnBrk="0" hangingPunct="1">
                        <a:lnSpc>
                          <a:spcPts val="1600"/>
                        </a:lnSpc>
                        <a:spcBef>
                          <a:spcPts val="0"/>
                        </a:spcBef>
                        <a:spcAft>
                          <a:spcPts val="0"/>
                        </a:spcAft>
                        <a:buClrTx/>
                        <a:buSzTx/>
                        <a:buFontTx/>
                        <a:buNone/>
                        <a:tabLst/>
                        <a:defRPr/>
                      </a:pPr>
                      <a:r>
                        <a:rPr kumimoji="1" lang="ja-JP" altLang="en-US" sz="1600" b="1" dirty="0" smtClean="0">
                          <a:solidFill>
                            <a:schemeClr val="bg1"/>
                          </a:solidFill>
                        </a:rPr>
                        <a:t> 最終予算</a:t>
                      </a:r>
                      <a:endParaRPr kumimoji="1" lang="en-US" altLang="ja-JP" sz="1600" b="1" dirty="0" smtClean="0">
                        <a:solidFill>
                          <a:schemeClr val="bg1"/>
                        </a:solidFill>
                      </a:endParaRPr>
                    </a:p>
                    <a:p>
                      <a:pPr marL="0" marR="0" lvl="0" indent="0" algn="l" defTabSz="914400" rtl="0" eaLnBrk="1" fontAlgn="auto" latinLnBrk="0" hangingPunct="1">
                        <a:lnSpc>
                          <a:spcPts val="1600"/>
                        </a:lnSpc>
                        <a:spcBef>
                          <a:spcPts val="0"/>
                        </a:spcBef>
                        <a:spcAft>
                          <a:spcPts val="0"/>
                        </a:spcAft>
                        <a:buClrTx/>
                        <a:buSzTx/>
                        <a:buFontTx/>
                        <a:buNone/>
                        <a:tabLst/>
                        <a:defRPr/>
                      </a:pPr>
                      <a:r>
                        <a:rPr kumimoji="1" lang="zh-TW" altLang="en-US" sz="1200" b="1" dirty="0" smtClean="0">
                          <a:solidFill>
                            <a:schemeClr val="bg1"/>
                          </a:solidFill>
                          <a:latin typeface="游ゴシック" panose="020B0400000000000000" pitchFamily="50" charset="-128"/>
                          <a:ea typeface="游ゴシック" panose="020B0400000000000000" pitchFamily="50" charset="-128"/>
                        </a:rPr>
                        <a:t>（主要事業）</a:t>
                      </a:r>
                      <a:endParaRPr kumimoji="1" lang="ja-JP" altLang="en-US" sz="1600" b="1" dirty="0">
                        <a:solidFill>
                          <a:schemeClr val="bg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174625" indent="-174625"/>
                      <a:r>
                        <a:rPr kumimoji="1" lang="ja-JP" altLang="en-US" sz="1100" b="1" dirty="0" smtClean="0">
                          <a:solidFill>
                            <a:schemeClr val="tx1"/>
                          </a:solidFill>
                          <a:latin typeface="+mn-ea"/>
                          <a:ea typeface="+mn-ea"/>
                        </a:rPr>
                        <a:t>健康・栄養対策費　</a:t>
                      </a:r>
                      <a:r>
                        <a:rPr kumimoji="1" lang="ja-JP" altLang="en-US" sz="1100" b="1" baseline="0" dirty="0" smtClean="0">
                          <a:solidFill>
                            <a:schemeClr val="tx1"/>
                          </a:solidFill>
                          <a:latin typeface="+mn-ea"/>
                          <a:ea typeface="+mn-ea"/>
                        </a:rPr>
                        <a:t>　</a:t>
                      </a:r>
                      <a:r>
                        <a:rPr kumimoji="1" lang="en-US" altLang="ja-JP" sz="1100" b="1" baseline="0" dirty="0" smtClean="0">
                          <a:solidFill>
                            <a:schemeClr val="tx1"/>
                          </a:solidFill>
                          <a:latin typeface="+mn-ea"/>
                          <a:ea typeface="+mn-ea"/>
                        </a:rPr>
                        <a:t>6,042</a:t>
                      </a:r>
                      <a:r>
                        <a:rPr kumimoji="1" lang="ja-JP" altLang="en-US" sz="1100" b="1" baseline="0" dirty="0" smtClean="0">
                          <a:solidFill>
                            <a:schemeClr val="tx1"/>
                          </a:solidFill>
                          <a:latin typeface="+mn-ea"/>
                          <a:ea typeface="+mn-ea"/>
                        </a:rPr>
                        <a:t>千円　</a:t>
                      </a:r>
                      <a:endParaRPr kumimoji="1" lang="en-US" altLang="ja-JP" sz="1100" b="1" dirty="0" smtClean="0">
                        <a:solidFill>
                          <a:schemeClr val="tx1"/>
                        </a:solidFill>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519707954"/>
                  </a:ext>
                </a:extLst>
              </a:tr>
            </a:tbl>
          </a:graphicData>
        </a:graphic>
      </p:graphicFrame>
      <p:grpSp>
        <p:nvGrpSpPr>
          <p:cNvPr id="13" name="グループ化 12"/>
          <p:cNvGrpSpPr/>
          <p:nvPr/>
        </p:nvGrpSpPr>
        <p:grpSpPr>
          <a:xfrm>
            <a:off x="8338644" y="341428"/>
            <a:ext cx="1188525" cy="864000"/>
            <a:chOff x="8151251" y="1180677"/>
            <a:chExt cx="1188525" cy="864000"/>
          </a:xfrm>
        </p:grpSpPr>
        <p:sp>
          <p:nvSpPr>
            <p:cNvPr id="14" name="角丸四角形 13"/>
            <p:cNvSpPr/>
            <p:nvPr/>
          </p:nvSpPr>
          <p:spPr>
            <a:xfrm>
              <a:off x="8151251" y="1180677"/>
              <a:ext cx="1188525" cy="864000"/>
            </a:xfrm>
            <a:prstGeom prst="roundRect">
              <a:avLst/>
            </a:prstGeom>
            <a:solidFill>
              <a:schemeClr val="accent1"/>
            </a:solidFill>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grpSp>
          <p:nvGrpSpPr>
            <p:cNvPr id="15" name="グループ化 14"/>
            <p:cNvGrpSpPr/>
            <p:nvPr/>
          </p:nvGrpSpPr>
          <p:grpSpPr>
            <a:xfrm>
              <a:off x="8220636" y="1252604"/>
              <a:ext cx="1060651" cy="720145"/>
              <a:chOff x="509841" y="2804129"/>
              <a:chExt cx="1112897" cy="770916"/>
            </a:xfrm>
          </p:grpSpPr>
          <p:sp>
            <p:nvSpPr>
              <p:cNvPr id="16" name="角丸四角形 15"/>
              <p:cNvSpPr/>
              <p:nvPr/>
            </p:nvSpPr>
            <p:spPr>
              <a:xfrm>
                <a:off x="509841" y="2804129"/>
                <a:ext cx="1097299" cy="770916"/>
              </a:xfrm>
              <a:prstGeom prst="round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1200" b="1" dirty="0"/>
                  <a:t>本</a:t>
                </a:r>
                <a:r>
                  <a:rPr kumimoji="1" lang="ja-JP" altLang="en-US" sz="1200" b="1" dirty="0" smtClean="0"/>
                  <a:t>年度評価</a:t>
                </a:r>
                <a:endParaRPr kumimoji="1" lang="en-US" altLang="ja-JP" sz="1200" b="1" dirty="0" smtClean="0"/>
              </a:p>
              <a:p>
                <a:pPr algn="ctr">
                  <a:lnSpc>
                    <a:spcPts val="200"/>
                  </a:lnSpc>
                </a:pPr>
                <a:endParaRPr kumimoji="1" lang="en-US" altLang="ja-JP" sz="1200" dirty="0" smtClean="0"/>
              </a:p>
              <a:p>
                <a:pPr algn="ctr"/>
                <a:r>
                  <a:rPr kumimoji="1" lang="ja-JP" altLang="en-US" sz="1400" b="1" dirty="0"/>
                  <a:t>概ね</a:t>
                </a:r>
                <a:r>
                  <a:rPr kumimoji="1" lang="ja-JP" altLang="en-US" sz="1400" b="1" dirty="0" smtClean="0"/>
                  <a:t>予定</a:t>
                </a:r>
                <a:endParaRPr kumimoji="1" lang="en-US" altLang="ja-JP" sz="1400" b="1" dirty="0" smtClean="0"/>
              </a:p>
              <a:p>
                <a:pPr algn="ctr"/>
                <a:r>
                  <a:rPr kumimoji="1" lang="ja-JP" altLang="en-US" sz="1400" b="1" dirty="0" smtClean="0"/>
                  <a:t>どおり</a:t>
                </a:r>
                <a:endParaRPr kumimoji="1" lang="ja-JP" altLang="en-US" sz="1400" b="1" dirty="0"/>
              </a:p>
            </p:txBody>
          </p:sp>
          <p:cxnSp>
            <p:nvCxnSpPr>
              <p:cNvPr id="17" name="直線コネクタ 16"/>
              <p:cNvCxnSpPr/>
              <p:nvPr/>
            </p:nvCxnSpPr>
            <p:spPr>
              <a:xfrm>
                <a:off x="525439" y="3052293"/>
                <a:ext cx="1097299"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sp>
        <p:nvSpPr>
          <p:cNvPr id="2" name="正方形/長方形 1"/>
          <p:cNvSpPr/>
          <p:nvPr/>
        </p:nvSpPr>
        <p:spPr>
          <a:xfrm>
            <a:off x="541939" y="343106"/>
            <a:ext cx="5952989" cy="338554"/>
          </a:xfrm>
          <a:prstGeom prst="rect">
            <a:avLst/>
          </a:prstGeom>
        </p:spPr>
        <p:txBody>
          <a:bodyPr wrap="square">
            <a:spAutoFit/>
          </a:bodyPr>
          <a:lstStyle/>
          <a:p>
            <a:pPr marL="174625" lvl="0" indent="-174625" defTabSz="914400">
              <a:defRPr/>
            </a:pPr>
            <a:r>
              <a:rPr kumimoji="1" lang="ja-JP" altLang="en-US" sz="1600" b="1" dirty="0">
                <a:latin typeface="+mn-ea"/>
              </a:rPr>
              <a:t>①家庭での健康的な食生活の実践を促す</a:t>
            </a:r>
            <a:r>
              <a:rPr kumimoji="1" lang="ja-JP" altLang="en-US" sz="1600" b="1" dirty="0" smtClean="0">
                <a:latin typeface="+mn-ea"/>
              </a:rPr>
              <a:t>取組み　</a:t>
            </a:r>
            <a:r>
              <a:rPr kumimoji="1" lang="en-US" altLang="ja-JP" sz="1600" b="1" dirty="0" smtClean="0">
                <a:latin typeface="+mn-ea"/>
              </a:rPr>
              <a:t>P31</a:t>
            </a:r>
            <a:r>
              <a:rPr kumimoji="1" lang="ja-JP" altLang="en-US" sz="1600" b="1" dirty="0" smtClean="0">
                <a:latin typeface="+mn-ea"/>
              </a:rPr>
              <a:t> 　</a:t>
            </a:r>
            <a:endParaRPr kumimoji="1" lang="en-US" altLang="ja-JP" sz="1600" b="1" dirty="0" smtClean="0">
              <a:latin typeface="+mn-ea"/>
            </a:endParaRPr>
          </a:p>
        </p:txBody>
      </p:sp>
      <p:sp>
        <p:nvSpPr>
          <p:cNvPr id="23" name="Rectangle 1"/>
          <p:cNvSpPr>
            <a:spLocks noChangeArrowheads="1"/>
          </p:cNvSpPr>
          <p:nvPr/>
        </p:nvSpPr>
        <p:spPr bwMode="auto">
          <a:xfrm>
            <a:off x="286447" y="143010"/>
            <a:ext cx="2201259"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lang="en-US" altLang="ja-JP" sz="1600" b="1" dirty="0" smtClean="0">
                <a:latin typeface="+mn-ea"/>
                <a:cs typeface="Times New Roman" panose="02020603050405020304" pitchFamily="18" charset="0"/>
              </a:rPr>
              <a:t>【</a:t>
            </a:r>
            <a:r>
              <a:rPr lang="ja-JP" altLang="en-US" sz="1600" b="1" dirty="0" smtClean="0">
                <a:latin typeface="+mn-ea"/>
                <a:cs typeface="Times New Roman" panose="02020603050405020304" pitchFamily="18" charset="0"/>
              </a:rPr>
              <a:t>具体的な取組み</a:t>
            </a:r>
            <a:r>
              <a:rPr kumimoji="0" lang="en-US" altLang="ja-JP" sz="1600" b="1" i="0" u="none" strike="noStrike" cap="none" normalizeH="0" baseline="0" dirty="0" smtClean="0">
                <a:ln>
                  <a:noFill/>
                </a:ln>
                <a:solidFill>
                  <a:schemeClr val="tx1"/>
                </a:solidFill>
                <a:effectLst/>
                <a:latin typeface="+mn-ea"/>
                <a:cs typeface="Times New Roman" panose="02020603050405020304" pitchFamily="18" charset="0"/>
              </a:rPr>
              <a:t>】</a:t>
            </a:r>
            <a:endParaRPr kumimoji="0" lang="ja-JP" altLang="ja-JP" sz="3600" b="0" i="0" u="none" strike="noStrike" cap="none" normalizeH="0" baseline="0" dirty="0" smtClean="0">
              <a:ln>
                <a:noFill/>
              </a:ln>
              <a:solidFill>
                <a:schemeClr val="tx1"/>
              </a:solidFill>
              <a:effectLst/>
              <a:latin typeface="+mn-ea"/>
            </a:endParaRPr>
          </a:p>
        </p:txBody>
      </p:sp>
      <p:graphicFrame>
        <p:nvGraphicFramePr>
          <p:cNvPr id="11" name="表 10"/>
          <p:cNvGraphicFramePr>
            <a:graphicFrameLocks noGrp="1"/>
          </p:cNvGraphicFramePr>
          <p:nvPr>
            <p:extLst>
              <p:ext uri="{D42A27DB-BD31-4B8C-83A1-F6EECF244321}">
                <p14:modId xmlns:p14="http://schemas.microsoft.com/office/powerpoint/2010/main" val="3181882509"/>
              </p:ext>
            </p:extLst>
          </p:nvPr>
        </p:nvGraphicFramePr>
        <p:xfrm>
          <a:off x="632999" y="4086390"/>
          <a:ext cx="8640001" cy="2585720"/>
        </p:xfrm>
        <a:graphic>
          <a:graphicData uri="http://schemas.openxmlformats.org/drawingml/2006/table">
            <a:tbl>
              <a:tblPr firstRow="1" bandRow="1">
                <a:tableStyleId>{5C22544A-7EE6-4342-B048-85BDC9FD1C3A}</a:tableStyleId>
              </a:tblPr>
              <a:tblGrid>
                <a:gridCol w="1259037">
                  <a:extLst>
                    <a:ext uri="{9D8B030D-6E8A-4147-A177-3AD203B41FA5}">
                      <a16:colId xmlns:a16="http://schemas.microsoft.com/office/drawing/2014/main" val="528851062"/>
                    </a:ext>
                  </a:extLst>
                </a:gridCol>
                <a:gridCol w="7380964">
                  <a:extLst>
                    <a:ext uri="{9D8B030D-6E8A-4147-A177-3AD203B41FA5}">
                      <a16:colId xmlns:a16="http://schemas.microsoft.com/office/drawing/2014/main" val="89849022"/>
                    </a:ext>
                  </a:extLst>
                </a:gridCol>
              </a:tblGrid>
              <a:tr h="720446">
                <a:tc>
                  <a:txBody>
                    <a:bodyPr/>
                    <a:lstStyle/>
                    <a:p>
                      <a:pPr marL="0" marR="0" lvl="0" indent="0" algn="l" defTabSz="914400" rtl="0" eaLnBrk="1" fontAlgn="auto" latinLnBrk="0" hangingPunct="1">
                        <a:lnSpc>
                          <a:spcPts val="1600"/>
                        </a:lnSpc>
                        <a:spcBef>
                          <a:spcPts val="0"/>
                        </a:spcBef>
                        <a:spcAft>
                          <a:spcPts val="0"/>
                        </a:spcAft>
                        <a:buClrTx/>
                        <a:buSzTx/>
                        <a:buFontTx/>
                        <a:buNone/>
                        <a:tabLst/>
                        <a:defRPr/>
                      </a:pPr>
                      <a:r>
                        <a:rPr kumimoji="1" lang="ja-JP" altLang="en-US" sz="1600" b="1" i="0" u="none" strike="noStrike" kern="1200" cap="none" spc="0" normalizeH="0" baseline="0" noProof="0" dirty="0" smtClean="0">
                          <a:ln>
                            <a:noFill/>
                          </a:ln>
                          <a:solidFill>
                            <a:schemeClr val="bg1"/>
                          </a:solidFill>
                          <a:effectLst/>
                          <a:uLnTx/>
                          <a:uFillTx/>
                          <a:latin typeface="+mn-lt"/>
                          <a:ea typeface="+mn-ea"/>
                          <a:cs typeface="+mn-cs"/>
                        </a:rPr>
                        <a:t>本年度の     </a:t>
                      </a:r>
                      <a:endParaRPr kumimoji="1" lang="en-US" altLang="ja-JP" sz="1600" b="1" i="0" u="none" strike="noStrike" kern="1200" cap="none" spc="0" normalizeH="0" baseline="0" noProof="0" dirty="0" smtClean="0">
                        <a:ln>
                          <a:noFill/>
                        </a:ln>
                        <a:solidFill>
                          <a:schemeClr val="bg1"/>
                        </a:solidFill>
                        <a:effectLst/>
                        <a:uLnTx/>
                        <a:uFillTx/>
                        <a:latin typeface="+mn-lt"/>
                        <a:ea typeface="+mn-ea"/>
                        <a:cs typeface="+mn-cs"/>
                      </a:endParaRPr>
                    </a:p>
                    <a:p>
                      <a:pPr marL="0" marR="0" lvl="0" indent="0" algn="l" defTabSz="914400" rtl="0" eaLnBrk="1" fontAlgn="auto" latinLnBrk="0" hangingPunct="1">
                        <a:lnSpc>
                          <a:spcPts val="1600"/>
                        </a:lnSpc>
                        <a:spcBef>
                          <a:spcPts val="0"/>
                        </a:spcBef>
                        <a:spcAft>
                          <a:spcPts val="0"/>
                        </a:spcAft>
                        <a:buClrTx/>
                        <a:buSzTx/>
                        <a:buFontTx/>
                        <a:buNone/>
                        <a:tabLst/>
                        <a:defRPr/>
                      </a:pPr>
                      <a:r>
                        <a:rPr kumimoji="1" lang="ja-JP" altLang="en-US" sz="1600" b="1" i="0" u="none" strike="noStrike" kern="1200" cap="none" spc="0" normalizeH="0" baseline="0" noProof="0" dirty="0" smtClean="0">
                          <a:ln>
                            <a:noFill/>
                          </a:ln>
                          <a:solidFill>
                            <a:schemeClr val="bg1"/>
                          </a:solidFill>
                          <a:effectLst/>
                          <a:uLnTx/>
                          <a:uFillTx/>
                          <a:latin typeface="+mn-lt"/>
                          <a:ea typeface="+mn-ea"/>
                          <a:cs typeface="+mn-cs"/>
                        </a:rPr>
                        <a:t>取組</a:t>
                      </a:r>
                      <a:endParaRPr kumimoji="1" lang="ja-JP" altLang="en-US" sz="1600" b="1" i="0" u="none" strike="noStrike" kern="1200" cap="none" spc="0" normalizeH="0" baseline="0" noProof="0" dirty="0">
                        <a:ln>
                          <a:noFill/>
                        </a:ln>
                        <a:solidFill>
                          <a:schemeClr val="bg1"/>
                        </a:solidFill>
                        <a:effectLst/>
                        <a:uLnTx/>
                        <a:uFillTx/>
                        <a:latin typeface="+mn-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174625" indent="-174625"/>
                      <a:r>
                        <a:rPr kumimoji="1" lang="en-US" altLang="ja-JP" sz="1200" b="1" u="none" dirty="0" smtClean="0">
                          <a:solidFill>
                            <a:schemeClr val="tx1"/>
                          </a:solidFill>
                          <a:latin typeface="+mn-ea"/>
                          <a:ea typeface="+mn-ea"/>
                        </a:rPr>
                        <a:t>《</a:t>
                      </a:r>
                      <a:r>
                        <a:rPr kumimoji="1" lang="ja-JP" altLang="en-US" sz="1200" b="1" u="sng" dirty="0" smtClean="0">
                          <a:solidFill>
                            <a:schemeClr val="tx1"/>
                          </a:solidFill>
                          <a:latin typeface="+mn-ea"/>
                          <a:ea typeface="+mn-ea"/>
                        </a:rPr>
                        <a:t>地域等での共食の推進</a:t>
                      </a:r>
                      <a:r>
                        <a:rPr kumimoji="1" lang="en-US" altLang="ja-JP" sz="1200" b="1" u="none" dirty="0" smtClean="0">
                          <a:solidFill>
                            <a:schemeClr val="tx1"/>
                          </a:solidFill>
                          <a:latin typeface="+mn-ea"/>
                          <a:ea typeface="+mn-ea"/>
                        </a:rPr>
                        <a:t>》</a:t>
                      </a:r>
                    </a:p>
                    <a:p>
                      <a:pPr marL="174625" indent="-174625"/>
                      <a:r>
                        <a:rPr kumimoji="1" lang="ja-JP" altLang="en-US" sz="1100" b="1" u="none" dirty="0" smtClean="0">
                          <a:solidFill>
                            <a:schemeClr val="tx1"/>
                          </a:solidFill>
                          <a:latin typeface="+mn-ea"/>
                          <a:ea typeface="+mn-ea"/>
                        </a:rPr>
                        <a:t>■新子育て支援交付金の優先配分枠に、居場所づくり事業を位置づけ、子ども食堂など居場所の</a:t>
                      </a:r>
                      <a:endParaRPr kumimoji="1" lang="en-US" altLang="ja-JP" sz="1100" b="1" u="none" dirty="0" smtClean="0">
                        <a:solidFill>
                          <a:schemeClr val="tx1"/>
                        </a:solidFill>
                        <a:latin typeface="+mn-ea"/>
                        <a:ea typeface="+mn-ea"/>
                      </a:endParaRPr>
                    </a:p>
                    <a:p>
                      <a:pPr marL="174625" indent="-174625"/>
                      <a:r>
                        <a:rPr kumimoji="1" lang="ja-JP" altLang="en-US" sz="1100" b="1" u="none" dirty="0" smtClean="0">
                          <a:solidFill>
                            <a:schemeClr val="tx1"/>
                          </a:solidFill>
                          <a:latin typeface="+mn-ea"/>
                          <a:ea typeface="+mn-ea"/>
                        </a:rPr>
                        <a:t>　整備を行う市町村を支援</a:t>
                      </a:r>
                      <a:endParaRPr kumimoji="1" lang="en-US" altLang="ja-JP" sz="1100" b="1" u="none" dirty="0" smtClean="0">
                        <a:solidFill>
                          <a:schemeClr val="tx1"/>
                        </a:solidFill>
                        <a:latin typeface="+mn-ea"/>
                        <a:ea typeface="+mn-ea"/>
                      </a:endParaRPr>
                    </a:p>
                    <a:p>
                      <a:pPr marL="174625" indent="-174625"/>
                      <a:r>
                        <a:rPr kumimoji="1" lang="en-US" altLang="ja-JP" sz="1200" b="1" u="none" dirty="0" smtClean="0">
                          <a:solidFill>
                            <a:schemeClr val="tx1"/>
                          </a:solidFill>
                          <a:latin typeface="+mn-ea"/>
                          <a:ea typeface="+mn-ea"/>
                        </a:rPr>
                        <a:t>《</a:t>
                      </a:r>
                      <a:r>
                        <a:rPr kumimoji="1" lang="ja-JP" altLang="en-US" sz="1200" b="1" u="sng" dirty="0" smtClean="0">
                          <a:solidFill>
                            <a:schemeClr val="tx1"/>
                          </a:solidFill>
                          <a:latin typeface="+mn-ea"/>
                          <a:ea typeface="+mn-ea"/>
                        </a:rPr>
                        <a:t>身近な地域で相談できる体制の推進</a:t>
                      </a:r>
                      <a:r>
                        <a:rPr kumimoji="1" lang="en-US" altLang="ja-JP" sz="1200" b="1" u="none" dirty="0" smtClean="0">
                          <a:solidFill>
                            <a:schemeClr val="tx1"/>
                          </a:solidFill>
                          <a:latin typeface="+mn-ea"/>
                          <a:ea typeface="+mn-ea"/>
                        </a:rPr>
                        <a:t>》</a:t>
                      </a:r>
                    </a:p>
                    <a:p>
                      <a:pPr marL="174625" indent="-174625"/>
                      <a:r>
                        <a:rPr kumimoji="1" lang="ja-JP" altLang="en-US" sz="1100" b="1" u="none" dirty="0" smtClean="0">
                          <a:solidFill>
                            <a:schemeClr val="tx1"/>
                          </a:solidFill>
                          <a:latin typeface="+mn-ea"/>
                          <a:ea typeface="+mn-ea"/>
                        </a:rPr>
                        <a:t>■大阪府栄養士会と連携し、栄養ケアサービスを提供する拠点を整備</a:t>
                      </a:r>
                      <a:endParaRPr kumimoji="1" lang="en-US" altLang="ja-JP" sz="1100" b="1" u="none" dirty="0" smtClean="0">
                        <a:solidFill>
                          <a:schemeClr val="tx1"/>
                        </a:solidFill>
                        <a:latin typeface="+mn-ea"/>
                        <a:ea typeface="+mn-ea"/>
                      </a:endParaRPr>
                    </a:p>
                    <a:p>
                      <a:pPr marL="174625" indent="-174625"/>
                      <a:r>
                        <a:rPr kumimoji="1" lang="ja-JP" altLang="en-US" sz="1100" b="1" u="none" dirty="0" smtClean="0">
                          <a:solidFill>
                            <a:schemeClr val="tx1"/>
                          </a:solidFill>
                          <a:latin typeface="+mn-ea"/>
                          <a:ea typeface="+mn-ea"/>
                        </a:rPr>
                        <a:t>　大阪府栄養士会登録栄養ケアチーム</a:t>
                      </a:r>
                      <a:r>
                        <a:rPr kumimoji="1" lang="en-US" altLang="ja-JP" sz="1100" b="1" u="none" dirty="0" smtClean="0">
                          <a:solidFill>
                            <a:schemeClr val="tx1"/>
                          </a:solidFill>
                          <a:latin typeface="+mn-ea"/>
                          <a:ea typeface="+mn-ea"/>
                        </a:rPr>
                        <a:t>16</a:t>
                      </a:r>
                      <a:r>
                        <a:rPr kumimoji="1" lang="ja-JP" altLang="en-US" sz="1100" b="1" u="none" dirty="0" smtClean="0">
                          <a:solidFill>
                            <a:schemeClr val="tx1"/>
                          </a:solidFill>
                          <a:latin typeface="+mn-ea"/>
                          <a:ea typeface="+mn-ea"/>
                        </a:rPr>
                        <a:t>団体</a:t>
                      </a:r>
                      <a:endParaRPr kumimoji="1" lang="en-US" altLang="ja-JP" sz="1100" b="1" u="none" dirty="0" smtClean="0">
                        <a:solidFill>
                          <a:schemeClr val="tx1"/>
                        </a:solidFill>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63861721"/>
                  </a:ext>
                </a:extLst>
              </a:tr>
              <a:tr h="352893">
                <a:tc>
                  <a:txBody>
                    <a:bodyPr/>
                    <a:lstStyle/>
                    <a:p>
                      <a:pPr marL="0" marR="0" lvl="0" indent="0" algn="l" defTabSz="914400" rtl="0" eaLnBrk="1" fontAlgn="auto" latinLnBrk="0" hangingPunct="1">
                        <a:lnSpc>
                          <a:spcPts val="1600"/>
                        </a:lnSpc>
                        <a:spcBef>
                          <a:spcPts val="0"/>
                        </a:spcBef>
                        <a:spcAft>
                          <a:spcPts val="0"/>
                        </a:spcAft>
                        <a:buClrTx/>
                        <a:buSzTx/>
                        <a:buFontTx/>
                        <a:buNone/>
                        <a:tabLst/>
                        <a:defRPr/>
                      </a:pPr>
                      <a:r>
                        <a:rPr kumimoji="1" lang="ja-JP" altLang="en-US" sz="1600" b="1" dirty="0" smtClean="0">
                          <a:solidFill>
                            <a:schemeClr val="bg1"/>
                          </a:solidFill>
                        </a:rPr>
                        <a:t> 今後の</a:t>
                      </a:r>
                      <a:endParaRPr kumimoji="1" lang="en-US" altLang="ja-JP" sz="1600" b="1" dirty="0" smtClean="0">
                        <a:solidFill>
                          <a:schemeClr val="bg1"/>
                        </a:solidFill>
                      </a:endParaRPr>
                    </a:p>
                    <a:p>
                      <a:pPr marL="0" marR="0" lvl="0" indent="0" algn="l" defTabSz="914400" rtl="0" eaLnBrk="1" fontAlgn="auto" latinLnBrk="0" hangingPunct="1">
                        <a:lnSpc>
                          <a:spcPts val="1600"/>
                        </a:lnSpc>
                        <a:spcBef>
                          <a:spcPts val="0"/>
                        </a:spcBef>
                        <a:spcAft>
                          <a:spcPts val="0"/>
                        </a:spcAft>
                        <a:buClrTx/>
                        <a:buSzTx/>
                        <a:buFontTx/>
                        <a:buNone/>
                        <a:tabLst/>
                        <a:defRPr/>
                      </a:pPr>
                      <a:r>
                        <a:rPr kumimoji="1" lang="ja-JP" altLang="en-US" sz="1600" b="1" dirty="0" smtClean="0">
                          <a:solidFill>
                            <a:schemeClr val="bg1"/>
                          </a:solidFill>
                        </a:rPr>
                        <a:t> 取組予定</a:t>
                      </a:r>
                      <a:endParaRPr kumimoji="1" lang="ja-JP" altLang="en-US" dirty="0">
                        <a:solidFill>
                          <a:schemeClr val="bg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174625" indent="-174625"/>
                      <a:r>
                        <a:rPr kumimoji="1" lang="en-US" altLang="ja-JP" sz="1200" b="1" u="none" dirty="0" smtClean="0">
                          <a:solidFill>
                            <a:schemeClr val="tx1"/>
                          </a:solidFill>
                          <a:latin typeface="+mn-ea"/>
                          <a:ea typeface="+mn-ea"/>
                        </a:rPr>
                        <a:t>《</a:t>
                      </a:r>
                      <a:r>
                        <a:rPr kumimoji="1" lang="ja-JP" altLang="en-US" sz="1200" b="1" u="sng" dirty="0" smtClean="0">
                          <a:solidFill>
                            <a:schemeClr val="tx1"/>
                          </a:solidFill>
                          <a:latin typeface="+mn-ea"/>
                          <a:ea typeface="+mn-ea"/>
                        </a:rPr>
                        <a:t>課題</a:t>
                      </a:r>
                      <a:r>
                        <a:rPr kumimoji="1" lang="en-US" altLang="ja-JP" sz="1200" b="1" u="none" dirty="0" smtClean="0">
                          <a:solidFill>
                            <a:schemeClr val="tx1"/>
                          </a:solidFill>
                          <a:latin typeface="+mn-ea"/>
                          <a:ea typeface="+mn-ea"/>
                        </a:rPr>
                        <a:t>》</a:t>
                      </a:r>
                      <a:endParaRPr kumimoji="1" lang="ja-JP" altLang="en-US" sz="1200" b="1" dirty="0" smtClean="0">
                        <a:solidFill>
                          <a:schemeClr val="tx1"/>
                        </a:solidFill>
                        <a:latin typeface="+mn-ea"/>
                        <a:ea typeface="+mn-ea"/>
                      </a:endParaRPr>
                    </a:p>
                    <a:p>
                      <a:pPr marL="174625" indent="-174625"/>
                      <a:r>
                        <a:rPr kumimoji="1" lang="ja-JP" altLang="en-US" sz="1100" b="1" dirty="0" smtClean="0">
                          <a:solidFill>
                            <a:schemeClr val="tx1"/>
                          </a:solidFill>
                          <a:latin typeface="+mn-ea"/>
                          <a:ea typeface="+mn-ea"/>
                        </a:rPr>
                        <a:t>■市町村及び関係団体の取組把握、連携強化</a:t>
                      </a:r>
                    </a:p>
                    <a:p>
                      <a:pPr marL="174625" indent="-174625"/>
                      <a:r>
                        <a:rPr kumimoji="1" lang="en-US" altLang="ja-JP" sz="1200" b="1" u="none" dirty="0" smtClean="0">
                          <a:solidFill>
                            <a:schemeClr val="tx1"/>
                          </a:solidFill>
                          <a:latin typeface="+mn-ea"/>
                          <a:ea typeface="+mn-ea"/>
                        </a:rPr>
                        <a:t>《</a:t>
                      </a:r>
                      <a:r>
                        <a:rPr kumimoji="1" lang="ja-JP" altLang="en-US" sz="1200" b="1" u="sng" dirty="0" smtClean="0">
                          <a:solidFill>
                            <a:schemeClr val="tx1"/>
                          </a:solidFill>
                          <a:latin typeface="+mn-ea"/>
                          <a:ea typeface="+mn-ea"/>
                        </a:rPr>
                        <a:t>次年度の主な取組み</a:t>
                      </a:r>
                      <a:r>
                        <a:rPr kumimoji="1" lang="en-US" altLang="ja-JP" sz="1200" b="1" u="none" dirty="0" smtClean="0">
                          <a:solidFill>
                            <a:schemeClr val="tx1"/>
                          </a:solidFill>
                          <a:latin typeface="+mn-ea"/>
                          <a:ea typeface="+mn-ea"/>
                        </a:rPr>
                        <a:t>》</a:t>
                      </a:r>
                      <a:endParaRPr kumimoji="1" lang="ja-JP" altLang="en-US" sz="1200" b="1" dirty="0" smtClean="0">
                        <a:solidFill>
                          <a:schemeClr val="tx1"/>
                        </a:solidFill>
                        <a:latin typeface="+mn-ea"/>
                        <a:ea typeface="+mn-ea"/>
                      </a:endParaRPr>
                    </a:p>
                    <a:p>
                      <a:pPr marL="174625" indent="-174625"/>
                      <a:r>
                        <a:rPr kumimoji="1" lang="ja-JP" altLang="en-US" sz="1100" b="1" dirty="0" smtClean="0">
                          <a:solidFill>
                            <a:schemeClr val="tx1"/>
                          </a:solidFill>
                          <a:latin typeface="+mn-ea"/>
                          <a:ea typeface="+mn-ea"/>
                        </a:rPr>
                        <a:t>■市町村及び関係団体との連携を強化し、健診やイベント等の機会で共食を啓発</a:t>
                      </a:r>
                    </a:p>
                    <a:p>
                      <a:pPr marL="174625" indent="-174625"/>
                      <a:r>
                        <a:rPr kumimoji="1" lang="ja-JP" altLang="en-US" sz="1100" b="1" dirty="0" smtClean="0">
                          <a:solidFill>
                            <a:schemeClr val="tx1"/>
                          </a:solidFill>
                          <a:latin typeface="+mn-ea"/>
                          <a:ea typeface="+mn-ea"/>
                        </a:rPr>
                        <a:t>■府保健所における在宅栄養ケアに関する医師会・栄養士会等関係機関との連携推進・横展開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698682585"/>
                  </a:ext>
                </a:extLst>
              </a:tr>
              <a:tr h="451843">
                <a:tc>
                  <a:txBody>
                    <a:bodyPr/>
                    <a:lstStyle/>
                    <a:p>
                      <a:pPr marL="0" marR="0" lvl="0" indent="0" algn="l" defTabSz="914400" rtl="0" eaLnBrk="1" fontAlgn="auto" latinLnBrk="0" hangingPunct="1">
                        <a:lnSpc>
                          <a:spcPts val="1600"/>
                        </a:lnSpc>
                        <a:spcBef>
                          <a:spcPts val="0"/>
                        </a:spcBef>
                        <a:spcAft>
                          <a:spcPts val="0"/>
                        </a:spcAft>
                        <a:buClrTx/>
                        <a:buSzTx/>
                        <a:buFontTx/>
                        <a:buNone/>
                        <a:tabLst/>
                        <a:defRPr/>
                      </a:pPr>
                      <a:r>
                        <a:rPr kumimoji="1" lang="ja-JP" altLang="en-US" sz="1600" b="1" dirty="0" smtClean="0">
                          <a:solidFill>
                            <a:schemeClr val="bg1"/>
                          </a:solidFill>
                        </a:rPr>
                        <a:t> 最終予算</a:t>
                      </a:r>
                      <a:endParaRPr kumimoji="1" lang="en-US" altLang="ja-JP" sz="1600" b="1" dirty="0" smtClean="0">
                        <a:solidFill>
                          <a:schemeClr val="bg1"/>
                        </a:solidFill>
                      </a:endParaRPr>
                    </a:p>
                    <a:p>
                      <a:pPr marL="0" marR="0" lvl="0" indent="0" algn="l" defTabSz="914400" rtl="0" eaLnBrk="1" fontAlgn="auto" latinLnBrk="0" hangingPunct="1">
                        <a:lnSpc>
                          <a:spcPts val="1600"/>
                        </a:lnSpc>
                        <a:spcBef>
                          <a:spcPts val="0"/>
                        </a:spcBef>
                        <a:spcAft>
                          <a:spcPts val="0"/>
                        </a:spcAft>
                        <a:buClrTx/>
                        <a:buSzTx/>
                        <a:buFontTx/>
                        <a:buNone/>
                        <a:tabLst/>
                        <a:defRPr/>
                      </a:pPr>
                      <a:r>
                        <a:rPr kumimoji="1" lang="zh-TW" altLang="en-US" sz="1200" b="1" i="0" u="none" strike="noStrike" kern="1200" cap="none" spc="0" normalizeH="0" baseline="0" noProof="0" dirty="0" smtClean="0">
                          <a:ln>
                            <a:noFill/>
                          </a:ln>
                          <a:solidFill>
                            <a:schemeClr val="bg1"/>
                          </a:solidFill>
                          <a:effectLst/>
                          <a:uLnTx/>
                          <a:uFillTx/>
                          <a:latin typeface="游ゴシック" panose="020B0400000000000000" pitchFamily="50" charset="-128"/>
                          <a:ea typeface="游ゴシック" panose="020B0400000000000000" pitchFamily="50" charset="-128"/>
                          <a:cs typeface="+mn-cs"/>
                        </a:rPr>
                        <a:t>（主要事業）</a:t>
                      </a:r>
                      <a:endParaRPr kumimoji="1" lang="ja-JP" altLang="en-US" sz="1600" b="1" dirty="0">
                        <a:solidFill>
                          <a:schemeClr val="bg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174625" indent="-174625"/>
                      <a:r>
                        <a:rPr kumimoji="1" lang="ja-JP" altLang="en-US" sz="1100" b="1" dirty="0" smtClean="0">
                          <a:solidFill>
                            <a:schemeClr val="tx1"/>
                          </a:solidFill>
                          <a:latin typeface="+mn-ea"/>
                          <a:ea typeface="+mn-ea"/>
                        </a:rPr>
                        <a:t>健康・栄養対策費　</a:t>
                      </a:r>
                      <a:r>
                        <a:rPr kumimoji="1" lang="en-US" altLang="ja-JP" sz="1100" b="1" baseline="0" dirty="0" smtClean="0">
                          <a:solidFill>
                            <a:schemeClr val="tx1"/>
                          </a:solidFill>
                          <a:latin typeface="+mn-ea"/>
                          <a:ea typeface="+mn-ea"/>
                        </a:rPr>
                        <a:t>6,042</a:t>
                      </a:r>
                      <a:r>
                        <a:rPr kumimoji="1" lang="ja-JP" altLang="en-US" sz="1100" b="1" baseline="0" dirty="0" smtClean="0">
                          <a:solidFill>
                            <a:schemeClr val="tx1"/>
                          </a:solidFill>
                          <a:latin typeface="+mn-ea"/>
                          <a:ea typeface="+mn-ea"/>
                        </a:rPr>
                        <a:t>千円　（再掲）</a:t>
                      </a:r>
                      <a:endParaRPr kumimoji="1" lang="en-US" altLang="ja-JP" sz="1100" b="1" dirty="0" smtClean="0">
                        <a:solidFill>
                          <a:schemeClr val="tx1"/>
                        </a:solidFill>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519707954"/>
                  </a:ext>
                </a:extLst>
              </a:tr>
            </a:tbl>
          </a:graphicData>
        </a:graphic>
      </p:graphicFrame>
      <p:sp>
        <p:nvSpPr>
          <p:cNvPr id="12" name="正方形/長方形 11"/>
          <p:cNvSpPr/>
          <p:nvPr/>
        </p:nvSpPr>
        <p:spPr>
          <a:xfrm>
            <a:off x="541941" y="3797297"/>
            <a:ext cx="6988412" cy="338554"/>
          </a:xfrm>
          <a:prstGeom prst="rect">
            <a:avLst/>
          </a:prstGeom>
        </p:spPr>
        <p:txBody>
          <a:bodyPr wrap="square">
            <a:spAutoFit/>
          </a:bodyPr>
          <a:lstStyle/>
          <a:p>
            <a:pPr marL="174625" lvl="0" indent="-174625" defTabSz="914400">
              <a:defRPr/>
            </a:pPr>
            <a:r>
              <a:rPr kumimoji="1" lang="ja-JP" altLang="en-US" sz="1600" b="1" dirty="0">
                <a:latin typeface="+mn-ea"/>
              </a:rPr>
              <a:t>②多様な暮らしに対応した豊かな食体験につながる</a:t>
            </a:r>
            <a:r>
              <a:rPr kumimoji="1" lang="ja-JP" altLang="en-US" sz="1600" b="1" dirty="0" smtClean="0">
                <a:latin typeface="+mn-ea"/>
              </a:rPr>
              <a:t>取組み　</a:t>
            </a:r>
            <a:r>
              <a:rPr kumimoji="1" lang="en-US" altLang="ja-JP" sz="1600" b="1" dirty="0" smtClean="0">
                <a:latin typeface="+mn-ea"/>
              </a:rPr>
              <a:t>P32</a:t>
            </a:r>
            <a:endParaRPr kumimoji="1" lang="en-US" altLang="ja-JP" sz="1600" b="1" u="sng" dirty="0">
              <a:latin typeface="+mn-ea"/>
            </a:endParaRPr>
          </a:p>
        </p:txBody>
      </p:sp>
      <p:grpSp>
        <p:nvGrpSpPr>
          <p:cNvPr id="18" name="グループ化 17"/>
          <p:cNvGrpSpPr/>
          <p:nvPr/>
        </p:nvGrpSpPr>
        <p:grpSpPr>
          <a:xfrm>
            <a:off x="8336658" y="3772057"/>
            <a:ext cx="1188525" cy="864000"/>
            <a:chOff x="8151251" y="1180677"/>
            <a:chExt cx="1188525" cy="864000"/>
          </a:xfrm>
        </p:grpSpPr>
        <p:sp>
          <p:nvSpPr>
            <p:cNvPr id="19" name="角丸四角形 18"/>
            <p:cNvSpPr/>
            <p:nvPr/>
          </p:nvSpPr>
          <p:spPr>
            <a:xfrm>
              <a:off x="8151251" y="1180677"/>
              <a:ext cx="1188525" cy="864000"/>
            </a:xfrm>
            <a:prstGeom prst="roundRect">
              <a:avLst/>
            </a:prstGeom>
            <a:solidFill>
              <a:schemeClr val="accent1"/>
            </a:solidFill>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grpSp>
          <p:nvGrpSpPr>
            <p:cNvPr id="20" name="グループ化 19"/>
            <p:cNvGrpSpPr/>
            <p:nvPr/>
          </p:nvGrpSpPr>
          <p:grpSpPr>
            <a:xfrm>
              <a:off x="8220636" y="1252604"/>
              <a:ext cx="1060651" cy="720145"/>
              <a:chOff x="509841" y="2804129"/>
              <a:chExt cx="1112897" cy="770916"/>
            </a:xfrm>
          </p:grpSpPr>
          <p:sp>
            <p:nvSpPr>
              <p:cNvPr id="21" name="角丸四角形 20"/>
              <p:cNvSpPr/>
              <p:nvPr/>
            </p:nvSpPr>
            <p:spPr>
              <a:xfrm>
                <a:off x="509841" y="2804129"/>
                <a:ext cx="1097299" cy="770916"/>
              </a:xfrm>
              <a:prstGeom prst="round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1200" b="1" dirty="0"/>
                  <a:t>本</a:t>
                </a:r>
                <a:r>
                  <a:rPr kumimoji="1" lang="ja-JP" altLang="en-US" sz="1200" b="1" dirty="0" smtClean="0"/>
                  <a:t>年度評価</a:t>
                </a:r>
                <a:endParaRPr kumimoji="1" lang="en-US" altLang="ja-JP" sz="1200" b="1" dirty="0" smtClean="0"/>
              </a:p>
              <a:p>
                <a:pPr algn="ctr">
                  <a:lnSpc>
                    <a:spcPts val="200"/>
                  </a:lnSpc>
                </a:pPr>
                <a:endParaRPr kumimoji="1" lang="en-US" altLang="ja-JP" sz="1200" dirty="0" smtClean="0"/>
              </a:p>
              <a:p>
                <a:pPr algn="ctr"/>
                <a:r>
                  <a:rPr kumimoji="1" lang="ja-JP" altLang="en-US" sz="1400" b="1" dirty="0"/>
                  <a:t>概ね</a:t>
                </a:r>
                <a:r>
                  <a:rPr kumimoji="1" lang="ja-JP" altLang="en-US" sz="1400" b="1" dirty="0" smtClean="0"/>
                  <a:t>予定</a:t>
                </a:r>
                <a:endParaRPr kumimoji="1" lang="en-US" altLang="ja-JP" sz="1400" b="1" dirty="0" smtClean="0"/>
              </a:p>
              <a:p>
                <a:pPr algn="ctr"/>
                <a:r>
                  <a:rPr kumimoji="1" lang="ja-JP" altLang="en-US" sz="1400" b="1" dirty="0" smtClean="0"/>
                  <a:t>どおり</a:t>
                </a:r>
                <a:endParaRPr kumimoji="1" lang="ja-JP" altLang="en-US" sz="1400" b="1" dirty="0"/>
              </a:p>
            </p:txBody>
          </p:sp>
          <p:cxnSp>
            <p:nvCxnSpPr>
              <p:cNvPr id="22" name="直線コネクタ 21"/>
              <p:cNvCxnSpPr/>
              <p:nvPr/>
            </p:nvCxnSpPr>
            <p:spPr>
              <a:xfrm>
                <a:off x="525439" y="3052293"/>
                <a:ext cx="1097299"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spTree>
    <p:extLst>
      <p:ext uri="{BB962C8B-B14F-4D97-AF65-F5344CB8AC3E}">
        <p14:creationId xmlns:p14="http://schemas.microsoft.com/office/powerpoint/2010/main" val="179905973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角丸四角形 10"/>
          <p:cNvSpPr/>
          <p:nvPr/>
        </p:nvSpPr>
        <p:spPr>
          <a:xfrm>
            <a:off x="2459864" y="3293333"/>
            <a:ext cx="2343956" cy="382275"/>
          </a:xfrm>
          <a:prstGeom prst="roundRect">
            <a:avLst/>
          </a:prstGeom>
          <a:ln>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600" dirty="0" smtClean="0"/>
              <a:t>概ね予定どおり</a:t>
            </a:r>
            <a:endParaRPr kumimoji="1" lang="ja-JP" altLang="en-US" sz="1600" dirty="0"/>
          </a:p>
        </p:txBody>
      </p:sp>
      <p:sp>
        <p:nvSpPr>
          <p:cNvPr id="12" name="角丸四角形 11"/>
          <p:cNvSpPr/>
          <p:nvPr/>
        </p:nvSpPr>
        <p:spPr>
          <a:xfrm>
            <a:off x="2459864" y="6068371"/>
            <a:ext cx="2343956" cy="382275"/>
          </a:xfrm>
          <a:prstGeom prst="roundRect">
            <a:avLst/>
          </a:prstGeom>
          <a:ln>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600" dirty="0" smtClean="0"/>
              <a:t>概ね予定どおり</a:t>
            </a:r>
            <a:endParaRPr kumimoji="1" lang="ja-JP" altLang="en-US" sz="1600" dirty="0"/>
          </a:p>
        </p:txBody>
      </p:sp>
      <p:sp>
        <p:nvSpPr>
          <p:cNvPr id="8" name="正方形/長方形 7"/>
          <p:cNvSpPr/>
          <p:nvPr/>
        </p:nvSpPr>
        <p:spPr>
          <a:xfrm>
            <a:off x="273000" y="138597"/>
            <a:ext cx="9360000" cy="6580806"/>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aphicFrame>
        <p:nvGraphicFramePr>
          <p:cNvPr id="9" name="表 8"/>
          <p:cNvGraphicFramePr>
            <a:graphicFrameLocks noGrp="1"/>
          </p:cNvGraphicFramePr>
          <p:nvPr>
            <p:extLst>
              <p:ext uri="{D42A27DB-BD31-4B8C-83A1-F6EECF244321}">
                <p14:modId xmlns:p14="http://schemas.microsoft.com/office/powerpoint/2010/main" val="3632861623"/>
              </p:ext>
            </p:extLst>
          </p:nvPr>
        </p:nvGraphicFramePr>
        <p:xfrm>
          <a:off x="629696" y="500614"/>
          <a:ext cx="8646609" cy="5659569"/>
        </p:xfrm>
        <a:graphic>
          <a:graphicData uri="http://schemas.openxmlformats.org/drawingml/2006/table">
            <a:tbl>
              <a:tblPr firstRow="1" bandRow="1">
                <a:tableStyleId>{5C22544A-7EE6-4342-B048-85BDC9FD1C3A}</a:tableStyleId>
              </a:tblPr>
              <a:tblGrid>
                <a:gridCol w="1260000">
                  <a:extLst>
                    <a:ext uri="{9D8B030D-6E8A-4147-A177-3AD203B41FA5}">
                      <a16:colId xmlns:a16="http://schemas.microsoft.com/office/drawing/2014/main" val="528851062"/>
                    </a:ext>
                  </a:extLst>
                </a:gridCol>
                <a:gridCol w="7386609">
                  <a:extLst>
                    <a:ext uri="{9D8B030D-6E8A-4147-A177-3AD203B41FA5}">
                      <a16:colId xmlns:a16="http://schemas.microsoft.com/office/drawing/2014/main" val="89849022"/>
                    </a:ext>
                  </a:extLst>
                </a:gridCol>
              </a:tblGrid>
              <a:tr h="3932841">
                <a:tc>
                  <a:txBody>
                    <a:bodyPr/>
                    <a:lstStyle/>
                    <a:p>
                      <a:pPr marL="0" marR="0" lvl="0" indent="0" algn="l" defTabSz="914400" rtl="0" eaLnBrk="1" fontAlgn="auto" latinLnBrk="0" hangingPunct="1">
                        <a:lnSpc>
                          <a:spcPts val="1600"/>
                        </a:lnSpc>
                        <a:spcBef>
                          <a:spcPts val="0"/>
                        </a:spcBef>
                        <a:spcAft>
                          <a:spcPts val="0"/>
                        </a:spcAft>
                        <a:buClrTx/>
                        <a:buSzTx/>
                        <a:buFontTx/>
                        <a:buNone/>
                        <a:tabLst/>
                        <a:defRPr/>
                      </a:pPr>
                      <a:r>
                        <a:rPr kumimoji="1" lang="ja-JP" altLang="en-US" sz="1600" b="1" i="0" u="none" strike="noStrike" kern="1200" cap="none" spc="0" normalizeH="0" baseline="0" noProof="0" dirty="0" smtClean="0">
                          <a:ln>
                            <a:noFill/>
                          </a:ln>
                          <a:solidFill>
                            <a:prstClr val="white"/>
                          </a:solidFill>
                          <a:effectLst/>
                          <a:uLnTx/>
                          <a:uFillTx/>
                          <a:latin typeface="+mn-lt"/>
                          <a:ea typeface="+mn-ea"/>
                          <a:cs typeface="+mn-cs"/>
                        </a:rPr>
                        <a:t>本年度の     </a:t>
                      </a:r>
                      <a:endParaRPr kumimoji="1" lang="en-US" altLang="ja-JP" sz="1600" b="1" i="0" u="none" strike="noStrike" kern="1200" cap="none" spc="0" normalizeH="0" baseline="0" noProof="0" dirty="0" smtClean="0">
                        <a:ln>
                          <a:noFill/>
                        </a:ln>
                        <a:solidFill>
                          <a:prstClr val="white"/>
                        </a:solidFill>
                        <a:effectLst/>
                        <a:uLnTx/>
                        <a:uFillTx/>
                        <a:latin typeface="+mn-lt"/>
                        <a:ea typeface="+mn-ea"/>
                        <a:cs typeface="+mn-cs"/>
                      </a:endParaRPr>
                    </a:p>
                    <a:p>
                      <a:pPr marL="0" marR="0" lvl="0" indent="0" algn="l" defTabSz="914400" rtl="0" eaLnBrk="1" fontAlgn="auto" latinLnBrk="0" hangingPunct="1">
                        <a:lnSpc>
                          <a:spcPts val="1600"/>
                        </a:lnSpc>
                        <a:spcBef>
                          <a:spcPts val="0"/>
                        </a:spcBef>
                        <a:spcAft>
                          <a:spcPts val="0"/>
                        </a:spcAft>
                        <a:buClrTx/>
                        <a:buSzTx/>
                        <a:buFontTx/>
                        <a:buNone/>
                        <a:tabLst/>
                        <a:defRPr/>
                      </a:pPr>
                      <a:r>
                        <a:rPr kumimoji="1" lang="ja-JP" altLang="en-US" sz="1600" b="1" i="0" u="none" strike="noStrike" kern="1200" cap="none" spc="0" normalizeH="0" baseline="0" noProof="0" dirty="0" smtClean="0">
                          <a:ln>
                            <a:noFill/>
                          </a:ln>
                          <a:solidFill>
                            <a:prstClr val="white"/>
                          </a:solidFill>
                          <a:effectLst/>
                          <a:uLnTx/>
                          <a:uFillTx/>
                          <a:latin typeface="+mn-lt"/>
                          <a:ea typeface="+mn-ea"/>
                          <a:cs typeface="+mn-cs"/>
                        </a:rPr>
                        <a:t>取組</a:t>
                      </a:r>
                      <a:endParaRPr kumimoji="1" lang="ja-JP" altLang="en-US" sz="1600" b="1" i="0" u="none" strike="noStrike" kern="1200" cap="none" spc="0" normalizeH="0" baseline="0" noProof="0" dirty="0">
                        <a:ln>
                          <a:noFill/>
                        </a:ln>
                        <a:solidFill>
                          <a:prstClr val="white"/>
                        </a:solidFill>
                        <a:effectLst/>
                        <a:uLnTx/>
                        <a:uFillTx/>
                        <a:latin typeface="+mn-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174625" indent="-174625"/>
                      <a:r>
                        <a:rPr kumimoji="1" lang="en-US" altLang="ja-JP" sz="1200" b="1" u="none" dirty="0" smtClean="0">
                          <a:solidFill>
                            <a:schemeClr val="tx1"/>
                          </a:solidFill>
                          <a:latin typeface="+mn-ea"/>
                          <a:ea typeface="+mn-ea"/>
                        </a:rPr>
                        <a:t>《</a:t>
                      </a:r>
                      <a:r>
                        <a:rPr kumimoji="1" lang="ja-JP" altLang="en-US" sz="1200" b="1" u="sng" dirty="0" smtClean="0">
                          <a:solidFill>
                            <a:schemeClr val="tx1"/>
                          </a:solidFill>
                          <a:latin typeface="+mn-ea"/>
                          <a:ea typeface="+mn-ea"/>
                        </a:rPr>
                        <a:t>外食や中食、給食施設における取組み</a:t>
                      </a:r>
                      <a:r>
                        <a:rPr kumimoji="1" lang="en-US" altLang="ja-JP" sz="1200" b="1" u="none" dirty="0" smtClean="0">
                          <a:solidFill>
                            <a:schemeClr val="tx1"/>
                          </a:solidFill>
                          <a:latin typeface="+mn-ea"/>
                          <a:ea typeface="+mn-ea"/>
                        </a:rPr>
                        <a:t>》</a:t>
                      </a:r>
                    </a:p>
                    <a:p>
                      <a:pPr marL="174625" indent="-174625"/>
                      <a:r>
                        <a:rPr kumimoji="1" lang="ja-JP" altLang="en-US" sz="1100" b="1" u="none" dirty="0" smtClean="0">
                          <a:solidFill>
                            <a:schemeClr val="tx1"/>
                          </a:solidFill>
                          <a:latin typeface="+mn-ea"/>
                          <a:ea typeface="+mn-ea"/>
                        </a:rPr>
                        <a:t>■企業と連携し、外食や中食における環境を整備</a:t>
                      </a:r>
                      <a:endParaRPr kumimoji="1" lang="en-US" altLang="ja-JP" sz="1100" b="1" u="none" dirty="0" smtClean="0">
                        <a:solidFill>
                          <a:schemeClr val="tx1"/>
                        </a:solidFill>
                        <a:latin typeface="+mn-ea"/>
                        <a:ea typeface="+mn-ea"/>
                      </a:endParaRPr>
                    </a:p>
                    <a:p>
                      <a:pPr marL="174625" indent="-174625"/>
                      <a:r>
                        <a:rPr kumimoji="1" lang="ja-JP" altLang="en-US" sz="1100" b="1" u="none" baseline="0" dirty="0" smtClean="0">
                          <a:solidFill>
                            <a:schemeClr val="tx1"/>
                          </a:solidFill>
                          <a:latin typeface="+mn-ea"/>
                          <a:ea typeface="+mn-ea"/>
                        </a:rPr>
                        <a:t> </a:t>
                      </a:r>
                      <a:r>
                        <a:rPr kumimoji="1" lang="ja-JP" altLang="en-US" sz="1100" b="1" u="none" dirty="0" smtClean="0">
                          <a:solidFill>
                            <a:schemeClr val="tx1"/>
                          </a:solidFill>
                          <a:latin typeface="+mn-ea"/>
                          <a:ea typeface="+mn-ea"/>
                        </a:rPr>
                        <a:t>・「うちのお店も健康づくり応援団の店」の拡大　</a:t>
                      </a:r>
                      <a:endParaRPr kumimoji="1" lang="en-US" altLang="ja-JP" sz="1100" b="1" u="none" dirty="0" smtClean="0">
                        <a:solidFill>
                          <a:schemeClr val="tx1"/>
                        </a:solidFill>
                        <a:latin typeface="+mn-ea"/>
                        <a:ea typeface="+mn-ea"/>
                      </a:endParaRPr>
                    </a:p>
                    <a:p>
                      <a:pPr marL="174625" indent="-174625"/>
                      <a:r>
                        <a:rPr kumimoji="1" lang="ja-JP" altLang="en-US" sz="1100" b="1" u="none" dirty="0" smtClean="0">
                          <a:solidFill>
                            <a:schemeClr val="tx1"/>
                          </a:solidFill>
                          <a:latin typeface="+mn-ea"/>
                          <a:ea typeface="+mn-ea"/>
                        </a:rPr>
                        <a:t>　</a:t>
                      </a:r>
                      <a:r>
                        <a:rPr kumimoji="1" lang="ja-JP" altLang="en-US" sz="1100" b="1" u="none" baseline="0" dirty="0" smtClean="0">
                          <a:solidFill>
                            <a:schemeClr val="tx1"/>
                          </a:solidFill>
                          <a:latin typeface="+mn-ea"/>
                          <a:ea typeface="+mn-ea"/>
                        </a:rPr>
                        <a:t> 新規店舗数（セブンイレブン</a:t>
                      </a:r>
                      <a:r>
                        <a:rPr kumimoji="1" lang="en-US" altLang="ja-JP" sz="1100" b="1" u="none" baseline="0" dirty="0" smtClean="0">
                          <a:solidFill>
                            <a:schemeClr val="tx1"/>
                          </a:solidFill>
                          <a:latin typeface="+mn-ea"/>
                          <a:ea typeface="+mn-ea"/>
                        </a:rPr>
                        <a:t>55</a:t>
                      </a:r>
                      <a:r>
                        <a:rPr kumimoji="1" lang="ja-JP" altLang="en-US" sz="1100" b="1" u="none" baseline="0" dirty="0" smtClean="0">
                          <a:solidFill>
                            <a:schemeClr val="tx1"/>
                          </a:solidFill>
                          <a:latin typeface="+mn-ea"/>
                          <a:ea typeface="+mn-ea"/>
                        </a:rPr>
                        <a:t>店舗、ハークスレイ</a:t>
                      </a:r>
                      <a:r>
                        <a:rPr kumimoji="1" lang="en-US" altLang="ja-JP" sz="1100" b="1" u="none" baseline="0" dirty="0" smtClean="0">
                          <a:solidFill>
                            <a:schemeClr val="tx1"/>
                          </a:solidFill>
                          <a:latin typeface="+mn-ea"/>
                          <a:ea typeface="+mn-ea"/>
                        </a:rPr>
                        <a:t>17</a:t>
                      </a:r>
                      <a:r>
                        <a:rPr kumimoji="1" lang="ja-JP" altLang="en-US" sz="1100" b="1" u="none" baseline="0" dirty="0" smtClean="0">
                          <a:solidFill>
                            <a:schemeClr val="tx1"/>
                          </a:solidFill>
                          <a:latin typeface="+mn-ea"/>
                          <a:ea typeface="+mn-ea"/>
                        </a:rPr>
                        <a:t>店舗・</a:t>
                      </a:r>
                      <a:r>
                        <a:rPr kumimoji="1" lang="ja-JP" altLang="en-US" sz="1100" b="1" u="none" dirty="0" smtClean="0">
                          <a:solidFill>
                            <a:schemeClr val="tx1"/>
                          </a:solidFill>
                          <a:latin typeface="+mn-ea"/>
                          <a:ea typeface="+mn-ea"/>
                        </a:rPr>
                        <a:t>すかいらーくグループ</a:t>
                      </a:r>
                      <a:r>
                        <a:rPr kumimoji="1" lang="en-US" altLang="ja-JP" sz="1100" b="1" u="none" dirty="0" smtClean="0">
                          <a:solidFill>
                            <a:schemeClr val="tx1"/>
                          </a:solidFill>
                          <a:latin typeface="+mn-ea"/>
                          <a:ea typeface="+mn-ea"/>
                        </a:rPr>
                        <a:t>91</a:t>
                      </a:r>
                      <a:r>
                        <a:rPr kumimoji="1" lang="ja-JP" altLang="en-US" sz="1100" b="1" u="none" dirty="0" smtClean="0">
                          <a:solidFill>
                            <a:schemeClr val="tx1"/>
                          </a:solidFill>
                          <a:latin typeface="+mn-ea"/>
                          <a:ea typeface="+mn-ea"/>
                        </a:rPr>
                        <a:t>店舗　等）</a:t>
                      </a:r>
                      <a:endParaRPr kumimoji="1" lang="en-US" altLang="ja-JP" sz="1100" b="1" u="none" dirty="0" smtClean="0">
                        <a:solidFill>
                          <a:schemeClr val="tx1"/>
                        </a:solidFill>
                        <a:latin typeface="+mn-ea"/>
                        <a:ea typeface="+mn-ea"/>
                      </a:endParaRPr>
                    </a:p>
                    <a:p>
                      <a:pPr marL="174625" indent="-174625"/>
                      <a:r>
                        <a:rPr kumimoji="1" lang="ja-JP" altLang="en-US" sz="1100" b="1" u="none" dirty="0" smtClean="0">
                          <a:solidFill>
                            <a:schemeClr val="tx1"/>
                          </a:solidFill>
                          <a:latin typeface="+mn-ea"/>
                          <a:ea typeface="+mn-ea"/>
                        </a:rPr>
                        <a:t> ・</a:t>
                      </a:r>
                      <a:r>
                        <a:rPr kumimoji="1" lang="en-US" altLang="ja-JP" sz="1100" b="1" u="none" dirty="0" smtClean="0">
                          <a:solidFill>
                            <a:schemeClr val="tx1"/>
                          </a:solidFill>
                          <a:latin typeface="+mn-ea"/>
                          <a:ea typeface="+mn-ea"/>
                        </a:rPr>
                        <a:t>V.O.S.</a:t>
                      </a:r>
                      <a:r>
                        <a:rPr kumimoji="1" lang="ja-JP" altLang="en-US" sz="1100" b="1" u="none" dirty="0" smtClean="0">
                          <a:solidFill>
                            <a:schemeClr val="tx1"/>
                          </a:solidFill>
                          <a:latin typeface="+mn-ea"/>
                          <a:ea typeface="+mn-ea"/>
                        </a:rPr>
                        <a:t>メニューの提供及び普及啓発</a:t>
                      </a:r>
                      <a:endParaRPr kumimoji="1" lang="en-US" altLang="ja-JP" sz="1100" b="1" u="none" dirty="0" smtClean="0">
                        <a:solidFill>
                          <a:schemeClr val="tx1"/>
                        </a:solidFill>
                        <a:latin typeface="+mn-ea"/>
                        <a:ea typeface="+mn-ea"/>
                      </a:endParaRPr>
                    </a:p>
                    <a:p>
                      <a:pPr marL="174625" indent="-174625"/>
                      <a:r>
                        <a:rPr kumimoji="1" lang="ja-JP" altLang="en-US" sz="1100" b="1" u="none" dirty="0" smtClean="0">
                          <a:solidFill>
                            <a:schemeClr val="tx1"/>
                          </a:solidFill>
                          <a:latin typeface="+mn-ea"/>
                          <a:ea typeface="+mn-ea"/>
                        </a:rPr>
                        <a:t>　</a:t>
                      </a:r>
                      <a:r>
                        <a:rPr kumimoji="1" lang="ja-JP" altLang="en-US" sz="1100" b="1" u="none" baseline="0" dirty="0" smtClean="0">
                          <a:solidFill>
                            <a:schemeClr val="tx1"/>
                          </a:solidFill>
                          <a:latin typeface="+mn-ea"/>
                          <a:ea typeface="+mn-ea"/>
                        </a:rPr>
                        <a:t> </a:t>
                      </a:r>
                      <a:r>
                        <a:rPr kumimoji="1" lang="ja-JP" altLang="en-US" sz="1100" b="1" u="none" dirty="0" smtClean="0">
                          <a:solidFill>
                            <a:schemeClr val="tx1"/>
                          </a:solidFill>
                          <a:latin typeface="+mn-ea"/>
                          <a:ea typeface="+mn-ea"/>
                        </a:rPr>
                        <a:t>グローカル・アイ：持ち帰り弁当を</a:t>
                      </a:r>
                      <a:r>
                        <a:rPr kumimoji="1" lang="en-US" altLang="ja-JP" sz="1100" b="1" u="none" dirty="0" smtClean="0">
                          <a:solidFill>
                            <a:schemeClr val="tx1"/>
                          </a:solidFill>
                          <a:latin typeface="+mn-ea"/>
                          <a:ea typeface="+mn-ea"/>
                        </a:rPr>
                        <a:t>V.O.S.</a:t>
                      </a:r>
                      <a:r>
                        <a:rPr kumimoji="1" lang="ja-JP" altLang="en-US" sz="1100" b="1" u="none" dirty="0" smtClean="0">
                          <a:solidFill>
                            <a:schemeClr val="tx1"/>
                          </a:solidFill>
                          <a:latin typeface="+mn-ea"/>
                          <a:ea typeface="+mn-ea"/>
                        </a:rPr>
                        <a:t>メニューとして府内全域のスーパー等にて販売</a:t>
                      </a:r>
                      <a:endParaRPr kumimoji="1" lang="en-US" altLang="ja-JP" sz="1100" b="1" u="none" dirty="0" smtClean="0">
                        <a:solidFill>
                          <a:schemeClr val="tx1"/>
                        </a:solidFill>
                        <a:latin typeface="+mn-ea"/>
                        <a:ea typeface="+mn-ea"/>
                      </a:endParaRPr>
                    </a:p>
                    <a:p>
                      <a:pPr marL="174625" indent="-174625"/>
                      <a:r>
                        <a:rPr kumimoji="1" lang="en-US" altLang="ja-JP" sz="1100" b="1" u="none" dirty="0" smtClean="0">
                          <a:solidFill>
                            <a:schemeClr val="tx1"/>
                          </a:solidFill>
                          <a:latin typeface="+mn-ea"/>
                          <a:ea typeface="+mn-ea"/>
                        </a:rPr>
                        <a:t> </a:t>
                      </a:r>
                      <a:r>
                        <a:rPr kumimoji="1" lang="ja-JP" altLang="en-US" sz="1100" b="1" u="none" dirty="0" smtClean="0">
                          <a:solidFill>
                            <a:schemeClr val="tx1"/>
                          </a:solidFill>
                          <a:latin typeface="+mn-ea"/>
                          <a:ea typeface="+mn-ea"/>
                        </a:rPr>
                        <a:t>　阪急百貨店：冷凍総菜の</a:t>
                      </a:r>
                      <a:r>
                        <a:rPr kumimoji="1" lang="en-US" altLang="ja-JP" sz="1100" b="1" u="none" dirty="0" smtClean="0">
                          <a:solidFill>
                            <a:schemeClr val="tx1"/>
                          </a:solidFill>
                          <a:latin typeface="+mn-ea"/>
                          <a:ea typeface="+mn-ea"/>
                        </a:rPr>
                        <a:t>V.O.S.</a:t>
                      </a:r>
                      <a:r>
                        <a:rPr kumimoji="1" lang="ja-JP" altLang="en-US" sz="1100" b="1" u="none" dirty="0" smtClean="0">
                          <a:solidFill>
                            <a:schemeClr val="tx1"/>
                          </a:solidFill>
                          <a:latin typeface="+mn-ea"/>
                          <a:ea typeface="+mn-ea"/>
                        </a:rPr>
                        <a:t>メニュー承認（</a:t>
                      </a:r>
                      <a:r>
                        <a:rPr kumimoji="1" lang="en-US" altLang="ja-JP" sz="1100" b="1" u="none" dirty="0" smtClean="0">
                          <a:solidFill>
                            <a:schemeClr val="tx1"/>
                          </a:solidFill>
                          <a:latin typeface="+mn-ea"/>
                          <a:ea typeface="+mn-ea"/>
                        </a:rPr>
                        <a:t>27</a:t>
                      </a:r>
                      <a:r>
                        <a:rPr kumimoji="1" lang="ja-JP" altLang="en-US" sz="1100" b="1" u="none" dirty="0" smtClean="0">
                          <a:solidFill>
                            <a:schemeClr val="tx1"/>
                          </a:solidFill>
                          <a:latin typeface="+mn-ea"/>
                          <a:ea typeface="+mn-ea"/>
                        </a:rPr>
                        <a:t>商品）</a:t>
                      </a:r>
                      <a:r>
                        <a:rPr kumimoji="1" lang="en-US" altLang="ja-JP" sz="1100" b="1" u="none" dirty="0" smtClean="0">
                          <a:solidFill>
                            <a:schemeClr val="tx1"/>
                          </a:solidFill>
                          <a:latin typeface="+mn-ea"/>
                          <a:ea typeface="+mn-ea"/>
                        </a:rPr>
                        <a:t>   </a:t>
                      </a:r>
                    </a:p>
                    <a:p>
                      <a:pPr marL="174625" indent="-174625"/>
                      <a:r>
                        <a:rPr kumimoji="1" lang="ja-JP" altLang="en-US" sz="1100" b="1" u="none" dirty="0" smtClean="0">
                          <a:solidFill>
                            <a:schemeClr val="tx1"/>
                          </a:solidFill>
                          <a:latin typeface="+mn-ea"/>
                          <a:ea typeface="+mn-ea"/>
                        </a:rPr>
                        <a:t> ・</a:t>
                      </a:r>
                      <a:r>
                        <a:rPr kumimoji="1" lang="en-US" altLang="ja-JP" sz="1100" b="1" u="none" dirty="0" smtClean="0">
                          <a:solidFill>
                            <a:schemeClr val="tx1"/>
                          </a:solidFill>
                          <a:latin typeface="+mn-ea"/>
                          <a:ea typeface="+mn-ea"/>
                        </a:rPr>
                        <a:t>V.O.S.</a:t>
                      </a:r>
                      <a:r>
                        <a:rPr kumimoji="1" lang="ja-JP" altLang="en-US" sz="1100" b="1" u="none" dirty="0" smtClean="0">
                          <a:solidFill>
                            <a:schemeClr val="tx1"/>
                          </a:solidFill>
                          <a:latin typeface="+mn-ea"/>
                          <a:ea typeface="+mn-ea"/>
                        </a:rPr>
                        <a:t>基準の柔軟化を図り、</a:t>
                      </a:r>
                      <a:r>
                        <a:rPr kumimoji="1" lang="en-US" altLang="ja-JP" sz="1100" b="1" u="none" dirty="0" smtClean="0">
                          <a:solidFill>
                            <a:schemeClr val="tx1"/>
                          </a:solidFill>
                          <a:latin typeface="+mn-ea"/>
                          <a:ea typeface="+mn-ea"/>
                        </a:rPr>
                        <a:t>3</a:t>
                      </a:r>
                      <a:r>
                        <a:rPr kumimoji="1" lang="ja-JP" altLang="en-US" sz="1100" b="1" u="none" dirty="0" smtClean="0">
                          <a:solidFill>
                            <a:schemeClr val="tx1"/>
                          </a:solidFill>
                          <a:latin typeface="+mn-ea"/>
                          <a:ea typeface="+mn-ea"/>
                        </a:rPr>
                        <a:t>基準のうちいずれかを満たす「プレ</a:t>
                      </a:r>
                      <a:r>
                        <a:rPr kumimoji="1" lang="en-US" altLang="ja-JP" sz="1100" b="1" u="none" dirty="0" smtClean="0">
                          <a:solidFill>
                            <a:schemeClr val="tx1"/>
                          </a:solidFill>
                          <a:latin typeface="+mn-ea"/>
                          <a:ea typeface="+mn-ea"/>
                        </a:rPr>
                        <a:t>V.O.S.</a:t>
                      </a:r>
                      <a:r>
                        <a:rPr kumimoji="1" lang="ja-JP" altLang="en-US" sz="1100" b="1" u="none" dirty="0" smtClean="0">
                          <a:solidFill>
                            <a:schemeClr val="tx1"/>
                          </a:solidFill>
                          <a:latin typeface="+mn-ea"/>
                          <a:ea typeface="+mn-ea"/>
                        </a:rPr>
                        <a:t>」を新設</a:t>
                      </a:r>
                      <a:endParaRPr kumimoji="1" lang="en-US" altLang="ja-JP" sz="1100" b="1" u="none" dirty="0" smtClean="0">
                        <a:solidFill>
                          <a:schemeClr val="tx1"/>
                        </a:solidFill>
                        <a:latin typeface="+mn-ea"/>
                        <a:ea typeface="+mn-ea"/>
                      </a:endParaRPr>
                    </a:p>
                    <a:p>
                      <a:pPr marL="174625" indent="-174625"/>
                      <a:r>
                        <a:rPr kumimoji="1" lang="ja-JP" altLang="en-US" sz="1100" b="1" u="none" dirty="0" smtClean="0">
                          <a:solidFill>
                            <a:schemeClr val="tx1"/>
                          </a:solidFill>
                          <a:latin typeface="+mn-ea"/>
                          <a:ea typeface="+mn-ea"/>
                        </a:rPr>
                        <a:t> 　カゴメと連携し、府庁食堂にて「プレ</a:t>
                      </a:r>
                      <a:r>
                        <a:rPr kumimoji="1" lang="en-US" altLang="ja-JP" sz="1100" b="1" u="none" dirty="0" smtClean="0">
                          <a:solidFill>
                            <a:schemeClr val="tx1"/>
                          </a:solidFill>
                          <a:latin typeface="+mn-ea"/>
                          <a:ea typeface="+mn-ea"/>
                        </a:rPr>
                        <a:t>V.O.S.</a:t>
                      </a:r>
                      <a:r>
                        <a:rPr kumimoji="1" lang="ja-JP" altLang="en-US" sz="1100" b="1" u="none" dirty="0" smtClean="0">
                          <a:solidFill>
                            <a:schemeClr val="tx1"/>
                          </a:solidFill>
                          <a:latin typeface="+mn-ea"/>
                          <a:ea typeface="+mn-ea"/>
                        </a:rPr>
                        <a:t>」の提供（</a:t>
                      </a:r>
                      <a:r>
                        <a:rPr kumimoji="1" lang="en-US" altLang="ja-JP" sz="1100" b="1" u="none" dirty="0" smtClean="0">
                          <a:solidFill>
                            <a:schemeClr val="tx1"/>
                          </a:solidFill>
                          <a:latin typeface="+mn-ea"/>
                          <a:ea typeface="+mn-ea"/>
                        </a:rPr>
                        <a:t>3/17-19</a:t>
                      </a:r>
                      <a:r>
                        <a:rPr kumimoji="1" lang="ja-JP" altLang="en-US" sz="1100" b="1" u="none" dirty="0" smtClean="0">
                          <a:solidFill>
                            <a:schemeClr val="tx1"/>
                          </a:solidFill>
                          <a:latin typeface="+mn-ea"/>
                          <a:ea typeface="+mn-ea"/>
                        </a:rPr>
                        <a:t>　</a:t>
                      </a:r>
                      <a:r>
                        <a:rPr kumimoji="1" lang="en-US" altLang="ja-JP" sz="1100" b="1" u="none" dirty="0" smtClean="0">
                          <a:solidFill>
                            <a:schemeClr val="tx1"/>
                          </a:solidFill>
                          <a:latin typeface="+mn-ea"/>
                          <a:ea typeface="+mn-ea"/>
                        </a:rPr>
                        <a:t>1</a:t>
                      </a:r>
                      <a:r>
                        <a:rPr kumimoji="1" lang="ja-JP" altLang="en-US" sz="1100" b="1" u="none" dirty="0" smtClean="0">
                          <a:solidFill>
                            <a:schemeClr val="tx1"/>
                          </a:solidFill>
                          <a:latin typeface="+mn-ea"/>
                          <a:ea typeface="+mn-ea"/>
                        </a:rPr>
                        <a:t>メニュー・</a:t>
                      </a:r>
                      <a:r>
                        <a:rPr kumimoji="1" lang="en-US" altLang="ja-JP" sz="1100" b="1" u="none" dirty="0" smtClean="0">
                          <a:solidFill>
                            <a:schemeClr val="tx1"/>
                          </a:solidFill>
                          <a:latin typeface="+mn-ea"/>
                          <a:ea typeface="+mn-ea"/>
                        </a:rPr>
                        <a:t>104</a:t>
                      </a:r>
                      <a:r>
                        <a:rPr kumimoji="1" lang="ja-JP" altLang="en-US" sz="1100" b="1" u="none" dirty="0" smtClean="0">
                          <a:solidFill>
                            <a:schemeClr val="tx1"/>
                          </a:solidFill>
                          <a:latin typeface="+mn-ea"/>
                          <a:ea typeface="+mn-ea"/>
                        </a:rPr>
                        <a:t>食提供）</a:t>
                      </a:r>
                    </a:p>
                    <a:p>
                      <a:pPr marL="174625" indent="-174625"/>
                      <a:r>
                        <a:rPr kumimoji="1" lang="ja-JP" altLang="en-US" sz="1100" b="1" dirty="0" smtClean="0">
                          <a:solidFill>
                            <a:schemeClr val="tx1"/>
                          </a:solidFill>
                          <a:latin typeface="游ゴシック" panose="020B0400000000000000" pitchFamily="50" charset="-128"/>
                          <a:ea typeface="+mn-ea"/>
                        </a:rPr>
                        <a:t>■給食施設での</a:t>
                      </a:r>
                      <a:r>
                        <a:rPr kumimoji="1" lang="en-US" altLang="ja-JP" sz="1100" b="1" dirty="0" smtClean="0">
                          <a:solidFill>
                            <a:schemeClr val="tx1"/>
                          </a:solidFill>
                          <a:latin typeface="游ゴシック" panose="020B0400000000000000" pitchFamily="50" charset="-128"/>
                          <a:ea typeface="+mn-ea"/>
                        </a:rPr>
                        <a:t>V.O.S.</a:t>
                      </a:r>
                      <a:r>
                        <a:rPr kumimoji="1" lang="ja-JP" altLang="en-US" sz="1100" b="1" dirty="0" smtClean="0">
                          <a:solidFill>
                            <a:schemeClr val="tx1"/>
                          </a:solidFill>
                          <a:latin typeface="游ゴシック" panose="020B0400000000000000" pitchFamily="50" charset="-128"/>
                          <a:ea typeface="+mn-ea"/>
                        </a:rPr>
                        <a:t>メニューの提供</a:t>
                      </a:r>
                    </a:p>
                    <a:p>
                      <a:pPr marL="174625" indent="-174625"/>
                      <a:r>
                        <a:rPr kumimoji="1" lang="ja-JP" altLang="en-US" sz="1100" b="1" dirty="0" smtClean="0">
                          <a:solidFill>
                            <a:schemeClr val="tx1"/>
                          </a:solidFill>
                          <a:latin typeface="游ゴシック" panose="020B0400000000000000" pitchFamily="50" charset="-128"/>
                          <a:ea typeface="+mn-ea"/>
                        </a:rPr>
                        <a:t> 大学と連動した</a:t>
                      </a:r>
                      <a:r>
                        <a:rPr kumimoji="1" lang="en-US" altLang="ja-JP" sz="1100" b="1" dirty="0" smtClean="0">
                          <a:solidFill>
                            <a:schemeClr val="tx1"/>
                          </a:solidFill>
                          <a:latin typeface="游ゴシック" panose="020B0400000000000000" pitchFamily="50" charset="-128"/>
                          <a:ea typeface="+mn-ea"/>
                        </a:rPr>
                        <a:t>V.O.S.</a:t>
                      </a:r>
                      <a:r>
                        <a:rPr kumimoji="1" lang="ja-JP" altLang="en-US" sz="1100" b="1" dirty="0" smtClean="0">
                          <a:solidFill>
                            <a:schemeClr val="tx1"/>
                          </a:solidFill>
                          <a:latin typeface="游ゴシック" panose="020B0400000000000000" pitchFamily="50" charset="-128"/>
                          <a:ea typeface="+mn-ea"/>
                        </a:rPr>
                        <a:t>メニューの提供（近畿大学・関西福祉科学大学）</a:t>
                      </a:r>
                    </a:p>
                    <a:p>
                      <a:pPr marL="174625" indent="-174625"/>
                      <a:r>
                        <a:rPr kumimoji="1" lang="en-US" altLang="ja-JP" sz="1200" b="1" u="none" dirty="0" smtClean="0">
                          <a:solidFill>
                            <a:schemeClr val="tx1"/>
                          </a:solidFill>
                          <a:latin typeface="+mn-ea"/>
                          <a:ea typeface="+mn-ea"/>
                        </a:rPr>
                        <a:t>《</a:t>
                      </a:r>
                      <a:r>
                        <a:rPr kumimoji="1" lang="en-US" altLang="ja-JP" sz="1200" b="1" u="sng" dirty="0" smtClean="0">
                          <a:solidFill>
                            <a:schemeClr val="tx1"/>
                          </a:solidFill>
                          <a:latin typeface="游ゴシック" panose="020B0400000000000000" pitchFamily="50" charset="-128"/>
                          <a:ea typeface="+mn-ea"/>
                        </a:rPr>
                        <a:t>SNS</a:t>
                      </a:r>
                      <a:r>
                        <a:rPr kumimoji="1" lang="ja-JP" altLang="en-US" sz="1200" b="1" u="sng" dirty="0" smtClean="0">
                          <a:solidFill>
                            <a:schemeClr val="tx1"/>
                          </a:solidFill>
                          <a:latin typeface="游ゴシック" panose="020B0400000000000000" pitchFamily="50" charset="-128"/>
                          <a:ea typeface="+mn-ea"/>
                        </a:rPr>
                        <a:t>等を活用した情報発信</a:t>
                      </a:r>
                      <a:r>
                        <a:rPr kumimoji="1" lang="en-US" altLang="ja-JP" sz="1200" b="1" u="none" dirty="0" smtClean="0">
                          <a:solidFill>
                            <a:schemeClr val="tx1"/>
                          </a:solidFill>
                          <a:latin typeface="游ゴシック" panose="020B0400000000000000" pitchFamily="50" charset="-128"/>
                          <a:ea typeface="+mn-ea"/>
                        </a:rPr>
                        <a:t>》</a:t>
                      </a:r>
                    </a:p>
                    <a:p>
                      <a:pPr marL="174625" indent="-174625"/>
                      <a:r>
                        <a:rPr kumimoji="1" lang="ja-JP" altLang="en-US" sz="1100" b="1" dirty="0" smtClean="0">
                          <a:solidFill>
                            <a:schemeClr val="tx1"/>
                          </a:solidFill>
                          <a:latin typeface="游ゴシック" panose="020B0400000000000000" pitchFamily="50" charset="-128"/>
                          <a:ea typeface="+mn-ea"/>
                        </a:rPr>
                        <a:t>■</a:t>
                      </a:r>
                      <a:r>
                        <a:rPr kumimoji="1" lang="en-US" altLang="ja-JP" sz="1100" b="1" dirty="0" smtClean="0">
                          <a:solidFill>
                            <a:schemeClr val="tx1"/>
                          </a:solidFill>
                          <a:latin typeface="游ゴシック" panose="020B0400000000000000" pitchFamily="50" charset="-128"/>
                          <a:ea typeface="+mn-ea"/>
                        </a:rPr>
                        <a:t>Facebook</a:t>
                      </a:r>
                      <a:r>
                        <a:rPr kumimoji="1" lang="ja-JP" altLang="en-US" sz="1100" b="1" dirty="0" smtClean="0">
                          <a:solidFill>
                            <a:schemeClr val="tx1"/>
                          </a:solidFill>
                          <a:latin typeface="游ゴシック" panose="020B0400000000000000" pitchFamily="50" charset="-128"/>
                          <a:ea typeface="+mn-ea"/>
                        </a:rPr>
                        <a:t>「おおさか食育通信」での情報発信（投稿数 </a:t>
                      </a:r>
                      <a:r>
                        <a:rPr kumimoji="1" lang="en-US" altLang="ja-JP" sz="1100" b="1" dirty="0" smtClean="0">
                          <a:solidFill>
                            <a:schemeClr val="tx1"/>
                          </a:solidFill>
                          <a:latin typeface="游ゴシック" panose="020B0400000000000000" pitchFamily="50" charset="-128"/>
                          <a:ea typeface="+mn-ea"/>
                        </a:rPr>
                        <a:t>32</a:t>
                      </a:r>
                      <a:r>
                        <a:rPr kumimoji="1" lang="ja-JP" altLang="en-US" sz="1100" b="1" dirty="0" smtClean="0">
                          <a:solidFill>
                            <a:schemeClr val="tx1"/>
                          </a:solidFill>
                          <a:latin typeface="游ゴシック" panose="020B0400000000000000" pitchFamily="50" charset="-128"/>
                          <a:ea typeface="+mn-ea"/>
                        </a:rPr>
                        <a:t>）</a:t>
                      </a:r>
                    </a:p>
                    <a:p>
                      <a:pPr marL="174625" indent="-174625"/>
                      <a:r>
                        <a:rPr kumimoji="1" lang="ja-JP" altLang="en-US" sz="1100" b="1" dirty="0" smtClean="0">
                          <a:solidFill>
                            <a:schemeClr val="tx1"/>
                          </a:solidFill>
                          <a:latin typeface="游ゴシック" panose="020B0400000000000000" pitchFamily="50" charset="-128"/>
                          <a:ea typeface="+mn-ea"/>
                        </a:rPr>
                        <a:t>■クックパッドによる簡単レシピの紹介</a:t>
                      </a:r>
                    </a:p>
                    <a:p>
                      <a:pPr marL="174625" indent="-174625"/>
                      <a:r>
                        <a:rPr kumimoji="1" lang="en-US" altLang="ja-JP" sz="1200" b="1" u="none" dirty="0" smtClean="0">
                          <a:solidFill>
                            <a:schemeClr val="tx1"/>
                          </a:solidFill>
                          <a:latin typeface="+mn-ea"/>
                          <a:ea typeface="+mn-ea"/>
                        </a:rPr>
                        <a:t>《</a:t>
                      </a:r>
                      <a:r>
                        <a:rPr kumimoji="1" lang="ja-JP" altLang="en-US" sz="1200" b="1" u="sng" dirty="0" smtClean="0">
                          <a:solidFill>
                            <a:schemeClr val="tx1"/>
                          </a:solidFill>
                          <a:latin typeface="游ゴシック" panose="020B0400000000000000" pitchFamily="50" charset="-128"/>
                          <a:ea typeface="+mn-ea"/>
                        </a:rPr>
                        <a:t>健康づくりに役立つ食品表示の活用を促す取組み</a:t>
                      </a:r>
                      <a:r>
                        <a:rPr kumimoji="1" lang="en-US" altLang="ja-JP" sz="1200" b="1" u="none" dirty="0" smtClean="0">
                          <a:solidFill>
                            <a:schemeClr val="tx1"/>
                          </a:solidFill>
                          <a:latin typeface="游ゴシック" panose="020B0400000000000000" pitchFamily="50" charset="-128"/>
                          <a:ea typeface="+mn-ea"/>
                        </a:rPr>
                        <a:t>》</a:t>
                      </a:r>
                      <a:r>
                        <a:rPr kumimoji="1" lang="ja-JP" altLang="en-US" sz="1200" b="1" dirty="0" smtClean="0">
                          <a:solidFill>
                            <a:schemeClr val="tx1"/>
                          </a:solidFill>
                          <a:latin typeface="游ゴシック" panose="020B0400000000000000" pitchFamily="50" charset="-128"/>
                          <a:ea typeface="+mn-ea"/>
                        </a:rPr>
                        <a:t>　</a:t>
                      </a:r>
                      <a:endParaRPr kumimoji="1" lang="en-US" altLang="ja-JP" sz="1200" b="1" dirty="0" smtClean="0">
                        <a:solidFill>
                          <a:schemeClr val="tx1"/>
                        </a:solidFill>
                        <a:latin typeface="游ゴシック" panose="020B0400000000000000" pitchFamily="50" charset="-128"/>
                        <a:ea typeface="+mn-ea"/>
                      </a:endParaRPr>
                    </a:p>
                    <a:p>
                      <a:pPr marL="174625" indent="-174625"/>
                      <a:r>
                        <a:rPr kumimoji="1" lang="ja-JP" altLang="en-US" sz="1100" b="1" dirty="0" smtClean="0">
                          <a:solidFill>
                            <a:schemeClr val="tx1"/>
                          </a:solidFill>
                          <a:latin typeface="游ゴシック" panose="020B0400000000000000" pitchFamily="50" charset="-128"/>
                          <a:ea typeface="+mn-ea"/>
                        </a:rPr>
                        <a:t>■大阪府消費者フェア</a:t>
                      </a:r>
                      <a:r>
                        <a:rPr kumimoji="1" lang="en-US" altLang="ja-JP" sz="1100" b="1" dirty="0" smtClean="0">
                          <a:solidFill>
                            <a:schemeClr val="tx1"/>
                          </a:solidFill>
                          <a:latin typeface="游ゴシック" panose="020B0400000000000000" pitchFamily="50" charset="-128"/>
                          <a:ea typeface="+mn-ea"/>
                        </a:rPr>
                        <a:t>2020</a:t>
                      </a:r>
                      <a:r>
                        <a:rPr kumimoji="1" lang="ja-JP" altLang="en-US" sz="1100" b="1" dirty="0" smtClean="0">
                          <a:solidFill>
                            <a:schemeClr val="tx1"/>
                          </a:solidFill>
                          <a:latin typeface="游ゴシック" panose="020B0400000000000000" pitchFamily="50" charset="-128"/>
                          <a:ea typeface="+mn-ea"/>
                        </a:rPr>
                        <a:t>で食品表示の活用について啓発（</a:t>
                      </a:r>
                      <a:r>
                        <a:rPr kumimoji="1" lang="en-US" altLang="ja-JP" sz="1100" b="1" dirty="0" smtClean="0">
                          <a:solidFill>
                            <a:schemeClr val="tx1"/>
                          </a:solidFill>
                          <a:latin typeface="游ゴシック" panose="020B0400000000000000" pitchFamily="50" charset="-128"/>
                          <a:ea typeface="+mn-ea"/>
                        </a:rPr>
                        <a:t>11/7</a:t>
                      </a:r>
                      <a:r>
                        <a:rPr kumimoji="1" lang="ja-JP" altLang="en-US" sz="1100" b="1" dirty="0" smtClean="0">
                          <a:solidFill>
                            <a:schemeClr val="tx1"/>
                          </a:solidFill>
                          <a:latin typeface="游ゴシック" panose="020B0400000000000000" pitchFamily="50" charset="-128"/>
                          <a:ea typeface="+mn-ea"/>
                        </a:rPr>
                        <a:t>会場来場者</a:t>
                      </a:r>
                      <a:r>
                        <a:rPr kumimoji="1" lang="en-US" altLang="ja-JP" sz="1100" b="1" dirty="0" smtClean="0">
                          <a:solidFill>
                            <a:schemeClr val="tx1"/>
                          </a:solidFill>
                          <a:latin typeface="游ゴシック" panose="020B0400000000000000" pitchFamily="50" charset="-128"/>
                          <a:ea typeface="+mn-ea"/>
                        </a:rPr>
                        <a:t>971</a:t>
                      </a:r>
                      <a:r>
                        <a:rPr kumimoji="1" lang="ja-JP" altLang="en-US" sz="1100" b="1" dirty="0" smtClean="0">
                          <a:solidFill>
                            <a:schemeClr val="tx1"/>
                          </a:solidFill>
                          <a:latin typeface="游ゴシック" panose="020B0400000000000000" pitchFamily="50" charset="-128"/>
                          <a:ea typeface="+mn-ea"/>
                        </a:rPr>
                        <a:t>名　</a:t>
                      </a:r>
                      <a:r>
                        <a:rPr kumimoji="1" lang="en-US" altLang="ja-JP" sz="1100" b="1" dirty="0" smtClean="0">
                          <a:solidFill>
                            <a:schemeClr val="tx1"/>
                          </a:solidFill>
                          <a:latin typeface="游ゴシック" panose="020B0400000000000000" pitchFamily="50" charset="-128"/>
                          <a:ea typeface="+mn-ea"/>
                        </a:rPr>
                        <a:t>11/7-30Web</a:t>
                      </a:r>
                      <a:r>
                        <a:rPr kumimoji="1" lang="ja-JP" altLang="en-US" sz="1100" b="1" dirty="0" smtClean="0">
                          <a:solidFill>
                            <a:schemeClr val="tx1"/>
                          </a:solidFill>
                          <a:latin typeface="游ゴシック" panose="020B0400000000000000" pitchFamily="50" charset="-128"/>
                          <a:ea typeface="+mn-ea"/>
                        </a:rPr>
                        <a:t>閲覧</a:t>
                      </a:r>
                      <a:r>
                        <a:rPr kumimoji="1" lang="en-US" altLang="ja-JP" sz="1100" b="1" dirty="0" smtClean="0">
                          <a:solidFill>
                            <a:schemeClr val="tx1"/>
                          </a:solidFill>
                          <a:latin typeface="游ゴシック" panose="020B0400000000000000" pitchFamily="50" charset="-128"/>
                          <a:ea typeface="+mn-ea"/>
                        </a:rPr>
                        <a:t>971</a:t>
                      </a:r>
                      <a:r>
                        <a:rPr kumimoji="1" lang="ja-JP" altLang="en-US" sz="1100" b="1" dirty="0" smtClean="0">
                          <a:solidFill>
                            <a:schemeClr val="tx1"/>
                          </a:solidFill>
                          <a:latin typeface="游ゴシック" panose="020B0400000000000000" pitchFamily="50" charset="-128"/>
                          <a:ea typeface="+mn-ea"/>
                        </a:rPr>
                        <a:t>名）</a:t>
                      </a:r>
                    </a:p>
                    <a:p>
                      <a:pPr marL="174625" indent="-174625"/>
                      <a:r>
                        <a:rPr kumimoji="1" lang="ja-JP" altLang="en-US" sz="1100" b="1" dirty="0" smtClean="0">
                          <a:solidFill>
                            <a:schemeClr val="tx1"/>
                          </a:solidFill>
                          <a:latin typeface="游ゴシック" panose="020B0400000000000000" pitchFamily="50" charset="-128"/>
                          <a:ea typeface="+mn-ea"/>
                        </a:rPr>
                        <a:t>■健康保険組合連合会大阪連合会広報誌で栄養成分表示の活用等に関する記事を提供（</a:t>
                      </a:r>
                      <a:r>
                        <a:rPr kumimoji="1" lang="en-US" altLang="ja-JP" sz="1100" b="1" dirty="0" smtClean="0">
                          <a:solidFill>
                            <a:schemeClr val="tx1"/>
                          </a:solidFill>
                          <a:latin typeface="游ゴシック" panose="020B0400000000000000" pitchFamily="50" charset="-128"/>
                          <a:ea typeface="+mn-ea"/>
                        </a:rPr>
                        <a:t>6</a:t>
                      </a:r>
                      <a:r>
                        <a:rPr kumimoji="1" lang="ja-JP" altLang="en-US" sz="1100" b="1" dirty="0" smtClean="0">
                          <a:solidFill>
                            <a:schemeClr val="tx1"/>
                          </a:solidFill>
                          <a:latin typeface="游ゴシック" panose="020B0400000000000000" pitchFamily="50" charset="-128"/>
                          <a:ea typeface="+mn-ea"/>
                        </a:rPr>
                        <a:t>回）</a:t>
                      </a:r>
                      <a:endParaRPr kumimoji="1" lang="en-US" altLang="ja-JP" sz="1100" b="1" dirty="0" smtClean="0">
                        <a:solidFill>
                          <a:schemeClr val="tx1"/>
                        </a:solidFill>
                        <a:latin typeface="游ゴシック" panose="020B0400000000000000" pitchFamily="50" charset="-128"/>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63861721"/>
                  </a:ext>
                </a:extLst>
              </a:tr>
              <a:tr h="1205345">
                <a:tc>
                  <a:txBody>
                    <a:bodyPr/>
                    <a:lstStyle/>
                    <a:p>
                      <a:pPr marL="0" marR="0" lvl="0" indent="0" algn="l" defTabSz="914400" rtl="0" eaLnBrk="1" fontAlgn="auto" latinLnBrk="0" hangingPunct="1">
                        <a:lnSpc>
                          <a:spcPts val="1600"/>
                        </a:lnSpc>
                        <a:spcBef>
                          <a:spcPts val="0"/>
                        </a:spcBef>
                        <a:spcAft>
                          <a:spcPts val="0"/>
                        </a:spcAft>
                        <a:buClrTx/>
                        <a:buSzTx/>
                        <a:buFontTx/>
                        <a:buNone/>
                        <a:tabLst/>
                        <a:defRPr/>
                      </a:pPr>
                      <a:r>
                        <a:rPr kumimoji="1" lang="ja-JP" altLang="en-US" sz="1600" b="1" dirty="0" smtClean="0">
                          <a:solidFill>
                            <a:schemeClr val="bg1"/>
                          </a:solidFill>
                        </a:rPr>
                        <a:t> 今後の</a:t>
                      </a:r>
                      <a:endParaRPr kumimoji="1" lang="en-US" altLang="ja-JP" sz="1600" b="1" dirty="0" smtClean="0">
                        <a:solidFill>
                          <a:schemeClr val="bg1"/>
                        </a:solidFill>
                      </a:endParaRPr>
                    </a:p>
                    <a:p>
                      <a:pPr marL="0" marR="0" lvl="0" indent="0" algn="l" defTabSz="914400" rtl="0" eaLnBrk="1" fontAlgn="auto" latinLnBrk="0" hangingPunct="1">
                        <a:lnSpc>
                          <a:spcPts val="1600"/>
                        </a:lnSpc>
                        <a:spcBef>
                          <a:spcPts val="0"/>
                        </a:spcBef>
                        <a:spcAft>
                          <a:spcPts val="0"/>
                        </a:spcAft>
                        <a:buClrTx/>
                        <a:buSzTx/>
                        <a:buFontTx/>
                        <a:buNone/>
                        <a:tabLst/>
                        <a:defRPr/>
                      </a:pPr>
                      <a:r>
                        <a:rPr kumimoji="1" lang="ja-JP" altLang="en-US" sz="1600" b="1" dirty="0" smtClean="0">
                          <a:solidFill>
                            <a:schemeClr val="bg1"/>
                          </a:solidFill>
                        </a:rPr>
                        <a:t> 取組予定</a:t>
                      </a:r>
                      <a:endParaRPr kumimoji="1"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174625" indent="-174625"/>
                      <a:r>
                        <a:rPr kumimoji="1" lang="en-US" altLang="ja-JP" sz="1200" b="1" u="none" dirty="0" smtClean="0">
                          <a:solidFill>
                            <a:schemeClr val="tx1"/>
                          </a:solidFill>
                          <a:latin typeface="+mn-ea"/>
                          <a:ea typeface="+mn-ea"/>
                        </a:rPr>
                        <a:t>《</a:t>
                      </a:r>
                      <a:r>
                        <a:rPr kumimoji="1" lang="ja-JP" altLang="en-US" sz="1200" b="1" u="sng" dirty="0" smtClean="0">
                          <a:solidFill>
                            <a:schemeClr val="tx1"/>
                          </a:solidFill>
                          <a:latin typeface="+mn-ea"/>
                          <a:ea typeface="+mn-ea"/>
                        </a:rPr>
                        <a:t>課題</a:t>
                      </a:r>
                      <a:r>
                        <a:rPr kumimoji="1" lang="en-US" altLang="ja-JP" sz="1200" b="1" u="none" dirty="0" smtClean="0">
                          <a:solidFill>
                            <a:schemeClr val="tx1"/>
                          </a:solidFill>
                          <a:latin typeface="+mn-ea"/>
                          <a:ea typeface="+mn-ea"/>
                        </a:rPr>
                        <a:t>》</a:t>
                      </a:r>
                      <a:endParaRPr kumimoji="1" lang="ja-JP" altLang="en-US" sz="1200" b="1" dirty="0" smtClean="0">
                        <a:solidFill>
                          <a:schemeClr val="tx1"/>
                        </a:solidFill>
                        <a:latin typeface="+mn-ea"/>
                        <a:ea typeface="+mn-ea"/>
                      </a:endParaRPr>
                    </a:p>
                    <a:p>
                      <a:pPr marL="174625" indent="-174625"/>
                      <a:r>
                        <a:rPr kumimoji="1" lang="ja-JP" altLang="en-US" sz="1100" b="1" dirty="0" smtClean="0">
                          <a:solidFill>
                            <a:schemeClr val="tx1"/>
                          </a:solidFill>
                          <a:latin typeface="+mn-ea"/>
                          <a:ea typeface="+mn-ea"/>
                        </a:rPr>
                        <a:t>■「うちのお店も健康づくり応援団の店」や</a:t>
                      </a:r>
                      <a:r>
                        <a:rPr kumimoji="1" lang="en-US" altLang="ja-JP" sz="1100" b="1" dirty="0" smtClean="0">
                          <a:solidFill>
                            <a:schemeClr val="tx1"/>
                          </a:solidFill>
                          <a:latin typeface="+mn-ea"/>
                          <a:ea typeface="+mn-ea"/>
                        </a:rPr>
                        <a:t>V.O.S.</a:t>
                      </a:r>
                      <a:r>
                        <a:rPr kumimoji="1" lang="ja-JP" altLang="en-US" sz="1100" b="1" dirty="0" smtClean="0">
                          <a:solidFill>
                            <a:schemeClr val="tx1"/>
                          </a:solidFill>
                          <a:latin typeface="+mn-ea"/>
                          <a:ea typeface="+mn-ea"/>
                        </a:rPr>
                        <a:t>メニューの拡大及び普及啓発</a:t>
                      </a:r>
                    </a:p>
                    <a:p>
                      <a:pPr marL="174625" indent="-174625"/>
                      <a:r>
                        <a:rPr kumimoji="1" lang="en-US" altLang="ja-JP" sz="1200" b="1" u="none" dirty="0" smtClean="0">
                          <a:solidFill>
                            <a:schemeClr val="tx1"/>
                          </a:solidFill>
                          <a:latin typeface="+mn-ea"/>
                          <a:ea typeface="+mn-ea"/>
                        </a:rPr>
                        <a:t>《</a:t>
                      </a:r>
                      <a:r>
                        <a:rPr kumimoji="1" lang="ja-JP" altLang="en-US" sz="1200" b="1" u="sng" dirty="0" smtClean="0">
                          <a:solidFill>
                            <a:schemeClr val="tx1"/>
                          </a:solidFill>
                          <a:latin typeface="+mn-ea"/>
                          <a:ea typeface="+mn-ea"/>
                        </a:rPr>
                        <a:t>次年度の主な取組み</a:t>
                      </a:r>
                      <a:r>
                        <a:rPr kumimoji="1" lang="en-US" altLang="ja-JP" sz="1200" b="1" u="none" dirty="0" smtClean="0">
                          <a:solidFill>
                            <a:schemeClr val="tx1"/>
                          </a:solidFill>
                          <a:latin typeface="+mn-ea"/>
                          <a:ea typeface="+mn-ea"/>
                        </a:rPr>
                        <a:t>》</a:t>
                      </a:r>
                      <a:endParaRPr kumimoji="1" lang="en-US" altLang="ja-JP" sz="1200" b="1" dirty="0" smtClean="0">
                        <a:solidFill>
                          <a:schemeClr val="tx1"/>
                        </a:solidFill>
                        <a:latin typeface="+mn-ea"/>
                        <a:ea typeface="+mn-ea"/>
                      </a:endParaRPr>
                    </a:p>
                    <a:p>
                      <a:pPr marL="174625" indent="-174625"/>
                      <a:r>
                        <a:rPr kumimoji="1" lang="ja-JP" altLang="en-US" sz="1100" b="1" dirty="0" smtClean="0">
                          <a:solidFill>
                            <a:schemeClr val="tx1"/>
                          </a:solidFill>
                          <a:latin typeface="+mn-ea"/>
                          <a:ea typeface="+mn-ea"/>
                        </a:rPr>
                        <a:t>■企業等と連携した、</a:t>
                      </a:r>
                      <a:r>
                        <a:rPr kumimoji="1" lang="en-US" altLang="ja-JP" sz="1100" b="1" dirty="0" smtClean="0">
                          <a:solidFill>
                            <a:schemeClr val="tx1"/>
                          </a:solidFill>
                          <a:latin typeface="+mn-ea"/>
                          <a:ea typeface="+mn-ea"/>
                        </a:rPr>
                        <a:t>V.O.S.</a:t>
                      </a:r>
                      <a:r>
                        <a:rPr kumimoji="1" lang="ja-JP" altLang="en-US" sz="1100" b="1" dirty="0" smtClean="0">
                          <a:solidFill>
                            <a:schemeClr val="tx1"/>
                          </a:solidFill>
                          <a:latin typeface="+mn-ea"/>
                          <a:ea typeface="+mn-ea"/>
                        </a:rPr>
                        <a:t>の普及啓発</a:t>
                      </a:r>
                      <a:endParaRPr kumimoji="1" lang="en-US" altLang="ja-JP" sz="1100" b="1" dirty="0" smtClean="0">
                        <a:solidFill>
                          <a:schemeClr val="tx1"/>
                        </a:solidFill>
                        <a:latin typeface="+mn-ea"/>
                        <a:ea typeface="+mn-ea"/>
                      </a:endParaRPr>
                    </a:p>
                    <a:p>
                      <a:pPr marL="174625" indent="-174625"/>
                      <a:r>
                        <a:rPr kumimoji="1" lang="ja-JP" altLang="en-US" sz="1100" b="1" dirty="0" smtClean="0">
                          <a:solidFill>
                            <a:schemeClr val="tx1"/>
                          </a:solidFill>
                          <a:latin typeface="+mn-ea"/>
                          <a:ea typeface="+mn-ea"/>
                        </a:rPr>
                        <a:t>■公民連携の枠組みや</a:t>
                      </a:r>
                      <a:r>
                        <a:rPr kumimoji="1" lang="en-US" altLang="ja-JP" sz="1100" b="1" dirty="0" smtClean="0">
                          <a:solidFill>
                            <a:schemeClr val="tx1"/>
                          </a:solidFill>
                          <a:latin typeface="+mn-ea"/>
                          <a:ea typeface="+mn-ea"/>
                        </a:rPr>
                        <a:t>SNS</a:t>
                      </a:r>
                      <a:r>
                        <a:rPr kumimoji="1" lang="ja-JP" altLang="en-US" sz="1100" b="1" dirty="0" smtClean="0">
                          <a:solidFill>
                            <a:schemeClr val="tx1"/>
                          </a:solidFill>
                          <a:latin typeface="+mn-ea"/>
                          <a:ea typeface="+mn-ea"/>
                        </a:rPr>
                        <a:t>等を活用した情報発信</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973720789"/>
                  </a:ext>
                </a:extLst>
              </a:tr>
              <a:tr h="521383">
                <a:tc>
                  <a:txBody>
                    <a:bodyPr/>
                    <a:lstStyle/>
                    <a:p>
                      <a:pPr marL="0" marR="0" lvl="0" indent="0" algn="l" defTabSz="914400" rtl="0" eaLnBrk="1" fontAlgn="auto" latinLnBrk="0" hangingPunct="1">
                        <a:lnSpc>
                          <a:spcPts val="1600"/>
                        </a:lnSpc>
                        <a:spcBef>
                          <a:spcPts val="0"/>
                        </a:spcBef>
                        <a:spcAft>
                          <a:spcPts val="0"/>
                        </a:spcAft>
                        <a:buClrTx/>
                        <a:buSzTx/>
                        <a:buFontTx/>
                        <a:buNone/>
                        <a:tabLst/>
                        <a:defRPr/>
                      </a:pPr>
                      <a:r>
                        <a:rPr kumimoji="1" lang="ja-JP" altLang="en-US" sz="1600" b="1" dirty="0" smtClean="0">
                          <a:solidFill>
                            <a:schemeClr val="bg1"/>
                          </a:solidFill>
                        </a:rPr>
                        <a:t> 最終予算</a:t>
                      </a:r>
                      <a:endParaRPr kumimoji="1" lang="en-US" altLang="ja-JP" sz="1600" b="1" dirty="0" smtClean="0">
                        <a:solidFill>
                          <a:schemeClr val="bg1"/>
                        </a:solidFill>
                      </a:endParaRPr>
                    </a:p>
                    <a:p>
                      <a:pPr marL="0" marR="0" lvl="0" indent="0" algn="l" defTabSz="914400" rtl="0" eaLnBrk="1" fontAlgn="auto" latinLnBrk="0" hangingPunct="1">
                        <a:lnSpc>
                          <a:spcPts val="1600"/>
                        </a:lnSpc>
                        <a:spcBef>
                          <a:spcPts val="0"/>
                        </a:spcBef>
                        <a:spcAft>
                          <a:spcPts val="0"/>
                        </a:spcAft>
                        <a:buClrTx/>
                        <a:buSzTx/>
                        <a:buFontTx/>
                        <a:buNone/>
                        <a:tabLst/>
                        <a:defRPr/>
                      </a:pPr>
                      <a:r>
                        <a:rPr kumimoji="1" lang="zh-TW" altLang="en-US" sz="1200" b="1" dirty="0" smtClean="0">
                          <a:solidFill>
                            <a:schemeClr val="bg1"/>
                          </a:solidFill>
                          <a:latin typeface="游ゴシック" panose="020B0400000000000000" pitchFamily="50" charset="-128"/>
                          <a:ea typeface="游ゴシック" panose="020B0400000000000000" pitchFamily="50" charset="-128"/>
                        </a:rPr>
                        <a:t>（主要事業）</a:t>
                      </a:r>
                      <a:endParaRPr kumimoji="1" lang="ja-JP" altLang="en-US" sz="1600" b="1" dirty="0">
                        <a:solidFill>
                          <a:schemeClr val="bg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174625" indent="-174625"/>
                      <a:r>
                        <a:rPr kumimoji="1" lang="ja-JP" altLang="en-US" sz="1100" b="1" dirty="0" smtClean="0">
                          <a:solidFill>
                            <a:schemeClr val="tx1"/>
                          </a:solidFill>
                          <a:latin typeface="+mn-ea"/>
                          <a:ea typeface="+mn-ea"/>
                        </a:rPr>
                        <a:t>健康・栄養対策費　</a:t>
                      </a:r>
                      <a:r>
                        <a:rPr kumimoji="1" lang="en-US" altLang="ja-JP" sz="1100" b="1" dirty="0" smtClean="0">
                          <a:solidFill>
                            <a:schemeClr val="tx1"/>
                          </a:solidFill>
                          <a:latin typeface="+mn-ea"/>
                          <a:ea typeface="+mn-ea"/>
                        </a:rPr>
                        <a:t>6,042</a:t>
                      </a:r>
                      <a:r>
                        <a:rPr kumimoji="1" lang="ja-JP" altLang="en-US" sz="1100" b="1" dirty="0" smtClean="0">
                          <a:solidFill>
                            <a:schemeClr val="tx1"/>
                          </a:solidFill>
                          <a:latin typeface="+mn-ea"/>
                          <a:ea typeface="+mn-ea"/>
                        </a:rPr>
                        <a:t>千円（再掲）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776657757"/>
                  </a:ext>
                </a:extLst>
              </a:tr>
            </a:tbl>
          </a:graphicData>
        </a:graphic>
      </p:graphicFrame>
      <p:sp>
        <p:nvSpPr>
          <p:cNvPr id="3" name="正方形/長方形 2"/>
          <p:cNvSpPr/>
          <p:nvPr/>
        </p:nvSpPr>
        <p:spPr>
          <a:xfrm>
            <a:off x="521991" y="209958"/>
            <a:ext cx="7620045" cy="338554"/>
          </a:xfrm>
          <a:prstGeom prst="rect">
            <a:avLst/>
          </a:prstGeom>
        </p:spPr>
        <p:txBody>
          <a:bodyPr wrap="square">
            <a:spAutoFit/>
          </a:bodyPr>
          <a:lstStyle/>
          <a:p>
            <a:pPr marL="174625" indent="-174625"/>
            <a:r>
              <a:rPr kumimoji="1" lang="ja-JP" altLang="en-US" sz="1600" b="1" dirty="0">
                <a:latin typeface="+mn-ea"/>
              </a:rPr>
              <a:t>③食品関連事業者等との連携による健康的な食生活の実践を促す</a:t>
            </a:r>
            <a:r>
              <a:rPr kumimoji="1" lang="ja-JP" altLang="en-US" sz="1600" b="1" dirty="0" smtClean="0">
                <a:latin typeface="+mn-ea"/>
              </a:rPr>
              <a:t>取組み　</a:t>
            </a:r>
            <a:r>
              <a:rPr kumimoji="1" lang="en-US" altLang="ja-JP" sz="1600" b="1" dirty="0" smtClean="0">
                <a:latin typeface="+mn-ea"/>
              </a:rPr>
              <a:t>P32</a:t>
            </a:r>
            <a:endParaRPr kumimoji="1" lang="en-US" altLang="ja-JP" sz="1600" b="1" dirty="0">
              <a:latin typeface="+mn-ea"/>
            </a:endParaRPr>
          </a:p>
        </p:txBody>
      </p:sp>
      <p:grpSp>
        <p:nvGrpSpPr>
          <p:cNvPr id="7" name="グループ化 6"/>
          <p:cNvGrpSpPr/>
          <p:nvPr/>
        </p:nvGrpSpPr>
        <p:grpSpPr>
          <a:xfrm>
            <a:off x="8333597" y="197048"/>
            <a:ext cx="1188525" cy="864000"/>
            <a:chOff x="8151251" y="1180677"/>
            <a:chExt cx="1188525" cy="864000"/>
          </a:xfrm>
        </p:grpSpPr>
        <p:sp>
          <p:nvSpPr>
            <p:cNvPr id="10" name="角丸四角形 9"/>
            <p:cNvSpPr/>
            <p:nvPr/>
          </p:nvSpPr>
          <p:spPr>
            <a:xfrm>
              <a:off x="8151251" y="1180677"/>
              <a:ext cx="1188525" cy="864000"/>
            </a:xfrm>
            <a:prstGeom prst="roundRect">
              <a:avLst/>
            </a:prstGeom>
            <a:solidFill>
              <a:schemeClr val="accent1"/>
            </a:solidFill>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grpSp>
          <p:nvGrpSpPr>
            <p:cNvPr id="13" name="グループ化 12"/>
            <p:cNvGrpSpPr/>
            <p:nvPr/>
          </p:nvGrpSpPr>
          <p:grpSpPr>
            <a:xfrm>
              <a:off x="8222623" y="1257538"/>
              <a:ext cx="1058662" cy="720145"/>
              <a:chOff x="511927" y="2809411"/>
              <a:chExt cx="1110811" cy="770916"/>
            </a:xfrm>
          </p:grpSpPr>
          <p:sp>
            <p:nvSpPr>
              <p:cNvPr id="14" name="角丸四角形 13"/>
              <p:cNvSpPr/>
              <p:nvPr/>
            </p:nvSpPr>
            <p:spPr>
              <a:xfrm>
                <a:off x="511927" y="2809411"/>
                <a:ext cx="1097298" cy="770916"/>
              </a:xfrm>
              <a:prstGeom prst="round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1200" b="1" dirty="0"/>
                  <a:t>本</a:t>
                </a:r>
                <a:r>
                  <a:rPr kumimoji="1" lang="ja-JP" altLang="en-US" sz="1200" b="1" smtClean="0"/>
                  <a:t>年度</a:t>
                </a:r>
                <a:r>
                  <a:rPr kumimoji="1" lang="ja-JP" altLang="en-US" sz="1200" b="1" dirty="0" smtClean="0"/>
                  <a:t>評価</a:t>
                </a:r>
                <a:endParaRPr kumimoji="1" lang="en-US" altLang="ja-JP" sz="1200" b="1" dirty="0" smtClean="0"/>
              </a:p>
              <a:p>
                <a:pPr algn="ctr">
                  <a:lnSpc>
                    <a:spcPts val="200"/>
                  </a:lnSpc>
                </a:pPr>
                <a:endParaRPr kumimoji="1" lang="en-US" altLang="ja-JP" sz="1200" dirty="0" smtClean="0"/>
              </a:p>
              <a:p>
                <a:pPr algn="ctr"/>
                <a:r>
                  <a:rPr kumimoji="1" lang="ja-JP" altLang="en-US" sz="1400" b="1" dirty="0"/>
                  <a:t>概ね</a:t>
                </a:r>
                <a:r>
                  <a:rPr kumimoji="1" lang="ja-JP" altLang="en-US" sz="1400" b="1" dirty="0" smtClean="0"/>
                  <a:t>予定</a:t>
                </a:r>
                <a:endParaRPr kumimoji="1" lang="en-US" altLang="ja-JP" sz="1400" b="1" dirty="0" smtClean="0"/>
              </a:p>
              <a:p>
                <a:pPr algn="ctr"/>
                <a:r>
                  <a:rPr kumimoji="1" lang="ja-JP" altLang="en-US" sz="1400" b="1" dirty="0" smtClean="0"/>
                  <a:t>どおり</a:t>
                </a:r>
                <a:endParaRPr kumimoji="1" lang="ja-JP" altLang="en-US" sz="1400" b="1" dirty="0"/>
              </a:p>
            </p:txBody>
          </p:sp>
          <p:cxnSp>
            <p:nvCxnSpPr>
              <p:cNvPr id="15" name="直線コネクタ 14"/>
              <p:cNvCxnSpPr/>
              <p:nvPr/>
            </p:nvCxnSpPr>
            <p:spPr>
              <a:xfrm>
                <a:off x="525439" y="3052293"/>
                <a:ext cx="1097299"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spTree>
    <p:extLst>
      <p:ext uri="{BB962C8B-B14F-4D97-AF65-F5344CB8AC3E}">
        <p14:creationId xmlns:p14="http://schemas.microsoft.com/office/powerpoint/2010/main" val="285728898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正方形/長方形 12"/>
          <p:cNvSpPr/>
          <p:nvPr/>
        </p:nvSpPr>
        <p:spPr>
          <a:xfrm>
            <a:off x="273000" y="189000"/>
            <a:ext cx="9360000" cy="6480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aphicFrame>
        <p:nvGraphicFramePr>
          <p:cNvPr id="9" name="表 8"/>
          <p:cNvGraphicFramePr>
            <a:graphicFrameLocks noGrp="1"/>
          </p:cNvGraphicFramePr>
          <p:nvPr>
            <p:extLst>
              <p:ext uri="{D42A27DB-BD31-4B8C-83A1-F6EECF244321}">
                <p14:modId xmlns:p14="http://schemas.microsoft.com/office/powerpoint/2010/main" val="996522072"/>
              </p:ext>
            </p:extLst>
          </p:nvPr>
        </p:nvGraphicFramePr>
        <p:xfrm>
          <a:off x="629695" y="487348"/>
          <a:ext cx="8646609" cy="5815049"/>
        </p:xfrm>
        <a:graphic>
          <a:graphicData uri="http://schemas.openxmlformats.org/drawingml/2006/table">
            <a:tbl>
              <a:tblPr firstRow="1" bandRow="1">
                <a:tableStyleId>{5C22544A-7EE6-4342-B048-85BDC9FD1C3A}</a:tableStyleId>
              </a:tblPr>
              <a:tblGrid>
                <a:gridCol w="1260000">
                  <a:extLst>
                    <a:ext uri="{9D8B030D-6E8A-4147-A177-3AD203B41FA5}">
                      <a16:colId xmlns:a16="http://schemas.microsoft.com/office/drawing/2014/main" val="528851062"/>
                    </a:ext>
                  </a:extLst>
                </a:gridCol>
                <a:gridCol w="7386609">
                  <a:extLst>
                    <a:ext uri="{9D8B030D-6E8A-4147-A177-3AD203B41FA5}">
                      <a16:colId xmlns:a16="http://schemas.microsoft.com/office/drawing/2014/main" val="89849022"/>
                    </a:ext>
                  </a:extLst>
                </a:gridCol>
              </a:tblGrid>
              <a:tr h="3460449">
                <a:tc>
                  <a:txBody>
                    <a:bodyPr/>
                    <a:lstStyle/>
                    <a:p>
                      <a:pPr marL="0" marR="0" lvl="0" indent="0" algn="l" defTabSz="914400" rtl="0" eaLnBrk="1" fontAlgn="auto" latinLnBrk="0" hangingPunct="1">
                        <a:lnSpc>
                          <a:spcPts val="1600"/>
                        </a:lnSpc>
                        <a:spcBef>
                          <a:spcPts val="0"/>
                        </a:spcBef>
                        <a:spcAft>
                          <a:spcPts val="0"/>
                        </a:spcAft>
                        <a:buClrTx/>
                        <a:buSzTx/>
                        <a:buFontTx/>
                        <a:buNone/>
                        <a:tabLst/>
                        <a:defRPr/>
                      </a:pPr>
                      <a:r>
                        <a:rPr kumimoji="1" lang="ja-JP" altLang="en-US" sz="1600" b="1" i="0" u="none" strike="noStrike" kern="1200" cap="none" spc="0" normalizeH="0" baseline="0" noProof="0" dirty="0" smtClean="0">
                          <a:ln>
                            <a:noFill/>
                          </a:ln>
                          <a:solidFill>
                            <a:prstClr val="white"/>
                          </a:solidFill>
                          <a:effectLst/>
                          <a:uLnTx/>
                          <a:uFillTx/>
                          <a:latin typeface="+mn-lt"/>
                          <a:ea typeface="+mn-ea"/>
                          <a:cs typeface="+mn-cs"/>
                        </a:rPr>
                        <a:t>本年度の     </a:t>
                      </a:r>
                      <a:endParaRPr kumimoji="1" lang="en-US" altLang="ja-JP" sz="1600" b="1" i="0" u="none" strike="noStrike" kern="1200" cap="none" spc="0" normalizeH="0" baseline="0" noProof="0" dirty="0" smtClean="0">
                        <a:ln>
                          <a:noFill/>
                        </a:ln>
                        <a:solidFill>
                          <a:prstClr val="white"/>
                        </a:solidFill>
                        <a:effectLst/>
                        <a:uLnTx/>
                        <a:uFillTx/>
                        <a:latin typeface="+mn-lt"/>
                        <a:ea typeface="+mn-ea"/>
                        <a:cs typeface="+mn-cs"/>
                      </a:endParaRPr>
                    </a:p>
                    <a:p>
                      <a:pPr marL="0" marR="0" lvl="0" indent="0" algn="l" defTabSz="914400" rtl="0" eaLnBrk="1" fontAlgn="auto" latinLnBrk="0" hangingPunct="1">
                        <a:lnSpc>
                          <a:spcPts val="1600"/>
                        </a:lnSpc>
                        <a:spcBef>
                          <a:spcPts val="0"/>
                        </a:spcBef>
                        <a:spcAft>
                          <a:spcPts val="0"/>
                        </a:spcAft>
                        <a:buClrTx/>
                        <a:buSzTx/>
                        <a:buFontTx/>
                        <a:buNone/>
                        <a:tabLst/>
                        <a:defRPr/>
                      </a:pPr>
                      <a:r>
                        <a:rPr kumimoji="1" lang="ja-JP" altLang="en-US" sz="1600" b="1" i="0" u="none" strike="noStrike" kern="1200" cap="none" spc="0" normalizeH="0" baseline="0" noProof="0" dirty="0" smtClean="0">
                          <a:ln>
                            <a:noFill/>
                          </a:ln>
                          <a:solidFill>
                            <a:prstClr val="white"/>
                          </a:solidFill>
                          <a:effectLst/>
                          <a:uLnTx/>
                          <a:uFillTx/>
                          <a:latin typeface="+mn-lt"/>
                          <a:ea typeface="+mn-ea"/>
                          <a:cs typeface="+mn-cs"/>
                        </a:rPr>
                        <a:t>取組</a:t>
                      </a:r>
                      <a:endParaRPr kumimoji="1" lang="ja-JP" altLang="en-US" sz="1600" b="1" i="0" u="none" strike="noStrike" kern="1200" cap="none" spc="0" normalizeH="0" baseline="0" noProof="0" dirty="0">
                        <a:ln>
                          <a:noFill/>
                        </a:ln>
                        <a:solidFill>
                          <a:prstClr val="white"/>
                        </a:solidFill>
                        <a:effectLst/>
                        <a:uLnTx/>
                        <a:uFillTx/>
                        <a:latin typeface="+mn-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174625" indent="-174625"/>
                      <a:r>
                        <a:rPr kumimoji="1" lang="en-US" altLang="ja-JP" sz="1200" b="1" u="none" dirty="0" smtClean="0">
                          <a:solidFill>
                            <a:schemeClr val="tx1"/>
                          </a:solidFill>
                          <a:latin typeface="游ゴシック" panose="020B0400000000000000" pitchFamily="50" charset="-128"/>
                          <a:ea typeface="+mn-ea"/>
                        </a:rPr>
                        <a:t>《</a:t>
                      </a:r>
                      <a:r>
                        <a:rPr kumimoji="1" lang="ja-JP" altLang="en-US" sz="1200" b="1" u="sng" dirty="0" smtClean="0">
                          <a:solidFill>
                            <a:schemeClr val="tx1"/>
                          </a:solidFill>
                          <a:latin typeface="游ゴシック" panose="020B0400000000000000" pitchFamily="50" charset="-128"/>
                          <a:ea typeface="+mn-ea"/>
                        </a:rPr>
                        <a:t>保育所・認定こども園・幼稚園における取組み</a:t>
                      </a:r>
                      <a:r>
                        <a:rPr kumimoji="1" lang="en-US" altLang="ja-JP" sz="1200" b="1" u="none" dirty="0" smtClean="0">
                          <a:solidFill>
                            <a:schemeClr val="tx1"/>
                          </a:solidFill>
                          <a:latin typeface="游ゴシック" panose="020B0400000000000000" pitchFamily="50" charset="-128"/>
                          <a:ea typeface="+mn-ea"/>
                        </a:rPr>
                        <a:t>》</a:t>
                      </a:r>
                    </a:p>
                    <a:p>
                      <a:pPr marL="174625" indent="-174625"/>
                      <a:r>
                        <a:rPr kumimoji="1" lang="en-US" altLang="ja-JP" sz="1100" b="1" u="none" dirty="0" smtClean="0">
                          <a:solidFill>
                            <a:schemeClr val="tx1"/>
                          </a:solidFill>
                          <a:latin typeface="游ゴシック" panose="020B0400000000000000" pitchFamily="50" charset="-128"/>
                          <a:ea typeface="+mn-ea"/>
                        </a:rPr>
                        <a:t> ■</a:t>
                      </a:r>
                      <a:r>
                        <a:rPr kumimoji="1" lang="ja-JP" altLang="en-US" sz="1100" b="1" u="none" dirty="0" smtClean="0">
                          <a:solidFill>
                            <a:schemeClr val="tx1"/>
                          </a:solidFill>
                          <a:latin typeface="游ゴシック" panose="020B0400000000000000" pitchFamily="50" charset="-128"/>
                          <a:ea typeface="+mn-ea"/>
                        </a:rPr>
                        <a:t>児童福祉施設研修会（食事提供関係）の開催</a:t>
                      </a:r>
                      <a:endParaRPr kumimoji="1" lang="en-US" altLang="ja-JP" sz="1100" b="1" u="none" dirty="0" smtClean="0">
                        <a:solidFill>
                          <a:schemeClr val="tx1"/>
                        </a:solidFill>
                        <a:latin typeface="游ゴシック" panose="020B0400000000000000" pitchFamily="50" charset="-128"/>
                        <a:ea typeface="+mn-ea"/>
                      </a:endParaRPr>
                    </a:p>
                    <a:p>
                      <a:pPr marL="174625" indent="-174625"/>
                      <a:r>
                        <a:rPr kumimoji="1" lang="ja-JP" altLang="en-US" sz="1100" b="1" u="none" dirty="0" smtClean="0">
                          <a:solidFill>
                            <a:schemeClr val="tx1"/>
                          </a:solidFill>
                          <a:latin typeface="游ゴシック" panose="020B0400000000000000" pitchFamily="50" charset="-128"/>
                          <a:ea typeface="+mn-ea"/>
                        </a:rPr>
                        <a:t>　</a:t>
                      </a:r>
                      <a:r>
                        <a:rPr kumimoji="1" lang="en-US" altLang="ja-JP" sz="1100" b="1" u="none" dirty="0" smtClean="0">
                          <a:solidFill>
                            <a:schemeClr val="tx1"/>
                          </a:solidFill>
                          <a:latin typeface="游ゴシック" panose="020B0400000000000000" pitchFamily="50" charset="-128"/>
                          <a:ea typeface="+mn-ea"/>
                        </a:rPr>
                        <a:t>YouTube</a:t>
                      </a:r>
                      <a:r>
                        <a:rPr kumimoji="1" lang="ja-JP" altLang="en-US" sz="1100" b="1" u="none" dirty="0" smtClean="0">
                          <a:solidFill>
                            <a:schemeClr val="tx1"/>
                          </a:solidFill>
                          <a:latin typeface="游ゴシック" panose="020B0400000000000000" pitchFamily="50" charset="-128"/>
                          <a:ea typeface="+mn-ea"/>
                        </a:rPr>
                        <a:t>チャンネルによる動画配信（</a:t>
                      </a:r>
                      <a:r>
                        <a:rPr kumimoji="1" lang="en-US" altLang="ja-JP" sz="1100" b="1" u="none" dirty="0" smtClean="0">
                          <a:solidFill>
                            <a:schemeClr val="tx1"/>
                          </a:solidFill>
                          <a:latin typeface="游ゴシック" panose="020B0400000000000000" pitchFamily="50" charset="-128"/>
                          <a:ea typeface="+mn-ea"/>
                        </a:rPr>
                        <a:t>R3.2.19-20</a:t>
                      </a:r>
                      <a:r>
                        <a:rPr kumimoji="1" lang="ja-JP" altLang="en-US" sz="1100" b="1" u="none" dirty="0" smtClean="0">
                          <a:solidFill>
                            <a:schemeClr val="tx1"/>
                          </a:solidFill>
                          <a:latin typeface="游ゴシック" panose="020B0400000000000000" pitchFamily="50" charset="-128"/>
                          <a:ea typeface="+mn-ea"/>
                        </a:rPr>
                        <a:t>　視聴回数延べ</a:t>
                      </a:r>
                      <a:r>
                        <a:rPr kumimoji="1" lang="en-US" altLang="ja-JP" sz="1100" b="1" u="none" dirty="0" smtClean="0">
                          <a:solidFill>
                            <a:schemeClr val="tx1"/>
                          </a:solidFill>
                          <a:latin typeface="游ゴシック" panose="020B0400000000000000" pitchFamily="50" charset="-128"/>
                          <a:ea typeface="+mn-ea"/>
                        </a:rPr>
                        <a:t>914</a:t>
                      </a:r>
                      <a:r>
                        <a:rPr kumimoji="1" lang="ja-JP" altLang="en-US" sz="1100" b="1" u="none" dirty="0" smtClean="0">
                          <a:solidFill>
                            <a:schemeClr val="tx1"/>
                          </a:solidFill>
                          <a:latin typeface="游ゴシック" panose="020B0400000000000000" pitchFamily="50" charset="-128"/>
                          <a:ea typeface="+mn-ea"/>
                        </a:rPr>
                        <a:t>回）</a:t>
                      </a:r>
                    </a:p>
                    <a:p>
                      <a:pPr marL="174625" indent="-174625"/>
                      <a:r>
                        <a:rPr kumimoji="1" lang="en-US" altLang="ja-JP" sz="1200" b="1" u="none" dirty="0" smtClean="0">
                          <a:solidFill>
                            <a:schemeClr val="tx1"/>
                          </a:solidFill>
                          <a:latin typeface="游ゴシック" panose="020B0400000000000000" pitchFamily="50" charset="-128"/>
                          <a:ea typeface="+mn-ea"/>
                        </a:rPr>
                        <a:t>《</a:t>
                      </a:r>
                      <a:r>
                        <a:rPr kumimoji="1" lang="ja-JP" altLang="en-US" sz="1200" b="1" u="sng" dirty="0" smtClean="0">
                          <a:solidFill>
                            <a:schemeClr val="tx1"/>
                          </a:solidFill>
                          <a:latin typeface="游ゴシック" panose="020B0400000000000000" pitchFamily="50" charset="-128"/>
                          <a:ea typeface="+mn-ea"/>
                        </a:rPr>
                        <a:t>小・中学校等における取組み</a:t>
                      </a:r>
                      <a:r>
                        <a:rPr kumimoji="1" lang="en-US" altLang="ja-JP" sz="1200" b="1" u="none" dirty="0" smtClean="0">
                          <a:solidFill>
                            <a:schemeClr val="tx1"/>
                          </a:solidFill>
                          <a:latin typeface="游ゴシック" panose="020B0400000000000000" pitchFamily="50" charset="-128"/>
                          <a:ea typeface="+mn-ea"/>
                        </a:rPr>
                        <a:t>》</a:t>
                      </a:r>
                    </a:p>
                    <a:p>
                      <a:pPr marL="174625" indent="-174625"/>
                      <a:r>
                        <a:rPr kumimoji="1" lang="ja-JP" altLang="en-US" sz="1100" b="1" u="none" dirty="0" smtClean="0">
                          <a:solidFill>
                            <a:schemeClr val="tx1"/>
                          </a:solidFill>
                          <a:latin typeface="游ゴシック" panose="020B0400000000000000" pitchFamily="50" charset="-128"/>
                          <a:ea typeface="+mn-ea"/>
                        </a:rPr>
                        <a:t>■小中学校において、食に関する指導の全体計画策定及び校内指導体制を整備</a:t>
                      </a:r>
                      <a:endParaRPr kumimoji="1" lang="en-US" altLang="ja-JP" sz="1100" b="1" u="none" dirty="0" smtClean="0">
                        <a:solidFill>
                          <a:schemeClr val="tx1"/>
                        </a:solidFill>
                        <a:latin typeface="游ゴシック" panose="020B0400000000000000" pitchFamily="50" charset="-128"/>
                        <a:ea typeface="+mn-ea"/>
                      </a:endParaRPr>
                    </a:p>
                    <a:p>
                      <a:pPr marL="174625" indent="-174625"/>
                      <a:r>
                        <a:rPr kumimoji="1" lang="ja-JP" altLang="en-US" sz="1100" b="1" u="none" dirty="0" smtClean="0">
                          <a:solidFill>
                            <a:schemeClr val="tx1"/>
                          </a:solidFill>
                          <a:latin typeface="游ゴシック" panose="020B0400000000000000" pitchFamily="50" charset="-128"/>
                          <a:ea typeface="+mn-ea"/>
                        </a:rPr>
                        <a:t>　全体計画策定率</a:t>
                      </a:r>
                      <a:r>
                        <a:rPr kumimoji="1" lang="en-US" altLang="ja-JP" sz="1100" b="1" u="none" dirty="0" smtClean="0">
                          <a:solidFill>
                            <a:schemeClr val="tx1"/>
                          </a:solidFill>
                          <a:latin typeface="游ゴシック" panose="020B0400000000000000" pitchFamily="50" charset="-128"/>
                          <a:ea typeface="+mn-ea"/>
                        </a:rPr>
                        <a:t>100</a:t>
                      </a:r>
                      <a:r>
                        <a:rPr kumimoji="1" lang="ja-JP" altLang="en-US" sz="1100" b="1" u="none" dirty="0" smtClean="0">
                          <a:solidFill>
                            <a:schemeClr val="tx1"/>
                          </a:solidFill>
                          <a:latin typeface="游ゴシック" panose="020B0400000000000000" pitchFamily="50" charset="-128"/>
                          <a:ea typeface="+mn-ea"/>
                        </a:rPr>
                        <a:t>％　校内体制整備率</a:t>
                      </a:r>
                      <a:r>
                        <a:rPr kumimoji="1" lang="en-US" altLang="ja-JP" sz="1100" b="1" u="none" dirty="0" smtClean="0">
                          <a:solidFill>
                            <a:schemeClr val="tx1"/>
                          </a:solidFill>
                          <a:latin typeface="游ゴシック" panose="020B0400000000000000" pitchFamily="50" charset="-128"/>
                          <a:ea typeface="+mn-ea"/>
                        </a:rPr>
                        <a:t>100</a:t>
                      </a:r>
                      <a:r>
                        <a:rPr kumimoji="1" lang="ja-JP" altLang="en-US" sz="1100" b="1" u="none" dirty="0" smtClean="0">
                          <a:solidFill>
                            <a:schemeClr val="tx1"/>
                          </a:solidFill>
                          <a:latin typeface="游ゴシック" panose="020B0400000000000000" pitchFamily="50" charset="-128"/>
                          <a:ea typeface="+mn-ea"/>
                        </a:rPr>
                        <a:t>％</a:t>
                      </a:r>
                      <a:endParaRPr kumimoji="1" lang="en-US" altLang="ja-JP" sz="1100" b="1" u="none" dirty="0" smtClean="0">
                        <a:solidFill>
                          <a:schemeClr val="tx1"/>
                        </a:solidFill>
                        <a:latin typeface="游ゴシック" panose="020B0400000000000000" pitchFamily="50" charset="-128"/>
                        <a:ea typeface="+mn-ea"/>
                      </a:endParaRPr>
                    </a:p>
                    <a:p>
                      <a:pPr marL="174625" indent="-174625"/>
                      <a:r>
                        <a:rPr kumimoji="1" lang="en-US" altLang="ja-JP" sz="1100" b="1" u="none" dirty="0" smtClean="0">
                          <a:solidFill>
                            <a:schemeClr val="tx1"/>
                          </a:solidFill>
                          <a:latin typeface="游ゴシック" panose="020B0400000000000000" pitchFamily="50" charset="-128"/>
                          <a:ea typeface="+mn-ea"/>
                        </a:rPr>
                        <a:t>■</a:t>
                      </a:r>
                      <a:r>
                        <a:rPr kumimoji="1" lang="ja-JP" altLang="en-US" sz="1100" b="1" u="none" dirty="0" smtClean="0">
                          <a:solidFill>
                            <a:schemeClr val="tx1"/>
                          </a:solidFill>
                          <a:latin typeface="游ゴシック" panose="020B0400000000000000" pitchFamily="50" charset="-128"/>
                          <a:ea typeface="+mn-ea"/>
                        </a:rPr>
                        <a:t>食育の普及啓発に向けた教職員対象研修の開催（書面）</a:t>
                      </a:r>
                      <a:endParaRPr kumimoji="1" lang="en-US" altLang="ja-JP" sz="1100" b="1" u="none" dirty="0" smtClean="0">
                        <a:solidFill>
                          <a:schemeClr val="tx1"/>
                        </a:solidFill>
                        <a:latin typeface="游ゴシック" panose="020B0400000000000000" pitchFamily="50" charset="-128"/>
                        <a:ea typeface="+mn-ea"/>
                      </a:endParaRPr>
                    </a:p>
                    <a:p>
                      <a:pPr marL="174625" indent="-174625"/>
                      <a:r>
                        <a:rPr kumimoji="1" lang="ja-JP" altLang="en-US" sz="1100" b="1" u="none" dirty="0" smtClean="0">
                          <a:solidFill>
                            <a:schemeClr val="tx1"/>
                          </a:solidFill>
                          <a:latin typeface="游ゴシック" panose="020B0400000000000000" pitchFamily="50" charset="-128"/>
                          <a:ea typeface="+mn-ea"/>
                        </a:rPr>
                        <a:t>■食育の指導案を冊子にまとめ、小中学校に配布</a:t>
                      </a:r>
                      <a:endParaRPr kumimoji="1" lang="en-US" altLang="ja-JP" sz="1100" b="1" u="none" dirty="0" smtClean="0">
                        <a:solidFill>
                          <a:schemeClr val="tx1"/>
                        </a:solidFill>
                        <a:latin typeface="游ゴシック" panose="020B0400000000000000" pitchFamily="50" charset="-128"/>
                        <a:ea typeface="+mn-ea"/>
                      </a:endParaRPr>
                    </a:p>
                    <a:p>
                      <a:pPr marL="174625" indent="-174625"/>
                      <a:r>
                        <a:rPr kumimoji="1" lang="ja-JP" altLang="en-US" sz="1100" b="1" u="none" dirty="0" smtClean="0">
                          <a:solidFill>
                            <a:schemeClr val="tx1"/>
                          </a:solidFill>
                          <a:latin typeface="游ゴシック" panose="020B0400000000000000" pitchFamily="50" charset="-128"/>
                          <a:ea typeface="+mn-ea"/>
                        </a:rPr>
                        <a:t>■保護者に向けて全国学校給食週間の取組みを各校給食だよりで紹介</a:t>
                      </a:r>
                    </a:p>
                    <a:p>
                      <a:pPr marL="174625" indent="-174625"/>
                      <a:r>
                        <a:rPr kumimoji="1" lang="en-US" altLang="ja-JP" sz="1200" b="1" u="none" dirty="0" smtClean="0">
                          <a:solidFill>
                            <a:schemeClr val="tx1"/>
                          </a:solidFill>
                          <a:latin typeface="游ゴシック" panose="020B0400000000000000" pitchFamily="50" charset="-128"/>
                          <a:ea typeface="+mn-ea"/>
                        </a:rPr>
                        <a:t>《</a:t>
                      </a:r>
                      <a:r>
                        <a:rPr kumimoji="1" lang="ja-JP" altLang="en-US" sz="1200" b="1" u="sng" dirty="0" smtClean="0">
                          <a:solidFill>
                            <a:schemeClr val="tx1"/>
                          </a:solidFill>
                          <a:latin typeface="游ゴシック" panose="020B0400000000000000" pitchFamily="50" charset="-128"/>
                          <a:ea typeface="+mn-ea"/>
                        </a:rPr>
                        <a:t>高等学校等における取組み</a:t>
                      </a:r>
                      <a:r>
                        <a:rPr kumimoji="1" lang="en-US" altLang="ja-JP" sz="1200" b="1" u="none" dirty="0" smtClean="0">
                          <a:solidFill>
                            <a:schemeClr val="tx1"/>
                          </a:solidFill>
                          <a:latin typeface="游ゴシック" panose="020B0400000000000000" pitchFamily="50" charset="-128"/>
                          <a:ea typeface="+mn-ea"/>
                        </a:rPr>
                        <a:t>》</a:t>
                      </a:r>
                    </a:p>
                    <a:p>
                      <a:pPr marL="174625" indent="-174625"/>
                      <a:r>
                        <a:rPr kumimoji="1" lang="en-US" altLang="ja-JP" sz="1100" b="1" u="none" dirty="0" smtClean="0">
                          <a:solidFill>
                            <a:schemeClr val="tx1"/>
                          </a:solidFill>
                          <a:latin typeface="游ゴシック" panose="020B0400000000000000" pitchFamily="50" charset="-128"/>
                          <a:ea typeface="+mn-ea"/>
                        </a:rPr>
                        <a:t>■</a:t>
                      </a:r>
                      <a:r>
                        <a:rPr kumimoji="1" lang="ja-JP" altLang="en-US" sz="1100" b="1" u="none" dirty="0" smtClean="0">
                          <a:solidFill>
                            <a:schemeClr val="tx1"/>
                          </a:solidFill>
                          <a:latin typeface="游ゴシック" panose="020B0400000000000000" pitchFamily="50" charset="-128"/>
                          <a:ea typeface="+mn-ea"/>
                        </a:rPr>
                        <a:t>高校生の食生活改善に向けた事業支援（</a:t>
                      </a:r>
                      <a:r>
                        <a:rPr kumimoji="1" lang="en-US" altLang="ja-JP" sz="1100" b="1" u="none" dirty="0" smtClean="0">
                          <a:solidFill>
                            <a:schemeClr val="tx1"/>
                          </a:solidFill>
                          <a:latin typeface="游ゴシック" panose="020B0400000000000000" pitchFamily="50" charset="-128"/>
                          <a:ea typeface="+mn-ea"/>
                        </a:rPr>
                        <a:t>2</a:t>
                      </a:r>
                      <a:r>
                        <a:rPr kumimoji="1" lang="ja-JP" altLang="en-US" sz="1100" b="1" u="none" dirty="0" smtClean="0">
                          <a:solidFill>
                            <a:schemeClr val="tx1"/>
                          </a:solidFill>
                          <a:latin typeface="游ゴシック" panose="020B0400000000000000" pitchFamily="50" charset="-128"/>
                          <a:ea typeface="+mn-ea"/>
                        </a:rPr>
                        <a:t>保健所）</a:t>
                      </a:r>
                    </a:p>
                    <a:p>
                      <a:pPr marL="174625" indent="-174625"/>
                      <a:r>
                        <a:rPr kumimoji="1" lang="ja-JP" altLang="en-US" sz="1100" b="1" u="none" dirty="0" smtClean="0">
                          <a:solidFill>
                            <a:schemeClr val="tx1"/>
                          </a:solidFill>
                          <a:latin typeface="游ゴシック" panose="020B0400000000000000" pitchFamily="50" charset="-128"/>
                          <a:ea typeface="+mn-ea"/>
                        </a:rPr>
                        <a:t>　関係団体と連携した食育授業の実施、指導資料・料理動画の提供</a:t>
                      </a:r>
                    </a:p>
                    <a:p>
                      <a:pPr marL="174625" indent="-174625"/>
                      <a:r>
                        <a:rPr kumimoji="1" lang="ja-JP" altLang="en-US" sz="1100" b="1" u="none" dirty="0" smtClean="0">
                          <a:solidFill>
                            <a:schemeClr val="tx1"/>
                          </a:solidFill>
                          <a:latin typeface="游ゴシック" panose="020B0400000000000000" pitchFamily="50" charset="-128"/>
                          <a:ea typeface="+mn-ea"/>
                        </a:rPr>
                        <a:t>■各保健所が高校と連携して作成した食育プログラムを府ホームページに掲載</a:t>
                      </a:r>
                    </a:p>
                    <a:p>
                      <a:pPr marL="174625" indent="-174625"/>
                      <a:r>
                        <a:rPr kumimoji="1" lang="en-US" altLang="ja-JP" sz="1200" b="1" u="none" dirty="0" smtClean="0">
                          <a:solidFill>
                            <a:schemeClr val="tx1"/>
                          </a:solidFill>
                          <a:latin typeface="游ゴシック" panose="020B0400000000000000" pitchFamily="50" charset="-128"/>
                          <a:ea typeface="+mn-ea"/>
                        </a:rPr>
                        <a:t>《</a:t>
                      </a:r>
                      <a:r>
                        <a:rPr kumimoji="1" lang="ja-JP" altLang="en-US" sz="1200" b="1" u="sng" dirty="0" smtClean="0">
                          <a:solidFill>
                            <a:schemeClr val="tx1"/>
                          </a:solidFill>
                          <a:latin typeface="游ゴシック" panose="020B0400000000000000" pitchFamily="50" charset="-128"/>
                          <a:ea typeface="+mn-ea"/>
                        </a:rPr>
                        <a:t>大学や職場等における取組み</a:t>
                      </a:r>
                      <a:r>
                        <a:rPr kumimoji="1" lang="en-US" altLang="ja-JP" sz="1200" b="1" u="none" dirty="0" smtClean="0">
                          <a:solidFill>
                            <a:schemeClr val="tx1"/>
                          </a:solidFill>
                          <a:latin typeface="游ゴシック" panose="020B0400000000000000" pitchFamily="50" charset="-128"/>
                          <a:ea typeface="+mn-ea"/>
                        </a:rPr>
                        <a:t>》</a:t>
                      </a:r>
                    </a:p>
                    <a:p>
                      <a:pPr marL="174625" indent="-174625"/>
                      <a:r>
                        <a:rPr kumimoji="1" lang="en-US" altLang="ja-JP" sz="1100" b="1" u="none" dirty="0" smtClean="0">
                          <a:solidFill>
                            <a:schemeClr val="tx1"/>
                          </a:solidFill>
                          <a:latin typeface="游ゴシック" panose="020B0400000000000000" pitchFamily="50" charset="-128"/>
                          <a:ea typeface="+mn-ea"/>
                        </a:rPr>
                        <a:t>■</a:t>
                      </a:r>
                      <a:r>
                        <a:rPr kumimoji="1" lang="ja-JP" altLang="en-US" sz="1100" b="1" u="none" dirty="0" smtClean="0">
                          <a:solidFill>
                            <a:schemeClr val="tx1"/>
                          </a:solidFill>
                          <a:latin typeface="游ゴシック" panose="020B0400000000000000" pitchFamily="50" charset="-128"/>
                          <a:ea typeface="+mn-ea"/>
                        </a:rPr>
                        <a:t>管理栄養士養成施設と連携した若い世代の食生活改善に向けた事業企画、啓発媒体作成（</a:t>
                      </a:r>
                      <a:r>
                        <a:rPr kumimoji="1" lang="en-US" altLang="ja-JP" sz="1100" b="1" u="none" dirty="0" smtClean="0">
                          <a:solidFill>
                            <a:schemeClr val="tx1"/>
                          </a:solidFill>
                          <a:latin typeface="游ゴシック" panose="020B0400000000000000" pitchFamily="50" charset="-128"/>
                          <a:ea typeface="+mn-ea"/>
                        </a:rPr>
                        <a:t>9</a:t>
                      </a:r>
                      <a:r>
                        <a:rPr kumimoji="1" lang="ja-JP" altLang="en-US" sz="1100" b="1" u="none" dirty="0" smtClean="0">
                          <a:solidFill>
                            <a:schemeClr val="tx1"/>
                          </a:solidFill>
                          <a:latin typeface="游ゴシック" panose="020B0400000000000000" pitchFamily="50" charset="-128"/>
                          <a:ea typeface="+mn-ea"/>
                        </a:rPr>
                        <a:t>保健所）</a:t>
                      </a:r>
                    </a:p>
                    <a:p>
                      <a:pPr marL="174625" indent="-174625"/>
                      <a:r>
                        <a:rPr kumimoji="1" lang="ja-JP" altLang="en-US" sz="1100" b="1" u="none" dirty="0" smtClean="0">
                          <a:solidFill>
                            <a:schemeClr val="tx1"/>
                          </a:solidFill>
                          <a:latin typeface="游ゴシック" panose="020B0400000000000000" pitchFamily="50" charset="-128"/>
                          <a:ea typeface="+mn-ea"/>
                        </a:rPr>
                        <a:t>■大学と連携した</a:t>
                      </a:r>
                      <a:r>
                        <a:rPr kumimoji="1" lang="en-US" altLang="ja-JP" sz="1100" b="1" u="none" dirty="0" smtClean="0">
                          <a:solidFill>
                            <a:schemeClr val="tx1"/>
                          </a:solidFill>
                          <a:latin typeface="游ゴシック" panose="020B0400000000000000" pitchFamily="50" charset="-128"/>
                          <a:ea typeface="+mn-ea"/>
                        </a:rPr>
                        <a:t>V.O.S.</a:t>
                      </a:r>
                      <a:r>
                        <a:rPr kumimoji="1" lang="ja-JP" altLang="en-US" sz="1100" b="1" u="none" dirty="0" smtClean="0">
                          <a:solidFill>
                            <a:schemeClr val="tx1"/>
                          </a:solidFill>
                          <a:latin typeface="游ゴシック" panose="020B0400000000000000" pitchFamily="50" charset="-128"/>
                          <a:ea typeface="+mn-ea"/>
                        </a:rPr>
                        <a:t>メニューの開発・提供（近畿大学・関西福祉科学大学）</a:t>
                      </a:r>
                      <a:endParaRPr kumimoji="1" lang="en-US" altLang="ja-JP" sz="1100" b="1" u="none" dirty="0" smtClean="0">
                        <a:solidFill>
                          <a:schemeClr val="tx1"/>
                        </a:solidFill>
                        <a:latin typeface="游ゴシック" panose="020B0400000000000000" pitchFamily="50" charset="-128"/>
                        <a:ea typeface="+mn-ea"/>
                      </a:endParaRPr>
                    </a:p>
                    <a:p>
                      <a:pPr marL="174625" indent="-174625"/>
                      <a:r>
                        <a:rPr kumimoji="1" lang="ja-JP" altLang="en-US" sz="1100" b="1" u="none" dirty="0" smtClean="0">
                          <a:solidFill>
                            <a:schemeClr val="tx1"/>
                          </a:solidFill>
                          <a:latin typeface="游ゴシック" panose="020B0400000000000000" pitchFamily="50" charset="-128"/>
                          <a:ea typeface="+mn-ea"/>
                        </a:rPr>
                        <a:t>■職場での健康づくり活動を動画で応募してもらう「職場で健活</a:t>
                      </a:r>
                      <a:r>
                        <a:rPr kumimoji="1" lang="en-US" altLang="ja-JP" sz="1100" b="1" u="none" dirty="0" smtClean="0">
                          <a:solidFill>
                            <a:schemeClr val="tx1"/>
                          </a:solidFill>
                          <a:latin typeface="游ゴシック" panose="020B0400000000000000" pitchFamily="50" charset="-128"/>
                          <a:ea typeface="+mn-ea"/>
                        </a:rPr>
                        <a:t>10</a:t>
                      </a:r>
                      <a:r>
                        <a:rPr kumimoji="1" lang="ja-JP" altLang="en-US" sz="1100" b="1" u="none" dirty="0" smtClean="0">
                          <a:solidFill>
                            <a:schemeClr val="tx1"/>
                          </a:solidFill>
                          <a:latin typeface="游ゴシック" panose="020B0400000000000000" pitchFamily="50" charset="-128"/>
                          <a:ea typeface="+mn-ea"/>
                        </a:rPr>
                        <a:t>」大賞を実施</a:t>
                      </a:r>
                      <a:endParaRPr kumimoji="1" lang="en-US" altLang="ja-JP" sz="1100" b="1" u="none" dirty="0" smtClean="0">
                        <a:solidFill>
                          <a:schemeClr val="tx1"/>
                        </a:solidFill>
                        <a:latin typeface="游ゴシック" panose="020B0400000000000000" pitchFamily="50" charset="-128"/>
                        <a:ea typeface="+mn-ea"/>
                      </a:endParaRPr>
                    </a:p>
                    <a:p>
                      <a:pPr marL="174625" indent="-174625"/>
                      <a:r>
                        <a:rPr kumimoji="1" lang="ja-JP" altLang="en-US" sz="1100" b="1" u="none" dirty="0" smtClean="0">
                          <a:solidFill>
                            <a:schemeClr val="tx1"/>
                          </a:solidFill>
                          <a:latin typeface="游ゴシック" panose="020B0400000000000000" pitchFamily="50" charset="-128"/>
                          <a:ea typeface="+mn-ea"/>
                        </a:rPr>
                        <a:t>■府民を対象に開催した健活</a:t>
                      </a:r>
                      <a:r>
                        <a:rPr kumimoji="1" lang="en-US" altLang="ja-JP" sz="1100" b="1" u="none" dirty="0" smtClean="0">
                          <a:solidFill>
                            <a:schemeClr val="tx1"/>
                          </a:solidFill>
                          <a:latin typeface="游ゴシック" panose="020B0400000000000000" pitchFamily="50" charset="-128"/>
                          <a:ea typeface="+mn-ea"/>
                        </a:rPr>
                        <a:t>OSAKA</a:t>
                      </a:r>
                      <a:r>
                        <a:rPr kumimoji="1" lang="ja-JP" altLang="en-US" sz="1100" b="1" u="none" dirty="0" smtClean="0">
                          <a:solidFill>
                            <a:schemeClr val="tx1"/>
                          </a:solidFill>
                          <a:latin typeface="游ゴシック" panose="020B0400000000000000" pitchFamily="50" charset="-128"/>
                          <a:ea typeface="+mn-ea"/>
                        </a:rPr>
                        <a:t>セミナー（オンライン）で、「食事」をテーマに実施</a:t>
                      </a:r>
                      <a:endParaRPr kumimoji="1" lang="en-US" altLang="ja-JP" sz="1100" b="1" u="none" dirty="0" smtClean="0">
                        <a:solidFill>
                          <a:schemeClr val="tx1"/>
                        </a:solidFill>
                        <a:latin typeface="游ゴシック" panose="020B0400000000000000" pitchFamily="50" charset="-128"/>
                        <a:ea typeface="+mn-ea"/>
                      </a:endParaRPr>
                    </a:p>
                    <a:p>
                      <a:pPr marL="174625" indent="-174625"/>
                      <a:r>
                        <a:rPr kumimoji="1" lang="en-US" altLang="ja-JP" sz="1200" b="1" u="none" dirty="0" smtClean="0">
                          <a:solidFill>
                            <a:schemeClr val="tx1"/>
                          </a:solidFill>
                          <a:latin typeface="游ゴシック" panose="020B0400000000000000" pitchFamily="50" charset="-128"/>
                          <a:ea typeface="+mn-ea"/>
                        </a:rPr>
                        <a:t>《</a:t>
                      </a:r>
                      <a:r>
                        <a:rPr kumimoji="1" lang="ja-JP" altLang="en-US" sz="1200" b="1" u="none" dirty="0" smtClean="0">
                          <a:solidFill>
                            <a:schemeClr val="tx1"/>
                          </a:solidFill>
                          <a:latin typeface="游ゴシック" panose="020B0400000000000000" pitchFamily="50" charset="-128"/>
                          <a:ea typeface="+mn-ea"/>
                        </a:rPr>
                        <a:t>高齢者の低栄養予防のための取組み</a:t>
                      </a:r>
                      <a:r>
                        <a:rPr kumimoji="1" lang="en-US" altLang="ja-JP" sz="1200" b="1" u="none" dirty="0" smtClean="0">
                          <a:solidFill>
                            <a:schemeClr val="tx1"/>
                          </a:solidFill>
                          <a:latin typeface="游ゴシック" panose="020B0400000000000000" pitchFamily="50" charset="-128"/>
                          <a:ea typeface="+mn-ea"/>
                        </a:rPr>
                        <a:t>》</a:t>
                      </a:r>
                    </a:p>
                    <a:p>
                      <a:pPr marL="174625" indent="-174625"/>
                      <a:r>
                        <a:rPr kumimoji="1" lang="ja-JP" altLang="en-US" sz="1100" b="1" u="none" dirty="0" smtClean="0">
                          <a:solidFill>
                            <a:schemeClr val="tx1"/>
                          </a:solidFill>
                          <a:latin typeface="游ゴシック" panose="020B0400000000000000" pitchFamily="50" charset="-128"/>
                          <a:ea typeface="+mn-ea"/>
                        </a:rPr>
                        <a:t>■医療介護に携わる専門職に向けた口腔・栄養・運動に関する研修会の開催</a:t>
                      </a:r>
                      <a:endParaRPr kumimoji="1" lang="en-US" altLang="ja-JP" sz="1100" b="1" u="none" dirty="0" smtClean="0">
                        <a:solidFill>
                          <a:schemeClr val="tx1"/>
                        </a:solidFill>
                        <a:latin typeface="游ゴシック" panose="020B0400000000000000" pitchFamily="50" charset="-128"/>
                        <a:ea typeface="+mn-ea"/>
                      </a:endParaRPr>
                    </a:p>
                    <a:p>
                      <a:pPr marL="174625" indent="-174625"/>
                      <a:r>
                        <a:rPr kumimoji="1" lang="ja-JP" altLang="en-US" sz="1100" b="1" u="none" dirty="0" smtClean="0">
                          <a:solidFill>
                            <a:schemeClr val="tx1"/>
                          </a:solidFill>
                          <a:latin typeface="游ゴシック" panose="020B0400000000000000" pitchFamily="50" charset="-128"/>
                          <a:ea typeface="+mn-ea"/>
                        </a:rPr>
                        <a:t>■高齢者への食支援を目的とした配食事業者の実態把握、市町村及び関係機関との共有</a:t>
                      </a:r>
                      <a:endParaRPr kumimoji="1" lang="ja-JP" altLang="en-US" sz="1050" b="1" u="none" dirty="0" smtClean="0">
                        <a:solidFill>
                          <a:schemeClr val="tx1"/>
                        </a:solidFill>
                        <a:latin typeface="游ゴシック" panose="020B0400000000000000" pitchFamily="50" charset="-128"/>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63861721"/>
                  </a:ext>
                </a:extLst>
              </a:tr>
              <a:tr h="1325953">
                <a:tc>
                  <a:txBody>
                    <a:bodyPr/>
                    <a:lstStyle/>
                    <a:p>
                      <a:pPr marL="0" marR="0" lvl="0" indent="0" algn="l" defTabSz="914400" rtl="0" eaLnBrk="1" fontAlgn="auto" latinLnBrk="0" hangingPunct="1">
                        <a:lnSpc>
                          <a:spcPts val="1600"/>
                        </a:lnSpc>
                        <a:spcBef>
                          <a:spcPts val="0"/>
                        </a:spcBef>
                        <a:spcAft>
                          <a:spcPts val="0"/>
                        </a:spcAft>
                        <a:buClrTx/>
                        <a:buSzTx/>
                        <a:buFontTx/>
                        <a:buNone/>
                        <a:tabLst/>
                        <a:defRPr/>
                      </a:pPr>
                      <a:r>
                        <a:rPr kumimoji="1" lang="ja-JP" altLang="en-US" sz="1600" b="1" dirty="0" smtClean="0">
                          <a:solidFill>
                            <a:schemeClr val="bg1"/>
                          </a:solidFill>
                        </a:rPr>
                        <a:t> 今後の</a:t>
                      </a:r>
                      <a:endParaRPr kumimoji="1" lang="en-US" altLang="ja-JP" sz="1600" b="1" dirty="0" smtClean="0">
                        <a:solidFill>
                          <a:schemeClr val="bg1"/>
                        </a:solidFill>
                      </a:endParaRPr>
                    </a:p>
                    <a:p>
                      <a:pPr marL="0" marR="0" lvl="0" indent="0" algn="l" defTabSz="914400" rtl="0" eaLnBrk="1" fontAlgn="auto" latinLnBrk="0" hangingPunct="1">
                        <a:lnSpc>
                          <a:spcPts val="1600"/>
                        </a:lnSpc>
                        <a:spcBef>
                          <a:spcPts val="0"/>
                        </a:spcBef>
                        <a:spcAft>
                          <a:spcPts val="0"/>
                        </a:spcAft>
                        <a:buClrTx/>
                        <a:buSzTx/>
                        <a:buFontTx/>
                        <a:buNone/>
                        <a:tabLst/>
                        <a:defRPr/>
                      </a:pPr>
                      <a:r>
                        <a:rPr kumimoji="1" lang="ja-JP" altLang="en-US" sz="1600" b="1" dirty="0" smtClean="0">
                          <a:solidFill>
                            <a:schemeClr val="bg1"/>
                          </a:solidFill>
                        </a:rPr>
                        <a:t> 取組予定</a:t>
                      </a:r>
                      <a:endParaRPr kumimoji="1"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smtClean="0">
                          <a:ln>
                            <a:noFill/>
                          </a:ln>
                          <a:solidFill>
                            <a:schemeClr val="tx1"/>
                          </a:solidFill>
                          <a:effectLst/>
                          <a:uLnTx/>
                          <a:uFillTx/>
                          <a:latin typeface="游ゴシック" panose="020B0400000000000000" pitchFamily="50" charset="-128"/>
                          <a:ea typeface="+mn-ea"/>
                          <a:cs typeface="+mn-cs"/>
                        </a:rPr>
                        <a:t>《</a:t>
                      </a:r>
                      <a:r>
                        <a:rPr kumimoji="1" lang="ja-JP" altLang="en-US" sz="1200" b="1" i="0" u="sng" strike="noStrike" kern="1200" cap="none" spc="0" normalizeH="0" baseline="0" noProof="0" dirty="0" smtClean="0">
                          <a:ln>
                            <a:noFill/>
                          </a:ln>
                          <a:solidFill>
                            <a:schemeClr val="tx1"/>
                          </a:solidFill>
                          <a:effectLst/>
                          <a:uLnTx/>
                          <a:uFillTx/>
                          <a:latin typeface="游ゴシック" panose="020B0400000000000000" pitchFamily="50" charset="-128"/>
                          <a:ea typeface="+mn-ea"/>
                          <a:cs typeface="+mn-cs"/>
                        </a:rPr>
                        <a:t>課題</a:t>
                      </a:r>
                      <a:r>
                        <a:rPr kumimoji="1" lang="en-US" altLang="ja-JP" sz="1200" b="1" i="0" u="none" strike="noStrike" kern="1200" cap="none" spc="0" normalizeH="0" baseline="0" noProof="0" dirty="0" smtClean="0">
                          <a:ln>
                            <a:noFill/>
                          </a:ln>
                          <a:solidFill>
                            <a:schemeClr val="tx1"/>
                          </a:solidFill>
                          <a:effectLst/>
                          <a:uLnTx/>
                          <a:uFillTx/>
                          <a:latin typeface="游ゴシック" panose="020B0400000000000000" pitchFamily="50" charset="-128"/>
                          <a:ea typeface="+mn-ea"/>
                          <a:cs typeface="+mn-cs"/>
                        </a:rPr>
                        <a:t>》</a:t>
                      </a:r>
                      <a:endParaRPr kumimoji="1" lang="ja-JP" altLang="en-US" sz="1200" b="1" i="0" u="none" strike="noStrike" kern="1200" cap="none" spc="0" normalizeH="0" baseline="0" noProof="0" dirty="0" smtClean="0">
                        <a:ln>
                          <a:noFill/>
                        </a:ln>
                        <a:solidFill>
                          <a:schemeClr val="tx1"/>
                        </a:solidFill>
                        <a:effectLst/>
                        <a:uLnTx/>
                        <a:uFillTx/>
                        <a:latin typeface="游ゴシック" panose="020B0400000000000000" pitchFamily="50" charset="-128"/>
                        <a:ea typeface="+mn-ea"/>
                        <a:cs typeface="+mn-cs"/>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dirty="0" smtClean="0">
                          <a:solidFill>
                            <a:schemeClr val="tx1"/>
                          </a:solidFill>
                          <a:latin typeface="+mn-ea"/>
                          <a:ea typeface="+mn-ea"/>
                        </a:rPr>
                        <a:t>■小中学校における食に関する指導の手引（第二次改訂）に沿った推進</a:t>
                      </a:r>
                      <a:endParaRPr kumimoji="1" lang="en-US" altLang="ja-JP" sz="1100" b="1" dirty="0" smtClean="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dirty="0" smtClean="0">
                          <a:solidFill>
                            <a:schemeClr val="tx1"/>
                          </a:solidFill>
                          <a:latin typeface="+mn-ea"/>
                          <a:ea typeface="+mn-ea"/>
                        </a:rPr>
                        <a:t>　食に関する指導の全体計画の充実及び指導体制の底上げ</a:t>
                      </a:r>
                      <a:endParaRPr kumimoji="1" lang="en-US" altLang="ja-JP" sz="1100" b="1" dirty="0" smtClean="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i="0" u="none" strike="noStrike" kern="1200" cap="none" spc="0" normalizeH="0" baseline="0" noProof="0" dirty="0" smtClean="0">
                          <a:ln>
                            <a:noFill/>
                          </a:ln>
                          <a:solidFill>
                            <a:schemeClr val="tx1"/>
                          </a:solidFill>
                          <a:effectLst/>
                          <a:uLnTx/>
                          <a:uFillTx/>
                          <a:latin typeface="游ゴシック" panose="020B0400000000000000" pitchFamily="50" charset="-128"/>
                          <a:ea typeface="+mn-ea"/>
                          <a:cs typeface="+mn-cs"/>
                        </a:rPr>
                        <a:t>■児童福祉施設関係者や教職員への研修方法</a:t>
                      </a:r>
                      <a:endParaRPr kumimoji="1" lang="en-US" altLang="ja-JP" sz="1100" b="1" i="0" u="none" strike="noStrike" kern="1200" cap="none" spc="0" normalizeH="0" baseline="0" noProof="0" dirty="0" smtClean="0">
                        <a:ln>
                          <a:noFill/>
                        </a:ln>
                        <a:solidFill>
                          <a:schemeClr val="tx1"/>
                        </a:solidFill>
                        <a:effectLst/>
                        <a:uLnTx/>
                        <a:uFillTx/>
                        <a:latin typeface="游ゴシック" panose="020B0400000000000000" pitchFamily="50" charset="-128"/>
                        <a:ea typeface="+mn-ea"/>
                        <a:cs typeface="+mn-cs"/>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i="0" u="none" strike="noStrike" kern="1200" cap="none" spc="0" normalizeH="0" baseline="0" noProof="0" dirty="0" smtClean="0">
                          <a:ln>
                            <a:noFill/>
                          </a:ln>
                          <a:solidFill>
                            <a:schemeClr val="tx1"/>
                          </a:solidFill>
                          <a:effectLst/>
                          <a:uLnTx/>
                          <a:uFillTx/>
                          <a:latin typeface="游ゴシック" panose="020B0400000000000000" pitchFamily="50" charset="-128"/>
                          <a:ea typeface="+mn-ea"/>
                          <a:cs typeface="+mn-cs"/>
                        </a:rPr>
                        <a:t>　新型コロナウイルスの感染拡大防止に配慮した書面・</a:t>
                      </a:r>
                      <a:r>
                        <a:rPr kumimoji="1" lang="en-US" altLang="ja-JP" sz="1100" b="1" i="0" u="none" strike="noStrike" kern="1200" cap="none" spc="0" normalizeH="0" baseline="0" noProof="0" dirty="0" smtClean="0">
                          <a:ln>
                            <a:noFill/>
                          </a:ln>
                          <a:solidFill>
                            <a:schemeClr val="tx1"/>
                          </a:solidFill>
                          <a:effectLst/>
                          <a:uLnTx/>
                          <a:uFillTx/>
                          <a:latin typeface="游ゴシック" panose="020B0400000000000000" pitchFamily="50" charset="-128"/>
                          <a:ea typeface="+mn-ea"/>
                          <a:cs typeface="+mn-cs"/>
                        </a:rPr>
                        <a:t>Web</a:t>
                      </a:r>
                      <a:r>
                        <a:rPr kumimoji="1" lang="ja-JP" altLang="en-US" sz="1100" b="1" i="0" u="none" strike="noStrike" kern="1200" cap="none" spc="0" normalizeH="0" baseline="0" noProof="0" dirty="0" smtClean="0">
                          <a:ln>
                            <a:noFill/>
                          </a:ln>
                          <a:solidFill>
                            <a:schemeClr val="tx1"/>
                          </a:solidFill>
                          <a:effectLst/>
                          <a:uLnTx/>
                          <a:uFillTx/>
                          <a:latin typeface="游ゴシック" panose="020B0400000000000000" pitchFamily="50" charset="-128"/>
                          <a:ea typeface="+mn-ea"/>
                          <a:cs typeface="+mn-cs"/>
                        </a:rPr>
                        <a:t>等での新たな手法を検討</a:t>
                      </a:r>
                      <a:endParaRPr kumimoji="1" lang="en-US" altLang="ja-JP" sz="1100" b="1" i="0" u="none" strike="noStrike" kern="1200" cap="none" spc="0" normalizeH="0" baseline="0" noProof="0" dirty="0" smtClean="0">
                        <a:ln>
                          <a:noFill/>
                        </a:ln>
                        <a:solidFill>
                          <a:schemeClr val="tx1"/>
                        </a:solidFill>
                        <a:effectLst/>
                        <a:uLnTx/>
                        <a:uFillTx/>
                        <a:latin typeface="游ゴシック" panose="020B0400000000000000" pitchFamily="50" charset="-128"/>
                        <a:ea typeface="+mn-ea"/>
                        <a:cs typeface="+mn-cs"/>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en-US" altLang="ja-JP" sz="1100" b="1" i="0" u="none" strike="noStrike" kern="1200" cap="none" spc="0" normalizeH="0" baseline="0" noProof="0" dirty="0" smtClean="0">
                          <a:ln>
                            <a:noFill/>
                          </a:ln>
                          <a:solidFill>
                            <a:schemeClr val="tx1"/>
                          </a:solidFill>
                          <a:effectLst/>
                          <a:uLnTx/>
                          <a:uFillTx/>
                          <a:latin typeface="游ゴシック" panose="020B0400000000000000" pitchFamily="50" charset="-128"/>
                          <a:ea typeface="+mn-ea"/>
                          <a:cs typeface="+mn-cs"/>
                        </a:rPr>
                        <a:t>《</a:t>
                      </a:r>
                      <a:r>
                        <a:rPr kumimoji="1" lang="ja-JP" altLang="en-US" sz="1100" b="1" i="0" u="sng" strike="noStrike" kern="1200" cap="none" spc="0" normalizeH="0" baseline="0" noProof="0" dirty="0" smtClean="0">
                          <a:ln>
                            <a:noFill/>
                          </a:ln>
                          <a:solidFill>
                            <a:schemeClr val="tx1"/>
                          </a:solidFill>
                          <a:effectLst/>
                          <a:uLnTx/>
                          <a:uFillTx/>
                          <a:latin typeface="游ゴシック" panose="020B0400000000000000" pitchFamily="50" charset="-128"/>
                          <a:ea typeface="+mn-ea"/>
                          <a:cs typeface="+mn-cs"/>
                        </a:rPr>
                        <a:t>次年度の主な取組み</a:t>
                      </a:r>
                      <a:r>
                        <a:rPr kumimoji="1" lang="en-US" altLang="ja-JP" sz="1100" b="1" i="0" u="none" strike="noStrike" kern="1200" cap="none" spc="0" normalizeH="0" baseline="0" noProof="0" dirty="0" smtClean="0">
                          <a:ln>
                            <a:noFill/>
                          </a:ln>
                          <a:solidFill>
                            <a:schemeClr val="tx1"/>
                          </a:solidFill>
                          <a:effectLst/>
                          <a:uLnTx/>
                          <a:uFillTx/>
                          <a:latin typeface="游ゴシック" panose="020B0400000000000000" pitchFamily="50" charset="-128"/>
                          <a:ea typeface="+mn-ea"/>
                          <a:cs typeface="+mn-cs"/>
                        </a:rPr>
                        <a:t>》</a:t>
                      </a: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dirty="0" smtClean="0">
                          <a:solidFill>
                            <a:schemeClr val="tx1"/>
                          </a:solidFill>
                          <a:latin typeface="+mn-ea"/>
                          <a:ea typeface="+mn-ea"/>
                        </a:rPr>
                        <a:t>■大学や職域、医療保険者との連携による取組みの推進</a:t>
                      </a:r>
                      <a:endParaRPr kumimoji="1" lang="en-US" altLang="ja-JP" sz="1100" b="1" dirty="0" smtClean="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dirty="0" smtClean="0">
                          <a:solidFill>
                            <a:schemeClr val="tx1"/>
                          </a:solidFill>
                          <a:latin typeface="+mn-ea"/>
                          <a:ea typeface="+mn-ea"/>
                        </a:rPr>
                        <a:t>■特定給食施設等指導を利用者の健康づくりにつなげ、健康キャンパス・プロジェクトや</a:t>
                      </a:r>
                      <a:endParaRPr kumimoji="1" lang="en-US" altLang="ja-JP" sz="1100" b="1" dirty="0" smtClean="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dirty="0" smtClean="0">
                          <a:solidFill>
                            <a:schemeClr val="tx1"/>
                          </a:solidFill>
                          <a:latin typeface="+mn-ea"/>
                          <a:ea typeface="+mn-ea"/>
                        </a:rPr>
                        <a:t>　健康づくりアワード等に誘導</a:t>
                      </a:r>
                      <a:endParaRPr kumimoji="1" lang="en-US" altLang="ja-JP" sz="1100" b="1" dirty="0" smtClean="0">
                        <a:solidFill>
                          <a:schemeClr val="tx1"/>
                        </a:solidFill>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04175442"/>
                  </a:ext>
                </a:extLst>
              </a:tr>
              <a:tr h="511529">
                <a:tc>
                  <a:txBody>
                    <a:bodyPr/>
                    <a:lstStyle/>
                    <a:p>
                      <a:pPr marL="0" marR="0" lvl="0" indent="0" algn="l" defTabSz="914400" rtl="0" eaLnBrk="1" fontAlgn="auto" latinLnBrk="0" hangingPunct="1">
                        <a:lnSpc>
                          <a:spcPts val="1600"/>
                        </a:lnSpc>
                        <a:spcBef>
                          <a:spcPts val="0"/>
                        </a:spcBef>
                        <a:spcAft>
                          <a:spcPts val="0"/>
                        </a:spcAft>
                        <a:buClrTx/>
                        <a:buSzTx/>
                        <a:buFontTx/>
                        <a:buNone/>
                        <a:tabLst/>
                        <a:defRPr/>
                      </a:pPr>
                      <a:r>
                        <a:rPr kumimoji="1" lang="ja-JP" altLang="en-US" sz="1600" b="1" dirty="0" smtClean="0">
                          <a:solidFill>
                            <a:schemeClr val="bg1"/>
                          </a:solidFill>
                        </a:rPr>
                        <a:t> 最終予算</a:t>
                      </a:r>
                      <a:endParaRPr kumimoji="1" lang="en-US" altLang="ja-JP" sz="1600" b="1" dirty="0" smtClean="0">
                        <a:solidFill>
                          <a:schemeClr val="bg1"/>
                        </a:solidFill>
                      </a:endParaRPr>
                    </a:p>
                    <a:p>
                      <a:pPr marL="0" marR="0" lvl="0" indent="0" algn="l" defTabSz="914400" rtl="0" eaLnBrk="1" fontAlgn="auto" latinLnBrk="0" hangingPunct="1">
                        <a:lnSpc>
                          <a:spcPts val="1600"/>
                        </a:lnSpc>
                        <a:spcBef>
                          <a:spcPts val="0"/>
                        </a:spcBef>
                        <a:spcAft>
                          <a:spcPts val="0"/>
                        </a:spcAft>
                        <a:buClrTx/>
                        <a:buSzTx/>
                        <a:buFontTx/>
                        <a:buNone/>
                        <a:tabLst/>
                        <a:defRPr/>
                      </a:pPr>
                      <a:r>
                        <a:rPr kumimoji="1" lang="zh-TW" altLang="en-US" sz="1200" b="1" dirty="0" smtClean="0">
                          <a:solidFill>
                            <a:schemeClr val="bg1"/>
                          </a:solidFill>
                          <a:latin typeface="游ゴシック" panose="020B0400000000000000" pitchFamily="50" charset="-128"/>
                          <a:ea typeface="游ゴシック" panose="020B0400000000000000" pitchFamily="50" charset="-128"/>
                        </a:rPr>
                        <a:t>（主要事業）</a:t>
                      </a:r>
                      <a:endParaRPr kumimoji="1" lang="ja-JP" altLang="en-US" sz="1600" b="1" dirty="0">
                        <a:solidFill>
                          <a:schemeClr val="bg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r>
                        <a:rPr kumimoji="1" lang="ja-JP" altLang="en-US" sz="1100" b="1" dirty="0" smtClean="0">
                          <a:solidFill>
                            <a:schemeClr val="tx1"/>
                          </a:solidFill>
                          <a:latin typeface="+mn-ea"/>
                          <a:ea typeface="+mn-ea"/>
                        </a:rPr>
                        <a:t>健康・栄養対策費　</a:t>
                      </a:r>
                      <a:r>
                        <a:rPr kumimoji="1" lang="en-US" altLang="ja-JP" sz="1100" b="1" dirty="0" smtClean="0">
                          <a:solidFill>
                            <a:schemeClr val="tx1"/>
                          </a:solidFill>
                          <a:latin typeface="+mn-ea"/>
                          <a:ea typeface="+mn-ea"/>
                        </a:rPr>
                        <a:t>6,042</a:t>
                      </a:r>
                      <a:r>
                        <a:rPr kumimoji="1" lang="ja-JP" altLang="en-US" sz="1100" b="1" dirty="0" smtClean="0">
                          <a:solidFill>
                            <a:schemeClr val="tx1"/>
                          </a:solidFill>
                          <a:latin typeface="+mn-ea"/>
                          <a:ea typeface="+mn-ea"/>
                        </a:rPr>
                        <a:t>千円（再掲）</a:t>
                      </a:r>
                      <a:endParaRPr kumimoji="1" lang="en-US" altLang="ja-JP" sz="1100" b="1" dirty="0" smtClean="0">
                        <a:solidFill>
                          <a:schemeClr val="tx1"/>
                        </a:solidFill>
                        <a:latin typeface="+mn-ea"/>
                        <a:ea typeface="+mn-ea"/>
                      </a:endParaRPr>
                    </a:p>
                    <a:p>
                      <a:r>
                        <a:rPr kumimoji="1" lang="ja-JP" altLang="en-US" sz="1100" b="1" dirty="0" smtClean="0">
                          <a:solidFill>
                            <a:schemeClr val="tx1"/>
                          </a:solidFill>
                          <a:latin typeface="+mn-ea"/>
                          <a:ea typeface="+mn-ea"/>
                        </a:rPr>
                        <a:t>中小企業の健康づくり推進事業　</a:t>
                      </a:r>
                      <a:r>
                        <a:rPr kumimoji="1" lang="en-US" altLang="ja-JP" sz="1100" b="1" dirty="0" smtClean="0">
                          <a:solidFill>
                            <a:schemeClr val="tx1"/>
                          </a:solidFill>
                          <a:latin typeface="+mn-ea"/>
                          <a:ea typeface="+mn-ea"/>
                        </a:rPr>
                        <a:t>11,230</a:t>
                      </a:r>
                      <a:r>
                        <a:rPr kumimoji="1" lang="ja-JP" altLang="en-US" sz="1100" b="1" dirty="0" smtClean="0">
                          <a:solidFill>
                            <a:schemeClr val="tx1"/>
                          </a:solidFill>
                          <a:latin typeface="+mn-ea"/>
                          <a:ea typeface="+mn-ea"/>
                        </a:rPr>
                        <a:t>千円</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933696306"/>
                  </a:ext>
                </a:extLst>
              </a:tr>
            </a:tbl>
          </a:graphicData>
        </a:graphic>
      </p:graphicFrame>
      <p:grpSp>
        <p:nvGrpSpPr>
          <p:cNvPr id="6" name="グループ化 5"/>
          <p:cNvGrpSpPr/>
          <p:nvPr/>
        </p:nvGrpSpPr>
        <p:grpSpPr>
          <a:xfrm>
            <a:off x="8333597" y="183601"/>
            <a:ext cx="1188525" cy="864000"/>
            <a:chOff x="8151251" y="1180677"/>
            <a:chExt cx="1188525" cy="864000"/>
          </a:xfrm>
        </p:grpSpPr>
        <p:sp>
          <p:nvSpPr>
            <p:cNvPr id="7" name="角丸四角形 6"/>
            <p:cNvSpPr/>
            <p:nvPr/>
          </p:nvSpPr>
          <p:spPr>
            <a:xfrm>
              <a:off x="8151251" y="1180677"/>
              <a:ext cx="1188525" cy="864000"/>
            </a:xfrm>
            <a:prstGeom prst="roundRect">
              <a:avLst/>
            </a:prstGeom>
            <a:solidFill>
              <a:schemeClr val="accent1"/>
            </a:solidFill>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grpSp>
          <p:nvGrpSpPr>
            <p:cNvPr id="8" name="グループ化 7"/>
            <p:cNvGrpSpPr/>
            <p:nvPr/>
          </p:nvGrpSpPr>
          <p:grpSpPr>
            <a:xfrm>
              <a:off x="8222623" y="1257538"/>
              <a:ext cx="1058662" cy="720145"/>
              <a:chOff x="511927" y="2809411"/>
              <a:chExt cx="1110811" cy="770916"/>
            </a:xfrm>
          </p:grpSpPr>
          <p:sp>
            <p:nvSpPr>
              <p:cNvPr id="10" name="角丸四角形 9"/>
              <p:cNvSpPr/>
              <p:nvPr/>
            </p:nvSpPr>
            <p:spPr>
              <a:xfrm>
                <a:off x="511927" y="2809411"/>
                <a:ext cx="1097298" cy="770916"/>
              </a:xfrm>
              <a:prstGeom prst="round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1200" b="1" dirty="0"/>
                  <a:t>本</a:t>
                </a:r>
                <a:r>
                  <a:rPr kumimoji="1" lang="ja-JP" altLang="en-US" sz="1200" b="1" smtClean="0"/>
                  <a:t>年度</a:t>
                </a:r>
                <a:r>
                  <a:rPr kumimoji="1" lang="ja-JP" altLang="en-US" sz="1200" b="1" dirty="0" smtClean="0"/>
                  <a:t>評価</a:t>
                </a:r>
                <a:endParaRPr kumimoji="1" lang="en-US" altLang="ja-JP" sz="1200" b="1" dirty="0" smtClean="0"/>
              </a:p>
              <a:p>
                <a:pPr algn="ctr">
                  <a:lnSpc>
                    <a:spcPts val="200"/>
                  </a:lnSpc>
                </a:pPr>
                <a:endParaRPr kumimoji="1" lang="en-US" altLang="ja-JP" sz="1200" dirty="0" smtClean="0"/>
              </a:p>
              <a:p>
                <a:pPr algn="ctr"/>
                <a:r>
                  <a:rPr kumimoji="1" lang="ja-JP" altLang="en-US" sz="1400" b="1" dirty="0"/>
                  <a:t>概ね</a:t>
                </a:r>
                <a:r>
                  <a:rPr kumimoji="1" lang="ja-JP" altLang="en-US" sz="1400" b="1" dirty="0" smtClean="0"/>
                  <a:t>予定</a:t>
                </a:r>
                <a:endParaRPr kumimoji="1" lang="en-US" altLang="ja-JP" sz="1400" b="1" dirty="0" smtClean="0"/>
              </a:p>
              <a:p>
                <a:pPr algn="ctr"/>
                <a:r>
                  <a:rPr kumimoji="1" lang="ja-JP" altLang="en-US" sz="1400" b="1" dirty="0" smtClean="0"/>
                  <a:t>どおり</a:t>
                </a:r>
                <a:endParaRPr kumimoji="1" lang="ja-JP" altLang="en-US" sz="1400" b="1" dirty="0"/>
              </a:p>
            </p:txBody>
          </p:sp>
          <p:cxnSp>
            <p:nvCxnSpPr>
              <p:cNvPr id="12" name="直線コネクタ 11"/>
              <p:cNvCxnSpPr/>
              <p:nvPr/>
            </p:nvCxnSpPr>
            <p:spPr>
              <a:xfrm>
                <a:off x="525439" y="3052293"/>
                <a:ext cx="1097299"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sp>
        <p:nvSpPr>
          <p:cNvPr id="3" name="正方形/長方形 2"/>
          <p:cNvSpPr/>
          <p:nvPr/>
        </p:nvSpPr>
        <p:spPr>
          <a:xfrm>
            <a:off x="541939" y="210495"/>
            <a:ext cx="5361319" cy="338554"/>
          </a:xfrm>
          <a:prstGeom prst="rect">
            <a:avLst/>
          </a:prstGeom>
        </p:spPr>
        <p:txBody>
          <a:bodyPr wrap="square">
            <a:spAutoFit/>
          </a:bodyPr>
          <a:lstStyle/>
          <a:p>
            <a:pPr marL="174625" indent="-174625"/>
            <a:r>
              <a:rPr kumimoji="1" lang="ja-JP" altLang="en-US" sz="1600" b="1" dirty="0">
                <a:latin typeface="游ゴシック" panose="020B0400000000000000" pitchFamily="50" charset="-128"/>
              </a:rPr>
              <a:t>④ライフステージに応じた</a:t>
            </a:r>
            <a:r>
              <a:rPr kumimoji="1" lang="ja-JP" altLang="en-US" sz="1600" b="1" dirty="0" smtClean="0">
                <a:latin typeface="游ゴシック" panose="020B0400000000000000" pitchFamily="50" charset="-128"/>
              </a:rPr>
              <a:t>取組み　</a:t>
            </a:r>
            <a:r>
              <a:rPr kumimoji="1" lang="en-US" altLang="ja-JP" sz="1600" b="1" dirty="0" smtClean="0">
                <a:latin typeface="游ゴシック" panose="020B0400000000000000" pitchFamily="50" charset="-128"/>
              </a:rPr>
              <a:t>P33</a:t>
            </a:r>
            <a:endParaRPr kumimoji="1" lang="en-US" altLang="ja-JP" sz="1600" b="1" dirty="0">
              <a:latin typeface="游ゴシック" panose="020B0400000000000000" pitchFamily="50" charset="-128"/>
            </a:endParaRPr>
          </a:p>
        </p:txBody>
      </p:sp>
    </p:spTree>
    <p:extLst>
      <p:ext uri="{BB962C8B-B14F-4D97-AF65-F5344CB8AC3E}">
        <p14:creationId xmlns:p14="http://schemas.microsoft.com/office/powerpoint/2010/main" val="196194477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角丸四角形 10"/>
          <p:cNvSpPr/>
          <p:nvPr/>
        </p:nvSpPr>
        <p:spPr>
          <a:xfrm>
            <a:off x="2459864" y="3293333"/>
            <a:ext cx="2343956" cy="382275"/>
          </a:xfrm>
          <a:prstGeom prst="roundRect">
            <a:avLst/>
          </a:prstGeom>
          <a:ln>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600" dirty="0" smtClean="0"/>
              <a:t>概ね予定どおり</a:t>
            </a:r>
            <a:endParaRPr kumimoji="1" lang="ja-JP" altLang="en-US" sz="1600" dirty="0"/>
          </a:p>
        </p:txBody>
      </p:sp>
      <p:sp>
        <p:nvSpPr>
          <p:cNvPr id="12" name="角丸四角形 11"/>
          <p:cNvSpPr/>
          <p:nvPr/>
        </p:nvSpPr>
        <p:spPr>
          <a:xfrm>
            <a:off x="2459864" y="6068371"/>
            <a:ext cx="2343956" cy="382275"/>
          </a:xfrm>
          <a:prstGeom prst="roundRect">
            <a:avLst/>
          </a:prstGeom>
          <a:ln>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600" dirty="0" smtClean="0"/>
              <a:t>概ね予定どおり</a:t>
            </a:r>
            <a:endParaRPr kumimoji="1" lang="ja-JP" altLang="en-US" sz="1600" dirty="0"/>
          </a:p>
        </p:txBody>
      </p:sp>
      <p:sp>
        <p:nvSpPr>
          <p:cNvPr id="8" name="正方形/長方形 7"/>
          <p:cNvSpPr/>
          <p:nvPr/>
        </p:nvSpPr>
        <p:spPr>
          <a:xfrm>
            <a:off x="273000" y="189000"/>
            <a:ext cx="9360000" cy="6480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テキスト ボックス 1"/>
          <p:cNvSpPr txBox="1"/>
          <p:nvPr/>
        </p:nvSpPr>
        <p:spPr>
          <a:xfrm>
            <a:off x="526706" y="385026"/>
            <a:ext cx="8718118" cy="338554"/>
          </a:xfrm>
          <a:prstGeom prst="rect">
            <a:avLst/>
          </a:prstGeom>
          <a:noFill/>
        </p:spPr>
        <p:txBody>
          <a:bodyPr wrap="square" rtlCol="0">
            <a:spAutoFit/>
          </a:bodyPr>
          <a:lstStyle/>
          <a:p>
            <a:r>
              <a:rPr kumimoji="1" lang="ja-JP" altLang="en-US" sz="1600" b="1" dirty="0"/>
              <a:t>⑤歯と口の</a:t>
            </a:r>
            <a:r>
              <a:rPr kumimoji="1" lang="ja-JP" altLang="en-US" sz="1600" b="1" dirty="0">
                <a:latin typeface="+mn-ea"/>
              </a:rPr>
              <a:t>健康づくりの</a:t>
            </a:r>
            <a:r>
              <a:rPr kumimoji="1" lang="ja-JP" altLang="en-US" sz="1600" b="1" dirty="0" smtClean="0">
                <a:latin typeface="+mn-ea"/>
              </a:rPr>
              <a:t>取組み　</a:t>
            </a:r>
            <a:r>
              <a:rPr kumimoji="1" lang="en-US" altLang="ja-JP" sz="1600" b="1" dirty="0" smtClean="0">
                <a:latin typeface="+mn-ea"/>
              </a:rPr>
              <a:t>P34</a:t>
            </a:r>
            <a:endParaRPr kumimoji="1" lang="ja-JP" altLang="en-US" sz="1600" b="1" dirty="0">
              <a:latin typeface="+mn-ea"/>
            </a:endParaRPr>
          </a:p>
        </p:txBody>
      </p:sp>
      <p:graphicFrame>
        <p:nvGraphicFramePr>
          <p:cNvPr id="17" name="表 16"/>
          <p:cNvGraphicFramePr>
            <a:graphicFrameLocks noGrp="1"/>
          </p:cNvGraphicFramePr>
          <p:nvPr>
            <p:extLst>
              <p:ext uri="{D42A27DB-BD31-4B8C-83A1-F6EECF244321}">
                <p14:modId xmlns:p14="http://schemas.microsoft.com/office/powerpoint/2010/main" val="347972461"/>
              </p:ext>
            </p:extLst>
          </p:nvPr>
        </p:nvGraphicFramePr>
        <p:xfrm>
          <a:off x="633000" y="696686"/>
          <a:ext cx="8640000" cy="5597040"/>
        </p:xfrm>
        <a:graphic>
          <a:graphicData uri="http://schemas.openxmlformats.org/drawingml/2006/table">
            <a:tbl>
              <a:tblPr firstRow="1" bandRow="1">
                <a:tableStyleId>{5C22544A-7EE6-4342-B048-85BDC9FD1C3A}</a:tableStyleId>
              </a:tblPr>
              <a:tblGrid>
                <a:gridCol w="1258439">
                  <a:extLst>
                    <a:ext uri="{9D8B030D-6E8A-4147-A177-3AD203B41FA5}">
                      <a16:colId xmlns:a16="http://schemas.microsoft.com/office/drawing/2014/main" val="528851062"/>
                    </a:ext>
                  </a:extLst>
                </a:gridCol>
                <a:gridCol w="7381561">
                  <a:extLst>
                    <a:ext uri="{9D8B030D-6E8A-4147-A177-3AD203B41FA5}">
                      <a16:colId xmlns:a16="http://schemas.microsoft.com/office/drawing/2014/main" val="89849022"/>
                    </a:ext>
                  </a:extLst>
                </a:gridCol>
              </a:tblGrid>
              <a:tr h="2570949">
                <a:tc>
                  <a:txBody>
                    <a:bodyPr/>
                    <a:lstStyle/>
                    <a:p>
                      <a:pPr>
                        <a:lnSpc>
                          <a:spcPts val="1600"/>
                        </a:lnSpc>
                      </a:pPr>
                      <a:r>
                        <a:rPr kumimoji="1" lang="ja-JP" altLang="en-US" sz="1600" baseline="0" dirty="0" smtClean="0">
                          <a:latin typeface="+mn-ea"/>
                          <a:ea typeface="+mn-ea"/>
                        </a:rPr>
                        <a:t>本年度の     </a:t>
                      </a:r>
                      <a:endParaRPr kumimoji="1" lang="en-US" altLang="ja-JP" sz="1600" baseline="0" dirty="0" smtClean="0">
                        <a:latin typeface="+mn-ea"/>
                        <a:ea typeface="+mn-ea"/>
                      </a:endParaRPr>
                    </a:p>
                    <a:p>
                      <a:pPr>
                        <a:lnSpc>
                          <a:spcPts val="1600"/>
                        </a:lnSpc>
                      </a:pPr>
                      <a:r>
                        <a:rPr kumimoji="1" lang="ja-JP" altLang="en-US" sz="1600" baseline="0" dirty="0" smtClean="0">
                          <a:latin typeface="+mn-ea"/>
                          <a:ea typeface="+mn-ea"/>
                        </a:rPr>
                        <a:t>取組</a:t>
                      </a:r>
                      <a:endParaRPr kumimoji="1" lang="en-US" altLang="ja-JP" sz="1600" baseline="0" dirty="0" smtClean="0">
                        <a:latin typeface="+mn-ea"/>
                        <a:ea typeface="+mn-ea"/>
                      </a:endParaRPr>
                    </a:p>
                  </a:txBody>
                  <a:tcPr marL="72000" marR="72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174625" indent="-174625">
                        <a:lnSpc>
                          <a:spcPct val="100000"/>
                        </a:lnSpc>
                      </a:pPr>
                      <a:r>
                        <a:rPr kumimoji="1" lang="en-US" altLang="ja-JP" sz="1200" u="none" baseline="0" dirty="0" smtClean="0">
                          <a:solidFill>
                            <a:schemeClr val="tx1"/>
                          </a:solidFill>
                          <a:latin typeface="+mn-ea"/>
                          <a:ea typeface="+mn-ea"/>
                        </a:rPr>
                        <a:t>《</a:t>
                      </a:r>
                      <a:r>
                        <a:rPr kumimoji="1" lang="ja-JP" altLang="en-US" sz="1200" u="sng" baseline="0" dirty="0" smtClean="0">
                          <a:solidFill>
                            <a:schemeClr val="tx1"/>
                          </a:solidFill>
                          <a:latin typeface="+mn-ea"/>
                          <a:ea typeface="+mn-ea"/>
                        </a:rPr>
                        <a:t>歯磨き習慣の促進</a:t>
                      </a:r>
                      <a:r>
                        <a:rPr kumimoji="1" lang="en-US" altLang="ja-JP" sz="1200" u="none" baseline="0" dirty="0" smtClean="0">
                          <a:solidFill>
                            <a:schemeClr val="tx1"/>
                          </a:solidFill>
                          <a:latin typeface="+mn-ea"/>
                          <a:ea typeface="+mn-ea"/>
                        </a:rPr>
                        <a:t>》</a:t>
                      </a:r>
                      <a:endParaRPr kumimoji="1" lang="en-US" altLang="ja-JP" sz="1200" b="0" u="none" baseline="0" dirty="0" smtClean="0">
                        <a:solidFill>
                          <a:schemeClr val="tx1"/>
                        </a:solidFill>
                        <a:latin typeface="+mn-ea"/>
                        <a:ea typeface="+mn-ea"/>
                      </a:endParaRPr>
                    </a:p>
                    <a:p>
                      <a:pPr marL="174625" indent="-174625">
                        <a:lnSpc>
                          <a:spcPct val="100000"/>
                        </a:lnSpc>
                      </a:pPr>
                      <a:r>
                        <a:rPr kumimoji="1" lang="ja-JP" altLang="en-US" sz="1100" b="1" baseline="0" dirty="0" smtClean="0">
                          <a:solidFill>
                            <a:schemeClr val="tx1"/>
                          </a:solidFill>
                          <a:latin typeface="+mn-ea"/>
                          <a:ea typeface="+mn-ea"/>
                        </a:rPr>
                        <a:t>■歯と口の健康標語コンクール、大阪府</a:t>
                      </a:r>
                      <a:r>
                        <a:rPr kumimoji="1" lang="en-US" altLang="ja-JP" sz="1100" b="1" baseline="0" dirty="0" smtClean="0">
                          <a:solidFill>
                            <a:schemeClr val="tx1"/>
                          </a:solidFill>
                          <a:latin typeface="+mn-ea"/>
                          <a:ea typeface="+mn-ea"/>
                        </a:rPr>
                        <a:t>〈</a:t>
                      </a:r>
                      <a:r>
                        <a:rPr kumimoji="1" lang="ja-JP" altLang="en-US" sz="1100" b="1" baseline="0" dirty="0" smtClean="0">
                          <a:solidFill>
                            <a:schemeClr val="tx1"/>
                          </a:solidFill>
                          <a:latin typeface="+mn-ea"/>
                          <a:ea typeface="+mn-ea"/>
                        </a:rPr>
                        <a:t>歯の保健</a:t>
                      </a:r>
                      <a:r>
                        <a:rPr kumimoji="1" lang="en-US" altLang="ja-JP" sz="1100" b="1" baseline="0" dirty="0" smtClean="0">
                          <a:solidFill>
                            <a:schemeClr val="tx1"/>
                          </a:solidFill>
                          <a:latin typeface="+mn-ea"/>
                          <a:ea typeface="+mn-ea"/>
                        </a:rPr>
                        <a:t>〉</a:t>
                      </a:r>
                      <a:r>
                        <a:rPr kumimoji="1" lang="ja-JP" altLang="en-US" sz="1100" b="1" baseline="0" dirty="0" smtClean="0">
                          <a:solidFill>
                            <a:schemeClr val="tx1"/>
                          </a:solidFill>
                          <a:latin typeface="+mn-ea"/>
                          <a:ea typeface="+mn-ea"/>
                        </a:rPr>
                        <a:t>図画・ポスターコンクールへの事業協力</a:t>
                      </a:r>
                      <a:endParaRPr kumimoji="1" lang="en-US" altLang="ja-JP" sz="1100" b="1" baseline="0" dirty="0" smtClean="0">
                        <a:solidFill>
                          <a:schemeClr val="tx1"/>
                        </a:solidFill>
                        <a:latin typeface="+mn-ea"/>
                        <a:ea typeface="+mn-ea"/>
                      </a:endParaRPr>
                    </a:p>
                    <a:p>
                      <a:pPr marL="174625" indent="-174625">
                        <a:lnSpc>
                          <a:spcPct val="100000"/>
                        </a:lnSpc>
                      </a:pPr>
                      <a:r>
                        <a:rPr kumimoji="1" lang="ja-JP" altLang="en-US" sz="1100" b="1" baseline="0" dirty="0" smtClean="0">
                          <a:solidFill>
                            <a:schemeClr val="tx1"/>
                          </a:solidFill>
                          <a:latin typeface="+mn-ea"/>
                          <a:ea typeface="+mn-ea"/>
                        </a:rPr>
                        <a:t>　及び知事賞・教育委員会賞を授与</a:t>
                      </a:r>
                      <a:endParaRPr kumimoji="1" lang="en-US" altLang="ja-JP" sz="1100" b="1" baseline="0" dirty="0" smtClean="0">
                        <a:solidFill>
                          <a:schemeClr val="tx1"/>
                        </a:solidFill>
                        <a:latin typeface="+mn-ea"/>
                        <a:ea typeface="+mn-ea"/>
                      </a:endParaRPr>
                    </a:p>
                    <a:p>
                      <a:pPr marL="174625" indent="-174625">
                        <a:lnSpc>
                          <a:spcPct val="100000"/>
                        </a:lnSpc>
                      </a:pPr>
                      <a:r>
                        <a:rPr kumimoji="1" lang="ja-JP" altLang="en-US" sz="1100" b="1" baseline="0" dirty="0" smtClean="0">
                          <a:solidFill>
                            <a:schemeClr val="tx1"/>
                          </a:solidFill>
                          <a:latin typeface="+mn-ea"/>
                          <a:ea typeface="+mn-ea"/>
                        </a:rPr>
                        <a:t>■教職員を対象とする学校保健に関する研修会を通じて、学校保健活動の充実を図るよう働きかけを実施</a:t>
                      </a:r>
                      <a:endParaRPr kumimoji="1" lang="en-US" altLang="ja-JP" sz="1100" b="1" baseline="0" dirty="0" smtClean="0">
                        <a:solidFill>
                          <a:schemeClr val="tx1"/>
                        </a:solidFill>
                        <a:latin typeface="+mn-ea"/>
                        <a:ea typeface="+mn-ea"/>
                      </a:endParaRPr>
                    </a:p>
                    <a:p>
                      <a:pPr marL="174625" indent="-174625">
                        <a:lnSpc>
                          <a:spcPct val="100000"/>
                        </a:lnSpc>
                      </a:pPr>
                      <a:endParaRPr kumimoji="1" lang="en-US" altLang="ja-JP" sz="1100" baseline="0" dirty="0" smtClean="0">
                        <a:solidFill>
                          <a:schemeClr val="tx1"/>
                        </a:solidFill>
                        <a:latin typeface="+mn-ea"/>
                        <a:ea typeface="+mn-ea"/>
                      </a:endParaRPr>
                    </a:p>
                    <a:p>
                      <a:pPr marL="174625" indent="-174625">
                        <a:lnSpc>
                          <a:spcPct val="100000"/>
                        </a:lnSpc>
                      </a:pPr>
                      <a:r>
                        <a:rPr kumimoji="1" lang="en-US" altLang="ja-JP" sz="1200" baseline="0" dirty="0" smtClean="0">
                          <a:solidFill>
                            <a:schemeClr val="tx1"/>
                          </a:solidFill>
                          <a:latin typeface="+mn-ea"/>
                          <a:ea typeface="+mn-ea"/>
                        </a:rPr>
                        <a:t>《</a:t>
                      </a:r>
                      <a:r>
                        <a:rPr kumimoji="1" lang="ja-JP" altLang="en-US" sz="1200" u="sng" baseline="0" dirty="0" smtClean="0">
                          <a:solidFill>
                            <a:schemeClr val="tx1"/>
                          </a:solidFill>
                          <a:latin typeface="+mn-ea"/>
                          <a:ea typeface="+mn-ea"/>
                        </a:rPr>
                        <a:t>歯と口の健康に係る普及啓発</a:t>
                      </a:r>
                      <a:r>
                        <a:rPr kumimoji="1" lang="en-US" altLang="ja-JP" sz="1200" baseline="0" dirty="0" smtClean="0">
                          <a:solidFill>
                            <a:schemeClr val="tx1"/>
                          </a:solidFill>
                          <a:latin typeface="+mn-ea"/>
                          <a:ea typeface="+mn-ea"/>
                        </a:rPr>
                        <a:t>》</a:t>
                      </a:r>
                      <a:endParaRPr kumimoji="1" lang="en-US" altLang="ja-JP" sz="1200" b="0" baseline="0" dirty="0" smtClean="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baseline="0" dirty="0" smtClean="0">
                          <a:solidFill>
                            <a:schemeClr val="tx1"/>
                          </a:solidFill>
                          <a:latin typeface="+mn-ea"/>
                          <a:ea typeface="+mn-ea"/>
                        </a:rPr>
                        <a:t>■府ホームページ、啓発資材等を活用した普及啓発</a:t>
                      </a:r>
                      <a:endParaRPr kumimoji="1" lang="en-US" altLang="ja-JP" sz="1100" b="1" baseline="0" dirty="0" smtClean="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baseline="0" dirty="0" smtClean="0">
                          <a:solidFill>
                            <a:schemeClr val="tx1"/>
                          </a:solidFill>
                          <a:latin typeface="+mn-ea"/>
                          <a:ea typeface="+mn-ea"/>
                        </a:rPr>
                        <a:t>・府ホームページを通じた歯と口の健康に関する情報発信</a:t>
                      </a:r>
                      <a:endParaRPr kumimoji="1" lang="en-US" altLang="ja-JP" sz="1100" b="1" baseline="0" dirty="0" smtClean="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baseline="0" dirty="0" smtClean="0">
                          <a:solidFill>
                            <a:schemeClr val="tx1"/>
                          </a:solidFill>
                          <a:latin typeface="+mn-ea"/>
                          <a:ea typeface="+mn-ea"/>
                        </a:rPr>
                        <a:t>・歯と口の健康づくり小読本の配布</a:t>
                      </a:r>
                      <a:endParaRPr kumimoji="1" lang="en-US" altLang="ja-JP" sz="1100" b="1" baseline="0" dirty="0" smtClean="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baseline="0" dirty="0" smtClean="0">
                          <a:solidFill>
                            <a:schemeClr val="tx1"/>
                          </a:solidFill>
                          <a:latin typeface="+mn-ea"/>
                          <a:ea typeface="+mn-ea"/>
                        </a:rPr>
                        <a:t>■府の健康アプリ「アスマイル」を活用した啓発（歯磨きや健診受診等に対するインセンティブ付与、健康コラムに歯と口の話題掲載、アンケート調査の実施）</a:t>
                      </a: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baseline="0" dirty="0" smtClean="0">
                          <a:solidFill>
                            <a:schemeClr val="tx1"/>
                          </a:solidFill>
                          <a:latin typeface="+mn-ea"/>
                          <a:ea typeface="+mn-ea"/>
                        </a:rPr>
                        <a:t>■市町村に対し、「口腔保健支援センター」による支援のほか、市町村職員の歯科コーチングスキル向上事業を実施（健康教育を行う市町村職員のための研修会を実施　</a:t>
                      </a:r>
                      <a:r>
                        <a:rPr kumimoji="1" lang="en-US" altLang="ja-JP" sz="1100" b="1" baseline="0" dirty="0" smtClean="0">
                          <a:solidFill>
                            <a:schemeClr val="tx1"/>
                          </a:solidFill>
                          <a:latin typeface="+mn-ea"/>
                          <a:ea typeface="+mn-ea"/>
                        </a:rPr>
                        <a:t>6</a:t>
                      </a:r>
                      <a:r>
                        <a:rPr kumimoji="1" lang="ja-JP" altLang="en-US" sz="1100" b="1" baseline="0" dirty="0" smtClean="0">
                          <a:solidFill>
                            <a:schemeClr val="tx1"/>
                          </a:solidFill>
                          <a:latin typeface="+mn-ea"/>
                          <a:ea typeface="+mn-ea"/>
                        </a:rPr>
                        <a:t>医療圏</a:t>
                      </a:r>
                      <a:r>
                        <a:rPr kumimoji="1" lang="en-US" altLang="ja-JP" sz="1100" b="1" baseline="0" dirty="0" smtClean="0">
                          <a:solidFill>
                            <a:schemeClr val="tx1"/>
                          </a:solidFill>
                          <a:latin typeface="+mn-ea"/>
                          <a:ea typeface="+mn-ea"/>
                        </a:rPr>
                        <a:t>×2</a:t>
                      </a:r>
                      <a:r>
                        <a:rPr kumimoji="1" lang="ja-JP" altLang="en-US" sz="1100" b="1" baseline="0" dirty="0" smtClean="0">
                          <a:solidFill>
                            <a:schemeClr val="tx1"/>
                          </a:solidFill>
                          <a:latin typeface="+mn-ea"/>
                          <a:ea typeface="+mn-ea"/>
                        </a:rPr>
                        <a:t>回）</a:t>
                      </a:r>
                      <a:endParaRPr kumimoji="1" lang="en-US" altLang="ja-JP" sz="1100" b="1" baseline="0" dirty="0" smtClean="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baseline="0" dirty="0" smtClean="0">
                          <a:solidFill>
                            <a:schemeClr val="tx1"/>
                          </a:solidFill>
                          <a:latin typeface="+mn-ea"/>
                          <a:ea typeface="+mn-ea"/>
                        </a:rPr>
                        <a:t>■モデル事業の横展開</a:t>
                      </a:r>
                      <a:endParaRPr kumimoji="1" lang="en-US" altLang="ja-JP" sz="1100" b="1" baseline="0" dirty="0" smtClean="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baseline="0" dirty="0" smtClean="0">
                          <a:solidFill>
                            <a:schemeClr val="tx1"/>
                          </a:solidFill>
                          <a:latin typeface="+mn-ea"/>
                          <a:ea typeface="+mn-ea"/>
                        </a:rPr>
                        <a:t>「健康格差の解消プログラム促進事業（特定健診）」の概要や成果を説明、横展開</a:t>
                      </a: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baseline="0" dirty="0" smtClean="0">
                          <a:solidFill>
                            <a:schemeClr val="tx1"/>
                          </a:solidFill>
                          <a:latin typeface="+mn-ea"/>
                          <a:ea typeface="+mn-ea"/>
                        </a:rPr>
                        <a:t>■公民連携の枠組みを活用した普及啓発（ポスター等の展開、企業広報ツールの活用、健康イベントでの連携）</a:t>
                      </a:r>
                      <a:endParaRPr kumimoji="1" lang="en-US" altLang="ja-JP" sz="1100" b="1" baseline="0" dirty="0" smtClean="0">
                        <a:solidFill>
                          <a:schemeClr val="tx1"/>
                        </a:solidFill>
                        <a:latin typeface="+mn-ea"/>
                        <a:ea typeface="+mn-ea"/>
                      </a:endParaRPr>
                    </a:p>
                  </a:txBody>
                  <a:tcPr marL="72000" marR="72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63861721"/>
                  </a:ext>
                </a:extLst>
              </a:tr>
              <a:tr h="1613647">
                <a:tc>
                  <a:txBody>
                    <a:bodyPr/>
                    <a:lstStyle/>
                    <a:p>
                      <a:pPr marL="0" marR="0" lvl="0" indent="0" algn="l" defTabSz="914400" rtl="0" eaLnBrk="1" fontAlgn="auto" latinLnBrk="0" hangingPunct="1">
                        <a:lnSpc>
                          <a:spcPts val="1600"/>
                        </a:lnSpc>
                        <a:spcBef>
                          <a:spcPts val="0"/>
                        </a:spcBef>
                        <a:spcAft>
                          <a:spcPts val="0"/>
                        </a:spcAft>
                        <a:buClrTx/>
                        <a:buSzTx/>
                        <a:buFontTx/>
                        <a:buNone/>
                        <a:tabLst/>
                        <a:defRPr/>
                      </a:pPr>
                      <a:r>
                        <a:rPr kumimoji="1" lang="ja-JP" altLang="en-US" sz="1600" b="1" baseline="0" dirty="0" smtClean="0">
                          <a:solidFill>
                            <a:schemeClr val="bg1"/>
                          </a:solidFill>
                          <a:latin typeface="+mn-ea"/>
                          <a:ea typeface="+mn-ea"/>
                        </a:rPr>
                        <a:t>今後の</a:t>
                      </a:r>
                      <a:endParaRPr kumimoji="1" lang="en-US" altLang="ja-JP" sz="1600" b="1" baseline="0" dirty="0" smtClean="0">
                        <a:solidFill>
                          <a:schemeClr val="bg1"/>
                        </a:solidFill>
                        <a:latin typeface="+mn-ea"/>
                        <a:ea typeface="+mn-ea"/>
                      </a:endParaRPr>
                    </a:p>
                    <a:p>
                      <a:pPr marL="0" marR="0" lvl="0" indent="0" algn="l" defTabSz="914400" rtl="0" eaLnBrk="1" fontAlgn="auto" latinLnBrk="0" hangingPunct="1">
                        <a:lnSpc>
                          <a:spcPts val="1600"/>
                        </a:lnSpc>
                        <a:spcBef>
                          <a:spcPts val="0"/>
                        </a:spcBef>
                        <a:spcAft>
                          <a:spcPts val="0"/>
                        </a:spcAft>
                        <a:buClrTx/>
                        <a:buSzTx/>
                        <a:buFontTx/>
                        <a:buNone/>
                        <a:tabLst/>
                        <a:defRPr/>
                      </a:pPr>
                      <a:r>
                        <a:rPr kumimoji="1" lang="ja-JP" altLang="en-US" sz="1600" b="1" baseline="0" dirty="0" smtClean="0">
                          <a:solidFill>
                            <a:schemeClr val="bg1"/>
                          </a:solidFill>
                          <a:latin typeface="+mn-ea"/>
                          <a:ea typeface="+mn-ea"/>
                        </a:rPr>
                        <a:t>取組予定</a:t>
                      </a:r>
                      <a:endParaRPr kumimoji="1" lang="ja-JP" altLang="en-US" baseline="0" dirty="0">
                        <a:latin typeface="+mn-ea"/>
                        <a:ea typeface="+mn-ea"/>
                      </a:endParaRPr>
                    </a:p>
                  </a:txBody>
                  <a:tcPr marL="72000" marR="72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en-US" altLang="ja-JP" sz="1200" b="1" baseline="0" dirty="0" smtClean="0">
                          <a:solidFill>
                            <a:schemeClr val="tx1"/>
                          </a:solidFill>
                          <a:latin typeface="+mn-ea"/>
                          <a:ea typeface="+mn-ea"/>
                        </a:rPr>
                        <a:t>《</a:t>
                      </a:r>
                      <a:r>
                        <a:rPr kumimoji="1" lang="ja-JP" altLang="en-US" sz="1200" b="1" u="sng" baseline="0" dirty="0" smtClean="0">
                          <a:solidFill>
                            <a:schemeClr val="tx1"/>
                          </a:solidFill>
                          <a:latin typeface="+mn-ea"/>
                          <a:ea typeface="+mn-ea"/>
                        </a:rPr>
                        <a:t>課題等</a:t>
                      </a:r>
                      <a:r>
                        <a:rPr kumimoji="1" lang="en-US" altLang="ja-JP" sz="1200" b="1" baseline="0" dirty="0" smtClean="0">
                          <a:solidFill>
                            <a:schemeClr val="tx1"/>
                          </a:solidFill>
                          <a:latin typeface="+mn-ea"/>
                          <a:ea typeface="+mn-ea"/>
                        </a:rPr>
                        <a:t>》</a:t>
                      </a: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baseline="0" dirty="0" smtClean="0">
                          <a:solidFill>
                            <a:schemeClr val="tx1"/>
                          </a:solidFill>
                          <a:latin typeface="+mn-ea"/>
                          <a:ea typeface="+mn-ea"/>
                        </a:rPr>
                        <a:t>■歯磨き習慣の定着促進（事業に参加する学校・園の減少）</a:t>
                      </a:r>
                      <a:endParaRPr kumimoji="1" lang="en-US" altLang="ja-JP" sz="1100" b="1" baseline="0" dirty="0" smtClean="0">
                        <a:solidFill>
                          <a:schemeClr val="tx1"/>
                        </a:solidFill>
                        <a:latin typeface="+mn-ea"/>
                        <a:ea typeface="+mn-ea"/>
                      </a:endParaRPr>
                    </a:p>
                    <a:p>
                      <a:pPr marL="174625" indent="-174625">
                        <a:lnSpc>
                          <a:spcPct val="100000"/>
                        </a:lnSpc>
                      </a:pPr>
                      <a:r>
                        <a:rPr kumimoji="1" lang="ja-JP" altLang="en-US" sz="1100" b="1" baseline="0" dirty="0" smtClean="0">
                          <a:solidFill>
                            <a:schemeClr val="tx1"/>
                          </a:solidFill>
                          <a:latin typeface="+mn-ea"/>
                          <a:ea typeface="+mn-ea"/>
                        </a:rPr>
                        <a:t>■ホームページを閲覧しない府民に対する働きかけ</a:t>
                      </a:r>
                      <a:endParaRPr kumimoji="1" lang="en-US" altLang="ja-JP" sz="1100" b="1" baseline="0" dirty="0" smtClean="0">
                        <a:solidFill>
                          <a:schemeClr val="tx1"/>
                        </a:solidFill>
                        <a:latin typeface="+mn-ea"/>
                        <a:ea typeface="+mn-ea"/>
                      </a:endParaRPr>
                    </a:p>
                    <a:p>
                      <a:pPr marL="174625" indent="-174625">
                        <a:lnSpc>
                          <a:spcPct val="100000"/>
                        </a:lnSpc>
                      </a:pPr>
                      <a:r>
                        <a:rPr kumimoji="1" lang="ja-JP" altLang="en-US" sz="1100" b="1" baseline="0" dirty="0" smtClean="0">
                          <a:solidFill>
                            <a:schemeClr val="tx1"/>
                          </a:solidFill>
                          <a:latin typeface="+mn-ea"/>
                          <a:ea typeface="+mn-ea"/>
                        </a:rPr>
                        <a:t>■歯科専門職の職員がいない市町村への支援</a:t>
                      </a:r>
                      <a:endParaRPr kumimoji="1" lang="en-US" altLang="ja-JP" sz="1100" b="1" baseline="0" dirty="0" smtClean="0">
                        <a:solidFill>
                          <a:schemeClr val="tx1"/>
                        </a:solidFill>
                        <a:latin typeface="+mn-ea"/>
                        <a:ea typeface="+mn-ea"/>
                      </a:endParaRPr>
                    </a:p>
                    <a:p>
                      <a:pPr marL="174625" indent="-174625">
                        <a:lnSpc>
                          <a:spcPct val="100000"/>
                        </a:lnSpc>
                      </a:pPr>
                      <a:endParaRPr kumimoji="1" lang="en-US" altLang="ja-JP" sz="1200" b="1" baseline="0" dirty="0" smtClean="0">
                        <a:solidFill>
                          <a:schemeClr val="tx1"/>
                        </a:solidFill>
                        <a:latin typeface="+mn-ea"/>
                        <a:ea typeface="+mn-ea"/>
                      </a:endParaRPr>
                    </a:p>
                    <a:p>
                      <a:pPr marL="174625" indent="-174625">
                        <a:lnSpc>
                          <a:spcPct val="100000"/>
                        </a:lnSpc>
                      </a:pPr>
                      <a:r>
                        <a:rPr kumimoji="1" lang="en-US" altLang="ja-JP" sz="1200" b="1" baseline="0" dirty="0" smtClean="0">
                          <a:solidFill>
                            <a:schemeClr val="tx1"/>
                          </a:solidFill>
                          <a:latin typeface="+mn-ea"/>
                          <a:ea typeface="+mn-ea"/>
                        </a:rPr>
                        <a:t>《</a:t>
                      </a:r>
                      <a:r>
                        <a:rPr kumimoji="1" lang="ja-JP" altLang="en-US" sz="1200" b="1" u="sng" baseline="0" dirty="0" smtClean="0">
                          <a:solidFill>
                            <a:schemeClr val="tx1"/>
                          </a:solidFill>
                          <a:latin typeface="+mn-ea"/>
                          <a:ea typeface="+mn-ea"/>
                        </a:rPr>
                        <a:t>次年度の主な取組み</a:t>
                      </a:r>
                      <a:r>
                        <a:rPr kumimoji="1" lang="en-US" altLang="ja-JP" sz="1200" b="1" baseline="0" dirty="0" smtClean="0">
                          <a:solidFill>
                            <a:schemeClr val="tx1"/>
                          </a:solidFill>
                          <a:latin typeface="+mn-ea"/>
                          <a:ea typeface="+mn-ea"/>
                        </a:rPr>
                        <a:t>》</a:t>
                      </a: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baseline="0" dirty="0" smtClean="0">
                          <a:solidFill>
                            <a:schemeClr val="tx1"/>
                          </a:solidFill>
                          <a:latin typeface="+mn-ea"/>
                          <a:ea typeface="+mn-ea"/>
                        </a:rPr>
                        <a:t>■各種研修等を通じて、学校保健関係教職員への周知及び学校歯科保健の充実等を推進</a:t>
                      </a:r>
                      <a:endParaRPr kumimoji="1" lang="en-US" altLang="ja-JP" sz="1200" b="1" baseline="0" dirty="0" smtClean="0">
                        <a:solidFill>
                          <a:schemeClr val="tx1"/>
                        </a:solidFill>
                        <a:latin typeface="+mn-ea"/>
                        <a:ea typeface="+mn-ea"/>
                      </a:endParaRPr>
                    </a:p>
                    <a:p>
                      <a:pPr marL="174625" indent="-174625">
                        <a:lnSpc>
                          <a:spcPct val="100000"/>
                        </a:lnSpc>
                      </a:pPr>
                      <a:r>
                        <a:rPr kumimoji="1" lang="ja-JP" altLang="en-US" sz="1100" b="1" baseline="0" dirty="0" smtClean="0">
                          <a:solidFill>
                            <a:schemeClr val="tx1"/>
                          </a:solidFill>
                          <a:latin typeface="+mn-ea"/>
                          <a:ea typeface="+mn-ea"/>
                        </a:rPr>
                        <a:t>■市町村に対し、口腔保健支援センターでの専門職による個別具体的な相談、情報提供</a:t>
                      </a:r>
                      <a:endParaRPr kumimoji="1" lang="en-US" altLang="ja-JP" sz="1100" b="1" baseline="0" dirty="0" smtClean="0">
                        <a:solidFill>
                          <a:schemeClr val="tx1"/>
                        </a:solidFill>
                        <a:latin typeface="+mn-ea"/>
                        <a:ea typeface="+mn-ea"/>
                      </a:endParaRPr>
                    </a:p>
                    <a:p>
                      <a:pPr marL="174625" indent="-174625">
                        <a:lnSpc>
                          <a:spcPct val="100000"/>
                        </a:lnSpc>
                      </a:pPr>
                      <a:r>
                        <a:rPr kumimoji="1" lang="ja-JP" altLang="en-US" sz="1100" b="1" baseline="0" dirty="0" smtClean="0">
                          <a:solidFill>
                            <a:schemeClr val="tx1"/>
                          </a:solidFill>
                          <a:latin typeface="+mn-ea"/>
                          <a:ea typeface="+mn-ea"/>
                        </a:rPr>
                        <a:t>■「アスマイル」、府の広報媒体、公民連携の枠組みを活用し、幅広い世代の府民に啓発を実施</a:t>
                      </a:r>
                      <a:endParaRPr kumimoji="1" lang="en-US" altLang="ja-JP" sz="1100" b="1" baseline="0" dirty="0" smtClean="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baseline="0" dirty="0" smtClean="0">
                          <a:solidFill>
                            <a:schemeClr val="tx1"/>
                          </a:solidFill>
                          <a:latin typeface="+mn-ea"/>
                          <a:ea typeface="+mn-ea"/>
                        </a:rPr>
                        <a:t>■市町村職員の歯科コーチングスキル向上事業での市町村職員への技術的支援</a:t>
                      </a:r>
                      <a:endParaRPr kumimoji="1" lang="ja-JP" altLang="en-US" sz="1100" b="1" strike="sngStrike" baseline="0" dirty="0" smtClean="0">
                        <a:solidFill>
                          <a:schemeClr val="tx1"/>
                        </a:solidFill>
                        <a:latin typeface="+mn-ea"/>
                        <a:ea typeface="+mn-ea"/>
                      </a:endParaRPr>
                    </a:p>
                  </a:txBody>
                  <a:tcPr marL="72000" marR="72000" marT="54000" marB="54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414319985"/>
                  </a:ext>
                </a:extLst>
              </a:tr>
              <a:tr h="900000">
                <a:tc>
                  <a:txBody>
                    <a:bodyPr/>
                    <a:lstStyle/>
                    <a:p>
                      <a:pPr marL="0" marR="0" lvl="0" indent="0" algn="l" defTabSz="914400" rtl="0" eaLnBrk="1" fontAlgn="auto" latinLnBrk="0" hangingPunct="1">
                        <a:lnSpc>
                          <a:spcPts val="1600"/>
                        </a:lnSpc>
                        <a:spcBef>
                          <a:spcPts val="0"/>
                        </a:spcBef>
                        <a:spcAft>
                          <a:spcPts val="0"/>
                        </a:spcAft>
                        <a:buClrTx/>
                        <a:buSzTx/>
                        <a:buFontTx/>
                        <a:buNone/>
                        <a:tabLst/>
                        <a:defRPr/>
                      </a:pPr>
                      <a:r>
                        <a:rPr kumimoji="1" lang="ja-JP" altLang="en-US" sz="1600" b="1" baseline="0" dirty="0" smtClean="0">
                          <a:solidFill>
                            <a:schemeClr val="bg1"/>
                          </a:solidFill>
                          <a:latin typeface="+mn-ea"/>
                          <a:ea typeface="+mn-ea"/>
                        </a:rPr>
                        <a:t>最終予算</a:t>
                      </a:r>
                      <a:endParaRPr kumimoji="1" lang="en-US" altLang="ja-JP" sz="1600" b="1" baseline="0" dirty="0" smtClean="0">
                        <a:solidFill>
                          <a:schemeClr val="bg1"/>
                        </a:solidFill>
                        <a:latin typeface="+mn-ea"/>
                        <a:ea typeface="+mn-ea"/>
                      </a:endParaRPr>
                    </a:p>
                    <a:p>
                      <a:pPr marL="0" marR="0" lvl="0" indent="0" algn="l" defTabSz="914400" rtl="0" eaLnBrk="1" fontAlgn="auto" latinLnBrk="0" hangingPunct="1">
                        <a:lnSpc>
                          <a:spcPts val="1600"/>
                        </a:lnSpc>
                        <a:spcBef>
                          <a:spcPts val="0"/>
                        </a:spcBef>
                        <a:spcAft>
                          <a:spcPts val="0"/>
                        </a:spcAft>
                        <a:buClrTx/>
                        <a:buSzTx/>
                        <a:buFontTx/>
                        <a:buNone/>
                        <a:tabLst/>
                        <a:defRPr/>
                      </a:pPr>
                      <a:r>
                        <a:rPr kumimoji="1" lang="ja-JP" altLang="en-US" sz="1200" b="1" baseline="0" dirty="0" smtClean="0">
                          <a:solidFill>
                            <a:schemeClr val="bg1"/>
                          </a:solidFill>
                          <a:latin typeface="+mn-ea"/>
                          <a:ea typeface="+mn-ea"/>
                        </a:rPr>
                        <a:t>（主要事業）</a:t>
                      </a:r>
                      <a:endParaRPr kumimoji="1" lang="en-US" altLang="ja-JP" sz="1600" b="1" baseline="0" dirty="0" smtClean="0">
                        <a:solidFill>
                          <a:schemeClr val="bg1"/>
                        </a:solidFill>
                        <a:latin typeface="+mn-ea"/>
                        <a:ea typeface="+mn-ea"/>
                      </a:endParaRPr>
                    </a:p>
                  </a:txBody>
                  <a:tcPr marL="54000" marR="18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75000"/>
                      </a:schemeClr>
                    </a:solidFill>
                  </a:tcPr>
                </a:tc>
                <a:tc>
                  <a:txBody>
                    <a:bodyPr/>
                    <a:lstStyle/>
                    <a:p>
                      <a:pPr>
                        <a:lnSpc>
                          <a:spcPct val="100000"/>
                        </a:lnSpc>
                      </a:pPr>
                      <a:r>
                        <a:rPr kumimoji="1" lang="zh-TW" altLang="en-US" sz="1100" b="1" baseline="0" dirty="0" smtClean="0">
                          <a:solidFill>
                            <a:schemeClr val="tx1"/>
                          </a:solidFill>
                          <a:latin typeface="游ゴシック" panose="020B0400000000000000" pitchFamily="50" charset="-128"/>
                          <a:ea typeface="游ゴシック" panose="020B0400000000000000" pitchFamily="50" charset="-128"/>
                        </a:rPr>
                        <a:t>生涯歯科保健推進事業</a:t>
                      </a:r>
                      <a:r>
                        <a:rPr kumimoji="1" lang="ja-JP" altLang="en-US" sz="1100" b="1" baseline="0" dirty="0" smtClean="0">
                          <a:solidFill>
                            <a:schemeClr val="tx1"/>
                          </a:solidFill>
                          <a:latin typeface="游ゴシック" panose="020B0400000000000000" pitchFamily="50" charset="-128"/>
                          <a:ea typeface="游ゴシック" panose="020B0400000000000000" pitchFamily="50" charset="-128"/>
                        </a:rPr>
                        <a:t>　</a:t>
                      </a:r>
                      <a:r>
                        <a:rPr kumimoji="1" lang="en-US" altLang="zh-TW" sz="1100" b="1" baseline="0" dirty="0" smtClean="0">
                          <a:solidFill>
                            <a:schemeClr val="tx1"/>
                          </a:solidFill>
                          <a:latin typeface="游ゴシック" panose="020B0400000000000000" pitchFamily="50" charset="-128"/>
                          <a:ea typeface="游ゴシック" panose="020B0400000000000000" pitchFamily="50" charset="-128"/>
                        </a:rPr>
                        <a:t>1,869</a:t>
                      </a:r>
                      <a:r>
                        <a:rPr kumimoji="1" lang="zh-TW" altLang="en-US" sz="1100" b="1" baseline="0" dirty="0" smtClean="0">
                          <a:solidFill>
                            <a:schemeClr val="tx1"/>
                          </a:solidFill>
                          <a:latin typeface="游ゴシック" panose="020B0400000000000000" pitchFamily="50" charset="-128"/>
                          <a:ea typeface="游ゴシック" panose="020B0400000000000000" pitchFamily="50" charset="-128"/>
                        </a:rPr>
                        <a:t>千円</a:t>
                      </a:r>
                      <a:endParaRPr kumimoji="1" lang="en-US" altLang="zh-TW" sz="1100" b="1" baseline="0" dirty="0" smtClean="0">
                        <a:solidFill>
                          <a:schemeClr val="tx1"/>
                        </a:solidFill>
                        <a:latin typeface="游ゴシック" panose="020B0400000000000000" pitchFamily="50" charset="-128"/>
                        <a:ea typeface="游ゴシック" panose="020B0400000000000000" pitchFamily="50" charset="-128"/>
                      </a:endParaRPr>
                    </a:p>
                    <a:p>
                      <a:pPr>
                        <a:lnSpc>
                          <a:spcPct val="100000"/>
                        </a:lnSpc>
                      </a:pPr>
                      <a:r>
                        <a:rPr kumimoji="1" lang="zh-TW" altLang="en-US" sz="1100" b="1" baseline="0" dirty="0" smtClean="0">
                          <a:solidFill>
                            <a:schemeClr val="tx1"/>
                          </a:solidFill>
                          <a:latin typeface="游ゴシック" panose="020B0400000000000000" pitchFamily="50" charset="-128"/>
                          <a:ea typeface="游ゴシック" panose="020B0400000000000000" pitchFamily="50" charset="-128"/>
                        </a:rPr>
                        <a:t>大阪府歯科口腔保健計画推進事業</a:t>
                      </a:r>
                      <a:r>
                        <a:rPr kumimoji="1" lang="ja-JP" altLang="en-US" sz="1100" b="1" baseline="0" dirty="0" smtClean="0">
                          <a:solidFill>
                            <a:schemeClr val="tx1"/>
                          </a:solidFill>
                          <a:latin typeface="游ゴシック" panose="020B0400000000000000" pitchFamily="50" charset="-128"/>
                          <a:ea typeface="游ゴシック" panose="020B0400000000000000" pitchFamily="50" charset="-128"/>
                        </a:rPr>
                        <a:t>　</a:t>
                      </a:r>
                      <a:r>
                        <a:rPr kumimoji="1" lang="en-US" altLang="zh-TW" sz="1100" b="1" baseline="0" dirty="0" smtClean="0">
                          <a:solidFill>
                            <a:schemeClr val="tx1"/>
                          </a:solidFill>
                          <a:latin typeface="游ゴシック" panose="020B0400000000000000" pitchFamily="50" charset="-128"/>
                          <a:ea typeface="游ゴシック" panose="020B0400000000000000" pitchFamily="50" charset="-128"/>
                        </a:rPr>
                        <a:t>4,436</a:t>
                      </a:r>
                      <a:r>
                        <a:rPr kumimoji="1" lang="zh-TW" altLang="en-US" sz="1100" b="1" baseline="0" dirty="0" smtClean="0">
                          <a:solidFill>
                            <a:schemeClr val="tx1"/>
                          </a:solidFill>
                          <a:latin typeface="游ゴシック" panose="020B0400000000000000" pitchFamily="50" charset="-128"/>
                          <a:ea typeface="游ゴシック" panose="020B0400000000000000" pitchFamily="50" charset="-128"/>
                        </a:rPr>
                        <a:t>千円</a:t>
                      </a:r>
                      <a:endParaRPr kumimoji="1" lang="en-US" altLang="ja-JP" sz="1100" b="1" baseline="0" dirty="0" smtClean="0">
                        <a:solidFill>
                          <a:schemeClr val="tx1"/>
                        </a:solidFill>
                        <a:latin typeface="游ゴシック" panose="020B0400000000000000" pitchFamily="50" charset="-128"/>
                        <a:ea typeface="游ゴシック" panose="020B0400000000000000" pitchFamily="50" charset="-128"/>
                      </a:endParaRPr>
                    </a:p>
                    <a:p>
                      <a:pPr>
                        <a:lnSpc>
                          <a:spcPct val="100000"/>
                        </a:lnSpc>
                      </a:pPr>
                      <a:r>
                        <a:rPr kumimoji="1" lang="zh-TW" altLang="en-US" sz="1100" b="1" baseline="0" dirty="0" smtClean="0">
                          <a:solidFill>
                            <a:schemeClr val="tx1"/>
                          </a:solidFill>
                          <a:latin typeface="游ゴシック" panose="020B0400000000000000" pitchFamily="50" charset="-128"/>
                          <a:ea typeface="游ゴシック" panose="020B0400000000000000" pitchFamily="50" charset="-128"/>
                        </a:rPr>
                        <a:t>８０２０運動推進特別事業</a:t>
                      </a:r>
                      <a:r>
                        <a:rPr kumimoji="1" lang="ja-JP" altLang="en-US" sz="1100" b="1" baseline="0" dirty="0" smtClean="0">
                          <a:solidFill>
                            <a:schemeClr val="tx1"/>
                          </a:solidFill>
                          <a:latin typeface="游ゴシック" panose="020B0400000000000000" pitchFamily="50" charset="-128"/>
                          <a:ea typeface="游ゴシック" panose="020B0400000000000000" pitchFamily="50" charset="-128"/>
                        </a:rPr>
                        <a:t>　</a:t>
                      </a:r>
                      <a:r>
                        <a:rPr kumimoji="1" lang="en-US" altLang="zh-TW" sz="1100" b="1" baseline="0" dirty="0" smtClean="0">
                          <a:solidFill>
                            <a:schemeClr val="tx1"/>
                          </a:solidFill>
                          <a:latin typeface="游ゴシック" panose="020B0400000000000000" pitchFamily="50" charset="-128"/>
                          <a:ea typeface="游ゴシック" panose="020B0400000000000000" pitchFamily="50" charset="-128"/>
                        </a:rPr>
                        <a:t>2,040</a:t>
                      </a:r>
                      <a:r>
                        <a:rPr kumimoji="1" lang="zh-TW" altLang="en-US" sz="1100" b="1" baseline="0" dirty="0" smtClean="0">
                          <a:solidFill>
                            <a:schemeClr val="tx1"/>
                          </a:solidFill>
                          <a:latin typeface="游ゴシック" panose="020B0400000000000000" pitchFamily="50" charset="-128"/>
                          <a:ea typeface="游ゴシック" panose="020B0400000000000000" pitchFamily="50" charset="-128"/>
                        </a:rPr>
                        <a:t>千円</a:t>
                      </a:r>
                    </a:p>
                    <a:p>
                      <a:pPr>
                        <a:lnSpc>
                          <a:spcPct val="100000"/>
                        </a:lnSpc>
                      </a:pPr>
                      <a:r>
                        <a:rPr kumimoji="1" lang="ja-JP" altLang="en-US" sz="1100" b="1" baseline="0" dirty="0" err="1" smtClean="0">
                          <a:solidFill>
                            <a:schemeClr val="tx1"/>
                          </a:solidFill>
                          <a:latin typeface="+mn-ea"/>
                          <a:ea typeface="+mn-ea"/>
                        </a:rPr>
                        <a:t>障がい</a:t>
                      </a:r>
                      <a:r>
                        <a:rPr kumimoji="1" lang="ja-JP" altLang="en-US" sz="1100" b="1" baseline="0" dirty="0" smtClean="0">
                          <a:solidFill>
                            <a:schemeClr val="tx1"/>
                          </a:solidFill>
                          <a:latin typeface="+mn-ea"/>
                          <a:ea typeface="+mn-ea"/>
                        </a:rPr>
                        <a:t>者歯科診療センター運営委託事業　</a:t>
                      </a:r>
                      <a:r>
                        <a:rPr kumimoji="1" lang="en-US" altLang="ja-JP" sz="1100" b="1" i="0" u="none" strike="noStrike" kern="1200" cap="none" spc="0" normalizeH="0" baseline="0" noProof="0" dirty="0" smtClean="0">
                          <a:ln>
                            <a:noFill/>
                          </a:ln>
                          <a:solidFill>
                            <a:schemeClr val="tx1"/>
                          </a:solidFill>
                          <a:effectLst/>
                          <a:uLnTx/>
                          <a:uFillTx/>
                          <a:latin typeface="+mn-ea"/>
                          <a:ea typeface="+mn-ea"/>
                          <a:cs typeface="+mn-cs"/>
                        </a:rPr>
                        <a:t>23,968</a:t>
                      </a:r>
                      <a:r>
                        <a:rPr kumimoji="1" lang="ja-JP" altLang="en-US" sz="1100" b="1" baseline="0" dirty="0" smtClean="0">
                          <a:solidFill>
                            <a:schemeClr val="tx1"/>
                          </a:solidFill>
                          <a:latin typeface="+mn-ea"/>
                          <a:ea typeface="+mn-ea"/>
                        </a:rPr>
                        <a:t>千円</a:t>
                      </a:r>
                      <a:endParaRPr kumimoji="1" lang="en-US" altLang="ja-JP" sz="1100" b="1" baseline="0" dirty="0" smtClean="0">
                        <a:solidFill>
                          <a:schemeClr val="tx1"/>
                        </a:solidFill>
                        <a:latin typeface="+mn-ea"/>
                        <a:ea typeface="+mn-ea"/>
                      </a:endParaRPr>
                    </a:p>
                    <a:p>
                      <a:pPr>
                        <a:lnSpc>
                          <a:spcPct val="100000"/>
                        </a:lnSpc>
                      </a:pPr>
                      <a:r>
                        <a:rPr kumimoji="1" lang="ja-JP" altLang="en-US" sz="1100" b="1" baseline="0" dirty="0" smtClean="0">
                          <a:solidFill>
                            <a:schemeClr val="tx1"/>
                          </a:solidFill>
                          <a:latin typeface="+mn-ea"/>
                          <a:ea typeface="+mn-ea"/>
                        </a:rPr>
                        <a:t>健康格差の解決プログラム促進事業（フレイル予防）　</a:t>
                      </a:r>
                      <a:r>
                        <a:rPr kumimoji="1" lang="en-US" altLang="ja-JP" sz="1100" b="1" baseline="0" dirty="0" smtClean="0">
                          <a:solidFill>
                            <a:schemeClr val="tx1"/>
                          </a:solidFill>
                          <a:latin typeface="+mn-ea"/>
                          <a:ea typeface="+mn-ea"/>
                        </a:rPr>
                        <a:t>13,438</a:t>
                      </a:r>
                      <a:r>
                        <a:rPr kumimoji="1" lang="ja-JP" altLang="en-US" sz="1100" b="1" baseline="0" dirty="0" smtClean="0">
                          <a:solidFill>
                            <a:schemeClr val="tx1"/>
                          </a:solidFill>
                          <a:latin typeface="+mn-ea"/>
                          <a:ea typeface="+mn-ea"/>
                        </a:rPr>
                        <a:t>千円</a:t>
                      </a:r>
                    </a:p>
                  </a:txBody>
                  <a:tcPr marL="72000" marR="72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49516140"/>
                  </a:ext>
                </a:extLst>
              </a:tr>
            </a:tbl>
          </a:graphicData>
        </a:graphic>
      </p:graphicFrame>
      <p:grpSp>
        <p:nvGrpSpPr>
          <p:cNvPr id="10" name="グループ化 9"/>
          <p:cNvGrpSpPr/>
          <p:nvPr/>
        </p:nvGrpSpPr>
        <p:grpSpPr>
          <a:xfrm>
            <a:off x="8342311" y="385988"/>
            <a:ext cx="1188525" cy="864000"/>
            <a:chOff x="8151251" y="1180677"/>
            <a:chExt cx="1188525" cy="864000"/>
          </a:xfrm>
        </p:grpSpPr>
        <p:sp>
          <p:nvSpPr>
            <p:cNvPr id="13" name="角丸四角形 12"/>
            <p:cNvSpPr/>
            <p:nvPr/>
          </p:nvSpPr>
          <p:spPr>
            <a:xfrm>
              <a:off x="8151251" y="1180677"/>
              <a:ext cx="1188525" cy="864000"/>
            </a:xfrm>
            <a:prstGeom prst="roundRect">
              <a:avLst/>
            </a:prstGeom>
            <a:solidFill>
              <a:schemeClr val="accent1"/>
            </a:solidFill>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grpSp>
          <p:nvGrpSpPr>
            <p:cNvPr id="14" name="グループ化 13"/>
            <p:cNvGrpSpPr/>
            <p:nvPr/>
          </p:nvGrpSpPr>
          <p:grpSpPr>
            <a:xfrm>
              <a:off x="8222623" y="1257538"/>
              <a:ext cx="1058662" cy="720145"/>
              <a:chOff x="511927" y="2809411"/>
              <a:chExt cx="1110811" cy="770916"/>
            </a:xfrm>
          </p:grpSpPr>
          <p:sp>
            <p:nvSpPr>
              <p:cNvPr id="15" name="角丸四角形 14"/>
              <p:cNvSpPr/>
              <p:nvPr/>
            </p:nvSpPr>
            <p:spPr>
              <a:xfrm>
                <a:off x="511927" y="2809411"/>
                <a:ext cx="1097298" cy="770916"/>
              </a:xfrm>
              <a:prstGeom prst="round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1200" b="1" dirty="0"/>
                  <a:t>本</a:t>
                </a:r>
                <a:r>
                  <a:rPr kumimoji="1" lang="ja-JP" altLang="en-US" sz="1200" b="1" smtClean="0"/>
                  <a:t>年度</a:t>
                </a:r>
                <a:r>
                  <a:rPr kumimoji="1" lang="ja-JP" altLang="en-US" sz="1200" b="1" dirty="0" smtClean="0"/>
                  <a:t>評価</a:t>
                </a:r>
                <a:endParaRPr kumimoji="1" lang="en-US" altLang="ja-JP" sz="1200" b="1" dirty="0" smtClean="0"/>
              </a:p>
              <a:p>
                <a:pPr algn="ctr">
                  <a:lnSpc>
                    <a:spcPts val="200"/>
                  </a:lnSpc>
                </a:pPr>
                <a:endParaRPr kumimoji="1" lang="en-US" altLang="ja-JP" sz="1200" dirty="0" smtClean="0"/>
              </a:p>
              <a:p>
                <a:pPr algn="ctr"/>
                <a:r>
                  <a:rPr kumimoji="1" lang="ja-JP" altLang="en-US" sz="1400" b="1" dirty="0"/>
                  <a:t>概ね</a:t>
                </a:r>
                <a:r>
                  <a:rPr kumimoji="1" lang="ja-JP" altLang="en-US" sz="1400" b="1" dirty="0" smtClean="0"/>
                  <a:t>予定</a:t>
                </a:r>
                <a:endParaRPr kumimoji="1" lang="en-US" altLang="ja-JP" sz="1400" b="1" dirty="0" smtClean="0"/>
              </a:p>
              <a:p>
                <a:pPr algn="ctr"/>
                <a:r>
                  <a:rPr kumimoji="1" lang="ja-JP" altLang="en-US" sz="1400" b="1" dirty="0" smtClean="0"/>
                  <a:t>どおり</a:t>
                </a:r>
                <a:endParaRPr kumimoji="1" lang="ja-JP" altLang="en-US" sz="1400" b="1" dirty="0"/>
              </a:p>
            </p:txBody>
          </p:sp>
          <p:cxnSp>
            <p:nvCxnSpPr>
              <p:cNvPr id="16" name="直線コネクタ 15"/>
              <p:cNvCxnSpPr/>
              <p:nvPr/>
            </p:nvCxnSpPr>
            <p:spPr>
              <a:xfrm>
                <a:off x="525439" y="3052293"/>
                <a:ext cx="1097299"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spTree>
    <p:extLst>
      <p:ext uri="{BB962C8B-B14F-4D97-AF65-F5344CB8AC3E}">
        <p14:creationId xmlns:p14="http://schemas.microsoft.com/office/powerpoint/2010/main" val="249558904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正方形/長方形 10"/>
          <p:cNvSpPr/>
          <p:nvPr/>
        </p:nvSpPr>
        <p:spPr>
          <a:xfrm>
            <a:off x="273000" y="342277"/>
            <a:ext cx="9360000" cy="6300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000"/>
          </a:p>
        </p:txBody>
      </p:sp>
      <p:sp>
        <p:nvSpPr>
          <p:cNvPr id="9" name="正方形/長方形 8"/>
          <p:cNvSpPr/>
          <p:nvPr/>
        </p:nvSpPr>
        <p:spPr>
          <a:xfrm>
            <a:off x="271467" y="197871"/>
            <a:ext cx="7404392" cy="432000"/>
          </a:xfrm>
          <a:prstGeom prst="rect">
            <a:avLst/>
          </a:prstGeom>
          <a:solidFill>
            <a:srgbClr val="002060"/>
          </a:solidFill>
        </p:spPr>
        <p:txBody>
          <a:bodyPr wrap="square" anchor="ctr">
            <a:spAutoFit/>
          </a:bodyPr>
          <a:lstStyle/>
          <a:p>
            <a:pPr>
              <a:lnSpc>
                <a:spcPts val="2000"/>
              </a:lnSpc>
            </a:pPr>
            <a:r>
              <a:rPr kumimoji="1" lang="ja-JP" altLang="en-US" sz="2000" b="1" dirty="0">
                <a:ln w="0"/>
                <a:solidFill>
                  <a:schemeClr val="bg1"/>
                </a:solidFill>
                <a:effectLst>
                  <a:outerShdw blurRad="38100" dist="19050" dir="2700000" algn="tl" rotWithShape="0">
                    <a:schemeClr val="dk1">
                      <a:alpha val="40000"/>
                    </a:schemeClr>
                  </a:outerShdw>
                </a:effectLst>
              </a:rPr>
              <a:t> </a:t>
            </a:r>
            <a:r>
              <a:rPr kumimoji="1" lang="ja-JP" altLang="en-US" sz="2000" b="1" dirty="0" smtClean="0">
                <a:ln w="0"/>
                <a:solidFill>
                  <a:schemeClr val="bg1"/>
                </a:solidFill>
                <a:effectLst>
                  <a:outerShdw blurRad="38100" dist="19050" dir="2700000" algn="tl" rotWithShape="0">
                    <a:schemeClr val="dk1">
                      <a:alpha val="40000"/>
                    </a:schemeClr>
                  </a:outerShdw>
                </a:effectLst>
                <a:latin typeface="游ゴシック" panose="020B0400000000000000" pitchFamily="50" charset="-128"/>
                <a:ea typeface="游ゴシック" panose="020B0400000000000000" pitchFamily="50" charset="-128"/>
              </a:rPr>
              <a:t>（２）食</a:t>
            </a:r>
            <a:r>
              <a:rPr kumimoji="1" lang="ja-JP" altLang="en-US" sz="2000" b="1" dirty="0">
                <a:ln w="0"/>
                <a:solidFill>
                  <a:schemeClr val="bg1"/>
                </a:solidFill>
                <a:effectLst>
                  <a:outerShdw blurRad="38100" dist="19050" dir="2700000" algn="tl" rotWithShape="0">
                    <a:schemeClr val="dk1">
                      <a:alpha val="40000"/>
                    </a:schemeClr>
                  </a:outerShdw>
                </a:effectLst>
                <a:latin typeface="游ゴシック" panose="020B0400000000000000" pitchFamily="50" charset="-128"/>
                <a:ea typeface="游ゴシック" panose="020B0400000000000000" pitchFamily="50" charset="-128"/>
              </a:rPr>
              <a:t>の安全安心の</a:t>
            </a:r>
            <a:r>
              <a:rPr kumimoji="1" lang="ja-JP" altLang="en-US" sz="2000" b="1" dirty="0" smtClean="0">
                <a:ln w="0"/>
                <a:solidFill>
                  <a:schemeClr val="bg1"/>
                </a:solidFill>
                <a:effectLst>
                  <a:outerShdw blurRad="38100" dist="19050" dir="2700000" algn="tl" rotWithShape="0">
                    <a:schemeClr val="dk1">
                      <a:alpha val="40000"/>
                    </a:schemeClr>
                  </a:outerShdw>
                </a:effectLst>
                <a:latin typeface="游ゴシック" panose="020B0400000000000000" pitchFamily="50" charset="-128"/>
                <a:ea typeface="游ゴシック" panose="020B0400000000000000" pitchFamily="50" charset="-128"/>
              </a:rPr>
              <a:t>取組み　</a:t>
            </a:r>
            <a:r>
              <a:rPr kumimoji="1" lang="ja-JP" altLang="en-US" b="1" dirty="0" smtClean="0">
                <a:solidFill>
                  <a:schemeClr val="bg1"/>
                </a:solidFill>
                <a:latin typeface="游ゴシック" panose="020B0400000000000000" pitchFamily="50" charset="-128"/>
                <a:ea typeface="游ゴシック" panose="020B0400000000000000" pitchFamily="50" charset="-128"/>
              </a:rPr>
              <a:t>計画Ｐ</a:t>
            </a:r>
            <a:r>
              <a:rPr kumimoji="1" lang="en-US" altLang="ja-JP" b="1" dirty="0" smtClean="0">
                <a:solidFill>
                  <a:schemeClr val="bg1"/>
                </a:solidFill>
                <a:latin typeface="游ゴシック" panose="020B0400000000000000" pitchFamily="50" charset="-128"/>
                <a:ea typeface="游ゴシック" panose="020B0400000000000000" pitchFamily="50" charset="-128"/>
              </a:rPr>
              <a:t>41</a:t>
            </a:r>
            <a:endParaRPr kumimoji="1" lang="en-US" altLang="ja-JP" b="1" dirty="0">
              <a:solidFill>
                <a:schemeClr val="bg1"/>
              </a:solidFill>
              <a:latin typeface="游ゴシック" panose="020B0400000000000000" pitchFamily="50" charset="-128"/>
              <a:ea typeface="游ゴシック" panose="020B0400000000000000" pitchFamily="50" charset="-128"/>
            </a:endParaRPr>
          </a:p>
        </p:txBody>
      </p:sp>
      <p:sp>
        <p:nvSpPr>
          <p:cNvPr id="4" name="正方形/長方形 3"/>
          <p:cNvSpPr/>
          <p:nvPr/>
        </p:nvSpPr>
        <p:spPr>
          <a:xfrm>
            <a:off x="217679" y="4121647"/>
            <a:ext cx="3399579" cy="220573"/>
          </a:xfrm>
          <a:prstGeom prst="rect">
            <a:avLst/>
          </a:prstGeom>
        </p:spPr>
        <p:txBody>
          <a:bodyPr wrap="square">
            <a:spAutoFit/>
          </a:bodyPr>
          <a:lstStyle/>
          <a:p>
            <a:pPr marL="269240" indent="90170">
              <a:lnSpc>
                <a:spcPts val="1000"/>
              </a:lnSpc>
              <a:spcAft>
                <a:spcPts val="0"/>
              </a:spcAft>
            </a:pPr>
            <a:r>
              <a:rPr lang="en-US" altLang="ja-JP" sz="1050" kern="100" dirty="0" smtClean="0">
                <a:solidFill>
                  <a:srgbClr val="000000"/>
                </a:solidFill>
                <a:latin typeface="Meiryo UI" panose="020B0604030504040204" pitchFamily="50" charset="-128"/>
                <a:ea typeface="Meiryo UI" panose="020B0604030504040204" pitchFamily="50" charset="-128"/>
                <a:cs typeface="Times New Roman" panose="02020603050405020304" pitchFamily="18" charset="0"/>
              </a:rPr>
              <a:t>1  </a:t>
            </a:r>
            <a:r>
              <a:rPr lang="ja-JP" altLang="ja-JP" sz="1050" kern="1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大阪府健康医療部食の安全推進課</a:t>
            </a:r>
            <a:r>
              <a:rPr lang="ja-JP" altLang="ja-JP" sz="1050" kern="100" dirty="0" smtClean="0">
                <a:solidFill>
                  <a:srgbClr val="000000"/>
                </a:solidFill>
                <a:latin typeface="Meiryo UI" panose="020B0604030504040204" pitchFamily="50" charset="-128"/>
                <a:ea typeface="Meiryo UI" panose="020B0604030504040204" pitchFamily="50" charset="-128"/>
                <a:cs typeface="Times New Roman" panose="02020603050405020304" pitchFamily="18" charset="0"/>
              </a:rPr>
              <a:t>調べ</a:t>
            </a:r>
            <a:endParaRPr lang="ja-JP" altLang="ja-JP" sz="1400" kern="100" dirty="0">
              <a:effectLst/>
              <a:latin typeface="Meiryo UI" panose="020B0604030504040204" pitchFamily="50" charset="-128"/>
              <a:ea typeface="Meiryo UI" panose="020B0604030504040204" pitchFamily="50" charset="-128"/>
              <a:cs typeface="Times New Roman" panose="02020603050405020304" pitchFamily="18" charset="0"/>
            </a:endParaRPr>
          </a:p>
        </p:txBody>
      </p:sp>
      <p:graphicFrame>
        <p:nvGraphicFramePr>
          <p:cNvPr id="10" name="表 9"/>
          <p:cNvGraphicFramePr>
            <a:graphicFrameLocks noGrp="1"/>
          </p:cNvGraphicFramePr>
          <p:nvPr>
            <p:extLst>
              <p:ext uri="{D42A27DB-BD31-4B8C-83A1-F6EECF244321}">
                <p14:modId xmlns:p14="http://schemas.microsoft.com/office/powerpoint/2010/main" val="2390109170"/>
              </p:ext>
            </p:extLst>
          </p:nvPr>
        </p:nvGraphicFramePr>
        <p:xfrm>
          <a:off x="699247" y="3268045"/>
          <a:ext cx="8266767" cy="826707"/>
        </p:xfrm>
        <a:graphic>
          <a:graphicData uri="http://schemas.openxmlformats.org/drawingml/2006/table">
            <a:tbl>
              <a:tblPr firstRow="1" firstCol="1" bandRow="1">
                <a:tableStyleId>{5C22544A-7EE6-4342-B048-85BDC9FD1C3A}</a:tableStyleId>
              </a:tblPr>
              <a:tblGrid>
                <a:gridCol w="270808">
                  <a:extLst>
                    <a:ext uri="{9D8B030D-6E8A-4147-A177-3AD203B41FA5}">
                      <a16:colId xmlns:a16="http://schemas.microsoft.com/office/drawing/2014/main" val="20000"/>
                    </a:ext>
                  </a:extLst>
                </a:gridCol>
                <a:gridCol w="3606911">
                  <a:extLst>
                    <a:ext uri="{9D8B030D-6E8A-4147-A177-3AD203B41FA5}">
                      <a16:colId xmlns:a16="http://schemas.microsoft.com/office/drawing/2014/main" val="20001"/>
                    </a:ext>
                  </a:extLst>
                </a:gridCol>
                <a:gridCol w="1463016">
                  <a:extLst>
                    <a:ext uri="{9D8B030D-6E8A-4147-A177-3AD203B41FA5}">
                      <a16:colId xmlns:a16="http://schemas.microsoft.com/office/drawing/2014/main" val="20003"/>
                    </a:ext>
                  </a:extLst>
                </a:gridCol>
                <a:gridCol w="1463016">
                  <a:extLst>
                    <a:ext uri="{9D8B030D-6E8A-4147-A177-3AD203B41FA5}">
                      <a16:colId xmlns:a16="http://schemas.microsoft.com/office/drawing/2014/main" val="2204503950"/>
                    </a:ext>
                  </a:extLst>
                </a:gridCol>
                <a:gridCol w="1463016">
                  <a:extLst>
                    <a:ext uri="{9D8B030D-6E8A-4147-A177-3AD203B41FA5}">
                      <a16:colId xmlns:a16="http://schemas.microsoft.com/office/drawing/2014/main" val="20004"/>
                    </a:ext>
                  </a:extLst>
                </a:gridCol>
              </a:tblGrid>
              <a:tr h="183104">
                <a:tc>
                  <a:txBody>
                    <a:bodyPr/>
                    <a:lstStyle/>
                    <a:p>
                      <a:pPr algn="ctr" fontAlgn="auto">
                        <a:lnSpc>
                          <a:spcPts val="1600"/>
                        </a:lnSpc>
                        <a:spcAft>
                          <a:spcPts val="0"/>
                        </a:spcAft>
                      </a:pPr>
                      <a:r>
                        <a:rPr lang="en-US" sz="1200" b="1" dirty="0">
                          <a:effectLst/>
                          <a:latin typeface="+mn-ea"/>
                          <a:ea typeface="+mn-ea"/>
                        </a:rPr>
                        <a:t> </a:t>
                      </a:r>
                      <a:endParaRPr lang="ja-JP" sz="12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ja-JP" sz="1200" b="1" dirty="0">
                          <a:effectLst/>
                          <a:latin typeface="+mn-ea"/>
                          <a:ea typeface="+mn-ea"/>
                        </a:rPr>
                        <a:t>個別目標</a:t>
                      </a:r>
                      <a:endParaRPr lang="ja-JP" sz="12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ja-JP" altLang="en-US" sz="1200" b="1" dirty="0" smtClean="0">
                          <a:effectLst/>
                          <a:latin typeface="+mn-ea"/>
                          <a:ea typeface="+mn-ea"/>
                        </a:rPr>
                        <a:t>計画策定時</a:t>
                      </a:r>
                      <a:r>
                        <a:rPr lang="ja-JP" sz="1200" b="1" dirty="0" smtClean="0">
                          <a:effectLst/>
                          <a:latin typeface="+mn-ea"/>
                          <a:ea typeface="+mn-ea"/>
                        </a:rPr>
                        <a:t>の状況</a:t>
                      </a:r>
                      <a:endParaRPr lang="en-US" altLang="ja-JP" sz="1200" b="1" dirty="0" smtClean="0">
                        <a:effectLst/>
                        <a:latin typeface="+mn-ea"/>
                        <a:ea typeface="+mn-ea"/>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marL="0" marR="0" lvl="0" indent="0" algn="ctr" defTabSz="914400" rtl="0" eaLnBrk="1" fontAlgn="auto" latinLnBrk="0" hangingPunct="1">
                        <a:lnSpc>
                          <a:spcPts val="1600"/>
                        </a:lnSpc>
                        <a:spcBef>
                          <a:spcPts val="0"/>
                        </a:spcBef>
                        <a:spcAft>
                          <a:spcPts val="0"/>
                        </a:spcAft>
                        <a:buClrTx/>
                        <a:buSzTx/>
                        <a:buFontTx/>
                        <a:buNone/>
                        <a:tabLst/>
                        <a:defRPr/>
                      </a:pPr>
                      <a:r>
                        <a:rPr lang="ja-JP" altLang="ja-JP" sz="1200" b="1" dirty="0" smtClean="0">
                          <a:effectLst/>
                          <a:latin typeface="+mn-ea"/>
                          <a:ea typeface="+mn-ea"/>
                        </a:rPr>
                        <a:t>現在の状況</a:t>
                      </a:r>
                      <a:endParaRPr lang="en-US" altLang="ja-JP" sz="1200" b="1" dirty="0" smtClean="0">
                        <a:effectLst/>
                        <a:latin typeface="+mn-ea"/>
                        <a:ea typeface="+mn-ea"/>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en-US" sz="1200" b="1" dirty="0">
                          <a:effectLst/>
                          <a:latin typeface="+mn-ea"/>
                          <a:ea typeface="+mn-ea"/>
                        </a:rPr>
                        <a:t>2023</a:t>
                      </a:r>
                      <a:r>
                        <a:rPr lang="ja-JP" sz="1200" b="1" dirty="0">
                          <a:effectLst/>
                          <a:latin typeface="+mn-ea"/>
                          <a:ea typeface="+mn-ea"/>
                        </a:rPr>
                        <a:t>年度の目標</a:t>
                      </a:r>
                      <a:endParaRPr lang="ja-JP" sz="12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extLst>
                  <a:ext uri="{0D108BD9-81ED-4DB2-BD59-A6C34878D82A}">
                    <a16:rowId xmlns:a16="http://schemas.microsoft.com/office/drawing/2014/main" val="10000"/>
                  </a:ext>
                </a:extLst>
              </a:tr>
              <a:tr h="623507">
                <a:tc>
                  <a:txBody>
                    <a:bodyPr/>
                    <a:lstStyle/>
                    <a:p>
                      <a:pPr algn="ctr" fontAlgn="auto">
                        <a:lnSpc>
                          <a:spcPts val="1600"/>
                        </a:lnSpc>
                        <a:spcAft>
                          <a:spcPts val="0"/>
                        </a:spcAft>
                      </a:pPr>
                      <a:r>
                        <a:rPr lang="en-US" altLang="ja-JP" sz="1200" b="1" dirty="0" smtClean="0">
                          <a:effectLst/>
                          <a:latin typeface="+mn-ea"/>
                          <a:ea typeface="+mn-ea"/>
                        </a:rPr>
                        <a:t>1</a:t>
                      </a:r>
                      <a:endParaRPr lang="ja-JP" sz="12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l" fontAlgn="auto">
                        <a:lnSpc>
                          <a:spcPts val="1680"/>
                        </a:lnSpc>
                        <a:spcAft>
                          <a:spcPts val="0"/>
                        </a:spcAft>
                      </a:pPr>
                      <a:r>
                        <a:rPr lang="ja-JP" altLang="en-US" sz="1200" b="1" dirty="0" smtClean="0">
                          <a:solidFill>
                            <a:srgbClr val="000000"/>
                          </a:solidFill>
                          <a:effectLst/>
                          <a:latin typeface="+mn-ea"/>
                          <a:ea typeface="+mn-ea"/>
                          <a:cs typeface="HG丸ｺﾞｼｯｸM-PRO"/>
                        </a:rPr>
                        <a:t>大阪府食の安全安心メールマガジンによる</a:t>
                      </a:r>
                      <a:endParaRPr lang="en-US" altLang="ja-JP" sz="1200" b="1" dirty="0" smtClean="0">
                        <a:solidFill>
                          <a:srgbClr val="000000"/>
                        </a:solidFill>
                        <a:effectLst/>
                        <a:latin typeface="+mn-ea"/>
                        <a:ea typeface="+mn-ea"/>
                        <a:cs typeface="HG丸ｺﾞｼｯｸM-PRO"/>
                      </a:endParaRPr>
                    </a:p>
                    <a:p>
                      <a:pPr algn="l" fontAlgn="auto">
                        <a:lnSpc>
                          <a:spcPts val="1680"/>
                        </a:lnSpc>
                        <a:spcAft>
                          <a:spcPts val="0"/>
                        </a:spcAft>
                      </a:pPr>
                      <a:r>
                        <a:rPr lang="ja-JP" altLang="en-US" sz="1200" b="1" dirty="0" smtClean="0">
                          <a:solidFill>
                            <a:srgbClr val="000000"/>
                          </a:solidFill>
                          <a:effectLst/>
                          <a:latin typeface="+mn-ea"/>
                          <a:ea typeface="+mn-ea"/>
                          <a:cs typeface="HG丸ｺﾞｼｯｸM-PRO"/>
                        </a:rPr>
                        <a:t>情報提供（総配信数）の増加</a:t>
                      </a:r>
                      <a:endParaRPr lang="ja-JP" sz="12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80"/>
                        </a:lnSpc>
                        <a:spcAft>
                          <a:spcPts val="0"/>
                        </a:spcAft>
                      </a:pPr>
                      <a:r>
                        <a:rPr lang="en-US" altLang="ja-JP" sz="1200" b="1" dirty="0" smtClean="0">
                          <a:effectLst/>
                          <a:latin typeface="+mn-ea"/>
                          <a:ea typeface="+mn-ea"/>
                        </a:rPr>
                        <a:t>130</a:t>
                      </a:r>
                      <a:r>
                        <a:rPr lang="ja-JP" altLang="en-US" sz="1200" b="1" dirty="0" smtClean="0">
                          <a:effectLst/>
                          <a:latin typeface="+mn-ea"/>
                          <a:ea typeface="+mn-ea"/>
                        </a:rPr>
                        <a:t>万件</a:t>
                      </a:r>
                      <a:endParaRPr lang="en-US" altLang="ja-JP" sz="1200" b="1" dirty="0" smtClean="0">
                        <a:effectLst/>
                        <a:latin typeface="+mn-ea"/>
                        <a:ea typeface="+mn-ea"/>
                      </a:endParaRPr>
                    </a:p>
                    <a:p>
                      <a:pPr algn="ctr" fontAlgn="auto">
                        <a:lnSpc>
                          <a:spcPts val="1680"/>
                        </a:lnSpc>
                        <a:spcAft>
                          <a:spcPts val="0"/>
                        </a:spcAft>
                      </a:pPr>
                      <a:r>
                        <a:rPr lang="ja-JP" altLang="en-US" sz="1200" b="1" dirty="0" smtClean="0">
                          <a:solidFill>
                            <a:srgbClr val="000000"/>
                          </a:solidFill>
                          <a:effectLst/>
                          <a:latin typeface="+mn-ea"/>
                          <a:ea typeface="+mn-ea"/>
                          <a:cs typeface="HG丸ｺﾞｼｯｸM-PRO"/>
                        </a:rPr>
                        <a:t>（</a:t>
                      </a:r>
                      <a:r>
                        <a:rPr lang="en-US" altLang="ja-JP" sz="1200" b="1" dirty="0" smtClean="0">
                          <a:solidFill>
                            <a:srgbClr val="000000"/>
                          </a:solidFill>
                          <a:effectLst/>
                          <a:latin typeface="+mn-ea"/>
                          <a:ea typeface="+mn-ea"/>
                          <a:cs typeface="HG丸ｺﾞｼｯｸM-PRO"/>
                        </a:rPr>
                        <a:t>H28</a:t>
                      </a:r>
                      <a:r>
                        <a:rPr lang="ja-JP" altLang="en-US" sz="1200" b="1" dirty="0" smtClean="0">
                          <a:solidFill>
                            <a:srgbClr val="000000"/>
                          </a:solidFill>
                          <a:effectLst/>
                          <a:latin typeface="+mn-ea"/>
                          <a:ea typeface="+mn-ea"/>
                          <a:cs typeface="HG丸ｺﾞｼｯｸM-PRO"/>
                        </a:rPr>
                        <a:t>）</a:t>
                      </a:r>
                      <a:endParaRPr lang="ja-JP" sz="12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80"/>
                        </a:lnSpc>
                        <a:spcAft>
                          <a:spcPts val="0"/>
                        </a:spcAft>
                      </a:pPr>
                      <a:r>
                        <a:rPr lang="en-US" altLang="ja-JP" sz="1200" b="1" dirty="0" smtClean="0">
                          <a:solidFill>
                            <a:schemeClr val="tx1"/>
                          </a:solidFill>
                          <a:effectLst/>
                          <a:latin typeface="+mn-ea"/>
                          <a:ea typeface="+mn-ea"/>
                          <a:cs typeface="HG丸ｺﾞｼｯｸM-PRO"/>
                        </a:rPr>
                        <a:t>144</a:t>
                      </a:r>
                      <a:r>
                        <a:rPr lang="ja-JP" altLang="en-US" sz="1200" b="1" dirty="0" smtClean="0">
                          <a:solidFill>
                            <a:schemeClr val="tx1"/>
                          </a:solidFill>
                          <a:effectLst/>
                          <a:latin typeface="+mn-ea"/>
                          <a:ea typeface="+mn-ea"/>
                          <a:cs typeface="HG丸ｺﾞｼｯｸM-PRO"/>
                        </a:rPr>
                        <a:t>万件</a:t>
                      </a:r>
                      <a:endParaRPr lang="en-US" altLang="ja-JP" sz="1200" b="1" dirty="0" smtClean="0">
                        <a:solidFill>
                          <a:schemeClr val="tx1"/>
                        </a:solidFill>
                        <a:effectLst/>
                        <a:latin typeface="+mn-ea"/>
                        <a:ea typeface="+mn-ea"/>
                        <a:cs typeface="HG丸ｺﾞｼｯｸM-PRO"/>
                      </a:endParaRPr>
                    </a:p>
                    <a:p>
                      <a:pPr algn="ctr" fontAlgn="auto">
                        <a:lnSpc>
                          <a:spcPts val="1680"/>
                        </a:lnSpc>
                        <a:spcAft>
                          <a:spcPts val="0"/>
                        </a:spcAft>
                      </a:pPr>
                      <a:r>
                        <a:rPr lang="ja-JP" altLang="en-US" sz="1200" b="1" dirty="0" smtClean="0">
                          <a:solidFill>
                            <a:schemeClr val="tx1"/>
                          </a:solidFill>
                          <a:effectLst/>
                          <a:latin typeface="+mn-ea"/>
                          <a:ea typeface="+mn-ea"/>
                          <a:cs typeface="HG丸ｺﾞｼｯｸM-PRO"/>
                        </a:rPr>
                        <a:t>（</a:t>
                      </a:r>
                      <a:r>
                        <a:rPr lang="en-US" altLang="ja-JP" sz="1200" b="1" dirty="0" smtClean="0">
                          <a:solidFill>
                            <a:schemeClr val="tx1"/>
                          </a:solidFill>
                          <a:effectLst/>
                          <a:latin typeface="+mn-ea"/>
                          <a:ea typeface="+mn-ea"/>
                          <a:cs typeface="HG丸ｺﾞｼｯｸM-PRO"/>
                        </a:rPr>
                        <a:t>R2.12</a:t>
                      </a:r>
                      <a:r>
                        <a:rPr lang="ja-JP" altLang="en-US" sz="1200" b="1" dirty="0" smtClean="0">
                          <a:solidFill>
                            <a:schemeClr val="tx1"/>
                          </a:solidFill>
                          <a:effectLst/>
                          <a:latin typeface="+mn-ea"/>
                          <a:ea typeface="+mn-ea"/>
                          <a:cs typeface="HG丸ｺﾞｼｯｸM-PRO"/>
                        </a:rPr>
                        <a:t>末）</a:t>
                      </a:r>
                      <a:endParaRPr lang="ja-JP" sz="1200" b="1" dirty="0">
                        <a:solidFill>
                          <a:schemeClr val="tx1"/>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80"/>
                        </a:lnSpc>
                        <a:spcAft>
                          <a:spcPts val="0"/>
                        </a:spcAft>
                      </a:pPr>
                      <a:r>
                        <a:rPr lang="en-US" altLang="ja-JP" sz="1200" b="1" dirty="0" smtClean="0">
                          <a:solidFill>
                            <a:srgbClr val="000000"/>
                          </a:solidFill>
                          <a:effectLst/>
                          <a:latin typeface="+mn-ea"/>
                          <a:ea typeface="+mn-ea"/>
                          <a:cs typeface="HG丸ｺﾞｼｯｸM-PRO"/>
                        </a:rPr>
                        <a:t>230</a:t>
                      </a:r>
                      <a:r>
                        <a:rPr lang="ja-JP" altLang="en-US" sz="1200" b="1" dirty="0" smtClean="0">
                          <a:solidFill>
                            <a:srgbClr val="000000"/>
                          </a:solidFill>
                          <a:effectLst/>
                          <a:latin typeface="+mn-ea"/>
                          <a:ea typeface="+mn-ea"/>
                          <a:cs typeface="HG丸ｺﾞｼｯｸM-PRO"/>
                        </a:rPr>
                        <a:t>万件</a:t>
                      </a:r>
                      <a:endParaRPr lang="ja-JP" sz="12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bl>
          </a:graphicData>
        </a:graphic>
      </p:graphicFrame>
      <p:sp>
        <p:nvSpPr>
          <p:cNvPr id="2" name="正方形/長方形 1"/>
          <p:cNvSpPr/>
          <p:nvPr/>
        </p:nvSpPr>
        <p:spPr>
          <a:xfrm>
            <a:off x="533642" y="1037681"/>
            <a:ext cx="8640000" cy="310341"/>
          </a:xfrm>
          <a:prstGeom prst="rect">
            <a:avLst/>
          </a:prstGeom>
        </p:spPr>
        <p:txBody>
          <a:bodyPr wrap="square">
            <a:spAutoFit/>
          </a:bodyPr>
          <a:lstStyle/>
          <a:p>
            <a:pPr marL="139700" indent="-139700" algn="just">
              <a:lnSpc>
                <a:spcPts val="1700"/>
              </a:lnSpc>
              <a:spcAft>
                <a:spcPts val="0"/>
              </a:spcAft>
            </a:pPr>
            <a:r>
              <a:rPr lang="ja-JP" altLang="ja-JP" sz="1200" b="1" kern="100" dirty="0">
                <a:latin typeface="游ゴシック" panose="020B0400000000000000" pitchFamily="50" charset="-128"/>
                <a:ea typeface="游ゴシック" panose="020B0400000000000000" pitchFamily="50" charset="-128"/>
                <a:cs typeface="Times New Roman" panose="02020603050405020304" pitchFamily="18" charset="0"/>
              </a:rPr>
              <a:t>▽食品の選び方や適切な調理・保管の方法等、食の安全安心に関する基礎的な知識を学び、その知識を踏まえて行動します。</a:t>
            </a:r>
            <a:endParaRPr lang="ja-JP" altLang="ja-JP" sz="1100" b="1" kern="100" dirty="0">
              <a:effectLst/>
              <a:latin typeface="游ゴシック" panose="020B0400000000000000" pitchFamily="50" charset="-128"/>
              <a:ea typeface="游ゴシック" panose="020B0400000000000000" pitchFamily="50" charset="-128"/>
              <a:cs typeface="Times New Roman" panose="02020603050405020304" pitchFamily="18" charset="0"/>
            </a:endParaRPr>
          </a:p>
        </p:txBody>
      </p:sp>
      <p:sp>
        <p:nvSpPr>
          <p:cNvPr id="12" name="正方形/長方形 11"/>
          <p:cNvSpPr/>
          <p:nvPr/>
        </p:nvSpPr>
        <p:spPr>
          <a:xfrm>
            <a:off x="271467" y="710393"/>
            <a:ext cx="3240000" cy="304333"/>
          </a:xfrm>
          <a:prstGeom prst="rect">
            <a:avLst/>
          </a:prstGeom>
        </p:spPr>
        <p:txBody>
          <a:bodyPr wrap="square" lIns="36000" tIns="72000" rIns="36000" bIns="36000" anchor="ctr">
            <a:noAutofit/>
          </a:bodyPr>
          <a:lstStyle/>
          <a:p>
            <a:r>
              <a:rPr lang="en-US" altLang="ja-JP" sz="1600" b="1" dirty="0" smtClean="0">
                <a:latin typeface="+mn-ea"/>
              </a:rPr>
              <a:t>【</a:t>
            </a:r>
            <a:r>
              <a:rPr lang="ja-JP" altLang="en-US" sz="1600" b="1" dirty="0" smtClean="0">
                <a:latin typeface="+mn-ea"/>
              </a:rPr>
              <a:t>府民の行動目標</a:t>
            </a:r>
            <a:r>
              <a:rPr lang="en-US" altLang="ja-JP" sz="1600" b="1" dirty="0">
                <a:latin typeface="+mn-ea"/>
              </a:rPr>
              <a:t>】</a:t>
            </a:r>
            <a:endParaRPr lang="ja-JP" altLang="en-US" sz="1600" b="1" dirty="0">
              <a:latin typeface="+mn-ea"/>
            </a:endParaRPr>
          </a:p>
        </p:txBody>
      </p:sp>
      <p:graphicFrame>
        <p:nvGraphicFramePr>
          <p:cNvPr id="6" name="表 5"/>
          <p:cNvGraphicFramePr>
            <a:graphicFrameLocks noGrp="1"/>
          </p:cNvGraphicFramePr>
          <p:nvPr>
            <p:extLst>
              <p:ext uri="{D42A27DB-BD31-4B8C-83A1-F6EECF244321}">
                <p14:modId xmlns:p14="http://schemas.microsoft.com/office/powerpoint/2010/main" val="3620380054"/>
              </p:ext>
            </p:extLst>
          </p:nvPr>
        </p:nvGraphicFramePr>
        <p:xfrm>
          <a:off x="723000" y="1382841"/>
          <a:ext cx="8460000" cy="1296000"/>
        </p:xfrm>
        <a:graphic>
          <a:graphicData uri="http://schemas.openxmlformats.org/drawingml/2006/table">
            <a:tbl>
              <a:tblPr firstRow="1" firstCol="1" bandRow="1"/>
              <a:tblGrid>
                <a:gridCol w="540000">
                  <a:extLst>
                    <a:ext uri="{9D8B030D-6E8A-4147-A177-3AD203B41FA5}">
                      <a16:colId xmlns:a16="http://schemas.microsoft.com/office/drawing/2014/main" val="2813334177"/>
                    </a:ext>
                  </a:extLst>
                </a:gridCol>
                <a:gridCol w="1800000">
                  <a:extLst>
                    <a:ext uri="{9D8B030D-6E8A-4147-A177-3AD203B41FA5}">
                      <a16:colId xmlns:a16="http://schemas.microsoft.com/office/drawing/2014/main" val="2437283432"/>
                    </a:ext>
                  </a:extLst>
                </a:gridCol>
                <a:gridCol w="6120000">
                  <a:extLst>
                    <a:ext uri="{9D8B030D-6E8A-4147-A177-3AD203B41FA5}">
                      <a16:colId xmlns:a16="http://schemas.microsoft.com/office/drawing/2014/main" val="3745984960"/>
                    </a:ext>
                  </a:extLst>
                </a:gridCol>
              </a:tblGrid>
              <a:tr h="432000">
                <a:tc row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smtClean="0">
                          <a:ln>
                            <a:noFill/>
                          </a:ln>
                          <a:solidFill>
                            <a:prstClr val="white"/>
                          </a:solidFill>
                          <a:effectLst/>
                          <a:uLnTx/>
                          <a:uFillTx/>
                          <a:latin typeface="Meiryo UI" panose="020B0604030504040204" pitchFamily="50" charset="-128"/>
                          <a:ea typeface="Meiryo UI" panose="020B0604030504040204" pitchFamily="50" charset="-128"/>
                          <a:cs typeface="+mn-cs"/>
                        </a:rPr>
                        <a:t>ライフステージに</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smtClean="0">
                          <a:ln>
                            <a:noFill/>
                          </a:ln>
                          <a:solidFill>
                            <a:prstClr val="white"/>
                          </a:solidFill>
                          <a:effectLst/>
                          <a:uLnTx/>
                          <a:uFillTx/>
                          <a:latin typeface="Meiryo UI" panose="020B0604030504040204" pitchFamily="50" charset="-128"/>
                          <a:ea typeface="Meiryo UI" panose="020B0604030504040204" pitchFamily="50" charset="-128"/>
                          <a:cs typeface="+mn-cs"/>
                        </a:rPr>
                        <a:t>応じた健康行動</a:t>
                      </a:r>
                    </a:p>
                  </a:txBody>
                  <a:tcPr marL="68580" marR="68580" marT="0" marB="0" vert="ea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a:lnSpc>
                          <a:spcPct val="100000"/>
                        </a:lnSpc>
                        <a:spcAft>
                          <a:spcPts val="0"/>
                        </a:spcAft>
                      </a:pPr>
                      <a:r>
                        <a:rPr lang="ja-JP" sz="1200" b="1" kern="100" dirty="0">
                          <a:solidFill>
                            <a:srgbClr val="000000"/>
                          </a:solidFill>
                          <a:effectLst/>
                          <a:latin typeface="+mn-ea"/>
                          <a:ea typeface="+mn-ea"/>
                          <a:cs typeface="Times New Roman" panose="02020603050405020304" pitchFamily="18" charset="0"/>
                        </a:rPr>
                        <a:t>乳幼児期～学齢期</a:t>
                      </a:r>
                      <a:endParaRPr lang="ja-JP" sz="1200" b="1" kern="100" dirty="0">
                        <a:effectLst/>
                        <a:latin typeface="+mn-ea"/>
                        <a:ea typeface="+mn-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just">
                        <a:lnSpc>
                          <a:spcPct val="100000"/>
                        </a:lnSpc>
                        <a:spcAft>
                          <a:spcPts val="0"/>
                        </a:spcAft>
                      </a:pPr>
                      <a:r>
                        <a:rPr lang="ja-JP" sz="1200" b="1" kern="100" dirty="0">
                          <a:solidFill>
                            <a:srgbClr val="000000"/>
                          </a:solidFill>
                          <a:effectLst/>
                          <a:latin typeface="+mn-ea"/>
                          <a:ea typeface="+mn-ea"/>
                          <a:cs typeface="Times New Roman" panose="02020603050405020304" pitchFamily="18" charset="0"/>
                        </a:rPr>
                        <a:t>食の安全安心に関する正しい食習慣を身につけます。</a:t>
                      </a:r>
                      <a:endParaRPr lang="ja-JP" sz="1200" b="1" kern="100" dirty="0">
                        <a:effectLst/>
                        <a:latin typeface="+mn-ea"/>
                        <a:ea typeface="+mn-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extLst>
                  <a:ext uri="{0D108BD9-81ED-4DB2-BD59-A6C34878D82A}">
                    <a16:rowId xmlns:a16="http://schemas.microsoft.com/office/drawing/2014/main" val="1499903395"/>
                  </a:ext>
                </a:extLst>
              </a:tr>
              <a:tr h="432000">
                <a:tc vMerge="1">
                  <a:txBody>
                    <a:bodyPr/>
                    <a:lstStyle/>
                    <a:p>
                      <a:pPr algn="ctr">
                        <a:lnSpc>
                          <a:spcPts val="1700"/>
                        </a:lnSpc>
                        <a:spcAft>
                          <a:spcPts val="0"/>
                        </a:spcAft>
                      </a:pPr>
                      <a:endParaRPr lang="ja-JP" sz="14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solidFill>
                      <a:srgbClr val="FFFF66"/>
                    </a:solidFill>
                  </a:tcPr>
                </a:tc>
                <a:tc>
                  <a:txBody>
                    <a:bodyPr/>
                    <a:lstStyle/>
                    <a:p>
                      <a:pPr algn="ctr">
                        <a:lnSpc>
                          <a:spcPct val="100000"/>
                        </a:lnSpc>
                        <a:spcAft>
                          <a:spcPts val="0"/>
                        </a:spcAft>
                      </a:pPr>
                      <a:r>
                        <a:rPr lang="ja-JP" sz="1200" b="1" kern="100" dirty="0">
                          <a:effectLst/>
                          <a:latin typeface="+mn-ea"/>
                          <a:ea typeface="+mn-ea"/>
                          <a:cs typeface="Times New Roman" panose="02020603050405020304" pitchFamily="18" charset="0"/>
                        </a:rPr>
                        <a:t>青年期～成人期</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just">
                        <a:lnSpc>
                          <a:spcPct val="100000"/>
                        </a:lnSpc>
                        <a:spcAft>
                          <a:spcPts val="0"/>
                        </a:spcAft>
                      </a:pPr>
                      <a:r>
                        <a:rPr lang="ja-JP" sz="1200" b="1" kern="100" dirty="0">
                          <a:solidFill>
                            <a:srgbClr val="000000"/>
                          </a:solidFill>
                          <a:effectLst/>
                          <a:latin typeface="+mn-ea"/>
                          <a:ea typeface="+mn-ea"/>
                          <a:cs typeface="Times New Roman" panose="02020603050405020304" pitchFamily="18" charset="0"/>
                        </a:rPr>
                        <a:t>食の安全安心に関する知識と理解を深め、日常生活の中で</a:t>
                      </a:r>
                      <a:r>
                        <a:rPr lang="ja-JP" sz="1200" b="1" kern="100" dirty="0" smtClean="0">
                          <a:solidFill>
                            <a:srgbClr val="000000"/>
                          </a:solidFill>
                          <a:effectLst/>
                          <a:latin typeface="+mn-ea"/>
                          <a:ea typeface="+mn-ea"/>
                          <a:cs typeface="Times New Roman" panose="02020603050405020304" pitchFamily="18" charset="0"/>
                        </a:rPr>
                        <a:t>実践します</a:t>
                      </a:r>
                      <a:r>
                        <a:rPr lang="ja-JP" sz="1200" b="1" kern="100" dirty="0">
                          <a:solidFill>
                            <a:srgbClr val="000000"/>
                          </a:solidFill>
                          <a:effectLst/>
                          <a:latin typeface="+mn-ea"/>
                          <a:ea typeface="+mn-ea"/>
                          <a:cs typeface="Times New Roman" panose="02020603050405020304" pitchFamily="18" charset="0"/>
                        </a:rPr>
                        <a:t>。</a:t>
                      </a:r>
                      <a:endParaRPr lang="ja-JP" sz="1200" b="1" kern="100" dirty="0">
                        <a:effectLst/>
                        <a:latin typeface="+mn-ea"/>
                        <a:ea typeface="+mn-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extLst>
                  <a:ext uri="{0D108BD9-81ED-4DB2-BD59-A6C34878D82A}">
                    <a16:rowId xmlns:a16="http://schemas.microsoft.com/office/drawing/2014/main" val="4230084923"/>
                  </a:ext>
                </a:extLst>
              </a:tr>
              <a:tr h="432000">
                <a:tc vMerge="1">
                  <a:txBody>
                    <a:bodyPr/>
                    <a:lstStyle/>
                    <a:p>
                      <a:pPr algn="ctr">
                        <a:spcAft>
                          <a:spcPts val="0"/>
                        </a:spcAft>
                      </a:pPr>
                      <a:endParaRPr lang="ja-JP" sz="14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solidFill>
                      <a:srgbClr val="FFFF66"/>
                    </a:solidFill>
                  </a:tcPr>
                </a:tc>
                <a:tc>
                  <a:txBody>
                    <a:bodyPr/>
                    <a:lstStyle/>
                    <a:p>
                      <a:pPr algn="ctr">
                        <a:lnSpc>
                          <a:spcPct val="100000"/>
                        </a:lnSpc>
                        <a:spcAft>
                          <a:spcPts val="0"/>
                        </a:spcAft>
                      </a:pPr>
                      <a:r>
                        <a:rPr lang="ja-JP" sz="1200" b="1" kern="100" dirty="0">
                          <a:solidFill>
                            <a:srgbClr val="000000"/>
                          </a:solidFill>
                          <a:effectLst/>
                          <a:latin typeface="+mn-ea"/>
                          <a:ea typeface="+mn-ea"/>
                          <a:cs typeface="Times New Roman" panose="02020603050405020304" pitchFamily="18" charset="0"/>
                        </a:rPr>
                        <a:t>高齢期</a:t>
                      </a:r>
                      <a:endParaRPr lang="ja-JP" sz="1200" b="1" kern="100" dirty="0">
                        <a:effectLst/>
                        <a:latin typeface="+mn-ea"/>
                        <a:ea typeface="+mn-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just">
                        <a:lnSpc>
                          <a:spcPct val="100000"/>
                        </a:lnSpc>
                        <a:spcAft>
                          <a:spcPts val="0"/>
                        </a:spcAft>
                      </a:pPr>
                      <a:r>
                        <a:rPr lang="ja-JP" sz="1200" b="1" kern="100" dirty="0">
                          <a:solidFill>
                            <a:srgbClr val="000000"/>
                          </a:solidFill>
                          <a:effectLst/>
                          <a:latin typeface="+mn-ea"/>
                          <a:ea typeface="+mn-ea"/>
                          <a:cs typeface="Times New Roman" panose="02020603050405020304" pitchFamily="18" charset="0"/>
                        </a:rPr>
                        <a:t>食の安全安心に関する知識と理解を深め、日常生活の中で</a:t>
                      </a:r>
                      <a:r>
                        <a:rPr lang="ja-JP" sz="1200" b="1" kern="100" dirty="0" smtClean="0">
                          <a:solidFill>
                            <a:srgbClr val="000000"/>
                          </a:solidFill>
                          <a:effectLst/>
                          <a:latin typeface="+mn-ea"/>
                          <a:ea typeface="+mn-ea"/>
                          <a:cs typeface="Times New Roman" panose="02020603050405020304" pitchFamily="18" charset="0"/>
                        </a:rPr>
                        <a:t>実践する</a:t>
                      </a:r>
                      <a:r>
                        <a:rPr lang="ja-JP" sz="1200" b="1" kern="100" dirty="0">
                          <a:solidFill>
                            <a:srgbClr val="000000"/>
                          </a:solidFill>
                          <a:effectLst/>
                          <a:latin typeface="+mn-ea"/>
                          <a:ea typeface="+mn-ea"/>
                          <a:cs typeface="Times New Roman" panose="02020603050405020304" pitchFamily="18" charset="0"/>
                        </a:rPr>
                        <a:t>とともに</a:t>
                      </a:r>
                      <a:r>
                        <a:rPr lang="ja-JP" sz="1200" b="1" kern="100" dirty="0" smtClean="0">
                          <a:solidFill>
                            <a:srgbClr val="000000"/>
                          </a:solidFill>
                          <a:effectLst/>
                          <a:latin typeface="+mn-ea"/>
                          <a:ea typeface="+mn-ea"/>
                          <a:cs typeface="Times New Roman" panose="02020603050405020304" pitchFamily="18" charset="0"/>
                        </a:rPr>
                        <a:t>、</a:t>
                      </a:r>
                      <a:endParaRPr lang="en-US" altLang="ja-JP" sz="1200" b="1" kern="100" dirty="0" smtClean="0">
                        <a:solidFill>
                          <a:srgbClr val="000000"/>
                        </a:solidFill>
                        <a:effectLst/>
                        <a:latin typeface="+mn-ea"/>
                        <a:ea typeface="+mn-ea"/>
                        <a:cs typeface="Times New Roman" panose="02020603050405020304" pitchFamily="18" charset="0"/>
                      </a:endParaRPr>
                    </a:p>
                    <a:p>
                      <a:pPr algn="just">
                        <a:lnSpc>
                          <a:spcPct val="100000"/>
                        </a:lnSpc>
                        <a:spcAft>
                          <a:spcPts val="0"/>
                        </a:spcAft>
                      </a:pPr>
                      <a:r>
                        <a:rPr lang="ja-JP" sz="1200" b="1" kern="100" dirty="0" smtClean="0">
                          <a:solidFill>
                            <a:srgbClr val="000000"/>
                          </a:solidFill>
                          <a:effectLst/>
                          <a:latin typeface="+mn-ea"/>
                          <a:ea typeface="+mn-ea"/>
                          <a:cs typeface="Times New Roman" panose="02020603050405020304" pitchFamily="18" charset="0"/>
                        </a:rPr>
                        <a:t>次</a:t>
                      </a:r>
                      <a:r>
                        <a:rPr lang="ja-JP" sz="1200" b="1" kern="100" dirty="0">
                          <a:solidFill>
                            <a:srgbClr val="000000"/>
                          </a:solidFill>
                          <a:effectLst/>
                          <a:latin typeface="+mn-ea"/>
                          <a:ea typeface="+mn-ea"/>
                          <a:cs typeface="Times New Roman" panose="02020603050405020304" pitchFamily="18" charset="0"/>
                        </a:rPr>
                        <a:t>世代に伝えます。</a:t>
                      </a:r>
                      <a:endParaRPr lang="ja-JP" sz="1200" b="1" kern="100" dirty="0">
                        <a:effectLst/>
                        <a:latin typeface="+mn-ea"/>
                        <a:ea typeface="+mn-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extLst>
                  <a:ext uri="{0D108BD9-81ED-4DB2-BD59-A6C34878D82A}">
                    <a16:rowId xmlns:a16="http://schemas.microsoft.com/office/drawing/2014/main" val="888198159"/>
                  </a:ext>
                </a:extLst>
              </a:tr>
            </a:tbl>
          </a:graphicData>
        </a:graphic>
      </p:graphicFrame>
      <p:sp>
        <p:nvSpPr>
          <p:cNvPr id="14" name="Rectangle 1"/>
          <p:cNvSpPr>
            <a:spLocks noChangeArrowheads="1"/>
          </p:cNvSpPr>
          <p:nvPr/>
        </p:nvSpPr>
        <p:spPr bwMode="auto">
          <a:xfrm>
            <a:off x="291596" y="2902597"/>
            <a:ext cx="3283489"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lang="en-US" altLang="ja-JP" sz="1600" b="1" dirty="0" smtClean="0">
                <a:latin typeface="Meiryo UI" panose="020B0604030504040204" pitchFamily="50" charset="-128"/>
                <a:ea typeface="Meiryo UI" panose="020B0604030504040204" pitchFamily="50" charset="-128"/>
                <a:cs typeface="Times New Roman" panose="02020603050405020304" pitchFamily="18" charset="0"/>
              </a:rPr>
              <a:t>【</a:t>
            </a:r>
            <a:r>
              <a:rPr kumimoji="0" lang="ja-JP" altLang="en-US" sz="16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取組みの目標</a:t>
            </a:r>
            <a:r>
              <a:rPr kumimoji="0" lang="en-US" altLang="ja-JP" sz="16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a:t>
            </a:r>
            <a:endParaRPr kumimoji="0" lang="ja-JP" altLang="ja-JP" sz="36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endParaRPr>
          </a:p>
        </p:txBody>
      </p:sp>
      <p:graphicFrame>
        <p:nvGraphicFramePr>
          <p:cNvPr id="15" name="表 14"/>
          <p:cNvGraphicFramePr>
            <a:graphicFrameLocks noGrp="1"/>
          </p:cNvGraphicFramePr>
          <p:nvPr>
            <p:extLst>
              <p:ext uri="{D42A27DB-BD31-4B8C-83A1-F6EECF244321}">
                <p14:modId xmlns:p14="http://schemas.microsoft.com/office/powerpoint/2010/main" val="4230754730"/>
              </p:ext>
            </p:extLst>
          </p:nvPr>
        </p:nvGraphicFramePr>
        <p:xfrm>
          <a:off x="675713" y="4848959"/>
          <a:ext cx="8554574" cy="968185"/>
        </p:xfrm>
        <a:graphic>
          <a:graphicData uri="http://schemas.openxmlformats.org/drawingml/2006/table">
            <a:tbl>
              <a:tblPr firstRow="1" bandRow="1">
                <a:tableStyleId>{5C22544A-7EE6-4342-B048-85BDC9FD1C3A}</a:tableStyleId>
              </a:tblPr>
              <a:tblGrid>
                <a:gridCol w="8554574">
                  <a:extLst>
                    <a:ext uri="{9D8B030D-6E8A-4147-A177-3AD203B41FA5}">
                      <a16:colId xmlns:a16="http://schemas.microsoft.com/office/drawing/2014/main" val="1328953327"/>
                    </a:ext>
                  </a:extLst>
                </a:gridCol>
              </a:tblGrid>
              <a:tr h="968185">
                <a:tc>
                  <a:txBody>
                    <a:bodyPr/>
                    <a:lstStyle/>
                    <a:p>
                      <a:r>
                        <a:rPr kumimoji="1" lang="ja-JP" altLang="en-US" sz="1200" b="1" dirty="0" smtClean="0">
                          <a:solidFill>
                            <a:schemeClr val="tx1"/>
                          </a:solidFill>
                          <a:latin typeface="+mn-ea"/>
                          <a:ea typeface="+mn-ea"/>
                        </a:rPr>
                        <a:t>▽流通している食品について、偽装表示や輸入食品の安全性、食品添加物の不適正使用等の理由で不安を感じる府民を</a:t>
                      </a:r>
                      <a:endParaRPr kumimoji="1" lang="en-US" altLang="ja-JP" sz="1200" b="1" dirty="0" smtClean="0">
                        <a:solidFill>
                          <a:schemeClr val="tx1"/>
                        </a:solidFill>
                        <a:latin typeface="+mn-ea"/>
                        <a:ea typeface="+mn-ea"/>
                      </a:endParaRPr>
                    </a:p>
                    <a:p>
                      <a:r>
                        <a:rPr kumimoji="1" lang="ja-JP" altLang="en-US" sz="1200" b="1" dirty="0" smtClean="0">
                          <a:solidFill>
                            <a:schemeClr val="tx1"/>
                          </a:solidFill>
                          <a:latin typeface="+mn-ea"/>
                          <a:ea typeface="+mn-ea"/>
                        </a:rPr>
                        <a:t>　減らしていくために、食の安全安心に対する取組みの推進が必要です。</a:t>
                      </a:r>
                    </a:p>
                    <a:p>
                      <a:r>
                        <a:rPr kumimoji="1" lang="ja-JP" altLang="en-US" sz="1200" b="1" dirty="0" smtClean="0">
                          <a:solidFill>
                            <a:schemeClr val="tx1"/>
                          </a:solidFill>
                          <a:latin typeface="+mn-ea"/>
                          <a:ea typeface="+mn-ea"/>
                        </a:rPr>
                        <a:t>▽インターネット等で食に関する情報が溢れている中、食の安全安心に関する情報を適切にわかりやすく提供することや、</a:t>
                      </a:r>
                      <a:endParaRPr kumimoji="1" lang="en-US" altLang="ja-JP" sz="1200" b="1" dirty="0" smtClean="0">
                        <a:solidFill>
                          <a:schemeClr val="tx1"/>
                        </a:solidFill>
                        <a:latin typeface="+mn-ea"/>
                        <a:ea typeface="+mn-ea"/>
                      </a:endParaRPr>
                    </a:p>
                    <a:p>
                      <a:r>
                        <a:rPr kumimoji="1" lang="ja-JP" altLang="en-US" sz="1200" b="1" dirty="0" smtClean="0">
                          <a:solidFill>
                            <a:schemeClr val="tx1"/>
                          </a:solidFill>
                          <a:latin typeface="+mn-ea"/>
                          <a:ea typeface="+mn-ea"/>
                        </a:rPr>
                        <a:t>　府民一人ひとりが、正しい情報を選択する力を身につけ、安全安心な食生活を実践することが必要です。</a:t>
                      </a:r>
                      <a:endParaRPr kumimoji="1" lang="ja-JP" altLang="en-US" sz="1200" b="1" dirty="0">
                        <a:solidFill>
                          <a:schemeClr val="tx1"/>
                        </a:solidFill>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45563474"/>
                  </a:ext>
                </a:extLst>
              </a:tr>
            </a:tbl>
          </a:graphicData>
        </a:graphic>
      </p:graphicFrame>
      <p:sp>
        <p:nvSpPr>
          <p:cNvPr id="13" name="Rectangle 1"/>
          <p:cNvSpPr>
            <a:spLocks noChangeArrowheads="1"/>
          </p:cNvSpPr>
          <p:nvPr/>
        </p:nvSpPr>
        <p:spPr bwMode="auto">
          <a:xfrm>
            <a:off x="214061" y="4499513"/>
            <a:ext cx="3283489"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lang="en-US" altLang="ja-JP" sz="1600" b="1" dirty="0" smtClean="0">
                <a:latin typeface="+mn-ea"/>
                <a:cs typeface="Times New Roman" panose="02020603050405020304" pitchFamily="18" charset="0"/>
              </a:rPr>
              <a:t>【</a:t>
            </a:r>
            <a:r>
              <a:rPr kumimoji="0" lang="ja-JP" altLang="en-US" sz="1600" b="1" i="0" u="none" strike="noStrike" cap="none" normalizeH="0" baseline="0" dirty="0" smtClean="0">
                <a:ln>
                  <a:noFill/>
                </a:ln>
                <a:solidFill>
                  <a:schemeClr val="tx1"/>
                </a:solidFill>
                <a:effectLst/>
                <a:latin typeface="+mn-ea"/>
                <a:cs typeface="Times New Roman" panose="02020603050405020304" pitchFamily="18" charset="0"/>
              </a:rPr>
              <a:t>現状と課題</a:t>
            </a:r>
            <a:r>
              <a:rPr kumimoji="0" lang="en-US" altLang="ja-JP" sz="1600" b="1" i="0" u="none" strike="noStrike" cap="none" normalizeH="0" baseline="0" dirty="0" smtClean="0">
                <a:ln>
                  <a:noFill/>
                </a:ln>
                <a:solidFill>
                  <a:schemeClr val="tx1"/>
                </a:solidFill>
                <a:effectLst/>
                <a:latin typeface="+mn-ea"/>
                <a:cs typeface="Times New Roman" panose="02020603050405020304" pitchFamily="18" charset="0"/>
              </a:rPr>
              <a:t>】</a:t>
            </a:r>
            <a:endParaRPr kumimoji="0" lang="ja-JP" altLang="ja-JP" sz="3600" b="0" i="0" u="none" strike="noStrike" cap="none" normalizeH="0" baseline="0" dirty="0" smtClean="0">
              <a:ln>
                <a:noFill/>
              </a:ln>
              <a:solidFill>
                <a:schemeClr val="tx1"/>
              </a:solidFill>
              <a:effectLst/>
              <a:latin typeface="+mn-ea"/>
            </a:endParaRPr>
          </a:p>
        </p:txBody>
      </p:sp>
    </p:spTree>
    <p:extLst>
      <p:ext uri="{BB962C8B-B14F-4D97-AF65-F5344CB8AC3E}">
        <p14:creationId xmlns:p14="http://schemas.microsoft.com/office/powerpoint/2010/main" val="417234765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正方形/長方形 7"/>
          <p:cNvSpPr/>
          <p:nvPr/>
        </p:nvSpPr>
        <p:spPr>
          <a:xfrm>
            <a:off x="163258" y="189000"/>
            <a:ext cx="9360000" cy="6480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aphicFrame>
        <p:nvGraphicFramePr>
          <p:cNvPr id="7" name="表 6"/>
          <p:cNvGraphicFramePr>
            <a:graphicFrameLocks noGrp="1"/>
          </p:cNvGraphicFramePr>
          <p:nvPr>
            <p:extLst>
              <p:ext uri="{D42A27DB-BD31-4B8C-83A1-F6EECF244321}">
                <p14:modId xmlns:p14="http://schemas.microsoft.com/office/powerpoint/2010/main" val="3113214777"/>
              </p:ext>
            </p:extLst>
          </p:nvPr>
        </p:nvGraphicFramePr>
        <p:xfrm>
          <a:off x="629695" y="666938"/>
          <a:ext cx="8646609" cy="5599392"/>
        </p:xfrm>
        <a:graphic>
          <a:graphicData uri="http://schemas.openxmlformats.org/drawingml/2006/table">
            <a:tbl>
              <a:tblPr firstRow="1" bandRow="1">
                <a:tableStyleId>{5C22544A-7EE6-4342-B048-85BDC9FD1C3A}</a:tableStyleId>
              </a:tblPr>
              <a:tblGrid>
                <a:gridCol w="1260000">
                  <a:extLst>
                    <a:ext uri="{9D8B030D-6E8A-4147-A177-3AD203B41FA5}">
                      <a16:colId xmlns:a16="http://schemas.microsoft.com/office/drawing/2014/main" val="528851062"/>
                    </a:ext>
                  </a:extLst>
                </a:gridCol>
                <a:gridCol w="7386609">
                  <a:extLst>
                    <a:ext uri="{9D8B030D-6E8A-4147-A177-3AD203B41FA5}">
                      <a16:colId xmlns:a16="http://schemas.microsoft.com/office/drawing/2014/main" val="89849022"/>
                    </a:ext>
                  </a:extLst>
                </a:gridCol>
              </a:tblGrid>
              <a:tr h="2901594">
                <a:tc>
                  <a:txBody>
                    <a:bodyPr/>
                    <a:lstStyle/>
                    <a:p>
                      <a:pPr>
                        <a:lnSpc>
                          <a:spcPts val="1600"/>
                        </a:lnSpc>
                      </a:pPr>
                      <a:r>
                        <a:rPr kumimoji="1" lang="ja-JP" altLang="en-US" sz="1600" baseline="0" dirty="0" smtClean="0">
                          <a:latin typeface="+mn-ea"/>
                          <a:ea typeface="+mn-ea"/>
                        </a:rPr>
                        <a:t>本年度の     </a:t>
                      </a:r>
                      <a:endParaRPr kumimoji="1" lang="en-US" altLang="ja-JP" sz="1600" baseline="0" dirty="0" smtClean="0">
                        <a:latin typeface="+mn-ea"/>
                        <a:ea typeface="+mn-ea"/>
                      </a:endParaRPr>
                    </a:p>
                    <a:p>
                      <a:pPr>
                        <a:lnSpc>
                          <a:spcPts val="1600"/>
                        </a:lnSpc>
                      </a:pPr>
                      <a:r>
                        <a:rPr kumimoji="1" lang="ja-JP" altLang="en-US" sz="1600" baseline="0" dirty="0" smtClean="0">
                          <a:latin typeface="+mn-ea"/>
                          <a:ea typeface="+mn-ea"/>
                        </a:rPr>
                        <a:t>取組</a:t>
                      </a:r>
                      <a:endParaRPr kumimoji="1" lang="en-US" altLang="ja-JP" sz="1600" baseline="0" dirty="0" smtClean="0">
                        <a:latin typeface="+mn-ea"/>
                        <a:ea typeface="+mn-ea"/>
                      </a:endParaRPr>
                    </a:p>
                    <a:p>
                      <a:pPr>
                        <a:lnSpc>
                          <a:spcPct val="100000"/>
                        </a:lnSpc>
                      </a:pPr>
                      <a:endParaRPr kumimoji="1" lang="en-US" altLang="ja-JP" sz="1600" baseline="0" dirty="0" smtClean="0">
                        <a:latin typeface="+mn-ea"/>
                        <a:ea typeface="+mn-ea"/>
                      </a:endParaRPr>
                    </a:p>
                    <a:p>
                      <a:pPr>
                        <a:lnSpc>
                          <a:spcPct val="100000"/>
                        </a:lnSpc>
                      </a:pPr>
                      <a:endParaRPr kumimoji="1" lang="en-US" altLang="ja-JP" sz="1600" baseline="0" dirty="0" smtClean="0">
                        <a:latin typeface="+mn-ea"/>
                        <a:ea typeface="+mn-ea"/>
                      </a:endParaRPr>
                    </a:p>
                    <a:p>
                      <a:pPr>
                        <a:lnSpc>
                          <a:spcPct val="100000"/>
                        </a:lnSpc>
                      </a:pPr>
                      <a:endParaRPr kumimoji="1" lang="en-US" altLang="ja-JP" sz="1600" baseline="0" dirty="0" smtClean="0">
                        <a:latin typeface="+mn-ea"/>
                        <a:ea typeface="+mn-ea"/>
                      </a:endParaRPr>
                    </a:p>
                  </a:txBody>
                  <a:tcPr marL="72000" marR="72000" marT="54000" marB="54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174625" indent="-174625"/>
                      <a:r>
                        <a:rPr kumimoji="1" lang="en-US" altLang="ja-JP" sz="1200" b="1" dirty="0" smtClean="0">
                          <a:solidFill>
                            <a:schemeClr val="tx1"/>
                          </a:solidFill>
                          <a:latin typeface="+mn-ea"/>
                          <a:ea typeface="+mn-ea"/>
                        </a:rPr>
                        <a:t>《</a:t>
                      </a:r>
                      <a:r>
                        <a:rPr kumimoji="1" lang="ja-JP" altLang="en-US" sz="1200" b="1" u="sng" dirty="0" smtClean="0">
                          <a:solidFill>
                            <a:schemeClr val="tx1"/>
                          </a:solidFill>
                          <a:latin typeface="+mn-ea"/>
                          <a:ea typeface="+mn-ea"/>
                        </a:rPr>
                        <a:t>正確でわかりやすい食の安全安心に関する情報の提供</a:t>
                      </a:r>
                      <a:r>
                        <a:rPr kumimoji="1" lang="en-US" altLang="ja-JP" sz="1200" b="1" dirty="0" smtClean="0">
                          <a:solidFill>
                            <a:schemeClr val="tx1"/>
                          </a:solidFill>
                          <a:latin typeface="+mn-ea"/>
                          <a:ea typeface="+mn-ea"/>
                        </a:rPr>
                        <a:t>》</a:t>
                      </a:r>
                    </a:p>
                    <a:p>
                      <a:pPr marL="174625" indent="-174625"/>
                      <a:r>
                        <a:rPr kumimoji="1" lang="ja-JP" altLang="en-US" sz="1100" b="1" dirty="0" smtClean="0">
                          <a:solidFill>
                            <a:schemeClr val="tx1"/>
                          </a:solidFill>
                          <a:latin typeface="+mn-ea"/>
                          <a:ea typeface="+mn-ea"/>
                        </a:rPr>
                        <a:t>■メールマガジンや</a:t>
                      </a:r>
                      <a:r>
                        <a:rPr kumimoji="1" lang="en-US" altLang="ja-JP" sz="1100" b="1" dirty="0" smtClean="0">
                          <a:solidFill>
                            <a:schemeClr val="tx1"/>
                          </a:solidFill>
                          <a:latin typeface="+mn-ea"/>
                          <a:ea typeface="+mn-ea"/>
                        </a:rPr>
                        <a:t>Twitter</a:t>
                      </a:r>
                      <a:r>
                        <a:rPr kumimoji="1" lang="ja-JP" altLang="en-US" sz="1100" b="1" dirty="0" smtClean="0">
                          <a:solidFill>
                            <a:schemeClr val="tx1"/>
                          </a:solidFill>
                          <a:latin typeface="+mn-ea"/>
                          <a:ea typeface="+mn-ea"/>
                        </a:rPr>
                        <a:t>等で食の安全安心に関する情報を配信 </a:t>
                      </a:r>
                      <a:endParaRPr kumimoji="1" lang="en-US" altLang="ja-JP" sz="1100" b="1" dirty="0" smtClean="0">
                        <a:solidFill>
                          <a:schemeClr val="tx1"/>
                        </a:solidFill>
                        <a:latin typeface="+mn-ea"/>
                        <a:ea typeface="+mn-ea"/>
                      </a:endParaRPr>
                    </a:p>
                    <a:p>
                      <a:pPr marL="174625" indent="-174625"/>
                      <a:r>
                        <a:rPr kumimoji="1" lang="ja-JP" altLang="en-US" sz="1100" b="1" dirty="0" smtClean="0">
                          <a:solidFill>
                            <a:schemeClr val="tx1"/>
                          </a:solidFill>
                          <a:latin typeface="+mn-ea"/>
                          <a:ea typeface="+mn-ea"/>
                        </a:rPr>
                        <a:t>　メールマガジン延べ</a:t>
                      </a:r>
                      <a:r>
                        <a:rPr kumimoji="1" lang="en-US" altLang="ja-JP" sz="1100" b="1" dirty="0" smtClean="0">
                          <a:solidFill>
                            <a:schemeClr val="tx1"/>
                          </a:solidFill>
                          <a:latin typeface="+mn-ea"/>
                          <a:ea typeface="+mn-ea"/>
                        </a:rPr>
                        <a:t>144</a:t>
                      </a:r>
                      <a:r>
                        <a:rPr kumimoji="1" lang="ja-JP" altLang="en-US" sz="1100" b="1" dirty="0" smtClean="0">
                          <a:solidFill>
                            <a:schemeClr val="tx1"/>
                          </a:solidFill>
                          <a:latin typeface="+mn-ea"/>
                          <a:ea typeface="+mn-ea"/>
                        </a:rPr>
                        <a:t>万件、大阪府公式</a:t>
                      </a:r>
                      <a:r>
                        <a:rPr kumimoji="1" lang="en-US" altLang="ja-JP" sz="1100" b="1" dirty="0" smtClean="0">
                          <a:solidFill>
                            <a:schemeClr val="tx1"/>
                          </a:solidFill>
                          <a:latin typeface="+mn-ea"/>
                          <a:ea typeface="+mn-ea"/>
                        </a:rPr>
                        <a:t>Twitter36</a:t>
                      </a:r>
                      <a:r>
                        <a:rPr kumimoji="1" lang="ja-JP" altLang="en-US" sz="1100" b="1" dirty="0" smtClean="0">
                          <a:solidFill>
                            <a:schemeClr val="tx1"/>
                          </a:solidFill>
                          <a:latin typeface="+mn-ea"/>
                          <a:ea typeface="+mn-ea"/>
                        </a:rPr>
                        <a:t>回配信</a:t>
                      </a:r>
                      <a:endParaRPr kumimoji="1" lang="en-US" altLang="ja-JP" sz="1100" b="1" dirty="0" smtClean="0">
                        <a:solidFill>
                          <a:schemeClr val="tx1"/>
                        </a:solidFill>
                        <a:latin typeface="+mn-ea"/>
                        <a:ea typeface="+mn-ea"/>
                      </a:endParaRPr>
                    </a:p>
                    <a:p>
                      <a:pPr marL="174625" indent="-174625"/>
                      <a:r>
                        <a:rPr kumimoji="1" lang="ja-JP" altLang="en-US" sz="1100" b="1" dirty="0" smtClean="0">
                          <a:solidFill>
                            <a:schemeClr val="tx1"/>
                          </a:solidFill>
                          <a:latin typeface="+mn-ea"/>
                          <a:ea typeface="+mn-ea"/>
                        </a:rPr>
                        <a:t>■大阪府食の安全安心推進協議会情報発信評価検証部会にて、情報が適切に提供されているかを検証</a:t>
                      </a:r>
                      <a:endParaRPr kumimoji="1" lang="en-US" altLang="ja-JP" sz="1100" b="1" dirty="0" smtClean="0">
                        <a:solidFill>
                          <a:schemeClr val="tx1"/>
                        </a:solidFill>
                        <a:latin typeface="+mn-ea"/>
                        <a:ea typeface="+mn-ea"/>
                      </a:endParaRPr>
                    </a:p>
                    <a:p>
                      <a:pPr marL="174625" indent="-174625"/>
                      <a:r>
                        <a:rPr kumimoji="1" lang="en-US" altLang="ja-JP" sz="1200" b="1" dirty="0" smtClean="0">
                          <a:solidFill>
                            <a:schemeClr val="tx1"/>
                          </a:solidFill>
                          <a:latin typeface="+mn-ea"/>
                          <a:ea typeface="+mn-ea"/>
                        </a:rPr>
                        <a:t>《</a:t>
                      </a:r>
                      <a:r>
                        <a:rPr kumimoji="1" lang="ja-JP" altLang="en-US" sz="1200" b="1" dirty="0" smtClean="0">
                          <a:solidFill>
                            <a:schemeClr val="tx1"/>
                          </a:solidFill>
                          <a:latin typeface="+mn-ea"/>
                          <a:ea typeface="+mn-ea"/>
                        </a:rPr>
                        <a:t>食の安全安心について学べる機会の提供</a:t>
                      </a:r>
                      <a:r>
                        <a:rPr kumimoji="1" lang="en-US" altLang="ja-JP" sz="1200" b="1" dirty="0" smtClean="0">
                          <a:solidFill>
                            <a:schemeClr val="tx1"/>
                          </a:solidFill>
                          <a:latin typeface="+mn-ea"/>
                          <a:ea typeface="+mn-ea"/>
                        </a:rPr>
                        <a:t>》</a:t>
                      </a:r>
                    </a:p>
                    <a:p>
                      <a:pPr marL="174625" indent="-174625"/>
                      <a:r>
                        <a:rPr kumimoji="1" lang="ja-JP" altLang="en-US" sz="1100" b="1" dirty="0" smtClean="0">
                          <a:solidFill>
                            <a:schemeClr val="tx1"/>
                          </a:solidFill>
                          <a:latin typeface="+mn-ea"/>
                          <a:ea typeface="+mn-ea"/>
                        </a:rPr>
                        <a:t>■高校生への講習会等による啓発（</a:t>
                      </a:r>
                      <a:r>
                        <a:rPr kumimoji="1" lang="en-US" altLang="ja-JP" sz="1100" b="1" dirty="0" smtClean="0">
                          <a:solidFill>
                            <a:schemeClr val="tx1"/>
                          </a:solidFill>
                          <a:latin typeface="+mn-ea"/>
                          <a:ea typeface="+mn-ea"/>
                        </a:rPr>
                        <a:t>1</a:t>
                      </a:r>
                      <a:r>
                        <a:rPr kumimoji="1" lang="ja-JP" altLang="en-US" sz="1100" b="1" dirty="0" smtClean="0">
                          <a:solidFill>
                            <a:schemeClr val="tx1"/>
                          </a:solidFill>
                          <a:latin typeface="+mn-ea"/>
                          <a:ea typeface="+mn-ea"/>
                        </a:rPr>
                        <a:t>回</a:t>
                      </a:r>
                      <a:r>
                        <a:rPr kumimoji="1" lang="en-US" altLang="ja-JP" sz="1100" b="1" dirty="0" smtClean="0">
                          <a:solidFill>
                            <a:schemeClr val="tx1"/>
                          </a:solidFill>
                          <a:latin typeface="+mn-ea"/>
                          <a:ea typeface="+mn-ea"/>
                        </a:rPr>
                        <a:t>40</a:t>
                      </a:r>
                      <a:r>
                        <a:rPr kumimoji="1" lang="ja-JP" altLang="en-US" sz="1100" b="1" dirty="0" smtClean="0">
                          <a:solidFill>
                            <a:schemeClr val="tx1"/>
                          </a:solidFill>
                          <a:latin typeface="+mn-ea"/>
                          <a:ea typeface="+mn-ea"/>
                        </a:rPr>
                        <a:t>名）　</a:t>
                      </a:r>
                      <a:endParaRPr kumimoji="1" lang="en-US" altLang="ja-JP" sz="1100" b="1" dirty="0" smtClean="0">
                        <a:solidFill>
                          <a:schemeClr val="tx1"/>
                        </a:solidFill>
                        <a:latin typeface="+mn-ea"/>
                        <a:ea typeface="+mn-ea"/>
                      </a:endParaRPr>
                    </a:p>
                    <a:p>
                      <a:pPr marL="174625" indent="-174625"/>
                      <a:r>
                        <a:rPr kumimoji="1" lang="ja-JP" altLang="en-US" sz="1100" b="1" dirty="0" smtClean="0">
                          <a:solidFill>
                            <a:schemeClr val="tx1"/>
                          </a:solidFill>
                          <a:latin typeface="+mn-ea"/>
                          <a:ea typeface="+mn-ea"/>
                        </a:rPr>
                        <a:t>■生き物が食べ物になるまでの過程を通じ、食中毒予防・残食減少・命について考える出前授業の実施</a:t>
                      </a:r>
                      <a:endParaRPr kumimoji="1" lang="en-US" altLang="ja-JP" sz="1100" b="1" dirty="0" smtClean="0">
                        <a:solidFill>
                          <a:schemeClr val="tx1"/>
                        </a:solidFill>
                        <a:latin typeface="+mn-ea"/>
                        <a:ea typeface="+mn-ea"/>
                      </a:endParaRPr>
                    </a:p>
                    <a:p>
                      <a:pPr marL="174625" indent="-174625"/>
                      <a:r>
                        <a:rPr kumimoji="1" lang="ja-JP" altLang="en-US" sz="1100" b="1" dirty="0" smtClean="0">
                          <a:solidFill>
                            <a:schemeClr val="tx1"/>
                          </a:solidFill>
                          <a:latin typeface="+mn-ea"/>
                          <a:ea typeface="+mn-ea"/>
                        </a:rPr>
                        <a:t>　小学校</a:t>
                      </a:r>
                      <a:r>
                        <a:rPr kumimoji="1" lang="en-US" altLang="ja-JP" sz="1100" b="1" dirty="0" smtClean="0">
                          <a:solidFill>
                            <a:schemeClr val="tx1"/>
                          </a:solidFill>
                          <a:latin typeface="+mn-ea"/>
                          <a:ea typeface="+mn-ea"/>
                        </a:rPr>
                        <a:t>2</a:t>
                      </a:r>
                      <a:r>
                        <a:rPr kumimoji="1" lang="ja-JP" altLang="en-US" sz="1100" b="1" dirty="0" smtClean="0">
                          <a:solidFill>
                            <a:schemeClr val="tx1"/>
                          </a:solidFill>
                          <a:latin typeface="+mn-ea"/>
                          <a:ea typeface="+mn-ea"/>
                        </a:rPr>
                        <a:t>回、教員</a:t>
                      </a:r>
                      <a:r>
                        <a:rPr kumimoji="1" lang="en-US" altLang="ja-JP" sz="1100" b="1" dirty="0" smtClean="0">
                          <a:solidFill>
                            <a:schemeClr val="tx1"/>
                          </a:solidFill>
                          <a:latin typeface="+mn-ea"/>
                          <a:ea typeface="+mn-ea"/>
                        </a:rPr>
                        <a:t>1</a:t>
                      </a:r>
                      <a:r>
                        <a:rPr kumimoji="1" lang="ja-JP" altLang="en-US" sz="1100" b="1" dirty="0" smtClean="0">
                          <a:solidFill>
                            <a:schemeClr val="tx1"/>
                          </a:solidFill>
                          <a:latin typeface="+mn-ea"/>
                          <a:ea typeface="+mn-ea"/>
                        </a:rPr>
                        <a:t>回、学校給食食育研究協議会（書面）、中学校</a:t>
                      </a:r>
                      <a:r>
                        <a:rPr kumimoji="1" lang="en-US" altLang="ja-JP" sz="1100" b="1" dirty="0" smtClean="0">
                          <a:solidFill>
                            <a:schemeClr val="tx1"/>
                          </a:solidFill>
                          <a:latin typeface="+mn-ea"/>
                          <a:ea typeface="+mn-ea"/>
                        </a:rPr>
                        <a:t>2</a:t>
                      </a:r>
                      <a:r>
                        <a:rPr kumimoji="1" lang="ja-JP" altLang="en-US" sz="1100" b="1" dirty="0" smtClean="0">
                          <a:solidFill>
                            <a:schemeClr val="tx1"/>
                          </a:solidFill>
                          <a:latin typeface="+mn-ea"/>
                          <a:ea typeface="+mn-ea"/>
                        </a:rPr>
                        <a:t>回　計</a:t>
                      </a:r>
                      <a:r>
                        <a:rPr kumimoji="1" lang="en-US" altLang="ja-JP" sz="1100" b="1" dirty="0" smtClean="0">
                          <a:solidFill>
                            <a:schemeClr val="tx1"/>
                          </a:solidFill>
                          <a:latin typeface="+mn-ea"/>
                          <a:ea typeface="+mn-ea"/>
                        </a:rPr>
                        <a:t>157</a:t>
                      </a:r>
                      <a:r>
                        <a:rPr kumimoji="1" lang="ja-JP" altLang="en-US" sz="1100" b="1" dirty="0" smtClean="0">
                          <a:solidFill>
                            <a:schemeClr val="tx1"/>
                          </a:solidFill>
                          <a:latin typeface="+mn-ea"/>
                          <a:ea typeface="+mn-ea"/>
                        </a:rPr>
                        <a:t>名、資料配布</a:t>
                      </a:r>
                      <a:r>
                        <a:rPr kumimoji="1" lang="en-US" altLang="ja-JP" sz="1100" b="1" dirty="0" smtClean="0">
                          <a:solidFill>
                            <a:schemeClr val="tx1"/>
                          </a:solidFill>
                          <a:latin typeface="+mn-ea"/>
                          <a:ea typeface="+mn-ea"/>
                        </a:rPr>
                        <a:t>600</a:t>
                      </a:r>
                      <a:r>
                        <a:rPr kumimoji="1" lang="ja-JP" altLang="en-US" sz="1100" b="1" dirty="0" smtClean="0">
                          <a:solidFill>
                            <a:schemeClr val="tx1"/>
                          </a:solidFill>
                          <a:latin typeface="+mn-ea"/>
                          <a:ea typeface="+mn-ea"/>
                        </a:rPr>
                        <a:t>名</a:t>
                      </a:r>
                      <a:endParaRPr kumimoji="1" lang="en-US" altLang="ja-JP" sz="1100" b="1" dirty="0" smtClean="0">
                        <a:solidFill>
                          <a:schemeClr val="tx1"/>
                        </a:solidFill>
                        <a:latin typeface="+mn-ea"/>
                        <a:ea typeface="+mn-ea"/>
                      </a:endParaRPr>
                    </a:p>
                    <a:p>
                      <a:pPr marL="174625" indent="-174625"/>
                      <a:r>
                        <a:rPr kumimoji="1" lang="en-US" altLang="ja-JP" sz="1200" b="1" dirty="0" smtClean="0">
                          <a:solidFill>
                            <a:schemeClr val="tx1"/>
                          </a:solidFill>
                          <a:latin typeface="+mn-ea"/>
                          <a:ea typeface="+mn-ea"/>
                        </a:rPr>
                        <a:t>《</a:t>
                      </a:r>
                      <a:r>
                        <a:rPr kumimoji="1" lang="ja-JP" altLang="en-US" sz="1200" b="1" u="sng" dirty="0" smtClean="0">
                          <a:solidFill>
                            <a:schemeClr val="tx1"/>
                          </a:solidFill>
                          <a:latin typeface="+mn-ea"/>
                          <a:ea typeface="+mn-ea"/>
                        </a:rPr>
                        <a:t>食肉の生食による食中毒の予防啓発</a:t>
                      </a:r>
                      <a:r>
                        <a:rPr kumimoji="1" lang="en-US" altLang="ja-JP" sz="1100" b="1" dirty="0" smtClean="0">
                          <a:solidFill>
                            <a:schemeClr val="tx1"/>
                          </a:solidFill>
                          <a:latin typeface="+mn-ea"/>
                          <a:ea typeface="+mn-ea"/>
                        </a:rPr>
                        <a:t>》</a:t>
                      </a:r>
                    </a:p>
                    <a:p>
                      <a:pPr marL="174625" indent="-174625"/>
                      <a:r>
                        <a:rPr kumimoji="1" lang="ja-JP" altLang="en-US" sz="1100" b="1" dirty="0" smtClean="0">
                          <a:solidFill>
                            <a:schemeClr val="tx1"/>
                          </a:solidFill>
                          <a:latin typeface="+mn-ea"/>
                          <a:ea typeface="+mn-ea"/>
                        </a:rPr>
                        <a:t>■監視業務を通じ、事業者に食肉の十分な加熱について指導</a:t>
                      </a:r>
                      <a:endParaRPr kumimoji="1" lang="en-US" altLang="ja-JP" sz="1100" b="1" dirty="0" smtClean="0">
                        <a:solidFill>
                          <a:schemeClr val="tx1"/>
                        </a:solidFill>
                        <a:latin typeface="+mn-ea"/>
                        <a:ea typeface="+mn-ea"/>
                      </a:endParaRPr>
                    </a:p>
                    <a:p>
                      <a:pPr marL="174625" indent="-174625"/>
                      <a:r>
                        <a:rPr kumimoji="1" lang="ja-JP" altLang="en-US" sz="1100" b="1" dirty="0" smtClean="0">
                          <a:solidFill>
                            <a:schemeClr val="tx1"/>
                          </a:solidFill>
                          <a:latin typeface="+mn-ea"/>
                          <a:ea typeface="+mn-ea"/>
                        </a:rPr>
                        <a:t>■食中毒予防のポスターの掲示やリーフレット配布による啓発</a:t>
                      </a:r>
                      <a:endParaRPr kumimoji="1" lang="en-US" altLang="ja-JP" sz="1100" b="1" dirty="0" smtClean="0">
                        <a:solidFill>
                          <a:schemeClr val="tx1"/>
                        </a:solidFill>
                        <a:latin typeface="+mn-ea"/>
                        <a:ea typeface="+mn-ea"/>
                      </a:endParaRPr>
                    </a:p>
                    <a:p>
                      <a:pPr marL="174625" indent="-174625"/>
                      <a:r>
                        <a:rPr kumimoji="1" lang="ja-JP" altLang="en-US" sz="1100" b="1" dirty="0" smtClean="0">
                          <a:solidFill>
                            <a:schemeClr val="tx1"/>
                          </a:solidFill>
                          <a:latin typeface="+mn-ea"/>
                          <a:ea typeface="+mn-ea"/>
                        </a:rPr>
                        <a:t>■府内の大学に対し、啓発ポスターの掲示、学生への啓発メッセージの配信を依頼</a:t>
                      </a:r>
                      <a:endParaRPr kumimoji="1" lang="en-US" altLang="ja-JP" sz="1100" b="1" dirty="0" smtClean="0">
                        <a:solidFill>
                          <a:schemeClr val="tx1"/>
                        </a:solidFill>
                        <a:latin typeface="+mn-ea"/>
                        <a:ea typeface="+mn-ea"/>
                      </a:endParaRPr>
                    </a:p>
                    <a:p>
                      <a:pPr marL="174625" indent="-174625"/>
                      <a:r>
                        <a:rPr kumimoji="1" lang="en-US" altLang="ja-JP" sz="1200" b="1" dirty="0" smtClean="0">
                          <a:solidFill>
                            <a:schemeClr val="tx1"/>
                          </a:solidFill>
                          <a:latin typeface="+mn-ea"/>
                          <a:ea typeface="+mn-ea"/>
                        </a:rPr>
                        <a:t>《</a:t>
                      </a:r>
                      <a:r>
                        <a:rPr kumimoji="1" lang="ja-JP" altLang="en-US" sz="1200" b="1" u="sng" dirty="0" smtClean="0">
                          <a:solidFill>
                            <a:schemeClr val="tx1"/>
                          </a:solidFill>
                          <a:latin typeface="+mn-ea"/>
                          <a:ea typeface="+mn-ea"/>
                        </a:rPr>
                        <a:t>食品表示に関する基礎的知識の普及</a:t>
                      </a:r>
                      <a:r>
                        <a:rPr kumimoji="1" lang="en-US" altLang="ja-JP" sz="1200" b="1" dirty="0" smtClean="0">
                          <a:solidFill>
                            <a:schemeClr val="tx1"/>
                          </a:solidFill>
                          <a:latin typeface="+mn-ea"/>
                          <a:ea typeface="+mn-ea"/>
                        </a:rPr>
                        <a:t>》</a:t>
                      </a:r>
                    </a:p>
                    <a:p>
                      <a:pPr marL="174625" indent="-174625"/>
                      <a:r>
                        <a:rPr kumimoji="1" lang="ja-JP" altLang="en-US" sz="1100" b="1" dirty="0" smtClean="0">
                          <a:solidFill>
                            <a:schemeClr val="tx1"/>
                          </a:solidFill>
                          <a:latin typeface="+mn-ea"/>
                          <a:ea typeface="+mn-ea"/>
                        </a:rPr>
                        <a:t>■大阪府消費者フェア</a:t>
                      </a:r>
                      <a:r>
                        <a:rPr kumimoji="1" lang="en-US" altLang="ja-JP" sz="1100" b="1" dirty="0" smtClean="0">
                          <a:solidFill>
                            <a:schemeClr val="tx1"/>
                          </a:solidFill>
                          <a:latin typeface="+mn-ea"/>
                          <a:ea typeface="+mn-ea"/>
                        </a:rPr>
                        <a:t>2020</a:t>
                      </a:r>
                      <a:r>
                        <a:rPr kumimoji="1" lang="ja-JP" altLang="en-US" sz="1100" b="1" dirty="0" smtClean="0">
                          <a:solidFill>
                            <a:schemeClr val="tx1"/>
                          </a:solidFill>
                          <a:latin typeface="+mn-ea"/>
                          <a:ea typeface="+mn-ea"/>
                        </a:rPr>
                        <a:t>で動画等を用いたアレルギー表示や期限表示について啓発</a:t>
                      </a:r>
                      <a:endParaRPr kumimoji="1" lang="en-US" altLang="ja-JP" sz="1100" b="1" dirty="0" smtClean="0">
                        <a:solidFill>
                          <a:schemeClr val="tx1"/>
                        </a:solidFill>
                        <a:latin typeface="+mn-ea"/>
                        <a:ea typeface="+mn-ea"/>
                      </a:endParaRPr>
                    </a:p>
                    <a:p>
                      <a:pPr marL="174625" indent="-174625"/>
                      <a:r>
                        <a:rPr kumimoji="1" lang="ja-JP" altLang="en-US" sz="1100" b="1" dirty="0" smtClean="0">
                          <a:solidFill>
                            <a:schemeClr val="tx1"/>
                          </a:solidFill>
                          <a:latin typeface="+mn-ea"/>
                          <a:ea typeface="+mn-ea"/>
                        </a:rPr>
                        <a:t>　</a:t>
                      </a:r>
                      <a:r>
                        <a:rPr kumimoji="1" lang="en-US" altLang="ja-JP" sz="1100" b="1" dirty="0" smtClean="0">
                          <a:solidFill>
                            <a:schemeClr val="tx1"/>
                          </a:solidFill>
                          <a:latin typeface="+mn-ea"/>
                          <a:ea typeface="+mn-ea"/>
                        </a:rPr>
                        <a:t>R2.11.7</a:t>
                      </a:r>
                      <a:r>
                        <a:rPr kumimoji="1" lang="ja-JP" altLang="en-US" sz="1100" b="1" dirty="0" smtClean="0">
                          <a:solidFill>
                            <a:schemeClr val="tx1"/>
                          </a:solidFill>
                          <a:latin typeface="+mn-ea"/>
                          <a:ea typeface="+mn-ea"/>
                        </a:rPr>
                        <a:t>　府民</a:t>
                      </a:r>
                      <a:r>
                        <a:rPr kumimoji="1" lang="en-US" altLang="ja-JP" sz="1100" b="1" dirty="0" smtClean="0">
                          <a:solidFill>
                            <a:schemeClr val="tx1"/>
                          </a:solidFill>
                          <a:latin typeface="+mn-ea"/>
                          <a:ea typeface="+mn-ea"/>
                        </a:rPr>
                        <a:t>1942</a:t>
                      </a:r>
                      <a:r>
                        <a:rPr kumimoji="1" lang="ja-JP" altLang="en-US" sz="1100" b="1" dirty="0" smtClean="0">
                          <a:solidFill>
                            <a:schemeClr val="tx1"/>
                          </a:solidFill>
                          <a:latin typeface="+mn-ea"/>
                          <a:ea typeface="+mn-ea"/>
                        </a:rPr>
                        <a:t>名参加（会場来場者</a:t>
                      </a:r>
                      <a:r>
                        <a:rPr kumimoji="1" lang="en-US" altLang="ja-JP" sz="1100" b="1" dirty="0" smtClean="0">
                          <a:solidFill>
                            <a:schemeClr val="tx1"/>
                          </a:solidFill>
                          <a:latin typeface="+mn-ea"/>
                          <a:ea typeface="+mn-ea"/>
                        </a:rPr>
                        <a:t>971</a:t>
                      </a:r>
                      <a:r>
                        <a:rPr kumimoji="1" lang="ja-JP" altLang="en-US" sz="1100" b="1" dirty="0" smtClean="0">
                          <a:solidFill>
                            <a:schemeClr val="tx1"/>
                          </a:solidFill>
                          <a:latin typeface="+mn-ea"/>
                          <a:ea typeface="+mn-ea"/>
                        </a:rPr>
                        <a:t>名・</a:t>
                      </a:r>
                      <a:r>
                        <a:rPr kumimoji="1" lang="en-US" altLang="ja-JP" sz="1100" b="1" dirty="0" smtClean="0">
                          <a:solidFill>
                            <a:schemeClr val="tx1"/>
                          </a:solidFill>
                          <a:latin typeface="+mn-ea"/>
                          <a:ea typeface="+mn-ea"/>
                        </a:rPr>
                        <a:t>web</a:t>
                      </a:r>
                      <a:r>
                        <a:rPr kumimoji="1" lang="ja-JP" altLang="en-US" sz="1100" b="1" dirty="0" smtClean="0">
                          <a:solidFill>
                            <a:schemeClr val="tx1"/>
                          </a:solidFill>
                          <a:latin typeface="+mn-ea"/>
                          <a:ea typeface="+mn-ea"/>
                        </a:rPr>
                        <a:t>配信閲覧者</a:t>
                      </a:r>
                      <a:r>
                        <a:rPr kumimoji="1" lang="en-US" altLang="ja-JP" sz="1100" b="1" dirty="0" smtClean="0">
                          <a:solidFill>
                            <a:schemeClr val="tx1"/>
                          </a:solidFill>
                          <a:latin typeface="+mn-ea"/>
                          <a:ea typeface="+mn-ea"/>
                        </a:rPr>
                        <a:t>971</a:t>
                      </a:r>
                      <a:r>
                        <a:rPr kumimoji="1" lang="ja-JP" altLang="en-US" sz="1100" b="1" dirty="0" smtClean="0">
                          <a:solidFill>
                            <a:schemeClr val="tx1"/>
                          </a:solidFill>
                          <a:latin typeface="+mn-ea"/>
                          <a:ea typeface="+mn-ea"/>
                        </a:rPr>
                        <a:t>名）</a:t>
                      </a:r>
                      <a:endParaRPr kumimoji="1" lang="en-US" altLang="ja-JP" sz="1100" b="1" dirty="0" smtClean="0">
                        <a:solidFill>
                          <a:schemeClr val="tx1"/>
                        </a:solidFill>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63861721"/>
                  </a:ext>
                </a:extLst>
              </a:tr>
              <a:tr h="1377403">
                <a:tc>
                  <a:txBody>
                    <a:bodyPr/>
                    <a:lstStyle/>
                    <a:p>
                      <a:pPr marL="0" marR="0" lvl="0" indent="0" algn="l" defTabSz="914400" rtl="0" eaLnBrk="1" fontAlgn="auto" latinLnBrk="0" hangingPunct="1">
                        <a:lnSpc>
                          <a:spcPts val="1600"/>
                        </a:lnSpc>
                        <a:spcBef>
                          <a:spcPts val="0"/>
                        </a:spcBef>
                        <a:spcAft>
                          <a:spcPts val="0"/>
                        </a:spcAft>
                        <a:buClrTx/>
                        <a:buSzTx/>
                        <a:buFontTx/>
                        <a:buNone/>
                        <a:tabLst/>
                        <a:defRPr/>
                      </a:pPr>
                      <a:r>
                        <a:rPr kumimoji="1" lang="ja-JP" altLang="en-US" sz="1600" b="1" baseline="0" dirty="0" smtClean="0">
                          <a:solidFill>
                            <a:schemeClr val="bg1"/>
                          </a:solidFill>
                          <a:latin typeface="+mn-ea"/>
                          <a:ea typeface="+mn-ea"/>
                        </a:rPr>
                        <a:t>今後の</a:t>
                      </a:r>
                      <a:endParaRPr kumimoji="1" lang="en-US" altLang="ja-JP" sz="1600" b="1" baseline="0" dirty="0" smtClean="0">
                        <a:solidFill>
                          <a:schemeClr val="bg1"/>
                        </a:solidFill>
                        <a:latin typeface="+mn-ea"/>
                        <a:ea typeface="+mn-ea"/>
                      </a:endParaRPr>
                    </a:p>
                    <a:p>
                      <a:pPr marL="0" marR="0" lvl="0" indent="0" algn="l" defTabSz="914400" rtl="0" eaLnBrk="1" fontAlgn="auto" latinLnBrk="0" hangingPunct="1">
                        <a:lnSpc>
                          <a:spcPts val="1600"/>
                        </a:lnSpc>
                        <a:spcBef>
                          <a:spcPts val="0"/>
                        </a:spcBef>
                        <a:spcAft>
                          <a:spcPts val="0"/>
                        </a:spcAft>
                        <a:buClrTx/>
                        <a:buSzTx/>
                        <a:buFontTx/>
                        <a:buNone/>
                        <a:tabLst/>
                        <a:defRPr/>
                      </a:pPr>
                      <a:r>
                        <a:rPr kumimoji="1" lang="ja-JP" altLang="en-US" sz="1600" b="1" baseline="0" dirty="0" smtClean="0">
                          <a:solidFill>
                            <a:schemeClr val="bg1"/>
                          </a:solidFill>
                          <a:latin typeface="+mn-ea"/>
                          <a:ea typeface="+mn-ea"/>
                        </a:rPr>
                        <a:t>取組予定</a:t>
                      </a:r>
                      <a:endParaRPr kumimoji="1" lang="ja-JP" altLang="en-US" baseline="0" dirty="0">
                        <a:latin typeface="+mn-ea"/>
                        <a:ea typeface="+mn-ea"/>
                      </a:endParaRPr>
                    </a:p>
                  </a:txBody>
                  <a:tcPr marL="72000" marR="72000" marT="54000" marB="54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smtClean="0">
                          <a:ln>
                            <a:noFill/>
                          </a:ln>
                          <a:solidFill>
                            <a:schemeClr val="tx1"/>
                          </a:solidFill>
                          <a:effectLst/>
                          <a:uLnTx/>
                          <a:uFillTx/>
                          <a:latin typeface="游ゴシック" panose="020B0400000000000000" pitchFamily="50" charset="-128"/>
                          <a:ea typeface="+mn-ea"/>
                          <a:cs typeface="+mn-cs"/>
                        </a:rPr>
                        <a:t>《</a:t>
                      </a:r>
                      <a:r>
                        <a:rPr kumimoji="1" lang="ja-JP" altLang="en-US" sz="1200" b="1" i="0" u="sng" strike="noStrike" kern="1200" cap="none" spc="0" normalizeH="0" baseline="0" noProof="0" dirty="0" smtClean="0">
                          <a:ln>
                            <a:noFill/>
                          </a:ln>
                          <a:solidFill>
                            <a:schemeClr val="tx1"/>
                          </a:solidFill>
                          <a:effectLst/>
                          <a:uLnTx/>
                          <a:uFillTx/>
                          <a:latin typeface="游ゴシック" panose="020B0400000000000000" pitchFamily="50" charset="-128"/>
                          <a:ea typeface="+mn-ea"/>
                          <a:cs typeface="+mn-cs"/>
                        </a:rPr>
                        <a:t>課題</a:t>
                      </a:r>
                      <a:r>
                        <a:rPr kumimoji="1" lang="en-US" altLang="ja-JP" sz="1200" b="1" i="0" u="none" strike="noStrike" kern="1200" cap="none" spc="0" normalizeH="0" baseline="0" noProof="0" dirty="0" smtClean="0">
                          <a:ln>
                            <a:noFill/>
                          </a:ln>
                          <a:solidFill>
                            <a:schemeClr val="tx1"/>
                          </a:solidFill>
                          <a:effectLst/>
                          <a:uLnTx/>
                          <a:uFillTx/>
                          <a:latin typeface="游ゴシック" panose="020B0400000000000000" pitchFamily="50" charset="-128"/>
                          <a:ea typeface="+mn-ea"/>
                          <a:cs typeface="+mn-cs"/>
                        </a:rPr>
                        <a:t>》</a:t>
                      </a: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dirty="0" smtClean="0">
                          <a:solidFill>
                            <a:schemeClr val="tx1"/>
                          </a:solidFill>
                          <a:latin typeface="+mn-ea"/>
                          <a:ea typeface="+mn-ea"/>
                        </a:rPr>
                        <a:t>■メールマガジンや</a:t>
                      </a:r>
                      <a:r>
                        <a:rPr kumimoji="1" lang="en-US" altLang="ja-JP" sz="1100" b="1" dirty="0" smtClean="0">
                          <a:solidFill>
                            <a:schemeClr val="tx1"/>
                          </a:solidFill>
                          <a:latin typeface="+mn-ea"/>
                          <a:ea typeface="+mn-ea"/>
                        </a:rPr>
                        <a:t>Twitter</a:t>
                      </a:r>
                      <a:r>
                        <a:rPr kumimoji="1" lang="ja-JP" altLang="en-US" sz="1100" b="1" dirty="0" smtClean="0">
                          <a:solidFill>
                            <a:schemeClr val="tx1"/>
                          </a:solidFill>
                          <a:latin typeface="+mn-ea"/>
                          <a:ea typeface="+mn-ea"/>
                        </a:rPr>
                        <a:t>等で発信した食の安全関心に関する情報に対する府民の反応確認等、より具体な　</a:t>
                      </a:r>
                      <a:endParaRPr kumimoji="1" lang="en-US" altLang="ja-JP" sz="1100" b="1" dirty="0" smtClean="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dirty="0" smtClean="0">
                          <a:solidFill>
                            <a:schemeClr val="tx1"/>
                          </a:solidFill>
                          <a:latin typeface="+mn-ea"/>
                          <a:ea typeface="+mn-ea"/>
                        </a:rPr>
                        <a:t>　効果の検証</a:t>
                      </a:r>
                      <a:endParaRPr kumimoji="1" lang="en-US" altLang="ja-JP" sz="1100" b="1" dirty="0" smtClean="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dirty="0" smtClean="0">
                          <a:solidFill>
                            <a:schemeClr val="tx1"/>
                          </a:solidFill>
                          <a:latin typeface="+mn-ea"/>
                          <a:ea typeface="+mn-ea"/>
                        </a:rPr>
                        <a:t>■食の安全性に対する知識について。対象者の年齢等に合わせたより理解しやすい学習内容の検討</a:t>
                      </a: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smtClean="0">
                          <a:ln>
                            <a:noFill/>
                          </a:ln>
                          <a:solidFill>
                            <a:schemeClr val="tx1"/>
                          </a:solidFill>
                          <a:effectLst/>
                          <a:uLnTx/>
                          <a:uFillTx/>
                          <a:latin typeface="游ゴシック" panose="020B0400000000000000" pitchFamily="50" charset="-128"/>
                          <a:ea typeface="+mn-ea"/>
                          <a:cs typeface="+mn-cs"/>
                        </a:rPr>
                        <a:t>《</a:t>
                      </a:r>
                      <a:r>
                        <a:rPr kumimoji="1" lang="ja-JP" altLang="en-US" sz="1200" b="1" i="0" u="sng" strike="noStrike" kern="1200" cap="none" spc="0" normalizeH="0" baseline="0" noProof="0" dirty="0" smtClean="0">
                          <a:ln>
                            <a:noFill/>
                          </a:ln>
                          <a:solidFill>
                            <a:schemeClr val="tx1"/>
                          </a:solidFill>
                          <a:effectLst/>
                          <a:uLnTx/>
                          <a:uFillTx/>
                          <a:latin typeface="游ゴシック" panose="020B0400000000000000" pitchFamily="50" charset="-128"/>
                          <a:ea typeface="+mn-ea"/>
                          <a:cs typeface="+mn-cs"/>
                        </a:rPr>
                        <a:t>次年度の主な取組み</a:t>
                      </a:r>
                      <a:r>
                        <a:rPr kumimoji="1" lang="en-US" altLang="ja-JP" sz="1200" b="1" i="0" u="none" strike="noStrike" kern="1200" cap="none" spc="0" normalizeH="0" baseline="0" noProof="0" dirty="0" smtClean="0">
                          <a:ln>
                            <a:noFill/>
                          </a:ln>
                          <a:solidFill>
                            <a:schemeClr val="tx1"/>
                          </a:solidFill>
                          <a:effectLst/>
                          <a:uLnTx/>
                          <a:uFillTx/>
                          <a:latin typeface="游ゴシック" panose="020B0400000000000000" pitchFamily="50" charset="-128"/>
                          <a:ea typeface="+mn-ea"/>
                          <a:cs typeface="+mn-cs"/>
                        </a:rPr>
                        <a:t>》</a:t>
                      </a: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i="0" u="none" strike="noStrike" kern="1200" cap="none" spc="0" normalizeH="0" baseline="0" noProof="0" dirty="0" smtClean="0">
                          <a:ln>
                            <a:noFill/>
                          </a:ln>
                          <a:solidFill>
                            <a:schemeClr val="tx1"/>
                          </a:solidFill>
                          <a:effectLst/>
                          <a:uLnTx/>
                          <a:uFillTx/>
                          <a:latin typeface="游ゴシック" panose="020B0400000000000000" pitchFamily="50" charset="-128"/>
                          <a:ea typeface="+mn-ea"/>
                          <a:cs typeface="+mn-cs"/>
                        </a:rPr>
                        <a:t>■府民に対する効果的効率的な啓発方法の検討</a:t>
                      </a:r>
                      <a:endParaRPr kumimoji="1" lang="en-US" altLang="ja-JP" sz="1100" b="1" i="0" u="none" strike="noStrike" kern="1200" cap="none" spc="0" normalizeH="0" baseline="0" noProof="0" dirty="0" smtClean="0">
                        <a:ln>
                          <a:noFill/>
                        </a:ln>
                        <a:solidFill>
                          <a:schemeClr val="tx1"/>
                        </a:solidFill>
                        <a:effectLst/>
                        <a:uLnTx/>
                        <a:uFillTx/>
                        <a:latin typeface="游ゴシック" panose="020B0400000000000000" pitchFamily="50" charset="-128"/>
                        <a:ea typeface="+mn-ea"/>
                        <a:cs typeface="+mn-cs"/>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dirty="0" smtClean="0">
                          <a:solidFill>
                            <a:schemeClr val="tx1"/>
                          </a:solidFill>
                          <a:latin typeface="+mn-ea"/>
                          <a:ea typeface="+mn-ea"/>
                        </a:rPr>
                        <a:t>■日常生活で実践できる学習内容の授業検討</a:t>
                      </a:r>
                      <a:endParaRPr kumimoji="1" lang="en-US" altLang="ja-JP" sz="1100" b="1" dirty="0" smtClean="0">
                        <a:solidFill>
                          <a:schemeClr val="tx1"/>
                        </a:solidFill>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813910495"/>
                  </a:ext>
                </a:extLst>
              </a:tr>
              <a:tr h="1320395">
                <a:tc>
                  <a:txBody>
                    <a:bodyPr/>
                    <a:lstStyle/>
                    <a:p>
                      <a:pPr marL="0" marR="0" lvl="0" indent="0" algn="l" defTabSz="914400" rtl="0" eaLnBrk="1" fontAlgn="auto" latinLnBrk="0" hangingPunct="1">
                        <a:lnSpc>
                          <a:spcPts val="1400"/>
                        </a:lnSpc>
                        <a:spcBef>
                          <a:spcPts val="0"/>
                        </a:spcBef>
                        <a:spcAft>
                          <a:spcPts val="0"/>
                        </a:spcAft>
                        <a:buClrTx/>
                        <a:buSzTx/>
                        <a:buFontTx/>
                        <a:buNone/>
                        <a:tabLst/>
                        <a:defRPr/>
                      </a:pPr>
                      <a:r>
                        <a:rPr kumimoji="1" lang="ja-JP" altLang="en-US" sz="1600" b="1" baseline="0" dirty="0" smtClean="0">
                          <a:solidFill>
                            <a:schemeClr val="bg1"/>
                          </a:solidFill>
                          <a:latin typeface="+mn-ea"/>
                          <a:ea typeface="+mn-ea"/>
                        </a:rPr>
                        <a:t>最終予算</a:t>
                      </a:r>
                      <a:endParaRPr kumimoji="1" lang="en-US" altLang="ja-JP" sz="1600" b="1" baseline="0" dirty="0" smtClean="0">
                        <a:solidFill>
                          <a:schemeClr val="bg1"/>
                        </a:solidFill>
                        <a:latin typeface="+mn-ea"/>
                        <a:ea typeface="+mn-ea"/>
                      </a:endParaRPr>
                    </a:p>
                    <a:p>
                      <a:pPr marL="0" marR="0" lvl="0" indent="0" algn="l" defTabSz="914400" rtl="0" eaLnBrk="1" fontAlgn="auto" latinLnBrk="0" hangingPunct="1">
                        <a:lnSpc>
                          <a:spcPts val="1400"/>
                        </a:lnSpc>
                        <a:spcBef>
                          <a:spcPts val="0"/>
                        </a:spcBef>
                        <a:spcAft>
                          <a:spcPts val="0"/>
                        </a:spcAft>
                        <a:buClrTx/>
                        <a:buSzTx/>
                        <a:buFontTx/>
                        <a:buNone/>
                        <a:tabLst/>
                        <a:defRPr/>
                      </a:pPr>
                      <a:r>
                        <a:rPr kumimoji="1" lang="ja-JP" altLang="en-US" sz="1200" b="1" baseline="0" dirty="0" smtClean="0">
                          <a:solidFill>
                            <a:schemeClr val="bg1"/>
                          </a:solidFill>
                          <a:latin typeface="+mn-ea"/>
                          <a:ea typeface="+mn-ea"/>
                        </a:rPr>
                        <a:t>（主要事業）</a:t>
                      </a:r>
                      <a:endParaRPr kumimoji="1" lang="en-US" altLang="ja-JP" sz="1600" b="1" baseline="0" dirty="0" smtClean="0">
                        <a:solidFill>
                          <a:schemeClr val="bg1"/>
                        </a:solidFill>
                        <a:latin typeface="+mn-ea"/>
                        <a:ea typeface="+mn-ea"/>
                      </a:endParaRPr>
                    </a:p>
                  </a:txBody>
                  <a:tcPr marL="54000" marR="18000" marT="54000" marB="54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r>
                        <a:rPr kumimoji="1" lang="zh-TW" altLang="en-US" sz="1100" b="1" dirty="0" smtClean="0">
                          <a:solidFill>
                            <a:schemeClr val="tx1"/>
                          </a:solidFill>
                          <a:latin typeface="游ゴシック" panose="020B0400000000000000" pitchFamily="50" charset="-128"/>
                          <a:ea typeface="游ゴシック" panose="020B0400000000000000" pitchFamily="50" charset="-128"/>
                        </a:rPr>
                        <a:t>食中毒予防対策事業費</a:t>
                      </a:r>
                      <a:r>
                        <a:rPr kumimoji="1" lang="ja-JP" altLang="en-US" sz="1100" b="1" dirty="0" smtClean="0">
                          <a:solidFill>
                            <a:schemeClr val="tx1"/>
                          </a:solidFill>
                          <a:latin typeface="游ゴシック" panose="020B0400000000000000" pitchFamily="50" charset="-128"/>
                          <a:ea typeface="游ゴシック" panose="020B0400000000000000" pitchFamily="50" charset="-128"/>
                        </a:rPr>
                        <a:t>　</a:t>
                      </a:r>
                      <a:r>
                        <a:rPr kumimoji="1" lang="en-US" altLang="ja-JP" sz="1100" b="1" dirty="0" smtClean="0">
                          <a:solidFill>
                            <a:schemeClr val="tx1"/>
                          </a:solidFill>
                          <a:latin typeface="游ゴシック" panose="020B0400000000000000" pitchFamily="50" charset="-128"/>
                          <a:ea typeface="游ゴシック" panose="020B0400000000000000" pitchFamily="50" charset="-128"/>
                        </a:rPr>
                        <a:t>1,528</a:t>
                      </a:r>
                      <a:r>
                        <a:rPr kumimoji="1" lang="ja-JP" altLang="en-US" sz="1100" b="1" dirty="0" smtClean="0">
                          <a:solidFill>
                            <a:schemeClr val="tx1"/>
                          </a:solidFill>
                          <a:latin typeface="游ゴシック" panose="020B0400000000000000" pitchFamily="50" charset="-128"/>
                          <a:ea typeface="游ゴシック" panose="020B0400000000000000" pitchFamily="50" charset="-128"/>
                        </a:rPr>
                        <a:t>千円</a:t>
                      </a:r>
                      <a:endParaRPr kumimoji="1" lang="en-US" altLang="ja-JP" sz="1100" b="1" dirty="0" smtClean="0">
                        <a:solidFill>
                          <a:schemeClr val="tx1"/>
                        </a:solidFill>
                        <a:latin typeface="游ゴシック" panose="020B0400000000000000" pitchFamily="50" charset="-128"/>
                        <a:ea typeface="游ゴシック" panose="020B0400000000000000" pitchFamily="50" charset="-128"/>
                      </a:endParaRPr>
                    </a:p>
                    <a:p>
                      <a:r>
                        <a:rPr kumimoji="1" lang="zh-TW" altLang="en-US" sz="1100" b="1" dirty="0" smtClean="0">
                          <a:solidFill>
                            <a:schemeClr val="tx1"/>
                          </a:solidFill>
                          <a:latin typeface="游ゴシック" panose="020B0400000000000000" pitchFamily="50" charset="-128"/>
                          <a:ea typeface="游ゴシック" panose="020B0400000000000000" pitchFamily="50" charset="-128"/>
                        </a:rPr>
                        <a:t>食品表示適正化推進事業</a:t>
                      </a:r>
                      <a:r>
                        <a:rPr kumimoji="1" lang="ja-JP" altLang="en-US" sz="1100" b="1" dirty="0" smtClean="0">
                          <a:solidFill>
                            <a:schemeClr val="tx1"/>
                          </a:solidFill>
                          <a:latin typeface="游ゴシック" panose="020B0400000000000000" pitchFamily="50" charset="-128"/>
                          <a:ea typeface="游ゴシック" panose="020B0400000000000000" pitchFamily="50" charset="-128"/>
                        </a:rPr>
                        <a:t>　</a:t>
                      </a:r>
                      <a:r>
                        <a:rPr kumimoji="1" lang="en-US" altLang="ja-JP" sz="1100" b="1" dirty="0" smtClean="0">
                          <a:solidFill>
                            <a:schemeClr val="tx1"/>
                          </a:solidFill>
                          <a:latin typeface="游ゴシック" panose="020B0400000000000000" pitchFamily="50" charset="-128"/>
                          <a:ea typeface="游ゴシック" panose="020B0400000000000000" pitchFamily="50" charset="-128"/>
                        </a:rPr>
                        <a:t>8,494</a:t>
                      </a:r>
                      <a:r>
                        <a:rPr kumimoji="1" lang="ja-JP" altLang="en-US" sz="1100" b="1" dirty="0" smtClean="0">
                          <a:solidFill>
                            <a:schemeClr val="tx1"/>
                          </a:solidFill>
                          <a:latin typeface="游ゴシック" panose="020B0400000000000000" pitchFamily="50" charset="-128"/>
                          <a:ea typeface="游ゴシック" panose="020B0400000000000000" pitchFamily="50" charset="-128"/>
                        </a:rPr>
                        <a:t>千円</a:t>
                      </a:r>
                      <a:endParaRPr kumimoji="1" lang="en-US" altLang="ja-JP" sz="1100" b="1" dirty="0" smtClean="0">
                        <a:solidFill>
                          <a:schemeClr val="tx1"/>
                        </a:solidFill>
                        <a:latin typeface="游ゴシック" panose="020B0400000000000000" pitchFamily="50" charset="-128"/>
                        <a:ea typeface="游ゴシック" panose="020B0400000000000000" pitchFamily="50" charset="-128"/>
                      </a:endParaRPr>
                    </a:p>
                    <a:p>
                      <a:r>
                        <a:rPr kumimoji="1" lang="ja-JP" altLang="en-US" sz="1100" b="1" dirty="0" smtClean="0">
                          <a:solidFill>
                            <a:schemeClr val="tx1"/>
                          </a:solidFill>
                          <a:latin typeface="游ゴシック" panose="020B0400000000000000" pitchFamily="50" charset="-128"/>
                          <a:ea typeface="游ゴシック" panose="020B0400000000000000" pitchFamily="50" charset="-128"/>
                        </a:rPr>
                        <a:t>リスクコミュニケーション推進事業費　</a:t>
                      </a:r>
                      <a:r>
                        <a:rPr kumimoji="1" lang="en-US" altLang="ja-JP" sz="1100" b="1" dirty="0" smtClean="0">
                          <a:solidFill>
                            <a:schemeClr val="tx1"/>
                          </a:solidFill>
                          <a:latin typeface="游ゴシック" panose="020B0400000000000000" pitchFamily="50" charset="-128"/>
                          <a:ea typeface="游ゴシック" panose="020B0400000000000000" pitchFamily="50" charset="-128"/>
                        </a:rPr>
                        <a:t>841</a:t>
                      </a:r>
                      <a:r>
                        <a:rPr kumimoji="1" lang="ja-JP" altLang="en-US" sz="1100" b="1" dirty="0" smtClean="0">
                          <a:solidFill>
                            <a:schemeClr val="tx1"/>
                          </a:solidFill>
                          <a:latin typeface="游ゴシック" panose="020B0400000000000000" pitchFamily="50" charset="-128"/>
                          <a:ea typeface="游ゴシック" panose="020B0400000000000000" pitchFamily="50" charset="-128"/>
                        </a:rPr>
                        <a:t>千円</a:t>
                      </a:r>
                      <a:endParaRPr kumimoji="1" lang="ja-JP" altLang="en-US" sz="1100" b="1" dirty="0">
                        <a:solidFill>
                          <a:schemeClr val="tx1"/>
                        </a:solidFill>
                        <a:latin typeface="游ゴシック" panose="020B0400000000000000" pitchFamily="50" charset="-128"/>
                        <a:ea typeface="游ゴシック" panose="020B04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787474262"/>
                  </a:ext>
                </a:extLst>
              </a:tr>
            </a:tbl>
          </a:graphicData>
        </a:graphic>
      </p:graphicFrame>
      <p:grpSp>
        <p:nvGrpSpPr>
          <p:cNvPr id="10" name="グループ化 9"/>
          <p:cNvGrpSpPr/>
          <p:nvPr/>
        </p:nvGrpSpPr>
        <p:grpSpPr>
          <a:xfrm>
            <a:off x="8334733" y="351983"/>
            <a:ext cx="1188525" cy="864000"/>
            <a:chOff x="8151251" y="1180677"/>
            <a:chExt cx="1188525" cy="864000"/>
          </a:xfrm>
        </p:grpSpPr>
        <p:sp>
          <p:nvSpPr>
            <p:cNvPr id="11" name="角丸四角形 10"/>
            <p:cNvSpPr/>
            <p:nvPr/>
          </p:nvSpPr>
          <p:spPr>
            <a:xfrm>
              <a:off x="8151251" y="1180677"/>
              <a:ext cx="1188525" cy="864000"/>
            </a:xfrm>
            <a:prstGeom prst="roundRect">
              <a:avLst/>
            </a:prstGeom>
            <a:solidFill>
              <a:schemeClr val="accent1"/>
            </a:solidFill>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grpSp>
          <p:nvGrpSpPr>
            <p:cNvPr id="12" name="グループ化 11"/>
            <p:cNvGrpSpPr/>
            <p:nvPr/>
          </p:nvGrpSpPr>
          <p:grpSpPr>
            <a:xfrm>
              <a:off x="8222623" y="1257538"/>
              <a:ext cx="1058662" cy="720145"/>
              <a:chOff x="511927" y="2809411"/>
              <a:chExt cx="1110811" cy="770916"/>
            </a:xfrm>
          </p:grpSpPr>
          <p:sp>
            <p:nvSpPr>
              <p:cNvPr id="13" name="角丸四角形 12"/>
              <p:cNvSpPr/>
              <p:nvPr/>
            </p:nvSpPr>
            <p:spPr>
              <a:xfrm>
                <a:off x="511927" y="2809411"/>
                <a:ext cx="1097298" cy="770916"/>
              </a:xfrm>
              <a:prstGeom prst="round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1200" b="1" dirty="0"/>
                  <a:t>本</a:t>
                </a:r>
                <a:r>
                  <a:rPr kumimoji="1" lang="ja-JP" altLang="en-US" sz="1200" b="1" dirty="0" smtClean="0"/>
                  <a:t>年度評価</a:t>
                </a:r>
                <a:endParaRPr kumimoji="1" lang="en-US" altLang="ja-JP" sz="1200" b="1" dirty="0" smtClean="0"/>
              </a:p>
              <a:p>
                <a:pPr algn="ctr">
                  <a:lnSpc>
                    <a:spcPts val="200"/>
                  </a:lnSpc>
                </a:pPr>
                <a:endParaRPr kumimoji="1" lang="en-US" altLang="ja-JP" sz="1200" dirty="0" smtClean="0"/>
              </a:p>
              <a:p>
                <a:pPr algn="ctr"/>
                <a:r>
                  <a:rPr kumimoji="1" lang="ja-JP" altLang="en-US" sz="1400" b="1" dirty="0"/>
                  <a:t>概ね</a:t>
                </a:r>
                <a:r>
                  <a:rPr kumimoji="1" lang="ja-JP" altLang="en-US" sz="1400" b="1" dirty="0" smtClean="0"/>
                  <a:t>予定</a:t>
                </a:r>
                <a:endParaRPr kumimoji="1" lang="en-US" altLang="ja-JP" sz="1400" b="1" dirty="0" smtClean="0"/>
              </a:p>
              <a:p>
                <a:pPr algn="ctr"/>
                <a:r>
                  <a:rPr kumimoji="1" lang="ja-JP" altLang="en-US" sz="1400" b="1" dirty="0" smtClean="0"/>
                  <a:t>どおり</a:t>
                </a:r>
                <a:endParaRPr kumimoji="1" lang="ja-JP" altLang="en-US" sz="1400" b="1" dirty="0"/>
              </a:p>
            </p:txBody>
          </p:sp>
          <p:cxnSp>
            <p:nvCxnSpPr>
              <p:cNvPr id="14" name="直線コネクタ 13"/>
              <p:cNvCxnSpPr/>
              <p:nvPr/>
            </p:nvCxnSpPr>
            <p:spPr>
              <a:xfrm>
                <a:off x="525439" y="3052293"/>
                <a:ext cx="1097299"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sp>
        <p:nvSpPr>
          <p:cNvPr id="9" name="Rectangle 1"/>
          <p:cNvSpPr>
            <a:spLocks noChangeArrowheads="1"/>
          </p:cNvSpPr>
          <p:nvPr/>
        </p:nvSpPr>
        <p:spPr bwMode="auto">
          <a:xfrm>
            <a:off x="278148" y="263388"/>
            <a:ext cx="3283489"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lang="en-US" altLang="ja-JP" sz="1600" b="1" dirty="0" smtClean="0">
                <a:latin typeface="Meiryo UI" panose="020B0604030504040204" pitchFamily="50" charset="-128"/>
                <a:ea typeface="Meiryo UI" panose="020B0604030504040204" pitchFamily="50" charset="-128"/>
                <a:cs typeface="Times New Roman" panose="02020603050405020304" pitchFamily="18" charset="0"/>
              </a:rPr>
              <a:t>【</a:t>
            </a:r>
            <a:r>
              <a:rPr lang="ja-JP" altLang="en-US" sz="1600" b="1" dirty="0" smtClean="0">
                <a:latin typeface="Meiryo UI" panose="020B0604030504040204" pitchFamily="50" charset="-128"/>
                <a:ea typeface="Meiryo UI" panose="020B0604030504040204" pitchFamily="50" charset="-128"/>
                <a:cs typeface="Times New Roman" panose="02020603050405020304" pitchFamily="18" charset="0"/>
              </a:rPr>
              <a:t>具体的な取組み</a:t>
            </a:r>
            <a:r>
              <a:rPr kumimoji="0" lang="en-US" altLang="ja-JP" sz="16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a:t>
            </a:r>
            <a:endParaRPr kumimoji="0" lang="ja-JP" altLang="ja-JP" sz="36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60139642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7785</TotalTime>
  <Words>5411</Words>
  <PresentationFormat>A4 210 x 297 mm</PresentationFormat>
  <Paragraphs>577</Paragraphs>
  <Slides>15</Slides>
  <Notes>0</Notes>
  <HiddenSlides>0</HiddenSlides>
  <MMClips>0</MMClips>
  <ScaleCrop>false</ScaleCrop>
  <HeadingPairs>
    <vt:vector size="6" baseType="variant">
      <vt:variant>
        <vt:lpstr>使用されているフォント</vt:lpstr>
      </vt:variant>
      <vt:variant>
        <vt:i4>11</vt:i4>
      </vt:variant>
      <vt:variant>
        <vt:lpstr>テーマ</vt:lpstr>
      </vt:variant>
      <vt:variant>
        <vt:i4>1</vt:i4>
      </vt:variant>
      <vt:variant>
        <vt:lpstr>スライド タイトル</vt:lpstr>
      </vt:variant>
      <vt:variant>
        <vt:i4>15</vt:i4>
      </vt:variant>
    </vt:vector>
  </HeadingPairs>
  <TitlesOfParts>
    <vt:vector size="27" baseType="lpstr">
      <vt:lpstr>HG丸ｺﾞｼｯｸM-PRO</vt:lpstr>
      <vt:lpstr>Meiryo UI</vt:lpstr>
      <vt:lpstr>ＭＳ 明朝</vt:lpstr>
      <vt:lpstr>游ゴシック</vt:lpstr>
      <vt:lpstr>游ゴシック Light</vt:lpstr>
      <vt:lpstr>Arial</vt:lpstr>
      <vt:lpstr>Calibri</vt:lpstr>
      <vt:lpstr>Calibri Light</vt:lpstr>
      <vt:lpstr>Century</vt:lpstr>
      <vt:lpstr>Microsoft Himalaya</vt:lpstr>
      <vt:lpstr>Times New Roman</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Printed>2020-03-16T01:43:03Z</cp:lastPrinted>
  <dcterms:created xsi:type="dcterms:W3CDTF">2019-06-16T09:06:21Z</dcterms:created>
  <dcterms:modified xsi:type="dcterms:W3CDTF">2021-04-08T12:44:30Z</dcterms:modified>
</cp:coreProperties>
</file>