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2"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CC"/>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71" autoAdjust="0"/>
    <p:restoredTop sz="94660"/>
  </p:normalViewPr>
  <p:slideViewPr>
    <p:cSldViewPr snapToGrid="0">
      <p:cViewPr varScale="1">
        <p:scale>
          <a:sx n="71" d="100"/>
          <a:sy n="71" d="100"/>
        </p:scale>
        <p:origin x="147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479C085A-C51C-42CD-9B58-6B09B6B59DE8}" type="datetimeFigureOut">
              <a:rPr kumimoji="1" lang="ja-JP" altLang="en-US" smtClean="0"/>
              <a:t>2020/3/17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D1D0668-0C6C-4C7F-AAAF-C0078F4BF5F6}" type="slidenum">
              <a:rPr kumimoji="1" lang="ja-JP" altLang="en-US" smtClean="0"/>
              <a:t>‹#›</a:t>
            </a:fld>
            <a:endParaRPr kumimoji="1" lang="ja-JP" altLang="en-US"/>
          </a:p>
        </p:txBody>
      </p:sp>
    </p:spTree>
    <p:extLst>
      <p:ext uri="{BB962C8B-B14F-4D97-AF65-F5344CB8AC3E}">
        <p14:creationId xmlns:p14="http://schemas.microsoft.com/office/powerpoint/2010/main" val="175539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79C085A-C51C-42CD-9B58-6B09B6B59DE8}" type="datetimeFigureOut">
              <a:rPr kumimoji="1" lang="ja-JP" altLang="en-US" smtClean="0"/>
              <a:t>2020/3/17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D1D0668-0C6C-4C7F-AAAF-C0078F4BF5F6}" type="slidenum">
              <a:rPr kumimoji="1" lang="ja-JP" altLang="en-US" smtClean="0"/>
              <a:t>‹#›</a:t>
            </a:fld>
            <a:endParaRPr kumimoji="1" lang="ja-JP" altLang="en-US"/>
          </a:p>
        </p:txBody>
      </p:sp>
    </p:spTree>
    <p:extLst>
      <p:ext uri="{BB962C8B-B14F-4D97-AF65-F5344CB8AC3E}">
        <p14:creationId xmlns:p14="http://schemas.microsoft.com/office/powerpoint/2010/main" val="2200117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79C085A-C51C-42CD-9B58-6B09B6B59DE8}" type="datetimeFigureOut">
              <a:rPr kumimoji="1" lang="ja-JP" altLang="en-US" smtClean="0"/>
              <a:t>2020/3/17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D1D0668-0C6C-4C7F-AAAF-C0078F4BF5F6}" type="slidenum">
              <a:rPr kumimoji="1" lang="ja-JP" altLang="en-US" smtClean="0"/>
              <a:t>‹#›</a:t>
            </a:fld>
            <a:endParaRPr kumimoji="1" lang="ja-JP" altLang="en-US"/>
          </a:p>
        </p:txBody>
      </p:sp>
    </p:spTree>
    <p:extLst>
      <p:ext uri="{BB962C8B-B14F-4D97-AF65-F5344CB8AC3E}">
        <p14:creationId xmlns:p14="http://schemas.microsoft.com/office/powerpoint/2010/main" val="662072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79C085A-C51C-42CD-9B58-6B09B6B59DE8}" type="datetimeFigureOut">
              <a:rPr kumimoji="1" lang="ja-JP" altLang="en-US" smtClean="0"/>
              <a:t>2020/3/17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D1D0668-0C6C-4C7F-AAAF-C0078F4BF5F6}" type="slidenum">
              <a:rPr kumimoji="1" lang="ja-JP" altLang="en-US" smtClean="0"/>
              <a:t>‹#›</a:t>
            </a:fld>
            <a:endParaRPr kumimoji="1" lang="ja-JP" altLang="en-US"/>
          </a:p>
        </p:txBody>
      </p:sp>
    </p:spTree>
    <p:extLst>
      <p:ext uri="{BB962C8B-B14F-4D97-AF65-F5344CB8AC3E}">
        <p14:creationId xmlns:p14="http://schemas.microsoft.com/office/powerpoint/2010/main" val="2879928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79C085A-C51C-42CD-9B58-6B09B6B59DE8}" type="datetimeFigureOut">
              <a:rPr kumimoji="1" lang="ja-JP" altLang="en-US" smtClean="0"/>
              <a:t>2020/3/17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D1D0668-0C6C-4C7F-AAAF-C0078F4BF5F6}" type="slidenum">
              <a:rPr kumimoji="1" lang="ja-JP" altLang="en-US" smtClean="0"/>
              <a:t>‹#›</a:t>
            </a:fld>
            <a:endParaRPr kumimoji="1" lang="ja-JP" altLang="en-US"/>
          </a:p>
        </p:txBody>
      </p:sp>
    </p:spTree>
    <p:extLst>
      <p:ext uri="{BB962C8B-B14F-4D97-AF65-F5344CB8AC3E}">
        <p14:creationId xmlns:p14="http://schemas.microsoft.com/office/powerpoint/2010/main" val="3146571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479C085A-C51C-42CD-9B58-6B09B6B59DE8}" type="datetimeFigureOut">
              <a:rPr kumimoji="1" lang="ja-JP" altLang="en-US" smtClean="0"/>
              <a:t>2020/3/17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D1D0668-0C6C-4C7F-AAAF-C0078F4BF5F6}" type="slidenum">
              <a:rPr kumimoji="1" lang="ja-JP" altLang="en-US" smtClean="0"/>
              <a:t>‹#›</a:t>
            </a:fld>
            <a:endParaRPr kumimoji="1" lang="ja-JP" altLang="en-US"/>
          </a:p>
        </p:txBody>
      </p:sp>
    </p:spTree>
    <p:extLst>
      <p:ext uri="{BB962C8B-B14F-4D97-AF65-F5344CB8AC3E}">
        <p14:creationId xmlns:p14="http://schemas.microsoft.com/office/powerpoint/2010/main" val="4105889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479C085A-C51C-42CD-9B58-6B09B6B59DE8}" type="datetimeFigureOut">
              <a:rPr kumimoji="1" lang="ja-JP" altLang="en-US" smtClean="0"/>
              <a:t>2020/3/17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D1D0668-0C6C-4C7F-AAAF-C0078F4BF5F6}" type="slidenum">
              <a:rPr kumimoji="1" lang="ja-JP" altLang="en-US" smtClean="0"/>
              <a:t>‹#›</a:t>
            </a:fld>
            <a:endParaRPr kumimoji="1" lang="ja-JP" altLang="en-US"/>
          </a:p>
        </p:txBody>
      </p:sp>
    </p:spTree>
    <p:extLst>
      <p:ext uri="{BB962C8B-B14F-4D97-AF65-F5344CB8AC3E}">
        <p14:creationId xmlns:p14="http://schemas.microsoft.com/office/powerpoint/2010/main" val="690341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479C085A-C51C-42CD-9B58-6B09B6B59DE8}" type="datetimeFigureOut">
              <a:rPr kumimoji="1" lang="ja-JP" altLang="en-US" smtClean="0"/>
              <a:t>2020/3/17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D1D0668-0C6C-4C7F-AAAF-C0078F4BF5F6}" type="slidenum">
              <a:rPr kumimoji="1" lang="ja-JP" altLang="en-US" smtClean="0"/>
              <a:t>‹#›</a:t>
            </a:fld>
            <a:endParaRPr kumimoji="1" lang="ja-JP" altLang="en-US"/>
          </a:p>
        </p:txBody>
      </p:sp>
    </p:spTree>
    <p:extLst>
      <p:ext uri="{BB962C8B-B14F-4D97-AF65-F5344CB8AC3E}">
        <p14:creationId xmlns:p14="http://schemas.microsoft.com/office/powerpoint/2010/main" val="413686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9C085A-C51C-42CD-9B58-6B09B6B59DE8}" type="datetimeFigureOut">
              <a:rPr kumimoji="1" lang="ja-JP" altLang="en-US" smtClean="0"/>
              <a:t>2020/3/17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D1D0668-0C6C-4C7F-AAAF-C0078F4BF5F6}" type="slidenum">
              <a:rPr kumimoji="1" lang="ja-JP" altLang="en-US" smtClean="0"/>
              <a:t>‹#›</a:t>
            </a:fld>
            <a:endParaRPr kumimoji="1" lang="ja-JP" altLang="en-US"/>
          </a:p>
        </p:txBody>
      </p:sp>
    </p:spTree>
    <p:extLst>
      <p:ext uri="{BB962C8B-B14F-4D97-AF65-F5344CB8AC3E}">
        <p14:creationId xmlns:p14="http://schemas.microsoft.com/office/powerpoint/2010/main" val="3936840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79C085A-C51C-42CD-9B58-6B09B6B59DE8}" type="datetimeFigureOut">
              <a:rPr kumimoji="1" lang="ja-JP" altLang="en-US" smtClean="0"/>
              <a:t>2020/3/17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D1D0668-0C6C-4C7F-AAAF-C0078F4BF5F6}" type="slidenum">
              <a:rPr kumimoji="1" lang="ja-JP" altLang="en-US" smtClean="0"/>
              <a:t>‹#›</a:t>
            </a:fld>
            <a:endParaRPr kumimoji="1" lang="ja-JP" altLang="en-US"/>
          </a:p>
        </p:txBody>
      </p:sp>
    </p:spTree>
    <p:extLst>
      <p:ext uri="{BB962C8B-B14F-4D97-AF65-F5344CB8AC3E}">
        <p14:creationId xmlns:p14="http://schemas.microsoft.com/office/powerpoint/2010/main" val="4239609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79C085A-C51C-42CD-9B58-6B09B6B59DE8}" type="datetimeFigureOut">
              <a:rPr kumimoji="1" lang="ja-JP" altLang="en-US" smtClean="0"/>
              <a:t>2020/3/17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D1D0668-0C6C-4C7F-AAAF-C0078F4BF5F6}" type="slidenum">
              <a:rPr kumimoji="1" lang="ja-JP" altLang="en-US" smtClean="0"/>
              <a:t>‹#›</a:t>
            </a:fld>
            <a:endParaRPr kumimoji="1" lang="ja-JP" altLang="en-US"/>
          </a:p>
        </p:txBody>
      </p:sp>
    </p:spTree>
    <p:extLst>
      <p:ext uri="{BB962C8B-B14F-4D97-AF65-F5344CB8AC3E}">
        <p14:creationId xmlns:p14="http://schemas.microsoft.com/office/powerpoint/2010/main" val="2675814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9C085A-C51C-42CD-9B58-6B09B6B59DE8}" type="datetimeFigureOut">
              <a:rPr kumimoji="1" lang="ja-JP" altLang="en-US" smtClean="0"/>
              <a:t>2020/3/17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1D0668-0C6C-4C7F-AAAF-C0078F4BF5F6}" type="slidenum">
              <a:rPr kumimoji="1" lang="ja-JP" altLang="en-US" smtClean="0"/>
              <a:t>‹#›</a:t>
            </a:fld>
            <a:endParaRPr kumimoji="1" lang="ja-JP" altLang="en-US"/>
          </a:p>
        </p:txBody>
      </p:sp>
    </p:spTree>
    <p:extLst>
      <p:ext uri="{BB962C8B-B14F-4D97-AF65-F5344CB8AC3E}">
        <p14:creationId xmlns:p14="http://schemas.microsoft.com/office/powerpoint/2010/main" val="332639885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正方形/長方形 53"/>
          <p:cNvSpPr>
            <a:spLocks/>
          </p:cNvSpPr>
          <p:nvPr/>
        </p:nvSpPr>
        <p:spPr>
          <a:xfrm>
            <a:off x="4718090" y="4979989"/>
            <a:ext cx="1440000" cy="936000"/>
          </a:xfrm>
          <a:prstGeom prst="rect">
            <a:avLst/>
          </a:prstGeom>
          <a:solidFill>
            <a:srgbClr val="CCFFFF"/>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algn="ct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p:txBody>
      </p:sp>
      <p:sp>
        <p:nvSpPr>
          <p:cNvPr id="57" name="正方形/長方形 56"/>
          <p:cNvSpPr>
            <a:spLocks/>
          </p:cNvSpPr>
          <p:nvPr/>
        </p:nvSpPr>
        <p:spPr>
          <a:xfrm>
            <a:off x="4689515" y="4951414"/>
            <a:ext cx="1440000" cy="936000"/>
          </a:xfrm>
          <a:prstGeom prst="rect">
            <a:avLst/>
          </a:prstGeom>
          <a:solidFill>
            <a:srgbClr val="CCFFFF"/>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algn="ct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p:txBody>
      </p:sp>
      <p:sp>
        <p:nvSpPr>
          <p:cNvPr id="60" name="正方形/長方形 59"/>
          <p:cNvSpPr>
            <a:spLocks/>
          </p:cNvSpPr>
          <p:nvPr/>
        </p:nvSpPr>
        <p:spPr>
          <a:xfrm>
            <a:off x="4660940" y="4922839"/>
            <a:ext cx="1440000" cy="936000"/>
          </a:xfrm>
          <a:prstGeom prst="rect">
            <a:avLst/>
          </a:prstGeom>
          <a:solidFill>
            <a:srgbClr val="CCFFFF"/>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algn="ctr"/>
            <a:r>
              <a:rPr kumimoji="1" lang="zh-TW" altLang="en-US" sz="1100" dirty="0" smtClean="0">
                <a:solidFill>
                  <a:schemeClr val="tx1"/>
                </a:solidFill>
                <a:latin typeface="ＭＳ ゴシック" panose="020B0609070205080204" pitchFamily="49" charset="-128"/>
                <a:ea typeface="ＭＳ ゴシック" panose="020B0609070205080204" pitchFamily="49" charset="-128"/>
              </a:rPr>
              <a:t>健康増進計画</a:t>
            </a:r>
            <a:endParaRPr kumimoji="1" lang="en-US" altLang="zh-TW" sz="1100"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進捗管理票</a:t>
            </a:r>
            <a:endParaRPr kumimoji="1" lang="en-US" altLang="ja-JP" sz="1100" dirty="0" smtClean="0">
              <a:solidFill>
                <a:schemeClr val="tx1"/>
              </a:solidFill>
              <a:latin typeface="ＭＳ ゴシック" panose="020B0609070205080204" pitchFamily="49" charset="-128"/>
              <a:ea typeface="ＭＳ ゴシック" panose="020B0609070205080204" pitchFamily="49" charset="-128"/>
            </a:endParaRPr>
          </a:p>
          <a:p>
            <a:pPr algn="ctr"/>
            <a:endParaRPr kumimoji="1" lang="en-US" altLang="ja-JP" sz="400"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（地域職域連携推進協議会）</a:t>
            </a:r>
            <a:endParaRPr kumimoji="1" lang="ja-JP" altLang="en-US" sz="1000" dirty="0">
              <a:solidFill>
                <a:schemeClr val="tx1"/>
              </a:solidFill>
              <a:latin typeface="ＭＳ ゴシック" panose="020B0609070205080204" pitchFamily="49" charset="-128"/>
              <a:ea typeface="ＭＳ ゴシック" panose="020B0609070205080204" pitchFamily="49" charset="-128"/>
            </a:endParaRPr>
          </a:p>
        </p:txBody>
      </p:sp>
      <p:sp>
        <p:nvSpPr>
          <p:cNvPr id="55" name="正方形/長方形 54"/>
          <p:cNvSpPr>
            <a:spLocks/>
          </p:cNvSpPr>
          <p:nvPr/>
        </p:nvSpPr>
        <p:spPr>
          <a:xfrm>
            <a:off x="6395898" y="4979989"/>
            <a:ext cx="1440000" cy="936000"/>
          </a:xfrm>
          <a:prstGeom prst="rect">
            <a:avLst/>
          </a:prstGeom>
          <a:solidFill>
            <a:srgbClr val="CCFFFF"/>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algn="ct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p:txBody>
      </p:sp>
      <p:sp>
        <p:nvSpPr>
          <p:cNvPr id="58" name="正方形/長方形 57"/>
          <p:cNvSpPr>
            <a:spLocks/>
          </p:cNvSpPr>
          <p:nvPr/>
        </p:nvSpPr>
        <p:spPr>
          <a:xfrm>
            <a:off x="6367323" y="4951414"/>
            <a:ext cx="1440000" cy="936000"/>
          </a:xfrm>
          <a:prstGeom prst="rect">
            <a:avLst/>
          </a:prstGeom>
          <a:solidFill>
            <a:srgbClr val="CCFFFF"/>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algn="ct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p:txBody>
      </p:sp>
      <p:sp>
        <p:nvSpPr>
          <p:cNvPr id="61" name="正方形/長方形 60"/>
          <p:cNvSpPr>
            <a:spLocks/>
          </p:cNvSpPr>
          <p:nvPr/>
        </p:nvSpPr>
        <p:spPr>
          <a:xfrm>
            <a:off x="6338748" y="4922839"/>
            <a:ext cx="1440000" cy="936000"/>
          </a:xfrm>
          <a:prstGeom prst="rect">
            <a:avLst/>
          </a:prstGeom>
          <a:solidFill>
            <a:srgbClr val="CCFFFF"/>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algn="ctr"/>
            <a:r>
              <a:rPr kumimoji="1" lang="zh-TW" altLang="en-US" sz="1100" dirty="0">
                <a:solidFill>
                  <a:schemeClr val="tx1"/>
                </a:solidFill>
                <a:latin typeface="ＭＳ ゴシック" panose="020B0609070205080204" pitchFamily="49" charset="-128"/>
                <a:ea typeface="ＭＳ ゴシック" panose="020B0609070205080204" pitchFamily="49" charset="-128"/>
              </a:rPr>
              <a:t>歯科口腔保健</a:t>
            </a:r>
            <a:r>
              <a:rPr kumimoji="1" lang="zh-TW" altLang="en-US" sz="1100" dirty="0" smtClean="0">
                <a:solidFill>
                  <a:schemeClr val="tx1"/>
                </a:solidFill>
                <a:latin typeface="ＭＳ ゴシック" panose="020B0609070205080204" pitchFamily="49" charset="-128"/>
                <a:ea typeface="ＭＳ ゴシック" panose="020B0609070205080204" pitchFamily="49" charset="-128"/>
              </a:rPr>
              <a:t>計画</a:t>
            </a:r>
            <a:endParaRPr kumimoji="1" lang="en-US" altLang="zh-TW" sz="1100"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進</a:t>
            </a:r>
            <a:r>
              <a:rPr kumimoji="1" lang="ja-JP" altLang="en-US" sz="1100" dirty="0">
                <a:solidFill>
                  <a:schemeClr val="tx1"/>
                </a:solidFill>
                <a:latin typeface="ＭＳ ゴシック" panose="020B0609070205080204" pitchFamily="49" charset="-128"/>
                <a:ea typeface="ＭＳ ゴシック" panose="020B0609070205080204" pitchFamily="49" charset="-128"/>
              </a:rPr>
              <a:t>捗</a:t>
            </a: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管理票</a:t>
            </a:r>
            <a:endParaRPr kumimoji="1" lang="en-US" altLang="ja-JP" sz="1100" dirty="0" smtClean="0">
              <a:solidFill>
                <a:schemeClr val="tx1"/>
              </a:solidFill>
              <a:latin typeface="ＭＳ ゴシック" panose="020B0609070205080204" pitchFamily="49" charset="-128"/>
              <a:ea typeface="ＭＳ ゴシック" panose="020B0609070205080204" pitchFamily="49" charset="-128"/>
            </a:endParaRPr>
          </a:p>
          <a:p>
            <a:pPr algn="ctr"/>
            <a:endParaRPr kumimoji="1" lang="en-US" altLang="ja-JP" sz="400"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a:t>
            </a:r>
            <a:r>
              <a:rPr kumimoji="1" lang="zh-TW" altLang="en-US" sz="900" dirty="0" smtClean="0">
                <a:solidFill>
                  <a:schemeClr val="tx1"/>
                </a:solidFill>
                <a:latin typeface="ＭＳ ゴシック" panose="020B0609070205080204" pitchFamily="49" charset="-128"/>
                <a:ea typeface="ＭＳ ゴシック" panose="020B0609070205080204" pitchFamily="49" charset="-128"/>
              </a:rPr>
              <a:t>生涯</a:t>
            </a:r>
            <a:r>
              <a:rPr kumimoji="1" lang="zh-TW" altLang="en-US" sz="900" dirty="0">
                <a:solidFill>
                  <a:schemeClr val="tx1"/>
                </a:solidFill>
                <a:latin typeface="ＭＳ ゴシック" panose="020B0609070205080204" pitchFamily="49" charset="-128"/>
                <a:ea typeface="ＭＳ ゴシック" panose="020B0609070205080204" pitchFamily="49" charset="-128"/>
              </a:rPr>
              <a:t>歯科保健推進審</a:t>
            </a:r>
            <a:r>
              <a:rPr kumimoji="1" lang="zh-TW" altLang="en-US" sz="900" dirty="0" smtClean="0">
                <a:solidFill>
                  <a:schemeClr val="tx1"/>
                </a:solidFill>
                <a:latin typeface="ＭＳ ゴシック" panose="020B0609070205080204" pitchFamily="49" charset="-128"/>
                <a:ea typeface="ＭＳ ゴシック" panose="020B0609070205080204" pitchFamily="49" charset="-128"/>
              </a:rPr>
              <a:t>議会</a:t>
            </a:r>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a:t>
            </a:r>
            <a:endParaRPr kumimoji="1" lang="ja-JP" altLang="en-US" sz="1000" dirty="0">
              <a:solidFill>
                <a:schemeClr val="tx1"/>
              </a:solidFill>
              <a:latin typeface="ＭＳ ゴシック" panose="020B0609070205080204" pitchFamily="49" charset="-128"/>
              <a:ea typeface="ＭＳ ゴシック" panose="020B0609070205080204" pitchFamily="49" charset="-128"/>
            </a:endParaRPr>
          </a:p>
        </p:txBody>
      </p:sp>
      <p:sp>
        <p:nvSpPr>
          <p:cNvPr id="56" name="正方形/長方形 55"/>
          <p:cNvSpPr>
            <a:spLocks/>
          </p:cNvSpPr>
          <p:nvPr/>
        </p:nvSpPr>
        <p:spPr>
          <a:xfrm>
            <a:off x="8071488" y="4979989"/>
            <a:ext cx="1440000" cy="936000"/>
          </a:xfrm>
          <a:prstGeom prst="rect">
            <a:avLst/>
          </a:prstGeom>
          <a:solidFill>
            <a:srgbClr val="CCFFFF"/>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algn="ct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p:txBody>
      </p:sp>
      <p:sp>
        <p:nvSpPr>
          <p:cNvPr id="59" name="正方形/長方形 58"/>
          <p:cNvSpPr>
            <a:spLocks/>
          </p:cNvSpPr>
          <p:nvPr/>
        </p:nvSpPr>
        <p:spPr>
          <a:xfrm>
            <a:off x="8042913" y="4951414"/>
            <a:ext cx="1440000" cy="936000"/>
          </a:xfrm>
          <a:prstGeom prst="rect">
            <a:avLst/>
          </a:prstGeom>
          <a:solidFill>
            <a:srgbClr val="CCFFFF"/>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algn="ct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p:txBody>
      </p:sp>
      <p:sp>
        <p:nvSpPr>
          <p:cNvPr id="62" name="正方形/長方形 61"/>
          <p:cNvSpPr>
            <a:spLocks/>
          </p:cNvSpPr>
          <p:nvPr/>
        </p:nvSpPr>
        <p:spPr>
          <a:xfrm>
            <a:off x="8014338" y="4922839"/>
            <a:ext cx="1440000" cy="936000"/>
          </a:xfrm>
          <a:prstGeom prst="rect">
            <a:avLst/>
          </a:prstGeom>
          <a:solidFill>
            <a:srgbClr val="CCFFFF"/>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algn="ctr"/>
            <a:r>
              <a:rPr kumimoji="1" lang="zh-TW" altLang="en-US" sz="1100" dirty="0">
                <a:solidFill>
                  <a:schemeClr val="tx1"/>
                </a:solidFill>
                <a:latin typeface="ＭＳ ゴシック" panose="020B0609070205080204" pitchFamily="49" charset="-128"/>
                <a:ea typeface="ＭＳ ゴシック" panose="020B0609070205080204" pitchFamily="49" charset="-128"/>
              </a:rPr>
              <a:t>食育推進</a:t>
            </a:r>
            <a:r>
              <a:rPr kumimoji="1" lang="zh-TW" altLang="en-US" sz="1100" dirty="0" smtClean="0">
                <a:solidFill>
                  <a:schemeClr val="tx1"/>
                </a:solidFill>
                <a:latin typeface="ＭＳ ゴシック" panose="020B0609070205080204" pitchFamily="49" charset="-128"/>
                <a:ea typeface="ＭＳ ゴシック" panose="020B0609070205080204" pitchFamily="49" charset="-128"/>
              </a:rPr>
              <a:t>計画</a:t>
            </a:r>
            <a:endParaRPr kumimoji="1" lang="en-US" altLang="zh-TW" sz="1100"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進</a:t>
            </a:r>
            <a:r>
              <a:rPr kumimoji="1" lang="ja-JP" altLang="en-US" sz="1100" dirty="0">
                <a:solidFill>
                  <a:schemeClr val="tx1"/>
                </a:solidFill>
                <a:latin typeface="ＭＳ ゴシック" panose="020B0609070205080204" pitchFamily="49" charset="-128"/>
                <a:ea typeface="ＭＳ ゴシック" panose="020B0609070205080204" pitchFamily="49" charset="-128"/>
              </a:rPr>
              <a:t>捗</a:t>
            </a: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管理票</a:t>
            </a:r>
            <a:endParaRPr kumimoji="1" lang="en-US" altLang="ja-JP" sz="1100" dirty="0" smtClean="0">
              <a:solidFill>
                <a:schemeClr val="tx1"/>
              </a:solidFill>
              <a:latin typeface="ＭＳ ゴシック" panose="020B0609070205080204" pitchFamily="49" charset="-128"/>
              <a:ea typeface="ＭＳ ゴシック" panose="020B0609070205080204" pitchFamily="49" charset="-128"/>
            </a:endParaRPr>
          </a:p>
          <a:p>
            <a:pPr algn="ctr"/>
            <a:endParaRPr kumimoji="1" lang="en-US" altLang="ja-JP" sz="400"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a:t>
            </a:r>
            <a:r>
              <a:rPr kumimoji="1" lang="zh-TW" altLang="en-US" sz="900" dirty="0" smtClean="0">
                <a:solidFill>
                  <a:schemeClr val="tx1"/>
                </a:solidFill>
                <a:latin typeface="ＭＳ ゴシック" panose="020B0609070205080204" pitchFamily="49" charset="-128"/>
                <a:ea typeface="ＭＳ ゴシック" panose="020B0609070205080204" pitchFamily="49" charset="-128"/>
              </a:rPr>
              <a:t>食育</a:t>
            </a:r>
            <a:r>
              <a:rPr kumimoji="1" lang="zh-TW" altLang="en-US" sz="900" dirty="0">
                <a:solidFill>
                  <a:schemeClr val="tx1"/>
                </a:solidFill>
                <a:latin typeface="ＭＳ ゴシック" panose="020B0609070205080204" pitchFamily="49" charset="-128"/>
                <a:ea typeface="ＭＳ ゴシック" panose="020B0609070205080204" pitchFamily="49" charset="-128"/>
              </a:rPr>
              <a:t>推進計画評価審</a:t>
            </a:r>
            <a:r>
              <a:rPr kumimoji="1" lang="zh-TW" altLang="en-US" sz="900" dirty="0" smtClean="0">
                <a:solidFill>
                  <a:schemeClr val="tx1"/>
                </a:solidFill>
                <a:latin typeface="ＭＳ ゴシック" panose="020B0609070205080204" pitchFamily="49" charset="-128"/>
                <a:ea typeface="ＭＳ ゴシック" panose="020B0609070205080204" pitchFamily="49" charset="-128"/>
              </a:rPr>
              <a:t>議会</a:t>
            </a:r>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a:t>
            </a:r>
            <a:endParaRPr kumimoji="1" lang="ja-JP" altLang="en-US" sz="1000" dirty="0">
              <a:solidFill>
                <a:schemeClr val="tx1"/>
              </a:solidFill>
              <a:latin typeface="ＭＳ ゴシック" panose="020B0609070205080204" pitchFamily="49" charset="-128"/>
              <a:ea typeface="ＭＳ ゴシック" panose="020B0609070205080204" pitchFamily="49" charset="-128"/>
            </a:endParaRPr>
          </a:p>
        </p:txBody>
      </p:sp>
      <p:sp>
        <p:nvSpPr>
          <p:cNvPr id="65" name="角丸四角形 64"/>
          <p:cNvSpPr/>
          <p:nvPr/>
        </p:nvSpPr>
        <p:spPr>
          <a:xfrm>
            <a:off x="4521471" y="3755750"/>
            <a:ext cx="5112000" cy="2592000"/>
          </a:xfrm>
          <a:prstGeom prst="roundRect">
            <a:avLst>
              <a:gd name="adj" fmla="val 180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p:cNvSpPr txBox="1"/>
          <p:nvPr/>
        </p:nvSpPr>
        <p:spPr>
          <a:xfrm>
            <a:off x="4452132" y="3452668"/>
            <a:ext cx="4248000" cy="288000"/>
          </a:xfrm>
          <a:prstGeom prst="rect">
            <a:avLst/>
          </a:prstGeom>
          <a:noFill/>
        </p:spPr>
        <p:txBody>
          <a:bodyPr wrap="square" lIns="72000" tIns="72000" rIns="72000" bIns="72000" rtlCol="0" anchor="ctr">
            <a:noAutofit/>
          </a:bodyPr>
          <a:lstStyle/>
          <a:p>
            <a:r>
              <a:rPr lang="ja-JP" altLang="en-US" sz="1100" dirty="0" smtClean="0">
                <a:latin typeface="HGP創英角ｺﾞｼｯｸUB" panose="020B0900000000000000" pitchFamily="50" charset="-128"/>
                <a:ea typeface="HGP創英角ｺﾞｼｯｸUB" panose="020B0900000000000000" pitchFamily="50" charset="-128"/>
              </a:rPr>
              <a:t>■各計画における</a:t>
            </a:r>
            <a:r>
              <a:rPr lang="ja-JP" altLang="en-US" sz="600" dirty="0" smtClean="0">
                <a:latin typeface="HGP創英角ｺﾞｼｯｸUB" panose="020B0900000000000000" pitchFamily="50" charset="-128"/>
                <a:ea typeface="HGP創英角ｺﾞｼｯｸUB" panose="020B0900000000000000" pitchFamily="50" charset="-128"/>
              </a:rPr>
              <a:t> </a:t>
            </a:r>
            <a:r>
              <a:rPr lang="ja-JP" altLang="en-US" sz="1100" dirty="0" smtClean="0">
                <a:latin typeface="HGP創英角ｺﾞｼｯｸUB" panose="020B0900000000000000" pitchFamily="50" charset="-128"/>
                <a:ea typeface="HGP創英角ｺﾞｼｯｸUB" panose="020B0900000000000000" pitchFamily="50" charset="-128"/>
              </a:rPr>
              <a:t>目標</a:t>
            </a:r>
            <a:r>
              <a:rPr lang="ja-JP" altLang="en-US" sz="1100" dirty="0">
                <a:latin typeface="HGP創英角ｺﾞｼｯｸUB" panose="020B0900000000000000" pitchFamily="50" charset="-128"/>
                <a:ea typeface="HGP創英角ｺﾞｼｯｸUB" panose="020B0900000000000000" pitchFamily="50" charset="-128"/>
              </a:rPr>
              <a:t>の達成</a:t>
            </a:r>
            <a:r>
              <a:rPr lang="ja-JP" altLang="en-US" sz="1100" dirty="0" smtClean="0">
                <a:latin typeface="HGP創英角ｺﾞｼｯｸUB" panose="020B0900000000000000" pitchFamily="50" charset="-128"/>
                <a:ea typeface="HGP創英角ｺﾞｼｯｸUB" panose="020B0900000000000000" pitchFamily="50" charset="-128"/>
              </a:rPr>
              <a:t>状況</a:t>
            </a:r>
            <a:r>
              <a:rPr lang="ja-JP" altLang="en-US" sz="600" dirty="0" smtClean="0">
                <a:latin typeface="HGP創英角ｺﾞｼｯｸUB" panose="020B0900000000000000" pitchFamily="50" charset="-128"/>
                <a:ea typeface="HGP創英角ｺﾞｼｯｸUB" panose="020B0900000000000000" pitchFamily="50" charset="-128"/>
              </a:rPr>
              <a:t> </a:t>
            </a:r>
            <a:r>
              <a:rPr lang="ja-JP" altLang="en-US" sz="1100" dirty="0" smtClean="0">
                <a:latin typeface="HGP創英角ｺﾞｼｯｸUB" panose="020B0900000000000000" pitchFamily="50" charset="-128"/>
                <a:ea typeface="HGP創英角ｺﾞｼｯｸUB" panose="020B0900000000000000" pitchFamily="50" charset="-128"/>
              </a:rPr>
              <a:t>及び</a:t>
            </a:r>
            <a:r>
              <a:rPr lang="ja-JP" altLang="en-US" sz="600" dirty="0" smtClean="0">
                <a:latin typeface="HGP創英角ｺﾞｼｯｸUB" panose="020B0900000000000000" pitchFamily="50" charset="-128"/>
                <a:ea typeface="HGP創英角ｺﾞｼｯｸUB" panose="020B0900000000000000" pitchFamily="50" charset="-128"/>
              </a:rPr>
              <a:t> </a:t>
            </a:r>
            <a:r>
              <a:rPr lang="ja-JP" altLang="en-US" sz="1100" dirty="0" smtClean="0">
                <a:latin typeface="HGP創英角ｺﾞｼｯｸUB" panose="020B0900000000000000" pitchFamily="50" charset="-128"/>
                <a:ea typeface="HGP創英角ｺﾞｼｯｸUB" panose="020B0900000000000000" pitchFamily="50" charset="-128"/>
              </a:rPr>
              <a:t>施策の実施状況</a:t>
            </a:r>
            <a:endParaRPr lang="ja-JP" altLang="en-US" sz="1100" dirty="0">
              <a:latin typeface="HGP創英角ｺﾞｼｯｸUB" panose="020B0900000000000000" pitchFamily="50" charset="-128"/>
              <a:ea typeface="HGP創英角ｺﾞｼｯｸUB" panose="020B0900000000000000" pitchFamily="50" charset="-128"/>
            </a:endParaRPr>
          </a:p>
        </p:txBody>
      </p:sp>
      <p:sp>
        <p:nvSpPr>
          <p:cNvPr id="29" name="テキスト ボックス 28"/>
          <p:cNvSpPr txBox="1"/>
          <p:nvPr/>
        </p:nvSpPr>
        <p:spPr>
          <a:xfrm>
            <a:off x="297122" y="1253638"/>
            <a:ext cx="4536000" cy="1368000"/>
          </a:xfrm>
          <a:prstGeom prst="rect">
            <a:avLst/>
          </a:prstGeom>
          <a:noFill/>
        </p:spPr>
        <p:txBody>
          <a:bodyPr wrap="square" lIns="72000" tIns="72000" rIns="72000" bIns="72000" rtlCol="0" anchor="t">
            <a:noAutofit/>
          </a:bodyPr>
          <a:lstStyle/>
          <a:p>
            <a:r>
              <a:rPr lang="ja-JP" altLang="en-US" sz="1100" b="1" dirty="0">
                <a:latin typeface="ＭＳ ゴシック" panose="020B0609070205080204" pitchFamily="49" charset="-128"/>
                <a:ea typeface="ＭＳ ゴシック" panose="020B0609070205080204" pitchFamily="49" charset="-128"/>
              </a:rPr>
              <a:t>大阪府健康づくり推進</a:t>
            </a:r>
            <a:r>
              <a:rPr lang="ja-JP" altLang="en-US" sz="1100" b="1" dirty="0" smtClean="0">
                <a:latin typeface="ＭＳ ゴシック" panose="020B0609070205080204" pitchFamily="49" charset="-128"/>
                <a:ea typeface="ＭＳ ゴシック" panose="020B0609070205080204" pitchFamily="49" charset="-128"/>
              </a:rPr>
              <a:t>条例</a:t>
            </a:r>
            <a:endParaRPr lang="en-US" altLang="ja-JP" sz="1100" b="1" dirty="0">
              <a:latin typeface="ＭＳ ゴシック" panose="020B0609070205080204" pitchFamily="49" charset="-128"/>
              <a:ea typeface="ＭＳ ゴシック" panose="020B0609070205080204" pitchFamily="49" charset="-128"/>
            </a:endParaRPr>
          </a:p>
          <a:p>
            <a:endParaRPr lang="en-US" altLang="ja-JP" sz="700" dirty="0" smtClean="0">
              <a:latin typeface="ＭＳ ゴシック" panose="020B0609070205080204" pitchFamily="49" charset="-128"/>
              <a:ea typeface="ＭＳ ゴシック" panose="020B0609070205080204" pitchFamily="49" charset="-128"/>
            </a:endParaRPr>
          </a:p>
          <a:p>
            <a:r>
              <a:rPr lang="ja-JP" altLang="en-US" sz="1050" dirty="0" smtClean="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府の責務）</a:t>
            </a:r>
          </a:p>
          <a:p>
            <a:r>
              <a:rPr lang="ja-JP" altLang="en-US" sz="1050" dirty="0">
                <a:latin typeface="ＭＳ ゴシック" panose="020B0609070205080204" pitchFamily="49" charset="-128"/>
                <a:ea typeface="ＭＳ ゴシック" panose="020B0609070205080204" pitchFamily="49" charset="-128"/>
              </a:rPr>
              <a:t>第四条　府は、前条に定める基本</a:t>
            </a:r>
            <a:r>
              <a:rPr lang="ja-JP" altLang="en-US" sz="1050" dirty="0" smtClean="0">
                <a:latin typeface="ＭＳ ゴシック" panose="020B0609070205080204" pitchFamily="49" charset="-128"/>
                <a:ea typeface="ＭＳ ゴシック" panose="020B0609070205080204" pitchFamily="49" charset="-128"/>
              </a:rPr>
              <a:t>理念に</a:t>
            </a:r>
            <a:r>
              <a:rPr lang="ja-JP" altLang="en-US" sz="1050" dirty="0">
                <a:latin typeface="ＭＳ ゴシック" panose="020B0609070205080204" pitchFamily="49" charset="-128"/>
                <a:ea typeface="ＭＳ ゴシック" panose="020B0609070205080204" pitchFamily="49" charset="-128"/>
              </a:rPr>
              <a:t>のっとり、府が定め、及び</a:t>
            </a:r>
            <a:r>
              <a:rPr lang="ja-JP" altLang="en-US" sz="1050" dirty="0" smtClean="0">
                <a:latin typeface="ＭＳ ゴシック" panose="020B0609070205080204" pitchFamily="49" charset="-128"/>
                <a:ea typeface="ＭＳ ゴシック" panose="020B0609070205080204" pitchFamily="49" charset="-128"/>
              </a:rPr>
              <a:t>作成</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する健康</a:t>
            </a:r>
            <a:r>
              <a:rPr lang="ja-JP" altLang="en-US" sz="1050" dirty="0">
                <a:latin typeface="ＭＳ ゴシック" panose="020B0609070205080204" pitchFamily="49" charset="-128"/>
                <a:ea typeface="ＭＳ ゴシック" panose="020B0609070205080204" pitchFamily="49" charset="-128"/>
              </a:rPr>
              <a:t>増進法第八条第一項の計画、歯科口腔保健の推進に関する</a:t>
            </a:r>
            <a:r>
              <a:rPr lang="ja-JP" altLang="en-US" sz="1050" dirty="0" smtClean="0">
                <a:latin typeface="ＭＳ ゴシック" panose="020B0609070205080204" pitchFamily="49" charset="-128"/>
                <a:ea typeface="ＭＳ ゴシック" panose="020B0609070205080204" pitchFamily="49" charset="-128"/>
              </a:rPr>
              <a:t>法</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律第十三条</a:t>
            </a:r>
            <a:r>
              <a:rPr lang="ja-JP" altLang="en-US" sz="1050" dirty="0">
                <a:latin typeface="ＭＳ ゴシック" panose="020B0609070205080204" pitchFamily="49" charset="-128"/>
                <a:ea typeface="ＭＳ ゴシック" panose="020B0609070205080204" pitchFamily="49" charset="-128"/>
              </a:rPr>
              <a:t>第一項の基本的事項及び食育</a:t>
            </a:r>
            <a:r>
              <a:rPr lang="ja-JP" altLang="en-US" sz="1050" dirty="0" smtClean="0">
                <a:latin typeface="ＭＳ ゴシック" panose="020B0609070205080204" pitchFamily="49" charset="-128"/>
                <a:ea typeface="ＭＳ ゴシック" panose="020B0609070205080204" pitchFamily="49" charset="-128"/>
              </a:rPr>
              <a:t>基本法第十七条</a:t>
            </a:r>
            <a:r>
              <a:rPr lang="ja-JP" altLang="en-US" sz="1050" dirty="0">
                <a:latin typeface="ＭＳ ゴシック" panose="020B0609070205080204" pitchFamily="49" charset="-128"/>
                <a:ea typeface="ＭＳ ゴシック" panose="020B0609070205080204" pitchFamily="49" charset="-128"/>
              </a:rPr>
              <a:t>第一項の</a:t>
            </a:r>
            <a:r>
              <a:rPr lang="ja-JP" altLang="en-US" sz="1050" dirty="0" smtClean="0">
                <a:latin typeface="ＭＳ ゴシック" panose="020B0609070205080204" pitchFamily="49" charset="-128"/>
                <a:ea typeface="ＭＳ ゴシック" panose="020B0609070205080204" pitchFamily="49" charset="-128"/>
              </a:rPr>
              <a:t>計画</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に</a:t>
            </a:r>
            <a:r>
              <a:rPr lang="ja-JP" altLang="en-US" sz="1050" dirty="0">
                <a:latin typeface="ＭＳ ゴシック" panose="020B0609070205080204" pitchFamily="49" charset="-128"/>
                <a:ea typeface="ＭＳ ゴシック" panose="020B0609070205080204" pitchFamily="49" charset="-128"/>
              </a:rPr>
              <a:t>おいて</a:t>
            </a:r>
            <a:r>
              <a:rPr lang="ja-JP" altLang="en-US" sz="1050" dirty="0" smtClean="0">
                <a:latin typeface="ＭＳ ゴシック" panose="020B0609070205080204" pitchFamily="49" charset="-128"/>
                <a:ea typeface="ＭＳ ゴシック" panose="020B0609070205080204" pitchFamily="49" charset="-128"/>
              </a:rPr>
              <a:t>健康づくり</a:t>
            </a:r>
            <a:r>
              <a:rPr lang="ja-JP" altLang="en-US" sz="1050" dirty="0">
                <a:latin typeface="ＭＳ ゴシック" panose="020B0609070205080204" pitchFamily="49" charset="-128"/>
                <a:ea typeface="ＭＳ ゴシック" panose="020B0609070205080204" pitchFamily="49" charset="-128"/>
              </a:rPr>
              <a:t>の推進に関する目標を設定し、健康づくりに</a:t>
            </a:r>
            <a:r>
              <a:rPr lang="ja-JP" altLang="en-US" sz="1050" dirty="0" smtClean="0">
                <a:latin typeface="ＭＳ ゴシック" panose="020B0609070205080204" pitchFamily="49" charset="-128"/>
                <a:ea typeface="ＭＳ ゴシック" panose="020B0609070205080204" pitchFamily="49" charset="-128"/>
              </a:rPr>
              <a:t>関す</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err="1" smtClean="0">
                <a:latin typeface="ＭＳ ゴシック" panose="020B0609070205080204" pitchFamily="49" charset="-128"/>
                <a:ea typeface="ＭＳ ゴシック" panose="020B0609070205080204" pitchFamily="49" charset="-128"/>
              </a:rPr>
              <a:t>る</a:t>
            </a:r>
            <a:r>
              <a:rPr lang="ja-JP" altLang="en-US" sz="1050" dirty="0">
                <a:latin typeface="ＭＳ ゴシック" panose="020B0609070205080204" pitchFamily="49" charset="-128"/>
                <a:ea typeface="ＭＳ ゴシック" panose="020B0609070205080204" pitchFamily="49" charset="-128"/>
              </a:rPr>
              <a:t>施策の総合的</a:t>
            </a:r>
            <a:r>
              <a:rPr lang="ja-JP" altLang="en-US" sz="1050" dirty="0" smtClean="0">
                <a:latin typeface="ＭＳ ゴシック" panose="020B0609070205080204" pitchFamily="49" charset="-128"/>
                <a:ea typeface="ＭＳ ゴシック" panose="020B0609070205080204" pitchFamily="49" charset="-128"/>
              </a:rPr>
              <a:t>な策定</a:t>
            </a:r>
            <a:r>
              <a:rPr lang="ja-JP" altLang="en-US" sz="1050" dirty="0">
                <a:latin typeface="ＭＳ ゴシック" panose="020B0609070205080204" pitchFamily="49" charset="-128"/>
                <a:ea typeface="ＭＳ ゴシック" panose="020B0609070205080204" pitchFamily="49" charset="-128"/>
              </a:rPr>
              <a:t>及び実施に努めるものとする</a:t>
            </a:r>
            <a:r>
              <a:rPr lang="ja-JP" altLang="en-US" sz="1050" dirty="0" smtClean="0">
                <a:latin typeface="ＭＳ ゴシック" panose="020B0609070205080204" pitchFamily="49" charset="-128"/>
                <a:ea typeface="ＭＳ ゴシック" panose="020B0609070205080204" pitchFamily="49" charset="-128"/>
              </a:rPr>
              <a:t>。</a:t>
            </a:r>
            <a:endParaRPr lang="ja-JP" altLang="en-US" sz="1050" dirty="0">
              <a:latin typeface="ＭＳ ゴシック" panose="020B0609070205080204" pitchFamily="49" charset="-128"/>
              <a:ea typeface="ＭＳ ゴシック" panose="020B0609070205080204" pitchFamily="49" charset="-128"/>
            </a:endParaRPr>
          </a:p>
        </p:txBody>
      </p:sp>
      <p:sp>
        <p:nvSpPr>
          <p:cNvPr id="30" name="テキスト ボックス 29"/>
          <p:cNvSpPr txBox="1"/>
          <p:nvPr/>
        </p:nvSpPr>
        <p:spPr>
          <a:xfrm>
            <a:off x="4787090" y="1253638"/>
            <a:ext cx="4896000" cy="1368000"/>
          </a:xfrm>
          <a:prstGeom prst="rect">
            <a:avLst/>
          </a:prstGeom>
          <a:noFill/>
        </p:spPr>
        <p:txBody>
          <a:bodyPr wrap="square" lIns="72000" tIns="72000" rIns="72000" bIns="72000" rtlCol="0" anchor="t">
            <a:noAutofit/>
          </a:bodyPr>
          <a:lstStyle/>
          <a:p>
            <a:endParaRPr lang="en-US" altLang="ja-JP" sz="1100" b="1" dirty="0" smtClean="0">
              <a:latin typeface="ＭＳ ゴシック" panose="020B0609070205080204" pitchFamily="49" charset="-128"/>
              <a:ea typeface="ＭＳ ゴシック" panose="020B0609070205080204" pitchFamily="49" charset="-128"/>
            </a:endParaRPr>
          </a:p>
          <a:p>
            <a:endParaRPr lang="en-US" altLang="ja-JP" sz="700" dirty="0" smtClean="0">
              <a:latin typeface="ＭＳ ゴシック" panose="020B0609070205080204" pitchFamily="49" charset="-128"/>
              <a:ea typeface="ＭＳ ゴシック" panose="020B0609070205080204" pitchFamily="49" charset="-128"/>
            </a:endParaRPr>
          </a:p>
          <a:p>
            <a:r>
              <a:rPr lang="ja-JP" altLang="en-US" sz="1050" dirty="0" smtClean="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年次報告等）</a:t>
            </a:r>
          </a:p>
          <a:p>
            <a:r>
              <a:rPr lang="ja-JP" altLang="en-US" sz="1050" dirty="0">
                <a:latin typeface="ＭＳ ゴシック" panose="020B0609070205080204" pitchFamily="49" charset="-128"/>
                <a:ea typeface="ＭＳ ゴシック" panose="020B0609070205080204" pitchFamily="49" charset="-128"/>
              </a:rPr>
              <a:t>第十九条　知事は、毎年、第四条第一項の</a:t>
            </a:r>
            <a:r>
              <a:rPr lang="ja-JP" altLang="en-US" sz="1050" b="1" u="sng" dirty="0">
                <a:latin typeface="ＭＳ ゴシック" panose="020B0609070205080204" pitchFamily="49" charset="-128"/>
                <a:ea typeface="ＭＳ ゴシック" panose="020B0609070205080204" pitchFamily="49" charset="-128"/>
              </a:rPr>
              <a:t>目標の達成状況及び施策の実施</a:t>
            </a:r>
            <a:r>
              <a:rPr lang="ja-JP" altLang="en-US" sz="1050" b="1" u="sng" dirty="0" smtClean="0">
                <a:latin typeface="ＭＳ ゴシック" panose="020B0609070205080204" pitchFamily="49" charset="-128"/>
                <a:ea typeface="ＭＳ ゴシック" panose="020B0609070205080204" pitchFamily="49" charset="-128"/>
              </a:rPr>
              <a:t>状況</a:t>
            </a:r>
            <a:endParaRPr lang="en-US" altLang="ja-JP" sz="1050" b="1" u="sng" dirty="0" smtClean="0">
              <a:latin typeface="ＭＳ ゴシック" panose="020B0609070205080204" pitchFamily="49" charset="-128"/>
              <a:ea typeface="ＭＳ ゴシック" panose="020B0609070205080204" pitchFamily="49" charset="-128"/>
            </a:endParaRPr>
          </a:p>
          <a:p>
            <a:r>
              <a:rPr lang="ja-JP" altLang="en-US" sz="1050" b="1" dirty="0">
                <a:latin typeface="ＭＳ ゴシック" panose="020B0609070205080204" pitchFamily="49" charset="-128"/>
                <a:ea typeface="ＭＳ ゴシック" panose="020B0609070205080204" pitchFamily="49" charset="-128"/>
              </a:rPr>
              <a:t>　</a:t>
            </a:r>
            <a:r>
              <a:rPr lang="ja-JP" altLang="en-US" sz="1050" b="1" u="sng" dirty="0" smtClean="0">
                <a:latin typeface="ＭＳ ゴシック" panose="020B0609070205080204" pitchFamily="49" charset="-128"/>
                <a:ea typeface="ＭＳ ゴシック" panose="020B0609070205080204" pitchFamily="49" charset="-128"/>
              </a:rPr>
              <a:t>について</a:t>
            </a:r>
            <a:r>
              <a:rPr lang="ja-JP" altLang="en-US" sz="1050" b="1" u="sng" dirty="0">
                <a:latin typeface="ＭＳ ゴシック" panose="020B0609070205080204" pitchFamily="49" charset="-128"/>
                <a:ea typeface="ＭＳ ゴシック" panose="020B0609070205080204" pitchFamily="49" charset="-128"/>
              </a:rPr>
              <a:t>、報告書を作成し、及び公表する</a:t>
            </a:r>
            <a:r>
              <a:rPr lang="ja-JP" altLang="en-US" sz="1050" dirty="0">
                <a:latin typeface="ＭＳ ゴシック" panose="020B0609070205080204" pitchFamily="49" charset="-128"/>
                <a:ea typeface="ＭＳ ゴシック" panose="020B0609070205080204" pitchFamily="49" charset="-128"/>
              </a:rPr>
              <a:t>ものとする。</a:t>
            </a:r>
          </a:p>
          <a:p>
            <a:r>
              <a:rPr lang="ja-JP" altLang="en-US" sz="1050" dirty="0" smtClean="0">
                <a:latin typeface="ＭＳ ゴシック" panose="020B0609070205080204" pitchFamily="49" charset="-128"/>
                <a:ea typeface="ＭＳ ゴシック" panose="020B0609070205080204" pitchFamily="49" charset="-128"/>
              </a:rPr>
              <a:t>２</a:t>
            </a:r>
            <a:r>
              <a:rPr lang="ja-JP" altLang="en-US" sz="1050" dirty="0">
                <a:latin typeface="ＭＳ ゴシック" panose="020B0609070205080204" pitchFamily="49" charset="-128"/>
                <a:ea typeface="ＭＳ ゴシック" panose="020B0609070205080204" pitchFamily="49" charset="-128"/>
              </a:rPr>
              <a:t>　知事は、前項の報告書の作成に当たっては、同項の目標の達成状況及び</a:t>
            </a:r>
            <a:r>
              <a:rPr lang="ja-JP" altLang="en-US" sz="1050" dirty="0" smtClean="0">
                <a:latin typeface="ＭＳ ゴシック" panose="020B0609070205080204" pitchFamily="49" charset="-128"/>
                <a:ea typeface="ＭＳ ゴシック" panose="020B0609070205080204" pitchFamily="49" charset="-128"/>
              </a:rPr>
              <a:t>施</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策の</a:t>
            </a:r>
            <a:r>
              <a:rPr lang="ja-JP" altLang="en-US" sz="1050" dirty="0">
                <a:latin typeface="ＭＳ ゴシック" panose="020B0609070205080204" pitchFamily="49" charset="-128"/>
                <a:ea typeface="ＭＳ ゴシック" panose="020B0609070205080204" pitchFamily="49" charset="-128"/>
              </a:rPr>
              <a:t>実施状況について、大阪府食育推進計画評価審議会、</a:t>
            </a:r>
            <a:r>
              <a:rPr lang="ja-JP" altLang="en-US" sz="1050" dirty="0" smtClean="0">
                <a:latin typeface="ＭＳ ゴシック" panose="020B0609070205080204" pitchFamily="49" charset="-128"/>
                <a:ea typeface="ＭＳ ゴシック" panose="020B0609070205080204" pitchFamily="49" charset="-128"/>
              </a:rPr>
              <a:t>大阪府地域職域連</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携推進</a:t>
            </a:r>
            <a:r>
              <a:rPr lang="ja-JP" altLang="en-US" sz="1050" dirty="0">
                <a:latin typeface="ＭＳ ゴシック" panose="020B0609070205080204" pitchFamily="49" charset="-128"/>
                <a:ea typeface="ＭＳ ゴシック" panose="020B0609070205080204" pitchFamily="49" charset="-128"/>
              </a:rPr>
              <a:t>協議会及び大阪府生涯歯科保健推進審議会の意見を聴くものとする。</a:t>
            </a:r>
          </a:p>
        </p:txBody>
      </p:sp>
      <p:sp>
        <p:nvSpPr>
          <p:cNvPr id="43" name="正方形/長方形 42"/>
          <p:cNvSpPr>
            <a:spLocks/>
          </p:cNvSpPr>
          <p:nvPr/>
        </p:nvSpPr>
        <p:spPr>
          <a:xfrm>
            <a:off x="4660940" y="3856039"/>
            <a:ext cx="1440000" cy="972000"/>
          </a:xfrm>
          <a:prstGeom prst="rect">
            <a:avLst/>
          </a:prstGeom>
          <a:solidFill>
            <a:srgbClr val="CCFFFF"/>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kumimoji="1" lang="ja-JP" altLang="en-US" sz="900" dirty="0">
              <a:solidFill>
                <a:schemeClr val="tx1"/>
              </a:solidFill>
              <a:latin typeface="ＭＳ ゴシック" panose="020B0609070205080204" pitchFamily="49" charset="-128"/>
              <a:ea typeface="ＭＳ ゴシック" panose="020B0609070205080204" pitchFamily="49" charset="-128"/>
            </a:endParaRPr>
          </a:p>
        </p:txBody>
      </p:sp>
      <p:sp>
        <p:nvSpPr>
          <p:cNvPr id="49" name="正方形/長方形 48"/>
          <p:cNvSpPr>
            <a:spLocks/>
          </p:cNvSpPr>
          <p:nvPr/>
        </p:nvSpPr>
        <p:spPr>
          <a:xfrm>
            <a:off x="6338748" y="3856039"/>
            <a:ext cx="1440000" cy="972000"/>
          </a:xfrm>
          <a:prstGeom prst="rect">
            <a:avLst/>
          </a:prstGeom>
          <a:solidFill>
            <a:srgbClr val="CCFFFF"/>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p:txBody>
      </p:sp>
      <p:sp>
        <p:nvSpPr>
          <p:cNvPr id="50" name="正方形/長方形 49"/>
          <p:cNvSpPr>
            <a:spLocks/>
          </p:cNvSpPr>
          <p:nvPr/>
        </p:nvSpPr>
        <p:spPr>
          <a:xfrm>
            <a:off x="8014338" y="3856039"/>
            <a:ext cx="1440000" cy="972000"/>
          </a:xfrm>
          <a:prstGeom prst="rect">
            <a:avLst/>
          </a:prstGeom>
          <a:solidFill>
            <a:srgbClr val="CCFFFF"/>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p:txBody>
      </p:sp>
      <p:sp>
        <p:nvSpPr>
          <p:cNvPr id="52" name="テキスト ボックス 51"/>
          <p:cNvSpPr txBox="1"/>
          <p:nvPr/>
        </p:nvSpPr>
        <p:spPr>
          <a:xfrm>
            <a:off x="1847893" y="3452668"/>
            <a:ext cx="2160000" cy="288000"/>
          </a:xfrm>
          <a:prstGeom prst="rect">
            <a:avLst/>
          </a:prstGeom>
          <a:noFill/>
        </p:spPr>
        <p:txBody>
          <a:bodyPr wrap="square" lIns="72000" tIns="72000" rIns="72000" bIns="72000" rtlCol="0" anchor="ctr">
            <a:noAutofit/>
          </a:bodyPr>
          <a:lstStyle/>
          <a:p>
            <a:r>
              <a:rPr lang="ja-JP" altLang="en-US" sz="1100" dirty="0">
                <a:latin typeface="HGP創英角ｺﾞｼｯｸUB" panose="020B0900000000000000" pitchFamily="50" charset="-128"/>
                <a:ea typeface="HGP創英角ｺﾞｼｯｸUB" panose="020B0900000000000000" pitchFamily="50" charset="-128"/>
              </a:rPr>
              <a:t>■</a:t>
            </a:r>
            <a:r>
              <a:rPr lang="ja-JP" altLang="en-US" sz="1100" dirty="0" smtClean="0">
                <a:latin typeface="HGP創英角ｺﾞｼｯｸUB" panose="020B0900000000000000" pitchFamily="50" charset="-128"/>
                <a:ea typeface="HGP創英角ｺﾞｼｯｸUB" panose="020B0900000000000000" pitchFamily="50" charset="-128"/>
              </a:rPr>
              <a:t>当該年度取組みのトピックス</a:t>
            </a:r>
            <a:endParaRPr lang="ja-JP" altLang="en-US" sz="1100" dirty="0">
              <a:latin typeface="HGP創英角ｺﾞｼｯｸUB" panose="020B0900000000000000" pitchFamily="50" charset="-128"/>
              <a:ea typeface="HGP創英角ｺﾞｼｯｸUB" panose="020B0900000000000000" pitchFamily="50" charset="-128"/>
            </a:endParaRPr>
          </a:p>
        </p:txBody>
      </p:sp>
      <p:sp>
        <p:nvSpPr>
          <p:cNvPr id="82" name="加算 81"/>
          <p:cNvSpPr/>
          <p:nvPr/>
        </p:nvSpPr>
        <p:spPr>
          <a:xfrm>
            <a:off x="4088249" y="4369073"/>
            <a:ext cx="432000" cy="432000"/>
          </a:xfrm>
          <a:prstGeom prst="mathPlus">
            <a:avLst>
              <a:gd name="adj1" fmla="val 13522"/>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テキスト ボックス 85"/>
          <p:cNvSpPr txBox="1"/>
          <p:nvPr/>
        </p:nvSpPr>
        <p:spPr>
          <a:xfrm>
            <a:off x="136384" y="173944"/>
            <a:ext cx="4824000" cy="360000"/>
          </a:xfrm>
          <a:prstGeom prst="roundRect">
            <a:avLst>
              <a:gd name="adj" fmla="val 50000"/>
            </a:avLst>
          </a:prstGeom>
          <a:solidFill>
            <a:schemeClr val="accent5">
              <a:lumMod val="50000"/>
            </a:schemeClr>
          </a:solidFill>
        </p:spPr>
        <p:txBody>
          <a:bodyPr wrap="square" lIns="72000" tIns="72000" rIns="72000" bIns="72000" rtlCol="0" anchor="ctr">
            <a:noAutofit/>
          </a:bodyPr>
          <a:lstStyle/>
          <a:p>
            <a:pPr algn="ctr"/>
            <a:r>
              <a:rPr lang="ja-JP" altLang="en-US" sz="1400" dirty="0" smtClean="0">
                <a:solidFill>
                  <a:schemeClr val="bg1"/>
                </a:solidFill>
                <a:latin typeface="HGP創英角ｺﾞｼｯｸUB" panose="020B0900000000000000" pitchFamily="50" charset="-128"/>
                <a:ea typeface="HGP創英角ｺﾞｼｯｸUB" panose="020B0900000000000000" pitchFamily="50" charset="-128"/>
              </a:rPr>
              <a:t>大阪府健康づくり</a:t>
            </a:r>
            <a:r>
              <a:rPr lang="ja-JP" altLang="en-US" sz="1400" dirty="0">
                <a:solidFill>
                  <a:schemeClr val="bg1"/>
                </a:solidFill>
                <a:latin typeface="HGP創英角ｺﾞｼｯｸUB" panose="020B0900000000000000" pitchFamily="50" charset="-128"/>
                <a:ea typeface="HGP創英角ｺﾞｼｯｸUB" panose="020B0900000000000000" pitchFamily="50" charset="-128"/>
              </a:rPr>
              <a:t>推進</a:t>
            </a:r>
            <a:r>
              <a:rPr lang="ja-JP" altLang="en-US" sz="1400" dirty="0" smtClean="0">
                <a:solidFill>
                  <a:schemeClr val="bg1"/>
                </a:solidFill>
                <a:latin typeface="HGP創英角ｺﾞｼｯｸUB" panose="020B0900000000000000" pitchFamily="50" charset="-128"/>
                <a:ea typeface="HGP創英角ｺﾞｼｯｸUB" panose="020B0900000000000000" pitchFamily="50" charset="-128"/>
              </a:rPr>
              <a:t>条例に規定する年次報告について</a:t>
            </a:r>
            <a:endParaRPr lang="ja-JP" altLang="en-US" sz="1100" dirty="0">
              <a:solidFill>
                <a:schemeClr val="bg1"/>
              </a:solidFill>
              <a:latin typeface="HGP創英角ｺﾞｼｯｸUB" panose="020B0900000000000000" pitchFamily="50" charset="-128"/>
              <a:ea typeface="HGP創英角ｺﾞｼｯｸUB" panose="020B0900000000000000" pitchFamily="50" charset="-128"/>
            </a:endParaRPr>
          </a:p>
        </p:txBody>
      </p:sp>
      <p:graphicFrame>
        <p:nvGraphicFramePr>
          <p:cNvPr id="41" name="表 40"/>
          <p:cNvGraphicFramePr>
            <a:graphicFrameLocks noGrp="1"/>
          </p:cNvGraphicFramePr>
          <p:nvPr>
            <p:extLst>
              <p:ext uri="{D42A27DB-BD31-4B8C-83A1-F6EECF244321}">
                <p14:modId xmlns:p14="http://schemas.microsoft.com/office/powerpoint/2010/main" val="3199590111"/>
              </p:ext>
            </p:extLst>
          </p:nvPr>
        </p:nvGraphicFramePr>
        <p:xfrm>
          <a:off x="4731803" y="3931986"/>
          <a:ext cx="1296000" cy="828000"/>
        </p:xfrm>
        <a:graphic>
          <a:graphicData uri="http://schemas.openxmlformats.org/drawingml/2006/table">
            <a:tbl>
              <a:tblPr firstRow="1" bandRow="1">
                <a:tableStyleId>{5940675A-B579-460E-94D1-54222C63F5DA}</a:tableStyleId>
              </a:tblPr>
              <a:tblGrid>
                <a:gridCol w="324000">
                  <a:extLst>
                    <a:ext uri="{9D8B030D-6E8A-4147-A177-3AD203B41FA5}">
                      <a16:colId xmlns:a16="http://schemas.microsoft.com/office/drawing/2014/main" val="2099004715"/>
                    </a:ext>
                  </a:extLst>
                </a:gridCol>
                <a:gridCol w="324000">
                  <a:extLst>
                    <a:ext uri="{9D8B030D-6E8A-4147-A177-3AD203B41FA5}">
                      <a16:colId xmlns:a16="http://schemas.microsoft.com/office/drawing/2014/main" val="1566491532"/>
                    </a:ext>
                  </a:extLst>
                </a:gridCol>
                <a:gridCol w="324000">
                  <a:extLst>
                    <a:ext uri="{9D8B030D-6E8A-4147-A177-3AD203B41FA5}">
                      <a16:colId xmlns:a16="http://schemas.microsoft.com/office/drawing/2014/main" val="3574543216"/>
                    </a:ext>
                  </a:extLst>
                </a:gridCol>
                <a:gridCol w="324000">
                  <a:extLst>
                    <a:ext uri="{9D8B030D-6E8A-4147-A177-3AD203B41FA5}">
                      <a16:colId xmlns:a16="http://schemas.microsoft.com/office/drawing/2014/main" val="178588408"/>
                    </a:ext>
                  </a:extLst>
                </a:gridCol>
              </a:tblGrid>
              <a:tr h="103500">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391606067"/>
                  </a:ext>
                </a:extLst>
              </a:tr>
              <a:tr h="103500">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35891016"/>
                  </a:ext>
                </a:extLst>
              </a:tr>
              <a:tr h="103500">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500233636"/>
                  </a:ext>
                </a:extLst>
              </a:tr>
              <a:tr h="103500">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263110977"/>
                  </a:ext>
                </a:extLst>
              </a:tr>
              <a:tr h="103500">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503778096"/>
                  </a:ext>
                </a:extLst>
              </a:tr>
              <a:tr h="103500">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01141180"/>
                  </a:ext>
                </a:extLst>
              </a:tr>
              <a:tr h="103500">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79201834"/>
                  </a:ext>
                </a:extLst>
              </a:tr>
              <a:tr h="103500">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182187769"/>
                  </a:ext>
                </a:extLst>
              </a:tr>
            </a:tbl>
          </a:graphicData>
        </a:graphic>
      </p:graphicFrame>
      <p:graphicFrame>
        <p:nvGraphicFramePr>
          <p:cNvPr id="44" name="表 43"/>
          <p:cNvGraphicFramePr>
            <a:graphicFrameLocks noGrp="1"/>
          </p:cNvGraphicFramePr>
          <p:nvPr>
            <p:extLst>
              <p:ext uri="{D42A27DB-BD31-4B8C-83A1-F6EECF244321}">
                <p14:modId xmlns:p14="http://schemas.microsoft.com/office/powerpoint/2010/main" val="4269095558"/>
              </p:ext>
            </p:extLst>
          </p:nvPr>
        </p:nvGraphicFramePr>
        <p:xfrm>
          <a:off x="6409611" y="3931986"/>
          <a:ext cx="1296000" cy="828000"/>
        </p:xfrm>
        <a:graphic>
          <a:graphicData uri="http://schemas.openxmlformats.org/drawingml/2006/table">
            <a:tbl>
              <a:tblPr firstRow="1" bandRow="1">
                <a:tableStyleId>{5940675A-B579-460E-94D1-54222C63F5DA}</a:tableStyleId>
              </a:tblPr>
              <a:tblGrid>
                <a:gridCol w="324000">
                  <a:extLst>
                    <a:ext uri="{9D8B030D-6E8A-4147-A177-3AD203B41FA5}">
                      <a16:colId xmlns:a16="http://schemas.microsoft.com/office/drawing/2014/main" val="2099004715"/>
                    </a:ext>
                  </a:extLst>
                </a:gridCol>
                <a:gridCol w="324000">
                  <a:extLst>
                    <a:ext uri="{9D8B030D-6E8A-4147-A177-3AD203B41FA5}">
                      <a16:colId xmlns:a16="http://schemas.microsoft.com/office/drawing/2014/main" val="1566491532"/>
                    </a:ext>
                  </a:extLst>
                </a:gridCol>
                <a:gridCol w="324000">
                  <a:extLst>
                    <a:ext uri="{9D8B030D-6E8A-4147-A177-3AD203B41FA5}">
                      <a16:colId xmlns:a16="http://schemas.microsoft.com/office/drawing/2014/main" val="3574543216"/>
                    </a:ext>
                  </a:extLst>
                </a:gridCol>
                <a:gridCol w="324000">
                  <a:extLst>
                    <a:ext uri="{9D8B030D-6E8A-4147-A177-3AD203B41FA5}">
                      <a16:colId xmlns:a16="http://schemas.microsoft.com/office/drawing/2014/main" val="178588408"/>
                    </a:ext>
                  </a:extLst>
                </a:gridCol>
              </a:tblGrid>
              <a:tr h="103500">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391606067"/>
                  </a:ext>
                </a:extLst>
              </a:tr>
              <a:tr h="103500">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35891016"/>
                  </a:ext>
                </a:extLst>
              </a:tr>
              <a:tr h="103500">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500233636"/>
                  </a:ext>
                </a:extLst>
              </a:tr>
              <a:tr h="103500">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263110977"/>
                  </a:ext>
                </a:extLst>
              </a:tr>
              <a:tr h="103500">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503778096"/>
                  </a:ext>
                </a:extLst>
              </a:tr>
              <a:tr h="103500">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01141180"/>
                  </a:ext>
                </a:extLst>
              </a:tr>
              <a:tr h="103500">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79201834"/>
                  </a:ext>
                </a:extLst>
              </a:tr>
              <a:tr h="103500">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182187769"/>
                  </a:ext>
                </a:extLst>
              </a:tr>
            </a:tbl>
          </a:graphicData>
        </a:graphic>
      </p:graphicFrame>
      <p:graphicFrame>
        <p:nvGraphicFramePr>
          <p:cNvPr id="45" name="表 44"/>
          <p:cNvGraphicFramePr>
            <a:graphicFrameLocks noGrp="1"/>
          </p:cNvGraphicFramePr>
          <p:nvPr>
            <p:extLst>
              <p:ext uri="{D42A27DB-BD31-4B8C-83A1-F6EECF244321}">
                <p14:modId xmlns:p14="http://schemas.microsoft.com/office/powerpoint/2010/main" val="2806018203"/>
              </p:ext>
            </p:extLst>
          </p:nvPr>
        </p:nvGraphicFramePr>
        <p:xfrm>
          <a:off x="8085201" y="3931986"/>
          <a:ext cx="1296000" cy="828000"/>
        </p:xfrm>
        <a:graphic>
          <a:graphicData uri="http://schemas.openxmlformats.org/drawingml/2006/table">
            <a:tbl>
              <a:tblPr firstRow="1" bandRow="1">
                <a:tableStyleId>{5940675A-B579-460E-94D1-54222C63F5DA}</a:tableStyleId>
              </a:tblPr>
              <a:tblGrid>
                <a:gridCol w="324000">
                  <a:extLst>
                    <a:ext uri="{9D8B030D-6E8A-4147-A177-3AD203B41FA5}">
                      <a16:colId xmlns:a16="http://schemas.microsoft.com/office/drawing/2014/main" val="2099004715"/>
                    </a:ext>
                  </a:extLst>
                </a:gridCol>
                <a:gridCol w="324000">
                  <a:extLst>
                    <a:ext uri="{9D8B030D-6E8A-4147-A177-3AD203B41FA5}">
                      <a16:colId xmlns:a16="http://schemas.microsoft.com/office/drawing/2014/main" val="1566491532"/>
                    </a:ext>
                  </a:extLst>
                </a:gridCol>
                <a:gridCol w="324000">
                  <a:extLst>
                    <a:ext uri="{9D8B030D-6E8A-4147-A177-3AD203B41FA5}">
                      <a16:colId xmlns:a16="http://schemas.microsoft.com/office/drawing/2014/main" val="3574543216"/>
                    </a:ext>
                  </a:extLst>
                </a:gridCol>
                <a:gridCol w="324000">
                  <a:extLst>
                    <a:ext uri="{9D8B030D-6E8A-4147-A177-3AD203B41FA5}">
                      <a16:colId xmlns:a16="http://schemas.microsoft.com/office/drawing/2014/main" val="178588408"/>
                    </a:ext>
                  </a:extLst>
                </a:gridCol>
              </a:tblGrid>
              <a:tr h="103500">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391606067"/>
                  </a:ext>
                </a:extLst>
              </a:tr>
              <a:tr h="103500">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35891016"/>
                  </a:ext>
                </a:extLst>
              </a:tr>
              <a:tr h="103500">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500233636"/>
                  </a:ext>
                </a:extLst>
              </a:tr>
              <a:tr h="103500">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263110977"/>
                  </a:ext>
                </a:extLst>
              </a:tr>
              <a:tr h="103500">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503778096"/>
                  </a:ext>
                </a:extLst>
              </a:tr>
              <a:tr h="103500">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01141180"/>
                  </a:ext>
                </a:extLst>
              </a:tr>
              <a:tr h="103500">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79201834"/>
                  </a:ext>
                </a:extLst>
              </a:tr>
              <a:tr h="103500">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tc>
                  <a:txBody>
                    <a:bodyPr/>
                    <a:lstStyle/>
                    <a:p>
                      <a:endParaRPr kumimoji="1" lang="ja-JP" altLang="en-US" sz="200" dirty="0">
                        <a:latin typeface="ＭＳ ゴシック" panose="020B0609070205080204" pitchFamily="49" charset="-128"/>
                        <a:ea typeface="ＭＳ ゴシック" panose="020B0609070205080204" pitchFamily="49" charset="-128"/>
                      </a:endParaRPr>
                    </a:p>
                  </a:txBody>
                  <a:tcPr marL="0" marR="0" marT="0" marB="0">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182187769"/>
                  </a:ext>
                </a:extLst>
              </a:tr>
            </a:tbl>
          </a:graphicData>
        </a:graphic>
      </p:graphicFrame>
      <p:sp>
        <p:nvSpPr>
          <p:cNvPr id="48" name="正方形/長方形 47"/>
          <p:cNvSpPr>
            <a:spLocks/>
          </p:cNvSpPr>
          <p:nvPr/>
        </p:nvSpPr>
        <p:spPr>
          <a:xfrm>
            <a:off x="4660940" y="4052523"/>
            <a:ext cx="1440000" cy="576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zh-TW" altLang="en-US" sz="1100" dirty="0" smtClean="0">
                <a:solidFill>
                  <a:schemeClr val="tx1"/>
                </a:solidFill>
                <a:latin typeface="ＭＳ ゴシック" panose="020B0609070205080204" pitchFamily="49" charset="-128"/>
                <a:ea typeface="ＭＳ ゴシック" panose="020B0609070205080204" pitchFamily="49" charset="-128"/>
              </a:rPr>
              <a:t>健康</a:t>
            </a:r>
            <a:r>
              <a:rPr kumimoji="1" lang="zh-TW" altLang="en-US" sz="1100" dirty="0">
                <a:solidFill>
                  <a:schemeClr val="tx1"/>
                </a:solidFill>
                <a:latin typeface="ＭＳ ゴシック" panose="020B0609070205080204" pitchFamily="49" charset="-128"/>
                <a:ea typeface="ＭＳ ゴシック" panose="020B0609070205080204" pitchFamily="49" charset="-128"/>
              </a:rPr>
              <a:t>増進</a:t>
            </a:r>
            <a:r>
              <a:rPr kumimoji="1" lang="zh-TW" altLang="en-US" sz="1100" dirty="0" smtClean="0">
                <a:solidFill>
                  <a:schemeClr val="tx1"/>
                </a:solidFill>
                <a:latin typeface="ＭＳ ゴシック" panose="020B0609070205080204" pitchFamily="49" charset="-128"/>
                <a:ea typeface="ＭＳ ゴシック" panose="020B0609070205080204" pitchFamily="49" charset="-128"/>
              </a:rPr>
              <a:t>計画</a:t>
            </a: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に</a:t>
            </a:r>
            <a:endParaRPr kumimoji="1" lang="en-US" altLang="ja-JP" sz="1100"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掲げる数値目標の</a:t>
            </a:r>
            <a:endParaRPr kumimoji="1" lang="en-US" altLang="ja-JP" sz="1100"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達成状況一覧</a:t>
            </a:r>
            <a:endParaRPr kumimoji="1" lang="ja-JP" altLang="en-US" sz="900" dirty="0">
              <a:solidFill>
                <a:schemeClr val="tx1"/>
              </a:solidFill>
              <a:latin typeface="ＭＳ ゴシック" panose="020B0609070205080204" pitchFamily="49" charset="-128"/>
              <a:ea typeface="ＭＳ ゴシック" panose="020B0609070205080204" pitchFamily="49" charset="-128"/>
            </a:endParaRPr>
          </a:p>
        </p:txBody>
      </p:sp>
      <p:sp>
        <p:nvSpPr>
          <p:cNvPr id="68" name="正方形/長方形 67"/>
          <p:cNvSpPr>
            <a:spLocks/>
          </p:cNvSpPr>
          <p:nvPr/>
        </p:nvSpPr>
        <p:spPr>
          <a:xfrm>
            <a:off x="6338748" y="4052523"/>
            <a:ext cx="1440000" cy="576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zh-TW" altLang="en-US" sz="1100" dirty="0" smtClean="0">
                <a:solidFill>
                  <a:schemeClr val="tx1"/>
                </a:solidFill>
                <a:latin typeface="ＭＳ ゴシック" panose="020B0609070205080204" pitchFamily="49" charset="-128"/>
                <a:ea typeface="ＭＳ ゴシック" panose="020B0609070205080204" pitchFamily="49" charset="-128"/>
              </a:rPr>
              <a:t>歯科口腔保健計画</a:t>
            </a: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に</a:t>
            </a:r>
            <a:endParaRPr kumimoji="1" lang="en-US" altLang="ja-JP" sz="1100"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掲げる数値</a:t>
            </a:r>
            <a:r>
              <a:rPr kumimoji="1" lang="ja-JP" altLang="en-US" sz="1100" dirty="0">
                <a:solidFill>
                  <a:schemeClr val="tx1"/>
                </a:solidFill>
                <a:latin typeface="ＭＳ ゴシック" panose="020B0609070205080204" pitchFamily="49" charset="-128"/>
                <a:ea typeface="ＭＳ ゴシック" panose="020B0609070205080204" pitchFamily="49" charset="-128"/>
              </a:rPr>
              <a:t>目標</a:t>
            </a: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の</a:t>
            </a:r>
            <a:endParaRPr kumimoji="1" lang="en-US" altLang="ja-JP" sz="1100"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達成</a:t>
            </a:r>
            <a:r>
              <a:rPr kumimoji="1" lang="ja-JP" altLang="en-US" sz="1100" dirty="0">
                <a:solidFill>
                  <a:schemeClr val="tx1"/>
                </a:solidFill>
                <a:latin typeface="ＭＳ ゴシック" panose="020B0609070205080204" pitchFamily="49" charset="-128"/>
                <a:ea typeface="ＭＳ ゴシック" panose="020B0609070205080204" pitchFamily="49" charset="-128"/>
              </a:rPr>
              <a:t>状況一覧</a:t>
            </a:r>
          </a:p>
        </p:txBody>
      </p:sp>
      <p:sp>
        <p:nvSpPr>
          <p:cNvPr id="69" name="正方形/長方形 68"/>
          <p:cNvSpPr>
            <a:spLocks/>
          </p:cNvSpPr>
          <p:nvPr/>
        </p:nvSpPr>
        <p:spPr>
          <a:xfrm>
            <a:off x="8014338" y="4052523"/>
            <a:ext cx="1440000" cy="576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zh-TW" altLang="en-US" sz="1100" dirty="0" smtClean="0">
                <a:solidFill>
                  <a:schemeClr val="tx1"/>
                </a:solidFill>
                <a:latin typeface="ＭＳ ゴシック" panose="020B0609070205080204" pitchFamily="49" charset="-128"/>
                <a:ea typeface="ＭＳ ゴシック" panose="020B0609070205080204" pitchFamily="49" charset="-128"/>
              </a:rPr>
              <a:t>食育推進計画</a:t>
            </a: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に</a:t>
            </a:r>
            <a:endParaRPr kumimoji="1" lang="en-US" altLang="ja-JP" sz="1100"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掲げる数値</a:t>
            </a:r>
            <a:r>
              <a:rPr kumimoji="1" lang="ja-JP" altLang="en-US" sz="1100" dirty="0">
                <a:solidFill>
                  <a:schemeClr val="tx1"/>
                </a:solidFill>
                <a:latin typeface="ＭＳ ゴシック" panose="020B0609070205080204" pitchFamily="49" charset="-128"/>
                <a:ea typeface="ＭＳ ゴシック" panose="020B0609070205080204" pitchFamily="49" charset="-128"/>
              </a:rPr>
              <a:t>目標</a:t>
            </a: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の</a:t>
            </a:r>
            <a:endParaRPr kumimoji="1" lang="en-US" altLang="ja-JP" sz="1100"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達成</a:t>
            </a:r>
            <a:r>
              <a:rPr kumimoji="1" lang="ja-JP" altLang="en-US" sz="1100" dirty="0">
                <a:solidFill>
                  <a:schemeClr val="tx1"/>
                </a:solidFill>
                <a:latin typeface="ＭＳ ゴシック" panose="020B0609070205080204" pitchFamily="49" charset="-128"/>
                <a:ea typeface="ＭＳ ゴシック" panose="020B0609070205080204" pitchFamily="49" charset="-128"/>
              </a:rPr>
              <a:t>状況一覧</a:t>
            </a:r>
          </a:p>
        </p:txBody>
      </p:sp>
      <p:sp>
        <p:nvSpPr>
          <p:cNvPr id="71" name="角丸四角形 70"/>
          <p:cNvSpPr/>
          <p:nvPr/>
        </p:nvSpPr>
        <p:spPr>
          <a:xfrm>
            <a:off x="283187" y="1238231"/>
            <a:ext cx="9360000" cy="1440000"/>
          </a:xfrm>
          <a:prstGeom prst="roundRect">
            <a:avLst>
              <a:gd name="adj" fmla="val 4615"/>
            </a:avLst>
          </a:prstGeom>
          <a:noFill/>
          <a:ln w="12700">
            <a:solidFill>
              <a:schemeClr val="bg2">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テキスト ボックス 71"/>
          <p:cNvSpPr txBox="1"/>
          <p:nvPr/>
        </p:nvSpPr>
        <p:spPr>
          <a:xfrm>
            <a:off x="231923" y="652143"/>
            <a:ext cx="9432000" cy="576000"/>
          </a:xfrm>
          <a:prstGeom prst="rect">
            <a:avLst/>
          </a:prstGeom>
          <a:noFill/>
        </p:spPr>
        <p:txBody>
          <a:bodyPr wrap="square" lIns="72000" tIns="72000" rIns="72000" bIns="72000" rtlCol="0" anchor="t">
            <a:noAutofit/>
          </a:bodyPr>
          <a:lstStyle/>
          <a:p>
            <a:r>
              <a:rPr lang="ja-JP" altLang="en-US" sz="1100" dirty="0" smtClean="0">
                <a:latin typeface="ＭＳ ゴシック" panose="020B0609070205080204" pitchFamily="49" charset="-128"/>
                <a:ea typeface="ＭＳ ゴシック" panose="020B0609070205080204" pitchFamily="49" charset="-128"/>
              </a:rPr>
              <a:t>　平成</a:t>
            </a:r>
            <a:r>
              <a:rPr lang="en-US" altLang="ja-JP" sz="1100" dirty="0" smtClean="0">
                <a:latin typeface="ＭＳ ゴシック" panose="020B0609070205080204" pitchFamily="49" charset="-128"/>
                <a:ea typeface="ＭＳ ゴシック" panose="020B0609070205080204" pitchFamily="49" charset="-128"/>
              </a:rPr>
              <a:t>30</a:t>
            </a:r>
            <a:r>
              <a:rPr lang="ja-JP" altLang="en-US" sz="1100" dirty="0" smtClean="0">
                <a:latin typeface="ＭＳ ゴシック" panose="020B0609070205080204" pitchFamily="49" charset="-128"/>
                <a:ea typeface="ＭＳ ゴシック" panose="020B0609070205080204" pitchFamily="49" charset="-128"/>
              </a:rPr>
              <a:t>年</a:t>
            </a:r>
            <a:r>
              <a:rPr lang="en-US" altLang="ja-JP" sz="1100" dirty="0" smtClean="0">
                <a:latin typeface="ＭＳ ゴシック" panose="020B0609070205080204" pitchFamily="49" charset="-128"/>
                <a:ea typeface="ＭＳ ゴシック" panose="020B0609070205080204" pitchFamily="49" charset="-128"/>
              </a:rPr>
              <a:t>10</a:t>
            </a:r>
            <a:r>
              <a:rPr lang="ja-JP" altLang="en-US" sz="1100" dirty="0" smtClean="0">
                <a:latin typeface="ＭＳ ゴシック" panose="020B0609070205080204" pitchFamily="49" charset="-128"/>
                <a:ea typeface="ＭＳ ゴシック" panose="020B0609070205080204" pitchFamily="49" charset="-128"/>
              </a:rPr>
              <a:t>月に制定した「大阪府健康づくり推進条例」では、健康づくり関連３計画（健康増進計画／歯科口腔保健計画／食育推進計画）に定める健康づくりの目標達成状況及び施策実施状況について、年次報告書を作成し公表することを規定しています。</a:t>
            </a:r>
            <a:endParaRPr lang="ja-JP" altLang="en-US" sz="1100" dirty="0">
              <a:latin typeface="ＭＳ ゴシック" panose="020B0609070205080204" pitchFamily="49" charset="-128"/>
              <a:ea typeface="ＭＳ ゴシック" panose="020B0609070205080204" pitchFamily="49" charset="-128"/>
            </a:endParaRPr>
          </a:p>
        </p:txBody>
      </p:sp>
      <p:sp>
        <p:nvSpPr>
          <p:cNvPr id="73" name="テキスト ボックス 72"/>
          <p:cNvSpPr txBox="1"/>
          <p:nvPr/>
        </p:nvSpPr>
        <p:spPr>
          <a:xfrm>
            <a:off x="231922" y="2889643"/>
            <a:ext cx="9432000" cy="576000"/>
          </a:xfrm>
          <a:prstGeom prst="rect">
            <a:avLst/>
          </a:prstGeom>
          <a:noFill/>
        </p:spPr>
        <p:txBody>
          <a:bodyPr wrap="square" lIns="72000" tIns="72000" rIns="72000" bIns="72000" rtlCol="0" anchor="t">
            <a:noAutofit/>
          </a:bodyPr>
          <a:lstStyle/>
          <a:p>
            <a:r>
              <a:rPr lang="ja-JP" altLang="en-US" sz="1100" dirty="0" smtClean="0">
                <a:latin typeface="ＭＳ ゴシック" panose="020B0609070205080204" pitchFamily="49" charset="-128"/>
                <a:ea typeface="ＭＳ ゴシック" panose="020B0609070205080204" pitchFamily="49" charset="-128"/>
              </a:rPr>
              <a:t>　３計画の各審議会において議題として提出し審議・承認された進捗管理票を年次報告書としてまとめます。なお、各審議会で進捗管理票に対し意見があった場合は、その意見を反映させたうえで作成します。</a:t>
            </a:r>
            <a:endParaRPr lang="ja-JP" altLang="en-US" sz="1100" dirty="0">
              <a:latin typeface="ＭＳ ゴシック" panose="020B0609070205080204" pitchFamily="49" charset="-128"/>
              <a:ea typeface="ＭＳ ゴシック" panose="020B0609070205080204" pitchFamily="49" charset="-128"/>
            </a:endParaRPr>
          </a:p>
        </p:txBody>
      </p:sp>
      <p:sp>
        <p:nvSpPr>
          <p:cNvPr id="74" name="正方形/長方形 73"/>
          <p:cNvSpPr>
            <a:spLocks/>
          </p:cNvSpPr>
          <p:nvPr/>
        </p:nvSpPr>
        <p:spPr>
          <a:xfrm>
            <a:off x="1912304" y="3755750"/>
            <a:ext cx="2160000" cy="1656000"/>
          </a:xfrm>
          <a:prstGeom prst="rect">
            <a:avLst/>
          </a:prstGeom>
          <a:solidFill>
            <a:srgbClr val="CCFFFF"/>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令和元年度健康づくりに</a:t>
            </a:r>
            <a:endParaRPr kumimoji="1" lang="en-US" altLang="ja-JP" sz="1100"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smtClean="0">
                <a:solidFill>
                  <a:schemeClr val="tx1"/>
                </a:solidFill>
                <a:latin typeface="ＭＳ ゴシック" panose="020B0609070205080204" pitchFamily="49" charset="-128"/>
                <a:ea typeface="ＭＳ ゴシック" panose="020B0609070205080204" pitchFamily="49" charset="-128"/>
              </a:rPr>
              <a:t>関する主なトピックス</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p:txBody>
      </p:sp>
      <p:sp>
        <p:nvSpPr>
          <p:cNvPr id="75" name="角丸四角形 74"/>
          <p:cNvSpPr>
            <a:spLocks/>
          </p:cNvSpPr>
          <p:nvPr/>
        </p:nvSpPr>
        <p:spPr>
          <a:xfrm>
            <a:off x="2002416" y="4248323"/>
            <a:ext cx="972000" cy="1080000"/>
          </a:xfrm>
          <a:prstGeom prst="roundRect">
            <a:avLst>
              <a:gd name="adj" fmla="val 4853"/>
            </a:avLst>
          </a:prstGeom>
          <a:solidFill>
            <a:schemeClr val="bg1"/>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・・について</a:t>
            </a:r>
            <a:endParaRPr kumimoji="1" lang="en-US" altLang="ja-JP" sz="900" dirty="0" smtClean="0">
              <a:solidFill>
                <a:schemeClr val="tx1"/>
              </a:solidFill>
              <a:latin typeface="ＭＳ ゴシック" panose="020B0609070205080204" pitchFamily="49" charset="-128"/>
              <a:ea typeface="ＭＳ ゴシック" panose="020B0609070205080204" pitchFamily="49" charset="-128"/>
            </a:endParaRPr>
          </a:p>
        </p:txBody>
      </p:sp>
      <p:sp>
        <p:nvSpPr>
          <p:cNvPr id="77" name="角丸四角形 76"/>
          <p:cNvSpPr>
            <a:spLocks/>
          </p:cNvSpPr>
          <p:nvPr/>
        </p:nvSpPr>
        <p:spPr>
          <a:xfrm>
            <a:off x="3031868" y="4248323"/>
            <a:ext cx="972000" cy="1080000"/>
          </a:xfrm>
          <a:prstGeom prst="roundRect">
            <a:avLst>
              <a:gd name="adj" fmla="val 4853"/>
            </a:avLst>
          </a:prstGeom>
          <a:solidFill>
            <a:schemeClr val="bg1"/>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・・について</a:t>
            </a:r>
            <a:endParaRPr kumimoji="1" lang="en-US" altLang="ja-JP" sz="900" dirty="0" smtClean="0">
              <a:solidFill>
                <a:schemeClr val="tx1"/>
              </a:solidFill>
              <a:latin typeface="ＭＳ ゴシック" panose="020B0609070205080204" pitchFamily="49" charset="-128"/>
              <a:ea typeface="ＭＳ ゴシック" panose="020B0609070205080204" pitchFamily="49" charset="-128"/>
            </a:endParaRPr>
          </a:p>
        </p:txBody>
      </p:sp>
      <p:sp>
        <p:nvSpPr>
          <p:cNvPr id="81" name="テキスト ボックス 80"/>
          <p:cNvSpPr txBox="1"/>
          <p:nvPr/>
        </p:nvSpPr>
        <p:spPr>
          <a:xfrm>
            <a:off x="355748" y="5678146"/>
            <a:ext cx="3168000" cy="1008000"/>
          </a:xfrm>
          <a:prstGeom prst="roundRect">
            <a:avLst>
              <a:gd name="adj" fmla="val 5178"/>
            </a:avLst>
          </a:prstGeom>
          <a:solidFill>
            <a:schemeClr val="bg2">
              <a:lumMod val="90000"/>
            </a:schemeClr>
          </a:solidFill>
        </p:spPr>
        <p:txBody>
          <a:bodyPr wrap="square" lIns="72000" tIns="72000" rIns="72000" bIns="72000" rtlCol="0" anchor="ctr">
            <a:noAutofit/>
          </a:bodyPr>
          <a:lstStyle/>
          <a:p>
            <a:r>
              <a:rPr lang="ja-JP" altLang="en-US" sz="1100" u="sng" dirty="0" smtClean="0">
                <a:latin typeface="ＭＳ ゴシック" panose="020B0609070205080204" pitchFamily="49" charset="-128"/>
                <a:ea typeface="ＭＳ ゴシック" panose="020B0609070205080204" pitchFamily="49" charset="-128"/>
              </a:rPr>
              <a:t>✓ 年次報告書は府ホームページ</a:t>
            </a:r>
            <a:endParaRPr lang="en-US" altLang="ja-JP" sz="1100" u="sng" dirty="0" smtClean="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ja-JP" altLang="en-US" sz="1100" dirty="0" smtClean="0">
                <a:latin typeface="ＭＳ ゴシック" panose="020B0609070205080204" pitchFamily="49" charset="-128"/>
                <a:ea typeface="ＭＳ ゴシック" panose="020B0609070205080204" pitchFamily="49" charset="-128"/>
              </a:rPr>
              <a:t> </a:t>
            </a:r>
            <a:r>
              <a:rPr lang="ja-JP" altLang="en-US" sz="1050" u="sng" dirty="0" smtClean="0">
                <a:latin typeface="ＭＳ ゴシック" panose="020B0609070205080204" pitchFamily="49" charset="-128"/>
                <a:ea typeface="ＭＳ ゴシック" panose="020B0609070205080204" pitchFamily="49" charset="-128"/>
              </a:rPr>
              <a:t>（健康づくり推進条例ページ）</a:t>
            </a:r>
            <a:r>
              <a:rPr lang="ja-JP" altLang="en-US" sz="1100" u="sng" dirty="0" smtClean="0">
                <a:latin typeface="ＭＳ ゴシック" panose="020B0609070205080204" pitchFamily="49" charset="-128"/>
                <a:ea typeface="ＭＳ ゴシック" panose="020B0609070205080204" pitchFamily="49" charset="-128"/>
              </a:rPr>
              <a:t>に掲載・公表</a:t>
            </a:r>
            <a:endParaRPr lang="en-US" altLang="ja-JP" sz="1100" u="sng" dirty="0" smtClean="0">
              <a:latin typeface="ＭＳ ゴシック" panose="020B0609070205080204" pitchFamily="49" charset="-128"/>
              <a:ea typeface="ＭＳ ゴシック" panose="020B0609070205080204" pitchFamily="49" charset="-128"/>
            </a:endParaRPr>
          </a:p>
          <a:p>
            <a:endParaRPr lang="en-US" altLang="ja-JP" sz="500" dirty="0" smtClean="0">
              <a:latin typeface="ＭＳ ゴシック" panose="020B0609070205080204" pitchFamily="49" charset="-128"/>
              <a:ea typeface="ＭＳ ゴシック" panose="020B0609070205080204" pitchFamily="49" charset="-128"/>
            </a:endParaRPr>
          </a:p>
          <a:p>
            <a:r>
              <a:rPr lang="ja-JP" altLang="en-US" sz="1100" u="sng" dirty="0" smtClean="0">
                <a:latin typeface="ＭＳ ゴシック" panose="020B0609070205080204" pitchFamily="49" charset="-128"/>
                <a:ea typeface="ＭＳ ゴシック" panose="020B0609070205080204" pitchFamily="49" charset="-128"/>
              </a:rPr>
              <a:t>✓ 公表時期は</a:t>
            </a:r>
            <a:r>
              <a:rPr lang="en-US" altLang="ja-JP" sz="1100" u="sng" dirty="0" smtClean="0">
                <a:latin typeface="ＭＳ ゴシック" panose="020B0609070205080204" pitchFamily="49" charset="-128"/>
                <a:ea typeface="ＭＳ ゴシック" panose="020B0609070205080204" pitchFamily="49" charset="-128"/>
              </a:rPr>
              <a:t>4</a:t>
            </a:r>
            <a:r>
              <a:rPr lang="ja-JP" altLang="en-US" sz="1100" u="sng" dirty="0" smtClean="0">
                <a:latin typeface="ＭＳ ゴシック" panose="020B0609070205080204" pitchFamily="49" charset="-128"/>
                <a:ea typeface="ＭＳ ゴシック" panose="020B0609070205080204" pitchFamily="49" charset="-128"/>
              </a:rPr>
              <a:t>月～</a:t>
            </a:r>
            <a:r>
              <a:rPr lang="en-US" altLang="ja-JP" sz="1100" u="sng" dirty="0" smtClean="0">
                <a:latin typeface="ＭＳ ゴシック" panose="020B0609070205080204" pitchFamily="49" charset="-128"/>
                <a:ea typeface="ＭＳ ゴシック" panose="020B0609070205080204" pitchFamily="49" charset="-128"/>
              </a:rPr>
              <a:t>5</a:t>
            </a:r>
            <a:r>
              <a:rPr lang="ja-JP" altLang="en-US" sz="1100" u="sng" dirty="0" smtClean="0">
                <a:latin typeface="ＭＳ ゴシック" panose="020B0609070205080204" pitchFamily="49" charset="-128"/>
                <a:ea typeface="ＭＳ ゴシック" panose="020B0609070205080204" pitchFamily="49" charset="-128"/>
              </a:rPr>
              <a:t>月を予定</a:t>
            </a:r>
            <a:endParaRPr lang="en-US" altLang="ja-JP" sz="1100" u="sng" dirty="0" smtClean="0">
              <a:latin typeface="ＭＳ ゴシック" panose="020B0609070205080204" pitchFamily="49" charset="-128"/>
              <a:ea typeface="ＭＳ ゴシック" panose="020B0609070205080204" pitchFamily="49" charset="-128"/>
            </a:endParaRPr>
          </a:p>
          <a:p>
            <a:endParaRPr lang="en-US" altLang="ja-JP" sz="500" dirty="0" smtClean="0">
              <a:latin typeface="ＭＳ ゴシック" panose="020B0609070205080204" pitchFamily="49" charset="-128"/>
              <a:ea typeface="ＭＳ ゴシック" panose="020B0609070205080204" pitchFamily="49" charset="-128"/>
            </a:endParaRPr>
          </a:p>
          <a:p>
            <a:r>
              <a:rPr lang="ja-JP" altLang="en-US" sz="1100" u="sng" dirty="0" smtClean="0">
                <a:latin typeface="ＭＳ ゴシック" panose="020B0609070205080204" pitchFamily="49" charset="-128"/>
                <a:ea typeface="ＭＳ ゴシック" panose="020B0609070205080204" pitchFamily="49" charset="-128"/>
              </a:rPr>
              <a:t>✓ 公表にあたって報道提供を実施</a:t>
            </a:r>
            <a:endParaRPr lang="ja-JP" altLang="en-US" sz="1100" u="sng" dirty="0">
              <a:latin typeface="ＭＳ ゴシック" panose="020B0609070205080204" pitchFamily="49" charset="-128"/>
              <a:ea typeface="ＭＳ ゴシック" panose="020B0609070205080204" pitchFamily="49" charset="-128"/>
            </a:endParaRPr>
          </a:p>
        </p:txBody>
      </p:sp>
      <p:sp>
        <p:nvSpPr>
          <p:cNvPr id="38" name="テキスト ボックス 37"/>
          <p:cNvSpPr txBox="1"/>
          <p:nvPr/>
        </p:nvSpPr>
        <p:spPr>
          <a:xfrm>
            <a:off x="4563513" y="6030571"/>
            <a:ext cx="3528000" cy="288000"/>
          </a:xfrm>
          <a:prstGeom prst="rect">
            <a:avLst/>
          </a:prstGeom>
          <a:noFill/>
        </p:spPr>
        <p:txBody>
          <a:bodyPr wrap="square" lIns="72000" tIns="72000" rIns="72000" bIns="72000" rtlCol="0" anchor="t">
            <a:noAutofit/>
          </a:bodyPr>
          <a:lstStyle/>
          <a:p>
            <a:r>
              <a:rPr lang="en-US" altLang="ja-JP" sz="1000" dirty="0">
                <a:latin typeface="ＭＳ Ｐゴシック" panose="020B0600070205080204" pitchFamily="50" charset="-128"/>
                <a:ea typeface="ＭＳ Ｐゴシック" panose="020B0600070205080204" pitchFamily="50" charset="-128"/>
              </a:rPr>
              <a:t>※</a:t>
            </a:r>
            <a:r>
              <a:rPr lang="ja-JP" altLang="en-US" sz="1000" dirty="0" smtClean="0">
                <a:latin typeface="ＭＳ Ｐゴシック" panose="020B0600070205080204" pitchFamily="50" charset="-128"/>
                <a:ea typeface="ＭＳ Ｐゴシック" panose="020B0600070205080204" pitchFamily="50" charset="-128"/>
              </a:rPr>
              <a:t>進捗管理票の内容については、各審議会で審議・承認済み</a:t>
            </a:r>
            <a:endParaRPr lang="ja-JP" altLang="en-US" sz="1000" dirty="0">
              <a:latin typeface="ＭＳ Ｐゴシック" panose="020B0600070205080204" pitchFamily="50" charset="-128"/>
              <a:ea typeface="ＭＳ Ｐゴシック" panose="020B0600070205080204" pitchFamily="50" charset="-128"/>
            </a:endParaRPr>
          </a:p>
        </p:txBody>
      </p:sp>
      <p:sp>
        <p:nvSpPr>
          <p:cNvPr id="36" name="テキスト ボックス 1"/>
          <p:cNvSpPr txBox="1"/>
          <p:nvPr/>
        </p:nvSpPr>
        <p:spPr>
          <a:xfrm>
            <a:off x="8668839" y="164612"/>
            <a:ext cx="995083" cy="369332"/>
          </a:xfrm>
          <a:prstGeom prst="rect">
            <a:avLst/>
          </a:prstGeom>
          <a:noFill/>
          <a:ln>
            <a:solidFill>
              <a:schemeClr val="tx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dirty="0" smtClean="0">
                <a:latin typeface="Meiryo UI" panose="020B0604030504040204" pitchFamily="50" charset="-128"/>
                <a:ea typeface="Meiryo UI" panose="020B0604030504040204" pitchFamily="50" charset="-128"/>
              </a:rPr>
              <a:t>資料</a:t>
            </a:r>
            <a:r>
              <a:rPr kumimoji="1" lang="en-US" altLang="ja-JP" smtClean="0">
                <a:latin typeface="Meiryo UI" panose="020B0604030504040204" pitchFamily="50" charset="-128"/>
                <a:ea typeface="Meiryo UI" panose="020B0604030504040204" pitchFamily="50" charset="-128"/>
              </a:rPr>
              <a:t>3</a:t>
            </a: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517597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1000</TotalTime>
  <Words>156</Words>
  <PresentationFormat>A4 210 x 297 mm</PresentationFormat>
  <Paragraphs>54</Paragraphs>
  <Slides>1</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HGP創英角ｺﾞｼｯｸUB</vt:lpstr>
      <vt:lpstr>Meiryo UI</vt:lpstr>
      <vt:lpstr>ＭＳ Ｐゴシック</vt:lpstr>
      <vt:lpstr>ＭＳ ゴシック</vt:lpstr>
      <vt:lpstr>游ゴシック</vt:lpstr>
      <vt:lpstr>游ゴシック Light</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2020-03-12T10:01:27Z</cp:lastPrinted>
  <dcterms:created xsi:type="dcterms:W3CDTF">2019-12-18T01:35:02Z</dcterms:created>
  <dcterms:modified xsi:type="dcterms:W3CDTF">2020-03-17T05:48:03Z</dcterms:modified>
</cp:coreProperties>
</file>