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24" r:id="rId2"/>
    <p:sldId id="314" r:id="rId3"/>
    <p:sldId id="289" r:id="rId4"/>
    <p:sldId id="269" r:id="rId5"/>
    <p:sldId id="291" r:id="rId6"/>
    <p:sldId id="292" r:id="rId7"/>
    <p:sldId id="293" r:id="rId8"/>
    <p:sldId id="294" r:id="rId9"/>
    <p:sldId id="304" r:id="rId10"/>
    <p:sldId id="296" r:id="rId11"/>
    <p:sldId id="297" r:id="rId12"/>
    <p:sldId id="298" r:id="rId13"/>
    <p:sldId id="300" r:id="rId14"/>
    <p:sldId id="317" r:id="rId15"/>
    <p:sldId id="301"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1" autoAdjust="0"/>
    <p:restoredTop sz="94660"/>
  </p:normalViewPr>
  <p:slideViewPr>
    <p:cSldViewPr snapToGrid="0">
      <p:cViewPr varScale="1">
        <p:scale>
          <a:sx n="71" d="100"/>
          <a:sy n="71" d="100"/>
        </p:scale>
        <p:origin x="1374"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487987"/>
            <a:ext cx="9906000" cy="1224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次大阪府</a:t>
            </a:r>
            <a:r>
              <a:rPr kumimoji="1" lang="ja-JP" altLang="en-US" sz="2400" b="1" dirty="0" smtClean="0">
                <a:solidFill>
                  <a:schemeClr val="tx1"/>
                </a:solidFill>
                <a:latin typeface="Meiryo UI" panose="020B0604030504040204" pitchFamily="50" charset="-128"/>
                <a:ea typeface="Meiryo UI" panose="020B0604030504040204" pitchFamily="50" charset="-128"/>
              </a:rPr>
              <a:t>食育推進計画 </a:t>
            </a: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令和元年度 進捗状況について</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068600"/>
            <a:ext cx="9288000" cy="288000"/>
          </a:xfrm>
          <a:prstGeom prst="rect">
            <a:avLst/>
          </a:prstGeom>
        </p:spPr>
        <p:txBody>
          <a:bodyPr wrap="square" lIns="36000" tIns="72000" rIns="36000" bIns="36000">
            <a:noAutofit/>
          </a:bodyPr>
          <a:lstStyle/>
          <a:p>
            <a:pPr algn="ctr"/>
            <a:r>
              <a:rPr lang="ja-JP" altLang="en-US" sz="2000" b="1" dirty="0" smtClean="0">
                <a:latin typeface="Meiryo UI" panose="020B0604030504040204" pitchFamily="50" charset="-128"/>
                <a:ea typeface="Meiryo UI" panose="020B0604030504040204" pitchFamily="50" charset="-128"/>
              </a:rPr>
              <a:t>大阪府健康医療部健康推進室健康づくり課</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054788" y="215153"/>
            <a:ext cx="995083" cy="369332"/>
          </a:xfrm>
          <a:prstGeom prst="rect">
            <a:avLst/>
          </a:prstGeom>
          <a:no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資料１</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3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smtClean="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235492"/>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smtClean="0">
                <a:solidFill>
                  <a:schemeClr val="bg1"/>
                </a:solidFill>
                <a:latin typeface="游ゴシック" panose="020B0400000000000000" pitchFamily="50" charset="-128"/>
                <a:ea typeface="游ゴシック" panose="020B0400000000000000" pitchFamily="50" charset="-128"/>
              </a:rPr>
              <a:t>生産</a:t>
            </a:r>
            <a:r>
              <a:rPr lang="ja-JP" altLang="en-US" sz="2000" b="1" dirty="0">
                <a:solidFill>
                  <a:schemeClr val="bg1"/>
                </a:solidFill>
                <a:latin typeface="游ゴシック" panose="020B0400000000000000" pitchFamily="50" charset="-128"/>
                <a:ea typeface="游ゴシック" panose="020B0400000000000000" pitchFamily="50" charset="-128"/>
              </a:rPr>
              <a:t>から消費までを通した食育の</a:t>
            </a:r>
            <a:r>
              <a:rPr lang="ja-JP" altLang="en-US" sz="2000" b="1" dirty="0" smtClean="0">
                <a:solidFill>
                  <a:schemeClr val="bg1"/>
                </a:solidFill>
                <a:latin typeface="游ゴシック" panose="020B0400000000000000" pitchFamily="50" charset="-128"/>
                <a:ea typeface="游ゴシック" panose="020B0400000000000000" pitchFamily="50" charset="-128"/>
              </a:rPr>
              <a:t>推進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45</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a:t>
            </a:r>
            <a:r>
              <a:rPr lang="ja-JP" altLang="ja-JP" sz="1200" b="1" kern="100" dirty="0" smtClean="0">
                <a:latin typeface="+mn-ea"/>
                <a:cs typeface="Times New Roman" panose="02020603050405020304" pitchFamily="18" charset="0"/>
              </a:rPr>
              <a:t>利用する</a:t>
            </a:r>
            <a:r>
              <a:rPr lang="ja-JP" altLang="ja-JP" sz="1200" b="1" kern="100" dirty="0">
                <a:latin typeface="+mn-ea"/>
                <a:cs typeface="Times New Roman" panose="02020603050405020304" pitchFamily="18" charset="0"/>
              </a:rPr>
              <a:t>とともに、食品ロスの削減に主体的に取り組み、地域や家庭で受け継がれて</a:t>
            </a:r>
            <a:r>
              <a:rPr lang="ja-JP" altLang="ja-JP" sz="1200" b="1" kern="100" dirty="0" smtClean="0">
                <a:latin typeface="+mn-ea"/>
                <a:cs typeface="Times New Roman" panose="02020603050405020304" pitchFamily="18" charset="0"/>
              </a:rPr>
              <a:t>きた</a:t>
            </a:r>
            <a:r>
              <a:rPr lang="ja-JP" altLang="ja-JP" sz="1200" b="1" kern="100" dirty="0">
                <a:latin typeface="+mn-ea"/>
                <a:cs typeface="Times New Roman" panose="02020603050405020304" pitchFamily="18" charset="0"/>
              </a:rPr>
              <a:t>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176891358"/>
              </p:ext>
            </p:extLst>
          </p:nvPr>
        </p:nvGraphicFramePr>
        <p:xfrm>
          <a:off x="723000" y="1414045"/>
          <a:ext cx="8460000" cy="1778532"/>
        </p:xfrm>
        <a:graphic>
          <a:graphicData uri="http://schemas.openxmlformats.org/drawingml/2006/table">
            <a:tbl>
              <a:tblPr firstRow="1" firstCol="1" bandRow="1"/>
              <a:tblGrid>
                <a:gridCol w="526827">
                  <a:extLst>
                    <a:ext uri="{9D8B030D-6E8A-4147-A177-3AD203B41FA5}">
                      <a16:colId xmlns:a16="http://schemas.microsoft.com/office/drawing/2014/main" val="2164378908"/>
                    </a:ext>
                  </a:extLst>
                </a:gridCol>
                <a:gridCol w="1402966">
                  <a:extLst>
                    <a:ext uri="{9D8B030D-6E8A-4147-A177-3AD203B41FA5}">
                      <a16:colId xmlns:a16="http://schemas.microsoft.com/office/drawing/2014/main" val="792606200"/>
                    </a:ext>
                  </a:extLst>
                </a:gridCol>
                <a:gridCol w="2085930">
                  <a:extLst>
                    <a:ext uri="{9D8B030D-6E8A-4147-A177-3AD203B41FA5}">
                      <a16:colId xmlns:a16="http://schemas.microsoft.com/office/drawing/2014/main" val="1299391930"/>
                    </a:ext>
                  </a:extLst>
                </a:gridCol>
                <a:gridCol w="2183366">
                  <a:extLst>
                    <a:ext uri="{9D8B030D-6E8A-4147-A177-3AD203B41FA5}">
                      <a16:colId xmlns:a16="http://schemas.microsoft.com/office/drawing/2014/main" val="2282382137"/>
                    </a:ext>
                  </a:extLst>
                </a:gridCol>
                <a:gridCol w="2260911">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smtClean="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a:t>
                      </a:r>
                      <a:r>
                        <a:rPr lang="ja-JP" sz="1200" b="1" kern="100" spc="-10" dirty="0" smtClean="0">
                          <a:solidFill>
                            <a:srgbClr val="000000"/>
                          </a:solidFill>
                          <a:effectLst/>
                          <a:latin typeface="+mn-ea"/>
                          <a:ea typeface="+mn-ea"/>
                          <a:cs typeface="Times New Roman" panose="02020603050405020304" pitchFamily="18" charset="0"/>
                        </a:rPr>
                        <a:t>ついて</a:t>
                      </a:r>
                      <a:endParaRPr lang="en-US" altLang="ja-JP" sz="1200" b="1" kern="100" spc="-10" dirty="0" smtClean="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smtClean="0">
                          <a:solidFill>
                            <a:srgbClr val="000000"/>
                          </a:solidFill>
                          <a:effectLst/>
                          <a:latin typeface="+mn-ea"/>
                          <a:ea typeface="+mn-ea"/>
                          <a:cs typeface="Times New Roman" panose="02020603050405020304" pitchFamily="18" charset="0"/>
                        </a:rPr>
                        <a:t>学びます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大阪産（もん）に触れる</a:t>
                      </a:r>
                      <a:r>
                        <a:rPr lang="ja-JP" sz="1200" b="1" kern="100" spc="-10" dirty="0" smtClean="0">
                          <a:solidFill>
                            <a:srgbClr val="000000"/>
                          </a:solidFill>
                          <a:effectLst/>
                          <a:latin typeface="+mn-ea"/>
                          <a:ea typeface="+mn-ea"/>
                          <a:cs typeface="Times New Roman" panose="02020603050405020304" pitchFamily="18" charset="0"/>
                        </a:rPr>
                        <a:t>機会に参加</a:t>
                      </a:r>
                      <a:r>
                        <a:rPr lang="ja-JP" sz="1200" b="1" kern="100" spc="-10" dirty="0">
                          <a:solidFill>
                            <a:srgbClr val="000000"/>
                          </a:solidFill>
                          <a:effectLst/>
                          <a:latin typeface="+mn-ea"/>
                          <a:ea typeface="+mn-ea"/>
                          <a:cs typeface="Times New Roman" panose="02020603050405020304" pitchFamily="18" charset="0"/>
                        </a:rPr>
                        <a:t>し、積極的に利用</a:t>
                      </a:r>
                      <a:r>
                        <a:rPr lang="ja-JP" sz="1200" b="1" kern="100" spc="-10" dirty="0" smtClean="0">
                          <a:solidFill>
                            <a:srgbClr val="000000"/>
                          </a:solidFill>
                          <a:effectLst/>
                          <a:latin typeface="+mn-ea"/>
                          <a:ea typeface="+mn-ea"/>
                          <a:cs typeface="Times New Roman" panose="02020603050405020304" pitchFamily="18" charset="0"/>
                        </a:rPr>
                        <a:t>します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72999" y="72226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78148"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45033741"/>
              </p:ext>
            </p:extLst>
          </p:nvPr>
        </p:nvGraphicFramePr>
        <p:xfrm>
          <a:off x="715802" y="3502670"/>
          <a:ext cx="8474397" cy="1343494"/>
        </p:xfrm>
        <a:graphic>
          <a:graphicData uri="http://schemas.openxmlformats.org/drawingml/2006/table">
            <a:tbl>
              <a:tblPr firstRow="1" firstCol="1" bandRow="1">
                <a:tableStyleId>{5C22544A-7EE6-4342-B048-85BDC9FD1C3A}</a:tableStyleId>
              </a:tblPr>
              <a:tblGrid>
                <a:gridCol w="255528">
                  <a:extLst>
                    <a:ext uri="{9D8B030D-6E8A-4147-A177-3AD203B41FA5}">
                      <a16:colId xmlns:a16="http://schemas.microsoft.com/office/drawing/2014/main" val="20000"/>
                    </a:ext>
                  </a:extLst>
                </a:gridCol>
                <a:gridCol w="3318692">
                  <a:extLst>
                    <a:ext uri="{9D8B030D-6E8A-4147-A177-3AD203B41FA5}">
                      <a16:colId xmlns:a16="http://schemas.microsoft.com/office/drawing/2014/main" val="20001"/>
                    </a:ext>
                  </a:extLst>
                </a:gridCol>
                <a:gridCol w="1624874">
                  <a:extLst>
                    <a:ext uri="{9D8B030D-6E8A-4147-A177-3AD203B41FA5}">
                      <a16:colId xmlns:a16="http://schemas.microsoft.com/office/drawing/2014/main" val="20003"/>
                    </a:ext>
                  </a:extLst>
                </a:gridCol>
                <a:gridCol w="1670007">
                  <a:extLst>
                    <a:ext uri="{9D8B030D-6E8A-4147-A177-3AD203B41FA5}">
                      <a16:colId xmlns:a16="http://schemas.microsoft.com/office/drawing/2014/main" val="2204503950"/>
                    </a:ext>
                  </a:extLst>
                </a:gridCol>
                <a:gridCol w="1605296">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大阪産（もん）を購入できる販売店や</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料理店の増加（大阪産（もん）ロゴマーク</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effectLst/>
                          <a:latin typeface="+mn-ea"/>
                          <a:ea typeface="+mn-ea"/>
                        </a:rPr>
                        <a:t>385</a:t>
                      </a:r>
                      <a:r>
                        <a:rPr lang="ja-JP" altLang="en-US" sz="1200" b="1" dirty="0" smtClean="0">
                          <a:effectLst/>
                          <a:latin typeface="+mn-ea"/>
                          <a:ea typeface="+mn-ea"/>
                        </a:rPr>
                        <a:t>件</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mn-ea"/>
                          <a:ea typeface="+mn-ea"/>
                          <a:cs typeface="HG丸ｺﾞｼｯｸM-PRO"/>
                        </a:rPr>
                        <a:t>475</a:t>
                      </a:r>
                      <a:r>
                        <a:rPr lang="ja-JP" altLang="en-US" sz="1200" b="1" dirty="0" smtClean="0">
                          <a:solidFill>
                            <a:schemeClr val="tx1"/>
                          </a:solidFill>
                          <a:effectLst/>
                          <a:latin typeface="+mn-ea"/>
                          <a:ea typeface="+mn-ea"/>
                          <a:cs typeface="HG丸ｺﾞｼｯｸM-PRO"/>
                        </a:rPr>
                        <a:t>件（</a:t>
                      </a:r>
                      <a:r>
                        <a:rPr lang="en-US" altLang="ja-JP" sz="1200" b="1" dirty="0" smtClean="0">
                          <a:solidFill>
                            <a:schemeClr val="tx1"/>
                          </a:solidFill>
                          <a:effectLst/>
                          <a:latin typeface="+mn-ea"/>
                          <a:ea typeface="+mn-ea"/>
                          <a:cs typeface="HG丸ｺﾞｼｯｸM-PRO"/>
                        </a:rPr>
                        <a:t>R</a:t>
                      </a:r>
                      <a:r>
                        <a:rPr lang="ja-JP" altLang="en-US" sz="1200" b="1" dirty="0" smtClean="0">
                          <a:solidFill>
                            <a:schemeClr val="tx1"/>
                          </a:solidFill>
                          <a:effectLst/>
                          <a:latin typeface="+mn-ea"/>
                          <a:ea typeface="+mn-ea"/>
                          <a:cs typeface="HG丸ｺﾞｼｯｸM-PRO"/>
                        </a:rPr>
                        <a:t>１</a:t>
                      </a:r>
                      <a:r>
                        <a:rPr lang="en-US" altLang="ja-JP" sz="1200" b="1" dirty="0" smtClean="0">
                          <a:solidFill>
                            <a:schemeClr val="tx1"/>
                          </a:solidFill>
                          <a:effectLst/>
                          <a:latin typeface="+mn-ea"/>
                          <a:ea typeface="+mn-ea"/>
                          <a:cs typeface="HG丸ｺﾞｼｯｸM-PRO"/>
                        </a:rPr>
                        <a:t>.12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530</a:t>
                      </a:r>
                      <a:r>
                        <a:rPr lang="ja-JP" altLang="en-US" sz="1200" b="1" dirty="0" smtClean="0">
                          <a:solidFill>
                            <a:srgbClr val="000000"/>
                          </a:solidFill>
                          <a:effectLst/>
                          <a:latin typeface="+mn-ea"/>
                          <a:ea typeface="+mn-ea"/>
                          <a:cs typeface="HG丸ｺﾞｼｯｸM-PRO"/>
                        </a:rPr>
                        <a:t>件</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smtClean="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郷土料理等の地域や家庭で受け継がれてきた料理や味、箸づかい等の食べ方・作法を継承し、伝えている府民の割合の増加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21.9%</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err="1" smtClean="0">
                          <a:solidFill>
                            <a:srgbClr val="000000"/>
                          </a:solidFill>
                          <a:effectLst/>
                          <a:latin typeface="+mn-ea"/>
                          <a:ea typeface="+mn-ea"/>
                        </a:rPr>
                        <a:t>ー</a:t>
                      </a:r>
                      <a:endParaRPr lang="ja-JP" altLang="en-US" sz="12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30%</a:t>
                      </a:r>
                      <a:r>
                        <a:rPr lang="ja-JP" altLang="en-US" sz="1200" b="1" dirty="0" smtClean="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4739439" cy="415498"/>
          </a:xfrm>
          <a:prstGeom prst="rect">
            <a:avLst/>
          </a:prstGeom>
        </p:spPr>
        <p:txBody>
          <a:bodyPr wrap="square">
            <a:spAutoFit/>
          </a:bodyPr>
          <a:lstStyle/>
          <a:p>
            <a:pPr marL="269240" indent="101600" algn="just">
              <a:spcAft>
                <a:spcPts val="0"/>
              </a:spcAft>
            </a:pPr>
            <a:r>
              <a:rPr lang="en-US" altLang="ja-JP" sz="1050" kern="100" dirty="0" smtClean="0">
                <a:solidFill>
                  <a:srgbClr val="000000"/>
                </a:solidFill>
                <a:latin typeface="+mn-ea"/>
                <a:cs typeface="Times New Roman" panose="02020603050405020304" pitchFamily="18" charset="0"/>
              </a:rPr>
              <a:t>1</a:t>
            </a:r>
            <a:r>
              <a:rPr lang="ja-JP" altLang="ja-JP" sz="1050" kern="100" dirty="0">
                <a:solidFill>
                  <a:srgbClr val="000000"/>
                </a:solidFill>
                <a:latin typeface="+mn-ea"/>
                <a:cs typeface="Times New Roman" panose="02020603050405020304" pitchFamily="18" charset="0"/>
              </a:rPr>
              <a:t>　大阪府環境農林水産部流通対策室</a:t>
            </a:r>
            <a:r>
              <a:rPr lang="ja-JP" altLang="ja-JP" sz="1050" kern="100" dirty="0" smtClean="0">
                <a:solidFill>
                  <a:srgbClr val="000000"/>
                </a:solidFill>
                <a:latin typeface="+mn-ea"/>
                <a:cs typeface="Times New Roman" panose="02020603050405020304" pitchFamily="18" charset="0"/>
              </a:rPr>
              <a:t>調べ</a:t>
            </a:r>
            <a:endParaRPr lang="en-US" altLang="ja-JP" sz="1050" kern="100" dirty="0" smtClean="0">
              <a:solidFill>
                <a:srgbClr val="000000"/>
              </a:solidFill>
              <a:latin typeface="+mn-ea"/>
              <a:cs typeface="Times New Roman" panose="02020603050405020304" pitchFamily="18" charset="0"/>
            </a:endParaRPr>
          </a:p>
          <a:p>
            <a:pPr marL="269240" indent="101600" algn="just">
              <a:spcAft>
                <a:spcPts val="0"/>
              </a:spcAft>
            </a:pPr>
            <a:r>
              <a:rPr lang="en-US" altLang="ja-JP" sz="1050" kern="100" dirty="0" smtClean="0">
                <a:solidFill>
                  <a:srgbClr val="000000"/>
                </a:solidFill>
                <a:latin typeface="+mn-ea"/>
                <a:cs typeface="Times New Roman" panose="02020603050405020304" pitchFamily="18" charset="0"/>
              </a:rPr>
              <a:t>2</a:t>
            </a:r>
            <a:r>
              <a:rPr lang="ja-JP" altLang="ja-JP" sz="1050" kern="100" dirty="0" smtClean="0">
                <a:solidFill>
                  <a:srgbClr val="000000"/>
                </a:solidFill>
                <a:latin typeface="+mn-ea"/>
                <a:cs typeface="Times New Roman" panose="02020603050405020304" pitchFamily="18" charset="0"/>
              </a:rPr>
              <a:t>　「お口の健康」と「食育」に関するアンケート（大阪府）</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291519026"/>
              </p:ext>
            </p:extLst>
          </p:nvPr>
        </p:nvGraphicFramePr>
        <p:xfrm>
          <a:off x="585360" y="5486399"/>
          <a:ext cx="8735281" cy="1005840"/>
        </p:xfrm>
        <a:graphic>
          <a:graphicData uri="http://schemas.openxmlformats.org/drawingml/2006/table">
            <a:tbl>
              <a:tblPr firstRow="1" bandRow="1">
                <a:tableStyleId>{5C22544A-7EE6-4342-B048-85BDC9FD1C3A}</a:tableStyleId>
              </a:tblPr>
              <a:tblGrid>
                <a:gridCol w="8735281">
                  <a:extLst>
                    <a:ext uri="{9D8B030D-6E8A-4147-A177-3AD203B41FA5}">
                      <a16:colId xmlns:a16="http://schemas.microsoft.com/office/drawing/2014/main" val="489255635"/>
                    </a:ext>
                  </a:extLst>
                </a:gridCol>
              </a:tblGrid>
              <a:tr h="952383">
                <a:tc>
                  <a:txBody>
                    <a:bodyPr/>
                    <a:lstStyle/>
                    <a:p>
                      <a:r>
                        <a:rPr kumimoji="1" lang="ja-JP" altLang="en-US" sz="1200" b="1" dirty="0" smtClean="0">
                          <a:solidFill>
                            <a:schemeClr val="tx1"/>
                          </a:solidFill>
                          <a:latin typeface="+mn-ea"/>
                          <a:ea typeface="+mn-ea"/>
                        </a:rPr>
                        <a:t>▽府民が身近に生産から消費まで体験できる機会づくりを進めることが必要です。</a:t>
                      </a:r>
                    </a:p>
                    <a:p>
                      <a:r>
                        <a:rPr kumimoji="1" lang="ja-JP" altLang="en-US" sz="1200" b="1" dirty="0" smtClean="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1" dirty="0" smtClean="0">
                          <a:solidFill>
                            <a:schemeClr val="tx1"/>
                          </a:solidFill>
                          <a:latin typeface="+mn-ea"/>
                          <a:ea typeface="+mn-ea"/>
                        </a:rPr>
                        <a:t>▽府民一人ひとりが食への感謝の気持ちを深めるとともに、食品ロスの現状や削減の必要性についても認識を深め、食品ロス</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の削減に主体的に取り組むことが必要です。</a:t>
                      </a:r>
                    </a:p>
                    <a:p>
                      <a:r>
                        <a:rPr kumimoji="1" lang="ja-JP" altLang="en-US" sz="1200" b="1" dirty="0" smtClean="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1189989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extLst>
              <p:ext uri="{D42A27DB-BD31-4B8C-83A1-F6EECF244321}">
                <p14:modId xmlns:p14="http://schemas.microsoft.com/office/powerpoint/2010/main" val="4109175021"/>
              </p:ext>
            </p:extLst>
          </p:nvPr>
        </p:nvGraphicFramePr>
        <p:xfrm>
          <a:off x="629695" y="893268"/>
          <a:ext cx="8646609" cy="5396014"/>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171132">
                <a:tc>
                  <a:txBody>
                    <a:bodyPr/>
                    <a:lstStyle/>
                    <a:p>
                      <a:pPr>
                        <a:lnSpc>
                          <a:spcPts val="1600"/>
                        </a:lnSpc>
                      </a:pPr>
                      <a:r>
                        <a:rPr kumimoji="1" lang="ja-JP" altLang="en-US" sz="1600" dirty="0" smtClean="0"/>
                        <a:t> </a:t>
                      </a:r>
                      <a:r>
                        <a:rPr kumimoji="1" lang="ja-JP" altLang="en-US" sz="1600" dirty="0" smtClean="0">
                          <a:solidFill>
                            <a:schemeClr val="bg1"/>
                          </a:solidFill>
                        </a:rPr>
                        <a:t>本年度の     </a:t>
                      </a:r>
                      <a:endParaRPr kumimoji="1" lang="en-US" altLang="ja-JP" sz="1600" dirty="0" smtClean="0">
                        <a:solidFill>
                          <a:schemeClr val="bg1"/>
                        </a:solidFill>
                      </a:endParaRPr>
                    </a:p>
                    <a:p>
                      <a:pPr>
                        <a:lnSpc>
                          <a:spcPts val="1600"/>
                        </a:lnSpc>
                      </a:pPr>
                      <a:r>
                        <a:rPr kumimoji="1" lang="en-US" altLang="ja-JP" sz="1600" dirty="0" smtClean="0">
                          <a:solidFill>
                            <a:schemeClr val="bg1"/>
                          </a:solidFill>
                        </a:rPr>
                        <a:t> </a:t>
                      </a:r>
                      <a:r>
                        <a:rPr kumimoji="1" lang="ja-JP" altLang="en-US" sz="1600" dirty="0" smtClean="0">
                          <a:solidFill>
                            <a:schemeClr val="bg1"/>
                          </a:solidFill>
                        </a:rPr>
                        <a:t>取組</a:t>
                      </a:r>
                      <a:endParaRPr kumimoji="1" lang="ja-JP" alt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rPr>
                        <a:t>《</a:t>
                      </a:r>
                      <a:r>
                        <a:rPr kumimoji="1" lang="ja-JP" altLang="en-US" sz="1200" b="1" u="sng" dirty="0" smtClean="0">
                          <a:solidFill>
                            <a:schemeClr val="tx1"/>
                          </a:solidFill>
                          <a:latin typeface="+mn-ea"/>
                          <a:ea typeface="+mn-ea"/>
                        </a:rPr>
                        <a:t>食の生産・流通に関する体験・交流の促進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■直売所で開催する販売イベント等について</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■出前魚講習会（大阪府学校給食会・大阪府漁業協同組合連合会・ 大阪府水産課共催）の開催　</a:t>
                      </a:r>
                      <a:r>
                        <a:rPr kumimoji="1" lang="en-US" altLang="ja-JP" sz="1100" b="1" dirty="0" smtClean="0">
                          <a:solidFill>
                            <a:schemeClr val="tx1"/>
                          </a:solidFill>
                          <a:latin typeface="+mn-ea"/>
                          <a:ea typeface="+mn-ea"/>
                        </a:rPr>
                        <a:t>8</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■直売所の開設支援に係るチラシを作成・配布</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■市町村で給食献立に地域の食材や郷土料理等を取り入れている</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大阪産農水産物の利用促進及び消費拡大</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■大阪産（もん）を購入できる販売店や料理店等の拡大　</a:t>
                      </a:r>
                      <a:r>
                        <a:rPr kumimoji="1" lang="en-US" altLang="ja-JP" sz="1100" b="1" dirty="0" smtClean="0">
                          <a:solidFill>
                            <a:schemeClr val="tx1"/>
                          </a:solidFill>
                          <a:latin typeface="+mn-ea"/>
                          <a:ea typeface="+mn-ea"/>
                        </a:rPr>
                        <a:t>475</a:t>
                      </a:r>
                      <a:r>
                        <a:rPr kumimoji="1" lang="ja-JP" altLang="en-US" sz="1100" b="1" dirty="0" smtClean="0">
                          <a:solidFill>
                            <a:schemeClr val="tx1"/>
                          </a:solidFill>
                          <a:latin typeface="+mn-ea"/>
                          <a:ea typeface="+mn-ea"/>
                        </a:rPr>
                        <a:t>件（</a:t>
                      </a:r>
                      <a:r>
                        <a:rPr kumimoji="1" lang="en-US" altLang="ja-JP" sz="1100" b="1" dirty="0" smtClean="0">
                          <a:solidFill>
                            <a:schemeClr val="tx1"/>
                          </a:solidFill>
                          <a:latin typeface="+mn-ea"/>
                          <a:ea typeface="+mn-ea"/>
                        </a:rPr>
                        <a:t>R1.12</a:t>
                      </a:r>
                      <a:r>
                        <a:rPr kumimoji="1" lang="ja-JP" altLang="en-US" sz="1100" b="1" dirty="0" smtClean="0">
                          <a:solidFill>
                            <a:schemeClr val="tx1"/>
                          </a:solidFill>
                          <a:latin typeface="+mn-ea"/>
                          <a:ea typeface="+mn-ea"/>
                        </a:rPr>
                        <a:t>末）</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■大阪産（もん）のＰＲと利用促進のため、ホームページ、大阪産（もん）</a:t>
                      </a:r>
                      <a:r>
                        <a:rPr kumimoji="1" lang="en-US" altLang="ja-JP" sz="1100" b="1" dirty="0" smtClean="0">
                          <a:solidFill>
                            <a:schemeClr val="tx1"/>
                          </a:solidFill>
                          <a:latin typeface="+mn-ea"/>
                          <a:ea typeface="+mn-ea"/>
                        </a:rPr>
                        <a:t>Facebook</a:t>
                      </a:r>
                      <a:r>
                        <a:rPr kumimoji="1" lang="ja-JP" altLang="en-US" sz="1100" b="1" dirty="0" err="1" smtClean="0">
                          <a:solidFill>
                            <a:schemeClr val="tx1"/>
                          </a:solidFill>
                          <a:latin typeface="+mn-ea"/>
                          <a:ea typeface="+mn-ea"/>
                        </a:rPr>
                        <a:t>、</a:t>
                      </a:r>
                      <a:r>
                        <a:rPr kumimoji="1" lang="ja-JP" altLang="en-US" sz="1100" b="1" dirty="0" smtClean="0">
                          <a:solidFill>
                            <a:schemeClr val="tx1"/>
                          </a:solidFill>
                          <a:latin typeface="+mn-ea"/>
                          <a:ea typeface="+mn-ea"/>
                        </a:rPr>
                        <a:t>大阪産（もん）</a:t>
                      </a:r>
                      <a:r>
                        <a:rPr kumimoji="1" lang="en-US" altLang="ja-JP" sz="1100" b="1" dirty="0" smtClean="0">
                          <a:solidFill>
                            <a:schemeClr val="tx1"/>
                          </a:solidFill>
                          <a:latin typeface="+mn-ea"/>
                          <a:ea typeface="+mn-ea"/>
                        </a:rPr>
                        <a:t>twitter</a:t>
                      </a:r>
                    </a:p>
                    <a:p>
                      <a:pPr marL="174625" indent="-174625"/>
                      <a:r>
                        <a:rPr kumimoji="1" lang="ja-JP" altLang="en-US" sz="1100" b="1" dirty="0" smtClean="0">
                          <a:solidFill>
                            <a:schemeClr val="tx1"/>
                          </a:solidFill>
                          <a:latin typeface="+mn-ea"/>
                          <a:ea typeface="+mn-ea"/>
                        </a:rPr>
                        <a:t>　大阪産</a:t>
                      </a:r>
                      <a:r>
                        <a:rPr kumimoji="1" lang="ja-JP" altLang="en-US" sz="1100" b="1" dirty="0" smtClean="0">
                          <a:solidFill>
                            <a:schemeClr val="tx1"/>
                          </a:solidFill>
                          <a:latin typeface="+mn-ea"/>
                          <a:ea typeface="+mn-ea"/>
                        </a:rPr>
                        <a:t>（もん）ファン通信 等による情報発信</a:t>
                      </a:r>
                    </a:p>
                    <a:p>
                      <a:pPr marL="174625" indent="-174625"/>
                      <a:r>
                        <a:rPr kumimoji="1" lang="ja-JP" altLang="en-US" sz="1100" b="1" dirty="0" smtClean="0">
                          <a:solidFill>
                            <a:schemeClr val="tx1"/>
                          </a:solidFill>
                          <a:latin typeface="+mn-ea"/>
                          <a:ea typeface="+mn-ea"/>
                        </a:rPr>
                        <a:t>■大阪産（もん）大集合を実施　</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回　来場者数約</a:t>
                      </a:r>
                      <a:r>
                        <a:rPr kumimoji="1" lang="en-US" altLang="ja-JP" sz="1100" b="1" dirty="0" smtClean="0">
                          <a:solidFill>
                            <a:schemeClr val="tx1"/>
                          </a:solidFill>
                          <a:latin typeface="+mn-ea"/>
                          <a:ea typeface="+mn-ea"/>
                        </a:rPr>
                        <a:t>4.3</a:t>
                      </a:r>
                      <a:r>
                        <a:rPr kumimoji="1" lang="ja-JP" altLang="en-US" sz="1100" b="1" dirty="0" smtClean="0">
                          <a:solidFill>
                            <a:schemeClr val="tx1"/>
                          </a:solidFill>
                          <a:latin typeface="+mn-ea"/>
                          <a:ea typeface="+mn-ea"/>
                        </a:rPr>
                        <a:t>万人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■市町村や民間団体等が実施する地産地消の推進、食文化の継承等の食育活動への補助</a:t>
                      </a:r>
                    </a:p>
                    <a:p>
                      <a:pPr marL="174625" indent="-174625"/>
                      <a:r>
                        <a:rPr kumimoji="1" lang="ja-JP" altLang="en-US" sz="1100" b="1" dirty="0" smtClean="0">
                          <a:solidFill>
                            <a:schemeClr val="tx1"/>
                          </a:solidFill>
                          <a:latin typeface="+mn-ea"/>
                          <a:ea typeface="+mn-ea"/>
                        </a:rPr>
                        <a:t>　事業実施主体</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者、啓発人数　約</a:t>
                      </a:r>
                      <a:r>
                        <a:rPr kumimoji="1" lang="en-US" altLang="ja-JP" sz="1100" b="1" dirty="0" smtClean="0">
                          <a:solidFill>
                            <a:schemeClr val="tx1"/>
                          </a:solidFill>
                          <a:latin typeface="+mn-ea"/>
                          <a:ea typeface="+mn-ea"/>
                        </a:rPr>
                        <a:t>27,000</a:t>
                      </a:r>
                      <a:r>
                        <a:rPr kumimoji="1" lang="ja-JP" altLang="en-US" sz="1100" b="1" dirty="0" smtClean="0">
                          <a:solidFill>
                            <a:schemeClr val="tx1"/>
                          </a:solidFill>
                          <a:latin typeface="+mn-ea"/>
                          <a:ea typeface="+mn-ea"/>
                        </a:rPr>
                        <a:t>人（想定）</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■「大阪の畜産えぇもんＢＯＯＫ」の作成・配布、ホームページへの掲載</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大阪産農林水産物を府民が身近に触れられる場の情報発信</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■漁協の取組みを府ホームページや大阪産（もん）</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で紹介</a:t>
                      </a:r>
                    </a:p>
                    <a:p>
                      <a:pPr marL="174625" indent="-174625"/>
                      <a:r>
                        <a:rPr kumimoji="1" lang="ja-JP" altLang="en-US" sz="1100" b="1" dirty="0" smtClean="0">
                          <a:solidFill>
                            <a:schemeClr val="tx1"/>
                          </a:solidFill>
                          <a:latin typeface="+mn-ea"/>
                          <a:ea typeface="+mn-ea"/>
                        </a:rPr>
                        <a:t>■魚庭の海づくり大会の開催　来場者約</a:t>
                      </a:r>
                      <a:r>
                        <a:rPr kumimoji="1" lang="en-US" altLang="ja-JP" sz="1100" b="1" dirty="0" smtClean="0">
                          <a:solidFill>
                            <a:schemeClr val="tx1"/>
                          </a:solidFill>
                          <a:latin typeface="+mn-ea"/>
                          <a:ea typeface="+mn-ea"/>
                        </a:rPr>
                        <a:t>10,000</a:t>
                      </a:r>
                      <a:r>
                        <a:rPr kumimoji="1" lang="ja-JP" altLang="en-US" sz="1100" b="1" dirty="0" smtClean="0">
                          <a:solidFill>
                            <a:schemeClr val="tx1"/>
                          </a:solidFill>
                          <a:latin typeface="+mn-ea"/>
                          <a:ea typeface="+mn-ea"/>
                        </a:rPr>
                        <a:t>人</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02658">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■府民への情報発信</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■地産地消の推進に向け、イベントやホームページ等において情報を発信する。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112222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大阪産</a:t>
                      </a:r>
                      <a:r>
                        <a:rPr kumimoji="1" lang="en-US" altLang="ja-JP" sz="1100" b="1" dirty="0" smtClean="0">
                          <a:latin typeface="+mn-ea"/>
                          <a:ea typeface="+mn-ea"/>
                        </a:rPr>
                        <a:t>(</a:t>
                      </a:r>
                      <a:r>
                        <a:rPr kumimoji="1" lang="ja-JP" altLang="en-US" sz="1100" b="1" dirty="0" smtClean="0">
                          <a:latin typeface="+mn-ea"/>
                          <a:ea typeface="+mn-ea"/>
                        </a:rPr>
                        <a:t>もん</a:t>
                      </a:r>
                      <a:r>
                        <a:rPr kumimoji="1" lang="en-US" altLang="ja-JP" sz="1100" b="1" dirty="0" smtClean="0">
                          <a:latin typeface="+mn-ea"/>
                          <a:ea typeface="+mn-ea"/>
                        </a:rPr>
                        <a:t>)</a:t>
                      </a:r>
                      <a:r>
                        <a:rPr kumimoji="1" lang="ja-JP" altLang="en-US" sz="1100" b="1" dirty="0" smtClean="0">
                          <a:latin typeface="+mn-ea"/>
                          <a:ea typeface="+mn-ea"/>
                        </a:rPr>
                        <a:t>グローバルブランド化促進事業費　</a:t>
                      </a:r>
                      <a:r>
                        <a:rPr kumimoji="1" lang="en-US" altLang="ja-JP" sz="1100" b="1" dirty="0" smtClean="0">
                          <a:latin typeface="+mn-ea"/>
                          <a:ea typeface="+mn-ea"/>
                        </a:rPr>
                        <a:t>8,583</a:t>
                      </a:r>
                      <a:r>
                        <a:rPr kumimoji="1" lang="ja-JP" altLang="en-US" sz="1100" b="1" dirty="0" smtClean="0">
                          <a:latin typeface="+mn-ea"/>
                          <a:ea typeface="+mn-ea"/>
                        </a:rPr>
                        <a:t>万</a:t>
                      </a:r>
                      <a:r>
                        <a:rPr kumimoji="1" lang="en-US" altLang="ja-JP" sz="1100" b="1" dirty="0" smtClean="0">
                          <a:latin typeface="+mn-ea"/>
                          <a:ea typeface="+mn-ea"/>
                        </a:rPr>
                        <a:t>1</a:t>
                      </a:r>
                      <a:r>
                        <a:rPr kumimoji="1" lang="ja-JP" altLang="en-US" sz="1100" b="1" dirty="0" smtClean="0">
                          <a:latin typeface="+mn-ea"/>
                          <a:ea typeface="+mn-ea"/>
                        </a:rPr>
                        <a:t>千円</a:t>
                      </a:r>
                      <a:endParaRPr kumimoji="1" lang="en-US" altLang="ja-JP" sz="1100" b="1" dirty="0" smtClean="0">
                        <a:latin typeface="+mn-ea"/>
                        <a:ea typeface="+mn-ea"/>
                      </a:endParaRPr>
                    </a:p>
                    <a:p>
                      <a:r>
                        <a:rPr kumimoji="1" lang="zh-TW" altLang="en-US" sz="1100" b="1" dirty="0" smtClean="0">
                          <a:latin typeface="游ゴシック" panose="020B0400000000000000" pitchFamily="50" charset="-128"/>
                          <a:ea typeface="游ゴシック" panose="020B0400000000000000" pitchFamily="50" charset="-128"/>
                        </a:rPr>
                        <a:t>畜産物需要拡大強化事業</a:t>
                      </a:r>
                      <a:r>
                        <a:rPr kumimoji="1" lang="ja-JP" altLang="en-US" sz="1100" b="1" dirty="0" smtClean="0">
                          <a:latin typeface="+mn-ea"/>
                          <a:ea typeface="+mn-ea"/>
                        </a:rPr>
                        <a:t>　</a:t>
                      </a:r>
                      <a:r>
                        <a:rPr kumimoji="1" lang="en-US" altLang="ja-JP" sz="1100" b="1" dirty="0" smtClean="0">
                          <a:latin typeface="+mn-ea"/>
                          <a:ea typeface="+mn-ea"/>
                        </a:rPr>
                        <a:t>298</a:t>
                      </a:r>
                      <a:r>
                        <a:rPr kumimoji="1" lang="ja-JP" altLang="en-US" sz="1100" b="1" dirty="0" smtClean="0">
                          <a:latin typeface="+mn-ea"/>
                          <a:ea typeface="+mn-ea"/>
                        </a:rPr>
                        <a:t>千円</a:t>
                      </a:r>
                      <a:endParaRPr kumimoji="1" lang="ja-JP" altLang="en-US" sz="11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604110"/>
            <a:ext cx="8718118" cy="338554"/>
          </a:xfrm>
          <a:prstGeom prst="rect">
            <a:avLst/>
          </a:prstGeom>
          <a:noFill/>
        </p:spPr>
        <p:txBody>
          <a:bodyPr wrap="square" rtlCol="0">
            <a:spAutoFit/>
          </a:bodyPr>
          <a:lstStyle/>
          <a:p>
            <a:r>
              <a:rPr kumimoji="1" lang="ja-JP" altLang="en-US" sz="1600" b="1" dirty="0">
                <a:latin typeface="+mn-ea"/>
              </a:rPr>
              <a:t>①地産地消の</a:t>
            </a:r>
            <a:r>
              <a:rPr kumimoji="1" lang="ja-JP" altLang="en-US" sz="1600" b="1" dirty="0" smtClean="0">
                <a:latin typeface="+mn-ea"/>
              </a:rPr>
              <a:t>推進　</a:t>
            </a:r>
            <a:r>
              <a:rPr kumimoji="1" lang="en-US" altLang="ja-JP" sz="1600" b="1" dirty="0" smtClean="0">
                <a:latin typeface="+mn-ea"/>
              </a:rPr>
              <a:t>P45</a:t>
            </a:r>
            <a:r>
              <a:rPr kumimoji="1" lang="ja-JP" altLang="en-US" sz="1600" b="1" dirty="0" smtClean="0">
                <a:latin typeface="+mn-ea"/>
              </a:rPr>
              <a:t>　</a:t>
            </a:r>
            <a:endParaRPr kumimoji="1" lang="ja-JP" altLang="en-US" sz="1600" b="1" dirty="0">
              <a:latin typeface="+mn-ea"/>
            </a:endParaRPr>
          </a:p>
        </p:txBody>
      </p:sp>
      <p:grpSp>
        <p:nvGrpSpPr>
          <p:cNvPr id="7" name="グループ化 6"/>
          <p:cNvGrpSpPr/>
          <p:nvPr/>
        </p:nvGrpSpPr>
        <p:grpSpPr>
          <a:xfrm>
            <a:off x="8333362" y="57354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94565" y="275769"/>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6627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987346258"/>
              </p:ext>
            </p:extLst>
          </p:nvPr>
        </p:nvGraphicFramePr>
        <p:xfrm>
          <a:off x="629696" y="620710"/>
          <a:ext cx="8646609" cy="2766752"/>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58175">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■保育所・学校等での食育については、「食品ロス削減ワーキングチーム」の関係部局を通じ</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取組みを進めていくこととしており、地域での漁業体験や調理体験については、担当部局で</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取組みを実施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■事業者、消費者、学識経験者で構成する「食品ロス削減ネットワーク懇話会」を踏まえ、飲食店で</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適量注文や食べきりを促した上で、最終的に残ってしまう料理の持ち帰りに係る実証実験を行うとともに、</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食品ロス削減キャンペーン等を</a:t>
                      </a:r>
                      <a:r>
                        <a:rPr kumimoji="1" lang="ja-JP" altLang="en-US" sz="1100" b="1" dirty="0" smtClean="0">
                          <a:solidFill>
                            <a:schemeClr val="tx1"/>
                          </a:solidFill>
                          <a:latin typeface="+mn-ea"/>
                          <a:ea typeface="+mn-ea"/>
                        </a:rPr>
                        <a:t>通じ、府域</a:t>
                      </a:r>
                      <a:r>
                        <a:rPr kumimoji="1" lang="ja-JP" altLang="en-US" sz="1100" b="1" dirty="0" smtClean="0">
                          <a:solidFill>
                            <a:schemeClr val="tx1"/>
                          </a:solidFill>
                          <a:latin typeface="+mn-ea"/>
                          <a:ea typeface="+mn-ea"/>
                        </a:rPr>
                        <a:t>全体での機運醸成を図る等、取組みの普及・拡大を進めた。</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8123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■事業者への働きかけだけでなく、消費者理解の促進を図る必要が</a:t>
                      </a:r>
                      <a:r>
                        <a:rPr kumimoji="1" lang="ja-JP" altLang="en-US" sz="1100" b="1" dirty="0" smtClean="0">
                          <a:solidFill>
                            <a:schemeClr val="tx1"/>
                          </a:solidFill>
                          <a:latin typeface="+mn-ea"/>
                          <a:ea typeface="+mn-ea"/>
                        </a:rPr>
                        <a:t>ある。</a:t>
                      </a:r>
                      <a:endParaRPr kumimoji="1" lang="ja-JP" altLang="en-US"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■食品ロスの削減に向け、デジタルコンテンツ（ポータルサイト）の制作やキャンペーンの実施等により、</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消費者</a:t>
                      </a:r>
                      <a:r>
                        <a:rPr kumimoji="1" lang="ja-JP" altLang="en-US" sz="1100" b="1" dirty="0" smtClean="0">
                          <a:solidFill>
                            <a:schemeClr val="tx1"/>
                          </a:solidFill>
                          <a:latin typeface="+mn-ea"/>
                          <a:ea typeface="+mn-ea"/>
                        </a:rPr>
                        <a:t>及び事業者の自発的な行動を促進する。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2734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食品ロス削減対策推進事業費</a:t>
                      </a:r>
                    </a:p>
                    <a:p>
                      <a:r>
                        <a:rPr kumimoji="1" lang="ja-JP" altLang="en-US" sz="1100" b="1" dirty="0" smtClean="0">
                          <a:latin typeface="+mn-ea"/>
                          <a:ea typeface="+mn-ea"/>
                        </a:rPr>
                        <a:t>・消費者行動促進支援事業　</a:t>
                      </a:r>
                      <a:r>
                        <a:rPr kumimoji="1" lang="en-US" altLang="ja-JP" sz="1100" b="1" dirty="0" smtClean="0">
                          <a:latin typeface="+mn-ea"/>
                          <a:ea typeface="+mn-ea"/>
                        </a:rPr>
                        <a:t>302</a:t>
                      </a:r>
                      <a:r>
                        <a:rPr kumimoji="1" lang="ja-JP" altLang="en-US" sz="1100" b="1" dirty="0" smtClean="0">
                          <a:latin typeface="+mn-ea"/>
                          <a:ea typeface="+mn-ea"/>
                        </a:rPr>
                        <a:t>万円</a:t>
                      </a:r>
                      <a:endParaRPr kumimoji="1" lang="en-US" altLang="ja-JP" sz="1100" b="1" dirty="0" smtClean="0">
                        <a:latin typeface="+mn-ea"/>
                        <a:ea typeface="+mn-ea"/>
                      </a:endParaRPr>
                    </a:p>
                    <a:p>
                      <a:r>
                        <a:rPr kumimoji="1" lang="ja-JP" altLang="en-US" sz="1100" b="1" dirty="0" smtClean="0">
                          <a:latin typeface="+mn-ea"/>
                          <a:ea typeface="+mn-ea"/>
                        </a:rPr>
                        <a:t>・食品ロス削減府民運動推進事業　</a:t>
                      </a:r>
                      <a:r>
                        <a:rPr kumimoji="1" lang="en-US" altLang="ja-JP" sz="1100" b="1" dirty="0" smtClean="0">
                          <a:latin typeface="+mn-ea"/>
                          <a:ea typeface="+mn-ea"/>
                        </a:rPr>
                        <a:t>300</a:t>
                      </a:r>
                      <a:r>
                        <a:rPr kumimoji="1" lang="ja-JP" altLang="en-US" sz="1100" b="1" dirty="0" smtClean="0">
                          <a:latin typeface="+mn-ea"/>
                          <a:ea typeface="+mn-ea"/>
                        </a:rPr>
                        <a:t>万円</a:t>
                      </a:r>
                      <a:endParaRPr kumimoji="1" lang="ja-JP" altLang="en-US" sz="11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527926" y="280442"/>
            <a:ext cx="2804208" cy="338554"/>
          </a:xfrm>
          <a:prstGeom prst="rect">
            <a:avLst/>
          </a:prstGeom>
          <a:noFill/>
        </p:spPr>
        <p:txBody>
          <a:bodyPr wrap="square" rtlCol="0">
            <a:spAutoFit/>
          </a:bodyPr>
          <a:lstStyle/>
          <a:p>
            <a:r>
              <a:rPr kumimoji="1" lang="ja-JP" altLang="en-US" sz="1600" b="1" dirty="0"/>
              <a:t>②食品ロスの</a:t>
            </a:r>
            <a:r>
              <a:rPr kumimoji="1" lang="ja-JP" altLang="en-US" sz="1600" b="1" dirty="0" smtClean="0"/>
              <a:t>削減　</a:t>
            </a:r>
            <a:r>
              <a:rPr kumimoji="1" lang="en-US" altLang="ja-JP" sz="1600" b="1" dirty="0" smtClean="0">
                <a:latin typeface="+mn-ea"/>
              </a:rPr>
              <a:t>P46</a:t>
            </a:r>
            <a:endParaRPr kumimoji="1" lang="ja-JP" altLang="en-US" sz="1600" b="1" dirty="0">
              <a:latin typeface="+mn-ea"/>
            </a:endParaRPr>
          </a:p>
        </p:txBody>
      </p:sp>
      <p:grpSp>
        <p:nvGrpSpPr>
          <p:cNvPr id="7" name="グループ化 6"/>
          <p:cNvGrpSpPr/>
          <p:nvPr/>
        </p:nvGrpSpPr>
        <p:grpSpPr>
          <a:xfrm>
            <a:off x="8333362" y="29872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extLst>
              <p:ext uri="{D42A27DB-BD31-4B8C-83A1-F6EECF244321}">
                <p14:modId xmlns:p14="http://schemas.microsoft.com/office/powerpoint/2010/main" val="3195556331"/>
              </p:ext>
            </p:extLst>
          </p:nvPr>
        </p:nvGraphicFramePr>
        <p:xfrm>
          <a:off x="629696" y="3816174"/>
          <a:ext cx="8646609" cy="2490497"/>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05450">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■全国学校給食週間において市町村で地域の食材や郷土料理等を取り入れた給食献立の実施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■イベントで食文化について啓発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・関係団体と連携し、「なにわの日本料理」展示やはしの持ち方について啓発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・冊子「親から子へ子から孫へおおさか伝承の味」配布</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■「なにわ伝統野菜」について、パンフレットの配布やイベント情報の発信を通じ普及啓発</a:t>
                      </a:r>
                    </a:p>
                    <a:p>
                      <a:pPr marL="174625" indent="-174625"/>
                      <a:r>
                        <a:rPr kumimoji="1" lang="ja-JP" altLang="en-US" sz="1100" b="1" dirty="0" smtClean="0">
                          <a:solidFill>
                            <a:schemeClr val="tx1"/>
                          </a:solidFill>
                          <a:latin typeface="+mn-ea"/>
                          <a:ea typeface="+mn-ea"/>
                        </a:rPr>
                        <a:t>■大阪府食生活改善連絡協議会による日本型食生活の普及啓発の支援</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767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■食文化の継承に向け、府民に向けた情報発信を行うとともに、関係団体の取組を支援する。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25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latin typeface="+mn-ea"/>
                          <a:ea typeface="+mn-ea"/>
                        </a:rPr>
                        <a:t>12,657</a:t>
                      </a:r>
                      <a:r>
                        <a:rPr kumimoji="1" lang="ja-JP" altLang="en-US" sz="1100" b="1"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589490" y="3465243"/>
            <a:ext cx="2681080" cy="338554"/>
          </a:xfrm>
          <a:prstGeom prst="rect">
            <a:avLst/>
          </a:prstGeom>
          <a:noFill/>
        </p:spPr>
        <p:txBody>
          <a:bodyPr wrap="square" rtlCol="0">
            <a:spAutoFit/>
          </a:bodyPr>
          <a:lstStyle/>
          <a:p>
            <a:r>
              <a:rPr kumimoji="1" lang="ja-JP" altLang="en-US" sz="1600" b="1" dirty="0" smtClean="0"/>
              <a:t>③</a:t>
            </a:r>
            <a:r>
              <a:rPr lang="ja-JP" altLang="en-US" sz="1600" b="1" dirty="0"/>
              <a:t>食文化の</a:t>
            </a:r>
            <a:r>
              <a:rPr lang="ja-JP" altLang="en-US" sz="1600" b="1" dirty="0" smtClean="0"/>
              <a:t>継承　</a:t>
            </a:r>
            <a:r>
              <a:rPr lang="en-US" altLang="ja-JP" sz="1600" b="1" dirty="0" smtClean="0">
                <a:latin typeface="+mn-ea"/>
              </a:rPr>
              <a:t>P46</a:t>
            </a:r>
            <a:r>
              <a:rPr lang="ja-JP" altLang="en-US" sz="1600" b="1" dirty="0" smtClean="0">
                <a:latin typeface="+mn-ea"/>
              </a:rPr>
              <a:t> </a:t>
            </a:r>
            <a:endParaRPr kumimoji="1" lang="ja-JP" altLang="en-US" sz="1600" b="1" dirty="0">
              <a:latin typeface="+mn-ea"/>
            </a:endParaRPr>
          </a:p>
        </p:txBody>
      </p:sp>
    </p:spTree>
    <p:extLst>
      <p:ext uri="{BB962C8B-B14F-4D97-AF65-F5344CB8AC3E}">
        <p14:creationId xmlns:p14="http://schemas.microsoft.com/office/powerpoint/2010/main" val="243407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434365" y="914431"/>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２　食育</a:t>
            </a:r>
            <a:r>
              <a:rPr kumimoji="1" lang="ja-JP" altLang="en-US" sz="2000" b="1" dirty="0">
                <a:solidFill>
                  <a:schemeClr val="tx1"/>
                </a:solidFill>
                <a:latin typeface="Meiryo UI" panose="020B0604030504040204" pitchFamily="50" charset="-128"/>
                <a:ea typeface="Meiryo UI" panose="020B0604030504040204" pitchFamily="50" charset="-128"/>
              </a:rPr>
              <a:t>を支える社会環境整備</a:t>
            </a:r>
            <a:r>
              <a:rPr kumimoji="1" lang="ja-JP" altLang="en-US" sz="2000" b="1" dirty="0" smtClean="0">
                <a:solidFill>
                  <a:schemeClr val="tx1"/>
                </a:solidFill>
                <a:latin typeface="Meiryo UI" panose="020B0604030504040204" pitchFamily="50" charset="-128"/>
                <a:ea typeface="Meiryo UI" panose="020B0604030504040204" pitchFamily="50" charset="-128"/>
              </a:rPr>
              <a:t>　</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smtClean="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smtClean="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smtClean="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273000" y="2993437"/>
            <a:ext cx="9099985" cy="553998"/>
          </a:xfrm>
          <a:prstGeom prst="rect">
            <a:avLst/>
          </a:prstGeom>
        </p:spPr>
        <p:txBody>
          <a:bodyPr wrap="square">
            <a:spAutoFit/>
          </a:bodyPr>
          <a:lstStyle/>
          <a:p>
            <a:pPr marL="269240" indent="90170" algn="just">
              <a:spcAft>
                <a:spcPts val="0"/>
              </a:spcAft>
            </a:pPr>
            <a:r>
              <a:rPr lang="en-US" altLang="ja-JP" sz="1000" kern="100" dirty="0" smtClean="0">
                <a:solidFill>
                  <a:srgbClr val="000000"/>
                </a:solidFill>
                <a:latin typeface="+mn-ea"/>
                <a:cs typeface="Times New Roman" panose="02020603050405020304" pitchFamily="18" charset="0"/>
              </a:rPr>
              <a:t>1</a:t>
            </a:r>
            <a:r>
              <a:rPr lang="ja-JP" altLang="ja-JP" sz="1000" kern="100" dirty="0">
                <a:solidFill>
                  <a:srgbClr val="000000"/>
                </a:solidFill>
                <a:latin typeface="+mn-ea"/>
                <a:cs typeface="Times New Roman" panose="02020603050405020304" pitchFamily="18" charset="0"/>
              </a:rPr>
              <a:t>　「お口の健康」と「食育」に関するアンケート（大阪府</a:t>
            </a:r>
            <a:r>
              <a:rPr lang="ja-JP" altLang="ja-JP" sz="1000" kern="100" dirty="0" smtClean="0">
                <a:solidFill>
                  <a:srgbClr val="000000"/>
                </a:solidFill>
                <a:latin typeface="+mn-ea"/>
                <a:cs typeface="Times New Roman" panose="02020603050405020304" pitchFamily="18" charset="0"/>
              </a:rPr>
              <a:t>）</a:t>
            </a:r>
            <a:endParaRPr lang="en-US" altLang="ja-JP" sz="1000" kern="100" dirty="0" smtClean="0">
              <a:solidFill>
                <a:srgbClr val="000000"/>
              </a:solidFill>
              <a:latin typeface="+mn-ea"/>
              <a:cs typeface="Times New Roman" panose="02020603050405020304" pitchFamily="18" charset="0"/>
            </a:endParaRPr>
          </a:p>
          <a:p>
            <a:pPr marL="269240" indent="90170" algn="just">
              <a:spcAft>
                <a:spcPts val="0"/>
              </a:spcAft>
            </a:pPr>
            <a:r>
              <a:rPr lang="en-US" altLang="ja-JP" sz="1000" kern="100" dirty="0" smtClean="0">
                <a:solidFill>
                  <a:srgbClr val="000000"/>
                </a:solidFill>
                <a:latin typeface="+mn-ea"/>
                <a:cs typeface="Times New Roman" panose="02020603050405020304" pitchFamily="18" charset="0"/>
              </a:rPr>
              <a:t>2</a:t>
            </a:r>
            <a:r>
              <a:rPr lang="ja-JP" altLang="ja-JP" sz="1000" kern="100" dirty="0">
                <a:solidFill>
                  <a:srgbClr val="000000"/>
                </a:solidFill>
                <a:latin typeface="+mn-ea"/>
                <a:cs typeface="Times New Roman" panose="02020603050405020304" pitchFamily="18" charset="0"/>
              </a:rPr>
              <a:t>　</a:t>
            </a:r>
            <a:r>
              <a:rPr lang="ja-JP" altLang="ja-JP" sz="1000" kern="100" dirty="0" smtClean="0">
                <a:solidFill>
                  <a:srgbClr val="000000"/>
                </a:solidFill>
                <a:latin typeface="+mn-ea"/>
                <a:cs typeface="Times New Roman" panose="02020603050405020304" pitchFamily="18" charset="0"/>
              </a:rPr>
              <a:t>大阪府健康医療部</a:t>
            </a:r>
            <a:r>
              <a:rPr lang="ja-JP" altLang="en-US" sz="1000" kern="100" dirty="0" smtClean="0">
                <a:solidFill>
                  <a:srgbClr val="000000"/>
                </a:solidFill>
                <a:latin typeface="+mn-ea"/>
                <a:cs typeface="Times New Roman" panose="02020603050405020304" pitchFamily="18" charset="0"/>
              </a:rPr>
              <a:t>健康推進</a:t>
            </a:r>
            <a:r>
              <a:rPr lang="ja-JP" altLang="ja-JP" sz="1000" kern="100" dirty="0" smtClean="0">
                <a:solidFill>
                  <a:srgbClr val="000000"/>
                </a:solidFill>
                <a:latin typeface="+mn-ea"/>
                <a:cs typeface="Times New Roman" panose="02020603050405020304" pitchFamily="18" charset="0"/>
              </a:rPr>
              <a:t>室調べ</a:t>
            </a:r>
            <a:endParaRPr lang="en-US" altLang="ja-JP" sz="1000" kern="100" dirty="0" smtClean="0">
              <a:solidFill>
                <a:srgbClr val="000000"/>
              </a:solidFill>
              <a:latin typeface="+mn-ea"/>
              <a:cs typeface="Times New Roman" panose="02020603050405020304" pitchFamily="18" charset="0"/>
            </a:endParaRPr>
          </a:p>
          <a:p>
            <a:pPr marL="269240" indent="90170" algn="just">
              <a:spcAft>
                <a:spcPts val="0"/>
              </a:spcAft>
            </a:pPr>
            <a:r>
              <a:rPr lang="en-US" altLang="ja-JP" sz="1000" kern="100" dirty="0" smtClean="0">
                <a:solidFill>
                  <a:srgbClr val="000000"/>
                </a:solidFill>
                <a:latin typeface="+mn-ea"/>
                <a:cs typeface="Times New Roman" panose="02020603050405020304" pitchFamily="18" charset="0"/>
              </a:rPr>
              <a:t>3</a:t>
            </a:r>
            <a:r>
              <a:rPr lang="ja-JP" altLang="ja-JP" sz="1000" kern="100" dirty="0" smtClean="0">
                <a:solidFill>
                  <a:srgbClr val="000000"/>
                </a:solidFill>
                <a:latin typeface="+mn-ea"/>
                <a:cs typeface="Times New Roman" panose="02020603050405020304" pitchFamily="18" charset="0"/>
              </a:rPr>
              <a:t>　大阪府健康医療部</a:t>
            </a:r>
            <a:r>
              <a:rPr lang="ja-JP" altLang="en-US" sz="1000" kern="100" dirty="0" smtClean="0">
                <a:solidFill>
                  <a:srgbClr val="000000"/>
                </a:solidFill>
                <a:latin typeface="+mn-ea"/>
                <a:cs typeface="Times New Roman" panose="02020603050405020304" pitchFamily="18" charset="0"/>
              </a:rPr>
              <a:t>健康推進室</a:t>
            </a:r>
            <a:r>
              <a:rPr lang="ja-JP" altLang="ja-JP" sz="1000" kern="100" dirty="0" smtClean="0">
                <a:solidFill>
                  <a:srgbClr val="000000"/>
                </a:solidFill>
                <a:latin typeface="+mn-ea"/>
                <a:cs typeface="Times New Roman" panose="02020603050405020304" pitchFamily="18" charset="0"/>
              </a:rPr>
              <a:t>調</a:t>
            </a:r>
            <a:r>
              <a:rPr lang="ja-JP" altLang="en-US" sz="1000" kern="100" dirty="0" smtClean="0">
                <a:solidFill>
                  <a:srgbClr val="000000"/>
                </a:solidFill>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3409687933"/>
              </p:ext>
            </p:extLst>
          </p:nvPr>
        </p:nvGraphicFramePr>
        <p:xfrm>
          <a:off x="682055" y="1606528"/>
          <a:ext cx="8541891" cy="1338379"/>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74066">
                  <a:extLst>
                    <a:ext uri="{9D8B030D-6E8A-4147-A177-3AD203B41FA5}">
                      <a16:colId xmlns:a16="http://schemas.microsoft.com/office/drawing/2014/main" val="20001"/>
                    </a:ext>
                  </a:extLst>
                </a:gridCol>
                <a:gridCol w="1569275">
                  <a:extLst>
                    <a:ext uri="{9D8B030D-6E8A-4147-A177-3AD203B41FA5}">
                      <a16:colId xmlns:a16="http://schemas.microsoft.com/office/drawing/2014/main" val="20003"/>
                    </a:ext>
                  </a:extLst>
                </a:gridCol>
                <a:gridCol w="1569275">
                  <a:extLst>
                    <a:ext uri="{9D8B030D-6E8A-4147-A177-3AD203B41FA5}">
                      <a16:colId xmlns:a16="http://schemas.microsoft.com/office/drawing/2014/main" val="2204503950"/>
                    </a:ext>
                  </a:extLst>
                </a:gridCol>
                <a:gridCol w="1569275">
                  <a:extLst>
                    <a:ext uri="{9D8B030D-6E8A-4147-A177-3AD203B41FA5}">
                      <a16:colId xmlns:a16="http://schemas.microsoft.com/office/drawing/2014/main" val="20004"/>
                    </a:ext>
                  </a:extLst>
                </a:gridCol>
              </a:tblGrid>
              <a:tr h="240691">
                <a:tc>
                  <a:txBody>
                    <a:bodyPr/>
                    <a:lstStyle/>
                    <a:p>
                      <a:pPr algn="ctr" fontAlgn="auto">
                        <a:lnSpc>
                          <a:spcPct val="100000"/>
                        </a:lnSpc>
                        <a:spcAft>
                          <a:spcPts val="0"/>
                        </a:spcAft>
                      </a:pPr>
                      <a:r>
                        <a:rPr lang="en-US" sz="1200" b="0" dirty="0">
                          <a:effectLst/>
                          <a:latin typeface="+mn-ea"/>
                          <a:ea typeface="+mn-ea"/>
                        </a:rPr>
                        <a:t> </a:t>
                      </a:r>
                      <a:endParaRPr lang="ja-JP" sz="1200" b="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65896">
                <a:tc>
                  <a:txBody>
                    <a:bodyPr/>
                    <a:lstStyle/>
                    <a:p>
                      <a:pPr algn="ctr" fontAlgn="auto">
                        <a:lnSpc>
                          <a:spcPct val="100000"/>
                        </a:lnSpc>
                        <a:spcAft>
                          <a:spcPts val="0"/>
                        </a:spcAft>
                      </a:pPr>
                      <a:r>
                        <a:rPr lang="en-US" altLang="ja-JP" sz="1200" b="0" dirty="0" smtClean="0">
                          <a:effectLst/>
                          <a:latin typeface="+mn-ea"/>
                          <a:ea typeface="+mn-ea"/>
                        </a:rPr>
                        <a:t>1</a:t>
                      </a:r>
                      <a:endParaRPr lang="ja-JP" sz="1200" b="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mn-ea"/>
                          <a:ea typeface="+mn-ea"/>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chemeClr val="tx1"/>
                          </a:solidFill>
                          <a:effectLst/>
                          <a:latin typeface="+mn-ea"/>
                          <a:ea typeface="+mn-ea"/>
                        </a:rPr>
                        <a:t>70</a:t>
                      </a:r>
                      <a:r>
                        <a:rPr lang="ja-JP" altLang="en-US" sz="1200" b="1" i="0" u="none" strike="noStrike" dirty="0" smtClean="0">
                          <a:solidFill>
                            <a:schemeClr val="tx1"/>
                          </a:solidFill>
                          <a:effectLst/>
                          <a:latin typeface="+mn-ea"/>
                          <a:ea typeface="+mn-ea"/>
                        </a:rPr>
                        <a:t>％以上</a:t>
                      </a:r>
                      <a:r>
                        <a:rPr lang="ja-JP" altLang="en-US" sz="1200" b="1" i="0" u="none" strike="noStrike" dirty="0">
                          <a:solidFill>
                            <a:schemeClr val="tx1"/>
                          </a:solidFill>
                          <a:effectLst/>
                          <a:latin typeface="+mn-ea"/>
                          <a:ea typeface="+mn-ea"/>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5896">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食育推進計画を策定・実施している</a:t>
                      </a:r>
                      <a:endParaRPr lang="en-US" altLang="ja-JP" sz="1200" b="1" dirty="0" smtClean="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H29</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95.3</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R1</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100</a:t>
                      </a:r>
                      <a:r>
                        <a:rPr lang="ja-JP" altLang="en-US" sz="1200" b="1" i="0" u="none" strike="noStrike" dirty="0" smtClean="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5896">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5,622</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5,589</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H30</a:t>
                      </a:r>
                      <a:r>
                        <a:rPr lang="ja-JP" altLang="en-US" sz="1200" b="1" i="0" u="none" strike="noStrike" dirty="0" smtClean="0">
                          <a:solidFill>
                            <a:schemeClr val="tx1"/>
                          </a:solidFill>
                          <a:effectLst/>
                          <a:latin typeface="+mn-ea"/>
                          <a:ea typeface="+mn-ea"/>
                        </a:rPr>
                        <a:t> ）</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smtClean="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2808761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462961222"/>
              </p:ext>
            </p:extLst>
          </p:nvPr>
        </p:nvGraphicFramePr>
        <p:xfrm>
          <a:off x="629695" y="665437"/>
          <a:ext cx="8646609" cy="465853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855464">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食育を府民運動とする機運を高める取組み</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8.31</a:t>
                      </a:r>
                      <a:r>
                        <a:rPr kumimoji="1" lang="ja-JP" altLang="en-US" sz="1100" b="1" dirty="0" smtClean="0">
                          <a:solidFill>
                            <a:schemeClr val="tx1"/>
                          </a:solidFill>
                          <a:latin typeface="+mn-ea"/>
                          <a:ea typeface="+mn-ea"/>
                        </a:rPr>
                        <a:t>（やさいの日）に</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「おおさか食育通信」で「おおさか・元気な食キャンペーン」</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を展開</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■ホームページ・</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「おおさか食育通信」から食育に関するイベント情報等を発信</a:t>
                      </a: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「大阪府食育推進強化月間」及び「野菜バリバリ朝食モリモリ推進の日」の取組みの充実</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■大阪府食育推進ネットワーク会議と連携し、「吹田スタジアムフェスタ</a:t>
                      </a:r>
                      <a:r>
                        <a:rPr kumimoji="1" lang="en-US" altLang="ja-JP" sz="1100" b="1" dirty="0" smtClean="0">
                          <a:solidFill>
                            <a:schemeClr val="tx1"/>
                          </a:solidFill>
                          <a:latin typeface="+mn-ea"/>
                          <a:ea typeface="+mn-ea"/>
                        </a:rPr>
                        <a:t>2019</a:t>
                      </a:r>
                      <a:r>
                        <a:rPr kumimoji="1" lang="ja-JP" altLang="en-US" sz="1100" b="1" dirty="0" smtClean="0">
                          <a:solidFill>
                            <a:schemeClr val="tx1"/>
                          </a:solidFill>
                          <a:latin typeface="+mn-ea"/>
                          <a:ea typeface="+mn-ea"/>
                        </a:rPr>
                        <a:t>」で府民啓発（</a:t>
                      </a:r>
                      <a:r>
                        <a:rPr kumimoji="1" lang="en-US" altLang="ja-JP" sz="1100" b="1" dirty="0" smtClean="0">
                          <a:solidFill>
                            <a:schemeClr val="tx1"/>
                          </a:solidFill>
                          <a:latin typeface="+mn-ea"/>
                          <a:ea typeface="+mn-ea"/>
                        </a:rPr>
                        <a:t>8.31</a:t>
                      </a:r>
                      <a:r>
                        <a:rPr kumimoji="1" lang="ja-JP" altLang="en-US"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　参加団体</a:t>
                      </a:r>
                      <a:r>
                        <a:rPr kumimoji="1" lang="en-US" altLang="ja-JP" sz="1100" b="1" dirty="0" smtClean="0">
                          <a:solidFill>
                            <a:schemeClr val="tx1"/>
                          </a:solidFill>
                          <a:latin typeface="+mn-ea"/>
                          <a:ea typeface="+mn-ea"/>
                        </a:rPr>
                        <a:t>5</a:t>
                      </a:r>
                      <a:r>
                        <a:rPr kumimoji="1" lang="ja-JP" altLang="en-US" sz="1100" b="1" dirty="0" smtClean="0">
                          <a:solidFill>
                            <a:schemeClr val="tx1"/>
                          </a:solidFill>
                          <a:latin typeface="+mn-ea"/>
                          <a:ea typeface="+mn-ea"/>
                        </a:rPr>
                        <a:t>団体</a:t>
                      </a:r>
                      <a:r>
                        <a:rPr kumimoji="1" lang="en-US" altLang="ja-JP" sz="1100" b="1" dirty="0" smtClean="0">
                          <a:solidFill>
                            <a:schemeClr val="tx1"/>
                          </a:solidFill>
                          <a:latin typeface="+mn-ea"/>
                          <a:ea typeface="+mn-ea"/>
                        </a:rPr>
                        <a:t>33</a:t>
                      </a:r>
                      <a:r>
                        <a:rPr kumimoji="1" lang="ja-JP" altLang="en-US" sz="1100" b="1" dirty="0" smtClean="0">
                          <a:solidFill>
                            <a:schemeClr val="tx1"/>
                          </a:solidFill>
                          <a:latin typeface="+mn-ea"/>
                          <a:ea typeface="+mn-ea"/>
                        </a:rPr>
                        <a:t>名、啓発人数延べ</a:t>
                      </a:r>
                      <a:r>
                        <a:rPr kumimoji="1" lang="en-US" altLang="ja-JP" sz="1100" b="1" dirty="0" smtClean="0">
                          <a:solidFill>
                            <a:schemeClr val="tx1"/>
                          </a:solidFill>
                          <a:latin typeface="+mn-ea"/>
                          <a:ea typeface="+mn-ea"/>
                        </a:rPr>
                        <a:t>1,910</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■民間企業と連携した府民啓発（カゴメ株式会社）</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メニューの普及啓発を目的としたメニューコンテストの実施（</a:t>
                      </a:r>
                      <a:r>
                        <a:rPr kumimoji="1" lang="en-US" altLang="ja-JP" sz="1100" b="1" dirty="0" smtClean="0">
                          <a:solidFill>
                            <a:schemeClr val="tx1"/>
                          </a:solidFill>
                          <a:latin typeface="+mn-ea"/>
                          <a:ea typeface="+mn-ea"/>
                        </a:rPr>
                        <a:t>8.12</a:t>
                      </a:r>
                      <a:r>
                        <a:rPr kumimoji="1" lang="ja-JP" altLang="en-US" sz="1100" b="1" dirty="0" smtClean="0">
                          <a:solidFill>
                            <a:schemeClr val="tx1"/>
                          </a:solidFill>
                          <a:latin typeface="+mn-ea"/>
                          <a:ea typeface="+mn-ea"/>
                        </a:rPr>
                        <a:t>最終審査）</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野菜の日</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イベントの開催（</a:t>
                      </a:r>
                      <a:r>
                        <a:rPr kumimoji="1" lang="en-US" altLang="ja-JP" sz="1100" b="1" dirty="0" smtClean="0">
                          <a:solidFill>
                            <a:schemeClr val="tx1"/>
                          </a:solidFill>
                          <a:latin typeface="+mn-ea"/>
                          <a:ea typeface="+mn-ea"/>
                        </a:rPr>
                        <a:t>8.31</a:t>
                      </a:r>
                      <a:r>
                        <a:rPr kumimoji="1" lang="ja-JP" altLang="en-US" sz="1100" b="1" dirty="0" smtClean="0">
                          <a:solidFill>
                            <a:schemeClr val="tx1"/>
                          </a:solidFill>
                          <a:latin typeface="+mn-ea"/>
                          <a:ea typeface="+mn-ea"/>
                        </a:rPr>
                        <a:t>）</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市町村食育推進計画の策定促進と施策の推進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■市町村に対し、計画の策定及び改定を支援</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■地域の優先的な課題の把握、地域の特性を踏まえた取組みを推進する仕組みづくりを検討  </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保健所</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食に関するボランティア等が行う食育活動への支援</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■地域活動栄養士会や食生活改善推進協議会の支援</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■管理栄養士学生と連携し、食生活改善に向けた媒体を作成。府事業にて活用</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9412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■市町村や関係機関・団体による取組みを支援するとともに、各団体の連携・協働を推進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70895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latin typeface="+mn-ea"/>
                          <a:ea typeface="+mn-ea"/>
                        </a:rPr>
                        <a:t>12,657</a:t>
                      </a:r>
                      <a:r>
                        <a:rPr kumimoji="1" lang="ja-JP" altLang="en-US" sz="1100" b="1"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33362" y="348360"/>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78148" y="2633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636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97642"/>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496104193"/>
              </p:ext>
            </p:extLst>
          </p:nvPr>
        </p:nvGraphicFramePr>
        <p:xfrm>
          <a:off x="629696" y="931532"/>
          <a:ext cx="8646609" cy="4785664"/>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793303">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■「大阪府食育推進ネットワーク会議」において、各団体活動の活性化を推進</a:t>
                      </a:r>
                    </a:p>
                    <a:p>
                      <a:pPr marL="174625" indent="-174625"/>
                      <a:r>
                        <a:rPr kumimoji="1" lang="ja-JP" altLang="en-US" sz="1100" b="1" dirty="0" smtClean="0">
                          <a:solidFill>
                            <a:schemeClr val="tx1"/>
                          </a:solidFill>
                          <a:latin typeface="+mn-ea"/>
                          <a:ea typeface="+mn-ea"/>
                        </a:rPr>
                        <a:t>・活動テーマ「野菜摂取量の増加」</a:t>
                      </a:r>
                    </a:p>
                    <a:p>
                      <a:pPr marL="174625" indent="-174625"/>
                      <a:r>
                        <a:rPr kumimoji="1" lang="ja-JP" altLang="en-US" sz="1100" b="1" dirty="0" smtClean="0">
                          <a:solidFill>
                            <a:schemeClr val="tx1"/>
                          </a:solidFill>
                          <a:latin typeface="+mn-ea"/>
                          <a:ea typeface="+mn-ea"/>
                        </a:rPr>
                        <a:t>・のぼりやファイル等の啓発媒体を作成し、参画団体等が主催する事業で啓発を実施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■ネットワーク会議参画団体の連携・協働により、多様な取組みを推進</a:t>
                      </a:r>
                    </a:p>
                    <a:p>
                      <a:pPr marL="174625" indent="-174625"/>
                      <a:r>
                        <a:rPr kumimoji="1" lang="ja-JP" altLang="en-US" sz="1100" b="1" dirty="0" smtClean="0">
                          <a:solidFill>
                            <a:schemeClr val="tx1"/>
                          </a:solidFill>
                          <a:latin typeface="+mn-ea"/>
                          <a:ea typeface="+mn-ea"/>
                        </a:rPr>
                        <a:t>・大阪ヘルシー外食推進協議会</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日本チェーンストア協会関西支部</a:t>
                      </a:r>
                    </a:p>
                    <a:p>
                      <a:pPr marL="174625" indent="-174625"/>
                      <a:r>
                        <a:rPr kumimoji="1" lang="ja-JP" altLang="en-US" sz="1100" b="1" dirty="0" smtClean="0">
                          <a:solidFill>
                            <a:schemeClr val="tx1"/>
                          </a:solidFill>
                          <a:latin typeface="+mn-ea"/>
                          <a:ea typeface="+mn-ea"/>
                        </a:rPr>
                        <a:t>　「おすすめ！わが店のヘルシーメニュー</a:t>
                      </a:r>
                      <a:r>
                        <a:rPr kumimoji="1" lang="en-US" altLang="ja-JP" sz="1100" b="1" dirty="0" smtClean="0">
                          <a:solidFill>
                            <a:schemeClr val="tx1"/>
                          </a:solidFill>
                          <a:latin typeface="+mn-ea"/>
                          <a:ea typeface="+mn-ea"/>
                        </a:rPr>
                        <a:t>2019</a:t>
                      </a:r>
                      <a:r>
                        <a:rPr kumimoji="1" lang="ja-JP" altLang="en-US" sz="1100" b="1" dirty="0" smtClean="0">
                          <a:solidFill>
                            <a:schemeClr val="tx1"/>
                          </a:solidFill>
                          <a:latin typeface="+mn-ea"/>
                          <a:ea typeface="+mn-ea"/>
                        </a:rPr>
                        <a:t>」府民人気コンテスト</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・大阪府食生活改善連絡協議会</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府関係部局</a:t>
                      </a:r>
                    </a:p>
                    <a:p>
                      <a:pPr marL="174625" indent="-174625"/>
                      <a:r>
                        <a:rPr kumimoji="1" lang="ja-JP" altLang="en-US" sz="1100" b="1" dirty="0" smtClean="0">
                          <a:solidFill>
                            <a:schemeClr val="tx1"/>
                          </a:solidFill>
                          <a:latin typeface="+mn-ea"/>
                          <a:ea typeface="+mn-ea"/>
                        </a:rPr>
                        <a:t>　食品ロス削減キャンペーン （流通対策室</a:t>
                      </a:r>
                      <a:r>
                        <a:rPr kumimoji="1" lang="en-US" altLang="ja-JP" sz="1100" b="1" dirty="0" smtClean="0">
                          <a:solidFill>
                            <a:schemeClr val="tx1"/>
                          </a:solidFill>
                          <a:latin typeface="+mn-ea"/>
                          <a:ea typeface="+mn-ea"/>
                        </a:rPr>
                        <a:t>)</a:t>
                      </a:r>
                      <a:r>
                        <a:rPr kumimoji="1" lang="ja-JP" altLang="en-US" sz="1100" b="1" dirty="0" err="1" smtClean="0">
                          <a:solidFill>
                            <a:schemeClr val="tx1"/>
                          </a:solidFill>
                          <a:latin typeface="+mn-ea"/>
                          <a:ea typeface="+mn-ea"/>
                        </a:rPr>
                        <a:t>、</a:t>
                      </a:r>
                      <a:r>
                        <a:rPr kumimoji="1" lang="ja-JP" altLang="en-US" sz="1100" b="1" dirty="0" smtClean="0">
                          <a:solidFill>
                            <a:schemeClr val="tx1"/>
                          </a:solidFill>
                          <a:latin typeface="+mn-ea"/>
                          <a:ea typeface="+mn-ea"/>
                        </a:rPr>
                        <a:t>魚庭（なにわ）の海づくり大会（水産課</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　</a:t>
                      </a:r>
                    </a:p>
                    <a:p>
                      <a:pPr marL="174625" indent="-174625"/>
                      <a:r>
                        <a:rPr kumimoji="1" lang="ja-JP" altLang="en-US" sz="1100" b="1" dirty="0" smtClean="0">
                          <a:solidFill>
                            <a:schemeClr val="tx1"/>
                          </a:solidFill>
                          <a:latin typeface="+mn-ea"/>
                          <a:ea typeface="+mn-ea"/>
                        </a:rPr>
                        <a:t>■連携協定締結企業・大学と連携した食育推進（</a:t>
                      </a:r>
                      <a:r>
                        <a:rPr kumimoji="1" lang="en-US" altLang="ja-JP" sz="1100" b="1" dirty="0" smtClean="0">
                          <a:solidFill>
                            <a:schemeClr val="tx1"/>
                          </a:solidFill>
                          <a:latin typeface="+mn-ea"/>
                          <a:ea typeface="+mn-ea"/>
                        </a:rPr>
                        <a:t>7</a:t>
                      </a:r>
                      <a:r>
                        <a:rPr kumimoji="1" lang="ja-JP" altLang="en-US" sz="1100" b="1" dirty="0" smtClean="0">
                          <a:solidFill>
                            <a:schemeClr val="tx1"/>
                          </a:solidFill>
                          <a:latin typeface="+mn-ea"/>
                          <a:ea typeface="+mn-ea"/>
                        </a:rPr>
                        <a:t>企業・</a:t>
                      </a:r>
                      <a:r>
                        <a:rPr kumimoji="1" lang="en-US" altLang="ja-JP" sz="1100" b="1" dirty="0" smtClean="0">
                          <a:solidFill>
                            <a:schemeClr val="tx1"/>
                          </a:solidFill>
                          <a:latin typeface="+mn-ea"/>
                          <a:ea typeface="+mn-ea"/>
                        </a:rPr>
                        <a:t>4</a:t>
                      </a:r>
                      <a:r>
                        <a:rPr kumimoji="1" lang="ja-JP" altLang="en-US" sz="1100" b="1" dirty="0" smtClean="0">
                          <a:solidFill>
                            <a:schemeClr val="tx1"/>
                          </a:solidFill>
                          <a:latin typeface="+mn-ea"/>
                          <a:ea typeface="+mn-ea"/>
                        </a:rPr>
                        <a:t>大学）</a:t>
                      </a:r>
                    </a:p>
                    <a:p>
                      <a:pPr marL="174625" indent="-174625"/>
                      <a:r>
                        <a:rPr kumimoji="1" lang="ja-JP" altLang="en-US" sz="1100" b="1" dirty="0" smtClean="0">
                          <a:solidFill>
                            <a:schemeClr val="tx1"/>
                          </a:solidFill>
                          <a:latin typeface="+mn-ea"/>
                          <a:ea typeface="+mn-ea"/>
                        </a:rPr>
                        <a:t>    カゴメ、いずみ市民生協、セブン⁻イレブン・ジャパン、ハークスレイ、シャープ、大塚製薬、サンスター</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a:t>
                      </a:r>
                      <a:r>
                        <a:rPr kumimoji="1" lang="ja-JP" altLang="en-US" sz="1100" b="1" baseline="0" dirty="0" smtClean="0">
                          <a:solidFill>
                            <a:schemeClr val="tx1"/>
                          </a:solidFill>
                          <a:latin typeface="+mn-ea"/>
                          <a:ea typeface="+mn-ea"/>
                        </a:rPr>
                        <a:t> </a:t>
                      </a:r>
                      <a:r>
                        <a:rPr kumimoji="1" lang="ja-JP" altLang="en-US" sz="1100" b="1" dirty="0" smtClean="0">
                          <a:solidFill>
                            <a:schemeClr val="tx1"/>
                          </a:solidFill>
                          <a:latin typeface="+mn-ea"/>
                          <a:ea typeface="+mn-ea"/>
                        </a:rPr>
                        <a:t>近畿大学、関西大学、大阪大学、立命館大学</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8504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■大阪府食育推進ネットワーク会議の活性化</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■大阪府食育推進ネットワーク会議の活性化を図るとともに、企業等との連携を強化</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073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latin typeface="+mn-ea"/>
                          <a:ea typeface="+mn-ea"/>
                        </a:rPr>
                        <a:t>12,657</a:t>
                      </a:r>
                      <a:r>
                        <a:rPr kumimoji="1" lang="ja-JP" altLang="en-US" sz="1100" b="1"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56503" y="248384"/>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smtClean="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36899" y="6283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59108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9852"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１　健康的な食生活の実践と食に関する理解の促進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59553" y="76214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31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73000" y="1293526"/>
            <a:ext cx="2080235" cy="266996"/>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613222"/>
            <a:ext cx="8640000" cy="462612"/>
          </a:xfrm>
          <a:prstGeom prst="rect">
            <a:avLst/>
          </a:prstGeom>
          <a:noFill/>
          <a:ln>
            <a:noFill/>
          </a:ln>
          <a:extLst/>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3183379668"/>
              </p:ext>
            </p:extLst>
          </p:nvPr>
        </p:nvGraphicFramePr>
        <p:xfrm>
          <a:off x="591969" y="2086905"/>
          <a:ext cx="8460000" cy="1429254"/>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2915326736"/>
                    </a:ext>
                  </a:extLst>
                </a:gridCol>
                <a:gridCol w="1800000">
                  <a:extLst>
                    <a:ext uri="{9D8B030D-6E8A-4147-A177-3AD203B41FA5}">
                      <a16:colId xmlns:a16="http://schemas.microsoft.com/office/drawing/2014/main" val="2573364579"/>
                    </a:ext>
                  </a:extLst>
                </a:gridCol>
                <a:gridCol w="6120000">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身</a:t>
                      </a:r>
                      <a:r>
                        <a:rPr lang="ja-JP" sz="1200" b="1" kern="100" dirty="0">
                          <a:solidFill>
                            <a:srgbClr val="000000"/>
                          </a:solidFill>
                          <a:effectLst/>
                          <a:latin typeface="+mn-ea"/>
                          <a:ea typeface="+mn-ea"/>
                          <a:cs typeface="Times New Roman" panose="02020603050405020304" pitchFamily="18" charset="0"/>
                        </a:rPr>
                        <a:t>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a:t>
                      </a:r>
                      <a:r>
                        <a:rPr lang="ja-JP" sz="1200" b="1" kern="100" dirty="0" smtClean="0">
                          <a:solidFill>
                            <a:srgbClr val="000000"/>
                          </a:solidFill>
                          <a:effectLst/>
                          <a:latin typeface="+mn-ea"/>
                          <a:ea typeface="+mn-ea"/>
                          <a:cs typeface="Times New Roman" panose="02020603050405020304" pitchFamily="18" charset="0"/>
                        </a:rPr>
                        <a:t>・維持</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a:t>
                      </a:r>
                      <a:r>
                        <a:rPr lang="ja-JP" sz="1200" b="1" kern="100" dirty="0" smtClean="0">
                          <a:solidFill>
                            <a:srgbClr val="000000"/>
                          </a:solidFill>
                          <a:effectLst/>
                          <a:latin typeface="+mn-ea"/>
                          <a:ea typeface="+mn-ea"/>
                          <a:cs typeface="Times New Roman" panose="02020603050405020304" pitchFamily="18" charset="0"/>
                        </a:rPr>
                        <a:t>を通じて</a:t>
                      </a:r>
                      <a:r>
                        <a:rPr lang="ja-JP" sz="1200" b="1" kern="100" dirty="0">
                          <a:solidFill>
                            <a:srgbClr val="000000"/>
                          </a:solidFill>
                          <a:effectLst/>
                          <a:latin typeface="+mn-ea"/>
                          <a:ea typeface="+mn-ea"/>
                          <a:cs typeface="Times New Roman" panose="02020603050405020304" pitchFamily="18" charset="0"/>
                        </a:rPr>
                        <a:t>豊かな生活</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実現</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580362"/>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93582934"/>
              </p:ext>
            </p:extLst>
          </p:nvPr>
        </p:nvGraphicFramePr>
        <p:xfrm>
          <a:off x="591969" y="3922037"/>
          <a:ext cx="8722062" cy="2288753"/>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1668312672"/>
                    </a:ext>
                  </a:extLst>
                </a:gridCol>
                <a:gridCol w="1823475">
                  <a:extLst>
                    <a:ext uri="{9D8B030D-6E8A-4147-A177-3AD203B41FA5}">
                      <a16:colId xmlns:a16="http://schemas.microsoft.com/office/drawing/2014/main" val="2358818107"/>
                    </a:ext>
                  </a:extLst>
                </a:gridCol>
                <a:gridCol w="1131104">
                  <a:extLst>
                    <a:ext uri="{9D8B030D-6E8A-4147-A177-3AD203B41FA5}">
                      <a16:colId xmlns:a16="http://schemas.microsoft.com/office/drawing/2014/main" val="3106642344"/>
                    </a:ext>
                  </a:extLst>
                </a:gridCol>
                <a:gridCol w="1103682">
                  <a:extLst>
                    <a:ext uri="{9D8B030D-6E8A-4147-A177-3AD203B41FA5}">
                      <a16:colId xmlns:a16="http://schemas.microsoft.com/office/drawing/2014/main" val="2825566381"/>
                    </a:ext>
                  </a:extLst>
                </a:gridCol>
                <a:gridCol w="1464924">
                  <a:extLst>
                    <a:ext uri="{9D8B030D-6E8A-4147-A177-3AD203B41FA5}">
                      <a16:colId xmlns:a16="http://schemas.microsoft.com/office/drawing/2014/main" val="157304712"/>
                    </a:ext>
                  </a:extLst>
                </a:gridCol>
                <a:gridCol w="1464924">
                  <a:extLst>
                    <a:ext uri="{9D8B030D-6E8A-4147-A177-3AD203B41FA5}">
                      <a16:colId xmlns:a16="http://schemas.microsoft.com/office/drawing/2014/main" val="2441815434"/>
                    </a:ext>
                  </a:extLst>
                </a:gridCol>
                <a:gridCol w="1464924">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effectLst/>
                          <a:latin typeface="游ゴシック" panose="020B0400000000000000" pitchFamily="50" charset="-128"/>
                          <a:ea typeface="游ゴシック" panose="020B0400000000000000" pitchFamily="50" charset="-128"/>
                        </a:rPr>
                        <a:t>個別目標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計画策定時</a:t>
                      </a:r>
                      <a:r>
                        <a:rPr lang="ja-JP" sz="1200" b="1" dirty="0" smtClean="0">
                          <a:effectLst/>
                          <a:latin typeface="游ゴシック" panose="020B0400000000000000" pitchFamily="50" charset="-128"/>
                          <a:ea typeface="游ゴシック" panose="020B0400000000000000" pitchFamily="50" charset="-128"/>
                        </a:rPr>
                        <a:t>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游ゴシック" panose="020B0400000000000000" pitchFamily="50" charset="-128"/>
                          <a:ea typeface="游ゴシック" panose="020B0400000000000000" pitchFamily="50" charset="-128"/>
                        </a:rPr>
                        <a:t>現在の状況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游ゴシック" panose="020B0400000000000000" pitchFamily="50" charset="-128"/>
                          <a:ea typeface="游ゴシック" panose="020B0400000000000000" pitchFamily="50" charset="-128"/>
                        </a:rPr>
                        <a:t>2023</a:t>
                      </a:r>
                      <a:r>
                        <a:rPr lang="ja-JP" sz="1200" b="1" dirty="0">
                          <a:effectLst/>
                          <a:latin typeface="游ゴシック" panose="020B0400000000000000" pitchFamily="50" charset="-128"/>
                          <a:ea typeface="游ゴシック" panose="020B0400000000000000" pitchFamily="50" charset="-128"/>
                        </a:rPr>
                        <a:t>年度の目標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smtClean="0">
                          <a:effectLst/>
                          <a:latin typeface="游ゴシック" panose="020B0400000000000000" pitchFamily="50" charset="-128"/>
                          <a:ea typeface="游ゴシック" panose="020B0400000000000000" pitchFamily="50" charset="-128"/>
                        </a:rPr>
                        <a:t>3</a:t>
                      </a:r>
                      <a:r>
                        <a:rPr lang="en-US" altLang="ja-JP" sz="1200" b="1" dirty="0" smtClean="0">
                          <a:effectLst/>
                          <a:latin typeface="游ゴシック" panose="020B0400000000000000" pitchFamily="50" charset="-128"/>
                          <a:ea typeface="游ゴシック" panose="020B0400000000000000" pitchFamily="50" charset="-128"/>
                        </a:rPr>
                        <a:t>4.6</a:t>
                      </a:r>
                      <a:r>
                        <a:rPr lang="ja-JP" sz="1200" b="1" dirty="0" smtClean="0">
                          <a:effectLst/>
                          <a:latin typeface="游ゴシック" panose="020B0400000000000000" pitchFamily="50" charset="-128"/>
                          <a:ea typeface="游ゴシック" panose="020B0400000000000000" pitchFamily="50" charset="-128"/>
                        </a:rPr>
                        <a:t>％</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ja-JP" altLang="en-US" sz="1200" b="1" dirty="0" err="1" smtClean="0">
                          <a:solidFill>
                            <a:schemeClr val="tx1"/>
                          </a:solidFill>
                          <a:effectLst/>
                          <a:latin typeface="游ゴシック" panose="020B0400000000000000" pitchFamily="50" charset="-128"/>
                          <a:ea typeface="游ゴシック" panose="020B0400000000000000" pitchFamily="50" charset="-128"/>
                          <a:cs typeface="HG丸ｺﾞｼｯｸM-PRO"/>
                        </a:rPr>
                        <a:t>ー</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朝食を欠食する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府民の割合の減少</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latin typeface="游ゴシック" panose="020B0400000000000000" pitchFamily="50" charset="-128"/>
                          <a:ea typeface="游ゴシック" panose="020B0400000000000000" pitchFamily="50" charset="-128"/>
                        </a:rPr>
                        <a:t> 策定時：</a:t>
                      </a:r>
                      <a:r>
                        <a:rPr kumimoji="1" lang="en-US" altLang="ja-JP" sz="1000" b="1" dirty="0" smtClean="0">
                          <a:latin typeface="游ゴシック" panose="020B0400000000000000" pitchFamily="50" charset="-128"/>
                          <a:ea typeface="游ゴシック" panose="020B0400000000000000" pitchFamily="50" charset="-128"/>
                        </a:rPr>
                        <a:t>H25-27</a:t>
                      </a:r>
                      <a:r>
                        <a:rPr kumimoji="1" lang="ja-JP" altLang="en-US" sz="1000" b="1" dirty="0" smtClean="0">
                          <a:latin typeface="游ゴシック" panose="020B0400000000000000" pitchFamily="50" charset="-128"/>
                          <a:ea typeface="游ゴシック" panose="020B0400000000000000" pitchFamily="50" charset="-128"/>
                        </a:rPr>
                        <a:t>平均</a:t>
                      </a:r>
                      <a:endParaRPr kumimoji="1" lang="en-US" altLang="ja-JP" sz="10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latin typeface="游ゴシック" panose="020B0400000000000000" pitchFamily="50" charset="-128"/>
                          <a:ea typeface="游ゴシック" panose="020B0400000000000000" pitchFamily="50" charset="-128"/>
                        </a:rPr>
                        <a:t> 現　在：</a:t>
                      </a:r>
                      <a:r>
                        <a:rPr kumimoji="1" lang="en-US" altLang="ja-JP" sz="1000" b="1" dirty="0" smtClean="0">
                          <a:latin typeface="游ゴシック" panose="020B0400000000000000" pitchFamily="50" charset="-128"/>
                          <a:ea typeface="游ゴシック" panose="020B0400000000000000" pitchFamily="50" charset="-128"/>
                        </a:rPr>
                        <a:t>H27-29</a:t>
                      </a:r>
                      <a:r>
                        <a:rPr kumimoji="1" lang="ja-JP"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17.5%</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25.7</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野菜摂取量の増加</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策定時：</a:t>
                      </a:r>
                      <a:r>
                        <a:rPr kumimoji="1" lang="en-US" altLang="zh-TW" sz="1000" b="1" dirty="0" smtClean="0">
                          <a:latin typeface="游ゴシック" panose="020B0400000000000000" pitchFamily="50" charset="-128"/>
                          <a:ea typeface="游ゴシック" panose="020B0400000000000000" pitchFamily="50" charset="-128"/>
                        </a:rPr>
                        <a:t>H25-27</a:t>
                      </a:r>
                      <a:r>
                        <a:rPr kumimoji="1" lang="zh-TW" altLang="en-US" sz="1000" b="1" dirty="0" smtClean="0">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現</a:t>
                      </a:r>
                      <a:r>
                        <a:rPr kumimoji="1" lang="ja-JP" altLang="en-US" sz="1000" b="1"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在：</a:t>
                      </a:r>
                      <a:r>
                        <a:rPr kumimoji="1" lang="en-US" altLang="zh-TW" sz="1000" b="1" dirty="0" smtClean="0">
                          <a:latin typeface="游ゴシック" panose="020B0400000000000000" pitchFamily="50" charset="-128"/>
                          <a:ea typeface="游ゴシック" panose="020B0400000000000000" pitchFamily="50" charset="-128"/>
                        </a:rPr>
                        <a:t>H27-29</a:t>
                      </a:r>
                      <a:r>
                        <a:rPr kumimoji="1" lang="zh-TW"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212</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213</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256</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524734" y="6213149"/>
            <a:ext cx="4589758" cy="430887"/>
          </a:xfrm>
          <a:prstGeom prst="rect">
            <a:avLst/>
          </a:prstGeom>
        </p:spPr>
        <p:txBody>
          <a:bodyPr wrap="square">
            <a:spAutoFit/>
          </a:bodyPr>
          <a:lstStyle/>
          <a:p>
            <a:pPr>
              <a:spcAft>
                <a:spcPts val="0"/>
              </a:spcAft>
            </a:pPr>
            <a:r>
              <a:rPr lang="en-US" altLang="ja-JP" sz="1050" kern="100" dirty="0" smtClean="0">
                <a:solidFill>
                  <a:srgbClr val="000000"/>
                </a:solidFill>
                <a:latin typeface="+mn-ea"/>
                <a:cs typeface="Times New Roman" panose="02020603050405020304" pitchFamily="18" charset="0"/>
              </a:rPr>
              <a:t>1</a:t>
            </a:r>
            <a:r>
              <a:rPr lang="ja-JP" altLang="en-US" sz="1050" kern="100" dirty="0" smtClean="0">
                <a:solidFill>
                  <a:srgbClr val="000000"/>
                </a:solidFill>
                <a:latin typeface="+mn-ea"/>
                <a:cs typeface="Times New Roman" panose="02020603050405020304" pitchFamily="18" charset="0"/>
              </a:rPr>
              <a:t>：</a:t>
            </a:r>
            <a:r>
              <a:rPr lang="ja-JP" altLang="ja-JP" sz="1050" kern="100" dirty="0" smtClean="0">
                <a:solidFill>
                  <a:srgbClr val="000000"/>
                </a:solidFill>
                <a:latin typeface="+mn-ea"/>
                <a:cs typeface="Times New Roman" panose="02020603050405020304" pitchFamily="18" charset="0"/>
              </a:rPr>
              <a:t>「</a:t>
            </a:r>
            <a:r>
              <a:rPr lang="ja-JP" altLang="ja-JP" sz="1050" kern="100" dirty="0">
                <a:solidFill>
                  <a:srgbClr val="000000"/>
                </a:solidFill>
                <a:latin typeface="+mn-ea"/>
                <a:cs typeface="Times New Roman" panose="02020603050405020304" pitchFamily="18" charset="0"/>
              </a:rPr>
              <a:t>お口の健康」と「食育」に関するアンケート（大阪府</a:t>
            </a:r>
            <a:r>
              <a:rPr lang="ja-JP" altLang="ja-JP" sz="1050" kern="100" dirty="0" smtClean="0">
                <a:solidFill>
                  <a:srgbClr val="000000"/>
                </a:solidFill>
                <a:latin typeface="+mn-ea"/>
                <a:cs typeface="Times New Roman" panose="02020603050405020304" pitchFamily="18" charset="0"/>
              </a:rPr>
              <a:t>）</a:t>
            </a:r>
            <a:endParaRPr lang="en-US" altLang="ja-JP" sz="1050" kern="100" dirty="0" smtClean="0">
              <a:solidFill>
                <a:srgbClr val="000000"/>
              </a:solidFill>
              <a:latin typeface="+mn-ea"/>
              <a:cs typeface="Times New Roman" panose="02020603050405020304" pitchFamily="18" charset="0"/>
            </a:endParaRPr>
          </a:p>
          <a:p>
            <a:pPr>
              <a:spcAft>
                <a:spcPts val="0"/>
              </a:spcAft>
            </a:pPr>
            <a:r>
              <a:rPr lang="en-US" altLang="ja-JP" sz="1050" kern="100" dirty="0" smtClean="0">
                <a:solidFill>
                  <a:srgbClr val="000000"/>
                </a:solidFill>
                <a:latin typeface="+mn-ea"/>
                <a:cs typeface="Times New Roman" panose="02020603050405020304" pitchFamily="18" charset="0"/>
              </a:rPr>
              <a:t>2</a:t>
            </a:r>
            <a:r>
              <a:rPr lang="ja-JP" altLang="en-US" sz="1050" kern="100" dirty="0" smtClean="0">
                <a:solidFill>
                  <a:srgbClr val="000000"/>
                </a:solidFill>
                <a:latin typeface="+mn-ea"/>
                <a:cs typeface="Times New Roman" panose="02020603050405020304" pitchFamily="18" charset="0"/>
              </a:rPr>
              <a:t>･</a:t>
            </a:r>
            <a:r>
              <a:rPr lang="en-US" altLang="ja-JP" sz="1050" kern="100" dirty="0" smtClean="0">
                <a:solidFill>
                  <a:srgbClr val="000000"/>
                </a:solidFill>
                <a:latin typeface="+mn-ea"/>
                <a:cs typeface="Times New Roman" panose="02020603050405020304" pitchFamily="18" charset="0"/>
              </a:rPr>
              <a:t>3</a:t>
            </a:r>
            <a:r>
              <a:rPr lang="ja-JP" altLang="en-US" sz="1050" kern="100" dirty="0" smtClean="0">
                <a:solidFill>
                  <a:srgbClr val="000000"/>
                </a:solidFill>
                <a:latin typeface="+mn-ea"/>
                <a:cs typeface="Times New Roman" panose="02020603050405020304" pitchFamily="18" charset="0"/>
              </a:rPr>
              <a:t>：</a:t>
            </a:r>
            <a:r>
              <a:rPr lang="ja-JP" altLang="ja-JP" sz="1050" kern="100" dirty="0" smtClean="0">
                <a:solidFill>
                  <a:srgbClr val="000000"/>
                </a:solidFill>
                <a:latin typeface="+mn-ea"/>
                <a:cs typeface="Times New Roman" panose="02020603050405020304" pitchFamily="18" charset="0"/>
              </a:rPr>
              <a:t>国民健康・栄養調査（厚生労働省）</a:t>
            </a:r>
            <a:endParaRPr lang="en-US" altLang="ja-JP" sz="1050" kern="100" dirty="0" smtClean="0">
              <a:solidFill>
                <a:srgbClr val="000000"/>
              </a:solidFill>
              <a:latin typeface="+mn-ea"/>
              <a:cs typeface="Times New Roman" panose="02020603050405020304" pitchFamily="18" charset="0"/>
            </a:endParaRPr>
          </a:p>
        </p:txBody>
      </p:sp>
    </p:spTree>
    <p:extLst>
      <p:ext uri="{BB962C8B-B14F-4D97-AF65-F5344CB8AC3E}">
        <p14:creationId xmlns:p14="http://schemas.microsoft.com/office/powerpoint/2010/main" val="787188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86437" y="237560"/>
            <a:ext cx="9360000" cy="63726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74696" y="3882921"/>
            <a:ext cx="8722062" cy="861774"/>
          </a:xfrm>
          <a:prstGeom prst="rect">
            <a:avLst/>
          </a:prstGeom>
        </p:spPr>
        <p:txBody>
          <a:bodyPr wrap="square">
            <a:spAutoFit/>
          </a:bodyPr>
          <a:lstStyle/>
          <a:p>
            <a:pPr algn="just">
              <a:spcAft>
                <a:spcPts val="0"/>
              </a:spcAft>
            </a:pPr>
            <a:r>
              <a:rPr lang="ja-JP" altLang="en-US" sz="1000" kern="100" dirty="0" smtClean="0">
                <a:solidFill>
                  <a:srgbClr val="000000"/>
                </a:solidFill>
                <a:latin typeface="+mn-ea"/>
                <a:cs typeface="Times New Roman" panose="02020603050405020304" pitchFamily="18" charset="0"/>
              </a:rPr>
              <a:t>４ </a:t>
            </a:r>
            <a:r>
              <a:rPr lang="ja-JP" altLang="ja-JP" sz="1000" kern="100" dirty="0" smtClean="0">
                <a:solidFill>
                  <a:srgbClr val="000000"/>
                </a:solidFill>
                <a:latin typeface="+mn-ea"/>
                <a:cs typeface="Times New Roman" panose="02020603050405020304" pitchFamily="18" charset="0"/>
              </a:rPr>
              <a:t>国民</a:t>
            </a:r>
            <a:r>
              <a:rPr lang="ja-JP" altLang="ja-JP" sz="1000" kern="100" dirty="0">
                <a:solidFill>
                  <a:srgbClr val="000000"/>
                </a:solidFill>
                <a:latin typeface="+mn-ea"/>
                <a:cs typeface="Times New Roman" panose="02020603050405020304" pitchFamily="18" charset="0"/>
              </a:rPr>
              <a:t>健康・栄養調査（厚生労働省</a:t>
            </a:r>
            <a:r>
              <a:rPr lang="ja-JP" altLang="ja-JP" sz="1000" kern="100" dirty="0" smtClean="0">
                <a:solidFill>
                  <a:srgbClr val="000000"/>
                </a:solidFill>
                <a:latin typeface="+mn-ea"/>
                <a:cs typeface="Times New Roman" panose="02020603050405020304" pitchFamily="18" charset="0"/>
              </a:rPr>
              <a:t>）</a:t>
            </a:r>
            <a:endParaRPr lang="en-US" altLang="ja-JP" sz="1000" kern="100" dirty="0" smtClean="0">
              <a:solidFill>
                <a:srgbClr val="000000"/>
              </a:solidFill>
              <a:latin typeface="+mn-ea"/>
              <a:cs typeface="Times New Roman" panose="02020603050405020304" pitchFamily="18" charset="0"/>
            </a:endParaRPr>
          </a:p>
          <a:p>
            <a:pPr algn="just">
              <a:spcAft>
                <a:spcPts val="0"/>
              </a:spcAft>
            </a:pPr>
            <a:r>
              <a:rPr lang="ja-JP" altLang="en-US" sz="1000" kern="100" dirty="0" smtClean="0">
                <a:solidFill>
                  <a:srgbClr val="000000"/>
                </a:solidFill>
                <a:latin typeface="+mn-ea"/>
                <a:cs typeface="Times New Roman" panose="02020603050405020304" pitchFamily="18" charset="0"/>
              </a:rPr>
              <a:t>５ 大阪版健康・栄養調査（大阪府）</a:t>
            </a:r>
          </a:p>
          <a:p>
            <a:pPr algn="just">
              <a:spcAft>
                <a:spcPts val="0"/>
              </a:spcAft>
            </a:pPr>
            <a:r>
              <a:rPr lang="ja-JP" altLang="en-US" sz="1000" kern="100" dirty="0" smtClean="0">
                <a:solidFill>
                  <a:srgbClr val="000000"/>
                </a:solidFill>
                <a:latin typeface="+mn-ea"/>
                <a:cs typeface="Times New Roman" panose="02020603050405020304" pitchFamily="18" charset="0"/>
              </a:rPr>
              <a:t>６ 大阪府教育庁調べ</a:t>
            </a:r>
          </a:p>
          <a:p>
            <a:pPr algn="just">
              <a:spcAft>
                <a:spcPts val="0"/>
              </a:spcAft>
            </a:pPr>
            <a:r>
              <a:rPr lang="ja-JP" altLang="en-US" sz="1000" kern="100" dirty="0" smtClean="0">
                <a:solidFill>
                  <a:srgbClr val="000000"/>
                </a:solidFill>
                <a:latin typeface="+mn-ea"/>
                <a:cs typeface="Times New Roman" panose="02020603050405020304" pitchFamily="18" charset="0"/>
              </a:rPr>
              <a:t>７ 大阪</a:t>
            </a:r>
            <a:r>
              <a:rPr lang="ja-JP" altLang="en-US" sz="1000" kern="100" dirty="0">
                <a:solidFill>
                  <a:srgbClr val="000000"/>
                </a:solidFill>
                <a:latin typeface="+mn-ea"/>
                <a:cs typeface="Times New Roman" panose="02020603050405020304" pitchFamily="18" charset="0"/>
              </a:rPr>
              <a:t>ヘルシー外食推進協議会調べ、大阪府健康医療部健康推進室調べ</a:t>
            </a:r>
          </a:p>
          <a:p>
            <a:pPr algn="just">
              <a:spcAft>
                <a:spcPts val="0"/>
              </a:spcAft>
            </a:pPr>
            <a:r>
              <a:rPr lang="ja-JP" altLang="en-US" sz="1000" kern="100" dirty="0" smtClean="0">
                <a:solidFill>
                  <a:srgbClr val="000000"/>
                </a:solidFill>
                <a:latin typeface="+mn-ea"/>
                <a:cs typeface="Times New Roman" panose="02020603050405020304" pitchFamily="18" charset="0"/>
              </a:rPr>
              <a:t>８ 大阪版</a:t>
            </a:r>
            <a:r>
              <a:rPr lang="ja-JP" altLang="en-US" sz="1000" kern="100" dirty="0">
                <a:solidFill>
                  <a:srgbClr val="000000"/>
                </a:solidFill>
                <a:latin typeface="+mn-ea"/>
                <a:cs typeface="Times New Roman" panose="02020603050405020304" pitchFamily="18" charset="0"/>
              </a:rPr>
              <a:t>健康・栄養調査（大阪府）、「お口の健康」と「食育」に関するアンケート（</a:t>
            </a:r>
            <a:r>
              <a:rPr lang="ja-JP" altLang="en-US" sz="1000" kern="100" dirty="0" smtClean="0">
                <a:solidFill>
                  <a:srgbClr val="000000"/>
                </a:solidFill>
                <a:latin typeface="+mn-ea"/>
                <a:cs typeface="Times New Roman" panose="02020603050405020304" pitchFamily="18" charset="0"/>
              </a:rPr>
              <a:t>大阪府）</a:t>
            </a:r>
            <a:endParaRPr lang="en-US" altLang="ja-JP" sz="1000" kern="100" dirty="0" smtClean="0">
              <a:solidFill>
                <a:srgbClr val="000000"/>
              </a:solidFill>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1781729763"/>
              </p:ext>
            </p:extLst>
          </p:nvPr>
        </p:nvGraphicFramePr>
        <p:xfrm>
          <a:off x="591969" y="385478"/>
          <a:ext cx="8722062" cy="3426758"/>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20000"/>
                    </a:ext>
                  </a:extLst>
                </a:gridCol>
                <a:gridCol w="1823475">
                  <a:extLst>
                    <a:ext uri="{9D8B030D-6E8A-4147-A177-3AD203B41FA5}">
                      <a16:colId xmlns:a16="http://schemas.microsoft.com/office/drawing/2014/main" val="20001"/>
                    </a:ext>
                  </a:extLst>
                </a:gridCol>
                <a:gridCol w="1131104">
                  <a:extLst>
                    <a:ext uri="{9D8B030D-6E8A-4147-A177-3AD203B41FA5}">
                      <a16:colId xmlns:a16="http://schemas.microsoft.com/office/drawing/2014/main" val="2382597531"/>
                    </a:ext>
                  </a:extLst>
                </a:gridCol>
                <a:gridCol w="1103682">
                  <a:extLst>
                    <a:ext uri="{9D8B030D-6E8A-4147-A177-3AD203B41FA5}">
                      <a16:colId xmlns:a16="http://schemas.microsoft.com/office/drawing/2014/main" val="1518054483"/>
                    </a:ext>
                  </a:extLst>
                </a:gridCol>
                <a:gridCol w="1464924">
                  <a:extLst>
                    <a:ext uri="{9D8B030D-6E8A-4147-A177-3AD203B41FA5}">
                      <a16:colId xmlns:a16="http://schemas.microsoft.com/office/drawing/2014/main" val="20003"/>
                    </a:ext>
                  </a:extLst>
                </a:gridCol>
                <a:gridCol w="1464924">
                  <a:extLst>
                    <a:ext uri="{9D8B030D-6E8A-4147-A177-3AD203B41FA5}">
                      <a16:colId xmlns:a16="http://schemas.microsoft.com/office/drawing/2014/main" val="2204503950"/>
                    </a:ext>
                  </a:extLst>
                </a:gridCol>
                <a:gridCol w="1464924">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effectLst/>
                          <a:latin typeface="游ゴシック" panose="020B0400000000000000" pitchFamily="50" charset="-128"/>
                          <a:ea typeface="游ゴシック" panose="020B0400000000000000" pitchFamily="50" charset="-128"/>
                        </a:rPr>
                        <a:t>個別目標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計画策定時</a:t>
                      </a:r>
                      <a:r>
                        <a:rPr lang="ja-JP" sz="1200" b="1" dirty="0" smtClean="0">
                          <a:effectLst/>
                          <a:latin typeface="游ゴシック" panose="020B0400000000000000" pitchFamily="50" charset="-128"/>
                          <a:ea typeface="游ゴシック" panose="020B0400000000000000" pitchFamily="50" charset="-128"/>
                        </a:rPr>
                        <a:t>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游ゴシック" panose="020B0400000000000000" pitchFamily="50" charset="-128"/>
                          <a:ea typeface="游ゴシック" panose="020B0400000000000000" pitchFamily="50" charset="-128"/>
                        </a:rPr>
                        <a:t>現在の状況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游ゴシック" panose="020B0400000000000000" pitchFamily="50" charset="-128"/>
                          <a:ea typeface="游ゴシック" panose="020B0400000000000000" pitchFamily="50" charset="-128"/>
                        </a:rPr>
                        <a:t>2023</a:t>
                      </a:r>
                      <a:r>
                        <a:rPr lang="ja-JP" sz="1200" b="1" dirty="0">
                          <a:effectLst/>
                          <a:latin typeface="游ゴシック" panose="020B0400000000000000" pitchFamily="50" charset="-128"/>
                          <a:ea typeface="游ゴシック" panose="020B0400000000000000" pitchFamily="50" charset="-128"/>
                        </a:rPr>
                        <a:t>年度の目標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食塩摂取量の減少</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a:t>
                      </a:r>
                      <a:r>
                        <a:rPr kumimoji="1" lang="zh-TW" altLang="en-US" sz="1000" b="1" baseline="0"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策定時：</a:t>
                      </a:r>
                      <a:r>
                        <a:rPr kumimoji="1" lang="en-US" altLang="zh-TW" sz="1000" b="1" dirty="0" smtClean="0">
                          <a:latin typeface="游ゴシック" panose="020B0400000000000000" pitchFamily="50" charset="-128"/>
                          <a:ea typeface="游ゴシック" panose="020B0400000000000000" pitchFamily="50" charset="-128"/>
                        </a:rPr>
                        <a:t>H25-27</a:t>
                      </a:r>
                      <a:r>
                        <a:rPr kumimoji="1" lang="zh-TW" altLang="en-US" sz="1000" b="1" dirty="0" smtClean="0">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現</a:t>
                      </a:r>
                      <a:r>
                        <a:rPr kumimoji="1" lang="ja-JP" altLang="en-US" sz="1000" b="1"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在：</a:t>
                      </a:r>
                      <a:r>
                        <a:rPr kumimoji="1" lang="en-US" altLang="zh-TW" sz="1000" b="1" dirty="0" smtClean="0">
                          <a:latin typeface="游ゴシック" panose="020B0400000000000000" pitchFamily="50" charset="-128"/>
                          <a:ea typeface="游ゴシック" panose="020B0400000000000000" pitchFamily="50" charset="-128"/>
                        </a:rPr>
                        <a:t>H27-29</a:t>
                      </a:r>
                      <a:r>
                        <a:rPr kumimoji="1" lang="zh-TW"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9.3</a:t>
                      </a:r>
                      <a:r>
                        <a:rPr lang="ja-JP" altLang="en-US" sz="1200" b="1" i="0" u="none" strike="noStrike" dirty="0" err="1"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府民の割合の増加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err="1" smtClean="0">
                          <a:solidFill>
                            <a:schemeClr val="tx1"/>
                          </a:solidFill>
                          <a:effectLst/>
                          <a:latin typeface="游ゴシック" panose="020B0400000000000000" pitchFamily="50" charset="-128"/>
                          <a:ea typeface="+mn-ea"/>
                        </a:rPr>
                        <a:t>ー</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学校評価で食育を評価している小・中学校の割合の増加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84.5</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H30 </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ヘルシーメニューを提供する飲食店・特定給食施設等の増加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「うちのお店も健康づくり</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応援団の店」協力店舗数</a:t>
                      </a:r>
                      <a:endParaRPr kumimoji="1" lang="ja-JP" altLang="en-US" sz="1200" b="1" dirty="0">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13,429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H30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smtClean="0">
                          <a:latin typeface="游ゴシック" panose="020B0400000000000000" pitchFamily="50" charset="-128"/>
                          <a:ea typeface="游ゴシック" panose="020B0400000000000000" pitchFamily="50" charset="-128"/>
                        </a:rPr>
                        <a:t>V.O.S.</a:t>
                      </a:r>
                      <a:r>
                        <a:rPr kumimoji="1" lang="ja-JP" altLang="en-US" sz="1200" b="1" dirty="0" smtClean="0">
                          <a:latin typeface="游ゴシック" panose="020B0400000000000000" pitchFamily="50" charset="-128"/>
                          <a:ea typeface="游ゴシック" panose="020B0400000000000000" pitchFamily="50" charset="-128"/>
                        </a:rPr>
                        <a:t>メニューロゴマーク使用承認件数</a:t>
                      </a:r>
                      <a:endParaRPr kumimoji="1" lang="ja-JP" altLang="en-US" sz="1200" b="1" dirty="0">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111</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誰かと一緒に食べる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「共食」の増加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547052645"/>
              </p:ext>
            </p:extLst>
          </p:nvPr>
        </p:nvGraphicFramePr>
        <p:xfrm>
          <a:off x="591969" y="5141060"/>
          <a:ext cx="8722062" cy="1242309"/>
        </p:xfrm>
        <a:graphic>
          <a:graphicData uri="http://schemas.openxmlformats.org/drawingml/2006/table">
            <a:tbl>
              <a:tblPr firstRow="1" bandRow="1">
                <a:tableStyleId>{5C22544A-7EE6-4342-B048-85BDC9FD1C3A}</a:tableStyleId>
              </a:tblPr>
              <a:tblGrid>
                <a:gridCol w="8722062">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smtClean="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smtClean="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smtClean="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smtClean="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smtClean="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smtClean="0">
                          <a:solidFill>
                            <a:schemeClr val="tx1"/>
                          </a:solidFill>
                          <a:latin typeface="+mn-ea"/>
                          <a:ea typeface="+mn-ea"/>
                        </a:rPr>
                        <a:t>▽家庭だけでなく、地域での共食を推進していくことが必要です。</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0250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3670522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35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124021010"/>
              </p:ext>
            </p:extLst>
          </p:nvPr>
        </p:nvGraphicFramePr>
        <p:xfrm>
          <a:off x="633000" y="658754"/>
          <a:ext cx="8640000" cy="272288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33648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■市町村を通じ、学校に向けて、国委託事業を活用した中学校の取組みや「早寝早起き朝ごはん」</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全国フォーラムについての情報提供</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■市町村と連携し、「授乳・離乳の支援ガイド」（</a:t>
                      </a:r>
                      <a:r>
                        <a:rPr kumimoji="1" lang="en-US" altLang="ja-JP" sz="1100" b="1" dirty="0" smtClean="0">
                          <a:solidFill>
                            <a:schemeClr val="tx1"/>
                          </a:solidFill>
                          <a:latin typeface="+mn-ea"/>
                          <a:ea typeface="+mn-ea"/>
                        </a:rPr>
                        <a:t>2019.3</a:t>
                      </a:r>
                      <a:r>
                        <a:rPr kumimoji="1" lang="ja-JP" altLang="en-US" sz="1100" b="1" dirty="0" smtClean="0">
                          <a:solidFill>
                            <a:schemeClr val="tx1"/>
                          </a:solidFill>
                          <a:latin typeface="+mn-ea"/>
                          <a:ea typeface="+mn-ea"/>
                        </a:rPr>
                        <a:t>）の活用に関する意見交換を実施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■おおさか食育通信ホームページで「家庭における共食」をテーマにした情報発信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■「健活</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」の啓発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■企業と連携して作成した「朝食ポスター」を活用し、ドラッグストア等で啓発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■大阪府の健康アプリ「アスマイル」において、朝食摂取に対するポイントの付与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■関係団体と連携した野菜摂取の啓発</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73933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indent="-174625"/>
                      <a:r>
                        <a:rPr kumimoji="1" lang="ja-JP" altLang="en-US" sz="1100" b="1" dirty="0" smtClean="0">
                          <a:solidFill>
                            <a:schemeClr val="tx1"/>
                          </a:solidFill>
                          <a:latin typeface="+mn-ea"/>
                          <a:ea typeface="+mn-ea"/>
                        </a:rPr>
                        <a:t>■より効果のある実践内容の収集と発信</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indent="-174625"/>
                      <a:r>
                        <a:rPr kumimoji="1" lang="ja-JP" altLang="en-US" sz="1100" b="1" dirty="0" smtClean="0">
                          <a:solidFill>
                            <a:schemeClr val="tx1"/>
                          </a:solidFill>
                          <a:latin typeface="+mn-ea"/>
                          <a:ea typeface="+mn-ea"/>
                        </a:rPr>
                        <a:t>■大阪府の健康アプリ「アスマイル」を活用した情報発信及び朝食摂取に対するポイントの付与</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561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12,657</a:t>
                      </a:r>
                      <a:r>
                        <a:rPr kumimoji="1" lang="ja-JP" altLang="en-US" sz="1100" b="1" baseline="0" dirty="0" smtClean="0">
                          <a:solidFill>
                            <a:schemeClr val="tx1"/>
                          </a:solidFill>
                          <a:latin typeface="+mn-ea"/>
                          <a:ea typeface="+mn-ea"/>
                        </a:rPr>
                        <a:t>千円</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38644" y="341428"/>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1939" y="370000"/>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a:t>
            </a:r>
            <a:r>
              <a:rPr kumimoji="1" lang="ja-JP" altLang="en-US" sz="1600" b="1" dirty="0" smtClean="0">
                <a:latin typeface="+mn-ea"/>
              </a:rPr>
              <a:t>取組み　</a:t>
            </a:r>
            <a:r>
              <a:rPr kumimoji="1" lang="en-US" altLang="ja-JP" sz="1600" b="1" dirty="0" smtClean="0">
                <a:latin typeface="+mn-ea"/>
              </a:rPr>
              <a:t>P31</a:t>
            </a:r>
            <a:r>
              <a:rPr kumimoji="1" lang="ja-JP" altLang="en-US" sz="1600" b="1" dirty="0" smtClean="0">
                <a:latin typeface="+mn-ea"/>
              </a:rPr>
              <a:t> 　</a:t>
            </a:r>
            <a:endParaRPr kumimoji="1" lang="en-US" altLang="ja-JP" sz="1600" b="1" dirty="0" smtClean="0">
              <a:latin typeface="+mn-ea"/>
            </a:endParaRPr>
          </a:p>
        </p:txBody>
      </p:sp>
      <p:sp>
        <p:nvSpPr>
          <p:cNvPr id="23" name="Rectangle 1"/>
          <p:cNvSpPr>
            <a:spLocks noChangeArrowheads="1"/>
          </p:cNvSpPr>
          <p:nvPr/>
        </p:nvSpPr>
        <p:spPr bwMode="auto">
          <a:xfrm>
            <a:off x="286447" y="14301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lang="ja-JP" altLang="en-US" sz="1600" b="1" dirty="0" smtClean="0">
                <a:latin typeface="+mn-ea"/>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952847536"/>
              </p:ext>
            </p:extLst>
          </p:nvPr>
        </p:nvGraphicFramePr>
        <p:xfrm>
          <a:off x="633000" y="3673349"/>
          <a:ext cx="8640001" cy="292100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72044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地域等での共食の推進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■市町村や関係機関・団体が開催する料理教室等の支援</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■新子育て支援交付金の優先配分枠に、居場所づくり事業を位置づけ、子ども食堂など居場所の</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整備を行う市町村を支援</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■社員食堂での共食の推進</a:t>
                      </a:r>
                      <a:endParaRPr kumimoji="1" lang="en-US" altLang="ja-JP" sz="1100" b="1" u="none" dirty="0" smtClean="0">
                        <a:solidFill>
                          <a:schemeClr val="tx1"/>
                        </a:solidFill>
                        <a:latin typeface="+mn-ea"/>
                        <a:ea typeface="+mn-ea"/>
                      </a:endParaRP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身近な地域で相談できる体制の推進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■大阪府栄養士会と連携し、栄養ケアサービスを提供する拠点を整備</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大阪府栄養士会登録栄養ケアチーム</a:t>
                      </a:r>
                      <a:r>
                        <a:rPr kumimoji="1" lang="en-US" altLang="ja-JP" sz="1100" b="1" u="none" dirty="0" smtClean="0">
                          <a:solidFill>
                            <a:schemeClr val="tx1"/>
                          </a:solidFill>
                          <a:latin typeface="+mn-ea"/>
                          <a:ea typeface="+mn-ea"/>
                        </a:rPr>
                        <a:t>12</a:t>
                      </a:r>
                      <a:r>
                        <a:rPr kumimoji="1" lang="ja-JP" altLang="en-US" sz="1100" b="1" u="none" dirty="0" smtClean="0">
                          <a:solidFill>
                            <a:schemeClr val="tx1"/>
                          </a:solidFill>
                          <a:latin typeface="+mn-ea"/>
                          <a:ea typeface="+mn-ea"/>
                        </a:rPr>
                        <a:t>団体</a:t>
                      </a:r>
                      <a:endParaRPr kumimoji="1" lang="en-US" altLang="ja-JP" sz="1100" b="1"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35289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■市町村及び関係団体の取組把握、連携強化</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■市町村及び関係団体との連携を強化し、健診やイベント等の機会で共食を啓発</a:t>
                      </a:r>
                    </a:p>
                    <a:p>
                      <a:pPr marL="174625" indent="-174625"/>
                      <a:r>
                        <a:rPr kumimoji="1" lang="ja-JP" altLang="en-US" sz="1100" b="1" dirty="0" smtClean="0">
                          <a:solidFill>
                            <a:schemeClr val="tx1"/>
                          </a:solidFill>
                          <a:latin typeface="+mn-ea"/>
                          <a:ea typeface="+mn-ea"/>
                        </a:rPr>
                        <a:t>■府保健所における在宅栄養ケアに関する医師会・栄養士会等関係機関との連携推進・横展開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5184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12,657</a:t>
                      </a:r>
                      <a:r>
                        <a:rPr kumimoji="1" lang="ja-JP" altLang="en-US" sz="1100" b="1" baseline="0" dirty="0" smtClean="0">
                          <a:solidFill>
                            <a:schemeClr val="tx1"/>
                          </a:solidFill>
                          <a:latin typeface="+mn-ea"/>
                          <a:ea typeface="+mn-ea"/>
                        </a:rPr>
                        <a:t>千円　（再掲）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41941" y="338858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a:t>
            </a:r>
            <a:r>
              <a:rPr kumimoji="1" lang="ja-JP" altLang="en-US" sz="1600" b="1" dirty="0" smtClean="0">
                <a:latin typeface="+mn-ea"/>
              </a:rPr>
              <a:t>取組み　</a:t>
            </a:r>
            <a:r>
              <a:rPr kumimoji="1" lang="en-US" altLang="ja-JP" sz="1600" b="1" dirty="0" smtClean="0">
                <a:latin typeface="+mn-ea"/>
              </a:rPr>
              <a:t>P32</a:t>
            </a:r>
            <a:endParaRPr kumimoji="1" lang="en-US" altLang="ja-JP" sz="1600" b="1" u="sng" dirty="0">
              <a:latin typeface="+mn-ea"/>
            </a:endParaRPr>
          </a:p>
        </p:txBody>
      </p:sp>
      <p:grpSp>
        <p:nvGrpSpPr>
          <p:cNvPr id="18" name="グループ化 17"/>
          <p:cNvGrpSpPr/>
          <p:nvPr/>
        </p:nvGrpSpPr>
        <p:grpSpPr>
          <a:xfrm>
            <a:off x="8350346" y="3342708"/>
            <a:ext cx="1188525" cy="864000"/>
            <a:chOff x="8151251" y="1180677"/>
            <a:chExt cx="1188525" cy="864000"/>
          </a:xfrm>
        </p:grpSpPr>
        <p:sp>
          <p:nvSpPr>
            <p:cNvPr id="19" name="角丸四角形 18"/>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52604"/>
              <a:ext cx="1060651" cy="720145"/>
              <a:chOff x="509841" y="2804129"/>
              <a:chExt cx="1112897" cy="770916"/>
            </a:xfrm>
          </p:grpSpPr>
          <p:sp>
            <p:nvSpPr>
              <p:cNvPr id="21" name="角丸四角形 20"/>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9059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38597"/>
            <a:ext cx="9360000" cy="65808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407456500"/>
              </p:ext>
            </p:extLst>
          </p:nvPr>
        </p:nvGraphicFramePr>
        <p:xfrm>
          <a:off x="629696" y="500614"/>
          <a:ext cx="8646609" cy="6014347"/>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53284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外食や中食、給食施設における取組み</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■企業と連携し、外食や中食における環境を整備</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・「うちのお店も健康づくり応援団の店」の拡大</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セブン⁻イレブン・ジャパン：府内</a:t>
                      </a:r>
                      <a:r>
                        <a:rPr kumimoji="1" lang="en-US" altLang="ja-JP" sz="1100" b="1" u="none" dirty="0" smtClean="0">
                          <a:solidFill>
                            <a:schemeClr val="tx1"/>
                          </a:solidFill>
                          <a:latin typeface="+mn-ea"/>
                          <a:ea typeface="+mn-ea"/>
                        </a:rPr>
                        <a:t>90</a:t>
                      </a:r>
                      <a:r>
                        <a:rPr kumimoji="1" lang="ja-JP" altLang="en-US" sz="1100" b="1" u="none" dirty="0" smtClean="0">
                          <a:solidFill>
                            <a:schemeClr val="tx1"/>
                          </a:solidFill>
                          <a:latin typeface="+mn-ea"/>
                          <a:ea typeface="+mn-ea"/>
                        </a:rPr>
                        <a:t>店舗新規登録</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a:t>
                      </a:r>
                      <a:r>
                        <a:rPr kumimoji="1" lang="en-US" altLang="ja-JP" sz="1100" b="1" u="none" dirty="0" smtClean="0">
                          <a:solidFill>
                            <a:schemeClr val="tx1"/>
                          </a:solidFill>
                          <a:latin typeface="+mn-ea"/>
                          <a:ea typeface="+mn-ea"/>
                        </a:rPr>
                        <a:t>JR</a:t>
                      </a:r>
                      <a:r>
                        <a:rPr kumimoji="1" lang="ja-JP" altLang="en-US" sz="1100" b="1" u="none" dirty="0" smtClean="0">
                          <a:solidFill>
                            <a:schemeClr val="tx1"/>
                          </a:solidFill>
                          <a:latin typeface="+mn-ea"/>
                          <a:ea typeface="+mn-ea"/>
                        </a:rPr>
                        <a:t>西日本：「</a:t>
                      </a:r>
                      <a:r>
                        <a:rPr kumimoji="1" lang="en-US" altLang="ja-JP" sz="1100" b="1" u="none" dirty="0" smtClean="0">
                          <a:solidFill>
                            <a:schemeClr val="tx1"/>
                          </a:solidFill>
                          <a:latin typeface="+mn-ea"/>
                          <a:ea typeface="+mn-ea"/>
                        </a:rPr>
                        <a:t>VIERRA</a:t>
                      </a:r>
                      <a:r>
                        <a:rPr kumimoji="1" lang="ja-JP" altLang="en-US" sz="1100" b="1" u="none" dirty="0" smtClean="0">
                          <a:solidFill>
                            <a:schemeClr val="tx1"/>
                          </a:solidFill>
                          <a:latin typeface="+mn-ea"/>
                          <a:ea typeface="+mn-ea"/>
                        </a:rPr>
                        <a:t>岸辺健都」内全店舗新規登録</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メニューの提供及び普及啓発</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グローカル・アイ：持ち帰り弁当を</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メニューとして府内全域のスーパー等にて販売</a:t>
                      </a:r>
                    </a:p>
                    <a:p>
                      <a:pPr marL="174625" indent="-174625"/>
                      <a:r>
                        <a:rPr kumimoji="1" lang="ja-JP" altLang="en-US" sz="1100" b="1" u="none" dirty="0" smtClean="0">
                          <a:solidFill>
                            <a:schemeClr val="tx1"/>
                          </a:solidFill>
                          <a:latin typeface="+mn-ea"/>
                          <a:ea typeface="+mn-ea"/>
                        </a:rPr>
                        <a:t>　シャープ：</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メニューの開発、ヘルシオレシピへの掲載</a:t>
                      </a:r>
                    </a:p>
                    <a:p>
                      <a:pPr marL="174625" indent="-174625"/>
                      <a:r>
                        <a:rPr kumimoji="1" lang="ja-JP" altLang="en-US" sz="1100" b="1" u="none" dirty="0" smtClean="0">
                          <a:solidFill>
                            <a:schemeClr val="tx1"/>
                          </a:solidFill>
                          <a:latin typeface="+mn-ea"/>
                          <a:ea typeface="+mn-ea"/>
                        </a:rPr>
                        <a:t>　大阪いずみ市民生協：機関紙で</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メニューの基準にあった料理を提案</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カゴメ：</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メニューの普及啓発を目的としたメニューコンテスト実施</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国保連：広報誌にて</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メニューを紹介</a:t>
                      </a:r>
                      <a:endParaRPr kumimoji="1" lang="en-US" altLang="ja-JP" sz="1100" b="1" u="none" dirty="0" smtClean="0">
                        <a:solidFill>
                          <a:schemeClr val="tx1"/>
                        </a:solidFill>
                        <a:latin typeface="+mn-ea"/>
                        <a:ea typeface="+mn-ea"/>
                      </a:endParaRPr>
                    </a:p>
                    <a:p>
                      <a:pPr marL="174625" indent="-174625"/>
                      <a:r>
                        <a:rPr kumimoji="1" lang="ja-JP" altLang="en-US" sz="1100" b="1" dirty="0" smtClean="0">
                          <a:solidFill>
                            <a:schemeClr val="tx1"/>
                          </a:solidFill>
                          <a:latin typeface="游ゴシック" panose="020B0400000000000000" pitchFamily="50" charset="-128"/>
                          <a:ea typeface="+mn-ea"/>
                        </a:rPr>
                        <a:t>■給食施設での</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メニューの提供</a:t>
                      </a:r>
                    </a:p>
                    <a:p>
                      <a:pPr marL="174625" indent="-174625"/>
                      <a:r>
                        <a:rPr kumimoji="1" lang="ja-JP" altLang="en-US" sz="1100" b="1" dirty="0" smtClean="0">
                          <a:solidFill>
                            <a:schemeClr val="tx1"/>
                          </a:solidFill>
                          <a:latin typeface="游ゴシック" panose="020B0400000000000000" pitchFamily="50" charset="-128"/>
                          <a:ea typeface="+mn-ea"/>
                        </a:rPr>
                        <a:t>・カゴメメニューコンテスト優秀作品を事業所で</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メニューとして提供</a:t>
                      </a:r>
                    </a:p>
                    <a:p>
                      <a:pPr marL="174625" indent="-174625"/>
                      <a:r>
                        <a:rPr kumimoji="1" lang="ja-JP" altLang="en-US" sz="1100" b="1" dirty="0" smtClean="0">
                          <a:solidFill>
                            <a:schemeClr val="tx1"/>
                          </a:solidFill>
                          <a:latin typeface="游ゴシック" panose="020B0400000000000000" pitchFamily="50" charset="-128"/>
                          <a:ea typeface="+mn-ea"/>
                        </a:rPr>
                        <a:t>・健康</a:t>
                      </a:r>
                      <a:r>
                        <a:rPr kumimoji="1" lang="ja-JP" altLang="en-US" sz="1100" b="1" dirty="0" smtClean="0">
                          <a:solidFill>
                            <a:schemeClr val="tx1"/>
                          </a:solidFill>
                          <a:latin typeface="游ゴシック" panose="020B0400000000000000" pitchFamily="50" charset="-128"/>
                          <a:ea typeface="+mn-ea"/>
                        </a:rPr>
                        <a:t>キャンパス・プロジェクト</a:t>
                      </a:r>
                      <a:r>
                        <a:rPr kumimoji="1" lang="ja-JP" altLang="en-US" sz="1100" b="1" dirty="0" smtClean="0">
                          <a:solidFill>
                            <a:schemeClr val="tx1"/>
                          </a:solidFill>
                          <a:latin typeface="游ゴシック" panose="020B0400000000000000" pitchFamily="50" charset="-128"/>
                          <a:ea typeface="+mn-ea"/>
                        </a:rPr>
                        <a:t>と連動した</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メニューの提供（近畿大学、大阪大学、摂南大学）</a:t>
                      </a:r>
                    </a:p>
                    <a:p>
                      <a:pPr marL="174625" indent="-174625"/>
                      <a:r>
                        <a:rPr kumimoji="1" lang="ja-JP" altLang="en-US" sz="1100" b="1" dirty="0" smtClean="0">
                          <a:solidFill>
                            <a:schemeClr val="tx1"/>
                          </a:solidFill>
                          <a:latin typeface="游ゴシック" panose="020B0400000000000000" pitchFamily="50" charset="-128"/>
                          <a:ea typeface="+mn-ea"/>
                        </a:rPr>
                        <a:t>・保健所と連携した</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メニューの提供（関西福祉科学</a:t>
                      </a:r>
                      <a:r>
                        <a:rPr kumimoji="1" lang="ja-JP" altLang="en-US" sz="1100" b="1" dirty="0" smtClean="0">
                          <a:solidFill>
                            <a:schemeClr val="tx1"/>
                          </a:solidFill>
                          <a:latin typeface="游ゴシック" panose="020B0400000000000000" pitchFamily="50" charset="-128"/>
                          <a:ea typeface="+mn-ea"/>
                        </a:rPr>
                        <a:t>大学、大阪府</a:t>
                      </a:r>
                      <a:r>
                        <a:rPr kumimoji="1" lang="ja-JP" altLang="en-US" sz="1100" b="1" dirty="0" smtClean="0">
                          <a:solidFill>
                            <a:schemeClr val="tx1"/>
                          </a:solidFill>
                          <a:latin typeface="游ゴシック" panose="020B0400000000000000" pitchFamily="50" charset="-128"/>
                          <a:ea typeface="+mn-ea"/>
                        </a:rPr>
                        <a:t>立</a:t>
                      </a:r>
                      <a:r>
                        <a:rPr kumimoji="1" lang="ja-JP" altLang="en-US" sz="1100" b="1" dirty="0" smtClean="0">
                          <a:solidFill>
                            <a:schemeClr val="tx1"/>
                          </a:solidFill>
                          <a:latin typeface="游ゴシック" panose="020B0400000000000000" pitchFamily="50" charset="-128"/>
                          <a:ea typeface="+mn-ea"/>
                        </a:rPr>
                        <a:t>大学、桃山</a:t>
                      </a:r>
                      <a:r>
                        <a:rPr kumimoji="1" lang="ja-JP" altLang="en-US" sz="1100" b="1" dirty="0" smtClean="0">
                          <a:solidFill>
                            <a:schemeClr val="tx1"/>
                          </a:solidFill>
                          <a:latin typeface="游ゴシック" panose="020B0400000000000000" pitchFamily="50" charset="-128"/>
                          <a:ea typeface="+mn-ea"/>
                        </a:rPr>
                        <a:t>学院大学）</a:t>
                      </a:r>
                    </a:p>
                    <a:p>
                      <a:pPr marL="174625" indent="-174625"/>
                      <a:r>
                        <a:rPr kumimoji="1" lang="ja-JP" altLang="en-US" sz="1100" b="1" dirty="0" smtClean="0">
                          <a:solidFill>
                            <a:schemeClr val="tx1"/>
                          </a:solidFill>
                          <a:latin typeface="游ゴシック" panose="020B0400000000000000" pitchFamily="50" charset="-128"/>
                          <a:ea typeface="+mn-ea"/>
                        </a:rPr>
                        <a:t>■特定給食施設等を対象とした研修会の実施</a:t>
                      </a:r>
                    </a:p>
                    <a:p>
                      <a:pPr marL="174625" indent="-174625"/>
                      <a:r>
                        <a:rPr kumimoji="1" lang="ja-JP" altLang="en-US" sz="1100" b="1" dirty="0" smtClean="0">
                          <a:solidFill>
                            <a:schemeClr val="tx1"/>
                          </a:solidFill>
                          <a:latin typeface="游ゴシック" panose="020B0400000000000000" pitchFamily="50" charset="-128"/>
                          <a:ea typeface="+mn-ea"/>
                        </a:rPr>
                        <a:t>・保健所と給食研究会が連携した研修会等の開催</a:t>
                      </a:r>
                    </a:p>
                    <a:p>
                      <a:pPr marL="174625" indent="-174625"/>
                      <a:r>
                        <a:rPr kumimoji="1" lang="ja-JP" altLang="en-US" sz="1100" b="1" dirty="0" smtClean="0">
                          <a:solidFill>
                            <a:schemeClr val="tx1"/>
                          </a:solidFill>
                          <a:latin typeface="游ゴシック" panose="020B0400000000000000" pitchFamily="50" charset="-128"/>
                          <a:ea typeface="+mn-ea"/>
                        </a:rPr>
                        <a:t>・政令中核市・大阪府栄養士会と連携した研修会の開催（</a:t>
                      </a:r>
                      <a:r>
                        <a:rPr kumimoji="1" lang="en-US" altLang="ja-JP" sz="1100" b="1" dirty="0" smtClean="0">
                          <a:solidFill>
                            <a:schemeClr val="tx1"/>
                          </a:solidFill>
                          <a:latin typeface="游ゴシック" panose="020B0400000000000000" pitchFamily="50" charset="-128"/>
                          <a:ea typeface="+mn-ea"/>
                        </a:rPr>
                        <a:t>2</a:t>
                      </a:r>
                      <a:r>
                        <a:rPr kumimoji="1" lang="ja-JP" altLang="en-US" sz="1100" b="1" dirty="0" smtClean="0">
                          <a:solidFill>
                            <a:schemeClr val="tx1"/>
                          </a:solidFill>
                          <a:latin typeface="游ゴシック" panose="020B0400000000000000" pitchFamily="50" charset="-128"/>
                          <a:ea typeface="+mn-ea"/>
                        </a:rPr>
                        <a:t>回開催）</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en-US" altLang="ja-JP" sz="1200" b="1" u="none" dirty="0" smtClean="0">
                          <a:solidFill>
                            <a:schemeClr val="tx1"/>
                          </a:solidFill>
                          <a:latin typeface="+mn-ea"/>
                          <a:ea typeface="+mn-ea"/>
                        </a:rPr>
                        <a:t>《</a:t>
                      </a:r>
                      <a:r>
                        <a:rPr kumimoji="1" lang="en-US" altLang="ja-JP" sz="1200" b="1" u="sng" dirty="0" smtClean="0">
                          <a:solidFill>
                            <a:schemeClr val="tx1"/>
                          </a:solidFill>
                          <a:latin typeface="游ゴシック" panose="020B0400000000000000" pitchFamily="50" charset="-128"/>
                          <a:ea typeface="+mn-ea"/>
                        </a:rPr>
                        <a:t>SNS</a:t>
                      </a:r>
                      <a:r>
                        <a:rPr kumimoji="1" lang="ja-JP" altLang="en-US" sz="1200" b="1" u="sng" dirty="0" smtClean="0">
                          <a:solidFill>
                            <a:schemeClr val="tx1"/>
                          </a:solidFill>
                          <a:latin typeface="游ゴシック" panose="020B0400000000000000" pitchFamily="50" charset="-128"/>
                          <a:ea typeface="+mn-ea"/>
                        </a:rPr>
                        <a:t>等を活用した情報発信</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dirty="0" smtClean="0">
                          <a:solidFill>
                            <a:schemeClr val="tx1"/>
                          </a:solidFill>
                          <a:latin typeface="游ゴシック" panose="020B0400000000000000" pitchFamily="50" charset="-128"/>
                          <a:ea typeface="+mn-ea"/>
                        </a:rPr>
                        <a:t>■ホームページや</a:t>
                      </a:r>
                      <a:r>
                        <a:rPr kumimoji="1" lang="en-US" altLang="ja-JP" sz="1100" b="1" dirty="0" smtClean="0">
                          <a:solidFill>
                            <a:schemeClr val="tx1"/>
                          </a:solidFill>
                          <a:latin typeface="游ゴシック" panose="020B0400000000000000" pitchFamily="50" charset="-128"/>
                          <a:ea typeface="+mn-ea"/>
                        </a:rPr>
                        <a:t>Facebook</a:t>
                      </a:r>
                      <a:r>
                        <a:rPr kumimoji="1" lang="ja-JP" altLang="en-US" sz="1100" b="1" dirty="0" err="1" smtClean="0">
                          <a:solidFill>
                            <a:schemeClr val="tx1"/>
                          </a:solidFill>
                          <a:latin typeface="游ゴシック" panose="020B0400000000000000" pitchFamily="50" charset="-128"/>
                          <a:ea typeface="+mn-ea"/>
                        </a:rPr>
                        <a:t>での</a:t>
                      </a:r>
                      <a:r>
                        <a:rPr kumimoji="1" lang="ja-JP" altLang="en-US" sz="1100" b="1" dirty="0" smtClean="0">
                          <a:solidFill>
                            <a:schemeClr val="tx1"/>
                          </a:solidFill>
                          <a:latin typeface="游ゴシック" panose="020B0400000000000000" pitchFamily="50" charset="-128"/>
                          <a:ea typeface="+mn-ea"/>
                        </a:rPr>
                        <a:t>情報発信</a:t>
                      </a:r>
                    </a:p>
                    <a:p>
                      <a:pPr marL="174625" indent="-174625"/>
                      <a:r>
                        <a:rPr kumimoji="1" lang="ja-JP" altLang="en-US" sz="1100" b="1" dirty="0" smtClean="0">
                          <a:solidFill>
                            <a:schemeClr val="tx1"/>
                          </a:solidFill>
                          <a:latin typeface="游ゴシック" panose="020B0400000000000000" pitchFamily="50" charset="-128"/>
                          <a:ea typeface="+mn-ea"/>
                        </a:rPr>
                        <a:t>■クックパッドによる簡単レシピの紹介</a:t>
                      </a:r>
                    </a:p>
                    <a:p>
                      <a:pPr marL="174625" indent="-174625"/>
                      <a:r>
                        <a:rPr kumimoji="1" lang="ja-JP" altLang="en-US" sz="1100" b="1" dirty="0" smtClean="0">
                          <a:solidFill>
                            <a:schemeClr val="tx1"/>
                          </a:solidFill>
                          <a:latin typeface="游ゴシック" panose="020B0400000000000000" pitchFamily="50" charset="-128"/>
                          <a:ea typeface="+mn-ea"/>
                        </a:rPr>
                        <a:t>■大学生向けホームページの作成及び大学のイントラネットを活用した情報提供</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smtClean="0">
                          <a:solidFill>
                            <a:schemeClr val="tx1"/>
                          </a:solidFill>
                          <a:latin typeface="游ゴシック" panose="020B0400000000000000" pitchFamily="50" charset="-128"/>
                          <a:ea typeface="+mn-ea"/>
                        </a:rPr>
                        <a:t>》</a:t>
                      </a:r>
                      <a:r>
                        <a:rPr kumimoji="1" lang="ja-JP" altLang="en-US" sz="1200" b="1" dirty="0" smtClean="0">
                          <a:solidFill>
                            <a:schemeClr val="tx1"/>
                          </a:solidFill>
                          <a:latin typeface="游ゴシック" panose="020B0400000000000000" pitchFamily="50" charset="-128"/>
                          <a:ea typeface="+mn-ea"/>
                        </a:rPr>
                        <a:t>　</a:t>
                      </a:r>
                      <a:endParaRPr kumimoji="1" lang="en-US" altLang="ja-JP" sz="12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■大阪府消費者フェアで食品表示の活用について啓発　総来場者数</a:t>
                      </a:r>
                      <a:r>
                        <a:rPr kumimoji="1" lang="en-US" altLang="ja-JP" sz="1100" b="1" dirty="0" smtClean="0">
                          <a:solidFill>
                            <a:schemeClr val="tx1"/>
                          </a:solidFill>
                          <a:latin typeface="游ゴシック" panose="020B0400000000000000" pitchFamily="50" charset="-128"/>
                          <a:ea typeface="+mn-ea"/>
                        </a:rPr>
                        <a:t>3,042</a:t>
                      </a:r>
                      <a:r>
                        <a:rPr kumimoji="1" lang="ja-JP" altLang="en-US" sz="1100" b="1" dirty="0" smtClean="0">
                          <a:solidFill>
                            <a:schemeClr val="tx1"/>
                          </a:solidFill>
                          <a:latin typeface="游ゴシック" panose="020B0400000000000000" pitchFamily="50" charset="-128"/>
                          <a:ea typeface="+mn-ea"/>
                        </a:rPr>
                        <a:t>人</a:t>
                      </a:r>
                      <a:endParaRPr kumimoji="1" lang="en-US" altLang="ja-JP" sz="11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■健康保険組合連合会大阪連合会広報誌で保健機能食品の適切な利用に関する記事を提供</a:t>
                      </a:r>
                      <a:endParaRPr kumimoji="1" lang="en-US" altLang="ja-JP" sz="1100" b="1"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8429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■「うちのお店も健康づくり応援団の店」や</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メニューの拡大及び普及啓発</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endParaRPr kumimoji="1" lang="en-US" altLang="ja-JP"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■中食における</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メニューの提供拡大に向け、承認基準の柔軟化を検討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■公民連携の枠組みや</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等を活用した情報発信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52138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12,657</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21991" y="209958"/>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a:t>
            </a:r>
            <a:r>
              <a:rPr kumimoji="1" lang="ja-JP" altLang="en-US" sz="1600" b="1" dirty="0" smtClean="0">
                <a:latin typeface="+mn-ea"/>
              </a:rPr>
              <a:t>取組み　</a:t>
            </a:r>
            <a:r>
              <a:rPr kumimoji="1" lang="en-US" altLang="ja-JP" sz="1600" b="1" dirty="0" smtClean="0">
                <a:latin typeface="+mn-ea"/>
              </a:rPr>
              <a:t>P32</a:t>
            </a:r>
            <a:endParaRPr kumimoji="1" lang="en-US" altLang="ja-JP" sz="1600" b="1" dirty="0">
              <a:latin typeface="+mn-ea"/>
            </a:endParaRPr>
          </a:p>
        </p:txBody>
      </p:sp>
      <p:grpSp>
        <p:nvGrpSpPr>
          <p:cNvPr id="7" name="グループ化 6"/>
          <p:cNvGrpSpPr/>
          <p:nvPr/>
        </p:nvGrpSpPr>
        <p:grpSpPr>
          <a:xfrm>
            <a:off x="8333597" y="19704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5728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graphicFrame>
        <p:nvGraphicFramePr>
          <p:cNvPr id="9" name="表 8"/>
          <p:cNvGraphicFramePr>
            <a:graphicFrameLocks noGrp="1"/>
          </p:cNvGraphicFramePr>
          <p:nvPr>
            <p:extLst>
              <p:ext uri="{D42A27DB-BD31-4B8C-83A1-F6EECF244321}">
                <p14:modId xmlns:p14="http://schemas.microsoft.com/office/powerpoint/2010/main" val="471707751"/>
              </p:ext>
            </p:extLst>
          </p:nvPr>
        </p:nvGraphicFramePr>
        <p:xfrm>
          <a:off x="629696" y="492986"/>
          <a:ext cx="8646609" cy="608076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63526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保育所・認定こども園・幼稚園における取組み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 ■</a:t>
                      </a:r>
                      <a:r>
                        <a:rPr kumimoji="1" lang="ja-JP" altLang="en-US" sz="1100" b="1" u="none" dirty="0" smtClean="0">
                          <a:solidFill>
                            <a:schemeClr val="tx1"/>
                          </a:solidFill>
                          <a:latin typeface="游ゴシック" panose="020B0400000000000000" pitchFamily="50" charset="-128"/>
                          <a:ea typeface="+mn-ea"/>
                        </a:rPr>
                        <a:t>児童福祉施設研修会（食事提供関係）の開催　令和元年</a:t>
                      </a:r>
                      <a:r>
                        <a:rPr kumimoji="1" lang="en-US" altLang="ja-JP" sz="1100" b="1" u="none" dirty="0" smtClean="0">
                          <a:solidFill>
                            <a:schemeClr val="tx1"/>
                          </a:solidFill>
                          <a:latin typeface="游ゴシック" panose="020B0400000000000000" pitchFamily="50" charset="-128"/>
                          <a:ea typeface="+mn-ea"/>
                        </a:rPr>
                        <a:t>9</a:t>
                      </a:r>
                      <a:r>
                        <a:rPr kumimoji="1" lang="ja-JP" altLang="en-US" sz="1100" b="1" u="none" dirty="0" smtClean="0">
                          <a:solidFill>
                            <a:schemeClr val="tx1"/>
                          </a:solidFill>
                          <a:latin typeface="游ゴシック" panose="020B0400000000000000" pitchFamily="50" charset="-128"/>
                          <a:ea typeface="+mn-ea"/>
                        </a:rPr>
                        <a:t>月</a:t>
                      </a:r>
                      <a:r>
                        <a:rPr kumimoji="1" lang="en-US" altLang="ja-JP" sz="1100" b="1" u="none" dirty="0" smtClean="0">
                          <a:solidFill>
                            <a:schemeClr val="tx1"/>
                          </a:solidFill>
                          <a:latin typeface="游ゴシック" panose="020B0400000000000000" pitchFamily="50" charset="-128"/>
                          <a:ea typeface="+mn-ea"/>
                        </a:rPr>
                        <a:t>12</a:t>
                      </a:r>
                      <a:r>
                        <a:rPr kumimoji="1" lang="ja-JP" altLang="en-US" sz="1100" b="1" u="none" dirty="0" smtClean="0">
                          <a:solidFill>
                            <a:schemeClr val="tx1"/>
                          </a:solidFill>
                          <a:latin typeface="游ゴシック" panose="020B0400000000000000" pitchFamily="50" charset="-128"/>
                          <a:ea typeface="+mn-ea"/>
                        </a:rPr>
                        <a:t>日　</a:t>
                      </a:r>
                      <a:r>
                        <a:rPr kumimoji="1" lang="en-US" altLang="ja-JP" sz="1100" b="1" u="none" dirty="0" smtClean="0">
                          <a:solidFill>
                            <a:schemeClr val="tx1"/>
                          </a:solidFill>
                          <a:latin typeface="游ゴシック" panose="020B0400000000000000" pitchFamily="50" charset="-128"/>
                          <a:ea typeface="+mn-ea"/>
                        </a:rPr>
                        <a:t>281</a:t>
                      </a:r>
                      <a:r>
                        <a:rPr kumimoji="1" lang="ja-JP" altLang="en-US" sz="1100" b="1" u="none" dirty="0" smtClean="0">
                          <a:solidFill>
                            <a:schemeClr val="tx1"/>
                          </a:solidFill>
                          <a:latin typeface="游ゴシック" panose="020B0400000000000000" pitchFamily="50" charset="-128"/>
                          <a:ea typeface="+mn-ea"/>
                        </a:rPr>
                        <a:t>名</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小・中学校等における取組み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mn-ea"/>
                        </a:rPr>
                        <a:t>■全小・中学校において、食に関する指導の全体計画策定及び校内指導体制を整備</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教職員対象研修の実施</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■保護者に向けて全国学校給食週間の取組みを各校給食だよりで紹介</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高等学校等における取組み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高校生の食生活改善に向けた事業</a:t>
                      </a:r>
                      <a:r>
                        <a:rPr kumimoji="1" lang="ja-JP" altLang="en-US" sz="1100" b="1" u="none" dirty="0" smtClean="0">
                          <a:solidFill>
                            <a:schemeClr val="tx1"/>
                          </a:solidFill>
                          <a:latin typeface="游ゴシック" panose="020B0400000000000000" pitchFamily="50" charset="-128"/>
                          <a:ea typeface="+mn-ea"/>
                        </a:rPr>
                        <a:t>支援（</a:t>
                      </a:r>
                      <a:r>
                        <a:rPr kumimoji="1" lang="en-US" altLang="ja-JP" sz="1100" b="1" u="none" dirty="0" smtClean="0">
                          <a:solidFill>
                            <a:schemeClr val="tx1"/>
                          </a:solidFill>
                          <a:latin typeface="游ゴシック" panose="020B0400000000000000" pitchFamily="50" charset="-128"/>
                          <a:ea typeface="+mn-ea"/>
                        </a:rPr>
                        <a:t>6</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ja-JP" altLang="en-US" sz="1100" b="1" u="none" dirty="0" smtClean="0">
                          <a:solidFill>
                            <a:schemeClr val="tx1"/>
                          </a:solidFill>
                          <a:latin typeface="游ゴシック" panose="020B0400000000000000" pitchFamily="50" charset="-128"/>
                          <a:ea typeface="+mn-ea"/>
                        </a:rPr>
                        <a:t>　各校での</a:t>
                      </a:r>
                      <a:r>
                        <a:rPr kumimoji="1" lang="ja-JP" altLang="en-US" sz="1100" b="1" u="none" dirty="0" smtClean="0">
                          <a:solidFill>
                            <a:schemeClr val="tx1"/>
                          </a:solidFill>
                          <a:latin typeface="游ゴシック" panose="020B0400000000000000" pitchFamily="50" charset="-128"/>
                          <a:ea typeface="+mn-ea"/>
                        </a:rPr>
                        <a:t>取組み状況</a:t>
                      </a:r>
                      <a:r>
                        <a:rPr kumimoji="1" lang="ja-JP" altLang="en-US" sz="1100" b="1" u="none" dirty="0" smtClean="0">
                          <a:solidFill>
                            <a:schemeClr val="tx1"/>
                          </a:solidFill>
                          <a:latin typeface="游ゴシック" panose="020B0400000000000000" pitchFamily="50" charset="-128"/>
                          <a:ea typeface="+mn-ea"/>
                        </a:rPr>
                        <a:t>ヒアリング、セミナー実施に向けた助言、関係教職員への情報提供</a:t>
                      </a:r>
                    </a:p>
                    <a:p>
                      <a:pPr marL="174625" indent="-174625"/>
                      <a:r>
                        <a:rPr kumimoji="1" lang="ja-JP" altLang="en-US" sz="1100" b="1" u="none" dirty="0" smtClean="0">
                          <a:solidFill>
                            <a:schemeClr val="tx1"/>
                          </a:solidFill>
                          <a:latin typeface="游ゴシック" panose="020B0400000000000000" pitchFamily="50" charset="-128"/>
                          <a:ea typeface="+mn-ea"/>
                        </a:rPr>
                        <a:t>■高校生の食育に関する研究成果発表（食に関する指導実践報告会）実施</a:t>
                      </a:r>
                    </a:p>
                    <a:p>
                      <a:pPr marL="174625" indent="-174625"/>
                      <a:r>
                        <a:rPr kumimoji="1" lang="ja-JP" altLang="en-US" sz="1100" b="1" u="none" dirty="0" smtClean="0">
                          <a:solidFill>
                            <a:schemeClr val="tx1"/>
                          </a:solidFill>
                          <a:latin typeface="游ゴシック" panose="020B0400000000000000" pitchFamily="50" charset="-128"/>
                          <a:ea typeface="+mn-ea"/>
                        </a:rPr>
                        <a:t>■各保健所が高校と連携して作成した食育プログラムを府ホームページに掲載</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大学や職場等における取組み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大学生の食生活改善に向けた啓発活動を実施（</a:t>
                      </a:r>
                      <a:r>
                        <a:rPr kumimoji="1" lang="en-US" altLang="ja-JP" sz="1100" b="1" u="none" dirty="0" smtClean="0">
                          <a:solidFill>
                            <a:schemeClr val="tx1"/>
                          </a:solidFill>
                          <a:latin typeface="游ゴシック" panose="020B0400000000000000" pitchFamily="50" charset="-128"/>
                          <a:ea typeface="+mn-ea"/>
                        </a:rPr>
                        <a:t>3</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ja-JP" altLang="en-US" sz="1100" b="1" u="none" dirty="0" smtClean="0">
                          <a:solidFill>
                            <a:schemeClr val="tx1"/>
                          </a:solidFill>
                          <a:latin typeface="游ゴシック" panose="020B0400000000000000" pitchFamily="50" charset="-128"/>
                          <a:ea typeface="+mn-ea"/>
                        </a:rPr>
                        <a:t>■健康キャンパス・プロジェクト事業等</a:t>
                      </a:r>
                    </a:p>
                    <a:p>
                      <a:pPr marL="174625" indent="-174625"/>
                      <a:r>
                        <a:rPr kumimoji="1" lang="ja-JP" altLang="en-US" sz="1100" b="1" u="none" dirty="0" smtClean="0">
                          <a:solidFill>
                            <a:schemeClr val="tx1"/>
                          </a:solidFill>
                          <a:latin typeface="游ゴシック" panose="020B0400000000000000" pitchFamily="50" charset="-128"/>
                          <a:ea typeface="+mn-ea"/>
                        </a:rPr>
                        <a:t>・</a:t>
                      </a:r>
                      <a:r>
                        <a:rPr kumimoji="1" lang="en-US" altLang="ja-JP" sz="1100" b="1" u="none" dirty="0" smtClean="0">
                          <a:solidFill>
                            <a:schemeClr val="tx1"/>
                          </a:solidFill>
                          <a:latin typeface="游ゴシック" panose="020B0400000000000000" pitchFamily="50" charset="-128"/>
                          <a:ea typeface="+mn-ea"/>
                        </a:rPr>
                        <a:t>V.O.S.</a:t>
                      </a:r>
                      <a:r>
                        <a:rPr kumimoji="1" lang="ja-JP" altLang="en-US" sz="1100" b="1" u="none" dirty="0" smtClean="0">
                          <a:solidFill>
                            <a:schemeClr val="tx1"/>
                          </a:solidFill>
                          <a:latin typeface="游ゴシック" panose="020B0400000000000000" pitchFamily="50" charset="-128"/>
                          <a:ea typeface="+mn-ea"/>
                        </a:rPr>
                        <a:t>メニューの提供及び学生への健康教育（近畿大学、大阪大学、摂南大学）</a:t>
                      </a:r>
                    </a:p>
                    <a:p>
                      <a:pPr marL="174625" indent="-174625"/>
                      <a:r>
                        <a:rPr kumimoji="1" lang="ja-JP" altLang="en-US" sz="1100" b="1" u="none" dirty="0" smtClean="0">
                          <a:solidFill>
                            <a:schemeClr val="tx1"/>
                          </a:solidFill>
                          <a:latin typeface="游ゴシック" panose="020B0400000000000000" pitchFamily="50" charset="-128"/>
                          <a:ea typeface="+mn-ea"/>
                        </a:rPr>
                        <a:t>・産学官によるヘルシーメニューの開発・販売（関西大学社会学部ゼミ）</a:t>
                      </a:r>
                    </a:p>
                    <a:p>
                      <a:pPr marL="174625" indent="-174625"/>
                      <a:r>
                        <a:rPr kumimoji="1" lang="ja-JP" altLang="en-US" sz="1100" b="1" u="none" dirty="0" smtClean="0">
                          <a:solidFill>
                            <a:schemeClr val="tx1"/>
                          </a:solidFill>
                          <a:latin typeface="游ゴシック" panose="020B0400000000000000" pitchFamily="50" charset="-128"/>
                          <a:ea typeface="+mn-ea"/>
                        </a:rPr>
                        <a:t>・学生を対象とした健康教育と調理実習　　　（立命館大学）</a:t>
                      </a:r>
                    </a:p>
                    <a:p>
                      <a:pPr marL="174625" indent="-174625"/>
                      <a:r>
                        <a:rPr kumimoji="1" lang="ja-JP" altLang="en-US" sz="1100" b="1" u="none" dirty="0" smtClean="0">
                          <a:solidFill>
                            <a:schemeClr val="tx1"/>
                          </a:solidFill>
                          <a:latin typeface="游ゴシック" panose="020B0400000000000000" pitchFamily="50" charset="-128"/>
                          <a:ea typeface="+mn-ea"/>
                        </a:rPr>
                        <a:t>■従業員食堂を活用した利用者への食育の実施等（</a:t>
                      </a:r>
                      <a:r>
                        <a:rPr kumimoji="1" lang="en-US" altLang="ja-JP" sz="1100" b="1" u="none" dirty="0" smtClean="0">
                          <a:solidFill>
                            <a:schemeClr val="tx1"/>
                          </a:solidFill>
                          <a:latin typeface="游ゴシック" panose="020B0400000000000000" pitchFamily="50" charset="-128"/>
                          <a:ea typeface="+mn-ea"/>
                        </a:rPr>
                        <a:t>7</a:t>
                      </a:r>
                      <a:r>
                        <a:rPr kumimoji="1" lang="ja-JP" altLang="en-US" sz="1100" b="1" u="none" dirty="0" smtClean="0">
                          <a:solidFill>
                            <a:schemeClr val="tx1"/>
                          </a:solidFill>
                          <a:latin typeface="游ゴシック" panose="020B0400000000000000" pitchFamily="50" charset="-128"/>
                          <a:ea typeface="+mn-ea"/>
                        </a:rPr>
                        <a:t>保健所）　</a:t>
                      </a:r>
                    </a:p>
                    <a:p>
                      <a:pPr marL="174625" indent="-174625"/>
                      <a:r>
                        <a:rPr kumimoji="1" lang="ja-JP" altLang="en-US" sz="1100" b="1" u="none" dirty="0" smtClean="0">
                          <a:solidFill>
                            <a:schemeClr val="tx1"/>
                          </a:solidFill>
                          <a:latin typeface="游ゴシック" panose="020B0400000000000000" pitchFamily="50" charset="-128"/>
                          <a:ea typeface="+mn-ea"/>
                        </a:rPr>
                        <a:t>■健康づくりアワードの実施</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■女性のための健活セミナーの開催</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none" dirty="0" smtClean="0">
                          <a:solidFill>
                            <a:schemeClr val="tx1"/>
                          </a:solidFill>
                          <a:latin typeface="游ゴシック" panose="020B0400000000000000" pitchFamily="50" charset="-128"/>
                          <a:ea typeface="+mn-ea"/>
                        </a:rPr>
                        <a:t>高齢者の低栄養予防のための取組み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mn-ea"/>
                        </a:rPr>
                        <a:t>■フレイル予防に関するリーフレットを作成</a:t>
                      </a:r>
                      <a:endParaRPr kumimoji="1" lang="ja-JP" altLang="en-US" sz="1050" b="1" u="none"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2595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■食に関する指導の手引－第二次改訂－（Ｈ</a:t>
                      </a:r>
                      <a:r>
                        <a:rPr kumimoji="1" lang="en-US" altLang="ja-JP" sz="1100" b="1" dirty="0" smtClean="0">
                          <a:solidFill>
                            <a:schemeClr val="tx1"/>
                          </a:solidFill>
                          <a:latin typeface="+mn-ea"/>
                          <a:ea typeface="+mn-ea"/>
                        </a:rPr>
                        <a:t>31.3</a:t>
                      </a:r>
                      <a:r>
                        <a:rPr kumimoji="1" lang="ja-JP" altLang="en-US" sz="1100" b="1" dirty="0" smtClean="0">
                          <a:solidFill>
                            <a:schemeClr val="tx1"/>
                          </a:solidFill>
                          <a:latin typeface="+mn-ea"/>
                          <a:ea typeface="+mn-ea"/>
                        </a:rPr>
                        <a:t>）</a:t>
                      </a:r>
                      <a:r>
                        <a:rPr kumimoji="1" lang="ja-JP" altLang="en-US" sz="1100" b="1" dirty="0" smtClean="0">
                          <a:solidFill>
                            <a:schemeClr val="tx1"/>
                          </a:solidFill>
                          <a:latin typeface="+mn-ea"/>
                          <a:ea typeface="+mn-ea"/>
                        </a:rPr>
                        <a:t>に沿った推進</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小・中学校における、食に関する指導の全体計画の充実及び指導体制の整備、研修内容の充実</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■学校の自主的な</a:t>
                      </a:r>
                      <a:r>
                        <a:rPr kumimoji="1" lang="ja-JP" altLang="en-US" sz="1100" b="1" dirty="0" smtClean="0">
                          <a:solidFill>
                            <a:schemeClr val="tx1"/>
                          </a:solidFill>
                          <a:latin typeface="+mn-ea"/>
                          <a:ea typeface="+mn-ea"/>
                        </a:rPr>
                        <a:t>取組み実施</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■高校教職員に対し、食育事例の紹介や指導教材を提供</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■大学や職域、医療保険者との連携による取組みの推進</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■特定給食施設等指導を利用者の健康づくりにつなげ、健康キャンパス・プロジェクト</a:t>
                      </a:r>
                      <a:r>
                        <a:rPr kumimoji="1" lang="ja-JP" altLang="en-US" sz="1100" b="1" dirty="0" smtClean="0">
                          <a:solidFill>
                            <a:schemeClr val="tx1"/>
                          </a:solidFill>
                          <a:latin typeface="+mn-ea"/>
                          <a:ea typeface="+mn-ea"/>
                        </a:rPr>
                        <a:t>や</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健康づくり</a:t>
                      </a:r>
                      <a:r>
                        <a:rPr kumimoji="1" lang="ja-JP" altLang="en-US" sz="1100" b="1" dirty="0" smtClean="0">
                          <a:solidFill>
                            <a:schemeClr val="tx1"/>
                          </a:solidFill>
                          <a:latin typeface="+mn-ea"/>
                          <a:ea typeface="+mn-ea"/>
                        </a:rPr>
                        <a:t>アワード</a:t>
                      </a:r>
                      <a:r>
                        <a:rPr kumimoji="1" lang="ja-JP" altLang="en-US" sz="1100" b="1" dirty="0" smtClean="0">
                          <a:solidFill>
                            <a:schemeClr val="tx1"/>
                          </a:solidFill>
                          <a:latin typeface="+mn-ea"/>
                          <a:ea typeface="+mn-ea"/>
                        </a:rPr>
                        <a:t>に誘導</a:t>
                      </a:r>
                      <a:endParaRPr kumimoji="1" lang="en-US" altLang="ja-JP" sz="1100" b="1"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1152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latin typeface="+mn-ea"/>
                          <a:ea typeface="+mn-ea"/>
                        </a:rPr>
                        <a:t>12,657</a:t>
                      </a:r>
                      <a:r>
                        <a:rPr kumimoji="1" lang="ja-JP" altLang="en-US" sz="1100" b="1" dirty="0" smtClean="0">
                          <a:latin typeface="+mn-ea"/>
                          <a:ea typeface="+mn-ea"/>
                        </a:rPr>
                        <a:t>千円（再掲）</a:t>
                      </a:r>
                      <a:endParaRPr kumimoji="1" lang="en-US" altLang="ja-JP" sz="1100" b="1" dirty="0" smtClean="0">
                        <a:latin typeface="+mn-ea"/>
                        <a:ea typeface="+mn-ea"/>
                      </a:endParaRPr>
                    </a:p>
                    <a:p>
                      <a:r>
                        <a:rPr kumimoji="1" lang="ja-JP" altLang="en-US" sz="1100" b="1" dirty="0" smtClean="0">
                          <a:latin typeface="+mn-ea"/>
                          <a:ea typeface="+mn-ea"/>
                        </a:rPr>
                        <a:t>健康キャンパス・プロジェクト事業　</a:t>
                      </a:r>
                      <a:r>
                        <a:rPr kumimoji="1" lang="en-US" altLang="ja-JP" sz="1100" b="1" dirty="0" smtClean="0">
                          <a:latin typeface="+mn-ea"/>
                          <a:ea typeface="+mn-ea"/>
                        </a:rPr>
                        <a:t>2,878</a:t>
                      </a:r>
                      <a:r>
                        <a:rPr kumimoji="1" lang="ja-JP" altLang="en-US" sz="1100" b="1" dirty="0" smtClean="0">
                          <a:latin typeface="+mn-ea"/>
                          <a:ea typeface="+mn-ea"/>
                        </a:rPr>
                        <a:t>千円</a:t>
                      </a:r>
                      <a:endParaRPr kumimoji="1" lang="en-US" altLang="ja-JP" sz="1100" b="1" dirty="0" smtClean="0">
                        <a:latin typeface="+mn-ea"/>
                        <a:ea typeface="+mn-ea"/>
                      </a:endParaRPr>
                    </a:p>
                    <a:p>
                      <a:r>
                        <a:rPr kumimoji="1" lang="ja-JP" altLang="en-US" sz="1100" b="1" dirty="0" smtClean="0">
                          <a:latin typeface="+mn-ea"/>
                          <a:ea typeface="+mn-ea"/>
                        </a:rPr>
                        <a:t>中小企業の健康づくり推進事業　</a:t>
                      </a:r>
                      <a:r>
                        <a:rPr kumimoji="1" lang="en-US" altLang="ja-JP" sz="1100" b="1" dirty="0" smtClean="0">
                          <a:latin typeface="+mn-ea"/>
                          <a:ea typeface="+mn-ea"/>
                        </a:rPr>
                        <a:t>20,787</a:t>
                      </a:r>
                      <a:r>
                        <a:rPr kumimoji="1" lang="ja-JP" altLang="en-US" sz="1100" b="1" dirty="0" smtClean="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33597" y="183601"/>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1939" y="210495"/>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a:t>
            </a:r>
            <a:r>
              <a:rPr kumimoji="1" lang="ja-JP" altLang="en-US" sz="1600" b="1" dirty="0" smtClean="0">
                <a:latin typeface="游ゴシック" panose="020B0400000000000000" pitchFamily="50" charset="-128"/>
              </a:rPr>
              <a:t>取組み　</a:t>
            </a:r>
            <a:r>
              <a:rPr kumimoji="1" lang="en-US" altLang="ja-JP" sz="1600" b="1" dirty="0" smtClean="0">
                <a:latin typeface="游ゴシック" panose="020B0400000000000000" pitchFamily="50" charset="-128"/>
              </a:rPr>
              <a:t>P33</a:t>
            </a:r>
            <a:endParaRPr kumimoji="1" lang="en-US" altLang="ja-JP" sz="1600" b="1" dirty="0">
              <a:latin typeface="游ゴシック" panose="020B0400000000000000" pitchFamily="50" charset="-128"/>
            </a:endParaRPr>
          </a:p>
        </p:txBody>
      </p:sp>
    </p:spTree>
    <p:extLst>
      <p:ext uri="{BB962C8B-B14F-4D97-AF65-F5344CB8AC3E}">
        <p14:creationId xmlns:p14="http://schemas.microsoft.com/office/powerpoint/2010/main" val="3140698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26706" y="385026"/>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a:t>
            </a:r>
            <a:r>
              <a:rPr kumimoji="1" lang="ja-JP" altLang="en-US" sz="1600" b="1" dirty="0" smtClean="0">
                <a:latin typeface="+mn-ea"/>
              </a:rPr>
              <a:t>取組み　</a:t>
            </a:r>
            <a:r>
              <a:rPr kumimoji="1" lang="en-US" altLang="ja-JP" sz="1600" b="1" dirty="0" smtClean="0">
                <a:latin typeface="+mn-ea"/>
              </a:rPr>
              <a:t>P34</a:t>
            </a:r>
            <a:endParaRPr kumimoji="1" lang="ja-JP" altLang="en-US" sz="1600" b="1"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104334989"/>
              </p:ext>
            </p:extLst>
          </p:nvPr>
        </p:nvGraphicFramePr>
        <p:xfrm>
          <a:off x="633000" y="696686"/>
          <a:ext cx="8640000" cy="5554353"/>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2960913">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■「大阪府よい歯・口を守る学校・園表彰」「大阪府歯・口の健康啓発標語コンクール」等、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各種団体の主催事業に協力（学校歯科保健活動の推進）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■府独自のインセンティブにおいて、市町村国保保険者による歯周疾患検診の実施を評価（</a:t>
                      </a:r>
                      <a:r>
                        <a:rPr kumimoji="1" lang="en-US" altLang="ja-JP" sz="1100" b="1" baseline="0" dirty="0" smtClean="0">
                          <a:solidFill>
                            <a:schemeClr val="tx1"/>
                          </a:solidFill>
                          <a:latin typeface="+mn-ea"/>
                          <a:ea typeface="+mn-ea"/>
                        </a:rPr>
                        <a:t>43</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■府ホームページ、啓発冊子等を活用した普及啓発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■大学と連携し、歯科医師によるお口の健康セミナー及びお口の健康チェック等を実施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（「健康キャンパス・プロジェクト」近畿大学、立命館大学）</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■高齢者向けとして、摂食嚥下障害等に対応可能な歯科医師と歯科衛生士からなるチームを育成（「在宅療養者経口摂取支援チーム育成事業」</a:t>
                      </a:r>
                      <a:r>
                        <a:rPr kumimoji="1" lang="en-US" altLang="ja-JP" sz="1100" b="1" baseline="0" dirty="0" smtClean="0">
                          <a:solidFill>
                            <a:schemeClr val="tx1"/>
                          </a:solidFill>
                          <a:latin typeface="+mn-ea"/>
                          <a:ea typeface="+mn-ea"/>
                        </a:rPr>
                        <a:t>24</a:t>
                      </a:r>
                      <a:r>
                        <a:rPr kumimoji="1" lang="ja-JP" altLang="en-US" sz="1100" b="1" baseline="0" dirty="0" smtClean="0">
                          <a:solidFill>
                            <a:schemeClr val="tx1"/>
                          </a:solidFill>
                          <a:latin typeface="+mn-ea"/>
                          <a:ea typeface="+mn-ea"/>
                        </a:rPr>
                        <a:t>チーム</a:t>
                      </a:r>
                      <a:r>
                        <a:rPr kumimoji="1" lang="en-US" altLang="ja-JP" sz="1100" b="1" baseline="0" dirty="0" smtClean="0">
                          <a:solidFill>
                            <a:schemeClr val="tx1"/>
                          </a:solidFill>
                          <a:latin typeface="+mn-ea"/>
                          <a:ea typeface="+mn-ea"/>
                        </a:rPr>
                        <a:t>48</a:t>
                      </a:r>
                      <a:r>
                        <a:rPr kumimoji="1" lang="ja-JP" altLang="en-US" sz="1100" b="1" baseline="0" dirty="0" smtClean="0">
                          <a:solidFill>
                            <a:schemeClr val="tx1"/>
                          </a:solidFill>
                          <a:latin typeface="+mn-ea"/>
                          <a:ea typeface="+mn-ea"/>
                        </a:rPr>
                        <a:t>人）したほか、「要介護者のための口腔保健指導ガイドブック」を活用し、デイサービス施設職員向け講習を実施（「要介護者口腔保健指導推進事業」</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地域で研修実施）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テキストやスライド集等を作成し、研修会を４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■公民連携の枠組みを活用した普及啓発（ポスター等の作成、企業広報ツールの活用、健康啓発にかかるイベント等での連携）</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1364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■歯磨き習慣の定着促進（事業への不参加校・園の減少）　　</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次年度の主な取組み</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■各種研修等を通じて、学校保健関係教職員への周知及び学校歯科保健の充実等を推進（継続）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■市町村に対し、口腔保健支援センターでの専門職による個別具体的な相談</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■「アスマイル」、府の広報媒体、公民連携の枠組みを活用し、幅広い世代の府民に啓発を実施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■市町村職員の歯科コーチングスキル向上事業での市町村職員への技術的支援</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1" baseline="0" dirty="0" smtClean="0">
                          <a:solidFill>
                            <a:schemeClr val="tx1"/>
                          </a:solidFill>
                          <a:latin typeface="+mn-ea"/>
                          <a:ea typeface="+mn-ea"/>
                        </a:rPr>
                        <a:t>健康キャンパス・プロジェクト事業　</a:t>
                      </a:r>
                      <a:r>
                        <a:rPr kumimoji="1" lang="en-US" altLang="ja-JP" sz="1100" b="1" baseline="0" dirty="0" smtClean="0">
                          <a:solidFill>
                            <a:schemeClr val="tx1"/>
                          </a:solidFill>
                          <a:latin typeface="+mn-ea"/>
                          <a:ea typeface="+mn-ea"/>
                        </a:rPr>
                        <a:t>2,878</a:t>
                      </a:r>
                      <a:r>
                        <a:rPr kumimoji="1" lang="ja-JP" altLang="en-US" sz="1100" b="1" baseline="0" dirty="0" smtClean="0">
                          <a:solidFill>
                            <a:schemeClr val="tx1"/>
                          </a:solidFill>
                          <a:latin typeface="+mn-ea"/>
                          <a:ea typeface="+mn-ea"/>
                        </a:rPr>
                        <a:t>千円（再掲）、生涯歯科保健推進事業　</a:t>
                      </a:r>
                      <a:r>
                        <a:rPr kumimoji="1" lang="en-US" altLang="ja-JP" sz="1100" b="1" baseline="0" dirty="0" smtClean="0">
                          <a:solidFill>
                            <a:schemeClr val="tx1"/>
                          </a:solidFill>
                          <a:latin typeface="+mn-ea"/>
                          <a:ea typeface="+mn-ea"/>
                        </a:rPr>
                        <a:t>1,775</a:t>
                      </a:r>
                      <a:r>
                        <a:rPr kumimoji="1" lang="ja-JP" altLang="en-US" sz="1100" b="1" baseline="0" dirty="0" smtClean="0">
                          <a:solidFill>
                            <a:schemeClr val="tx1"/>
                          </a:solidFill>
                          <a:latin typeface="+mn-ea"/>
                          <a:ea typeface="+mn-ea"/>
                        </a:rPr>
                        <a:t>千円、</a:t>
                      </a:r>
                      <a:endParaRPr kumimoji="1" lang="en-US" altLang="ja-JP" sz="1100" b="1" baseline="0" dirty="0" smtClean="0">
                        <a:solidFill>
                          <a:schemeClr val="tx1"/>
                        </a:solidFill>
                        <a:latin typeface="+mn-ea"/>
                        <a:ea typeface="+mn-ea"/>
                      </a:endParaRPr>
                    </a:p>
                    <a:p>
                      <a:pPr>
                        <a:lnSpc>
                          <a:spcPct val="100000"/>
                        </a:lnSpc>
                      </a:pPr>
                      <a:r>
                        <a:rPr kumimoji="1" lang="ja-JP" altLang="en-US" sz="1100" b="1" baseline="0" dirty="0" smtClean="0">
                          <a:solidFill>
                            <a:schemeClr val="tx1"/>
                          </a:solidFill>
                          <a:latin typeface="+mn-ea"/>
                          <a:ea typeface="+mn-ea"/>
                        </a:rPr>
                        <a:t>大阪府歯科口腔保健計画推進事業　</a:t>
                      </a:r>
                      <a:r>
                        <a:rPr kumimoji="1" lang="en-US" altLang="ja-JP" sz="1100" b="1" baseline="0" dirty="0" smtClean="0">
                          <a:solidFill>
                            <a:schemeClr val="tx1"/>
                          </a:solidFill>
                          <a:latin typeface="+mn-ea"/>
                          <a:ea typeface="+mn-ea"/>
                        </a:rPr>
                        <a:t>3,989</a:t>
                      </a:r>
                      <a:r>
                        <a:rPr kumimoji="1" lang="ja-JP" altLang="en-US" sz="1100" b="1" baseline="0" dirty="0" smtClean="0">
                          <a:solidFill>
                            <a:schemeClr val="tx1"/>
                          </a:solidFill>
                          <a:latin typeface="+mn-ea"/>
                          <a:ea typeface="+mn-ea"/>
                        </a:rPr>
                        <a:t>千円、８０２０運動推進特別事業　</a:t>
                      </a:r>
                      <a:r>
                        <a:rPr kumimoji="1" lang="en-US" altLang="ja-JP" sz="1100" b="1" baseline="0" dirty="0" smtClean="0">
                          <a:solidFill>
                            <a:schemeClr val="tx1"/>
                          </a:solidFill>
                          <a:latin typeface="+mn-ea"/>
                          <a:ea typeface="+mn-ea"/>
                        </a:rPr>
                        <a:t>2,039</a:t>
                      </a:r>
                      <a:r>
                        <a:rPr kumimoji="1" lang="ja-JP" altLang="en-US" sz="1100" b="1" baseline="0" dirty="0" smtClean="0">
                          <a:solidFill>
                            <a:schemeClr val="tx1"/>
                          </a:solidFill>
                          <a:latin typeface="+mn-ea"/>
                          <a:ea typeface="+mn-ea"/>
                        </a:rPr>
                        <a:t>千円、</a:t>
                      </a:r>
                      <a:endParaRPr kumimoji="1" lang="en-US" altLang="ja-JP" sz="1100" b="1" baseline="0" dirty="0" smtClean="0">
                        <a:solidFill>
                          <a:schemeClr val="tx1"/>
                        </a:solidFill>
                        <a:latin typeface="+mn-ea"/>
                        <a:ea typeface="+mn-ea"/>
                      </a:endParaRPr>
                    </a:p>
                    <a:p>
                      <a:pPr>
                        <a:lnSpc>
                          <a:spcPct val="100000"/>
                        </a:lnSpc>
                      </a:pPr>
                      <a:r>
                        <a:rPr kumimoji="1" lang="ja-JP" altLang="en-US" sz="1100" b="1" baseline="0" dirty="0" smtClean="0">
                          <a:solidFill>
                            <a:schemeClr val="tx1"/>
                          </a:solidFill>
                          <a:latin typeface="+mn-ea"/>
                          <a:ea typeface="+mn-ea"/>
                        </a:rPr>
                        <a:t>在宅療養者経口摂取支援チーム育成事業　</a:t>
                      </a:r>
                      <a:r>
                        <a:rPr kumimoji="1" lang="en-US" altLang="ja-JP" sz="1100" b="1" baseline="0" dirty="0" smtClean="0">
                          <a:solidFill>
                            <a:schemeClr val="tx1"/>
                          </a:solidFill>
                          <a:latin typeface="+mn-ea"/>
                          <a:ea typeface="+mn-ea"/>
                        </a:rPr>
                        <a:t>3,890</a:t>
                      </a:r>
                      <a:r>
                        <a:rPr kumimoji="1" lang="ja-JP" altLang="en-US" sz="1100" b="1" baseline="0" dirty="0" smtClean="0">
                          <a:solidFill>
                            <a:schemeClr val="tx1"/>
                          </a:solidFill>
                          <a:latin typeface="+mn-ea"/>
                          <a:ea typeface="+mn-ea"/>
                        </a:rPr>
                        <a:t>千円、要介護者口腔保健指導推進事業　</a:t>
                      </a:r>
                      <a:r>
                        <a:rPr kumimoji="1" lang="en-US" altLang="ja-JP" sz="1100" b="1" baseline="0" dirty="0" smtClean="0">
                          <a:solidFill>
                            <a:schemeClr val="tx1"/>
                          </a:solidFill>
                          <a:latin typeface="+mn-ea"/>
                          <a:ea typeface="+mn-ea"/>
                        </a:rPr>
                        <a:t>6,058</a:t>
                      </a:r>
                      <a:r>
                        <a:rPr kumimoji="1" lang="ja-JP" altLang="en-US" sz="1100" b="1" baseline="0" dirty="0" smtClean="0">
                          <a:solidFill>
                            <a:schemeClr val="tx1"/>
                          </a:solidFill>
                          <a:latin typeface="+mn-ea"/>
                          <a:ea typeface="+mn-ea"/>
                        </a:rPr>
                        <a:t>千円、</a:t>
                      </a:r>
                      <a:endParaRPr kumimoji="1" lang="en-US" altLang="ja-JP" sz="1100" b="1" baseline="0" dirty="0" smtClean="0">
                        <a:solidFill>
                          <a:schemeClr val="tx1"/>
                        </a:solidFill>
                        <a:latin typeface="+mn-ea"/>
                        <a:ea typeface="+mn-ea"/>
                      </a:endParaRPr>
                    </a:p>
                    <a:p>
                      <a:pPr>
                        <a:lnSpc>
                          <a:spcPct val="100000"/>
                        </a:lnSpc>
                      </a:pPr>
                      <a:r>
                        <a:rPr kumimoji="1" lang="ja-JP" altLang="en-US" sz="1100" b="1" baseline="0" dirty="0" err="1" smtClean="0">
                          <a:solidFill>
                            <a:schemeClr val="tx1"/>
                          </a:solidFill>
                          <a:latin typeface="+mn-ea"/>
                          <a:ea typeface="+mn-ea"/>
                        </a:rPr>
                        <a:t>障がい</a:t>
                      </a:r>
                      <a:r>
                        <a:rPr kumimoji="1" lang="ja-JP" altLang="en-US" sz="1100" b="1" baseline="0" dirty="0" smtClean="0">
                          <a:solidFill>
                            <a:schemeClr val="tx1"/>
                          </a:solidFill>
                          <a:latin typeface="+mn-ea"/>
                          <a:ea typeface="+mn-ea"/>
                        </a:rPr>
                        <a:t>者歯科診療センター運営委託事業　</a:t>
                      </a:r>
                      <a:r>
                        <a:rPr kumimoji="1" lang="en-US" altLang="ja-JP" sz="1100" b="1" baseline="0" dirty="0" smtClean="0">
                          <a:solidFill>
                            <a:schemeClr val="tx1"/>
                          </a:solidFill>
                          <a:latin typeface="+mn-ea"/>
                          <a:ea typeface="+mn-ea"/>
                        </a:rPr>
                        <a:t>23,968</a:t>
                      </a:r>
                      <a:r>
                        <a:rPr kumimoji="1" lang="ja-JP" altLang="en-US" sz="1100" b="1" baseline="0" dirty="0" smtClean="0">
                          <a:solidFill>
                            <a:schemeClr val="tx1"/>
                          </a:solidFill>
                          <a:latin typeface="+mn-ea"/>
                          <a:ea typeface="+mn-ea"/>
                        </a:rPr>
                        <a:t>千円、障がい者施設歯科口腔保健推進事業　</a:t>
                      </a:r>
                      <a:r>
                        <a:rPr kumimoji="1" lang="en-US" altLang="ja-JP" sz="1100" b="1" baseline="0" dirty="0" smtClean="0">
                          <a:solidFill>
                            <a:schemeClr val="tx1"/>
                          </a:solidFill>
                          <a:latin typeface="+mn-ea"/>
                          <a:ea typeface="+mn-ea"/>
                        </a:rPr>
                        <a:t>2,138</a:t>
                      </a:r>
                      <a:r>
                        <a:rPr kumimoji="1" lang="ja-JP" altLang="en-US" sz="1100" b="1" baseline="0" dirty="0" smtClean="0">
                          <a:solidFill>
                            <a:schemeClr val="tx1"/>
                          </a:solidFill>
                          <a:latin typeface="+mn-ea"/>
                          <a:ea typeface="+mn-ea"/>
                        </a:rPr>
                        <a:t>千円</a:t>
                      </a:r>
                      <a:endParaRPr kumimoji="1" lang="en-US" altLang="ja-JP" sz="1100" b="1"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健康格差の解決プログラム促進事業（特定健診）</a:t>
                      </a:r>
                      <a:r>
                        <a:rPr kumimoji="1" lang="en-US" altLang="ja-JP" sz="1100" b="1" baseline="0" dirty="0" smtClean="0">
                          <a:solidFill>
                            <a:schemeClr val="tx1"/>
                          </a:solidFill>
                          <a:latin typeface="+mn-ea"/>
                          <a:ea typeface="+mn-ea"/>
                        </a:rPr>
                        <a:t>1,850</a:t>
                      </a:r>
                      <a:r>
                        <a:rPr kumimoji="1" lang="ja-JP" altLang="en-US" sz="1100" b="1"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42311" y="38598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66979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42277"/>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97871"/>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の安全安心の</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取組み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17679" y="4121647"/>
            <a:ext cx="3399579" cy="220573"/>
          </a:xfrm>
          <a:prstGeom prst="rect">
            <a:avLst/>
          </a:prstGeom>
        </p:spPr>
        <p:txBody>
          <a:bodyPr wrap="square">
            <a:spAutoFit/>
          </a:bodyPr>
          <a:lstStyle/>
          <a:p>
            <a:pPr marL="269240" indent="90170">
              <a:lnSpc>
                <a:spcPts val="1000"/>
              </a:lnSpc>
              <a:spcAft>
                <a:spcPts val="0"/>
              </a:spcAft>
            </a:pPr>
            <a:r>
              <a:rPr lang="en-US" altLang="ja-JP" sz="10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  </a:t>
            </a:r>
            <a:r>
              <a:rPr lang="ja-JP" altLang="ja-JP"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大阪府健康医療部食の安全推進課</a:t>
            </a:r>
            <a:r>
              <a:rPr lang="ja-JP" altLang="ja-JP" sz="10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調べ</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3906638797"/>
              </p:ext>
            </p:extLst>
          </p:nvPr>
        </p:nvGraphicFramePr>
        <p:xfrm>
          <a:off x="699247" y="3268045"/>
          <a:ext cx="8266767" cy="826707"/>
        </p:xfrm>
        <a:graphic>
          <a:graphicData uri="http://schemas.openxmlformats.org/drawingml/2006/table">
            <a:tbl>
              <a:tblPr firstRow="1" firstCol="1" bandRow="1">
                <a:tableStyleId>{5C22544A-7EE6-4342-B048-85BDC9FD1C3A}</a:tableStyleId>
              </a:tblPr>
              <a:tblGrid>
                <a:gridCol w="270808">
                  <a:extLst>
                    <a:ext uri="{9D8B030D-6E8A-4147-A177-3AD203B41FA5}">
                      <a16:colId xmlns:a16="http://schemas.microsoft.com/office/drawing/2014/main" val="20000"/>
                    </a:ext>
                  </a:extLst>
                </a:gridCol>
                <a:gridCol w="3606911">
                  <a:extLst>
                    <a:ext uri="{9D8B030D-6E8A-4147-A177-3AD203B41FA5}">
                      <a16:colId xmlns:a16="http://schemas.microsoft.com/office/drawing/2014/main" val="20001"/>
                    </a:ext>
                  </a:extLst>
                </a:gridCol>
                <a:gridCol w="1463016">
                  <a:extLst>
                    <a:ext uri="{9D8B030D-6E8A-4147-A177-3AD203B41FA5}">
                      <a16:colId xmlns:a16="http://schemas.microsoft.com/office/drawing/2014/main" val="20003"/>
                    </a:ext>
                  </a:extLst>
                </a:gridCol>
                <a:gridCol w="1463016">
                  <a:extLst>
                    <a:ext uri="{9D8B030D-6E8A-4147-A177-3AD203B41FA5}">
                      <a16:colId xmlns:a16="http://schemas.microsoft.com/office/drawing/2014/main" val="2204503950"/>
                    </a:ext>
                  </a:extLst>
                </a:gridCol>
                <a:gridCol w="1463016">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smtClean="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大阪府食の安全安心メールマガジンによる</a:t>
                      </a:r>
                      <a:endParaRPr lang="en-US" altLang="ja-JP" sz="1200" b="1" dirty="0" smtClean="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effectLst/>
                          <a:latin typeface="+mn-ea"/>
                          <a:ea typeface="+mn-ea"/>
                        </a:rPr>
                        <a:t>130</a:t>
                      </a:r>
                      <a:r>
                        <a:rPr lang="ja-JP" altLang="en-US" sz="1200" b="1" dirty="0" smtClean="0">
                          <a:effectLst/>
                          <a:latin typeface="+mn-ea"/>
                          <a:ea typeface="+mn-ea"/>
                        </a:rPr>
                        <a:t>万件</a:t>
                      </a:r>
                      <a:endParaRPr lang="en-US" altLang="ja-JP" sz="1200" b="1" dirty="0" smtClean="0">
                        <a:effectLst/>
                        <a:latin typeface="+mn-ea"/>
                        <a:ea typeface="+mn-ea"/>
                      </a:endParaRPr>
                    </a:p>
                    <a:p>
                      <a:pPr algn="ctr" fontAlgn="auto">
                        <a:lnSpc>
                          <a:spcPts val="1680"/>
                        </a:lnSpc>
                        <a:spcAft>
                          <a:spcPts val="0"/>
                        </a:spcAft>
                      </a:pP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chemeClr val="tx1"/>
                          </a:solidFill>
                          <a:effectLst/>
                          <a:latin typeface="+mn-ea"/>
                          <a:ea typeface="+mn-ea"/>
                          <a:cs typeface="HG丸ｺﾞｼｯｸM-PRO"/>
                        </a:rPr>
                        <a:t>144</a:t>
                      </a:r>
                      <a:r>
                        <a:rPr lang="ja-JP" altLang="en-US" sz="1200" b="1" dirty="0" smtClean="0">
                          <a:solidFill>
                            <a:schemeClr val="tx1"/>
                          </a:solidFill>
                          <a:effectLst/>
                          <a:latin typeface="+mn-ea"/>
                          <a:ea typeface="+mn-ea"/>
                          <a:cs typeface="HG丸ｺﾞｼｯｸM-PRO"/>
                        </a:rPr>
                        <a:t>万件</a:t>
                      </a:r>
                      <a:endParaRPr lang="en-US" altLang="ja-JP" sz="1200" b="1" dirty="0" smtClean="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a:t>
                      </a:r>
                      <a:r>
                        <a:rPr lang="ja-JP" altLang="en-US" sz="1200" b="1" dirty="0" smtClean="0">
                          <a:solidFill>
                            <a:schemeClr val="tx1"/>
                          </a:solidFill>
                          <a:effectLst/>
                          <a:latin typeface="+mn-ea"/>
                          <a:ea typeface="+mn-ea"/>
                          <a:cs typeface="HG丸ｺﾞｼｯｸM-PRO"/>
                        </a:rPr>
                        <a:t>１</a:t>
                      </a:r>
                      <a:r>
                        <a:rPr lang="en-US" altLang="ja-JP" sz="1200" b="1" dirty="0" smtClean="0">
                          <a:solidFill>
                            <a:schemeClr val="tx1"/>
                          </a:solidFill>
                          <a:effectLst/>
                          <a:latin typeface="+mn-ea"/>
                          <a:ea typeface="+mn-ea"/>
                          <a:cs typeface="HG丸ｺﾞｼｯｸM-PRO"/>
                        </a:rPr>
                        <a:t>.12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rgbClr val="000000"/>
                          </a:solidFill>
                          <a:effectLst/>
                          <a:latin typeface="+mn-ea"/>
                          <a:ea typeface="+mn-ea"/>
                          <a:cs typeface="HG丸ｺﾞｼｯｸM-PRO"/>
                        </a:rPr>
                        <a:t>230</a:t>
                      </a:r>
                      <a:r>
                        <a:rPr lang="ja-JP" altLang="en-US" sz="1200" b="1" dirty="0" smtClean="0">
                          <a:solidFill>
                            <a:srgbClr val="000000"/>
                          </a:solidFill>
                          <a:effectLst/>
                          <a:latin typeface="+mn-ea"/>
                          <a:ea typeface="+mn-ea"/>
                          <a:cs typeface="HG丸ｺﾞｼｯｸM-PRO"/>
                        </a:rPr>
                        <a:t>万件</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37681"/>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71467" y="710393"/>
            <a:ext cx="3240000" cy="304333"/>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620380054"/>
              </p:ext>
            </p:extLst>
          </p:nvPr>
        </p:nvGraphicFramePr>
        <p:xfrm>
          <a:off x="723000" y="1382841"/>
          <a:ext cx="8460000" cy="1296000"/>
        </p:xfrm>
        <a:graphic>
          <a:graphicData uri="http://schemas.openxmlformats.org/drawingml/2006/table">
            <a:tbl>
              <a:tblPr firstRow="1" firstCol="1" bandRow="1"/>
              <a:tblGrid>
                <a:gridCol w="540000">
                  <a:extLst>
                    <a:ext uri="{9D8B030D-6E8A-4147-A177-3AD203B41FA5}">
                      <a16:colId xmlns:a16="http://schemas.microsoft.com/office/drawing/2014/main" val="2813334177"/>
                    </a:ext>
                  </a:extLst>
                </a:gridCol>
                <a:gridCol w="1800000">
                  <a:extLst>
                    <a:ext uri="{9D8B030D-6E8A-4147-A177-3AD203B41FA5}">
                      <a16:colId xmlns:a16="http://schemas.microsoft.com/office/drawing/2014/main" val="2437283432"/>
                    </a:ext>
                  </a:extLst>
                </a:gridCol>
                <a:gridCol w="6120000">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実践します</a:t>
                      </a:r>
                      <a:r>
                        <a:rPr lang="ja-JP" sz="1200" b="1" kern="10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実践する</a:t>
                      </a:r>
                      <a:r>
                        <a:rPr lang="ja-JP" sz="1200" b="1" kern="100" dirty="0">
                          <a:solidFill>
                            <a:srgbClr val="000000"/>
                          </a:solidFill>
                          <a:effectLst/>
                          <a:latin typeface="+mn-ea"/>
                          <a:ea typeface="+mn-ea"/>
                          <a:cs typeface="Times New Roman" panose="02020603050405020304" pitchFamily="18" charset="0"/>
                        </a:rPr>
                        <a:t>とともに</a:t>
                      </a:r>
                      <a:r>
                        <a:rPr lang="ja-JP" sz="1200" b="1" kern="100" dirty="0" smtClean="0">
                          <a:solidFill>
                            <a:srgbClr val="000000"/>
                          </a:solidFill>
                          <a:effectLst/>
                          <a:latin typeface="+mn-ea"/>
                          <a:ea typeface="+mn-ea"/>
                          <a:cs typeface="Times New Roman" panose="02020603050405020304" pitchFamily="18" charset="0"/>
                        </a:rPr>
                        <a:t>、</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smtClean="0">
                          <a:solidFill>
                            <a:srgbClr val="000000"/>
                          </a:solidFill>
                          <a:effectLst/>
                          <a:latin typeface="+mn-ea"/>
                          <a:ea typeface="+mn-ea"/>
                          <a:cs typeface="Times New Roman" panose="02020603050405020304" pitchFamily="18" charset="0"/>
                        </a:rPr>
                        <a:t>次</a:t>
                      </a:r>
                      <a:r>
                        <a:rPr lang="ja-JP" sz="1200" b="1" kern="100" dirty="0">
                          <a:solidFill>
                            <a:srgbClr val="000000"/>
                          </a:solidFill>
                          <a:effectLst/>
                          <a:latin typeface="+mn-ea"/>
                          <a:ea typeface="+mn-ea"/>
                          <a:cs typeface="Times New Roman" panose="02020603050405020304" pitchFamily="18" charset="0"/>
                        </a:rPr>
                        <a:t>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91596" y="2902597"/>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230754730"/>
              </p:ext>
            </p:extLst>
          </p:nvPr>
        </p:nvGraphicFramePr>
        <p:xfrm>
          <a:off x="675713" y="4848959"/>
          <a:ext cx="8554574" cy="968185"/>
        </p:xfrm>
        <a:graphic>
          <a:graphicData uri="http://schemas.openxmlformats.org/drawingml/2006/table">
            <a:tbl>
              <a:tblPr firstRow="1" bandRow="1">
                <a:tableStyleId>{5C22544A-7EE6-4342-B048-85BDC9FD1C3A}</a:tableStyleId>
              </a:tblPr>
              <a:tblGrid>
                <a:gridCol w="8554574">
                  <a:extLst>
                    <a:ext uri="{9D8B030D-6E8A-4147-A177-3AD203B41FA5}">
                      <a16:colId xmlns:a16="http://schemas.microsoft.com/office/drawing/2014/main" val="1328953327"/>
                    </a:ext>
                  </a:extLst>
                </a:gridCol>
              </a:tblGrid>
              <a:tr h="968185">
                <a:tc>
                  <a:txBody>
                    <a:bodyPr/>
                    <a:lstStyle/>
                    <a:p>
                      <a:r>
                        <a:rPr kumimoji="1" lang="ja-JP" altLang="en-US" sz="1200" b="1" dirty="0" smtClean="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減らしていくために、食の安全安心に対する取組みの推進が必要です。</a:t>
                      </a:r>
                    </a:p>
                    <a:p>
                      <a:r>
                        <a:rPr kumimoji="1" lang="ja-JP" altLang="en-US" sz="1200" b="1" dirty="0" smtClean="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府民一人ひとりが、正しい情報を選択する力を身につけ、安全安心な食生活を実践することが必要です。</a:t>
                      </a:r>
                      <a:endParaRPr kumimoji="1" lang="ja-JP"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14061" y="449951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417234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2674555225"/>
              </p:ext>
            </p:extLst>
          </p:nvPr>
        </p:nvGraphicFramePr>
        <p:xfrm>
          <a:off x="629695" y="666937"/>
          <a:ext cx="8646609" cy="56765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544344">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正確でわかりやすい食の安全安心に関する情報の提供</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■メールマガジンや</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等で食の安全安心に関する情報を配信 </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■大阪府食の安全安心推進協議会情報発信評価検証部会にて、情報が適切に提供されているかを検証</a:t>
                      </a:r>
                      <a:endParaRPr kumimoji="1" lang="en-US" altLang="ja-JP" sz="1100" b="1" dirty="0" smtClean="0">
                        <a:solidFill>
                          <a:schemeClr val="tx1"/>
                        </a:solidFill>
                        <a:latin typeface="+mn-ea"/>
                        <a:ea typeface="+mn-ea"/>
                      </a:endParaRPr>
                    </a:p>
                    <a:p>
                      <a:pPr marL="174625" indent="-174625"/>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食の安全安心について学べる機会の提供</a:t>
                      </a:r>
                      <a:r>
                        <a:rPr kumimoji="1" lang="en-US" altLang="ja-JP"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■乳幼児、小児、児童、生徒やその保護者に講習等による啓発を実施　計</a:t>
                      </a:r>
                      <a:r>
                        <a:rPr kumimoji="1" lang="en-US" altLang="ja-JP" sz="1100" b="1" dirty="0" smtClean="0">
                          <a:solidFill>
                            <a:schemeClr val="tx1"/>
                          </a:solidFill>
                          <a:latin typeface="+mn-ea"/>
                          <a:ea typeface="+mn-ea"/>
                        </a:rPr>
                        <a:t>24</a:t>
                      </a:r>
                      <a:r>
                        <a:rPr kumimoji="1" lang="ja-JP" altLang="en-US" sz="1100" b="1" dirty="0" smtClean="0">
                          <a:solidFill>
                            <a:schemeClr val="tx1"/>
                          </a:solidFill>
                          <a:latin typeface="+mn-ea"/>
                          <a:ea typeface="+mn-ea"/>
                        </a:rPr>
                        <a:t>回</a:t>
                      </a:r>
                      <a:r>
                        <a:rPr kumimoji="1" lang="en-US" altLang="ja-JP" sz="1100" b="1" dirty="0" smtClean="0">
                          <a:solidFill>
                            <a:schemeClr val="tx1"/>
                          </a:solidFill>
                          <a:latin typeface="+mn-ea"/>
                          <a:ea typeface="+mn-ea"/>
                        </a:rPr>
                        <a:t>870</a:t>
                      </a:r>
                      <a:r>
                        <a:rPr kumimoji="1" lang="ja-JP" altLang="en-US" sz="1100" b="1" dirty="0" smtClean="0">
                          <a:solidFill>
                            <a:schemeClr val="tx1"/>
                          </a:solidFill>
                          <a:latin typeface="+mn-ea"/>
                          <a:ea typeface="+mn-ea"/>
                        </a:rPr>
                        <a:t>名</a:t>
                      </a:r>
                    </a:p>
                    <a:p>
                      <a:pPr marL="174625" indent="-174625"/>
                      <a:r>
                        <a:rPr kumimoji="1" lang="ja-JP" altLang="en-US" sz="1100" b="1" dirty="0" smtClean="0">
                          <a:solidFill>
                            <a:schemeClr val="tx1"/>
                          </a:solidFill>
                          <a:latin typeface="+mn-ea"/>
                          <a:ea typeface="+mn-ea"/>
                        </a:rPr>
                        <a:t>■食中毒予防の理解と知識を深める出前授業「</a:t>
                      </a:r>
                      <a:r>
                        <a:rPr kumimoji="1" lang="en-US" altLang="ja-JP" sz="1100" b="1" dirty="0" smtClean="0">
                          <a:solidFill>
                            <a:schemeClr val="tx1"/>
                          </a:solidFill>
                          <a:latin typeface="+mn-ea"/>
                          <a:ea typeface="+mn-ea"/>
                        </a:rPr>
                        <a:t>You meet life『</a:t>
                      </a:r>
                      <a:r>
                        <a:rPr kumimoji="1" lang="ja-JP" altLang="en-US" sz="1100" b="1" dirty="0" smtClean="0">
                          <a:solidFill>
                            <a:schemeClr val="tx1"/>
                          </a:solidFill>
                          <a:latin typeface="+mn-ea"/>
                          <a:ea typeface="+mn-ea"/>
                        </a:rPr>
                        <a:t>あなたが出会う食と</a:t>
                      </a:r>
                      <a:r>
                        <a:rPr kumimoji="1" lang="ja-JP" altLang="en-US" sz="1100" b="1" dirty="0" smtClean="0">
                          <a:solidFill>
                            <a:schemeClr val="tx1"/>
                          </a:solidFill>
                          <a:latin typeface="+mn-ea"/>
                          <a:ea typeface="+mn-ea"/>
                        </a:rPr>
                        <a:t>命、くらし</a:t>
                      </a:r>
                      <a:r>
                        <a:rPr kumimoji="1" lang="ja-JP" altLang="en-US" sz="1100" b="1" dirty="0" smtClean="0">
                          <a:solidFill>
                            <a:schemeClr val="tx1"/>
                          </a:solidFill>
                          <a:latin typeface="+mn-ea"/>
                          <a:ea typeface="+mn-ea"/>
                        </a:rPr>
                        <a:t>の話</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府内小学校</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校</a:t>
                      </a:r>
                      <a:r>
                        <a:rPr kumimoji="1" lang="en-US" altLang="ja-JP" sz="1100" b="1" dirty="0" smtClean="0">
                          <a:solidFill>
                            <a:schemeClr val="tx1"/>
                          </a:solidFill>
                          <a:latin typeface="+mn-ea"/>
                          <a:ea typeface="+mn-ea"/>
                        </a:rPr>
                        <a:t>3</a:t>
                      </a:r>
                      <a:r>
                        <a:rPr kumimoji="1" lang="ja-JP" altLang="en-US" sz="1100" b="1" dirty="0" smtClean="0">
                          <a:solidFill>
                            <a:schemeClr val="tx1"/>
                          </a:solidFill>
                          <a:latin typeface="+mn-ea"/>
                          <a:ea typeface="+mn-ea"/>
                        </a:rPr>
                        <a:t>クラス</a:t>
                      </a:r>
                      <a:r>
                        <a:rPr kumimoji="1" lang="en-US" altLang="ja-JP" sz="1100" b="1" dirty="0" smtClean="0">
                          <a:solidFill>
                            <a:schemeClr val="tx1"/>
                          </a:solidFill>
                          <a:latin typeface="+mn-ea"/>
                          <a:ea typeface="+mn-ea"/>
                        </a:rPr>
                        <a:t>91</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食肉の生食による食中毒の予防啓発</a:t>
                      </a:r>
                      <a:r>
                        <a:rPr kumimoji="1" lang="en-US" altLang="ja-JP"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■監視業務を通じ、事業者に食肉の十分な加熱について指導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■講習会やイベント会場でポスター掲示やリーフレット配布により府民啓発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■府内の大学に対し、啓発ポスターの掲示、学生への啓発メッセージの配信を依頼</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食品表示に関する基礎的知識の普及</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■消費者向け食品表示研修会の実施　計</a:t>
                      </a:r>
                      <a:r>
                        <a:rPr kumimoji="1" lang="en-US" altLang="ja-JP" sz="1100" b="1" dirty="0" smtClean="0">
                          <a:solidFill>
                            <a:schemeClr val="tx1"/>
                          </a:solidFill>
                          <a:latin typeface="+mn-ea"/>
                          <a:ea typeface="+mn-ea"/>
                        </a:rPr>
                        <a:t>4</a:t>
                      </a:r>
                      <a:r>
                        <a:rPr kumimoji="1" lang="ja-JP" altLang="en-US" sz="1100" b="1" dirty="0" smtClean="0">
                          <a:solidFill>
                            <a:schemeClr val="tx1"/>
                          </a:solidFill>
                          <a:latin typeface="+mn-ea"/>
                          <a:ea typeface="+mn-ea"/>
                        </a:rPr>
                        <a:t>回</a:t>
                      </a:r>
                      <a:r>
                        <a:rPr kumimoji="1" lang="en-US" altLang="ja-JP" sz="1100" b="1" dirty="0" smtClean="0">
                          <a:solidFill>
                            <a:schemeClr val="tx1"/>
                          </a:solidFill>
                          <a:latin typeface="+mn-ea"/>
                          <a:ea typeface="+mn-ea"/>
                        </a:rPr>
                        <a:t>237</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■食の安全安心メールマガジンや食の安全推進課ホームページにて啓発</a:t>
                      </a:r>
                    </a:p>
                    <a:p>
                      <a:pPr marL="174625" indent="-174625"/>
                      <a:r>
                        <a:rPr kumimoji="1" lang="ja-JP" altLang="en-US" sz="1100" b="1" dirty="0" smtClean="0">
                          <a:solidFill>
                            <a:schemeClr val="tx1"/>
                          </a:solidFill>
                          <a:latin typeface="+mn-ea"/>
                          <a:ea typeface="+mn-ea"/>
                        </a:rPr>
                        <a:t>■「大阪府消費者フェア</a:t>
                      </a:r>
                      <a:r>
                        <a:rPr kumimoji="1" lang="en-US" altLang="ja-JP" sz="1100" b="1" dirty="0" smtClean="0">
                          <a:solidFill>
                            <a:schemeClr val="tx1"/>
                          </a:solidFill>
                          <a:latin typeface="+mn-ea"/>
                          <a:ea typeface="+mn-ea"/>
                        </a:rPr>
                        <a:t>2019</a:t>
                      </a:r>
                      <a:r>
                        <a:rPr kumimoji="1" lang="ja-JP" altLang="en-US" sz="1100" b="1" dirty="0" smtClean="0">
                          <a:solidFill>
                            <a:schemeClr val="tx1"/>
                          </a:solidFill>
                          <a:latin typeface="+mn-ea"/>
                          <a:ea typeface="+mn-ea"/>
                        </a:rPr>
                        <a:t>」で栄養成分表示及び期限表示について啓発　府民</a:t>
                      </a:r>
                      <a:r>
                        <a:rPr kumimoji="1" lang="en-US" altLang="ja-JP" sz="1100" b="1" dirty="0" smtClean="0">
                          <a:solidFill>
                            <a:schemeClr val="tx1"/>
                          </a:solidFill>
                          <a:latin typeface="+mn-ea"/>
                          <a:ea typeface="+mn-ea"/>
                        </a:rPr>
                        <a:t>120</a:t>
                      </a:r>
                      <a:r>
                        <a:rPr kumimoji="1" lang="ja-JP" altLang="en-US" sz="1100" b="1" dirty="0" smtClean="0">
                          <a:solidFill>
                            <a:schemeClr val="tx1"/>
                          </a:solidFill>
                          <a:latin typeface="+mn-ea"/>
                          <a:ea typeface="+mn-ea"/>
                        </a:rPr>
                        <a:t>名参加</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リスクコミュニケーションの促進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■食の安全安心シンポジウム「生で食べる文化を深く考える」を開催　府民</a:t>
                      </a:r>
                      <a:r>
                        <a:rPr kumimoji="1" lang="en-US" altLang="ja-JP" sz="1100" b="1" dirty="0" smtClean="0">
                          <a:solidFill>
                            <a:schemeClr val="tx1"/>
                          </a:solidFill>
                          <a:latin typeface="+mn-ea"/>
                          <a:ea typeface="+mn-ea"/>
                        </a:rPr>
                        <a:t>118</a:t>
                      </a:r>
                      <a:r>
                        <a:rPr kumimoji="1" lang="ja-JP" altLang="en-US" sz="1100" b="1" dirty="0" smtClean="0">
                          <a:solidFill>
                            <a:schemeClr val="tx1"/>
                          </a:solidFill>
                          <a:latin typeface="+mn-ea"/>
                          <a:ea typeface="+mn-ea"/>
                        </a:rPr>
                        <a:t>名参加</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■イオンリテールとの共催で、小学生とその保護者を対象とした 「食の安全安心体験学習会」を開催　</a:t>
                      </a:r>
                      <a:r>
                        <a:rPr kumimoji="1" lang="en-US" altLang="ja-JP" sz="1100" b="1" dirty="0" smtClean="0">
                          <a:solidFill>
                            <a:schemeClr val="tx1"/>
                          </a:solidFill>
                          <a:latin typeface="+mn-ea"/>
                          <a:ea typeface="+mn-ea"/>
                        </a:rPr>
                        <a:t>62</a:t>
                      </a:r>
                      <a:r>
                        <a:rPr kumimoji="1" lang="ja-JP" altLang="en-US" sz="1100" b="1" dirty="0" smtClean="0">
                          <a:solidFill>
                            <a:schemeClr val="tx1"/>
                          </a:solidFill>
                          <a:latin typeface="+mn-ea"/>
                          <a:ea typeface="+mn-ea"/>
                        </a:rPr>
                        <a:t>名参加</a:t>
                      </a:r>
                    </a:p>
                    <a:p>
                      <a:pPr marL="174625" indent="-174625"/>
                      <a:r>
                        <a:rPr kumimoji="1" lang="ja-JP" altLang="en-US" sz="1100" b="1" dirty="0" smtClean="0">
                          <a:solidFill>
                            <a:schemeClr val="tx1"/>
                          </a:solidFill>
                          <a:latin typeface="+mn-ea"/>
                          <a:ea typeface="+mn-ea"/>
                        </a:rPr>
                        <a:t>■食品安全委員会との共催で、学校教育関係者との意見交換会を開催　</a:t>
                      </a:r>
                      <a:r>
                        <a:rPr kumimoji="1" lang="en-US" altLang="ja-JP" sz="1100" b="1" dirty="0" smtClean="0">
                          <a:solidFill>
                            <a:schemeClr val="tx1"/>
                          </a:solidFill>
                          <a:latin typeface="+mn-ea"/>
                          <a:ea typeface="+mn-ea"/>
                        </a:rPr>
                        <a:t>38</a:t>
                      </a:r>
                      <a:r>
                        <a:rPr kumimoji="1" lang="ja-JP" altLang="en-US" sz="1100" b="1" dirty="0" smtClean="0">
                          <a:solidFill>
                            <a:schemeClr val="tx1"/>
                          </a:solidFill>
                          <a:latin typeface="+mn-ea"/>
                          <a:ea typeface="+mn-ea"/>
                        </a:rPr>
                        <a:t>名参加</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7565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■効果的な情報発信及び機会の確保</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■ホームページやメールマガジン等により、食の安全安心に関する効果的な情報発信を行うとともに、</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講習会やイベント等による府民啓発を行う。</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9564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smtClean="0">
                          <a:latin typeface="游ゴシック" panose="020B0400000000000000" pitchFamily="50" charset="-128"/>
                          <a:ea typeface="游ゴシック" panose="020B0400000000000000" pitchFamily="50" charset="-128"/>
                        </a:rPr>
                        <a:t>食中毒予防対策事業費</a:t>
                      </a:r>
                      <a:r>
                        <a:rPr kumimoji="1" lang="ja-JP" altLang="en-US" sz="1100" b="1" dirty="0" smtClean="0">
                          <a:latin typeface="游ゴシック" panose="020B0400000000000000" pitchFamily="50" charset="-128"/>
                          <a:ea typeface="游ゴシック" panose="020B0400000000000000" pitchFamily="50" charset="-128"/>
                        </a:rPr>
                        <a:t>　</a:t>
                      </a:r>
                      <a:r>
                        <a:rPr kumimoji="1" lang="en-US" altLang="ja-JP" sz="1100" b="1" dirty="0" smtClean="0">
                          <a:latin typeface="游ゴシック" panose="020B0400000000000000" pitchFamily="50" charset="-128"/>
                          <a:ea typeface="游ゴシック" panose="020B0400000000000000" pitchFamily="50" charset="-128"/>
                        </a:rPr>
                        <a:t>2,392</a:t>
                      </a:r>
                      <a:r>
                        <a:rPr kumimoji="1" lang="ja-JP" altLang="en-US" sz="1100" b="1" dirty="0" smtClean="0">
                          <a:latin typeface="游ゴシック" panose="020B0400000000000000" pitchFamily="50" charset="-128"/>
                          <a:ea typeface="游ゴシック" panose="020B0400000000000000" pitchFamily="50" charset="-128"/>
                        </a:rPr>
                        <a:t>千円</a:t>
                      </a:r>
                      <a:endParaRPr kumimoji="1" lang="en-US" altLang="ja-JP" sz="1100" b="1" dirty="0" smtClean="0">
                        <a:latin typeface="游ゴシック" panose="020B0400000000000000" pitchFamily="50" charset="-128"/>
                        <a:ea typeface="游ゴシック" panose="020B0400000000000000" pitchFamily="50" charset="-128"/>
                      </a:endParaRPr>
                    </a:p>
                    <a:p>
                      <a:r>
                        <a:rPr kumimoji="1" lang="ja-JP" altLang="en-US" sz="1100" b="1" dirty="0" smtClean="0">
                          <a:latin typeface="游ゴシック" panose="020B0400000000000000" pitchFamily="50" charset="-128"/>
                          <a:ea typeface="游ゴシック" panose="020B0400000000000000" pitchFamily="50" charset="-128"/>
                        </a:rPr>
                        <a:t>食の安全安心推進協議会運営事業費　</a:t>
                      </a:r>
                      <a:r>
                        <a:rPr kumimoji="1" lang="en-US" altLang="ja-JP" sz="1100" b="1" dirty="0" smtClean="0">
                          <a:latin typeface="游ゴシック" panose="020B0400000000000000" pitchFamily="50" charset="-128"/>
                          <a:ea typeface="游ゴシック" panose="020B0400000000000000" pitchFamily="50" charset="-128"/>
                        </a:rPr>
                        <a:t>1,132</a:t>
                      </a:r>
                      <a:r>
                        <a:rPr kumimoji="1" lang="ja-JP" altLang="en-US" sz="1100" b="1" dirty="0" smtClean="0">
                          <a:latin typeface="游ゴシック" panose="020B0400000000000000" pitchFamily="50" charset="-128"/>
                          <a:ea typeface="游ゴシック" panose="020B0400000000000000" pitchFamily="50" charset="-128"/>
                        </a:rPr>
                        <a:t>千円</a:t>
                      </a:r>
                      <a:endParaRPr kumimoji="1" lang="en-US" altLang="ja-JP" sz="1100" b="1" dirty="0" smtClean="0">
                        <a:latin typeface="游ゴシック" panose="020B0400000000000000" pitchFamily="50" charset="-128"/>
                        <a:ea typeface="游ゴシック" panose="020B0400000000000000" pitchFamily="50" charset="-128"/>
                      </a:endParaRPr>
                    </a:p>
                    <a:p>
                      <a:r>
                        <a:rPr kumimoji="1" lang="zh-TW" altLang="en-US" sz="1100" b="1" dirty="0" smtClean="0">
                          <a:latin typeface="游ゴシック" panose="020B0400000000000000" pitchFamily="50" charset="-128"/>
                          <a:ea typeface="游ゴシック" panose="020B0400000000000000" pitchFamily="50" charset="-128"/>
                        </a:rPr>
                        <a:t>食品表示適正化推進事業</a:t>
                      </a:r>
                      <a:r>
                        <a:rPr kumimoji="1" lang="ja-JP" altLang="en-US" sz="1100" b="1" dirty="0" smtClean="0">
                          <a:latin typeface="游ゴシック" panose="020B0400000000000000" pitchFamily="50" charset="-128"/>
                          <a:ea typeface="游ゴシック" panose="020B0400000000000000" pitchFamily="50" charset="-128"/>
                        </a:rPr>
                        <a:t>　</a:t>
                      </a:r>
                      <a:r>
                        <a:rPr kumimoji="1" lang="en-US" altLang="ja-JP" sz="1100" b="1" dirty="0" smtClean="0">
                          <a:latin typeface="游ゴシック" panose="020B0400000000000000" pitchFamily="50" charset="-128"/>
                          <a:ea typeface="游ゴシック" panose="020B0400000000000000" pitchFamily="50" charset="-128"/>
                        </a:rPr>
                        <a:t>8,660</a:t>
                      </a:r>
                      <a:r>
                        <a:rPr kumimoji="1" lang="ja-JP" altLang="en-US" sz="1100" b="1" dirty="0" smtClean="0">
                          <a:latin typeface="游ゴシック" panose="020B0400000000000000" pitchFamily="50" charset="-128"/>
                          <a:ea typeface="游ゴシック" panose="020B0400000000000000" pitchFamily="50" charset="-128"/>
                        </a:rPr>
                        <a:t>千円</a:t>
                      </a:r>
                      <a:endParaRPr kumimoji="1" lang="en-US" altLang="ja-JP" sz="1100" b="1" dirty="0" smtClean="0">
                        <a:latin typeface="游ゴシック" panose="020B0400000000000000" pitchFamily="50" charset="-128"/>
                        <a:ea typeface="游ゴシック" panose="020B0400000000000000" pitchFamily="50" charset="-128"/>
                      </a:endParaRPr>
                    </a:p>
                    <a:p>
                      <a:r>
                        <a:rPr kumimoji="1" lang="ja-JP" altLang="en-US" sz="1100" b="1" dirty="0" smtClean="0">
                          <a:latin typeface="游ゴシック" panose="020B0400000000000000" pitchFamily="50" charset="-128"/>
                          <a:ea typeface="游ゴシック" panose="020B0400000000000000" pitchFamily="50" charset="-128"/>
                        </a:rPr>
                        <a:t>リスクコミュニケーション推進事業費　</a:t>
                      </a:r>
                      <a:r>
                        <a:rPr kumimoji="1" lang="en-US" altLang="ja-JP" sz="1100" b="1" dirty="0" smtClean="0">
                          <a:latin typeface="游ゴシック" panose="020B0400000000000000" pitchFamily="50" charset="-128"/>
                          <a:ea typeface="游ゴシック" panose="020B0400000000000000" pitchFamily="50" charset="-128"/>
                        </a:rPr>
                        <a:t>1,107</a:t>
                      </a:r>
                      <a:r>
                        <a:rPr kumimoji="1" lang="ja-JP" altLang="en-US" sz="1100" b="1" dirty="0" smtClean="0">
                          <a:latin typeface="游ゴシック" panose="020B0400000000000000" pitchFamily="50" charset="-128"/>
                          <a:ea typeface="游ゴシック" panose="020B0400000000000000" pitchFamily="50" charset="-128"/>
                        </a:rPr>
                        <a:t>千円</a:t>
                      </a:r>
                      <a:endParaRPr kumimoji="1" lang="ja-JP" altLang="en-US" sz="1100" b="1"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34733" y="351983"/>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78148" y="2633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139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7215</TotalTime>
  <Words>3098</Words>
  <PresentationFormat>A4 210 x 297 mm</PresentationFormat>
  <Paragraphs>605</Paragraphs>
  <Slides>15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15</vt:i4>
      </vt:variant>
    </vt:vector>
  </HeadingPairs>
  <TitlesOfParts>
    <vt:vector size="27" baseType="lpstr">
      <vt:lpstr>HG丸ｺﾞｼｯｸM-PRO</vt:lpstr>
      <vt:lpstr>Meiryo UI</vt:lpstr>
      <vt:lpstr>ＭＳ 明朝</vt:lpstr>
      <vt:lpstr>游ゴシック</vt:lpstr>
      <vt:lpstr>游ゴシック Light</vt:lpstr>
      <vt:lpstr>Arial</vt:lpstr>
      <vt:lpstr>Calibri</vt:lpstr>
      <vt:lpstr>Calibri Light</vt:lpstr>
      <vt:lpstr>Century</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2020-03-16T01:43:03Z</cp:lastPrinted>
  <dcterms:created xsi:type="dcterms:W3CDTF">2019-06-16T09:06:21Z</dcterms:created>
  <dcterms:modified xsi:type="dcterms:W3CDTF">2020-03-25T07:03:15Z</dcterms:modified>
</cp:coreProperties>
</file>