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78" r:id="rId2"/>
    <p:sldId id="292" r:id="rId3"/>
    <p:sldId id="283" r:id="rId4"/>
    <p:sldId id="284" r:id="rId5"/>
    <p:sldId id="275" r:id="rId6"/>
    <p:sldId id="268" r:id="rId7"/>
    <p:sldId id="280" r:id="rId8"/>
    <p:sldId id="288" r:id="rId9"/>
    <p:sldId id="285" r:id="rId10"/>
    <p:sldId id="290" r:id="rId11"/>
    <p:sldId id="270" r:id="rId12"/>
    <p:sldId id="286" r:id="rId13"/>
    <p:sldId id="291" r:id="rId14"/>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88510" autoAdjust="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7BA5012-1A02-4EFB-95CF-65A4A33F985E}" type="datetimeFigureOut">
              <a:rPr kumimoji="1" lang="ja-JP" altLang="en-US" smtClean="0"/>
              <a:t>2021/5/28</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077D11D-0442-491B-9EE3-FEDCC0466722}" type="slidenum">
              <a:rPr kumimoji="1" lang="ja-JP" altLang="en-US" smtClean="0"/>
              <a:t>‹#›</a:t>
            </a:fld>
            <a:endParaRPr kumimoji="1" lang="ja-JP" altLang="en-US"/>
          </a:p>
        </p:txBody>
      </p:sp>
    </p:spTree>
    <p:extLst>
      <p:ext uri="{BB962C8B-B14F-4D97-AF65-F5344CB8AC3E}">
        <p14:creationId xmlns:p14="http://schemas.microsoft.com/office/powerpoint/2010/main" val="22714749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1116275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9473793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2849909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4</a:t>
            </a:fld>
            <a:endParaRPr kumimoji="1" lang="ja-JP" altLang="en-US"/>
          </a:p>
        </p:txBody>
      </p:sp>
    </p:spTree>
    <p:extLst>
      <p:ext uri="{BB962C8B-B14F-4D97-AF65-F5344CB8AC3E}">
        <p14:creationId xmlns:p14="http://schemas.microsoft.com/office/powerpoint/2010/main" val="20441153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9403432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9</a:t>
            </a:fld>
            <a:endParaRPr kumimoji="1" lang="ja-JP" altLang="en-US"/>
          </a:p>
        </p:txBody>
      </p:sp>
    </p:spTree>
    <p:extLst>
      <p:ext uri="{BB962C8B-B14F-4D97-AF65-F5344CB8AC3E}">
        <p14:creationId xmlns:p14="http://schemas.microsoft.com/office/powerpoint/2010/main" val="30840802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77D11D-0442-491B-9EE3-FEDCC0466722}"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451815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25957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673550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7800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764665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73012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2021/5/28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510366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EC25EA3-C543-48A7-9E25-A18889FE7C48}" type="datetimeFigureOut">
              <a:rPr kumimoji="1" lang="ja-JP" altLang="en-US" smtClean="0"/>
              <a:t>2021/5/28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446637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EC25EA3-C543-48A7-9E25-A18889FE7C48}" type="datetimeFigureOut">
              <a:rPr kumimoji="1" lang="ja-JP" altLang="en-US" smtClean="0"/>
              <a:t>2021/5/28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9141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C25EA3-C543-48A7-9E25-A18889FE7C48}" type="datetimeFigureOut">
              <a:rPr kumimoji="1" lang="ja-JP" altLang="en-US" smtClean="0"/>
              <a:t>2021/5/28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07425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2021/5/28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655585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2021/5/28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963934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C25EA3-C543-48A7-9E25-A18889FE7C48}" type="datetimeFigureOut">
              <a:rPr kumimoji="1" lang="ja-JP" altLang="en-US" smtClean="0"/>
              <a:t>2021/5/28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49301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56577" y="198405"/>
            <a:ext cx="5058918"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b="1" dirty="0" smtClean="0">
                <a:latin typeface="游ゴシック" panose="020F0502020204030204"/>
                <a:ea typeface="游ゴシック" panose="020B0400000000000000" pitchFamily="50" charset="-128"/>
              </a:rPr>
              <a:t>緊急事態措置に基づく</a:t>
            </a: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要請</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9413" y="716286"/>
            <a:ext cx="12541718" cy="1438855"/>
          </a:xfrm>
          <a:prstGeom prst="rect">
            <a:avLst/>
          </a:prstGeom>
          <a:noFill/>
          <a:ln w="28575">
            <a:noFill/>
          </a:ln>
        </p:spPr>
        <p:txBody>
          <a:bodyPr wrap="square" rtlCol="0">
            <a:spAutoFit/>
          </a:bodyPr>
          <a:lstStyle/>
          <a:p>
            <a:pPr marL="0" marR="0" lvl="0" indent="0" algn="l" defTabSz="914400" rtl="0" eaLnBrk="1" fontAlgn="auto" latinLnBrk="0" hangingPunct="1">
              <a:lnSpc>
                <a:spcPts val="35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①　区域　　　</a:t>
            </a:r>
            <a:r>
              <a:rPr lang="ja-JP" altLang="en-US" sz="2000" b="1" u="sng" dirty="0" smtClean="0">
                <a:latin typeface="游ゴシック" panose="020F0502020204030204"/>
                <a:ea typeface="游ゴシック" panose="020B0400000000000000" pitchFamily="50" charset="-128"/>
              </a:rPr>
              <a:t>大阪府全域</a:t>
            </a:r>
            <a:r>
              <a:rPr lang="ja-JP" altLang="en-US" sz="2000" b="1" dirty="0">
                <a:latin typeface="游ゴシック" panose="020F0502020204030204"/>
                <a:ea typeface="游ゴシック" panose="020B0400000000000000" pitchFamily="50" charset="-128"/>
              </a:rPr>
              <a:t>　</a:t>
            </a:r>
            <a:r>
              <a:rPr lang="ja-JP" altLang="en-US" sz="2000" b="1" dirty="0" smtClean="0">
                <a:latin typeface="游ゴシック" panose="020F0502020204030204"/>
                <a:ea typeface="游ゴシック" panose="020B0400000000000000" pitchFamily="50" charset="-128"/>
              </a:rPr>
              <a:t>　　　　</a:t>
            </a:r>
            <a:endParaRPr lang="en-US" altLang="ja-JP" sz="2000" b="1"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ts val="3500"/>
              </a:lnSpc>
              <a:spcBef>
                <a:spcPts val="0"/>
              </a:spcBef>
              <a:spcAft>
                <a:spcPts val="0"/>
              </a:spcAft>
              <a:buClrTx/>
              <a:buSzTx/>
              <a:buFontTx/>
              <a:buNone/>
              <a:tabLst/>
              <a:defRPr/>
            </a:pP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②　要請期間　</a:t>
            </a:r>
            <a:r>
              <a:rPr lang="ja-JP" altLang="en-US" sz="2000" b="1" u="sng" dirty="0" smtClean="0">
                <a:latin typeface="游ゴシック" panose="020F0502020204030204"/>
                <a:ea typeface="游ゴシック" panose="020B0400000000000000" pitchFamily="50" charset="-128"/>
              </a:rPr>
              <a:t>緊急事態措置を実施すべき期間（６月</a:t>
            </a:r>
            <a:r>
              <a:rPr lang="ja-JP" altLang="en-US" sz="2000" b="1" u="sng" dirty="0">
                <a:latin typeface="游ゴシック" panose="020F0502020204030204"/>
                <a:ea typeface="游ゴシック" panose="020B0400000000000000" pitchFamily="50" charset="-128"/>
              </a:rPr>
              <a:t>１</a:t>
            </a:r>
            <a:r>
              <a:rPr lang="ja-JP" altLang="en-US" sz="2000" b="1" u="sng" dirty="0" smtClean="0">
                <a:latin typeface="游ゴシック" panose="020F0502020204030204"/>
                <a:ea typeface="游ゴシック" panose="020B0400000000000000" pitchFamily="50" charset="-128"/>
              </a:rPr>
              <a:t>日～６月</a:t>
            </a:r>
            <a:r>
              <a:rPr lang="en-US" altLang="ja-JP" sz="2000" b="1" u="sng" dirty="0">
                <a:latin typeface="游ゴシック" panose="020F0502020204030204"/>
                <a:ea typeface="游ゴシック" panose="020B0400000000000000" pitchFamily="50" charset="-128"/>
              </a:rPr>
              <a:t>20</a:t>
            </a:r>
            <a:r>
              <a:rPr lang="ja-JP" altLang="en-US" sz="2000" b="1" u="sng" dirty="0" smtClean="0">
                <a:latin typeface="游ゴシック" panose="020F0502020204030204"/>
                <a:ea typeface="游ゴシック" panose="020B0400000000000000" pitchFamily="50" charset="-128"/>
              </a:rPr>
              <a:t>日）</a:t>
            </a:r>
            <a:r>
              <a:rPr lang="ja-JP" altLang="en-US" sz="2000" b="1" dirty="0" smtClean="0">
                <a:latin typeface="游ゴシック" panose="020F0502020204030204"/>
                <a:ea typeface="游ゴシック" panose="020B0400000000000000" pitchFamily="50" charset="-128"/>
              </a:rPr>
              <a:t>　　　　　　　</a:t>
            </a:r>
            <a:endParaRPr kumimoji="1" lang="en-US" altLang="ja-JP" sz="2000" b="1" i="0"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lvl="0">
              <a:lnSpc>
                <a:spcPts val="35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③　実施</a:t>
            </a:r>
            <a:r>
              <a:rPr lang="ja-JP" altLang="en-US" sz="2000" b="1" dirty="0" smtClean="0"/>
              <a:t>内容</a:t>
            </a:r>
            <a:endParaRPr lang="ja-JP" altLang="en-US" sz="2000" b="1" dirty="0"/>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9" name="テキスト ボックス 18"/>
          <p:cNvSpPr txBox="1"/>
          <p:nvPr/>
        </p:nvSpPr>
        <p:spPr>
          <a:xfrm>
            <a:off x="156577" y="2260308"/>
            <a:ext cx="11069867" cy="399276"/>
          </a:xfrm>
          <a:prstGeom prst="rect">
            <a:avLst/>
          </a:prstGeom>
          <a:noFill/>
          <a:ln w="19050">
            <a:noFill/>
          </a:ln>
        </p:spPr>
        <p:txBody>
          <a:bodyPr wrap="square" rtlCol="0">
            <a:spAutoFit/>
          </a:bodyPr>
          <a:lstStyle/>
          <a:p>
            <a:pPr lvl="0">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lang="ja-JP" altLang="en-US" sz="2400" b="1" u="sng" dirty="0">
                <a:latin typeface="游ゴシック" panose="020F0502020204030204"/>
                <a:ea typeface="游ゴシック" panose="020B0400000000000000" pitchFamily="50" charset="-128"/>
              </a:rPr>
              <a:t>府民</a:t>
            </a:r>
            <a:r>
              <a:rPr kumimoji="1" lang="ja-JP" altLang="en-US" sz="2400" b="1" i="0" u="sng" strike="noStrike" kern="1200" cap="none" spc="0" normalizeH="0" baseline="0" noProof="0" dirty="0" err="1" smtClean="0">
                <a:ln>
                  <a:noFill/>
                </a:ln>
                <a:effectLst/>
                <a:uLnTx/>
                <a:uFillTx/>
                <a:latin typeface="游ゴシック" panose="020F0502020204030204"/>
                <a:ea typeface="游ゴシック" panose="020B0400000000000000" pitchFamily="50" charset="-128"/>
                <a:cs typeface="+mn-cs"/>
              </a:rPr>
              <a:t>への</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呼びかけ（特措法第</a:t>
            </a:r>
            <a:r>
              <a:rPr kumimoji="1" lang="en-US" altLang="ja-JP"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45</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条第１項に基づく）</a:t>
            </a: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21" name="正方形/長方形 20"/>
          <p:cNvSpPr/>
          <p:nvPr/>
        </p:nvSpPr>
        <p:spPr>
          <a:xfrm>
            <a:off x="316659" y="2698479"/>
            <a:ext cx="11736000" cy="258185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26" name="正方形/長方形 25"/>
          <p:cNvSpPr/>
          <p:nvPr/>
        </p:nvSpPr>
        <p:spPr>
          <a:xfrm>
            <a:off x="342417" y="2858135"/>
            <a:ext cx="11770743" cy="3849772"/>
          </a:xfrm>
          <a:prstGeom prst="rect">
            <a:avLst/>
          </a:prstGeom>
        </p:spPr>
        <p:txBody>
          <a:bodyPr wrap="square">
            <a:spAutoFit/>
          </a:bodyPr>
          <a:lstStyle/>
          <a:p>
            <a:pPr>
              <a:lnSpc>
                <a:spcPts val="2700"/>
              </a:lnSpc>
              <a:defRPr/>
            </a:pPr>
            <a:r>
              <a:rPr lang="ja-JP" altLang="en-US" sz="2000" b="1" dirty="0"/>
              <a:t>○　</a:t>
            </a:r>
            <a:r>
              <a:rPr lang="ja-JP" altLang="en-US" sz="2000" b="1" spc="-100" dirty="0" smtClean="0"/>
              <a:t>不要</a:t>
            </a:r>
            <a:r>
              <a:rPr lang="ja-JP" altLang="en-US" sz="2000" b="1" spc="-100" dirty="0"/>
              <a:t>不急の</a:t>
            </a:r>
            <a:r>
              <a:rPr lang="ja-JP" altLang="en-US" sz="2000" b="1" spc="-100" dirty="0" smtClean="0"/>
              <a:t>外出</a:t>
            </a:r>
            <a:r>
              <a:rPr lang="en-US" altLang="ja-JP" sz="1600" b="1" spc="-100" dirty="0" smtClean="0"/>
              <a:t>※</a:t>
            </a:r>
            <a:r>
              <a:rPr lang="ja-JP" altLang="en-US" sz="2000" b="1" spc="-100" dirty="0" smtClean="0"/>
              <a:t>は自粛すること</a:t>
            </a:r>
            <a:endParaRPr lang="en-US" altLang="ja-JP" sz="1600" dirty="0" smtClean="0"/>
          </a:p>
          <a:p>
            <a:pPr>
              <a:lnSpc>
                <a:spcPts val="1900"/>
              </a:lnSpc>
              <a:defRPr/>
            </a:pPr>
            <a:r>
              <a:rPr lang="ja-JP" altLang="en-US" sz="1600" dirty="0" smtClean="0"/>
              <a:t>　　　</a:t>
            </a:r>
            <a:r>
              <a:rPr lang="en-US" altLang="ja-JP" sz="1400" b="1" dirty="0" smtClean="0"/>
              <a:t>※</a:t>
            </a:r>
            <a:r>
              <a:rPr lang="ja-JP" altLang="en-US" sz="1400" b="1" dirty="0" smtClean="0"/>
              <a:t>　医療機関への通院、食料・医薬品・生活必需品の買い出し、必要な職場への出勤、屋外での運動や散歩など、生活や健康の維持の　　</a:t>
            </a:r>
            <a:endParaRPr lang="en-US" altLang="ja-JP" sz="1400" b="1" dirty="0" smtClean="0"/>
          </a:p>
          <a:p>
            <a:pPr>
              <a:lnSpc>
                <a:spcPts val="1900"/>
              </a:lnSpc>
              <a:defRPr/>
            </a:pPr>
            <a:r>
              <a:rPr lang="ja-JP" altLang="en-US" sz="1400" b="1" dirty="0" smtClean="0"/>
              <a:t>　　　　　 ために必要なものについては対象外</a:t>
            </a:r>
            <a:r>
              <a:rPr lang="ja-JP" altLang="en-US" sz="1400" b="1" dirty="0"/>
              <a:t>　</a:t>
            </a:r>
            <a:endParaRPr lang="en-US" altLang="ja-JP" sz="1400" b="1" dirty="0" smtClean="0"/>
          </a:p>
          <a:p>
            <a:pPr>
              <a:lnSpc>
                <a:spcPts val="1900"/>
              </a:lnSpc>
              <a:defRPr/>
            </a:pPr>
            <a:endParaRPr lang="en-US" altLang="ja-JP" sz="1400" b="1" dirty="0" smtClean="0"/>
          </a:p>
          <a:p>
            <a:pPr>
              <a:lnSpc>
                <a:spcPts val="1900"/>
              </a:lnSpc>
              <a:defRPr/>
            </a:pPr>
            <a:r>
              <a:rPr lang="ja-JP" altLang="en-US" sz="2000" b="1" dirty="0" smtClean="0"/>
              <a:t>○　不要不急の都道府県間移動は自粛すること</a:t>
            </a:r>
            <a:endParaRPr lang="en-US" altLang="ja-JP" sz="2000" b="1" dirty="0" smtClean="0"/>
          </a:p>
          <a:p>
            <a:pPr lvl="0">
              <a:lnSpc>
                <a:spcPts val="1900"/>
              </a:lnSpc>
              <a:defRPr/>
            </a:pPr>
            <a:r>
              <a:rPr lang="ja-JP" altLang="en-US" sz="2000" b="1" dirty="0" smtClean="0"/>
              <a:t>　　</a:t>
            </a:r>
            <a:r>
              <a:rPr lang="en-US" altLang="ja-JP" sz="1400" b="1" dirty="0">
                <a:solidFill>
                  <a:prstClr val="black"/>
                </a:solidFill>
              </a:rPr>
              <a:t> ※</a:t>
            </a:r>
            <a:r>
              <a:rPr lang="ja-JP" altLang="en-US" sz="1400" b="1" dirty="0">
                <a:solidFill>
                  <a:prstClr val="black"/>
                </a:solidFill>
              </a:rPr>
              <a:t>　</a:t>
            </a:r>
            <a:r>
              <a:rPr lang="ja-JP" altLang="en-US" sz="1400" b="1" dirty="0" smtClean="0">
                <a:solidFill>
                  <a:prstClr val="black"/>
                </a:solidFill>
              </a:rPr>
              <a:t>どうしても避けられない場合は感染防止策の徹底とともに、出発前又は到着地での検査を受診すること。</a:t>
            </a:r>
            <a:endParaRPr lang="en-US" altLang="ja-JP" sz="1400" b="1" dirty="0">
              <a:solidFill>
                <a:prstClr val="black"/>
              </a:solidFill>
            </a:endParaRPr>
          </a:p>
          <a:p>
            <a:pPr lvl="0">
              <a:lnSpc>
                <a:spcPts val="1900"/>
              </a:lnSpc>
              <a:defRPr/>
            </a:pPr>
            <a:r>
              <a:rPr lang="ja-JP" altLang="en-US" sz="1400" b="1" dirty="0" smtClean="0">
                <a:solidFill>
                  <a:prstClr val="black"/>
                </a:solidFill>
              </a:rPr>
              <a:t>　　　　　（府民：法</a:t>
            </a:r>
            <a:r>
              <a:rPr lang="ja-JP" altLang="en-US" sz="1400" b="1" dirty="0">
                <a:solidFill>
                  <a:prstClr val="black"/>
                </a:solidFill>
              </a:rPr>
              <a:t>第</a:t>
            </a:r>
            <a:r>
              <a:rPr lang="en-US" altLang="ja-JP" sz="1400" b="1" dirty="0">
                <a:solidFill>
                  <a:prstClr val="black"/>
                </a:solidFill>
              </a:rPr>
              <a:t>45</a:t>
            </a:r>
            <a:r>
              <a:rPr lang="ja-JP" altLang="en-US" sz="1400" b="1" dirty="0">
                <a:solidFill>
                  <a:prstClr val="black"/>
                </a:solidFill>
              </a:rPr>
              <a:t>条</a:t>
            </a:r>
            <a:r>
              <a:rPr lang="ja-JP" altLang="en-US" sz="1400" b="1" dirty="0" smtClean="0">
                <a:solidFill>
                  <a:prstClr val="black"/>
                </a:solidFill>
              </a:rPr>
              <a:t>第１項　府民</a:t>
            </a:r>
            <a:r>
              <a:rPr lang="ja-JP" altLang="en-US" sz="1400" b="1" dirty="0">
                <a:solidFill>
                  <a:prstClr val="black"/>
                </a:solidFill>
              </a:rPr>
              <a:t>以外</a:t>
            </a:r>
            <a:r>
              <a:rPr lang="ja-JP" altLang="en-US" sz="1400" b="1" dirty="0" smtClean="0">
                <a:solidFill>
                  <a:prstClr val="black"/>
                </a:solidFill>
              </a:rPr>
              <a:t>：法</a:t>
            </a:r>
            <a:r>
              <a:rPr lang="ja-JP" altLang="en-US" sz="1400" b="1" dirty="0">
                <a:solidFill>
                  <a:prstClr val="black"/>
                </a:solidFill>
              </a:rPr>
              <a:t>に基づかない働きかけ</a:t>
            </a:r>
            <a:r>
              <a:rPr lang="ja-JP" altLang="en-US" sz="1400" b="1" dirty="0" smtClean="0">
                <a:solidFill>
                  <a:prstClr val="black"/>
                </a:solidFill>
              </a:rPr>
              <a:t>）</a:t>
            </a:r>
            <a:endParaRPr lang="en-US" altLang="ja-JP" sz="1400" b="1" dirty="0" smtClean="0">
              <a:solidFill>
                <a:prstClr val="black"/>
              </a:solidFill>
            </a:endParaRPr>
          </a:p>
          <a:p>
            <a:pPr lvl="0">
              <a:lnSpc>
                <a:spcPts val="1900"/>
              </a:lnSpc>
              <a:defRPr/>
            </a:pPr>
            <a:endParaRPr lang="en-US" altLang="ja-JP" sz="2000" b="1" dirty="0" smtClean="0"/>
          </a:p>
          <a:p>
            <a:pPr>
              <a:lnSpc>
                <a:spcPts val="1900"/>
              </a:lnSpc>
              <a:defRPr/>
            </a:pPr>
            <a:r>
              <a:rPr lang="ja-JP" altLang="en-US" sz="2000" b="1" dirty="0"/>
              <a:t>○　</a:t>
            </a:r>
            <a:r>
              <a:rPr lang="ja-JP" altLang="en-US" sz="2000" b="1" spc="-150" dirty="0"/>
              <a:t>感染対策が徹底されていない飲食店等</a:t>
            </a:r>
            <a:r>
              <a:rPr lang="ja-JP" altLang="en-US" sz="2000" b="1" spc="-150" dirty="0" smtClean="0"/>
              <a:t>や酒類やカラオケを提供している飲食店</a:t>
            </a:r>
            <a:r>
              <a:rPr lang="ja-JP" altLang="en-US" sz="2000" b="1" spc="-150" dirty="0"/>
              <a:t>等の利用を厳に控える</a:t>
            </a:r>
            <a:r>
              <a:rPr lang="ja-JP" altLang="en-US" sz="2000" b="1" spc="-150" dirty="0" smtClean="0"/>
              <a:t>こと</a:t>
            </a:r>
            <a:endParaRPr lang="en-US" altLang="ja-JP" sz="2000" b="1" dirty="0"/>
          </a:p>
          <a:p>
            <a:pPr>
              <a:lnSpc>
                <a:spcPts val="1900"/>
              </a:lnSpc>
              <a:defRPr/>
            </a:pPr>
            <a:endParaRPr lang="en-US" altLang="ja-JP" sz="2000" b="1" dirty="0" smtClean="0"/>
          </a:p>
          <a:p>
            <a:pPr>
              <a:lnSpc>
                <a:spcPts val="1900"/>
              </a:lnSpc>
              <a:defRPr/>
            </a:pPr>
            <a:r>
              <a:rPr lang="ja-JP" altLang="en-US" sz="2000" dirty="0" smtClean="0"/>
              <a:t>○　</a:t>
            </a:r>
            <a:r>
              <a:rPr lang="ja-JP" altLang="en-US" sz="2000" dirty="0"/>
              <a:t>路上、公園等における集団での飲酒は自粛する</a:t>
            </a:r>
            <a:r>
              <a:rPr lang="ja-JP" altLang="en-US" sz="2000" dirty="0" smtClean="0"/>
              <a:t>こと</a:t>
            </a:r>
            <a:endParaRPr lang="en-US" altLang="ja-JP" sz="2000" dirty="0" smtClean="0"/>
          </a:p>
          <a:p>
            <a:pPr>
              <a:lnSpc>
                <a:spcPts val="1900"/>
              </a:lnSpc>
              <a:defRPr/>
            </a:pPr>
            <a:endParaRPr lang="en-US" altLang="ja-JP" sz="2000" dirty="0"/>
          </a:p>
          <a:p>
            <a:pPr>
              <a:lnSpc>
                <a:spcPts val="1900"/>
              </a:lnSpc>
              <a:defRPr/>
            </a:pPr>
            <a:r>
              <a:rPr lang="ja-JP" altLang="en-US" sz="2000" dirty="0" smtClean="0"/>
              <a:t>○　特に、</a:t>
            </a:r>
            <a:r>
              <a:rPr lang="en-US" altLang="ja-JP" sz="2000" dirty="0" smtClean="0"/>
              <a:t>20</a:t>
            </a:r>
            <a:r>
              <a:rPr lang="ja-JP" altLang="en-US" sz="2000" dirty="0" smtClean="0"/>
              <a:t>時以降の不要不急の外出自粛、混雑している場所や時間を避けて行動すること</a:t>
            </a:r>
            <a:endParaRPr lang="en-US" altLang="ja-JP" sz="2000" dirty="0"/>
          </a:p>
          <a:p>
            <a:pPr>
              <a:lnSpc>
                <a:spcPts val="1900"/>
              </a:lnSpc>
              <a:defRPr/>
            </a:pPr>
            <a:endParaRPr lang="en-US" altLang="ja-JP" sz="1400" dirty="0" smtClean="0"/>
          </a:p>
          <a:p>
            <a:pPr>
              <a:lnSpc>
                <a:spcPts val="1900"/>
              </a:lnSpc>
              <a:defRPr/>
            </a:pPr>
            <a:r>
              <a:rPr lang="ja-JP" altLang="en-US" sz="2000" dirty="0"/>
              <a:t>○　</a:t>
            </a:r>
            <a:r>
              <a:rPr lang="ja-JP" altLang="en-US" sz="2000" dirty="0" smtClean="0"/>
              <a:t>少し</a:t>
            </a:r>
            <a:r>
              <a:rPr lang="ja-JP" altLang="en-US" sz="2000" dirty="0"/>
              <a:t>でも症状がある場合、早めに検査を受診する</a:t>
            </a:r>
            <a:r>
              <a:rPr lang="ja-JP" altLang="en-US" sz="2000" dirty="0" smtClean="0"/>
              <a:t>こと</a:t>
            </a:r>
            <a:endParaRPr lang="ja-JP" altLang="en-US" sz="1600" dirty="0" smtClean="0"/>
          </a:p>
        </p:txBody>
      </p:sp>
      <p:sp>
        <p:nvSpPr>
          <p:cNvPr id="11" name="テキスト ボックス 10"/>
          <p:cNvSpPr txBox="1"/>
          <p:nvPr/>
        </p:nvSpPr>
        <p:spPr>
          <a:xfrm>
            <a:off x="9641779" y="198405"/>
            <a:ext cx="2148114" cy="461665"/>
          </a:xfrm>
          <a:prstGeom prst="rect">
            <a:avLst/>
          </a:prstGeom>
          <a:noFill/>
          <a:ln>
            <a:solidFill>
              <a:schemeClr val="tx1"/>
            </a:solidFill>
          </a:ln>
        </p:spPr>
        <p:txBody>
          <a:bodyPr wrap="square" rtlCol="0" anchor="ctr">
            <a:spAutoFit/>
          </a:bodyPr>
          <a:lstStyle/>
          <a:p>
            <a:pPr algn="ctr"/>
            <a:r>
              <a:rPr lang="ja-JP" altLang="en-US" sz="2400" b="1" dirty="0" smtClean="0"/>
              <a:t>資料２－１</a:t>
            </a:r>
            <a:endParaRPr kumimoji="1" lang="ja-JP" altLang="en-US" sz="2400" b="1" dirty="0"/>
          </a:p>
        </p:txBody>
      </p:sp>
    </p:spTree>
    <p:extLst>
      <p:ext uri="{BB962C8B-B14F-4D97-AF65-F5344CB8AC3E}">
        <p14:creationId xmlns:p14="http://schemas.microsoft.com/office/powerpoint/2010/main" val="24059571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249655" y="94191"/>
            <a:ext cx="5381888" cy="461665"/>
          </a:xfrm>
          <a:prstGeom prst="rect">
            <a:avLst/>
          </a:prstGeom>
          <a:noFill/>
          <a:ln w="19050">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4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施設について</a:t>
            </a:r>
            <a:r>
              <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ja-JP" altLang="en-US" sz="24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2" name="正方形/長方形 11"/>
          <p:cNvSpPr/>
          <p:nvPr/>
        </p:nvSpPr>
        <p:spPr>
          <a:xfrm>
            <a:off x="3570556" y="531318"/>
            <a:ext cx="3682418" cy="387286"/>
          </a:xfrm>
          <a:prstGeom prst="rect">
            <a:avLst/>
          </a:prstGeom>
        </p:spPr>
        <p:txBody>
          <a:bodyPr wrap="none">
            <a:spAutoFit/>
          </a:bodyPr>
          <a:lstStyle/>
          <a:p>
            <a:pPr marL="0" marR="0" lvl="0" indent="0" algn="l" defTabSz="914400" rtl="0" eaLnBrk="1" fontAlgn="auto" latinLnBrk="0" hangingPunct="1">
              <a:lnSpc>
                <a:spcPts val="23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（特措</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法第</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24</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条第９項に</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基づく</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endParaRPr kumimoji="1" lang="ja-JP" altLang="en-US" sz="1800" b="1" i="0" u="sng"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テキスト ボックス 12"/>
          <p:cNvSpPr txBox="1"/>
          <p:nvPr/>
        </p:nvSpPr>
        <p:spPr>
          <a:xfrm>
            <a:off x="837485" y="490239"/>
            <a:ext cx="3439886"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飲食店以外への要請</a:t>
            </a:r>
            <a:endParaRPr kumimoji="1" lang="ja-JP" altLang="en-US" sz="24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4" name="テキスト ボックス 13"/>
          <p:cNvSpPr txBox="1"/>
          <p:nvPr/>
        </p:nvSpPr>
        <p:spPr>
          <a:xfrm>
            <a:off x="249655" y="878039"/>
            <a:ext cx="107747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（３）イベントに準じた取扱いを要請する施設</a:t>
            </a:r>
            <a:endParaRPr kumimoji="1" lang="ja-JP" altLang="en-US" sz="2400" b="1" i="0" u="none" strike="sng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graphicFrame>
        <p:nvGraphicFramePr>
          <p:cNvPr id="8" name="表 7"/>
          <p:cNvGraphicFramePr>
            <a:graphicFrameLocks noGrp="1"/>
          </p:cNvGraphicFramePr>
          <p:nvPr>
            <p:extLst>
              <p:ext uri="{D42A27DB-BD31-4B8C-83A1-F6EECF244321}">
                <p14:modId xmlns:p14="http://schemas.microsoft.com/office/powerpoint/2010/main" val="3336469026"/>
              </p:ext>
            </p:extLst>
          </p:nvPr>
        </p:nvGraphicFramePr>
        <p:xfrm>
          <a:off x="249655" y="1389031"/>
          <a:ext cx="11648788" cy="3530699"/>
        </p:xfrm>
        <a:graphic>
          <a:graphicData uri="http://schemas.openxmlformats.org/drawingml/2006/table">
            <a:tbl>
              <a:tblPr firstRow="1" bandRow="1">
                <a:tableStyleId>{5940675A-B579-460E-94D1-54222C63F5DA}</a:tableStyleId>
              </a:tblPr>
              <a:tblGrid>
                <a:gridCol w="1410084">
                  <a:extLst>
                    <a:ext uri="{9D8B030D-6E8A-4147-A177-3AD203B41FA5}">
                      <a16:colId xmlns:a16="http://schemas.microsoft.com/office/drawing/2014/main" val="2951897194"/>
                    </a:ext>
                  </a:extLst>
                </a:gridCol>
                <a:gridCol w="3863662">
                  <a:extLst>
                    <a:ext uri="{9D8B030D-6E8A-4147-A177-3AD203B41FA5}">
                      <a16:colId xmlns:a16="http://schemas.microsoft.com/office/drawing/2014/main" val="1868030769"/>
                    </a:ext>
                  </a:extLst>
                </a:gridCol>
                <a:gridCol w="2998680">
                  <a:extLst>
                    <a:ext uri="{9D8B030D-6E8A-4147-A177-3AD203B41FA5}">
                      <a16:colId xmlns:a16="http://schemas.microsoft.com/office/drawing/2014/main" val="2233093231"/>
                    </a:ext>
                  </a:extLst>
                </a:gridCol>
                <a:gridCol w="3376362">
                  <a:extLst>
                    <a:ext uri="{9D8B030D-6E8A-4147-A177-3AD203B41FA5}">
                      <a16:colId xmlns:a16="http://schemas.microsoft.com/office/drawing/2014/main" val="2197297593"/>
                    </a:ext>
                  </a:extLst>
                </a:gridCol>
              </a:tblGrid>
              <a:tr h="443079">
                <a:tc rowSpan="2">
                  <a:txBody>
                    <a:bodyPr/>
                    <a:lstStyle/>
                    <a:p>
                      <a:pPr algn="ctr"/>
                      <a:r>
                        <a:rPr kumimoji="1" lang="ja-JP" altLang="en-US" b="1" dirty="0" smtClean="0"/>
                        <a:t>施設の種類</a:t>
                      </a:r>
                      <a:endParaRPr kumimoji="1" lang="ja-JP" altLang="en-US" b="1" dirty="0" smtClean="0">
                        <a:latin typeface="+mn-ea"/>
                        <a:ea typeface="+mn-ea"/>
                      </a:endParaRPr>
                    </a:p>
                  </a:txBody>
                  <a:tcPr anchor="ctr">
                    <a:solidFill>
                      <a:schemeClr val="accent2">
                        <a:lumMod val="60000"/>
                        <a:lumOff val="40000"/>
                      </a:schemeClr>
                    </a:solidFill>
                  </a:tcPr>
                </a:tc>
                <a:tc rowSpan="2">
                  <a:txBody>
                    <a:bodyPr/>
                    <a:lstStyle/>
                    <a:p>
                      <a:pPr algn="ctr"/>
                      <a:r>
                        <a:rPr kumimoji="1" lang="ja-JP" altLang="en-US" b="1" dirty="0" smtClean="0"/>
                        <a:t>内　訳</a:t>
                      </a:r>
                      <a:endParaRPr kumimoji="1" lang="ja-JP" altLang="en-US" b="1" dirty="0" smtClean="0">
                        <a:latin typeface="+mn-ea"/>
                        <a:ea typeface="+mn-ea"/>
                      </a:endParaRPr>
                    </a:p>
                  </a:txBody>
                  <a:tcPr anchor="ctr">
                    <a:solidFill>
                      <a:schemeClr val="accent2">
                        <a:lumMod val="60000"/>
                        <a:lumOff val="40000"/>
                      </a:schemeClr>
                    </a:solidFill>
                  </a:tcPr>
                </a:tc>
                <a:tc gridSpan="2">
                  <a:txBody>
                    <a:bodyPr/>
                    <a:lstStyle/>
                    <a:p>
                      <a:pPr algn="ctr"/>
                      <a:r>
                        <a:rPr kumimoji="1" lang="ja-JP" altLang="en-US" b="1" dirty="0" smtClean="0"/>
                        <a:t>要請内容</a:t>
                      </a:r>
                      <a:endParaRPr kumimoji="1" lang="ja-JP" altLang="en-US" b="1" dirty="0">
                        <a:latin typeface="+mn-ea"/>
                        <a:ea typeface="+mn-ea"/>
                      </a:endParaRPr>
                    </a:p>
                  </a:txBody>
                  <a:tcPr anchor="ctr">
                    <a:solidFill>
                      <a:schemeClr val="accent2">
                        <a:lumMod val="60000"/>
                        <a:lumOff val="40000"/>
                      </a:schemeClr>
                    </a:solidFill>
                  </a:tcPr>
                </a:tc>
                <a:tc hMerge="1">
                  <a:txBody>
                    <a:bodyPr/>
                    <a:lstStyle/>
                    <a:p>
                      <a:endParaRPr kumimoji="1" lang="ja-JP" altLang="en-US" dirty="0"/>
                    </a:p>
                  </a:txBody>
                  <a:tcPr/>
                </a:tc>
                <a:extLst>
                  <a:ext uri="{0D108BD9-81ED-4DB2-BD59-A6C34878D82A}">
                    <a16:rowId xmlns:a16="http://schemas.microsoft.com/office/drawing/2014/main" val="228693584"/>
                  </a:ext>
                </a:extLst>
              </a:tr>
              <a:tr h="392415">
                <a:tc vMerge="1">
                  <a:txBody>
                    <a:bodyPr/>
                    <a:lstStyle/>
                    <a:p>
                      <a:endParaRPr kumimoji="1" lang="ja-JP" altLang="en-US" b="0" dirty="0">
                        <a:latin typeface="+mn-ea"/>
                        <a:ea typeface="+mn-ea"/>
                      </a:endParaRPr>
                    </a:p>
                  </a:txBody>
                  <a:tcPr/>
                </a:tc>
                <a:tc vMerge="1">
                  <a:txBody>
                    <a:bodyPr/>
                    <a:lstStyle/>
                    <a:p>
                      <a:endParaRPr kumimoji="1" lang="ja-JP" altLang="en-US"/>
                    </a:p>
                  </a:txBody>
                  <a:tcPr/>
                </a:tc>
                <a:tc>
                  <a:txBody>
                    <a:bodyPr/>
                    <a:lstStyle/>
                    <a:p>
                      <a:pPr algn="ctr" fontAlgn="ctr"/>
                      <a:r>
                        <a:rPr lang="ja-JP" altLang="en-US" sz="1800" b="1" u="none" strike="noStrike" dirty="0">
                          <a:effectLst/>
                        </a:rPr>
                        <a:t>平日</a:t>
                      </a:r>
                      <a:endParaRPr lang="ja-JP" altLang="en-US" sz="1800" b="1" i="0" u="none" strike="noStrike" dirty="0">
                        <a:solidFill>
                          <a:schemeClr val="bg1"/>
                        </a:solidFill>
                        <a:effectLst/>
                        <a:latin typeface="+mn-ea"/>
                        <a:ea typeface="+mn-ea"/>
                      </a:endParaRPr>
                    </a:p>
                  </a:txBody>
                  <a:tcPr marL="9525" marR="9525" marT="9525" marB="0" anchor="ctr">
                    <a:solidFill>
                      <a:schemeClr val="accent2">
                        <a:lumMod val="60000"/>
                        <a:lumOff val="40000"/>
                      </a:schemeClr>
                    </a:solidFill>
                  </a:tcPr>
                </a:tc>
                <a:tc>
                  <a:txBody>
                    <a:bodyPr/>
                    <a:lstStyle/>
                    <a:p>
                      <a:pPr algn="ctr" fontAlgn="ctr"/>
                      <a:r>
                        <a:rPr lang="ja-JP" altLang="en-US" sz="1800" b="1" u="none" strike="noStrike" dirty="0" smtClean="0">
                          <a:effectLst/>
                        </a:rPr>
                        <a:t>休日（土・日）</a:t>
                      </a:r>
                      <a:endParaRPr lang="ja-JP" altLang="en-US" sz="1800" b="1" i="0" u="none" strike="noStrike" dirty="0">
                        <a:solidFill>
                          <a:schemeClr val="bg1"/>
                        </a:solidFill>
                        <a:effectLst/>
                        <a:latin typeface="+mn-ea"/>
                        <a:ea typeface="+mn-ea"/>
                      </a:endParaRPr>
                    </a:p>
                  </a:txBody>
                  <a:tcPr marL="9525" marR="9525" marT="9525" marB="0" anchor="ctr">
                    <a:solidFill>
                      <a:schemeClr val="accent2">
                        <a:lumMod val="60000"/>
                        <a:lumOff val="40000"/>
                      </a:schemeClr>
                    </a:solidFill>
                  </a:tcPr>
                </a:tc>
                <a:extLst>
                  <a:ext uri="{0D108BD9-81ED-4DB2-BD59-A6C34878D82A}">
                    <a16:rowId xmlns:a16="http://schemas.microsoft.com/office/drawing/2014/main" val="2589379865"/>
                  </a:ext>
                </a:extLst>
              </a:tr>
              <a:tr h="2037858">
                <a:tc>
                  <a:txBody>
                    <a:bodyPr/>
                    <a:lstStyle/>
                    <a:p>
                      <a:pPr marL="72000" marR="0" lvl="0" indent="0" algn="l" defTabSz="914400" rtl="0" eaLnBrk="1" fontAlgn="auto" latinLnBrk="0" hangingPunct="1">
                        <a:lnSpc>
                          <a:spcPts val="2300"/>
                        </a:lnSpc>
                        <a:spcBef>
                          <a:spcPts val="600"/>
                        </a:spcBef>
                        <a:spcAft>
                          <a:spcPts val="0"/>
                        </a:spcAft>
                        <a:buClrTx/>
                        <a:buSzTx/>
                        <a:buFontTx/>
                        <a:buNone/>
                        <a:tabLst/>
                        <a:defRPr/>
                      </a:pPr>
                      <a:r>
                        <a:rPr kumimoji="1" lang="ja-JP" altLang="en-US" sz="1600" b="1" dirty="0" smtClean="0"/>
                        <a:t>結婚式場</a:t>
                      </a:r>
                      <a:endParaRPr kumimoji="1" lang="ja-JP" altLang="en-US" sz="1600" b="1" dirty="0" smtClean="0">
                        <a:solidFill>
                          <a:schemeClr val="tx1"/>
                        </a:solidFill>
                        <a:latin typeface="+mn-ea"/>
                        <a:ea typeface="+mn-ea"/>
                      </a:endParaRPr>
                    </a:p>
                  </a:txBody>
                  <a:tcPr marL="0" marR="0" marT="0" marB="0" anchor="ctr"/>
                </a:tc>
                <a:tc>
                  <a:txBody>
                    <a:bodyPr/>
                    <a:lstStyle/>
                    <a:p>
                      <a:pPr marL="72000" marR="0" lvl="0" indent="0" algn="l" defTabSz="914400" rtl="0" eaLnBrk="1" fontAlgn="auto" latinLnBrk="0" hangingPunct="1">
                        <a:lnSpc>
                          <a:spcPts val="2300"/>
                        </a:lnSpc>
                        <a:spcBef>
                          <a:spcPts val="0"/>
                        </a:spcBef>
                        <a:spcAft>
                          <a:spcPts val="0"/>
                        </a:spcAft>
                        <a:buClrTx/>
                        <a:buSzTx/>
                        <a:buFontTx/>
                        <a:buNone/>
                        <a:tabLst/>
                        <a:defRPr/>
                      </a:pPr>
                      <a:r>
                        <a:rPr kumimoji="1" lang="ja-JP" altLang="en-US" sz="1600" dirty="0" smtClean="0"/>
                        <a:t>結婚式場</a:t>
                      </a:r>
                      <a:endParaRPr kumimoji="1" lang="en-US" altLang="ja-JP" sz="1600" b="0" dirty="0" smtClean="0">
                        <a:solidFill>
                          <a:schemeClr val="tx1"/>
                        </a:solidFill>
                        <a:latin typeface="+mn-ea"/>
                        <a:ea typeface="+mn-ea"/>
                      </a:endParaRPr>
                    </a:p>
                  </a:txBody>
                  <a:tcPr marL="0" marR="0" marT="0" marB="0" anchor="ctr"/>
                </a:tc>
                <a:tc gridSpan="2">
                  <a:txBody>
                    <a:bodyPr/>
                    <a:lstStyle/>
                    <a:p>
                      <a:pPr marL="0" marR="0" lvl="0" indent="0" algn="l" defTabSz="914400" rtl="0" eaLnBrk="1" fontAlgn="auto" latinLnBrk="0" hangingPunct="1">
                        <a:lnSpc>
                          <a:spcPts val="2100"/>
                        </a:lnSpc>
                        <a:spcBef>
                          <a:spcPts val="0"/>
                        </a:spcBef>
                        <a:spcAft>
                          <a:spcPts val="0"/>
                        </a:spcAft>
                        <a:buClrTx/>
                        <a:buSzTx/>
                        <a:buFontTx/>
                        <a:buNone/>
                        <a:tabLst/>
                        <a:defRPr/>
                      </a:pPr>
                      <a:r>
                        <a:rPr kumimoji="1" lang="ja-JP" altLang="en-US" sz="1600" dirty="0" smtClean="0"/>
                        <a:t>・酒類提供・カラオケ設備の使用自粛</a:t>
                      </a:r>
                      <a:r>
                        <a:rPr kumimoji="1" lang="ja-JP" altLang="en-US" sz="1200" dirty="0" smtClean="0"/>
                        <a:t>（法</a:t>
                      </a:r>
                      <a:r>
                        <a:rPr kumimoji="1" lang="en-US" altLang="ja-JP" sz="1200" dirty="0" smtClean="0"/>
                        <a:t>45</a:t>
                      </a:r>
                      <a:r>
                        <a:rPr kumimoji="1" lang="ja-JP" altLang="en-US" sz="1200" dirty="0" smtClean="0"/>
                        <a:t>条２項）</a:t>
                      </a:r>
                      <a:endParaRPr kumimoji="1" lang="en-US" altLang="ja-JP" sz="1200" dirty="0" smtClean="0"/>
                    </a:p>
                    <a:p>
                      <a:pPr marL="0" marR="0" lvl="0" indent="0" algn="l" defTabSz="914400" rtl="0" eaLnBrk="1" fontAlgn="auto" latinLnBrk="0" hangingPunct="1">
                        <a:lnSpc>
                          <a:spcPts val="2100"/>
                        </a:lnSpc>
                        <a:spcBef>
                          <a:spcPts val="0"/>
                        </a:spcBef>
                        <a:spcAft>
                          <a:spcPts val="0"/>
                        </a:spcAft>
                        <a:buClrTx/>
                        <a:buSzTx/>
                        <a:buFontTx/>
                        <a:buNone/>
                        <a:tabLst/>
                        <a:defRPr/>
                      </a:pPr>
                      <a:r>
                        <a:rPr kumimoji="1" lang="ja-JP" altLang="en-US" sz="1600" dirty="0" smtClean="0"/>
                        <a:t>・営業時間短縮：</a:t>
                      </a:r>
                      <a:r>
                        <a:rPr kumimoji="1" lang="en-US" altLang="ja-JP" sz="1600" dirty="0" smtClean="0"/>
                        <a:t>20</a:t>
                      </a:r>
                      <a:r>
                        <a:rPr kumimoji="1" lang="ja-JP" altLang="en-US" sz="1600" dirty="0" smtClean="0"/>
                        <a:t>時まで</a:t>
                      </a:r>
                      <a:r>
                        <a:rPr kumimoji="1" lang="ja-JP" altLang="en-US" sz="1200" dirty="0" smtClean="0"/>
                        <a:t>（法</a:t>
                      </a:r>
                      <a:r>
                        <a:rPr kumimoji="1" lang="en-US" altLang="ja-JP" sz="1200" dirty="0" smtClean="0"/>
                        <a:t>45</a:t>
                      </a:r>
                      <a:r>
                        <a:rPr kumimoji="1" lang="ja-JP" altLang="en-US" sz="1200" dirty="0" smtClean="0"/>
                        <a:t>条２項）</a:t>
                      </a:r>
                      <a:endParaRPr kumimoji="1" lang="en-US" altLang="ja-JP" sz="1200" dirty="0" smtClean="0"/>
                    </a:p>
                    <a:p>
                      <a:pPr marL="0" marR="0" lvl="0" indent="0" algn="l" defTabSz="914400" rtl="0" eaLnBrk="1" fontAlgn="auto" latinLnBrk="0" hangingPunct="1">
                        <a:lnSpc>
                          <a:spcPts val="2100"/>
                        </a:lnSpc>
                        <a:spcBef>
                          <a:spcPts val="0"/>
                        </a:spcBef>
                        <a:spcAft>
                          <a:spcPts val="0"/>
                        </a:spcAft>
                        <a:buClrTx/>
                        <a:buSzTx/>
                        <a:buFontTx/>
                        <a:buNone/>
                        <a:tabLst/>
                        <a:defRPr/>
                      </a:pPr>
                      <a:r>
                        <a:rPr kumimoji="1" lang="ja-JP" altLang="en-US" sz="1600" u="none" spc="-100" baseline="0" dirty="0" smtClean="0"/>
                        <a:t>・</a:t>
                      </a:r>
                      <a:r>
                        <a:rPr kumimoji="1" lang="ja-JP" altLang="en-US" sz="1600" u="none" spc="0" baseline="0" dirty="0" smtClean="0"/>
                        <a:t>その他、飲食店と同様の要請</a:t>
                      </a:r>
                      <a:r>
                        <a:rPr kumimoji="1" lang="en-US" altLang="ja-JP" sz="1200" u="none" spc="0" baseline="0" dirty="0" smtClean="0"/>
                        <a:t>(</a:t>
                      </a:r>
                      <a:r>
                        <a:rPr kumimoji="1" lang="ja-JP" altLang="en-US" sz="1200" u="none" spc="0" baseline="0" dirty="0" smtClean="0"/>
                        <a:t>法</a:t>
                      </a:r>
                      <a:r>
                        <a:rPr kumimoji="1" lang="en-US" altLang="ja-JP" sz="1200" u="none" spc="0" baseline="0" dirty="0" smtClean="0"/>
                        <a:t>45</a:t>
                      </a:r>
                      <a:r>
                        <a:rPr kumimoji="1" lang="ja-JP" altLang="en-US" sz="1200" u="none" spc="0" baseline="0" dirty="0" smtClean="0"/>
                        <a:t>条２項、</a:t>
                      </a:r>
                      <a:r>
                        <a:rPr kumimoji="1" lang="en-US" altLang="ja-JP" sz="1200" u="none" spc="0" baseline="0" dirty="0" smtClean="0"/>
                        <a:t>24</a:t>
                      </a:r>
                      <a:r>
                        <a:rPr kumimoji="1" lang="ja-JP" altLang="en-US" sz="1200" u="none" spc="0" baseline="0" dirty="0" smtClean="0"/>
                        <a:t>条９項</a:t>
                      </a:r>
                      <a:r>
                        <a:rPr kumimoji="1" lang="en-US" altLang="ja-JP" sz="1200" u="none" spc="0" baseline="0" dirty="0" smtClean="0"/>
                        <a:t>)</a:t>
                      </a:r>
                    </a:p>
                    <a:p>
                      <a:pPr marL="0" marR="0" lvl="0" indent="0" algn="l" defTabSz="914400" rtl="0" eaLnBrk="1" fontAlgn="auto" latinLnBrk="0" hangingPunct="1">
                        <a:lnSpc>
                          <a:spcPts val="2100"/>
                        </a:lnSpc>
                        <a:spcBef>
                          <a:spcPts val="0"/>
                        </a:spcBef>
                        <a:spcAft>
                          <a:spcPts val="0"/>
                        </a:spcAft>
                        <a:buClrTx/>
                        <a:buSzTx/>
                        <a:buFontTx/>
                        <a:buNone/>
                        <a:tabLst/>
                        <a:defRPr/>
                      </a:pPr>
                      <a:endParaRPr kumimoji="1" lang="en-US" altLang="ja-JP" sz="1200" u="none" spc="0" baseline="0" dirty="0" smtClean="0"/>
                    </a:p>
                    <a:p>
                      <a:pPr marL="0" marR="0" lvl="0" indent="0" algn="l" defTabSz="914400" rtl="0" eaLnBrk="1" fontAlgn="auto" latinLnBrk="0" hangingPunct="1">
                        <a:lnSpc>
                          <a:spcPts val="2100"/>
                        </a:lnSpc>
                        <a:spcBef>
                          <a:spcPts val="0"/>
                        </a:spcBef>
                        <a:spcAft>
                          <a:spcPts val="0"/>
                        </a:spcAft>
                        <a:buClrTx/>
                        <a:buSzTx/>
                        <a:buFontTx/>
                        <a:buNone/>
                        <a:tabLst/>
                        <a:defRPr/>
                      </a:pPr>
                      <a:r>
                        <a:rPr kumimoji="1" lang="ja-JP" altLang="en-US" sz="1600" dirty="0" smtClean="0"/>
                        <a:t>・</a:t>
                      </a:r>
                      <a:r>
                        <a:rPr kumimoji="1" lang="en-US" altLang="ja-JP" sz="1600" dirty="0" smtClean="0"/>
                        <a:t>1.5</a:t>
                      </a:r>
                      <a:r>
                        <a:rPr kumimoji="1" lang="ja-JP" altLang="en-US" sz="1600" dirty="0" smtClean="0"/>
                        <a:t>時間以内の開催</a:t>
                      </a:r>
                      <a:r>
                        <a:rPr kumimoji="1" lang="ja-JP" altLang="en-US" sz="1200" dirty="0" smtClean="0"/>
                        <a:t>（法に基づかない働きかけ）</a:t>
                      </a:r>
                      <a:endParaRPr kumimoji="1" lang="en-US" altLang="ja-JP" sz="1200" dirty="0" smtClean="0"/>
                    </a:p>
                    <a:p>
                      <a:pPr marL="0" marR="0" lvl="0" indent="0" algn="l" defTabSz="914400" rtl="0" eaLnBrk="1" fontAlgn="auto" latinLnBrk="0" hangingPunct="1">
                        <a:lnSpc>
                          <a:spcPts val="2100"/>
                        </a:lnSpc>
                        <a:spcBef>
                          <a:spcPts val="0"/>
                        </a:spcBef>
                        <a:spcAft>
                          <a:spcPts val="0"/>
                        </a:spcAft>
                        <a:buClrTx/>
                        <a:buSzTx/>
                        <a:buFontTx/>
                        <a:buNone/>
                        <a:tabLst/>
                        <a:defRPr/>
                      </a:pPr>
                      <a:r>
                        <a:rPr kumimoji="1" lang="ja-JP" altLang="en-US" sz="1600" spc="-100" dirty="0" smtClean="0"/>
                        <a:t>・</a:t>
                      </a:r>
                      <a:r>
                        <a:rPr kumimoji="1" lang="ja-JP" altLang="en-US" sz="1600" spc="-100" baseline="0" dirty="0" smtClean="0"/>
                        <a:t>参加人数</a:t>
                      </a:r>
                      <a:r>
                        <a:rPr kumimoji="1" lang="en-US" altLang="ja-JP" sz="1600" spc="-100" baseline="0" dirty="0" smtClean="0"/>
                        <a:t>50</a:t>
                      </a:r>
                      <a:r>
                        <a:rPr kumimoji="1" lang="ja-JP" altLang="en-US" sz="1600" spc="-100" baseline="0" dirty="0" smtClean="0"/>
                        <a:t>人又は収容定員</a:t>
                      </a:r>
                      <a:r>
                        <a:rPr kumimoji="1" lang="en-US" altLang="ja-JP" sz="1600" spc="-100" baseline="0" dirty="0" smtClean="0"/>
                        <a:t>50</a:t>
                      </a:r>
                      <a:r>
                        <a:rPr kumimoji="1" lang="ja-JP" altLang="en-US" sz="1600" spc="-100" baseline="0" dirty="0" smtClean="0"/>
                        <a:t>％のいずれか小さいほう</a:t>
                      </a:r>
                      <a:endParaRPr kumimoji="1" lang="en-US" altLang="ja-JP" sz="1600" spc="-100" baseline="0" dirty="0" smtClean="0"/>
                    </a:p>
                    <a:p>
                      <a:pPr marL="0" marR="0" lvl="0" indent="0" algn="l" defTabSz="914400" rtl="0" eaLnBrk="1" fontAlgn="auto" latinLnBrk="0" hangingPunct="1">
                        <a:lnSpc>
                          <a:spcPts val="2100"/>
                        </a:lnSpc>
                        <a:spcBef>
                          <a:spcPts val="0"/>
                        </a:spcBef>
                        <a:spcAft>
                          <a:spcPts val="0"/>
                        </a:spcAft>
                        <a:buClrTx/>
                        <a:buSzTx/>
                        <a:buFontTx/>
                        <a:buNone/>
                        <a:tabLst/>
                        <a:defRPr/>
                      </a:pPr>
                      <a:r>
                        <a:rPr kumimoji="1" lang="ja-JP" altLang="en-US" sz="1600" spc="-100" baseline="0" dirty="0" smtClean="0"/>
                        <a:t>　</a:t>
                      </a:r>
                      <a:r>
                        <a:rPr kumimoji="1" lang="ja-JP" altLang="en-US" sz="1200" dirty="0" smtClean="0"/>
                        <a:t>（法に基づかない働きかけ）</a:t>
                      </a:r>
                      <a:endParaRPr kumimoji="1" lang="ja-JP" altLang="en-US" sz="1600" dirty="0"/>
                    </a:p>
                  </a:txBody>
                  <a:tcPr anchor="ctr"/>
                </a:tc>
                <a:tc hMerge="1">
                  <a:txBody>
                    <a:bodyPr/>
                    <a:lstStyle/>
                    <a:p>
                      <a:endParaRPr kumimoji="1" lang="ja-JP" altLang="en-US" dirty="0"/>
                    </a:p>
                  </a:txBody>
                  <a:tcPr marL="9525" marR="9525" marT="9525" marB="0" anchor="ctr"/>
                </a:tc>
                <a:extLst>
                  <a:ext uri="{0D108BD9-81ED-4DB2-BD59-A6C34878D82A}">
                    <a16:rowId xmlns:a16="http://schemas.microsoft.com/office/drawing/2014/main" val="1303663882"/>
                  </a:ext>
                </a:extLst>
              </a:tr>
              <a:tr h="657347">
                <a:tc>
                  <a:txBody>
                    <a:bodyPr/>
                    <a:lstStyle/>
                    <a:p>
                      <a:pPr marL="72000" marR="0" lvl="0" indent="0" algn="l" defTabSz="914400" rtl="0" eaLnBrk="1" fontAlgn="auto" latinLnBrk="0" hangingPunct="1">
                        <a:lnSpc>
                          <a:spcPts val="2300"/>
                        </a:lnSpc>
                        <a:spcBef>
                          <a:spcPts val="600"/>
                        </a:spcBef>
                        <a:spcAft>
                          <a:spcPts val="0"/>
                        </a:spcAft>
                        <a:buClrTx/>
                        <a:buSzTx/>
                        <a:buFontTx/>
                        <a:buNone/>
                        <a:tabLst/>
                        <a:defRPr/>
                      </a:pPr>
                      <a:r>
                        <a:rPr kumimoji="1" lang="ja-JP" altLang="en-US" sz="1600" b="1" dirty="0" smtClean="0"/>
                        <a:t>葬祭場</a:t>
                      </a:r>
                      <a:endParaRPr kumimoji="1" lang="ja-JP" altLang="en-US" sz="1600" b="1" dirty="0" smtClean="0">
                        <a:solidFill>
                          <a:schemeClr val="tx1"/>
                        </a:solidFill>
                        <a:latin typeface="+mn-ea"/>
                        <a:ea typeface="+mn-ea"/>
                      </a:endParaRPr>
                    </a:p>
                  </a:txBody>
                  <a:tcPr marL="0" marR="0" marT="0" marB="0" anchor="ctr"/>
                </a:tc>
                <a:tc>
                  <a:txBody>
                    <a:bodyPr/>
                    <a:lstStyle/>
                    <a:p>
                      <a:pPr marL="72000" marR="0" lvl="0" indent="0" algn="l" defTabSz="914400" rtl="0" eaLnBrk="1" fontAlgn="auto" latinLnBrk="0" hangingPunct="1">
                        <a:lnSpc>
                          <a:spcPts val="2300"/>
                        </a:lnSpc>
                        <a:spcBef>
                          <a:spcPts val="0"/>
                        </a:spcBef>
                        <a:spcAft>
                          <a:spcPts val="0"/>
                        </a:spcAft>
                        <a:buClrTx/>
                        <a:buSzTx/>
                        <a:buFontTx/>
                        <a:buNone/>
                        <a:tabLst/>
                        <a:defRPr/>
                      </a:pPr>
                      <a:r>
                        <a:rPr kumimoji="1" lang="ja-JP" altLang="en-US" sz="1600" dirty="0" smtClean="0"/>
                        <a:t>葬祭場</a:t>
                      </a:r>
                      <a:endParaRPr kumimoji="1" lang="en-US" altLang="ja-JP" sz="1600" b="0" dirty="0" smtClean="0">
                        <a:solidFill>
                          <a:schemeClr val="tx1"/>
                        </a:solidFill>
                        <a:latin typeface="+mn-ea"/>
                        <a:ea typeface="+mn-ea"/>
                      </a:endParaRPr>
                    </a:p>
                  </a:txBody>
                  <a:tcPr marL="0" marR="0" marT="0" marB="0" anchor="ctr"/>
                </a:tc>
                <a:tc gridSpan="2">
                  <a:txBody>
                    <a:bodyPr/>
                    <a:lstStyle/>
                    <a:p>
                      <a:pPr marL="0" marR="0" lvl="0" indent="0" algn="l" defTabSz="914400" rtl="0" eaLnBrk="1" fontAlgn="auto" latinLnBrk="0" hangingPunct="1">
                        <a:lnSpc>
                          <a:spcPts val="2100"/>
                        </a:lnSpc>
                        <a:spcBef>
                          <a:spcPts val="0"/>
                        </a:spcBef>
                        <a:spcAft>
                          <a:spcPts val="0"/>
                        </a:spcAft>
                        <a:buClrTx/>
                        <a:buSzTx/>
                        <a:buFontTx/>
                        <a:buNone/>
                        <a:tabLst/>
                        <a:defRPr/>
                      </a:pPr>
                      <a:r>
                        <a:rPr kumimoji="1" lang="ja-JP" altLang="en-US" sz="1600" dirty="0" smtClean="0"/>
                        <a:t>・酒類提供（持込みを含む）の自粛</a:t>
                      </a:r>
                      <a:r>
                        <a:rPr kumimoji="1" lang="ja-JP" altLang="en-US" sz="1200" dirty="0" smtClean="0"/>
                        <a:t>（法に基づかない働きかけ）</a:t>
                      </a:r>
                      <a:endParaRPr kumimoji="1" lang="en-US" altLang="ja-JP" sz="1200" b="0" dirty="0" smtClean="0">
                        <a:latin typeface="+mn-ea"/>
                        <a:ea typeface="+mn-ea"/>
                      </a:endParaRPr>
                    </a:p>
                  </a:txBody>
                  <a:tcPr anchor="ctr"/>
                </a:tc>
                <a:tc hMerge="1">
                  <a:txBody>
                    <a:bodyPr/>
                    <a:lstStyle/>
                    <a:p>
                      <a:endParaRPr kumimoji="1" lang="ja-JP" altLang="en-US" dirty="0"/>
                    </a:p>
                  </a:txBody>
                  <a:tcPr marL="9525" marR="9525" marT="9525" marB="0" anchor="ctr"/>
                </a:tc>
                <a:extLst>
                  <a:ext uri="{0D108BD9-81ED-4DB2-BD59-A6C34878D82A}">
                    <a16:rowId xmlns:a16="http://schemas.microsoft.com/office/drawing/2014/main" val="2308204505"/>
                  </a:ext>
                </a:extLst>
              </a:tr>
            </a:tbl>
          </a:graphicData>
        </a:graphic>
      </p:graphicFrame>
      <p:sp>
        <p:nvSpPr>
          <p:cNvPr id="18" name="スライド番号プレースホルダー 1"/>
          <p:cNvSpPr>
            <a:spLocks noGrp="1"/>
          </p:cNvSpPr>
          <p:nvPr>
            <p:ph type="sldNum" sz="quarter" idx="12"/>
          </p:nvPr>
        </p:nvSpPr>
        <p:spPr>
          <a:xfrm>
            <a:off x="9236249" y="6487427"/>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963385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49655" y="403141"/>
            <a:ext cx="7181659" cy="461665"/>
          </a:xfrm>
          <a:prstGeom prst="rect">
            <a:avLst/>
          </a:prstGeom>
          <a:noFill/>
          <a:ln w="19050">
            <a:noFill/>
          </a:ln>
        </p:spPr>
        <p:txBody>
          <a:bodyPr wrap="square" rtlCol="0">
            <a:spAutoFit/>
          </a:bodyPr>
          <a:lstStyle/>
          <a:p>
            <a:r>
              <a:rPr kumimoji="1" lang="ja-JP" altLang="en-US" sz="2400" b="1" dirty="0" smtClean="0"/>
              <a:t>●</a:t>
            </a:r>
            <a:r>
              <a:rPr lang="ja-JP" altLang="en-US" sz="2400" b="1" u="sng" dirty="0" smtClean="0"/>
              <a:t>公共交通機関（</a:t>
            </a:r>
            <a:r>
              <a:rPr lang="ja-JP" altLang="en-US" sz="2400" b="1" u="sng" dirty="0"/>
              <a:t>地下鉄</a:t>
            </a:r>
            <a:r>
              <a:rPr lang="ja-JP" altLang="en-US" sz="2400" b="1" u="sng" dirty="0" smtClean="0"/>
              <a:t>、バス等）への協力依頼</a:t>
            </a:r>
            <a:r>
              <a:rPr lang="ja-JP" altLang="en-US" dirty="0" smtClean="0"/>
              <a:t>　　</a:t>
            </a:r>
            <a:r>
              <a:rPr lang="ja-JP" altLang="en-US" sz="2400" b="1" dirty="0" smtClean="0"/>
              <a:t>　　</a:t>
            </a:r>
            <a:endParaRPr kumimoji="1" lang="ja-JP" altLang="en-US" sz="2400" b="1" dirty="0"/>
          </a:p>
        </p:txBody>
      </p:sp>
      <p:sp>
        <p:nvSpPr>
          <p:cNvPr id="9" name="テキスト ボックス 8"/>
          <p:cNvSpPr txBox="1"/>
          <p:nvPr/>
        </p:nvSpPr>
        <p:spPr>
          <a:xfrm>
            <a:off x="1650284" y="2458542"/>
            <a:ext cx="7181659" cy="1200329"/>
          </a:xfrm>
          <a:prstGeom prst="rect">
            <a:avLst/>
          </a:prstGeom>
          <a:noFill/>
          <a:ln w="19050">
            <a:noFill/>
          </a:ln>
        </p:spPr>
        <p:txBody>
          <a:bodyPr wrap="square" rtlCol="0">
            <a:spAutoFit/>
          </a:bodyPr>
          <a:lstStyle/>
          <a:p>
            <a:r>
              <a:rPr lang="ja-JP" altLang="en-US" sz="2400" b="1" dirty="0" smtClean="0"/>
              <a:t>◆　終電時刻の繰上げ</a:t>
            </a:r>
            <a:endParaRPr lang="en-US" altLang="ja-JP" sz="2400" b="1" dirty="0" smtClean="0"/>
          </a:p>
          <a:p>
            <a:endParaRPr lang="en-US" altLang="ja-JP" sz="2400" b="1" dirty="0"/>
          </a:p>
          <a:p>
            <a:r>
              <a:rPr lang="ja-JP" altLang="en-US" sz="2400" b="1" dirty="0" smtClean="0"/>
              <a:t>◆　主要ターミナルにおける検温の実施</a:t>
            </a:r>
            <a:r>
              <a:rPr lang="ja-JP" altLang="en-US" dirty="0" smtClean="0"/>
              <a:t>　　</a:t>
            </a:r>
            <a:r>
              <a:rPr lang="ja-JP" altLang="en-US" sz="2400" b="1" dirty="0" smtClean="0"/>
              <a:t>　　</a:t>
            </a:r>
            <a:endParaRPr kumimoji="1" lang="ja-JP" altLang="en-US" sz="2400" b="1" dirty="0"/>
          </a:p>
        </p:txBody>
      </p:sp>
      <p:sp>
        <p:nvSpPr>
          <p:cNvPr id="10" name="正方形/長方形 9"/>
          <p:cNvSpPr/>
          <p:nvPr/>
        </p:nvSpPr>
        <p:spPr>
          <a:xfrm>
            <a:off x="7239199" y="398417"/>
            <a:ext cx="3185487" cy="387286"/>
          </a:xfrm>
          <a:prstGeom prst="rect">
            <a:avLst/>
          </a:prstGeom>
        </p:spPr>
        <p:txBody>
          <a:bodyPr wrap="none">
            <a:spAutoFit/>
          </a:bodyPr>
          <a:lstStyle/>
          <a:p>
            <a:pPr lvl="0">
              <a:lnSpc>
                <a:spcPts val="2300"/>
              </a:lnSpc>
              <a:defRPr/>
            </a:pPr>
            <a:r>
              <a:rPr lang="ja-JP" altLang="en-US" b="1" dirty="0" smtClean="0"/>
              <a:t>（</a:t>
            </a:r>
            <a:r>
              <a:rPr lang="ja-JP" altLang="en-US" b="1" dirty="0"/>
              <a:t>法</a:t>
            </a:r>
            <a:r>
              <a:rPr lang="ja-JP" altLang="en-US" b="1" dirty="0" smtClean="0"/>
              <a:t>に基づかない</a:t>
            </a:r>
            <a:r>
              <a:rPr lang="ja-JP" altLang="en-US" b="1" dirty="0"/>
              <a:t>働</a:t>
            </a:r>
            <a:r>
              <a:rPr lang="ja-JP" altLang="en-US" b="1" dirty="0" smtClean="0"/>
              <a:t>きかけ）</a:t>
            </a:r>
            <a:endParaRPr lang="ja-JP" altLang="en-US" b="1" u="sng" dirty="0"/>
          </a:p>
        </p:txBody>
      </p:sp>
      <p:sp>
        <p:nvSpPr>
          <p:cNvPr id="11" name="テキスト ボックス 10"/>
          <p:cNvSpPr txBox="1"/>
          <p:nvPr/>
        </p:nvSpPr>
        <p:spPr>
          <a:xfrm>
            <a:off x="975369" y="1654697"/>
            <a:ext cx="7181659" cy="461665"/>
          </a:xfrm>
          <a:prstGeom prst="rect">
            <a:avLst/>
          </a:prstGeom>
          <a:noFill/>
          <a:ln w="19050">
            <a:noFill/>
          </a:ln>
        </p:spPr>
        <p:txBody>
          <a:bodyPr wrap="square" rtlCol="0">
            <a:spAutoFit/>
          </a:bodyPr>
          <a:lstStyle/>
          <a:p>
            <a:r>
              <a:rPr lang="en-US" altLang="ja-JP" sz="2400" b="1" dirty="0" smtClean="0"/>
              <a:t>【</a:t>
            </a:r>
            <a:r>
              <a:rPr lang="ja-JP" altLang="en-US" sz="2400" b="1" dirty="0" smtClean="0"/>
              <a:t>依頼内容</a:t>
            </a:r>
            <a:r>
              <a:rPr lang="en-US" altLang="ja-JP" sz="2400" b="1" dirty="0" smtClean="0"/>
              <a:t>】</a:t>
            </a:r>
            <a:r>
              <a:rPr lang="ja-JP" altLang="en-US" sz="2400" dirty="0" smtClean="0"/>
              <a:t>　　</a:t>
            </a:r>
            <a:r>
              <a:rPr lang="ja-JP" altLang="en-US" sz="2400" b="1" dirty="0" smtClean="0"/>
              <a:t>　　</a:t>
            </a:r>
            <a:endParaRPr kumimoji="1" lang="ja-JP" altLang="en-US" sz="2400" b="1" dirty="0"/>
          </a:p>
        </p:txBody>
      </p:sp>
      <p:sp>
        <p:nvSpPr>
          <p:cNvPr id="1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88571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4" name="テキスト ボックス 3"/>
          <p:cNvSpPr txBox="1"/>
          <p:nvPr/>
        </p:nvSpPr>
        <p:spPr>
          <a:xfrm>
            <a:off x="0" y="95862"/>
            <a:ext cx="12192000" cy="646331"/>
          </a:xfrm>
          <a:prstGeom prst="rect">
            <a:avLst/>
          </a:prstGeom>
          <a:noFill/>
        </p:spPr>
        <p:txBody>
          <a:bodyPr wrap="square" rtlCol="0">
            <a:spAutoFit/>
          </a:bodyPr>
          <a:lstStyle/>
          <a:p>
            <a:pPr algn="ctr"/>
            <a:r>
              <a:rPr lang="ja-JP" altLang="en-US" sz="3600" dirty="0">
                <a:latin typeface="UD デジタル 教科書体 NK-B" panose="02020700000000000000" pitchFamily="18" charset="-128"/>
                <a:ea typeface="UD デジタル 教科書体 NK-B" panose="02020700000000000000" pitchFamily="18" charset="-128"/>
              </a:rPr>
              <a:t>府民</a:t>
            </a:r>
            <a:r>
              <a:rPr kumimoji="1" lang="ja-JP" altLang="en-US" sz="3600" dirty="0" smtClean="0">
                <a:latin typeface="UD デジタル 教科書体 NK-B" panose="02020700000000000000" pitchFamily="18" charset="-128"/>
                <a:ea typeface="UD デジタル 教科書体 NK-B" panose="02020700000000000000" pitchFamily="18" charset="-128"/>
              </a:rPr>
              <a:t>の皆さまへのお願い</a:t>
            </a:r>
            <a:endParaRPr kumimoji="1" lang="ja-JP" altLang="en-US" sz="3600" dirty="0">
              <a:latin typeface="UD デジタル 教科書体 NK-B" panose="02020700000000000000" pitchFamily="18" charset="-128"/>
              <a:ea typeface="UD デジタル 教科書体 NK-B" panose="02020700000000000000" pitchFamily="18" charset="-128"/>
            </a:endParaRPr>
          </a:p>
        </p:txBody>
      </p:sp>
      <p:sp>
        <p:nvSpPr>
          <p:cNvPr id="5" name="正方形/長方形 4"/>
          <p:cNvSpPr/>
          <p:nvPr/>
        </p:nvSpPr>
        <p:spPr>
          <a:xfrm>
            <a:off x="293914" y="776306"/>
            <a:ext cx="11604172" cy="58539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4400" dirty="0">
              <a:solidFill>
                <a:srgbClr val="FF0000"/>
              </a:solidFill>
              <a:latin typeface="UD デジタル 教科書体 NK-B" panose="02020700000000000000" pitchFamily="18" charset="-128"/>
              <a:ea typeface="UD デジタル 教科書体 NK-B" panose="02020700000000000000" pitchFamily="18" charset="-128"/>
            </a:endParaRPr>
          </a:p>
        </p:txBody>
      </p:sp>
      <p:sp>
        <p:nvSpPr>
          <p:cNvPr id="6" name="テキスト ボックス 5"/>
          <p:cNvSpPr txBox="1"/>
          <p:nvPr/>
        </p:nvSpPr>
        <p:spPr>
          <a:xfrm>
            <a:off x="423162" y="899860"/>
            <a:ext cx="11604172" cy="1261884"/>
          </a:xfrm>
          <a:prstGeom prst="rect">
            <a:avLst/>
          </a:prstGeom>
          <a:noFill/>
        </p:spPr>
        <p:txBody>
          <a:bodyPr wrap="square" rtlCol="0">
            <a:spAutoFit/>
          </a:bodyPr>
          <a:lstStyle/>
          <a:p>
            <a:pPr lvl="0" algn="ctr"/>
            <a:r>
              <a:rPr lang="ja-JP" altLang="en-US" sz="3200" dirty="0" smtClean="0">
                <a:solidFill>
                  <a:prstClr val="black"/>
                </a:solidFill>
                <a:latin typeface="UD デジタル 教科書体 NK-B" panose="02020700000000000000" pitchFamily="18" charset="-128"/>
                <a:ea typeface="UD デジタル 教科書体 NK-B" panose="02020700000000000000" pitchFamily="18" charset="-128"/>
              </a:rPr>
              <a:t>緊急事態措置期間中は、できるだけ</a:t>
            </a:r>
            <a:endParaRPr lang="en-US" altLang="ja-JP" sz="3200" dirty="0" smtClean="0">
              <a:solidFill>
                <a:prstClr val="black"/>
              </a:solidFill>
              <a:latin typeface="UD デジタル 教科書体 NK-B" panose="02020700000000000000" pitchFamily="18" charset="-128"/>
              <a:ea typeface="UD デジタル 教科書体 NK-B" panose="02020700000000000000" pitchFamily="18" charset="-128"/>
            </a:endParaRPr>
          </a:p>
          <a:p>
            <a:pPr lvl="0" algn="ctr"/>
            <a:r>
              <a:rPr lang="ja-JP" altLang="en-US" sz="4400" dirty="0" smtClean="0">
                <a:solidFill>
                  <a:srgbClr val="FF0000"/>
                </a:solidFill>
                <a:latin typeface="UD デジタル 教科書体 NK-B" panose="02020700000000000000" pitchFamily="18" charset="-128"/>
                <a:ea typeface="UD デジタル 教科書体 NK-B" panose="02020700000000000000" pitchFamily="18" charset="-128"/>
              </a:rPr>
              <a:t>外出</a:t>
            </a:r>
            <a:r>
              <a:rPr lang="ja-JP" altLang="en-US" sz="4400" dirty="0">
                <a:solidFill>
                  <a:srgbClr val="FF0000"/>
                </a:solidFill>
                <a:latin typeface="UD デジタル 教科書体 NK-B" panose="02020700000000000000" pitchFamily="18" charset="-128"/>
                <a:ea typeface="UD デジタル 教科書体 NK-B" panose="02020700000000000000" pitchFamily="18" charset="-128"/>
              </a:rPr>
              <a:t>はやめて</a:t>
            </a:r>
            <a:r>
              <a:rPr lang="ja-JP" altLang="en-US" sz="4400" dirty="0" smtClean="0">
                <a:solidFill>
                  <a:srgbClr val="FF0000"/>
                </a:solidFill>
                <a:latin typeface="UD デジタル 教科書体 NK-B" panose="02020700000000000000" pitchFamily="18" charset="-128"/>
                <a:ea typeface="UD デジタル 教科書体 NK-B" panose="02020700000000000000" pitchFamily="18" charset="-128"/>
              </a:rPr>
              <a:t>ください</a:t>
            </a:r>
            <a:endParaRPr lang="en-US" altLang="ja-JP" sz="4400" dirty="0" smtClean="0">
              <a:solidFill>
                <a:srgbClr val="FF0000"/>
              </a:solidFill>
              <a:latin typeface="UD デジタル 教科書体 NK-B" panose="02020700000000000000" pitchFamily="18" charset="-128"/>
              <a:ea typeface="UD デジタル 教科書体 NK-B" panose="02020700000000000000" pitchFamily="18" charset="-128"/>
            </a:endParaRPr>
          </a:p>
        </p:txBody>
      </p:sp>
      <p:sp>
        <p:nvSpPr>
          <p:cNvPr id="7" name="テキスト ボックス 6"/>
          <p:cNvSpPr txBox="1"/>
          <p:nvPr/>
        </p:nvSpPr>
        <p:spPr>
          <a:xfrm>
            <a:off x="499362" y="2216265"/>
            <a:ext cx="11451771" cy="584775"/>
          </a:xfrm>
          <a:prstGeom prst="rect">
            <a:avLst/>
          </a:prstGeom>
          <a:noFill/>
        </p:spPr>
        <p:txBody>
          <a:bodyPr wrap="square" rtlCol="0">
            <a:spAutoFit/>
          </a:bodyPr>
          <a:lstStyle/>
          <a:p>
            <a:pPr lvl="0"/>
            <a:r>
              <a:rPr lang="en-US" altLang="ja-JP" sz="3200" dirty="0" smtClean="0">
                <a:solidFill>
                  <a:prstClr val="black"/>
                </a:solidFill>
                <a:latin typeface="UD デジタル 教科書体 NK-B" panose="02020700000000000000" pitchFamily="18" charset="-128"/>
                <a:ea typeface="UD デジタル 教科書体 NK-B" panose="02020700000000000000" pitchFamily="18" charset="-128"/>
              </a:rPr>
              <a:t>【</a:t>
            </a:r>
            <a:r>
              <a:rPr lang="ja-JP" altLang="en-US" sz="3200" dirty="0" smtClean="0">
                <a:solidFill>
                  <a:prstClr val="black"/>
                </a:solidFill>
                <a:latin typeface="UD デジタル 教科書体 NK-B" panose="02020700000000000000" pitchFamily="18" charset="-128"/>
                <a:ea typeface="UD デジタル 教科書体 NK-B" panose="02020700000000000000" pitchFamily="18" charset="-128"/>
              </a:rPr>
              <a:t>外出される場合は、以下の場合に限定してください</a:t>
            </a:r>
            <a:r>
              <a:rPr lang="en-US" altLang="ja-JP" sz="3200" dirty="0" smtClean="0">
                <a:solidFill>
                  <a:prstClr val="black"/>
                </a:solidFill>
                <a:latin typeface="UD デジタル 教科書体 NK-B" panose="02020700000000000000" pitchFamily="18" charset="-128"/>
                <a:ea typeface="UD デジタル 教科書体 NK-B" panose="02020700000000000000" pitchFamily="18" charset="-128"/>
              </a:rPr>
              <a:t>】</a:t>
            </a:r>
            <a:endParaRPr lang="ja-JP" altLang="en-US" sz="4400" dirty="0">
              <a:solidFill>
                <a:srgbClr val="FF0000"/>
              </a:solidFill>
              <a:latin typeface="UD デジタル 教科書体 NK-B" panose="02020700000000000000" pitchFamily="18" charset="-128"/>
              <a:ea typeface="UD デジタル 教科書体 NK-B" panose="02020700000000000000" pitchFamily="18" charset="-128"/>
            </a:endParaRPr>
          </a:p>
        </p:txBody>
      </p:sp>
      <p:sp>
        <p:nvSpPr>
          <p:cNvPr id="8" name="テキスト ボックス 7"/>
          <p:cNvSpPr txBox="1"/>
          <p:nvPr/>
        </p:nvSpPr>
        <p:spPr>
          <a:xfrm>
            <a:off x="856342" y="2886046"/>
            <a:ext cx="11041744" cy="3554819"/>
          </a:xfrm>
          <a:prstGeom prst="rect">
            <a:avLst/>
          </a:prstGeom>
          <a:noFill/>
        </p:spPr>
        <p:txBody>
          <a:bodyPr wrap="square" rtlCol="0">
            <a:spAutoFit/>
          </a:bodyPr>
          <a:lstStyle/>
          <a:p>
            <a:pPr lvl="0">
              <a:lnSpc>
                <a:spcPts val="3000"/>
              </a:lnSpc>
            </a:pPr>
            <a:r>
              <a:rPr lang="ja-JP" altLang="en-US" sz="3200" dirty="0" smtClean="0">
                <a:solidFill>
                  <a:prstClr val="black"/>
                </a:solidFill>
                <a:latin typeface="UD デジタル 教科書体 NK-B" panose="02020700000000000000" pitchFamily="18" charset="-128"/>
                <a:ea typeface="UD デジタル 教科書体 NK-B" panose="02020700000000000000" pitchFamily="18" charset="-128"/>
              </a:rPr>
              <a:t>◆　医療機関への通院</a:t>
            </a:r>
            <a:endParaRPr lang="en-US" altLang="ja-JP" sz="3200" dirty="0" smtClean="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3000"/>
              </a:lnSpc>
            </a:pPr>
            <a:endParaRPr lang="en-US" altLang="ja-JP" sz="3200" dirty="0" smtClean="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3000"/>
              </a:lnSpc>
            </a:pPr>
            <a:r>
              <a:rPr lang="ja-JP" altLang="en-US" sz="3200" dirty="0" smtClean="0">
                <a:solidFill>
                  <a:prstClr val="black"/>
                </a:solidFill>
                <a:latin typeface="UD デジタル 教科書体 NK-B" panose="02020700000000000000" pitchFamily="18" charset="-128"/>
                <a:ea typeface="UD デジタル 教科書体 NK-B" panose="02020700000000000000" pitchFamily="18" charset="-128"/>
              </a:rPr>
              <a:t>◆　食料・医薬品・生活必需品の買い出し</a:t>
            </a:r>
            <a:endParaRPr lang="en-US" altLang="ja-JP" sz="3200" dirty="0" smtClean="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3000"/>
              </a:lnSpc>
            </a:pPr>
            <a:endParaRPr lang="en-US" altLang="ja-JP" sz="3200" dirty="0" smtClean="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3000"/>
              </a:lnSpc>
            </a:pPr>
            <a:r>
              <a:rPr lang="ja-JP" altLang="en-US" sz="3200" dirty="0" smtClean="0">
                <a:solidFill>
                  <a:prstClr val="black"/>
                </a:solidFill>
                <a:latin typeface="UD デジタル 教科書体 NK-B" panose="02020700000000000000" pitchFamily="18" charset="-128"/>
                <a:ea typeface="UD デジタル 教科書体 NK-B" panose="02020700000000000000" pitchFamily="18" charset="-128"/>
              </a:rPr>
              <a:t>◆　必要な職場への出勤（できるだけテレワークをしてください）</a:t>
            </a:r>
            <a:endParaRPr lang="en-US" altLang="ja-JP" sz="3200" dirty="0" smtClean="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3000"/>
              </a:lnSpc>
            </a:pPr>
            <a:endParaRPr lang="en-US" altLang="ja-JP" sz="3200" dirty="0" smtClean="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3000"/>
              </a:lnSpc>
            </a:pPr>
            <a:r>
              <a:rPr lang="ja-JP" altLang="en-US" sz="3200" dirty="0" smtClean="0">
                <a:solidFill>
                  <a:prstClr val="black"/>
                </a:solidFill>
                <a:latin typeface="UD デジタル 教科書体 NK-B" panose="02020700000000000000" pitchFamily="18" charset="-128"/>
                <a:ea typeface="UD デジタル 教科書体 NK-B" panose="02020700000000000000" pitchFamily="18" charset="-128"/>
              </a:rPr>
              <a:t>◆　屋外での運動や散歩</a:t>
            </a:r>
            <a:endParaRPr lang="en-US" altLang="ja-JP" sz="3200" dirty="0" smtClean="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3000"/>
              </a:lnSpc>
            </a:pPr>
            <a:endParaRPr lang="en-US" altLang="ja-JP" sz="3200" dirty="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3000"/>
              </a:lnSpc>
            </a:pPr>
            <a:r>
              <a:rPr lang="ja-JP" altLang="en-US" sz="3200" dirty="0" smtClean="0">
                <a:solidFill>
                  <a:prstClr val="black"/>
                </a:solidFill>
                <a:latin typeface="UD デジタル 教科書体 NK-B" panose="02020700000000000000" pitchFamily="18" charset="-128"/>
                <a:ea typeface="UD デジタル 教科書体 NK-B" panose="02020700000000000000" pitchFamily="18" charset="-128"/>
              </a:rPr>
              <a:t>◆　その他、生活や健康の維持に必要なもの</a:t>
            </a:r>
            <a:endParaRPr lang="ja-JP" altLang="en-US" sz="4400" dirty="0">
              <a:solidFill>
                <a:srgbClr val="FF0000"/>
              </a:solidFill>
              <a:latin typeface="UD デジタル 教科書体 NK-B" panose="02020700000000000000" pitchFamily="18" charset="-128"/>
              <a:ea typeface="UD デジタル 教科書体 NK-B" panose="02020700000000000000" pitchFamily="18" charset="-128"/>
            </a:endParaRPr>
          </a:p>
        </p:txBody>
      </p:sp>
      <p:sp>
        <p:nvSpPr>
          <p:cNvPr id="9" name="スライド番号プレースホルダー 1"/>
          <p:cNvSpPr>
            <a:spLocks noGrp="1"/>
          </p:cNvSpPr>
          <p:nvPr>
            <p:ph type="sldNum" sz="quarter" idx="12"/>
          </p:nvPr>
        </p:nvSpPr>
        <p:spPr>
          <a:xfrm>
            <a:off x="9448800" y="650221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8288347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536554" y="411784"/>
            <a:ext cx="5297574" cy="523220"/>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緊急事態措置コールセンター</a:t>
            </a:r>
            <a:endParaRPr kumimoji="1" lang="ja-JP" altLang="en-US" sz="2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2" name="テキスト ボックス 1"/>
          <p:cNvSpPr txBox="1"/>
          <p:nvPr/>
        </p:nvSpPr>
        <p:spPr>
          <a:xfrm>
            <a:off x="849621" y="1098958"/>
            <a:ext cx="10878355" cy="861774"/>
          </a:xfrm>
          <a:prstGeom prst="rect">
            <a:avLst/>
          </a:prstGeom>
          <a:noFill/>
        </p:spPr>
        <p:txBody>
          <a:bodyPr wrap="square" rtlCol="0">
            <a:spAutoFit/>
          </a:bodyPr>
          <a:lstStyle/>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特措法に基づく要請内容などにかかる府民や事業者からの問い合わせに対応するため、</a:t>
            </a:r>
            <a:endPar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コールセンターを設置</a:t>
            </a:r>
            <a:endPar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 name="テキスト ボックス 2"/>
          <p:cNvSpPr txBox="1"/>
          <p:nvPr/>
        </p:nvSpPr>
        <p:spPr>
          <a:xfrm>
            <a:off x="510797" y="2340157"/>
            <a:ext cx="11312008" cy="3724096"/>
          </a:xfrm>
          <a:prstGeom prst="rect">
            <a:avLst/>
          </a:prstGeom>
          <a:noFill/>
          <a:ln w="28575">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コールセンターの概要</a:t>
            </a: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開設時間：</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平日９時３０分～１７時３０分</a:t>
            </a:r>
            <a:endParaRPr kumimoji="1" lang="en-US" altLang="ja-JP"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ただし、</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本日５</a:t>
            </a:r>
            <a:r>
              <a:rPr kumimoji="1" lang="en-US" altLang="ja-JP"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/28(</a:t>
            </a:r>
            <a:r>
              <a:rPr kumimoji="1" lang="ja-JP" altLang="en-US" sz="2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金</a:t>
            </a:r>
            <a:r>
              <a:rPr kumimoji="1" lang="en-US" altLang="ja-JP" sz="2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は対策本部会議終了後、</a:t>
            </a:r>
            <a:r>
              <a:rPr kumimoji="1" lang="en-US" altLang="ja-JP" sz="2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22</a:t>
            </a:r>
            <a:r>
              <a:rPr kumimoji="1" lang="ja-JP" altLang="en-US" sz="2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時まで</a:t>
            </a:r>
            <a:endParaRPr kumimoji="1" lang="en-US" altLang="ja-JP" sz="2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5/29(</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土</a:t>
            </a:r>
            <a:r>
              <a:rPr kumimoji="1" lang="en-US" altLang="ja-JP"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1" i="0" u="none" strike="noStrike" kern="1200" cap="none" spc="0" normalizeH="0" baseline="0" noProof="0" dirty="0" err="1"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５</a:t>
            </a:r>
            <a:r>
              <a:rPr kumimoji="1" lang="en-US" altLang="ja-JP"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/30</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（日）は９時</a:t>
            </a:r>
            <a:r>
              <a:rPr kumimoji="1" lang="en-US" altLang="ja-JP"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30</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分～</a:t>
            </a:r>
            <a:r>
              <a:rPr kumimoji="1" lang="en-US" altLang="ja-JP"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17</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時</a:t>
            </a:r>
            <a:r>
              <a:rPr kumimoji="1" lang="en-US" altLang="ja-JP"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30</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分</a:t>
            </a:r>
            <a:endParaRPr kumimoji="1" lang="en-US" altLang="ja-JP" sz="2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6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8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受付電話番号：０６ー７１７８－１３９８</a:t>
            </a:r>
            <a:r>
              <a:rPr kumimoji="1" lang="ja-JP" altLang="en-US" sz="24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24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府ホームページ上にも</a:t>
            </a:r>
            <a:r>
              <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FAQ</a:t>
            </a:r>
            <a:r>
              <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を掲載</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予定</a:t>
            </a:r>
            <a:endPar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7" name="スライド番号プレースホルダー 1"/>
          <p:cNvSpPr>
            <a:spLocks noGrp="1"/>
          </p:cNvSpPr>
          <p:nvPr>
            <p:ph type="sldNum" sz="quarter" idx="12"/>
          </p:nvPr>
        </p:nvSpPr>
        <p:spPr>
          <a:xfrm>
            <a:off x="10645254" y="6331564"/>
            <a:ext cx="108272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1" lang="ja-JP" altLang="en-US" sz="20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10287881" y="3517488"/>
            <a:ext cx="914400" cy="43088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開設</a:t>
            </a:r>
            <a:endParaRPr kumimoji="1" lang="ja-JP" altLang="en-US" sz="2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9" name="右大かっこ 8"/>
          <p:cNvSpPr/>
          <p:nvPr/>
        </p:nvSpPr>
        <p:spPr>
          <a:xfrm>
            <a:off x="9975553" y="3365885"/>
            <a:ext cx="168321" cy="734095"/>
          </a:xfrm>
          <a:prstGeom prst="rightBracket">
            <a:avLst/>
          </a:prstGeom>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737222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8" name="テキスト ボックス 17"/>
          <p:cNvSpPr txBox="1"/>
          <p:nvPr/>
        </p:nvSpPr>
        <p:spPr>
          <a:xfrm>
            <a:off x="251090" y="489202"/>
            <a:ext cx="11069867" cy="682238"/>
          </a:xfrm>
          <a:prstGeom prst="rect">
            <a:avLst/>
          </a:prstGeom>
          <a:noFill/>
          <a:ln w="19050">
            <a:noFill/>
          </a:ln>
        </p:spPr>
        <p:txBody>
          <a:bodyPr wrap="square" rtlCol="0">
            <a:spAutoFit/>
          </a:bodyPr>
          <a:lstStyle/>
          <a:p>
            <a:pPr>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大学等への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22" name="正方形/長方形 21"/>
          <p:cNvSpPr/>
          <p:nvPr/>
        </p:nvSpPr>
        <p:spPr>
          <a:xfrm>
            <a:off x="436597" y="1057762"/>
            <a:ext cx="11502118" cy="255809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13" name="正方形/長方形 12"/>
          <p:cNvSpPr/>
          <p:nvPr/>
        </p:nvSpPr>
        <p:spPr>
          <a:xfrm>
            <a:off x="436597" y="1136479"/>
            <a:ext cx="12165612" cy="2400657"/>
          </a:xfrm>
          <a:prstGeom prst="rect">
            <a:avLst/>
          </a:prstGeom>
        </p:spPr>
        <p:txBody>
          <a:bodyPr wrap="square">
            <a:spAutoFit/>
          </a:bodyPr>
          <a:lstStyle/>
          <a:p>
            <a:pPr>
              <a:lnSpc>
                <a:spcPct val="150000"/>
              </a:lnSpc>
              <a:defRPr/>
            </a:pPr>
            <a:r>
              <a:rPr lang="ja-JP" altLang="en-US" sz="2000" b="1" dirty="0" smtClean="0"/>
              <a:t>○　授業</a:t>
            </a:r>
            <a:r>
              <a:rPr lang="ja-JP" altLang="en-US" sz="2000" b="1" dirty="0"/>
              <a:t>は、人と人との接触をなるべく減らすため原則</a:t>
            </a:r>
            <a:r>
              <a:rPr lang="ja-JP" altLang="en-US" sz="2000" b="1" dirty="0" smtClean="0"/>
              <a:t>オンラインとし、</a:t>
            </a:r>
            <a:endParaRPr lang="en-US" altLang="ja-JP" sz="2000" b="1" dirty="0" smtClean="0"/>
          </a:p>
          <a:p>
            <a:pPr>
              <a:lnSpc>
                <a:spcPct val="150000"/>
              </a:lnSpc>
              <a:defRPr/>
            </a:pPr>
            <a:r>
              <a:rPr lang="ja-JP" altLang="en-US" sz="2000" b="1" dirty="0"/>
              <a:t>　</a:t>
            </a:r>
            <a:r>
              <a:rPr lang="ja-JP" altLang="en-US" sz="2000" b="1" dirty="0" smtClean="0"/>
              <a:t>　困難な場合は、クラスを分割した授業や大教室の活用等により密を回避すること</a:t>
            </a:r>
            <a:endParaRPr lang="en-US" altLang="ja-JP" sz="2000" b="1" dirty="0" smtClean="0"/>
          </a:p>
          <a:p>
            <a:pPr>
              <a:lnSpc>
                <a:spcPct val="150000"/>
              </a:lnSpc>
              <a:defRPr/>
            </a:pPr>
            <a:r>
              <a:rPr lang="ja-JP" altLang="en-US" sz="2000" b="1" dirty="0"/>
              <a:t>○　発熱等の症状がある学生は、登校や活動参加を控えるよう、周知徹底する</a:t>
            </a:r>
            <a:r>
              <a:rPr lang="ja-JP" altLang="en-US" sz="2000" b="1" dirty="0" smtClean="0"/>
              <a:t>こと</a:t>
            </a:r>
            <a:endParaRPr lang="en-US" altLang="ja-JP" sz="2000" b="1" dirty="0" smtClean="0"/>
          </a:p>
          <a:p>
            <a:pPr>
              <a:lnSpc>
                <a:spcPct val="150000"/>
              </a:lnSpc>
              <a:defRPr/>
            </a:pPr>
            <a:r>
              <a:rPr lang="ja-JP" altLang="en-US" sz="2000" b="1" dirty="0"/>
              <a:t>○　学生に対し、</a:t>
            </a:r>
            <a:r>
              <a:rPr lang="ja-JP" altLang="ja-JP" sz="2000" b="1" dirty="0"/>
              <a:t>多人数の接触によるクラスター発生を抑制するため</a:t>
            </a:r>
            <a:r>
              <a:rPr lang="ja-JP" altLang="en-US" sz="2000" b="1" dirty="0"/>
              <a:t>部活動の自粛を徹底すること</a:t>
            </a:r>
            <a:endParaRPr lang="en-US" altLang="ja-JP" sz="2000" b="1" dirty="0" smtClean="0"/>
          </a:p>
          <a:p>
            <a:pPr>
              <a:lnSpc>
                <a:spcPct val="150000"/>
              </a:lnSpc>
              <a:defRPr/>
            </a:pPr>
            <a:r>
              <a:rPr lang="ja-JP" altLang="en-US" sz="2000" b="1" spc="-100" dirty="0" smtClean="0"/>
              <a:t>○　</a:t>
            </a:r>
            <a:r>
              <a:rPr lang="ja-JP" altLang="en-US" sz="2000" b="1" spc="-130" dirty="0" smtClean="0"/>
              <a:t>学生寮における感染防止策などについて、学生に注意喚起を徹底すること</a:t>
            </a:r>
            <a:endParaRPr lang="en-US" altLang="ja-JP" sz="2000" b="1" strike="dblStrike" spc="-200" dirty="0" smtClean="0"/>
          </a:p>
        </p:txBody>
      </p:sp>
    </p:spTree>
    <p:extLst>
      <p:ext uri="{BB962C8B-B14F-4D97-AF65-F5344CB8AC3E}">
        <p14:creationId xmlns:p14="http://schemas.microsoft.com/office/powerpoint/2010/main" val="14515444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2" name="正方形/長方形 11"/>
          <p:cNvSpPr/>
          <p:nvPr/>
        </p:nvSpPr>
        <p:spPr>
          <a:xfrm>
            <a:off x="347513" y="1098456"/>
            <a:ext cx="11463651" cy="4837222"/>
          </a:xfrm>
          <a:prstGeom prst="rect">
            <a:avLst/>
          </a:prstGeom>
        </p:spPr>
        <p:txBody>
          <a:bodyPr wrap="square">
            <a:spAutoFit/>
          </a:bodyPr>
          <a:lstStyle/>
          <a:p>
            <a:pPr>
              <a:lnSpc>
                <a:spcPts val="3700"/>
              </a:lnSpc>
              <a:defRPr/>
            </a:pPr>
            <a:r>
              <a:rPr lang="ja-JP" altLang="en-US" sz="2000" b="1" dirty="0" smtClean="0"/>
              <a:t>○</a:t>
            </a:r>
            <a:r>
              <a:rPr lang="ja-JP" altLang="en-US" sz="2000" b="1" spc="-100" dirty="0"/>
              <a:t>　</a:t>
            </a:r>
            <a:r>
              <a:rPr lang="ja-JP" altLang="en-US" sz="2000" b="1" spc="-100" dirty="0" smtClean="0"/>
              <a:t>在宅勤務（テレワーク）等による、出勤者数の７割減をめざすこと</a:t>
            </a:r>
            <a:endParaRPr lang="en-US" altLang="ja-JP" sz="2000" b="1" spc="-100" dirty="0" smtClean="0"/>
          </a:p>
          <a:p>
            <a:pPr>
              <a:lnSpc>
                <a:spcPts val="3700"/>
              </a:lnSpc>
              <a:defRPr/>
            </a:pPr>
            <a:r>
              <a:rPr lang="ja-JP" altLang="en-US" sz="2000" b="1" spc="-100" dirty="0"/>
              <a:t>　</a:t>
            </a:r>
            <a:r>
              <a:rPr lang="ja-JP" altLang="en-US" sz="2000" b="1" spc="-100" dirty="0" smtClean="0"/>
              <a:t>出勤者数削減の実施状況を各事業者が公表し、取組みを促進すること</a:t>
            </a:r>
            <a:endParaRPr lang="en-US" altLang="ja-JP" sz="2000" b="1" spc="-100" dirty="0"/>
          </a:p>
          <a:p>
            <a:pPr>
              <a:lnSpc>
                <a:spcPts val="3700"/>
              </a:lnSpc>
              <a:defRPr/>
            </a:pPr>
            <a:r>
              <a:rPr lang="ja-JP" altLang="en-US" sz="2000" b="1" spc="-100" dirty="0" smtClean="0"/>
              <a:t>○　職場に出勤する場合でも、時差出勤、自転車通勤等の人との接触を低減する取組みを強力に</a:t>
            </a:r>
            <a:r>
              <a:rPr lang="ja-JP" altLang="en-US" sz="2000" b="1" spc="-100" dirty="0" err="1" smtClean="0"/>
              <a:t>推進す</a:t>
            </a:r>
            <a:endParaRPr lang="en-US" altLang="ja-JP" sz="2000" b="1" spc="-100" dirty="0" smtClean="0"/>
          </a:p>
          <a:p>
            <a:pPr>
              <a:lnSpc>
                <a:spcPts val="3700"/>
              </a:lnSpc>
              <a:defRPr/>
            </a:pPr>
            <a:r>
              <a:rPr lang="ja-JP" altLang="en-US" sz="2000" b="1" spc="-100" dirty="0"/>
              <a:t>　</a:t>
            </a:r>
            <a:r>
              <a:rPr lang="ja-JP" altLang="en-US" sz="2000" b="1" spc="-100" dirty="0" err="1" smtClean="0"/>
              <a:t>る</a:t>
            </a:r>
            <a:r>
              <a:rPr lang="ja-JP" altLang="en-US" sz="2000" b="1" spc="-100" dirty="0" smtClean="0"/>
              <a:t>こと</a:t>
            </a:r>
            <a:endParaRPr lang="en-US" altLang="ja-JP" sz="2000" b="1" spc="-100" dirty="0" smtClean="0"/>
          </a:p>
          <a:p>
            <a:pPr>
              <a:lnSpc>
                <a:spcPts val="3700"/>
              </a:lnSpc>
              <a:defRPr/>
            </a:pPr>
            <a:r>
              <a:rPr lang="ja-JP" altLang="en-US" sz="2000" b="1" spc="-100" dirty="0" smtClean="0"/>
              <a:t>○　休憩室、喫煙所、更衣室などでマスクを外した会話を控えること。</a:t>
            </a:r>
            <a:endParaRPr lang="en-US" altLang="ja-JP" sz="2000" b="1" spc="-100" dirty="0"/>
          </a:p>
          <a:p>
            <a:pPr>
              <a:lnSpc>
                <a:spcPts val="3700"/>
              </a:lnSpc>
              <a:defRPr/>
            </a:pPr>
            <a:r>
              <a:rPr lang="ja-JP" altLang="en-US" sz="2000" spc="-100" dirty="0" smtClean="0"/>
              <a:t>○　高齢者や基礎疾患を有する方等、重症化リスクのある従業者、妊娠している従業者、同居家族に</a:t>
            </a:r>
            <a:endParaRPr lang="en-US" altLang="ja-JP" sz="2000" spc="-100" dirty="0" smtClean="0"/>
          </a:p>
          <a:p>
            <a:pPr>
              <a:lnSpc>
                <a:spcPts val="3700"/>
              </a:lnSpc>
              <a:defRPr/>
            </a:pPr>
            <a:r>
              <a:rPr lang="ja-JP" altLang="en-US" sz="2000" spc="-100" dirty="0"/>
              <a:t>　</a:t>
            </a:r>
            <a:r>
              <a:rPr lang="ja-JP" altLang="en-US" sz="2000" spc="-100" dirty="0" smtClean="0"/>
              <a:t>該当者がいる従業者について、テレワークや時差出勤等の配慮を行うこと</a:t>
            </a:r>
            <a:endParaRPr lang="en-US" altLang="ja-JP" sz="2000" spc="-100" dirty="0" smtClean="0"/>
          </a:p>
          <a:p>
            <a:pPr>
              <a:lnSpc>
                <a:spcPts val="3700"/>
              </a:lnSpc>
              <a:defRPr/>
            </a:pPr>
            <a:r>
              <a:rPr lang="ja-JP" altLang="en-US" sz="2000" spc="-100" dirty="0" smtClean="0"/>
              <a:t>○　</a:t>
            </a:r>
            <a:r>
              <a:rPr lang="ja-JP" altLang="en-US" sz="2000" spc="-100" dirty="0"/>
              <a:t>事業</a:t>
            </a:r>
            <a:r>
              <a:rPr lang="ja-JP" altLang="en-US" sz="2000" spc="-100" dirty="0" smtClean="0"/>
              <a:t>の継続に必要な場合を除き、</a:t>
            </a:r>
            <a:r>
              <a:rPr lang="en-US" altLang="ja-JP" sz="2000" spc="-100" dirty="0" smtClean="0"/>
              <a:t>20</a:t>
            </a:r>
            <a:r>
              <a:rPr lang="ja-JP" altLang="en-US" sz="2000" spc="-100" dirty="0" smtClean="0"/>
              <a:t>時以降の勤務を抑制すること</a:t>
            </a:r>
            <a:endParaRPr lang="en-US" altLang="ja-JP" sz="2000" spc="-100" dirty="0" smtClean="0"/>
          </a:p>
          <a:p>
            <a:pPr>
              <a:lnSpc>
                <a:spcPts val="3700"/>
              </a:lnSpc>
              <a:defRPr/>
            </a:pPr>
            <a:r>
              <a:rPr lang="ja-JP" altLang="en-US" sz="2000" spc="-100" dirty="0" smtClean="0"/>
              <a:t>○　屋外照明（防犯対策上、必要なもの等を除く）の夜間消灯を行うこと</a:t>
            </a:r>
            <a:r>
              <a:rPr lang="ja-JP" altLang="en-US" sz="1400" spc="-100" dirty="0" smtClean="0"/>
              <a:t>（法に基づかない協力要請）</a:t>
            </a:r>
            <a:endParaRPr lang="en-US" altLang="ja-JP" sz="1400" spc="-100" dirty="0" smtClean="0"/>
          </a:p>
          <a:p>
            <a:pPr>
              <a:lnSpc>
                <a:spcPts val="3700"/>
              </a:lnSpc>
              <a:defRPr/>
            </a:pPr>
            <a:r>
              <a:rPr lang="ja-JP" altLang="en-US" sz="2000" spc="-100" dirty="0" smtClean="0"/>
              <a:t>○　業種別ガイドラインを遵守すること</a:t>
            </a:r>
            <a:endParaRPr lang="en-US" altLang="ja-JP" sz="2000" spc="-100" dirty="0" smtClean="0"/>
          </a:p>
        </p:txBody>
      </p:sp>
      <p:sp>
        <p:nvSpPr>
          <p:cNvPr id="15" name="テキスト ボックス 14"/>
          <p:cNvSpPr txBox="1"/>
          <p:nvPr/>
        </p:nvSpPr>
        <p:spPr>
          <a:xfrm>
            <a:off x="251090" y="568471"/>
            <a:ext cx="11069867" cy="682238"/>
          </a:xfrm>
          <a:prstGeom prst="rect">
            <a:avLst/>
          </a:prstGeom>
          <a:noFill/>
          <a:ln w="19050">
            <a:noFill/>
          </a:ln>
        </p:spPr>
        <p:txBody>
          <a:bodyPr wrap="square" rtlCol="0">
            <a:spAutoFit/>
          </a:bodyPr>
          <a:lstStyle/>
          <a:p>
            <a:pPr>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lang="ja-JP" altLang="en-US" sz="2400" b="1" u="sng" dirty="0">
                <a:latin typeface="游ゴシック" panose="020F0502020204030204"/>
                <a:ea typeface="游ゴシック" panose="020B0400000000000000" pitchFamily="50" charset="-128"/>
              </a:rPr>
              <a:t>経済界</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9" name="正方形/長方形 18"/>
          <p:cNvSpPr/>
          <p:nvPr/>
        </p:nvSpPr>
        <p:spPr>
          <a:xfrm>
            <a:off x="251090" y="1139501"/>
            <a:ext cx="11560074" cy="238930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Tree>
    <p:extLst>
      <p:ext uri="{BB962C8B-B14F-4D97-AF65-F5344CB8AC3E}">
        <p14:creationId xmlns:p14="http://schemas.microsoft.com/office/powerpoint/2010/main" val="7237521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a:xfrm>
            <a:off x="9448800" y="6516856"/>
            <a:ext cx="2743200" cy="365125"/>
          </a:xfrm>
        </p:spPr>
        <p:txBody>
          <a:bodyPr/>
          <a:lstStyle/>
          <a:p>
            <a:fld id="{38329C25-BD09-4AEE-90D6-E5269A43C3B5}" type="slidenum">
              <a:rPr kumimoji="1" lang="ja-JP" altLang="en-US" sz="2000" smtClean="0">
                <a:solidFill>
                  <a:schemeClr val="tx1"/>
                </a:solidFill>
              </a:rPr>
              <a:t>4</a:t>
            </a:fld>
            <a:endParaRPr kumimoji="1" lang="ja-JP" altLang="en-US" sz="2000" dirty="0">
              <a:solidFill>
                <a:schemeClr val="tx1"/>
              </a:solidFill>
            </a:endParaRPr>
          </a:p>
        </p:txBody>
      </p:sp>
      <p:sp>
        <p:nvSpPr>
          <p:cNvPr id="19" name="テキスト ボックス 18"/>
          <p:cNvSpPr txBox="1"/>
          <p:nvPr/>
        </p:nvSpPr>
        <p:spPr>
          <a:xfrm>
            <a:off x="209768" y="416985"/>
            <a:ext cx="8614918" cy="461665"/>
          </a:xfrm>
          <a:prstGeom prst="rect">
            <a:avLst/>
          </a:prstGeom>
          <a:noFill/>
          <a:ln w="19050">
            <a:noFill/>
          </a:ln>
        </p:spPr>
        <p:txBody>
          <a:bodyPr wrap="square" rtlCol="0">
            <a:spAutoFit/>
          </a:bodyPr>
          <a:lstStyle/>
          <a:p>
            <a:r>
              <a:rPr lang="ja-JP" altLang="en-US" sz="2400" b="1" dirty="0" smtClean="0"/>
              <a:t>●</a:t>
            </a:r>
            <a:r>
              <a:rPr lang="ja-JP" altLang="en-US" sz="2400" b="1" u="sng" dirty="0" smtClean="0"/>
              <a:t>イベントの開催について</a:t>
            </a:r>
            <a:r>
              <a:rPr lang="ja-JP" altLang="en-US" b="1" u="sng" dirty="0" smtClean="0"/>
              <a:t>（府主催（共催）のイベントを含む）</a:t>
            </a:r>
            <a:endParaRPr kumimoji="1" lang="ja-JP" altLang="en-US" sz="1600" u="sng" dirty="0"/>
          </a:p>
        </p:txBody>
      </p:sp>
      <p:sp>
        <p:nvSpPr>
          <p:cNvPr id="20" name="テキスト ボックス 19"/>
          <p:cNvSpPr txBox="1"/>
          <p:nvPr/>
        </p:nvSpPr>
        <p:spPr>
          <a:xfrm>
            <a:off x="300635" y="1339825"/>
            <a:ext cx="11297915" cy="356123"/>
          </a:xfrm>
          <a:prstGeom prst="rect">
            <a:avLst/>
          </a:prstGeom>
          <a:noFill/>
          <a:ln w="19050">
            <a:noFill/>
          </a:ln>
        </p:spPr>
        <p:txBody>
          <a:bodyPr wrap="square" rtlCol="0">
            <a:spAutoFit/>
          </a:bodyPr>
          <a:lstStyle/>
          <a:p>
            <a:pPr marL="342900" indent="-342900">
              <a:lnSpc>
                <a:spcPts val="2000"/>
              </a:lnSpc>
              <a:buFont typeface="Wingdings" panose="05000000000000000000" pitchFamily="2" charset="2"/>
              <a:buChar char="Ø"/>
            </a:pPr>
            <a:r>
              <a:rPr lang="ja-JP" altLang="en-US" sz="2000" b="1" u="sng" dirty="0"/>
              <a:t>主催者に対し</a:t>
            </a:r>
            <a:r>
              <a:rPr lang="ja-JP" altLang="en-US" sz="2000" b="1" u="sng" dirty="0" smtClean="0"/>
              <a:t>、以下の開催制限を要請</a:t>
            </a:r>
            <a:endParaRPr lang="en-US" altLang="ja-JP" sz="2000" b="1" u="sng" dirty="0"/>
          </a:p>
        </p:txBody>
      </p:sp>
      <p:sp>
        <p:nvSpPr>
          <p:cNvPr id="2" name="正方形/長方形 1"/>
          <p:cNvSpPr/>
          <p:nvPr/>
        </p:nvSpPr>
        <p:spPr>
          <a:xfrm>
            <a:off x="454484" y="902798"/>
            <a:ext cx="3682418" cy="387286"/>
          </a:xfrm>
          <a:prstGeom prst="rect">
            <a:avLst/>
          </a:prstGeom>
        </p:spPr>
        <p:txBody>
          <a:bodyPr wrap="none">
            <a:spAutoFit/>
          </a:bodyPr>
          <a:lstStyle/>
          <a:p>
            <a:pPr lvl="0">
              <a:lnSpc>
                <a:spcPts val="2300"/>
              </a:lnSpc>
              <a:defRPr/>
            </a:pPr>
            <a:r>
              <a:rPr lang="ja-JP" altLang="en-US" b="1" dirty="0" smtClean="0"/>
              <a:t>（特措法第</a:t>
            </a:r>
            <a:r>
              <a:rPr lang="en-US" altLang="ja-JP" b="1" dirty="0" smtClean="0"/>
              <a:t>24</a:t>
            </a:r>
            <a:r>
              <a:rPr lang="ja-JP" altLang="en-US" b="1" dirty="0" smtClean="0"/>
              <a:t>条第９項に基づく）</a:t>
            </a:r>
            <a:endParaRPr lang="ja-JP" altLang="en-US" b="1" u="sng" dirty="0"/>
          </a:p>
        </p:txBody>
      </p:sp>
      <p:sp>
        <p:nvSpPr>
          <p:cNvPr id="11" name="テキスト ボックス 10"/>
          <p:cNvSpPr txBox="1"/>
          <p:nvPr/>
        </p:nvSpPr>
        <p:spPr>
          <a:xfrm>
            <a:off x="300635" y="1765741"/>
            <a:ext cx="11500833" cy="5016758"/>
          </a:xfrm>
          <a:prstGeom prst="rect">
            <a:avLst/>
          </a:prstGeom>
          <a:noFill/>
          <a:ln w="19050">
            <a:solidFill>
              <a:schemeClr val="tx1"/>
            </a:solidFill>
          </a:ln>
        </p:spPr>
        <p:txBody>
          <a:bodyPr wrap="square" rtlCol="0">
            <a:spAutoFit/>
          </a:bodyPr>
          <a:lstStyle/>
          <a:p>
            <a:endParaRPr lang="en-US" altLang="ja-JP" dirty="0" smtClean="0"/>
          </a:p>
          <a:p>
            <a:endParaRPr kumimoji="1" lang="en-US" altLang="ja-JP" b="1" u="sng" dirty="0" smtClean="0"/>
          </a:p>
          <a:p>
            <a:endParaRPr lang="en-US" altLang="ja-JP" b="1" u="sng" dirty="0"/>
          </a:p>
          <a:p>
            <a:endParaRPr kumimoji="1" lang="en-US" altLang="ja-JP" b="1" u="sng" dirty="0" smtClean="0"/>
          </a:p>
          <a:p>
            <a:pPr>
              <a:lnSpc>
                <a:spcPts val="1800"/>
              </a:lnSpc>
            </a:pPr>
            <a:endParaRPr lang="en-US" altLang="ja-JP" b="1" u="sng" dirty="0"/>
          </a:p>
          <a:p>
            <a:pPr>
              <a:lnSpc>
                <a:spcPts val="2100"/>
              </a:lnSpc>
            </a:pPr>
            <a:r>
              <a:rPr kumimoji="1" lang="ja-JP" altLang="en-US" sz="1600" b="1" dirty="0" smtClean="0"/>
              <a:t>　　</a:t>
            </a:r>
            <a:r>
              <a:rPr kumimoji="1" lang="en-US" altLang="ja-JP" sz="1600" b="1" dirty="0" smtClean="0"/>
              <a:t>※</a:t>
            </a:r>
            <a:r>
              <a:rPr kumimoji="1" lang="ja-JP" altLang="en-US" sz="1600" b="1" dirty="0" smtClean="0"/>
              <a:t>１　収容率と人数上限でどちらか小さい方を限度（両方の条件を満たす必要）</a:t>
            </a:r>
            <a:endParaRPr kumimoji="1" lang="en-US" altLang="ja-JP" sz="1600" b="1" dirty="0" smtClean="0"/>
          </a:p>
          <a:p>
            <a:pPr>
              <a:lnSpc>
                <a:spcPts val="2100"/>
              </a:lnSpc>
            </a:pPr>
            <a:r>
              <a:rPr lang="ja-JP" altLang="en-US" sz="1600" b="1" dirty="0"/>
              <a:t>　</a:t>
            </a:r>
            <a:r>
              <a:rPr lang="ja-JP" altLang="en-US" sz="1600" b="1" dirty="0" smtClean="0"/>
              <a:t>　　　　収容定員が設定されていない場合は、十分な人と人との距離（１ｍ）を確保できること</a:t>
            </a:r>
            <a:endParaRPr lang="en-US" altLang="ja-JP" sz="1600" b="1" dirty="0" smtClean="0"/>
          </a:p>
          <a:p>
            <a:pPr>
              <a:lnSpc>
                <a:spcPts val="2100"/>
              </a:lnSpc>
            </a:pPr>
            <a:r>
              <a:rPr lang="ja-JP" altLang="en-US" sz="1600" b="1" dirty="0"/>
              <a:t>　　</a:t>
            </a:r>
            <a:r>
              <a:rPr lang="en-US" altLang="ja-JP" sz="1600" b="1" dirty="0"/>
              <a:t>※</a:t>
            </a:r>
            <a:r>
              <a:rPr lang="ja-JP" altLang="en-US" sz="1600" b="1" dirty="0"/>
              <a:t>２　飲食の提供は</a:t>
            </a:r>
            <a:r>
              <a:rPr lang="en-US" altLang="ja-JP" sz="1600" b="1" dirty="0"/>
              <a:t>20</a:t>
            </a:r>
            <a:r>
              <a:rPr lang="ja-JP" altLang="en-US" sz="1600" b="1" dirty="0"/>
              <a:t>時まで　　　</a:t>
            </a:r>
            <a:endParaRPr lang="en-US" altLang="ja-JP" sz="1600" b="1" dirty="0"/>
          </a:p>
          <a:p>
            <a:pPr>
              <a:lnSpc>
                <a:spcPts val="2100"/>
              </a:lnSpc>
            </a:pPr>
            <a:r>
              <a:rPr lang="ja-JP" altLang="en-US" sz="1600" b="1" dirty="0" smtClean="0"/>
              <a:t>　　</a:t>
            </a:r>
            <a:r>
              <a:rPr lang="en-US" altLang="ja-JP" sz="1600" b="1" dirty="0" smtClean="0"/>
              <a:t>※</a:t>
            </a:r>
            <a:r>
              <a:rPr lang="ja-JP" altLang="en-US" sz="1600" b="1" dirty="0"/>
              <a:t>３</a:t>
            </a:r>
            <a:r>
              <a:rPr lang="ja-JP" altLang="en-US" sz="1600" b="1" dirty="0" smtClean="0"/>
              <a:t>　業務上必要なもの等は除く（以下は具体例）</a:t>
            </a:r>
            <a:endParaRPr lang="en-US" altLang="ja-JP" sz="1600" b="1" dirty="0" smtClean="0"/>
          </a:p>
          <a:p>
            <a:pPr>
              <a:lnSpc>
                <a:spcPts val="2100"/>
              </a:lnSpc>
            </a:pPr>
            <a:r>
              <a:rPr kumimoji="1" lang="ja-JP" altLang="en-US" sz="1600" b="1" dirty="0" smtClean="0"/>
              <a:t>　　　　　　✓　各種国家試験、資格試験</a:t>
            </a:r>
            <a:endParaRPr kumimoji="1" lang="en-US" altLang="ja-JP" sz="1600" b="1" dirty="0" smtClean="0"/>
          </a:p>
          <a:p>
            <a:pPr>
              <a:lnSpc>
                <a:spcPts val="2100"/>
              </a:lnSpc>
            </a:pPr>
            <a:r>
              <a:rPr lang="ja-JP" altLang="en-US" sz="1600" b="1" dirty="0" smtClean="0"/>
              <a:t>　　　　　　✓　業務上必要かつオンライン化や日程変更が困難な説明会、会議、研修、学会等</a:t>
            </a:r>
            <a:endParaRPr lang="en-US" altLang="ja-JP" sz="1600" b="1" dirty="0" smtClean="0"/>
          </a:p>
          <a:p>
            <a:r>
              <a:rPr lang="ja-JP" altLang="en-US" dirty="0" smtClean="0"/>
              <a:t>　　</a:t>
            </a:r>
            <a:endParaRPr lang="en-US" altLang="ja-JP" dirty="0" smtClean="0"/>
          </a:p>
          <a:p>
            <a:pPr>
              <a:lnSpc>
                <a:spcPts val="2200"/>
              </a:lnSpc>
            </a:pPr>
            <a:r>
              <a:rPr lang="ja-JP" altLang="en-US" dirty="0" smtClean="0"/>
              <a:t>　</a:t>
            </a:r>
            <a:r>
              <a:rPr lang="ja-JP" altLang="en-US" sz="1600" b="1" dirty="0" smtClean="0"/>
              <a:t>（イベントを開催する場合の要請内容）</a:t>
            </a:r>
            <a:endParaRPr lang="en-US" altLang="ja-JP" sz="1600" b="1" dirty="0" smtClean="0"/>
          </a:p>
          <a:p>
            <a:pPr>
              <a:lnSpc>
                <a:spcPts val="2200"/>
              </a:lnSpc>
            </a:pPr>
            <a:r>
              <a:rPr lang="ja-JP" altLang="en-US" sz="1600" dirty="0"/>
              <a:t>　</a:t>
            </a:r>
            <a:r>
              <a:rPr lang="ja-JP" altLang="en-US" sz="1600" b="1" dirty="0" smtClean="0"/>
              <a:t>◆　業種別ガイドラインの遵守の徹底とともに、催物前後の「三つの密」及び飲食を回避するための方策を徹底。</a:t>
            </a:r>
            <a:endParaRPr lang="en-US" altLang="ja-JP" sz="1600" b="1" dirty="0" smtClean="0"/>
          </a:p>
          <a:p>
            <a:pPr>
              <a:lnSpc>
                <a:spcPts val="2200"/>
              </a:lnSpc>
            </a:pPr>
            <a:r>
              <a:rPr lang="ja-JP" altLang="en-US" sz="1600" b="1" dirty="0"/>
              <a:t>　</a:t>
            </a:r>
            <a:r>
              <a:rPr lang="ja-JP" altLang="en-US" sz="1600" b="1" dirty="0" smtClean="0"/>
              <a:t>　参加者の直行・直帰を確保するための周知・呼びかけ等を徹底。</a:t>
            </a:r>
            <a:endParaRPr lang="en-US" altLang="ja-JP" sz="1600" b="1" dirty="0" smtClean="0"/>
          </a:p>
          <a:p>
            <a:pPr>
              <a:lnSpc>
                <a:spcPts val="2200"/>
              </a:lnSpc>
            </a:pPr>
            <a:r>
              <a:rPr lang="ja-JP" altLang="en-US" sz="1600" b="1" dirty="0"/>
              <a:t>　</a:t>
            </a:r>
            <a:r>
              <a:rPr lang="ja-JP" altLang="en-US" sz="1600" b="1" dirty="0" smtClean="0"/>
              <a:t>◆　国の接触確認アプリ「</a:t>
            </a:r>
            <a:r>
              <a:rPr lang="en-US" altLang="ja-JP" sz="1600" b="1" dirty="0" smtClean="0"/>
              <a:t>COCOA</a:t>
            </a:r>
            <a:r>
              <a:rPr lang="ja-JP" altLang="en-US" sz="1600" b="1" dirty="0" smtClean="0"/>
              <a:t>」、大阪コロナ追跡システムの導入、又は名簿作成などの追跡対策の徹底</a:t>
            </a:r>
            <a:endParaRPr lang="en-US" altLang="ja-JP" sz="1600" b="1" dirty="0" smtClean="0"/>
          </a:p>
          <a:p>
            <a:pPr>
              <a:lnSpc>
                <a:spcPts val="2200"/>
              </a:lnSpc>
            </a:pPr>
            <a:r>
              <a:rPr lang="ja-JP" altLang="en-US" sz="1600" b="1" dirty="0"/>
              <a:t>　</a:t>
            </a:r>
            <a:r>
              <a:rPr lang="ja-JP" altLang="en-US" sz="1600" b="1" dirty="0" smtClean="0"/>
              <a:t>◆　全国的な移動を伴うイベント又は参加者が</a:t>
            </a:r>
            <a:r>
              <a:rPr lang="en-US" altLang="ja-JP" sz="1600" b="1" dirty="0" smtClean="0"/>
              <a:t>1,000</a:t>
            </a:r>
            <a:r>
              <a:rPr lang="ja-JP" altLang="en-US" sz="1600" b="1" dirty="0" smtClean="0"/>
              <a:t>人を超えるようなイベントを開催する際は、そのイベントの開催要件　</a:t>
            </a:r>
            <a:endParaRPr lang="en-US" altLang="ja-JP" sz="1600" b="1" dirty="0" smtClean="0"/>
          </a:p>
          <a:p>
            <a:pPr>
              <a:lnSpc>
                <a:spcPts val="2200"/>
              </a:lnSpc>
            </a:pPr>
            <a:r>
              <a:rPr lang="ja-JP" altLang="en-US" sz="1600" b="1" dirty="0" smtClean="0"/>
              <a:t>　　等について、大阪府に事前に相談すること</a:t>
            </a:r>
            <a:endParaRPr lang="en-US" altLang="ja-JP" sz="1600" dirty="0"/>
          </a:p>
        </p:txBody>
      </p:sp>
      <p:graphicFrame>
        <p:nvGraphicFramePr>
          <p:cNvPr id="3" name="表 2"/>
          <p:cNvGraphicFramePr>
            <a:graphicFrameLocks noGrp="1"/>
          </p:cNvGraphicFramePr>
          <p:nvPr>
            <p:extLst>
              <p:ext uri="{D42A27DB-BD31-4B8C-83A1-F6EECF244321}">
                <p14:modId xmlns:p14="http://schemas.microsoft.com/office/powerpoint/2010/main" val="159428496"/>
              </p:ext>
            </p:extLst>
          </p:nvPr>
        </p:nvGraphicFramePr>
        <p:xfrm>
          <a:off x="454484" y="1865223"/>
          <a:ext cx="11193134" cy="1181705"/>
        </p:xfrm>
        <a:graphic>
          <a:graphicData uri="http://schemas.openxmlformats.org/drawingml/2006/table">
            <a:tbl>
              <a:tblPr firstRow="1" bandRow="1">
                <a:tableStyleId>{5940675A-B579-460E-94D1-54222C63F5DA}</a:tableStyleId>
              </a:tblPr>
              <a:tblGrid>
                <a:gridCol w="2137615">
                  <a:extLst>
                    <a:ext uri="{9D8B030D-6E8A-4147-A177-3AD203B41FA5}">
                      <a16:colId xmlns:a16="http://schemas.microsoft.com/office/drawing/2014/main" val="566185295"/>
                    </a:ext>
                  </a:extLst>
                </a:gridCol>
                <a:gridCol w="9055519">
                  <a:extLst>
                    <a:ext uri="{9D8B030D-6E8A-4147-A177-3AD203B41FA5}">
                      <a16:colId xmlns:a16="http://schemas.microsoft.com/office/drawing/2014/main" val="2785472387"/>
                    </a:ext>
                  </a:extLst>
                </a:gridCol>
              </a:tblGrid>
              <a:tr h="615648">
                <a:tc>
                  <a:txBody>
                    <a:bodyPr/>
                    <a:lstStyle/>
                    <a:p>
                      <a:pPr algn="ctr"/>
                      <a:r>
                        <a:rPr kumimoji="1" lang="ja-JP" altLang="en-US" b="1" dirty="0" smtClean="0">
                          <a:solidFill>
                            <a:schemeClr val="tx1"/>
                          </a:solidFill>
                        </a:rPr>
                        <a:t>平日（月～金）</a:t>
                      </a:r>
                      <a:endParaRPr kumimoji="1" lang="ja-JP" altLang="en-US" b="1" dirty="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a:r>
                        <a:rPr kumimoji="1" lang="en-US" altLang="ja-JP" b="1" dirty="0" smtClean="0">
                          <a:solidFill>
                            <a:schemeClr val="tx1"/>
                          </a:solidFill>
                        </a:rPr>
                        <a:t>【</a:t>
                      </a:r>
                      <a:r>
                        <a:rPr kumimoji="1" lang="ja-JP" altLang="en-US" b="1" dirty="0" smtClean="0">
                          <a:solidFill>
                            <a:schemeClr val="tx1"/>
                          </a:solidFill>
                        </a:rPr>
                        <a:t>収容率</a:t>
                      </a:r>
                      <a:r>
                        <a:rPr kumimoji="1" lang="en-US" altLang="ja-JP" sz="1400" b="1" dirty="0" smtClean="0">
                          <a:solidFill>
                            <a:schemeClr val="tx1"/>
                          </a:solidFill>
                        </a:rPr>
                        <a:t>※</a:t>
                      </a:r>
                      <a:r>
                        <a:rPr kumimoji="1" lang="ja-JP" altLang="en-US" sz="1400" b="1" dirty="0" smtClean="0">
                          <a:solidFill>
                            <a:schemeClr val="tx1"/>
                          </a:solidFill>
                        </a:rPr>
                        <a:t>１</a:t>
                      </a:r>
                      <a:r>
                        <a:rPr kumimoji="1" lang="en-US" altLang="ja-JP" b="1" dirty="0" smtClean="0">
                          <a:solidFill>
                            <a:schemeClr val="tx1"/>
                          </a:solidFill>
                        </a:rPr>
                        <a:t>】50</a:t>
                      </a:r>
                      <a:r>
                        <a:rPr kumimoji="1" lang="ja-JP" altLang="en-US" b="1" dirty="0" smtClean="0">
                          <a:solidFill>
                            <a:schemeClr val="tx1"/>
                          </a:solidFill>
                        </a:rPr>
                        <a:t>％以内かつ</a:t>
                      </a:r>
                      <a:r>
                        <a:rPr kumimoji="1" lang="en-US" altLang="ja-JP" b="1" dirty="0" smtClean="0">
                          <a:solidFill>
                            <a:schemeClr val="tx1"/>
                          </a:solidFill>
                        </a:rPr>
                        <a:t>【</a:t>
                      </a:r>
                      <a:r>
                        <a:rPr kumimoji="1" lang="ja-JP" altLang="en-US" b="1" dirty="0" smtClean="0">
                          <a:solidFill>
                            <a:schemeClr val="tx1"/>
                          </a:solidFill>
                        </a:rPr>
                        <a:t>人数上限</a:t>
                      </a:r>
                      <a:r>
                        <a:rPr kumimoji="1" lang="en-US" altLang="ja-JP" sz="1400" b="1" dirty="0" smtClean="0">
                          <a:solidFill>
                            <a:schemeClr val="tx1"/>
                          </a:solidFill>
                        </a:rPr>
                        <a:t>※</a:t>
                      </a:r>
                      <a:r>
                        <a:rPr kumimoji="1" lang="ja-JP" altLang="en-US" sz="1400" b="1" dirty="0" smtClean="0">
                          <a:solidFill>
                            <a:schemeClr val="tx1"/>
                          </a:solidFill>
                        </a:rPr>
                        <a:t>１</a:t>
                      </a:r>
                      <a:r>
                        <a:rPr kumimoji="1" lang="en-US" altLang="ja-JP" b="1" dirty="0" smtClean="0">
                          <a:solidFill>
                            <a:schemeClr val="tx1"/>
                          </a:solidFill>
                        </a:rPr>
                        <a:t>】5,000</a:t>
                      </a:r>
                      <a:r>
                        <a:rPr kumimoji="1" lang="ja-JP" altLang="en-US" b="1" dirty="0" smtClean="0">
                          <a:solidFill>
                            <a:schemeClr val="tx1"/>
                          </a:solidFill>
                        </a:rPr>
                        <a:t>人、</a:t>
                      </a:r>
                      <a:r>
                        <a:rPr kumimoji="1" lang="en-US" altLang="ja-JP" b="1" dirty="0" smtClean="0">
                          <a:solidFill>
                            <a:schemeClr val="tx1"/>
                          </a:solidFill>
                        </a:rPr>
                        <a:t>【</a:t>
                      </a:r>
                      <a:r>
                        <a:rPr kumimoji="1" lang="ja-JP" altLang="en-US" b="1" dirty="0" smtClean="0">
                          <a:solidFill>
                            <a:schemeClr val="tx1"/>
                          </a:solidFill>
                        </a:rPr>
                        <a:t>営業時間短縮</a:t>
                      </a:r>
                      <a:r>
                        <a:rPr kumimoji="1" lang="en-US" altLang="ja-JP" b="1" dirty="0" smtClean="0">
                          <a:solidFill>
                            <a:schemeClr val="tx1"/>
                          </a:solidFill>
                        </a:rPr>
                        <a:t>】21</a:t>
                      </a:r>
                      <a:r>
                        <a:rPr kumimoji="1" lang="ja-JP" altLang="en-US" b="1" dirty="0" smtClean="0">
                          <a:solidFill>
                            <a:schemeClr val="tx1"/>
                          </a:solidFill>
                        </a:rPr>
                        <a:t>時まで</a:t>
                      </a:r>
                      <a:r>
                        <a:rPr kumimoji="1" lang="en-US" altLang="ja-JP" sz="1400" b="1" dirty="0" smtClean="0">
                          <a:solidFill>
                            <a:schemeClr val="tx1"/>
                          </a:solidFill>
                        </a:rPr>
                        <a:t>※</a:t>
                      </a:r>
                      <a:r>
                        <a:rPr kumimoji="1" lang="ja-JP" altLang="en-US" sz="1400" b="1" dirty="0" smtClean="0">
                          <a:solidFill>
                            <a:schemeClr val="tx1"/>
                          </a:solidFill>
                        </a:rPr>
                        <a:t>２</a:t>
                      </a:r>
                      <a:endParaRPr kumimoji="1" lang="ja-JP" altLang="en-US" b="1" dirty="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extLst>
                  <a:ext uri="{0D108BD9-81ED-4DB2-BD59-A6C34878D82A}">
                    <a16:rowId xmlns:a16="http://schemas.microsoft.com/office/drawing/2014/main" val="2737311495"/>
                  </a:ext>
                </a:extLst>
              </a:tr>
              <a:tr h="566057">
                <a:tc>
                  <a:txBody>
                    <a:bodyPr/>
                    <a:lstStyle/>
                    <a:p>
                      <a:pPr algn="ctr"/>
                      <a:r>
                        <a:rPr kumimoji="1" lang="ja-JP" altLang="en-US" b="1" dirty="0" smtClean="0">
                          <a:solidFill>
                            <a:schemeClr val="tx1"/>
                          </a:solidFill>
                        </a:rPr>
                        <a:t>休日（土・日）</a:t>
                      </a:r>
                      <a:endParaRPr kumimoji="1" lang="ja-JP" altLang="en-US" b="1" dirty="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1" dirty="0" smtClean="0">
                          <a:solidFill>
                            <a:schemeClr val="tx1"/>
                          </a:solidFill>
                        </a:rPr>
                        <a:t>無観客・オンライン配信等での開催</a:t>
                      </a:r>
                      <a:r>
                        <a:rPr kumimoji="1" lang="ja-JP" altLang="en-US" sz="1400" b="1" dirty="0" smtClean="0">
                          <a:solidFill>
                            <a:schemeClr val="tx1"/>
                          </a:solidFill>
                        </a:rPr>
                        <a:t>（規模や場所に関わらず全てのイベント</a:t>
                      </a:r>
                      <a:r>
                        <a:rPr kumimoji="1" lang="en-US" altLang="ja-JP" sz="1400" b="1" dirty="0" smtClean="0">
                          <a:solidFill>
                            <a:schemeClr val="tx1"/>
                          </a:solidFill>
                        </a:rPr>
                        <a:t>※</a:t>
                      </a:r>
                      <a:r>
                        <a:rPr kumimoji="1" lang="ja-JP" altLang="en-US" sz="1400" b="1" dirty="0" smtClean="0">
                          <a:solidFill>
                            <a:schemeClr val="tx1"/>
                          </a:solidFill>
                        </a:rPr>
                        <a:t>３）</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extLst>
                  <a:ext uri="{0D108BD9-81ED-4DB2-BD59-A6C34878D82A}">
                    <a16:rowId xmlns:a16="http://schemas.microsoft.com/office/drawing/2014/main" val="3071823150"/>
                  </a:ext>
                </a:extLst>
              </a:tr>
            </a:tbl>
          </a:graphicData>
        </a:graphic>
      </p:graphicFrame>
    </p:spTree>
    <p:extLst>
      <p:ext uri="{BB962C8B-B14F-4D97-AF65-F5344CB8AC3E}">
        <p14:creationId xmlns:p14="http://schemas.microsoft.com/office/powerpoint/2010/main" val="6891817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223640" y="24425"/>
            <a:ext cx="3419446"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dirty="0" smtClean="0"/>
              <a:t>　　</a:t>
            </a:r>
            <a:r>
              <a:rPr lang="ja-JP" altLang="en-US" sz="2400" b="1" dirty="0" smtClean="0"/>
              <a:t>　　</a:t>
            </a:r>
            <a:endParaRPr kumimoji="1" lang="ja-JP" altLang="en-US" sz="2400" b="1" dirty="0"/>
          </a:p>
        </p:txBody>
      </p:sp>
      <p:sp>
        <p:nvSpPr>
          <p:cNvPr id="9" name="正方形/長方形 8"/>
          <p:cNvSpPr/>
          <p:nvPr/>
        </p:nvSpPr>
        <p:spPr>
          <a:xfrm>
            <a:off x="2927639" y="504912"/>
            <a:ext cx="3682418" cy="387286"/>
          </a:xfrm>
          <a:prstGeom prst="rect">
            <a:avLst/>
          </a:prstGeom>
        </p:spPr>
        <p:txBody>
          <a:bodyPr wrap="none">
            <a:spAutoFit/>
          </a:bodyPr>
          <a:lstStyle/>
          <a:p>
            <a:pPr lvl="0">
              <a:lnSpc>
                <a:spcPts val="2300"/>
              </a:lnSpc>
              <a:defRPr/>
            </a:pPr>
            <a:r>
              <a:rPr lang="ja-JP" altLang="en-US" b="1" dirty="0"/>
              <a:t>（特措</a:t>
            </a:r>
            <a:r>
              <a:rPr lang="ja-JP" altLang="en-US" b="1" dirty="0" smtClean="0"/>
              <a:t>法第</a:t>
            </a:r>
            <a:r>
              <a:rPr lang="en-US" altLang="ja-JP" b="1" dirty="0"/>
              <a:t>45</a:t>
            </a:r>
            <a:r>
              <a:rPr lang="ja-JP" altLang="en-US" b="1" dirty="0" smtClean="0"/>
              <a:t>条第２項に基づく</a:t>
            </a:r>
            <a:r>
              <a:rPr lang="ja-JP" altLang="en-US" b="1" dirty="0"/>
              <a:t>）</a:t>
            </a:r>
            <a:endParaRPr lang="ja-JP" altLang="en-US" b="1" u="sng" dirty="0"/>
          </a:p>
        </p:txBody>
      </p:sp>
      <p:sp>
        <p:nvSpPr>
          <p:cNvPr id="3" name="テキスト ボックス 2"/>
          <p:cNvSpPr txBox="1"/>
          <p:nvPr/>
        </p:nvSpPr>
        <p:spPr>
          <a:xfrm>
            <a:off x="493081" y="467723"/>
            <a:ext cx="3439886" cy="461665"/>
          </a:xfrm>
          <a:prstGeom prst="rect">
            <a:avLst/>
          </a:prstGeom>
          <a:noFill/>
        </p:spPr>
        <p:txBody>
          <a:bodyPr wrap="square" rtlCol="0">
            <a:spAutoFit/>
          </a:bodyPr>
          <a:lstStyle/>
          <a:p>
            <a:r>
              <a:rPr kumimoji="1" lang="ja-JP" altLang="en-US" sz="2400" b="1" dirty="0" smtClean="0"/>
              <a:t>飲食店等への要請</a:t>
            </a:r>
            <a:endParaRPr kumimoji="1" lang="ja-JP" altLang="en-US" sz="2400" b="1" dirty="0"/>
          </a:p>
        </p:txBody>
      </p:sp>
      <p:graphicFrame>
        <p:nvGraphicFramePr>
          <p:cNvPr id="11" name="表 10"/>
          <p:cNvGraphicFramePr>
            <a:graphicFrameLocks noGrp="1"/>
          </p:cNvGraphicFramePr>
          <p:nvPr>
            <p:extLst>
              <p:ext uri="{D42A27DB-BD31-4B8C-83A1-F6EECF244321}">
                <p14:modId xmlns:p14="http://schemas.microsoft.com/office/powerpoint/2010/main" val="1040195648"/>
              </p:ext>
            </p:extLst>
          </p:nvPr>
        </p:nvGraphicFramePr>
        <p:xfrm>
          <a:off x="415807" y="929388"/>
          <a:ext cx="11587302" cy="2631440"/>
        </p:xfrm>
        <a:graphic>
          <a:graphicData uri="http://schemas.openxmlformats.org/drawingml/2006/table">
            <a:tbl>
              <a:tblPr firstRow="1" bandRow="1">
                <a:tableStyleId>{5940675A-B579-460E-94D1-54222C63F5DA}</a:tableStyleId>
              </a:tblPr>
              <a:tblGrid>
                <a:gridCol w="1353473">
                  <a:extLst>
                    <a:ext uri="{9D8B030D-6E8A-4147-A177-3AD203B41FA5}">
                      <a16:colId xmlns:a16="http://schemas.microsoft.com/office/drawing/2014/main" val="4145441939"/>
                    </a:ext>
                  </a:extLst>
                </a:gridCol>
                <a:gridCol w="5820052">
                  <a:extLst>
                    <a:ext uri="{9D8B030D-6E8A-4147-A177-3AD203B41FA5}">
                      <a16:colId xmlns:a16="http://schemas.microsoft.com/office/drawing/2014/main" val="1129165588"/>
                    </a:ext>
                  </a:extLst>
                </a:gridCol>
                <a:gridCol w="2914308">
                  <a:extLst>
                    <a:ext uri="{9D8B030D-6E8A-4147-A177-3AD203B41FA5}">
                      <a16:colId xmlns:a16="http://schemas.microsoft.com/office/drawing/2014/main" val="1383574540"/>
                    </a:ext>
                  </a:extLst>
                </a:gridCol>
                <a:gridCol w="1499469">
                  <a:extLst>
                    <a:ext uri="{9D8B030D-6E8A-4147-A177-3AD203B41FA5}">
                      <a16:colId xmlns:a16="http://schemas.microsoft.com/office/drawing/2014/main" val="2135128828"/>
                    </a:ext>
                  </a:extLst>
                </a:gridCol>
              </a:tblGrid>
              <a:tr h="350201">
                <a:tc>
                  <a:txBody>
                    <a:bodyPr/>
                    <a:lstStyle/>
                    <a:p>
                      <a:pPr algn="ctr"/>
                      <a:r>
                        <a:rPr kumimoji="1" lang="ja-JP" altLang="en-US" sz="1800" b="1" dirty="0" smtClean="0"/>
                        <a:t>施設の種類</a:t>
                      </a:r>
                      <a:endParaRPr kumimoji="1" lang="ja-JP" altLang="en-US" sz="1800" b="1" dirty="0"/>
                    </a:p>
                  </a:txBody>
                  <a:tcPr anchor="ctr">
                    <a:solidFill>
                      <a:schemeClr val="accent2">
                        <a:lumMod val="60000"/>
                        <a:lumOff val="40000"/>
                      </a:schemeClr>
                    </a:solidFill>
                  </a:tcPr>
                </a:tc>
                <a:tc gridSpan="2">
                  <a:txBody>
                    <a:bodyPr/>
                    <a:lstStyle/>
                    <a:p>
                      <a:pPr algn="ctr"/>
                      <a:r>
                        <a:rPr kumimoji="1" lang="ja-JP" altLang="en-US" sz="1800" b="1" dirty="0" smtClean="0"/>
                        <a:t>内　訳</a:t>
                      </a:r>
                      <a:endParaRPr kumimoji="1" lang="ja-JP" altLang="en-US" sz="1800" b="1" dirty="0"/>
                    </a:p>
                  </a:txBody>
                  <a:tcPr anchor="ctr">
                    <a:solidFill>
                      <a:schemeClr val="accent2">
                        <a:lumMod val="60000"/>
                        <a:lumOff val="40000"/>
                      </a:schemeClr>
                    </a:solidFill>
                  </a:tcPr>
                </a:tc>
                <a:tc hMerge="1">
                  <a:txBody>
                    <a:bodyPr/>
                    <a:lstStyle/>
                    <a:p>
                      <a:endParaRPr kumimoji="1" lang="ja-JP" altLang="en-US"/>
                    </a:p>
                  </a:txBody>
                  <a:tcPr/>
                </a:tc>
                <a:tc>
                  <a:txBody>
                    <a:bodyPr/>
                    <a:lstStyle/>
                    <a:p>
                      <a:pPr algn="ctr"/>
                      <a:r>
                        <a:rPr kumimoji="1" lang="ja-JP" altLang="en-US" sz="1800" b="1" dirty="0" smtClean="0"/>
                        <a:t>要請内容</a:t>
                      </a:r>
                      <a:endParaRPr kumimoji="1" lang="ja-JP" altLang="en-US" sz="1800" b="1" dirty="0"/>
                    </a:p>
                  </a:txBody>
                  <a:tcPr anchor="ctr">
                    <a:solidFill>
                      <a:schemeClr val="accent2">
                        <a:lumMod val="60000"/>
                        <a:lumOff val="40000"/>
                      </a:schemeClr>
                    </a:solidFill>
                  </a:tcPr>
                </a:tc>
                <a:extLst>
                  <a:ext uri="{0D108BD9-81ED-4DB2-BD59-A6C34878D82A}">
                    <a16:rowId xmlns:a16="http://schemas.microsoft.com/office/drawing/2014/main" val="3155963503"/>
                  </a:ext>
                </a:extLst>
              </a:tr>
              <a:tr h="1055406">
                <a:tc rowSpan="2">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1" dirty="0" smtClean="0"/>
                        <a:t>飲食店等</a:t>
                      </a:r>
                    </a:p>
                    <a:p>
                      <a:pPr marL="72000">
                        <a:spcBef>
                          <a:spcPts val="600"/>
                        </a:spcBef>
                      </a:pPr>
                      <a:endParaRPr kumimoji="1" lang="ja-JP" altLang="en-US" sz="1600" dirty="0"/>
                    </a:p>
                  </a:txBody>
                  <a:tcPr/>
                </a:tc>
                <a:tc rowSpan="2">
                  <a:txBody>
                    <a:bodyPr/>
                    <a:lstStyle/>
                    <a:p>
                      <a:pPr marL="0" marR="0" lvl="0" indent="0" algn="l" defTabSz="914400" rtl="0" eaLnBrk="1" fontAlgn="auto" latinLnBrk="0" hangingPunct="1">
                        <a:lnSpc>
                          <a:spcPts val="1800"/>
                        </a:lnSpc>
                        <a:spcBef>
                          <a:spcPts val="0"/>
                        </a:spcBef>
                        <a:spcAft>
                          <a:spcPts val="0"/>
                        </a:spcAft>
                        <a:buClrTx/>
                        <a:buSzTx/>
                        <a:buFontTx/>
                        <a:buNone/>
                        <a:tabLst/>
                        <a:defRPr/>
                      </a:pPr>
                      <a:r>
                        <a:rPr kumimoji="1" lang="en-US" altLang="ja-JP" sz="1600" b="1" dirty="0" smtClean="0"/>
                        <a:t>【</a:t>
                      </a:r>
                      <a:r>
                        <a:rPr kumimoji="1" lang="ja-JP" altLang="en-US" sz="1600" b="1" dirty="0" smtClean="0"/>
                        <a:t>飲食店</a:t>
                      </a:r>
                      <a:r>
                        <a:rPr kumimoji="1" lang="en-US" altLang="ja-JP" sz="1600" b="1" dirty="0" smtClean="0"/>
                        <a:t>】</a:t>
                      </a: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600" dirty="0" smtClean="0"/>
                        <a:t>飲食店（居酒屋を含む）、喫茶店等（宅配・テイクアウトサービスを除く）</a:t>
                      </a:r>
                    </a:p>
                    <a:p>
                      <a:pPr marL="0" marR="0" lvl="0" indent="0" algn="l" defTabSz="914400" rtl="0" eaLnBrk="1" fontAlgn="auto" latinLnBrk="0" hangingPunct="1">
                        <a:lnSpc>
                          <a:spcPts val="1800"/>
                        </a:lnSpc>
                        <a:spcBef>
                          <a:spcPts val="0"/>
                        </a:spcBef>
                        <a:spcAft>
                          <a:spcPts val="0"/>
                        </a:spcAft>
                        <a:buClrTx/>
                        <a:buSzTx/>
                        <a:buFontTx/>
                        <a:buNone/>
                        <a:tabLst/>
                        <a:defRPr/>
                      </a:pPr>
                      <a:r>
                        <a:rPr kumimoji="1" lang="en-US" altLang="ja-JP" sz="1600" b="1" dirty="0" smtClean="0"/>
                        <a:t>【</a:t>
                      </a:r>
                      <a:r>
                        <a:rPr kumimoji="1" lang="ja-JP" altLang="en-US" sz="1600" b="1" dirty="0" smtClean="0"/>
                        <a:t>遊興施設</a:t>
                      </a:r>
                      <a:r>
                        <a:rPr kumimoji="1" lang="en-US" altLang="ja-JP" sz="1600" b="1" dirty="0" smtClean="0"/>
                        <a:t>】</a:t>
                      </a:r>
                      <a:endParaRPr kumimoji="1" lang="en-US" altLang="ja-JP" sz="1600" b="1" u="sng" spc="-70" baseline="0" dirty="0" smtClean="0"/>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600" spc="-130" baseline="0" dirty="0" smtClean="0"/>
                        <a:t>キャバレー、ナイトクラブ、インターネットカフェ・マンガ喫茶</a:t>
                      </a:r>
                      <a:r>
                        <a:rPr kumimoji="1" lang="en-US" altLang="ja-JP" sz="1600" spc="-130" baseline="0" dirty="0" smtClean="0"/>
                        <a:t>※</a:t>
                      </a:r>
                      <a:r>
                        <a:rPr kumimoji="1" lang="ja-JP" altLang="en-US" sz="1600" spc="-130" baseline="0" dirty="0" smtClean="0"/>
                        <a:t>等で、食品衛生法の飲食店営業許可を受けている店舗</a:t>
                      </a:r>
                      <a:endParaRPr kumimoji="1" lang="en-US" altLang="ja-JP" sz="1600" spc="-130" baseline="0" dirty="0" smtClean="0"/>
                    </a:p>
                    <a:p>
                      <a:pPr marL="0" marR="0" lvl="0" indent="0" algn="l" defTabSz="914400" rtl="0" eaLnBrk="1" fontAlgn="auto" latinLnBrk="0" hangingPunct="1">
                        <a:lnSpc>
                          <a:spcPts val="1800"/>
                        </a:lnSpc>
                        <a:spcBef>
                          <a:spcPts val="0"/>
                        </a:spcBef>
                        <a:spcAft>
                          <a:spcPts val="0"/>
                        </a:spcAft>
                        <a:buClrTx/>
                        <a:buSzTx/>
                        <a:buFontTx/>
                        <a:buNone/>
                        <a:tabLst/>
                        <a:defRPr/>
                      </a:pPr>
                      <a:r>
                        <a:rPr kumimoji="1" lang="en-US" altLang="ja-JP" sz="1600" b="1" dirty="0" smtClean="0"/>
                        <a:t>【</a:t>
                      </a:r>
                      <a:r>
                        <a:rPr kumimoji="1" lang="ja-JP" altLang="en-US" sz="1600" b="1" dirty="0" smtClean="0"/>
                        <a:t>カラオケ</a:t>
                      </a:r>
                      <a:r>
                        <a:rPr kumimoji="1" lang="en-US" altLang="ja-JP" sz="1600" b="1" dirty="0" smtClean="0"/>
                        <a:t>】</a:t>
                      </a: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600" dirty="0" smtClean="0"/>
                        <a:t>カラオケ店</a:t>
                      </a:r>
                      <a:r>
                        <a:rPr kumimoji="1" lang="en-US" altLang="ja-JP" sz="1600" dirty="0" smtClean="0"/>
                        <a:t>(</a:t>
                      </a:r>
                      <a:r>
                        <a:rPr kumimoji="1" lang="ja-JP" altLang="en-US" sz="1600" dirty="0" smtClean="0"/>
                        <a:t>食品衛生法の飲食店営業許可を受けていない店舗を含む</a:t>
                      </a:r>
                      <a:r>
                        <a:rPr kumimoji="1" lang="en-US" altLang="ja-JP" sz="1600" dirty="0" smtClean="0"/>
                        <a:t>)</a:t>
                      </a:r>
                      <a:endParaRPr kumimoji="1" lang="en-US" altLang="ja-JP" sz="1600" dirty="0" smtClean="0">
                        <a:solidFill>
                          <a:schemeClr val="tx1"/>
                        </a:solidFill>
                      </a:endParaRPr>
                    </a:p>
                  </a:txBody>
                  <a:tcPr/>
                </a:tc>
                <a:tc>
                  <a:txBody>
                    <a:bodyPr/>
                    <a:lstStyle/>
                    <a:p>
                      <a:pPr marL="72000" marR="0" lvl="0" indent="0" algn="l" defTabSz="914400" rtl="0" eaLnBrk="1" fontAlgn="auto" latinLnBrk="0" hangingPunct="1">
                        <a:lnSpc>
                          <a:spcPts val="1900"/>
                        </a:lnSpc>
                        <a:spcBef>
                          <a:spcPts val="600"/>
                        </a:spcBef>
                        <a:spcAft>
                          <a:spcPts val="0"/>
                        </a:spcAft>
                        <a:buClrTx/>
                        <a:buSzTx/>
                        <a:buFontTx/>
                        <a:buNone/>
                        <a:tabLst/>
                        <a:defRPr/>
                      </a:pPr>
                      <a:r>
                        <a:rPr kumimoji="1" lang="ja-JP" altLang="en-US" sz="1600" dirty="0" smtClean="0"/>
                        <a:t>酒類提供</a:t>
                      </a:r>
                      <a:r>
                        <a:rPr kumimoji="1" lang="en-US" altLang="ja-JP" sz="1600" u="none" spc="-70" baseline="0" dirty="0" smtClean="0"/>
                        <a:t>(</a:t>
                      </a:r>
                      <a:r>
                        <a:rPr kumimoji="1" lang="ja-JP" altLang="en-US" sz="1600" u="none" spc="-70" baseline="0" dirty="0" smtClean="0"/>
                        <a:t>利用者による酒類の店内持ち込みの場合を含む）</a:t>
                      </a:r>
                      <a:r>
                        <a:rPr kumimoji="1" lang="ja-JP" altLang="en-US" sz="1600" dirty="0" smtClean="0"/>
                        <a:t>又はカラオケ設備提供を</a:t>
                      </a:r>
                      <a:endParaRPr kumimoji="1" lang="en-US" altLang="ja-JP" sz="1600" dirty="0" smtClean="0"/>
                    </a:p>
                    <a:p>
                      <a:pPr marL="72000" marR="0" lvl="0" indent="0" algn="l" defTabSz="914400" rtl="0" eaLnBrk="1" fontAlgn="auto" latinLnBrk="0" hangingPunct="1">
                        <a:lnSpc>
                          <a:spcPts val="1900"/>
                        </a:lnSpc>
                        <a:spcBef>
                          <a:spcPts val="600"/>
                        </a:spcBef>
                        <a:spcAft>
                          <a:spcPts val="0"/>
                        </a:spcAft>
                        <a:buClrTx/>
                        <a:buSzTx/>
                        <a:buFontTx/>
                        <a:buNone/>
                        <a:tabLst/>
                        <a:defRPr/>
                      </a:pPr>
                      <a:r>
                        <a:rPr kumimoji="1" lang="ja-JP" altLang="en-US" sz="2000" b="1" u="sng" dirty="0" smtClean="0"/>
                        <a:t>する場合</a:t>
                      </a:r>
                      <a:endParaRPr kumimoji="1" lang="en-US" altLang="ja-JP" sz="2000" b="1" u="sng" dirty="0" smtClean="0">
                        <a:solidFill>
                          <a:schemeClr val="tx1"/>
                        </a:solidFill>
                      </a:endParaRPr>
                    </a:p>
                  </a:txBody>
                  <a:tcPr anchor="ctr"/>
                </a:tc>
                <a:tc>
                  <a:txBody>
                    <a:bodyPr/>
                    <a:lstStyle/>
                    <a:p>
                      <a:pPr marL="72000">
                        <a:spcBef>
                          <a:spcPts val="600"/>
                        </a:spcBef>
                      </a:pPr>
                      <a:r>
                        <a:rPr kumimoji="1" lang="ja-JP" altLang="en-US" sz="1600" b="0" dirty="0" smtClean="0"/>
                        <a:t>施設の休止</a:t>
                      </a:r>
                      <a:endParaRPr kumimoji="1" lang="en-US" altLang="ja-JP" sz="1600" b="0" dirty="0" smtClean="0">
                        <a:solidFill>
                          <a:schemeClr val="tx1"/>
                        </a:solidFill>
                      </a:endParaRPr>
                    </a:p>
                  </a:txBody>
                  <a:tcPr anchor="ctr"/>
                </a:tc>
                <a:extLst>
                  <a:ext uri="{0D108BD9-81ED-4DB2-BD59-A6C34878D82A}">
                    <a16:rowId xmlns:a16="http://schemas.microsoft.com/office/drawing/2014/main" val="2931348977"/>
                  </a:ext>
                </a:extLst>
              </a:tr>
              <a:tr h="1112020">
                <a:tc vMerge="1">
                  <a:txBody>
                    <a:bodyPr/>
                    <a:lstStyle/>
                    <a:p>
                      <a:endParaRPr kumimoji="1" lang="ja-JP" altLang="en-US"/>
                    </a:p>
                  </a:txBody>
                  <a:tcPr/>
                </a:tc>
                <a:tc vMerge="1">
                  <a:txBody>
                    <a:bodyPr/>
                    <a:lstStyle/>
                    <a:p>
                      <a:endParaRPr kumimoji="1" lang="ja-JP" altLang="en-US"/>
                    </a:p>
                  </a:txBody>
                  <a:tcPr/>
                </a:tc>
                <a:tc>
                  <a:txBody>
                    <a:bodyPr/>
                    <a:lstStyle/>
                    <a:p>
                      <a:pPr marL="72000" marR="0" lvl="0" indent="0" algn="l" defTabSz="914400" rtl="0" eaLnBrk="1" fontAlgn="auto" latinLnBrk="0" hangingPunct="1">
                        <a:lnSpc>
                          <a:spcPts val="1900"/>
                        </a:lnSpc>
                        <a:spcBef>
                          <a:spcPts val="600"/>
                        </a:spcBef>
                        <a:spcAft>
                          <a:spcPts val="0"/>
                        </a:spcAft>
                        <a:buClrTx/>
                        <a:buSzTx/>
                        <a:buFontTx/>
                        <a:buNone/>
                        <a:tabLst/>
                        <a:defRPr/>
                      </a:pPr>
                      <a:r>
                        <a:rPr kumimoji="1" lang="ja-JP" altLang="en-US" sz="1600" dirty="0" smtClean="0"/>
                        <a:t>酒類提供</a:t>
                      </a:r>
                      <a:r>
                        <a:rPr kumimoji="1" lang="en-US" altLang="ja-JP" sz="1600" u="none" spc="-70" baseline="0" dirty="0" smtClean="0"/>
                        <a:t>(</a:t>
                      </a:r>
                      <a:r>
                        <a:rPr kumimoji="1" lang="ja-JP" altLang="en-US" sz="1600" u="none" spc="-70" baseline="0" dirty="0" smtClean="0"/>
                        <a:t>利用者による酒類の店内持ち込みの場合を含む）</a:t>
                      </a:r>
                      <a:r>
                        <a:rPr kumimoji="1" lang="ja-JP" altLang="en-US" sz="1600" dirty="0" smtClean="0"/>
                        <a:t>又はカラオケ設備提供を</a:t>
                      </a:r>
                      <a:endParaRPr kumimoji="1" lang="en-US" altLang="ja-JP" sz="1600" dirty="0" smtClean="0"/>
                    </a:p>
                    <a:p>
                      <a:pPr marL="72000" marR="0" lvl="0" indent="0" algn="l" defTabSz="914400" rtl="0" eaLnBrk="1" fontAlgn="auto" latinLnBrk="0" hangingPunct="1">
                        <a:lnSpc>
                          <a:spcPts val="1900"/>
                        </a:lnSpc>
                        <a:spcBef>
                          <a:spcPts val="600"/>
                        </a:spcBef>
                        <a:spcAft>
                          <a:spcPts val="0"/>
                        </a:spcAft>
                        <a:buClrTx/>
                        <a:buSzTx/>
                        <a:buFontTx/>
                        <a:buNone/>
                        <a:tabLst/>
                        <a:defRPr/>
                      </a:pPr>
                      <a:r>
                        <a:rPr kumimoji="1" lang="ja-JP" altLang="en-US" sz="2000" b="1" u="sng" dirty="0" smtClean="0"/>
                        <a:t>しない場合</a:t>
                      </a:r>
                      <a:endParaRPr kumimoji="1" lang="ja-JP" altLang="en-US" sz="2000" b="1" u="sng" dirty="0" smtClean="0">
                        <a:solidFill>
                          <a:schemeClr val="tx1"/>
                        </a:solidFill>
                      </a:endParaRPr>
                    </a:p>
                  </a:txBody>
                  <a:tcPr anchor="ctr"/>
                </a:tc>
                <a:tc>
                  <a:txBody>
                    <a:bodyPr/>
                    <a:lstStyle/>
                    <a:p>
                      <a:pPr marL="72000">
                        <a:spcBef>
                          <a:spcPts val="600"/>
                        </a:spcBef>
                      </a:pPr>
                      <a:r>
                        <a:rPr kumimoji="1" lang="ja-JP" altLang="en-US" sz="1600" b="0" spc="-100" baseline="0" dirty="0" smtClean="0"/>
                        <a:t>営業時間短縮</a:t>
                      </a:r>
                      <a:endParaRPr kumimoji="1" lang="en-US" altLang="ja-JP" sz="1600" b="0" spc="-100" baseline="0" dirty="0" smtClean="0"/>
                    </a:p>
                    <a:p>
                      <a:pPr marL="72000">
                        <a:spcBef>
                          <a:spcPts val="600"/>
                        </a:spcBef>
                      </a:pPr>
                      <a:r>
                        <a:rPr kumimoji="1" lang="en-US" altLang="ja-JP" sz="1600" b="0" dirty="0" smtClean="0"/>
                        <a:t>(20</a:t>
                      </a:r>
                      <a:r>
                        <a:rPr kumimoji="1" lang="ja-JP" altLang="en-US" sz="1600" b="0" dirty="0" smtClean="0"/>
                        <a:t>時まで</a:t>
                      </a:r>
                      <a:r>
                        <a:rPr kumimoji="1" lang="en-US" altLang="ja-JP" sz="1600" b="0" dirty="0" smtClean="0"/>
                        <a:t>)</a:t>
                      </a:r>
                      <a:endParaRPr kumimoji="1" lang="en-US" altLang="ja-JP" sz="1600" b="0" dirty="0" smtClean="0">
                        <a:solidFill>
                          <a:schemeClr val="tx1"/>
                        </a:solidFill>
                      </a:endParaRPr>
                    </a:p>
                  </a:txBody>
                  <a:tcPr anchor="ctr"/>
                </a:tc>
                <a:extLst>
                  <a:ext uri="{0D108BD9-81ED-4DB2-BD59-A6C34878D82A}">
                    <a16:rowId xmlns:a16="http://schemas.microsoft.com/office/drawing/2014/main" val="4070433625"/>
                  </a:ext>
                </a:extLst>
              </a:tr>
            </a:tbl>
          </a:graphicData>
        </a:graphic>
      </p:graphicFrame>
      <p:sp>
        <p:nvSpPr>
          <p:cNvPr id="12" name="正方形/長方形 11"/>
          <p:cNvSpPr/>
          <p:nvPr/>
        </p:nvSpPr>
        <p:spPr>
          <a:xfrm>
            <a:off x="333424" y="3684856"/>
            <a:ext cx="12134348" cy="584775"/>
          </a:xfrm>
          <a:prstGeom prst="rect">
            <a:avLst/>
          </a:prstGeom>
        </p:spPr>
        <p:txBody>
          <a:bodyPr wrap="square">
            <a:spAutoFit/>
          </a:bodyPr>
          <a:lstStyle/>
          <a:p>
            <a:pPr>
              <a:defRPr/>
            </a:pPr>
            <a:r>
              <a:rPr lang="en-US" altLang="ja-JP" sz="1600" dirty="0" smtClean="0"/>
              <a:t>※</a:t>
            </a:r>
            <a:r>
              <a:rPr lang="ja-JP" altLang="en-US" sz="1600" dirty="0" smtClean="0"/>
              <a:t>　インターネットカフェ・マンガ喫茶等、</a:t>
            </a:r>
            <a:r>
              <a:rPr lang="ja-JP" altLang="en-US" sz="1600" dirty="0"/>
              <a:t>夜間</a:t>
            </a:r>
            <a:r>
              <a:rPr lang="ja-JP" altLang="en-US" sz="1600" dirty="0" smtClean="0"/>
              <a:t>の長期滞在を目的とした利用が相当程度見込まれる施設は、営業時間短縮要請</a:t>
            </a:r>
            <a:endParaRPr lang="en-US" altLang="ja-JP" sz="1600" dirty="0" smtClean="0"/>
          </a:p>
          <a:p>
            <a:pPr>
              <a:defRPr/>
            </a:pPr>
            <a:r>
              <a:rPr lang="ja-JP" altLang="en-US" sz="1600" dirty="0"/>
              <a:t>　</a:t>
            </a:r>
            <a:r>
              <a:rPr lang="ja-JP" altLang="en-US" sz="1600" dirty="0" smtClean="0"/>
              <a:t>　の対象外。ただし、入場整理の実施や、酒類提供（利用者による持込みを含む）・カラオケ設備の使用の自粛を要請。</a:t>
            </a:r>
            <a:endParaRPr lang="en-US" altLang="ja-JP" sz="1600" dirty="0" smtClean="0"/>
          </a:p>
        </p:txBody>
      </p:sp>
      <p:sp>
        <p:nvSpPr>
          <p:cNvPr id="4" name="正方形/長方形 3"/>
          <p:cNvSpPr/>
          <p:nvPr/>
        </p:nvSpPr>
        <p:spPr>
          <a:xfrm>
            <a:off x="493081" y="4186154"/>
            <a:ext cx="11587302" cy="2541914"/>
          </a:xfrm>
          <a:prstGeom prst="rect">
            <a:avLst/>
          </a:prstGeom>
        </p:spPr>
        <p:txBody>
          <a:bodyPr wrap="square">
            <a:spAutoFit/>
          </a:bodyPr>
          <a:lstStyle/>
          <a:p>
            <a:pPr lvl="0">
              <a:lnSpc>
                <a:spcPts val="2400"/>
              </a:lnSpc>
              <a:defRPr/>
            </a:pPr>
            <a:r>
              <a:rPr lang="en-US" altLang="ja-JP" b="1" dirty="0" smtClean="0"/>
              <a:t>【</a:t>
            </a:r>
            <a:r>
              <a:rPr lang="ja-JP" altLang="en-US" b="1" dirty="0" smtClean="0"/>
              <a:t>営業にあたっての要請事項</a:t>
            </a:r>
            <a:r>
              <a:rPr lang="en-US" altLang="ja-JP" b="1" dirty="0" smtClean="0"/>
              <a:t>】</a:t>
            </a:r>
          </a:p>
          <a:p>
            <a:pPr lvl="0">
              <a:lnSpc>
                <a:spcPts val="2400"/>
              </a:lnSpc>
              <a:defRPr/>
            </a:pPr>
            <a:r>
              <a:rPr lang="ja-JP" altLang="en-US" u="sng" dirty="0" smtClean="0"/>
              <a:t>（</a:t>
            </a:r>
            <a:r>
              <a:rPr lang="ja-JP" altLang="en-US" u="sng" dirty="0"/>
              <a:t>特措法第</a:t>
            </a:r>
            <a:r>
              <a:rPr lang="en-US" altLang="ja-JP" u="sng" dirty="0"/>
              <a:t>45</a:t>
            </a:r>
            <a:r>
              <a:rPr lang="ja-JP" altLang="en-US" u="sng" dirty="0"/>
              <a:t>条第２項に基づくもの</a:t>
            </a:r>
            <a:r>
              <a:rPr lang="ja-JP" altLang="en-US" u="sng" dirty="0" smtClean="0"/>
              <a:t>）</a:t>
            </a:r>
            <a:endParaRPr lang="en-US" altLang="ja-JP" dirty="0">
              <a:solidFill>
                <a:srgbClr val="00B0F0"/>
              </a:solidFill>
            </a:endParaRPr>
          </a:p>
          <a:p>
            <a:pPr>
              <a:lnSpc>
                <a:spcPts val="2400"/>
              </a:lnSpc>
            </a:pPr>
            <a:r>
              <a:rPr lang="ja-JP" altLang="en-US" b="1" dirty="0" smtClean="0"/>
              <a:t>○</a:t>
            </a:r>
            <a:r>
              <a:rPr lang="ja-JP" altLang="en-US" b="1" dirty="0"/>
              <a:t>利用者へのマスク会食実施の周知及び正当な理由なく応じない利用者の入場</a:t>
            </a:r>
            <a:r>
              <a:rPr lang="ja-JP" altLang="en-US" b="1" dirty="0" smtClean="0"/>
              <a:t>禁止（</a:t>
            </a:r>
            <a:r>
              <a:rPr lang="ja-JP" altLang="en-US" b="1" dirty="0"/>
              <a:t>退場を含む）</a:t>
            </a:r>
            <a:endParaRPr lang="en-US" altLang="ja-JP" b="1" dirty="0"/>
          </a:p>
          <a:p>
            <a:pPr lvl="0">
              <a:lnSpc>
                <a:spcPts val="2400"/>
              </a:lnSpc>
              <a:defRPr/>
            </a:pPr>
            <a:r>
              <a:rPr lang="ja-JP" altLang="en-US" b="1" dirty="0"/>
              <a:t>○アクリル板の設置等</a:t>
            </a:r>
          </a:p>
          <a:p>
            <a:pPr>
              <a:lnSpc>
                <a:spcPts val="2400"/>
              </a:lnSpc>
            </a:pPr>
            <a:r>
              <a:rPr lang="ja-JP" altLang="en-US" b="1" dirty="0"/>
              <a:t>○上記のほか、特措法施行令第</a:t>
            </a:r>
            <a:r>
              <a:rPr lang="en-US" altLang="ja-JP" b="1" dirty="0"/>
              <a:t>12</a:t>
            </a:r>
            <a:r>
              <a:rPr lang="ja-JP" altLang="en-US" b="1" dirty="0" smtClean="0"/>
              <a:t>条各号</a:t>
            </a:r>
            <a:r>
              <a:rPr lang="ja-JP" altLang="en-US" b="1" dirty="0"/>
              <a:t>に規定される</a:t>
            </a:r>
            <a:r>
              <a:rPr lang="ja-JP" altLang="en-US" b="1" dirty="0" smtClean="0"/>
              <a:t>措置（</a:t>
            </a:r>
            <a:r>
              <a:rPr lang="ja-JP" altLang="en-US" b="1" dirty="0"/>
              <a:t>従業員への検査勧奨、入場者の</a:t>
            </a:r>
            <a:r>
              <a:rPr lang="ja-JP" altLang="en-US" b="1" dirty="0" smtClean="0"/>
              <a:t>整理誘導、　</a:t>
            </a:r>
            <a:endParaRPr lang="en-US" altLang="ja-JP" b="1" dirty="0" smtClean="0"/>
          </a:p>
          <a:p>
            <a:pPr>
              <a:lnSpc>
                <a:spcPts val="2400"/>
              </a:lnSpc>
            </a:pPr>
            <a:r>
              <a:rPr lang="ja-JP" altLang="en-US" b="1" dirty="0" smtClean="0"/>
              <a:t>　発熱</a:t>
            </a:r>
            <a:r>
              <a:rPr lang="ja-JP" altLang="en-US" b="1" dirty="0"/>
              <a:t>等有症状者の入場禁止</a:t>
            </a:r>
            <a:r>
              <a:rPr lang="ja-JP" altLang="en-US" b="1" dirty="0" smtClean="0"/>
              <a:t>、手指</a:t>
            </a:r>
            <a:r>
              <a:rPr lang="ja-JP" altLang="en-US" b="1" dirty="0"/>
              <a:t>の消毒設備の設置</a:t>
            </a:r>
            <a:r>
              <a:rPr lang="ja-JP" altLang="en-US" b="1" dirty="0" smtClean="0"/>
              <a:t>、施設</a:t>
            </a:r>
            <a:r>
              <a:rPr lang="ja-JP" altLang="en-US" b="1" dirty="0"/>
              <a:t>の消毒、施設の換気）</a:t>
            </a:r>
            <a:endParaRPr lang="en-US" altLang="ja-JP" b="1" dirty="0"/>
          </a:p>
          <a:p>
            <a:pPr lvl="0">
              <a:lnSpc>
                <a:spcPts val="2400"/>
              </a:lnSpc>
              <a:defRPr/>
            </a:pPr>
            <a:r>
              <a:rPr lang="ja-JP" altLang="en-US" u="sng" dirty="0"/>
              <a:t>（特措法第</a:t>
            </a:r>
            <a:r>
              <a:rPr lang="en-US" altLang="ja-JP" u="sng" dirty="0"/>
              <a:t>24</a:t>
            </a:r>
            <a:r>
              <a:rPr lang="ja-JP" altLang="en-US" u="sng" dirty="0"/>
              <a:t>条第９項に基づくもの）　</a:t>
            </a:r>
            <a:endParaRPr lang="en-US" altLang="ja-JP" u="sng" dirty="0"/>
          </a:p>
          <a:p>
            <a:pPr lvl="0">
              <a:lnSpc>
                <a:spcPts val="2400"/>
              </a:lnSpc>
              <a:defRPr/>
            </a:pPr>
            <a:r>
              <a:rPr lang="ja-JP" altLang="en-US" b="1" dirty="0"/>
              <a:t>○ＣＯ２センサーの設置　</a:t>
            </a:r>
            <a:r>
              <a:rPr lang="ja-JP" altLang="en-US" b="1" dirty="0" smtClean="0"/>
              <a:t>　　○</a:t>
            </a:r>
            <a:r>
              <a:rPr lang="ja-JP" altLang="en-US" b="1" dirty="0"/>
              <a:t>業種別ガイドラインの遵守を</a:t>
            </a:r>
            <a:r>
              <a:rPr lang="ja-JP" altLang="en-US" b="1" dirty="0" smtClean="0"/>
              <a:t>徹底</a:t>
            </a:r>
            <a:endParaRPr lang="en-US" altLang="ja-JP" b="1" dirty="0" smtClean="0"/>
          </a:p>
        </p:txBody>
      </p:sp>
      <p:sp>
        <p:nvSpPr>
          <p:cNvPr id="5" name="テキスト ボックス 4"/>
          <p:cNvSpPr txBox="1"/>
          <p:nvPr/>
        </p:nvSpPr>
        <p:spPr>
          <a:xfrm>
            <a:off x="4517368" y="4290468"/>
            <a:ext cx="8168118" cy="338554"/>
          </a:xfrm>
          <a:prstGeom prst="rect">
            <a:avLst/>
          </a:prstGeom>
          <a:noFill/>
        </p:spPr>
        <p:txBody>
          <a:bodyPr wrap="square" rtlCol="0">
            <a:spAutoFit/>
          </a:bodyPr>
          <a:lstStyle/>
          <a:p>
            <a:r>
              <a:rPr kumimoji="1" lang="en-US" altLang="ja-JP" sz="1600" dirty="0" smtClean="0"/>
              <a:t>※</a:t>
            </a:r>
            <a:r>
              <a:rPr kumimoji="1" lang="ja-JP" altLang="en-US" sz="1600" dirty="0" smtClean="0"/>
              <a:t>　実施状況をホームページ等で広く周知すること（法に基づかない</a:t>
            </a:r>
            <a:r>
              <a:rPr lang="ja-JP" altLang="en-US" sz="1600" dirty="0"/>
              <a:t>働</a:t>
            </a:r>
            <a:r>
              <a:rPr lang="ja-JP" altLang="en-US" sz="1600" dirty="0" smtClean="0"/>
              <a:t>きかけ</a:t>
            </a:r>
            <a:r>
              <a:rPr kumimoji="1" lang="ja-JP" altLang="en-US" sz="1600" dirty="0" smtClean="0"/>
              <a:t>）</a:t>
            </a:r>
            <a:endParaRPr kumimoji="1" lang="ja-JP" altLang="en-US" sz="1600" dirty="0"/>
          </a:p>
        </p:txBody>
      </p:sp>
    </p:spTree>
    <p:extLst>
      <p:ext uri="{BB962C8B-B14F-4D97-AF65-F5344CB8AC3E}">
        <p14:creationId xmlns:p14="http://schemas.microsoft.com/office/powerpoint/2010/main" val="33251466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334800702"/>
              </p:ext>
            </p:extLst>
          </p:nvPr>
        </p:nvGraphicFramePr>
        <p:xfrm>
          <a:off x="464457" y="1473217"/>
          <a:ext cx="11567886" cy="4436691"/>
        </p:xfrm>
        <a:graphic>
          <a:graphicData uri="http://schemas.openxmlformats.org/drawingml/2006/table">
            <a:tbl>
              <a:tblPr firstRow="1" bandRow="1">
                <a:tableStyleId>{5940675A-B579-460E-94D1-54222C63F5DA}</a:tableStyleId>
              </a:tblPr>
              <a:tblGrid>
                <a:gridCol w="2537823">
                  <a:extLst>
                    <a:ext uri="{9D8B030D-6E8A-4147-A177-3AD203B41FA5}">
                      <a16:colId xmlns:a16="http://schemas.microsoft.com/office/drawing/2014/main" val="4145441939"/>
                    </a:ext>
                  </a:extLst>
                </a:gridCol>
                <a:gridCol w="5793990">
                  <a:extLst>
                    <a:ext uri="{9D8B030D-6E8A-4147-A177-3AD203B41FA5}">
                      <a16:colId xmlns:a16="http://schemas.microsoft.com/office/drawing/2014/main" val="1129165588"/>
                    </a:ext>
                  </a:extLst>
                </a:gridCol>
                <a:gridCol w="3236073">
                  <a:extLst>
                    <a:ext uri="{9D8B030D-6E8A-4147-A177-3AD203B41FA5}">
                      <a16:colId xmlns:a16="http://schemas.microsoft.com/office/drawing/2014/main" val="2135128828"/>
                    </a:ext>
                  </a:extLst>
                </a:gridCol>
              </a:tblGrid>
              <a:tr h="353521">
                <a:tc>
                  <a:txBody>
                    <a:bodyPr/>
                    <a:lstStyle/>
                    <a:p>
                      <a:pPr algn="ctr"/>
                      <a:r>
                        <a:rPr kumimoji="1" lang="ja-JP" altLang="en-US" sz="1800" b="1" dirty="0" smtClean="0"/>
                        <a:t>施設の種類</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内　訳</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要請内容</a:t>
                      </a:r>
                      <a:endParaRPr kumimoji="1" lang="ja-JP" altLang="en-US" sz="1800" b="1" dirty="0"/>
                    </a:p>
                  </a:txBody>
                  <a:tcPr anchor="ctr">
                    <a:solidFill>
                      <a:schemeClr val="accent2">
                        <a:lumMod val="60000"/>
                        <a:lumOff val="40000"/>
                      </a:schemeClr>
                    </a:solidFill>
                  </a:tcPr>
                </a:tc>
                <a:extLst>
                  <a:ext uri="{0D108BD9-81ED-4DB2-BD59-A6C34878D82A}">
                    <a16:rowId xmlns:a16="http://schemas.microsoft.com/office/drawing/2014/main" val="3155963503"/>
                  </a:ext>
                </a:extLst>
              </a:tr>
              <a:tr h="391886">
                <a:tc>
                  <a:txBody>
                    <a:bodyPr/>
                    <a:lstStyle/>
                    <a:p>
                      <a:pPr marL="72000">
                        <a:spcBef>
                          <a:spcPts val="600"/>
                        </a:spcBef>
                      </a:pPr>
                      <a:r>
                        <a:rPr lang="ja-JP" altLang="en-US" sz="1600" b="1" dirty="0" smtClean="0"/>
                        <a:t>社会福祉施設等</a:t>
                      </a:r>
                      <a:endParaRPr lang="ja-JP" altLang="en-US" sz="1600" b="1" dirty="0">
                        <a:solidFill>
                          <a:schemeClr val="tx1"/>
                        </a:solidFill>
                      </a:endParaRPr>
                    </a:p>
                  </a:txBody>
                  <a:tcPr anchor="ctr"/>
                </a:tc>
                <a:tc>
                  <a:txBody>
                    <a:bodyPr/>
                    <a:lstStyle/>
                    <a:p>
                      <a:pPr marL="72000">
                        <a:spcBef>
                          <a:spcPts val="600"/>
                        </a:spcBef>
                      </a:pPr>
                      <a:r>
                        <a:rPr lang="ja-JP" altLang="en-US" sz="1600" dirty="0" smtClean="0"/>
                        <a:t>保育所、介護老人福祉施設等</a:t>
                      </a:r>
                      <a:endParaRPr lang="ja-JP" altLang="en-US" sz="1600" dirty="0">
                        <a:solidFill>
                          <a:schemeClr val="tx1"/>
                        </a:solidFill>
                      </a:endParaRPr>
                    </a:p>
                  </a:txBody>
                  <a:tcPr anchor="ctr"/>
                </a:tc>
                <a:tc>
                  <a:txBody>
                    <a:bodyPr/>
                    <a:lstStyle/>
                    <a:p>
                      <a:pPr marL="0">
                        <a:spcBef>
                          <a:spcPts val="600"/>
                        </a:spcBef>
                      </a:pPr>
                      <a:r>
                        <a:rPr kumimoji="1" lang="ja-JP" altLang="en-US" sz="1600" dirty="0" smtClean="0"/>
                        <a:t>感染防止対策の徹底</a:t>
                      </a:r>
                      <a:endParaRPr kumimoji="1" lang="en-US" altLang="ja-JP" sz="1600" b="1" dirty="0" smtClean="0">
                        <a:solidFill>
                          <a:schemeClr val="tx1"/>
                        </a:solidFill>
                      </a:endParaRPr>
                    </a:p>
                  </a:txBody>
                  <a:tcPr anchor="ctr"/>
                </a:tc>
                <a:extLst>
                  <a:ext uri="{0D108BD9-81ED-4DB2-BD59-A6C34878D82A}">
                    <a16:rowId xmlns:a16="http://schemas.microsoft.com/office/drawing/2014/main" val="3924918849"/>
                  </a:ext>
                </a:extLst>
              </a:tr>
              <a:tr h="899160">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1" dirty="0" smtClean="0"/>
                        <a:t>学校、大学、学習塾等</a:t>
                      </a:r>
                      <a:endParaRPr kumimoji="1" lang="ja-JP" altLang="en-US" sz="1600" b="1" dirty="0" smtClean="0">
                        <a:solidFill>
                          <a:schemeClr val="tx1"/>
                        </a:solidFill>
                      </a:endParaRPr>
                    </a:p>
                  </a:txBody>
                  <a:tcPr anchor="ctr"/>
                </a:tc>
                <a:tc>
                  <a:txBody>
                    <a:bodyPr/>
                    <a:lstStyle/>
                    <a:p>
                      <a:pPr marL="72000">
                        <a:spcBef>
                          <a:spcPts val="600"/>
                        </a:spcBef>
                      </a:pPr>
                      <a:r>
                        <a:rPr kumimoji="1" lang="ja-JP" altLang="en-US" sz="1600" spc="0" baseline="0" dirty="0" smtClean="0"/>
                        <a:t>幼稚園、小学校、中学校、高等学校、特別支援学校、大学、専修学校、各種学校などの教育施設、自動車教習所、学習塾等</a:t>
                      </a:r>
                      <a:endParaRPr kumimoji="1" lang="en-US" altLang="ja-JP" sz="1600" spc="0" baseline="0" dirty="0" smtClean="0">
                        <a:solidFill>
                          <a:schemeClr val="tx1"/>
                        </a:solidFill>
                      </a:endParaRPr>
                    </a:p>
                  </a:txBody>
                  <a:tcPr anchor="ctr"/>
                </a:tc>
                <a:tc>
                  <a:txBody>
                    <a:bodyPr/>
                    <a:lstStyle/>
                    <a:p>
                      <a:r>
                        <a:rPr kumimoji="1" lang="ja-JP" altLang="en-US" sz="1600" dirty="0" smtClean="0"/>
                        <a:t>部活動の自粛</a:t>
                      </a:r>
                      <a:endParaRPr kumimoji="1" lang="en-US" altLang="ja-JP" sz="1600" dirty="0" smtClean="0"/>
                    </a:p>
                    <a:p>
                      <a:r>
                        <a:rPr kumimoji="1" lang="ja-JP" altLang="en-US" sz="1600" dirty="0" smtClean="0"/>
                        <a:t>オンラインの活用</a:t>
                      </a:r>
                      <a:endParaRPr kumimoji="1" lang="en-US" altLang="ja-JP" sz="1600" b="1" dirty="0" smtClean="0">
                        <a:solidFill>
                          <a:schemeClr val="tx1"/>
                        </a:solidFill>
                      </a:endParaRPr>
                    </a:p>
                  </a:txBody>
                  <a:tcPr anchor="ctr"/>
                </a:tc>
                <a:extLst>
                  <a:ext uri="{0D108BD9-81ED-4DB2-BD59-A6C34878D82A}">
                    <a16:rowId xmlns:a16="http://schemas.microsoft.com/office/drawing/2014/main" val="2071856547"/>
                  </a:ext>
                </a:extLst>
              </a:tr>
              <a:tr h="747856">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1" dirty="0" smtClean="0"/>
                        <a:t>図書館</a:t>
                      </a:r>
                      <a:endParaRPr kumimoji="1" lang="ja-JP" altLang="en-US" sz="1600" b="1" dirty="0" smtClean="0">
                        <a:solidFill>
                          <a:schemeClr val="tx1"/>
                        </a:solidFill>
                      </a:endParaRPr>
                    </a:p>
                  </a:txBody>
                  <a:tcPr anchor="ctr"/>
                </a:tc>
                <a:tc>
                  <a:txBody>
                    <a:bodyPr/>
                    <a:lstStyle/>
                    <a:p>
                      <a:pPr marL="72000">
                        <a:spcBef>
                          <a:spcPts val="600"/>
                        </a:spcBef>
                      </a:pPr>
                      <a:r>
                        <a:rPr kumimoji="1" lang="ja-JP" altLang="en-US" sz="1600" spc="0" baseline="0" dirty="0" smtClean="0"/>
                        <a:t>図書館</a:t>
                      </a:r>
                      <a:endParaRPr kumimoji="1" lang="en-US" altLang="ja-JP" sz="1600" spc="0" baseline="0" dirty="0" smtClean="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spc="0" baseline="0" dirty="0" smtClean="0"/>
                        <a:t>感染防止対策の徹底</a:t>
                      </a:r>
                      <a:endParaRPr kumimoji="1" lang="en-US" altLang="ja-JP" sz="1600" spc="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t>適切な入場整理</a:t>
                      </a:r>
                      <a:r>
                        <a:rPr kumimoji="1" lang="en-US" altLang="ja-JP" sz="1200" spc="-140" baseline="0" dirty="0" smtClean="0"/>
                        <a:t>(</a:t>
                      </a:r>
                      <a:r>
                        <a:rPr kumimoji="1" lang="ja-JP" altLang="en-US" sz="1200" spc="-140" baseline="0" dirty="0" smtClean="0"/>
                        <a:t>法に基づかない働きかけ</a:t>
                      </a:r>
                      <a:r>
                        <a:rPr kumimoji="1" lang="en-US" altLang="ja-JP" sz="1200" spc="-140" baseline="0" dirty="0" smtClean="0"/>
                        <a:t>)</a:t>
                      </a:r>
                      <a:endParaRPr kumimoji="1" lang="en-US" altLang="ja-JP" sz="1600" b="1" dirty="0" smtClean="0">
                        <a:solidFill>
                          <a:schemeClr val="tx1"/>
                        </a:solidFill>
                      </a:endParaRPr>
                    </a:p>
                  </a:txBody>
                  <a:tcPr anchor="ctr"/>
                </a:tc>
                <a:extLst>
                  <a:ext uri="{0D108BD9-81ED-4DB2-BD59-A6C34878D82A}">
                    <a16:rowId xmlns:a16="http://schemas.microsoft.com/office/drawing/2014/main" val="88530463"/>
                  </a:ext>
                </a:extLst>
              </a:tr>
              <a:tr h="784346">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1" dirty="0" smtClean="0"/>
                        <a:t>商業施設</a:t>
                      </a:r>
                      <a:endParaRPr kumimoji="1" lang="en-US" altLang="ja-JP" sz="1600" b="1" dirty="0" smtClean="0"/>
                    </a:p>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en-US" altLang="ja-JP" sz="1600" b="1" spc="-100" baseline="0" dirty="0" smtClean="0"/>
                        <a:t>(</a:t>
                      </a:r>
                      <a:r>
                        <a:rPr kumimoji="1" lang="ja-JP" altLang="en-US" sz="1600" b="1" spc="-100" baseline="0" dirty="0" smtClean="0"/>
                        <a:t>生活必需物資販売施設</a:t>
                      </a:r>
                      <a:r>
                        <a:rPr kumimoji="1" lang="en-US" altLang="ja-JP" sz="1600" b="1" spc="-100" baseline="0" dirty="0" smtClean="0"/>
                        <a:t>)</a:t>
                      </a:r>
                      <a:endParaRPr kumimoji="1" lang="en-US" altLang="ja-JP" sz="1600" b="1" spc="-100" baseline="0" dirty="0" smtClean="0">
                        <a:solidFill>
                          <a:schemeClr val="tx1"/>
                        </a:solidFill>
                      </a:endParaRPr>
                    </a:p>
                  </a:txBody>
                  <a:tcPr anchor="ctr"/>
                </a:tc>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dirty="0" smtClean="0"/>
                        <a:t>生活必需物資の小売関係（食品、医薬品、医療機器その他衛生用品、再生医療等製品、燃料等）の店舗</a:t>
                      </a:r>
                      <a:endParaRPr kumimoji="1" lang="en-US" altLang="ja-JP" sz="1600" b="0" dirty="0" smtClean="0">
                        <a:solidFill>
                          <a:schemeClr val="tx1"/>
                        </a:solidFill>
                      </a:endParaRPr>
                    </a:p>
                  </a:txBody>
                  <a:tcPr anchor="ctr"/>
                </a:tc>
                <a:tc>
                  <a:txBody>
                    <a:bodyPr/>
                    <a:lstStyle/>
                    <a:p>
                      <a:r>
                        <a:rPr kumimoji="1" lang="ja-JP" altLang="en-US" sz="1600" dirty="0" smtClean="0"/>
                        <a:t>感染防止対策の徹底</a:t>
                      </a:r>
                      <a:endParaRPr kumimoji="1" lang="ja-JP" altLang="en-US" sz="1600" b="1" dirty="0"/>
                    </a:p>
                  </a:txBody>
                  <a:tcPr anchor="ctr"/>
                </a:tc>
                <a:extLst>
                  <a:ext uri="{0D108BD9-81ED-4DB2-BD59-A6C34878D82A}">
                    <a16:rowId xmlns:a16="http://schemas.microsoft.com/office/drawing/2014/main" val="3792895736"/>
                  </a:ext>
                </a:extLst>
              </a:tr>
              <a:tr h="1247683">
                <a:tc>
                  <a:txBody>
                    <a:bodyPr/>
                    <a:lstStyle/>
                    <a:p>
                      <a:pPr marL="72000">
                        <a:spcBef>
                          <a:spcPts val="600"/>
                        </a:spcBef>
                      </a:pPr>
                      <a:r>
                        <a:rPr kumimoji="1" lang="ja-JP" altLang="en-US" sz="1600" b="1" dirty="0" smtClean="0"/>
                        <a:t>サービス業</a:t>
                      </a:r>
                      <a:endParaRPr kumimoji="1" lang="en-US" altLang="ja-JP" sz="1600" b="1" dirty="0" smtClean="0"/>
                    </a:p>
                    <a:p>
                      <a:pPr marL="72000">
                        <a:spcBef>
                          <a:spcPts val="600"/>
                        </a:spcBef>
                      </a:pPr>
                      <a:r>
                        <a:rPr kumimoji="1" lang="ja-JP" altLang="en-US" sz="1600" b="1" dirty="0" smtClean="0"/>
                        <a:t>（生活必需サービスを提供する店舗）</a:t>
                      </a:r>
                      <a:endParaRPr kumimoji="1" lang="ja-JP" altLang="en-US" sz="1600" b="1" dirty="0">
                        <a:solidFill>
                          <a:schemeClr val="tx1"/>
                        </a:solidFill>
                      </a:endParaRPr>
                    </a:p>
                  </a:txBody>
                  <a:tcPr anchor="ctr"/>
                </a:tc>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dirty="0" smtClean="0"/>
                        <a:t>生活必需サービス（理美容、銭湯、貸衣裳屋、不動産屋、質屋、獣医、クリーニング、冠婚葬祭、ごみ処理関係等）を営む店舗</a:t>
                      </a:r>
                      <a:endParaRPr kumimoji="1" lang="en-US" altLang="ja-JP" sz="1600" b="0" dirty="0" smtClean="0">
                        <a:solidFill>
                          <a:schemeClr val="tx1"/>
                        </a:solidFill>
                      </a:endParaRPr>
                    </a:p>
                  </a:txBody>
                  <a:tcPr anchor="ctr"/>
                </a:tc>
                <a:tc>
                  <a:txBody>
                    <a:bodyPr/>
                    <a:lstStyle/>
                    <a:p>
                      <a:pPr marL="0">
                        <a:lnSpc>
                          <a:spcPts val="1920"/>
                        </a:lnSpc>
                        <a:spcBef>
                          <a:spcPts val="0"/>
                        </a:spcBef>
                      </a:pPr>
                      <a:r>
                        <a:rPr kumimoji="1" lang="ja-JP" altLang="en-US" sz="1600" dirty="0" smtClean="0"/>
                        <a:t>適切な入場整理</a:t>
                      </a:r>
                      <a:endParaRPr kumimoji="1" lang="en-US" altLang="ja-JP" sz="1600" dirty="0" smtClean="0"/>
                    </a:p>
                    <a:p>
                      <a:pPr marL="0">
                        <a:lnSpc>
                          <a:spcPts val="1920"/>
                        </a:lnSpc>
                        <a:spcBef>
                          <a:spcPts val="0"/>
                        </a:spcBef>
                      </a:pPr>
                      <a:r>
                        <a:rPr kumimoji="1" lang="ja-JP" altLang="en-US" sz="1600" dirty="0" smtClean="0"/>
                        <a:t>酒類提供（</a:t>
                      </a:r>
                      <a:r>
                        <a:rPr kumimoji="1" lang="ja-JP" altLang="en-US" sz="1600" u="none" spc="-70" baseline="0" dirty="0" smtClean="0"/>
                        <a:t>利用者による持ち込みを含む）の自粛</a:t>
                      </a:r>
                      <a:endParaRPr kumimoji="1" lang="en-US" altLang="ja-JP" sz="1600" u="none" spc="-70" baseline="0" dirty="0" smtClean="0"/>
                    </a:p>
                    <a:p>
                      <a:pPr marL="0">
                        <a:lnSpc>
                          <a:spcPts val="1920"/>
                        </a:lnSpc>
                        <a:spcBef>
                          <a:spcPts val="0"/>
                        </a:spcBef>
                      </a:pPr>
                      <a:r>
                        <a:rPr kumimoji="1" lang="ja-JP" altLang="en-US" sz="1600" dirty="0" smtClean="0"/>
                        <a:t>カラオケ設備の使用自粛</a:t>
                      </a:r>
                      <a:endParaRPr kumimoji="1" lang="en-US" altLang="ja-JP" sz="1600" b="1" dirty="0" smtClean="0"/>
                    </a:p>
                  </a:txBody>
                  <a:tcPr anchor="ctr"/>
                </a:tc>
                <a:extLst>
                  <a:ext uri="{0D108BD9-81ED-4DB2-BD59-A6C34878D82A}">
                    <a16:rowId xmlns:a16="http://schemas.microsoft.com/office/drawing/2014/main" val="823138778"/>
                  </a:ext>
                </a:extLst>
              </a:tr>
            </a:tbl>
          </a:graphicData>
        </a:graphic>
      </p:graphicFrame>
      <p:sp>
        <p:nvSpPr>
          <p:cNvPr id="12" name="正方形/長方形 11"/>
          <p:cNvSpPr/>
          <p:nvPr/>
        </p:nvSpPr>
        <p:spPr>
          <a:xfrm>
            <a:off x="3629497" y="623609"/>
            <a:ext cx="3682418" cy="387286"/>
          </a:xfrm>
          <a:prstGeom prst="rect">
            <a:avLst/>
          </a:prstGeom>
        </p:spPr>
        <p:txBody>
          <a:bodyPr wrap="none">
            <a:spAutoFit/>
          </a:bodyPr>
          <a:lstStyle/>
          <a:p>
            <a:pPr lvl="0">
              <a:lnSpc>
                <a:spcPts val="2300"/>
              </a:lnSpc>
              <a:defRPr/>
            </a:pPr>
            <a:r>
              <a:rPr lang="ja-JP" altLang="en-US" b="1" dirty="0"/>
              <a:t>（特措</a:t>
            </a:r>
            <a:r>
              <a:rPr lang="ja-JP" altLang="en-US" b="1" dirty="0" smtClean="0"/>
              <a:t>法第</a:t>
            </a:r>
            <a:r>
              <a:rPr lang="en-US" altLang="ja-JP" b="1" dirty="0"/>
              <a:t>24</a:t>
            </a:r>
            <a:r>
              <a:rPr lang="ja-JP" altLang="en-US" b="1" dirty="0" smtClean="0"/>
              <a:t>条第９項に</a:t>
            </a:r>
            <a:r>
              <a:rPr lang="ja-JP" altLang="en-US" b="1" dirty="0"/>
              <a:t>基づく</a:t>
            </a:r>
            <a:r>
              <a:rPr lang="ja-JP" altLang="en-US" b="1" dirty="0" smtClean="0"/>
              <a:t>）</a:t>
            </a:r>
            <a:endParaRPr lang="ja-JP" altLang="en-US" b="1" u="sng" dirty="0"/>
          </a:p>
        </p:txBody>
      </p:sp>
      <p:sp>
        <p:nvSpPr>
          <p:cNvPr id="13" name="テキスト ボックス 12"/>
          <p:cNvSpPr txBox="1"/>
          <p:nvPr/>
        </p:nvSpPr>
        <p:spPr>
          <a:xfrm>
            <a:off x="664644" y="586420"/>
            <a:ext cx="3439886"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sp>
        <p:nvSpPr>
          <p:cNvPr id="14" name="テキスト ボックス 13"/>
          <p:cNvSpPr txBox="1"/>
          <p:nvPr/>
        </p:nvSpPr>
        <p:spPr>
          <a:xfrm>
            <a:off x="267183" y="993801"/>
            <a:ext cx="10152793" cy="461665"/>
          </a:xfrm>
          <a:prstGeom prst="rect">
            <a:avLst/>
          </a:prstGeom>
          <a:noFill/>
        </p:spPr>
        <p:txBody>
          <a:bodyPr wrap="square" rtlCol="0">
            <a:spAutoFit/>
          </a:bodyPr>
          <a:lstStyle/>
          <a:p>
            <a:r>
              <a:rPr lang="ja-JP" altLang="en-US" sz="2400" b="1" dirty="0" smtClean="0"/>
              <a:t>（１）休止要請をしない施設（政令第</a:t>
            </a:r>
            <a:r>
              <a:rPr lang="en-US" altLang="ja-JP" sz="2400" b="1" dirty="0" smtClean="0"/>
              <a:t>11</a:t>
            </a:r>
            <a:r>
              <a:rPr lang="ja-JP" altLang="en-US" sz="2400" b="1" dirty="0" smtClean="0"/>
              <a:t>条関連）</a:t>
            </a:r>
            <a:endParaRPr kumimoji="1" lang="ja-JP" altLang="en-US" sz="2000" b="1" dirty="0"/>
          </a:p>
        </p:txBody>
      </p:sp>
      <p:sp>
        <p:nvSpPr>
          <p:cNvPr id="15"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464457" y="6015733"/>
            <a:ext cx="11292114" cy="646331"/>
          </a:xfrm>
          <a:prstGeom prst="rect">
            <a:avLst/>
          </a:prstGeom>
          <a:noFill/>
        </p:spPr>
        <p:txBody>
          <a:bodyPr wrap="square" rtlCol="0">
            <a:spAutoFit/>
          </a:bodyPr>
          <a:lstStyle/>
          <a:p>
            <a:r>
              <a:rPr lang="en-US" altLang="ja-JP" b="1" dirty="0" smtClean="0"/>
              <a:t>※</a:t>
            </a:r>
            <a:r>
              <a:rPr lang="ja-JP" altLang="en-US" b="1" dirty="0" smtClean="0"/>
              <a:t>　上記以外に、医療施設、住宅・宿泊施設、交通機関、工場、金融機関・官公署等も休止要請の対象外</a:t>
            </a:r>
            <a:endParaRPr lang="en-US" altLang="ja-JP" b="1" dirty="0" smtClean="0"/>
          </a:p>
          <a:p>
            <a:r>
              <a:rPr kumimoji="1" lang="ja-JP" altLang="en-US" b="1" dirty="0"/>
              <a:t>　</a:t>
            </a:r>
            <a:r>
              <a:rPr kumimoji="1" lang="ja-JP" altLang="en-US" b="1" dirty="0" smtClean="0"/>
              <a:t>　（感染防止対策の徹底（業種別ガイドラインの遵守の徹底）を要請）</a:t>
            </a:r>
            <a:endParaRPr kumimoji="1" lang="ja-JP" altLang="en-US" b="1" dirty="0"/>
          </a:p>
        </p:txBody>
      </p:sp>
      <p:sp>
        <p:nvSpPr>
          <p:cNvPr id="18" name="テキスト ボックス 17"/>
          <p:cNvSpPr txBox="1"/>
          <p:nvPr/>
        </p:nvSpPr>
        <p:spPr>
          <a:xfrm>
            <a:off x="267183" y="152581"/>
            <a:ext cx="7193160"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2426695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49654" y="29028"/>
            <a:ext cx="5294802"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dirty="0"/>
              <a:t>　</a:t>
            </a:r>
            <a:r>
              <a:rPr lang="ja-JP" altLang="en-US" dirty="0" smtClean="0"/>
              <a:t>　　</a:t>
            </a:r>
            <a:r>
              <a:rPr lang="ja-JP" altLang="en-US" sz="2400" b="1" dirty="0" smtClean="0"/>
              <a:t>　　</a:t>
            </a:r>
            <a:endParaRPr kumimoji="1" lang="ja-JP" altLang="en-US" sz="2400" b="1" dirty="0"/>
          </a:p>
        </p:txBody>
      </p:sp>
      <p:sp>
        <p:nvSpPr>
          <p:cNvPr id="8" name="正方形/長方形 7"/>
          <p:cNvSpPr/>
          <p:nvPr/>
        </p:nvSpPr>
        <p:spPr>
          <a:xfrm>
            <a:off x="3460105" y="460562"/>
            <a:ext cx="3682418" cy="387286"/>
          </a:xfrm>
          <a:prstGeom prst="rect">
            <a:avLst/>
          </a:prstGeom>
        </p:spPr>
        <p:txBody>
          <a:bodyPr wrap="none">
            <a:spAutoFit/>
          </a:bodyPr>
          <a:lstStyle/>
          <a:p>
            <a:pPr lvl="0">
              <a:lnSpc>
                <a:spcPts val="2300"/>
              </a:lnSpc>
              <a:defRPr/>
            </a:pPr>
            <a:r>
              <a:rPr lang="ja-JP" altLang="en-US" b="1" dirty="0"/>
              <a:t>（特措</a:t>
            </a:r>
            <a:r>
              <a:rPr lang="ja-JP" altLang="en-US" b="1" dirty="0" smtClean="0"/>
              <a:t>法第</a:t>
            </a:r>
            <a:r>
              <a:rPr lang="en-US" altLang="ja-JP" b="1" dirty="0"/>
              <a:t>24</a:t>
            </a:r>
            <a:r>
              <a:rPr lang="ja-JP" altLang="en-US" b="1" dirty="0" smtClean="0"/>
              <a:t>条第９項に</a:t>
            </a:r>
            <a:r>
              <a:rPr lang="ja-JP" altLang="en-US" b="1" dirty="0"/>
              <a:t>基づく</a:t>
            </a:r>
            <a:r>
              <a:rPr lang="ja-JP" altLang="en-US" b="1" dirty="0" smtClean="0"/>
              <a:t>）</a:t>
            </a:r>
            <a:endParaRPr lang="ja-JP" altLang="en-US" b="1" u="sng" dirty="0"/>
          </a:p>
        </p:txBody>
      </p:sp>
      <p:sp>
        <p:nvSpPr>
          <p:cNvPr id="9" name="テキスト ボックス 8"/>
          <p:cNvSpPr txBox="1"/>
          <p:nvPr/>
        </p:nvSpPr>
        <p:spPr>
          <a:xfrm>
            <a:off x="602291" y="441091"/>
            <a:ext cx="4589527"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sp>
        <p:nvSpPr>
          <p:cNvPr id="10" name="テキスト ボックス 9"/>
          <p:cNvSpPr txBox="1"/>
          <p:nvPr/>
        </p:nvSpPr>
        <p:spPr>
          <a:xfrm>
            <a:off x="457145" y="835435"/>
            <a:ext cx="9688337" cy="461665"/>
          </a:xfrm>
          <a:prstGeom prst="rect">
            <a:avLst/>
          </a:prstGeom>
          <a:noFill/>
        </p:spPr>
        <p:txBody>
          <a:bodyPr wrap="square" rtlCol="0">
            <a:spAutoFit/>
          </a:bodyPr>
          <a:lstStyle/>
          <a:p>
            <a:r>
              <a:rPr lang="ja-JP" altLang="en-US" sz="2400" b="1" dirty="0" smtClean="0"/>
              <a:t>（２）休止等を要請する施設（床面積</a:t>
            </a:r>
            <a:r>
              <a:rPr lang="en-US" altLang="ja-JP" sz="2400" b="1" dirty="0" smtClean="0"/>
              <a:t>1000</a:t>
            </a:r>
            <a:r>
              <a:rPr lang="ja-JP" altLang="en-US" sz="2400" b="1" dirty="0" smtClean="0"/>
              <a:t>㎡超の施設）</a:t>
            </a:r>
            <a:endParaRPr kumimoji="1" lang="ja-JP" altLang="en-US" sz="2400" b="1" dirty="0"/>
          </a:p>
        </p:txBody>
      </p:sp>
      <p:sp>
        <p:nvSpPr>
          <p:cNvPr id="14" name="スライド番号プレースホルダー 1"/>
          <p:cNvSpPr>
            <a:spLocks noGrp="1"/>
          </p:cNvSpPr>
          <p:nvPr>
            <p:ph type="sldNum" sz="quarter" idx="12"/>
          </p:nvPr>
        </p:nvSpPr>
        <p:spPr>
          <a:xfrm>
            <a:off x="9337183" y="6484407"/>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graphicFrame>
        <p:nvGraphicFramePr>
          <p:cNvPr id="3" name="表 2"/>
          <p:cNvGraphicFramePr>
            <a:graphicFrameLocks noGrp="1"/>
          </p:cNvGraphicFramePr>
          <p:nvPr>
            <p:extLst>
              <p:ext uri="{D42A27DB-BD31-4B8C-83A1-F6EECF244321}">
                <p14:modId xmlns:p14="http://schemas.microsoft.com/office/powerpoint/2010/main" val="2827567801"/>
              </p:ext>
            </p:extLst>
          </p:nvPr>
        </p:nvGraphicFramePr>
        <p:xfrm>
          <a:off x="457145" y="1282774"/>
          <a:ext cx="10966451" cy="4857951"/>
        </p:xfrm>
        <a:graphic>
          <a:graphicData uri="http://schemas.openxmlformats.org/drawingml/2006/table">
            <a:tbl>
              <a:tblPr firstRow="1" bandRow="1">
                <a:tableStyleId>{5940675A-B579-460E-94D1-54222C63F5DA}</a:tableStyleId>
              </a:tblPr>
              <a:tblGrid>
                <a:gridCol w="1473252">
                  <a:extLst>
                    <a:ext uri="{9D8B030D-6E8A-4147-A177-3AD203B41FA5}">
                      <a16:colId xmlns:a16="http://schemas.microsoft.com/office/drawing/2014/main" val="3495644736"/>
                    </a:ext>
                  </a:extLst>
                </a:gridCol>
                <a:gridCol w="4484917">
                  <a:extLst>
                    <a:ext uri="{9D8B030D-6E8A-4147-A177-3AD203B41FA5}">
                      <a16:colId xmlns:a16="http://schemas.microsoft.com/office/drawing/2014/main" val="2640038300"/>
                    </a:ext>
                  </a:extLst>
                </a:gridCol>
                <a:gridCol w="2504141">
                  <a:extLst>
                    <a:ext uri="{9D8B030D-6E8A-4147-A177-3AD203B41FA5}">
                      <a16:colId xmlns:a16="http://schemas.microsoft.com/office/drawing/2014/main" val="2438264081"/>
                    </a:ext>
                  </a:extLst>
                </a:gridCol>
                <a:gridCol w="2504141">
                  <a:extLst>
                    <a:ext uri="{9D8B030D-6E8A-4147-A177-3AD203B41FA5}">
                      <a16:colId xmlns:a16="http://schemas.microsoft.com/office/drawing/2014/main" val="482165178"/>
                    </a:ext>
                  </a:extLst>
                </a:gridCol>
              </a:tblGrid>
              <a:tr h="453517">
                <a:tc rowSpan="3">
                  <a:txBody>
                    <a:bodyPr/>
                    <a:lstStyle/>
                    <a:p>
                      <a:pPr algn="ctr"/>
                      <a:r>
                        <a:rPr kumimoji="1" lang="ja-JP" altLang="en-US" sz="1800" b="1" dirty="0" smtClean="0"/>
                        <a:t>施設の種類</a:t>
                      </a:r>
                      <a:endParaRPr kumimoji="1" lang="ja-JP" altLang="en-US" sz="1800" b="1" dirty="0"/>
                    </a:p>
                  </a:txBody>
                  <a:tcPr anchor="ctr">
                    <a:solidFill>
                      <a:schemeClr val="accent2">
                        <a:lumMod val="60000"/>
                        <a:lumOff val="40000"/>
                      </a:schemeClr>
                    </a:solidFill>
                  </a:tcPr>
                </a:tc>
                <a:tc rowSpan="3">
                  <a:txBody>
                    <a:bodyPr/>
                    <a:lstStyle/>
                    <a:p>
                      <a:pPr algn="ctr"/>
                      <a:r>
                        <a:rPr kumimoji="1" lang="ja-JP" altLang="en-US" sz="1800" b="1" dirty="0" smtClean="0"/>
                        <a:t>内　訳</a:t>
                      </a:r>
                      <a:endParaRPr kumimoji="1" lang="ja-JP" altLang="en-US" sz="1800" b="1" dirty="0"/>
                    </a:p>
                  </a:txBody>
                  <a:tcPr anchor="ctr">
                    <a:solidFill>
                      <a:schemeClr val="accent2">
                        <a:lumMod val="60000"/>
                        <a:lumOff val="40000"/>
                      </a:schemeClr>
                    </a:solidFill>
                  </a:tcPr>
                </a:tc>
                <a:tc gridSpan="2">
                  <a:txBody>
                    <a:bodyPr/>
                    <a:lstStyle/>
                    <a:p>
                      <a:pPr algn="ctr"/>
                      <a:r>
                        <a:rPr kumimoji="1" lang="ja-JP" altLang="en-US" sz="1800" b="1" dirty="0" smtClean="0"/>
                        <a:t>要請内容</a:t>
                      </a:r>
                      <a:endParaRPr kumimoji="1" lang="ja-JP" altLang="en-US" sz="1800" b="1" dirty="0"/>
                    </a:p>
                  </a:txBody>
                  <a:tcPr anchor="ctr">
                    <a:solidFill>
                      <a:schemeClr val="accent2">
                        <a:lumMod val="60000"/>
                        <a:lumOff val="40000"/>
                      </a:schemeClr>
                    </a:solidFill>
                  </a:tcPr>
                </a:tc>
                <a:tc hMerge="1">
                  <a:txBody>
                    <a:bodyPr/>
                    <a:lstStyle/>
                    <a:p>
                      <a:endParaRPr kumimoji="1" lang="ja-JP" altLang="en-US" dirty="0"/>
                    </a:p>
                  </a:txBody>
                  <a:tcPr/>
                </a:tc>
                <a:extLst>
                  <a:ext uri="{0D108BD9-81ED-4DB2-BD59-A6C34878D82A}">
                    <a16:rowId xmlns:a16="http://schemas.microsoft.com/office/drawing/2014/main" val="396055418"/>
                  </a:ext>
                </a:extLst>
              </a:tr>
              <a:tr h="345793">
                <a:tc vMerge="1">
                  <a:txBody>
                    <a:bodyPr/>
                    <a:lstStyle/>
                    <a:p>
                      <a:endParaRPr kumimoji="1" lang="ja-JP" altLang="en-US"/>
                    </a:p>
                  </a:txBody>
                  <a:tcPr/>
                </a:tc>
                <a:tc vMerge="1">
                  <a:txBody>
                    <a:bodyPr/>
                    <a:lstStyle/>
                    <a:p>
                      <a:endParaRPr kumimoji="1" lang="ja-JP" altLang="en-US"/>
                    </a:p>
                  </a:txBody>
                  <a:tcPr/>
                </a:tc>
                <a:tc gridSpan="2">
                  <a:txBody>
                    <a:bodyPr/>
                    <a:lstStyle/>
                    <a:p>
                      <a:pPr marL="0" algn="ctr" rtl="0" eaLnBrk="1" fontAlgn="ctr" latinLnBrk="0" hangingPunct="1">
                        <a:spcBef>
                          <a:spcPts val="0"/>
                        </a:spcBef>
                        <a:spcAft>
                          <a:spcPts val="0"/>
                        </a:spcAft>
                      </a:pPr>
                      <a:r>
                        <a:rPr kumimoji="1" lang="en-US" altLang="ja-JP" sz="1800" b="1" u="none" strike="noStrike" kern="1200" dirty="0">
                          <a:effectLst/>
                        </a:rPr>
                        <a:t>1000㎡</a:t>
                      </a:r>
                      <a:r>
                        <a:rPr kumimoji="1" lang="ja-JP" altLang="en-US" sz="1800" b="1" u="none" strike="noStrike" kern="1200" dirty="0">
                          <a:effectLst/>
                        </a:rPr>
                        <a:t>超</a:t>
                      </a:r>
                      <a:endParaRPr lang="ja-JP" altLang="en-US" sz="1800" b="1" i="0" u="none" strike="noStrike" dirty="0">
                        <a:effectLst/>
                        <a:latin typeface="Arial" panose="020B0604020202020204" pitchFamily="34" charset="0"/>
                      </a:endParaRPr>
                    </a:p>
                  </a:txBody>
                  <a:tcPr anchor="ctr">
                    <a:solidFill>
                      <a:schemeClr val="accent2">
                        <a:lumMod val="60000"/>
                        <a:lumOff val="40000"/>
                      </a:schemeClr>
                    </a:solidFill>
                  </a:tcPr>
                </a:tc>
                <a:tc hMerge="1">
                  <a:txBody>
                    <a:bodyPr/>
                    <a:lstStyle/>
                    <a:p>
                      <a:endParaRPr kumimoji="1" lang="ja-JP" altLang="en-US"/>
                    </a:p>
                  </a:txBody>
                  <a:tcPr/>
                </a:tc>
                <a:extLst>
                  <a:ext uri="{0D108BD9-81ED-4DB2-BD59-A6C34878D82A}">
                    <a16:rowId xmlns:a16="http://schemas.microsoft.com/office/drawing/2014/main" val="1394744820"/>
                  </a:ext>
                </a:extLst>
              </a:tr>
              <a:tr h="347896">
                <a:tc vMerge="1">
                  <a:txBody>
                    <a:bodyPr/>
                    <a:lstStyle/>
                    <a:p>
                      <a:pPr algn="ctr"/>
                      <a:endParaRPr kumimoji="1" lang="ja-JP" altLang="en-US" sz="1600" dirty="0"/>
                    </a:p>
                  </a:txBody>
                  <a:tcPr anchor="ctr"/>
                </a:tc>
                <a:tc vMerge="1">
                  <a:txBody>
                    <a:bodyPr/>
                    <a:lstStyle/>
                    <a:p>
                      <a:pPr algn="ctr"/>
                      <a:endParaRPr kumimoji="1" lang="ja-JP" altLang="en-US" sz="1600" dirty="0"/>
                    </a:p>
                  </a:txBody>
                  <a:tcPr anchor="ctr"/>
                </a:tc>
                <a:tc>
                  <a:txBody>
                    <a:bodyPr/>
                    <a:lstStyle/>
                    <a:p>
                      <a:pPr marL="0" algn="ctr" rtl="0" eaLnBrk="1" fontAlgn="ctr" latinLnBrk="0" hangingPunct="1">
                        <a:spcBef>
                          <a:spcPts val="0"/>
                        </a:spcBef>
                        <a:spcAft>
                          <a:spcPts val="0"/>
                        </a:spcAft>
                      </a:pPr>
                      <a:r>
                        <a:rPr kumimoji="1" lang="ja-JP" altLang="en-US" sz="1800" b="1" u="none" strike="noStrike" kern="1200" dirty="0">
                          <a:effectLst/>
                        </a:rPr>
                        <a:t>平日</a:t>
                      </a:r>
                      <a:endParaRPr lang="ja-JP" altLang="en-US" sz="1800" b="1" i="0" u="none" strike="noStrike" dirty="0">
                        <a:effectLst/>
                        <a:latin typeface="Arial" panose="020B0604020202020204" pitchFamily="34" charset="0"/>
                      </a:endParaRPr>
                    </a:p>
                  </a:txBody>
                  <a:tcPr marL="9525" marR="9525" marT="9525" marB="0" anchor="ctr">
                    <a:solidFill>
                      <a:schemeClr val="accent2">
                        <a:lumMod val="60000"/>
                        <a:lumOff val="40000"/>
                      </a:schemeClr>
                    </a:solidFill>
                  </a:tcPr>
                </a:tc>
                <a:tc>
                  <a:txBody>
                    <a:bodyPr/>
                    <a:lstStyle/>
                    <a:p>
                      <a:pPr marL="0" algn="ctr" rtl="0" eaLnBrk="1" fontAlgn="ctr" latinLnBrk="0" hangingPunct="1">
                        <a:spcBef>
                          <a:spcPts val="0"/>
                        </a:spcBef>
                        <a:spcAft>
                          <a:spcPts val="0"/>
                        </a:spcAft>
                      </a:pPr>
                      <a:r>
                        <a:rPr kumimoji="1" lang="ja-JP" altLang="en-US" sz="1800" b="1" u="none" strike="noStrike" kern="1200" dirty="0">
                          <a:effectLst/>
                        </a:rPr>
                        <a:t>休日（土・日）</a:t>
                      </a:r>
                      <a:endParaRPr lang="ja-JP" altLang="en-US" sz="1800" b="1" i="0" u="none" strike="noStrike" dirty="0">
                        <a:effectLst/>
                        <a:latin typeface="Arial" panose="020B0604020202020204" pitchFamily="34" charset="0"/>
                      </a:endParaRPr>
                    </a:p>
                  </a:txBody>
                  <a:tcPr marL="9525" marR="9525" marT="9525" marB="0" anchor="ctr">
                    <a:solidFill>
                      <a:schemeClr val="accent2">
                        <a:lumMod val="60000"/>
                        <a:lumOff val="40000"/>
                      </a:schemeClr>
                    </a:solidFill>
                  </a:tcPr>
                </a:tc>
                <a:extLst>
                  <a:ext uri="{0D108BD9-81ED-4DB2-BD59-A6C34878D82A}">
                    <a16:rowId xmlns:a16="http://schemas.microsoft.com/office/drawing/2014/main" val="2281702983"/>
                  </a:ext>
                </a:extLst>
              </a:tr>
              <a:tr h="1103496">
                <a:tc>
                  <a:txBody>
                    <a:bodyPr/>
                    <a:lstStyle/>
                    <a:p>
                      <a:pPr marL="72000" algn="l" fontAlgn="ctr"/>
                      <a:r>
                        <a:rPr lang="ja-JP" altLang="en-US" sz="1600" b="1" i="0" u="none" strike="noStrike" dirty="0" smtClean="0">
                          <a:solidFill>
                            <a:schemeClr val="tx1"/>
                          </a:solidFill>
                          <a:effectLst/>
                          <a:latin typeface="+mn-lt"/>
                          <a:ea typeface="+mn-ea"/>
                        </a:rPr>
                        <a:t>商業施設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大規模小売店、百貨店、ショッピングセンター（地下街を含む）等（生活必需物資の小売関係及び生活必需サービスを営む店舗を除く）</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rowSpan="4">
                  <a:txBody>
                    <a:bodyPr/>
                    <a:lstStyle/>
                    <a:p>
                      <a:pPr marL="73152" algn="l" rtl="0" eaLnBrk="1" fontAlgn="t" latinLnBrk="0" hangingPunct="1">
                        <a:spcBef>
                          <a:spcPts val="0"/>
                        </a:spcBef>
                        <a:spcAft>
                          <a:spcPts val="0"/>
                        </a:spcAft>
                      </a:pPr>
                      <a:endParaRPr lang="ja-JP" altLang="en-US" sz="1800" u="none" strike="noStrike" dirty="0">
                        <a:effectLst/>
                      </a:endParaRPr>
                    </a:p>
                    <a:p>
                      <a:pPr marL="73152" algn="l" rtl="0" eaLnBrk="1" fontAlgn="t" latinLnBrk="0" hangingPunct="1">
                        <a:spcBef>
                          <a:spcPts val="0"/>
                        </a:spcBef>
                        <a:spcAft>
                          <a:spcPts val="0"/>
                        </a:spcAft>
                      </a:pPr>
                      <a:r>
                        <a:rPr kumimoji="1" lang="en-US" altLang="ja-JP" sz="1600" b="1" u="none" strike="noStrike" kern="1200" dirty="0">
                          <a:effectLst/>
                        </a:rPr>
                        <a:t>【</a:t>
                      </a:r>
                      <a:r>
                        <a:rPr kumimoji="1" lang="ja-JP" altLang="en-US" sz="1600" b="1" u="none" strike="noStrike" kern="1200" dirty="0">
                          <a:effectLst/>
                        </a:rPr>
                        <a:t>営業時間</a:t>
                      </a:r>
                      <a:r>
                        <a:rPr kumimoji="1" lang="en-US" altLang="ja-JP" sz="1600" b="1" u="none" strike="noStrike" kern="1200" dirty="0">
                          <a:effectLst/>
                        </a:rPr>
                        <a:t>】</a:t>
                      </a:r>
                      <a:endParaRPr lang="ja-JP" altLang="en-US" sz="1800" b="1" u="none" strike="noStrike" dirty="0">
                        <a:effectLst/>
                      </a:endParaRPr>
                    </a:p>
                    <a:p>
                      <a:pPr marL="73152" algn="l" rtl="0" eaLnBrk="1" fontAlgn="t" latinLnBrk="0" hangingPunct="1">
                        <a:spcBef>
                          <a:spcPts val="0"/>
                        </a:spcBef>
                        <a:spcAft>
                          <a:spcPts val="0"/>
                        </a:spcAft>
                      </a:pPr>
                      <a:r>
                        <a:rPr kumimoji="1" lang="ja-JP" altLang="en-US" sz="1600" u="none" strike="noStrike" kern="1200" dirty="0">
                          <a:effectLst/>
                        </a:rPr>
                        <a:t>　</a:t>
                      </a:r>
                      <a:r>
                        <a:rPr kumimoji="1" lang="en-US" altLang="ja-JP" sz="1600" u="none" strike="noStrike" kern="1200" dirty="0">
                          <a:effectLst/>
                        </a:rPr>
                        <a:t>20</a:t>
                      </a:r>
                      <a:r>
                        <a:rPr kumimoji="1" lang="ja-JP" altLang="en-US" sz="1600" u="none" strike="noStrike" kern="1200" dirty="0">
                          <a:effectLst/>
                        </a:rPr>
                        <a:t>時</a:t>
                      </a:r>
                      <a:r>
                        <a:rPr kumimoji="1" lang="ja-JP" altLang="en-US" sz="1600" u="none" strike="noStrike" kern="1200" dirty="0" smtClean="0">
                          <a:effectLst/>
                        </a:rPr>
                        <a:t>まで</a:t>
                      </a:r>
                      <a:endParaRPr kumimoji="1" lang="en-US" altLang="ja-JP" sz="1600" u="none" strike="noStrike" kern="1200" dirty="0" smtClean="0">
                        <a:effectLst/>
                      </a:endParaRPr>
                    </a:p>
                    <a:p>
                      <a:pPr marL="73152" algn="l" rtl="0" eaLnBrk="1" fontAlgn="t" latinLnBrk="0" hangingPunct="1">
                        <a:spcBef>
                          <a:spcPts val="0"/>
                        </a:spcBef>
                        <a:spcAft>
                          <a:spcPts val="0"/>
                        </a:spcAft>
                      </a:pPr>
                      <a:endParaRPr lang="ja-JP" altLang="en-US" sz="1800" u="none" strike="noStrike" dirty="0">
                        <a:effectLst/>
                      </a:endParaRPr>
                    </a:p>
                    <a:p>
                      <a:pPr marL="73152" algn="l" rtl="0" eaLnBrk="1" fontAlgn="t" latinLnBrk="0" hangingPunct="1">
                        <a:spcBef>
                          <a:spcPts val="0"/>
                        </a:spcBef>
                        <a:spcAft>
                          <a:spcPts val="0"/>
                        </a:spcAft>
                      </a:pPr>
                      <a:r>
                        <a:rPr kumimoji="1" lang="en-US" altLang="ja-JP" sz="1600" b="1" u="none" strike="noStrike" kern="1200" dirty="0">
                          <a:effectLst/>
                        </a:rPr>
                        <a:t>【</a:t>
                      </a:r>
                      <a:r>
                        <a:rPr kumimoji="1" lang="ja-JP" altLang="en-US" sz="1600" b="1" u="none" strike="noStrike" kern="1200" dirty="0">
                          <a:effectLst/>
                        </a:rPr>
                        <a:t>その他</a:t>
                      </a:r>
                      <a:r>
                        <a:rPr kumimoji="1" lang="en-US" altLang="ja-JP" sz="1600" b="1" u="none" strike="noStrike" kern="1200" dirty="0">
                          <a:effectLst/>
                        </a:rPr>
                        <a:t>】</a:t>
                      </a:r>
                      <a:endParaRPr lang="ja-JP" altLang="en-US" sz="1800" b="1" u="none" strike="noStrike" dirty="0">
                        <a:effectLst/>
                      </a:endParaRPr>
                    </a:p>
                    <a:p>
                      <a:pPr marL="73152" algn="l" rtl="0" eaLnBrk="1" fontAlgn="t" latinLnBrk="0" hangingPunct="1">
                        <a:spcBef>
                          <a:spcPts val="0"/>
                        </a:spcBef>
                        <a:spcAft>
                          <a:spcPts val="0"/>
                        </a:spcAft>
                      </a:pPr>
                      <a:r>
                        <a:rPr kumimoji="1" lang="ja-JP" altLang="en-US" sz="1600" u="none" strike="noStrike" kern="1200" dirty="0">
                          <a:effectLst/>
                        </a:rPr>
                        <a:t>　入場整理等</a:t>
                      </a:r>
                      <a:endParaRPr lang="ja-JP" altLang="en-US" sz="1800" u="none" strike="noStrike" dirty="0">
                        <a:effectLst/>
                      </a:endParaRPr>
                    </a:p>
                    <a:p>
                      <a:pPr marL="73152" algn="l" rtl="0" eaLnBrk="1" fontAlgn="t" latinLnBrk="0" hangingPunct="1">
                        <a:spcBef>
                          <a:spcPts val="0"/>
                        </a:spcBef>
                        <a:spcAft>
                          <a:spcPts val="0"/>
                        </a:spcAft>
                      </a:pPr>
                      <a:r>
                        <a:rPr kumimoji="1" lang="ja-JP" altLang="en-US" sz="1200" u="none" strike="noStrike" kern="1200" dirty="0">
                          <a:effectLst/>
                        </a:rPr>
                        <a:t>　（法に基づかない働きかけ）</a:t>
                      </a:r>
                      <a:endParaRPr lang="ja-JP" altLang="en-US" sz="1800" b="0" i="0" u="none" strike="noStrike" dirty="0">
                        <a:effectLst/>
                        <a:latin typeface="Arial" panose="020B0604020202020204" pitchFamily="34" charset="0"/>
                      </a:endParaRPr>
                    </a:p>
                  </a:txBody>
                  <a:tcPr marL="9525" marR="9525" marT="9525" marB="0"/>
                </a:tc>
                <a:tc rowSpan="4">
                  <a:txBody>
                    <a:bodyPr/>
                    <a:lstStyle/>
                    <a:p>
                      <a:pPr marL="73152" algn="l" rtl="0" eaLnBrk="1" fontAlgn="t" latinLnBrk="0" hangingPunct="1">
                        <a:spcBef>
                          <a:spcPts val="0"/>
                        </a:spcBef>
                        <a:spcAft>
                          <a:spcPts val="0"/>
                        </a:spcAft>
                      </a:pPr>
                      <a:endParaRPr lang="ja-JP" altLang="en-US" sz="1800" u="none" strike="noStrike" dirty="0">
                        <a:effectLst/>
                      </a:endParaRPr>
                    </a:p>
                    <a:p>
                      <a:pPr marL="73152" algn="l" rtl="0" eaLnBrk="1" fontAlgn="t" latinLnBrk="0" hangingPunct="1">
                        <a:spcBef>
                          <a:spcPts val="0"/>
                        </a:spcBef>
                        <a:spcAft>
                          <a:spcPts val="0"/>
                        </a:spcAft>
                      </a:pPr>
                      <a:r>
                        <a:rPr kumimoji="1" lang="ja-JP" altLang="en-US" sz="1600" u="none" strike="noStrike" kern="1200" dirty="0">
                          <a:effectLst/>
                        </a:rPr>
                        <a:t>休止</a:t>
                      </a:r>
                      <a:endParaRPr lang="ja-JP" altLang="en-US" sz="1800" b="0" i="0" u="none" strike="noStrike" dirty="0">
                        <a:effectLst/>
                        <a:latin typeface="Arial" panose="020B0604020202020204" pitchFamily="34" charset="0"/>
                      </a:endParaRPr>
                    </a:p>
                  </a:txBody>
                  <a:tcPr marL="9525" marR="9525" marT="9525" marB="0"/>
                </a:tc>
                <a:extLst>
                  <a:ext uri="{0D108BD9-81ED-4DB2-BD59-A6C34878D82A}">
                    <a16:rowId xmlns:a16="http://schemas.microsoft.com/office/drawing/2014/main" val="1437330632"/>
                  </a:ext>
                </a:extLst>
              </a:tr>
              <a:tr h="830290">
                <a:tc>
                  <a:txBody>
                    <a:bodyPr/>
                    <a:lstStyle/>
                    <a:p>
                      <a:pPr marL="72000" algn="l" fontAlgn="ctr"/>
                      <a:r>
                        <a:rPr lang="ja-JP" altLang="en-US" sz="1600" b="1" u="none" strike="noStrike" dirty="0" smtClean="0">
                          <a:effectLst/>
                          <a:latin typeface="+mn-lt"/>
                        </a:rPr>
                        <a:t>遊技施設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smtClean="0">
                          <a:effectLst/>
                        </a:rPr>
                        <a:t>マージャン店</a:t>
                      </a:r>
                      <a:r>
                        <a:rPr lang="ja-JP" altLang="en-US" sz="1600" u="none" strike="noStrike" dirty="0">
                          <a:effectLst/>
                        </a:rPr>
                        <a:t>、パチンコ店、ゲームセンター等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301653705"/>
                  </a:ext>
                </a:extLst>
              </a:tr>
              <a:tr h="878496">
                <a:tc>
                  <a:txBody>
                    <a:bodyPr/>
                    <a:lstStyle/>
                    <a:p>
                      <a:pPr marL="72000" algn="l" fontAlgn="ctr"/>
                      <a:r>
                        <a:rPr lang="ja-JP" altLang="en-US" sz="1600" b="1" i="0" u="none" strike="noStrike" dirty="0" smtClean="0">
                          <a:solidFill>
                            <a:schemeClr val="tx1"/>
                          </a:solidFill>
                          <a:effectLst/>
                          <a:latin typeface="+mn-lt"/>
                          <a:ea typeface="+mn-ea"/>
                        </a:rPr>
                        <a:t>遊興施設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個室ビデオ店、個室付浴場業に係る公衆浴場、射的場、勝馬投票券発売所、場外車券売場等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724162545"/>
                  </a:ext>
                </a:extLst>
              </a:tr>
              <a:tr h="878496">
                <a:tc>
                  <a:txBody>
                    <a:bodyPr/>
                    <a:lstStyle/>
                    <a:p>
                      <a:pPr marL="72000" algn="l" fontAlgn="ctr"/>
                      <a:r>
                        <a:rPr lang="ja-JP" altLang="en-US" sz="1600" b="1" u="none" strike="noStrike" dirty="0" smtClean="0">
                          <a:effectLst/>
                          <a:latin typeface="+mn-lt"/>
                        </a:rPr>
                        <a:t>サービス業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スーパー銭湯、ネイルサロン、エステサロン、リラクゼーション　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454277654"/>
                  </a:ext>
                </a:extLst>
              </a:tr>
            </a:tbl>
          </a:graphicData>
        </a:graphic>
      </p:graphicFrame>
      <p:sp>
        <p:nvSpPr>
          <p:cNvPr id="4" name="正方形/長方形 3"/>
          <p:cNvSpPr/>
          <p:nvPr/>
        </p:nvSpPr>
        <p:spPr>
          <a:xfrm>
            <a:off x="457145" y="6183706"/>
            <a:ext cx="10966451" cy="646331"/>
          </a:xfrm>
          <a:prstGeom prst="rect">
            <a:avLst/>
          </a:prstGeom>
        </p:spPr>
        <p:txBody>
          <a:bodyPr wrap="square">
            <a:spAutoFit/>
          </a:bodyPr>
          <a:lstStyle/>
          <a:p>
            <a:r>
              <a:rPr lang="en-US" altLang="ja-JP" b="1" dirty="0" smtClean="0">
                <a:latin typeface="+mn-ea"/>
              </a:rPr>
              <a:t>※1000</a:t>
            </a:r>
            <a:r>
              <a:rPr lang="en-US" altLang="ja-JP" b="1" dirty="0">
                <a:latin typeface="+mn-ea"/>
              </a:rPr>
              <a:t>㎡</a:t>
            </a:r>
            <a:r>
              <a:rPr lang="ja-JP" altLang="en-US" b="1" dirty="0">
                <a:latin typeface="+mn-ea"/>
              </a:rPr>
              <a:t>以下の施設は</a:t>
            </a:r>
            <a:r>
              <a:rPr lang="ja-JP" altLang="en-US" b="1" dirty="0" smtClean="0">
                <a:latin typeface="+mn-ea"/>
              </a:rPr>
              <a:t>平日・休日</a:t>
            </a:r>
            <a:r>
              <a:rPr lang="ja-JP" altLang="en-US" b="1" dirty="0">
                <a:latin typeface="+mn-ea"/>
              </a:rPr>
              <a:t>に関わらず、営業時間短縮（</a:t>
            </a:r>
            <a:r>
              <a:rPr lang="en-US" altLang="ja-JP" b="1" dirty="0">
                <a:latin typeface="+mn-ea"/>
              </a:rPr>
              <a:t>20</a:t>
            </a:r>
            <a:r>
              <a:rPr lang="ja-JP" altLang="en-US" b="1" dirty="0">
                <a:latin typeface="+mn-ea"/>
              </a:rPr>
              <a:t>時まで</a:t>
            </a:r>
            <a:r>
              <a:rPr lang="ja-JP" altLang="en-US" b="1" dirty="0" smtClean="0">
                <a:latin typeface="+mn-ea"/>
              </a:rPr>
              <a:t>）、</a:t>
            </a:r>
            <a:endParaRPr lang="en-US" altLang="ja-JP" b="1" dirty="0" smtClean="0">
              <a:latin typeface="+mn-ea"/>
            </a:endParaRPr>
          </a:p>
          <a:p>
            <a:r>
              <a:rPr lang="ja-JP" altLang="en-US" b="1" dirty="0" smtClean="0">
                <a:latin typeface="+mn-ea"/>
              </a:rPr>
              <a:t>　入場整理等の協力を依頼（法に基づかない働きかけ）</a:t>
            </a:r>
            <a:endParaRPr lang="ja-JP" altLang="en-US" b="1" dirty="0">
              <a:latin typeface="+mn-ea"/>
            </a:endParaRPr>
          </a:p>
        </p:txBody>
      </p:sp>
    </p:spTree>
    <p:extLst>
      <p:ext uri="{BB962C8B-B14F-4D97-AF65-F5344CB8AC3E}">
        <p14:creationId xmlns:p14="http://schemas.microsoft.com/office/powerpoint/2010/main" val="2411812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49654" y="29028"/>
            <a:ext cx="5294802"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dirty="0"/>
              <a:t>　</a:t>
            </a:r>
            <a:r>
              <a:rPr lang="ja-JP" altLang="en-US" dirty="0" smtClean="0"/>
              <a:t>　　</a:t>
            </a:r>
            <a:r>
              <a:rPr lang="ja-JP" altLang="en-US" sz="2400" b="1" dirty="0" smtClean="0"/>
              <a:t>　　</a:t>
            </a:r>
            <a:endParaRPr kumimoji="1" lang="ja-JP" altLang="en-US" sz="2400" b="1" dirty="0"/>
          </a:p>
        </p:txBody>
      </p:sp>
      <p:sp>
        <p:nvSpPr>
          <p:cNvPr id="8" name="正方形/長方形 7"/>
          <p:cNvSpPr/>
          <p:nvPr/>
        </p:nvSpPr>
        <p:spPr>
          <a:xfrm>
            <a:off x="3460105" y="460562"/>
            <a:ext cx="3682418" cy="387286"/>
          </a:xfrm>
          <a:prstGeom prst="rect">
            <a:avLst/>
          </a:prstGeom>
        </p:spPr>
        <p:txBody>
          <a:bodyPr wrap="none">
            <a:spAutoFit/>
          </a:bodyPr>
          <a:lstStyle/>
          <a:p>
            <a:pPr lvl="0">
              <a:lnSpc>
                <a:spcPts val="2300"/>
              </a:lnSpc>
              <a:defRPr/>
            </a:pPr>
            <a:r>
              <a:rPr lang="ja-JP" altLang="en-US" b="1" dirty="0"/>
              <a:t>（特措</a:t>
            </a:r>
            <a:r>
              <a:rPr lang="ja-JP" altLang="en-US" b="1" dirty="0" smtClean="0"/>
              <a:t>法第</a:t>
            </a:r>
            <a:r>
              <a:rPr lang="en-US" altLang="ja-JP" b="1" dirty="0"/>
              <a:t>24</a:t>
            </a:r>
            <a:r>
              <a:rPr lang="ja-JP" altLang="en-US" b="1" dirty="0" smtClean="0"/>
              <a:t>条第９項に</a:t>
            </a:r>
            <a:r>
              <a:rPr lang="ja-JP" altLang="en-US" b="1" dirty="0"/>
              <a:t>基づく</a:t>
            </a:r>
            <a:r>
              <a:rPr lang="ja-JP" altLang="en-US" b="1" dirty="0" smtClean="0"/>
              <a:t>）</a:t>
            </a:r>
            <a:endParaRPr lang="ja-JP" altLang="en-US" b="1" u="sng" dirty="0"/>
          </a:p>
        </p:txBody>
      </p:sp>
      <p:sp>
        <p:nvSpPr>
          <p:cNvPr id="9" name="テキスト ボックス 8"/>
          <p:cNvSpPr txBox="1"/>
          <p:nvPr/>
        </p:nvSpPr>
        <p:spPr>
          <a:xfrm>
            <a:off x="602291" y="441091"/>
            <a:ext cx="4589527"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sp>
        <p:nvSpPr>
          <p:cNvPr id="10" name="テキスト ボックス 9"/>
          <p:cNvSpPr txBox="1"/>
          <p:nvPr/>
        </p:nvSpPr>
        <p:spPr>
          <a:xfrm>
            <a:off x="457145" y="835435"/>
            <a:ext cx="9688337" cy="461665"/>
          </a:xfrm>
          <a:prstGeom prst="rect">
            <a:avLst/>
          </a:prstGeom>
          <a:noFill/>
        </p:spPr>
        <p:txBody>
          <a:bodyPr wrap="square" rtlCol="0">
            <a:spAutoFit/>
          </a:bodyPr>
          <a:lstStyle/>
          <a:p>
            <a:r>
              <a:rPr lang="ja-JP" altLang="en-US" sz="2400" b="1" dirty="0" smtClean="0"/>
              <a:t>（２）休止等を要請する施設（床面積</a:t>
            </a:r>
            <a:r>
              <a:rPr lang="en-US" altLang="ja-JP" sz="2400" b="1" dirty="0" smtClean="0"/>
              <a:t>1000</a:t>
            </a:r>
            <a:r>
              <a:rPr lang="ja-JP" altLang="en-US" sz="2400" b="1" dirty="0" smtClean="0"/>
              <a:t>㎡超の施設）</a:t>
            </a:r>
            <a:endParaRPr kumimoji="1" lang="ja-JP" altLang="en-US" sz="2400" b="1" dirty="0"/>
          </a:p>
        </p:txBody>
      </p:sp>
      <p:sp>
        <p:nvSpPr>
          <p:cNvPr id="14" name="スライド番号プレースホルダー 1"/>
          <p:cNvSpPr>
            <a:spLocks noGrp="1"/>
          </p:cNvSpPr>
          <p:nvPr>
            <p:ph type="sldNum" sz="quarter" idx="12"/>
          </p:nvPr>
        </p:nvSpPr>
        <p:spPr>
          <a:xfrm>
            <a:off x="9337183" y="6484407"/>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graphicFrame>
        <p:nvGraphicFramePr>
          <p:cNvPr id="2" name="表 1"/>
          <p:cNvGraphicFramePr>
            <a:graphicFrameLocks noGrp="1"/>
          </p:cNvGraphicFramePr>
          <p:nvPr>
            <p:extLst>
              <p:ext uri="{D42A27DB-BD31-4B8C-83A1-F6EECF244321}">
                <p14:modId xmlns:p14="http://schemas.microsoft.com/office/powerpoint/2010/main" val="544950848"/>
              </p:ext>
            </p:extLst>
          </p:nvPr>
        </p:nvGraphicFramePr>
        <p:xfrm>
          <a:off x="249651" y="1300908"/>
          <a:ext cx="11695607" cy="5079391"/>
        </p:xfrm>
        <a:graphic>
          <a:graphicData uri="http://schemas.openxmlformats.org/drawingml/2006/table">
            <a:tbl>
              <a:tblPr firstRow="1" bandRow="1">
                <a:tableStyleId>{5940675A-B579-460E-94D1-54222C63F5DA}</a:tableStyleId>
              </a:tblPr>
              <a:tblGrid>
                <a:gridCol w="1617786">
                  <a:extLst>
                    <a:ext uri="{9D8B030D-6E8A-4147-A177-3AD203B41FA5}">
                      <a16:colId xmlns:a16="http://schemas.microsoft.com/office/drawing/2014/main" val="2311753662"/>
                    </a:ext>
                  </a:extLst>
                </a:gridCol>
                <a:gridCol w="1790163">
                  <a:extLst>
                    <a:ext uri="{9D8B030D-6E8A-4147-A177-3AD203B41FA5}">
                      <a16:colId xmlns:a16="http://schemas.microsoft.com/office/drawing/2014/main" val="1406349198"/>
                    </a:ext>
                  </a:extLst>
                </a:gridCol>
                <a:gridCol w="2351314">
                  <a:extLst>
                    <a:ext uri="{9D8B030D-6E8A-4147-A177-3AD203B41FA5}">
                      <a16:colId xmlns:a16="http://schemas.microsoft.com/office/drawing/2014/main" val="3142648237"/>
                    </a:ext>
                  </a:extLst>
                </a:gridCol>
                <a:gridCol w="2968172">
                  <a:extLst>
                    <a:ext uri="{9D8B030D-6E8A-4147-A177-3AD203B41FA5}">
                      <a16:colId xmlns:a16="http://schemas.microsoft.com/office/drawing/2014/main" val="4225043137"/>
                    </a:ext>
                  </a:extLst>
                </a:gridCol>
                <a:gridCol w="2968172">
                  <a:extLst>
                    <a:ext uri="{9D8B030D-6E8A-4147-A177-3AD203B41FA5}">
                      <a16:colId xmlns:a16="http://schemas.microsoft.com/office/drawing/2014/main" val="2448565673"/>
                    </a:ext>
                  </a:extLst>
                </a:gridCol>
              </a:tblGrid>
              <a:tr h="468693">
                <a:tc rowSpan="3">
                  <a:txBody>
                    <a:bodyPr/>
                    <a:lstStyle/>
                    <a:p>
                      <a:pPr algn="ctr"/>
                      <a:r>
                        <a:rPr kumimoji="1" lang="ja-JP" altLang="en-US" sz="1800" b="1" dirty="0" smtClean="0"/>
                        <a:t>施設の種類</a:t>
                      </a:r>
                      <a:endParaRPr kumimoji="1" lang="ja-JP" altLang="en-US" sz="1800" b="1" dirty="0"/>
                    </a:p>
                  </a:txBody>
                  <a:tcPr anchor="ctr">
                    <a:solidFill>
                      <a:schemeClr val="accent2">
                        <a:lumMod val="60000"/>
                        <a:lumOff val="40000"/>
                      </a:schemeClr>
                    </a:solidFill>
                  </a:tcPr>
                </a:tc>
                <a:tc rowSpan="3">
                  <a:txBody>
                    <a:bodyPr/>
                    <a:lstStyle/>
                    <a:p>
                      <a:pPr algn="ctr"/>
                      <a:r>
                        <a:rPr kumimoji="1" lang="ja-JP" altLang="en-US" sz="1800" b="1" dirty="0" smtClean="0"/>
                        <a:t>内　訳</a:t>
                      </a:r>
                      <a:endParaRPr kumimoji="1" lang="ja-JP" altLang="en-US" sz="1800" b="1" dirty="0"/>
                    </a:p>
                  </a:txBody>
                  <a:tcPr anchor="ctr">
                    <a:solidFill>
                      <a:schemeClr val="accent2">
                        <a:lumMod val="60000"/>
                        <a:lumOff val="40000"/>
                      </a:schemeClr>
                    </a:solidFill>
                  </a:tcPr>
                </a:tc>
                <a:tc gridSpan="3">
                  <a:txBody>
                    <a:bodyPr/>
                    <a:lstStyle/>
                    <a:p>
                      <a:pPr algn="ctr"/>
                      <a:r>
                        <a:rPr kumimoji="1" lang="ja-JP" altLang="en-US" sz="1800" b="1" dirty="0" smtClean="0"/>
                        <a:t>要請内容</a:t>
                      </a:r>
                      <a:endParaRPr kumimoji="1" lang="ja-JP" altLang="en-US" sz="1800" b="1" dirty="0"/>
                    </a:p>
                  </a:txBody>
                  <a:tcPr anchor="ctr">
                    <a:solidFill>
                      <a:schemeClr val="accent2">
                        <a:lumMod val="60000"/>
                        <a:lumOff val="40000"/>
                      </a:schemeClr>
                    </a:solidFill>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1458681804"/>
                  </a:ext>
                </a:extLst>
              </a:tr>
              <a:tr h="381317">
                <a:tc vMerge="1">
                  <a:txBody>
                    <a:bodyPr/>
                    <a:lstStyle/>
                    <a:p>
                      <a:endParaRPr kumimoji="1" lang="ja-JP" altLang="en-US" dirty="0"/>
                    </a:p>
                  </a:txBody>
                  <a:tcPr/>
                </a:tc>
                <a:tc vMerge="1">
                  <a:txBody>
                    <a:bodyPr/>
                    <a:lstStyle/>
                    <a:p>
                      <a:endParaRPr kumimoji="1" lang="ja-JP" altLang="en-US" dirty="0"/>
                    </a:p>
                  </a:txBody>
                  <a:tcPr/>
                </a:tc>
                <a:tc rowSpan="2">
                  <a:txBody>
                    <a:bodyPr/>
                    <a:lstStyle/>
                    <a:p>
                      <a:pPr algn="ctr"/>
                      <a:r>
                        <a:rPr kumimoji="1" lang="ja-JP" altLang="en-US" sz="1800" b="1" dirty="0" smtClean="0"/>
                        <a:t>平日</a:t>
                      </a:r>
                      <a:endParaRPr kumimoji="1" lang="ja-JP" altLang="en-US" sz="1800" b="1" dirty="0">
                        <a:solidFill>
                          <a:schemeClr val="bg1"/>
                        </a:solidFill>
                      </a:endParaRPr>
                    </a:p>
                  </a:txBody>
                  <a:tcPr anchor="ctr">
                    <a:solidFill>
                      <a:schemeClr val="accent2">
                        <a:lumMod val="60000"/>
                        <a:lumOff val="40000"/>
                      </a:schemeClr>
                    </a:solidFill>
                  </a:tcPr>
                </a:tc>
                <a:tc gridSpan="2">
                  <a:txBody>
                    <a:bodyPr/>
                    <a:lstStyle/>
                    <a:p>
                      <a:pPr algn="ctr"/>
                      <a:r>
                        <a:rPr kumimoji="1" lang="ja-JP" altLang="en-US" sz="1800" b="1" dirty="0" smtClean="0"/>
                        <a:t>休日（土・日）</a:t>
                      </a:r>
                      <a:endParaRPr kumimoji="1" lang="ja-JP" altLang="en-US" sz="1800" b="1" dirty="0">
                        <a:solidFill>
                          <a:schemeClr val="bg1"/>
                        </a:solidFill>
                      </a:endParaRPr>
                    </a:p>
                  </a:txBody>
                  <a:tcPr anchor="ctr">
                    <a:solidFill>
                      <a:schemeClr val="accent2">
                        <a:lumMod val="60000"/>
                        <a:lumOff val="40000"/>
                      </a:schemeClr>
                    </a:solidFill>
                  </a:tcPr>
                </a:tc>
                <a:tc hMerge="1">
                  <a:txBody>
                    <a:bodyPr/>
                    <a:lstStyle/>
                    <a:p>
                      <a:endParaRPr kumimoji="1" lang="ja-JP" altLang="en-US" dirty="0"/>
                    </a:p>
                  </a:txBody>
                  <a:tcPr/>
                </a:tc>
                <a:extLst>
                  <a:ext uri="{0D108BD9-81ED-4DB2-BD59-A6C34878D82A}">
                    <a16:rowId xmlns:a16="http://schemas.microsoft.com/office/drawing/2014/main" val="1020693324"/>
                  </a:ext>
                </a:extLst>
              </a:tr>
              <a:tr h="481186">
                <a:tc vMerge="1">
                  <a:txBody>
                    <a:bodyPr/>
                    <a:lstStyle/>
                    <a:p>
                      <a:endParaRPr kumimoji="1" lang="ja-JP" altLang="en-US" dirty="0"/>
                    </a:p>
                  </a:txBody>
                  <a:tcPr/>
                </a:tc>
                <a:tc vMerge="1">
                  <a:txBody>
                    <a:bodyPr/>
                    <a:lstStyle/>
                    <a:p>
                      <a:endParaRPr kumimoji="1" lang="ja-JP" altLang="en-US" dirty="0"/>
                    </a:p>
                  </a:txBody>
                  <a:tcPr/>
                </a:tc>
                <a:tc vMerge="1">
                  <a:txBody>
                    <a:bodyPr/>
                    <a:lstStyle/>
                    <a:p>
                      <a:pPr algn="ctr"/>
                      <a:endParaRPr kumimoji="1" lang="ja-JP" altLang="en-US" sz="1600" b="1" dirty="0">
                        <a:solidFill>
                          <a:schemeClr val="bg1"/>
                        </a:solidFill>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800" b="1" dirty="0" smtClean="0"/>
                        <a:t>1000</a:t>
                      </a:r>
                      <a:r>
                        <a:rPr kumimoji="1" lang="ja-JP" altLang="en-US" sz="1800" b="1" dirty="0" smtClean="0"/>
                        <a:t>㎡超</a:t>
                      </a:r>
                      <a:endParaRPr kumimoji="1" lang="ja-JP" altLang="en-US" sz="1800" b="1" dirty="0">
                        <a:solidFill>
                          <a:schemeClr val="bg1"/>
                        </a:solidFill>
                      </a:endParaRPr>
                    </a:p>
                  </a:txBody>
                  <a:tcPr anchor="ctr">
                    <a:solidFill>
                      <a:schemeClr val="accent2">
                        <a:lumMod val="60000"/>
                        <a:lumOff val="40000"/>
                      </a:schemeClr>
                    </a:solidFill>
                  </a:tcPr>
                </a:tc>
                <a:tc>
                  <a:txBody>
                    <a:bodyPr/>
                    <a:lstStyle/>
                    <a:p>
                      <a:pPr algn="ctr"/>
                      <a:r>
                        <a:rPr kumimoji="1" lang="en-US" altLang="ja-JP" sz="1800" b="1" dirty="0" smtClean="0"/>
                        <a:t>1000</a:t>
                      </a:r>
                      <a:r>
                        <a:rPr kumimoji="1" lang="ja-JP" altLang="en-US" sz="1800" b="1" dirty="0" smtClean="0"/>
                        <a:t>㎡以下</a:t>
                      </a:r>
                      <a:endParaRPr kumimoji="1" lang="ja-JP" altLang="en-US" sz="1800" b="1" dirty="0">
                        <a:solidFill>
                          <a:schemeClr val="bg1"/>
                        </a:solidFill>
                      </a:endParaRPr>
                    </a:p>
                  </a:txBody>
                  <a:tcPr anchor="ctr">
                    <a:solidFill>
                      <a:schemeClr val="accent2">
                        <a:lumMod val="60000"/>
                        <a:lumOff val="40000"/>
                      </a:schemeClr>
                    </a:solidFill>
                  </a:tcPr>
                </a:tc>
                <a:extLst>
                  <a:ext uri="{0D108BD9-81ED-4DB2-BD59-A6C34878D82A}">
                    <a16:rowId xmlns:a16="http://schemas.microsoft.com/office/drawing/2014/main" val="2560998284"/>
                  </a:ext>
                </a:extLst>
              </a:tr>
              <a:tr h="2125457">
                <a:tc>
                  <a:txBody>
                    <a:bodyPr/>
                    <a:lstStyle/>
                    <a:p>
                      <a:pPr marL="72000" algn="l" fontAlgn="ctr"/>
                      <a:r>
                        <a:rPr lang="ja-JP" altLang="en-US" sz="1600" b="1" u="none" strike="noStrike" dirty="0" smtClean="0">
                          <a:effectLst/>
                        </a:rPr>
                        <a:t>運動・遊技</a:t>
                      </a:r>
                      <a:r>
                        <a:rPr lang="ja-JP" altLang="en-US" sz="1600" b="1" u="none" strike="noStrike" dirty="0">
                          <a:effectLst/>
                        </a:rPr>
                        <a:t>施設</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marR="0" lvl="0" indent="0" algn="l" defTabSz="914400" rtl="0" eaLnBrk="1" fontAlgn="ctr" latinLnBrk="0" hangingPunct="1">
                        <a:lnSpc>
                          <a:spcPct val="100000"/>
                        </a:lnSpc>
                        <a:spcBef>
                          <a:spcPts val="0"/>
                        </a:spcBef>
                        <a:spcAft>
                          <a:spcPts val="0"/>
                        </a:spcAft>
                        <a:buClrTx/>
                        <a:buSzTx/>
                        <a:buFontTx/>
                        <a:buNone/>
                        <a:tabLst/>
                        <a:defRPr/>
                      </a:pPr>
                      <a:r>
                        <a:rPr lang="ja-JP" altLang="en-US" sz="1600" u="none" strike="noStrike" dirty="0">
                          <a:effectLst/>
                        </a:rPr>
                        <a:t>体育館、スケート場、水泳場、屋内テニス場、柔剣道場、</a:t>
                      </a:r>
                      <a:r>
                        <a:rPr lang="ja-JP" altLang="en-US" sz="1600" u="none" strike="noStrike" dirty="0" smtClean="0">
                          <a:effectLst/>
                        </a:rPr>
                        <a:t>ボウリング場、スポーツジム、ホットヨガ、ヨガスタジオ</a:t>
                      </a:r>
                      <a:endParaRPr lang="ja-JP" altLang="en-US" sz="1600" b="0" i="0" u="none" strike="noStrike" dirty="0" smtClean="0">
                        <a:solidFill>
                          <a:srgbClr val="000000"/>
                        </a:solidFill>
                        <a:effectLst/>
                        <a:latin typeface="游ゴシック" panose="020B0400000000000000" pitchFamily="50" charset="-128"/>
                        <a:ea typeface="+mn-ea"/>
                      </a:endParaRPr>
                    </a:p>
                  </a:txBody>
                  <a:tcPr marL="9525" marR="9525" marT="9525" marB="0" anchor="ctr"/>
                </a:tc>
                <a:tc rowSpan="2">
                  <a:txBody>
                    <a:bodyPr/>
                    <a:lstStyle/>
                    <a:p>
                      <a:endParaRPr kumimoji="1" lang="en-US" altLang="ja-JP" sz="1600" dirty="0" smtClean="0"/>
                    </a:p>
                    <a:p>
                      <a:r>
                        <a:rPr kumimoji="1" lang="en-US" altLang="ja-JP" sz="1600" b="1" dirty="0" smtClean="0"/>
                        <a:t>【</a:t>
                      </a:r>
                      <a:r>
                        <a:rPr kumimoji="1" lang="ja-JP" altLang="en-US" sz="1600" b="1" dirty="0" smtClean="0"/>
                        <a:t>人数上限・収容率</a:t>
                      </a:r>
                      <a:r>
                        <a:rPr kumimoji="1" lang="en-US" altLang="ja-JP" sz="1600" b="1" dirty="0" smtClean="0"/>
                        <a:t>】</a:t>
                      </a:r>
                    </a:p>
                    <a:p>
                      <a:r>
                        <a:rPr kumimoji="1" lang="ja-JP" altLang="en-US" sz="1600" dirty="0" smtClean="0"/>
                        <a:t>　人数上限</a:t>
                      </a:r>
                      <a:r>
                        <a:rPr kumimoji="1" lang="en-US" altLang="ja-JP" sz="1600" dirty="0" smtClean="0"/>
                        <a:t>5000</a:t>
                      </a:r>
                      <a:r>
                        <a:rPr kumimoji="1" lang="ja-JP" altLang="en-US" sz="1600" dirty="0" smtClean="0"/>
                        <a:t>人</a:t>
                      </a:r>
                      <a:endParaRPr kumimoji="1" lang="en-US" altLang="ja-JP" sz="1600" dirty="0" smtClean="0"/>
                    </a:p>
                    <a:p>
                      <a:r>
                        <a:rPr kumimoji="1" lang="ja-JP" altLang="en-US" sz="1600" dirty="0" smtClean="0"/>
                        <a:t>　かつ収容率</a:t>
                      </a:r>
                      <a:r>
                        <a:rPr kumimoji="1" lang="en-US" altLang="ja-JP" sz="1600" dirty="0" smtClean="0"/>
                        <a:t>50</a:t>
                      </a:r>
                      <a:r>
                        <a:rPr kumimoji="1" lang="ja-JP" altLang="en-US" sz="1600" dirty="0" smtClean="0"/>
                        <a:t>％以内</a:t>
                      </a:r>
                      <a:endParaRPr kumimoji="1" lang="en-US" altLang="ja-JP" sz="1600" dirty="0" smtClean="0"/>
                    </a:p>
                    <a:p>
                      <a:endParaRPr kumimoji="1" lang="en-US" altLang="ja-JP" sz="1600" dirty="0" smtClean="0"/>
                    </a:p>
                    <a:p>
                      <a:r>
                        <a:rPr kumimoji="1" lang="en-US" altLang="ja-JP" sz="1600" b="1" dirty="0" smtClean="0"/>
                        <a:t>【</a:t>
                      </a:r>
                      <a:r>
                        <a:rPr kumimoji="1" lang="ja-JP" altLang="en-US" sz="1600" b="1" dirty="0" smtClean="0"/>
                        <a:t>営業時間</a:t>
                      </a:r>
                      <a:r>
                        <a:rPr kumimoji="1" lang="en-US" altLang="ja-JP" sz="1600" b="1" dirty="0" smtClean="0"/>
                        <a:t>】</a:t>
                      </a:r>
                    </a:p>
                    <a:p>
                      <a:r>
                        <a:rPr kumimoji="1" lang="ja-JP" altLang="en-US" sz="1600" dirty="0" smtClean="0"/>
                        <a:t>　・イベント：</a:t>
                      </a:r>
                      <a:endParaRPr kumimoji="1" lang="en-US" altLang="ja-JP" sz="1600" dirty="0" smtClean="0"/>
                    </a:p>
                    <a:p>
                      <a:r>
                        <a:rPr kumimoji="1" lang="ja-JP" altLang="en-US" sz="1600" dirty="0" smtClean="0"/>
                        <a:t>　　　</a:t>
                      </a:r>
                      <a:r>
                        <a:rPr kumimoji="1" lang="en-US" altLang="ja-JP" sz="1600" dirty="0" smtClean="0"/>
                        <a:t>21</a:t>
                      </a:r>
                      <a:r>
                        <a:rPr kumimoji="1" lang="ja-JP" altLang="en-US" sz="1600" dirty="0" smtClean="0"/>
                        <a:t>時まで</a:t>
                      </a:r>
                      <a:endParaRPr kumimoji="1" lang="en-US" altLang="ja-JP" sz="1600" dirty="0" smtClean="0"/>
                    </a:p>
                    <a:p>
                      <a:r>
                        <a:rPr kumimoji="1" lang="ja-JP" altLang="en-US" sz="1600" dirty="0" smtClean="0"/>
                        <a:t>　・イベント以外：</a:t>
                      </a:r>
                      <a:endParaRPr kumimoji="1" lang="en-US" altLang="ja-JP" sz="1600" dirty="0" smtClean="0"/>
                    </a:p>
                    <a:p>
                      <a:r>
                        <a:rPr kumimoji="1" lang="ja-JP" altLang="en-US" sz="1600" dirty="0" smtClean="0"/>
                        <a:t>　　　</a:t>
                      </a:r>
                      <a:r>
                        <a:rPr kumimoji="1" lang="en-US" altLang="ja-JP" sz="1600" dirty="0" smtClean="0"/>
                        <a:t>20</a:t>
                      </a:r>
                      <a:r>
                        <a:rPr kumimoji="1" lang="ja-JP" altLang="en-US" sz="1600" dirty="0" smtClean="0"/>
                        <a:t>時まで</a:t>
                      </a:r>
                      <a:r>
                        <a:rPr kumimoji="1" lang="ja-JP" altLang="en-US" sz="1200" dirty="0" smtClean="0"/>
                        <a:t>（</a:t>
                      </a:r>
                      <a:r>
                        <a:rPr kumimoji="1" lang="en-US" altLang="ja-JP" sz="1200" dirty="0" smtClean="0"/>
                        <a:t>※</a:t>
                      </a:r>
                      <a:r>
                        <a:rPr kumimoji="1" lang="ja-JP" altLang="en-US" sz="1200" dirty="0" smtClean="0"/>
                        <a:t>１）</a:t>
                      </a:r>
                      <a:endParaRPr kumimoji="1" lang="en-US" altLang="ja-JP" sz="1200" dirty="0" smtClean="0"/>
                    </a:p>
                    <a:p>
                      <a:endParaRPr kumimoji="1" lang="en-US" altLang="ja-JP" sz="1600" dirty="0" smtClean="0"/>
                    </a:p>
                    <a:p>
                      <a:r>
                        <a:rPr kumimoji="1" lang="en-US" altLang="ja-JP" sz="1600" b="1" dirty="0" smtClean="0"/>
                        <a:t>【</a:t>
                      </a:r>
                      <a:r>
                        <a:rPr kumimoji="1" lang="ja-JP" altLang="en-US" sz="1600" b="1" dirty="0" smtClean="0"/>
                        <a:t>その他</a:t>
                      </a:r>
                      <a:r>
                        <a:rPr kumimoji="1" lang="en-US" altLang="ja-JP" sz="1600" b="1" dirty="0" smtClean="0"/>
                        <a:t>】</a:t>
                      </a:r>
                    </a:p>
                    <a:p>
                      <a:pPr marL="72000" algn="l"/>
                      <a:r>
                        <a:rPr kumimoji="1" lang="ja-JP" altLang="en-US" sz="1600" dirty="0" smtClean="0"/>
                        <a:t>　入場整理等</a:t>
                      </a:r>
                      <a:endParaRPr kumimoji="1" lang="en-US" altLang="ja-JP" sz="1600" dirty="0" smtClean="0"/>
                    </a:p>
                    <a:p>
                      <a:pPr marL="72000" algn="l"/>
                      <a:r>
                        <a:rPr kumimoji="1" lang="ja-JP" altLang="en-US" sz="1200" dirty="0" smtClean="0"/>
                        <a:t>（法に基づかない働きかけ）</a:t>
                      </a:r>
                      <a:endParaRPr kumimoji="1" lang="ja-JP" altLang="en-US" sz="1200" dirty="0"/>
                    </a:p>
                  </a:txBody>
                  <a:tcPr/>
                </a:tc>
                <a:tc rowSpan="2">
                  <a:txBody>
                    <a:bodyPr/>
                    <a:lstStyle/>
                    <a:p>
                      <a:endParaRPr kumimoji="1" lang="en-US" altLang="ja-JP" sz="1600" dirty="0" smtClean="0"/>
                    </a:p>
                    <a:p>
                      <a:r>
                        <a:rPr kumimoji="1" lang="en-US" altLang="ja-JP" sz="1600" b="1" dirty="0" smtClean="0"/>
                        <a:t>【</a:t>
                      </a:r>
                      <a:r>
                        <a:rPr kumimoji="1" lang="ja-JP" altLang="en-US" sz="1600" b="1" dirty="0" smtClean="0"/>
                        <a:t>イベント</a:t>
                      </a:r>
                      <a:r>
                        <a:rPr kumimoji="1" lang="ja-JP" altLang="en-US" sz="1200" b="1" dirty="0" smtClean="0"/>
                        <a:t>（</a:t>
                      </a:r>
                      <a:r>
                        <a:rPr kumimoji="1" lang="en-US" altLang="ja-JP" sz="1200" b="1" dirty="0" smtClean="0"/>
                        <a:t>※</a:t>
                      </a:r>
                      <a:r>
                        <a:rPr kumimoji="1" lang="ja-JP" altLang="en-US" sz="1200" b="1" dirty="0" smtClean="0"/>
                        <a:t>２）</a:t>
                      </a:r>
                      <a:r>
                        <a:rPr kumimoji="1" lang="en-US" altLang="ja-JP" sz="1600" b="1" dirty="0" smtClean="0"/>
                        <a:t>】</a:t>
                      </a:r>
                    </a:p>
                    <a:p>
                      <a:r>
                        <a:rPr kumimoji="1" lang="ja-JP" altLang="en-US" sz="1600" dirty="0" smtClean="0"/>
                        <a:t>　無観客・オンライン配信等での開催</a:t>
                      </a:r>
                      <a:endParaRPr kumimoji="1" lang="en-US" altLang="ja-JP" sz="1600" dirty="0" smtClean="0"/>
                    </a:p>
                    <a:p>
                      <a:endParaRPr kumimoji="1" lang="ja-JP" altLang="en-US" sz="1600" dirty="0" smtClean="0"/>
                    </a:p>
                    <a:p>
                      <a:r>
                        <a:rPr kumimoji="1" lang="en-US" altLang="ja-JP" sz="1600" b="1" dirty="0" smtClean="0"/>
                        <a:t>【</a:t>
                      </a:r>
                      <a:r>
                        <a:rPr kumimoji="1" lang="ja-JP" altLang="en-US" sz="1600" b="1" dirty="0" smtClean="0"/>
                        <a:t>イベント以外</a:t>
                      </a:r>
                      <a:r>
                        <a:rPr kumimoji="1" lang="en-US" altLang="ja-JP" sz="1600" b="1" dirty="0" smtClean="0"/>
                        <a:t>】</a:t>
                      </a:r>
                    </a:p>
                    <a:p>
                      <a:r>
                        <a:rPr kumimoji="1" lang="ja-JP" altLang="en-US" sz="1600" u="none" dirty="0" smtClean="0"/>
                        <a:t>　休止</a:t>
                      </a:r>
                      <a:endParaRPr kumimoji="1" lang="ja-JP" altLang="en-US" sz="1600" b="0" u="none" dirty="0" smtClean="0"/>
                    </a:p>
                  </a:txBody>
                  <a:tcPr/>
                </a:tc>
                <a:tc rowSpan="2">
                  <a:txBody>
                    <a:bodyPr/>
                    <a:lstStyle/>
                    <a:p>
                      <a:endParaRPr kumimoji="1" lang="en-US" altLang="ja-JP" sz="1600" dirty="0" smtClean="0"/>
                    </a:p>
                    <a:p>
                      <a:r>
                        <a:rPr kumimoji="1" lang="en-US" altLang="ja-JP" sz="1600" b="1" dirty="0" smtClean="0"/>
                        <a:t>【</a:t>
                      </a:r>
                      <a:r>
                        <a:rPr kumimoji="1" lang="ja-JP" altLang="en-US" sz="1600" b="1" dirty="0" smtClean="0"/>
                        <a:t>イベント</a:t>
                      </a:r>
                      <a:r>
                        <a:rPr kumimoji="1" lang="ja-JP" altLang="en-US" sz="1200" b="1" dirty="0" smtClean="0"/>
                        <a:t>（</a:t>
                      </a:r>
                      <a:r>
                        <a:rPr kumimoji="1" lang="en-US" altLang="ja-JP" sz="1200" b="1" dirty="0" smtClean="0"/>
                        <a:t>※</a:t>
                      </a:r>
                      <a:r>
                        <a:rPr kumimoji="1" lang="ja-JP" altLang="en-US" sz="1200" b="1" dirty="0" smtClean="0"/>
                        <a:t>２）</a:t>
                      </a:r>
                      <a:r>
                        <a:rPr kumimoji="1" lang="en-US" altLang="ja-JP" sz="1600" b="1" dirty="0" smtClean="0"/>
                        <a:t>】</a:t>
                      </a:r>
                    </a:p>
                    <a:p>
                      <a:r>
                        <a:rPr kumimoji="1" lang="ja-JP" altLang="en-US" sz="1600" dirty="0" smtClean="0"/>
                        <a:t>　無観客・オンライン配信等での開催</a:t>
                      </a:r>
                      <a:endParaRPr kumimoji="1" lang="en-US" altLang="ja-JP" sz="1600" dirty="0" smtClean="0"/>
                    </a:p>
                    <a:p>
                      <a:endParaRPr kumimoji="1" lang="ja-JP" altLang="en-US" sz="1600" dirty="0" smtClean="0"/>
                    </a:p>
                    <a:p>
                      <a:r>
                        <a:rPr kumimoji="1" lang="en-US" altLang="ja-JP" sz="1600" b="1" dirty="0" smtClean="0"/>
                        <a:t>【</a:t>
                      </a:r>
                      <a:r>
                        <a:rPr kumimoji="1" lang="ja-JP" altLang="en-US" sz="1600" b="1" dirty="0" smtClean="0"/>
                        <a:t>イベント以外</a:t>
                      </a:r>
                      <a:r>
                        <a:rPr kumimoji="1" lang="en-US" altLang="ja-JP" sz="1600" b="1" dirty="0" smtClean="0"/>
                        <a:t>】</a:t>
                      </a:r>
                      <a:endParaRPr kumimoji="1" lang="ja-JP" altLang="en-US" sz="1600" b="1" dirty="0" smtClean="0"/>
                    </a:p>
                    <a:p>
                      <a:r>
                        <a:rPr kumimoji="1" lang="ja-JP" altLang="en-US" sz="1600" b="1" dirty="0" smtClean="0"/>
                        <a:t>（人数上限・収容率）</a:t>
                      </a:r>
                      <a:endParaRPr kumimoji="1" lang="en-US" altLang="ja-JP" sz="1600" b="1" dirty="0" smtClean="0"/>
                    </a:p>
                    <a:p>
                      <a:r>
                        <a:rPr kumimoji="1" lang="ja-JP" altLang="en-US" sz="1600" dirty="0" smtClean="0"/>
                        <a:t>　人数上限</a:t>
                      </a:r>
                      <a:r>
                        <a:rPr kumimoji="1" lang="en-US" altLang="ja-JP" sz="1600" dirty="0" smtClean="0"/>
                        <a:t>5000</a:t>
                      </a:r>
                      <a:r>
                        <a:rPr kumimoji="1" lang="ja-JP" altLang="en-US" sz="1600" dirty="0" smtClean="0"/>
                        <a:t>人</a:t>
                      </a:r>
                      <a:endParaRPr kumimoji="1" lang="en-US" altLang="ja-JP" sz="1600" dirty="0" smtClean="0"/>
                    </a:p>
                    <a:p>
                      <a:r>
                        <a:rPr kumimoji="1" lang="ja-JP" altLang="en-US" sz="1600" dirty="0" smtClean="0"/>
                        <a:t>　かつ収容率</a:t>
                      </a:r>
                      <a:r>
                        <a:rPr kumimoji="1" lang="en-US" altLang="ja-JP" sz="1600" dirty="0" smtClean="0"/>
                        <a:t>50</a:t>
                      </a:r>
                      <a:r>
                        <a:rPr kumimoji="1" lang="ja-JP" altLang="en-US" sz="1600" dirty="0" smtClean="0"/>
                        <a:t>％以内</a:t>
                      </a:r>
                    </a:p>
                    <a:p>
                      <a:r>
                        <a:rPr kumimoji="1" lang="ja-JP" altLang="en-US" sz="1600" b="1" dirty="0" smtClean="0"/>
                        <a:t>（営業時間）</a:t>
                      </a:r>
                      <a:endParaRPr kumimoji="1" lang="en-US" altLang="ja-JP" sz="1600" b="1" dirty="0" smtClean="0"/>
                    </a:p>
                    <a:p>
                      <a:pPr marL="72000" algn="l"/>
                      <a:r>
                        <a:rPr kumimoji="1" lang="ja-JP" altLang="en-US" sz="1600" dirty="0" smtClean="0"/>
                        <a:t>　</a:t>
                      </a:r>
                      <a:r>
                        <a:rPr kumimoji="1" lang="en-US" altLang="ja-JP" sz="1600" dirty="0" smtClean="0"/>
                        <a:t>20</a:t>
                      </a:r>
                      <a:r>
                        <a:rPr kumimoji="1" lang="ja-JP" altLang="en-US" sz="1600" dirty="0" smtClean="0"/>
                        <a:t>時まで</a:t>
                      </a:r>
                      <a:endParaRPr kumimoji="1" lang="en-US" altLang="ja-JP" sz="1600" dirty="0" smtClean="0"/>
                    </a:p>
                    <a:p>
                      <a:pPr marL="72000" algn="l"/>
                      <a:r>
                        <a:rPr kumimoji="1" lang="ja-JP" altLang="en-US" sz="1200" dirty="0" smtClean="0"/>
                        <a:t>　（法に基づかない働きかけ）</a:t>
                      </a:r>
                      <a:endParaRPr kumimoji="1" lang="en-US" altLang="ja-JP" sz="1200" dirty="0" smtClean="0"/>
                    </a:p>
                    <a:p>
                      <a:r>
                        <a:rPr kumimoji="1" lang="ja-JP" altLang="en-US" sz="1600" b="1" dirty="0" smtClean="0"/>
                        <a:t>（その他）</a:t>
                      </a:r>
                      <a:endParaRPr kumimoji="1" lang="en-US" altLang="ja-JP" sz="1600" b="1" dirty="0" smtClean="0"/>
                    </a:p>
                    <a:p>
                      <a:pPr marL="72000" algn="l"/>
                      <a:r>
                        <a:rPr kumimoji="1" lang="ja-JP" altLang="en-US" sz="1600" dirty="0" smtClean="0"/>
                        <a:t>　入場整理等</a:t>
                      </a:r>
                      <a:endParaRPr kumimoji="1" lang="en-US" altLang="ja-JP" sz="1600" dirty="0" smtClean="0"/>
                    </a:p>
                    <a:p>
                      <a:pPr marL="72000" algn="l"/>
                      <a:r>
                        <a:rPr kumimoji="1" lang="ja-JP" altLang="en-US" sz="1200" dirty="0" smtClean="0"/>
                        <a:t>　（法に基づかない働きかけ）</a:t>
                      </a:r>
                      <a:endParaRPr kumimoji="1" lang="ja-JP" altLang="en-US" sz="1200" dirty="0"/>
                    </a:p>
                  </a:txBody>
                  <a:tcPr/>
                </a:tc>
                <a:extLst>
                  <a:ext uri="{0D108BD9-81ED-4DB2-BD59-A6C34878D82A}">
                    <a16:rowId xmlns:a16="http://schemas.microsoft.com/office/drawing/2014/main" val="3317336365"/>
                  </a:ext>
                </a:extLst>
              </a:tr>
              <a:tr h="1622738">
                <a:tc>
                  <a:txBody>
                    <a:bodyPr/>
                    <a:lstStyle/>
                    <a:p>
                      <a:pPr marL="72000" algn="l" fontAlgn="ctr"/>
                      <a:r>
                        <a:rPr lang="ja-JP" altLang="en-US" sz="1600" b="1" u="none" strike="noStrike" dirty="0">
                          <a:effectLst/>
                        </a:rPr>
                        <a:t>博物館等</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ja-JP" altLang="en-US" sz="1600" b="0" i="0" u="none" strike="noStrike" dirty="0" smtClean="0">
                          <a:solidFill>
                            <a:schemeClr val="tx1"/>
                          </a:solidFill>
                          <a:effectLst/>
                          <a:latin typeface="+mn-lt"/>
                          <a:ea typeface="+mn-ea"/>
                        </a:rPr>
                        <a:t>博物館、美術館等</a:t>
                      </a:r>
                      <a:endParaRPr lang="zh-TW" altLang="en-US" sz="1600" b="0" i="0" u="none" strike="noStrike" dirty="0">
                        <a:solidFill>
                          <a:srgbClr val="000000"/>
                        </a:solidFill>
                        <a:effectLst/>
                        <a:latin typeface="+mn-lt"/>
                        <a:ea typeface="游ゴシック" panose="020B0400000000000000" pitchFamily="50" charset="-128"/>
                      </a:endParaRPr>
                    </a:p>
                  </a:txBody>
                  <a:tcPr marL="9525" marR="9525" marT="9525" marB="0" anchor="ctr"/>
                </a:tc>
                <a:tc vMerge="1">
                  <a:txBody>
                    <a:bodyPr/>
                    <a:lstStyle/>
                    <a:p>
                      <a:endParaRPr kumimoji="1" lang="ja-JP" altLang="en-US" sz="1400" dirty="0"/>
                    </a:p>
                  </a:txBody>
                  <a:tcPr/>
                </a:tc>
                <a:tc vMerge="1">
                  <a:txBody>
                    <a:bodyPr/>
                    <a:lstStyle/>
                    <a:p>
                      <a:endParaRPr kumimoji="1" lang="ja-JP" altLang="en-US" sz="1400" dirty="0"/>
                    </a:p>
                  </a:txBody>
                  <a:tcPr/>
                </a:tc>
                <a:tc vMerge="1">
                  <a:txBody>
                    <a:bodyPr/>
                    <a:lstStyle/>
                    <a:p>
                      <a:endParaRPr kumimoji="1" lang="ja-JP" altLang="en-US" sz="1400" dirty="0"/>
                    </a:p>
                  </a:txBody>
                  <a:tcPr/>
                </a:tc>
                <a:extLst>
                  <a:ext uri="{0D108BD9-81ED-4DB2-BD59-A6C34878D82A}">
                    <a16:rowId xmlns:a16="http://schemas.microsoft.com/office/drawing/2014/main" val="2765850869"/>
                  </a:ext>
                </a:extLst>
              </a:tr>
            </a:tbl>
          </a:graphicData>
        </a:graphic>
      </p:graphicFrame>
      <p:sp>
        <p:nvSpPr>
          <p:cNvPr id="5" name="正方形/長方形 4"/>
          <p:cNvSpPr/>
          <p:nvPr/>
        </p:nvSpPr>
        <p:spPr>
          <a:xfrm>
            <a:off x="249651" y="6387867"/>
            <a:ext cx="4031873" cy="461665"/>
          </a:xfrm>
          <a:prstGeom prst="rect">
            <a:avLst/>
          </a:prstGeom>
        </p:spPr>
        <p:txBody>
          <a:bodyPr wrap="none">
            <a:spAutoFit/>
          </a:bodyPr>
          <a:lstStyle/>
          <a:p>
            <a:r>
              <a:rPr lang="en-US" altLang="ja-JP" sz="1200" dirty="0" smtClean="0"/>
              <a:t>※</a:t>
            </a:r>
            <a:r>
              <a:rPr lang="ja-JP" altLang="en-US" sz="1200" dirty="0" smtClean="0"/>
              <a:t>１：</a:t>
            </a:r>
            <a:r>
              <a:rPr lang="en-US" altLang="ja-JP" sz="1200" dirty="0"/>
              <a:t>1000㎡</a:t>
            </a:r>
            <a:r>
              <a:rPr lang="ja-JP" altLang="en-US" sz="1200" dirty="0"/>
              <a:t>以下の施設は</a:t>
            </a:r>
            <a:r>
              <a:rPr lang="ja-JP" altLang="en-US" sz="1200" dirty="0" smtClean="0"/>
              <a:t>働きかけ</a:t>
            </a:r>
            <a:endParaRPr lang="en-US" altLang="ja-JP" sz="1200" dirty="0" smtClean="0"/>
          </a:p>
          <a:p>
            <a:r>
              <a:rPr lang="en-US" altLang="ja-JP" sz="1200" dirty="0" smtClean="0"/>
              <a:t>※</a:t>
            </a:r>
            <a:r>
              <a:rPr lang="ja-JP" altLang="en-US" sz="1200" dirty="0" smtClean="0"/>
              <a:t>２：</a:t>
            </a:r>
            <a:r>
              <a:rPr lang="ja-JP" altLang="en-US" sz="1200" dirty="0"/>
              <a:t>運動・遊技施設で実施される全国</a:t>
            </a:r>
            <a:r>
              <a:rPr lang="ja-JP" altLang="en-US" sz="1200" dirty="0" smtClean="0"/>
              <a:t>大会等を含む</a:t>
            </a:r>
            <a:endParaRPr lang="ja-JP" altLang="en-US" sz="1200" dirty="0"/>
          </a:p>
        </p:txBody>
      </p:sp>
    </p:spTree>
    <p:extLst>
      <p:ext uri="{BB962C8B-B14F-4D97-AF65-F5344CB8AC3E}">
        <p14:creationId xmlns:p14="http://schemas.microsoft.com/office/powerpoint/2010/main" val="27865265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249655" y="50649"/>
            <a:ext cx="5381888"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dirty="0"/>
              <a:t>　</a:t>
            </a:r>
            <a:r>
              <a:rPr lang="ja-JP" altLang="en-US" dirty="0" smtClean="0"/>
              <a:t>　　</a:t>
            </a:r>
            <a:r>
              <a:rPr lang="ja-JP" altLang="en-US" sz="2400" b="1" dirty="0" smtClean="0"/>
              <a:t>　　</a:t>
            </a:r>
            <a:endParaRPr kumimoji="1" lang="ja-JP" altLang="en-US" sz="2400" b="1" dirty="0"/>
          </a:p>
        </p:txBody>
      </p:sp>
      <p:sp>
        <p:nvSpPr>
          <p:cNvPr id="12" name="正方形/長方形 11"/>
          <p:cNvSpPr/>
          <p:nvPr/>
        </p:nvSpPr>
        <p:spPr>
          <a:xfrm>
            <a:off x="3570556" y="458748"/>
            <a:ext cx="3682418" cy="387286"/>
          </a:xfrm>
          <a:prstGeom prst="rect">
            <a:avLst/>
          </a:prstGeom>
        </p:spPr>
        <p:txBody>
          <a:bodyPr wrap="none">
            <a:spAutoFit/>
          </a:bodyPr>
          <a:lstStyle/>
          <a:p>
            <a:pPr lvl="0">
              <a:lnSpc>
                <a:spcPts val="2300"/>
              </a:lnSpc>
              <a:defRPr/>
            </a:pPr>
            <a:r>
              <a:rPr lang="ja-JP" altLang="en-US" b="1" dirty="0"/>
              <a:t>（特措</a:t>
            </a:r>
            <a:r>
              <a:rPr lang="ja-JP" altLang="en-US" b="1" dirty="0" smtClean="0"/>
              <a:t>法第</a:t>
            </a:r>
            <a:r>
              <a:rPr lang="en-US" altLang="ja-JP" b="1" dirty="0"/>
              <a:t>24</a:t>
            </a:r>
            <a:r>
              <a:rPr lang="ja-JP" altLang="en-US" b="1" dirty="0" smtClean="0"/>
              <a:t>条第９項に</a:t>
            </a:r>
            <a:r>
              <a:rPr lang="ja-JP" altLang="en-US" b="1" dirty="0"/>
              <a:t>基づく</a:t>
            </a:r>
            <a:r>
              <a:rPr lang="ja-JP" altLang="en-US" b="1" dirty="0" smtClean="0"/>
              <a:t>）</a:t>
            </a:r>
            <a:endParaRPr lang="ja-JP" altLang="en-US" b="1" u="sng" dirty="0"/>
          </a:p>
        </p:txBody>
      </p:sp>
      <p:sp>
        <p:nvSpPr>
          <p:cNvPr id="13" name="テキスト ボックス 12"/>
          <p:cNvSpPr txBox="1"/>
          <p:nvPr/>
        </p:nvSpPr>
        <p:spPr>
          <a:xfrm>
            <a:off x="837485" y="422574"/>
            <a:ext cx="3439886"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sp>
        <p:nvSpPr>
          <p:cNvPr id="14" name="テキスト ボックス 13"/>
          <p:cNvSpPr txBox="1"/>
          <p:nvPr/>
        </p:nvSpPr>
        <p:spPr>
          <a:xfrm>
            <a:off x="249655" y="731314"/>
            <a:ext cx="10774700" cy="461665"/>
          </a:xfrm>
          <a:prstGeom prst="rect">
            <a:avLst/>
          </a:prstGeom>
          <a:noFill/>
        </p:spPr>
        <p:txBody>
          <a:bodyPr wrap="square" rtlCol="0">
            <a:spAutoFit/>
          </a:bodyPr>
          <a:lstStyle/>
          <a:p>
            <a:r>
              <a:rPr lang="ja-JP" altLang="en-US" sz="2400" b="1" dirty="0" smtClean="0"/>
              <a:t>（３）イベントに準じた取扱いを要請する施設</a:t>
            </a:r>
            <a:endParaRPr kumimoji="1" lang="ja-JP" altLang="en-US" sz="2400" b="1" strike="sngStrike" dirty="0">
              <a:solidFill>
                <a:srgbClr val="FF0000"/>
              </a:solidFill>
            </a:endParaRPr>
          </a:p>
        </p:txBody>
      </p:sp>
      <p:graphicFrame>
        <p:nvGraphicFramePr>
          <p:cNvPr id="8" name="表 7"/>
          <p:cNvGraphicFramePr>
            <a:graphicFrameLocks noGrp="1"/>
          </p:cNvGraphicFramePr>
          <p:nvPr>
            <p:extLst>
              <p:ext uri="{D42A27DB-BD31-4B8C-83A1-F6EECF244321}">
                <p14:modId xmlns:p14="http://schemas.microsoft.com/office/powerpoint/2010/main" val="1795814435"/>
              </p:ext>
            </p:extLst>
          </p:nvPr>
        </p:nvGraphicFramePr>
        <p:xfrm>
          <a:off x="402048" y="1137288"/>
          <a:ext cx="11538765" cy="5312045"/>
        </p:xfrm>
        <a:graphic>
          <a:graphicData uri="http://schemas.openxmlformats.org/drawingml/2006/table">
            <a:tbl>
              <a:tblPr firstRow="1" bandRow="1">
                <a:tableStyleId>{5940675A-B579-460E-94D1-54222C63F5DA}</a:tableStyleId>
              </a:tblPr>
              <a:tblGrid>
                <a:gridCol w="1393573">
                  <a:extLst>
                    <a:ext uri="{9D8B030D-6E8A-4147-A177-3AD203B41FA5}">
                      <a16:colId xmlns:a16="http://schemas.microsoft.com/office/drawing/2014/main" val="2951897194"/>
                    </a:ext>
                  </a:extLst>
                </a:gridCol>
                <a:gridCol w="3028029">
                  <a:extLst>
                    <a:ext uri="{9D8B030D-6E8A-4147-A177-3AD203B41FA5}">
                      <a16:colId xmlns:a16="http://schemas.microsoft.com/office/drawing/2014/main" val="1868030769"/>
                    </a:ext>
                  </a:extLst>
                </a:gridCol>
                <a:gridCol w="2786743">
                  <a:extLst>
                    <a:ext uri="{9D8B030D-6E8A-4147-A177-3AD203B41FA5}">
                      <a16:colId xmlns:a16="http://schemas.microsoft.com/office/drawing/2014/main" val="2233093231"/>
                    </a:ext>
                  </a:extLst>
                </a:gridCol>
                <a:gridCol w="2873828">
                  <a:extLst>
                    <a:ext uri="{9D8B030D-6E8A-4147-A177-3AD203B41FA5}">
                      <a16:colId xmlns:a16="http://schemas.microsoft.com/office/drawing/2014/main" val="2197297593"/>
                    </a:ext>
                  </a:extLst>
                </a:gridCol>
                <a:gridCol w="1456592">
                  <a:extLst>
                    <a:ext uri="{9D8B030D-6E8A-4147-A177-3AD203B41FA5}">
                      <a16:colId xmlns:a16="http://schemas.microsoft.com/office/drawing/2014/main" val="4155724145"/>
                    </a:ext>
                  </a:extLst>
                </a:gridCol>
              </a:tblGrid>
              <a:tr h="366172">
                <a:tc rowSpan="3">
                  <a:txBody>
                    <a:bodyPr/>
                    <a:lstStyle/>
                    <a:p>
                      <a:pPr algn="ctr"/>
                      <a:r>
                        <a:rPr kumimoji="1" lang="ja-JP" altLang="en-US" b="1" dirty="0" smtClean="0"/>
                        <a:t>施設の種類</a:t>
                      </a:r>
                      <a:endParaRPr kumimoji="1" lang="ja-JP" altLang="en-US" b="1" dirty="0" smtClean="0">
                        <a:latin typeface="+mn-ea"/>
                        <a:ea typeface="+mn-ea"/>
                      </a:endParaRPr>
                    </a:p>
                  </a:txBody>
                  <a:tcPr anchor="ctr">
                    <a:solidFill>
                      <a:schemeClr val="accent2">
                        <a:lumMod val="60000"/>
                        <a:lumOff val="40000"/>
                      </a:schemeClr>
                    </a:solidFill>
                  </a:tcPr>
                </a:tc>
                <a:tc rowSpan="3">
                  <a:txBody>
                    <a:bodyPr/>
                    <a:lstStyle/>
                    <a:p>
                      <a:pPr algn="ctr"/>
                      <a:r>
                        <a:rPr kumimoji="1" lang="ja-JP" altLang="en-US" b="1" dirty="0" smtClean="0"/>
                        <a:t>内　訳</a:t>
                      </a:r>
                      <a:endParaRPr kumimoji="1" lang="ja-JP" altLang="en-US" b="1" dirty="0" smtClean="0">
                        <a:latin typeface="+mn-ea"/>
                        <a:ea typeface="+mn-ea"/>
                      </a:endParaRPr>
                    </a:p>
                  </a:txBody>
                  <a:tcPr anchor="ctr">
                    <a:solidFill>
                      <a:schemeClr val="accent2">
                        <a:lumMod val="60000"/>
                        <a:lumOff val="40000"/>
                      </a:schemeClr>
                    </a:solidFill>
                  </a:tcPr>
                </a:tc>
                <a:tc gridSpan="3">
                  <a:txBody>
                    <a:bodyPr/>
                    <a:lstStyle/>
                    <a:p>
                      <a:pPr algn="ctr"/>
                      <a:r>
                        <a:rPr kumimoji="1" lang="ja-JP" altLang="en-US" b="1" dirty="0" smtClean="0"/>
                        <a:t>要請内容</a:t>
                      </a:r>
                      <a:endParaRPr kumimoji="1" lang="ja-JP" altLang="en-US" b="1" dirty="0">
                        <a:latin typeface="+mn-ea"/>
                        <a:ea typeface="+mn-ea"/>
                      </a:endParaRPr>
                    </a:p>
                  </a:txBody>
                  <a:tcPr>
                    <a:solidFill>
                      <a:schemeClr val="accent2">
                        <a:lumMod val="60000"/>
                        <a:lumOff val="40000"/>
                      </a:schemeClr>
                    </a:solidFill>
                  </a:tcPr>
                </a:tc>
                <a:tc hMerge="1">
                  <a:txBody>
                    <a:bodyPr/>
                    <a:lstStyle/>
                    <a:p>
                      <a:endParaRPr kumimoji="1" lang="ja-JP" altLang="en-US" dirty="0"/>
                    </a:p>
                  </a:txBody>
                  <a:tcPr/>
                </a:tc>
                <a:tc hMerge="1">
                  <a:txBody>
                    <a:bodyPr/>
                    <a:lstStyle/>
                    <a:p>
                      <a:endParaRPr kumimoji="1" lang="ja-JP" altLang="en-US"/>
                    </a:p>
                  </a:txBody>
                  <a:tcPr/>
                </a:tc>
                <a:extLst>
                  <a:ext uri="{0D108BD9-81ED-4DB2-BD59-A6C34878D82A}">
                    <a16:rowId xmlns:a16="http://schemas.microsoft.com/office/drawing/2014/main" val="228693584"/>
                  </a:ext>
                </a:extLst>
              </a:tr>
              <a:tr h="335658">
                <a:tc vMerge="1">
                  <a:txBody>
                    <a:bodyPr/>
                    <a:lstStyle/>
                    <a:p>
                      <a:endParaRPr kumimoji="1" lang="ja-JP" altLang="en-US" b="0" dirty="0">
                        <a:latin typeface="+mn-ea"/>
                        <a:ea typeface="+mn-ea"/>
                      </a:endParaRPr>
                    </a:p>
                  </a:txBody>
                  <a:tcPr/>
                </a:tc>
                <a:tc vMerge="1">
                  <a:txBody>
                    <a:bodyPr/>
                    <a:lstStyle/>
                    <a:p>
                      <a:endParaRPr kumimoji="1" lang="ja-JP" altLang="en-US"/>
                    </a:p>
                  </a:txBody>
                  <a:tcPr/>
                </a:tc>
                <a:tc rowSpan="2">
                  <a:txBody>
                    <a:bodyPr/>
                    <a:lstStyle/>
                    <a:p>
                      <a:pPr algn="ctr" fontAlgn="ctr"/>
                      <a:r>
                        <a:rPr lang="ja-JP" altLang="en-US" sz="1800" b="1" u="none" strike="noStrike" dirty="0">
                          <a:effectLst/>
                        </a:rPr>
                        <a:t>平日</a:t>
                      </a:r>
                      <a:endParaRPr lang="ja-JP" altLang="en-US" sz="1800" b="1" i="0" u="none" strike="noStrike" dirty="0">
                        <a:solidFill>
                          <a:schemeClr val="bg1"/>
                        </a:solidFill>
                        <a:effectLst/>
                        <a:latin typeface="+mn-ea"/>
                        <a:ea typeface="+mn-ea"/>
                      </a:endParaRPr>
                    </a:p>
                  </a:txBody>
                  <a:tcPr marL="9525" marR="9525" marT="9525" marB="0" anchor="ctr">
                    <a:solidFill>
                      <a:schemeClr val="accent2">
                        <a:lumMod val="60000"/>
                        <a:lumOff val="40000"/>
                      </a:schemeClr>
                    </a:solidFill>
                  </a:tcPr>
                </a:tc>
                <a:tc gridSpan="2">
                  <a:txBody>
                    <a:bodyPr/>
                    <a:lstStyle/>
                    <a:p>
                      <a:pPr algn="ctr"/>
                      <a:r>
                        <a:rPr kumimoji="1" lang="ja-JP" altLang="en-US" sz="1600" b="1" dirty="0" smtClean="0"/>
                        <a:t>休日（土・日）</a:t>
                      </a:r>
                      <a:endParaRPr kumimoji="1" lang="ja-JP" altLang="en-US" sz="1600" b="1" dirty="0" smtClean="0">
                        <a:solidFill>
                          <a:schemeClr val="bg1"/>
                        </a:solidFill>
                      </a:endParaRPr>
                    </a:p>
                  </a:txBody>
                  <a:tcPr anchor="ctr">
                    <a:solidFill>
                      <a:schemeClr val="accent2">
                        <a:lumMod val="60000"/>
                        <a:lumOff val="40000"/>
                      </a:schemeClr>
                    </a:solidFill>
                  </a:tcPr>
                </a:tc>
                <a:tc hMerge="1">
                  <a:txBody>
                    <a:bodyPr/>
                    <a:lstStyle/>
                    <a:p>
                      <a:endParaRPr kumimoji="1" lang="ja-JP" altLang="en-US"/>
                    </a:p>
                  </a:txBody>
                  <a:tcPr/>
                </a:tc>
                <a:extLst>
                  <a:ext uri="{0D108BD9-81ED-4DB2-BD59-A6C34878D82A}">
                    <a16:rowId xmlns:a16="http://schemas.microsoft.com/office/drawing/2014/main" val="2589379865"/>
                  </a:ext>
                </a:extLst>
              </a:tr>
              <a:tr h="33565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600" b="1" dirty="0" smtClean="0"/>
                        <a:t>1000</a:t>
                      </a:r>
                      <a:r>
                        <a:rPr kumimoji="1" lang="ja-JP" altLang="en-US" sz="1600" b="1" dirty="0" smtClean="0"/>
                        <a:t>㎡超</a:t>
                      </a:r>
                      <a:endParaRPr kumimoji="1" lang="ja-JP" altLang="en-US" sz="1600" b="1" dirty="0">
                        <a:solidFill>
                          <a:schemeClr val="bg1"/>
                        </a:solidFill>
                      </a:endParaRPr>
                    </a:p>
                  </a:txBody>
                  <a:tcPr anchor="ctr">
                    <a:solidFill>
                      <a:schemeClr val="accent2">
                        <a:lumMod val="60000"/>
                        <a:lumOff val="40000"/>
                      </a:schemeClr>
                    </a:solidFill>
                  </a:tcPr>
                </a:tc>
                <a:tc>
                  <a:txBody>
                    <a:bodyPr/>
                    <a:lstStyle/>
                    <a:p>
                      <a:pPr algn="ctr"/>
                      <a:r>
                        <a:rPr kumimoji="1" lang="en-US" altLang="ja-JP" sz="1600" b="1" dirty="0" smtClean="0"/>
                        <a:t>1000</a:t>
                      </a:r>
                      <a:r>
                        <a:rPr kumimoji="1" lang="ja-JP" altLang="en-US" sz="1600" b="1" dirty="0" smtClean="0"/>
                        <a:t>㎡以下</a:t>
                      </a:r>
                      <a:endParaRPr kumimoji="1" lang="ja-JP" altLang="en-US" sz="1600" b="1" dirty="0">
                        <a:solidFill>
                          <a:schemeClr val="bg1"/>
                        </a:solidFill>
                      </a:endParaRPr>
                    </a:p>
                  </a:txBody>
                  <a:tcPr anchor="ctr">
                    <a:solidFill>
                      <a:schemeClr val="accent2">
                        <a:lumMod val="60000"/>
                        <a:lumOff val="40000"/>
                      </a:schemeClr>
                    </a:solidFill>
                  </a:tcPr>
                </a:tc>
                <a:extLst>
                  <a:ext uri="{0D108BD9-81ED-4DB2-BD59-A6C34878D82A}">
                    <a16:rowId xmlns:a16="http://schemas.microsoft.com/office/drawing/2014/main" val="147315025"/>
                  </a:ext>
                </a:extLst>
              </a:tr>
              <a:tr h="413969">
                <a:tc>
                  <a:txBody>
                    <a:bodyPr/>
                    <a:lstStyle/>
                    <a:p>
                      <a:pPr marL="72000" algn="l" fontAlgn="ctr">
                        <a:lnSpc>
                          <a:spcPts val="2300"/>
                        </a:lnSpc>
                      </a:pPr>
                      <a:r>
                        <a:rPr lang="ja-JP" altLang="en-US" sz="1600" b="1" u="none" strike="noStrike" dirty="0">
                          <a:effectLst/>
                        </a:rPr>
                        <a:t>劇場等</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marR="0" lvl="0" indent="0" algn="l" defTabSz="914400" rtl="0" eaLnBrk="1" fontAlgn="ctr" latinLnBrk="0" hangingPunct="1">
                        <a:lnSpc>
                          <a:spcPts val="2300"/>
                        </a:lnSpc>
                        <a:spcBef>
                          <a:spcPts val="0"/>
                        </a:spcBef>
                        <a:spcAft>
                          <a:spcPts val="0"/>
                        </a:spcAft>
                        <a:buClrTx/>
                        <a:buSzTx/>
                        <a:buFontTx/>
                        <a:buNone/>
                        <a:tabLst/>
                        <a:defRPr/>
                      </a:pPr>
                      <a:r>
                        <a:rPr lang="ja-JP" altLang="en-US" sz="1600" u="none" strike="noStrike" dirty="0" smtClean="0">
                          <a:effectLst/>
                        </a:rPr>
                        <a:t>劇場、観覧場、演芸場</a:t>
                      </a:r>
                      <a:endParaRPr lang="ja-JP" altLang="en-US" sz="1600" b="0" i="0" u="none" strike="noStrike" dirty="0" smtClean="0">
                        <a:solidFill>
                          <a:srgbClr val="000000"/>
                        </a:solidFill>
                        <a:effectLst/>
                        <a:latin typeface="+mn-ea"/>
                        <a:ea typeface="+mn-ea"/>
                      </a:endParaRPr>
                    </a:p>
                  </a:txBody>
                  <a:tcPr marL="0" marR="0" marT="0" marB="0" anchor="ctr"/>
                </a:tc>
                <a:tc row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600" dirty="0" smtClean="0"/>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600" b="1" dirty="0" smtClean="0"/>
                        <a:t>【</a:t>
                      </a:r>
                      <a:r>
                        <a:rPr kumimoji="1" lang="ja-JP" altLang="en-US" sz="1600" b="1" dirty="0" smtClean="0"/>
                        <a:t>人数上限・収容率</a:t>
                      </a:r>
                      <a:r>
                        <a:rPr kumimoji="1" lang="en-US" altLang="ja-JP" sz="1600" b="1" dirty="0" smtClean="0"/>
                        <a:t>】</a:t>
                      </a:r>
                      <a:endParaRPr lang="en-US" altLang="ja-JP" sz="1600" b="1" u="none" strike="noStrike" dirty="0" smtClean="0">
                        <a:effectLst/>
                      </a:endParaRPr>
                    </a:p>
                    <a:p>
                      <a:pPr algn="l" fontAlgn="ctr"/>
                      <a:r>
                        <a:rPr lang="ja-JP" altLang="en-US" sz="1600" u="none" strike="noStrike" dirty="0" smtClean="0">
                          <a:effectLst/>
                        </a:rPr>
                        <a:t>　上限</a:t>
                      </a:r>
                      <a:r>
                        <a:rPr lang="en-US" altLang="ja-JP" sz="1600" u="none" strike="noStrike" dirty="0" smtClean="0">
                          <a:effectLst/>
                        </a:rPr>
                        <a:t>5000</a:t>
                      </a:r>
                      <a:r>
                        <a:rPr lang="ja-JP" altLang="en-US" sz="1600" u="none" strike="noStrike" dirty="0" smtClean="0">
                          <a:effectLst/>
                        </a:rPr>
                        <a:t>人</a:t>
                      </a:r>
                      <a:endParaRPr lang="en-US" altLang="ja-JP" sz="1600" u="none" strike="noStrike" dirty="0" smtClean="0">
                        <a:effectLst/>
                      </a:endParaRPr>
                    </a:p>
                    <a:p>
                      <a:pPr algn="l" fontAlgn="ctr"/>
                      <a:r>
                        <a:rPr lang="ja-JP" altLang="en-US" sz="1600" u="none" strike="noStrike" dirty="0" smtClean="0">
                          <a:effectLst/>
                        </a:rPr>
                        <a:t>　かつ収容率</a:t>
                      </a:r>
                      <a:r>
                        <a:rPr lang="en-US" altLang="ja-JP" sz="1600" u="none" strike="noStrike" dirty="0" smtClean="0">
                          <a:effectLst/>
                        </a:rPr>
                        <a:t>50</a:t>
                      </a:r>
                      <a:r>
                        <a:rPr lang="ja-JP" altLang="en-US" sz="1600" u="none" strike="noStrike" dirty="0" smtClean="0">
                          <a:effectLst/>
                        </a:rPr>
                        <a:t>％以内</a:t>
                      </a:r>
                      <a:endParaRPr lang="en-US" altLang="ja-JP" sz="1600" u="none" strike="noStrike" dirty="0" smtClean="0">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800" dirty="0" smtClean="0"/>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600" b="1" dirty="0" smtClean="0"/>
                        <a:t>【</a:t>
                      </a:r>
                      <a:r>
                        <a:rPr kumimoji="1" lang="ja-JP" altLang="en-US" sz="1600" b="1" dirty="0" smtClean="0"/>
                        <a:t>営業時間</a:t>
                      </a:r>
                      <a:r>
                        <a:rPr kumimoji="1" lang="en-US" altLang="ja-JP" sz="1600" b="1" dirty="0" smtClean="0"/>
                        <a:t>】</a:t>
                      </a: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600" dirty="0" smtClean="0"/>
                        <a:t>　・イベント：</a:t>
                      </a:r>
                      <a:endParaRPr kumimoji="1" lang="en-US" altLang="ja-JP" sz="1600" dirty="0" smtClean="0"/>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600" dirty="0" smtClean="0"/>
                        <a:t>　　　</a:t>
                      </a:r>
                      <a:r>
                        <a:rPr kumimoji="1" lang="en-US" altLang="ja-JP" sz="1600" dirty="0" smtClean="0"/>
                        <a:t>21</a:t>
                      </a:r>
                      <a:r>
                        <a:rPr kumimoji="1" lang="ja-JP" altLang="en-US" sz="1600" dirty="0" smtClean="0"/>
                        <a:t>時まで</a:t>
                      </a:r>
                      <a:r>
                        <a:rPr lang="ja-JP" altLang="en-US" sz="1600" u="none" strike="noStrike" dirty="0" smtClean="0">
                          <a:effectLst/>
                        </a:rPr>
                        <a:t/>
                      </a:r>
                      <a:br>
                        <a:rPr lang="ja-JP" altLang="en-US" sz="1600" u="none" strike="noStrike" dirty="0" smtClean="0">
                          <a:effectLst/>
                        </a:rPr>
                      </a:br>
                      <a:r>
                        <a:rPr lang="ja-JP" altLang="en-US" sz="1600" u="none" strike="noStrike" dirty="0" smtClean="0">
                          <a:effectLst/>
                        </a:rPr>
                        <a:t>　・イベント以外</a:t>
                      </a:r>
                      <a:r>
                        <a:rPr lang="ja-JP" altLang="en-US" sz="1200" u="none" strike="noStrike" dirty="0" smtClean="0">
                          <a:effectLst/>
                        </a:rPr>
                        <a:t>（</a:t>
                      </a:r>
                      <a:r>
                        <a:rPr lang="en-US" altLang="ja-JP" sz="1200" u="none" strike="noStrike" dirty="0" smtClean="0">
                          <a:effectLst/>
                        </a:rPr>
                        <a:t>※</a:t>
                      </a:r>
                      <a:r>
                        <a:rPr lang="ja-JP" altLang="en-US" sz="1200" u="none" strike="noStrike" dirty="0" smtClean="0">
                          <a:effectLst/>
                        </a:rPr>
                        <a:t>２）</a:t>
                      </a:r>
                      <a:r>
                        <a:rPr lang="ja-JP" altLang="en-US" sz="1800" u="none" strike="noStrike" dirty="0" smtClean="0">
                          <a:effectLst/>
                        </a:rPr>
                        <a:t>：</a:t>
                      </a:r>
                      <a:endParaRPr lang="en-US" altLang="ja-JP" sz="1800" u="none" strike="noStrike" dirty="0" smtClean="0">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800" u="none" strike="noStrike" dirty="0" smtClean="0">
                          <a:effectLst/>
                        </a:rPr>
                        <a:t>　　</a:t>
                      </a:r>
                      <a:r>
                        <a:rPr lang="ja-JP" altLang="en-US" sz="1800" u="none" strike="noStrike" baseline="0" dirty="0" smtClean="0">
                          <a:effectLst/>
                        </a:rPr>
                        <a:t>  </a:t>
                      </a:r>
                      <a:r>
                        <a:rPr lang="en-US" altLang="ja-JP" sz="1600" u="none" strike="noStrike" dirty="0" smtClean="0">
                          <a:effectLst/>
                        </a:rPr>
                        <a:t>20</a:t>
                      </a:r>
                      <a:r>
                        <a:rPr lang="ja-JP" altLang="en-US" sz="1600" u="none" strike="noStrike" dirty="0" smtClean="0">
                          <a:effectLst/>
                        </a:rPr>
                        <a:t>時まで</a:t>
                      </a:r>
                      <a:r>
                        <a:rPr lang="ja-JP" altLang="en-US" sz="1200" u="none" strike="noStrike" dirty="0" smtClean="0">
                          <a:effectLst/>
                        </a:rPr>
                        <a:t>（</a:t>
                      </a:r>
                      <a:r>
                        <a:rPr lang="en-US" altLang="ja-JP" sz="1200" u="none" strike="noStrike" dirty="0" smtClean="0">
                          <a:effectLst/>
                        </a:rPr>
                        <a:t>※</a:t>
                      </a:r>
                      <a:r>
                        <a:rPr lang="ja-JP" altLang="en-US" sz="1200" u="none" strike="noStrike" dirty="0" smtClean="0">
                          <a:effectLst/>
                        </a:rPr>
                        <a:t>３、４）</a:t>
                      </a:r>
                      <a:endParaRPr lang="en-US" altLang="ja-JP" sz="1200" u="none" strike="noStrike" dirty="0" smtClean="0">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800" u="none" strike="noStrike" dirty="0" smtClean="0">
                        <a:effectLst/>
                      </a:endParaRPr>
                    </a:p>
                    <a:p>
                      <a:r>
                        <a:rPr kumimoji="1" lang="en-US" altLang="ja-JP" sz="1600" b="1" dirty="0" smtClean="0"/>
                        <a:t>【</a:t>
                      </a:r>
                      <a:r>
                        <a:rPr kumimoji="1" lang="ja-JP" altLang="en-US" sz="1600" b="1" dirty="0" smtClean="0"/>
                        <a:t>その他</a:t>
                      </a:r>
                      <a:r>
                        <a:rPr kumimoji="1" lang="en-US" altLang="ja-JP" sz="1600" b="1" dirty="0" smtClean="0"/>
                        <a:t>】</a:t>
                      </a:r>
                    </a:p>
                    <a:p>
                      <a:pPr marL="72000" algn="l"/>
                      <a:r>
                        <a:rPr kumimoji="1" lang="ja-JP" altLang="en-US" sz="1600" dirty="0" smtClean="0"/>
                        <a:t>　入場整理等</a:t>
                      </a:r>
                      <a:endParaRPr kumimoji="1" lang="en-US" altLang="ja-JP" sz="1600" dirty="0" smtClean="0"/>
                    </a:p>
                    <a:p>
                      <a:pPr marL="72000" algn="l"/>
                      <a:r>
                        <a:rPr kumimoji="1" lang="ja-JP" altLang="en-US" sz="1400" dirty="0" smtClean="0"/>
                        <a:t>　（法に基づかない働きかけ）</a:t>
                      </a:r>
                      <a:endParaRPr kumimoji="1" lang="ja-JP" altLang="en-US" sz="1600" dirty="0" smtClean="0"/>
                    </a:p>
                  </a:txBody>
                  <a:tcPr marL="9525" marR="9525" marT="9525" marB="0"/>
                </a:tc>
                <a:tc rowSpan="5" gridSpan="2">
                  <a:txBody>
                    <a:bodyPr/>
                    <a:lstStyle/>
                    <a:p>
                      <a:pPr marL="72000" algn="l"/>
                      <a:endParaRPr kumimoji="1" lang="en-US" altLang="ja-JP" sz="1600" dirty="0" smtClean="0"/>
                    </a:p>
                    <a:p>
                      <a:pPr marL="72000" algn="l"/>
                      <a:r>
                        <a:rPr kumimoji="1" lang="en-US" altLang="ja-JP" sz="1600" b="1" dirty="0" smtClean="0"/>
                        <a:t>【</a:t>
                      </a:r>
                      <a:r>
                        <a:rPr kumimoji="1" lang="ja-JP" altLang="en-US" sz="1600" b="1" dirty="0" smtClean="0"/>
                        <a:t>イベント</a:t>
                      </a:r>
                      <a:r>
                        <a:rPr kumimoji="1" lang="en-US" altLang="ja-JP" sz="1600" b="1" dirty="0" smtClean="0"/>
                        <a:t>】</a:t>
                      </a:r>
                    </a:p>
                    <a:p>
                      <a:pPr marL="7200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t>　無観客・オンライン配信等での開催</a:t>
                      </a:r>
                      <a:endParaRPr kumimoji="1" lang="en-US" altLang="ja-JP" sz="1600" dirty="0" smtClean="0"/>
                    </a:p>
                    <a:p>
                      <a:pPr marL="72000" algn="l"/>
                      <a:endParaRPr kumimoji="1" lang="ja-JP" altLang="en-US" sz="1600" dirty="0" smtClean="0"/>
                    </a:p>
                    <a:p>
                      <a:pPr marL="72000" algn="l"/>
                      <a:r>
                        <a:rPr kumimoji="1" lang="en-US" altLang="ja-JP" sz="1600" b="1" dirty="0" smtClean="0"/>
                        <a:t>【</a:t>
                      </a:r>
                      <a:r>
                        <a:rPr kumimoji="1" lang="ja-JP" altLang="en-US" sz="1600" b="1" dirty="0" smtClean="0"/>
                        <a:t>イベント以外</a:t>
                      </a:r>
                      <a:r>
                        <a:rPr kumimoji="1" lang="ja-JP" altLang="en-US" sz="1200" b="1" dirty="0" smtClean="0"/>
                        <a:t>（</a:t>
                      </a:r>
                      <a:r>
                        <a:rPr kumimoji="1" lang="en-US" altLang="ja-JP" sz="1200" b="1" dirty="0" smtClean="0"/>
                        <a:t>※</a:t>
                      </a:r>
                      <a:r>
                        <a:rPr kumimoji="1" lang="ja-JP" altLang="en-US" sz="1200" b="1" dirty="0" smtClean="0"/>
                        <a:t>２）</a:t>
                      </a:r>
                      <a:r>
                        <a:rPr kumimoji="1" lang="en-US" altLang="ja-JP" sz="1600" b="1" dirty="0" smtClean="0"/>
                        <a:t>】</a:t>
                      </a:r>
                    </a:p>
                    <a:p>
                      <a:pPr marL="72000" algn="l"/>
                      <a:r>
                        <a:rPr kumimoji="1" lang="ja-JP" altLang="en-US" sz="1600" b="1" dirty="0" smtClean="0"/>
                        <a:t>（人数上限・収容率）</a:t>
                      </a:r>
                    </a:p>
                    <a:p>
                      <a:pPr marL="72000" algn="l"/>
                      <a:r>
                        <a:rPr kumimoji="1" lang="ja-JP" altLang="en-US" sz="1600" dirty="0" smtClean="0"/>
                        <a:t>　上限</a:t>
                      </a:r>
                      <a:r>
                        <a:rPr kumimoji="1" lang="en-US" altLang="ja-JP" sz="1600" dirty="0" smtClean="0"/>
                        <a:t>5000</a:t>
                      </a:r>
                      <a:r>
                        <a:rPr kumimoji="1" lang="ja-JP" altLang="en-US" sz="1600" dirty="0" smtClean="0"/>
                        <a:t>人</a:t>
                      </a:r>
                      <a:endParaRPr kumimoji="1" lang="en-US" altLang="ja-JP" sz="1600" dirty="0" smtClean="0"/>
                    </a:p>
                    <a:p>
                      <a:pPr marL="72000" algn="l"/>
                      <a:r>
                        <a:rPr kumimoji="1" lang="ja-JP" altLang="en-US" sz="1600" dirty="0" smtClean="0"/>
                        <a:t>　かつ収容率</a:t>
                      </a:r>
                      <a:r>
                        <a:rPr kumimoji="1" lang="en-US" altLang="ja-JP" sz="1600" dirty="0" smtClean="0"/>
                        <a:t>50</a:t>
                      </a:r>
                      <a:r>
                        <a:rPr kumimoji="1" lang="ja-JP" altLang="en-US" sz="1600" dirty="0" smtClean="0"/>
                        <a:t>％以内</a:t>
                      </a:r>
                    </a:p>
                    <a:p>
                      <a:pPr marL="72000" algn="l"/>
                      <a:r>
                        <a:rPr kumimoji="1" lang="ja-JP" altLang="en-US" sz="1600" b="1" dirty="0" smtClean="0"/>
                        <a:t>（営業時間）</a:t>
                      </a:r>
                    </a:p>
                    <a:p>
                      <a:pPr marL="72000" algn="l"/>
                      <a:r>
                        <a:rPr kumimoji="1" lang="ja-JP" altLang="en-US" sz="1600" dirty="0" smtClean="0"/>
                        <a:t>　</a:t>
                      </a:r>
                      <a:r>
                        <a:rPr kumimoji="1" lang="en-US" altLang="ja-JP" sz="1600" dirty="0" smtClean="0"/>
                        <a:t>20</a:t>
                      </a:r>
                      <a:r>
                        <a:rPr kumimoji="1" lang="ja-JP" altLang="en-US" sz="1600" dirty="0" smtClean="0"/>
                        <a:t>時まで</a:t>
                      </a:r>
                      <a:r>
                        <a:rPr kumimoji="1" lang="ja-JP" altLang="en-US" sz="1200" dirty="0" smtClean="0"/>
                        <a:t>（</a:t>
                      </a:r>
                      <a:r>
                        <a:rPr kumimoji="1" lang="en-US" altLang="ja-JP" sz="1200" dirty="0" smtClean="0"/>
                        <a:t>※</a:t>
                      </a:r>
                      <a:r>
                        <a:rPr kumimoji="1" lang="ja-JP" altLang="en-US" sz="1200" dirty="0" smtClean="0"/>
                        <a:t>３、４</a:t>
                      </a:r>
                      <a:r>
                        <a:rPr kumimoji="1" lang="ja-JP" altLang="en-US" sz="1400" dirty="0" smtClean="0"/>
                        <a:t>）</a:t>
                      </a:r>
                      <a:br>
                        <a:rPr kumimoji="1" lang="ja-JP" altLang="en-US" sz="1400" dirty="0" smtClean="0"/>
                      </a:br>
                      <a:r>
                        <a:rPr kumimoji="1" lang="ja-JP" altLang="en-US" sz="1600" b="1" dirty="0" smtClean="0"/>
                        <a:t>（その他）</a:t>
                      </a:r>
                    </a:p>
                    <a:p>
                      <a:pPr marL="72000" algn="l"/>
                      <a:r>
                        <a:rPr kumimoji="1" lang="ja-JP" altLang="en-US" sz="1600" dirty="0" smtClean="0"/>
                        <a:t>　入場整理等</a:t>
                      </a:r>
                      <a:r>
                        <a:rPr kumimoji="1" lang="ja-JP" altLang="en-US" sz="1200" dirty="0" smtClean="0"/>
                        <a:t>（法に基づかない働きかけ）</a:t>
                      </a:r>
                    </a:p>
                  </a:txBody>
                  <a:tcPr marL="9525" marR="9525" marT="9525" marB="0"/>
                </a:tc>
                <a:tc rowSpan="5" hMerge="1">
                  <a:txBody>
                    <a:bodyPr/>
                    <a:lstStyle/>
                    <a:p>
                      <a:endParaRPr kumimoji="1" lang="ja-JP" altLang="en-US" dirty="0"/>
                    </a:p>
                  </a:txBody>
                  <a:tcPr/>
                </a:tc>
                <a:extLst>
                  <a:ext uri="{0D108BD9-81ED-4DB2-BD59-A6C34878D82A}">
                    <a16:rowId xmlns:a16="http://schemas.microsoft.com/office/drawing/2014/main" val="3177192540"/>
                  </a:ext>
                </a:extLst>
              </a:tr>
              <a:tr h="292429">
                <a:tc>
                  <a:txBody>
                    <a:bodyPr/>
                    <a:lstStyle/>
                    <a:p>
                      <a:pPr marL="72000" algn="l" fontAlgn="ctr">
                        <a:lnSpc>
                          <a:spcPts val="2300"/>
                        </a:lnSpc>
                      </a:pPr>
                      <a:r>
                        <a:rPr lang="ja-JP" altLang="en-US" sz="1600" b="1" u="none" strike="noStrike" dirty="0">
                          <a:effectLst/>
                        </a:rPr>
                        <a:t>遊興施設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smtClean="0">
                          <a:effectLst/>
                        </a:rPr>
                        <a:t>ライブハウス</a:t>
                      </a:r>
                      <a:r>
                        <a:rPr lang="en-US" altLang="ja-JP" sz="1200" u="none" strike="noStrike" dirty="0" smtClean="0">
                          <a:effectLst/>
                        </a:rPr>
                        <a:t>※</a:t>
                      </a:r>
                      <a:r>
                        <a:rPr lang="ja-JP" altLang="en-US" sz="1200" u="none" strike="noStrike" dirty="0" smtClean="0">
                          <a:effectLst/>
                        </a:rPr>
                        <a:t>１</a:t>
                      </a:r>
                      <a:endParaRPr lang="ja-JP" altLang="en-US" sz="12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tc gridSpan="2" vMerge="1">
                  <a:txBody>
                    <a:bodyPr/>
                    <a:lstStyle/>
                    <a:p>
                      <a:pPr marL="72000" algn="l"/>
                      <a:endParaRPr kumimoji="1" lang="ja-JP" altLang="en-US" sz="1200" dirty="0"/>
                    </a:p>
                  </a:txBody>
                  <a:tcPr/>
                </a:tc>
                <a:tc hMerge="1" vMerge="1">
                  <a:txBody>
                    <a:bodyPr/>
                    <a:lstStyle/>
                    <a:p>
                      <a:endParaRPr kumimoji="1" lang="ja-JP" altLang="en-US"/>
                    </a:p>
                  </a:txBody>
                  <a:tcPr/>
                </a:tc>
                <a:extLst>
                  <a:ext uri="{0D108BD9-81ED-4DB2-BD59-A6C34878D82A}">
                    <a16:rowId xmlns:a16="http://schemas.microsoft.com/office/drawing/2014/main" val="3801151744"/>
                  </a:ext>
                </a:extLst>
              </a:tr>
              <a:tr h="584859">
                <a:tc>
                  <a:txBody>
                    <a:bodyPr/>
                    <a:lstStyle/>
                    <a:p>
                      <a:pPr marL="72000" algn="l" fontAlgn="ctr">
                        <a:lnSpc>
                          <a:spcPts val="2300"/>
                        </a:lnSpc>
                      </a:pPr>
                      <a:r>
                        <a:rPr lang="ja-JP" altLang="en-US" sz="1600" b="1" u="none" strike="noStrike" dirty="0">
                          <a:effectLst/>
                        </a:rPr>
                        <a:t>集会・展示施設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公会堂、展示場、文化会館、多目的</a:t>
                      </a:r>
                      <a:r>
                        <a:rPr lang="ja-JP" altLang="en-US" sz="1600" u="none" strike="noStrike" dirty="0" smtClean="0">
                          <a:effectLst/>
                        </a:rPr>
                        <a:t>ホール等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087774204"/>
                  </a:ext>
                </a:extLst>
              </a:tr>
              <a:tr h="584858">
                <a:tc>
                  <a:txBody>
                    <a:bodyPr/>
                    <a:lstStyle/>
                    <a:p>
                      <a:pPr marL="72000" algn="l" fontAlgn="ctr">
                        <a:lnSpc>
                          <a:spcPts val="2300"/>
                        </a:lnSpc>
                      </a:pPr>
                      <a:r>
                        <a:rPr lang="ja-JP" altLang="en-US" sz="1600" b="1" u="none" strike="noStrike" dirty="0">
                          <a:effectLst/>
                        </a:rPr>
                        <a:t>ホテル・旅館</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ホテル・</a:t>
                      </a:r>
                      <a:r>
                        <a:rPr lang="ja-JP" altLang="en-US" sz="1600" u="none" strike="noStrike" dirty="0" smtClean="0">
                          <a:effectLst/>
                        </a:rPr>
                        <a:t>旅館</a:t>
                      </a:r>
                      <a:endParaRPr lang="en-US" altLang="ja-JP" sz="1600" u="none" strike="noStrike" dirty="0" smtClean="0">
                        <a:effectLst/>
                      </a:endParaRPr>
                    </a:p>
                    <a:p>
                      <a:pPr marL="72000" algn="l" fontAlgn="ctr">
                        <a:lnSpc>
                          <a:spcPts val="2300"/>
                        </a:lnSpc>
                      </a:pPr>
                      <a:r>
                        <a:rPr lang="ja-JP" altLang="en-US" sz="1200" u="none" strike="noStrike" dirty="0" smtClean="0">
                          <a:effectLst/>
                        </a:rPr>
                        <a:t>（集会の用に供する部分に限る）</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558074618"/>
                  </a:ext>
                </a:extLst>
              </a:tr>
              <a:tr h="1169717">
                <a:tc>
                  <a:txBody>
                    <a:bodyPr/>
                    <a:lstStyle/>
                    <a:p>
                      <a:pPr marL="72000" algn="l" fontAlgn="ctr">
                        <a:lnSpc>
                          <a:spcPts val="2300"/>
                        </a:lnSpc>
                      </a:pPr>
                      <a:r>
                        <a:rPr lang="ja-JP" altLang="en-US" sz="1600" b="1" u="none" strike="noStrike" dirty="0" smtClean="0">
                          <a:effectLst/>
                        </a:rPr>
                        <a:t>運動・遊技施設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テーマパーク、</a:t>
                      </a:r>
                      <a:r>
                        <a:rPr lang="ja-JP" altLang="en-US" sz="1600" u="none" strike="noStrike" dirty="0" smtClean="0">
                          <a:effectLst/>
                        </a:rPr>
                        <a:t>遊園地、</a:t>
                      </a:r>
                      <a:endParaRPr lang="ja-JP" altLang="en-US" sz="1600" u="none" strike="noStrike" dirty="0">
                        <a:effectLst/>
                      </a:endParaRPr>
                    </a:p>
                    <a:p>
                      <a:pPr marL="72000" algn="l" fontAlgn="ctr">
                        <a:lnSpc>
                          <a:spcPts val="2300"/>
                        </a:lnSpc>
                      </a:pPr>
                      <a:r>
                        <a:rPr lang="ja-JP" altLang="en-US" sz="1600" u="none" strike="noStrike" dirty="0">
                          <a:effectLst/>
                        </a:rPr>
                        <a:t>野球場、ゴルフ場、陸上競技場、屋外テニス場、ゴルフ練習場、バッティング練習場　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2614392325"/>
                  </a:ext>
                </a:extLst>
              </a:tr>
              <a:tr h="893337">
                <a:tc>
                  <a:txBody>
                    <a:bodyPr/>
                    <a:lstStyle/>
                    <a:p>
                      <a:pPr marL="72000" algn="l" fontAlgn="ctr">
                        <a:lnSpc>
                          <a:spcPts val="2300"/>
                        </a:lnSpc>
                      </a:pPr>
                      <a:r>
                        <a:rPr lang="ja-JP" altLang="en-US" sz="1600" b="1" u="none" strike="noStrike" dirty="0" smtClean="0">
                          <a:effectLst/>
                        </a:rPr>
                        <a:t>映画館</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marR="0" lvl="0" indent="0" algn="l" defTabSz="914400" rtl="0" eaLnBrk="1" fontAlgn="ctr" latinLnBrk="0" hangingPunct="1">
                        <a:lnSpc>
                          <a:spcPts val="2300"/>
                        </a:lnSpc>
                        <a:spcBef>
                          <a:spcPts val="0"/>
                        </a:spcBef>
                        <a:spcAft>
                          <a:spcPts val="0"/>
                        </a:spcAft>
                        <a:buClrTx/>
                        <a:buSzTx/>
                        <a:buFontTx/>
                        <a:buNone/>
                        <a:tabLst/>
                        <a:defRPr/>
                      </a:pPr>
                      <a:r>
                        <a:rPr lang="ja-JP" altLang="en-US" sz="1600" u="none" strike="noStrike" dirty="0" smtClean="0">
                          <a:effectLst/>
                        </a:rPr>
                        <a:t>映画館</a:t>
                      </a:r>
                      <a:endParaRPr lang="ja-JP" altLang="en-US" sz="1600" b="0" i="0" u="none" strike="noStrike" dirty="0" smtClean="0">
                        <a:solidFill>
                          <a:srgbClr val="000000"/>
                        </a:solidFill>
                        <a:effectLst/>
                        <a:latin typeface="+mn-ea"/>
                        <a:ea typeface="+mn-ea"/>
                      </a:endParaRPr>
                    </a:p>
                  </a:txBody>
                  <a:tcPr marL="0" marR="0" marT="0" marB="0" anchor="ctr"/>
                </a:tc>
                <a:tc vMerge="1">
                  <a:txBody>
                    <a:bodyPr/>
                    <a:lstStyle/>
                    <a:p>
                      <a:endParaRPr kumimoji="1" lang="ja-JP" altLang="en-US"/>
                    </a:p>
                  </a:txBody>
                  <a:tcPr/>
                </a:tc>
                <a:tc>
                  <a:txBody>
                    <a:bodyPr/>
                    <a:lstStyle/>
                    <a:p>
                      <a:r>
                        <a:rPr kumimoji="1" lang="en-US" altLang="ja-JP" sz="1600" b="1" dirty="0" smtClean="0"/>
                        <a:t>【</a:t>
                      </a:r>
                      <a:r>
                        <a:rPr kumimoji="1" lang="ja-JP" altLang="en-US" sz="1600" b="1" dirty="0" smtClean="0"/>
                        <a:t>イベント</a:t>
                      </a:r>
                      <a:r>
                        <a:rPr kumimoji="1" lang="en-US" altLang="ja-JP" sz="1600" b="1" dirty="0" smtClean="0"/>
                        <a:t>】</a:t>
                      </a:r>
                    </a:p>
                    <a:p>
                      <a:r>
                        <a:rPr kumimoji="1" lang="ja-JP" altLang="en-US" sz="1600" dirty="0" smtClean="0"/>
                        <a:t>　無観客・オンライン配信等での開催</a:t>
                      </a:r>
                      <a:endParaRPr kumimoji="1" lang="en-US" altLang="ja-JP" sz="1600" dirty="0" smtClean="0"/>
                    </a:p>
                    <a:p>
                      <a:r>
                        <a:rPr kumimoji="1" lang="en-US" altLang="ja-JP" sz="1600" b="1" dirty="0" smtClean="0"/>
                        <a:t>【</a:t>
                      </a:r>
                      <a:r>
                        <a:rPr kumimoji="1" lang="ja-JP" altLang="en-US" sz="1600" b="1" dirty="0" smtClean="0"/>
                        <a:t>イベント以外</a:t>
                      </a:r>
                      <a:r>
                        <a:rPr kumimoji="1" lang="ja-JP" altLang="en-US" sz="1200" b="1" dirty="0" smtClean="0"/>
                        <a:t>（</a:t>
                      </a:r>
                      <a:r>
                        <a:rPr kumimoji="1" lang="en-US" altLang="ja-JP" sz="1200" b="1" dirty="0" smtClean="0"/>
                        <a:t>※</a:t>
                      </a:r>
                      <a:r>
                        <a:rPr kumimoji="1" lang="ja-JP" altLang="en-US" sz="1200" b="1" dirty="0" smtClean="0"/>
                        <a:t>２）</a:t>
                      </a:r>
                      <a:r>
                        <a:rPr kumimoji="1" lang="en-US" altLang="ja-JP" sz="1600" b="1" dirty="0" smtClean="0"/>
                        <a:t>】</a:t>
                      </a:r>
                    </a:p>
                    <a:p>
                      <a:r>
                        <a:rPr kumimoji="1" lang="ja-JP" altLang="en-US" sz="1600" u="none" dirty="0" smtClean="0"/>
                        <a:t>　休止</a:t>
                      </a:r>
                      <a:endParaRPr kumimoji="1" lang="ja-JP" altLang="en-US" sz="1600" b="0" u="none" dirty="0" smtClean="0"/>
                    </a:p>
                  </a:txBody>
                  <a:tcPr marL="9525" marR="9525" marT="9525" marB="0"/>
                </a:tc>
                <a:tc>
                  <a:txBody>
                    <a:bodyPr/>
                    <a:lstStyle/>
                    <a:p>
                      <a:endParaRPr kumimoji="1" lang="ja-JP" altLang="en-US" dirty="0"/>
                    </a:p>
                  </a:txBody>
                  <a:tcPr marL="9525" marR="9525" marT="9525" marB="0" anchor="ctr">
                    <a:lnT w="12700" cmpd="sng">
                      <a:noFill/>
                    </a:lnT>
                  </a:tcPr>
                </a:tc>
                <a:extLst>
                  <a:ext uri="{0D108BD9-81ED-4DB2-BD59-A6C34878D82A}">
                    <a16:rowId xmlns:a16="http://schemas.microsoft.com/office/drawing/2014/main" val="716648465"/>
                  </a:ext>
                </a:extLst>
              </a:tr>
            </a:tbl>
          </a:graphicData>
        </a:graphic>
      </p:graphicFrame>
      <p:sp>
        <p:nvSpPr>
          <p:cNvPr id="11" name="正方形/長方形 10"/>
          <p:cNvSpPr/>
          <p:nvPr/>
        </p:nvSpPr>
        <p:spPr>
          <a:xfrm>
            <a:off x="416562" y="6437184"/>
            <a:ext cx="12279722" cy="461665"/>
          </a:xfrm>
          <a:prstGeom prst="rect">
            <a:avLst/>
          </a:prstGeom>
        </p:spPr>
        <p:txBody>
          <a:bodyPr wrap="square">
            <a:spAutoFit/>
          </a:bodyPr>
          <a:lstStyle/>
          <a:p>
            <a:r>
              <a:rPr lang="en-US" altLang="ja-JP" sz="1200" dirty="0" smtClean="0"/>
              <a:t>※</a:t>
            </a:r>
            <a:r>
              <a:rPr lang="ja-JP" altLang="en-US" sz="1200" dirty="0"/>
              <a:t>１：飲食店営業許可を受けている施設について</a:t>
            </a:r>
            <a:r>
              <a:rPr lang="ja-JP" altLang="en-US" sz="1200" dirty="0" smtClean="0"/>
              <a:t>、飲食店と同様の要請（飲食営業</a:t>
            </a:r>
            <a:r>
              <a:rPr lang="ja-JP" altLang="en-US" sz="1200" dirty="0"/>
              <a:t>は</a:t>
            </a:r>
            <a:r>
              <a:rPr lang="en-US" altLang="ja-JP" sz="1200" dirty="0"/>
              <a:t>20</a:t>
            </a:r>
            <a:r>
              <a:rPr lang="ja-JP" altLang="en-US" sz="1200"/>
              <a:t>時</a:t>
            </a:r>
            <a:r>
              <a:rPr lang="ja-JP" altLang="en-US" sz="1200" smtClean="0"/>
              <a:t>まで等）</a:t>
            </a:r>
            <a:r>
              <a:rPr lang="ja-JP" altLang="en-US" sz="1200" dirty="0" smtClean="0"/>
              <a:t>　　　　</a:t>
            </a:r>
            <a:r>
              <a:rPr lang="en-US" altLang="ja-JP" sz="1200" dirty="0" smtClean="0"/>
              <a:t>※</a:t>
            </a:r>
            <a:r>
              <a:rPr lang="ja-JP" altLang="en-US" sz="1200" dirty="0"/>
              <a:t>３：映画館は</a:t>
            </a:r>
            <a:r>
              <a:rPr lang="en-US" altLang="ja-JP" sz="1200" dirty="0"/>
              <a:t>21</a:t>
            </a:r>
            <a:r>
              <a:rPr lang="ja-JP" altLang="en-US" sz="1200" dirty="0"/>
              <a:t>時まで</a:t>
            </a:r>
            <a:endParaRPr lang="en-US" altLang="ja-JP" sz="1200" dirty="0" smtClean="0"/>
          </a:p>
          <a:p>
            <a:r>
              <a:rPr lang="en-US" altLang="ja-JP" sz="1200" dirty="0" smtClean="0"/>
              <a:t>※</a:t>
            </a:r>
            <a:r>
              <a:rPr lang="ja-JP" altLang="en-US" sz="1200" dirty="0"/>
              <a:t>２</a:t>
            </a:r>
            <a:r>
              <a:rPr lang="ja-JP" altLang="en-US" sz="1200" dirty="0" smtClean="0"/>
              <a:t>：運動施設の観客</a:t>
            </a:r>
            <a:r>
              <a:rPr lang="ja-JP" altLang="en-US" sz="1200" dirty="0"/>
              <a:t>を</a:t>
            </a:r>
            <a:r>
              <a:rPr lang="ja-JP" altLang="en-US" sz="1200" dirty="0" smtClean="0"/>
              <a:t>入れない個人</a:t>
            </a:r>
            <a:r>
              <a:rPr lang="ja-JP" altLang="en-US" sz="1200" dirty="0"/>
              <a:t>の</a:t>
            </a:r>
            <a:r>
              <a:rPr lang="ja-JP" altLang="en-US" sz="1200" dirty="0" smtClean="0"/>
              <a:t>練習</a:t>
            </a:r>
            <a:r>
              <a:rPr lang="ja-JP" altLang="en-US" sz="1200" dirty="0"/>
              <a:t>・</a:t>
            </a:r>
            <a:r>
              <a:rPr lang="ja-JP" altLang="en-US" sz="1200" dirty="0" smtClean="0"/>
              <a:t>プレー、映画館の通常営業等はイベント以外に該当　　</a:t>
            </a:r>
            <a:r>
              <a:rPr lang="ja-JP" altLang="en-US" sz="1200" dirty="0"/>
              <a:t>　</a:t>
            </a:r>
            <a:r>
              <a:rPr lang="en-US" altLang="ja-JP" sz="1200" dirty="0" smtClean="0"/>
              <a:t>※</a:t>
            </a:r>
            <a:r>
              <a:rPr lang="ja-JP" altLang="en-US" sz="1200" dirty="0" smtClean="0"/>
              <a:t>４：</a:t>
            </a:r>
            <a:r>
              <a:rPr lang="en-US" altLang="ja-JP" sz="1200" dirty="0"/>
              <a:t>1000㎡</a:t>
            </a:r>
            <a:r>
              <a:rPr lang="ja-JP" altLang="en-US" sz="1200" dirty="0"/>
              <a:t>以下の施設は働きかけ</a:t>
            </a:r>
          </a:p>
        </p:txBody>
      </p:sp>
      <p:sp>
        <p:nvSpPr>
          <p:cNvPr id="18" name="スライド番号プレースホルダー 1"/>
          <p:cNvSpPr>
            <a:spLocks noGrp="1"/>
          </p:cNvSpPr>
          <p:nvPr>
            <p:ph type="sldNum" sz="quarter" idx="12"/>
          </p:nvPr>
        </p:nvSpPr>
        <p:spPr>
          <a:xfrm>
            <a:off x="9448800" y="6572538"/>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0011690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5028</TotalTime>
  <Words>2849</Words>
  <Application>Microsoft Office PowerPoint</Application>
  <PresentationFormat>ワイド画面</PresentationFormat>
  <Paragraphs>342</Paragraphs>
  <Slides>13</Slides>
  <Notes>7</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13</vt:i4>
      </vt:variant>
    </vt:vector>
  </HeadingPairs>
  <TitlesOfParts>
    <vt:vector size="19" baseType="lpstr">
      <vt:lpstr>UD デジタル 教科書体 NK-B</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小原　朋子</dc:creator>
  <cp:lastModifiedBy>小原　朋子</cp:lastModifiedBy>
  <cp:revision>308</cp:revision>
  <cp:lastPrinted>2021-05-28T06:12:21Z</cp:lastPrinted>
  <dcterms:created xsi:type="dcterms:W3CDTF">2020-04-06T02:06:27Z</dcterms:created>
  <dcterms:modified xsi:type="dcterms:W3CDTF">2021-05-28T08:07:22Z</dcterms:modified>
</cp:coreProperties>
</file>