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289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D9C4D-810A-4088-8E62-1DE6F202782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D8503-D3FB-4783-9BE2-F86DA9443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381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ACAC1F-5F27-4421-A257-8FAFD41E9BD8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71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AD29D3-5BFD-4CE7-BB89-118703EE6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63578ED-138D-43D6-8F1F-C83E9F439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1CCE32-6A18-40B5-8E2F-08EF2CD0E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D072EC-D4F4-4A04-A09E-35D69533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14C5E8-0AAF-4D8F-8F96-5A081E3EC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432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0BAA5F-425C-424B-A352-97282B7DB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31C2A8-7022-4532-A825-74587CB78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863F77-11C1-4B0F-8C36-E42B6FCA4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401D51-917B-44BB-8B70-A57ACC49B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34280A-5AEC-4836-BB32-9B4F72DE9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72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CFFF83-1BD4-40C3-A6E4-7E1DD50E6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4FA0A5-B988-4736-83EB-1E0AD02B5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C3EE9F-C0E2-4717-A553-23C4839F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DA082A-6E21-403A-A4CD-8BE1999C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538BA9-8873-48AC-851B-518BF8CBA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48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335C4C-3B99-45B4-86AA-6E332279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B661C3-0D63-4DD4-81CA-810C9B24EB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00CF6FA-9C81-4C98-AB87-FB788916C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5126832-D46E-4FB5-A7A6-0E77FD4A6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8A10B8-1BEB-4883-9EF1-72D8BB95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25F142-F63F-484D-AF9C-7D9ED2276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27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966478-E3AF-4E37-A26D-B93D9C97F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90F434-8EA5-4CD3-868D-0CFC20A1A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FDCB46A-AF53-4745-95CB-5B08A564B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22907C9-4C22-4227-B0BF-0B521BDE8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95B0A0B-0979-4030-8C60-603AB7E650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43AC984-6F40-40E1-BD91-B095C7E7A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CBB4C2-E0FE-4D4E-9926-F0D283C2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941155D-C443-47C7-81E1-18560C97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98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9F46CC-451E-4EED-A17D-9799981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C2ECDFB-828D-4224-90A8-407F4CB01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D20203-931E-4B8D-84DB-242628A1E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1C2B7F7-2475-48A6-B0E4-57AD9514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497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79C5BC9-9D5E-4D9E-8E0A-1D158204B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CA36D3E-A7B5-4688-BA4E-E3D02470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E34646-89CB-4235-B63A-B6BA93547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65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60EDC9-5A85-41BE-B44C-F083FF977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A40991-8E9E-4787-BB54-EBA40C461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2D4B059-9CBD-43EB-B047-CD5E59B1C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AB4E16-DA96-4420-813B-935C909C1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8048D1-9359-4D25-A66F-1E6B0B713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A6D4CD-0560-4B15-B807-D8200BB06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70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5DBDA5-8875-47E7-9437-831CACF16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D8B22B0-7F6E-439C-90FF-5E55AD7414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AEA2FE8-7FE4-4B75-AD59-FCB5F6AD6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E9EB07-06CC-45A6-924D-1518E500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4A40518-DE5E-45F4-A38C-7A0A1838C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7ED69D-AFC7-4D3C-B6C3-3F84EDC06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171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419A68-EC1F-4F8D-8CC2-B2D73041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5F32614-E603-4612-AEC1-363E76F3D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DCCD6E-E073-4EBE-8EA1-67852D31C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93CFE6-439B-4184-9CB1-5FF827C11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9EB4C9-31E7-4962-BCE7-940C574C2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59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E842BBC-591D-41EB-BF74-39EB85291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0415BC-BE2B-4BA4-B950-7A5FBCB49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CA7047-61CA-4FA6-BAE1-6D518AAAC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3C6285-1D43-4E16-A325-58C115962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AA76AD-B01B-407B-B04B-403BDCF9D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655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997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020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320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829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808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344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313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38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406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827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64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9E2A715-A041-49DC-810A-18700EED4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A64262-D4DF-4717-BA4C-3AFE35C0A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7FBAF7-726D-4900-AB46-21FEE1AF2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EE4F4D-0AA5-4FE0-B094-F58BCEE6F8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F6764F-F18C-4F61-B5C0-14F4A406A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62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29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C9824B7F-8E2C-4DBD-B9C6-ECD4B4369A4D}"/>
              </a:ext>
            </a:extLst>
          </p:cNvPr>
          <p:cNvGrpSpPr/>
          <p:nvPr/>
        </p:nvGrpSpPr>
        <p:grpSpPr>
          <a:xfrm>
            <a:off x="-34481" y="498822"/>
            <a:ext cx="4754934" cy="3347390"/>
            <a:chOff x="-50414" y="490939"/>
            <a:chExt cx="4754934" cy="3347390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A3E2649-4B11-4805-8F34-20AE7E5B512C}"/>
                </a:ext>
              </a:extLst>
            </p:cNvPr>
            <p:cNvSpPr/>
            <p:nvPr/>
          </p:nvSpPr>
          <p:spPr>
            <a:xfrm>
              <a:off x="-50414" y="823917"/>
              <a:ext cx="4754934" cy="3014412"/>
            </a:xfrm>
            <a:prstGeom prst="rect">
              <a:avLst/>
            </a:prstGeom>
            <a:noFill/>
            <a:ln w="9525"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1423" tIns="45712" rIns="91423" bIns="45712" rtlCol="0" anchor="t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【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事業目的・整備効果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】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○本事業は、太子町と河南町を南北に結ぶバイパスを整備することで、主要渋滞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箇所（太子町南交差点）の渋滞を緩和</a:t>
              </a: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するとともに、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広域緊急交通路である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南阪奈道路や府道美原太子線へのアクセスを向上することで、防災機能の強化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を図ることが目的です。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○また、現道においては、一部区間で歩道が未整備であり、大型車の通行も多く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歩行者等の安全面に課題があることから、本事業区間では、連続的に歩道整備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を行うとともに、本バイパスへ交通転換が図られることで、歩行</a:t>
              </a: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者等の安全確保に</a:t>
              </a:r>
              <a:endParaRPr kumimoji="0" lang="en-US" altLang="ja-JP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寄与し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ます。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【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事業箇所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】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　</a:t>
              </a: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南河内郡太子町大字太子～南河内郡河南町大字大宝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【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設計概要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】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　延長：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1.2km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幅員：</a:t>
              </a:r>
              <a:r>
                <a:rPr kumimoji="0" lang="en-US" altLang="ja-JP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10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.0m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（</a:t>
              </a:r>
              <a:r>
                <a:rPr kumimoji="0" lang="en-US" altLang="ja-JP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2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車線）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D251F863-309A-459E-B276-17BA0022DF57}"/>
                </a:ext>
              </a:extLst>
            </p:cNvPr>
            <p:cNvGrpSpPr/>
            <p:nvPr/>
          </p:nvGrpSpPr>
          <p:grpSpPr>
            <a:xfrm>
              <a:off x="47416" y="490939"/>
              <a:ext cx="4097864" cy="276999"/>
              <a:chOff x="57574" y="2349505"/>
              <a:chExt cx="4097864" cy="276999"/>
            </a:xfrm>
          </p:grpSpPr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1885F88-C7C6-4C26-B3F7-8A9459E186C6}"/>
                  </a:ext>
                </a:extLst>
              </p:cNvPr>
              <p:cNvSpPr txBox="1"/>
              <p:nvPr/>
            </p:nvSpPr>
            <p:spPr>
              <a:xfrm>
                <a:off x="143135" y="2349505"/>
                <a:ext cx="8002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事業概要</a:t>
                </a:r>
                <a:endPara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cxnSp>
            <p:nvCxnSpPr>
              <p:cNvPr id="30" name="直線コネクタ 29">
                <a:extLst>
                  <a:ext uri="{FF2B5EF4-FFF2-40B4-BE49-F238E27FC236}">
                    <a16:creationId xmlns:a16="http://schemas.microsoft.com/office/drawing/2014/main" id="{BFC2BF39-B4A1-4BD2-BC34-8706F26325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384346"/>
                <a:ext cx="0" cy="22676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08623026-1B8F-40CD-877F-9318E7E5FC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603495"/>
                <a:ext cx="4097864" cy="0"/>
              </a:xfrm>
              <a:prstGeom prst="line">
                <a:avLst/>
              </a:prstGeom>
              <a:ln w="952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タイトル 1">
            <a:extLst>
              <a:ext uri="{FF2B5EF4-FFF2-40B4-BE49-F238E27FC236}">
                <a16:creationId xmlns:a16="http://schemas.microsoft.com/office/drawing/2014/main" id="{22B1DEA5-8023-4BD8-B25D-6F02153EDAF9}"/>
              </a:ext>
            </a:extLst>
          </p:cNvPr>
          <p:cNvSpPr txBox="1">
            <a:spLocks/>
          </p:cNvSpPr>
          <p:nvPr/>
        </p:nvSpPr>
        <p:spPr>
          <a:xfrm>
            <a:off x="-11784" y="0"/>
            <a:ext cx="9176034" cy="3326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192" tIns="65096" rIns="130192" bIns="65096" rtlCol="0" anchor="ctr"/>
          <a:lstStyle>
            <a:defPPr>
              <a:defRPr lang="ja-JP"/>
            </a:defPPr>
            <a:lvl1pPr>
              <a:defRPr b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dirty="0">
                <a:solidFill>
                  <a:prstClr val="white"/>
                </a:solidFill>
              </a:rPr>
              <a:t>府道</a:t>
            </a:r>
            <a:r>
              <a:rPr kumimoji="0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　柏原駒ヶ谷千早赤阪線（山城バイパス）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09BCEA7-001A-4EC2-96BF-D3649DD84032}"/>
              </a:ext>
            </a:extLst>
          </p:cNvPr>
          <p:cNvCxnSpPr>
            <a:cxnSpLocks/>
          </p:cNvCxnSpPr>
          <p:nvPr/>
        </p:nvCxnSpPr>
        <p:spPr>
          <a:xfrm>
            <a:off x="-11784" y="376804"/>
            <a:ext cx="9164251" cy="0"/>
          </a:xfrm>
          <a:prstGeom prst="line">
            <a:avLst/>
          </a:prstGeom>
          <a:ln w="101600" cmpd="thickThin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FB805338-DCD1-4B82-9E70-A518E6221FBA}"/>
              </a:ext>
            </a:extLst>
          </p:cNvPr>
          <p:cNvGrpSpPr/>
          <p:nvPr/>
        </p:nvGrpSpPr>
        <p:grpSpPr>
          <a:xfrm>
            <a:off x="4485634" y="490939"/>
            <a:ext cx="4567761" cy="2271088"/>
            <a:chOff x="8469" y="490939"/>
            <a:chExt cx="4567761" cy="2271088"/>
          </a:xfrm>
        </p:grpSpPr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510ABCD8-5D91-48DA-B554-628B35C583E5}"/>
                </a:ext>
              </a:extLst>
            </p:cNvPr>
            <p:cNvSpPr/>
            <p:nvPr/>
          </p:nvSpPr>
          <p:spPr>
            <a:xfrm>
              <a:off x="8469" y="760542"/>
              <a:ext cx="4567761" cy="2001485"/>
            </a:xfrm>
            <a:prstGeom prst="rect">
              <a:avLst/>
            </a:prstGeom>
            <a:noFill/>
            <a:ln w="9525"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1423" tIns="45712" rIns="91423" bIns="45712" rtlCol="0" anchor="t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F0570AB2-1D3A-4AE1-B2DF-D7A27A81FB7C}"/>
                </a:ext>
              </a:extLst>
            </p:cNvPr>
            <p:cNvGrpSpPr/>
            <p:nvPr/>
          </p:nvGrpSpPr>
          <p:grpSpPr>
            <a:xfrm>
              <a:off x="47416" y="490939"/>
              <a:ext cx="4097864" cy="276999"/>
              <a:chOff x="57574" y="2349505"/>
              <a:chExt cx="4097864" cy="276999"/>
            </a:xfrm>
          </p:grpSpPr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E14BF28E-B143-4C3D-971C-8EA0088E96B6}"/>
                  </a:ext>
                </a:extLst>
              </p:cNvPr>
              <p:cNvSpPr txBox="1"/>
              <p:nvPr/>
            </p:nvSpPr>
            <p:spPr>
              <a:xfrm>
                <a:off x="143135" y="2349505"/>
                <a:ext cx="6463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位置図</a:t>
                </a:r>
              </a:p>
            </p:txBody>
          </p:sp>
          <p:cxnSp>
            <p:nvCxnSpPr>
              <p:cNvPr id="71" name="直線コネクタ 70">
                <a:extLst>
                  <a:ext uri="{FF2B5EF4-FFF2-40B4-BE49-F238E27FC236}">
                    <a16:creationId xmlns:a16="http://schemas.microsoft.com/office/drawing/2014/main" id="{0125F050-0F3D-4101-ADC1-4CFF3109F9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384346"/>
                <a:ext cx="0" cy="22676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線コネクタ 71">
                <a:extLst>
                  <a:ext uri="{FF2B5EF4-FFF2-40B4-BE49-F238E27FC236}">
                    <a16:creationId xmlns:a16="http://schemas.microsoft.com/office/drawing/2014/main" id="{7A105D22-8CF6-4F83-B80C-B06F74DF69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603495"/>
                <a:ext cx="4097864" cy="0"/>
              </a:xfrm>
              <a:prstGeom prst="line">
                <a:avLst/>
              </a:prstGeom>
              <a:ln w="952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E767CC3D-EB83-4314-8C0D-C5AACE67C9B7}"/>
              </a:ext>
            </a:extLst>
          </p:cNvPr>
          <p:cNvGrpSpPr/>
          <p:nvPr/>
        </p:nvGrpSpPr>
        <p:grpSpPr>
          <a:xfrm>
            <a:off x="39431" y="4016607"/>
            <a:ext cx="4567761" cy="2195215"/>
            <a:chOff x="8469" y="566812"/>
            <a:chExt cx="4567761" cy="2195215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D60E1549-EEAC-4282-82CB-CE86D2DC421D}"/>
                </a:ext>
              </a:extLst>
            </p:cNvPr>
            <p:cNvSpPr/>
            <p:nvPr/>
          </p:nvSpPr>
          <p:spPr>
            <a:xfrm>
              <a:off x="8469" y="760542"/>
              <a:ext cx="4567761" cy="2001485"/>
            </a:xfrm>
            <a:prstGeom prst="rect">
              <a:avLst/>
            </a:prstGeom>
            <a:noFill/>
            <a:ln w="9525"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1423" tIns="45712" rIns="91423" bIns="45712" rtlCol="0" anchor="t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C159C020-8B78-40B0-8295-F6320CA9532B}"/>
                </a:ext>
              </a:extLst>
            </p:cNvPr>
            <p:cNvGrpSpPr/>
            <p:nvPr/>
          </p:nvGrpSpPr>
          <p:grpSpPr>
            <a:xfrm>
              <a:off x="47416" y="566812"/>
              <a:ext cx="4097864" cy="276999"/>
              <a:chOff x="57574" y="2425378"/>
              <a:chExt cx="4097864" cy="276999"/>
            </a:xfrm>
          </p:grpSpPr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B4397F5E-7EBC-4431-9846-F354DC965E2A}"/>
                  </a:ext>
                </a:extLst>
              </p:cNvPr>
              <p:cNvSpPr txBox="1"/>
              <p:nvPr/>
            </p:nvSpPr>
            <p:spPr>
              <a:xfrm>
                <a:off x="143135" y="2425378"/>
                <a:ext cx="95410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標準横断図</a:t>
                </a:r>
              </a:p>
            </p:txBody>
          </p:sp>
          <p:cxnSp>
            <p:nvCxnSpPr>
              <p:cNvPr id="88" name="直線コネクタ 87">
                <a:extLst>
                  <a:ext uri="{FF2B5EF4-FFF2-40B4-BE49-F238E27FC236}">
                    <a16:creationId xmlns:a16="http://schemas.microsoft.com/office/drawing/2014/main" id="{EFF29153-0D94-48F2-9552-4970B32CB1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460219"/>
                <a:ext cx="0" cy="22676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>
                <a:extLst>
                  <a:ext uri="{FF2B5EF4-FFF2-40B4-BE49-F238E27FC236}">
                    <a16:creationId xmlns:a16="http://schemas.microsoft.com/office/drawing/2014/main" id="{830F69CC-55D3-4B53-88EA-0C9A95BFD3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679368"/>
                <a:ext cx="4097864" cy="0"/>
              </a:xfrm>
              <a:prstGeom prst="line">
                <a:avLst/>
              </a:prstGeom>
              <a:ln w="952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D0F0E07-E769-4BEC-A585-AEC049F76E3F}"/>
              </a:ext>
            </a:extLst>
          </p:cNvPr>
          <p:cNvGrpSpPr/>
          <p:nvPr/>
        </p:nvGrpSpPr>
        <p:grpSpPr>
          <a:xfrm>
            <a:off x="4477321" y="5461315"/>
            <a:ext cx="4567761" cy="2271088"/>
            <a:chOff x="4618642" y="5345652"/>
            <a:chExt cx="4567761" cy="2271088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BF672E92-AFC7-48A4-907E-E213E5E29528}"/>
                </a:ext>
              </a:extLst>
            </p:cNvPr>
            <p:cNvSpPr txBox="1"/>
            <p:nvPr/>
          </p:nvSpPr>
          <p:spPr>
            <a:xfrm>
              <a:off x="4641977" y="5701933"/>
              <a:ext cx="435379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【</a:t>
              </a:r>
              <a:r>
                <a:rPr kumimoji="1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問い合わせ先</a:t>
              </a: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】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都市整備部　道路室 道路整備課 建設グループ</a:t>
              </a:r>
              <a:r>
                <a:rPr kumimoji="0" lang="ja-JP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　</a:t>
              </a:r>
              <a:r>
                <a:rPr kumimoji="0" lang="en-US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(06</a:t>
              </a:r>
              <a:r>
                <a:rPr kumimoji="0" lang="ja-JP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－</a:t>
              </a:r>
              <a:r>
                <a:rPr kumimoji="0" lang="en-US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6944</a:t>
              </a:r>
              <a:r>
                <a:rPr kumimoji="0" lang="ja-JP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－</a:t>
              </a:r>
              <a:r>
                <a:rPr kumimoji="0" lang="en-US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9276)</a:t>
              </a: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410DE3B2-7A3F-43A9-997E-8FD25E2B5B8B}"/>
                </a:ext>
              </a:extLst>
            </p:cNvPr>
            <p:cNvGrpSpPr/>
            <p:nvPr/>
          </p:nvGrpSpPr>
          <p:grpSpPr>
            <a:xfrm>
              <a:off x="4618642" y="5345652"/>
              <a:ext cx="4567761" cy="2271088"/>
              <a:chOff x="8469" y="490939"/>
              <a:chExt cx="4567761" cy="2271088"/>
            </a:xfrm>
          </p:grpSpPr>
          <p:sp>
            <p:nvSpPr>
              <p:cNvPr id="39" name="正方形/長方形 38">
                <a:extLst>
                  <a:ext uri="{FF2B5EF4-FFF2-40B4-BE49-F238E27FC236}">
                    <a16:creationId xmlns:a16="http://schemas.microsoft.com/office/drawing/2014/main" id="{DDE5DAF8-AAE1-4BB7-91EA-D1C725F85EB3}"/>
                  </a:ext>
                </a:extLst>
              </p:cNvPr>
              <p:cNvSpPr/>
              <p:nvPr/>
            </p:nvSpPr>
            <p:spPr>
              <a:xfrm>
                <a:off x="8469" y="760542"/>
                <a:ext cx="4567761" cy="2001485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91423" tIns="45712" rIns="91423" bIns="45712" rtlCol="0" anchor="t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92B7AE1B-F94E-40A2-8599-93CA656281C1}"/>
                  </a:ext>
                </a:extLst>
              </p:cNvPr>
              <p:cNvGrpSpPr/>
              <p:nvPr/>
            </p:nvGrpSpPr>
            <p:grpSpPr>
              <a:xfrm>
                <a:off x="47416" y="490939"/>
                <a:ext cx="4097864" cy="276999"/>
                <a:chOff x="57574" y="2349505"/>
                <a:chExt cx="4097864" cy="276999"/>
              </a:xfrm>
            </p:grpSpPr>
            <p:sp>
              <p:nvSpPr>
                <p:cNvPr id="42" name="テキスト ボックス 41">
                  <a:extLst>
                    <a:ext uri="{FF2B5EF4-FFF2-40B4-BE49-F238E27FC236}">
                      <a16:creationId xmlns:a16="http://schemas.microsoft.com/office/drawing/2014/main" id="{E1FE6795-CE59-4960-A424-C5B1C53EC4EB}"/>
                    </a:ext>
                  </a:extLst>
                </p:cNvPr>
                <p:cNvSpPr txBox="1"/>
                <p:nvPr/>
              </p:nvSpPr>
              <p:spPr>
                <a:xfrm>
                  <a:off x="143135" y="2349505"/>
                  <a:ext cx="57900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ja-JP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Meiryo UI" panose="020B0604030504040204" pitchFamily="50" charset="-128"/>
                      <a:ea typeface="Meiryo UI" panose="020B0604030504040204" pitchFamily="50" charset="-128"/>
                      <a:cs typeface="+mn-cs"/>
                    </a:rPr>
                    <a:t>その他</a:t>
                  </a:r>
                </a:p>
              </p:txBody>
            </p:sp>
            <p:cxnSp>
              <p:nvCxnSpPr>
                <p:cNvPr id="43" name="直線コネクタ 42">
                  <a:extLst>
                    <a:ext uri="{FF2B5EF4-FFF2-40B4-BE49-F238E27FC236}">
                      <a16:creationId xmlns:a16="http://schemas.microsoft.com/office/drawing/2014/main" id="{ACB0981B-1B38-485A-8FFA-774C356292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74" y="2384346"/>
                  <a:ext cx="0" cy="22676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>
                  <a:extLst>
                    <a:ext uri="{FF2B5EF4-FFF2-40B4-BE49-F238E27FC236}">
                      <a16:creationId xmlns:a16="http://schemas.microsoft.com/office/drawing/2014/main" id="{01F09D1C-8850-44BD-817D-935DCCB9DA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74" y="2603495"/>
                  <a:ext cx="4097864" cy="0"/>
                </a:xfrm>
                <a:prstGeom prst="line">
                  <a:avLst/>
                </a:prstGeom>
                <a:ln w="9525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B336543C-B79F-4BA0-B639-C8773A59015F}"/>
              </a:ext>
            </a:extLst>
          </p:cNvPr>
          <p:cNvGrpSpPr/>
          <p:nvPr/>
        </p:nvGrpSpPr>
        <p:grpSpPr>
          <a:xfrm>
            <a:off x="233033" y="4583654"/>
            <a:ext cx="4152070" cy="1616455"/>
            <a:chOff x="233033" y="4408942"/>
            <a:chExt cx="4152070" cy="1616455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F26BB46-88C1-4C01-849F-EFE13CC14D1C}"/>
                </a:ext>
              </a:extLst>
            </p:cNvPr>
            <p:cNvSpPr txBox="1"/>
            <p:nvPr/>
          </p:nvSpPr>
          <p:spPr>
            <a:xfrm>
              <a:off x="3489753" y="4408942"/>
              <a:ext cx="8953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［単位：</a:t>
              </a: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m</a:t>
              </a: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</a:p>
          </p:txBody>
        </p:sp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4EEF2705-F3DF-44EF-A8DD-BCA93AC71C7A}"/>
                </a:ext>
              </a:extLst>
            </p:cNvPr>
            <p:cNvGrpSpPr/>
            <p:nvPr/>
          </p:nvGrpSpPr>
          <p:grpSpPr>
            <a:xfrm>
              <a:off x="233033" y="4716917"/>
              <a:ext cx="3967960" cy="1294043"/>
              <a:chOff x="-926213" y="4657374"/>
              <a:chExt cx="4294594" cy="1400568"/>
            </a:xfrm>
          </p:grpSpPr>
          <p:sp>
            <p:nvSpPr>
              <p:cNvPr id="79" name="テキスト ボックス 23">
                <a:extLst>
                  <a:ext uri="{FF2B5EF4-FFF2-40B4-BE49-F238E27FC236}">
                    <a16:creationId xmlns:a16="http://schemas.microsoft.com/office/drawing/2014/main" id="{2ACDB9E9-9971-4236-A6CD-558982659D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08488" y="5215938"/>
                <a:ext cx="549263" cy="283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路肩</a:t>
                </a:r>
              </a:p>
            </p:txBody>
          </p:sp>
          <p:sp>
            <p:nvSpPr>
              <p:cNvPr id="80" name="テキスト ボックス 23">
                <a:extLst>
                  <a:ext uri="{FF2B5EF4-FFF2-40B4-BE49-F238E27FC236}">
                    <a16:creationId xmlns:a16="http://schemas.microsoft.com/office/drawing/2014/main" id="{F61D5CBB-8E1B-4CE2-9A60-420D97D6EA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39454" y="4920723"/>
                <a:ext cx="460725" cy="270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ts val="12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ja-JP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3.0</a:t>
                </a:r>
                <a:endParaRPr lang="ja-JP" altLang="en-US" sz="1100" dirty="0">
                  <a:solidFill>
                    <a:sysClr val="windowText" lastClr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1" name="テキスト ボックス 23">
                <a:extLst>
                  <a:ext uri="{FF2B5EF4-FFF2-40B4-BE49-F238E27FC236}">
                    <a16:creationId xmlns:a16="http://schemas.microsoft.com/office/drawing/2014/main" id="{61C30A99-3A50-478F-A015-39281BA2F3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610" y="4910693"/>
                <a:ext cx="555771" cy="2929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0.75</a:t>
                </a:r>
                <a:endParaRPr lang="ja-JP" altLang="en-US" sz="1100" dirty="0">
                  <a:solidFill>
                    <a:sysClr val="windowText" lastClr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DD668DC6-9C46-4C39-9901-77890C4B6A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2998" y="4857077"/>
                <a:ext cx="0" cy="866399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2">
                <a:extLst>
                  <a:ext uri="{FF2B5EF4-FFF2-40B4-BE49-F238E27FC236}">
                    <a16:creationId xmlns:a16="http://schemas.microsoft.com/office/drawing/2014/main" id="{D35896BF-9751-4D84-B460-2FDB13D52AA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21427" y="5213824"/>
                <a:ext cx="1288606" cy="0"/>
              </a:xfrm>
              <a:prstGeom prst="line">
                <a:avLst/>
              </a:prstGeom>
              <a:ln w="63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0" name="テキスト ボックス 23">
                <a:extLst>
                  <a:ext uri="{FF2B5EF4-FFF2-40B4-BE49-F238E27FC236}">
                    <a16:creationId xmlns:a16="http://schemas.microsoft.com/office/drawing/2014/main" id="{332F689A-F8F4-4FCF-A2CC-79D7C628CA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42887" y="5224857"/>
                <a:ext cx="626086" cy="291869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車道</a:t>
                </a:r>
              </a:p>
            </p:txBody>
          </p:sp>
          <p:cxnSp>
            <p:nvCxnSpPr>
              <p:cNvPr id="94" name="直線コネクタ 93">
                <a:extLst>
                  <a:ext uri="{FF2B5EF4-FFF2-40B4-BE49-F238E27FC236}">
                    <a16:creationId xmlns:a16="http://schemas.microsoft.com/office/drawing/2014/main" id="{BC326172-B4AB-4008-96F0-B5957E5FE0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926212" y="6057942"/>
                <a:ext cx="4197713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直線コネクタ 96">
                <a:extLst>
                  <a:ext uri="{FF2B5EF4-FFF2-40B4-BE49-F238E27FC236}">
                    <a16:creationId xmlns:a16="http://schemas.microsoft.com/office/drawing/2014/main" id="{324E3272-963C-42F4-A903-737A5B21AE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926212" y="4896211"/>
                <a:ext cx="4197713" cy="0"/>
              </a:xfrm>
              <a:prstGeom prst="line">
                <a:avLst/>
              </a:prstGeom>
              <a:ln w="63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97">
                <a:extLst>
                  <a:ext uri="{FF2B5EF4-FFF2-40B4-BE49-F238E27FC236}">
                    <a16:creationId xmlns:a16="http://schemas.microsoft.com/office/drawing/2014/main" id="{C6EBBBAD-8184-48F6-AB51-4B70D2B434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924835" y="4777628"/>
                <a:ext cx="0" cy="952462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直線コネクタ 98">
                <a:extLst>
                  <a:ext uri="{FF2B5EF4-FFF2-40B4-BE49-F238E27FC236}">
                    <a16:creationId xmlns:a16="http://schemas.microsoft.com/office/drawing/2014/main" id="{D7A08C3E-4C24-4D3F-A2DF-52CC337CC4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-926213" y="5212571"/>
                <a:ext cx="884171" cy="2120"/>
              </a:xfrm>
              <a:prstGeom prst="line">
                <a:avLst/>
              </a:prstGeom>
              <a:ln w="63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0" name="テキスト ボックス 23">
                <a:extLst>
                  <a:ext uri="{FF2B5EF4-FFF2-40B4-BE49-F238E27FC236}">
                    <a16:creationId xmlns:a16="http://schemas.microsoft.com/office/drawing/2014/main" id="{609D6980-607C-4A0E-AED0-E69102FD36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765279" y="5231996"/>
                <a:ext cx="528568" cy="293881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歩道</a:t>
                </a:r>
              </a:p>
            </p:txBody>
          </p:sp>
          <p:sp>
            <p:nvSpPr>
              <p:cNvPr id="101" name="テキスト ボックス 23">
                <a:extLst>
                  <a:ext uri="{FF2B5EF4-FFF2-40B4-BE49-F238E27FC236}">
                    <a16:creationId xmlns:a16="http://schemas.microsoft.com/office/drawing/2014/main" id="{5C14261F-2868-4DC3-9A96-523FDDC668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9219" y="5227726"/>
                <a:ext cx="552901" cy="291869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車道</a:t>
                </a:r>
              </a:p>
            </p:txBody>
          </p:sp>
          <p:sp>
            <p:nvSpPr>
              <p:cNvPr id="102" name="テキスト ボックス 23">
                <a:extLst>
                  <a:ext uri="{FF2B5EF4-FFF2-40B4-BE49-F238E27FC236}">
                    <a16:creationId xmlns:a16="http://schemas.microsoft.com/office/drawing/2014/main" id="{5CD2EC57-5097-4C82-AC43-C229120107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754928" y="4914430"/>
                <a:ext cx="530420" cy="292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2.5</a:t>
                </a:r>
                <a:endParaRPr lang="ja-JP" altLang="en-US" sz="1100" dirty="0">
                  <a:solidFill>
                    <a:sysClr val="windowText" lastClr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3" name="テキスト ボックス 23">
                <a:extLst>
                  <a:ext uri="{FF2B5EF4-FFF2-40B4-BE49-F238E27FC236}">
                    <a16:creationId xmlns:a16="http://schemas.microsoft.com/office/drawing/2014/main" id="{70BC7627-13FB-4D77-A863-12518DD303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45209" y="4912864"/>
                <a:ext cx="559275" cy="2706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ts val="12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ja-JP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0.75</a:t>
                </a:r>
                <a:endParaRPr lang="ja-JP" altLang="en-US" sz="1100" dirty="0">
                  <a:solidFill>
                    <a:sysClr val="windowText" lastClr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4" name="テキスト ボックス 23">
                <a:extLst>
                  <a:ext uri="{FF2B5EF4-FFF2-40B4-BE49-F238E27FC236}">
                    <a16:creationId xmlns:a16="http://schemas.microsoft.com/office/drawing/2014/main" id="{C27C213E-949C-43CF-BBD7-71F6298672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7645" y="4657374"/>
                <a:ext cx="603859" cy="283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ja-JP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10.0</a:t>
                </a:r>
                <a:endParaRPr lang="ja-JP" altLang="en-US" sz="1100" dirty="0">
                  <a:solidFill>
                    <a:sysClr val="windowText" lastClr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106" name="直線コネクタ 105">
                <a:extLst>
                  <a:ext uri="{FF2B5EF4-FFF2-40B4-BE49-F238E27FC236}">
                    <a16:creationId xmlns:a16="http://schemas.microsoft.com/office/drawing/2014/main" id="{0A2E490C-5409-4E8B-AE99-D0DFA3C4C3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6381" y="5215360"/>
                <a:ext cx="1345044" cy="0"/>
              </a:xfrm>
              <a:prstGeom prst="line">
                <a:avLst/>
              </a:prstGeom>
              <a:ln w="63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直線コネクタ 106">
                <a:extLst>
                  <a:ext uri="{FF2B5EF4-FFF2-40B4-BE49-F238E27FC236}">
                    <a16:creationId xmlns:a16="http://schemas.microsoft.com/office/drawing/2014/main" id="{55FBFDE3-62C7-4745-8A26-91714EABDE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684" y="5114125"/>
                <a:ext cx="0" cy="61860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" name="テキスト ボックス 23">
                <a:extLst>
                  <a:ext uri="{FF2B5EF4-FFF2-40B4-BE49-F238E27FC236}">
                    <a16:creationId xmlns:a16="http://schemas.microsoft.com/office/drawing/2014/main" id="{9B5A768F-A635-4EBC-B6D3-F137895F93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45031" y="5233084"/>
                <a:ext cx="551559" cy="283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ja-JP" altLang="en-US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路肩</a:t>
                </a:r>
              </a:p>
            </p:txBody>
          </p:sp>
          <p:sp>
            <p:nvSpPr>
              <p:cNvPr id="125" name="テキスト ボックス 23">
                <a:extLst>
                  <a:ext uri="{FF2B5EF4-FFF2-40B4-BE49-F238E27FC236}">
                    <a16:creationId xmlns:a16="http://schemas.microsoft.com/office/drawing/2014/main" id="{C25334AB-D0FB-4FEE-961B-0FC316C5FF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4598" y="4920723"/>
                <a:ext cx="460725" cy="270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ts val="12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ja-JP" sz="1100" dirty="0">
                    <a:solidFill>
                      <a:sysClr val="windowText" lastClr="0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3.0</a:t>
                </a:r>
                <a:endParaRPr lang="ja-JP" altLang="en-US" sz="1100" dirty="0">
                  <a:solidFill>
                    <a:sysClr val="windowText" lastClr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146" name="直線コネクタ 145">
                <a:extLst>
                  <a:ext uri="{FF2B5EF4-FFF2-40B4-BE49-F238E27FC236}">
                    <a16:creationId xmlns:a16="http://schemas.microsoft.com/office/drawing/2014/main" id="{3CAE4CC9-7609-4700-8868-090AD87671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917994" y="5210959"/>
                <a:ext cx="345004" cy="5999"/>
              </a:xfrm>
              <a:prstGeom prst="line">
                <a:avLst/>
              </a:prstGeom>
              <a:ln w="63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1" name="直線コネクタ 150">
                <a:extLst>
                  <a:ext uri="{FF2B5EF4-FFF2-40B4-BE49-F238E27FC236}">
                    <a16:creationId xmlns:a16="http://schemas.microsoft.com/office/drawing/2014/main" id="{00F99E0B-9019-40FA-9B3D-44E6E072251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-51362" y="5210959"/>
                <a:ext cx="345004" cy="5999"/>
              </a:xfrm>
              <a:prstGeom prst="line">
                <a:avLst/>
              </a:prstGeom>
              <a:ln w="63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2" name="直線コネクタ 151">
                <a:extLst>
                  <a:ext uri="{FF2B5EF4-FFF2-40B4-BE49-F238E27FC236}">
                    <a16:creationId xmlns:a16="http://schemas.microsoft.com/office/drawing/2014/main" id="{D8FC41A3-C727-4381-A223-B497B65C97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39649" y="5114125"/>
                <a:ext cx="0" cy="61860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3" name="直線コネクタ 152">
                <a:extLst>
                  <a:ext uri="{FF2B5EF4-FFF2-40B4-BE49-F238E27FC236}">
                    <a16:creationId xmlns:a16="http://schemas.microsoft.com/office/drawing/2014/main" id="{37AE27F8-9315-428A-994E-A2240520E7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1425" y="5114125"/>
                <a:ext cx="0" cy="61860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4" name="直線コネクタ 153">
                <a:extLst>
                  <a:ext uri="{FF2B5EF4-FFF2-40B4-BE49-F238E27FC236}">
                    <a16:creationId xmlns:a16="http://schemas.microsoft.com/office/drawing/2014/main" id="{F123486B-4B23-4F8A-BD74-18F5E95849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6630" y="5114125"/>
                <a:ext cx="0" cy="61860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39" name="図 138">
              <a:extLst>
                <a:ext uri="{FF2B5EF4-FFF2-40B4-BE49-F238E27FC236}">
                  <a16:creationId xmlns:a16="http://schemas.microsoft.com/office/drawing/2014/main" id="{AC6E4478-4632-4276-A8E7-6360B5A747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724" t="43822" r="65252" b="38348"/>
            <a:stretch/>
          </p:blipFill>
          <p:spPr>
            <a:xfrm>
              <a:off x="1670978" y="5561479"/>
              <a:ext cx="591784" cy="455631"/>
            </a:xfrm>
            <a:prstGeom prst="rect">
              <a:avLst/>
            </a:prstGeom>
          </p:spPr>
        </p:pic>
        <p:pic>
          <p:nvPicPr>
            <p:cNvPr id="140" name="図 139">
              <a:extLst>
                <a:ext uri="{FF2B5EF4-FFF2-40B4-BE49-F238E27FC236}">
                  <a16:creationId xmlns:a16="http://schemas.microsoft.com/office/drawing/2014/main" id="{D088CA72-144D-40F8-8D7B-1DBD5F637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4058" t="44284" r="37918" b="37887"/>
            <a:stretch/>
          </p:blipFill>
          <p:spPr>
            <a:xfrm>
              <a:off x="2898235" y="5556940"/>
              <a:ext cx="600605" cy="462422"/>
            </a:xfrm>
            <a:prstGeom prst="rect">
              <a:avLst/>
            </a:prstGeom>
          </p:spPr>
        </p:pic>
        <p:pic>
          <p:nvPicPr>
            <p:cNvPr id="141" name="図 140">
              <a:extLst>
                <a:ext uri="{FF2B5EF4-FFF2-40B4-BE49-F238E27FC236}">
                  <a16:creationId xmlns:a16="http://schemas.microsoft.com/office/drawing/2014/main" id="{819A04E1-754C-4CB5-B157-C66389733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347" t="43086" r="81629" b="38036"/>
            <a:stretch/>
          </p:blipFill>
          <p:spPr>
            <a:xfrm>
              <a:off x="3677032" y="5579596"/>
              <a:ext cx="539883" cy="440122"/>
            </a:xfrm>
            <a:prstGeom prst="rect">
              <a:avLst/>
            </a:prstGeom>
          </p:spPr>
        </p:pic>
        <p:pic>
          <p:nvPicPr>
            <p:cNvPr id="142" name="図 141">
              <a:extLst>
                <a:ext uri="{FF2B5EF4-FFF2-40B4-BE49-F238E27FC236}">
                  <a16:creationId xmlns:a16="http://schemas.microsoft.com/office/drawing/2014/main" id="{155F6BB7-659E-4906-AFF8-8BA8875601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24" t="43056" r="90152" b="38066"/>
            <a:stretch/>
          </p:blipFill>
          <p:spPr>
            <a:xfrm>
              <a:off x="365989" y="5542965"/>
              <a:ext cx="591784" cy="482432"/>
            </a:xfrm>
            <a:prstGeom prst="rect">
              <a:avLst/>
            </a:prstGeom>
          </p:spPr>
        </p:pic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84D5FAD4-A32B-460E-97ED-152606899A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969" t="3444" r="13669" b="10231"/>
          <a:stretch/>
        </p:blipFill>
        <p:spPr>
          <a:xfrm>
            <a:off x="4546785" y="863071"/>
            <a:ext cx="4529185" cy="4429953"/>
          </a:xfrm>
          <a:prstGeom prst="rect">
            <a:avLst/>
          </a:prstGeom>
        </p:spPr>
      </p:pic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ABBCC729-F489-4CCE-955C-D3FC8C78DE2E}"/>
              </a:ext>
            </a:extLst>
          </p:cNvPr>
          <p:cNvSpPr/>
          <p:nvPr/>
        </p:nvSpPr>
        <p:spPr>
          <a:xfrm>
            <a:off x="6909729" y="3129323"/>
            <a:ext cx="203200" cy="840255"/>
          </a:xfrm>
          <a:custGeom>
            <a:avLst/>
            <a:gdLst>
              <a:gd name="connsiteX0" fmla="*/ 39254 w 301928"/>
              <a:gd name="connsiteY0" fmla="*/ 1264023 h 1264023"/>
              <a:gd name="connsiteX1" fmla="*/ 299231 w 301928"/>
              <a:gd name="connsiteY1" fmla="*/ 986117 h 1264023"/>
              <a:gd name="connsiteX2" fmla="*/ 164760 w 301928"/>
              <a:gd name="connsiteY2" fmla="*/ 502023 h 1264023"/>
              <a:gd name="connsiteX3" fmla="*/ 3395 w 301928"/>
              <a:gd name="connsiteY3" fmla="*/ 233082 h 1264023"/>
              <a:gd name="connsiteX4" fmla="*/ 57184 w 301928"/>
              <a:gd name="connsiteY4" fmla="*/ 0 h 1264023"/>
              <a:gd name="connsiteX0" fmla="*/ 39254 w 294433"/>
              <a:gd name="connsiteY0" fmla="*/ 1264023 h 1264023"/>
              <a:gd name="connsiteX1" fmla="*/ 291589 w 294433"/>
              <a:gd name="connsiteY1" fmla="*/ 963191 h 1264023"/>
              <a:gd name="connsiteX2" fmla="*/ 164760 w 294433"/>
              <a:gd name="connsiteY2" fmla="*/ 502023 h 1264023"/>
              <a:gd name="connsiteX3" fmla="*/ 3395 w 294433"/>
              <a:gd name="connsiteY3" fmla="*/ 233082 h 1264023"/>
              <a:gd name="connsiteX4" fmla="*/ 57184 w 294433"/>
              <a:gd name="connsiteY4" fmla="*/ 0 h 1264023"/>
              <a:gd name="connsiteX0" fmla="*/ 39254 w 272064"/>
              <a:gd name="connsiteY0" fmla="*/ 1264023 h 1264023"/>
              <a:gd name="connsiteX1" fmla="*/ 268662 w 272064"/>
              <a:gd name="connsiteY1" fmla="*/ 963191 h 1264023"/>
              <a:gd name="connsiteX2" fmla="*/ 164760 w 272064"/>
              <a:gd name="connsiteY2" fmla="*/ 502023 h 1264023"/>
              <a:gd name="connsiteX3" fmla="*/ 3395 w 272064"/>
              <a:gd name="connsiteY3" fmla="*/ 233082 h 1264023"/>
              <a:gd name="connsiteX4" fmla="*/ 57184 w 272064"/>
              <a:gd name="connsiteY4" fmla="*/ 0 h 1264023"/>
              <a:gd name="connsiteX0" fmla="*/ 39254 w 305680"/>
              <a:gd name="connsiteY0" fmla="*/ 1264023 h 1264023"/>
              <a:gd name="connsiteX1" fmla="*/ 303052 w 305680"/>
              <a:gd name="connsiteY1" fmla="*/ 905876 h 1264023"/>
              <a:gd name="connsiteX2" fmla="*/ 164760 w 305680"/>
              <a:gd name="connsiteY2" fmla="*/ 502023 h 1264023"/>
              <a:gd name="connsiteX3" fmla="*/ 3395 w 305680"/>
              <a:gd name="connsiteY3" fmla="*/ 233082 h 1264023"/>
              <a:gd name="connsiteX4" fmla="*/ 57184 w 305680"/>
              <a:gd name="connsiteY4" fmla="*/ 0 h 1264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680" h="1264023">
                <a:moveTo>
                  <a:pt x="39254" y="1264023"/>
                </a:moveTo>
                <a:cubicBezTo>
                  <a:pt x="158783" y="1188570"/>
                  <a:pt x="282134" y="1032876"/>
                  <a:pt x="303052" y="905876"/>
                </a:cubicBezTo>
                <a:cubicBezTo>
                  <a:pt x="323970" y="778876"/>
                  <a:pt x="214703" y="614155"/>
                  <a:pt x="164760" y="502023"/>
                </a:cubicBezTo>
                <a:cubicBezTo>
                  <a:pt x="114817" y="389891"/>
                  <a:pt x="21324" y="316752"/>
                  <a:pt x="3395" y="233082"/>
                </a:cubicBezTo>
                <a:cubicBezTo>
                  <a:pt x="-14534" y="149411"/>
                  <a:pt x="43737" y="71718"/>
                  <a:pt x="57184" y="0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556733D9-4E6B-4DFC-A390-49434E71085A}"/>
              </a:ext>
            </a:extLst>
          </p:cNvPr>
          <p:cNvGrpSpPr/>
          <p:nvPr/>
        </p:nvGrpSpPr>
        <p:grpSpPr>
          <a:xfrm>
            <a:off x="5704863" y="1052030"/>
            <a:ext cx="338554" cy="638989"/>
            <a:chOff x="5046531" y="4086606"/>
            <a:chExt cx="338554" cy="638989"/>
          </a:xfrm>
        </p:grpSpPr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E6B2FC96-D400-4723-AFC5-8AA2F825BD4D}"/>
                </a:ext>
              </a:extLst>
            </p:cNvPr>
            <p:cNvSpPr/>
            <p:nvPr/>
          </p:nvSpPr>
          <p:spPr>
            <a:xfrm>
              <a:off x="5128388" y="4177723"/>
              <a:ext cx="204200" cy="482349"/>
            </a:xfrm>
            <a:prstGeom prst="rect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733C8A9F-2931-427A-BED1-5C5558E26107}"/>
                </a:ext>
              </a:extLst>
            </p:cNvPr>
            <p:cNvSpPr txBox="1"/>
            <p:nvPr/>
          </p:nvSpPr>
          <p:spPr>
            <a:xfrm>
              <a:off x="5046531" y="4086606"/>
              <a:ext cx="338554" cy="63898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000" dirty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←石</a:t>
              </a:r>
              <a:r>
                <a:rPr kumimoji="1" lang="ja-JP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川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3CE20B3-9200-4296-A917-53743A2B7A22}"/>
              </a:ext>
            </a:extLst>
          </p:cNvPr>
          <p:cNvGrpSpPr/>
          <p:nvPr/>
        </p:nvGrpSpPr>
        <p:grpSpPr>
          <a:xfrm>
            <a:off x="4564157" y="3408343"/>
            <a:ext cx="1173823" cy="1875696"/>
            <a:chOff x="10729163" y="5638944"/>
            <a:chExt cx="1173823" cy="1875696"/>
          </a:xfrm>
        </p:grpSpPr>
        <p:pic>
          <p:nvPicPr>
            <p:cNvPr id="134" name="図 133">
              <a:extLst>
                <a:ext uri="{FF2B5EF4-FFF2-40B4-BE49-F238E27FC236}">
                  <a16:creationId xmlns:a16="http://schemas.microsoft.com/office/drawing/2014/main" id="{7F984242-9ADD-438B-AEE8-5AF0CB933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29163" y="5638944"/>
              <a:ext cx="1173823" cy="187569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5" name="楕円 134">
              <a:extLst>
                <a:ext uri="{FF2B5EF4-FFF2-40B4-BE49-F238E27FC236}">
                  <a16:creationId xmlns:a16="http://schemas.microsoft.com/office/drawing/2014/main" id="{2ACA97DB-AFF2-4DDC-95A5-644C67D8F7EE}"/>
                </a:ext>
              </a:extLst>
            </p:cNvPr>
            <p:cNvSpPr/>
            <p:nvPr/>
          </p:nvSpPr>
          <p:spPr>
            <a:xfrm>
              <a:off x="11607290" y="6961162"/>
              <a:ext cx="114214" cy="1142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cxnSp>
          <p:nvCxnSpPr>
            <p:cNvPr id="136" name="直線矢印コネクタ 135">
              <a:extLst>
                <a:ext uri="{FF2B5EF4-FFF2-40B4-BE49-F238E27FC236}">
                  <a16:creationId xmlns:a16="http://schemas.microsoft.com/office/drawing/2014/main" id="{15508B3B-98A2-4B3D-B5E9-8686E6F3BDA7}"/>
                </a:ext>
              </a:extLst>
            </p:cNvPr>
            <p:cNvCxnSpPr>
              <a:cxnSpLocks/>
              <a:endCxn id="135" idx="1"/>
            </p:cNvCxnSpPr>
            <p:nvPr/>
          </p:nvCxnSpPr>
          <p:spPr>
            <a:xfrm>
              <a:off x="11272946" y="6398741"/>
              <a:ext cx="351070" cy="57914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コネクタ 136">
              <a:extLst>
                <a:ext uri="{FF2B5EF4-FFF2-40B4-BE49-F238E27FC236}">
                  <a16:creationId xmlns:a16="http://schemas.microsoft.com/office/drawing/2014/main" id="{24A0EECD-47EF-4185-A992-74CBE70BAA22}"/>
                </a:ext>
              </a:extLst>
            </p:cNvPr>
            <p:cNvCxnSpPr>
              <a:cxnSpLocks/>
            </p:cNvCxnSpPr>
            <p:nvPr/>
          </p:nvCxnSpPr>
          <p:spPr>
            <a:xfrm>
              <a:off x="10762361" y="6409319"/>
              <a:ext cx="52635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8" name="テキスト ボックス 38">
              <a:extLst>
                <a:ext uri="{FF2B5EF4-FFF2-40B4-BE49-F238E27FC236}">
                  <a16:creationId xmlns:a16="http://schemas.microsoft.com/office/drawing/2014/main" id="{D1612967-41A4-417E-9E7E-9D506C35469C}"/>
                </a:ext>
              </a:extLst>
            </p:cNvPr>
            <p:cNvSpPr txBox="1"/>
            <p:nvPr/>
          </p:nvSpPr>
          <p:spPr>
            <a:xfrm>
              <a:off x="10768916" y="6207904"/>
              <a:ext cx="511499" cy="171865"/>
            </a:xfrm>
            <a:prstGeom prst="rect">
              <a:avLst/>
            </a:prstGeom>
            <a:solidFill>
              <a:schemeClr val="bg1"/>
            </a:solidFill>
            <a:ln w="6350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事業箇所</a:t>
              </a:r>
              <a:endPara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pic>
        <p:nvPicPr>
          <p:cNvPr id="149" name="図 148">
            <a:extLst>
              <a:ext uri="{FF2B5EF4-FFF2-40B4-BE49-F238E27FC236}">
                <a16:creationId xmlns:a16="http://schemas.microsoft.com/office/drawing/2014/main" id="{9A3F12A2-36AD-49D3-8C4A-E8035A26F1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4145" y="870954"/>
            <a:ext cx="319388" cy="542961"/>
          </a:xfrm>
          <a:prstGeom prst="rect">
            <a:avLst/>
          </a:prstGeom>
        </p:spPr>
      </p:pic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21403919-3492-4770-98A2-F8ECF523AD22}"/>
              </a:ext>
            </a:extLst>
          </p:cNvPr>
          <p:cNvCxnSpPr>
            <a:cxnSpLocks/>
          </p:cNvCxnSpPr>
          <p:nvPr/>
        </p:nvCxnSpPr>
        <p:spPr>
          <a:xfrm flipH="1">
            <a:off x="7032362" y="3099766"/>
            <a:ext cx="532732" cy="757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E6CFA5EE-DC2C-4EB7-8E7F-A0E80F692881}"/>
              </a:ext>
            </a:extLst>
          </p:cNvPr>
          <p:cNvCxnSpPr>
            <a:cxnSpLocks/>
          </p:cNvCxnSpPr>
          <p:nvPr/>
        </p:nvCxnSpPr>
        <p:spPr>
          <a:xfrm>
            <a:off x="7492837" y="3102225"/>
            <a:ext cx="0" cy="860102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テキスト ボックス 38">
            <a:extLst>
              <a:ext uri="{FF2B5EF4-FFF2-40B4-BE49-F238E27FC236}">
                <a16:creationId xmlns:a16="http://schemas.microsoft.com/office/drawing/2014/main" id="{EEC0E223-3243-4246-B9A1-8C7D1E32D39D}"/>
              </a:ext>
            </a:extLst>
          </p:cNvPr>
          <p:cNvSpPr txBox="1"/>
          <p:nvPr/>
        </p:nvSpPr>
        <p:spPr>
          <a:xfrm>
            <a:off x="7296744" y="3369246"/>
            <a:ext cx="789403" cy="332643"/>
          </a:xfrm>
          <a:prstGeom prst="rect">
            <a:avLst/>
          </a:prstGeom>
          <a:solidFill>
            <a:schemeClr val="bg1"/>
          </a:solidFill>
          <a:ln w="6350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事業中区間</a:t>
            </a:r>
            <a:endParaRPr lang="en-US" altLang="ja-JP" sz="10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en-US" altLang="ja-JP" sz="1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L=1.2km</a:t>
            </a:r>
            <a:endParaRPr kumimoji="1" lang="ja-JP" altLang="en-US" sz="10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C43A12DC-66F7-410A-B253-047E05D254C2}"/>
              </a:ext>
            </a:extLst>
          </p:cNvPr>
          <p:cNvGrpSpPr/>
          <p:nvPr/>
        </p:nvGrpSpPr>
        <p:grpSpPr>
          <a:xfrm>
            <a:off x="4506912" y="2181853"/>
            <a:ext cx="355339" cy="252301"/>
            <a:chOff x="-989970" y="3476039"/>
            <a:chExt cx="355339" cy="252301"/>
          </a:xfrm>
        </p:grpSpPr>
        <p:sp>
          <p:nvSpPr>
            <p:cNvPr id="117" name="Freeform 4">
              <a:extLst>
                <a:ext uri="{FF2B5EF4-FFF2-40B4-BE49-F238E27FC236}">
                  <a16:creationId xmlns:a16="http://schemas.microsoft.com/office/drawing/2014/main" id="{1A67CBB3-6D95-48EC-A909-681EE061F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-989970" y="3476039"/>
              <a:ext cx="355339" cy="252301"/>
            </a:xfrm>
            <a:custGeom>
              <a:avLst/>
              <a:gdLst>
                <a:gd name="T0" fmla="*/ 1519 w 3038"/>
                <a:gd name="T1" fmla="*/ 2003 h 2003"/>
                <a:gd name="T2" fmla="*/ 352 w 3038"/>
                <a:gd name="T3" fmla="*/ 375 h 2003"/>
                <a:gd name="T4" fmla="*/ 2687 w 3038"/>
                <a:gd name="T5" fmla="*/ 375 h 2003"/>
                <a:gd name="T6" fmla="*/ 1519 w 3038"/>
                <a:gd name="T7" fmla="*/ 2003 h 2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8" h="2003">
                  <a:moveTo>
                    <a:pt x="1519" y="2003"/>
                  </a:moveTo>
                  <a:cubicBezTo>
                    <a:pt x="935" y="2003"/>
                    <a:pt x="0" y="751"/>
                    <a:pt x="352" y="375"/>
                  </a:cubicBezTo>
                  <a:cubicBezTo>
                    <a:pt x="703" y="0"/>
                    <a:pt x="2336" y="0"/>
                    <a:pt x="2687" y="375"/>
                  </a:cubicBezTo>
                  <a:cubicBezTo>
                    <a:pt x="3038" y="751"/>
                    <a:pt x="2103" y="2003"/>
                    <a:pt x="1519" y="2003"/>
                  </a:cubicBezTo>
                  <a:close/>
                </a:path>
              </a:pathLst>
            </a:custGeom>
            <a:solidFill>
              <a:srgbClr val="0066FF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/>
            </a:p>
          </p:txBody>
        </p:sp>
        <p:sp>
          <p:nvSpPr>
            <p:cNvPr id="118" name="Rectangle 5">
              <a:extLst>
                <a:ext uri="{FF2B5EF4-FFF2-40B4-BE49-F238E27FC236}">
                  <a16:creationId xmlns:a16="http://schemas.microsoft.com/office/drawing/2014/main" id="{83DAB46D-00BC-449D-9BBD-894221204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12109" y="3511056"/>
              <a:ext cx="199615" cy="182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defRPr sz="1000"/>
              </a:pPr>
              <a:r>
                <a:rPr lang="en-US" altLang="ja-JP" sz="1000" b="1" i="0" u="none" strike="noStrike" baseline="0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170</a:t>
              </a:r>
            </a:p>
          </p:txBody>
        </p:sp>
      </p:grp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D2C8162B-687A-4EE9-9816-F52022E20A01}"/>
              </a:ext>
            </a:extLst>
          </p:cNvPr>
          <p:cNvGrpSpPr/>
          <p:nvPr/>
        </p:nvGrpSpPr>
        <p:grpSpPr>
          <a:xfrm>
            <a:off x="6010267" y="3203300"/>
            <a:ext cx="338554" cy="1689172"/>
            <a:chOff x="5065023" y="3603827"/>
            <a:chExt cx="338554" cy="1114791"/>
          </a:xfrm>
        </p:grpSpPr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18E3FD3F-B626-4CF6-83A1-6EDAE0CB8EBC}"/>
                </a:ext>
              </a:extLst>
            </p:cNvPr>
            <p:cNvSpPr/>
            <p:nvPr/>
          </p:nvSpPr>
          <p:spPr>
            <a:xfrm>
              <a:off x="5128388" y="3648945"/>
              <a:ext cx="211824" cy="101112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D9B0CD82-EBD4-4639-8D0A-815D882FCFBE}"/>
                </a:ext>
              </a:extLst>
            </p:cNvPr>
            <p:cNvSpPr txBox="1"/>
            <p:nvPr/>
          </p:nvSpPr>
          <p:spPr>
            <a:xfrm>
              <a:off x="5065023" y="3603827"/>
              <a:ext cx="338554" cy="111479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柏原駒ヶ谷千早赤阪線</a:t>
              </a:r>
              <a:endParaRPr kumimoji="1" lang="en-US" altLang="ja-JP" sz="10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3AE4E5CF-81B7-4C0D-8850-8737944A9994}"/>
              </a:ext>
            </a:extLst>
          </p:cNvPr>
          <p:cNvCxnSpPr>
            <a:cxnSpLocks/>
            <a:stCxn id="111" idx="2"/>
            <a:endCxn id="3" idx="1"/>
          </p:cNvCxnSpPr>
          <p:nvPr/>
        </p:nvCxnSpPr>
        <p:spPr>
          <a:xfrm>
            <a:off x="5828421" y="2172434"/>
            <a:ext cx="660889" cy="8416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00D8B960-5535-47BE-8895-16A4BF772429}"/>
              </a:ext>
            </a:extLst>
          </p:cNvPr>
          <p:cNvGrpSpPr/>
          <p:nvPr/>
        </p:nvGrpSpPr>
        <p:grpSpPr>
          <a:xfrm>
            <a:off x="7296744" y="1942919"/>
            <a:ext cx="726582" cy="338969"/>
            <a:chOff x="5084802" y="3164139"/>
            <a:chExt cx="255410" cy="1495933"/>
          </a:xfrm>
        </p:grpSpPr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2D7D9A41-F80E-4709-8055-BD53A3A1D4DA}"/>
                </a:ext>
              </a:extLst>
            </p:cNvPr>
            <p:cNvSpPr/>
            <p:nvPr/>
          </p:nvSpPr>
          <p:spPr>
            <a:xfrm>
              <a:off x="5084802" y="3164139"/>
              <a:ext cx="255410" cy="149593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3F150989-1DB6-443D-AAA4-6FAC9C411068}"/>
                </a:ext>
              </a:extLst>
            </p:cNvPr>
            <p:cNvSpPr txBox="1"/>
            <p:nvPr/>
          </p:nvSpPr>
          <p:spPr>
            <a:xfrm>
              <a:off x="5105927" y="3368792"/>
              <a:ext cx="211824" cy="108661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太子町</a:t>
              </a:r>
              <a:endParaRPr kumimoji="1" lang="en-US" altLang="ja-JP" sz="10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47" name="テキスト ボックス 38">
            <a:extLst>
              <a:ext uri="{FF2B5EF4-FFF2-40B4-BE49-F238E27FC236}">
                <a16:creationId xmlns:a16="http://schemas.microsoft.com/office/drawing/2014/main" id="{63B70064-A40F-46F7-8240-14640B608947}"/>
              </a:ext>
            </a:extLst>
          </p:cNvPr>
          <p:cNvSpPr txBox="1"/>
          <p:nvPr/>
        </p:nvSpPr>
        <p:spPr>
          <a:xfrm rot="1721981">
            <a:off x="6822260" y="1054898"/>
            <a:ext cx="910905" cy="214693"/>
          </a:xfrm>
          <a:prstGeom prst="rect">
            <a:avLst/>
          </a:prstGeom>
          <a:solidFill>
            <a:schemeClr val="bg1"/>
          </a:solidFill>
          <a:ln w="6350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squar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南阪奈道路</a:t>
            </a:r>
            <a:endParaRPr kumimoji="1" lang="ja-JP" altLang="en-US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50" name="グループ化 149">
            <a:extLst>
              <a:ext uri="{FF2B5EF4-FFF2-40B4-BE49-F238E27FC236}">
                <a16:creationId xmlns:a16="http://schemas.microsoft.com/office/drawing/2014/main" id="{1CA58FB4-046F-4277-A73D-1EC2750071AA}"/>
              </a:ext>
            </a:extLst>
          </p:cNvPr>
          <p:cNvGrpSpPr/>
          <p:nvPr/>
        </p:nvGrpSpPr>
        <p:grpSpPr>
          <a:xfrm>
            <a:off x="7318401" y="4892472"/>
            <a:ext cx="726582" cy="338969"/>
            <a:chOff x="5084802" y="3164139"/>
            <a:chExt cx="255410" cy="1495933"/>
          </a:xfrm>
        </p:grpSpPr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F8553CDD-173F-48E1-89EB-35ACA797210C}"/>
                </a:ext>
              </a:extLst>
            </p:cNvPr>
            <p:cNvSpPr/>
            <p:nvPr/>
          </p:nvSpPr>
          <p:spPr>
            <a:xfrm>
              <a:off x="5084802" y="3164139"/>
              <a:ext cx="255410" cy="149593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" name="テキスト ボックス 155">
              <a:extLst>
                <a:ext uri="{FF2B5EF4-FFF2-40B4-BE49-F238E27FC236}">
                  <a16:creationId xmlns:a16="http://schemas.microsoft.com/office/drawing/2014/main" id="{63BABA43-48C2-4060-90C4-1C6168AF7EEB}"/>
                </a:ext>
              </a:extLst>
            </p:cNvPr>
            <p:cNvSpPr txBox="1"/>
            <p:nvPr/>
          </p:nvSpPr>
          <p:spPr>
            <a:xfrm>
              <a:off x="5105927" y="3368792"/>
              <a:ext cx="211824" cy="108661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河南</a:t>
              </a:r>
              <a:r>
                <a:rPr kumimoji="1" lang="ja-JP" altLang="en-US" sz="10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町</a:t>
              </a:r>
              <a:endParaRPr kumimoji="1" lang="en-US" altLang="ja-JP" sz="10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cxnSp>
        <p:nvCxnSpPr>
          <p:cNvPr id="157" name="直線コネクタ 156">
            <a:extLst>
              <a:ext uri="{FF2B5EF4-FFF2-40B4-BE49-F238E27FC236}">
                <a16:creationId xmlns:a16="http://schemas.microsoft.com/office/drawing/2014/main" id="{F30A9992-395C-492B-BD80-7992AA58826A}"/>
              </a:ext>
            </a:extLst>
          </p:cNvPr>
          <p:cNvCxnSpPr>
            <a:cxnSpLocks/>
          </p:cNvCxnSpPr>
          <p:nvPr/>
        </p:nvCxnSpPr>
        <p:spPr>
          <a:xfrm flipH="1">
            <a:off x="7032362" y="3985187"/>
            <a:ext cx="532732" cy="757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テキスト ボックス 38">
            <a:extLst>
              <a:ext uri="{FF2B5EF4-FFF2-40B4-BE49-F238E27FC236}">
                <a16:creationId xmlns:a16="http://schemas.microsoft.com/office/drawing/2014/main" id="{FDB5722B-3157-43BA-981C-78619352C567}"/>
              </a:ext>
            </a:extLst>
          </p:cNvPr>
          <p:cNvSpPr txBox="1"/>
          <p:nvPr/>
        </p:nvSpPr>
        <p:spPr>
          <a:xfrm>
            <a:off x="5226929" y="2776555"/>
            <a:ext cx="910905" cy="214693"/>
          </a:xfrm>
          <a:prstGeom prst="rect">
            <a:avLst/>
          </a:prstGeom>
          <a:solidFill>
            <a:schemeClr val="bg1"/>
          </a:solidFill>
          <a:ln w="6350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squar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美原太子線</a:t>
            </a:r>
          </a:p>
        </p:txBody>
      </p:sp>
      <p:sp>
        <p:nvSpPr>
          <p:cNvPr id="25" name="フリーフォーム: 図形 24">
            <a:extLst>
              <a:ext uri="{FF2B5EF4-FFF2-40B4-BE49-F238E27FC236}">
                <a16:creationId xmlns:a16="http://schemas.microsoft.com/office/drawing/2014/main" id="{65015712-59D7-43E7-B90D-608176FE25A2}"/>
              </a:ext>
            </a:extLst>
          </p:cNvPr>
          <p:cNvSpPr/>
          <p:nvPr/>
        </p:nvSpPr>
        <p:spPr>
          <a:xfrm>
            <a:off x="5920740" y="861060"/>
            <a:ext cx="883920" cy="4434840"/>
          </a:xfrm>
          <a:custGeom>
            <a:avLst/>
            <a:gdLst>
              <a:gd name="connsiteX0" fmla="*/ 883920 w 883920"/>
              <a:gd name="connsiteY0" fmla="*/ 4434840 h 4434840"/>
              <a:gd name="connsiteX1" fmla="*/ 868680 w 883920"/>
              <a:gd name="connsiteY1" fmla="*/ 3924300 h 4434840"/>
              <a:gd name="connsiteX2" fmla="*/ 632460 w 883920"/>
              <a:gd name="connsiteY2" fmla="*/ 3726180 h 4434840"/>
              <a:gd name="connsiteX3" fmla="*/ 487680 w 883920"/>
              <a:gd name="connsiteY3" fmla="*/ 3535680 h 4434840"/>
              <a:gd name="connsiteX4" fmla="*/ 441960 w 883920"/>
              <a:gd name="connsiteY4" fmla="*/ 3413760 h 4434840"/>
              <a:gd name="connsiteX5" fmla="*/ 449580 w 883920"/>
              <a:gd name="connsiteY5" fmla="*/ 2857500 h 4434840"/>
              <a:gd name="connsiteX6" fmla="*/ 601980 w 883920"/>
              <a:gd name="connsiteY6" fmla="*/ 2461260 h 4434840"/>
              <a:gd name="connsiteX7" fmla="*/ 594360 w 883920"/>
              <a:gd name="connsiteY7" fmla="*/ 1630680 h 4434840"/>
              <a:gd name="connsiteX8" fmla="*/ 487680 w 883920"/>
              <a:gd name="connsiteY8" fmla="*/ 1402080 h 4434840"/>
              <a:gd name="connsiteX9" fmla="*/ 243840 w 883920"/>
              <a:gd name="connsiteY9" fmla="*/ 1249680 h 4434840"/>
              <a:gd name="connsiteX10" fmla="*/ 121920 w 883920"/>
              <a:gd name="connsiteY10" fmla="*/ 1150620 h 4434840"/>
              <a:gd name="connsiteX11" fmla="*/ 152400 w 883920"/>
              <a:gd name="connsiteY11" fmla="*/ 800100 h 4434840"/>
              <a:gd name="connsiteX12" fmla="*/ 106680 w 883920"/>
              <a:gd name="connsiteY12" fmla="*/ 617220 h 4434840"/>
              <a:gd name="connsiteX13" fmla="*/ 22860 w 883920"/>
              <a:gd name="connsiteY13" fmla="*/ 342900 h 4434840"/>
              <a:gd name="connsiteX14" fmla="*/ 7620 w 883920"/>
              <a:gd name="connsiteY14" fmla="*/ 106680 h 4434840"/>
              <a:gd name="connsiteX15" fmla="*/ 0 w 883920"/>
              <a:gd name="connsiteY15" fmla="*/ 0 h 4434840"/>
              <a:gd name="connsiteX0" fmla="*/ 883920 w 883920"/>
              <a:gd name="connsiteY0" fmla="*/ 4434840 h 4434840"/>
              <a:gd name="connsiteX1" fmla="*/ 868680 w 883920"/>
              <a:gd name="connsiteY1" fmla="*/ 3924300 h 4434840"/>
              <a:gd name="connsiteX2" fmla="*/ 632460 w 883920"/>
              <a:gd name="connsiteY2" fmla="*/ 3726180 h 4434840"/>
              <a:gd name="connsiteX3" fmla="*/ 487680 w 883920"/>
              <a:gd name="connsiteY3" fmla="*/ 3535680 h 4434840"/>
              <a:gd name="connsiteX4" fmla="*/ 441960 w 883920"/>
              <a:gd name="connsiteY4" fmla="*/ 3413760 h 4434840"/>
              <a:gd name="connsiteX5" fmla="*/ 449580 w 883920"/>
              <a:gd name="connsiteY5" fmla="*/ 2857500 h 4434840"/>
              <a:gd name="connsiteX6" fmla="*/ 601980 w 883920"/>
              <a:gd name="connsiteY6" fmla="*/ 2461260 h 4434840"/>
              <a:gd name="connsiteX7" fmla="*/ 594360 w 883920"/>
              <a:gd name="connsiteY7" fmla="*/ 1630680 h 4434840"/>
              <a:gd name="connsiteX8" fmla="*/ 487680 w 883920"/>
              <a:gd name="connsiteY8" fmla="*/ 1402080 h 4434840"/>
              <a:gd name="connsiteX9" fmla="*/ 224790 w 883920"/>
              <a:gd name="connsiteY9" fmla="*/ 1261110 h 4434840"/>
              <a:gd name="connsiteX10" fmla="*/ 121920 w 883920"/>
              <a:gd name="connsiteY10" fmla="*/ 1150620 h 4434840"/>
              <a:gd name="connsiteX11" fmla="*/ 152400 w 883920"/>
              <a:gd name="connsiteY11" fmla="*/ 800100 h 4434840"/>
              <a:gd name="connsiteX12" fmla="*/ 106680 w 883920"/>
              <a:gd name="connsiteY12" fmla="*/ 617220 h 4434840"/>
              <a:gd name="connsiteX13" fmla="*/ 22860 w 883920"/>
              <a:gd name="connsiteY13" fmla="*/ 342900 h 4434840"/>
              <a:gd name="connsiteX14" fmla="*/ 7620 w 883920"/>
              <a:gd name="connsiteY14" fmla="*/ 106680 h 4434840"/>
              <a:gd name="connsiteX15" fmla="*/ 0 w 883920"/>
              <a:gd name="connsiteY15" fmla="*/ 0 h 4434840"/>
              <a:gd name="connsiteX0" fmla="*/ 883920 w 883920"/>
              <a:gd name="connsiteY0" fmla="*/ 4434840 h 4434840"/>
              <a:gd name="connsiteX1" fmla="*/ 868680 w 883920"/>
              <a:gd name="connsiteY1" fmla="*/ 3924300 h 4434840"/>
              <a:gd name="connsiteX2" fmla="*/ 632460 w 883920"/>
              <a:gd name="connsiteY2" fmla="*/ 3726180 h 4434840"/>
              <a:gd name="connsiteX3" fmla="*/ 487680 w 883920"/>
              <a:gd name="connsiteY3" fmla="*/ 3535680 h 4434840"/>
              <a:gd name="connsiteX4" fmla="*/ 441960 w 883920"/>
              <a:gd name="connsiteY4" fmla="*/ 3413760 h 4434840"/>
              <a:gd name="connsiteX5" fmla="*/ 449580 w 883920"/>
              <a:gd name="connsiteY5" fmla="*/ 2857500 h 4434840"/>
              <a:gd name="connsiteX6" fmla="*/ 601980 w 883920"/>
              <a:gd name="connsiteY6" fmla="*/ 2461260 h 4434840"/>
              <a:gd name="connsiteX7" fmla="*/ 594360 w 883920"/>
              <a:gd name="connsiteY7" fmla="*/ 1630680 h 4434840"/>
              <a:gd name="connsiteX8" fmla="*/ 476250 w 883920"/>
              <a:gd name="connsiteY8" fmla="*/ 1409700 h 4434840"/>
              <a:gd name="connsiteX9" fmla="*/ 224790 w 883920"/>
              <a:gd name="connsiteY9" fmla="*/ 1261110 h 4434840"/>
              <a:gd name="connsiteX10" fmla="*/ 121920 w 883920"/>
              <a:gd name="connsiteY10" fmla="*/ 1150620 h 4434840"/>
              <a:gd name="connsiteX11" fmla="*/ 152400 w 883920"/>
              <a:gd name="connsiteY11" fmla="*/ 800100 h 4434840"/>
              <a:gd name="connsiteX12" fmla="*/ 106680 w 883920"/>
              <a:gd name="connsiteY12" fmla="*/ 617220 h 4434840"/>
              <a:gd name="connsiteX13" fmla="*/ 22860 w 883920"/>
              <a:gd name="connsiteY13" fmla="*/ 342900 h 4434840"/>
              <a:gd name="connsiteX14" fmla="*/ 7620 w 883920"/>
              <a:gd name="connsiteY14" fmla="*/ 106680 h 4434840"/>
              <a:gd name="connsiteX15" fmla="*/ 0 w 883920"/>
              <a:gd name="connsiteY15" fmla="*/ 0 h 4434840"/>
              <a:gd name="connsiteX0" fmla="*/ 883920 w 883920"/>
              <a:gd name="connsiteY0" fmla="*/ 4434840 h 4434840"/>
              <a:gd name="connsiteX1" fmla="*/ 868680 w 883920"/>
              <a:gd name="connsiteY1" fmla="*/ 3924300 h 4434840"/>
              <a:gd name="connsiteX2" fmla="*/ 632460 w 883920"/>
              <a:gd name="connsiteY2" fmla="*/ 3726180 h 4434840"/>
              <a:gd name="connsiteX3" fmla="*/ 487680 w 883920"/>
              <a:gd name="connsiteY3" fmla="*/ 3535680 h 4434840"/>
              <a:gd name="connsiteX4" fmla="*/ 441960 w 883920"/>
              <a:gd name="connsiteY4" fmla="*/ 3413760 h 4434840"/>
              <a:gd name="connsiteX5" fmla="*/ 449580 w 883920"/>
              <a:gd name="connsiteY5" fmla="*/ 2857500 h 4434840"/>
              <a:gd name="connsiteX6" fmla="*/ 601980 w 883920"/>
              <a:gd name="connsiteY6" fmla="*/ 2461260 h 4434840"/>
              <a:gd name="connsiteX7" fmla="*/ 594360 w 883920"/>
              <a:gd name="connsiteY7" fmla="*/ 1630680 h 4434840"/>
              <a:gd name="connsiteX8" fmla="*/ 476250 w 883920"/>
              <a:gd name="connsiteY8" fmla="*/ 1409700 h 4434840"/>
              <a:gd name="connsiteX9" fmla="*/ 224790 w 883920"/>
              <a:gd name="connsiteY9" fmla="*/ 1261110 h 4434840"/>
              <a:gd name="connsiteX10" fmla="*/ 121920 w 883920"/>
              <a:gd name="connsiteY10" fmla="*/ 1150620 h 4434840"/>
              <a:gd name="connsiteX11" fmla="*/ 152400 w 883920"/>
              <a:gd name="connsiteY11" fmla="*/ 800100 h 4434840"/>
              <a:gd name="connsiteX12" fmla="*/ 106680 w 883920"/>
              <a:gd name="connsiteY12" fmla="*/ 617220 h 4434840"/>
              <a:gd name="connsiteX13" fmla="*/ 22860 w 883920"/>
              <a:gd name="connsiteY13" fmla="*/ 342900 h 4434840"/>
              <a:gd name="connsiteX14" fmla="*/ 7620 w 883920"/>
              <a:gd name="connsiteY14" fmla="*/ 106680 h 4434840"/>
              <a:gd name="connsiteX15" fmla="*/ 0 w 883920"/>
              <a:gd name="connsiteY15" fmla="*/ 0 h 4434840"/>
              <a:gd name="connsiteX0" fmla="*/ 883920 w 883920"/>
              <a:gd name="connsiteY0" fmla="*/ 4434840 h 4434840"/>
              <a:gd name="connsiteX1" fmla="*/ 868680 w 883920"/>
              <a:gd name="connsiteY1" fmla="*/ 3924300 h 4434840"/>
              <a:gd name="connsiteX2" fmla="*/ 632460 w 883920"/>
              <a:gd name="connsiteY2" fmla="*/ 3726180 h 4434840"/>
              <a:gd name="connsiteX3" fmla="*/ 487680 w 883920"/>
              <a:gd name="connsiteY3" fmla="*/ 3535680 h 4434840"/>
              <a:gd name="connsiteX4" fmla="*/ 441960 w 883920"/>
              <a:gd name="connsiteY4" fmla="*/ 3413760 h 4434840"/>
              <a:gd name="connsiteX5" fmla="*/ 449580 w 883920"/>
              <a:gd name="connsiteY5" fmla="*/ 2857500 h 4434840"/>
              <a:gd name="connsiteX6" fmla="*/ 601980 w 883920"/>
              <a:gd name="connsiteY6" fmla="*/ 2461260 h 4434840"/>
              <a:gd name="connsiteX7" fmla="*/ 594360 w 883920"/>
              <a:gd name="connsiteY7" fmla="*/ 1630680 h 4434840"/>
              <a:gd name="connsiteX8" fmla="*/ 476250 w 883920"/>
              <a:gd name="connsiteY8" fmla="*/ 1409700 h 4434840"/>
              <a:gd name="connsiteX9" fmla="*/ 224790 w 883920"/>
              <a:gd name="connsiteY9" fmla="*/ 1261110 h 4434840"/>
              <a:gd name="connsiteX10" fmla="*/ 121920 w 883920"/>
              <a:gd name="connsiteY10" fmla="*/ 1150620 h 4434840"/>
              <a:gd name="connsiteX11" fmla="*/ 152400 w 883920"/>
              <a:gd name="connsiteY11" fmla="*/ 800100 h 4434840"/>
              <a:gd name="connsiteX12" fmla="*/ 106680 w 883920"/>
              <a:gd name="connsiteY12" fmla="*/ 617220 h 4434840"/>
              <a:gd name="connsiteX13" fmla="*/ 22860 w 883920"/>
              <a:gd name="connsiteY13" fmla="*/ 342900 h 4434840"/>
              <a:gd name="connsiteX14" fmla="*/ 7620 w 883920"/>
              <a:gd name="connsiteY14" fmla="*/ 106680 h 4434840"/>
              <a:gd name="connsiteX15" fmla="*/ 0 w 883920"/>
              <a:gd name="connsiteY15" fmla="*/ 0 h 4434840"/>
              <a:gd name="connsiteX0" fmla="*/ 883920 w 883920"/>
              <a:gd name="connsiteY0" fmla="*/ 4434840 h 4434840"/>
              <a:gd name="connsiteX1" fmla="*/ 868680 w 883920"/>
              <a:gd name="connsiteY1" fmla="*/ 3924300 h 4434840"/>
              <a:gd name="connsiteX2" fmla="*/ 632460 w 883920"/>
              <a:gd name="connsiteY2" fmla="*/ 3726180 h 4434840"/>
              <a:gd name="connsiteX3" fmla="*/ 487680 w 883920"/>
              <a:gd name="connsiteY3" fmla="*/ 3535680 h 4434840"/>
              <a:gd name="connsiteX4" fmla="*/ 441960 w 883920"/>
              <a:gd name="connsiteY4" fmla="*/ 3413760 h 4434840"/>
              <a:gd name="connsiteX5" fmla="*/ 449580 w 883920"/>
              <a:gd name="connsiteY5" fmla="*/ 2857500 h 4434840"/>
              <a:gd name="connsiteX6" fmla="*/ 601980 w 883920"/>
              <a:gd name="connsiteY6" fmla="*/ 2461260 h 4434840"/>
              <a:gd name="connsiteX7" fmla="*/ 594360 w 883920"/>
              <a:gd name="connsiteY7" fmla="*/ 1630680 h 4434840"/>
              <a:gd name="connsiteX8" fmla="*/ 476250 w 883920"/>
              <a:gd name="connsiteY8" fmla="*/ 1409700 h 4434840"/>
              <a:gd name="connsiteX9" fmla="*/ 224790 w 883920"/>
              <a:gd name="connsiteY9" fmla="*/ 1261110 h 4434840"/>
              <a:gd name="connsiteX10" fmla="*/ 121920 w 883920"/>
              <a:gd name="connsiteY10" fmla="*/ 1150620 h 4434840"/>
              <a:gd name="connsiteX11" fmla="*/ 152400 w 883920"/>
              <a:gd name="connsiteY11" fmla="*/ 800100 h 4434840"/>
              <a:gd name="connsiteX12" fmla="*/ 106680 w 883920"/>
              <a:gd name="connsiteY12" fmla="*/ 617220 h 4434840"/>
              <a:gd name="connsiteX13" fmla="*/ 22860 w 883920"/>
              <a:gd name="connsiteY13" fmla="*/ 342900 h 4434840"/>
              <a:gd name="connsiteX14" fmla="*/ 7620 w 883920"/>
              <a:gd name="connsiteY14" fmla="*/ 106680 h 4434840"/>
              <a:gd name="connsiteX15" fmla="*/ 0 w 883920"/>
              <a:gd name="connsiteY15" fmla="*/ 0 h 4434840"/>
              <a:gd name="connsiteX0" fmla="*/ 883920 w 883920"/>
              <a:gd name="connsiteY0" fmla="*/ 4434840 h 4434840"/>
              <a:gd name="connsiteX1" fmla="*/ 868680 w 883920"/>
              <a:gd name="connsiteY1" fmla="*/ 3924300 h 4434840"/>
              <a:gd name="connsiteX2" fmla="*/ 632460 w 883920"/>
              <a:gd name="connsiteY2" fmla="*/ 3726180 h 4434840"/>
              <a:gd name="connsiteX3" fmla="*/ 487680 w 883920"/>
              <a:gd name="connsiteY3" fmla="*/ 3535680 h 4434840"/>
              <a:gd name="connsiteX4" fmla="*/ 441960 w 883920"/>
              <a:gd name="connsiteY4" fmla="*/ 3413760 h 4434840"/>
              <a:gd name="connsiteX5" fmla="*/ 449580 w 883920"/>
              <a:gd name="connsiteY5" fmla="*/ 2857500 h 4434840"/>
              <a:gd name="connsiteX6" fmla="*/ 541020 w 883920"/>
              <a:gd name="connsiteY6" fmla="*/ 2619756 h 4434840"/>
              <a:gd name="connsiteX7" fmla="*/ 601980 w 883920"/>
              <a:gd name="connsiteY7" fmla="*/ 2461260 h 4434840"/>
              <a:gd name="connsiteX8" fmla="*/ 594360 w 883920"/>
              <a:gd name="connsiteY8" fmla="*/ 1630680 h 4434840"/>
              <a:gd name="connsiteX9" fmla="*/ 476250 w 883920"/>
              <a:gd name="connsiteY9" fmla="*/ 1409700 h 4434840"/>
              <a:gd name="connsiteX10" fmla="*/ 224790 w 883920"/>
              <a:gd name="connsiteY10" fmla="*/ 1261110 h 4434840"/>
              <a:gd name="connsiteX11" fmla="*/ 121920 w 883920"/>
              <a:gd name="connsiteY11" fmla="*/ 1150620 h 4434840"/>
              <a:gd name="connsiteX12" fmla="*/ 152400 w 883920"/>
              <a:gd name="connsiteY12" fmla="*/ 800100 h 4434840"/>
              <a:gd name="connsiteX13" fmla="*/ 106680 w 883920"/>
              <a:gd name="connsiteY13" fmla="*/ 617220 h 4434840"/>
              <a:gd name="connsiteX14" fmla="*/ 22860 w 883920"/>
              <a:gd name="connsiteY14" fmla="*/ 342900 h 4434840"/>
              <a:gd name="connsiteX15" fmla="*/ 7620 w 883920"/>
              <a:gd name="connsiteY15" fmla="*/ 106680 h 4434840"/>
              <a:gd name="connsiteX16" fmla="*/ 0 w 883920"/>
              <a:gd name="connsiteY16" fmla="*/ 0 h 4434840"/>
              <a:gd name="connsiteX0" fmla="*/ 883920 w 883920"/>
              <a:gd name="connsiteY0" fmla="*/ 4434840 h 4434840"/>
              <a:gd name="connsiteX1" fmla="*/ 868680 w 883920"/>
              <a:gd name="connsiteY1" fmla="*/ 3924300 h 4434840"/>
              <a:gd name="connsiteX2" fmla="*/ 632460 w 883920"/>
              <a:gd name="connsiteY2" fmla="*/ 3726180 h 4434840"/>
              <a:gd name="connsiteX3" fmla="*/ 487680 w 883920"/>
              <a:gd name="connsiteY3" fmla="*/ 3535680 h 4434840"/>
              <a:gd name="connsiteX4" fmla="*/ 441960 w 883920"/>
              <a:gd name="connsiteY4" fmla="*/ 3413760 h 4434840"/>
              <a:gd name="connsiteX5" fmla="*/ 449580 w 883920"/>
              <a:gd name="connsiteY5" fmla="*/ 2857500 h 4434840"/>
              <a:gd name="connsiteX6" fmla="*/ 559308 w 883920"/>
              <a:gd name="connsiteY6" fmla="*/ 2625852 h 4434840"/>
              <a:gd name="connsiteX7" fmla="*/ 601980 w 883920"/>
              <a:gd name="connsiteY7" fmla="*/ 2461260 h 4434840"/>
              <a:gd name="connsiteX8" fmla="*/ 594360 w 883920"/>
              <a:gd name="connsiteY8" fmla="*/ 1630680 h 4434840"/>
              <a:gd name="connsiteX9" fmla="*/ 476250 w 883920"/>
              <a:gd name="connsiteY9" fmla="*/ 1409700 h 4434840"/>
              <a:gd name="connsiteX10" fmla="*/ 224790 w 883920"/>
              <a:gd name="connsiteY10" fmla="*/ 1261110 h 4434840"/>
              <a:gd name="connsiteX11" fmla="*/ 121920 w 883920"/>
              <a:gd name="connsiteY11" fmla="*/ 1150620 h 4434840"/>
              <a:gd name="connsiteX12" fmla="*/ 152400 w 883920"/>
              <a:gd name="connsiteY12" fmla="*/ 800100 h 4434840"/>
              <a:gd name="connsiteX13" fmla="*/ 106680 w 883920"/>
              <a:gd name="connsiteY13" fmla="*/ 617220 h 4434840"/>
              <a:gd name="connsiteX14" fmla="*/ 22860 w 883920"/>
              <a:gd name="connsiteY14" fmla="*/ 342900 h 4434840"/>
              <a:gd name="connsiteX15" fmla="*/ 7620 w 883920"/>
              <a:gd name="connsiteY15" fmla="*/ 106680 h 4434840"/>
              <a:gd name="connsiteX16" fmla="*/ 0 w 883920"/>
              <a:gd name="connsiteY16" fmla="*/ 0 h 443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83920" h="4434840">
                <a:moveTo>
                  <a:pt x="883920" y="4434840"/>
                </a:moveTo>
                <a:lnTo>
                  <a:pt x="868680" y="3924300"/>
                </a:lnTo>
                <a:lnTo>
                  <a:pt x="632460" y="3726180"/>
                </a:lnTo>
                <a:lnTo>
                  <a:pt x="487680" y="3535680"/>
                </a:lnTo>
                <a:lnTo>
                  <a:pt x="441960" y="3413760"/>
                </a:lnTo>
                <a:lnTo>
                  <a:pt x="449580" y="2857500"/>
                </a:lnTo>
                <a:lnTo>
                  <a:pt x="559308" y="2625852"/>
                </a:lnTo>
                <a:lnTo>
                  <a:pt x="601980" y="2461260"/>
                </a:lnTo>
                <a:lnTo>
                  <a:pt x="594360" y="1630680"/>
                </a:lnTo>
                <a:cubicBezTo>
                  <a:pt x="554990" y="1557020"/>
                  <a:pt x="557530" y="1521460"/>
                  <a:pt x="476250" y="1409700"/>
                </a:cubicBezTo>
                <a:lnTo>
                  <a:pt x="224790" y="1261110"/>
                </a:lnTo>
                <a:lnTo>
                  <a:pt x="121920" y="1150620"/>
                </a:lnTo>
                <a:lnTo>
                  <a:pt x="152400" y="800100"/>
                </a:lnTo>
                <a:lnTo>
                  <a:pt x="106680" y="617220"/>
                </a:lnTo>
                <a:lnTo>
                  <a:pt x="22860" y="342900"/>
                </a:lnTo>
                <a:lnTo>
                  <a:pt x="7620" y="10668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" name="正方形/長方形 110">
            <a:extLst>
              <a:ext uri="{FF2B5EF4-FFF2-40B4-BE49-F238E27FC236}">
                <a16:creationId xmlns:a16="http://schemas.microsoft.com/office/drawing/2014/main" id="{D5FD8AEB-C015-471C-8842-9ACFB7CC70EC}"/>
              </a:ext>
            </a:extLst>
          </p:cNvPr>
          <p:cNvSpPr/>
          <p:nvPr/>
        </p:nvSpPr>
        <p:spPr>
          <a:xfrm>
            <a:off x="5214331" y="1806150"/>
            <a:ext cx="1228179" cy="36628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ja-JP" altLang="en-US" sz="1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太子町南交差点</a:t>
            </a:r>
            <a:endParaRPr kumimoji="1" lang="en-US" altLang="ja-JP" sz="10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0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（主要渋滞箇所）</a:t>
            </a:r>
            <a:endParaRPr kumimoji="1" lang="ja-JP" altLang="en-US" sz="10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24CDA86E-AF58-46F3-B17F-DE155CC46D74}"/>
              </a:ext>
            </a:extLst>
          </p:cNvPr>
          <p:cNvSpPr/>
          <p:nvPr/>
        </p:nvSpPr>
        <p:spPr>
          <a:xfrm>
            <a:off x="6469374" y="2994113"/>
            <a:ext cx="136133" cy="136133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4C4DFB59-C1F0-4833-894E-BBCE4AA4286E}"/>
              </a:ext>
            </a:extLst>
          </p:cNvPr>
          <p:cNvCxnSpPr>
            <a:cxnSpLocks/>
          </p:cNvCxnSpPr>
          <p:nvPr/>
        </p:nvCxnSpPr>
        <p:spPr>
          <a:xfrm>
            <a:off x="233033" y="6194074"/>
            <a:ext cx="38784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844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FF0000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eaVert" wrap="square" rtlCol="0">
        <a:spAutoFit/>
      </a:bodyPr>
      <a:lstStyle>
        <a:defPPr algn="ctr">
          <a:defRPr kumimoji="1" sz="1000" dirty="0">
            <a:solidFill>
              <a:srgbClr val="0070C0"/>
            </a:solidFill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265</Words>
  <Application>Microsoft Office PowerPoint</Application>
  <PresentationFormat>画面に合わせる (4:3)</PresentationFormat>
  <Paragraphs>48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Meiryo UI</vt:lpstr>
      <vt:lpstr>ＭＳ Ｐゴシック</vt:lpstr>
      <vt:lpstr>メイリオ</vt:lpstr>
      <vt:lpstr>游ゴシック</vt:lpstr>
      <vt:lpstr>游ゴシック Light</vt:lpstr>
      <vt:lpstr>Arial</vt:lpstr>
      <vt:lpstr>Calibri</vt:lpstr>
      <vt:lpstr>Calibri Light</vt:lpstr>
      <vt:lpstr>Office テーマ</vt:lpstr>
      <vt:lpstr>1_Office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城田　竜之介</dc:creator>
  <cp:lastModifiedBy>東谷　和輝</cp:lastModifiedBy>
  <cp:revision>35</cp:revision>
  <dcterms:created xsi:type="dcterms:W3CDTF">2025-09-16T06:55:12Z</dcterms:created>
  <dcterms:modified xsi:type="dcterms:W3CDTF">2026-03-12T01:33:50Z</dcterms:modified>
</cp:coreProperties>
</file>