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"/>
  </p:notesMasterIdLst>
  <p:sldIdLst>
    <p:sldId id="288" r:id="rId3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73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FD9C4D-810A-4088-8E62-1DE6F2027829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040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0D8503-D3FB-4783-9BE2-F86DA94435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0381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ACAC1F-5F27-4421-A257-8FAFD41E9BD8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7816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4AD29D3-5BFD-4CE7-BB89-118703EE6C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63578ED-138D-43D6-8F1F-C83E9F4391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D1CCE32-6A18-40B5-8E2F-08EF2CD0E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976F-C36B-43A2-9F35-24FCA39E50B9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ED072EC-D4F4-4A04-A09E-35D695332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514C5E8-0AAF-4D8F-8F96-5A081E3EC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B113-55F0-4497-B6D7-F24830C608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1432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30BAA5F-425C-424B-A352-97282B7DB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E31C2A8-7022-4532-A825-74587CB78A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3863F77-11C1-4B0F-8C36-E42B6FCA4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976F-C36B-43A2-9F35-24FCA39E50B9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C401D51-917B-44BB-8B70-A57ACC49B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E34280A-5AEC-4836-BB32-9B4F72DE9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B113-55F0-4497-B6D7-F24830C608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1721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2CFFF83-1BD4-40C3-A6E4-7E1DD50E6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E4FA0A5-B988-4736-83EB-1E0AD02B55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0C3EE9F-C0E2-4717-A553-23C4839F4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976F-C36B-43A2-9F35-24FCA39E50B9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ADA082A-6E21-403A-A4CD-8BE1999C5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7538BA9-8873-48AC-851B-518BF8CBA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B113-55F0-4497-B6D7-F24830C608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5483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D335C4C-3B99-45B4-86AA-6E3322791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5B661C3-0D63-4DD4-81CA-810C9B24EB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00CF6FA-9C81-4C98-AB87-FB788916CF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5126832-D46E-4FB5-A7A6-0E77FD4A6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976F-C36B-43A2-9F35-24FCA39E50B9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A8A10B8-1BEB-4883-9EF1-72D8BB95F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D25F142-F63F-484D-AF9C-7D9ED2276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B113-55F0-4497-B6D7-F24830C608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9278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F966478-E3AF-4E37-A26D-B93D9C97F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790F434-8EA5-4CD3-868D-0CFC20A1A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FDCB46A-AF53-4745-95CB-5B08A564B1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22907C9-4C22-4227-B0BF-0B521BDE86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595B0A0B-0979-4030-8C60-603AB7E650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43AC984-6F40-40E1-BD91-B095C7E7A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976F-C36B-43A2-9F35-24FCA39E50B9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1CBB4C2-E0FE-4D4E-9926-F0D283C2D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941155D-C443-47C7-81E1-18560C97A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B113-55F0-4497-B6D7-F24830C608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9985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19F46CC-451E-4EED-A17D-97999816F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C2ECDFB-828D-4224-90A8-407F4CB01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976F-C36B-43A2-9F35-24FCA39E50B9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7D20203-931E-4B8D-84DB-242628A1E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1C2B7F7-2475-48A6-B0E4-57AD95143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B113-55F0-4497-B6D7-F24830C608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6497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79C5BC9-9D5E-4D9E-8E0A-1D158204B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976F-C36B-43A2-9F35-24FCA39E50B9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CA36D3E-A7B5-4688-BA4E-E3D024703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E34646-89CB-4235-B63A-B6BA93547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B113-55F0-4497-B6D7-F24830C608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2659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E60EDC9-5A85-41BE-B44C-F083FF977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CA40991-8E9E-4787-BB54-EBA40C461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C2D4B059-9CBD-43EB-B047-CD5E59B1CD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3AB4E16-DA96-4420-813B-935C909C1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976F-C36B-43A2-9F35-24FCA39E50B9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08048D1-9359-4D25-A66F-1E6B0B713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DA6D4CD-0560-4B15-B807-D8200BB06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B113-55F0-4497-B6D7-F24830C608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7707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C5DBDA5-8875-47E7-9437-831CACF16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D8B22B0-7F6E-439C-90FF-5E55AD7414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AEA2FE8-7FE4-4B75-AD59-FCB5F6AD6B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DE9EB07-06CC-45A6-924D-1518E5009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976F-C36B-43A2-9F35-24FCA39E50B9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4A40518-DE5E-45F4-A38C-7A0A1838C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F7ED69D-AFC7-4D3C-B6C3-3F84EDC06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B113-55F0-4497-B6D7-F24830C608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9171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419A68-EC1F-4F8D-8CC2-B2D730419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5F32614-E603-4612-AEC1-363E76F3D9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1DCCD6E-E073-4EBE-8EA1-67852D31C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976F-C36B-43A2-9F35-24FCA39E50B9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E93CFE6-439B-4184-9CB1-5FF827C11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89EB4C9-31E7-4962-BCE7-940C574C2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B113-55F0-4497-B6D7-F24830C608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6597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E842BBC-591D-41EB-BF74-39EB852916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50415BC-BE2B-4BA4-B950-7A5FBCB498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9CA7047-61CA-4FA6-BAE1-6D518AAAC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976F-C36B-43A2-9F35-24FCA39E50B9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63C6285-1D43-4E16-A325-58C115962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1AA76AD-B01B-407B-B04B-403BDCF9D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EB113-55F0-4497-B6D7-F24830C608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46552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C8B92-6FDD-49B7-8F01-32F19B139BF3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C37E-FB1C-49E2-A2E4-5004918BB3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29979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C8B92-6FDD-49B7-8F01-32F19B139BF3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C37E-FB1C-49E2-A2E4-5004918BB3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80200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C8B92-6FDD-49B7-8F01-32F19B139BF3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C37E-FB1C-49E2-A2E4-5004918BB3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13205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C8B92-6FDD-49B7-8F01-32F19B139BF3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C37E-FB1C-49E2-A2E4-5004918BB3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58291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C8B92-6FDD-49B7-8F01-32F19B139BF3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C37E-FB1C-49E2-A2E4-5004918BB3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08082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C8B92-6FDD-49B7-8F01-32F19B139BF3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C37E-FB1C-49E2-A2E4-5004918BB3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5344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C8B92-6FDD-49B7-8F01-32F19B139BF3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C37E-FB1C-49E2-A2E4-5004918BB3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13134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C8B92-6FDD-49B7-8F01-32F19B139BF3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C37E-FB1C-49E2-A2E4-5004918BB3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5384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C8B92-6FDD-49B7-8F01-32F19B139BF3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C37E-FB1C-49E2-A2E4-5004918BB3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34064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C8B92-6FDD-49B7-8F01-32F19B139BF3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C37E-FB1C-49E2-A2E4-5004918BB3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18279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C8B92-6FDD-49B7-8F01-32F19B139BF3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C37E-FB1C-49E2-A2E4-5004918BB3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0647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9E2A715-A041-49DC-810A-18700EED4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8A64262-D4DF-4717-BA4C-3AFE35C0A2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77FBAF7-726D-4900-AB46-21FEE1AF20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C976F-C36B-43A2-9F35-24FCA39E50B9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BEE4F4D-0AA5-4FE0-B094-F58BCEE6F8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EF6764F-F18C-4F61-B5C0-14F4A406A6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EB113-55F0-4497-B6D7-F24830C608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2621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3C8B92-6FDD-49B7-8F01-32F19B139BF3}" type="datetimeFigureOut">
              <a:rPr kumimoji="1" lang="ja-JP" altLang="en-US" smtClean="0"/>
              <a:t>2026/3/12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04C37E-FB1C-49E2-A2E4-5004918BB3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1296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グループ化 60">
            <a:extLst>
              <a:ext uri="{FF2B5EF4-FFF2-40B4-BE49-F238E27FC236}">
                <a16:creationId xmlns:a16="http://schemas.microsoft.com/office/drawing/2014/main" id="{C9824B7F-8E2C-4DBD-B9C6-ECD4B4369A4D}"/>
              </a:ext>
            </a:extLst>
          </p:cNvPr>
          <p:cNvGrpSpPr/>
          <p:nvPr/>
        </p:nvGrpSpPr>
        <p:grpSpPr>
          <a:xfrm>
            <a:off x="8469" y="498822"/>
            <a:ext cx="4754934" cy="3319894"/>
            <a:chOff x="8469" y="490939"/>
            <a:chExt cx="4754934" cy="3319894"/>
          </a:xfrm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4A3E2649-4B11-4805-8F34-20AE7E5B512C}"/>
                </a:ext>
              </a:extLst>
            </p:cNvPr>
            <p:cNvSpPr/>
            <p:nvPr/>
          </p:nvSpPr>
          <p:spPr>
            <a:xfrm>
              <a:off x="8469" y="839157"/>
              <a:ext cx="4754934" cy="2971676"/>
            </a:xfrm>
            <a:prstGeom prst="rect">
              <a:avLst/>
            </a:prstGeom>
            <a:noFill/>
            <a:ln w="9525"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91423" tIns="45712" rIns="91423" bIns="45712" rtlCol="0" anchor="t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【</a:t>
              </a:r>
              <a:r>
                <a:rPr kumimoji="0" lang="ja-JP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事業目的・整備効果</a:t>
              </a:r>
              <a:r>
                <a:rPr kumimoji="0" lang="en-US" altLang="ja-JP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】</a:t>
              </a:r>
            </a:p>
            <a:p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　○本路線は、大阪市と隣接する東部大阪地域の中核都市である東大阪市を</a:t>
              </a:r>
              <a:endPara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　　東西に横断し、大阪市境付近の国道</a:t>
              </a:r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479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号（大阪内環状線）から大阪中</a:t>
              </a:r>
              <a:endParaRPr lang="en-US" altLang="ja-JP" sz="105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    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央環状線を経て、国道</a:t>
              </a:r>
              <a:r>
                <a:rPr lang="en-US" altLang="ja-JP" sz="105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170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号（大阪外環状線）とを結ぶ幹線道路です。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　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○</a:t>
              </a:r>
              <a:r>
                <a:rPr kumimoji="0" lang="ja-JP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本事業は、未整備区間である第二寝屋川から府道大阪中央環状線までの</a:t>
              </a:r>
              <a:endParaRPr kumimoji="0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0" dirty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　　延長約</a:t>
              </a:r>
              <a:r>
                <a:rPr kumimoji="0" lang="en-US" altLang="ja-JP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0.4km</a:t>
              </a:r>
              <a:r>
                <a:rPr kumimoji="0" lang="ja-JP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区間を、大阪モノレール延伸事業（仮称）瓜生堂駅などと</a:t>
              </a:r>
              <a:endParaRPr kumimoji="0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0" dirty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　　</a:t>
              </a:r>
              <a:r>
                <a:rPr kumimoji="0" lang="ja-JP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合わせて整備することで地域の活性化向上に寄与するものです。</a:t>
              </a:r>
              <a:endParaRPr kumimoji="0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　</a:t>
              </a:r>
              <a:r>
                <a:rPr lang="ja-JP" altLang="en-US" sz="105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○</a:t>
              </a:r>
              <a:r>
                <a:rPr kumimoji="0" lang="ja-JP" altLang="en-US" sz="1050" dirty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また、自転車通行空間と両側歩道を確保し、自転車と歩行者を分離すること</a:t>
              </a:r>
              <a:endParaRPr kumimoji="0" lang="en-US" altLang="ja-JP" sz="105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0" dirty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　　により利用者の安全性や快適性を向上するとともに、交差点部の線形不良を</a:t>
              </a:r>
              <a:endParaRPr kumimoji="0" lang="en-US" altLang="ja-JP" sz="105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0" dirty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　　解消することにより車両の交通安全対策を行います。</a:t>
              </a:r>
              <a:endParaRPr kumimoji="0" lang="en-US" altLang="ja-JP" sz="105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【</a:t>
              </a:r>
              <a:r>
                <a:rPr kumimoji="0" lang="ja-JP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事業箇所</a:t>
              </a:r>
              <a:r>
                <a:rPr kumimoji="0" lang="en-US" altLang="ja-JP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】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　　</a:t>
              </a:r>
              <a:r>
                <a:rPr kumimoji="0" lang="zh-TW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 東大阪市西岩田３丁目地内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　</a:t>
              </a:r>
              <a:endParaRPr kumimoji="0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ja-JP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【</a:t>
              </a:r>
              <a:r>
                <a:rPr kumimoji="0" lang="ja-JP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設計概要</a:t>
              </a:r>
              <a:r>
                <a:rPr kumimoji="0" lang="en-US" altLang="ja-JP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】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　　延長：</a:t>
              </a:r>
              <a:r>
                <a:rPr kumimoji="0" lang="en-US" altLang="ja-JP" sz="1050" dirty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0.4</a:t>
              </a:r>
              <a:r>
                <a:rPr kumimoji="0" lang="en-US" altLang="ja-JP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km</a:t>
              </a:r>
              <a:r>
                <a:rPr kumimoji="0" lang="ja-JP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　　幅員：</a:t>
              </a:r>
              <a:r>
                <a:rPr kumimoji="0" lang="en-US" altLang="ja-JP" sz="1050" dirty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15.0</a:t>
              </a:r>
              <a:r>
                <a:rPr kumimoji="0" lang="en-US" altLang="ja-JP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m</a:t>
              </a:r>
              <a:r>
                <a:rPr kumimoji="0" lang="ja-JP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（</a:t>
              </a:r>
              <a:r>
                <a:rPr kumimoji="0" lang="en-US" altLang="ja-JP" sz="1050" dirty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2</a:t>
              </a:r>
              <a:r>
                <a:rPr kumimoji="0" lang="ja-JP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車線）</a:t>
              </a:r>
              <a:endParaRPr kumimoji="0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grpSp>
          <p:nvGrpSpPr>
            <p:cNvPr id="28" name="グループ化 27">
              <a:extLst>
                <a:ext uri="{FF2B5EF4-FFF2-40B4-BE49-F238E27FC236}">
                  <a16:creationId xmlns:a16="http://schemas.microsoft.com/office/drawing/2014/main" id="{D251F863-309A-459E-B276-17BA0022DF57}"/>
                </a:ext>
              </a:extLst>
            </p:cNvPr>
            <p:cNvGrpSpPr/>
            <p:nvPr/>
          </p:nvGrpSpPr>
          <p:grpSpPr>
            <a:xfrm>
              <a:off x="47416" y="490939"/>
              <a:ext cx="4097864" cy="276999"/>
              <a:chOff x="57574" y="2349505"/>
              <a:chExt cx="4097864" cy="276999"/>
            </a:xfrm>
          </p:grpSpPr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11885F88-C7C6-4C26-B3F7-8A9459E186C6}"/>
                  </a:ext>
                </a:extLst>
              </p:cNvPr>
              <p:cNvSpPr txBox="1"/>
              <p:nvPr/>
            </p:nvSpPr>
            <p:spPr>
              <a:xfrm>
                <a:off x="143135" y="2349505"/>
                <a:ext cx="80021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ja-JP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事業概要</a:t>
                </a:r>
                <a:endParaRPr kumimoji="1" lang="ja-JP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  <p:cxnSp>
            <p:nvCxnSpPr>
              <p:cNvPr id="30" name="直線コネクタ 29">
                <a:extLst>
                  <a:ext uri="{FF2B5EF4-FFF2-40B4-BE49-F238E27FC236}">
                    <a16:creationId xmlns:a16="http://schemas.microsoft.com/office/drawing/2014/main" id="{BFC2BF39-B4A1-4BD2-BC34-8706F26325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574" y="2384346"/>
                <a:ext cx="0" cy="226769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線コネクタ 30">
                <a:extLst>
                  <a:ext uri="{FF2B5EF4-FFF2-40B4-BE49-F238E27FC236}">
                    <a16:creationId xmlns:a16="http://schemas.microsoft.com/office/drawing/2014/main" id="{08623026-1B8F-40CD-877F-9318E7E5FC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574" y="2603495"/>
                <a:ext cx="4097864" cy="0"/>
              </a:xfrm>
              <a:prstGeom prst="line">
                <a:avLst/>
              </a:prstGeom>
              <a:ln w="9525"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タイトル 1">
            <a:extLst>
              <a:ext uri="{FF2B5EF4-FFF2-40B4-BE49-F238E27FC236}">
                <a16:creationId xmlns:a16="http://schemas.microsoft.com/office/drawing/2014/main" id="{22B1DEA5-8023-4BD8-B25D-6F02153EDAF9}"/>
              </a:ext>
            </a:extLst>
          </p:cNvPr>
          <p:cNvSpPr txBox="1">
            <a:spLocks/>
          </p:cNvSpPr>
          <p:nvPr/>
        </p:nvSpPr>
        <p:spPr>
          <a:xfrm>
            <a:off x="-11784" y="0"/>
            <a:ext cx="9176034" cy="33264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192" tIns="65096" rIns="130192" bIns="65096" rtlCol="0" anchor="ctr"/>
          <a:lstStyle>
            <a:defPPr>
              <a:defRPr lang="ja-JP"/>
            </a:defPPr>
            <a:lvl1pPr>
              <a:defRPr b="1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都市計画道路</a:t>
            </a:r>
            <a:r>
              <a:rPr kumimoji="0" lang="ja-JP" altLang="en-US" dirty="0">
                <a:solidFill>
                  <a:prstClr val="white"/>
                </a:solidFill>
              </a:rPr>
              <a:t> </a:t>
            </a: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大阪瓢箪山線（第二寝屋川～府道大阪中央環状線）</a:t>
            </a:r>
            <a:endParaRPr kumimoji="0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709BCEA7-001A-4EC2-96BF-D3649DD84032}"/>
              </a:ext>
            </a:extLst>
          </p:cNvPr>
          <p:cNvCxnSpPr>
            <a:cxnSpLocks/>
          </p:cNvCxnSpPr>
          <p:nvPr/>
        </p:nvCxnSpPr>
        <p:spPr>
          <a:xfrm>
            <a:off x="-11784" y="376804"/>
            <a:ext cx="9164251" cy="0"/>
          </a:xfrm>
          <a:prstGeom prst="line">
            <a:avLst/>
          </a:prstGeom>
          <a:ln w="101600" cmpd="thickThin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FB805338-DCD1-4B82-9E70-A518E6221FBA}"/>
              </a:ext>
            </a:extLst>
          </p:cNvPr>
          <p:cNvGrpSpPr/>
          <p:nvPr/>
        </p:nvGrpSpPr>
        <p:grpSpPr>
          <a:xfrm>
            <a:off x="4618642" y="490939"/>
            <a:ext cx="4567761" cy="2271088"/>
            <a:chOff x="8469" y="490939"/>
            <a:chExt cx="4567761" cy="2271088"/>
          </a:xfrm>
        </p:grpSpPr>
        <p:sp>
          <p:nvSpPr>
            <p:cNvPr id="68" name="正方形/長方形 67">
              <a:extLst>
                <a:ext uri="{FF2B5EF4-FFF2-40B4-BE49-F238E27FC236}">
                  <a16:creationId xmlns:a16="http://schemas.microsoft.com/office/drawing/2014/main" id="{510ABCD8-5D91-48DA-B554-628B35C583E5}"/>
                </a:ext>
              </a:extLst>
            </p:cNvPr>
            <p:cNvSpPr/>
            <p:nvPr/>
          </p:nvSpPr>
          <p:spPr>
            <a:xfrm>
              <a:off x="8469" y="760542"/>
              <a:ext cx="4567761" cy="2001485"/>
            </a:xfrm>
            <a:prstGeom prst="rect">
              <a:avLst/>
            </a:prstGeom>
            <a:noFill/>
            <a:ln w="9525"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91423" tIns="45712" rIns="91423" bIns="45712" rtlCol="0" anchor="t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grpSp>
          <p:nvGrpSpPr>
            <p:cNvPr id="69" name="グループ化 68">
              <a:extLst>
                <a:ext uri="{FF2B5EF4-FFF2-40B4-BE49-F238E27FC236}">
                  <a16:creationId xmlns:a16="http://schemas.microsoft.com/office/drawing/2014/main" id="{F0570AB2-1D3A-4AE1-B2DF-D7A27A81FB7C}"/>
                </a:ext>
              </a:extLst>
            </p:cNvPr>
            <p:cNvGrpSpPr/>
            <p:nvPr/>
          </p:nvGrpSpPr>
          <p:grpSpPr>
            <a:xfrm>
              <a:off x="47416" y="490939"/>
              <a:ext cx="4097864" cy="276999"/>
              <a:chOff x="57574" y="2349505"/>
              <a:chExt cx="4097864" cy="276999"/>
            </a:xfrm>
          </p:grpSpPr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E14BF28E-B143-4C3D-971C-8EA0088E96B6}"/>
                  </a:ext>
                </a:extLst>
              </p:cNvPr>
              <p:cNvSpPr txBox="1"/>
              <p:nvPr/>
            </p:nvSpPr>
            <p:spPr>
              <a:xfrm>
                <a:off x="143135" y="2349505"/>
                <a:ext cx="64633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位置図</a:t>
                </a:r>
              </a:p>
            </p:txBody>
          </p:sp>
          <p:cxnSp>
            <p:nvCxnSpPr>
              <p:cNvPr id="71" name="直線コネクタ 70">
                <a:extLst>
                  <a:ext uri="{FF2B5EF4-FFF2-40B4-BE49-F238E27FC236}">
                    <a16:creationId xmlns:a16="http://schemas.microsoft.com/office/drawing/2014/main" id="{0125F050-0F3D-4101-ADC1-4CFF3109F9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574" y="2384346"/>
                <a:ext cx="0" cy="226769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直線コネクタ 71">
                <a:extLst>
                  <a:ext uri="{FF2B5EF4-FFF2-40B4-BE49-F238E27FC236}">
                    <a16:creationId xmlns:a16="http://schemas.microsoft.com/office/drawing/2014/main" id="{7A105D22-8CF6-4F83-B80C-B06F74DF69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574" y="2603495"/>
                <a:ext cx="4097864" cy="0"/>
              </a:xfrm>
              <a:prstGeom prst="line">
                <a:avLst/>
              </a:prstGeom>
              <a:ln w="9525"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4" name="グループ化 83">
            <a:extLst>
              <a:ext uri="{FF2B5EF4-FFF2-40B4-BE49-F238E27FC236}">
                <a16:creationId xmlns:a16="http://schemas.microsoft.com/office/drawing/2014/main" id="{E767CC3D-EB83-4314-8C0D-C5AACE67C9B7}"/>
              </a:ext>
            </a:extLst>
          </p:cNvPr>
          <p:cNvGrpSpPr/>
          <p:nvPr/>
        </p:nvGrpSpPr>
        <p:grpSpPr>
          <a:xfrm>
            <a:off x="39431" y="3940734"/>
            <a:ext cx="4567761" cy="2271088"/>
            <a:chOff x="8469" y="490939"/>
            <a:chExt cx="4567761" cy="2271088"/>
          </a:xfrm>
        </p:grpSpPr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D60E1549-EEAC-4282-82CB-CE86D2DC421D}"/>
                </a:ext>
              </a:extLst>
            </p:cNvPr>
            <p:cNvSpPr/>
            <p:nvPr/>
          </p:nvSpPr>
          <p:spPr>
            <a:xfrm>
              <a:off x="8469" y="760542"/>
              <a:ext cx="4567761" cy="2001485"/>
            </a:xfrm>
            <a:prstGeom prst="rect">
              <a:avLst/>
            </a:prstGeom>
            <a:noFill/>
            <a:ln w="9525"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91423" tIns="45712" rIns="91423" bIns="45712" rtlCol="0" anchor="t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grpSp>
          <p:nvGrpSpPr>
            <p:cNvPr id="86" name="グループ化 85">
              <a:extLst>
                <a:ext uri="{FF2B5EF4-FFF2-40B4-BE49-F238E27FC236}">
                  <a16:creationId xmlns:a16="http://schemas.microsoft.com/office/drawing/2014/main" id="{C159C020-8B78-40B0-8295-F6320CA9532B}"/>
                </a:ext>
              </a:extLst>
            </p:cNvPr>
            <p:cNvGrpSpPr/>
            <p:nvPr/>
          </p:nvGrpSpPr>
          <p:grpSpPr>
            <a:xfrm>
              <a:off x="47416" y="490939"/>
              <a:ext cx="4097864" cy="276999"/>
              <a:chOff x="57574" y="2349505"/>
              <a:chExt cx="4097864" cy="276999"/>
            </a:xfrm>
          </p:grpSpPr>
          <p:sp>
            <p:nvSpPr>
              <p:cNvPr id="87" name="テキスト ボックス 86">
                <a:extLst>
                  <a:ext uri="{FF2B5EF4-FFF2-40B4-BE49-F238E27FC236}">
                    <a16:creationId xmlns:a16="http://schemas.microsoft.com/office/drawing/2014/main" id="{B4397F5E-7EBC-4431-9846-F354DC965E2A}"/>
                  </a:ext>
                </a:extLst>
              </p:cNvPr>
              <p:cNvSpPr txBox="1"/>
              <p:nvPr/>
            </p:nvSpPr>
            <p:spPr>
              <a:xfrm>
                <a:off x="143135" y="2349505"/>
                <a:ext cx="95410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Meiryo UI" panose="020B0604030504040204" pitchFamily="50" charset="-128"/>
                    <a:ea typeface="Meiryo UI" panose="020B0604030504040204" pitchFamily="50" charset="-128"/>
                    <a:cs typeface="+mn-cs"/>
                  </a:rPr>
                  <a:t>標準横断図</a:t>
                </a:r>
              </a:p>
            </p:txBody>
          </p:sp>
          <p:cxnSp>
            <p:nvCxnSpPr>
              <p:cNvPr id="88" name="直線コネクタ 87">
                <a:extLst>
                  <a:ext uri="{FF2B5EF4-FFF2-40B4-BE49-F238E27FC236}">
                    <a16:creationId xmlns:a16="http://schemas.microsoft.com/office/drawing/2014/main" id="{EFF29153-0D94-48F2-9552-4970B32CB1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574" y="2384346"/>
                <a:ext cx="0" cy="226769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直線コネクタ 88">
                <a:extLst>
                  <a:ext uri="{FF2B5EF4-FFF2-40B4-BE49-F238E27FC236}">
                    <a16:creationId xmlns:a16="http://schemas.microsoft.com/office/drawing/2014/main" id="{830F69CC-55D3-4B53-88EA-0C9A95BFD3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574" y="2603495"/>
                <a:ext cx="4097864" cy="0"/>
              </a:xfrm>
              <a:prstGeom prst="line">
                <a:avLst/>
              </a:prstGeom>
              <a:ln w="9525"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DD0F0E07-E769-4BEC-A585-AEC049F76E3F}"/>
              </a:ext>
            </a:extLst>
          </p:cNvPr>
          <p:cNvGrpSpPr/>
          <p:nvPr/>
        </p:nvGrpSpPr>
        <p:grpSpPr>
          <a:xfrm>
            <a:off x="4640450" y="5461339"/>
            <a:ext cx="4567761" cy="2271088"/>
            <a:chOff x="4618642" y="5345652"/>
            <a:chExt cx="4567761" cy="2271088"/>
          </a:xfrm>
        </p:grpSpPr>
        <p:sp>
          <p:nvSpPr>
            <p:cNvPr id="2" name="テキスト ボックス 1">
              <a:extLst>
                <a:ext uri="{FF2B5EF4-FFF2-40B4-BE49-F238E27FC236}">
                  <a16:creationId xmlns:a16="http://schemas.microsoft.com/office/drawing/2014/main" id="{BF672E92-AFC7-48A4-907E-E213E5E29528}"/>
                </a:ext>
              </a:extLst>
            </p:cNvPr>
            <p:cNvSpPr txBox="1"/>
            <p:nvPr/>
          </p:nvSpPr>
          <p:spPr>
            <a:xfrm>
              <a:off x="4641977" y="5701933"/>
              <a:ext cx="4353799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【</a:t>
              </a:r>
              <a:r>
                <a:rPr kumimoji="1" lang="ja-JP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問い合わせ先</a:t>
              </a:r>
              <a:r>
                <a:rPr kumimoji="1" lang="en-US" altLang="ja-JP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】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rPr>
                <a:t>　都市整備部　道路室 道路整備課 建設グループ</a:t>
              </a:r>
              <a:r>
                <a:rPr kumimoji="0" lang="ja-JP" altLang="en-US" sz="105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Times New Roman" panose="02020603050405020304" pitchFamily="18" charset="0"/>
                </a:rPr>
                <a:t>　</a:t>
              </a:r>
              <a:r>
                <a:rPr kumimoji="0" lang="en-US" altLang="ja-JP" sz="105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Times New Roman" panose="02020603050405020304" pitchFamily="18" charset="0"/>
                </a:rPr>
                <a:t>(06</a:t>
              </a:r>
              <a:r>
                <a:rPr kumimoji="0" lang="ja-JP" altLang="ja-JP" sz="105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Times New Roman" panose="02020603050405020304" pitchFamily="18" charset="0"/>
                </a:rPr>
                <a:t>－</a:t>
              </a:r>
              <a:r>
                <a:rPr kumimoji="0" lang="en-US" altLang="ja-JP" sz="105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Times New Roman" panose="02020603050405020304" pitchFamily="18" charset="0"/>
                </a:rPr>
                <a:t>6944</a:t>
              </a:r>
              <a:r>
                <a:rPr kumimoji="0" lang="ja-JP" altLang="ja-JP" sz="105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Times New Roman" panose="02020603050405020304" pitchFamily="18" charset="0"/>
                </a:rPr>
                <a:t>－</a:t>
              </a:r>
              <a:r>
                <a:rPr kumimoji="0" lang="en-US" altLang="ja-JP" sz="1050" b="0" i="0" u="none" strike="noStrike" kern="1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Times New Roman" panose="02020603050405020304" pitchFamily="18" charset="0"/>
                </a:rPr>
                <a:t>9276)</a:t>
              </a:r>
            </a:p>
          </p:txBody>
        </p:sp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410DE3B2-7A3F-43A9-997E-8FD25E2B5B8B}"/>
                </a:ext>
              </a:extLst>
            </p:cNvPr>
            <p:cNvGrpSpPr/>
            <p:nvPr/>
          </p:nvGrpSpPr>
          <p:grpSpPr>
            <a:xfrm>
              <a:off x="4618642" y="5345652"/>
              <a:ext cx="4567761" cy="2271088"/>
              <a:chOff x="8469" y="490939"/>
              <a:chExt cx="4567761" cy="2271088"/>
            </a:xfrm>
          </p:grpSpPr>
          <p:sp>
            <p:nvSpPr>
              <p:cNvPr id="39" name="正方形/長方形 38">
                <a:extLst>
                  <a:ext uri="{FF2B5EF4-FFF2-40B4-BE49-F238E27FC236}">
                    <a16:creationId xmlns:a16="http://schemas.microsoft.com/office/drawing/2014/main" id="{DDE5DAF8-AAE1-4BB7-91EA-D1C725F85EB3}"/>
                  </a:ext>
                </a:extLst>
              </p:cNvPr>
              <p:cNvSpPr/>
              <p:nvPr/>
            </p:nvSpPr>
            <p:spPr>
              <a:xfrm>
                <a:off x="8469" y="760542"/>
                <a:ext cx="4567761" cy="2001485"/>
              </a:xfrm>
              <a:prstGeom prst="rect">
                <a:avLst/>
              </a:prstGeom>
              <a:noFill/>
              <a:ln w="9525">
                <a:noFill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91423" tIns="45712" rIns="91423" bIns="45712" rtlCol="0" anchor="t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ja-JP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+mn-cs"/>
                </a:endParaRPr>
              </a:p>
            </p:txBody>
          </p:sp>
          <p:grpSp>
            <p:nvGrpSpPr>
              <p:cNvPr id="41" name="グループ化 40">
                <a:extLst>
                  <a:ext uri="{FF2B5EF4-FFF2-40B4-BE49-F238E27FC236}">
                    <a16:creationId xmlns:a16="http://schemas.microsoft.com/office/drawing/2014/main" id="{92B7AE1B-F94E-40A2-8599-93CA656281C1}"/>
                  </a:ext>
                </a:extLst>
              </p:cNvPr>
              <p:cNvGrpSpPr/>
              <p:nvPr/>
            </p:nvGrpSpPr>
            <p:grpSpPr>
              <a:xfrm>
                <a:off x="47416" y="490939"/>
                <a:ext cx="4097864" cy="276999"/>
                <a:chOff x="57574" y="2349505"/>
                <a:chExt cx="4097864" cy="276999"/>
              </a:xfrm>
            </p:grpSpPr>
            <p:sp>
              <p:nvSpPr>
                <p:cNvPr id="42" name="テキスト ボックス 41">
                  <a:extLst>
                    <a:ext uri="{FF2B5EF4-FFF2-40B4-BE49-F238E27FC236}">
                      <a16:creationId xmlns:a16="http://schemas.microsoft.com/office/drawing/2014/main" id="{E1FE6795-CE59-4960-A424-C5B1C53EC4EB}"/>
                    </a:ext>
                  </a:extLst>
                </p:cNvPr>
                <p:cNvSpPr txBox="1"/>
                <p:nvPr/>
              </p:nvSpPr>
              <p:spPr>
                <a:xfrm>
                  <a:off x="143135" y="2349505"/>
                  <a:ext cx="579005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ja-JP" altLang="en-US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uLnTx/>
                      <a:uFillTx/>
                      <a:latin typeface="Meiryo UI" panose="020B0604030504040204" pitchFamily="50" charset="-128"/>
                      <a:ea typeface="Meiryo UI" panose="020B0604030504040204" pitchFamily="50" charset="-128"/>
                      <a:cs typeface="+mn-cs"/>
                    </a:rPr>
                    <a:t>その他</a:t>
                  </a:r>
                </a:p>
              </p:txBody>
            </p:sp>
            <p:cxnSp>
              <p:nvCxnSpPr>
                <p:cNvPr id="43" name="直線コネクタ 42">
                  <a:extLst>
                    <a:ext uri="{FF2B5EF4-FFF2-40B4-BE49-F238E27FC236}">
                      <a16:creationId xmlns:a16="http://schemas.microsoft.com/office/drawing/2014/main" id="{ACB0981B-1B38-485A-8FFA-774C356292F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7574" y="2384346"/>
                  <a:ext cx="0" cy="226769"/>
                </a:xfrm>
                <a:prstGeom prst="line">
                  <a:avLst/>
                </a:prstGeom>
                <a:ln w="381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直線コネクタ 43">
                  <a:extLst>
                    <a:ext uri="{FF2B5EF4-FFF2-40B4-BE49-F238E27FC236}">
                      <a16:creationId xmlns:a16="http://schemas.microsoft.com/office/drawing/2014/main" id="{01F09D1C-8850-44BD-817D-935DCCB9DAE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7574" y="2603495"/>
                  <a:ext cx="4097864" cy="0"/>
                </a:xfrm>
                <a:prstGeom prst="line">
                  <a:avLst/>
                </a:prstGeom>
                <a:ln w="9525"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80CB52C4-1E93-4A20-A32F-5BE943CA50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043" t="812" r="10118" b="949"/>
          <a:stretch/>
        </p:blipFill>
        <p:spPr>
          <a:xfrm>
            <a:off x="4654758" y="888982"/>
            <a:ext cx="4353799" cy="4448677"/>
          </a:xfrm>
          <a:prstGeom prst="rect">
            <a:avLst/>
          </a:prstGeom>
        </p:spPr>
      </p:pic>
      <p:cxnSp>
        <p:nvCxnSpPr>
          <p:cNvPr id="63" name="直線コネクタ 62">
            <a:extLst>
              <a:ext uri="{FF2B5EF4-FFF2-40B4-BE49-F238E27FC236}">
                <a16:creationId xmlns:a16="http://schemas.microsoft.com/office/drawing/2014/main" id="{216F36C3-D636-4604-BC55-491D09CF8152}"/>
              </a:ext>
            </a:extLst>
          </p:cNvPr>
          <p:cNvCxnSpPr>
            <a:cxnSpLocks/>
          </p:cNvCxnSpPr>
          <p:nvPr/>
        </p:nvCxnSpPr>
        <p:spPr>
          <a:xfrm flipV="1">
            <a:off x="5764335" y="3879230"/>
            <a:ext cx="365887" cy="708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矢印コネクタ 65">
            <a:extLst>
              <a:ext uri="{FF2B5EF4-FFF2-40B4-BE49-F238E27FC236}">
                <a16:creationId xmlns:a16="http://schemas.microsoft.com/office/drawing/2014/main" id="{14B39840-7428-413B-9458-687CC453F71C}"/>
              </a:ext>
            </a:extLst>
          </p:cNvPr>
          <p:cNvCxnSpPr>
            <a:cxnSpLocks/>
          </p:cNvCxnSpPr>
          <p:nvPr/>
        </p:nvCxnSpPr>
        <p:spPr>
          <a:xfrm>
            <a:off x="5750977" y="4272106"/>
            <a:ext cx="379245" cy="0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コネクタ 66">
            <a:extLst>
              <a:ext uri="{FF2B5EF4-FFF2-40B4-BE49-F238E27FC236}">
                <a16:creationId xmlns:a16="http://schemas.microsoft.com/office/drawing/2014/main" id="{E597DF86-3F5F-4FFF-B6A5-8E6D363D323C}"/>
              </a:ext>
            </a:extLst>
          </p:cNvPr>
          <p:cNvCxnSpPr>
            <a:cxnSpLocks/>
          </p:cNvCxnSpPr>
          <p:nvPr/>
        </p:nvCxnSpPr>
        <p:spPr>
          <a:xfrm flipV="1">
            <a:off x="5729450" y="3935160"/>
            <a:ext cx="1" cy="388192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テキスト ボックス 38">
            <a:extLst>
              <a:ext uri="{FF2B5EF4-FFF2-40B4-BE49-F238E27FC236}">
                <a16:creationId xmlns:a16="http://schemas.microsoft.com/office/drawing/2014/main" id="{5F7DB9FE-2745-4A36-A9A9-A498B10DD647}"/>
              </a:ext>
            </a:extLst>
          </p:cNvPr>
          <p:cNvSpPr txBox="1"/>
          <p:nvPr/>
        </p:nvSpPr>
        <p:spPr>
          <a:xfrm>
            <a:off x="5494170" y="4398777"/>
            <a:ext cx="873162" cy="462886"/>
          </a:xfrm>
          <a:prstGeom prst="rect">
            <a:avLst/>
          </a:prstGeom>
          <a:solidFill>
            <a:schemeClr val="bg1"/>
          </a:solidFill>
          <a:ln w="6350" cmpd="sng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事業中区間</a:t>
            </a:r>
            <a:endParaRPr kumimoji="0" lang="en-US" altLang="ja-JP" sz="1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L=</a:t>
            </a:r>
            <a:r>
              <a:rPr lang="en-US" altLang="ja-JP" sz="1000" b="1" dirty="0">
                <a:solidFill>
                  <a:srgbClr val="FF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0.4</a:t>
            </a:r>
            <a:r>
              <a:rPr kumimoji="1" lang="en-US" altLang="ja-JP" sz="1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km</a:t>
            </a:r>
            <a:endParaRPr kumimoji="1" lang="ja-JP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cxnSp>
        <p:nvCxnSpPr>
          <p:cNvPr id="80" name="直線コネクタ 79">
            <a:extLst>
              <a:ext uri="{FF2B5EF4-FFF2-40B4-BE49-F238E27FC236}">
                <a16:creationId xmlns:a16="http://schemas.microsoft.com/office/drawing/2014/main" id="{585A7EE7-A95A-47A2-875B-D9B61E4718E8}"/>
              </a:ext>
            </a:extLst>
          </p:cNvPr>
          <p:cNvCxnSpPr>
            <a:cxnSpLocks/>
            <a:stCxn id="81" idx="2"/>
          </p:cNvCxnSpPr>
          <p:nvPr/>
        </p:nvCxnSpPr>
        <p:spPr>
          <a:xfrm flipH="1">
            <a:off x="6350706" y="3522303"/>
            <a:ext cx="1036539" cy="308137"/>
          </a:xfrm>
          <a:prstGeom prst="line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FB68F73E-826E-4077-B7BD-8DF5B80B2E09}"/>
              </a:ext>
            </a:extLst>
          </p:cNvPr>
          <p:cNvSpPr txBox="1"/>
          <p:nvPr/>
        </p:nvSpPr>
        <p:spPr>
          <a:xfrm>
            <a:off x="6720862" y="3047953"/>
            <a:ext cx="1332766" cy="474350"/>
          </a:xfrm>
          <a:prstGeom prst="rect">
            <a:avLst/>
          </a:prstGeom>
          <a:solidFill>
            <a:schemeClr val="bg1"/>
          </a:solidFill>
          <a:ln w="6350" cmpd="sng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大阪モノレール延伸事業</a:t>
            </a:r>
            <a:endParaRPr kumimoji="0" lang="en-US" altLang="ja-JP" sz="1000" b="1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（仮称）瓜生堂駅</a:t>
            </a:r>
            <a:endParaRPr kumimoji="0" lang="en-US" altLang="ja-JP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建設予定地</a:t>
            </a:r>
            <a:endParaRPr kumimoji="1" lang="en-US" altLang="zh-TW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grpSp>
        <p:nvGrpSpPr>
          <p:cNvPr id="83" name="グループ化 82">
            <a:extLst>
              <a:ext uri="{FF2B5EF4-FFF2-40B4-BE49-F238E27FC236}">
                <a16:creationId xmlns:a16="http://schemas.microsoft.com/office/drawing/2014/main" id="{BD104E68-7418-4618-BAA8-EA47E0ED052E}"/>
              </a:ext>
            </a:extLst>
          </p:cNvPr>
          <p:cNvGrpSpPr/>
          <p:nvPr/>
        </p:nvGrpSpPr>
        <p:grpSpPr>
          <a:xfrm rot="19033061">
            <a:off x="5089970" y="2867994"/>
            <a:ext cx="338554" cy="908213"/>
            <a:chOff x="5052246" y="4654118"/>
            <a:chExt cx="338554" cy="908213"/>
          </a:xfrm>
        </p:grpSpPr>
        <p:sp>
          <p:nvSpPr>
            <p:cNvPr id="91" name="正方形/長方形 90">
              <a:extLst>
                <a:ext uri="{FF2B5EF4-FFF2-40B4-BE49-F238E27FC236}">
                  <a16:creationId xmlns:a16="http://schemas.microsoft.com/office/drawing/2014/main" id="{F6B0B508-5742-46DE-AE46-B50F9C1573C8}"/>
                </a:ext>
              </a:extLst>
            </p:cNvPr>
            <p:cNvSpPr/>
            <p:nvPr/>
          </p:nvSpPr>
          <p:spPr>
            <a:xfrm rot="439674">
              <a:off x="5108602" y="4703919"/>
              <a:ext cx="211824" cy="801447"/>
            </a:xfrm>
            <a:prstGeom prst="rect">
              <a:avLst/>
            </a:prstGeom>
            <a:solidFill>
              <a:schemeClr val="bg1">
                <a:alpha val="6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8AD0B18C-2C91-4ABD-95DF-A2ABBB69A8E7}"/>
                </a:ext>
              </a:extLst>
            </p:cNvPr>
            <p:cNvSpPr txBox="1"/>
            <p:nvPr/>
          </p:nvSpPr>
          <p:spPr>
            <a:xfrm rot="368912">
              <a:off x="5052246" y="4654118"/>
              <a:ext cx="338554" cy="90821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ja-JP" altLang="en-US" sz="1000" dirty="0">
                  <a:solidFill>
                    <a:srgbClr val="0070C0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←第二寝屋川</a:t>
              </a:r>
              <a:endPara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</p:grpSp>
      <p:sp>
        <p:nvSpPr>
          <p:cNvPr id="96" name="テキスト ボックス 38">
            <a:extLst>
              <a:ext uri="{FF2B5EF4-FFF2-40B4-BE49-F238E27FC236}">
                <a16:creationId xmlns:a16="http://schemas.microsoft.com/office/drawing/2014/main" id="{0897C07F-3BD2-4928-9782-D102D16F3641}"/>
              </a:ext>
            </a:extLst>
          </p:cNvPr>
          <p:cNvSpPr txBox="1"/>
          <p:nvPr/>
        </p:nvSpPr>
        <p:spPr>
          <a:xfrm>
            <a:off x="6075263" y="2364123"/>
            <a:ext cx="230049" cy="1022399"/>
          </a:xfrm>
          <a:prstGeom prst="rect">
            <a:avLst/>
          </a:prstGeom>
          <a:solidFill>
            <a:schemeClr val="bg1"/>
          </a:solidFill>
          <a:ln w="6350" cmpd="sng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eaVert" wrap="square"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大阪中央環状線</a:t>
            </a:r>
            <a:endParaRPr kumimoji="0" lang="en-US" altLang="ja-JP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pic>
        <p:nvPicPr>
          <p:cNvPr id="97" name="図 96">
            <a:extLst>
              <a:ext uri="{FF2B5EF4-FFF2-40B4-BE49-F238E27FC236}">
                <a16:creationId xmlns:a16="http://schemas.microsoft.com/office/drawing/2014/main" id="{79891C4A-7C62-4113-BBF7-4ABA0094E8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0984" y="852216"/>
            <a:ext cx="319388" cy="542961"/>
          </a:xfrm>
          <a:prstGeom prst="rect">
            <a:avLst/>
          </a:prstGeom>
        </p:spPr>
      </p:pic>
      <p:sp>
        <p:nvSpPr>
          <p:cNvPr id="194" name="テキスト ボックス 193">
            <a:extLst>
              <a:ext uri="{FF2B5EF4-FFF2-40B4-BE49-F238E27FC236}">
                <a16:creationId xmlns:a16="http://schemas.microsoft.com/office/drawing/2014/main" id="{33EF9233-400A-406B-BDF0-CFC1ACEC7372}"/>
              </a:ext>
            </a:extLst>
          </p:cNvPr>
          <p:cNvSpPr txBox="1"/>
          <p:nvPr/>
        </p:nvSpPr>
        <p:spPr>
          <a:xfrm>
            <a:off x="3566383" y="4515960"/>
            <a:ext cx="8953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［単位：</a:t>
            </a:r>
            <a:r>
              <a:rPr kumimoji="1" lang="en-US" altLang="ja-JP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m</a:t>
            </a:r>
            <a:r>
              <a:rPr kumimoji="1" lang="ja-JP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］</a:t>
            </a:r>
          </a:p>
        </p:txBody>
      </p:sp>
      <p:pic>
        <p:nvPicPr>
          <p:cNvPr id="74" name="図 73">
            <a:extLst>
              <a:ext uri="{FF2B5EF4-FFF2-40B4-BE49-F238E27FC236}">
                <a16:creationId xmlns:a16="http://schemas.microsoft.com/office/drawing/2014/main" id="{A9D24606-7CB3-4EA6-B707-D5A2BD9A1F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309" y="823891"/>
            <a:ext cx="1173823" cy="187569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楕円 74">
            <a:extLst>
              <a:ext uri="{FF2B5EF4-FFF2-40B4-BE49-F238E27FC236}">
                <a16:creationId xmlns:a16="http://schemas.microsoft.com/office/drawing/2014/main" id="{D6E805E7-EDCC-4390-8810-374ABA744B5F}"/>
              </a:ext>
            </a:extLst>
          </p:cNvPr>
          <p:cNvSpPr/>
          <p:nvPr/>
        </p:nvSpPr>
        <p:spPr>
          <a:xfrm>
            <a:off x="5511626" y="1707948"/>
            <a:ext cx="114214" cy="11421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CEFD4ECB-7684-48BE-96EF-18E2E202B220}"/>
              </a:ext>
            </a:extLst>
          </p:cNvPr>
          <p:cNvCxnSpPr>
            <a:cxnSpLocks/>
          </p:cNvCxnSpPr>
          <p:nvPr/>
        </p:nvCxnSpPr>
        <p:spPr>
          <a:xfrm>
            <a:off x="5166552" y="1384043"/>
            <a:ext cx="357072" cy="34371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9A0574CB-86C7-4F26-8BC0-3782DE7E1BE7}"/>
              </a:ext>
            </a:extLst>
          </p:cNvPr>
          <p:cNvSpPr txBox="1"/>
          <p:nvPr/>
        </p:nvSpPr>
        <p:spPr>
          <a:xfrm>
            <a:off x="4439908" y="1158773"/>
            <a:ext cx="100029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事業箇所</a:t>
            </a:r>
          </a:p>
        </p:txBody>
      </p:sp>
      <p:cxnSp>
        <p:nvCxnSpPr>
          <p:cNvPr id="78" name="直線コネクタ 77">
            <a:extLst>
              <a:ext uri="{FF2B5EF4-FFF2-40B4-BE49-F238E27FC236}">
                <a16:creationId xmlns:a16="http://schemas.microsoft.com/office/drawing/2014/main" id="{7C900A82-1FA9-4E52-8522-62CC935D7840}"/>
              </a:ext>
            </a:extLst>
          </p:cNvPr>
          <p:cNvCxnSpPr>
            <a:cxnSpLocks/>
          </p:cNvCxnSpPr>
          <p:nvPr/>
        </p:nvCxnSpPr>
        <p:spPr>
          <a:xfrm flipH="1">
            <a:off x="4657366" y="1394880"/>
            <a:ext cx="52905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コネクタ 78">
            <a:extLst>
              <a:ext uri="{FF2B5EF4-FFF2-40B4-BE49-F238E27FC236}">
                <a16:creationId xmlns:a16="http://schemas.microsoft.com/office/drawing/2014/main" id="{57CF8CA1-0B26-41E3-BAD9-B86754727C14}"/>
              </a:ext>
            </a:extLst>
          </p:cNvPr>
          <p:cNvCxnSpPr>
            <a:cxnSpLocks/>
          </p:cNvCxnSpPr>
          <p:nvPr/>
        </p:nvCxnSpPr>
        <p:spPr>
          <a:xfrm flipV="1">
            <a:off x="6155139" y="3935160"/>
            <a:ext cx="1" cy="388192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フリーフォーム: 図形 16">
            <a:extLst>
              <a:ext uri="{FF2B5EF4-FFF2-40B4-BE49-F238E27FC236}">
                <a16:creationId xmlns:a16="http://schemas.microsoft.com/office/drawing/2014/main" id="{A3DCEB07-2E08-4CBA-BFF3-FFBF1382DD81}"/>
              </a:ext>
            </a:extLst>
          </p:cNvPr>
          <p:cNvSpPr/>
          <p:nvPr/>
        </p:nvSpPr>
        <p:spPr>
          <a:xfrm>
            <a:off x="4640450" y="3845560"/>
            <a:ext cx="1120270" cy="45719"/>
          </a:xfrm>
          <a:custGeom>
            <a:avLst/>
            <a:gdLst>
              <a:gd name="connsiteX0" fmla="*/ 0 w 1117600"/>
              <a:gd name="connsiteY0" fmla="*/ 0 h 55880"/>
              <a:gd name="connsiteX1" fmla="*/ 1117600 w 1117600"/>
              <a:gd name="connsiteY1" fmla="*/ 55880 h 5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17600" h="55880">
                <a:moveTo>
                  <a:pt x="0" y="0"/>
                </a:moveTo>
                <a:lnTo>
                  <a:pt x="1117600" y="55880"/>
                </a:lnTo>
              </a:path>
            </a:pathLst>
          </a:cu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8E66C5BC-3763-445A-915A-B7ACF3505345}"/>
              </a:ext>
            </a:extLst>
          </p:cNvPr>
          <p:cNvGrpSpPr/>
          <p:nvPr/>
        </p:nvGrpSpPr>
        <p:grpSpPr>
          <a:xfrm>
            <a:off x="4518423" y="3359126"/>
            <a:ext cx="644946" cy="1022399"/>
            <a:chOff x="-907848" y="3056834"/>
            <a:chExt cx="644946" cy="1022399"/>
          </a:xfrm>
        </p:grpSpPr>
        <p:sp>
          <p:nvSpPr>
            <p:cNvPr id="100" name="テキスト ボックス 38">
              <a:extLst>
                <a:ext uri="{FF2B5EF4-FFF2-40B4-BE49-F238E27FC236}">
                  <a16:creationId xmlns:a16="http://schemas.microsoft.com/office/drawing/2014/main" id="{6B16A1EF-1AD1-4211-98A6-970C8650B317}"/>
                </a:ext>
              </a:extLst>
            </p:cNvPr>
            <p:cNvSpPr txBox="1"/>
            <p:nvPr/>
          </p:nvSpPr>
          <p:spPr>
            <a:xfrm>
              <a:off x="-706404" y="3056834"/>
              <a:ext cx="242059" cy="1022399"/>
            </a:xfrm>
            <a:prstGeom prst="rect">
              <a:avLst/>
            </a:prstGeom>
            <a:solidFill>
              <a:schemeClr val="bg1"/>
            </a:solidFill>
            <a:ln w="6350" cmpd="sng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vert="eaVert" wrap="square" lIns="0" tIns="0" rIns="0" bIns="0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00" b="1" dirty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至　国道　号</a:t>
              </a:r>
              <a:endParaRPr kumimoji="0" lang="en-US" altLang="ja-JP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B7F5C096-30B8-47D9-A48F-B9E43B6FA1DC}"/>
                </a:ext>
              </a:extLst>
            </p:cNvPr>
            <p:cNvSpPr txBox="1"/>
            <p:nvPr/>
          </p:nvSpPr>
          <p:spPr>
            <a:xfrm>
              <a:off x="-907848" y="3646929"/>
              <a:ext cx="644946" cy="215444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ja-JP" sz="800" b="1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479</a:t>
              </a:r>
              <a:endParaRPr kumimoji="1"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22" name="フリーフォーム: 図形 21">
            <a:extLst>
              <a:ext uri="{FF2B5EF4-FFF2-40B4-BE49-F238E27FC236}">
                <a16:creationId xmlns:a16="http://schemas.microsoft.com/office/drawing/2014/main" id="{4ED8EBEA-1305-426B-B298-B94778E18DAD}"/>
              </a:ext>
            </a:extLst>
          </p:cNvPr>
          <p:cNvSpPr/>
          <p:nvPr/>
        </p:nvSpPr>
        <p:spPr>
          <a:xfrm>
            <a:off x="6144768" y="3883152"/>
            <a:ext cx="2889504" cy="140208"/>
          </a:xfrm>
          <a:custGeom>
            <a:avLst/>
            <a:gdLst>
              <a:gd name="connsiteX0" fmla="*/ 0 w 2889504"/>
              <a:gd name="connsiteY0" fmla="*/ 0 h 140208"/>
              <a:gd name="connsiteX1" fmla="*/ 1207008 w 2889504"/>
              <a:gd name="connsiteY1" fmla="*/ 48768 h 140208"/>
              <a:gd name="connsiteX2" fmla="*/ 2889504 w 2889504"/>
              <a:gd name="connsiteY2" fmla="*/ 140208 h 140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89504" h="140208">
                <a:moveTo>
                  <a:pt x="0" y="0"/>
                </a:moveTo>
                <a:lnTo>
                  <a:pt x="1207008" y="48768"/>
                </a:lnTo>
                <a:lnTo>
                  <a:pt x="2889504" y="140208"/>
                </a:lnTo>
              </a:path>
            </a:pathLst>
          </a:cu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01" name="グループ化 100">
            <a:extLst>
              <a:ext uri="{FF2B5EF4-FFF2-40B4-BE49-F238E27FC236}">
                <a16:creationId xmlns:a16="http://schemas.microsoft.com/office/drawing/2014/main" id="{D57B8AE7-F63B-405B-9BC0-3B5711EA70D3}"/>
              </a:ext>
            </a:extLst>
          </p:cNvPr>
          <p:cNvGrpSpPr/>
          <p:nvPr/>
        </p:nvGrpSpPr>
        <p:grpSpPr>
          <a:xfrm>
            <a:off x="8512031" y="3437973"/>
            <a:ext cx="644946" cy="1022399"/>
            <a:chOff x="-906785" y="3056834"/>
            <a:chExt cx="644946" cy="1022399"/>
          </a:xfrm>
        </p:grpSpPr>
        <p:sp>
          <p:nvSpPr>
            <p:cNvPr id="102" name="テキスト ボックス 38">
              <a:extLst>
                <a:ext uri="{FF2B5EF4-FFF2-40B4-BE49-F238E27FC236}">
                  <a16:creationId xmlns:a16="http://schemas.microsoft.com/office/drawing/2014/main" id="{2C496F5A-82BD-483A-B681-19B6C08079A6}"/>
                </a:ext>
              </a:extLst>
            </p:cNvPr>
            <p:cNvSpPr txBox="1"/>
            <p:nvPr/>
          </p:nvSpPr>
          <p:spPr>
            <a:xfrm>
              <a:off x="-706404" y="3056834"/>
              <a:ext cx="242059" cy="1022399"/>
            </a:xfrm>
            <a:prstGeom prst="rect">
              <a:avLst/>
            </a:prstGeom>
            <a:solidFill>
              <a:schemeClr val="bg1"/>
            </a:solidFill>
            <a:ln w="6350" cmpd="sng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vert="eaVert" wrap="square" lIns="0" tIns="0" rIns="0" bIns="0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ja-JP" altLang="en-US" sz="1000" b="1" dirty="0">
                  <a:solidFill>
                    <a:prstClr val="black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至　国道　号</a:t>
              </a:r>
              <a:endParaRPr kumimoji="0" lang="en-US" altLang="ja-JP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103" name="テキスト ボックス 102">
              <a:extLst>
                <a:ext uri="{FF2B5EF4-FFF2-40B4-BE49-F238E27FC236}">
                  <a16:creationId xmlns:a16="http://schemas.microsoft.com/office/drawing/2014/main" id="{61098274-FDEC-4967-B6EB-38A9D0C16CF5}"/>
                </a:ext>
              </a:extLst>
            </p:cNvPr>
            <p:cNvSpPr txBox="1"/>
            <p:nvPr/>
          </p:nvSpPr>
          <p:spPr>
            <a:xfrm>
              <a:off x="-906785" y="3656505"/>
              <a:ext cx="644946" cy="215444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kumimoji="1" lang="en-US" altLang="ja-JP" sz="800" b="1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170</a:t>
              </a:r>
              <a:endParaRPr kumimoji="1" lang="ja-JP" altLang="en-US" sz="800" b="1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82" name="楕円 81">
            <a:extLst>
              <a:ext uri="{FF2B5EF4-FFF2-40B4-BE49-F238E27FC236}">
                <a16:creationId xmlns:a16="http://schemas.microsoft.com/office/drawing/2014/main" id="{35012575-943D-408E-9925-06AD1502B336}"/>
              </a:ext>
            </a:extLst>
          </p:cNvPr>
          <p:cNvSpPr/>
          <p:nvPr/>
        </p:nvSpPr>
        <p:spPr>
          <a:xfrm>
            <a:off x="6202706" y="3805571"/>
            <a:ext cx="139551" cy="139551"/>
          </a:xfrm>
          <a:prstGeom prst="ellips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90" name="テキスト ボックス 43">
            <a:extLst>
              <a:ext uri="{FF2B5EF4-FFF2-40B4-BE49-F238E27FC236}">
                <a16:creationId xmlns:a16="http://schemas.microsoft.com/office/drawing/2014/main" id="{4FE0A601-4E25-4576-981D-E41849FD9A1C}"/>
              </a:ext>
            </a:extLst>
          </p:cNvPr>
          <p:cNvSpPr txBox="1"/>
          <p:nvPr/>
        </p:nvSpPr>
        <p:spPr>
          <a:xfrm rot="166239">
            <a:off x="6731366" y="3997481"/>
            <a:ext cx="1251346" cy="155881"/>
          </a:xfrm>
          <a:prstGeom prst="rect">
            <a:avLst/>
          </a:prstGeom>
          <a:solidFill>
            <a:schemeClr val="bg1"/>
          </a:solidFill>
          <a:ln w="6350" cmpd="sng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="horz" wrap="square"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ja-JP" altLang="en-US" sz="1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（都）大阪瓢箪山線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50588F6-C024-4D0E-A3E2-895CBFA81915}"/>
              </a:ext>
            </a:extLst>
          </p:cNvPr>
          <p:cNvGrpSpPr/>
          <p:nvPr/>
        </p:nvGrpSpPr>
        <p:grpSpPr>
          <a:xfrm>
            <a:off x="118720" y="4861962"/>
            <a:ext cx="4328535" cy="1475360"/>
            <a:chOff x="118720" y="4861962"/>
            <a:chExt cx="4328535" cy="1475360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93701740-F650-48DF-B7E7-AE9014B2867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8720" y="4861962"/>
              <a:ext cx="4328535" cy="1475360"/>
            </a:xfrm>
            <a:prstGeom prst="rect">
              <a:avLst/>
            </a:prstGeom>
          </p:spPr>
        </p:pic>
        <p:pic>
          <p:nvPicPr>
            <p:cNvPr id="60" name="図 59">
              <a:extLst>
                <a:ext uri="{FF2B5EF4-FFF2-40B4-BE49-F238E27FC236}">
                  <a16:creationId xmlns:a16="http://schemas.microsoft.com/office/drawing/2014/main" id="{3B190190-92F4-4AB2-8A38-48D53E0EA4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10347" t="43086" r="81629" b="38036"/>
            <a:stretch/>
          </p:blipFill>
          <p:spPr>
            <a:xfrm>
              <a:off x="2923997" y="5794256"/>
              <a:ext cx="651351" cy="5309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577563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50800">
          <a:solidFill>
            <a:srgbClr val="FF0000"/>
          </a:solidFill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vert="eaVert" wrap="square" rtlCol="0">
        <a:spAutoFit/>
      </a:bodyPr>
      <a:lstStyle>
        <a:defPPr algn="ctr">
          <a:defRPr kumimoji="1" sz="1000" dirty="0">
            <a:solidFill>
              <a:srgbClr val="0070C0"/>
            </a:solidFill>
            <a:latin typeface="Meiryo UI" panose="020B0604030504040204" pitchFamily="50" charset="-128"/>
            <a:ea typeface="Meiryo UI" panose="020B0604030504040204" pitchFamily="50" charset="-128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518</TotalTime>
  <Words>293</Words>
  <Application>Microsoft Office PowerPoint</Application>
  <PresentationFormat>画面に合わせる (4:3)</PresentationFormat>
  <Paragraphs>40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Meiryo UI</vt:lpstr>
      <vt:lpstr>游ゴシック</vt:lpstr>
      <vt:lpstr>游ゴシック Light</vt:lpstr>
      <vt:lpstr>Arial</vt:lpstr>
      <vt:lpstr>Calibri</vt:lpstr>
      <vt:lpstr>Calibri Light</vt:lpstr>
      <vt:lpstr>Office テーマ</vt:lpstr>
      <vt:lpstr>1_Office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城田　竜之介</dc:creator>
  <cp:lastModifiedBy>東谷　和輝</cp:lastModifiedBy>
  <cp:revision>27</cp:revision>
  <cp:lastPrinted>2026-03-09T01:09:34Z</cp:lastPrinted>
  <dcterms:created xsi:type="dcterms:W3CDTF">2025-09-16T06:55:12Z</dcterms:created>
  <dcterms:modified xsi:type="dcterms:W3CDTF">2026-03-12T01:35:05Z</dcterms:modified>
</cp:coreProperties>
</file>