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78" r:id="rId2"/>
    <p:sldId id="279" r:id="rId3"/>
    <p:sldId id="274" r:id="rId4"/>
    <p:sldId id="275" r:id="rId5"/>
    <p:sldId id="268" r:id="rId6"/>
    <p:sldId id="280" r:id="rId7"/>
    <p:sldId id="276" r:id="rId8"/>
    <p:sldId id="270" r:id="rId9"/>
    <p:sldId id="282"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8510" autoAdjust="0"/>
  </p:normalViewPr>
  <p:slideViewPr>
    <p:cSldViewPr snapToGrid="0">
      <p:cViewPr varScale="1">
        <p:scale>
          <a:sx n="66" d="100"/>
          <a:sy n="66" d="100"/>
        </p:scale>
        <p:origin x="90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2021/4/30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28366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3</a:t>
            </a:fld>
            <a:endParaRPr kumimoji="1" lang="ja-JP" altLang="en-US"/>
          </a:p>
        </p:txBody>
      </p:sp>
    </p:spTree>
    <p:extLst>
      <p:ext uri="{BB962C8B-B14F-4D97-AF65-F5344CB8AC3E}">
        <p14:creationId xmlns:p14="http://schemas.microsoft.com/office/powerpoint/2010/main" val="2130640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8282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2021/4/30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2021/4/30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98405"/>
            <a:ext cx="5058918"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緊急事態措置に基づく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9413" y="716286"/>
            <a:ext cx="12541718" cy="1438855"/>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dirty="0" smtClean="0">
                <a:latin typeface="游ゴシック" panose="020F0502020204030204"/>
                <a:ea typeface="游ゴシック" panose="020B0400000000000000" pitchFamily="50" charset="-128"/>
              </a:rPr>
              <a:t>緊急事態措置を実施すべき期間（４月</a:t>
            </a:r>
            <a:r>
              <a:rPr lang="en-US" altLang="ja-JP" sz="2000" b="1" u="sng" dirty="0" smtClean="0">
                <a:latin typeface="游ゴシック" panose="020F0502020204030204"/>
                <a:ea typeface="游ゴシック" panose="020B0400000000000000" pitchFamily="50" charset="-128"/>
              </a:rPr>
              <a:t>25</a:t>
            </a:r>
            <a:r>
              <a:rPr lang="ja-JP" altLang="en-US" sz="2000" b="1" u="sng" dirty="0" smtClean="0">
                <a:latin typeface="游ゴシック" panose="020F0502020204030204"/>
                <a:ea typeface="游ゴシック" panose="020B0400000000000000" pitchFamily="50" charset="-128"/>
              </a:rPr>
              <a:t>日～５月</a:t>
            </a:r>
            <a:r>
              <a:rPr lang="en-US" altLang="ja-JP" sz="2000" b="1" u="sng" dirty="0" smtClean="0">
                <a:latin typeface="游ゴシック" panose="020F0502020204030204"/>
                <a:ea typeface="游ゴシック" panose="020B0400000000000000" pitchFamily="50" charset="-128"/>
              </a:rPr>
              <a:t>11</a:t>
            </a:r>
            <a:r>
              <a:rPr lang="ja-JP" altLang="en-US" sz="2000" b="1" u="sng" dirty="0" smtClean="0">
                <a:latin typeface="游ゴシック" panose="020F0502020204030204"/>
                <a:ea typeface="游ゴシック" panose="020B0400000000000000" pitchFamily="50" charset="-128"/>
              </a:rPr>
              <a:t>日）</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5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60308"/>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呼びかけ（特措法第</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45</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条第１項）</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76075" y="2764509"/>
            <a:ext cx="11648298" cy="22864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93933" y="2909651"/>
            <a:ext cx="11770743" cy="3824124"/>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a:t>
            </a:r>
            <a:r>
              <a:rPr lang="en-US" altLang="ja-JP" sz="1600" b="1" spc="-100" dirty="0" smtClean="0"/>
              <a:t>※</a:t>
            </a:r>
            <a:r>
              <a:rPr lang="ja-JP" altLang="en-US" sz="2000" b="1" spc="-100" dirty="0" smtClean="0"/>
              <a:t>は自粛すること</a:t>
            </a:r>
            <a:endParaRPr lang="en-US" altLang="ja-JP" sz="1600" dirty="0"/>
          </a:p>
          <a:p>
            <a:pPr>
              <a:lnSpc>
                <a:spcPts val="1900"/>
              </a:lnSpc>
              <a:defRPr/>
            </a:pPr>
            <a:r>
              <a:rPr lang="ja-JP" altLang="en-US" sz="1600" dirty="0"/>
              <a:t>　</a:t>
            </a:r>
            <a:r>
              <a:rPr lang="ja-JP" altLang="en-US" sz="1600" dirty="0" smtClean="0"/>
              <a:t>　　</a:t>
            </a:r>
            <a:r>
              <a:rPr lang="en-US" altLang="ja-JP" sz="1400" b="1" dirty="0" smtClean="0"/>
              <a:t>※</a:t>
            </a:r>
            <a:r>
              <a:rPr lang="ja-JP" altLang="en-US" sz="1400" b="1" dirty="0" smtClean="0"/>
              <a:t>　医療機関への通院、食料・医薬品・生活必需品の買い出し、必要な職場への出勤、屋外での運動や散歩など、生活や健康の維持の　　</a:t>
            </a:r>
            <a:endParaRPr lang="en-US" altLang="ja-JP" sz="1400" b="1" dirty="0" smtClean="0"/>
          </a:p>
          <a:p>
            <a:pPr>
              <a:lnSpc>
                <a:spcPts val="1900"/>
              </a:lnSpc>
              <a:defRPr/>
            </a:pPr>
            <a:r>
              <a:rPr lang="ja-JP" altLang="en-US" sz="1400" b="1" dirty="0" smtClean="0"/>
              <a:t>　　　　　 ために必要なものについては対象外</a:t>
            </a:r>
            <a:r>
              <a:rPr lang="ja-JP" altLang="en-US" sz="1400" b="1" dirty="0"/>
              <a:t>　</a:t>
            </a:r>
            <a:endParaRPr lang="en-US" altLang="ja-JP" sz="1400" b="1" dirty="0" smtClean="0"/>
          </a:p>
          <a:p>
            <a:pPr>
              <a:lnSpc>
                <a:spcPts val="1900"/>
              </a:lnSpc>
              <a:defRPr/>
            </a:pPr>
            <a:endParaRPr lang="en-US" altLang="ja-JP" sz="1400" b="1" dirty="0" smtClean="0"/>
          </a:p>
          <a:p>
            <a:pPr>
              <a:lnSpc>
                <a:spcPts val="2300"/>
              </a:lnSpc>
              <a:defRPr/>
            </a:pPr>
            <a:r>
              <a:rPr lang="ja-JP" altLang="en-US" sz="2000" b="1" dirty="0" smtClean="0"/>
              <a:t>○　不要不急の都道府県間移動は自粛すること</a:t>
            </a:r>
            <a:endParaRPr lang="en-US" altLang="ja-JP" sz="2000" b="1" dirty="0"/>
          </a:p>
          <a:p>
            <a:pPr>
              <a:lnSpc>
                <a:spcPts val="2300"/>
              </a:lnSpc>
              <a:defRPr/>
            </a:pPr>
            <a:endParaRPr lang="en-US" altLang="ja-JP" sz="2000" b="1" dirty="0" smtClean="0"/>
          </a:p>
          <a:p>
            <a:pPr>
              <a:lnSpc>
                <a:spcPts val="2300"/>
              </a:lnSpc>
              <a:defRPr/>
            </a:pPr>
            <a:r>
              <a:rPr lang="ja-JP" altLang="en-US" sz="2000" b="1" dirty="0"/>
              <a:t>○　路上、公園等における集団での飲酒はしないこと</a:t>
            </a:r>
            <a:r>
              <a:rPr lang="ja-JP" altLang="en-US" sz="2000" dirty="0"/>
              <a:t>（特措法第</a:t>
            </a:r>
            <a:r>
              <a:rPr lang="en-US" altLang="ja-JP" sz="2000" dirty="0"/>
              <a:t>24</a:t>
            </a:r>
            <a:r>
              <a:rPr lang="ja-JP" altLang="en-US" sz="2000" dirty="0"/>
              <a:t>条第９項に基づく）</a:t>
            </a:r>
            <a:endParaRPr lang="en-US" altLang="ja-JP" sz="1600" dirty="0"/>
          </a:p>
          <a:p>
            <a:pPr>
              <a:lnSpc>
                <a:spcPts val="2300"/>
              </a:lnSpc>
              <a:defRPr/>
            </a:pPr>
            <a:endParaRPr lang="en-US" altLang="ja-JP" sz="2000" b="1" dirty="0" smtClean="0"/>
          </a:p>
          <a:p>
            <a:pPr>
              <a:lnSpc>
                <a:spcPts val="2300"/>
              </a:lnSpc>
              <a:defRPr/>
            </a:pPr>
            <a:r>
              <a:rPr lang="ja-JP" altLang="en-US" sz="2000" dirty="0" smtClean="0"/>
              <a:t>○　</a:t>
            </a:r>
            <a:r>
              <a:rPr lang="ja-JP" altLang="en-US" sz="2000" spc="-90" dirty="0"/>
              <a:t>感染対策が徹底されていない飲食店等や休業要請等に応じていない飲食店等の利用を厳に控える</a:t>
            </a:r>
            <a:r>
              <a:rPr lang="ja-JP" altLang="en-US" sz="2000" spc="-90" dirty="0" smtClean="0"/>
              <a:t>こと</a:t>
            </a:r>
            <a:endParaRPr lang="en-US" altLang="ja-JP" sz="2000" dirty="0" smtClean="0"/>
          </a:p>
          <a:p>
            <a:pPr>
              <a:lnSpc>
                <a:spcPts val="2300"/>
              </a:lnSpc>
              <a:defRPr/>
            </a:pPr>
            <a:endParaRPr lang="en-US" altLang="ja-JP" sz="2000" dirty="0"/>
          </a:p>
          <a:p>
            <a:pPr>
              <a:lnSpc>
                <a:spcPts val="2300"/>
              </a:lnSpc>
              <a:defRPr/>
            </a:pPr>
            <a:r>
              <a:rPr lang="ja-JP" altLang="en-US" sz="2000" dirty="0" smtClean="0"/>
              <a:t>○　特に、</a:t>
            </a:r>
            <a:r>
              <a:rPr lang="en-US" altLang="ja-JP" sz="2000" dirty="0" smtClean="0"/>
              <a:t>20</a:t>
            </a:r>
            <a:r>
              <a:rPr lang="ja-JP" altLang="en-US" sz="2000" dirty="0" smtClean="0"/>
              <a:t>時以降の外出自粛、混雑している場所や時間を避けて行動すること</a:t>
            </a:r>
            <a:endParaRPr lang="en-US" altLang="ja-JP" sz="2000" dirty="0"/>
          </a:p>
          <a:p>
            <a:pPr>
              <a:lnSpc>
                <a:spcPts val="2300"/>
              </a:lnSpc>
              <a:defRPr/>
            </a:pPr>
            <a:endParaRPr lang="en-US" altLang="ja-JP" sz="1400" dirty="0" smtClean="0"/>
          </a:p>
          <a:p>
            <a:pPr>
              <a:lnSpc>
                <a:spcPts val="23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endParaRPr lang="ja-JP" altLang="en-US" sz="1600" dirty="0" smtClean="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978854"/>
            <a:ext cx="11502118" cy="13612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2" name="正方形/長方形 11"/>
          <p:cNvSpPr/>
          <p:nvPr/>
        </p:nvSpPr>
        <p:spPr>
          <a:xfrm>
            <a:off x="436595" y="4081932"/>
            <a:ext cx="13105233" cy="2464777"/>
          </a:xfrm>
          <a:prstGeom prst="rect">
            <a:avLst/>
          </a:prstGeom>
        </p:spPr>
        <p:txBody>
          <a:bodyPr wrap="square">
            <a:spAutoFit/>
          </a:bodyPr>
          <a:lstStyle/>
          <a:p>
            <a:pPr>
              <a:lnSpc>
                <a:spcPts val="3700"/>
              </a:lnSpc>
              <a:defRPr/>
            </a:pPr>
            <a:r>
              <a:rPr lang="ja-JP" altLang="en-US" b="1" dirty="0" smtClean="0"/>
              <a:t>○</a:t>
            </a:r>
            <a:r>
              <a:rPr lang="ja-JP" altLang="en-US" b="1" spc="-100" dirty="0"/>
              <a:t>　</a:t>
            </a:r>
            <a:r>
              <a:rPr lang="ja-JP" altLang="en-US" b="1" spc="-100" dirty="0" smtClean="0"/>
              <a:t>在宅勤務（テレワーク）、大型連休中の休暇取得の促進等により、出勤者数の７割減をめざすこと</a:t>
            </a:r>
            <a:endParaRPr lang="en-US" altLang="ja-JP" b="1" spc="-100" dirty="0"/>
          </a:p>
          <a:p>
            <a:pPr>
              <a:lnSpc>
                <a:spcPts val="3700"/>
              </a:lnSpc>
              <a:defRPr/>
            </a:pPr>
            <a:r>
              <a:rPr lang="ja-JP" altLang="en-US" b="1" spc="-100" dirty="0" smtClean="0"/>
              <a:t>○　職場に出勤する場合でも、時差出勤、自転車通勤等の人との接触を低減する取組みを強力に推進すること</a:t>
            </a:r>
            <a:endParaRPr lang="en-US" altLang="ja-JP" b="1" spc="-100" dirty="0" smtClean="0"/>
          </a:p>
          <a:p>
            <a:pPr>
              <a:lnSpc>
                <a:spcPts val="3700"/>
              </a:lnSpc>
              <a:defRPr/>
            </a:pPr>
            <a:r>
              <a:rPr lang="ja-JP" altLang="en-US" b="1" spc="-100" dirty="0" smtClean="0"/>
              <a:t>○　</a:t>
            </a:r>
            <a:r>
              <a:rPr lang="ja-JP" altLang="en-US" b="1" spc="-100" dirty="0"/>
              <a:t>事業</a:t>
            </a:r>
            <a:r>
              <a:rPr lang="ja-JP" altLang="en-US" b="1" spc="-100" dirty="0" smtClean="0"/>
              <a:t>の継続に必要な場合を除き、</a:t>
            </a:r>
            <a:r>
              <a:rPr lang="en-US" altLang="ja-JP" b="1" spc="-100" dirty="0" smtClean="0"/>
              <a:t>20</a:t>
            </a:r>
            <a:r>
              <a:rPr lang="ja-JP" altLang="en-US" b="1" spc="-100" dirty="0" smtClean="0"/>
              <a:t>時以降の勤務を抑制すること</a:t>
            </a:r>
            <a:endParaRPr lang="en-US" altLang="ja-JP" b="1" spc="-100" dirty="0" smtClean="0"/>
          </a:p>
          <a:p>
            <a:pPr>
              <a:lnSpc>
                <a:spcPts val="3700"/>
              </a:lnSpc>
              <a:defRPr/>
            </a:pPr>
            <a:r>
              <a:rPr lang="ja-JP" altLang="en-US" b="1" spc="-100" dirty="0" smtClean="0"/>
              <a:t>○　屋外照明（防犯対策上、必要なもの等を除く）の夜間消灯を行うこと</a:t>
            </a:r>
            <a:r>
              <a:rPr lang="ja-JP" altLang="en-US" spc="-100" dirty="0" smtClean="0"/>
              <a:t>（法に基づかない協力要請）</a:t>
            </a:r>
            <a:endParaRPr lang="en-US" altLang="ja-JP" spc="-100" dirty="0" smtClean="0"/>
          </a:p>
          <a:p>
            <a:pPr>
              <a:lnSpc>
                <a:spcPts val="3700"/>
              </a:lnSpc>
              <a:defRPr/>
            </a:pPr>
            <a:r>
              <a:rPr lang="ja-JP" altLang="en-US" b="1" spc="-100" dirty="0" smtClean="0"/>
              <a:t>○　業種別ガイドラインを遵守すること</a:t>
            </a:r>
            <a:endParaRPr lang="en-US" altLang="ja-JP" spc="-100" dirty="0" smtClean="0"/>
          </a:p>
        </p:txBody>
      </p:sp>
      <p:sp>
        <p:nvSpPr>
          <p:cNvPr id="13" name="正方形/長方形 12"/>
          <p:cNvSpPr/>
          <p:nvPr/>
        </p:nvSpPr>
        <p:spPr>
          <a:xfrm>
            <a:off x="436596" y="1083769"/>
            <a:ext cx="12165612" cy="1746632"/>
          </a:xfrm>
          <a:prstGeom prst="rect">
            <a:avLst/>
          </a:prstGeom>
        </p:spPr>
        <p:txBody>
          <a:bodyPr wrap="square">
            <a:spAutoFit/>
          </a:bodyPr>
          <a:lstStyle/>
          <a:p>
            <a:pPr>
              <a:lnSpc>
                <a:spcPts val="3200"/>
              </a:lnSpc>
              <a:defRPr/>
            </a:pPr>
            <a:r>
              <a:rPr lang="ja-JP" altLang="en-US" b="1" dirty="0"/>
              <a:t>○　</a:t>
            </a:r>
            <a:r>
              <a:rPr lang="ja-JP" altLang="en-US" b="1" dirty="0" smtClean="0"/>
              <a:t>授業は、原則オンラインとし、</a:t>
            </a:r>
            <a:endParaRPr lang="en-US" altLang="ja-JP" b="1" dirty="0" smtClean="0"/>
          </a:p>
          <a:p>
            <a:pPr>
              <a:lnSpc>
                <a:spcPts val="3200"/>
              </a:lnSpc>
              <a:defRPr/>
            </a:pPr>
            <a:r>
              <a:rPr lang="ja-JP" altLang="en-US" b="1" dirty="0"/>
              <a:t>　</a:t>
            </a:r>
            <a:r>
              <a:rPr lang="ja-JP" altLang="en-US" b="1" dirty="0" smtClean="0"/>
              <a:t>　困難な場合は、クラスを分割した授業や大教室の活用等により密を回避すること　</a:t>
            </a:r>
            <a:endParaRPr lang="en-US" altLang="ja-JP" sz="1600" b="1" dirty="0" smtClean="0"/>
          </a:p>
          <a:p>
            <a:pPr>
              <a:lnSpc>
                <a:spcPts val="3200"/>
              </a:lnSpc>
              <a:defRPr/>
            </a:pPr>
            <a:r>
              <a:rPr lang="ja-JP" altLang="en-US" b="1" dirty="0" smtClean="0"/>
              <a:t>○　学生に対し、部活動の自粛を徹底すること　　　</a:t>
            </a:r>
            <a:endParaRPr lang="en-US" altLang="ja-JP" b="1" dirty="0" smtClean="0"/>
          </a:p>
          <a:p>
            <a:pPr>
              <a:lnSpc>
                <a:spcPts val="3300"/>
              </a:lnSpc>
              <a:defRPr/>
            </a:pPr>
            <a:r>
              <a:rPr lang="ja-JP" altLang="en-US" spc="-100" dirty="0" smtClean="0"/>
              <a:t>○　</a:t>
            </a:r>
            <a:r>
              <a:rPr lang="ja-JP" altLang="en-US" spc="-130" dirty="0" smtClean="0"/>
              <a:t>学生寮における感染防止策などについて、学生に注意喚起を徹底すること</a:t>
            </a:r>
            <a:endParaRPr lang="en-US" altLang="ja-JP" strike="dblStrike" spc="-200" dirty="0" smtClean="0"/>
          </a:p>
        </p:txBody>
      </p:sp>
      <p:sp>
        <p:nvSpPr>
          <p:cNvPr id="15" name="テキスト ボックス 14"/>
          <p:cNvSpPr txBox="1"/>
          <p:nvPr/>
        </p:nvSpPr>
        <p:spPr>
          <a:xfrm>
            <a:off x="251090" y="3529385"/>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401509" y="4064998"/>
            <a:ext cx="11560074" cy="25045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3510909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25348" y="6492875"/>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19" name="テキスト ボックス 18"/>
          <p:cNvSpPr txBox="1"/>
          <p:nvPr/>
        </p:nvSpPr>
        <p:spPr>
          <a:xfrm>
            <a:off x="209768" y="416985"/>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13514" y="149437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、規模や場所に関わらず、無観客開催を要請</a:t>
            </a:r>
            <a:endParaRPr lang="en-US" altLang="ja-JP" sz="2000" b="1" u="sng" dirty="0"/>
          </a:p>
        </p:txBody>
      </p:sp>
      <p:sp>
        <p:nvSpPr>
          <p:cNvPr id="2" name="正方形/長方形 1"/>
          <p:cNvSpPr/>
          <p:nvPr/>
        </p:nvSpPr>
        <p:spPr>
          <a:xfrm>
            <a:off x="1163135" y="937812"/>
            <a:ext cx="3682418" cy="387286"/>
          </a:xfrm>
          <a:prstGeom prst="rect">
            <a:avLst/>
          </a:prstGeom>
        </p:spPr>
        <p:txBody>
          <a:bodyPr wrap="none">
            <a:spAutoFit/>
          </a:bodyPr>
          <a:lstStyle/>
          <a:p>
            <a:pPr lvl="0">
              <a:lnSpc>
                <a:spcPts val="2300"/>
              </a:lnSpc>
              <a:defRPr/>
            </a:pPr>
            <a:r>
              <a:rPr lang="ja-JP" altLang="en-US" b="1" dirty="0"/>
              <a:t>（</a:t>
            </a:r>
            <a:r>
              <a:rPr lang="ja-JP" altLang="en-US" b="1" dirty="0" smtClean="0"/>
              <a:t>特措法第</a:t>
            </a:r>
            <a:r>
              <a:rPr lang="en-US" altLang="ja-JP" b="1" dirty="0" smtClean="0"/>
              <a:t>24</a:t>
            </a:r>
            <a:r>
              <a:rPr lang="ja-JP" altLang="en-US" b="1" dirty="0" smtClean="0"/>
              <a:t>条第９項に</a:t>
            </a:r>
            <a:r>
              <a:rPr lang="ja-JP" altLang="en-US" b="1" dirty="0"/>
              <a:t>基づく）</a:t>
            </a:r>
            <a:endParaRPr lang="ja-JP" altLang="en-US" b="1" u="sng" dirty="0"/>
          </a:p>
        </p:txBody>
      </p:sp>
      <p:sp>
        <p:nvSpPr>
          <p:cNvPr id="11" name="テキスト ボックス 10"/>
          <p:cNvSpPr txBox="1"/>
          <p:nvPr/>
        </p:nvSpPr>
        <p:spPr>
          <a:xfrm>
            <a:off x="313514" y="1920289"/>
            <a:ext cx="11500833" cy="4755148"/>
          </a:xfrm>
          <a:prstGeom prst="rect">
            <a:avLst/>
          </a:prstGeom>
          <a:noFill/>
          <a:ln w="19050">
            <a:solidFill>
              <a:schemeClr val="tx1"/>
            </a:solidFill>
          </a:ln>
        </p:spPr>
        <p:txBody>
          <a:bodyPr wrap="square" rtlCol="0">
            <a:spAutoFit/>
          </a:bodyPr>
          <a:lstStyle/>
          <a:p>
            <a:endParaRPr lang="en-US" altLang="ja-JP" dirty="0" smtClean="0"/>
          </a:p>
          <a:p>
            <a:pPr>
              <a:lnSpc>
                <a:spcPts val="1800"/>
              </a:lnSpc>
            </a:pPr>
            <a:r>
              <a:rPr lang="en-US" altLang="ja-JP" dirty="0" smtClean="0"/>
              <a:t>【</a:t>
            </a:r>
            <a:r>
              <a:rPr lang="ja-JP" altLang="en-US" dirty="0" smtClean="0"/>
              <a:t>対象となるイベント</a:t>
            </a:r>
            <a:r>
              <a:rPr lang="en-US" altLang="ja-JP" dirty="0" smtClean="0"/>
              <a:t>】</a:t>
            </a:r>
          </a:p>
          <a:p>
            <a:pPr>
              <a:lnSpc>
                <a:spcPts val="1800"/>
              </a:lnSpc>
            </a:pPr>
            <a:endParaRPr kumimoji="1" lang="en-US" altLang="ja-JP" dirty="0" smtClean="0"/>
          </a:p>
          <a:p>
            <a:pPr>
              <a:lnSpc>
                <a:spcPts val="1800"/>
              </a:lnSpc>
            </a:pPr>
            <a:r>
              <a:rPr lang="ja-JP" altLang="en-US" dirty="0" smtClean="0"/>
              <a:t>○開催規模：大小を問わない</a:t>
            </a:r>
            <a:endParaRPr lang="en-US" altLang="ja-JP" dirty="0" smtClean="0"/>
          </a:p>
          <a:p>
            <a:pPr>
              <a:lnSpc>
                <a:spcPts val="1800"/>
              </a:lnSpc>
            </a:pPr>
            <a:endParaRPr lang="en-US" altLang="ja-JP" dirty="0"/>
          </a:p>
          <a:p>
            <a:pPr>
              <a:lnSpc>
                <a:spcPts val="1800"/>
              </a:lnSpc>
            </a:pPr>
            <a:r>
              <a:rPr lang="ja-JP" altLang="en-US" dirty="0" smtClean="0"/>
              <a:t>○場所：</a:t>
            </a:r>
            <a:r>
              <a:rPr lang="ja-JP" altLang="en-US" b="1" dirty="0" smtClean="0"/>
              <a:t>屋内、屋外を問わない</a:t>
            </a:r>
            <a:endParaRPr lang="en-US" altLang="ja-JP" b="1" dirty="0" smtClean="0"/>
          </a:p>
          <a:p>
            <a:pPr>
              <a:lnSpc>
                <a:spcPts val="1800"/>
              </a:lnSpc>
            </a:pPr>
            <a:endParaRPr lang="en-US" altLang="ja-JP" dirty="0" smtClean="0"/>
          </a:p>
          <a:p>
            <a:pPr>
              <a:lnSpc>
                <a:spcPts val="1800"/>
              </a:lnSpc>
            </a:pPr>
            <a:r>
              <a:rPr kumimoji="1" lang="ja-JP" altLang="en-US" dirty="0" smtClean="0"/>
              <a:t>○種類・内容：</a:t>
            </a:r>
            <a:r>
              <a:rPr kumimoji="1" lang="ja-JP" altLang="en-US" b="1" u="sng" dirty="0" smtClean="0"/>
              <a:t>社会生活の維持に必要なものを除く全てのイベント</a:t>
            </a:r>
            <a:endParaRPr kumimoji="1" lang="en-US" altLang="ja-JP" b="1" u="sng" dirty="0" smtClean="0"/>
          </a:p>
          <a:p>
            <a:endParaRPr kumimoji="1" lang="en-US" altLang="ja-JP" b="1" u="sng" dirty="0" smtClean="0"/>
          </a:p>
          <a:p>
            <a:r>
              <a:rPr lang="ja-JP" altLang="en-US" dirty="0" smtClean="0"/>
              <a:t>　　（イベントの具体例</a:t>
            </a:r>
            <a:r>
              <a:rPr lang="ja-JP" altLang="en-US" dirty="0"/>
              <a:t>）</a:t>
            </a:r>
            <a:endParaRPr lang="en-US" altLang="ja-JP" dirty="0"/>
          </a:p>
          <a:p>
            <a:r>
              <a:rPr lang="ja-JP" altLang="en-US" dirty="0"/>
              <a:t>　　祭礼・地域行事、文化的イベント（コンサート、演劇、発表会等）、</a:t>
            </a:r>
            <a:endParaRPr lang="en-US" altLang="ja-JP" dirty="0"/>
          </a:p>
          <a:p>
            <a:r>
              <a:rPr lang="ja-JP" altLang="en-US" dirty="0"/>
              <a:t>　　催事（物産展、展示会、販売促進会、フリーマーケット等）、式典、講演会・研修会、スポーツ行事　等</a:t>
            </a:r>
            <a:endParaRPr lang="en-US" altLang="ja-JP" dirty="0"/>
          </a:p>
          <a:p>
            <a:endParaRPr lang="en-US" altLang="ja-JP" dirty="0"/>
          </a:p>
          <a:p>
            <a:r>
              <a:rPr lang="ja-JP" altLang="en-US" dirty="0"/>
              <a:t>　</a:t>
            </a:r>
            <a:r>
              <a:rPr lang="en-US" altLang="ja-JP" b="1" spc="-100" dirty="0" smtClean="0"/>
              <a:t>※</a:t>
            </a:r>
            <a:r>
              <a:rPr lang="ja-JP" altLang="en-US" b="1" spc="-100" dirty="0"/>
              <a:t>　</a:t>
            </a:r>
            <a:r>
              <a:rPr lang="ja-JP" altLang="en-US" b="1" dirty="0" smtClean="0"/>
              <a:t>社会生活の維持に必要なものについては、業種別ガイドラインの遵守を徹底したうえでの実施を要請</a:t>
            </a:r>
            <a:endParaRPr lang="en-US" altLang="ja-JP" b="1" dirty="0" smtClean="0"/>
          </a:p>
          <a:p>
            <a:r>
              <a:rPr lang="ja-JP" altLang="en-US" dirty="0" smtClean="0"/>
              <a:t>　　（社会生活の維持に必要なものの具体例）</a:t>
            </a:r>
            <a:endParaRPr lang="en-US" altLang="ja-JP" dirty="0" smtClean="0"/>
          </a:p>
          <a:p>
            <a:r>
              <a:rPr lang="ja-JP" altLang="en-US" dirty="0"/>
              <a:t>　</a:t>
            </a:r>
            <a:r>
              <a:rPr lang="ja-JP" altLang="en-US" dirty="0" smtClean="0"/>
              <a:t>　　　✓　各種国家試験、資格試験</a:t>
            </a:r>
            <a:endParaRPr lang="en-US" altLang="ja-JP" dirty="0" smtClean="0"/>
          </a:p>
          <a:p>
            <a:r>
              <a:rPr lang="ja-JP" altLang="en-US" dirty="0"/>
              <a:t>　</a:t>
            </a:r>
            <a:r>
              <a:rPr lang="ja-JP" altLang="en-US" dirty="0" smtClean="0"/>
              <a:t>　　　✓　業務上必要かつオンライン化や延期が困難な説明会、会議、研修、学会等</a:t>
            </a:r>
            <a:endParaRPr lang="en-US" altLang="ja-JP" dirty="0" smtClean="0"/>
          </a:p>
          <a:p>
            <a:r>
              <a:rPr lang="ja-JP" altLang="en-US" dirty="0"/>
              <a:t>　</a:t>
            </a:r>
            <a:r>
              <a:rPr lang="ja-JP" altLang="en-US" dirty="0" smtClean="0"/>
              <a:t>　　　✓　憲法上重要な基本的人権の確保に係るイベント・集会</a:t>
            </a:r>
            <a:endParaRPr lang="en-US" altLang="ja-JP" dirty="0"/>
          </a:p>
        </p:txBody>
      </p:sp>
      <p:sp>
        <p:nvSpPr>
          <p:cNvPr id="3" name="角丸四角形 2"/>
          <p:cNvSpPr/>
          <p:nvPr/>
        </p:nvSpPr>
        <p:spPr>
          <a:xfrm>
            <a:off x="8003894" y="410264"/>
            <a:ext cx="2039711"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人出の抑制</a:t>
            </a:r>
            <a:endParaRPr kumimoji="1" lang="ja-JP" altLang="en-US" b="1" dirty="0"/>
          </a:p>
        </p:txBody>
      </p:sp>
    </p:spTree>
    <p:extLst>
      <p:ext uri="{BB962C8B-B14F-4D97-AF65-F5344CB8AC3E}">
        <p14:creationId xmlns:p14="http://schemas.microsoft.com/office/powerpoint/2010/main" val="416164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40" y="24425"/>
            <a:ext cx="7193160"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7" name="角丸四角形 6"/>
          <p:cNvSpPr/>
          <p:nvPr/>
        </p:nvSpPr>
        <p:spPr>
          <a:xfrm>
            <a:off x="6564933" y="391423"/>
            <a:ext cx="2351397"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飲食対策の強化</a:t>
            </a:r>
            <a:endParaRPr kumimoji="1" lang="ja-JP" altLang="en-US" b="1" dirty="0"/>
          </a:p>
        </p:txBody>
      </p:sp>
      <p:sp>
        <p:nvSpPr>
          <p:cNvPr id="9" name="正方形/長方形 8"/>
          <p:cNvSpPr/>
          <p:nvPr/>
        </p:nvSpPr>
        <p:spPr>
          <a:xfrm>
            <a:off x="3020401" y="582157"/>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45</a:t>
            </a:r>
            <a:r>
              <a:rPr lang="ja-JP" altLang="en-US" b="1" dirty="0" smtClean="0"/>
              <a:t>条第２項に基づく</a:t>
            </a:r>
            <a:r>
              <a:rPr lang="ja-JP" altLang="en-US" b="1" dirty="0"/>
              <a:t>）</a:t>
            </a:r>
            <a:endParaRPr lang="ja-JP" altLang="en-US" b="1" u="sng" dirty="0"/>
          </a:p>
        </p:txBody>
      </p:sp>
      <p:sp>
        <p:nvSpPr>
          <p:cNvPr id="3" name="テキスト ボックス 2"/>
          <p:cNvSpPr txBox="1"/>
          <p:nvPr/>
        </p:nvSpPr>
        <p:spPr>
          <a:xfrm>
            <a:off x="856321" y="519820"/>
            <a:ext cx="3439886" cy="461665"/>
          </a:xfrm>
          <a:prstGeom prst="rect">
            <a:avLst/>
          </a:prstGeom>
          <a:noFill/>
        </p:spPr>
        <p:txBody>
          <a:bodyPr wrap="square" rtlCol="0">
            <a:spAutoFit/>
          </a:bodyPr>
          <a:lstStyle/>
          <a:p>
            <a:r>
              <a:rPr kumimoji="1" lang="ja-JP" altLang="en-US" sz="2400" b="1" dirty="0" smtClean="0"/>
              <a:t>飲食店への要請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838955550"/>
              </p:ext>
            </p:extLst>
          </p:nvPr>
        </p:nvGraphicFramePr>
        <p:xfrm>
          <a:off x="493081" y="947569"/>
          <a:ext cx="11418241" cy="2636075"/>
        </p:xfrm>
        <a:graphic>
          <a:graphicData uri="http://schemas.openxmlformats.org/drawingml/2006/table">
            <a:tbl>
              <a:tblPr firstRow="1" bandRow="1">
                <a:tableStyleId>{5C22544A-7EE6-4342-B048-85BDC9FD1C3A}</a:tableStyleId>
              </a:tblPr>
              <a:tblGrid>
                <a:gridCol w="1333726">
                  <a:extLst>
                    <a:ext uri="{9D8B030D-6E8A-4147-A177-3AD203B41FA5}">
                      <a16:colId xmlns:a16="http://schemas.microsoft.com/office/drawing/2014/main" val="4145441939"/>
                    </a:ext>
                  </a:extLst>
                </a:gridCol>
                <a:gridCol w="6446336">
                  <a:extLst>
                    <a:ext uri="{9D8B030D-6E8A-4147-A177-3AD203B41FA5}">
                      <a16:colId xmlns:a16="http://schemas.microsoft.com/office/drawing/2014/main" val="1129165588"/>
                    </a:ext>
                  </a:extLst>
                </a:gridCol>
                <a:gridCol w="2104571">
                  <a:extLst>
                    <a:ext uri="{9D8B030D-6E8A-4147-A177-3AD203B41FA5}">
                      <a16:colId xmlns:a16="http://schemas.microsoft.com/office/drawing/2014/main" val="1383574540"/>
                    </a:ext>
                  </a:extLst>
                </a:gridCol>
                <a:gridCol w="1533608">
                  <a:extLst>
                    <a:ext uri="{9D8B030D-6E8A-4147-A177-3AD203B41FA5}">
                      <a16:colId xmlns:a16="http://schemas.microsoft.com/office/drawing/2014/main" val="2135128828"/>
                    </a:ext>
                  </a:extLst>
                </a:gridCol>
              </a:tblGrid>
              <a:tr h="512635">
                <a:tc>
                  <a:txBody>
                    <a:bodyPr/>
                    <a:lstStyle/>
                    <a:p>
                      <a:pPr algn="ctr"/>
                      <a:r>
                        <a:rPr kumimoji="1" lang="ja-JP" altLang="en-US" sz="1600" dirty="0" smtClean="0"/>
                        <a:t>施設の種類</a:t>
                      </a:r>
                      <a:endParaRPr kumimoji="1" lang="ja-JP" altLang="en-US" sz="1600" dirty="0"/>
                    </a:p>
                  </a:txBody>
                  <a:tcPr anchor="ctr"/>
                </a:tc>
                <a:tc gridSpan="2">
                  <a:txBody>
                    <a:bodyPr/>
                    <a:lstStyle/>
                    <a:p>
                      <a:pPr algn="ctr"/>
                      <a:r>
                        <a:rPr kumimoji="1" lang="ja-JP" altLang="en-US" sz="1600" dirty="0" smtClean="0"/>
                        <a:t>内　訳</a:t>
                      </a:r>
                      <a:endParaRPr kumimoji="1" lang="ja-JP" altLang="en-US" sz="1600" dirty="0"/>
                    </a:p>
                  </a:txBody>
                  <a:tcPr anchor="ctr"/>
                </a:tc>
                <a:tc hMerge="1">
                  <a:txBody>
                    <a:bodyPr/>
                    <a:lstStyle/>
                    <a:p>
                      <a:endParaRPr kumimoji="1" lang="ja-JP" altLang="en-US"/>
                    </a:p>
                  </a:txBody>
                  <a:tcP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1055406">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t>飲食店等</a:t>
                      </a:r>
                    </a:p>
                    <a:p>
                      <a:pPr marL="72000">
                        <a:spcBef>
                          <a:spcPts val="600"/>
                        </a:spcBef>
                      </a:pPr>
                      <a:endParaRPr kumimoji="1" lang="ja-JP" altLang="en-US" sz="1600" dirty="0"/>
                    </a:p>
                  </a:txBody>
                  <a:tcPr/>
                </a:tc>
                <a:tc rowSpan="2">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飲食店</a:t>
                      </a:r>
                      <a:r>
                        <a:rPr kumimoji="1" lang="en-US" altLang="ja-JP" sz="1600" dirty="0" smtClean="0">
                          <a:solidFill>
                            <a:schemeClr val="tx1"/>
                          </a:solidFill>
                        </a:rPr>
                        <a:t>】</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飲食店（居酒屋を含む）、喫茶店等（宅配・テイクアウトサービスを除く）</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遊興施設</a:t>
                      </a:r>
                      <a:r>
                        <a:rPr kumimoji="1" lang="en-US" altLang="ja-JP" sz="1600" dirty="0" smtClean="0">
                          <a:solidFill>
                            <a:schemeClr val="tx1"/>
                          </a:solidFill>
                        </a:rPr>
                        <a:t>】</a:t>
                      </a:r>
                      <a:endParaRPr kumimoji="1" lang="en-US" altLang="ja-JP" sz="1600" u="sng" spc="-70" baseline="0" dirty="0" smtClean="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バー、キャバレー、ナイトクラブ、インターネットカフェ・マンガ喫茶</a:t>
                      </a:r>
                      <a:r>
                        <a:rPr kumimoji="1" lang="en-US" altLang="ja-JP" sz="1600" dirty="0" smtClean="0">
                          <a:solidFill>
                            <a:schemeClr val="tx1"/>
                          </a:solidFill>
                        </a:rPr>
                        <a:t>※</a:t>
                      </a:r>
                      <a:r>
                        <a:rPr kumimoji="1" lang="ja-JP" altLang="en-US" sz="1600" dirty="0" smtClean="0">
                          <a:solidFill>
                            <a:schemeClr val="tx1"/>
                          </a:solidFill>
                        </a:rPr>
                        <a:t>等で、食品衛生法の飲食店営業許可を受けている店舗</a:t>
                      </a:r>
                      <a:endParaRPr kumimoji="1" lang="en-US" altLang="ja-JP" sz="1600" dirty="0" smtClean="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カラオケ</a:t>
                      </a:r>
                      <a:r>
                        <a:rPr kumimoji="1" lang="en-US" altLang="ja-JP" sz="1600" dirty="0" smtClean="0">
                          <a:solidFill>
                            <a:schemeClr val="tx1"/>
                          </a:solidFill>
                        </a:rPr>
                        <a:t>】</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カラオケ店</a:t>
                      </a:r>
                      <a:r>
                        <a:rPr kumimoji="1" lang="en-US" altLang="ja-JP" sz="1600" dirty="0" smtClean="0">
                          <a:solidFill>
                            <a:schemeClr val="tx1"/>
                          </a:solidFill>
                        </a:rPr>
                        <a:t>(</a:t>
                      </a:r>
                      <a:r>
                        <a:rPr kumimoji="1" lang="ja-JP" altLang="en-US" sz="1600" dirty="0" smtClean="0">
                          <a:solidFill>
                            <a:schemeClr val="tx1"/>
                          </a:solidFill>
                        </a:rPr>
                        <a:t>食品衛生法の飲食店営業許可を受けていない店舗を含む</a:t>
                      </a:r>
                      <a:r>
                        <a:rPr kumimoji="1" lang="en-US" altLang="ja-JP" sz="1600" dirty="0" smtClean="0">
                          <a:solidFill>
                            <a:schemeClr val="tx1"/>
                          </a:solidFill>
                        </a:rPr>
                        <a:t>)</a:t>
                      </a:r>
                    </a:p>
                  </a:txBody>
                  <a:tcPr/>
                </a:tc>
                <a:tc>
                  <a:txBody>
                    <a:bodyPr/>
                    <a:lstStyle/>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酒類提供又は</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カラオケ設備提供を</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2000" b="1" u="sng" dirty="0" smtClean="0">
                          <a:solidFill>
                            <a:schemeClr val="tx1"/>
                          </a:solidFill>
                        </a:rPr>
                        <a:t>する場合</a:t>
                      </a:r>
                    </a:p>
                  </a:txBody>
                  <a:tcPr anchor="ctr"/>
                </a:tc>
                <a:tc>
                  <a:txBody>
                    <a:bodyPr/>
                    <a:lstStyle/>
                    <a:p>
                      <a:pPr marL="72000">
                        <a:spcBef>
                          <a:spcPts val="600"/>
                        </a:spcBef>
                      </a:pPr>
                      <a:r>
                        <a:rPr kumimoji="1" lang="ja-JP" altLang="en-US" sz="1600" b="1" dirty="0" smtClean="0">
                          <a:solidFill>
                            <a:schemeClr val="tx1"/>
                          </a:solidFill>
                        </a:rPr>
                        <a:t>施設の休止</a:t>
                      </a:r>
                      <a:endParaRPr kumimoji="1" lang="en-US" altLang="ja-JP" sz="1600" b="1" dirty="0" smtClean="0">
                        <a:solidFill>
                          <a:schemeClr val="tx1"/>
                        </a:solidFill>
                      </a:endParaRPr>
                    </a:p>
                  </a:txBody>
                  <a:tcPr anchor="ctr"/>
                </a:tc>
                <a:extLst>
                  <a:ext uri="{0D108BD9-81ED-4DB2-BD59-A6C34878D82A}">
                    <a16:rowId xmlns:a16="http://schemas.microsoft.com/office/drawing/2014/main" val="2931348977"/>
                  </a:ext>
                </a:extLst>
              </a:tr>
              <a:tr h="794254">
                <a:tc vMerge="1">
                  <a:txBody>
                    <a:bodyPr/>
                    <a:lstStyle/>
                    <a:p>
                      <a:endParaRPr kumimoji="1" lang="ja-JP" altLang="en-US"/>
                    </a:p>
                  </a:txBody>
                  <a:tcPr/>
                </a:tc>
                <a:tc vMerge="1">
                  <a:txBody>
                    <a:bodyPr/>
                    <a:lstStyle/>
                    <a:p>
                      <a:endParaRPr kumimoji="1" lang="ja-JP" altLang="en-US"/>
                    </a:p>
                  </a:txBody>
                  <a:tcPr/>
                </a:tc>
                <a:tc>
                  <a:txBody>
                    <a:bodyPr/>
                    <a:lstStyle/>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酒類提供又は</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カラオケ設備提供を</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2000" b="1" u="sng" dirty="0" smtClean="0">
                          <a:solidFill>
                            <a:schemeClr val="tx1"/>
                          </a:solidFill>
                        </a:rPr>
                        <a:t>しない場合</a:t>
                      </a:r>
                    </a:p>
                  </a:txBody>
                  <a:tcPr anchor="ctr"/>
                </a:tc>
                <a:tc>
                  <a:txBody>
                    <a:bodyPr/>
                    <a:lstStyle/>
                    <a:p>
                      <a:pPr marL="72000">
                        <a:spcBef>
                          <a:spcPts val="600"/>
                        </a:spcBef>
                      </a:pPr>
                      <a:r>
                        <a:rPr kumimoji="1" lang="ja-JP" altLang="en-US" sz="1600" b="1" dirty="0" smtClean="0">
                          <a:solidFill>
                            <a:schemeClr val="tx1"/>
                          </a:solidFill>
                        </a:rPr>
                        <a:t>営業時間短縮</a:t>
                      </a:r>
                      <a:endParaRPr kumimoji="1" lang="en-US" altLang="ja-JP" sz="1600" b="1" dirty="0" smtClean="0">
                        <a:solidFill>
                          <a:schemeClr val="tx1"/>
                        </a:solidFill>
                      </a:endParaRPr>
                    </a:p>
                    <a:p>
                      <a:pPr marL="72000">
                        <a:spcBef>
                          <a:spcPts val="600"/>
                        </a:spcBef>
                      </a:pPr>
                      <a:r>
                        <a:rPr kumimoji="1" lang="ja-JP" altLang="en-US" sz="1600" b="1" dirty="0" smtClean="0">
                          <a:solidFill>
                            <a:schemeClr val="tx1"/>
                          </a:solidFill>
                        </a:rPr>
                        <a:t>（</a:t>
                      </a:r>
                      <a:r>
                        <a:rPr kumimoji="1" lang="en-US" altLang="ja-JP" sz="1600" b="1" dirty="0" smtClean="0">
                          <a:solidFill>
                            <a:schemeClr val="tx1"/>
                          </a:solidFill>
                        </a:rPr>
                        <a:t>20</a:t>
                      </a:r>
                      <a:r>
                        <a:rPr kumimoji="1" lang="ja-JP" altLang="en-US" sz="1600" b="1" dirty="0" smtClean="0">
                          <a:solidFill>
                            <a:schemeClr val="tx1"/>
                          </a:solidFill>
                        </a:rPr>
                        <a:t>時まで）</a:t>
                      </a:r>
                      <a:endParaRPr kumimoji="1" lang="en-US" altLang="ja-JP" sz="1600" b="1" dirty="0" smtClean="0">
                        <a:solidFill>
                          <a:schemeClr val="tx1"/>
                        </a:solidFill>
                      </a:endParaRPr>
                    </a:p>
                  </a:txBody>
                  <a:tcPr anchor="ctr"/>
                </a:tc>
                <a:extLst>
                  <a:ext uri="{0D108BD9-81ED-4DB2-BD59-A6C34878D82A}">
                    <a16:rowId xmlns:a16="http://schemas.microsoft.com/office/drawing/2014/main" val="4070433625"/>
                  </a:ext>
                </a:extLst>
              </a:tr>
            </a:tbl>
          </a:graphicData>
        </a:graphic>
      </p:graphicFrame>
      <p:sp>
        <p:nvSpPr>
          <p:cNvPr id="12" name="正方形/長方形 11"/>
          <p:cNvSpPr/>
          <p:nvPr/>
        </p:nvSpPr>
        <p:spPr>
          <a:xfrm>
            <a:off x="437272" y="3628770"/>
            <a:ext cx="11698919" cy="584775"/>
          </a:xfrm>
          <a:prstGeom prst="rect">
            <a:avLst/>
          </a:prstGeom>
        </p:spPr>
        <p:txBody>
          <a:bodyPr wrap="square">
            <a:spAutoFit/>
          </a:bodyPr>
          <a:lstStyle/>
          <a:p>
            <a:pPr>
              <a:defRPr/>
            </a:pPr>
            <a:r>
              <a:rPr lang="en-US" altLang="ja-JP" sz="1600" dirty="0" smtClean="0"/>
              <a:t>※</a:t>
            </a:r>
            <a:r>
              <a:rPr lang="ja-JP" altLang="en-US" sz="1600" dirty="0" smtClean="0"/>
              <a:t>　インターネットカフェ・マンガ喫茶等、宿泊を目的とした利用が相当程度見込まれる施設は、営業時間短縮要請の対象外。　　ただし、入場整理の実施や、酒類提供・カラオケ設備の使用の自粛を要請。</a:t>
            </a:r>
            <a:endParaRPr lang="en-US" altLang="ja-JP" sz="1600" dirty="0" smtClean="0"/>
          </a:p>
        </p:txBody>
      </p:sp>
      <p:sp>
        <p:nvSpPr>
          <p:cNvPr id="4" name="正方形/長方形 3"/>
          <p:cNvSpPr/>
          <p:nvPr/>
        </p:nvSpPr>
        <p:spPr>
          <a:xfrm>
            <a:off x="493081" y="4304647"/>
            <a:ext cx="11587302" cy="2492990"/>
          </a:xfrm>
          <a:prstGeom prst="rect">
            <a:avLst/>
          </a:prstGeom>
        </p:spPr>
        <p:txBody>
          <a:bodyPr wrap="square">
            <a:spAutoFit/>
          </a:bodyPr>
          <a:lstStyle/>
          <a:p>
            <a:pPr lvl="0">
              <a:defRPr/>
            </a:pPr>
            <a:r>
              <a:rPr lang="en-US" altLang="ja-JP" b="1" dirty="0" smtClean="0"/>
              <a:t>【</a:t>
            </a:r>
            <a:r>
              <a:rPr lang="ja-JP" altLang="en-US" b="1" dirty="0" smtClean="0"/>
              <a:t>営業にあたっての要請事項</a:t>
            </a:r>
            <a:r>
              <a:rPr lang="en-US" altLang="ja-JP" b="1" dirty="0" smtClean="0"/>
              <a:t>】</a:t>
            </a:r>
          </a:p>
          <a:p>
            <a:pPr lvl="0">
              <a:defRPr/>
            </a:pPr>
            <a:r>
              <a:rPr lang="ja-JP" altLang="en-US" u="sng" dirty="0" smtClean="0"/>
              <a:t>（</a:t>
            </a:r>
            <a:r>
              <a:rPr lang="ja-JP" altLang="en-US" u="sng" dirty="0"/>
              <a:t>特措法第</a:t>
            </a:r>
            <a:r>
              <a:rPr lang="en-US" altLang="ja-JP" u="sng" dirty="0"/>
              <a:t>45</a:t>
            </a:r>
            <a:r>
              <a:rPr lang="ja-JP" altLang="en-US" u="sng" dirty="0"/>
              <a:t>条第２項に基づくもの）</a:t>
            </a:r>
            <a:endParaRPr lang="en-US" altLang="ja-JP" u="sng" dirty="0"/>
          </a:p>
          <a:p>
            <a:pPr>
              <a:lnSpc>
                <a:spcPts val="2400"/>
              </a:lnSpc>
            </a:pPr>
            <a:r>
              <a:rPr lang="ja-JP" altLang="en-US" b="1" dirty="0" smtClean="0"/>
              <a:t>○</a:t>
            </a:r>
            <a:r>
              <a:rPr lang="ja-JP" altLang="en-US" b="1" dirty="0"/>
              <a:t>利用者へのマスク会食実施の周知及び正当な理由なく応じない利用者の入場</a:t>
            </a:r>
            <a:r>
              <a:rPr lang="ja-JP" altLang="en-US" b="1" dirty="0" smtClean="0"/>
              <a:t>禁止（</a:t>
            </a:r>
            <a:r>
              <a:rPr lang="ja-JP" altLang="en-US" b="1" dirty="0"/>
              <a:t>退場を含む）</a:t>
            </a:r>
            <a:endParaRPr lang="en-US" altLang="ja-JP" b="1" dirty="0"/>
          </a:p>
          <a:p>
            <a:pPr lvl="0">
              <a:lnSpc>
                <a:spcPts val="2400"/>
              </a:lnSpc>
              <a:defRPr/>
            </a:pPr>
            <a:r>
              <a:rPr lang="ja-JP" altLang="en-US" b="1" dirty="0"/>
              <a:t>○アクリル板の設置等</a:t>
            </a:r>
          </a:p>
          <a:p>
            <a:pPr>
              <a:lnSpc>
                <a:spcPts val="2400"/>
              </a:lnSpc>
            </a:pPr>
            <a:r>
              <a:rPr lang="ja-JP" altLang="en-US" b="1" dirty="0"/>
              <a:t>○上記のほか、特措法施行令第</a:t>
            </a:r>
            <a:r>
              <a:rPr lang="en-US" altLang="ja-JP" b="1" dirty="0"/>
              <a:t>12</a:t>
            </a:r>
            <a:r>
              <a:rPr lang="ja-JP" altLang="en-US" b="1" dirty="0"/>
              <a:t>条第１項各号に規定される</a:t>
            </a:r>
            <a:r>
              <a:rPr lang="ja-JP" altLang="en-US" b="1" dirty="0" smtClean="0"/>
              <a:t>措置（</a:t>
            </a:r>
            <a:r>
              <a:rPr lang="ja-JP" altLang="en-US" b="1" dirty="0"/>
              <a:t>従業員への検査勧奨、入場者の</a:t>
            </a:r>
            <a:r>
              <a:rPr lang="ja-JP" altLang="en-US" b="1" dirty="0" smtClean="0"/>
              <a:t>整理誘導、　</a:t>
            </a:r>
            <a:endParaRPr lang="en-US" altLang="ja-JP" b="1" dirty="0" smtClean="0"/>
          </a:p>
          <a:p>
            <a:pPr>
              <a:lnSpc>
                <a:spcPts val="2400"/>
              </a:lnSpc>
            </a:pPr>
            <a:r>
              <a:rPr lang="ja-JP" altLang="en-US" b="1" dirty="0" smtClean="0"/>
              <a:t>　発熱</a:t>
            </a:r>
            <a:r>
              <a:rPr lang="ja-JP" altLang="en-US" b="1" dirty="0"/>
              <a:t>等有症状者の入場禁止</a:t>
            </a:r>
            <a:r>
              <a:rPr lang="ja-JP" altLang="en-US" b="1" dirty="0" smtClean="0"/>
              <a:t>、手指</a:t>
            </a:r>
            <a:r>
              <a:rPr lang="ja-JP" altLang="en-US" b="1" dirty="0"/>
              <a:t>の消毒設備の設置</a:t>
            </a:r>
            <a:r>
              <a:rPr lang="ja-JP" altLang="en-US" b="1" dirty="0" smtClean="0"/>
              <a:t>、施設</a:t>
            </a:r>
            <a:r>
              <a:rPr lang="ja-JP" altLang="en-US" b="1" dirty="0"/>
              <a:t>の消毒、施設の換気）</a:t>
            </a:r>
            <a:endParaRPr lang="en-US" altLang="ja-JP" b="1" dirty="0"/>
          </a:p>
          <a:p>
            <a:pPr lvl="0">
              <a:lnSpc>
                <a:spcPts val="2400"/>
              </a:lnSpc>
              <a:defRPr/>
            </a:pPr>
            <a:r>
              <a:rPr lang="ja-JP" altLang="en-US" u="sng" dirty="0"/>
              <a:t>（特措法第</a:t>
            </a:r>
            <a:r>
              <a:rPr lang="en-US" altLang="ja-JP" u="sng" dirty="0"/>
              <a:t>24</a:t>
            </a:r>
            <a:r>
              <a:rPr lang="ja-JP" altLang="en-US" u="sng" dirty="0"/>
              <a:t>条第９項に基づくもの）　</a:t>
            </a:r>
            <a:endParaRPr lang="en-US" altLang="ja-JP" u="sng" dirty="0"/>
          </a:p>
          <a:p>
            <a:pPr lvl="0">
              <a:lnSpc>
                <a:spcPts val="2400"/>
              </a:lnSpc>
              <a:defRPr/>
            </a:pPr>
            <a:r>
              <a:rPr lang="ja-JP" altLang="en-US" b="1" dirty="0"/>
              <a:t>○ＣＯ２センサーの設置　</a:t>
            </a:r>
            <a:r>
              <a:rPr lang="ja-JP" altLang="en-US" b="1" dirty="0" smtClean="0"/>
              <a:t>　　○</a:t>
            </a:r>
            <a:r>
              <a:rPr lang="ja-JP" altLang="en-US" b="1" dirty="0"/>
              <a:t>業種別ガイドラインの遵守を</a:t>
            </a:r>
            <a:r>
              <a:rPr lang="ja-JP" altLang="en-US" b="1" dirty="0" smtClean="0"/>
              <a:t>徹底</a:t>
            </a:r>
            <a:endParaRPr lang="en-US" altLang="ja-JP" b="1" dirty="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250569697"/>
              </p:ext>
            </p:extLst>
          </p:nvPr>
        </p:nvGraphicFramePr>
        <p:xfrm>
          <a:off x="464457" y="1943617"/>
          <a:ext cx="11567886" cy="4122881"/>
        </p:xfrm>
        <a:graphic>
          <a:graphicData uri="http://schemas.openxmlformats.org/drawingml/2006/table">
            <a:tbl>
              <a:tblPr firstRow="1" bandRow="1">
                <a:tableStyleId>{5C22544A-7EE6-4342-B048-85BDC9FD1C3A}</a:tableStyleId>
              </a:tblPr>
              <a:tblGrid>
                <a:gridCol w="2537823">
                  <a:extLst>
                    <a:ext uri="{9D8B030D-6E8A-4147-A177-3AD203B41FA5}">
                      <a16:colId xmlns:a16="http://schemas.microsoft.com/office/drawing/2014/main" val="4145441939"/>
                    </a:ext>
                  </a:extLst>
                </a:gridCol>
                <a:gridCol w="6507480">
                  <a:extLst>
                    <a:ext uri="{9D8B030D-6E8A-4147-A177-3AD203B41FA5}">
                      <a16:colId xmlns:a16="http://schemas.microsoft.com/office/drawing/2014/main" val="1129165588"/>
                    </a:ext>
                  </a:extLst>
                </a:gridCol>
                <a:gridCol w="2522583">
                  <a:extLst>
                    <a:ext uri="{9D8B030D-6E8A-4147-A177-3AD203B41FA5}">
                      <a16:colId xmlns:a16="http://schemas.microsoft.com/office/drawing/2014/main" val="2135128828"/>
                    </a:ext>
                  </a:extLst>
                </a:gridCol>
              </a:tblGrid>
              <a:tr h="353521">
                <a:tc>
                  <a:txBody>
                    <a:bodyPr/>
                    <a:lstStyle/>
                    <a:p>
                      <a:pPr algn="ctr"/>
                      <a:r>
                        <a:rPr kumimoji="1" lang="ja-JP" altLang="en-US" sz="1600" dirty="0" smtClean="0"/>
                        <a:t>施設の種類</a:t>
                      </a:r>
                      <a:endParaRPr kumimoji="1" lang="ja-JP" altLang="en-US" sz="1600" dirty="0"/>
                    </a:p>
                  </a:txBody>
                  <a:tcPr anchor="ctr"/>
                </a:tc>
                <a:tc>
                  <a:txBody>
                    <a:bodyPr/>
                    <a:lstStyle/>
                    <a:p>
                      <a:pPr algn="ctr"/>
                      <a:r>
                        <a:rPr kumimoji="1" lang="ja-JP" altLang="en-US" sz="1600" dirty="0" smtClean="0"/>
                        <a:t>内　訳</a:t>
                      </a:r>
                      <a:endParaRPr kumimoji="1" lang="ja-JP" altLang="en-US" sz="1600" dirty="0"/>
                    </a:p>
                  </a:txBody>
                  <a:tcPr anchor="ct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391886">
                <a:tc>
                  <a:txBody>
                    <a:bodyPr/>
                    <a:lstStyle/>
                    <a:p>
                      <a:pPr marL="72000">
                        <a:spcBef>
                          <a:spcPts val="600"/>
                        </a:spcBef>
                      </a:pPr>
                      <a:r>
                        <a:rPr lang="ja-JP" altLang="en-US" sz="1600" dirty="0" smtClean="0">
                          <a:solidFill>
                            <a:schemeClr val="tx1"/>
                          </a:solidFill>
                        </a:rPr>
                        <a:t>①社会福祉施設等</a:t>
                      </a:r>
                      <a:endParaRPr lang="ja-JP" altLang="en-US" sz="1600" dirty="0">
                        <a:solidFill>
                          <a:schemeClr val="tx1"/>
                        </a:solidFill>
                      </a:endParaRPr>
                    </a:p>
                  </a:txBody>
                  <a:tcPr/>
                </a:tc>
                <a:tc>
                  <a:txBody>
                    <a:bodyPr/>
                    <a:lstStyle/>
                    <a:p>
                      <a:pPr marL="72000">
                        <a:spcBef>
                          <a:spcPts val="600"/>
                        </a:spcBef>
                      </a:pPr>
                      <a:r>
                        <a:rPr lang="ja-JP" altLang="en-US" sz="1600" dirty="0" smtClean="0">
                          <a:solidFill>
                            <a:schemeClr val="tx1"/>
                          </a:solidFill>
                        </a:rPr>
                        <a:t>保育所、介護老人福祉施設等</a:t>
                      </a:r>
                      <a:endParaRPr lang="ja-JP" altLang="en-US" sz="1600" dirty="0">
                        <a:solidFill>
                          <a:schemeClr val="tx1"/>
                        </a:solidFill>
                      </a:endParaRPr>
                    </a:p>
                  </a:txBody>
                  <a:tcPr/>
                </a:tc>
                <a:tc>
                  <a:txBody>
                    <a:bodyPr/>
                    <a:lstStyle/>
                    <a:p>
                      <a:pPr marL="72000">
                        <a:spcBef>
                          <a:spcPts val="600"/>
                        </a:spcBef>
                      </a:pPr>
                      <a:r>
                        <a:rPr kumimoji="1" lang="ja-JP" altLang="en-US" sz="1600" b="1" dirty="0" smtClean="0">
                          <a:solidFill>
                            <a:schemeClr val="tx1"/>
                          </a:solidFill>
                        </a:rPr>
                        <a:t>感染防止対策の徹底</a:t>
                      </a:r>
                      <a:endParaRPr kumimoji="1" lang="en-US" altLang="ja-JP" sz="1600" b="1" dirty="0" smtClean="0">
                        <a:solidFill>
                          <a:schemeClr val="tx1"/>
                        </a:solidFill>
                      </a:endParaRPr>
                    </a:p>
                  </a:txBody>
                  <a:tcPr anchor="ctr"/>
                </a:tc>
                <a:extLst>
                  <a:ext uri="{0D108BD9-81ED-4DB2-BD59-A6C34878D82A}">
                    <a16:rowId xmlns:a16="http://schemas.microsoft.com/office/drawing/2014/main" val="3924918849"/>
                  </a:ext>
                </a:extLst>
              </a:tr>
              <a:tr h="899160">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②学校、大学、学習塾等</a:t>
                      </a:r>
                    </a:p>
                  </a:txBody>
                  <a:tcPr/>
                </a:tc>
                <a:tc>
                  <a:txBody>
                    <a:bodyPr/>
                    <a:lstStyle/>
                    <a:p>
                      <a:pPr marL="72000">
                        <a:spcBef>
                          <a:spcPts val="600"/>
                        </a:spcBef>
                      </a:pPr>
                      <a:r>
                        <a:rPr kumimoji="1" lang="ja-JP" altLang="en-US" sz="1600" spc="0" baseline="0" dirty="0" smtClean="0">
                          <a:solidFill>
                            <a:schemeClr val="tx1"/>
                          </a:solidFill>
                        </a:rPr>
                        <a:t>幼稚園、小学校、中学校、高等学校、特別支援学校、大学、専修学校、各種学校などの教育施設、自動車教習所、学習塾等</a:t>
                      </a:r>
                      <a:endParaRPr kumimoji="1" lang="en-US" altLang="ja-JP" sz="1600" spc="0" baseline="0" dirty="0" smtClean="0">
                        <a:solidFill>
                          <a:schemeClr val="tx1"/>
                        </a:solidFill>
                      </a:endParaRPr>
                    </a:p>
                    <a:p>
                      <a:pPr marL="72000">
                        <a:spcBef>
                          <a:spcPts val="600"/>
                        </a:spcBef>
                      </a:pPr>
                      <a:endParaRPr kumimoji="1" lang="en-US" altLang="ja-JP" sz="1600" spc="0" baseline="0" dirty="0" smtClean="0">
                        <a:solidFill>
                          <a:schemeClr val="tx1"/>
                        </a:solidFill>
                      </a:endParaRPr>
                    </a:p>
                  </a:txBody>
                  <a:tcPr/>
                </a:tc>
                <a:tc>
                  <a:txBody>
                    <a:bodyPr/>
                    <a:lstStyle/>
                    <a:p>
                      <a:r>
                        <a:rPr kumimoji="1" lang="ja-JP" altLang="en-US" sz="1600" b="1" dirty="0" smtClean="0">
                          <a:solidFill>
                            <a:schemeClr val="tx1"/>
                          </a:solidFill>
                        </a:rPr>
                        <a:t>・部活動の自粛</a:t>
                      </a:r>
                      <a:endParaRPr kumimoji="1" lang="en-US" altLang="ja-JP" sz="1600" b="1" dirty="0" smtClean="0">
                        <a:solidFill>
                          <a:schemeClr val="tx1"/>
                        </a:solidFill>
                      </a:endParaRPr>
                    </a:p>
                    <a:p>
                      <a:r>
                        <a:rPr kumimoji="1" lang="ja-JP" altLang="en-US" sz="1600" b="1" dirty="0" smtClean="0">
                          <a:solidFill>
                            <a:schemeClr val="tx1"/>
                          </a:solidFill>
                        </a:rPr>
                        <a:t>・オンラインの活用</a:t>
                      </a:r>
                      <a:endParaRPr kumimoji="1" lang="en-US" altLang="ja-JP" sz="1600" b="1" dirty="0" smtClean="0">
                        <a:solidFill>
                          <a:schemeClr val="tx1"/>
                        </a:solidFill>
                      </a:endParaRPr>
                    </a:p>
                  </a:txBody>
                  <a:tcPr anchor="ctr"/>
                </a:tc>
                <a:extLst>
                  <a:ext uri="{0D108BD9-81ED-4DB2-BD59-A6C34878D82A}">
                    <a16:rowId xmlns:a16="http://schemas.microsoft.com/office/drawing/2014/main" val="2071856547"/>
                  </a:ext>
                </a:extLst>
              </a:tr>
              <a:tr h="38753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③図書館</a:t>
                      </a:r>
                    </a:p>
                  </a:txBody>
                  <a:tcPr/>
                </a:tc>
                <a:tc>
                  <a:txBody>
                    <a:bodyPr/>
                    <a:lstStyle/>
                    <a:p>
                      <a:pPr marL="72000">
                        <a:spcBef>
                          <a:spcPts val="600"/>
                        </a:spcBef>
                      </a:pPr>
                      <a:r>
                        <a:rPr kumimoji="1" lang="ja-JP" altLang="en-US" sz="1600" spc="0" baseline="0" dirty="0" smtClean="0">
                          <a:solidFill>
                            <a:schemeClr val="tx1"/>
                          </a:solidFill>
                        </a:rPr>
                        <a:t>図書館</a:t>
                      </a:r>
                      <a:endParaRPr kumimoji="1" lang="en-US" altLang="ja-JP" sz="1600" spc="0" baseline="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spc="-140" baseline="0" dirty="0" smtClean="0"/>
                        <a:t>(</a:t>
                      </a:r>
                      <a:r>
                        <a:rPr kumimoji="1" lang="ja-JP" altLang="en-US" sz="1600" b="0" spc="-140" baseline="0" dirty="0" smtClean="0"/>
                        <a:t>法に基づかない協力依頼</a:t>
                      </a:r>
                      <a:r>
                        <a:rPr kumimoji="1" lang="en-US" altLang="ja-JP" sz="1600" b="0" spc="-140" baseline="0" dirty="0" smtClean="0"/>
                        <a:t>)</a:t>
                      </a:r>
                      <a:endParaRPr kumimoji="1" lang="en-US" altLang="ja-JP" sz="1600" b="1" dirty="0" smtClean="0">
                        <a:solidFill>
                          <a:schemeClr val="tx1"/>
                        </a:solidFill>
                      </a:endParaRPr>
                    </a:p>
                    <a:p>
                      <a:r>
                        <a:rPr kumimoji="1" lang="ja-JP" altLang="en-US" sz="1600" b="1" dirty="0" smtClean="0">
                          <a:solidFill>
                            <a:schemeClr val="tx1"/>
                          </a:solidFill>
                        </a:rPr>
                        <a:t>適切な入場整理</a:t>
                      </a:r>
                      <a:endParaRPr kumimoji="1" lang="en-US" altLang="ja-JP" sz="1600" b="1" dirty="0" smtClean="0">
                        <a:solidFill>
                          <a:schemeClr val="tx1"/>
                        </a:solidFill>
                      </a:endParaRPr>
                    </a:p>
                  </a:txBody>
                  <a:tcPr anchor="ctr"/>
                </a:tc>
                <a:extLst>
                  <a:ext uri="{0D108BD9-81ED-4DB2-BD59-A6C34878D82A}">
                    <a16:rowId xmlns:a16="http://schemas.microsoft.com/office/drawing/2014/main" val="88530463"/>
                  </a:ext>
                </a:extLst>
              </a:tr>
              <a:tr h="95576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④商業施設</a:t>
                      </a:r>
                      <a:endParaRPr kumimoji="1" lang="en-US" altLang="ja-JP" sz="160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（生活必需物資販売施設）</a:t>
                      </a:r>
                      <a:endParaRPr kumimoji="1" lang="en-US" altLang="ja-JP" sz="1600" dirty="0" smtClean="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生活必需物資の小売関係（</a:t>
                      </a:r>
                      <a:r>
                        <a:rPr kumimoji="1" lang="ja-JP" altLang="en-US" sz="1600" b="0" dirty="0" smtClean="0">
                          <a:solidFill>
                            <a:schemeClr val="tx1"/>
                          </a:solidFill>
                        </a:rPr>
                        <a:t>食品、医薬品、医療機器その他衛生用品、再生医療等製品、燃料等）の店舗</a:t>
                      </a:r>
                      <a:endParaRPr kumimoji="1" lang="en-US" altLang="ja-JP" sz="1600" b="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600" dirty="0" smtClean="0">
                        <a:solidFill>
                          <a:schemeClr val="tx1"/>
                        </a:solidFill>
                      </a:endParaRPr>
                    </a:p>
                  </a:txBody>
                  <a:tcPr/>
                </a:tc>
                <a:tc>
                  <a:txBody>
                    <a:bodyPr/>
                    <a:lstStyle/>
                    <a:p>
                      <a:r>
                        <a:rPr kumimoji="1" lang="ja-JP" altLang="en-US" sz="1600" b="1" dirty="0" smtClean="0"/>
                        <a:t>感染防止対策の徹底</a:t>
                      </a:r>
                      <a:endParaRPr kumimoji="1" lang="ja-JP" altLang="en-US" sz="1600" b="1" dirty="0"/>
                    </a:p>
                  </a:txBody>
                  <a:tcPr anchor="ctr"/>
                </a:tc>
                <a:extLst>
                  <a:ext uri="{0D108BD9-81ED-4DB2-BD59-A6C34878D82A}">
                    <a16:rowId xmlns:a16="http://schemas.microsoft.com/office/drawing/2014/main" val="3792895736"/>
                  </a:ext>
                </a:extLst>
              </a:tr>
              <a:tr h="943428">
                <a:tc>
                  <a:txBody>
                    <a:bodyPr/>
                    <a:lstStyle/>
                    <a:p>
                      <a:pPr marL="72000">
                        <a:spcBef>
                          <a:spcPts val="600"/>
                        </a:spcBef>
                      </a:pPr>
                      <a:r>
                        <a:rPr kumimoji="1" lang="ja-JP" altLang="en-US" sz="1600" b="0" dirty="0" smtClean="0">
                          <a:solidFill>
                            <a:schemeClr val="tx1"/>
                          </a:solidFill>
                        </a:rPr>
                        <a:t>⑤サービス業</a:t>
                      </a:r>
                      <a:endParaRPr kumimoji="1" lang="en-US" altLang="ja-JP" sz="1600" b="0" dirty="0" smtClean="0">
                        <a:solidFill>
                          <a:schemeClr val="tx1"/>
                        </a:solidFill>
                      </a:endParaRPr>
                    </a:p>
                    <a:p>
                      <a:pPr marL="72000">
                        <a:spcBef>
                          <a:spcPts val="600"/>
                        </a:spcBef>
                      </a:pPr>
                      <a:r>
                        <a:rPr kumimoji="1" lang="ja-JP" altLang="en-US" sz="1600" b="0" dirty="0" smtClean="0">
                          <a:solidFill>
                            <a:schemeClr val="tx1"/>
                          </a:solidFill>
                        </a:rPr>
                        <a:t>（生活必需サービスを提供する店舗）</a:t>
                      </a:r>
                      <a:endParaRPr kumimoji="1" lang="ja-JP" altLang="en-US" sz="1600" b="0" dirty="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生活必需サービス（理美容、銭湯、貸衣裳屋、不動産屋、質屋、獣医、クリーニング、冠婚葬祭、ごみ処理関係等）を営む店舗</a:t>
                      </a:r>
                      <a:endParaRPr kumimoji="1" lang="en-US" altLang="ja-JP" sz="1600" b="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600" b="0" dirty="0" smtClean="0">
                        <a:solidFill>
                          <a:schemeClr val="tx1"/>
                        </a:solidFill>
                      </a:endParaRPr>
                    </a:p>
                  </a:txBody>
                  <a:tcPr/>
                </a:tc>
                <a:tc>
                  <a:txBody>
                    <a:bodyPr/>
                    <a:lstStyle/>
                    <a:p>
                      <a:pPr marL="72000">
                        <a:lnSpc>
                          <a:spcPts val="1920"/>
                        </a:lnSpc>
                        <a:spcBef>
                          <a:spcPts val="0"/>
                        </a:spcBef>
                      </a:pPr>
                      <a:r>
                        <a:rPr kumimoji="1" lang="ja-JP" altLang="en-US" sz="1600" b="1" dirty="0" smtClean="0"/>
                        <a:t>・適切な入場整理</a:t>
                      </a:r>
                      <a:endParaRPr kumimoji="1" lang="en-US" altLang="ja-JP" sz="1600" b="1" dirty="0" smtClean="0"/>
                    </a:p>
                    <a:p>
                      <a:pPr marL="72000">
                        <a:lnSpc>
                          <a:spcPts val="1920"/>
                        </a:lnSpc>
                        <a:spcBef>
                          <a:spcPts val="0"/>
                        </a:spcBef>
                      </a:pPr>
                      <a:r>
                        <a:rPr kumimoji="1" lang="ja-JP" altLang="en-US" sz="1600" b="1" dirty="0" smtClean="0"/>
                        <a:t>・酒類提供・カラオケ設備の使用自粛</a:t>
                      </a:r>
                      <a:endParaRPr kumimoji="1" lang="en-US" altLang="ja-JP" sz="1600" b="1" dirty="0" smtClean="0"/>
                    </a:p>
                  </a:txBody>
                  <a:tcPr anchor="ctr"/>
                </a:tc>
                <a:extLst>
                  <a:ext uri="{0D108BD9-81ED-4DB2-BD59-A6C34878D82A}">
                    <a16:rowId xmlns:a16="http://schemas.microsoft.com/office/drawing/2014/main" val="823138778"/>
                  </a:ext>
                </a:extLst>
              </a:tr>
            </a:tbl>
          </a:graphicData>
        </a:graphic>
      </p:graphicFrame>
      <p:sp>
        <p:nvSpPr>
          <p:cNvPr id="11" name="角丸四角形 10"/>
          <p:cNvSpPr/>
          <p:nvPr/>
        </p:nvSpPr>
        <p:spPr>
          <a:xfrm>
            <a:off x="4104530" y="651489"/>
            <a:ext cx="3165470"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人出の抑制</a:t>
            </a:r>
            <a:endParaRPr kumimoji="1" lang="ja-JP" altLang="en-US" b="1" dirty="0"/>
          </a:p>
        </p:txBody>
      </p:sp>
      <p:sp>
        <p:nvSpPr>
          <p:cNvPr id="12" name="正方形/長方形 11"/>
          <p:cNvSpPr/>
          <p:nvPr/>
        </p:nvSpPr>
        <p:spPr>
          <a:xfrm>
            <a:off x="842754" y="1146770"/>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664644" y="689540"/>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67183" y="1514932"/>
            <a:ext cx="10152793" cy="461665"/>
          </a:xfrm>
          <a:prstGeom prst="rect">
            <a:avLst/>
          </a:prstGeom>
          <a:noFill/>
        </p:spPr>
        <p:txBody>
          <a:bodyPr wrap="square" rtlCol="0">
            <a:spAutoFit/>
          </a:bodyPr>
          <a:lstStyle/>
          <a:p>
            <a:r>
              <a:rPr lang="ja-JP" altLang="en-US" sz="2400" b="1" dirty="0" smtClean="0"/>
              <a:t>（１）休止要請をしない施設（政令第</a:t>
            </a:r>
            <a:r>
              <a:rPr lang="en-US" altLang="ja-JP" sz="2400" b="1" dirty="0" smtClean="0"/>
              <a:t>11</a:t>
            </a:r>
            <a:r>
              <a:rPr lang="ja-JP" altLang="en-US" sz="2400" b="1" dirty="0" smtClean="0"/>
              <a:t>条関連）</a:t>
            </a:r>
            <a:endParaRPr kumimoji="1" lang="ja-JP" altLang="en-US" sz="2000" b="1" dirty="0"/>
          </a:p>
        </p:txBody>
      </p:sp>
      <p:sp>
        <p:nvSpPr>
          <p:cNvPr id="15"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464457" y="6128475"/>
            <a:ext cx="11292114" cy="646331"/>
          </a:xfrm>
          <a:prstGeom prst="rect">
            <a:avLst/>
          </a:prstGeom>
          <a:noFill/>
        </p:spPr>
        <p:txBody>
          <a:bodyPr wrap="square" rtlCol="0">
            <a:spAutoFit/>
          </a:bodyPr>
          <a:lstStyle/>
          <a:p>
            <a:r>
              <a:rPr lang="en-US" altLang="ja-JP" b="1" dirty="0" smtClean="0"/>
              <a:t>※</a:t>
            </a:r>
            <a:r>
              <a:rPr lang="ja-JP" altLang="en-US" b="1" dirty="0" smtClean="0"/>
              <a:t>　上記以外に、医療施設、住宅・宿泊施設、交通機関、工場、金融機関・官公署等も休止要請の対象外</a:t>
            </a:r>
            <a:endParaRPr lang="en-US" altLang="ja-JP" b="1" dirty="0" smtClean="0"/>
          </a:p>
          <a:p>
            <a:r>
              <a:rPr kumimoji="1" lang="ja-JP" altLang="en-US" b="1" dirty="0"/>
              <a:t>　</a:t>
            </a:r>
            <a:r>
              <a:rPr kumimoji="1" lang="ja-JP" altLang="en-US" b="1" dirty="0" smtClean="0"/>
              <a:t>　（感染防止対策の徹底（業種別ガイドラインの遵守の徹底）を要請）</a:t>
            </a:r>
            <a:endParaRPr kumimoji="1" lang="ja-JP" altLang="en-US" b="1" dirty="0"/>
          </a:p>
        </p:txBody>
      </p:sp>
      <p:sp>
        <p:nvSpPr>
          <p:cNvPr id="18" name="テキスト ボックス 17"/>
          <p:cNvSpPr txBox="1"/>
          <p:nvPr/>
        </p:nvSpPr>
        <p:spPr>
          <a:xfrm>
            <a:off x="267183" y="152581"/>
            <a:ext cx="7193160"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426695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216174960"/>
              </p:ext>
            </p:extLst>
          </p:nvPr>
        </p:nvGraphicFramePr>
        <p:xfrm>
          <a:off x="535425" y="1493302"/>
          <a:ext cx="11505471" cy="5102065"/>
        </p:xfrm>
        <a:graphic>
          <a:graphicData uri="http://schemas.openxmlformats.org/drawingml/2006/table">
            <a:tbl>
              <a:tblPr firstRow="1" bandRow="1">
                <a:tableStyleId>{5C22544A-7EE6-4342-B048-85BDC9FD1C3A}</a:tableStyleId>
              </a:tblPr>
              <a:tblGrid>
                <a:gridCol w="2570632">
                  <a:extLst>
                    <a:ext uri="{9D8B030D-6E8A-4147-A177-3AD203B41FA5}">
                      <a16:colId xmlns:a16="http://schemas.microsoft.com/office/drawing/2014/main" val="4145441939"/>
                    </a:ext>
                  </a:extLst>
                </a:gridCol>
                <a:gridCol w="5341257">
                  <a:extLst>
                    <a:ext uri="{9D8B030D-6E8A-4147-A177-3AD203B41FA5}">
                      <a16:colId xmlns:a16="http://schemas.microsoft.com/office/drawing/2014/main" val="1129165588"/>
                    </a:ext>
                  </a:extLst>
                </a:gridCol>
                <a:gridCol w="1596572">
                  <a:extLst>
                    <a:ext uri="{9D8B030D-6E8A-4147-A177-3AD203B41FA5}">
                      <a16:colId xmlns:a16="http://schemas.microsoft.com/office/drawing/2014/main" val="2135128828"/>
                    </a:ext>
                  </a:extLst>
                </a:gridCol>
                <a:gridCol w="1997010">
                  <a:extLst>
                    <a:ext uri="{9D8B030D-6E8A-4147-A177-3AD203B41FA5}">
                      <a16:colId xmlns:a16="http://schemas.microsoft.com/office/drawing/2014/main" val="3690328305"/>
                    </a:ext>
                  </a:extLst>
                </a:gridCol>
              </a:tblGrid>
              <a:tr h="360782">
                <a:tc rowSpan="2">
                  <a:txBody>
                    <a:bodyPr/>
                    <a:lstStyle/>
                    <a:p>
                      <a:pPr algn="ctr"/>
                      <a:r>
                        <a:rPr kumimoji="1" lang="ja-JP" altLang="en-US" sz="1600" dirty="0" smtClean="0"/>
                        <a:t>施設の種類</a:t>
                      </a:r>
                      <a:endParaRPr kumimoji="1" lang="ja-JP" altLang="en-US" sz="1600" dirty="0"/>
                    </a:p>
                  </a:txBody>
                  <a:tcPr anchor="ctr"/>
                </a:tc>
                <a:tc rowSpan="2">
                  <a:txBody>
                    <a:bodyPr/>
                    <a:lstStyle/>
                    <a:p>
                      <a:pPr algn="ctr"/>
                      <a:r>
                        <a:rPr kumimoji="1" lang="ja-JP" altLang="en-US" sz="1600" dirty="0" smtClean="0"/>
                        <a:t>内　訳</a:t>
                      </a:r>
                      <a:endParaRPr kumimoji="1" lang="ja-JP" altLang="en-US" sz="1600" dirty="0"/>
                    </a:p>
                  </a:txBody>
                  <a:tcPr anchor="ctr"/>
                </a:tc>
                <a:tc gridSpan="2">
                  <a:txBody>
                    <a:bodyPr/>
                    <a:lstStyle/>
                    <a:p>
                      <a:pPr algn="ctr"/>
                      <a:r>
                        <a:rPr kumimoji="1" lang="ja-JP" altLang="en-US" sz="1600" dirty="0" smtClean="0"/>
                        <a:t>要請内容</a:t>
                      </a:r>
                      <a:endParaRPr kumimoji="1" lang="ja-JP" altLang="en-US" sz="1600" dirty="0"/>
                    </a:p>
                  </a:txBody>
                  <a:tcP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extLst>
                  <a:ext uri="{0D108BD9-81ED-4DB2-BD59-A6C34878D82A}">
                    <a16:rowId xmlns:a16="http://schemas.microsoft.com/office/drawing/2014/main" val="3155963503"/>
                  </a:ext>
                </a:extLst>
              </a:tr>
              <a:tr h="38137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600" b="1" spc="-100" baseline="0" dirty="0" smtClean="0">
                          <a:solidFill>
                            <a:schemeClr val="bg1"/>
                          </a:solidFill>
                        </a:rPr>
                        <a:t>1000</a:t>
                      </a:r>
                      <a:r>
                        <a:rPr kumimoji="1" lang="ja-JP" altLang="en-US" sz="1600" b="1" spc="-100" baseline="0" dirty="0" smtClean="0">
                          <a:solidFill>
                            <a:schemeClr val="bg1"/>
                          </a:solidFill>
                        </a:rPr>
                        <a:t>㎡超</a:t>
                      </a:r>
                      <a:endParaRPr kumimoji="1" lang="ja-JP" altLang="en-US" sz="1600" b="1" spc="-100" baseline="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600" b="1" dirty="0" smtClean="0">
                          <a:solidFill>
                            <a:schemeClr val="bg1"/>
                          </a:solidFill>
                        </a:rPr>
                        <a:t>1000</a:t>
                      </a:r>
                      <a:r>
                        <a:rPr kumimoji="1" lang="ja-JP" altLang="en-US" sz="1600" b="1" dirty="0" smtClean="0">
                          <a:solidFill>
                            <a:schemeClr val="bg1"/>
                          </a:solidFill>
                        </a:rPr>
                        <a:t>㎡以下</a:t>
                      </a:r>
                      <a:endParaRPr kumimoji="1" lang="ja-JP" altLang="en-US" sz="1600" b="1"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276826636"/>
                  </a:ext>
                </a:extLst>
              </a:tr>
              <a:tr h="391887">
                <a:tc>
                  <a:txBody>
                    <a:bodyPr/>
                    <a:lstStyle/>
                    <a:p>
                      <a:pPr marL="72000">
                        <a:spcBef>
                          <a:spcPts val="600"/>
                        </a:spcBef>
                      </a:pPr>
                      <a:r>
                        <a:rPr lang="ja-JP" altLang="en-US" sz="1600" dirty="0" smtClean="0">
                          <a:solidFill>
                            <a:schemeClr val="tx1"/>
                          </a:solidFill>
                        </a:rPr>
                        <a:t>①映画館等</a:t>
                      </a:r>
                      <a:endParaRPr lang="ja-JP" altLang="en-US" sz="1600" dirty="0">
                        <a:solidFill>
                          <a:schemeClr val="tx1"/>
                        </a:solidFill>
                      </a:endParaRPr>
                    </a:p>
                  </a:txBody>
                  <a:tcPr/>
                </a:tc>
                <a:tc>
                  <a:txBody>
                    <a:bodyPr/>
                    <a:lstStyle/>
                    <a:p>
                      <a:pPr marL="72000">
                        <a:spcBef>
                          <a:spcPts val="600"/>
                        </a:spcBef>
                      </a:pPr>
                      <a:r>
                        <a:rPr lang="ja-JP" altLang="en-US" sz="1600" dirty="0" smtClean="0">
                          <a:solidFill>
                            <a:schemeClr val="tx1"/>
                          </a:solidFill>
                        </a:rPr>
                        <a:t>映画館、プラネタリウム</a:t>
                      </a:r>
                      <a:endParaRPr lang="en-US" altLang="ja-JP" sz="1600" dirty="0" smtClean="0">
                        <a:solidFill>
                          <a:schemeClr val="tx1"/>
                        </a:solidFill>
                      </a:endParaRPr>
                    </a:p>
                  </a:txBody>
                  <a:tcPr/>
                </a:tc>
                <a:tc rowSpan="2">
                  <a:txBody>
                    <a:bodyPr/>
                    <a:lstStyle/>
                    <a:p>
                      <a:pPr marL="72000" algn="l">
                        <a:spcBef>
                          <a:spcPts val="600"/>
                        </a:spcBef>
                      </a:pPr>
                      <a:r>
                        <a:rPr kumimoji="1" lang="ja-JP" altLang="en-US" sz="1600" b="1" dirty="0" smtClean="0">
                          <a:solidFill>
                            <a:schemeClr val="tx1"/>
                          </a:solidFill>
                          <a:latin typeface="+mn-ea"/>
                          <a:ea typeface="+mn-ea"/>
                        </a:rPr>
                        <a:t>休止</a:t>
                      </a:r>
                      <a:endParaRPr kumimoji="1" lang="en-US" altLang="ja-JP" sz="1600" b="1" dirty="0" smtClean="0">
                        <a:solidFill>
                          <a:schemeClr val="tx1"/>
                        </a:solidFill>
                        <a:latin typeface="+mn-ea"/>
                        <a:ea typeface="+mn-ea"/>
                      </a:endParaRPr>
                    </a:p>
                  </a:txBody>
                  <a:tcPr anchor="ctr">
                    <a:lnT w="38100" cap="flat" cmpd="sng" algn="ctr">
                      <a:solidFill>
                        <a:schemeClr val="bg1"/>
                      </a:solidFill>
                      <a:prstDash val="solid"/>
                      <a:round/>
                      <a:headEnd type="none" w="med" len="med"/>
                      <a:tailEnd type="none" w="med" len="med"/>
                    </a:lnT>
                  </a:tcPr>
                </a:tc>
                <a:tc rowSpan="7">
                  <a:txBody>
                    <a:bodyPr/>
                    <a:lstStyle/>
                    <a:p>
                      <a:r>
                        <a:rPr kumimoji="1" lang="en-US" altLang="ja-JP" sz="1600" b="0" spc="-140" baseline="0" dirty="0" smtClean="0"/>
                        <a:t>(</a:t>
                      </a:r>
                      <a:r>
                        <a:rPr kumimoji="1" lang="ja-JP" altLang="en-US" sz="1600" b="0" spc="-140" baseline="0" dirty="0" smtClean="0"/>
                        <a:t>法に基づかない協力依頼</a:t>
                      </a:r>
                      <a:r>
                        <a:rPr kumimoji="1" lang="en-US" altLang="ja-JP" sz="1600" b="0" spc="-140" baseline="0" dirty="0" smtClean="0"/>
                        <a:t>)</a:t>
                      </a:r>
                    </a:p>
                    <a:p>
                      <a:r>
                        <a:rPr kumimoji="1" lang="ja-JP" altLang="en-US" sz="1600" b="1" dirty="0" smtClean="0"/>
                        <a:t>・適切な入場整理</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・酒類提供・カラオケ設備の使用自粛</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・営業時間短縮</a:t>
                      </a:r>
                      <a:r>
                        <a:rPr kumimoji="1" lang="en-US" altLang="ja-JP" sz="1600" b="1" dirty="0" smtClean="0"/>
                        <a:t>(20</a:t>
                      </a:r>
                      <a:r>
                        <a:rPr kumimoji="1" lang="ja-JP" altLang="en-US" sz="1600" b="1" dirty="0" smtClean="0"/>
                        <a:t>時まで</a:t>
                      </a:r>
                      <a:r>
                        <a:rPr kumimoji="1" lang="en-US" altLang="ja-JP" sz="1600" b="1"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・その他、飲食店と同様の協力依頼</a:t>
                      </a:r>
                      <a:endParaRPr kumimoji="1" lang="en-US" altLang="ja-JP" sz="1600" b="1" dirty="0" smtClean="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53823462"/>
                  </a:ext>
                </a:extLst>
              </a:tr>
              <a:tr h="87059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②商業施設</a:t>
                      </a:r>
                    </a:p>
                  </a:txBody>
                  <a:tcPr/>
                </a:tc>
                <a:tc>
                  <a:txBody>
                    <a:bodyPr/>
                    <a:lstStyle/>
                    <a:p>
                      <a:pPr marL="72000">
                        <a:spcBef>
                          <a:spcPts val="0"/>
                        </a:spcBef>
                      </a:pPr>
                      <a:r>
                        <a:rPr kumimoji="1" lang="ja-JP" altLang="en-US" sz="1600" dirty="0" smtClean="0">
                          <a:solidFill>
                            <a:schemeClr val="tx1"/>
                          </a:solidFill>
                        </a:rPr>
                        <a:t>大規模小売店、百貨店、ショッピングセンター（地下街を含む）等</a:t>
                      </a:r>
                      <a:r>
                        <a:rPr kumimoji="1" lang="ja-JP" altLang="en-US" sz="1600" b="0" dirty="0" smtClean="0">
                          <a:solidFill>
                            <a:schemeClr val="tx1"/>
                          </a:solidFill>
                        </a:rPr>
                        <a:t>（生活必需物資の小売関係及び生活必需サービスを営む店舗を除く）</a:t>
                      </a:r>
                      <a:endParaRPr kumimoji="1" lang="en-US" altLang="ja-JP" sz="1600" b="0" dirty="0" smtClean="0">
                        <a:solidFill>
                          <a:schemeClr val="tx1"/>
                        </a:solidFill>
                      </a:endParaRPr>
                    </a:p>
                  </a:txBody>
                  <a:tcPr/>
                </a:tc>
                <a:tc vMerge="1">
                  <a:txBody>
                    <a:bodyPr/>
                    <a:lstStyle/>
                    <a:p>
                      <a:pPr algn="l"/>
                      <a:endParaRPr kumimoji="1" lang="ja-JP" altLang="en-US" sz="1600" b="1" dirty="0">
                        <a:solidFill>
                          <a:schemeClr val="tx1"/>
                        </a:solidFill>
                        <a:latin typeface="+mn-ea"/>
                        <a:ea typeface="+mn-ea"/>
                      </a:endParaRPr>
                    </a:p>
                  </a:txBody>
                  <a:tcPr anchor="ctr"/>
                </a:tc>
                <a:tc vMerge="1">
                  <a:txBody>
                    <a:bodyPr/>
                    <a:lstStyle/>
                    <a:p>
                      <a:pPr algn="l"/>
                      <a:endParaRPr kumimoji="1" lang="ja-JP" altLang="en-US" sz="1600" b="1" dirty="0">
                        <a:solidFill>
                          <a:schemeClr val="tx1"/>
                        </a:solidFill>
                        <a:latin typeface="+mn-ea"/>
                        <a:ea typeface="+mn-ea"/>
                      </a:endParaRPr>
                    </a:p>
                  </a:txBody>
                  <a:tcPr anchor="ctr"/>
                </a:tc>
                <a:extLst>
                  <a:ext uri="{0D108BD9-81ED-4DB2-BD59-A6C34878D82A}">
                    <a16:rowId xmlns:a16="http://schemas.microsoft.com/office/drawing/2014/main" val="25785257"/>
                  </a:ext>
                </a:extLst>
              </a:tr>
              <a:tr h="769621">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③運動・遊技施設</a:t>
                      </a:r>
                    </a:p>
                  </a:txBody>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体育館、スケート場、水泳場、屋内テニス場、柔剣道場</a:t>
                      </a:r>
                      <a:endParaRPr kumimoji="1" lang="en-US" altLang="ja-JP" sz="1600" dirty="0" smtClean="0">
                        <a:solidFill>
                          <a:schemeClr val="tx1"/>
                        </a:solidFill>
                      </a:endParaRPr>
                    </a:p>
                  </a:txBody>
                  <a:tcPr/>
                </a:tc>
                <a:tc>
                  <a:txBody>
                    <a:bodyPr/>
                    <a:lstStyle/>
                    <a:p>
                      <a:r>
                        <a:rPr kumimoji="1" lang="ja-JP" altLang="en-US" sz="1600" b="1" dirty="0" smtClean="0"/>
                        <a:t>原則休止</a:t>
                      </a:r>
                      <a:endParaRPr kumimoji="1" lang="en-US" altLang="ja-JP" sz="1600" b="1" dirty="0" smtClean="0"/>
                    </a:p>
                    <a:p>
                      <a:r>
                        <a:rPr kumimoji="1" lang="en-US" altLang="ja-JP" sz="1600" b="1" dirty="0" smtClean="0"/>
                        <a:t>(</a:t>
                      </a:r>
                      <a:r>
                        <a:rPr kumimoji="1" lang="ja-JP" altLang="en-US" sz="1600" b="1" dirty="0" smtClean="0"/>
                        <a:t>全国大会等は無観客化</a:t>
                      </a:r>
                      <a:r>
                        <a:rPr kumimoji="1" lang="en-US" altLang="ja-JP" sz="1600" b="1" dirty="0" smtClean="0"/>
                        <a:t>)</a:t>
                      </a:r>
                      <a:endParaRPr kumimoji="1" lang="ja-JP" altLang="en-US" sz="1600" b="1" dirty="0"/>
                    </a:p>
                  </a:txBody>
                  <a:tcPr anchor="ctr"/>
                </a:tc>
                <a:tc vMerge="1">
                  <a:txBody>
                    <a:bodyPr/>
                    <a:lstStyle/>
                    <a:p>
                      <a:endParaRPr kumimoji="1" lang="ja-JP" altLang="en-US" sz="1600" b="1" dirty="0"/>
                    </a:p>
                  </a:txBody>
                  <a:tcPr anchor="ctr"/>
                </a:tc>
                <a:extLst>
                  <a:ext uri="{0D108BD9-81ED-4DB2-BD59-A6C34878D82A}">
                    <a16:rowId xmlns:a16="http://schemas.microsoft.com/office/drawing/2014/main" val="650885753"/>
                  </a:ext>
                </a:extLst>
              </a:tr>
              <a:tr h="504835">
                <a:tc vMerge="1">
                  <a:txBody>
                    <a:bodyPr/>
                    <a:lstStyle/>
                    <a:p>
                      <a:endParaRPr kumimoji="1" lang="ja-JP" altLang="en-US"/>
                    </a:p>
                  </a:txBody>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ボウリング場、スポーツジム、ホットヨガ、ヨガスタジオ、マージャン店、パチンコ店、ゲームセンター　等</a:t>
                      </a:r>
                      <a:endParaRPr kumimoji="1" lang="en-US" altLang="ja-JP" sz="1600" dirty="0" smtClean="0">
                        <a:solidFill>
                          <a:schemeClr val="tx1"/>
                        </a:solidFill>
                      </a:endParaRPr>
                    </a:p>
                  </a:txBody>
                  <a:tcPr/>
                </a:tc>
                <a:tc rowSpan="4">
                  <a:txBody>
                    <a:bodyPr/>
                    <a:lstStyle/>
                    <a:p>
                      <a:r>
                        <a:rPr kumimoji="1" lang="ja-JP" altLang="en-US" sz="1600" b="1" dirty="0" smtClean="0"/>
                        <a:t>休止</a:t>
                      </a:r>
                      <a:endParaRPr kumimoji="1" lang="ja-JP" altLang="en-US" sz="1600" b="1" dirty="0"/>
                    </a:p>
                  </a:txBody>
                  <a:tcPr anchor="ctr"/>
                </a:tc>
                <a:tc vMerge="1">
                  <a:txBody>
                    <a:bodyPr/>
                    <a:lstStyle/>
                    <a:p>
                      <a:endParaRPr kumimoji="1" lang="ja-JP" altLang="en-US" sz="1600" b="1" dirty="0"/>
                    </a:p>
                  </a:txBody>
                  <a:tcPr anchor="ctr"/>
                </a:tc>
                <a:extLst>
                  <a:ext uri="{0D108BD9-81ED-4DB2-BD59-A6C34878D82A}">
                    <a16:rowId xmlns:a16="http://schemas.microsoft.com/office/drawing/2014/main" val="2486192189"/>
                  </a:ext>
                </a:extLst>
              </a:tr>
              <a:tr h="67561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④遊興施設</a:t>
                      </a:r>
                    </a:p>
                  </a:txBody>
                  <a:tcPr/>
                </a:tc>
                <a:tc>
                  <a:txBody>
                    <a:bodyPr/>
                    <a:lstStyle/>
                    <a:p>
                      <a:pPr marL="7200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個室ビデオ店、個室付浴場業に係る公衆浴場、射的場、勝馬投票券発売所、場外車券売場　等</a:t>
                      </a:r>
                      <a:endParaRPr kumimoji="1" lang="en-US" altLang="ja-JP" sz="1600" dirty="0" smtClean="0">
                        <a:solidFill>
                          <a:schemeClr val="tx1"/>
                        </a:solidFill>
                      </a:endParaRPr>
                    </a:p>
                  </a:txBody>
                  <a:tcPr/>
                </a:tc>
                <a:tc vMerge="1">
                  <a:txBody>
                    <a:bodyPr/>
                    <a:lstStyle/>
                    <a:p>
                      <a:endParaRPr kumimoji="1" lang="ja-JP" altLang="en-US" sz="1600" b="1" dirty="0"/>
                    </a:p>
                  </a:txBody>
                  <a:tcPr anchor="ctr"/>
                </a:tc>
                <a:tc vMerge="1">
                  <a:txBody>
                    <a:bodyPr/>
                    <a:lstStyle/>
                    <a:p>
                      <a:endParaRPr kumimoji="1" lang="en-US" altLang="ja-JP" sz="1600" b="1" spc="-140" baseline="0" dirty="0" smtClean="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0217726"/>
                  </a:ext>
                </a:extLst>
              </a:tr>
              <a:tr h="34919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⑤博物館等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博物館、美術館　等</a:t>
                      </a:r>
                      <a:endParaRPr kumimoji="1" lang="en-US" altLang="ja-JP" sz="1600" dirty="0" smtClean="0">
                        <a:solidFill>
                          <a:schemeClr val="tx1"/>
                        </a:solidFill>
                      </a:endParaRPr>
                    </a:p>
                  </a:txBody>
                  <a:tcPr/>
                </a:tc>
                <a:tc vMerge="1">
                  <a:txBody>
                    <a:bodyPr/>
                    <a:lstStyle/>
                    <a:p>
                      <a:endParaRPr kumimoji="1" lang="ja-JP" altLang="en-US" sz="1600" b="1" dirty="0"/>
                    </a:p>
                  </a:txBody>
                  <a:tcPr anchor="ctr"/>
                </a:tc>
                <a:tc vMerge="1">
                  <a:txBody>
                    <a:bodyPr/>
                    <a:lstStyle/>
                    <a:p>
                      <a:endParaRPr kumimoji="1" lang="ja-JP" altLang="en-US" sz="1600" b="1" dirty="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01362868"/>
                  </a:ext>
                </a:extLst>
              </a:tr>
              <a:tr h="67561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⑥サービス業</a:t>
                      </a:r>
                      <a:endParaRPr kumimoji="1" lang="en-US" altLang="ja-JP" sz="1600" b="0" dirty="0" smtClean="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スーパー銭湯、ネイルサロン、エステサロン、リラクゼーション　等</a:t>
                      </a:r>
                      <a:endParaRPr kumimoji="1" lang="en-US" altLang="ja-JP" sz="1600" b="0" dirty="0" smtClean="0">
                        <a:solidFill>
                          <a:schemeClr val="tx1"/>
                        </a:solidFill>
                      </a:endParaRPr>
                    </a:p>
                  </a:txBody>
                  <a:tcPr/>
                </a:tc>
                <a:tc vMerge="1">
                  <a:txBody>
                    <a:bodyPr/>
                    <a:lstStyle/>
                    <a:p>
                      <a:endParaRPr kumimoji="1" lang="en-US" altLang="ja-JP" sz="1600" b="1" dirty="0" smtClean="0"/>
                    </a:p>
                  </a:txBody>
                  <a:tcPr anchor="ctr"/>
                </a:tc>
                <a:tc vMerge="1">
                  <a:txBody>
                    <a:bodyPr/>
                    <a:lstStyle/>
                    <a:p>
                      <a:endParaRPr kumimoji="1" lang="ja-JP" altLang="en-US" sz="1600" b="1" dirty="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07362445"/>
                  </a:ext>
                </a:extLst>
              </a:tr>
            </a:tbl>
          </a:graphicData>
        </a:graphic>
      </p:graphicFrame>
      <p:sp>
        <p:nvSpPr>
          <p:cNvPr id="6" name="テキスト ボックス 5"/>
          <p:cNvSpPr txBox="1"/>
          <p:nvPr/>
        </p:nvSpPr>
        <p:spPr>
          <a:xfrm>
            <a:off x="249655" y="158028"/>
            <a:ext cx="5294802"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7" name="角丸四角形 6"/>
          <p:cNvSpPr/>
          <p:nvPr/>
        </p:nvSpPr>
        <p:spPr>
          <a:xfrm>
            <a:off x="7978591" y="603026"/>
            <a:ext cx="2717184"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人出の抑制</a:t>
            </a:r>
            <a:endParaRPr kumimoji="1" lang="ja-JP" altLang="en-US" b="1" dirty="0"/>
          </a:p>
        </p:txBody>
      </p:sp>
      <p:sp>
        <p:nvSpPr>
          <p:cNvPr id="8" name="正方形/長方形 7"/>
          <p:cNvSpPr/>
          <p:nvPr/>
        </p:nvSpPr>
        <p:spPr>
          <a:xfrm>
            <a:off x="3460107" y="653888"/>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9" name="テキスト ボックス 8"/>
          <p:cNvSpPr txBox="1"/>
          <p:nvPr/>
        </p:nvSpPr>
        <p:spPr>
          <a:xfrm>
            <a:off x="602292" y="613705"/>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0" name="テキスト ボックス 9"/>
          <p:cNvSpPr txBox="1"/>
          <p:nvPr/>
        </p:nvSpPr>
        <p:spPr>
          <a:xfrm>
            <a:off x="457147" y="1072277"/>
            <a:ext cx="9688337" cy="461665"/>
          </a:xfrm>
          <a:prstGeom prst="rect">
            <a:avLst/>
          </a:prstGeom>
          <a:noFill/>
        </p:spPr>
        <p:txBody>
          <a:bodyPr wrap="square" rtlCol="0">
            <a:spAutoFit/>
          </a:bodyPr>
          <a:lstStyle/>
          <a:p>
            <a:r>
              <a:rPr lang="ja-JP" altLang="en-US" sz="2400" b="1" dirty="0" smtClean="0"/>
              <a:t>（２）休止を要請する施設（床面積</a:t>
            </a:r>
            <a:r>
              <a:rPr lang="en-US" altLang="ja-JP" sz="2400" b="1" dirty="0" smtClean="0"/>
              <a:t>1000</a:t>
            </a:r>
            <a:r>
              <a:rPr lang="ja-JP" altLang="en-US" sz="2400" b="1" dirty="0" smtClean="0"/>
              <a:t>㎡超の施設）</a:t>
            </a:r>
            <a:endParaRPr kumimoji="1" lang="ja-JP" altLang="en-US" sz="2400" b="1" dirty="0"/>
          </a:p>
        </p:txBody>
      </p:sp>
      <p:sp>
        <p:nvSpPr>
          <p:cNvPr id="14"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1181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40456904"/>
              </p:ext>
            </p:extLst>
          </p:nvPr>
        </p:nvGraphicFramePr>
        <p:xfrm>
          <a:off x="412353" y="1219229"/>
          <a:ext cx="11537401" cy="5593021"/>
        </p:xfrm>
        <a:graphic>
          <a:graphicData uri="http://schemas.openxmlformats.org/drawingml/2006/table">
            <a:tbl>
              <a:tblPr firstRow="1" bandRow="1">
                <a:tableStyleId>{5C22544A-7EE6-4342-B048-85BDC9FD1C3A}</a:tableStyleId>
              </a:tblPr>
              <a:tblGrid>
                <a:gridCol w="1895418">
                  <a:extLst>
                    <a:ext uri="{9D8B030D-6E8A-4147-A177-3AD203B41FA5}">
                      <a16:colId xmlns:a16="http://schemas.microsoft.com/office/drawing/2014/main" val="4145441939"/>
                    </a:ext>
                  </a:extLst>
                </a:gridCol>
                <a:gridCol w="4659086">
                  <a:extLst>
                    <a:ext uri="{9D8B030D-6E8A-4147-A177-3AD203B41FA5}">
                      <a16:colId xmlns:a16="http://schemas.microsoft.com/office/drawing/2014/main" val="1129165588"/>
                    </a:ext>
                  </a:extLst>
                </a:gridCol>
                <a:gridCol w="4982897">
                  <a:extLst>
                    <a:ext uri="{9D8B030D-6E8A-4147-A177-3AD203B41FA5}">
                      <a16:colId xmlns:a16="http://schemas.microsoft.com/office/drawing/2014/main" val="2135128828"/>
                    </a:ext>
                  </a:extLst>
                </a:gridCol>
              </a:tblGrid>
              <a:tr h="324753">
                <a:tc>
                  <a:txBody>
                    <a:bodyPr/>
                    <a:lstStyle/>
                    <a:p>
                      <a:pPr algn="ctr"/>
                      <a:r>
                        <a:rPr kumimoji="1" lang="ja-JP" altLang="en-US" sz="1600" dirty="0" smtClean="0"/>
                        <a:t>施設の種類</a:t>
                      </a:r>
                      <a:endParaRPr kumimoji="1" lang="ja-JP" altLang="en-US" sz="1600" dirty="0"/>
                    </a:p>
                  </a:txBody>
                  <a:tcPr anchor="ctr"/>
                </a:tc>
                <a:tc>
                  <a:txBody>
                    <a:bodyPr/>
                    <a:lstStyle/>
                    <a:p>
                      <a:pPr algn="ctr"/>
                      <a:r>
                        <a:rPr kumimoji="1" lang="ja-JP" altLang="en-US" sz="1600" dirty="0" smtClean="0"/>
                        <a:t>内　訳</a:t>
                      </a:r>
                      <a:endParaRPr kumimoji="1" lang="ja-JP" altLang="en-US" sz="1600" dirty="0"/>
                    </a:p>
                  </a:txBody>
                  <a:tcPr anchor="ct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36504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①劇場等</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劇場、観覧場、演芸場</a:t>
                      </a:r>
                      <a:endParaRPr kumimoji="1" lang="en-US" altLang="ja-JP" sz="1600" dirty="0" smtClean="0">
                        <a:solidFill>
                          <a:schemeClr val="tx1"/>
                        </a:solidFill>
                      </a:endParaRPr>
                    </a:p>
                  </a:txBody>
                  <a:tcPr/>
                </a:tc>
                <a:tc rowSpan="5">
                  <a:txBody>
                    <a:bodyPr/>
                    <a:lstStyle/>
                    <a:p>
                      <a:pPr marL="72000">
                        <a:spcBef>
                          <a:spcPts val="600"/>
                        </a:spcBef>
                      </a:pPr>
                      <a:r>
                        <a:rPr kumimoji="1" lang="ja-JP" altLang="en-US" sz="1600" b="1" dirty="0" smtClean="0">
                          <a:solidFill>
                            <a:schemeClr val="tx1"/>
                          </a:solidFill>
                        </a:rPr>
                        <a:t>無観客開催</a:t>
                      </a:r>
                      <a:endParaRPr kumimoji="1" lang="en-US" altLang="ja-JP" sz="1600" b="1" dirty="0" smtClean="0">
                        <a:solidFill>
                          <a:schemeClr val="tx1"/>
                        </a:solidFill>
                      </a:endParaRPr>
                    </a:p>
                    <a:p>
                      <a:pPr marL="72000">
                        <a:spcBef>
                          <a:spcPts val="600"/>
                        </a:spcBef>
                      </a:pPr>
                      <a:r>
                        <a:rPr kumimoji="1" lang="ja-JP" altLang="en-US" sz="1600" b="1" dirty="0" smtClean="0">
                          <a:solidFill>
                            <a:schemeClr val="tx1"/>
                          </a:solidFill>
                        </a:rPr>
                        <a:t>（社会生活の維持に必要なものを除く）</a:t>
                      </a:r>
                      <a:endParaRPr kumimoji="1" lang="en-US" altLang="ja-JP" sz="1600" b="1" dirty="0" smtClean="0">
                        <a:solidFill>
                          <a:schemeClr val="tx1"/>
                        </a:solidFill>
                      </a:endParaRPr>
                    </a:p>
                  </a:txBody>
                  <a:tcPr anchor="ctr"/>
                </a:tc>
                <a:extLst>
                  <a:ext uri="{0D108BD9-81ED-4DB2-BD59-A6C34878D82A}">
                    <a16:rowId xmlns:a16="http://schemas.microsoft.com/office/drawing/2014/main" val="2931348977"/>
                  </a:ext>
                </a:extLst>
              </a:tr>
              <a:tr h="36504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②遊興施設</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ライブハウス</a:t>
                      </a:r>
                      <a:endParaRPr kumimoji="1" lang="en-US" altLang="ja-JP" sz="1600" dirty="0" smtClean="0">
                        <a:solidFill>
                          <a:schemeClr val="tx1"/>
                        </a:solidFill>
                      </a:endParaRPr>
                    </a:p>
                  </a:txBody>
                  <a:tcPr/>
                </a:tc>
                <a:tc vMerge="1">
                  <a:txBody>
                    <a:bodyPr/>
                    <a:lstStyle/>
                    <a:p>
                      <a:endParaRPr kumimoji="1" lang="ja-JP" altLang="en-US"/>
                    </a:p>
                  </a:txBody>
                  <a:tcPr/>
                </a:tc>
                <a:extLst>
                  <a:ext uri="{0D108BD9-81ED-4DB2-BD59-A6C34878D82A}">
                    <a16:rowId xmlns:a16="http://schemas.microsoft.com/office/drawing/2014/main" val="1103013157"/>
                  </a:ext>
                </a:extLst>
              </a:tr>
              <a:tr h="36504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③遊技施設</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テーマパーク、遊園地</a:t>
                      </a:r>
                      <a:endParaRPr kumimoji="1" lang="en-US" altLang="ja-JP" sz="1600" dirty="0" smtClean="0">
                        <a:solidFill>
                          <a:schemeClr val="tx1"/>
                        </a:solidFill>
                      </a:endParaRPr>
                    </a:p>
                  </a:txBody>
                  <a:tcPr/>
                </a:tc>
                <a:tc vMerge="1">
                  <a:txBody>
                    <a:bodyPr/>
                    <a:lstStyle/>
                    <a:p>
                      <a:endParaRPr kumimoji="1" lang="ja-JP" altLang="en-US"/>
                    </a:p>
                  </a:txBody>
                  <a:tcPr/>
                </a:tc>
                <a:extLst>
                  <a:ext uri="{0D108BD9-81ED-4DB2-BD59-A6C34878D82A}">
                    <a16:rowId xmlns:a16="http://schemas.microsoft.com/office/drawing/2014/main" val="4280249452"/>
                  </a:ext>
                </a:extLst>
              </a:tr>
              <a:tr h="34167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④集会・展示施設</a:t>
                      </a:r>
                    </a:p>
                  </a:txBody>
                  <a:tcPr/>
                </a:tc>
                <a:tc>
                  <a:txBody>
                    <a:bodyPr/>
                    <a:lstStyle/>
                    <a:p>
                      <a:pPr marL="72000">
                        <a:lnSpc>
                          <a:spcPts val="2000"/>
                        </a:lnSpc>
                        <a:spcBef>
                          <a:spcPts val="600"/>
                        </a:spcBef>
                      </a:pPr>
                      <a:r>
                        <a:rPr kumimoji="1" lang="ja-JP" altLang="en-US" sz="1600" spc="-150" baseline="0" dirty="0" smtClean="0">
                          <a:solidFill>
                            <a:schemeClr val="tx1"/>
                          </a:solidFill>
                        </a:rPr>
                        <a:t>公会堂、展示場、文化会館、多目的ホール　等</a:t>
                      </a:r>
                      <a:endParaRPr kumimoji="1" lang="en-US" altLang="ja-JP" sz="1600" spc="-150" baseline="0" dirty="0" smtClean="0">
                        <a:solidFill>
                          <a:schemeClr val="tx1"/>
                        </a:solidFill>
                      </a:endParaRPr>
                    </a:p>
                  </a:txBody>
                  <a:tcPr/>
                </a:tc>
                <a:tc vMerge="1">
                  <a:txBody>
                    <a:bodyPr/>
                    <a:lstStyle/>
                    <a:p>
                      <a:endParaRPr kumimoji="1" lang="en-US" altLang="ja-JP" sz="1600" b="1" dirty="0" smtClean="0"/>
                    </a:p>
                  </a:txBody>
                  <a:tcPr anchor="ctr"/>
                </a:tc>
                <a:extLst>
                  <a:ext uri="{0D108BD9-81ED-4DB2-BD59-A6C34878D82A}">
                    <a16:rowId xmlns:a16="http://schemas.microsoft.com/office/drawing/2014/main" val="974019174"/>
                  </a:ext>
                </a:extLst>
              </a:tr>
              <a:tr h="324753">
                <a:tc>
                  <a:txBody>
                    <a:bodyPr/>
                    <a:lstStyle/>
                    <a:p>
                      <a:pPr marL="72000">
                        <a:spcBef>
                          <a:spcPts val="600"/>
                        </a:spcBef>
                      </a:pPr>
                      <a:r>
                        <a:rPr kumimoji="1" lang="ja-JP" altLang="en-US" sz="1600" b="0" dirty="0" smtClean="0">
                          <a:solidFill>
                            <a:schemeClr val="tx1"/>
                          </a:solidFill>
                        </a:rPr>
                        <a:t>⑤ホテル・旅館</a:t>
                      </a:r>
                      <a:endParaRPr kumimoji="1" lang="ja-JP" altLang="en-US" sz="1600" b="0" dirty="0">
                        <a:solidFill>
                          <a:schemeClr val="tx1"/>
                        </a:solidFill>
                      </a:endParaRPr>
                    </a:p>
                  </a:txBody>
                  <a:tcPr/>
                </a:tc>
                <a:tc>
                  <a:txBody>
                    <a:bodyPr/>
                    <a:lstStyle/>
                    <a:p>
                      <a:pPr marL="72000">
                        <a:spcBef>
                          <a:spcPts val="600"/>
                        </a:spcBef>
                      </a:pPr>
                      <a:r>
                        <a:rPr kumimoji="1" lang="ja-JP" altLang="en-US" sz="1600" dirty="0" smtClean="0">
                          <a:solidFill>
                            <a:schemeClr val="tx1"/>
                          </a:solidFill>
                        </a:rPr>
                        <a:t>ホテル・旅館（集会の用に供する部分に限る）</a:t>
                      </a:r>
                      <a:endParaRPr kumimoji="1" lang="en-US" altLang="ja-JP" sz="1600" dirty="0" smtClean="0">
                        <a:solidFill>
                          <a:schemeClr val="tx1"/>
                        </a:solidFill>
                      </a:endParaRPr>
                    </a:p>
                  </a:txBody>
                  <a:tcPr/>
                </a:tc>
                <a:tc vMerge="1">
                  <a:txBody>
                    <a:bodyPr/>
                    <a:lstStyle/>
                    <a:p>
                      <a:endParaRPr kumimoji="1" lang="ja-JP" altLang="en-US" dirty="0"/>
                    </a:p>
                  </a:txBody>
                  <a:tcPr anchor="ctr"/>
                </a:tc>
                <a:extLst>
                  <a:ext uri="{0D108BD9-81ED-4DB2-BD59-A6C34878D82A}">
                    <a16:rowId xmlns:a16="http://schemas.microsoft.com/office/drawing/2014/main" val="2630053802"/>
                  </a:ext>
                </a:extLst>
              </a:tr>
              <a:tr h="1195682">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⑥運動施設</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野球場、ゴルフ場、陸上競技場、屋外テニス場、ゴルフ練習場、バッティング練習場　等</a:t>
                      </a:r>
                      <a:endParaRPr kumimoji="1" lang="en-US" altLang="ja-JP" sz="1600" dirty="0" smtClean="0">
                        <a:solidFill>
                          <a:schemeClr val="tx1"/>
                        </a:solidFill>
                      </a:endParaRPr>
                    </a:p>
                  </a:txBody>
                  <a:tcPr/>
                </a:tc>
                <a:tc>
                  <a:txBody>
                    <a:bodyPr/>
                    <a:lstStyle/>
                    <a:p>
                      <a:pPr>
                        <a:lnSpc>
                          <a:spcPts val="1800"/>
                        </a:lnSpc>
                      </a:pPr>
                      <a:r>
                        <a:rPr kumimoji="1" lang="ja-JP" altLang="en-US" sz="1600" b="1" dirty="0" smtClean="0">
                          <a:solidFill>
                            <a:schemeClr val="tx1"/>
                          </a:solidFill>
                        </a:rPr>
                        <a:t>・無観客開催</a:t>
                      </a:r>
                      <a:r>
                        <a:rPr kumimoji="1" lang="en-US" altLang="ja-JP" sz="1600" b="1" dirty="0" smtClean="0">
                          <a:solidFill>
                            <a:schemeClr val="tx1"/>
                          </a:solidFill>
                        </a:rPr>
                        <a:t>(</a:t>
                      </a:r>
                      <a:r>
                        <a:rPr kumimoji="1" lang="ja-JP" altLang="en-US" sz="1600" b="1" dirty="0" smtClean="0">
                          <a:solidFill>
                            <a:schemeClr val="tx1"/>
                          </a:solidFill>
                        </a:rPr>
                        <a:t>社会生活の維持に必要なものを除く</a:t>
                      </a:r>
                      <a:r>
                        <a:rPr kumimoji="1" lang="en-US" altLang="ja-JP" sz="1600" b="1" dirty="0" smtClean="0">
                          <a:solidFill>
                            <a:schemeClr val="tx1"/>
                          </a:solidFill>
                        </a:rPr>
                        <a:t>)</a:t>
                      </a:r>
                    </a:p>
                    <a:p>
                      <a:pPr>
                        <a:lnSpc>
                          <a:spcPts val="1800"/>
                        </a:lnSpc>
                      </a:pPr>
                      <a:r>
                        <a:rPr kumimoji="1" lang="en-US" altLang="ja-JP" sz="1600" b="0" spc="0" baseline="0" dirty="0" smtClean="0">
                          <a:solidFill>
                            <a:schemeClr val="tx1"/>
                          </a:solidFill>
                        </a:rPr>
                        <a:t>(</a:t>
                      </a:r>
                      <a:r>
                        <a:rPr kumimoji="1" lang="ja-JP" altLang="en-US" sz="1600" b="0" spc="0" baseline="0" dirty="0" smtClean="0">
                          <a:solidFill>
                            <a:schemeClr val="tx1"/>
                          </a:solidFill>
                        </a:rPr>
                        <a:t>以下、法に基づかない協力依頼</a:t>
                      </a:r>
                      <a:r>
                        <a:rPr kumimoji="1" lang="en-US" altLang="ja-JP" sz="1600" b="0" spc="0" baseline="0" dirty="0" smtClean="0">
                          <a:solidFill>
                            <a:schemeClr val="tx1"/>
                          </a:solidFill>
                        </a:rPr>
                        <a:t>)</a:t>
                      </a:r>
                    </a:p>
                    <a:p>
                      <a:pPr>
                        <a:lnSpc>
                          <a:spcPts val="1800"/>
                        </a:lnSpc>
                      </a:pPr>
                      <a:r>
                        <a:rPr kumimoji="1" lang="ja-JP" altLang="en-US" sz="1600" b="1" dirty="0" smtClean="0">
                          <a:solidFill>
                            <a:schemeClr val="tx1"/>
                          </a:solidFill>
                        </a:rPr>
                        <a:t>・適切な入場整理</a:t>
                      </a:r>
                      <a:endParaRPr kumimoji="1" lang="en-US" altLang="ja-JP" sz="1600" b="1"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solidFill>
                            <a:schemeClr val="tx1"/>
                          </a:solidFill>
                        </a:rPr>
                        <a:t>・酒類提供・カラオケ設備の使用自粛</a:t>
                      </a:r>
                      <a:endParaRPr kumimoji="1" lang="en-US" altLang="ja-JP" sz="1600" b="1"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solidFill>
                            <a:schemeClr val="tx1"/>
                          </a:solidFill>
                        </a:rPr>
                        <a:t>・営業時間短縮</a:t>
                      </a:r>
                      <a:r>
                        <a:rPr kumimoji="1" lang="en-US" altLang="ja-JP" sz="1600" b="1" dirty="0" smtClean="0">
                          <a:solidFill>
                            <a:schemeClr val="tx1"/>
                          </a:solidFill>
                        </a:rPr>
                        <a:t>(20</a:t>
                      </a:r>
                      <a:r>
                        <a:rPr kumimoji="1" lang="ja-JP" altLang="en-US" sz="1600" b="1" dirty="0" smtClean="0">
                          <a:solidFill>
                            <a:schemeClr val="tx1"/>
                          </a:solidFill>
                        </a:rPr>
                        <a:t>時まで</a:t>
                      </a:r>
                      <a:r>
                        <a:rPr kumimoji="1" lang="en-US" altLang="ja-JP" sz="1600" b="1" dirty="0" smtClean="0">
                          <a:solidFill>
                            <a:schemeClr val="tx1"/>
                          </a:solidFill>
                        </a:rPr>
                        <a:t>)</a:t>
                      </a:r>
                    </a:p>
                  </a:txBody>
                  <a:tcPr anchor="ctr"/>
                </a:tc>
                <a:extLst>
                  <a:ext uri="{0D108BD9-81ED-4DB2-BD59-A6C34878D82A}">
                    <a16:rowId xmlns:a16="http://schemas.microsoft.com/office/drawing/2014/main" val="1642841293"/>
                  </a:ext>
                </a:extLst>
              </a:tr>
              <a:tr h="1638527">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⑦結婚式場</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結婚式場</a:t>
                      </a:r>
                      <a:endParaRPr kumimoji="1" lang="en-US" altLang="ja-JP" sz="1600" dirty="0" smtClean="0">
                        <a:solidFill>
                          <a:schemeClr val="tx1"/>
                        </a:solidFill>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0" dirty="0" smtClean="0">
                          <a:solidFill>
                            <a:schemeClr val="tx1"/>
                          </a:solidFill>
                        </a:rPr>
                        <a:t>（法第</a:t>
                      </a:r>
                      <a:r>
                        <a:rPr kumimoji="1" lang="en-US" altLang="ja-JP" sz="1600" b="0" dirty="0" smtClean="0">
                          <a:solidFill>
                            <a:schemeClr val="tx1"/>
                          </a:solidFill>
                        </a:rPr>
                        <a:t>45</a:t>
                      </a:r>
                      <a:r>
                        <a:rPr kumimoji="1" lang="ja-JP" altLang="en-US" sz="1600" b="0" dirty="0" smtClean="0">
                          <a:solidFill>
                            <a:schemeClr val="tx1"/>
                          </a:solidFill>
                        </a:rPr>
                        <a:t>条第２項に基づく要請）</a:t>
                      </a:r>
                      <a:endParaRPr kumimoji="1" lang="en-US" altLang="ja-JP" sz="1600" b="0"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solidFill>
                            <a:schemeClr val="tx1"/>
                          </a:solidFill>
                        </a:rPr>
                        <a:t>・酒類提供・カラオケ設備の使用自粛</a:t>
                      </a:r>
                      <a:endParaRPr kumimoji="1" lang="en-US" altLang="ja-JP" sz="1600" b="1"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solidFill>
                            <a:schemeClr val="tx1"/>
                          </a:solidFill>
                        </a:rPr>
                        <a:t>・営業時間短縮</a:t>
                      </a:r>
                      <a:r>
                        <a:rPr kumimoji="1" lang="en-US" altLang="ja-JP" sz="1600" b="1" dirty="0" smtClean="0">
                          <a:solidFill>
                            <a:schemeClr val="tx1"/>
                          </a:solidFill>
                        </a:rPr>
                        <a:t>(20</a:t>
                      </a:r>
                      <a:r>
                        <a:rPr kumimoji="1" lang="ja-JP" altLang="en-US" sz="1600" b="1" dirty="0" smtClean="0">
                          <a:solidFill>
                            <a:schemeClr val="tx1"/>
                          </a:solidFill>
                        </a:rPr>
                        <a:t>時まで</a:t>
                      </a:r>
                      <a:r>
                        <a:rPr kumimoji="1" lang="en-US" altLang="ja-JP" sz="1600" b="1" dirty="0" smtClean="0">
                          <a:solidFill>
                            <a:schemeClr val="tx1"/>
                          </a:solidFill>
                        </a:rPr>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u="none" spc="-100" baseline="0" dirty="0" smtClean="0">
                          <a:solidFill>
                            <a:schemeClr val="tx1"/>
                          </a:solidFill>
                        </a:rPr>
                        <a:t>・その他、飲食店と同様の要請</a:t>
                      </a:r>
                      <a:r>
                        <a:rPr kumimoji="1" lang="en-US" altLang="ja-JP" sz="1600" b="0" u="none" spc="-100" baseline="0" dirty="0" smtClean="0">
                          <a:solidFill>
                            <a:schemeClr val="tx1"/>
                          </a:solidFill>
                        </a:rPr>
                        <a:t>(</a:t>
                      </a:r>
                      <a:r>
                        <a:rPr kumimoji="1" lang="ja-JP" altLang="en-US" sz="1600" b="0" u="none" spc="-100" baseline="0" dirty="0" smtClean="0">
                          <a:solidFill>
                            <a:schemeClr val="tx1"/>
                          </a:solidFill>
                        </a:rPr>
                        <a:t>法</a:t>
                      </a:r>
                      <a:r>
                        <a:rPr kumimoji="1" lang="en-US" altLang="ja-JP" sz="1600" b="0" u="none" spc="-100" baseline="0" dirty="0" smtClean="0">
                          <a:solidFill>
                            <a:schemeClr val="tx1"/>
                          </a:solidFill>
                        </a:rPr>
                        <a:t>45</a:t>
                      </a:r>
                      <a:r>
                        <a:rPr kumimoji="1" lang="ja-JP" altLang="en-US" sz="1600" b="0" u="none" spc="-100" baseline="0" dirty="0" smtClean="0">
                          <a:solidFill>
                            <a:schemeClr val="tx1"/>
                          </a:solidFill>
                        </a:rPr>
                        <a:t>条２項、</a:t>
                      </a:r>
                      <a:r>
                        <a:rPr kumimoji="1" lang="en-US" altLang="ja-JP" sz="1600" b="0" u="none" spc="-100" baseline="0" dirty="0" smtClean="0">
                          <a:solidFill>
                            <a:schemeClr val="tx1"/>
                          </a:solidFill>
                        </a:rPr>
                        <a:t>24</a:t>
                      </a:r>
                      <a:r>
                        <a:rPr kumimoji="1" lang="ja-JP" altLang="en-US" sz="1600" b="0" u="none" spc="-100" baseline="0" dirty="0" smtClean="0">
                          <a:solidFill>
                            <a:schemeClr val="tx1"/>
                          </a:solidFill>
                        </a:rPr>
                        <a:t>条９項</a:t>
                      </a:r>
                      <a:r>
                        <a:rPr kumimoji="1" lang="en-US" altLang="ja-JP" sz="1600" b="0" u="none" spc="-100" baseline="0" dirty="0" smtClean="0">
                          <a:solidFill>
                            <a:schemeClr val="tx1"/>
                          </a:solidFill>
                        </a:rPr>
                        <a:t>)</a:t>
                      </a:r>
                      <a:endParaRPr lang="en-US" altLang="ja-JP" sz="1600" b="0" u="none" spc="-100" baseline="0"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0" dirty="0" smtClean="0">
                          <a:solidFill>
                            <a:schemeClr val="tx1"/>
                          </a:solidFill>
                        </a:rPr>
                        <a:t>（法に基づかない協力依頼）</a:t>
                      </a:r>
                      <a:endParaRPr kumimoji="1" lang="en-US" altLang="ja-JP" sz="1600" b="1"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solidFill>
                            <a:schemeClr val="tx1"/>
                          </a:solidFill>
                        </a:rPr>
                        <a:t>・</a:t>
                      </a:r>
                      <a:r>
                        <a:rPr kumimoji="1" lang="en-US" altLang="ja-JP" sz="1600" b="1" dirty="0" smtClean="0">
                          <a:solidFill>
                            <a:schemeClr val="tx1"/>
                          </a:solidFill>
                        </a:rPr>
                        <a:t>1.5</a:t>
                      </a:r>
                      <a:r>
                        <a:rPr kumimoji="1" lang="ja-JP" altLang="en-US" sz="1600" b="1" dirty="0" smtClean="0">
                          <a:solidFill>
                            <a:schemeClr val="tx1"/>
                          </a:solidFill>
                        </a:rPr>
                        <a:t>時間以内の開催</a:t>
                      </a:r>
                      <a:endParaRPr kumimoji="1" lang="en-US" altLang="ja-JP" sz="1600" b="1"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spc="-100" dirty="0" smtClean="0">
                          <a:solidFill>
                            <a:schemeClr val="tx1"/>
                          </a:solidFill>
                        </a:rPr>
                        <a:t>・</a:t>
                      </a:r>
                      <a:r>
                        <a:rPr kumimoji="1" lang="ja-JP" altLang="en-US" sz="1600" b="1" spc="-100" baseline="0" dirty="0" smtClean="0">
                          <a:solidFill>
                            <a:schemeClr val="tx1"/>
                          </a:solidFill>
                        </a:rPr>
                        <a:t>参加人数</a:t>
                      </a:r>
                      <a:r>
                        <a:rPr kumimoji="1" lang="en-US" altLang="ja-JP" sz="1600" b="1" spc="-100" baseline="0" dirty="0" smtClean="0">
                          <a:solidFill>
                            <a:schemeClr val="tx1"/>
                          </a:solidFill>
                        </a:rPr>
                        <a:t>50</a:t>
                      </a:r>
                      <a:r>
                        <a:rPr kumimoji="1" lang="ja-JP" altLang="en-US" sz="1600" b="1" spc="-100" baseline="0" dirty="0" smtClean="0">
                          <a:solidFill>
                            <a:schemeClr val="tx1"/>
                          </a:solidFill>
                        </a:rPr>
                        <a:t>人又は収容定員</a:t>
                      </a:r>
                      <a:r>
                        <a:rPr kumimoji="1" lang="en-US" altLang="ja-JP" sz="1600" b="1" spc="-100" baseline="0" dirty="0" smtClean="0">
                          <a:solidFill>
                            <a:schemeClr val="tx1"/>
                          </a:solidFill>
                        </a:rPr>
                        <a:t>50</a:t>
                      </a:r>
                      <a:r>
                        <a:rPr kumimoji="1" lang="ja-JP" altLang="en-US" sz="1600" b="1" spc="-100" baseline="0" dirty="0" smtClean="0">
                          <a:solidFill>
                            <a:schemeClr val="tx1"/>
                          </a:solidFill>
                        </a:rPr>
                        <a:t>％のいずれか小さいほう</a:t>
                      </a:r>
                      <a:endParaRPr kumimoji="1" lang="en-US" altLang="ja-JP" sz="1600" b="1" spc="-100" baseline="0" dirty="0" smtClean="0">
                        <a:solidFill>
                          <a:schemeClr val="tx1"/>
                        </a:solidFill>
                      </a:endParaRPr>
                    </a:p>
                  </a:txBody>
                  <a:tcPr anchor="ctr"/>
                </a:tc>
                <a:extLst>
                  <a:ext uri="{0D108BD9-81ED-4DB2-BD59-A6C34878D82A}">
                    <a16:rowId xmlns:a16="http://schemas.microsoft.com/office/drawing/2014/main" val="366201095"/>
                  </a:ext>
                </a:extLst>
              </a:tr>
              <a:tr h="55133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⑧葬祭場</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葬祭場</a:t>
                      </a:r>
                      <a:endParaRPr kumimoji="1" lang="en-US" altLang="ja-JP" sz="1600" dirty="0" smtClean="0">
                        <a:solidFill>
                          <a:schemeClr val="tx1"/>
                        </a:solidFill>
                      </a:endParaRPr>
                    </a:p>
                  </a:txBody>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0" dirty="0" smtClean="0">
                          <a:solidFill>
                            <a:schemeClr val="tx1"/>
                          </a:solidFill>
                        </a:rPr>
                        <a:t>（法に基づかない協力依頼）</a:t>
                      </a:r>
                      <a:endParaRPr kumimoji="1" lang="en-US" altLang="ja-JP" sz="1600" b="0"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dirty="0" smtClean="0">
                          <a:solidFill>
                            <a:schemeClr val="tx1"/>
                          </a:solidFill>
                        </a:rPr>
                        <a:t>・酒類提供の自粛</a:t>
                      </a:r>
                      <a:endParaRPr kumimoji="1" lang="en-US" altLang="ja-JP" sz="1600" b="1" dirty="0" smtClean="0">
                        <a:solidFill>
                          <a:schemeClr val="tx1"/>
                        </a:solidFill>
                      </a:endParaRPr>
                    </a:p>
                  </a:txBody>
                  <a:tcPr anchor="ctr"/>
                </a:tc>
                <a:extLst>
                  <a:ext uri="{0D108BD9-81ED-4DB2-BD59-A6C34878D82A}">
                    <a16:rowId xmlns:a16="http://schemas.microsoft.com/office/drawing/2014/main" val="3841738156"/>
                  </a:ext>
                </a:extLst>
              </a:tr>
            </a:tbl>
          </a:graphicData>
        </a:graphic>
      </p:graphicFrame>
      <p:sp>
        <p:nvSpPr>
          <p:cNvPr id="10" name="テキスト ボックス 9"/>
          <p:cNvSpPr txBox="1"/>
          <p:nvPr/>
        </p:nvSpPr>
        <p:spPr>
          <a:xfrm>
            <a:off x="249655" y="73444"/>
            <a:ext cx="5381888"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11" name="角丸四角形 10"/>
          <p:cNvSpPr/>
          <p:nvPr/>
        </p:nvSpPr>
        <p:spPr>
          <a:xfrm>
            <a:off x="7529902" y="269248"/>
            <a:ext cx="2559905"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人出の抑制</a:t>
            </a:r>
            <a:endParaRPr kumimoji="1" lang="ja-JP" altLang="en-US" b="1" dirty="0"/>
          </a:p>
        </p:txBody>
      </p:sp>
      <p:sp>
        <p:nvSpPr>
          <p:cNvPr id="12" name="正方形/長方形 11"/>
          <p:cNvSpPr/>
          <p:nvPr/>
        </p:nvSpPr>
        <p:spPr>
          <a:xfrm>
            <a:off x="3512499" y="477053"/>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775302" y="458458"/>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49655" y="817685"/>
            <a:ext cx="10774700" cy="461665"/>
          </a:xfrm>
          <a:prstGeom prst="rect">
            <a:avLst/>
          </a:prstGeom>
          <a:noFill/>
        </p:spPr>
        <p:txBody>
          <a:bodyPr wrap="square" rtlCol="0">
            <a:spAutoFit/>
          </a:bodyPr>
          <a:lstStyle/>
          <a:p>
            <a:r>
              <a:rPr lang="ja-JP" altLang="en-US" sz="2400" b="1" dirty="0" smtClean="0"/>
              <a:t>（３）イベントに準じた取扱いを要請する施設（施設規模に関わらず要請）</a:t>
            </a:r>
            <a:endParaRPr kumimoji="1" lang="ja-JP" altLang="en-US" sz="2400" b="1" dirty="0"/>
          </a:p>
        </p:txBody>
      </p:sp>
      <p:sp>
        <p:nvSpPr>
          <p:cNvPr id="15"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4" name="テキスト ボックス 3"/>
          <p:cNvSpPr txBox="1"/>
          <p:nvPr/>
        </p:nvSpPr>
        <p:spPr>
          <a:xfrm>
            <a:off x="2384587" y="3951971"/>
            <a:ext cx="4695546" cy="584775"/>
          </a:xfrm>
          <a:prstGeom prst="rect">
            <a:avLst/>
          </a:prstGeom>
          <a:noFill/>
        </p:spPr>
        <p:txBody>
          <a:bodyPr wrap="square" rtlCol="0">
            <a:spAutoFit/>
          </a:bodyPr>
          <a:lstStyle/>
          <a:p>
            <a:r>
              <a:rPr kumimoji="1" lang="en-US" altLang="ja-JP" sz="1600" b="1" dirty="0" smtClean="0"/>
              <a:t>※</a:t>
            </a:r>
            <a:r>
              <a:rPr kumimoji="1" lang="ja-JP" altLang="en-US" sz="1600" b="1" dirty="0" smtClean="0"/>
              <a:t>　観客を入れない、個人の練習、プレー等</a:t>
            </a:r>
            <a:endParaRPr kumimoji="1" lang="en-US" altLang="ja-JP" sz="1600" b="1" dirty="0" smtClean="0"/>
          </a:p>
          <a:p>
            <a:r>
              <a:rPr lang="ja-JP" altLang="en-US" sz="1600" b="1" dirty="0"/>
              <a:t>　</a:t>
            </a:r>
            <a:r>
              <a:rPr kumimoji="1" lang="ja-JP" altLang="en-US" sz="1600" b="1" dirty="0" smtClean="0"/>
              <a:t>による使用は可</a:t>
            </a:r>
            <a:endParaRPr kumimoji="1" lang="ja-JP" altLang="en-US" sz="1600" b="1" dirty="0"/>
          </a:p>
        </p:txBody>
      </p:sp>
    </p:spTree>
    <p:extLst>
      <p:ext uri="{BB962C8B-B14F-4D97-AF65-F5344CB8AC3E}">
        <p14:creationId xmlns:p14="http://schemas.microsoft.com/office/powerpoint/2010/main" val="2046448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5" y="361228"/>
            <a:ext cx="7181659" cy="461665"/>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公共交通機関（</a:t>
            </a:r>
            <a:r>
              <a:rPr lang="ja-JP" altLang="en-US" sz="2400" b="1" u="sng" dirty="0"/>
              <a:t>地下鉄</a:t>
            </a:r>
            <a:r>
              <a:rPr lang="ja-JP" altLang="en-US" sz="2400" b="1" u="sng" dirty="0" smtClean="0"/>
              <a:t>、バス等）への協力依頼</a:t>
            </a:r>
            <a:r>
              <a:rPr lang="ja-JP" altLang="en-US" dirty="0" smtClean="0"/>
              <a:t>　　</a:t>
            </a:r>
            <a:r>
              <a:rPr lang="ja-JP" altLang="en-US" sz="2400" b="1" dirty="0" smtClean="0"/>
              <a:t>　　</a:t>
            </a:r>
            <a:endParaRPr kumimoji="1" lang="ja-JP" altLang="en-US" sz="2400" b="1" dirty="0"/>
          </a:p>
        </p:txBody>
      </p:sp>
      <p:sp>
        <p:nvSpPr>
          <p:cNvPr id="9" name="テキスト ボックス 8"/>
          <p:cNvSpPr txBox="1"/>
          <p:nvPr/>
        </p:nvSpPr>
        <p:spPr>
          <a:xfrm>
            <a:off x="1650284" y="2458542"/>
            <a:ext cx="7181659" cy="1938992"/>
          </a:xfrm>
          <a:prstGeom prst="rect">
            <a:avLst/>
          </a:prstGeom>
          <a:noFill/>
          <a:ln w="19050">
            <a:noFill/>
          </a:ln>
        </p:spPr>
        <p:txBody>
          <a:bodyPr wrap="square" rtlCol="0">
            <a:spAutoFit/>
          </a:bodyPr>
          <a:lstStyle/>
          <a:p>
            <a:r>
              <a:rPr lang="ja-JP" altLang="en-US" sz="2400" b="1" dirty="0" smtClean="0"/>
              <a:t>◆　土日祝の減便</a:t>
            </a:r>
            <a:endParaRPr lang="en-US" altLang="ja-JP" sz="2400" b="1" dirty="0" smtClean="0"/>
          </a:p>
          <a:p>
            <a:endParaRPr lang="en-US" altLang="ja-JP" sz="2400" b="1" dirty="0"/>
          </a:p>
          <a:p>
            <a:r>
              <a:rPr lang="ja-JP" altLang="en-US" sz="2400" b="1" dirty="0" smtClean="0"/>
              <a:t>◆　平日の終電時刻の繰上げ</a:t>
            </a:r>
            <a:endParaRPr lang="en-US" altLang="ja-JP" sz="2400" b="1" dirty="0" smtClean="0"/>
          </a:p>
          <a:p>
            <a:endParaRPr lang="en-US" altLang="ja-JP" sz="2400" b="1" dirty="0"/>
          </a:p>
          <a:p>
            <a:r>
              <a:rPr lang="ja-JP" altLang="en-US" sz="2400" b="1" dirty="0" smtClean="0"/>
              <a:t>◆　主要ターミナルにおける検温の実施</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7239199" y="398417"/>
            <a:ext cx="3185487" cy="387286"/>
          </a:xfrm>
          <a:prstGeom prst="rect">
            <a:avLst/>
          </a:prstGeom>
        </p:spPr>
        <p:txBody>
          <a:bodyPr wrap="none">
            <a:spAutoFit/>
          </a:bodyPr>
          <a:lstStyle/>
          <a:p>
            <a:pPr lvl="0">
              <a:lnSpc>
                <a:spcPts val="2300"/>
              </a:lnSpc>
              <a:defRPr/>
            </a:pPr>
            <a:r>
              <a:rPr lang="ja-JP" altLang="en-US" b="1" dirty="0" smtClean="0"/>
              <a:t>（</a:t>
            </a:r>
            <a:r>
              <a:rPr lang="ja-JP" altLang="en-US" b="1" dirty="0"/>
              <a:t>法</a:t>
            </a:r>
            <a:r>
              <a:rPr lang="ja-JP" altLang="en-US" b="1" dirty="0" smtClean="0"/>
              <a:t>に基づかない協力依頼）</a:t>
            </a:r>
            <a:endParaRPr lang="ja-JP" altLang="en-US" b="1" u="sng" dirty="0"/>
          </a:p>
        </p:txBody>
      </p:sp>
      <p:sp>
        <p:nvSpPr>
          <p:cNvPr id="11" name="テキスト ボックス 10"/>
          <p:cNvSpPr txBox="1"/>
          <p:nvPr/>
        </p:nvSpPr>
        <p:spPr>
          <a:xfrm>
            <a:off x="975369" y="1654697"/>
            <a:ext cx="7181659" cy="461665"/>
          </a:xfrm>
          <a:prstGeom prst="rect">
            <a:avLst/>
          </a:prstGeom>
          <a:noFill/>
          <a:ln w="19050">
            <a:noFill/>
          </a:ln>
        </p:spPr>
        <p:txBody>
          <a:bodyPr wrap="square" rtlCol="0">
            <a:spAutoFit/>
          </a:bodyPr>
          <a:lstStyle/>
          <a:p>
            <a:r>
              <a:rPr lang="en-US" altLang="ja-JP" sz="2400" b="1" dirty="0" smtClean="0"/>
              <a:t>【</a:t>
            </a:r>
            <a:r>
              <a:rPr lang="ja-JP" altLang="en-US" sz="2400" b="1" dirty="0" smtClean="0"/>
              <a:t>依頼内容</a:t>
            </a:r>
            <a:r>
              <a:rPr lang="en-US" altLang="ja-JP" sz="2400" b="1" dirty="0" smtClean="0"/>
              <a:t>】</a:t>
            </a:r>
            <a:r>
              <a:rPr lang="ja-JP" altLang="en-US" sz="2400" dirty="0" smtClean="0"/>
              <a:t>　　</a:t>
            </a:r>
            <a:r>
              <a:rPr lang="ja-JP" altLang="en-US" sz="2400" b="1" dirty="0" smtClean="0"/>
              <a:t>　　</a:t>
            </a:r>
            <a:endParaRPr kumimoji="1" lang="ja-JP" altLang="en-US" sz="2400" b="1" dirty="0"/>
          </a:p>
        </p:txBody>
      </p:sp>
      <p:sp>
        <p:nvSpPr>
          <p:cNvPr id="1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8571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0" y="275772"/>
            <a:ext cx="12192000" cy="646331"/>
          </a:xfrm>
          <a:prstGeom prst="rect">
            <a:avLst/>
          </a:prstGeom>
          <a:noFill/>
        </p:spPr>
        <p:txBody>
          <a:bodyPr wrap="square" rtlCol="0">
            <a:spAutoFit/>
          </a:bodyPr>
          <a:lstStyle/>
          <a:p>
            <a:pPr algn="ctr"/>
            <a:r>
              <a:rPr kumimoji="1" lang="ja-JP" altLang="en-US" sz="3600" dirty="0" smtClean="0">
                <a:latin typeface="UD デジタル 教科書体 NK-B" panose="02020700000000000000" pitchFamily="18" charset="-128"/>
                <a:ea typeface="UD デジタル 教科書体 NK-B" panose="02020700000000000000" pitchFamily="18" charset="-128"/>
              </a:rPr>
              <a:t>府民の皆さまへのお願い</a:t>
            </a:r>
            <a:endParaRPr kumimoji="1" lang="ja-JP" altLang="en-US" sz="36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370114" y="1030513"/>
            <a:ext cx="11604172" cy="56025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p:cNvSpPr txBox="1"/>
          <p:nvPr/>
        </p:nvSpPr>
        <p:spPr>
          <a:xfrm>
            <a:off x="370114" y="1239064"/>
            <a:ext cx="11604172" cy="769441"/>
          </a:xfrm>
          <a:prstGeom prst="rect">
            <a:avLst/>
          </a:prstGeom>
          <a:noFill/>
        </p:spPr>
        <p:txBody>
          <a:bodyPr wrap="square" rtlCol="0">
            <a:spAutoFit/>
          </a:bodyPr>
          <a:lstStyle/>
          <a:p>
            <a:pPr lvl="0" algn="ct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緊急事態措置期間中は、できるだけ</a:t>
            </a:r>
            <a:r>
              <a:rPr lang="ja-JP" altLang="en-US" sz="4400" dirty="0" smtClean="0">
                <a:solidFill>
                  <a:srgbClr val="FF0000"/>
                </a:solidFill>
                <a:latin typeface="UD デジタル 教科書体 NK-B" panose="02020700000000000000" pitchFamily="18" charset="-128"/>
                <a:ea typeface="UD デジタル 教科書体 NK-B" panose="02020700000000000000" pitchFamily="18" charset="-128"/>
              </a:rPr>
              <a:t>外出</a:t>
            </a:r>
            <a:r>
              <a:rPr lang="ja-JP" altLang="en-US" sz="4400" dirty="0">
                <a:solidFill>
                  <a:srgbClr val="FF0000"/>
                </a:solidFill>
                <a:latin typeface="UD デジタル 教科書体 NK-B" panose="02020700000000000000" pitchFamily="18" charset="-128"/>
                <a:ea typeface="UD デジタル 教科書体 NK-B" panose="02020700000000000000" pitchFamily="18" charset="-128"/>
              </a:rPr>
              <a:t>はやめてください</a:t>
            </a:r>
          </a:p>
        </p:txBody>
      </p:sp>
      <p:sp>
        <p:nvSpPr>
          <p:cNvPr id="7" name="テキスト ボックス 6"/>
          <p:cNvSpPr txBox="1"/>
          <p:nvPr/>
        </p:nvSpPr>
        <p:spPr>
          <a:xfrm>
            <a:off x="446314" y="2205114"/>
            <a:ext cx="11451771" cy="584775"/>
          </a:xfrm>
          <a:prstGeom prst="rect">
            <a:avLst/>
          </a:prstGeom>
          <a:noFill/>
        </p:spPr>
        <p:txBody>
          <a:bodyPr wrap="square" rtlCol="0">
            <a:spAutoFit/>
          </a:bodyPr>
          <a:lstStyle/>
          <a:p>
            <a:pPr lvl="0"/>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外出される場合は、以下の場合に限定してください</a:t>
            </a:r>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p:cNvSpPr txBox="1"/>
          <p:nvPr/>
        </p:nvSpPr>
        <p:spPr>
          <a:xfrm>
            <a:off x="932542" y="2898299"/>
            <a:ext cx="11041744" cy="3554819"/>
          </a:xfrm>
          <a:prstGeom prst="rect">
            <a:avLst/>
          </a:prstGeom>
          <a:noFill/>
        </p:spPr>
        <p:txBody>
          <a:bodyPr wrap="square" rtlCol="0">
            <a:spAutoFit/>
          </a:bodyPr>
          <a:lstStyle/>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医療機関への通院</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食料・医薬品・生活必需品の買い出し</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必要な職場への出勤（できるだけテレワークをしてください）</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屋外での運動や散歩</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その他、生活や健康の維持に必要なもの</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2363430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3018</TotalTime>
  <Words>1937</Words>
  <Application>Microsoft Office PowerPoint</Application>
  <PresentationFormat>ワイド画面</PresentationFormat>
  <Paragraphs>228</Paragraphs>
  <Slides>9</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UD デジタル 教科書体 NK-B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松永　あかり</cp:lastModifiedBy>
  <cp:revision>165</cp:revision>
  <cp:lastPrinted>2021-04-28T09:47:15Z</cp:lastPrinted>
  <dcterms:created xsi:type="dcterms:W3CDTF">2020-04-06T02:06:27Z</dcterms:created>
  <dcterms:modified xsi:type="dcterms:W3CDTF">2021-04-30T02:59:05Z</dcterms:modified>
</cp:coreProperties>
</file>