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58" r:id="rId2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03" autoAdjust="0"/>
    <p:restoredTop sz="94660"/>
  </p:normalViewPr>
  <p:slideViewPr>
    <p:cSldViewPr snapToGrid="0">
      <p:cViewPr varScale="1">
        <p:scale>
          <a:sx n="71" d="100"/>
          <a:sy n="71" d="100"/>
        </p:scale>
        <p:origin x="9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01934-A79F-4E3B-B4A8-F1FA06340EC5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E3090-FD53-47FA-A500-12B1C4AD6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7901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01934-A79F-4E3B-B4A8-F1FA06340EC5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E3090-FD53-47FA-A500-12B1C4AD6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949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01934-A79F-4E3B-B4A8-F1FA06340EC5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E3090-FD53-47FA-A500-12B1C4AD6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0775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01934-A79F-4E3B-B4A8-F1FA06340EC5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E3090-FD53-47FA-A500-12B1C4AD6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9508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01934-A79F-4E3B-B4A8-F1FA06340EC5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E3090-FD53-47FA-A500-12B1C4AD6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36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01934-A79F-4E3B-B4A8-F1FA06340EC5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E3090-FD53-47FA-A500-12B1C4AD6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4145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01934-A79F-4E3B-B4A8-F1FA06340EC5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E3090-FD53-47FA-A500-12B1C4AD6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3574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01934-A79F-4E3B-B4A8-F1FA06340EC5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E3090-FD53-47FA-A500-12B1C4AD6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2582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01934-A79F-4E3B-B4A8-F1FA06340EC5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E3090-FD53-47FA-A500-12B1C4AD6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1689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01934-A79F-4E3B-B4A8-F1FA06340EC5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E3090-FD53-47FA-A500-12B1C4AD6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592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01934-A79F-4E3B-B4A8-F1FA06340EC5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E3090-FD53-47FA-A500-12B1C4AD6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420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01934-A79F-4E3B-B4A8-F1FA06340EC5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E3090-FD53-47FA-A500-12B1C4AD6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8287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4327265"/>
              </p:ext>
            </p:extLst>
          </p:nvPr>
        </p:nvGraphicFramePr>
        <p:xfrm>
          <a:off x="-1" y="793536"/>
          <a:ext cx="12164296" cy="6064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9117">
                  <a:extLst>
                    <a:ext uri="{9D8B030D-6E8A-4147-A177-3AD203B41FA5}">
                      <a16:colId xmlns:a16="http://schemas.microsoft.com/office/drawing/2014/main" val="1788578163"/>
                    </a:ext>
                  </a:extLst>
                </a:gridCol>
                <a:gridCol w="1313743">
                  <a:extLst>
                    <a:ext uri="{9D8B030D-6E8A-4147-A177-3AD203B41FA5}">
                      <a16:colId xmlns:a16="http://schemas.microsoft.com/office/drawing/2014/main" val="1655882205"/>
                    </a:ext>
                  </a:extLst>
                </a:gridCol>
                <a:gridCol w="1907129">
                  <a:extLst>
                    <a:ext uri="{9D8B030D-6E8A-4147-A177-3AD203B41FA5}">
                      <a16:colId xmlns:a16="http://schemas.microsoft.com/office/drawing/2014/main" val="365917408"/>
                    </a:ext>
                  </a:extLst>
                </a:gridCol>
                <a:gridCol w="1992573">
                  <a:extLst>
                    <a:ext uri="{9D8B030D-6E8A-4147-A177-3AD203B41FA5}">
                      <a16:colId xmlns:a16="http://schemas.microsoft.com/office/drawing/2014/main" val="2347277392"/>
                    </a:ext>
                  </a:extLst>
                </a:gridCol>
                <a:gridCol w="2006221">
                  <a:extLst>
                    <a:ext uri="{9D8B030D-6E8A-4147-A177-3AD203B41FA5}">
                      <a16:colId xmlns:a16="http://schemas.microsoft.com/office/drawing/2014/main" val="1927382863"/>
                    </a:ext>
                  </a:extLst>
                </a:gridCol>
                <a:gridCol w="1897039">
                  <a:extLst>
                    <a:ext uri="{9D8B030D-6E8A-4147-A177-3AD203B41FA5}">
                      <a16:colId xmlns:a16="http://schemas.microsoft.com/office/drawing/2014/main" val="230615733"/>
                    </a:ext>
                  </a:extLst>
                </a:gridCol>
                <a:gridCol w="1928474">
                  <a:extLst>
                    <a:ext uri="{9D8B030D-6E8A-4147-A177-3AD203B41FA5}">
                      <a16:colId xmlns:a16="http://schemas.microsoft.com/office/drawing/2014/main" val="2174753896"/>
                    </a:ext>
                  </a:extLst>
                </a:gridCol>
              </a:tblGrid>
              <a:tr h="936205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300" dirty="0" smtClean="0"/>
                        <a:t>令和４年度</a:t>
                      </a:r>
                      <a:endParaRPr kumimoji="1" lang="ja-JP" altLang="en-US" sz="2300" dirty="0"/>
                    </a:p>
                  </a:txBody>
                  <a:tcPr marL="112543" marR="112543" marT="56271" marB="56271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300" dirty="0" smtClean="0"/>
                        <a:t>令和５年</a:t>
                      </a:r>
                      <a:endParaRPr kumimoji="1" lang="en-US" altLang="ja-JP" sz="2300" dirty="0" smtClean="0"/>
                    </a:p>
                    <a:p>
                      <a:pPr algn="ctr"/>
                      <a:r>
                        <a:rPr kumimoji="1" lang="ja-JP" altLang="en-US" sz="2300" dirty="0" smtClean="0"/>
                        <a:t>１月</a:t>
                      </a:r>
                      <a:endParaRPr kumimoji="1" lang="ja-JP" altLang="en-US" sz="2300" dirty="0"/>
                    </a:p>
                  </a:txBody>
                  <a:tcPr marL="112543" marR="112543" marT="56271" marB="56271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300" dirty="0" smtClean="0"/>
                        <a:t>２月</a:t>
                      </a:r>
                      <a:endParaRPr kumimoji="1" lang="ja-JP" altLang="en-US" sz="2300" dirty="0"/>
                    </a:p>
                  </a:txBody>
                  <a:tcPr marL="112543" marR="112543" marT="56271" marB="56271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300" dirty="0" smtClean="0"/>
                        <a:t>３月</a:t>
                      </a:r>
                      <a:endParaRPr kumimoji="1" lang="ja-JP" altLang="en-US" sz="2300" dirty="0"/>
                    </a:p>
                  </a:txBody>
                  <a:tcPr marL="112543" marR="112543" marT="56271" marB="56271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300" dirty="0" smtClean="0"/>
                        <a:t>4</a:t>
                      </a:r>
                      <a:r>
                        <a:rPr kumimoji="1" lang="ja-JP" altLang="en-US" sz="2300" dirty="0" smtClean="0"/>
                        <a:t>月</a:t>
                      </a:r>
                      <a:endParaRPr kumimoji="1" lang="ja-JP" altLang="en-US" sz="2300" dirty="0"/>
                    </a:p>
                  </a:txBody>
                  <a:tcPr marL="112543" marR="112543" marT="56271" marB="56271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300" dirty="0" smtClean="0"/>
                        <a:t>5</a:t>
                      </a:r>
                      <a:r>
                        <a:rPr kumimoji="1" lang="ja-JP" altLang="en-US" sz="2300" dirty="0" smtClean="0"/>
                        <a:t>月以降</a:t>
                      </a:r>
                      <a:endParaRPr kumimoji="1" lang="ja-JP" altLang="en-US" sz="2300" dirty="0"/>
                    </a:p>
                  </a:txBody>
                  <a:tcPr marL="112543" marR="112543" marT="56271" marB="56271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9155756"/>
                  </a:ext>
                </a:extLst>
              </a:tr>
              <a:tr h="1515137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300" dirty="0" smtClean="0"/>
                        <a:t>大阪府</a:t>
                      </a:r>
                      <a:endParaRPr kumimoji="1" lang="ja-JP" altLang="en-US" sz="2300" dirty="0"/>
                    </a:p>
                  </a:txBody>
                  <a:tcPr marL="112543" marR="112543" marT="56271" marB="56271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300" dirty="0"/>
                    </a:p>
                  </a:txBody>
                  <a:tcPr marL="112543" marR="112543" marT="56271" marB="56271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300" dirty="0"/>
                    </a:p>
                  </a:txBody>
                  <a:tcPr marL="112543" marR="112543" marT="56271" marB="56271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300" dirty="0"/>
                    </a:p>
                  </a:txBody>
                  <a:tcPr marL="112543" marR="112543" marT="56271" marB="56271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300" dirty="0"/>
                    </a:p>
                  </a:txBody>
                  <a:tcPr marL="112543" marR="112543" marT="56271" marB="56271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300" dirty="0"/>
                    </a:p>
                  </a:txBody>
                  <a:tcPr marL="112543" marR="112543" marT="56271" marB="56271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5598164"/>
                  </a:ext>
                </a:extLst>
              </a:tr>
              <a:tr h="1395681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300" dirty="0" smtClean="0"/>
                        <a:t>市町村・</a:t>
                      </a:r>
                      <a:endParaRPr kumimoji="1" lang="en-US" altLang="ja-JP" sz="2300" dirty="0" smtClean="0"/>
                    </a:p>
                    <a:p>
                      <a:pPr algn="ctr"/>
                      <a:r>
                        <a:rPr kumimoji="1" lang="ja-JP" altLang="en-US" sz="2300" dirty="0" smtClean="0"/>
                        <a:t>水道事業者等</a:t>
                      </a:r>
                      <a:endParaRPr kumimoji="1" lang="ja-JP" altLang="en-US" sz="2300" dirty="0"/>
                    </a:p>
                  </a:txBody>
                  <a:tcPr marL="112543" marR="112543" marT="56271" marB="56271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300" dirty="0"/>
                    </a:p>
                  </a:txBody>
                  <a:tcPr marL="112543" marR="112543" marT="56271" marB="56271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300" dirty="0"/>
                    </a:p>
                  </a:txBody>
                  <a:tcPr marL="112543" marR="112543" marT="56271" marB="56271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300" dirty="0"/>
                    </a:p>
                  </a:txBody>
                  <a:tcPr marL="112543" marR="112543" marT="56271" marB="56271" vert="eaVert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300" dirty="0"/>
                    </a:p>
                  </a:txBody>
                  <a:tcPr marL="112543" marR="112543" marT="56271" marB="56271" vert="eaVert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300" dirty="0"/>
                    </a:p>
                  </a:txBody>
                  <a:tcPr marL="112543" marR="112543" marT="56271" marB="56271" vert="eaVert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2669825"/>
                  </a:ext>
                </a:extLst>
              </a:tr>
              <a:tr h="1114394">
                <a:tc rowSpan="2"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 smtClean="0"/>
                        <a:t>あり方協議会</a:t>
                      </a:r>
                    </a:p>
                  </a:txBody>
                  <a:tcPr marL="112543" marR="112543" marT="56271" marB="56271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 smtClean="0"/>
                        <a:t>計画策定ｽｹｼﾞｭｰﾙ</a:t>
                      </a:r>
                    </a:p>
                  </a:txBody>
                  <a:tcPr marL="112543" marR="112543" marT="56271" marB="56271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300" dirty="0"/>
                    </a:p>
                  </a:txBody>
                  <a:tcPr marL="112543" marR="112543" marT="56271" marB="56271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300" dirty="0"/>
                    </a:p>
                  </a:txBody>
                  <a:tcPr marL="112543" marR="112543" marT="56271" marB="56271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300" dirty="0"/>
                    </a:p>
                  </a:txBody>
                  <a:tcPr marL="112543" marR="112543" marT="56271" marB="56271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300" dirty="0"/>
                    </a:p>
                  </a:txBody>
                  <a:tcPr marL="112543" marR="112543" marT="56271" marB="56271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300" dirty="0"/>
                    </a:p>
                  </a:txBody>
                  <a:tcPr marL="112543" marR="112543" marT="56271" marB="56271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2299396"/>
                  </a:ext>
                </a:extLst>
              </a:tr>
              <a:tr h="1103047">
                <a:tc vMerge="1"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300" dirty="0" smtClean="0"/>
                    </a:p>
                  </a:txBody>
                  <a:tcPr marL="112543" marR="112543" marT="56271" marB="56271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 smtClean="0"/>
                        <a:t>計画取組</a:t>
                      </a:r>
                      <a:endParaRPr kumimoji="1" lang="en-US" altLang="ja-JP" sz="2000" dirty="0" smtClean="0"/>
                    </a:p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 smtClean="0"/>
                        <a:t>ｽｹｼﾞｭｰﾙ</a:t>
                      </a:r>
                    </a:p>
                  </a:txBody>
                  <a:tcPr marL="112543" marR="112543" marT="56271" marB="56271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300" dirty="0"/>
                    </a:p>
                  </a:txBody>
                  <a:tcPr marL="112543" marR="112543" marT="56271" marB="56271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300" dirty="0"/>
                    </a:p>
                  </a:txBody>
                  <a:tcPr marL="112543" marR="112543" marT="56271" marB="56271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300" dirty="0"/>
                    </a:p>
                  </a:txBody>
                  <a:tcPr marL="112543" marR="112543" marT="56271" marB="56271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300" dirty="0"/>
                    </a:p>
                  </a:txBody>
                  <a:tcPr marL="112543" marR="112543" marT="56271" marB="56271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300" dirty="0"/>
                    </a:p>
                  </a:txBody>
                  <a:tcPr marL="112543" marR="112543" marT="56271" marB="56271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1916992"/>
                  </a:ext>
                </a:extLst>
              </a:tr>
            </a:tbl>
          </a:graphicData>
        </a:graphic>
      </p:graphicFrame>
      <p:sp>
        <p:nvSpPr>
          <p:cNvPr id="67" name="右矢印 66"/>
          <p:cNvSpPr/>
          <p:nvPr/>
        </p:nvSpPr>
        <p:spPr>
          <a:xfrm>
            <a:off x="10628823" y="5838839"/>
            <a:ext cx="1437803" cy="868371"/>
          </a:xfrm>
          <a:prstGeom prst="rightArrow">
            <a:avLst>
              <a:gd name="adj1" fmla="val 72260"/>
              <a:gd name="adj2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" y="1"/>
            <a:ext cx="12191995" cy="719665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noAutofit/>
          </a:bodyPr>
          <a:lstStyle/>
          <a:p>
            <a:r>
              <a:rPr kumimoji="1" lang="ja-JP" altLang="en-US" sz="3939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水道</a:t>
            </a:r>
            <a:r>
              <a:rPr kumimoji="1" lang="ja-JP" altLang="en-US" sz="3939" b="1" dirty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基盤強化計画</a:t>
            </a:r>
            <a:r>
              <a:rPr kumimoji="1" lang="ja-JP" altLang="en-US" sz="3939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策定等のスケジュール</a:t>
            </a:r>
            <a:endParaRPr kumimoji="1" lang="ja-JP" altLang="en-US" sz="3939" b="1" dirty="0">
              <a:solidFill>
                <a:schemeClr val="bg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037194" y="174685"/>
            <a:ext cx="1029432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ja-JP" altLang="en-US" dirty="0" smtClean="0">
                <a:solidFill>
                  <a:schemeClr val="bg1"/>
                </a:solidFill>
              </a:rPr>
              <a:t>資料３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7" name="楕円 16"/>
          <p:cNvSpPr/>
          <p:nvPr/>
        </p:nvSpPr>
        <p:spPr>
          <a:xfrm>
            <a:off x="3734863" y="2236678"/>
            <a:ext cx="180000" cy="180000"/>
          </a:xfrm>
          <a:prstGeom prst="ellipse">
            <a:avLst/>
          </a:prstGeom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" name="テキスト ボックス 19"/>
          <p:cNvSpPr txBox="1"/>
          <p:nvPr/>
        </p:nvSpPr>
        <p:spPr>
          <a:xfrm>
            <a:off x="8022302" y="1781564"/>
            <a:ext cx="261610" cy="1305939"/>
          </a:xfrm>
          <a:prstGeom prst="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endParaRPr kumimoji="1" lang="ja-JP" altLang="en-US" sz="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997195" y="2083649"/>
            <a:ext cx="369332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計画完成</a:t>
            </a:r>
          </a:p>
        </p:txBody>
      </p:sp>
      <p:sp>
        <p:nvSpPr>
          <p:cNvPr id="56" name="楕円 55"/>
          <p:cNvSpPr/>
          <p:nvPr/>
        </p:nvSpPr>
        <p:spPr>
          <a:xfrm>
            <a:off x="6717972" y="2234378"/>
            <a:ext cx="180000" cy="180000"/>
          </a:xfrm>
          <a:prstGeom prst="ellipse">
            <a:avLst/>
          </a:pr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9" name="楕円 68"/>
          <p:cNvSpPr/>
          <p:nvPr/>
        </p:nvSpPr>
        <p:spPr>
          <a:xfrm>
            <a:off x="3891357" y="5106254"/>
            <a:ext cx="180000" cy="180000"/>
          </a:xfrm>
          <a:prstGeom prst="ellipse">
            <a:avLst/>
          </a:pr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0" name="テキスト ボックス 69"/>
          <p:cNvSpPr txBox="1"/>
          <p:nvPr/>
        </p:nvSpPr>
        <p:spPr>
          <a:xfrm>
            <a:off x="3716721" y="5390541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総会</a:t>
            </a:r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76" name="直線矢印コネクタ 75"/>
          <p:cNvCxnSpPr>
            <a:stCxn id="96" idx="7"/>
            <a:endCxn id="20" idx="2"/>
          </p:cNvCxnSpPr>
          <p:nvPr/>
        </p:nvCxnSpPr>
        <p:spPr>
          <a:xfrm flipV="1">
            <a:off x="7765477" y="3087503"/>
            <a:ext cx="387630" cy="815455"/>
          </a:xfrm>
          <a:prstGeom prst="straightConnector1">
            <a:avLst/>
          </a:prstGeom>
          <a:ln w="25400"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楕円 82"/>
          <p:cNvSpPr/>
          <p:nvPr/>
        </p:nvSpPr>
        <p:spPr>
          <a:xfrm>
            <a:off x="3308011" y="3876598"/>
            <a:ext cx="180000" cy="180000"/>
          </a:xfrm>
          <a:prstGeom prst="ellipse">
            <a:avLst/>
          </a:pr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cxnSp>
        <p:nvCxnSpPr>
          <p:cNvPr id="86" name="直線矢印コネクタ 85"/>
          <p:cNvCxnSpPr>
            <a:stCxn id="83" idx="7"/>
          </p:cNvCxnSpPr>
          <p:nvPr/>
        </p:nvCxnSpPr>
        <p:spPr>
          <a:xfrm flipV="1">
            <a:off x="3461651" y="2466920"/>
            <a:ext cx="370162" cy="1436038"/>
          </a:xfrm>
          <a:prstGeom prst="straightConnector1">
            <a:avLst/>
          </a:prstGeom>
          <a:ln w="25400"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テキスト ボックス 86"/>
          <p:cNvSpPr txBox="1"/>
          <p:nvPr/>
        </p:nvSpPr>
        <p:spPr>
          <a:xfrm>
            <a:off x="2461098" y="1961091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計画素案</a:t>
            </a:r>
            <a:endParaRPr kumimoji="1" lang="en-US" altLang="ja-JP" sz="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意見</a:t>
            </a:r>
            <a:r>
              <a:rPr kumimoji="1"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照会</a:t>
            </a:r>
            <a:endParaRPr kumimoji="1" lang="ja-JP" altLang="en-US" sz="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7065624" y="4101922"/>
            <a:ext cx="10550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同意</a:t>
            </a:r>
            <a:r>
              <a:rPr kumimoji="1" lang="ja-JP" alt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手続き</a:t>
            </a:r>
            <a:endParaRPr kumimoji="1" lang="en-US" altLang="ja-JP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84" name="直線矢印コネクタ 83"/>
          <p:cNvCxnSpPr/>
          <p:nvPr/>
        </p:nvCxnSpPr>
        <p:spPr>
          <a:xfrm>
            <a:off x="2784263" y="2371303"/>
            <a:ext cx="531531" cy="1495935"/>
          </a:xfrm>
          <a:prstGeom prst="straightConnector1">
            <a:avLst/>
          </a:prstGeom>
          <a:ln w="25400"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楕円 95"/>
          <p:cNvSpPr/>
          <p:nvPr/>
        </p:nvSpPr>
        <p:spPr>
          <a:xfrm>
            <a:off x="7611837" y="3876598"/>
            <a:ext cx="180000" cy="180000"/>
          </a:xfrm>
          <a:prstGeom prst="ellipse">
            <a:avLst/>
          </a:pr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cxnSp>
        <p:nvCxnSpPr>
          <p:cNvPr id="79" name="直線矢印コネクタ 78"/>
          <p:cNvCxnSpPr/>
          <p:nvPr/>
        </p:nvCxnSpPr>
        <p:spPr>
          <a:xfrm>
            <a:off x="7439098" y="3102480"/>
            <a:ext cx="223736" cy="764758"/>
          </a:xfrm>
          <a:prstGeom prst="straightConnector1">
            <a:avLst/>
          </a:prstGeom>
          <a:ln w="25400"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テキスト ボックス 92"/>
          <p:cNvSpPr txBox="1"/>
          <p:nvPr/>
        </p:nvSpPr>
        <p:spPr>
          <a:xfrm>
            <a:off x="6680252" y="2392498"/>
            <a:ext cx="1366080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（統合予定団体において</a:t>
            </a:r>
            <a:endParaRPr kumimoji="1" lang="en-US" altLang="ja-JP" sz="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r"/>
            <a:r>
              <a:rPr kumimoji="1" lang="ja-JP" altLang="en-US" sz="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企業団規約議決後）</a:t>
            </a:r>
            <a:endParaRPr kumimoji="1" lang="en-US" altLang="ja-JP" sz="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1" lang="ja-JP" altLang="en-US" sz="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水道基盤</a:t>
            </a:r>
            <a:r>
              <a:rPr kumimoji="1" lang="ja-JP" altLang="en-US" sz="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強化計画</a:t>
            </a:r>
            <a:endParaRPr kumimoji="1" lang="en-US" altLang="ja-JP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1"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同意依頼</a:t>
            </a:r>
          </a:p>
        </p:txBody>
      </p:sp>
      <p:sp>
        <p:nvSpPr>
          <p:cNvPr id="43" name="楕円 42"/>
          <p:cNvSpPr/>
          <p:nvPr/>
        </p:nvSpPr>
        <p:spPr>
          <a:xfrm>
            <a:off x="7252090" y="6187310"/>
            <a:ext cx="180000" cy="180000"/>
          </a:xfrm>
          <a:prstGeom prst="ellipse">
            <a:avLst/>
          </a:pr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4" name="テキスト ボックス 43"/>
          <p:cNvSpPr txBox="1"/>
          <p:nvPr/>
        </p:nvSpPr>
        <p:spPr>
          <a:xfrm>
            <a:off x="6729219" y="5767329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検討</a:t>
            </a:r>
            <a:r>
              <a:rPr kumimoji="1"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テーマにかかる調整</a:t>
            </a:r>
            <a:endParaRPr kumimoji="1" lang="en-US" altLang="ja-JP" sz="9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1"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（ブロック会議等を想定）</a:t>
            </a:r>
            <a:endParaRPr kumimoji="1" lang="en-US" altLang="ja-JP" sz="9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3229734" y="4160885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計画素案</a:t>
            </a:r>
            <a:endParaRPr kumimoji="1" lang="en-US" altLang="ja-JP" sz="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意見</a:t>
            </a:r>
            <a:r>
              <a:rPr kumimoji="1"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回答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045662" y="2447228"/>
            <a:ext cx="1478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パブリックコメント</a:t>
            </a:r>
            <a:endParaRPr kumimoji="1" lang="en-US" altLang="ja-JP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6837838" y="1828111"/>
            <a:ext cx="755335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パブコメ</a:t>
            </a:r>
            <a:endParaRPr kumimoji="1" lang="en-US" altLang="ja-JP" sz="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1" lang="ja-JP" altLang="en-US" sz="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意見に回答</a:t>
            </a:r>
            <a:endParaRPr kumimoji="1" lang="en-US" altLang="ja-JP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3537186" y="1848050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計画</a:t>
            </a:r>
            <a:r>
              <a:rPr kumimoji="1"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素案</a:t>
            </a:r>
            <a:endParaRPr kumimoji="1" lang="en-US" altLang="ja-JP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5" name="楕円 64"/>
          <p:cNvSpPr/>
          <p:nvPr/>
        </p:nvSpPr>
        <p:spPr>
          <a:xfrm>
            <a:off x="4575984" y="2236678"/>
            <a:ext cx="180000" cy="180000"/>
          </a:xfrm>
          <a:prstGeom prst="ellipse">
            <a:avLst/>
          </a:prstGeom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1" name="テキスト ボックス 70"/>
          <p:cNvSpPr txBox="1"/>
          <p:nvPr/>
        </p:nvSpPr>
        <p:spPr>
          <a:xfrm>
            <a:off x="4483545" y="1848049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計画案</a:t>
            </a:r>
            <a:endParaRPr kumimoji="1" lang="en-US" altLang="ja-JP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72" name="直線矢印コネクタ 71"/>
          <p:cNvCxnSpPr>
            <a:stCxn id="69" idx="7"/>
          </p:cNvCxnSpPr>
          <p:nvPr/>
        </p:nvCxnSpPr>
        <p:spPr>
          <a:xfrm flipV="1">
            <a:off x="4044997" y="2466920"/>
            <a:ext cx="592240" cy="2665694"/>
          </a:xfrm>
          <a:prstGeom prst="straightConnector1">
            <a:avLst/>
          </a:prstGeom>
          <a:ln w="25400"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右矢印 37"/>
          <p:cNvSpPr/>
          <p:nvPr/>
        </p:nvSpPr>
        <p:spPr>
          <a:xfrm>
            <a:off x="2418439" y="4669245"/>
            <a:ext cx="1457626" cy="1038904"/>
          </a:xfrm>
          <a:prstGeom prst="rightArrow">
            <a:avLst>
              <a:gd name="adj1" fmla="val 73646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357786" y="4841283"/>
            <a:ext cx="13374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水道基盤強化計画素案の検討</a:t>
            </a:r>
            <a:endParaRPr kumimoji="1" lang="en-US" altLang="ja-JP" sz="9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計画に係る各実現方策等の具体的取組の検討</a:t>
            </a:r>
            <a:endParaRPr kumimoji="1" lang="en-US" altLang="ja-JP" sz="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" name="直線矢印コネクタ 4"/>
          <p:cNvCxnSpPr/>
          <p:nvPr/>
        </p:nvCxnSpPr>
        <p:spPr>
          <a:xfrm>
            <a:off x="4845183" y="2324378"/>
            <a:ext cx="1854212" cy="230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右矢印 44"/>
          <p:cNvSpPr/>
          <p:nvPr/>
        </p:nvSpPr>
        <p:spPr>
          <a:xfrm>
            <a:off x="5045662" y="5852714"/>
            <a:ext cx="1846173" cy="868371"/>
          </a:xfrm>
          <a:prstGeom prst="rightArrow">
            <a:avLst>
              <a:gd name="adj1" fmla="val 72260"/>
              <a:gd name="adj2" fmla="val 5000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5059612" y="6088359"/>
            <a:ext cx="1606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ワーキング等に係るテーマの事前調整（アンケートを含む）</a:t>
            </a:r>
            <a:endParaRPr kumimoji="1" lang="en-US" altLang="ja-JP" sz="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9779281" y="5712942"/>
            <a:ext cx="9049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幹事会・専門部会</a:t>
            </a:r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9672926" y="6332187"/>
            <a:ext cx="101888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テーマに応じたワーキング等の立上げ決定</a:t>
            </a:r>
            <a:endParaRPr kumimoji="1" lang="en-US" altLang="ja-JP" sz="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4" name="直線矢印コネクタ 53"/>
          <p:cNvCxnSpPr/>
          <p:nvPr/>
        </p:nvCxnSpPr>
        <p:spPr>
          <a:xfrm>
            <a:off x="9779281" y="6264435"/>
            <a:ext cx="827116" cy="6665"/>
          </a:xfrm>
          <a:prstGeom prst="straightConnector1">
            <a:avLst/>
          </a:prstGeom>
          <a:ln w="25400">
            <a:prstDash val="solid"/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テキスト ボックス 51"/>
          <p:cNvSpPr txBox="1"/>
          <p:nvPr/>
        </p:nvSpPr>
        <p:spPr>
          <a:xfrm>
            <a:off x="10816097" y="6088359"/>
            <a:ext cx="934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ワーキング等の開始</a:t>
            </a:r>
            <a:endParaRPr kumimoji="1" lang="en-US" altLang="ja-JP" sz="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0617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135</Words>
  <Application>Microsoft Office PowerPoint</Application>
  <PresentationFormat>ワイド画面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HGSｺﾞｼｯｸM</vt:lpstr>
      <vt:lpstr>Meiryo UI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2023-01-26T09:13:32Z</dcterms:created>
  <dcterms:modified xsi:type="dcterms:W3CDTF">2023-01-26T09:13:40Z</dcterms:modified>
</cp:coreProperties>
</file>