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74" r:id="rId2"/>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434" autoAdjust="0"/>
  </p:normalViewPr>
  <p:slideViewPr>
    <p:cSldViewPr snapToGrid="0">
      <p:cViewPr varScale="1">
        <p:scale>
          <a:sx n="51" d="100"/>
          <a:sy n="51" d="100"/>
        </p:scale>
        <p:origin x="142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36" d="100"/>
          <a:sy n="36" d="100"/>
        </p:scale>
        <p:origin x="2940" y="90"/>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2"/>
            <a:ext cx="4306888" cy="720725"/>
          </a:xfrm>
          <a:prstGeom prst="rect">
            <a:avLst/>
          </a:prstGeom>
        </p:spPr>
        <p:txBody>
          <a:bodyPr vert="horz" lIns="91372" tIns="45685" rIns="91372" bIns="4568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86" y="12"/>
            <a:ext cx="4308476" cy="720725"/>
          </a:xfrm>
          <a:prstGeom prst="rect">
            <a:avLst/>
          </a:prstGeom>
        </p:spPr>
        <p:txBody>
          <a:bodyPr vert="horz" lIns="91372" tIns="45685" rIns="91372" bIns="45685" rtlCol="0"/>
          <a:lstStyle>
            <a:lvl1pPr algn="r">
              <a:defRPr sz="1200"/>
            </a:lvl1pPr>
          </a:lstStyle>
          <a:p>
            <a:fld id="{B83BB487-5973-4F71-A4FD-BC8BB4D88553}" type="datetimeFigureOut">
              <a:rPr kumimoji="1" lang="ja-JP" altLang="en-US" smtClean="0"/>
              <a:t>2022/8/23</a:t>
            </a:fld>
            <a:endParaRPr kumimoji="1" lang="ja-JP" altLang="en-US"/>
          </a:p>
        </p:txBody>
      </p:sp>
      <p:sp>
        <p:nvSpPr>
          <p:cNvPr id="4" name="スライド イメージ プレースホルダー 3"/>
          <p:cNvSpPr>
            <a:spLocks noGrp="1" noRot="1" noChangeAspect="1"/>
          </p:cNvSpPr>
          <p:nvPr>
            <p:ph type="sldImg" idx="2"/>
          </p:nvPr>
        </p:nvSpPr>
        <p:spPr>
          <a:xfrm>
            <a:off x="1733550" y="1793875"/>
            <a:ext cx="6472238" cy="4852988"/>
          </a:xfrm>
          <a:prstGeom prst="rect">
            <a:avLst/>
          </a:prstGeom>
          <a:noFill/>
          <a:ln w="12700">
            <a:solidFill>
              <a:prstClr val="black"/>
            </a:solidFill>
          </a:ln>
        </p:spPr>
        <p:txBody>
          <a:bodyPr vert="horz" lIns="91372" tIns="45685" rIns="91372" bIns="45685" rtlCol="0" anchor="ctr"/>
          <a:lstStyle/>
          <a:p>
            <a:endParaRPr lang="ja-JP" altLang="en-US"/>
          </a:p>
        </p:txBody>
      </p:sp>
      <p:sp>
        <p:nvSpPr>
          <p:cNvPr id="5" name="ノート プレースホルダー 4"/>
          <p:cNvSpPr>
            <a:spLocks noGrp="1"/>
          </p:cNvSpPr>
          <p:nvPr>
            <p:ph type="body" sz="quarter" idx="3"/>
          </p:nvPr>
        </p:nvSpPr>
        <p:spPr>
          <a:xfrm>
            <a:off x="993779" y="6915153"/>
            <a:ext cx="7951789" cy="5657851"/>
          </a:xfrm>
          <a:prstGeom prst="rect">
            <a:avLst/>
          </a:prstGeom>
        </p:spPr>
        <p:txBody>
          <a:bodyPr vert="horz" lIns="91372" tIns="45685" rIns="91372" bIns="4568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647750"/>
            <a:ext cx="4306888" cy="720725"/>
          </a:xfrm>
          <a:prstGeom prst="rect">
            <a:avLst/>
          </a:prstGeom>
        </p:spPr>
        <p:txBody>
          <a:bodyPr vert="horz" lIns="91372" tIns="45685" rIns="91372" bIns="456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86" y="13647750"/>
            <a:ext cx="4308476" cy="720725"/>
          </a:xfrm>
          <a:prstGeom prst="rect">
            <a:avLst/>
          </a:prstGeom>
        </p:spPr>
        <p:txBody>
          <a:bodyPr vert="horz" lIns="91372" tIns="45685" rIns="91372" bIns="45685" rtlCol="0" anchor="b"/>
          <a:lstStyle>
            <a:lvl1pPr algn="r">
              <a:defRPr sz="1200"/>
            </a:lvl1pPr>
          </a:lstStyle>
          <a:p>
            <a:fld id="{0957128D-7E8F-4583-9A86-96F6913461DD}" type="slidenum">
              <a:rPr kumimoji="1" lang="ja-JP" altLang="en-US" smtClean="0"/>
              <a:t>‹#›</a:t>
            </a:fld>
            <a:endParaRPr kumimoji="1" lang="ja-JP" altLang="en-US"/>
          </a:p>
        </p:txBody>
      </p:sp>
    </p:spTree>
    <p:extLst>
      <p:ext uri="{BB962C8B-B14F-4D97-AF65-F5344CB8AC3E}">
        <p14:creationId xmlns:p14="http://schemas.microsoft.com/office/powerpoint/2010/main" val="7080457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957128D-7E8F-4583-9A86-96F6913461DD}" type="slidenum">
              <a:rPr kumimoji="1" lang="ja-JP" altLang="en-US" smtClean="0"/>
              <a:t>1</a:t>
            </a:fld>
            <a:endParaRPr kumimoji="1" lang="ja-JP" altLang="en-US"/>
          </a:p>
        </p:txBody>
      </p:sp>
    </p:spTree>
    <p:extLst>
      <p:ext uri="{BB962C8B-B14F-4D97-AF65-F5344CB8AC3E}">
        <p14:creationId xmlns:p14="http://schemas.microsoft.com/office/powerpoint/2010/main" val="428728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20201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408114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318788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2141451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3229249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3694663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324890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100546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283524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11089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6FE00EE-88D8-4FE2-8495-5D4568B246C1}" type="datetimeFigureOut">
              <a:rPr kumimoji="1" lang="ja-JP" altLang="en-US" smtClean="0"/>
              <a:t>2022/8/23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316951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6FE00EE-88D8-4FE2-8495-5D4568B246C1}" type="datetimeFigureOut">
              <a:rPr kumimoji="1" lang="ja-JP" altLang="en-US" smtClean="0"/>
              <a:t>2022/8/23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DF25029-6E2E-4E46-BF02-03C30D95AC93}" type="slidenum">
              <a:rPr kumimoji="1" lang="ja-JP" altLang="en-US" smtClean="0"/>
              <a:t>‹#›</a:t>
            </a:fld>
            <a:endParaRPr kumimoji="1" lang="ja-JP" altLang="en-US"/>
          </a:p>
        </p:txBody>
      </p:sp>
    </p:spTree>
    <p:extLst>
      <p:ext uri="{BB962C8B-B14F-4D97-AF65-F5344CB8AC3E}">
        <p14:creationId xmlns:p14="http://schemas.microsoft.com/office/powerpoint/2010/main" val="995238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1380" y="2412969"/>
            <a:ext cx="3058205" cy="4452348"/>
          </a:xfrm>
          <a:prstGeom prst="rect">
            <a:avLst/>
          </a:prstGeom>
          <a:noFill/>
          <a:ln w="127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〇一般概況</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・面積</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南北に細長い形状で平地・丘陵で占められている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・人口</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今後減少に転じる見込み</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・年間平均</a:t>
            </a:r>
            <a:r>
              <a:rPr kumimoji="1" lang="ja-JP" altLang="en-US" sz="1000" dirty="0" smtClean="0">
                <a:solidFill>
                  <a:schemeClr val="tx1"/>
                </a:solidFill>
                <a:latin typeface="Meiryo UI" panose="020B0604030504040204" pitchFamily="50" charset="-128"/>
                <a:ea typeface="Meiryo UI" panose="020B0604030504040204" pitchFamily="50" charset="-128"/>
              </a:rPr>
              <a:t>降水量</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全国平均を下回る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年間取水量</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淀川系が</a:t>
            </a:r>
            <a:r>
              <a:rPr kumimoji="1" lang="en-US" altLang="ja-JP" sz="1000" dirty="0" smtClean="0">
                <a:solidFill>
                  <a:schemeClr val="tx1"/>
                </a:solidFill>
                <a:latin typeface="Meiryo UI" panose="020B0604030504040204" pitchFamily="50" charset="-128"/>
                <a:ea typeface="Meiryo UI" panose="020B0604030504040204" pitchFamily="50" charset="-128"/>
              </a:rPr>
              <a:t>9</a:t>
            </a:r>
            <a:r>
              <a:rPr kumimoji="1" lang="ja-JP" altLang="en-US" sz="1000" dirty="0" smtClean="0">
                <a:solidFill>
                  <a:schemeClr val="tx1"/>
                </a:solidFill>
                <a:latin typeface="Meiryo UI" panose="020B0604030504040204" pitchFamily="50" charset="-128"/>
                <a:ea typeface="Meiryo UI" panose="020B0604030504040204" pitchFamily="50" charset="-128"/>
              </a:rPr>
              <a:t>割以上を占める</a:t>
            </a:r>
            <a:endParaRPr kumimoji="1" lang="en-US" altLang="ja-JP" sz="1000" baseline="30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〇水道</a:t>
            </a:r>
            <a:r>
              <a:rPr kumimoji="1" lang="ja-JP" altLang="en-US" sz="1000" b="1" dirty="0">
                <a:solidFill>
                  <a:schemeClr val="tx1"/>
                </a:solidFill>
                <a:latin typeface="Meiryo UI" panose="020B0604030504040204" pitchFamily="50" charset="-128"/>
                <a:ea typeface="Meiryo UI" panose="020B0604030504040204" pitchFamily="50" charset="-128"/>
              </a:rPr>
              <a:t>の現況　（令和</a:t>
            </a:r>
            <a:r>
              <a:rPr kumimoji="1" lang="en-US" altLang="ja-JP" sz="1000" b="1" dirty="0">
                <a:solidFill>
                  <a:schemeClr val="tx1"/>
                </a:solidFill>
                <a:latin typeface="Meiryo UI" panose="020B0604030504040204" pitchFamily="50" charset="-128"/>
                <a:ea typeface="Meiryo UI" panose="020B0604030504040204" pitchFamily="50" charset="-128"/>
              </a:rPr>
              <a:t>2</a:t>
            </a:r>
            <a:r>
              <a:rPr kumimoji="1" lang="ja-JP" altLang="en-US" sz="1000" b="1" dirty="0">
                <a:solidFill>
                  <a:schemeClr val="tx1"/>
                </a:solidFill>
                <a:latin typeface="Meiryo UI" panose="020B0604030504040204" pitchFamily="50" charset="-128"/>
                <a:ea typeface="Meiryo UI" panose="020B0604030504040204" pitchFamily="50" charset="-128"/>
              </a:rPr>
              <a:t>年度現在</a:t>
            </a:r>
            <a:r>
              <a:rPr kumimoji="1" lang="ja-JP" altLang="en-US" sz="1000" b="1"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経営指標：</a:t>
            </a:r>
            <a:r>
              <a:rPr kumimoji="1" lang="en-US" altLang="ja-JP" sz="1000" dirty="0">
                <a:solidFill>
                  <a:schemeClr val="tx1"/>
                </a:solidFill>
                <a:latin typeface="Meiryo UI" panose="020B0604030504040204" pitchFamily="50" charset="-128"/>
                <a:ea typeface="Meiryo UI" panose="020B0604030504040204" pitchFamily="50" charset="-128"/>
              </a:rPr>
              <a:t>3</a:t>
            </a:r>
            <a:r>
              <a:rPr kumimoji="1" lang="ja-JP" altLang="en-US" sz="1000" dirty="0">
                <a:solidFill>
                  <a:schemeClr val="tx1"/>
                </a:solidFill>
                <a:latin typeface="Meiryo UI" panose="020B0604030504040204" pitchFamily="50" charset="-128"/>
                <a:ea typeface="Meiryo UI" panose="020B0604030504040204" pitchFamily="50" charset="-128"/>
              </a:rPr>
              <a:t>団体が赤字</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（水道料金収入のみでの黒字は</a:t>
            </a:r>
            <a:r>
              <a:rPr kumimoji="1" lang="en-US" altLang="ja-JP" sz="1000" dirty="0">
                <a:solidFill>
                  <a:schemeClr val="tx1"/>
                </a:solidFill>
                <a:latin typeface="Meiryo UI" panose="020B0604030504040204" pitchFamily="50" charset="-128"/>
                <a:ea typeface="Meiryo UI" panose="020B0604030504040204" pitchFamily="50" charset="-128"/>
              </a:rPr>
              <a:t>17</a:t>
            </a:r>
            <a:r>
              <a:rPr kumimoji="1" lang="ja-JP" altLang="en-US" sz="1000" dirty="0">
                <a:solidFill>
                  <a:schemeClr val="tx1"/>
                </a:solidFill>
                <a:latin typeface="Meiryo UI" panose="020B0604030504040204" pitchFamily="50" charset="-128"/>
                <a:ea typeface="Meiryo UI" panose="020B0604030504040204" pitchFamily="50" charset="-128"/>
              </a:rPr>
              <a:t>団体）</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水道料金：府平均</a:t>
            </a:r>
            <a:r>
              <a:rPr kumimoji="1" lang="en-US" altLang="ja-JP" sz="1000" dirty="0">
                <a:solidFill>
                  <a:schemeClr val="tx1"/>
                </a:solidFill>
                <a:latin typeface="Meiryo UI" panose="020B0604030504040204" pitchFamily="50" charset="-128"/>
                <a:ea typeface="Meiryo UI" panose="020B0604030504040204" pitchFamily="50" charset="-128"/>
              </a:rPr>
              <a:t>2,884</a:t>
            </a:r>
            <a:r>
              <a:rPr kumimoji="1" lang="ja-JP" altLang="en-US" sz="1000" dirty="0">
                <a:solidFill>
                  <a:schemeClr val="tx1"/>
                </a:solidFill>
                <a:latin typeface="Meiryo UI" panose="020B0604030504040204" pitchFamily="50" charset="-128"/>
                <a:ea typeface="Meiryo UI" panose="020B0604030504040204" pitchFamily="50" charset="-128"/>
              </a:rPr>
              <a:t>円（</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全国平均</a:t>
            </a:r>
            <a:r>
              <a:rPr kumimoji="1" lang="en-US" altLang="ja-JP" sz="1000" dirty="0">
                <a:solidFill>
                  <a:schemeClr val="tx1"/>
                </a:solidFill>
                <a:latin typeface="Meiryo UI" panose="020B0604030504040204" pitchFamily="50" charset="-128"/>
                <a:ea typeface="Meiryo UI" panose="020B0604030504040204" pitchFamily="50" charset="-128"/>
              </a:rPr>
              <a:t>3,298</a:t>
            </a:r>
            <a:r>
              <a:rPr kumimoji="1" lang="ja-JP" altLang="en-US" sz="1000" dirty="0">
                <a:solidFill>
                  <a:schemeClr val="tx1"/>
                </a:solidFill>
                <a:latin typeface="Meiryo UI" panose="020B0604030504040204" pitchFamily="50" charset="-128"/>
                <a:ea typeface="Meiryo UI" panose="020B0604030504040204" pitchFamily="50" charset="-128"/>
              </a:rPr>
              <a:t>円）</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全国</a:t>
            </a:r>
            <a:r>
              <a:rPr kumimoji="1" lang="ja-JP" altLang="en-US" sz="1000" dirty="0">
                <a:solidFill>
                  <a:schemeClr val="tx1"/>
                </a:solidFill>
                <a:latin typeface="Meiryo UI" panose="020B0604030504040204" pitchFamily="50" charset="-128"/>
                <a:ea typeface="Meiryo UI" panose="020B0604030504040204" pitchFamily="50" charset="-128"/>
              </a:rPr>
              <a:t>平均より低いが、府内で約</a:t>
            </a:r>
            <a:r>
              <a:rPr kumimoji="1" lang="en-US" altLang="ja-JP" sz="1000" dirty="0">
                <a:solidFill>
                  <a:schemeClr val="tx1"/>
                </a:solidFill>
                <a:latin typeface="Meiryo UI" panose="020B0604030504040204" pitchFamily="50" charset="-128"/>
                <a:ea typeface="Meiryo UI" panose="020B0604030504040204" pitchFamily="50" charset="-128"/>
              </a:rPr>
              <a:t>2.4</a:t>
            </a:r>
            <a:r>
              <a:rPr kumimoji="1" lang="ja-JP" altLang="en-US" sz="1000" dirty="0">
                <a:solidFill>
                  <a:schemeClr val="tx1"/>
                </a:solidFill>
                <a:latin typeface="Meiryo UI" panose="020B0604030504040204" pitchFamily="50" charset="-128"/>
                <a:ea typeface="Meiryo UI" panose="020B0604030504040204" pitchFamily="50" charset="-128"/>
              </a:rPr>
              <a:t>倍の格差</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施設の耐震化状況：</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浄水場 </a:t>
            </a:r>
            <a:r>
              <a:rPr kumimoji="1" lang="en-US" altLang="ja-JP" sz="1000" dirty="0">
                <a:solidFill>
                  <a:schemeClr val="tx1"/>
                </a:solidFill>
                <a:latin typeface="Meiryo UI" panose="020B0604030504040204" pitchFamily="50" charset="-128"/>
                <a:ea typeface="Meiryo UI" panose="020B0604030504040204" pitchFamily="50" charset="-128"/>
              </a:rPr>
              <a:t>22.6%</a:t>
            </a:r>
            <a:r>
              <a:rPr kumimoji="1" lang="ja-JP" altLang="en-US" sz="1000" dirty="0">
                <a:solidFill>
                  <a:schemeClr val="tx1"/>
                </a:solidFill>
                <a:latin typeface="Meiryo UI" panose="020B0604030504040204" pitchFamily="50" charset="-128"/>
                <a:ea typeface="Meiryo UI" panose="020B0604030504040204" pitchFamily="50" charset="-128"/>
              </a:rPr>
              <a:t>　（全国平均</a:t>
            </a:r>
            <a:r>
              <a:rPr kumimoji="1" lang="en-US" altLang="ja-JP" sz="1000" dirty="0">
                <a:solidFill>
                  <a:schemeClr val="tx1"/>
                </a:solidFill>
                <a:latin typeface="Meiryo UI" panose="020B0604030504040204" pitchFamily="50" charset="-128"/>
                <a:ea typeface="Meiryo UI" panose="020B0604030504040204" pitchFamily="50" charset="-128"/>
              </a:rPr>
              <a:t>32.6%)</a:t>
            </a: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配水池 </a:t>
            </a:r>
            <a:r>
              <a:rPr kumimoji="1" lang="en-US" altLang="ja-JP" sz="1000" dirty="0">
                <a:solidFill>
                  <a:schemeClr val="tx1"/>
                </a:solidFill>
                <a:latin typeface="Meiryo UI" panose="020B0604030504040204" pitchFamily="50" charset="-128"/>
                <a:ea typeface="Meiryo UI" panose="020B0604030504040204" pitchFamily="50" charset="-128"/>
              </a:rPr>
              <a:t>49.0%  </a:t>
            </a:r>
            <a:r>
              <a:rPr kumimoji="1" lang="ja-JP" altLang="en-US" sz="1000" dirty="0">
                <a:solidFill>
                  <a:schemeClr val="tx1"/>
                </a:solidFill>
                <a:latin typeface="Meiryo UI" panose="020B0604030504040204" pitchFamily="50" charset="-128"/>
                <a:ea typeface="Meiryo UI" panose="020B0604030504040204" pitchFamily="50" charset="-128"/>
              </a:rPr>
              <a:t>（全国平均</a:t>
            </a:r>
            <a:r>
              <a:rPr kumimoji="1" lang="en-US" altLang="ja-JP" sz="1000" dirty="0">
                <a:solidFill>
                  <a:schemeClr val="tx1"/>
                </a:solidFill>
                <a:latin typeface="Meiryo UI" panose="020B0604030504040204" pitchFamily="50" charset="-128"/>
                <a:ea typeface="Meiryo UI" panose="020B0604030504040204" pitchFamily="50" charset="-128"/>
              </a:rPr>
              <a:t>58.6%)</a:t>
            </a: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管路全体 </a:t>
            </a:r>
            <a:r>
              <a:rPr kumimoji="1" lang="en-US" altLang="ja-JP" sz="1000" dirty="0">
                <a:solidFill>
                  <a:schemeClr val="tx1"/>
                </a:solidFill>
                <a:latin typeface="Meiryo UI" panose="020B0604030504040204" pitchFamily="50" charset="-128"/>
                <a:ea typeface="Meiryo UI" panose="020B0604030504040204" pitchFamily="50" charset="-128"/>
              </a:rPr>
              <a:t>23.6%</a:t>
            </a:r>
            <a:r>
              <a:rPr kumimoji="1" lang="ja-JP" altLang="en-US" sz="1000" dirty="0">
                <a:solidFill>
                  <a:schemeClr val="tx1"/>
                </a:solidFill>
                <a:latin typeface="Meiryo UI" panose="020B0604030504040204" pitchFamily="50" charset="-128"/>
                <a:ea typeface="Meiryo UI" panose="020B0604030504040204" pitchFamily="50" charset="-128"/>
              </a:rPr>
              <a:t>（全国平均</a:t>
            </a:r>
            <a:r>
              <a:rPr kumimoji="1" lang="en-US" altLang="ja-JP" sz="1000" dirty="0">
                <a:solidFill>
                  <a:schemeClr val="tx1"/>
                </a:solidFill>
                <a:latin typeface="Meiryo UI" panose="020B0604030504040204" pitchFamily="50" charset="-128"/>
                <a:ea typeface="Meiryo UI" panose="020B0604030504040204" pitchFamily="50" charset="-128"/>
              </a:rPr>
              <a:t>17.5%)            </a:t>
            </a: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管路老朽化率：</a:t>
            </a:r>
            <a:r>
              <a:rPr kumimoji="1" lang="en-US" altLang="ja-JP" sz="1000" dirty="0">
                <a:solidFill>
                  <a:schemeClr val="tx1"/>
                </a:solidFill>
                <a:latin typeface="Meiryo UI" panose="020B0604030504040204" pitchFamily="50" charset="-128"/>
                <a:ea typeface="Meiryo UI" panose="020B0604030504040204" pitchFamily="50" charset="-128"/>
              </a:rPr>
              <a:t>33.3%</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全国平均</a:t>
            </a:r>
            <a:r>
              <a:rPr kumimoji="1" lang="en-US" altLang="ja-JP" sz="1000" dirty="0">
                <a:solidFill>
                  <a:schemeClr val="tx1"/>
                </a:solidFill>
                <a:latin typeface="Meiryo UI" panose="020B0604030504040204" pitchFamily="50" charset="-128"/>
                <a:ea typeface="Meiryo UI" panose="020B0604030504040204" pitchFamily="50" charset="-128"/>
              </a:rPr>
              <a:t>19.1</a:t>
            </a:r>
            <a:r>
              <a:rPr kumimoji="1" lang="en-US" altLang="ja-JP"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職員の年齢別構成</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年齢構成に大きな偏りがあり、特に</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若手職員が少ない状況</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(40</a:t>
            </a:r>
            <a:r>
              <a:rPr kumimoji="1" lang="ja-JP" altLang="en-US" sz="1000" dirty="0">
                <a:solidFill>
                  <a:schemeClr val="tx1"/>
                </a:solidFill>
                <a:latin typeface="Meiryo UI" panose="020B0604030504040204" pitchFamily="50" charset="-128"/>
                <a:ea typeface="Meiryo UI" panose="020B0604030504040204" pitchFamily="50" charset="-128"/>
              </a:rPr>
              <a:t>歳以下の職員　約</a:t>
            </a:r>
            <a:r>
              <a:rPr kumimoji="1" lang="en-US" altLang="ja-JP" sz="1000" dirty="0">
                <a:solidFill>
                  <a:schemeClr val="tx1"/>
                </a:solidFill>
                <a:latin typeface="Meiryo UI" panose="020B0604030504040204" pitchFamily="50" charset="-128"/>
                <a:ea typeface="Meiryo UI" panose="020B0604030504040204" pitchFamily="50" charset="-128"/>
              </a:rPr>
              <a:t>25%)</a:t>
            </a:r>
          </a:p>
          <a:p>
            <a:pPr>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ct val="88000"/>
              </a:lnSpc>
            </a:pP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令和元</a:t>
            </a:r>
            <a:r>
              <a:rPr kumimoji="1" lang="ja-JP" altLang="en-US" sz="1000" dirty="0" smtClean="0">
                <a:solidFill>
                  <a:schemeClr val="tx1"/>
                </a:solidFill>
                <a:latin typeface="Meiryo UI" panose="020B0604030504040204" pitchFamily="50" charset="-128"/>
                <a:ea typeface="Meiryo UI" panose="020B0604030504040204" pitchFamily="50" charset="-128"/>
              </a:rPr>
              <a:t>年度値</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a:p>
            <a:pPr marL="0" lvl="2">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〇将来給水人口</a:t>
            </a:r>
            <a:r>
              <a:rPr kumimoji="1" lang="ja-JP" altLang="en-US" sz="1000" b="1" smtClean="0">
                <a:solidFill>
                  <a:schemeClr val="tx1"/>
                </a:solidFill>
                <a:latin typeface="Meiryo UI" panose="020B0604030504040204" pitchFamily="50" charset="-128"/>
                <a:ea typeface="Meiryo UI" panose="020B0604030504040204" pitchFamily="50" charset="-128"/>
              </a:rPr>
              <a:t>及び水需給の</a:t>
            </a:r>
            <a:r>
              <a:rPr kumimoji="1" lang="ja-JP" altLang="en-US" sz="1000" b="1" dirty="0">
                <a:solidFill>
                  <a:schemeClr val="tx1"/>
                </a:solidFill>
                <a:latin typeface="Meiryo UI" panose="020B0604030504040204" pitchFamily="50" charset="-128"/>
                <a:ea typeface="Meiryo UI" panose="020B0604030504040204" pitchFamily="50" charset="-128"/>
              </a:rPr>
              <a:t>見通し</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1076325" lvl="2" indent="-860425">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a:p>
            <a:pPr marL="1076325" lvl="2" indent="-860425">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府域の人口：減少傾向が見込まれる</a:t>
            </a:r>
          </a:p>
          <a:p>
            <a:pPr marL="1076325" lvl="2" indent="-860425">
              <a:lnSpc>
                <a:spcPct val="88000"/>
              </a:lnSpc>
            </a:pP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令和</a:t>
            </a:r>
            <a:r>
              <a:rPr kumimoji="1" lang="en-US" altLang="ja-JP" sz="1000" dirty="0">
                <a:solidFill>
                  <a:schemeClr val="tx1"/>
                </a:solidFill>
                <a:latin typeface="Meiryo UI" panose="020B0604030504040204" pitchFamily="50" charset="-128"/>
                <a:ea typeface="Meiryo UI" panose="020B0604030504040204" pitchFamily="50" charset="-128"/>
              </a:rPr>
              <a:t>19</a:t>
            </a:r>
            <a:r>
              <a:rPr kumimoji="1" lang="ja-JP" altLang="en-US" sz="1000" dirty="0">
                <a:solidFill>
                  <a:schemeClr val="tx1"/>
                </a:solidFill>
                <a:latin typeface="Meiryo UI" panose="020B0604030504040204" pitchFamily="50" charset="-128"/>
                <a:ea typeface="Meiryo UI" panose="020B0604030504040204" pitchFamily="50" charset="-128"/>
              </a:rPr>
              <a:t>年度　</a:t>
            </a:r>
            <a:r>
              <a:rPr kumimoji="1" lang="en-US" altLang="ja-JP" sz="1000" dirty="0">
                <a:solidFill>
                  <a:schemeClr val="tx1"/>
                </a:solidFill>
                <a:latin typeface="Meiryo UI" panose="020B0604030504040204" pitchFamily="50" charset="-128"/>
                <a:ea typeface="Meiryo UI" panose="020B0604030504040204" pitchFamily="50" charset="-128"/>
              </a:rPr>
              <a:t>794</a:t>
            </a:r>
            <a:r>
              <a:rPr kumimoji="1" lang="ja-JP" altLang="en-US" sz="1000" dirty="0">
                <a:solidFill>
                  <a:schemeClr val="tx1"/>
                </a:solidFill>
                <a:latin typeface="Meiryo UI" panose="020B0604030504040204" pitchFamily="50" charset="-128"/>
                <a:ea typeface="Meiryo UI" panose="020B0604030504040204" pitchFamily="50" charset="-128"/>
              </a:rPr>
              <a:t>万人</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1076325" lvl="2" indent="-860425">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（平成</a:t>
            </a:r>
            <a:r>
              <a:rPr kumimoji="1" lang="en-US" altLang="ja-JP" sz="1000" dirty="0">
                <a:solidFill>
                  <a:schemeClr val="tx1"/>
                </a:solidFill>
                <a:latin typeface="Meiryo UI" panose="020B0604030504040204" pitchFamily="50" charset="-128"/>
                <a:ea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rPr>
              <a:t>年度推計）</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1076325" lvl="2" indent="-860425">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令和</a:t>
            </a:r>
            <a:r>
              <a:rPr kumimoji="1" lang="en-US" altLang="ja-JP" sz="1000" dirty="0">
                <a:solidFill>
                  <a:schemeClr val="tx1"/>
                </a:solidFill>
                <a:latin typeface="Meiryo UI" panose="020B0604030504040204" pitchFamily="50" charset="-128"/>
                <a:ea typeface="Meiryo UI" panose="020B0604030504040204" pitchFamily="50" charset="-128"/>
              </a:rPr>
              <a:t>42</a:t>
            </a:r>
            <a:r>
              <a:rPr kumimoji="1" lang="ja-JP" altLang="en-US" sz="1000" dirty="0">
                <a:solidFill>
                  <a:schemeClr val="tx1"/>
                </a:solidFill>
                <a:latin typeface="Meiryo UI" panose="020B0604030504040204" pitchFamily="50" charset="-128"/>
                <a:ea typeface="Meiryo UI" panose="020B0604030504040204" pitchFamily="50" charset="-128"/>
              </a:rPr>
              <a:t>年度　推計中</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809625" lvl="2" indent="-593725">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配水量：減少傾向が見込まれる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809625" lvl="2" indent="-593725">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（算出した人口に過去の給水実績を踏まえ　て、令和</a:t>
            </a:r>
            <a:r>
              <a:rPr kumimoji="1" lang="en-US" altLang="ja-JP" sz="1000" dirty="0">
                <a:solidFill>
                  <a:schemeClr val="tx1"/>
                </a:solidFill>
                <a:latin typeface="Meiryo UI" panose="020B0604030504040204" pitchFamily="50" charset="-128"/>
                <a:ea typeface="Meiryo UI" panose="020B0604030504040204" pitchFamily="50" charset="-128"/>
              </a:rPr>
              <a:t>42</a:t>
            </a:r>
            <a:r>
              <a:rPr kumimoji="1" lang="ja-JP" altLang="en-US" sz="1000" dirty="0">
                <a:solidFill>
                  <a:schemeClr val="tx1"/>
                </a:solidFill>
                <a:latin typeface="Meiryo UI" panose="020B0604030504040204" pitchFamily="50" charset="-128"/>
                <a:ea typeface="Meiryo UI" panose="020B0604030504040204" pitchFamily="50" charset="-128"/>
              </a:rPr>
              <a:t>年度まで算出中）</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a:p>
            <a:pPr marL="0" lvl="2">
              <a:lnSpc>
                <a:spcPct val="88000"/>
              </a:lnSpc>
            </a:pPr>
            <a:endParaRPr kumimoji="1" lang="en-US" altLang="ja-JP" sz="1000" b="1" dirty="0" smtClean="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60093" y="129045"/>
            <a:ext cx="11436488" cy="364006"/>
          </a:xfrm>
          <a:prstGeom prst="rect">
            <a:avLst/>
          </a:prstGeom>
          <a:noFill/>
          <a:ln w="12700" cap="flat" cmpd="sng" algn="ctr">
            <a:noFill/>
            <a:prstDash val="solid"/>
            <a:miter lim="800000"/>
          </a:ln>
        </p:spPr>
        <p:style>
          <a:lnRef idx="2">
            <a:schemeClr val="accent3"/>
          </a:lnRef>
          <a:fillRef idx="1">
            <a:schemeClr val="lt1"/>
          </a:fillRef>
          <a:effectRef idx="0">
            <a:schemeClr val="accent3"/>
          </a:effectRef>
          <a:fontRef idx="minor">
            <a:schemeClr val="dk1"/>
          </a:fontRef>
        </p:style>
        <p:txBody>
          <a:bodyPr vert="horz" wrap="square" lIns="36000" tIns="36000" rIns="36000" bIns="0" rtlCol="0" anchor="b" anchorCtr="0">
            <a:noAutofit/>
          </a:bodyPr>
          <a:lstStyle/>
          <a:p>
            <a:pPr algn="ctr">
              <a:lnSpc>
                <a:spcPct val="88000"/>
              </a:lnSpc>
            </a:pPr>
            <a:r>
              <a:rPr kumimoji="1" lang="ja-JP" altLang="en-US" sz="2400" b="1" kern="0" dirty="0" smtClean="0">
                <a:solidFill>
                  <a:schemeClr val="tx1"/>
                </a:solidFill>
                <a:latin typeface="ＭＳ ゴシック" panose="020B0609070205080204" pitchFamily="49" charset="-128"/>
                <a:ea typeface="ＭＳ ゴシック" panose="020B0609070205080204" pitchFamily="49" charset="-128"/>
              </a:rPr>
              <a:t>「大阪府水道基盤強化計画（仮称）」の</a:t>
            </a:r>
            <a:r>
              <a:rPr kumimoji="1" lang="ja-JP" altLang="en-US" sz="2400" b="1" kern="0" dirty="0">
                <a:solidFill>
                  <a:schemeClr val="tx1"/>
                </a:solidFill>
                <a:latin typeface="ＭＳ ゴシック" panose="020B0609070205080204" pitchFamily="49" charset="-128"/>
                <a:ea typeface="ＭＳ ゴシック" panose="020B0609070205080204" pitchFamily="49" charset="-128"/>
              </a:rPr>
              <a:t>骨子</a:t>
            </a:r>
          </a:p>
        </p:txBody>
      </p:sp>
      <p:sp>
        <p:nvSpPr>
          <p:cNvPr id="28" name="フローチャート: 抜出し 27"/>
          <p:cNvSpPr/>
          <p:nvPr/>
        </p:nvSpPr>
        <p:spPr>
          <a:xfrm rot="5400000">
            <a:off x="75232" y="6216853"/>
            <a:ext cx="6568153" cy="253007"/>
          </a:xfrm>
          <a:prstGeom prst="flowChartExtra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kumimoji="1" lang="ja-JP" altLang="en-US" sz="1000" b="1" dirty="0" smtClean="0">
              <a:solidFill>
                <a:schemeClr val="tx1"/>
              </a:solidFill>
              <a:latin typeface="メイリオ" panose="020B0604030504040204" pitchFamily="50" charset="-128"/>
              <a:ea typeface="メイリオ" panose="020B0604030504040204" pitchFamily="50" charset="-128"/>
            </a:endParaRPr>
          </a:p>
        </p:txBody>
      </p:sp>
      <p:sp>
        <p:nvSpPr>
          <p:cNvPr id="45" name="角丸四角形 44"/>
          <p:cNvSpPr/>
          <p:nvPr/>
        </p:nvSpPr>
        <p:spPr>
          <a:xfrm>
            <a:off x="126780" y="2170678"/>
            <a:ext cx="3032805" cy="206167"/>
          </a:xfrm>
          <a:prstGeom prst="roundRect">
            <a:avLst/>
          </a:prstGeom>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nchorCtr="0"/>
          <a:lstStyle/>
          <a:p>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　府域の概況、水道の現況及び水需要の見通し</a:t>
            </a:r>
          </a:p>
        </p:txBody>
      </p:sp>
      <p:sp>
        <p:nvSpPr>
          <p:cNvPr id="59" name="正方形/長方形 58"/>
          <p:cNvSpPr/>
          <p:nvPr/>
        </p:nvSpPr>
        <p:spPr>
          <a:xfrm>
            <a:off x="3470062" y="2437836"/>
            <a:ext cx="2999646" cy="6649015"/>
          </a:xfrm>
          <a:prstGeom prst="rect">
            <a:avLst/>
          </a:prstGeom>
          <a:noFill/>
          <a:ln w="127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bIns="36000" rtlCol="0" anchor="t" anchorCtr="0"/>
          <a:lstStyle/>
          <a:p>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000" b="1" dirty="0" smtClean="0">
                <a:solidFill>
                  <a:schemeClr val="tx1"/>
                </a:solidFill>
                <a:latin typeface="Meiryo UI" panose="020B0604030504040204" pitchFamily="50" charset="-128"/>
                <a:ea typeface="Meiryo UI" panose="020B0604030504040204" pitchFamily="50" charset="-128"/>
              </a:rPr>
              <a:t>１　基盤の強化の目標</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「おおさか水道ビジョン」を踏まえた府域水道の将来像、</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「安全な水の供給」、　「強靭な水道の実現」、</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「水道の持続性の確保」を見据え、基盤を強化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目標</a:t>
            </a:r>
            <a:r>
              <a:rPr kumimoji="1" lang="en-US" altLang="ja-JP" sz="1000" dirty="0" smtClean="0">
                <a:solidFill>
                  <a:schemeClr val="tx1"/>
                </a:solidFill>
                <a:latin typeface="Meiryo UI" panose="020B0604030504040204" pitchFamily="50" charset="-128"/>
                <a:ea typeface="Meiryo UI" panose="020B0604030504040204" pitchFamily="50" charset="-128"/>
              </a:rPr>
              <a:t>】</a:t>
            </a: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　</a:t>
            </a:r>
            <a:r>
              <a:rPr kumimoji="1" lang="ja-JP" altLang="en-US" sz="1000" dirty="0">
                <a:solidFill>
                  <a:schemeClr val="tx1"/>
                </a:solidFill>
                <a:latin typeface="Meiryo UI" panose="020B0604030504040204" pitchFamily="50" charset="-128"/>
                <a:ea typeface="Meiryo UI" panose="020B0604030504040204" pitchFamily="50" charset="-128"/>
              </a:rPr>
              <a:t>財政基盤の強化</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　</a:t>
            </a:r>
            <a:r>
              <a:rPr kumimoji="1" lang="ja-JP" altLang="en-US" sz="1000" dirty="0">
                <a:solidFill>
                  <a:schemeClr val="tx1"/>
                </a:solidFill>
                <a:latin typeface="Meiryo UI" panose="020B0604030504040204" pitchFamily="50" charset="-128"/>
                <a:ea typeface="Meiryo UI" panose="020B0604030504040204" pitchFamily="50" charset="-128"/>
              </a:rPr>
              <a:t>適切</a:t>
            </a:r>
            <a:r>
              <a:rPr kumimoji="1" lang="ja-JP" altLang="en-US" sz="1000" dirty="0" smtClean="0">
                <a:solidFill>
                  <a:schemeClr val="tx1"/>
                </a:solidFill>
                <a:latin typeface="Meiryo UI" panose="020B0604030504040204" pitchFamily="50" charset="-128"/>
                <a:ea typeface="Meiryo UI" panose="020B0604030504040204" pitchFamily="50" charset="-128"/>
              </a:rPr>
              <a:t>な</a:t>
            </a:r>
            <a:r>
              <a:rPr kumimoji="1" lang="ja-JP" altLang="en-US" sz="1000" dirty="0">
                <a:solidFill>
                  <a:schemeClr val="tx1"/>
                </a:solidFill>
                <a:latin typeface="Meiryo UI" panose="020B0604030504040204" pitchFamily="50" charset="-128"/>
                <a:ea typeface="Meiryo UI" panose="020B0604030504040204" pitchFamily="50" charset="-128"/>
              </a:rPr>
              <a:t>維持</a:t>
            </a:r>
            <a:r>
              <a:rPr kumimoji="1" lang="ja-JP" altLang="en-US" sz="1000" dirty="0" smtClean="0">
                <a:solidFill>
                  <a:schemeClr val="tx1"/>
                </a:solidFill>
                <a:latin typeface="Meiryo UI" panose="020B0604030504040204" pitchFamily="50" charset="-128"/>
                <a:ea typeface="Meiryo UI" panose="020B0604030504040204" pitchFamily="50" charset="-128"/>
              </a:rPr>
              <a:t>管理と計画的な更新・耐震化</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　組織力の</a:t>
            </a:r>
            <a:r>
              <a:rPr kumimoji="1" lang="ja-JP" altLang="en-US" sz="1000" dirty="0">
                <a:solidFill>
                  <a:schemeClr val="tx1"/>
                </a:solidFill>
                <a:latin typeface="Meiryo UI" panose="020B0604030504040204" pitchFamily="50" charset="-128"/>
                <a:ea typeface="Meiryo UI" panose="020B0604030504040204" pitchFamily="50" charset="-128"/>
              </a:rPr>
              <a:t>充実</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b="1" dirty="0" smtClean="0">
                <a:solidFill>
                  <a:schemeClr val="tx1"/>
                </a:solidFill>
                <a:latin typeface="Meiryo UI" panose="020B0604030504040204" pitchFamily="50" charset="-128"/>
                <a:ea typeface="Meiryo UI" panose="020B0604030504040204" pitchFamily="50" charset="-128"/>
              </a:rPr>
              <a:t>２　基盤の強化に向けた実現方策</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上記目標に向け、広域連携を主軸としつつ、</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住民理解等その他の実現方策を幅広く推進</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実現</a:t>
            </a:r>
            <a:r>
              <a:rPr kumimoji="1" lang="ja-JP" altLang="en-US" sz="1000" dirty="0" smtClean="0">
                <a:solidFill>
                  <a:schemeClr val="tx1"/>
                </a:solidFill>
                <a:latin typeface="Meiryo UI" panose="020B0604030504040204" pitchFamily="50" charset="-128"/>
                <a:ea typeface="Meiryo UI" panose="020B0604030504040204" pitchFamily="50" charset="-128"/>
              </a:rPr>
              <a:t>方策</a:t>
            </a:r>
            <a:r>
              <a:rPr kumimoji="1" lang="en-US" altLang="ja-JP" sz="1000" dirty="0" smtClean="0">
                <a:solidFill>
                  <a:schemeClr val="tx1"/>
                </a:solidFill>
                <a:latin typeface="Meiryo UI" panose="020B0604030504040204" pitchFamily="50" charset="-128"/>
                <a:ea typeface="Meiryo UI" panose="020B0604030504040204" pitchFamily="50" charset="-128"/>
              </a:rPr>
              <a:t>】</a:t>
            </a:r>
          </a:p>
          <a:p>
            <a:r>
              <a:rPr kumimoji="1" lang="ja-JP" altLang="en-US" sz="1000" dirty="0" smtClean="0">
                <a:solidFill>
                  <a:schemeClr val="tx1"/>
                </a:solidFill>
                <a:latin typeface="Meiryo UI" panose="020B0604030504040204" pitchFamily="50" charset="-128"/>
                <a:ea typeface="Meiryo UI" panose="020B0604030504040204" pitchFamily="50" charset="-128"/>
              </a:rPr>
              <a:t>　　　○　広域連携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　官民連携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　適切な資産管理</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　新たな技術の活用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人材の確保及び育成</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住民理解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endParaRPr kumimoji="1"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64" name="角丸四角形 63"/>
          <p:cNvSpPr/>
          <p:nvPr/>
        </p:nvSpPr>
        <p:spPr>
          <a:xfrm>
            <a:off x="6981912" y="586245"/>
            <a:ext cx="3095538" cy="225680"/>
          </a:xfrm>
          <a:prstGeom prst="roundRect">
            <a:avLst/>
          </a:prstGeom>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nchorCtr="0"/>
          <a:lstStyle/>
          <a:p>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各実現方策の具体的取組み</a:t>
            </a:r>
          </a:p>
        </p:txBody>
      </p:sp>
      <p:sp>
        <p:nvSpPr>
          <p:cNvPr id="63" name="角丸四角形 62"/>
          <p:cNvSpPr/>
          <p:nvPr/>
        </p:nvSpPr>
        <p:spPr>
          <a:xfrm>
            <a:off x="54731" y="7384867"/>
            <a:ext cx="2933890" cy="202576"/>
          </a:xfrm>
          <a:prstGeom prst="roundRect">
            <a:avLst/>
          </a:prstGeom>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nchorCtr="0"/>
          <a:lstStyle/>
          <a:p>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　府域水道の課題　</a:t>
            </a:r>
          </a:p>
        </p:txBody>
      </p:sp>
      <p:sp>
        <p:nvSpPr>
          <p:cNvPr id="67" name="正方形/長方形 66"/>
          <p:cNvSpPr/>
          <p:nvPr/>
        </p:nvSpPr>
        <p:spPr>
          <a:xfrm>
            <a:off x="51376" y="7613812"/>
            <a:ext cx="3098952" cy="1904357"/>
          </a:xfrm>
          <a:prstGeom prst="rect">
            <a:avLst/>
          </a:prstGeom>
          <a:noFill/>
          <a:ln w="127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①</a:t>
            </a:r>
            <a:r>
              <a:rPr kumimoji="1" lang="ja-JP" altLang="en-US" sz="1000" dirty="0">
                <a:solidFill>
                  <a:schemeClr val="tx1"/>
                </a:solidFill>
                <a:latin typeface="Meiryo UI" panose="020B0604030504040204" pitchFamily="50" charset="-128"/>
                <a:ea typeface="Meiryo UI" panose="020B0604030504040204" pitchFamily="50" charset="-128"/>
              </a:rPr>
              <a:t>経営状況</a:t>
            </a:r>
            <a:r>
              <a:rPr kumimoji="1" lang="ja-JP" altLang="en-US" sz="1000" dirty="0" smtClean="0">
                <a:solidFill>
                  <a:schemeClr val="tx1"/>
                </a:solidFill>
                <a:latin typeface="Meiryo UI" panose="020B0604030504040204" pitchFamily="50" charset="-128"/>
                <a:ea typeface="Meiryo UI" panose="020B0604030504040204" pitchFamily="50" charset="-128"/>
              </a:rPr>
              <a:t>の悪化</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・人口減少に伴う水需要の減少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・施設の老朽化、更新費用の増大</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②水道施設の老朽化等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・老朽管率は全国ワースト</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・水道施設の耐震化率は</a:t>
            </a:r>
            <a:r>
              <a:rPr kumimoji="1" lang="en-US" altLang="ja-JP" sz="1000" dirty="0" smtClean="0">
                <a:solidFill>
                  <a:schemeClr val="tx1"/>
                </a:solidFill>
                <a:latin typeface="Meiryo UI" panose="020B0604030504040204" pitchFamily="50" charset="-128"/>
                <a:ea typeface="Meiryo UI" panose="020B0604030504040204" pitchFamily="50" charset="-128"/>
              </a:rPr>
              <a:t>50%</a:t>
            </a:r>
            <a:r>
              <a:rPr kumimoji="1" lang="ja-JP" altLang="en-US" sz="1000" dirty="0" smtClean="0">
                <a:solidFill>
                  <a:schemeClr val="tx1"/>
                </a:solidFill>
                <a:latin typeface="Meiryo UI" panose="020B0604030504040204" pitchFamily="50" charset="-128"/>
                <a:ea typeface="Meiryo UI" panose="020B0604030504040204" pitchFamily="50" charset="-128"/>
              </a:rPr>
              <a:t>以下　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③組織力の低下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・マンパワーの不足</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・年齢構成の偏り、技術継承が困難</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その他検討すべき事項</a:t>
            </a:r>
            <a:r>
              <a:rPr kumimoji="1" lang="en-US" altLang="ja-JP" sz="1000" dirty="0" smtClean="0">
                <a:solidFill>
                  <a:schemeClr val="tx1"/>
                </a:solidFill>
                <a:latin typeface="Meiryo UI" panose="020B0604030504040204" pitchFamily="50" charset="-128"/>
                <a:ea typeface="Meiryo UI" panose="020B0604030504040204" pitchFamily="50" charset="-128"/>
              </a:rPr>
              <a:t>】</a:t>
            </a: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①水源</a:t>
            </a:r>
            <a:r>
              <a:rPr kumimoji="1" lang="ja-JP" altLang="en-US" sz="1000" dirty="0">
                <a:solidFill>
                  <a:schemeClr val="tx1"/>
                </a:solidFill>
                <a:latin typeface="Meiryo UI" panose="020B0604030504040204" pitchFamily="50" charset="-128"/>
                <a:ea typeface="Meiryo UI" panose="020B0604030504040204" pitchFamily="50" charset="-128"/>
              </a:rPr>
              <a:t>の大半を淀川に</a:t>
            </a:r>
            <a:r>
              <a:rPr kumimoji="1" lang="ja-JP" altLang="en-US" sz="1000" dirty="0" smtClean="0">
                <a:solidFill>
                  <a:schemeClr val="tx1"/>
                </a:solidFill>
                <a:latin typeface="Meiryo UI" panose="020B0604030504040204" pitchFamily="50" charset="-128"/>
                <a:ea typeface="Meiryo UI" panose="020B0604030504040204" pitchFamily="50" charset="-128"/>
              </a:rPr>
              <a:t>依存</a:t>
            </a:r>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②災害</a:t>
            </a:r>
            <a:r>
              <a:rPr kumimoji="1" lang="ja-JP" altLang="en-US" sz="1000" dirty="0">
                <a:solidFill>
                  <a:schemeClr val="tx1"/>
                </a:solidFill>
                <a:latin typeface="Meiryo UI" panose="020B0604030504040204" pitchFamily="50" charset="-128"/>
                <a:ea typeface="Meiryo UI" panose="020B0604030504040204" pitchFamily="50" charset="-128"/>
              </a:rPr>
              <a:t>時に備えたソフト面での体制</a:t>
            </a:r>
            <a:r>
              <a:rPr kumimoji="1" lang="ja-JP" altLang="en-US" sz="1000" dirty="0" smtClean="0">
                <a:solidFill>
                  <a:schemeClr val="tx1"/>
                </a:solidFill>
                <a:latin typeface="Meiryo UI" panose="020B0604030504040204" pitchFamily="50" charset="-128"/>
                <a:ea typeface="Meiryo UI" panose="020B0604030504040204" pitchFamily="50" charset="-128"/>
              </a:rPr>
              <a:t>整備</a:t>
            </a:r>
            <a:r>
              <a:rPr kumimoji="1" lang="en-US" altLang="ja-JP"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52" name="正方形/長方形 51"/>
          <p:cNvSpPr/>
          <p:nvPr/>
        </p:nvSpPr>
        <p:spPr>
          <a:xfrm>
            <a:off x="6819901" y="811925"/>
            <a:ext cx="5921828" cy="7906839"/>
          </a:xfrm>
          <a:prstGeom prst="rect">
            <a:avLst/>
          </a:prstGeom>
          <a:noFill/>
          <a:ln w="127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１　広域連携</a:t>
            </a:r>
            <a:endParaRPr kumimoji="1" lang="ja-JP" altLang="en-US"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）大阪広域水道企業団との統合</a:t>
            </a:r>
            <a:endParaRPr kumimoji="1"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①　企業団との統合促進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・令和</a:t>
            </a:r>
            <a:r>
              <a:rPr kumimoji="1" lang="en-US" altLang="ja-JP" sz="1000" dirty="0" smtClean="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年度の統合の着実な推進</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・府と企業団の連携による令和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年度以降の</a:t>
            </a:r>
            <a:r>
              <a:rPr kumimoji="1" lang="ja-JP" altLang="en-US" sz="1000" dirty="0" smtClean="0">
                <a:solidFill>
                  <a:schemeClr val="tx1"/>
                </a:solidFill>
                <a:latin typeface="Meiryo UI" panose="020B0604030504040204" pitchFamily="50" charset="-128"/>
                <a:ea typeface="Meiryo UI" panose="020B0604030504040204" pitchFamily="50" charset="-128"/>
              </a:rPr>
              <a:t>統合の促進</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（住民理解等よる機運醸成等）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②　事業運営の効率化</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ア</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水道</a:t>
            </a:r>
            <a:r>
              <a:rPr kumimoji="1" lang="ja-JP" altLang="en-US" sz="1000" dirty="0">
                <a:solidFill>
                  <a:schemeClr val="tx1"/>
                </a:solidFill>
                <a:latin typeface="Meiryo UI" panose="020B0604030504040204" pitchFamily="50" charset="-128"/>
                <a:ea typeface="Meiryo UI" panose="020B0604030504040204" pitchFamily="50" charset="-128"/>
              </a:rPr>
              <a:t>施設の最適配置等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配水池の</a:t>
            </a:r>
            <a:r>
              <a:rPr kumimoji="1" lang="ja-JP" altLang="en-US" sz="1000" dirty="0" smtClean="0">
                <a:solidFill>
                  <a:schemeClr val="tx1"/>
                </a:solidFill>
                <a:latin typeface="Meiryo UI" panose="020B0604030504040204" pitchFamily="50" charset="-128"/>
                <a:ea typeface="Meiryo UI" panose="020B0604030504040204" pitchFamily="50" charset="-128"/>
              </a:rPr>
              <a:t>共同化、集中監視設備の構築　等</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イ システム</a:t>
            </a:r>
            <a:r>
              <a:rPr kumimoji="1" lang="ja-JP" altLang="en-US" sz="1000" dirty="0">
                <a:solidFill>
                  <a:schemeClr val="tx1"/>
                </a:solidFill>
                <a:latin typeface="Meiryo UI" panose="020B0604030504040204" pitchFamily="50" charset="-128"/>
                <a:ea typeface="Meiryo UI" panose="020B0604030504040204" pitchFamily="50" charset="-128"/>
              </a:rPr>
              <a:t>の共同化</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水道</a:t>
            </a:r>
            <a:r>
              <a:rPr kumimoji="1" lang="ja-JP" altLang="en-US" sz="1000" dirty="0">
                <a:solidFill>
                  <a:schemeClr val="tx1"/>
                </a:solidFill>
                <a:latin typeface="Meiryo UI" panose="020B0604030504040204" pitchFamily="50" charset="-128"/>
                <a:ea typeface="Meiryo UI" panose="020B0604030504040204" pitchFamily="50" charset="-128"/>
              </a:rPr>
              <a:t>料金システムの一元化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ウ 水道</a:t>
            </a:r>
            <a:r>
              <a:rPr kumimoji="1" lang="ja-JP" altLang="en-US" sz="1000" dirty="0">
                <a:solidFill>
                  <a:schemeClr val="tx1"/>
                </a:solidFill>
                <a:latin typeface="Meiryo UI" panose="020B0604030504040204" pitchFamily="50" charset="-128"/>
                <a:ea typeface="Meiryo UI" panose="020B0604030504040204" pitchFamily="50" charset="-128"/>
              </a:rPr>
              <a:t>センターの業務の集約化・</a:t>
            </a:r>
            <a:r>
              <a:rPr kumimoji="1" lang="ja-JP" altLang="en-US" sz="1000" dirty="0" smtClean="0">
                <a:solidFill>
                  <a:schemeClr val="tx1"/>
                </a:solidFill>
                <a:latin typeface="Meiryo UI" panose="020B0604030504040204" pitchFamily="50" charset="-128"/>
                <a:ea typeface="Meiryo UI" panose="020B0604030504040204" pitchFamily="50" charset="-128"/>
              </a:rPr>
              <a:t>効率化</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（２）淀川系浄水場の最適配置</a:t>
            </a:r>
            <a:endParaRPr kumimoji="1"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①　大阪府水道広域化推進プランを踏まえた最適配置</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・最適配置に向けた経済性・危機管理</a:t>
            </a:r>
            <a:r>
              <a:rPr kumimoji="1" lang="ja-JP" altLang="en-US" sz="1000" dirty="0">
                <a:solidFill>
                  <a:schemeClr val="tx1"/>
                </a:solidFill>
                <a:latin typeface="Meiryo UI" panose="020B0604030504040204" pitchFamily="50" charset="-128"/>
                <a:ea typeface="Meiryo UI" panose="020B0604030504040204" pitchFamily="50" charset="-128"/>
              </a:rPr>
              <a:t>面</a:t>
            </a:r>
            <a:r>
              <a:rPr kumimoji="1" lang="ja-JP" altLang="en-US" sz="1000" dirty="0" smtClean="0">
                <a:solidFill>
                  <a:schemeClr val="tx1"/>
                </a:solidFill>
                <a:latin typeface="Meiryo UI" panose="020B0604030504040204" pitchFamily="50" charset="-128"/>
                <a:ea typeface="Meiryo UI" panose="020B0604030504040204" pitchFamily="50" charset="-128"/>
              </a:rPr>
              <a:t>の更なる検討</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・三大浄水場（柴島、庭窪、村野）を有する大阪市、企業団におけるバックアップ体制等を</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考慮した更新スケジュールの調整</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②　大阪市と守口市の浄水場共同化</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令和</a:t>
            </a:r>
            <a:r>
              <a:rPr kumimoji="1" lang="en-US" altLang="ja-JP" sz="1000" dirty="0" smtClean="0">
                <a:solidFill>
                  <a:schemeClr val="tx1"/>
                </a:solidFill>
                <a:latin typeface="Meiryo UI" panose="020B0604030504040204" pitchFamily="50" charset="-128"/>
                <a:ea typeface="Meiryo UI" panose="020B0604030504040204" pitchFamily="50" charset="-128"/>
              </a:rPr>
              <a:t>6</a:t>
            </a:r>
            <a:r>
              <a:rPr kumimoji="1" lang="ja-JP" altLang="en-US" sz="1000" dirty="0" smtClean="0">
                <a:solidFill>
                  <a:schemeClr val="tx1"/>
                </a:solidFill>
                <a:latin typeface="Meiryo UI" panose="020B0604030504040204" pitchFamily="50" charset="-128"/>
                <a:ea typeface="Meiryo UI" panose="020B0604030504040204" pitchFamily="50" charset="-128"/>
              </a:rPr>
              <a:t>年度より大阪市庭窪浄水場を</a:t>
            </a: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市で共同所有・管理</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（３）水道事業体間における水道施設の共同化等</a:t>
            </a:r>
            <a:endParaRPr kumimoji="1"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①　計画期間内の水道事業体間の水道施設の共同化等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②　今後の状況を勘案し検討すべき水道施設の共同化等　</a:t>
            </a:r>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（計画期間外や、効果が認められるが、法的整理が必要なもの）</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（４</a:t>
            </a:r>
            <a:r>
              <a:rPr kumimoji="1" lang="ja-JP" altLang="en-US" sz="1000" dirty="0">
                <a:solidFill>
                  <a:schemeClr val="tx1"/>
                </a:solidFill>
                <a:latin typeface="ＭＳ ゴシック" panose="020B0609070205080204" pitchFamily="49" charset="-128"/>
                <a:ea typeface="ＭＳ ゴシック" panose="020B0609070205080204" pitchFamily="49" charset="-128"/>
              </a:rPr>
              <a:t>）水道事業体間における業務</a:t>
            </a: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の共同化</a:t>
            </a:r>
            <a:endParaRPr kumimoji="1"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①　工事の共同発注・資機材の共同購入等　②　システムの共同化　③　施設の運転・維持管理の共同化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④　指定給水装置工事事業者制度に係る事務の共同処理</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（５）</a:t>
            </a:r>
            <a:r>
              <a:rPr kumimoji="1" lang="ja-JP" altLang="en-US" sz="1000" dirty="0">
                <a:solidFill>
                  <a:schemeClr val="tx1"/>
                </a:solidFill>
                <a:latin typeface="ＭＳ ゴシック" panose="020B0609070205080204" pitchFamily="49" charset="-128"/>
                <a:ea typeface="ＭＳ ゴシック" panose="020B0609070205080204" pitchFamily="49" charset="-128"/>
              </a:rPr>
              <a:t>水道</a:t>
            </a: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事業体間における技術</a:t>
            </a:r>
            <a:r>
              <a:rPr kumimoji="1" lang="ja-JP" altLang="en-US" sz="1000" dirty="0">
                <a:solidFill>
                  <a:schemeClr val="tx1"/>
                </a:solidFill>
                <a:latin typeface="ＭＳ ゴシック" panose="020B0609070205080204" pitchFamily="49" charset="-128"/>
                <a:ea typeface="ＭＳ ゴシック" panose="020B0609070205080204" pitchFamily="49" charset="-128"/>
              </a:rPr>
              <a:t>連携と人材</a:t>
            </a: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育成</a:t>
            </a:r>
            <a:endParaRPr kumimoji="1"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①　共同研修等　②　団体間における人事</a:t>
            </a:r>
            <a:r>
              <a:rPr kumimoji="1" lang="ja-JP" altLang="en-US" sz="1000" dirty="0">
                <a:solidFill>
                  <a:schemeClr val="tx1"/>
                </a:solidFill>
                <a:latin typeface="Meiryo UI" panose="020B0604030504040204" pitchFamily="50" charset="-128"/>
                <a:ea typeface="Meiryo UI" panose="020B0604030504040204" pitchFamily="50" charset="-128"/>
              </a:rPr>
              <a:t>交流　</a:t>
            </a:r>
            <a:r>
              <a:rPr kumimoji="1" lang="ja-JP" altLang="en-US" sz="1000" dirty="0" smtClean="0">
                <a:solidFill>
                  <a:schemeClr val="tx1"/>
                </a:solidFill>
                <a:latin typeface="Meiryo UI" panose="020B0604030504040204" pitchFamily="50" charset="-128"/>
                <a:ea typeface="Meiryo UI" panose="020B0604030504040204" pitchFamily="50" charset="-128"/>
              </a:rPr>
              <a:t>③　各団体</a:t>
            </a:r>
            <a:r>
              <a:rPr kumimoji="1" lang="ja-JP" altLang="en-US" sz="1000" dirty="0">
                <a:solidFill>
                  <a:schemeClr val="tx1"/>
                </a:solidFill>
                <a:latin typeface="Meiryo UI" panose="020B0604030504040204" pitchFamily="50" charset="-128"/>
                <a:ea typeface="Meiryo UI" panose="020B0604030504040204" pitchFamily="50" charset="-128"/>
              </a:rPr>
              <a:t>の好事例手法のノウハウ共有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（６）広域連携による危機管理体制の強化</a:t>
            </a:r>
            <a:endParaRPr kumimoji="1"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①　水道事業間の連絡管の整備</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②　合同防災訓練・研修</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③　更なる連携の深化（緊急時の人材・資材の融通）　　④　庭窪浄水場の連携（緊急時の原水応援）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（７）府域</a:t>
            </a:r>
            <a:r>
              <a:rPr kumimoji="1" lang="ja-JP" altLang="en-US" sz="1000" dirty="0">
                <a:solidFill>
                  <a:schemeClr val="tx1"/>
                </a:solidFill>
                <a:latin typeface="ＭＳ ゴシック" panose="020B0609070205080204" pitchFamily="49" charset="-128"/>
                <a:ea typeface="ＭＳ ゴシック" panose="020B0609070205080204" pitchFamily="49" charset="-128"/>
              </a:rPr>
              <a:t>一</a:t>
            </a: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水道に向けた水道のあり方協議会における検討</a:t>
            </a:r>
            <a:endParaRPr kumimoji="1" lang="en-US" altLang="ja-JP" sz="1000" dirty="0" smtClean="0">
              <a:solidFill>
                <a:schemeClr val="tx1"/>
              </a:solidFill>
              <a:latin typeface="ＭＳ ゴシック" panose="020B0609070205080204" pitchFamily="49" charset="-128"/>
              <a:ea typeface="ＭＳ ゴシック" panose="020B0609070205080204" pitchFamily="49" charset="-128"/>
            </a:endParaRPr>
          </a:p>
          <a:p>
            <a:pPr marL="72000">
              <a:lnSpc>
                <a:spcPct val="88000"/>
              </a:lnSpc>
            </a:pP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・水源のあり方に関する検討</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２　官民連携</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①　</a:t>
            </a:r>
            <a:r>
              <a:rPr kumimoji="1" lang="en-US" altLang="ja-JP" sz="1000" dirty="0" smtClean="0">
                <a:solidFill>
                  <a:schemeClr val="tx1"/>
                </a:solidFill>
                <a:latin typeface="Meiryo UI" panose="020B0604030504040204" pitchFamily="50" charset="-128"/>
                <a:ea typeface="Meiryo UI" panose="020B0604030504040204" pitchFamily="50" charset="-128"/>
              </a:rPr>
              <a:t>PFI,DB</a:t>
            </a:r>
            <a:r>
              <a:rPr kumimoji="1" lang="ja-JP" altLang="en-US" sz="1000" dirty="0" smtClean="0">
                <a:solidFill>
                  <a:schemeClr val="tx1"/>
                </a:solidFill>
                <a:latin typeface="Meiryo UI" panose="020B0604030504040204" pitchFamily="50" charset="-128"/>
                <a:ea typeface="Meiryo UI" panose="020B0604030504040204" pitchFamily="50" charset="-128"/>
              </a:rPr>
              <a:t>等を活用した施設の更新　　②　先進的な取組をしている事業体による支援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③　先進事例の研究</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３</a:t>
            </a:r>
            <a:r>
              <a:rPr kumimoji="1" lang="ja-JP" altLang="en-US" sz="1000" b="1" dirty="0">
                <a:solidFill>
                  <a:schemeClr val="tx1"/>
                </a:solidFill>
                <a:latin typeface="Meiryo UI" panose="020B0604030504040204" pitchFamily="50" charset="-128"/>
                <a:ea typeface="Meiryo UI" panose="020B0604030504040204" pitchFamily="50" charset="-128"/>
              </a:rPr>
              <a:t>　適切な資産管理</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①　水道</a:t>
            </a:r>
            <a:r>
              <a:rPr kumimoji="1" lang="ja-JP" altLang="en-US" sz="1000" dirty="0">
                <a:solidFill>
                  <a:schemeClr val="tx1"/>
                </a:solidFill>
                <a:latin typeface="Meiryo UI" panose="020B0604030504040204" pitchFamily="50" charset="-128"/>
                <a:ea typeface="Meiryo UI" panose="020B0604030504040204" pitchFamily="50" charset="-128"/>
              </a:rPr>
              <a:t>台帳の整理、電子化　　</a:t>
            </a:r>
            <a:r>
              <a:rPr kumimoji="1" lang="ja-JP" altLang="en-US" sz="1000" dirty="0" smtClean="0">
                <a:solidFill>
                  <a:schemeClr val="tx1"/>
                </a:solidFill>
                <a:latin typeface="Meiryo UI" panose="020B0604030504040204" pitchFamily="50" charset="-128"/>
                <a:ea typeface="Meiryo UI" panose="020B0604030504040204" pitchFamily="50" charset="-128"/>
              </a:rPr>
              <a:t>②　水道標</a:t>
            </a:r>
            <a:r>
              <a:rPr kumimoji="1" lang="ja-JP" altLang="en-US" sz="1000" dirty="0">
                <a:solidFill>
                  <a:schemeClr val="tx1"/>
                </a:solidFill>
                <a:latin typeface="Meiryo UI" panose="020B0604030504040204" pitchFamily="50" charset="-128"/>
                <a:ea typeface="Meiryo UI" panose="020B0604030504040204" pitchFamily="50" charset="-128"/>
              </a:rPr>
              <a:t>準プラットフォームの導入による仕様の統一化</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③　アセットマネジメント</a:t>
            </a:r>
            <a:r>
              <a:rPr kumimoji="1" lang="ja-JP" altLang="en-US" sz="1000" dirty="0">
                <a:solidFill>
                  <a:schemeClr val="tx1"/>
                </a:solidFill>
                <a:latin typeface="Meiryo UI" panose="020B0604030504040204" pitchFamily="50" charset="-128"/>
                <a:ea typeface="Meiryo UI" panose="020B0604030504040204" pitchFamily="50" charset="-128"/>
              </a:rPr>
              <a:t>による中長期的な収支見通しの作成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④　水道</a:t>
            </a:r>
            <a:r>
              <a:rPr kumimoji="1" lang="ja-JP" altLang="en-US" sz="1000" dirty="0">
                <a:solidFill>
                  <a:schemeClr val="tx1"/>
                </a:solidFill>
                <a:latin typeface="Meiryo UI" panose="020B0604030504040204" pitchFamily="50" charset="-128"/>
                <a:ea typeface="Meiryo UI" panose="020B0604030504040204" pitchFamily="50" charset="-128"/>
              </a:rPr>
              <a:t>施設等の適切な更新と点検を含む維持・修繕の実施</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４</a:t>
            </a:r>
            <a:r>
              <a:rPr kumimoji="1" lang="ja-JP" altLang="en-US" sz="1000" b="1" dirty="0">
                <a:solidFill>
                  <a:schemeClr val="tx1"/>
                </a:solidFill>
                <a:latin typeface="Meiryo UI" panose="020B0604030504040204" pitchFamily="50" charset="-128"/>
                <a:ea typeface="Meiryo UI" panose="020B0604030504040204" pitchFamily="50" charset="-128"/>
              </a:rPr>
              <a:t>　新たな技術の活用</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①　水道</a:t>
            </a:r>
            <a:r>
              <a:rPr kumimoji="1" lang="ja-JP" altLang="en-US" sz="1000" dirty="0">
                <a:solidFill>
                  <a:schemeClr val="tx1"/>
                </a:solidFill>
                <a:latin typeface="Meiryo UI" panose="020B0604030504040204" pitchFamily="50" charset="-128"/>
                <a:ea typeface="Meiryo UI" panose="020B0604030504040204" pitchFamily="50" charset="-128"/>
              </a:rPr>
              <a:t>利用者の利便性向上</a:t>
            </a:r>
            <a:r>
              <a:rPr kumimoji="1" lang="ja-JP" altLang="en-US" sz="1000" dirty="0" smtClean="0">
                <a:solidFill>
                  <a:schemeClr val="tx1"/>
                </a:solidFill>
                <a:latin typeface="Meiryo UI" panose="020B0604030504040204" pitchFamily="50" charset="-128"/>
                <a:ea typeface="Meiryo UI" panose="020B0604030504040204" pitchFamily="50" charset="-128"/>
              </a:rPr>
              <a:t>　②　水道事業者等における新たな技術の活用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５　人材の確保及び育成</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①　技術研修等の実施　　②　適切な人事異動、</a:t>
            </a:r>
            <a:r>
              <a:rPr kumimoji="1" lang="ja-JP" altLang="en-US" sz="1000" dirty="0">
                <a:solidFill>
                  <a:schemeClr val="tx1"/>
                </a:solidFill>
                <a:latin typeface="Meiryo UI" panose="020B0604030504040204" pitchFamily="50" charset="-128"/>
                <a:ea typeface="Meiryo UI" panose="020B0604030504040204" pitchFamily="50" charset="-128"/>
              </a:rPr>
              <a:t>計画的</a:t>
            </a:r>
            <a:r>
              <a:rPr kumimoji="1" lang="ja-JP" altLang="en-US" sz="1000" dirty="0" smtClean="0">
                <a:solidFill>
                  <a:schemeClr val="tx1"/>
                </a:solidFill>
                <a:latin typeface="Meiryo UI" panose="020B0604030504040204" pitchFamily="50" charset="-128"/>
                <a:ea typeface="Meiryo UI" panose="020B0604030504040204" pitchFamily="50" charset="-128"/>
              </a:rPr>
              <a:t>な採用、官民交流</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６　住民理解</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①　各団体における住民理解の充実・強化</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HP</a:t>
            </a:r>
            <a:r>
              <a:rPr kumimoji="1" lang="ja-JP" altLang="en-US" sz="1000" dirty="0" err="1"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SNS</a:t>
            </a:r>
            <a:r>
              <a:rPr kumimoji="1" lang="ja-JP" altLang="en-US" sz="1000" dirty="0" err="1"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広報紙、出前講座等多様な方法を検討</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②　府による情報発信</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smtClean="0">
                <a:solidFill>
                  <a:schemeClr val="tx1"/>
                </a:solidFill>
                <a:latin typeface="Meiryo UI" panose="020B0604030504040204" pitchFamily="50" charset="-128"/>
                <a:ea typeface="Meiryo UI" panose="020B0604030504040204" pitchFamily="50" charset="-128"/>
              </a:rPr>
              <a:t>… HP</a:t>
            </a:r>
            <a:r>
              <a:rPr kumimoji="1" lang="ja-JP" altLang="en-US" sz="1000" dirty="0" err="1"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シンポジウムの開催等</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endParaRPr kumimoji="1" lang="ja-JP" altLang="en-US" sz="1000" dirty="0">
              <a:solidFill>
                <a:schemeClr val="tx1"/>
              </a:solidFill>
              <a:latin typeface="Meiryo UI" panose="020B0604030504040204" pitchFamily="50" charset="-128"/>
              <a:ea typeface="Meiryo UI" panose="020B0604030504040204" pitchFamily="50" charset="-128"/>
            </a:endParaRPr>
          </a:p>
          <a:p>
            <a:pPr marL="0" lvl="2">
              <a:lnSpc>
                <a:spcPct val="88000"/>
              </a:lnSpc>
            </a:pPr>
            <a:endParaRPr kumimoji="1" lang="en-US" altLang="ja-JP" sz="1000" b="1" dirty="0" smtClean="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1832378" y="59478"/>
            <a:ext cx="733425" cy="27389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資料</a:t>
            </a:r>
            <a:r>
              <a:rPr kumimoji="1" lang="en-US" altLang="ja-JP" sz="1200" b="1" dirty="0" smtClean="0">
                <a:solidFill>
                  <a:schemeClr val="tx1"/>
                </a:solidFill>
                <a:latin typeface="メイリオ" panose="020B0604030504040204" pitchFamily="50" charset="-128"/>
                <a:ea typeface="メイリオ" panose="020B0604030504040204" pitchFamily="50" charset="-128"/>
              </a:rPr>
              <a:t>2</a:t>
            </a:r>
            <a:endParaRPr kumimoji="1" lang="ja-JP" altLang="en-US" sz="1200" b="1" dirty="0" smtClean="0">
              <a:solidFill>
                <a:schemeClr val="tx1"/>
              </a:solidFill>
              <a:latin typeface="メイリオ" panose="020B0604030504040204" pitchFamily="50" charset="-128"/>
              <a:ea typeface="メイリオ" panose="020B0604030504040204" pitchFamily="50" charset="-128"/>
            </a:endParaRPr>
          </a:p>
        </p:txBody>
      </p:sp>
      <p:pic>
        <p:nvPicPr>
          <p:cNvPr id="16" name="図 15"/>
          <p:cNvPicPr>
            <a:picLocks noChangeAspect="1"/>
          </p:cNvPicPr>
          <p:nvPr/>
        </p:nvPicPr>
        <p:blipFill>
          <a:blip r:embed="rId3"/>
          <a:stretch>
            <a:fillRect/>
          </a:stretch>
        </p:blipFill>
        <p:spPr>
          <a:xfrm>
            <a:off x="3444166" y="5989801"/>
            <a:ext cx="2933676" cy="2793171"/>
          </a:xfrm>
          <a:prstGeom prst="rect">
            <a:avLst/>
          </a:prstGeom>
        </p:spPr>
      </p:pic>
      <p:sp>
        <p:nvSpPr>
          <p:cNvPr id="17" name="正方形/長方形 16"/>
          <p:cNvSpPr/>
          <p:nvPr/>
        </p:nvSpPr>
        <p:spPr>
          <a:xfrm>
            <a:off x="41030" y="827789"/>
            <a:ext cx="6428678" cy="1069465"/>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p>
            <a:pPr marL="216000" lvl="2">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水道法第</a:t>
            </a:r>
            <a:r>
              <a:rPr kumimoji="1" lang="en-US" altLang="ja-JP" sz="1000" dirty="0" smtClean="0">
                <a:solidFill>
                  <a:schemeClr val="tx1"/>
                </a:solidFill>
                <a:latin typeface="Meiryo UI" panose="020B0604030504040204" pitchFamily="50" charset="-128"/>
                <a:ea typeface="Meiryo UI" panose="020B0604030504040204" pitchFamily="50" charset="-128"/>
              </a:rPr>
              <a:t>5</a:t>
            </a:r>
            <a:r>
              <a:rPr kumimoji="1" lang="ja-JP" altLang="en-US" sz="1000" dirty="0" smtClean="0">
                <a:solidFill>
                  <a:schemeClr val="tx1"/>
                </a:solidFill>
                <a:latin typeface="Meiryo UI" panose="020B0604030504040204" pitchFamily="50" charset="-128"/>
                <a:ea typeface="Meiryo UI" panose="020B0604030504040204" pitchFamily="50" charset="-128"/>
              </a:rPr>
              <a:t>条の３に基づき、おおさか水道ビジョン及び大阪府水道広域化推進プランを具体化した実施計画として、水道の基盤強化の推進を図ることを目的とし、策定するもの。（令和</a:t>
            </a:r>
            <a:r>
              <a:rPr kumimoji="1" lang="en-US" altLang="ja-JP" sz="1000" dirty="0" smtClean="0">
                <a:solidFill>
                  <a:schemeClr val="tx1"/>
                </a:solidFill>
                <a:latin typeface="Meiryo UI" panose="020B0604030504040204" pitchFamily="50" charset="-128"/>
                <a:ea typeface="Meiryo UI" panose="020B0604030504040204" pitchFamily="50" charset="-128"/>
              </a:rPr>
              <a:t>5</a:t>
            </a:r>
            <a:r>
              <a:rPr kumimoji="1" lang="ja-JP" altLang="en-US" sz="1000" dirty="0" smtClean="0">
                <a:solidFill>
                  <a:schemeClr val="tx1"/>
                </a:solidFill>
                <a:latin typeface="Meiryo UI" panose="020B0604030504040204" pitchFamily="50" charset="-128"/>
                <a:ea typeface="Meiryo UI" panose="020B0604030504040204" pitchFamily="50" charset="-128"/>
              </a:rPr>
              <a:t>年</a:t>
            </a:r>
            <a:r>
              <a:rPr kumimoji="1" lang="en-US" altLang="ja-JP" sz="1000" dirty="0" smtClean="0">
                <a:solidFill>
                  <a:schemeClr val="tx1"/>
                </a:solidFill>
                <a:latin typeface="Meiryo UI" panose="020B0604030504040204" pitchFamily="50" charset="-128"/>
                <a:ea typeface="Meiryo UI" panose="020B0604030504040204" pitchFamily="50" charset="-128"/>
              </a:rPr>
              <a:t>3</a:t>
            </a:r>
            <a:r>
              <a:rPr kumimoji="1" lang="ja-JP" altLang="en-US" sz="1000" dirty="0" smtClean="0">
                <a:solidFill>
                  <a:schemeClr val="tx1"/>
                </a:solidFill>
                <a:latin typeface="Meiryo UI" panose="020B0604030504040204" pitchFamily="50" charset="-128"/>
                <a:ea typeface="Meiryo UI" panose="020B0604030504040204" pitchFamily="50" charset="-128"/>
              </a:rPr>
              <a:t>月策定予定）</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216000" lvl="2">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a:p>
            <a:pPr marL="108000" lvl="1"/>
            <a:r>
              <a:rPr kumimoji="1" lang="ja-JP" altLang="en-US" sz="1000" dirty="0">
                <a:solidFill>
                  <a:schemeClr val="tx1"/>
                </a:solidFill>
                <a:latin typeface="Meiryo UI" panose="020B0604030504040204" pitchFamily="50" charset="-128"/>
                <a:ea typeface="Meiryo UI" panose="020B0604030504040204" pitchFamily="50" charset="-128"/>
              </a:rPr>
              <a:t>計画期間：令和</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年度から令和</a:t>
            </a:r>
            <a:r>
              <a:rPr kumimoji="1" lang="en-US" altLang="ja-JP" sz="1000" dirty="0">
                <a:solidFill>
                  <a:schemeClr val="tx1"/>
                </a:solidFill>
                <a:latin typeface="Meiryo UI" panose="020B0604030504040204" pitchFamily="50" charset="-128"/>
                <a:ea typeface="Meiryo UI" panose="020B0604030504040204" pitchFamily="50" charset="-128"/>
              </a:rPr>
              <a:t>19</a:t>
            </a:r>
            <a:r>
              <a:rPr kumimoji="1" lang="ja-JP" altLang="en-US" sz="1000" dirty="0">
                <a:solidFill>
                  <a:schemeClr val="tx1"/>
                </a:solidFill>
                <a:latin typeface="Meiryo UI" panose="020B0604030504040204" pitchFamily="50" charset="-128"/>
                <a:ea typeface="Meiryo UI" panose="020B0604030504040204" pitchFamily="50" charset="-128"/>
              </a:rPr>
              <a:t>年度</a:t>
            </a:r>
            <a:r>
              <a:rPr kumimoji="1" lang="ja-JP" altLang="en-US" sz="1000" dirty="0" smtClean="0">
                <a:solidFill>
                  <a:schemeClr val="tx1"/>
                </a:solidFill>
                <a:latin typeface="Meiryo UI" panose="020B0604030504040204" pitchFamily="50" charset="-128"/>
                <a:ea typeface="Meiryo UI" panose="020B0604030504040204" pitchFamily="50" charset="-128"/>
              </a:rPr>
              <a:t>まで</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108000" lvl="1"/>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15</a:t>
            </a:r>
            <a:r>
              <a:rPr kumimoji="1" lang="ja-JP" altLang="en-US" sz="1000" dirty="0">
                <a:solidFill>
                  <a:schemeClr val="tx1"/>
                </a:solidFill>
                <a:latin typeface="Meiryo UI" panose="020B0604030504040204" pitchFamily="50" charset="-128"/>
                <a:ea typeface="Meiryo UI" panose="020B0604030504040204" pitchFamily="50" charset="-128"/>
              </a:rPr>
              <a:t>年間）</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108000" lvl="1"/>
            <a:r>
              <a:rPr kumimoji="1" lang="ja-JP" altLang="en-US" sz="1000" dirty="0">
                <a:solidFill>
                  <a:schemeClr val="tx1"/>
                </a:solidFill>
                <a:latin typeface="Meiryo UI" panose="020B0604030504040204" pitchFamily="50" charset="-128"/>
                <a:ea typeface="Meiryo UI" panose="020B0604030504040204" pitchFamily="50" charset="-128"/>
              </a:rPr>
              <a:t>計画区域：府域全域</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16000" lvl="2">
              <a:lnSpc>
                <a:spcPct val="88000"/>
              </a:lnSpc>
            </a:pPr>
            <a:r>
              <a:rPr kumimoji="1" lang="en-US" altLang="ja-JP" sz="1000" dirty="0" smtClean="0">
                <a:solidFill>
                  <a:schemeClr val="tx1"/>
                </a:solidFill>
                <a:latin typeface="Meiryo UI" panose="020B0604030504040204" pitchFamily="50" charset="-128"/>
                <a:ea typeface="Meiryo UI" panose="020B0604030504040204" pitchFamily="50" charset="-128"/>
              </a:rPr>
              <a:t>		</a:t>
            </a:r>
            <a:endParaRPr kumimoji="1" lang="ja-JP" altLang="en-US" sz="1000" dirty="0">
              <a:solidFill>
                <a:schemeClr val="tx1"/>
              </a:solidFill>
              <a:latin typeface="Meiryo UI" panose="020B0604030504040204" pitchFamily="50" charset="-128"/>
              <a:ea typeface="Meiryo UI" panose="020B0604030504040204" pitchFamily="50" charset="-128"/>
            </a:endParaRPr>
          </a:p>
          <a:p>
            <a:pPr marL="216000" lvl="2">
              <a:lnSpc>
                <a:spcPct val="88000"/>
              </a:lnSpc>
            </a:pP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86804" y="568161"/>
            <a:ext cx="2888117" cy="243959"/>
          </a:xfrm>
          <a:prstGeom prst="roundRect">
            <a:avLst/>
          </a:prstGeom>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nchorCtr="0"/>
          <a:lstStyle/>
          <a:p>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　水道基盤強化計画</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策定</a:t>
            </a:r>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の趣旨　　</a:t>
            </a:r>
          </a:p>
        </p:txBody>
      </p:sp>
      <p:sp>
        <p:nvSpPr>
          <p:cNvPr id="22" name="フローチャート: 抜出し 21"/>
          <p:cNvSpPr/>
          <p:nvPr/>
        </p:nvSpPr>
        <p:spPr>
          <a:xfrm rot="5400000">
            <a:off x="3559467" y="5780174"/>
            <a:ext cx="6234457" cy="249020"/>
          </a:xfrm>
          <a:prstGeom prst="flowChartExtra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kumimoji="1" lang="ja-JP" altLang="en-US" sz="1000" b="1" dirty="0" smtClean="0">
              <a:solidFill>
                <a:schemeClr val="tx1"/>
              </a:solidFill>
              <a:latin typeface="メイリオ" panose="020B0604030504040204" pitchFamily="50" charset="-128"/>
              <a:ea typeface="メイリオ" panose="020B0604030504040204" pitchFamily="50" charset="-128"/>
            </a:endParaRPr>
          </a:p>
        </p:txBody>
      </p:sp>
      <p:sp>
        <p:nvSpPr>
          <p:cNvPr id="2" name="Rectangle 2"/>
          <p:cNvSpPr>
            <a:spLocks noChangeArrowheads="1"/>
          </p:cNvSpPr>
          <p:nvPr/>
        </p:nvSpPr>
        <p:spPr bwMode="auto">
          <a:xfrm>
            <a:off x="0" y="0"/>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3" name="正方形/長方形 22"/>
          <p:cNvSpPr/>
          <p:nvPr/>
        </p:nvSpPr>
        <p:spPr>
          <a:xfrm>
            <a:off x="-63458" y="1956682"/>
            <a:ext cx="3020883" cy="26760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p>
            <a:pPr marL="72000">
              <a:lnSpc>
                <a:spcPct val="88000"/>
              </a:lnSpc>
            </a:pPr>
            <a:r>
              <a:rPr kumimoji="1" lang="ja-JP" altLang="en-US" sz="1000" b="1" dirty="0" smtClean="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（データは計画策定時における直近のものを掲載）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　</a:t>
            </a:r>
          </a:p>
        </p:txBody>
      </p:sp>
      <p:sp>
        <p:nvSpPr>
          <p:cNvPr id="21" name="角丸四角形 20"/>
          <p:cNvSpPr/>
          <p:nvPr/>
        </p:nvSpPr>
        <p:spPr>
          <a:xfrm>
            <a:off x="3451005" y="2180203"/>
            <a:ext cx="2848141" cy="206167"/>
          </a:xfrm>
          <a:prstGeom prst="roundRect">
            <a:avLst/>
          </a:prstGeom>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nchorCtr="0"/>
          <a:lstStyle/>
          <a:p>
            <a:r>
              <a:rPr kumimoji="1" lang="ja-JP" altLang="en-US" sz="1100" b="1" dirty="0">
                <a:solidFill>
                  <a:schemeClr val="tx1"/>
                </a:solidFill>
                <a:latin typeface="ＭＳ ゴシック" panose="020B0609070205080204" pitchFamily="49" charset="-128"/>
                <a:ea typeface="ＭＳ ゴシック" panose="020B0609070205080204" pitchFamily="49" charset="-128"/>
              </a:rPr>
              <a:t>　計画の目標及び実現</a:t>
            </a:r>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方策</a:t>
            </a:r>
            <a:endParaRPr kumimoji="1" lang="ja-JP" altLang="en-US" sz="1100" b="1" dirty="0">
              <a:solidFill>
                <a:schemeClr val="tx1"/>
              </a:solidFill>
              <a:latin typeface="ＭＳ ゴシック" panose="020B0609070205080204" pitchFamily="49" charset="-128"/>
              <a:ea typeface="ＭＳ ゴシック" panose="020B0609070205080204" pitchFamily="49" charset="-128"/>
            </a:endParaRPr>
          </a:p>
        </p:txBody>
      </p:sp>
      <p:sp>
        <p:nvSpPr>
          <p:cNvPr id="24" name="角丸四角形 23"/>
          <p:cNvSpPr/>
          <p:nvPr/>
        </p:nvSpPr>
        <p:spPr>
          <a:xfrm>
            <a:off x="6819900" y="8789988"/>
            <a:ext cx="2933890" cy="202576"/>
          </a:xfrm>
          <a:prstGeom prst="roundRect">
            <a:avLst/>
          </a:prstGeom>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nchorCtr="0"/>
          <a:lstStyle/>
          <a:p>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計画</a:t>
            </a:r>
            <a:r>
              <a:rPr kumimoji="1" lang="ja-JP" altLang="en-US" sz="1100" b="1" dirty="0" smtClean="0">
                <a:solidFill>
                  <a:schemeClr val="tx1"/>
                </a:solidFill>
                <a:latin typeface="ＭＳ ゴシック" panose="020B0609070205080204" pitchFamily="49" charset="-128"/>
                <a:ea typeface="ＭＳ ゴシック" panose="020B0609070205080204" pitchFamily="49" charset="-128"/>
              </a:rPr>
              <a:t>の推進に向けて</a:t>
            </a:r>
          </a:p>
        </p:txBody>
      </p:sp>
      <p:sp>
        <p:nvSpPr>
          <p:cNvPr id="25" name="正方形/長方形 24"/>
          <p:cNvSpPr/>
          <p:nvPr/>
        </p:nvSpPr>
        <p:spPr>
          <a:xfrm>
            <a:off x="6819900" y="9028415"/>
            <a:ext cx="5921829" cy="476892"/>
          </a:xfrm>
          <a:prstGeom prst="rect">
            <a:avLst/>
          </a:prstGeom>
          <a:noFill/>
          <a:ln w="127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・府と水道事業体の役割を明記</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smtClean="0">
                <a:solidFill>
                  <a:schemeClr val="tx1"/>
                </a:solidFill>
                <a:latin typeface="Meiryo UI" panose="020B0604030504040204" pitchFamily="50" charset="-128"/>
                <a:ea typeface="Meiryo UI" panose="020B0604030504040204" pitchFamily="50" charset="-128"/>
              </a:rPr>
              <a:t>・毎年度</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府域一水道に向けた水道のあり方協議会において、取組み状況、スケジュールの進捗等を共有、検討</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a:lnSpc>
                <a:spcPct val="88000"/>
              </a:lnSpc>
            </a:pPr>
            <a:r>
              <a:rPr kumimoji="1" lang="ja-JP" altLang="en-US" sz="1000" dirty="0">
                <a:solidFill>
                  <a:schemeClr val="tx1"/>
                </a:solidFill>
                <a:latin typeface="Meiryo UI" panose="020B0604030504040204" pitchFamily="50" charset="-128"/>
                <a:ea typeface="Meiryo UI" panose="020B0604030504040204" pitchFamily="50" charset="-128"/>
              </a:rPr>
              <a:t>・中間目標</a:t>
            </a:r>
            <a:r>
              <a:rPr kumimoji="1" lang="ja-JP" altLang="en-US" sz="1000" dirty="0" smtClean="0">
                <a:solidFill>
                  <a:schemeClr val="tx1"/>
                </a:solidFill>
                <a:latin typeface="Meiryo UI" panose="020B0604030504040204" pitchFamily="50" charset="-128"/>
                <a:ea typeface="Meiryo UI" panose="020B0604030504040204" pitchFamily="50" charset="-128"/>
              </a:rPr>
              <a:t>年次</a:t>
            </a:r>
            <a:r>
              <a:rPr kumimoji="1" lang="ja-JP" altLang="en-US" sz="1000" dirty="0">
                <a:solidFill>
                  <a:schemeClr val="tx1"/>
                </a:solidFill>
                <a:latin typeface="Meiryo UI" panose="020B0604030504040204" pitchFamily="50" charset="-128"/>
                <a:ea typeface="Meiryo UI" panose="020B0604030504040204" pitchFamily="50" charset="-128"/>
              </a:rPr>
              <a:t>の</a:t>
            </a:r>
            <a:r>
              <a:rPr kumimoji="1" lang="en-US" altLang="ja-JP" sz="1000" dirty="0" smtClean="0">
                <a:solidFill>
                  <a:schemeClr val="tx1"/>
                </a:solidFill>
                <a:latin typeface="Meiryo UI" panose="020B0604030504040204" pitchFamily="50" charset="-128"/>
                <a:ea typeface="Meiryo UI" panose="020B0604030504040204" pitchFamily="50" charset="-128"/>
              </a:rPr>
              <a:t>2030</a:t>
            </a:r>
            <a:r>
              <a:rPr kumimoji="1" lang="ja-JP" altLang="en-US" sz="1000" dirty="0" smtClean="0">
                <a:solidFill>
                  <a:schemeClr val="tx1"/>
                </a:solidFill>
                <a:latin typeface="Meiryo UI" panose="020B0604030504040204" pitchFamily="50" charset="-128"/>
                <a:ea typeface="Meiryo UI" panose="020B0604030504040204" pitchFamily="50" charset="-128"/>
              </a:rPr>
              <a:t>年度を目処に計画</a:t>
            </a:r>
            <a:r>
              <a:rPr kumimoji="1" lang="ja-JP" altLang="en-US" sz="1000" dirty="0">
                <a:solidFill>
                  <a:schemeClr val="tx1"/>
                </a:solidFill>
                <a:latin typeface="Meiryo UI" panose="020B0604030504040204" pitchFamily="50" charset="-128"/>
                <a:ea typeface="Meiryo UI" panose="020B0604030504040204" pitchFamily="50" charset="-128"/>
              </a:rPr>
              <a:t>の進捗の検証と府域水道の状況を精査し</a:t>
            </a:r>
            <a:r>
              <a:rPr kumimoji="1" lang="ja-JP" altLang="en-US" sz="1000" dirty="0" smtClean="0">
                <a:solidFill>
                  <a:schemeClr val="tx1"/>
                </a:solidFill>
                <a:latin typeface="Meiryo UI" panose="020B0604030504040204" pitchFamily="50" charset="-128"/>
                <a:ea typeface="Meiryo UI" panose="020B0604030504040204" pitchFamily="50" charset="-128"/>
              </a:rPr>
              <a:t>、必要に応じ見直し</a:t>
            </a:r>
            <a:r>
              <a:rPr kumimoji="1" lang="ja-JP" altLang="en-US" sz="1000" dirty="0">
                <a:solidFill>
                  <a:schemeClr val="tx1"/>
                </a:solidFill>
                <a:latin typeface="Meiryo UI" panose="020B0604030504040204" pitchFamily="50" charset="-128"/>
                <a:ea typeface="Meiryo UI" panose="020B0604030504040204" pitchFamily="50" charset="-128"/>
              </a:rPr>
              <a:t>を検討</a:t>
            </a:r>
          </a:p>
        </p:txBody>
      </p:sp>
      <p:sp>
        <p:nvSpPr>
          <p:cNvPr id="6" name="下矢印 5"/>
          <p:cNvSpPr/>
          <p:nvPr/>
        </p:nvSpPr>
        <p:spPr>
          <a:xfrm>
            <a:off x="1322405" y="6920261"/>
            <a:ext cx="361950" cy="409662"/>
          </a:xfrm>
          <a:prstGeom prst="downArrow">
            <a:avLst/>
          </a:prstGeom>
          <a:solidFill>
            <a:srgbClr val="0070C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algn="ctr"/>
            <a:endParaRPr kumimoji="1" lang="ja-JP" altLang="en-US" sz="1000" b="1" dirty="0" smtClean="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00573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2700">
          <a:noFill/>
        </a:ln>
      </a:spPr>
      <a:bodyPr lIns="36000" tIns="36000" rIns="36000" bIns="36000" rtlCol="0" anchor="t" anchorCtr="0"/>
      <a:lstStyle>
        <a:defPPr>
          <a:defRPr kumimoji="1" sz="1000" b="1" dirty="0" smtClean="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w="12700" cap="flat" cmpd="sng" algn="ctr">
          <a:noFill/>
          <a:prstDash val="solid"/>
          <a:miter lim="800000"/>
        </a:ln>
      </a:spPr>
      <a:bodyPr vert="horz" wrap="square" lIns="36000" tIns="36000" rIns="36000" bIns="36000" rtlCol="0" anchor="t" anchorCtr="0">
        <a:normAutofit/>
      </a:bodyPr>
      <a:lstStyle>
        <a:defPPr>
          <a:lnSpc>
            <a:spcPct val="88000"/>
          </a:lnSpc>
          <a:defRPr kumimoji="1" sz="1050" spc="-100" dirty="0">
            <a:solidFill>
              <a:sysClr val="windowText" lastClr="000000"/>
            </a:solidFill>
            <a:latin typeface="メイリオ" panose="020B0604030504040204" pitchFamily="50" charset="-128"/>
            <a:ea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1777</Words>
  <Application>Microsoft Office PowerPoint</Application>
  <PresentationFormat>A3 297x420 mm</PresentationFormat>
  <Paragraphs>147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2022-08-23T00:27:48Z</dcterms:created>
  <dcterms:modified xsi:type="dcterms:W3CDTF">2022-08-23T00:32:24Z</dcterms:modified>
</cp:coreProperties>
</file>