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0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128" y="60"/>
      </p:cViewPr>
      <p:guideLst>
        <p:guide orient="horz" pos="250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7DE61-B9EE-4571-9731-5139194ED4E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0E787-3AB2-4933-A4CD-85A05F757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8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32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0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95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5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16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23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19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5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24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71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76FDD-A15A-4763-B114-05474057B12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0BBC-ECCA-41B1-BD52-CE129EE58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6094" y="5280861"/>
            <a:ext cx="8393374" cy="286232"/>
          </a:xfrm>
        </p:spPr>
        <p:txBody>
          <a:bodyPr anchor="t" anchorCtr="0">
            <a:spAutoFit/>
          </a:bodyPr>
          <a:lstStyle/>
          <a:p>
            <a:pPr algn="l"/>
            <a:r>
              <a:rPr lang="en-US" altLang="ja-JP" sz="1400" dirty="0" smtClean="0">
                <a:latin typeface="+mn-ea"/>
                <a:ea typeface="+mn-ea"/>
              </a:rPr>
              <a:t>※</a:t>
            </a:r>
            <a:r>
              <a:rPr lang="ja-JP" altLang="en-US" sz="1400" dirty="0">
                <a:latin typeface="+mn-ea"/>
                <a:ea typeface="+mn-ea"/>
              </a:rPr>
              <a:t>ワーキング、</a:t>
            </a:r>
            <a:r>
              <a:rPr lang="ja-JP" altLang="en-US" sz="1400" dirty="0" smtClean="0">
                <a:latin typeface="+mn-ea"/>
                <a:ea typeface="+mn-ea"/>
              </a:rPr>
              <a:t>勉強会等の具体的</a:t>
            </a:r>
            <a:r>
              <a:rPr lang="ja-JP" altLang="en-US" sz="1400" dirty="0">
                <a:latin typeface="+mn-ea"/>
                <a:ea typeface="+mn-ea"/>
              </a:rPr>
              <a:t>テーマについては、各事業体からの意見を伺い決めていく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-5478"/>
            <a:ext cx="9906000" cy="83798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no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bg1"/>
                </a:solidFill>
              </a:rPr>
              <a:t>水道</a:t>
            </a:r>
            <a:r>
              <a:rPr lang="ja-JP" altLang="ja-JP" dirty="0" smtClean="0">
                <a:solidFill>
                  <a:schemeClr val="bg1"/>
                </a:solidFill>
              </a:rPr>
              <a:t>基盤</a:t>
            </a:r>
            <a:r>
              <a:rPr lang="ja-JP" altLang="ja-JP" dirty="0">
                <a:solidFill>
                  <a:schemeClr val="bg1"/>
                </a:solidFill>
              </a:rPr>
              <a:t>強化計画に係る各実現</a:t>
            </a:r>
            <a:r>
              <a:rPr lang="ja-JP" altLang="ja-JP" dirty="0" smtClean="0">
                <a:solidFill>
                  <a:schemeClr val="bg1"/>
                </a:solidFill>
              </a:rPr>
              <a:t>方策</a:t>
            </a:r>
            <a:r>
              <a:rPr lang="ja-JP" altLang="en-US" dirty="0" smtClean="0">
                <a:solidFill>
                  <a:schemeClr val="bg1"/>
                </a:solidFill>
              </a:rPr>
              <a:t>等</a:t>
            </a:r>
            <a:r>
              <a:rPr lang="ja-JP" altLang="ja-JP" dirty="0" smtClean="0">
                <a:solidFill>
                  <a:schemeClr val="bg1"/>
                </a:solidFill>
              </a:rPr>
              <a:t>の</a:t>
            </a:r>
            <a:r>
              <a:rPr lang="ja-JP" altLang="en-US" dirty="0" smtClean="0">
                <a:solidFill>
                  <a:schemeClr val="bg1"/>
                </a:solidFill>
              </a:rPr>
              <a:t>進め方</a:t>
            </a:r>
            <a:r>
              <a:rPr lang="ja-JP" altLang="ja-JP" dirty="0" smtClean="0">
                <a:solidFill>
                  <a:schemeClr val="bg1"/>
                </a:solidFill>
              </a:rPr>
              <a:t>について</a:t>
            </a:r>
            <a:endParaRPr kumimoji="1" lang="ja-JP" altLang="en-US" sz="1600" dirty="0">
              <a:solidFill>
                <a:schemeClr val="bg1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104206" y="3593145"/>
            <a:ext cx="1697584" cy="42559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7570" y="1069264"/>
            <a:ext cx="8630857" cy="224676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計画記載予定内容</a:t>
            </a:r>
            <a:endParaRPr lang="en-US" altLang="ja-JP" sz="1400" dirty="0"/>
          </a:p>
          <a:p>
            <a:r>
              <a:rPr lang="ja-JP" altLang="en-US" sz="1400" dirty="0"/>
              <a:t>✔７－２　「計画の進捗管理」</a:t>
            </a:r>
            <a:br>
              <a:rPr lang="ja-JP" altLang="en-US" sz="1400" dirty="0"/>
            </a:br>
            <a:r>
              <a:rPr lang="ja-JP" altLang="en-US" sz="1400" dirty="0"/>
              <a:t>　　「毎年、各実現方策の具体的取組の状況、スケジュールの進捗等について、あり方協議会で</a:t>
            </a:r>
            <a:endParaRPr lang="en-US" altLang="ja-JP" sz="1400" dirty="0"/>
          </a:p>
          <a:p>
            <a:r>
              <a:rPr lang="ja-JP" altLang="en-US" sz="1400" dirty="0"/>
              <a:t>　情報共有、検討を行うとともに、その状況に応じ、課題等を整理し、計画の取組が着実に進む</a:t>
            </a:r>
            <a:endParaRPr lang="en-US" altLang="ja-JP" sz="1400" dirty="0"/>
          </a:p>
          <a:p>
            <a:r>
              <a:rPr lang="ja-JP" altLang="en-US" sz="1400" dirty="0"/>
              <a:t>　よう、関係水道事業体へ支援・調整等を行う。」</a:t>
            </a:r>
            <a:br>
              <a:rPr lang="ja-JP" altLang="en-US" sz="1400" dirty="0"/>
            </a:br>
            <a:r>
              <a:rPr lang="ja-JP" altLang="en-US" sz="1400" dirty="0"/>
              <a:t/>
            </a:r>
            <a:br>
              <a:rPr lang="ja-JP" altLang="en-US" sz="1400" dirty="0"/>
            </a:br>
            <a:r>
              <a:rPr lang="ja-JP" altLang="en-US" sz="1400" dirty="0"/>
              <a:t>✔７－１　基盤強化計画における大阪府の役割として</a:t>
            </a:r>
            <a:br>
              <a:rPr lang="ja-JP" altLang="en-US" sz="1400" dirty="0"/>
            </a:br>
            <a:r>
              <a:rPr lang="ja-JP" altLang="en-US" sz="1400" dirty="0"/>
              <a:t>　　・実現方策に掲げる取組の先導・推進</a:t>
            </a:r>
            <a:br>
              <a:rPr lang="ja-JP" altLang="en-US" sz="1400" dirty="0"/>
            </a:br>
            <a:r>
              <a:rPr lang="ja-JP" altLang="en-US" sz="1400" dirty="0"/>
              <a:t>　　・広域連携に係る事業体間の調整　</a:t>
            </a:r>
            <a:br>
              <a:rPr lang="ja-JP" altLang="en-US" sz="1400" dirty="0"/>
            </a:br>
            <a:r>
              <a:rPr lang="ja-JP" altLang="en-US" sz="1400" dirty="0"/>
              <a:t>　　・先進事例や新たな技術の調査と水道事業体への情報共有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6749" y="4318832"/>
            <a:ext cx="7752497" cy="661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dirty="0"/>
              <a:t>実現方策に掲げる各取組の推進に向け、検討等が必要なテーマについて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あり</a:t>
            </a:r>
            <a:r>
              <a:rPr kumimoji="1" lang="ja-JP" altLang="en-US" dirty="0"/>
              <a:t>方協議会において大阪府主体</a:t>
            </a:r>
            <a:r>
              <a:rPr kumimoji="1" lang="ja-JP" altLang="en-US" dirty="0" smtClean="0"/>
              <a:t>のワーキング、勉強会等を設置したい</a:t>
            </a:r>
            <a:endParaRPr kumimoji="1" lang="en-US" altLang="ja-JP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59839" y="109183"/>
            <a:ext cx="1269911" cy="458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kumimoji="1" lang="ja-JP" altLang="en-US" sz="1400" dirty="0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資料２</a:t>
            </a:r>
            <a:endParaRPr kumimoji="1" lang="ja-JP" altLang="en-US" sz="14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766094" y="6404058"/>
            <a:ext cx="2057400" cy="365125"/>
          </a:xfrm>
        </p:spPr>
        <p:txBody>
          <a:bodyPr/>
          <a:lstStyle/>
          <a:p>
            <a:pPr>
              <a:defRPr/>
            </a:pPr>
            <a:fld id="{D933E7E1-F034-413E-A887-747525F0C88D}" type="slidenum">
              <a:rPr kumimoji="1" lang="ja-JP" altLang="en-US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pPr>
                <a:defRPr/>
              </a:pPr>
              <a:t>1</a:t>
            </a:fld>
            <a:endParaRPr kumimoji="1" lang="ja-JP" altLang="en-US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6094" y="5721732"/>
            <a:ext cx="822085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（テーマの例）　　</a:t>
            </a:r>
            <a:br>
              <a:rPr kumimoji="1" lang="ja-JP" altLang="en-US" sz="1400" dirty="0"/>
            </a:br>
            <a:r>
              <a:rPr kumimoji="1" lang="ja-JP" altLang="en-US" sz="1400" dirty="0" smtClean="0"/>
              <a:t>・指定</a:t>
            </a:r>
            <a:r>
              <a:rPr kumimoji="1" lang="ja-JP" altLang="en-US" sz="1400" dirty="0"/>
              <a:t>給水装置工事事業者指定の事務の</a:t>
            </a:r>
            <a:r>
              <a:rPr kumimoji="1" lang="ja-JP" altLang="en-US" sz="1400" dirty="0" smtClean="0"/>
              <a:t>共同化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・仕様統一化（アセット、システム、・・・）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8286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※ワーキング、勉強会等の具体的テーマについては、各事業体からの意見を伺い決めていく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2023-01-26T09:05:09Z</dcterms:created>
  <dcterms:modified xsi:type="dcterms:W3CDTF">2023-01-26T09:05:26Z</dcterms:modified>
</cp:coreProperties>
</file>