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80" r:id="rId1"/>
  </p:sldMasterIdLst>
  <p:notesMasterIdLst>
    <p:notesMasterId r:id="rId31"/>
  </p:notesMasterIdLst>
  <p:handoutMasterIdLst>
    <p:handoutMasterId r:id="rId32"/>
  </p:handoutMasterIdLst>
  <p:sldIdLst>
    <p:sldId id="2147480987" r:id="rId2"/>
    <p:sldId id="2147480966" r:id="rId3"/>
    <p:sldId id="2147480969" r:id="rId4"/>
    <p:sldId id="2147480967" r:id="rId5"/>
    <p:sldId id="2147480968" r:id="rId6"/>
    <p:sldId id="591" r:id="rId7"/>
    <p:sldId id="569" r:id="rId8"/>
    <p:sldId id="2147480846" r:id="rId9"/>
    <p:sldId id="2147480975" r:id="rId10"/>
    <p:sldId id="270" r:id="rId11"/>
    <p:sldId id="2147474986" r:id="rId12"/>
    <p:sldId id="2147480996" r:id="rId13"/>
    <p:sldId id="2147481010" r:id="rId14"/>
    <p:sldId id="2147480997" r:id="rId15"/>
    <p:sldId id="2147480998" r:id="rId16"/>
    <p:sldId id="2147480999" r:id="rId17"/>
    <p:sldId id="2147481000" r:id="rId18"/>
    <p:sldId id="2147481001" r:id="rId19"/>
    <p:sldId id="2147481002" r:id="rId20"/>
    <p:sldId id="2147481009" r:id="rId21"/>
    <p:sldId id="2147481008" r:id="rId22"/>
    <p:sldId id="2147481007" r:id="rId23"/>
    <p:sldId id="2147481004" r:id="rId24"/>
    <p:sldId id="2147481005" r:id="rId25"/>
    <p:sldId id="2147480994" r:id="rId26"/>
    <p:sldId id="2147480973" r:id="rId27"/>
    <p:sldId id="2147480991" r:id="rId28"/>
    <p:sldId id="2147481011" r:id="rId29"/>
    <p:sldId id="2147481012" r:id="rId30"/>
  </p:sldIdLst>
  <p:sldSz cx="9906000" cy="6858000" type="A4"/>
  <p:notesSz cx="7104063"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9933"/>
    <a:srgbClr val="996633"/>
    <a:srgbClr val="CC9900"/>
    <a:srgbClr val="CFF4FD"/>
    <a:srgbClr val="96E6FC"/>
    <a:srgbClr val="C0F1FC"/>
    <a:srgbClr val="EAFAFE"/>
    <a:srgbClr val="DCF0C6"/>
    <a:srgbClr val="E1B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6" autoAdjust="0"/>
    <p:restoredTop sz="87052" autoAdjust="0"/>
  </p:normalViewPr>
  <p:slideViewPr>
    <p:cSldViewPr>
      <p:cViewPr varScale="1">
        <p:scale>
          <a:sx n="83" d="100"/>
          <a:sy n="83" d="100"/>
        </p:scale>
        <p:origin x="1291" y="77"/>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29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348" y="0"/>
            <a:ext cx="3079040" cy="513789"/>
          </a:xfrm>
          <a:prstGeom prst="rect">
            <a:avLst/>
          </a:prstGeom>
        </p:spPr>
        <p:txBody>
          <a:bodyPr vert="horz" lIns="95491" tIns="47745" rIns="95491" bIns="47745" rtlCol="0"/>
          <a:lstStyle>
            <a:lvl1pPr algn="r">
              <a:defRPr sz="1300"/>
            </a:lvl1pPr>
          </a:lstStyle>
          <a:p>
            <a:fld id="{8A4FAE83-6876-449D-BCCE-496EC707688A}" type="datetimeFigureOut">
              <a:rPr kumimoji="1" lang="ja-JP" altLang="en-US" smtClean="0"/>
              <a:t>2025/5/29</a:t>
            </a:fld>
            <a:endParaRPr kumimoji="1" lang="ja-JP" altLang="en-US"/>
          </a:p>
        </p:txBody>
      </p:sp>
      <p:sp>
        <p:nvSpPr>
          <p:cNvPr id="4" name="フッター プレースホルダー 3"/>
          <p:cNvSpPr>
            <a:spLocks noGrp="1"/>
          </p:cNvSpPr>
          <p:nvPr>
            <p:ph type="ftr" sz="quarter" idx="2"/>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348" y="9720824"/>
            <a:ext cx="3079040" cy="513789"/>
          </a:xfrm>
          <a:prstGeom prst="rect">
            <a:avLst/>
          </a:prstGeom>
        </p:spPr>
        <p:txBody>
          <a:bodyPr vert="horz" lIns="95491" tIns="47745" rIns="95491" bIns="47745" rtlCol="0" anchor="b"/>
          <a:lstStyle>
            <a:lvl1pPr algn="r">
              <a:defRPr sz="13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042" cy="513789"/>
          </a:xfrm>
          <a:prstGeom prst="rect">
            <a:avLst/>
          </a:prstGeom>
        </p:spPr>
        <p:txBody>
          <a:bodyPr vert="horz" lIns="95491" tIns="47745" rIns="95491" bIns="4774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348" y="0"/>
            <a:ext cx="3079040" cy="513789"/>
          </a:xfrm>
          <a:prstGeom prst="rect">
            <a:avLst/>
          </a:prstGeom>
        </p:spPr>
        <p:txBody>
          <a:bodyPr vert="horz" lIns="95491" tIns="47745" rIns="95491" bIns="47745" rtlCol="0"/>
          <a:lstStyle>
            <a:lvl1pPr algn="r">
              <a:defRPr sz="1300"/>
            </a:lvl1pPr>
          </a:lstStyle>
          <a:p>
            <a:fld id="{0AC30D34-39EC-4333-89A4-48E429B38CE2}"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1058863" y="1279525"/>
            <a:ext cx="4986337" cy="3452813"/>
          </a:xfrm>
          <a:prstGeom prst="rect">
            <a:avLst/>
          </a:prstGeom>
          <a:noFill/>
          <a:ln w="12700">
            <a:solidFill>
              <a:prstClr val="black"/>
            </a:solidFill>
          </a:ln>
        </p:spPr>
        <p:txBody>
          <a:bodyPr vert="horz" lIns="95491" tIns="47745" rIns="95491" bIns="47745" rtlCol="0" anchor="ctr"/>
          <a:lstStyle/>
          <a:p>
            <a:endParaRPr lang="ja-JP" altLang="en-US"/>
          </a:p>
        </p:txBody>
      </p:sp>
      <p:sp>
        <p:nvSpPr>
          <p:cNvPr id="5" name="ノート プレースホルダー 4"/>
          <p:cNvSpPr>
            <a:spLocks noGrp="1"/>
          </p:cNvSpPr>
          <p:nvPr>
            <p:ph type="body" sz="quarter" idx="3"/>
          </p:nvPr>
        </p:nvSpPr>
        <p:spPr>
          <a:xfrm>
            <a:off x="709905" y="4925459"/>
            <a:ext cx="5684255" cy="4029621"/>
          </a:xfrm>
          <a:prstGeom prst="rect">
            <a:avLst/>
          </a:prstGeom>
        </p:spPr>
        <p:txBody>
          <a:bodyPr vert="horz" lIns="95491" tIns="47745" rIns="95491" bIns="477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0824"/>
            <a:ext cx="3079042" cy="513789"/>
          </a:xfrm>
          <a:prstGeom prst="rect">
            <a:avLst/>
          </a:prstGeom>
        </p:spPr>
        <p:txBody>
          <a:bodyPr vert="horz" lIns="95491" tIns="47745" rIns="95491" bIns="4774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348" y="9720824"/>
            <a:ext cx="3079040" cy="513789"/>
          </a:xfrm>
          <a:prstGeom prst="rect">
            <a:avLst/>
          </a:prstGeom>
        </p:spPr>
        <p:txBody>
          <a:bodyPr vert="horz" lIns="95491" tIns="47745" rIns="95491" bIns="47745" rtlCol="0" anchor="b"/>
          <a:lstStyle>
            <a:lvl1pPr algn="r">
              <a:defRPr sz="13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39678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dirty="0">
              <a:latin typeface="+mj-ea"/>
              <a:ea typeface="+mj-ea"/>
            </a:endParaRPr>
          </a:p>
        </p:txBody>
      </p:sp>
    </p:spTree>
    <p:extLst>
      <p:ext uri="{BB962C8B-B14F-4D97-AF65-F5344CB8AC3E}">
        <p14:creationId xmlns:p14="http://schemas.microsoft.com/office/powerpoint/2010/main" val="197022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10</a:t>
            </a:fld>
            <a:endParaRPr kumimoji="1" lang="ja-JP" altLang="en-US"/>
          </a:p>
        </p:txBody>
      </p:sp>
    </p:spTree>
    <p:extLst>
      <p:ext uri="{BB962C8B-B14F-4D97-AF65-F5344CB8AC3E}">
        <p14:creationId xmlns:p14="http://schemas.microsoft.com/office/powerpoint/2010/main" val="167856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7060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EC147-7013-821D-E919-B110FB2401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B7BE46-487F-5AED-DEFF-784F078CA2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61DF97-E6A1-5359-34D1-D840BE862467}"/>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1202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892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4385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7010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456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1460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942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7597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0585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85476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64742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46057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31690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0000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rgbClr val="000000"/>
              </a:solidFill>
              <a:latin typeface="+mn-ea"/>
            </a:endParaRPr>
          </a:p>
        </p:txBody>
      </p:sp>
    </p:spTree>
    <p:extLst>
      <p:ext uri="{BB962C8B-B14F-4D97-AF65-F5344CB8AC3E}">
        <p14:creationId xmlns:p14="http://schemas.microsoft.com/office/powerpoint/2010/main" val="4030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43296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7463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9172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9544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08">
              <a:defRPr/>
            </a:pPr>
            <a:endParaRPr lang="en-US" altLang="ja-JP" dirty="0">
              <a:latin typeface="+mn-ea"/>
            </a:endParaRPr>
          </a:p>
        </p:txBody>
      </p:sp>
    </p:spTree>
    <p:extLst>
      <p:ext uri="{BB962C8B-B14F-4D97-AF65-F5344CB8AC3E}">
        <p14:creationId xmlns:p14="http://schemas.microsoft.com/office/powerpoint/2010/main" val="284004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941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5</a:t>
            </a:fld>
            <a:endParaRPr kumimoji="1" lang="ja-JP" altLang="en-US"/>
          </a:p>
        </p:txBody>
      </p:sp>
    </p:spTree>
    <p:extLst>
      <p:ext uri="{BB962C8B-B14F-4D97-AF65-F5344CB8AC3E}">
        <p14:creationId xmlns:p14="http://schemas.microsoft.com/office/powerpoint/2010/main" val="290322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6</a:t>
            </a:fld>
            <a:endParaRPr kumimoji="1" lang="ja-JP" altLang="en-US"/>
          </a:p>
        </p:txBody>
      </p:sp>
    </p:spTree>
    <p:extLst>
      <p:ext uri="{BB962C8B-B14F-4D97-AF65-F5344CB8AC3E}">
        <p14:creationId xmlns:p14="http://schemas.microsoft.com/office/powerpoint/2010/main" val="2353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21C75C97-5DEC-465A-942A-ECFBEE6DB4E1}" type="slidenum">
              <a:rPr kumimoji="1" lang="ja-JP" altLang="en-US" smtClean="0"/>
              <a:t>7</a:t>
            </a:fld>
            <a:endParaRPr kumimoji="1" lang="ja-JP" altLang="en-US"/>
          </a:p>
        </p:txBody>
      </p:sp>
    </p:spTree>
    <p:extLst>
      <p:ext uri="{BB962C8B-B14F-4D97-AF65-F5344CB8AC3E}">
        <p14:creationId xmlns:p14="http://schemas.microsoft.com/office/powerpoint/2010/main" val="170697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89176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2" name="Picture 7" descr="mlit_top">
            <a:extLst>
              <a:ext uri="{FF2B5EF4-FFF2-40B4-BE49-F238E27FC236}">
                <a16:creationId xmlns:a16="http://schemas.microsoft.com/office/drawing/2014/main" id="{6579C194-F33D-06A8-DE2A-E19EA43677D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2230"/>
          <a:stretch>
            <a:fillRect/>
          </a:stretch>
        </p:blipFill>
        <p:spPr bwMode="auto">
          <a:xfrm>
            <a:off x="0" y="6524629"/>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a:extLst>
              <a:ext uri="{FF2B5EF4-FFF2-40B4-BE49-F238E27FC236}">
                <a16:creationId xmlns:a16="http://schemas.microsoft.com/office/drawing/2014/main" id="{E7897B5F-D5F0-DEAC-CFC5-33E46E059B1F}"/>
              </a:ext>
            </a:extLst>
          </p:cNvPr>
          <p:cNvSpPr>
            <a:spLocks noChangeArrowheads="1"/>
          </p:cNvSpPr>
          <p:nvPr userDrawn="1"/>
        </p:nvSpPr>
        <p:spPr bwMode="auto">
          <a:xfrm>
            <a:off x="1833563" y="3284542"/>
            <a:ext cx="8072437" cy="73025"/>
          </a:xfrm>
          <a:prstGeom prst="rect">
            <a:avLst/>
          </a:prstGeom>
          <a:solidFill>
            <a:srgbClr val="0066CC"/>
          </a:solidFill>
          <a:ln>
            <a:noFill/>
          </a:ln>
        </p:spPr>
        <p:txBody>
          <a:bodyPr wrap="none" anchor="ctr"/>
          <a:lstStyle>
            <a:lvl1pPr defTabSz="912813">
              <a:defRPr kumimoji="1">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srgbClr val="000000"/>
              </a:solidFill>
            </a:endParaRPr>
          </a:p>
        </p:txBody>
      </p:sp>
      <p:pic>
        <p:nvPicPr>
          <p:cNvPr id="4" name="Picture 11">
            <a:extLst>
              <a:ext uri="{FF2B5EF4-FFF2-40B4-BE49-F238E27FC236}">
                <a16:creationId xmlns:a16="http://schemas.microsoft.com/office/drawing/2014/main" id="{8052BE13-9DE8-C99C-F2E2-E82C6693F9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4"/>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a:extLst>
              <a:ext uri="{FF2B5EF4-FFF2-40B4-BE49-F238E27FC236}">
                <a16:creationId xmlns:a16="http://schemas.microsoft.com/office/drawing/2014/main" id="{5A10FF74-775C-AFCD-6344-FEF288F711DB}"/>
              </a:ext>
            </a:extLst>
          </p:cNvPr>
          <p:cNvSpPr txBox="1">
            <a:spLocks noChangeArrowheads="1"/>
          </p:cNvSpPr>
          <p:nvPr userDrawn="1"/>
        </p:nvSpPr>
        <p:spPr bwMode="auto">
          <a:xfrm>
            <a:off x="2" y="6524629"/>
            <a:ext cx="3642920" cy="276999"/>
          </a:xfrm>
          <a:prstGeom prst="rect">
            <a:avLst/>
          </a:prstGeom>
          <a:noFill/>
          <a:ln>
            <a:noFill/>
          </a:ln>
        </p:spPr>
        <p:txBody>
          <a:bodyPr wrap="none">
            <a:spAutoFit/>
          </a:bodyPr>
          <a:lstStyle>
            <a:lvl1pPr defTabSz="912813">
              <a:defRPr kumimoji="1">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1200" i="1">
                <a:solidFill>
                  <a:srgbClr val="FFFFFF"/>
                </a:solidFill>
                <a:latin typeface="Times New Roman" panose="02020603050405020304" pitchFamily="18" charset="0"/>
              </a:rPr>
              <a:t>Ministry of Land, Infrastructure, Transport and Tourism</a:t>
            </a:r>
          </a:p>
        </p:txBody>
      </p:sp>
      <p:sp>
        <p:nvSpPr>
          <p:cNvPr id="3074" name="Rectangle 2"/>
          <p:cNvSpPr>
            <a:spLocks noGrp="1" noChangeArrowheads="1"/>
          </p:cNvSpPr>
          <p:nvPr>
            <p:ph type="ctrTitle"/>
          </p:nvPr>
        </p:nvSpPr>
        <p:spPr>
          <a:xfrm>
            <a:off x="1754187" y="213361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6" name="Rectangle 4">
            <a:extLst>
              <a:ext uri="{FF2B5EF4-FFF2-40B4-BE49-F238E27FC236}">
                <a16:creationId xmlns:a16="http://schemas.microsoft.com/office/drawing/2014/main" id="{8BA6F22B-D5D7-E3B3-77C8-07F837721F00}"/>
              </a:ext>
            </a:extLst>
          </p:cNvPr>
          <p:cNvSpPr>
            <a:spLocks noGrp="1" noChangeArrowheads="1"/>
          </p:cNvSpPr>
          <p:nvPr>
            <p:ph type="dt" sz="half" idx="10"/>
          </p:nvPr>
        </p:nvSpPr>
        <p:spPr/>
        <p:txBody>
          <a:bodyPr/>
          <a:lstStyle>
            <a:lvl1pPr defTabSz="914390">
              <a:defRPr/>
            </a:lvl1pPr>
          </a:lstStyle>
          <a:p>
            <a:pPr>
              <a:defRPr/>
            </a:pPr>
            <a:fld id="{F7A3EAAB-BEB2-422E-82CD-398DE22225C2}" type="datetime1">
              <a:rPr lang="ja-JP" altLang="en-US" smtClean="0"/>
              <a:t>2025/5/29</a:t>
            </a:fld>
            <a:endParaRPr lang="en-US" altLang="ja-JP"/>
          </a:p>
        </p:txBody>
      </p:sp>
      <p:sp>
        <p:nvSpPr>
          <p:cNvPr id="7" name="Rectangle 5">
            <a:extLst>
              <a:ext uri="{FF2B5EF4-FFF2-40B4-BE49-F238E27FC236}">
                <a16:creationId xmlns:a16="http://schemas.microsoft.com/office/drawing/2014/main" id="{5F08E1DD-993D-2E6F-57D8-33D5383BF703}"/>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8" name="Rectangle 6">
            <a:extLst>
              <a:ext uri="{FF2B5EF4-FFF2-40B4-BE49-F238E27FC236}">
                <a16:creationId xmlns:a16="http://schemas.microsoft.com/office/drawing/2014/main" id="{08D98150-9D4E-D36E-4290-F8AEC329EF8F}"/>
              </a:ext>
            </a:extLst>
          </p:cNvPr>
          <p:cNvSpPr>
            <a:spLocks noGrp="1" noChangeArrowheads="1"/>
          </p:cNvSpPr>
          <p:nvPr>
            <p:ph type="sldNum" sz="quarter" idx="12"/>
          </p:nvPr>
        </p:nvSpPr>
        <p:spPr>
          <a:xfrm>
            <a:off x="7099300" y="6245225"/>
            <a:ext cx="2311400" cy="476250"/>
          </a:xfrm>
        </p:spPr>
        <p:txBody>
          <a:bodyPr/>
          <a:lstStyle>
            <a:lvl1pPr defTabSz="914390">
              <a:defRPr/>
            </a:lvl1pPr>
          </a:lstStyle>
          <a:p>
            <a:pPr>
              <a:defRPr/>
            </a:pPr>
            <a:fld id="{0F9654B8-BE8A-4F69-A713-6BFE31197DC3}" type="slidenum">
              <a:rPr lang="en-US" altLang="ja-JP"/>
              <a:pPr>
                <a:defRPr/>
              </a:pPr>
              <a:t>‹#›</a:t>
            </a:fld>
            <a:endParaRPr lang="en-US" altLang="ja-JP"/>
          </a:p>
        </p:txBody>
      </p:sp>
    </p:spTree>
    <p:extLst>
      <p:ext uri="{BB962C8B-B14F-4D97-AF65-F5344CB8AC3E}">
        <p14:creationId xmlns:p14="http://schemas.microsoft.com/office/powerpoint/2010/main" val="369463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上部バー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940BC45-A13A-7DA8-559E-C3F75A074B03}"/>
              </a:ext>
            </a:extLst>
          </p:cNvPr>
          <p:cNvSpPr/>
          <p:nvPr userDrawn="1"/>
        </p:nvSpPr>
        <p:spPr>
          <a:xfrm>
            <a:off x="36513" y="36513"/>
            <a:ext cx="9840912" cy="468312"/>
          </a:xfrm>
          <a:prstGeom prst="rect">
            <a:avLst/>
          </a:prstGeom>
          <a:solidFill>
            <a:schemeClr val="accent4">
              <a:lumMod val="20000"/>
              <a:lumOff val="8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タイトル 1"/>
          <p:cNvSpPr>
            <a:spLocks noGrp="1"/>
          </p:cNvSpPr>
          <p:nvPr>
            <p:ph type="title"/>
          </p:nvPr>
        </p:nvSpPr>
        <p:spPr>
          <a:xfrm>
            <a:off x="0" y="65343"/>
            <a:ext cx="9906000" cy="416831"/>
          </a:xfrm>
        </p:spPr>
        <p:txBody>
          <a:bodyPr lIns="180000" tIns="108000" rIns="180000" bIns="0" anchor="b">
            <a:spAutoFit/>
          </a:bodyPr>
          <a:lstStyle>
            <a:lvl1pPr algn="ctr">
              <a:defRPr sz="2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p>
        </p:txBody>
      </p:sp>
      <p:sp>
        <p:nvSpPr>
          <p:cNvPr id="4" name="スライド番号プレースホルダー 4">
            <a:extLst>
              <a:ext uri="{FF2B5EF4-FFF2-40B4-BE49-F238E27FC236}">
                <a16:creationId xmlns:a16="http://schemas.microsoft.com/office/drawing/2014/main" id="{AFBF8060-90A1-2E59-1058-44490BF4935F}"/>
              </a:ext>
            </a:extLst>
          </p:cNvPr>
          <p:cNvSpPr>
            <a:spLocks noGrp="1"/>
          </p:cNvSpPr>
          <p:nvPr>
            <p:ph type="sldNum" sz="quarter" idx="10"/>
          </p:nvPr>
        </p:nvSpPr>
        <p:spPr>
          <a:xfrm>
            <a:off x="9463250" y="6581005"/>
            <a:ext cx="442750" cy="276999"/>
          </a:xfrm>
        </p:spPr>
        <p:txBody>
          <a:bodyPr wrap="none">
            <a:spAutoFit/>
          </a:bodyPr>
          <a:lstStyle>
            <a:lvl1pPr>
              <a:defRPr sz="1200">
                <a:solidFill>
                  <a:schemeClr val="tx1"/>
                </a:solidFill>
                <a:latin typeface="メイリオ" panose="020B0604030504040204" pitchFamily="50" charset="-128"/>
                <a:ea typeface="メイリオ" panose="020B0604030504040204" pitchFamily="50" charset="-128"/>
                <a:cs typeface="Arial" panose="020B0604020202020204" pitchFamily="34" charset="0"/>
              </a:defRPr>
            </a:lvl1pPr>
          </a:lstStyle>
          <a:p>
            <a:pPr>
              <a:defRPr/>
            </a:pPr>
            <a:fld id="{87E66CA7-C9DE-4990-BE8C-108A90FC9534}" type="slidenum">
              <a:rPr lang="ja-JP" altLang="en-US"/>
              <a:pPr>
                <a:defRPr/>
              </a:pPr>
              <a:t>‹#›</a:t>
            </a:fld>
            <a:endParaRPr lang="ja-JP" altLang="en-US"/>
          </a:p>
        </p:txBody>
      </p:sp>
    </p:spTree>
    <p:extLst>
      <p:ext uri="{BB962C8B-B14F-4D97-AF65-F5344CB8AC3E}">
        <p14:creationId xmlns:p14="http://schemas.microsoft.com/office/powerpoint/2010/main" val="154390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344A00-74AF-8129-E24E-A07B9BF448C5}"/>
              </a:ext>
            </a:extLst>
          </p:cNvPr>
          <p:cNvSpPr>
            <a:spLocks noGrp="1" noChangeArrowheads="1"/>
          </p:cNvSpPr>
          <p:nvPr>
            <p:ph type="dt" sz="half" idx="10"/>
          </p:nvPr>
        </p:nvSpPr>
        <p:spPr/>
        <p:txBody>
          <a:bodyPr/>
          <a:lstStyle>
            <a:lvl1pPr>
              <a:defRPr/>
            </a:lvl1pPr>
          </a:lstStyle>
          <a:p>
            <a:pPr>
              <a:defRPr/>
            </a:pPr>
            <a:fld id="{AEC52E16-A3C7-497D-AFDA-AF4951E826FC}" type="datetime1">
              <a:rPr lang="ja-JP" altLang="en-US" smtClean="0"/>
              <a:t>2025/5/29</a:t>
            </a:fld>
            <a:endParaRPr lang="ja-JP" altLang="en-US"/>
          </a:p>
        </p:txBody>
      </p:sp>
      <p:sp>
        <p:nvSpPr>
          <p:cNvPr id="3" name="Footer Placeholder 4">
            <a:extLst>
              <a:ext uri="{FF2B5EF4-FFF2-40B4-BE49-F238E27FC236}">
                <a16:creationId xmlns:a16="http://schemas.microsoft.com/office/drawing/2014/main" id="{6B3AA8B6-E33F-B800-F378-ED906A42E5FD}"/>
              </a:ext>
            </a:extLst>
          </p:cNvPr>
          <p:cNvSpPr>
            <a:spLocks noGrp="1" noChangeArrowheads="1"/>
          </p:cNvSpPr>
          <p:nvPr>
            <p:ph type="ftr" sz="quarter" idx="11"/>
          </p:nvPr>
        </p:nvSpPr>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E84A9021-73F7-74D2-6746-C660DC6B867D}"/>
              </a:ext>
            </a:extLst>
          </p:cNvPr>
          <p:cNvSpPr>
            <a:spLocks noGrp="1"/>
          </p:cNvSpPr>
          <p:nvPr>
            <p:ph type="sldNum" sz="quarter" idx="12"/>
          </p:nvPr>
        </p:nvSpPr>
        <p:spPr/>
        <p:txBody>
          <a:bodyPr/>
          <a:lstStyle>
            <a:lvl1pPr>
              <a:defRPr/>
            </a:lvl1pPr>
          </a:lstStyle>
          <a:p>
            <a:pPr>
              <a:defRPr/>
            </a:pPr>
            <a:fld id="{4B87C172-45AA-4529-A6DD-9EA713AFC08B}" type="slidenum">
              <a:rPr lang="en-US" altLang="ja-JP"/>
              <a:pPr>
                <a:defRPr/>
              </a:pPr>
              <a:t>‹#›</a:t>
            </a:fld>
            <a:endParaRPr lang="en-US" altLang="ja-JP"/>
          </a:p>
        </p:txBody>
      </p:sp>
    </p:spTree>
    <p:extLst>
      <p:ext uri="{BB962C8B-B14F-4D97-AF65-F5344CB8AC3E}">
        <p14:creationId xmlns:p14="http://schemas.microsoft.com/office/powerpoint/2010/main" val="288220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CA461D2-667F-B05D-B6A3-B9ED29FB176B}"/>
              </a:ext>
            </a:extLst>
          </p:cNvPr>
          <p:cNvSpPr>
            <a:spLocks noGrp="1" noChangeArrowheads="1"/>
          </p:cNvSpPr>
          <p:nvPr>
            <p:ph type="sldNum" sz="quarter" idx="10"/>
          </p:nvPr>
        </p:nvSpPr>
        <p:spPr/>
        <p:txBody>
          <a:bodyPr/>
          <a:lstStyle>
            <a:lvl1pPr eaLnBrk="1" hangingPunct="1">
              <a:defRPr>
                <a:solidFill>
                  <a:srgbClr val="000000"/>
                </a:solidFill>
                <a:latin typeface="Arial" charset="0"/>
              </a:defRPr>
            </a:lvl1pPr>
          </a:lstStyle>
          <a:p>
            <a:pPr>
              <a:defRPr/>
            </a:pPr>
            <a:fld id="{326FD69A-A2E3-4FB4-8F6B-D3EF5ED94216}" type="slidenum">
              <a:rPr lang="en-US" altLang="ja-JP"/>
              <a:pPr>
                <a:defRPr/>
              </a:pPr>
              <a:t>‹#›</a:t>
            </a:fld>
            <a:endParaRPr lang="en-US" altLang="ja-JP" dirty="0"/>
          </a:p>
        </p:txBody>
      </p:sp>
    </p:spTree>
    <p:extLst>
      <p:ext uri="{BB962C8B-B14F-4D97-AF65-F5344CB8AC3E}">
        <p14:creationId xmlns:p14="http://schemas.microsoft.com/office/powerpoint/2010/main" val="382848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
        <p:nvSpPr>
          <p:cNvPr id="3" name="テキスト プレースホルダー 12">
            <a:extLst>
              <a:ext uri="{FF2B5EF4-FFF2-40B4-BE49-F238E27FC236}">
                <a16:creationId xmlns:a16="http://schemas.microsoft.com/office/drawing/2014/main" id="{A97DB512-BA85-4F4F-CCFF-62617276E7CC}"/>
              </a:ext>
            </a:extLst>
          </p:cNvPr>
          <p:cNvSpPr>
            <a:spLocks noGrp="1"/>
          </p:cNvSpPr>
          <p:nvPr>
            <p:ph type="body" sz="quarter" idx="13"/>
          </p:nvPr>
        </p:nvSpPr>
        <p:spPr>
          <a:xfrm>
            <a:off x="-1200" y="692696"/>
            <a:ext cx="9907200" cy="47547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79846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9C15BF4-4134-1EB7-7B63-BD7A805CE04E}"/>
              </a:ext>
            </a:extLst>
          </p:cNvPr>
          <p:cNvSpPr>
            <a:spLocks noGrp="1" noChangeArrowheads="1"/>
          </p:cNvSpPr>
          <p:nvPr>
            <p:ph type="dt" sz="half" idx="10"/>
          </p:nvPr>
        </p:nvSpPr>
        <p:spPr/>
        <p:txBody>
          <a:bodyPr/>
          <a:lstStyle>
            <a:lvl1pPr defTabSz="914390">
              <a:defRPr/>
            </a:lvl1pPr>
          </a:lstStyle>
          <a:p>
            <a:pPr>
              <a:defRPr/>
            </a:pPr>
            <a:fld id="{FB3D7CDF-AC79-49DE-86B2-5A360BB8BD0D}" type="datetime1">
              <a:rPr lang="ja-JP" altLang="en-US" smtClean="0"/>
              <a:t>2025/5/29</a:t>
            </a:fld>
            <a:endParaRPr lang="en-US" altLang="ja-JP"/>
          </a:p>
        </p:txBody>
      </p:sp>
      <p:sp>
        <p:nvSpPr>
          <p:cNvPr id="5" name="Rectangle 5">
            <a:extLst>
              <a:ext uri="{FF2B5EF4-FFF2-40B4-BE49-F238E27FC236}">
                <a16:creationId xmlns:a16="http://schemas.microsoft.com/office/drawing/2014/main" id="{1C914878-0831-71A8-20CE-1F2680FDF61A}"/>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6" name="Rectangle 6">
            <a:extLst>
              <a:ext uri="{FF2B5EF4-FFF2-40B4-BE49-F238E27FC236}">
                <a16:creationId xmlns:a16="http://schemas.microsoft.com/office/drawing/2014/main" id="{574D71DE-1CD4-8A0C-1FD3-8C93F6F933B7}"/>
              </a:ext>
            </a:extLst>
          </p:cNvPr>
          <p:cNvSpPr>
            <a:spLocks noGrp="1" noChangeArrowheads="1"/>
          </p:cNvSpPr>
          <p:nvPr>
            <p:ph type="sldNum" sz="quarter" idx="12"/>
          </p:nvPr>
        </p:nvSpPr>
        <p:spPr/>
        <p:txBody>
          <a:bodyPr/>
          <a:lstStyle>
            <a:lvl1pPr defTabSz="914390">
              <a:defRPr/>
            </a:lvl1pPr>
          </a:lstStyle>
          <a:p>
            <a:pPr>
              <a:defRPr/>
            </a:pPr>
            <a:fld id="{97449DEE-7309-4C7E-8111-BC3EEAA8F865}" type="slidenum">
              <a:rPr lang="en-US" altLang="ja-JP"/>
              <a:pPr>
                <a:defRPr/>
              </a:pPr>
              <a:t>‹#›</a:t>
            </a:fld>
            <a:endParaRPr lang="en-US" altLang="ja-JP"/>
          </a:p>
        </p:txBody>
      </p:sp>
    </p:spTree>
    <p:extLst>
      <p:ext uri="{BB962C8B-B14F-4D97-AF65-F5344CB8AC3E}">
        <p14:creationId xmlns:p14="http://schemas.microsoft.com/office/powerpoint/2010/main" val="7791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193" indent="0">
              <a:buNone/>
              <a:defRPr sz="1800"/>
            </a:lvl2pPr>
            <a:lvl3pPr marL="914384" indent="0">
              <a:buNone/>
              <a:defRPr sz="1600"/>
            </a:lvl3pPr>
            <a:lvl4pPr marL="1371577" indent="0">
              <a:buNone/>
              <a:defRPr sz="1400"/>
            </a:lvl4pPr>
            <a:lvl5pPr marL="1828767" indent="0">
              <a:buNone/>
              <a:defRPr sz="1400"/>
            </a:lvl5pPr>
            <a:lvl6pPr marL="2285961" indent="0">
              <a:buNone/>
              <a:defRPr sz="1400"/>
            </a:lvl6pPr>
            <a:lvl7pPr marL="2743152" indent="0">
              <a:buNone/>
              <a:defRPr sz="1400"/>
            </a:lvl7pPr>
            <a:lvl8pPr marL="3200344" indent="0">
              <a:buNone/>
              <a:defRPr sz="1400"/>
            </a:lvl8pPr>
            <a:lvl9pPr marL="3657537"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D95B5D51-CC92-1314-4FB8-521F81CCD334}"/>
              </a:ext>
            </a:extLst>
          </p:cNvPr>
          <p:cNvSpPr>
            <a:spLocks noGrp="1" noChangeArrowheads="1"/>
          </p:cNvSpPr>
          <p:nvPr>
            <p:ph type="dt" sz="half" idx="10"/>
          </p:nvPr>
        </p:nvSpPr>
        <p:spPr/>
        <p:txBody>
          <a:bodyPr/>
          <a:lstStyle>
            <a:lvl1pPr defTabSz="914390">
              <a:defRPr/>
            </a:lvl1pPr>
          </a:lstStyle>
          <a:p>
            <a:pPr>
              <a:defRPr/>
            </a:pPr>
            <a:fld id="{EBB90674-4745-449A-AD43-AC518F7F8735}" type="datetime1">
              <a:rPr lang="ja-JP" altLang="en-US" smtClean="0"/>
              <a:t>2025/5/29</a:t>
            </a:fld>
            <a:endParaRPr lang="en-US" altLang="ja-JP"/>
          </a:p>
        </p:txBody>
      </p:sp>
      <p:sp>
        <p:nvSpPr>
          <p:cNvPr id="5" name="Rectangle 5">
            <a:extLst>
              <a:ext uri="{FF2B5EF4-FFF2-40B4-BE49-F238E27FC236}">
                <a16:creationId xmlns:a16="http://schemas.microsoft.com/office/drawing/2014/main" id="{EDBC8469-E1C7-2DCD-8F3A-3E1145E1BDFA}"/>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6" name="Rectangle 6">
            <a:extLst>
              <a:ext uri="{FF2B5EF4-FFF2-40B4-BE49-F238E27FC236}">
                <a16:creationId xmlns:a16="http://schemas.microsoft.com/office/drawing/2014/main" id="{8911D7F8-3F30-E854-FE9E-CCDC6BCC1569}"/>
              </a:ext>
            </a:extLst>
          </p:cNvPr>
          <p:cNvSpPr>
            <a:spLocks noGrp="1" noChangeArrowheads="1"/>
          </p:cNvSpPr>
          <p:nvPr>
            <p:ph type="sldNum" sz="quarter" idx="12"/>
          </p:nvPr>
        </p:nvSpPr>
        <p:spPr/>
        <p:txBody>
          <a:bodyPr/>
          <a:lstStyle>
            <a:lvl1pPr defTabSz="914390">
              <a:defRPr/>
            </a:lvl1pPr>
          </a:lstStyle>
          <a:p>
            <a:pPr>
              <a:defRPr/>
            </a:pPr>
            <a:fld id="{E2539547-69DE-4FF1-AC11-5FA29A2F071C}" type="slidenum">
              <a:rPr lang="en-US" altLang="ja-JP"/>
              <a:pPr>
                <a:defRPr/>
              </a:pPr>
              <a:t>‹#›</a:t>
            </a:fld>
            <a:endParaRPr lang="en-US" altLang="ja-JP"/>
          </a:p>
        </p:txBody>
      </p:sp>
    </p:spTree>
    <p:extLst>
      <p:ext uri="{BB962C8B-B14F-4D97-AF65-F5344CB8AC3E}">
        <p14:creationId xmlns:p14="http://schemas.microsoft.com/office/powerpoint/2010/main" val="95242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C7C31989-3F8A-4F94-8659-C7FDBAB6123A}"/>
              </a:ext>
            </a:extLst>
          </p:cNvPr>
          <p:cNvSpPr>
            <a:spLocks noGrp="1" noChangeArrowheads="1"/>
          </p:cNvSpPr>
          <p:nvPr>
            <p:ph type="dt" sz="half" idx="10"/>
          </p:nvPr>
        </p:nvSpPr>
        <p:spPr/>
        <p:txBody>
          <a:bodyPr/>
          <a:lstStyle>
            <a:lvl1pPr defTabSz="914390">
              <a:defRPr/>
            </a:lvl1pPr>
          </a:lstStyle>
          <a:p>
            <a:pPr>
              <a:defRPr/>
            </a:pPr>
            <a:fld id="{4B84ACC4-269A-4203-A3E3-2A0EEF0276B1}" type="datetime1">
              <a:rPr lang="ja-JP" altLang="en-US" smtClean="0"/>
              <a:t>2025/5/29</a:t>
            </a:fld>
            <a:endParaRPr lang="en-US" altLang="ja-JP"/>
          </a:p>
        </p:txBody>
      </p:sp>
      <p:sp>
        <p:nvSpPr>
          <p:cNvPr id="6" name="Rectangle 5">
            <a:extLst>
              <a:ext uri="{FF2B5EF4-FFF2-40B4-BE49-F238E27FC236}">
                <a16:creationId xmlns:a16="http://schemas.microsoft.com/office/drawing/2014/main" id="{B7ECC4C6-E629-D260-2915-0002FEA7F5A7}"/>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7" name="Rectangle 6">
            <a:extLst>
              <a:ext uri="{FF2B5EF4-FFF2-40B4-BE49-F238E27FC236}">
                <a16:creationId xmlns:a16="http://schemas.microsoft.com/office/drawing/2014/main" id="{1E34BD25-BC8E-433F-339E-1A722E585465}"/>
              </a:ext>
            </a:extLst>
          </p:cNvPr>
          <p:cNvSpPr>
            <a:spLocks noGrp="1" noChangeArrowheads="1"/>
          </p:cNvSpPr>
          <p:nvPr>
            <p:ph type="sldNum" sz="quarter" idx="12"/>
          </p:nvPr>
        </p:nvSpPr>
        <p:spPr/>
        <p:txBody>
          <a:bodyPr/>
          <a:lstStyle>
            <a:lvl1pPr defTabSz="914390">
              <a:defRPr/>
            </a:lvl1pPr>
          </a:lstStyle>
          <a:p>
            <a:pPr>
              <a:defRPr/>
            </a:pPr>
            <a:fld id="{F8ED713F-F352-4F66-950F-0939FFF03FF7}" type="slidenum">
              <a:rPr lang="en-US" altLang="ja-JP"/>
              <a:pPr>
                <a:defRPr/>
              </a:pPr>
              <a:t>‹#›</a:t>
            </a:fld>
            <a:endParaRPr lang="en-US" altLang="ja-JP"/>
          </a:p>
        </p:txBody>
      </p:sp>
    </p:spTree>
    <p:extLst>
      <p:ext uri="{BB962C8B-B14F-4D97-AF65-F5344CB8AC3E}">
        <p14:creationId xmlns:p14="http://schemas.microsoft.com/office/powerpoint/2010/main" val="324078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EB2D6D5A-899C-041D-90FB-730504C438C7}"/>
              </a:ext>
            </a:extLst>
          </p:cNvPr>
          <p:cNvSpPr>
            <a:spLocks noGrp="1" noChangeArrowheads="1"/>
          </p:cNvSpPr>
          <p:nvPr>
            <p:ph type="dt" sz="half" idx="10"/>
          </p:nvPr>
        </p:nvSpPr>
        <p:spPr/>
        <p:txBody>
          <a:bodyPr/>
          <a:lstStyle>
            <a:lvl1pPr defTabSz="914390">
              <a:defRPr/>
            </a:lvl1pPr>
          </a:lstStyle>
          <a:p>
            <a:pPr>
              <a:defRPr/>
            </a:pPr>
            <a:fld id="{E58CA7FB-E12E-4CD3-840C-FEBBB19EFD32}" type="datetime1">
              <a:rPr lang="ja-JP" altLang="en-US" smtClean="0"/>
              <a:t>2025/5/29</a:t>
            </a:fld>
            <a:endParaRPr lang="en-US" altLang="ja-JP"/>
          </a:p>
        </p:txBody>
      </p:sp>
      <p:sp>
        <p:nvSpPr>
          <p:cNvPr id="4" name="Rectangle 5">
            <a:extLst>
              <a:ext uri="{FF2B5EF4-FFF2-40B4-BE49-F238E27FC236}">
                <a16:creationId xmlns:a16="http://schemas.microsoft.com/office/drawing/2014/main" id="{3FBB8382-705A-7C41-3E8D-E0F9468227B9}"/>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5" name="Rectangle 6">
            <a:extLst>
              <a:ext uri="{FF2B5EF4-FFF2-40B4-BE49-F238E27FC236}">
                <a16:creationId xmlns:a16="http://schemas.microsoft.com/office/drawing/2014/main" id="{EE654850-D480-9A0F-74A6-67DE37A6027B}"/>
              </a:ext>
            </a:extLst>
          </p:cNvPr>
          <p:cNvSpPr>
            <a:spLocks noGrp="1" noChangeArrowheads="1"/>
          </p:cNvSpPr>
          <p:nvPr>
            <p:ph type="sldNum" sz="quarter" idx="12"/>
          </p:nvPr>
        </p:nvSpPr>
        <p:spPr/>
        <p:txBody>
          <a:bodyPr/>
          <a:lstStyle>
            <a:lvl1pPr defTabSz="914390">
              <a:defRPr/>
            </a:lvl1pPr>
          </a:lstStyle>
          <a:p>
            <a:pPr>
              <a:defRPr/>
            </a:pPr>
            <a:fld id="{7A7A6D55-6385-4BC8-A7FB-DE5D45860A14}" type="slidenum">
              <a:rPr lang="en-US" altLang="ja-JP"/>
              <a:pPr>
                <a:defRPr/>
              </a:pPr>
              <a:t>‹#›</a:t>
            </a:fld>
            <a:endParaRPr lang="en-US" altLang="ja-JP"/>
          </a:p>
        </p:txBody>
      </p:sp>
    </p:spTree>
    <p:extLst>
      <p:ext uri="{BB962C8B-B14F-4D97-AF65-F5344CB8AC3E}">
        <p14:creationId xmlns:p14="http://schemas.microsoft.com/office/powerpoint/2010/main" val="24181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0E107F-E88D-7020-9E23-D1B4E3B1A64D}"/>
              </a:ext>
            </a:extLst>
          </p:cNvPr>
          <p:cNvSpPr>
            <a:spLocks noGrp="1" noChangeArrowheads="1"/>
          </p:cNvSpPr>
          <p:nvPr>
            <p:ph type="dt" sz="half" idx="10"/>
          </p:nvPr>
        </p:nvSpPr>
        <p:spPr/>
        <p:txBody>
          <a:bodyPr/>
          <a:lstStyle>
            <a:lvl1pPr defTabSz="914390">
              <a:defRPr/>
            </a:lvl1pPr>
          </a:lstStyle>
          <a:p>
            <a:pPr>
              <a:defRPr/>
            </a:pPr>
            <a:fld id="{78D0D4E5-5C90-4289-A6A1-E7200CB98713}" type="datetime1">
              <a:rPr lang="ja-JP" altLang="en-US" smtClean="0"/>
              <a:t>2025/5/29</a:t>
            </a:fld>
            <a:endParaRPr lang="en-US" altLang="ja-JP"/>
          </a:p>
        </p:txBody>
      </p:sp>
      <p:sp>
        <p:nvSpPr>
          <p:cNvPr id="3" name="Rectangle 5">
            <a:extLst>
              <a:ext uri="{FF2B5EF4-FFF2-40B4-BE49-F238E27FC236}">
                <a16:creationId xmlns:a16="http://schemas.microsoft.com/office/drawing/2014/main" id="{1C83AF6D-A51A-6B1A-CDF4-41667B278350}"/>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4" name="Rectangle 6">
            <a:extLst>
              <a:ext uri="{FF2B5EF4-FFF2-40B4-BE49-F238E27FC236}">
                <a16:creationId xmlns:a16="http://schemas.microsoft.com/office/drawing/2014/main" id="{EBD7D9F0-2ED0-1635-5FD9-015C18562F9C}"/>
              </a:ext>
            </a:extLst>
          </p:cNvPr>
          <p:cNvSpPr>
            <a:spLocks noGrp="1" noChangeArrowheads="1"/>
          </p:cNvSpPr>
          <p:nvPr>
            <p:ph type="sldNum" sz="quarter" idx="12"/>
          </p:nvPr>
        </p:nvSpPr>
        <p:spPr/>
        <p:txBody>
          <a:bodyPr/>
          <a:lstStyle>
            <a:lvl1pPr defTabSz="914390">
              <a:defRPr/>
            </a:lvl1pPr>
          </a:lstStyle>
          <a:p>
            <a:pPr>
              <a:defRPr/>
            </a:pPr>
            <a:fld id="{D8C59FD7-2EC2-4685-9C85-6CC810D64050}" type="slidenum">
              <a:rPr lang="en-US" altLang="ja-JP"/>
              <a:pPr>
                <a:defRPr/>
              </a:pPr>
              <a:t>‹#›</a:t>
            </a:fld>
            <a:endParaRPr lang="en-US" altLang="ja-JP"/>
          </a:p>
        </p:txBody>
      </p:sp>
    </p:spTree>
    <p:extLst>
      <p:ext uri="{BB962C8B-B14F-4D97-AF65-F5344CB8AC3E}">
        <p14:creationId xmlns:p14="http://schemas.microsoft.com/office/powerpoint/2010/main" val="134292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93" indent="0">
              <a:buNone/>
              <a:defRPr sz="1200"/>
            </a:lvl2pPr>
            <a:lvl3pPr marL="914384" indent="0">
              <a:buNone/>
              <a:defRPr sz="1000"/>
            </a:lvl3pPr>
            <a:lvl4pPr marL="1371577" indent="0">
              <a:buNone/>
              <a:defRPr sz="900"/>
            </a:lvl4pPr>
            <a:lvl5pPr marL="1828767" indent="0">
              <a:buNone/>
              <a:defRPr sz="900"/>
            </a:lvl5pPr>
            <a:lvl6pPr marL="2285961" indent="0">
              <a:buNone/>
              <a:defRPr sz="900"/>
            </a:lvl6pPr>
            <a:lvl7pPr marL="2743152" indent="0">
              <a:buNone/>
              <a:defRPr sz="900"/>
            </a:lvl7pPr>
            <a:lvl8pPr marL="3200344" indent="0">
              <a:buNone/>
              <a:defRPr sz="900"/>
            </a:lvl8pPr>
            <a:lvl9pPr marL="3657537"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CA9A258-CBDE-DF48-9A1F-19F81A8C98C5}"/>
              </a:ext>
            </a:extLst>
          </p:cNvPr>
          <p:cNvSpPr>
            <a:spLocks noGrp="1" noChangeArrowheads="1"/>
          </p:cNvSpPr>
          <p:nvPr>
            <p:ph type="dt" sz="half" idx="10"/>
          </p:nvPr>
        </p:nvSpPr>
        <p:spPr/>
        <p:txBody>
          <a:bodyPr/>
          <a:lstStyle>
            <a:lvl1pPr defTabSz="914390">
              <a:defRPr/>
            </a:lvl1pPr>
          </a:lstStyle>
          <a:p>
            <a:pPr>
              <a:defRPr/>
            </a:pPr>
            <a:fld id="{8AA31F55-FFED-43A1-AA23-41968317F095}" type="datetime1">
              <a:rPr lang="ja-JP" altLang="en-US" smtClean="0"/>
              <a:t>2025/5/29</a:t>
            </a:fld>
            <a:endParaRPr lang="en-US" altLang="ja-JP"/>
          </a:p>
        </p:txBody>
      </p:sp>
      <p:sp>
        <p:nvSpPr>
          <p:cNvPr id="6" name="Rectangle 5">
            <a:extLst>
              <a:ext uri="{FF2B5EF4-FFF2-40B4-BE49-F238E27FC236}">
                <a16:creationId xmlns:a16="http://schemas.microsoft.com/office/drawing/2014/main" id="{3AE589CE-BFFD-7031-25AC-CA786A01DDC0}"/>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7" name="Rectangle 6">
            <a:extLst>
              <a:ext uri="{FF2B5EF4-FFF2-40B4-BE49-F238E27FC236}">
                <a16:creationId xmlns:a16="http://schemas.microsoft.com/office/drawing/2014/main" id="{0594E04C-D3E1-EF0B-3D0B-B5F55919EAEF}"/>
              </a:ext>
            </a:extLst>
          </p:cNvPr>
          <p:cNvSpPr>
            <a:spLocks noGrp="1" noChangeArrowheads="1"/>
          </p:cNvSpPr>
          <p:nvPr>
            <p:ph type="sldNum" sz="quarter" idx="12"/>
          </p:nvPr>
        </p:nvSpPr>
        <p:spPr/>
        <p:txBody>
          <a:bodyPr/>
          <a:lstStyle>
            <a:lvl1pPr defTabSz="914390">
              <a:defRPr/>
            </a:lvl1pPr>
          </a:lstStyle>
          <a:p>
            <a:pPr>
              <a:defRPr/>
            </a:pPr>
            <a:fld id="{6C99C67A-0CB6-451C-8720-523DE7520950}" type="slidenum">
              <a:rPr lang="en-US" altLang="ja-JP"/>
              <a:pPr>
                <a:defRPr/>
              </a:pPr>
              <a:t>‹#›</a:t>
            </a:fld>
            <a:endParaRPr lang="en-US" altLang="ja-JP"/>
          </a:p>
        </p:txBody>
      </p:sp>
    </p:spTree>
    <p:extLst>
      <p:ext uri="{BB962C8B-B14F-4D97-AF65-F5344CB8AC3E}">
        <p14:creationId xmlns:p14="http://schemas.microsoft.com/office/powerpoint/2010/main" val="259758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93" indent="0">
              <a:buNone/>
              <a:defRPr sz="2800"/>
            </a:lvl2pPr>
            <a:lvl3pPr marL="914384" indent="0">
              <a:buNone/>
              <a:defRPr sz="2400"/>
            </a:lvl3pPr>
            <a:lvl4pPr marL="1371577" indent="0">
              <a:buNone/>
              <a:defRPr sz="2000"/>
            </a:lvl4pPr>
            <a:lvl5pPr marL="1828767" indent="0">
              <a:buNone/>
              <a:defRPr sz="2000"/>
            </a:lvl5pPr>
            <a:lvl6pPr marL="2285961" indent="0">
              <a:buNone/>
              <a:defRPr sz="2000"/>
            </a:lvl6pPr>
            <a:lvl7pPr marL="2743152" indent="0">
              <a:buNone/>
              <a:defRPr sz="2000"/>
            </a:lvl7pPr>
            <a:lvl8pPr marL="3200344" indent="0">
              <a:buNone/>
              <a:defRPr sz="2000"/>
            </a:lvl8pPr>
            <a:lvl9pPr marL="3657537"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93" indent="0">
              <a:buNone/>
              <a:defRPr sz="1200"/>
            </a:lvl2pPr>
            <a:lvl3pPr marL="914384" indent="0">
              <a:buNone/>
              <a:defRPr sz="1000"/>
            </a:lvl3pPr>
            <a:lvl4pPr marL="1371577" indent="0">
              <a:buNone/>
              <a:defRPr sz="900"/>
            </a:lvl4pPr>
            <a:lvl5pPr marL="1828767" indent="0">
              <a:buNone/>
              <a:defRPr sz="900"/>
            </a:lvl5pPr>
            <a:lvl6pPr marL="2285961" indent="0">
              <a:buNone/>
              <a:defRPr sz="900"/>
            </a:lvl6pPr>
            <a:lvl7pPr marL="2743152" indent="0">
              <a:buNone/>
              <a:defRPr sz="900"/>
            </a:lvl7pPr>
            <a:lvl8pPr marL="3200344" indent="0">
              <a:buNone/>
              <a:defRPr sz="900"/>
            </a:lvl8pPr>
            <a:lvl9pPr marL="3657537"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F45E4790-4BA5-47D0-9673-345FC591A8EF}"/>
              </a:ext>
            </a:extLst>
          </p:cNvPr>
          <p:cNvSpPr>
            <a:spLocks noGrp="1" noChangeArrowheads="1"/>
          </p:cNvSpPr>
          <p:nvPr>
            <p:ph type="dt" sz="half" idx="10"/>
          </p:nvPr>
        </p:nvSpPr>
        <p:spPr/>
        <p:txBody>
          <a:bodyPr/>
          <a:lstStyle>
            <a:lvl1pPr defTabSz="914390">
              <a:defRPr/>
            </a:lvl1pPr>
          </a:lstStyle>
          <a:p>
            <a:pPr>
              <a:defRPr/>
            </a:pPr>
            <a:fld id="{13B4D9A6-7EAE-4DF7-88CA-A6E526E26BD1}" type="datetime1">
              <a:rPr lang="ja-JP" altLang="en-US" smtClean="0"/>
              <a:t>2025/5/29</a:t>
            </a:fld>
            <a:endParaRPr lang="en-US" altLang="ja-JP"/>
          </a:p>
        </p:txBody>
      </p:sp>
      <p:sp>
        <p:nvSpPr>
          <p:cNvPr id="6" name="Rectangle 5">
            <a:extLst>
              <a:ext uri="{FF2B5EF4-FFF2-40B4-BE49-F238E27FC236}">
                <a16:creationId xmlns:a16="http://schemas.microsoft.com/office/drawing/2014/main" id="{0054985D-E449-A26E-C1D0-7CC758307447}"/>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7" name="Rectangle 6">
            <a:extLst>
              <a:ext uri="{FF2B5EF4-FFF2-40B4-BE49-F238E27FC236}">
                <a16:creationId xmlns:a16="http://schemas.microsoft.com/office/drawing/2014/main" id="{F3E9ABA2-F84C-BE55-133F-5B208FA7CFAC}"/>
              </a:ext>
            </a:extLst>
          </p:cNvPr>
          <p:cNvSpPr>
            <a:spLocks noGrp="1" noChangeArrowheads="1"/>
          </p:cNvSpPr>
          <p:nvPr>
            <p:ph type="sldNum" sz="quarter" idx="12"/>
          </p:nvPr>
        </p:nvSpPr>
        <p:spPr/>
        <p:txBody>
          <a:bodyPr/>
          <a:lstStyle>
            <a:lvl1pPr defTabSz="914390">
              <a:defRPr/>
            </a:lvl1pPr>
          </a:lstStyle>
          <a:p>
            <a:pPr>
              <a:defRPr/>
            </a:pPr>
            <a:fld id="{7190DE8C-B027-4A57-9EB8-8F56DD68439F}" type="slidenum">
              <a:rPr lang="en-US" altLang="ja-JP"/>
              <a:pPr>
                <a:defRPr/>
              </a:pPr>
              <a:t>‹#›</a:t>
            </a:fld>
            <a:endParaRPr lang="en-US" altLang="ja-JP"/>
          </a:p>
        </p:txBody>
      </p:sp>
    </p:spTree>
    <p:extLst>
      <p:ext uri="{BB962C8B-B14F-4D97-AF65-F5344CB8AC3E}">
        <p14:creationId xmlns:p14="http://schemas.microsoft.com/office/powerpoint/2010/main" val="387571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B95B332-64E2-13D0-5BC9-5F81CB5E9DB0}"/>
              </a:ext>
            </a:extLst>
          </p:cNvPr>
          <p:cNvSpPr>
            <a:spLocks noGrp="1" noChangeArrowheads="1"/>
          </p:cNvSpPr>
          <p:nvPr>
            <p:ph type="dt" sz="half" idx="10"/>
          </p:nvPr>
        </p:nvSpPr>
        <p:spPr/>
        <p:txBody>
          <a:bodyPr/>
          <a:lstStyle>
            <a:lvl1pPr defTabSz="914390">
              <a:defRPr/>
            </a:lvl1pPr>
          </a:lstStyle>
          <a:p>
            <a:pPr>
              <a:defRPr/>
            </a:pPr>
            <a:fld id="{73F258C6-5EBB-4B9D-BB44-E101CC1B747B}" type="datetime1">
              <a:rPr lang="ja-JP" altLang="en-US" smtClean="0"/>
              <a:t>2025/5/29</a:t>
            </a:fld>
            <a:endParaRPr lang="en-US" altLang="ja-JP"/>
          </a:p>
        </p:txBody>
      </p:sp>
      <p:sp>
        <p:nvSpPr>
          <p:cNvPr id="5" name="Rectangle 5">
            <a:extLst>
              <a:ext uri="{FF2B5EF4-FFF2-40B4-BE49-F238E27FC236}">
                <a16:creationId xmlns:a16="http://schemas.microsoft.com/office/drawing/2014/main" id="{64D6DF09-6D5E-8E8E-7DE5-E6F8E87141D7}"/>
              </a:ext>
            </a:extLst>
          </p:cNvPr>
          <p:cNvSpPr>
            <a:spLocks noGrp="1" noChangeArrowheads="1"/>
          </p:cNvSpPr>
          <p:nvPr>
            <p:ph type="ftr" sz="quarter" idx="11"/>
          </p:nvPr>
        </p:nvSpPr>
        <p:spPr/>
        <p:txBody>
          <a:bodyPr/>
          <a:lstStyle>
            <a:lvl1pPr defTabSz="914390">
              <a:defRPr/>
            </a:lvl1pPr>
          </a:lstStyle>
          <a:p>
            <a:pPr>
              <a:defRPr/>
            </a:pPr>
            <a:endParaRPr lang="en-US" altLang="ja-JP"/>
          </a:p>
        </p:txBody>
      </p:sp>
      <p:sp>
        <p:nvSpPr>
          <p:cNvPr id="6" name="Rectangle 6">
            <a:extLst>
              <a:ext uri="{FF2B5EF4-FFF2-40B4-BE49-F238E27FC236}">
                <a16:creationId xmlns:a16="http://schemas.microsoft.com/office/drawing/2014/main" id="{C7B79C67-22F6-1342-F2AF-D64040586085}"/>
              </a:ext>
            </a:extLst>
          </p:cNvPr>
          <p:cNvSpPr>
            <a:spLocks noGrp="1" noChangeArrowheads="1"/>
          </p:cNvSpPr>
          <p:nvPr>
            <p:ph type="sldNum" sz="quarter" idx="12"/>
          </p:nvPr>
        </p:nvSpPr>
        <p:spPr/>
        <p:txBody>
          <a:bodyPr/>
          <a:lstStyle>
            <a:lvl1pPr defTabSz="914390">
              <a:defRPr/>
            </a:lvl1pPr>
          </a:lstStyle>
          <a:p>
            <a:pPr>
              <a:defRPr/>
            </a:pPr>
            <a:fld id="{2A0C5566-A765-452F-A788-51C99DD64FE7}" type="slidenum">
              <a:rPr lang="en-US" altLang="ja-JP"/>
              <a:pPr>
                <a:defRPr/>
              </a:pPr>
              <a:t>‹#›</a:t>
            </a:fld>
            <a:endParaRPr lang="en-US" altLang="ja-JP"/>
          </a:p>
        </p:txBody>
      </p:sp>
    </p:spTree>
    <p:extLst>
      <p:ext uri="{BB962C8B-B14F-4D97-AF65-F5344CB8AC3E}">
        <p14:creationId xmlns:p14="http://schemas.microsoft.com/office/powerpoint/2010/main" val="370149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EAB175E1-38D6-83F0-206B-D3FD6863FC1D}"/>
              </a:ext>
            </a:extLst>
          </p:cNvPr>
          <p:cNvSpPr>
            <a:spLocks noGrp="1" noChangeArrowheads="1"/>
          </p:cNvSpPr>
          <p:nvPr>
            <p:ph type="body" idx="1"/>
          </p:nvPr>
        </p:nvSpPr>
        <p:spPr bwMode="auto">
          <a:xfrm>
            <a:off x="495300" y="647704"/>
            <a:ext cx="89154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14C0CC34-431F-8E87-9077-61E71D383550}"/>
              </a:ext>
            </a:extLst>
          </p:cNvPr>
          <p:cNvSpPr>
            <a:spLocks noGrp="1" noChangeArrowheads="1"/>
          </p:cNvSpPr>
          <p:nvPr>
            <p:ph type="dt" sz="half" idx="2"/>
          </p:nvPr>
        </p:nvSpPr>
        <p:spPr bwMode="auto">
          <a:xfrm>
            <a:off x="495300" y="6389688"/>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384">
              <a:defRPr sz="1400">
                <a:solidFill>
                  <a:srgbClr val="000000"/>
                </a:solidFill>
                <a:ea typeface="ＭＳ Ｐゴシック" pitchFamily="50" charset="-128"/>
              </a:defRPr>
            </a:lvl1pPr>
          </a:lstStyle>
          <a:p>
            <a:pPr>
              <a:defRPr/>
            </a:pPr>
            <a:fld id="{B1067CFE-CEBD-4C55-AF36-127A8ABC85B5}" type="datetime1">
              <a:rPr lang="ja-JP" altLang="en-US" smtClean="0"/>
              <a:t>2025/5/29</a:t>
            </a:fld>
            <a:endParaRPr lang="en-US" altLang="ja-JP"/>
          </a:p>
        </p:txBody>
      </p:sp>
      <p:sp>
        <p:nvSpPr>
          <p:cNvPr id="1029" name="Rectangle 5">
            <a:extLst>
              <a:ext uri="{FF2B5EF4-FFF2-40B4-BE49-F238E27FC236}">
                <a16:creationId xmlns:a16="http://schemas.microsoft.com/office/drawing/2014/main" id="{4CE78FAB-8C17-2B3F-D8CE-D5D9F422C1D8}"/>
              </a:ext>
            </a:extLst>
          </p:cNvPr>
          <p:cNvSpPr>
            <a:spLocks noGrp="1" noChangeArrowheads="1"/>
          </p:cNvSpPr>
          <p:nvPr>
            <p:ph type="ftr" sz="quarter" idx="3"/>
          </p:nvPr>
        </p:nvSpPr>
        <p:spPr bwMode="auto">
          <a:xfrm>
            <a:off x="3384550" y="6389688"/>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384">
              <a:defRPr sz="1400">
                <a:solidFill>
                  <a:srgbClr val="000000"/>
                </a:solidFill>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23B89C2C-A2CD-3424-ACA6-8439823CEC40}"/>
              </a:ext>
            </a:extLst>
          </p:cNvPr>
          <p:cNvSpPr>
            <a:spLocks noGrp="1" noChangeArrowheads="1"/>
          </p:cNvSpPr>
          <p:nvPr>
            <p:ph type="sldNum" sz="quarter" idx="4"/>
          </p:nvPr>
        </p:nvSpPr>
        <p:spPr bwMode="auto">
          <a:xfrm>
            <a:off x="7594600" y="638175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384">
              <a:defRPr sz="1400">
                <a:solidFill>
                  <a:srgbClr val="000000"/>
                </a:solidFill>
                <a:ea typeface="ＭＳ Ｐゴシック" pitchFamily="50" charset="-128"/>
              </a:defRPr>
            </a:lvl1pPr>
          </a:lstStyle>
          <a:p>
            <a:pPr>
              <a:defRPr/>
            </a:pPr>
            <a:fld id="{71F60A99-0641-4DB1-8265-50058D07BC77}" type="slidenum">
              <a:rPr lang="en-US" altLang="ja-JP"/>
              <a:pPr>
                <a:defRPr/>
              </a:pPr>
              <a:t>‹#›</a:t>
            </a:fld>
            <a:endParaRPr lang="en-US" altLang="ja-JP"/>
          </a:p>
        </p:txBody>
      </p:sp>
      <p:grpSp>
        <p:nvGrpSpPr>
          <p:cNvPr id="2" name="Group 18">
            <a:extLst>
              <a:ext uri="{FF2B5EF4-FFF2-40B4-BE49-F238E27FC236}">
                <a16:creationId xmlns:a16="http://schemas.microsoft.com/office/drawing/2014/main" id="{604760A9-29B9-B22D-1D0A-1E0F985F174C}"/>
              </a:ext>
            </a:extLst>
          </p:cNvPr>
          <p:cNvGrpSpPr>
            <a:grpSpLocks/>
          </p:cNvGrpSpPr>
          <p:nvPr userDrawn="1"/>
        </p:nvGrpSpPr>
        <p:grpSpPr bwMode="auto">
          <a:xfrm>
            <a:off x="0" y="0"/>
            <a:ext cx="9906000" cy="546100"/>
            <a:chOff x="0" y="0"/>
            <a:chExt cx="5760" cy="344"/>
          </a:xfrm>
        </p:grpSpPr>
        <p:pic>
          <p:nvPicPr>
            <p:cNvPr id="1033" name="Picture 9" descr="mlit_top">
              <a:extLst>
                <a:ext uri="{FF2B5EF4-FFF2-40B4-BE49-F238E27FC236}">
                  <a16:creationId xmlns:a16="http://schemas.microsoft.com/office/drawing/2014/main" id="{2F61D4EC-9F47-1933-8993-1E59D847D2A6}"/>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7">
              <a:extLst>
                <a:ext uri="{FF2B5EF4-FFF2-40B4-BE49-F238E27FC236}">
                  <a16:creationId xmlns:a16="http://schemas.microsoft.com/office/drawing/2014/main" id="{2A37F451-B3D0-CC87-86B0-4CC300FC770A}"/>
                </a:ext>
              </a:extLst>
            </p:cNvPr>
            <p:cNvGrpSpPr>
              <a:grpSpLocks/>
            </p:cNvGrpSpPr>
            <p:nvPr userDrawn="1"/>
          </p:nvGrpSpPr>
          <p:grpSpPr bwMode="auto">
            <a:xfrm>
              <a:off x="0" y="0"/>
              <a:ext cx="5760" cy="318"/>
              <a:chOff x="0" y="0"/>
              <a:chExt cx="5760" cy="318"/>
            </a:xfrm>
          </p:grpSpPr>
          <p:pic>
            <p:nvPicPr>
              <p:cNvPr id="1035" name="Picture 11" descr="mlit_top">
                <a:extLst>
                  <a:ext uri="{FF2B5EF4-FFF2-40B4-BE49-F238E27FC236}">
                    <a16:creationId xmlns:a16="http://schemas.microsoft.com/office/drawing/2014/main" id="{A6728FF7-8D92-F408-5C8C-6E20EFD2ACD4}"/>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descr="mlit_top">
                <a:extLst>
                  <a:ext uri="{FF2B5EF4-FFF2-40B4-BE49-F238E27FC236}">
                    <a16:creationId xmlns:a16="http://schemas.microsoft.com/office/drawing/2014/main" id="{819456AA-70E4-586A-A7E2-F37D7E4B9DA0}"/>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mlit_top">
                <a:extLst>
                  <a:ext uri="{FF2B5EF4-FFF2-40B4-BE49-F238E27FC236}">
                    <a16:creationId xmlns:a16="http://schemas.microsoft.com/office/drawing/2014/main" id="{0844DC22-6191-20FD-482A-D2CFE59F24E5}"/>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a:extLst>
              <a:ext uri="{FF2B5EF4-FFF2-40B4-BE49-F238E27FC236}">
                <a16:creationId xmlns:a16="http://schemas.microsoft.com/office/drawing/2014/main" id="{A89C6A1E-61EC-24AE-ACB9-DB5AEAB4E3AE}"/>
              </a:ext>
            </a:extLst>
          </p:cNvPr>
          <p:cNvSpPr>
            <a:spLocks noGrp="1" noChangeArrowheads="1"/>
          </p:cNvSpPr>
          <p:nvPr>
            <p:ph type="title"/>
          </p:nvPr>
        </p:nvSpPr>
        <p:spPr bwMode="auto">
          <a:xfrm>
            <a:off x="1"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a:extLst>
              <a:ext uri="{FF2B5EF4-FFF2-40B4-BE49-F238E27FC236}">
                <a16:creationId xmlns:a16="http://schemas.microsoft.com/office/drawing/2014/main" id="{074ADBAB-84D9-3C42-F0CE-0335F8F6CE29}"/>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t="3670"/>
          <a:stretch>
            <a:fillRect/>
          </a:stretch>
        </p:blipFill>
        <p:spPr bwMode="auto">
          <a:xfrm>
            <a:off x="8226428" y="4"/>
            <a:ext cx="16795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41380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805" r:id="rId13"/>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39723" indent="-339723" algn="l" rtl="0" eaLnBrk="0" fontAlgn="base" hangingPunct="0">
        <a:spcBef>
          <a:spcPct val="20000"/>
        </a:spcBef>
        <a:spcAft>
          <a:spcPct val="0"/>
        </a:spcAft>
        <a:buChar char="•"/>
        <a:defRPr kumimoji="1" sz="3200">
          <a:solidFill>
            <a:schemeClr val="tx1"/>
          </a:solidFill>
          <a:latin typeface="+mn-lt"/>
          <a:ea typeface="+mn-ea"/>
          <a:cs typeface="+mn-cs"/>
        </a:defRPr>
      </a:lvl1pPr>
      <a:lvl2pPr marL="739770" indent="-282573" algn="l" rtl="0" eaLnBrk="0" fontAlgn="base" hangingPunct="0">
        <a:spcBef>
          <a:spcPct val="20000"/>
        </a:spcBef>
        <a:spcAft>
          <a:spcPct val="0"/>
        </a:spcAft>
        <a:buChar char="–"/>
        <a:defRPr kumimoji="1" sz="2800">
          <a:solidFill>
            <a:schemeClr val="tx1"/>
          </a:solidFill>
          <a:latin typeface="+mn-lt"/>
          <a:ea typeface="+mn-ea"/>
        </a:defRPr>
      </a:lvl2pPr>
      <a:lvl3pPr marL="1139818" indent="-225424" algn="l" rtl="0" eaLnBrk="0" fontAlgn="base" hangingPunct="0">
        <a:spcBef>
          <a:spcPct val="20000"/>
        </a:spcBef>
        <a:spcAft>
          <a:spcPct val="0"/>
        </a:spcAft>
        <a:buChar char="•"/>
        <a:defRPr kumimoji="1" sz="2400">
          <a:solidFill>
            <a:schemeClr val="tx1"/>
          </a:solidFill>
          <a:latin typeface="+mn-lt"/>
          <a:ea typeface="+mn-ea"/>
        </a:defRPr>
      </a:lvl3pPr>
      <a:lvl4pPr marL="1597016" indent="-225424" algn="l" rtl="0" eaLnBrk="0" fontAlgn="base" hangingPunct="0">
        <a:spcBef>
          <a:spcPct val="20000"/>
        </a:spcBef>
        <a:spcAft>
          <a:spcPct val="0"/>
        </a:spcAft>
        <a:buChar char="–"/>
        <a:defRPr kumimoji="1" sz="2000">
          <a:solidFill>
            <a:schemeClr val="tx1"/>
          </a:solidFill>
          <a:latin typeface="+mn-lt"/>
          <a:ea typeface="+mn-ea"/>
        </a:defRPr>
      </a:lvl4pPr>
      <a:lvl5pPr marL="2054213" indent="-225424" algn="l" rtl="0" eaLnBrk="0" fontAlgn="base" hangingPunct="0">
        <a:spcBef>
          <a:spcPct val="20000"/>
        </a:spcBef>
        <a:spcAft>
          <a:spcPct val="0"/>
        </a:spcAft>
        <a:buChar char="»"/>
        <a:defRPr kumimoji="1" sz="2000">
          <a:solidFill>
            <a:schemeClr val="tx1"/>
          </a:solidFill>
          <a:latin typeface="+mn-lt"/>
          <a:ea typeface="+mn-ea"/>
        </a:defRPr>
      </a:lvl5pPr>
      <a:lvl6pPr marL="2514556" indent="-228597" algn="l" rtl="0" fontAlgn="base">
        <a:spcBef>
          <a:spcPct val="20000"/>
        </a:spcBef>
        <a:spcAft>
          <a:spcPct val="0"/>
        </a:spcAft>
        <a:buChar char="»"/>
        <a:defRPr kumimoji="1" sz="2000">
          <a:solidFill>
            <a:schemeClr val="tx1"/>
          </a:solidFill>
          <a:latin typeface="+mn-lt"/>
          <a:ea typeface="+mn-ea"/>
        </a:defRPr>
      </a:lvl6pPr>
      <a:lvl7pPr marL="2971749" indent="-228597" algn="l" rtl="0" fontAlgn="base">
        <a:spcBef>
          <a:spcPct val="20000"/>
        </a:spcBef>
        <a:spcAft>
          <a:spcPct val="0"/>
        </a:spcAft>
        <a:buChar char="»"/>
        <a:defRPr kumimoji="1" sz="2000">
          <a:solidFill>
            <a:schemeClr val="tx1"/>
          </a:solidFill>
          <a:latin typeface="+mn-lt"/>
          <a:ea typeface="+mn-ea"/>
        </a:defRPr>
      </a:lvl7pPr>
      <a:lvl8pPr marL="3428940" indent="-228597" algn="l" rtl="0" fontAlgn="base">
        <a:spcBef>
          <a:spcPct val="20000"/>
        </a:spcBef>
        <a:spcAft>
          <a:spcPct val="0"/>
        </a:spcAft>
        <a:buChar char="»"/>
        <a:defRPr kumimoji="1" sz="2000">
          <a:solidFill>
            <a:schemeClr val="tx1"/>
          </a:solidFill>
          <a:latin typeface="+mn-lt"/>
          <a:ea typeface="+mn-ea"/>
        </a:defRPr>
      </a:lvl8pPr>
      <a:lvl9pPr marL="3886133" indent="-228597"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mlit.go.jp/mizukokudo/watersupply/content/001744328.pdf"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A84846-FFEE-76D6-6496-A701CA7B467D}"/>
              </a:ext>
            </a:extLst>
          </p:cNvPr>
          <p:cNvSpPr>
            <a:spLocks noGrp="1"/>
          </p:cNvSpPr>
          <p:nvPr>
            <p:ph type="ctrTitle"/>
          </p:nvPr>
        </p:nvSpPr>
        <p:spPr>
          <a:xfrm>
            <a:off x="1712640" y="1484785"/>
            <a:ext cx="8193361" cy="2118852"/>
          </a:xfrm>
        </p:spPr>
        <p:txBody>
          <a:bodyPr/>
          <a:lstStyle/>
          <a:p>
            <a:r>
              <a:rPr kumimoji="1" lang="ja-JP" altLang="en-US" sz="4000" dirty="0"/>
              <a:t>水道行政の動向について</a:t>
            </a:r>
            <a:endParaRPr kumimoji="1" lang="ja-JP" altLang="en-US" dirty="0"/>
          </a:p>
        </p:txBody>
      </p:sp>
      <p:sp>
        <p:nvSpPr>
          <p:cNvPr id="3" name="字幕 2">
            <a:extLst>
              <a:ext uri="{FF2B5EF4-FFF2-40B4-BE49-F238E27FC236}">
                <a16:creationId xmlns:a16="http://schemas.microsoft.com/office/drawing/2014/main" id="{5F319AA4-E688-39CD-B28F-14D04956999A}"/>
              </a:ext>
            </a:extLst>
          </p:cNvPr>
          <p:cNvSpPr>
            <a:spLocks noGrp="1"/>
          </p:cNvSpPr>
          <p:nvPr>
            <p:ph type="subTitle" idx="1"/>
          </p:nvPr>
        </p:nvSpPr>
        <p:spPr/>
        <p:txBody>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近畿地方整備局河川部</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endPar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上下水道調整官</a:t>
            </a:r>
            <a:endParaRPr kumimoji="1" lang="en-US" altLang="zh-TW"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1" lang="zh-TW"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伴　善友</a:t>
            </a:r>
          </a:p>
        </p:txBody>
      </p:sp>
    </p:spTree>
    <p:extLst>
      <p:ext uri="{BB962C8B-B14F-4D97-AF65-F5344CB8AC3E}">
        <p14:creationId xmlns:p14="http://schemas.microsoft.com/office/powerpoint/2010/main" val="41477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40062"/>
            <a:ext cx="7900080" cy="476250"/>
          </a:xfrm>
        </p:spPr>
        <p:txBody>
          <a:bodyPr/>
          <a:lstStyle/>
          <a:p>
            <a:pPr eaLnBrk="1" hangingPunct="1"/>
            <a:r>
              <a:rPr lang="ja-JP" altLang="en-US" sz="2400" dirty="0"/>
              <a:t>大阪広域水道企業団　水道センター開所式（</a:t>
            </a:r>
            <a:r>
              <a:rPr lang="en-US" altLang="ja-JP" sz="2400" dirty="0"/>
              <a:t>4</a:t>
            </a:r>
            <a:r>
              <a:rPr lang="ja-JP" altLang="en-US" sz="2400" dirty="0"/>
              <a:t>月</a:t>
            </a:r>
            <a:r>
              <a:rPr lang="en-US" altLang="ja-JP" sz="2400" dirty="0"/>
              <a:t>1</a:t>
            </a:r>
            <a:r>
              <a:rPr lang="ja-JP" altLang="en-US" sz="2400" dirty="0"/>
              <a:t>日）</a:t>
            </a:r>
          </a:p>
        </p:txBody>
      </p:sp>
      <p:sp>
        <p:nvSpPr>
          <p:cNvPr id="4135" name="Rectangle 3">
            <a:extLst>
              <a:ext uri="{FF2B5EF4-FFF2-40B4-BE49-F238E27FC236}">
                <a16:creationId xmlns:a16="http://schemas.microsoft.com/office/drawing/2014/main" id="{A700F507-DB6F-3388-9B16-C054786FD3D1}"/>
              </a:ext>
            </a:extLst>
          </p:cNvPr>
          <p:cNvSpPr txBox="1">
            <a:spLocks noChangeArrowheads="1"/>
          </p:cNvSpPr>
          <p:nvPr/>
        </p:nvSpPr>
        <p:spPr bwMode="auto">
          <a:xfrm>
            <a:off x="541205" y="764704"/>
            <a:ext cx="8823593" cy="934478"/>
          </a:xfrm>
          <a:prstGeom prst="rect">
            <a:avLst/>
          </a:prstGeom>
          <a:noFill/>
          <a:ln w="3175">
            <a:solidFill>
              <a:schemeClr val="tx1"/>
            </a:solidFill>
            <a:miter lim="800000"/>
            <a:headEnd/>
            <a:tailEnd/>
          </a:ln>
        </p:spPr>
        <p:txBody>
          <a:bodyPr vert="horz" wrap="square" lIns="72000" tIns="72000" rIns="7200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大阪広域水道企業団は、将来にわたり安全・安心な水道水を安定的に届けるため、府域の水道事業の効率化や運営基盤の強化につながる「広域化」を推進し、企業団を核とした「府域一水道」をめざしている。</a:t>
            </a:r>
            <a:endParaRPr lang="en-US" altLang="ja-JP" sz="1400" b="1" kern="0" dirty="0">
              <a:latin typeface="UD デジタル 教科書体 NK-R" panose="02020400000000000000" pitchFamily="18" charset="-128"/>
              <a:ea typeface="UD デジタル 教科書体 NK-R" panose="02020400000000000000" pitchFamily="18" charset="-128"/>
            </a:endParaRPr>
          </a:p>
          <a:p>
            <a:pPr marL="177800" indent="-1778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●令和７年４月１日から、</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岸和田市</a:t>
            </a:r>
            <a:r>
              <a:rPr lang="ja-JP" altLang="en-US" sz="1400" b="1" kern="0" dirty="0">
                <a:latin typeface="UD デジタル 教科書体 NK-R" panose="02020400000000000000" pitchFamily="18" charset="-128"/>
                <a:ea typeface="UD デジタル 教科書体 NK-R" panose="02020400000000000000" pitchFamily="18" charset="-128"/>
              </a:rPr>
              <a:t>、</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八尾市</a:t>
            </a:r>
            <a:r>
              <a:rPr lang="ja-JP" altLang="en-US" sz="1400" b="1" kern="0" dirty="0">
                <a:latin typeface="UD デジタル 教科書体 NK-R" panose="02020400000000000000" pitchFamily="18" charset="-128"/>
                <a:ea typeface="UD デジタル 教科書体 NK-R" panose="02020400000000000000" pitchFamily="18" charset="-128"/>
              </a:rPr>
              <a:t>、</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富田林市</a:t>
            </a:r>
            <a:r>
              <a:rPr lang="ja-JP" altLang="en-US" sz="1400" b="1" kern="0" dirty="0">
                <a:latin typeface="UD デジタル 教科書体 NK-R" panose="02020400000000000000" pitchFamily="18" charset="-128"/>
                <a:ea typeface="UD デジタル 教科書体 NK-R" panose="02020400000000000000" pitchFamily="18" charset="-128"/>
              </a:rPr>
              <a:t>、</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柏原市</a:t>
            </a:r>
            <a:r>
              <a:rPr lang="ja-JP" altLang="en-US" sz="1400" b="1" kern="0" dirty="0">
                <a:latin typeface="UD デジタル 教科書体 NK-R" panose="02020400000000000000" pitchFamily="18" charset="-128"/>
                <a:ea typeface="UD デジタル 教科書体 NK-R" panose="02020400000000000000" pitchFamily="18" charset="-128"/>
              </a:rPr>
              <a:t>、</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高石市</a:t>
            </a:r>
            <a:r>
              <a:rPr lang="ja-JP" altLang="en-US" sz="1400" b="1" kern="0" dirty="0">
                <a:latin typeface="UD デジタル 教科書体 NK-R" panose="02020400000000000000" pitchFamily="18" charset="-128"/>
                <a:ea typeface="UD デジタル 教科書体 NK-R" panose="02020400000000000000" pitchFamily="18" charset="-128"/>
              </a:rPr>
              <a:t>の水道事業を企業団が引き継ぐこととなり、新たに５団体の水道センターを開所することを祈念して開所式が開催された。</a:t>
            </a:r>
            <a:endParaRPr lang="en-US" altLang="ja-JP" sz="1400" b="1" kern="0" dirty="0">
              <a:latin typeface="UD デジタル 教科書体 NK-R" panose="02020400000000000000" pitchFamily="18" charset="-128"/>
              <a:ea typeface="UD デジタル 教科書体 NK-R" panose="02020400000000000000" pitchFamily="18" charset="-128"/>
            </a:endParaRPr>
          </a:p>
        </p:txBody>
      </p:sp>
      <p:sp>
        <p:nvSpPr>
          <p:cNvPr id="4169" name="Rectangle 3">
            <a:extLst>
              <a:ext uri="{FF2B5EF4-FFF2-40B4-BE49-F238E27FC236}">
                <a16:creationId xmlns:a16="http://schemas.microsoft.com/office/drawing/2014/main" id="{049772B9-BF55-DDFF-23AC-A39CCB647103}"/>
              </a:ext>
            </a:extLst>
          </p:cNvPr>
          <p:cNvSpPr txBox="1">
            <a:spLocks noChangeArrowheads="1"/>
          </p:cNvSpPr>
          <p:nvPr/>
        </p:nvSpPr>
        <p:spPr bwMode="auto">
          <a:xfrm>
            <a:off x="541203" y="3421813"/>
            <a:ext cx="3564221" cy="917174"/>
          </a:xfrm>
          <a:prstGeom prst="rect">
            <a:avLst/>
          </a:prstGeom>
          <a:noFill/>
          <a:ln w="9525">
            <a:solidFill>
              <a:schemeClr val="tx1"/>
            </a:solid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endParaRPr lang="en-US" altLang="ja-JP" sz="8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endParaRPr lang="en-US" altLang="ja-JP" sz="7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■日　　時：令和７年４月</a:t>
            </a:r>
            <a:r>
              <a:rPr lang="en-US" altLang="ja-JP" sz="1200" b="1" kern="0" dirty="0">
                <a:latin typeface="UD デジタル 教科書体 NK-R" panose="02020400000000000000" pitchFamily="18" charset="-128"/>
                <a:ea typeface="UD デジタル 教科書体 NK-R" panose="02020400000000000000" pitchFamily="18" charset="-128"/>
              </a:rPr>
              <a:t>1</a:t>
            </a:r>
            <a:r>
              <a:rPr lang="ja-JP" altLang="en-US" sz="1200" b="1" kern="0" dirty="0">
                <a:latin typeface="UD デジタル 教科書体 NK-R" panose="02020400000000000000" pitchFamily="18" charset="-128"/>
                <a:ea typeface="UD デジタル 教科書体 NK-R" panose="02020400000000000000" pitchFamily="18" charset="-128"/>
              </a:rPr>
              <a:t>日（火）</a:t>
            </a:r>
            <a:r>
              <a:rPr lang="en-US" altLang="ja-JP" sz="1200" b="1" kern="0" dirty="0">
                <a:latin typeface="UD デジタル 教科書体 NK-R" panose="02020400000000000000" pitchFamily="18" charset="-128"/>
                <a:ea typeface="UD デジタル 教科書体 NK-R" panose="02020400000000000000" pitchFamily="18" charset="-128"/>
              </a:rPr>
              <a:t> 15:00</a:t>
            </a:r>
            <a:r>
              <a:rPr lang="ja-JP" altLang="en-US" sz="1200" b="1" kern="0" dirty="0">
                <a:latin typeface="UD デジタル 教科書体 NK-R" panose="02020400000000000000" pitchFamily="18" charset="-128"/>
                <a:ea typeface="UD デジタル 教科書体 NK-R" panose="02020400000000000000" pitchFamily="18" charset="-128"/>
              </a:rPr>
              <a:t>～</a:t>
            </a:r>
            <a:r>
              <a:rPr lang="en-US" altLang="ja-JP" sz="1200" b="1" kern="0" dirty="0">
                <a:latin typeface="UD デジタル 教科書体 NK-R" panose="02020400000000000000" pitchFamily="18" charset="-128"/>
                <a:ea typeface="UD デジタル 教科書体 NK-R" panose="02020400000000000000" pitchFamily="18" charset="-128"/>
              </a:rPr>
              <a:t>1</a:t>
            </a:r>
            <a:r>
              <a:rPr lang="ja-JP" altLang="en-US" sz="1200" b="1" kern="0" dirty="0">
                <a:latin typeface="UD デジタル 教科書体 NK-R" panose="02020400000000000000" pitchFamily="18" charset="-128"/>
                <a:ea typeface="UD デジタル 教科書体 NK-R" panose="02020400000000000000" pitchFamily="18" charset="-128"/>
              </a:rPr>
              <a:t>５</a:t>
            </a:r>
            <a:r>
              <a:rPr lang="en-US" altLang="ja-JP" sz="1200" b="1" kern="0" dirty="0">
                <a:latin typeface="UD デジタル 教科書体 NK-R" panose="02020400000000000000" pitchFamily="18" charset="-128"/>
                <a:ea typeface="UD デジタル 教科書体 NK-R" panose="02020400000000000000" pitchFamily="18" charset="-128"/>
              </a:rPr>
              <a:t>:</a:t>
            </a:r>
            <a:r>
              <a:rPr lang="ja-JP" altLang="en-US" sz="1200" b="1" kern="0" dirty="0">
                <a:latin typeface="UD デジタル 教科書体 NK-R" panose="02020400000000000000" pitchFamily="18" charset="-128"/>
                <a:ea typeface="UD デジタル 教科書体 NK-R" panose="02020400000000000000" pitchFamily="18" charset="-128"/>
              </a:rPr>
              <a:t>３</a:t>
            </a:r>
            <a:r>
              <a:rPr lang="en-US" altLang="ja-JP" sz="1200" b="1" kern="0" dirty="0">
                <a:latin typeface="UD デジタル 教科書体 NK-R" panose="02020400000000000000" pitchFamily="18" charset="-128"/>
                <a:ea typeface="UD デジタル 教科書体 NK-R" panose="02020400000000000000" pitchFamily="18" charset="-128"/>
              </a:rPr>
              <a:t>5</a:t>
            </a:r>
            <a:r>
              <a:rPr lang="ja-JP" altLang="en-US" sz="1200" b="1" kern="0" dirty="0">
                <a:latin typeface="UD デジタル 教科書体 NK-R" panose="02020400000000000000" pitchFamily="18" charset="-128"/>
                <a:ea typeface="UD デジタル 教科書体 NK-R" panose="02020400000000000000" pitchFamily="18" charset="-128"/>
              </a:rPr>
              <a:t>　</a:t>
            </a:r>
            <a:endParaRPr lang="en-US" altLang="ja-JP" sz="12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■会　　場：プリムローズ大阪</a:t>
            </a:r>
            <a:r>
              <a:rPr lang="zh-TW" altLang="en-US" sz="1200" b="1" kern="0" dirty="0">
                <a:latin typeface="UD デジタル 教科書体 NK-R" panose="02020400000000000000" pitchFamily="18" charset="-128"/>
                <a:ea typeface="UD デジタル 教科書体 NK-R" panose="02020400000000000000" pitchFamily="18" charset="-128"/>
              </a:rPr>
              <a:t>　２階　鳳凰</a:t>
            </a:r>
            <a:endParaRPr lang="en-US" altLang="zh-TW" sz="12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■主　　催：大阪広域水道企業団</a:t>
            </a:r>
            <a:endParaRPr lang="en-US" altLang="ja-JP" sz="1200" b="1" kern="0" dirty="0">
              <a:latin typeface="UD デジタル 教科書体 NK-R" panose="02020400000000000000" pitchFamily="18" charset="-128"/>
              <a:ea typeface="UD デジタル 教科書体 NK-R" panose="02020400000000000000" pitchFamily="18" charset="-128"/>
            </a:endParaRPr>
          </a:p>
        </p:txBody>
      </p:sp>
      <p:sp>
        <p:nvSpPr>
          <p:cNvPr id="4170" name="テキスト ボックス 4169">
            <a:extLst>
              <a:ext uri="{FF2B5EF4-FFF2-40B4-BE49-F238E27FC236}">
                <a16:creationId xmlns:a16="http://schemas.microsoft.com/office/drawing/2014/main" id="{8B872ACE-709E-8DD8-B3C8-C6C0E549A8AB}"/>
              </a:ext>
            </a:extLst>
          </p:cNvPr>
          <p:cNvSpPr txBox="1"/>
          <p:nvPr/>
        </p:nvSpPr>
        <p:spPr>
          <a:xfrm>
            <a:off x="553672" y="3422511"/>
            <a:ext cx="1330543" cy="246221"/>
          </a:xfrm>
          <a:prstGeom prst="rect">
            <a:avLst/>
          </a:prstGeom>
          <a:solidFill>
            <a:srgbClr val="0070C0"/>
          </a:solidFill>
          <a:ln>
            <a:solidFill>
              <a:schemeClr val="tx1"/>
            </a:solidFill>
          </a:ln>
        </p:spPr>
        <p:txBody>
          <a:bodyPr wrap="none" lIns="36000" tIns="0" rIns="72000" bIns="0" rtlCol="0" anchor="b">
            <a:spAutoFit/>
          </a:bodyPr>
          <a:lstStyle/>
          <a:p>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開所式の概要</a:t>
            </a:r>
          </a:p>
        </p:txBody>
      </p:sp>
      <p:grpSp>
        <p:nvGrpSpPr>
          <p:cNvPr id="4175" name="グループ化 4174">
            <a:extLst>
              <a:ext uri="{FF2B5EF4-FFF2-40B4-BE49-F238E27FC236}">
                <a16:creationId xmlns:a16="http://schemas.microsoft.com/office/drawing/2014/main" id="{1C0E3967-EF84-2D2A-6BBB-4495469A15DC}"/>
              </a:ext>
            </a:extLst>
          </p:cNvPr>
          <p:cNvGrpSpPr/>
          <p:nvPr/>
        </p:nvGrpSpPr>
        <p:grpSpPr>
          <a:xfrm>
            <a:off x="541205" y="1688452"/>
            <a:ext cx="8823593" cy="1695674"/>
            <a:chOff x="160204" y="1788056"/>
            <a:chExt cx="8823593" cy="1695674"/>
          </a:xfrm>
        </p:grpSpPr>
        <p:sp>
          <p:nvSpPr>
            <p:cNvPr id="4166" name="正方形/長方形 4165">
              <a:extLst>
                <a:ext uri="{FF2B5EF4-FFF2-40B4-BE49-F238E27FC236}">
                  <a16:creationId xmlns:a16="http://schemas.microsoft.com/office/drawing/2014/main" id="{5913311F-2C89-B48D-855A-59E6AC2B4512}"/>
                </a:ext>
              </a:extLst>
            </p:cNvPr>
            <p:cNvSpPr/>
            <p:nvPr/>
          </p:nvSpPr>
          <p:spPr bwMode="auto">
            <a:xfrm>
              <a:off x="160204" y="1824375"/>
              <a:ext cx="8823593" cy="1659355"/>
            </a:xfrm>
            <a:prstGeom prst="rect">
              <a:avLst/>
            </a:prstGeom>
            <a:noFill/>
            <a:ln w="9525" cap="flat" cmpd="sng" algn="ctr">
              <a:solidFill>
                <a:schemeClr val="tx1"/>
              </a:solidFill>
              <a:prstDash val="solid"/>
              <a:round/>
              <a:headEnd type="none" w="med" len="med"/>
              <a:tailEnd type="none" w="med" len="med"/>
            </a:ln>
            <a:effectLst/>
          </p:spPr>
          <p:txBody>
            <a:bodyPr vert="horz" wrap="square" lIns="176107" tIns="88053" rIns="176107" bIns="88053" numCol="1" rtlCol="0" anchor="t" anchorCtr="0" compatLnSpc="1">
              <a:prstTxWarp prst="textNoShape">
                <a:avLst/>
              </a:prstTxWarp>
            </a:bodyPr>
            <a:lstStyle/>
            <a:p>
              <a:pPr>
                <a:lnSpc>
                  <a:spcPct val="80000"/>
                </a:lnSpc>
                <a:spcBef>
                  <a:spcPct val="20000"/>
                </a:spcBef>
              </a:pPr>
              <a:endParaRPr lang="ja-JP" altLang="en-US" sz="1400" b="1" kern="0" dirty="0">
                <a:latin typeface="UD デジタル 教科書体 NK-R" panose="02020400000000000000" pitchFamily="18" charset="-128"/>
                <a:ea typeface="UD デジタル 教科書体 NK-R" panose="02020400000000000000" pitchFamily="18" charset="-128"/>
              </a:endParaRPr>
            </a:p>
          </p:txBody>
        </p:sp>
        <p:sp>
          <p:nvSpPr>
            <p:cNvPr id="4167" name="テキスト ボックス 4166">
              <a:extLst>
                <a:ext uri="{FF2B5EF4-FFF2-40B4-BE49-F238E27FC236}">
                  <a16:creationId xmlns:a16="http://schemas.microsoft.com/office/drawing/2014/main" id="{EDD4576B-7C8A-E06E-C81C-69BF11237983}"/>
                </a:ext>
              </a:extLst>
            </p:cNvPr>
            <p:cNvSpPr txBox="1"/>
            <p:nvPr/>
          </p:nvSpPr>
          <p:spPr>
            <a:xfrm>
              <a:off x="170052" y="1829840"/>
              <a:ext cx="1368000" cy="246221"/>
            </a:xfrm>
            <a:prstGeom prst="rect">
              <a:avLst/>
            </a:prstGeom>
            <a:solidFill>
              <a:srgbClr val="0070C0"/>
            </a:solidFill>
            <a:ln>
              <a:solidFill>
                <a:schemeClr val="tx1"/>
              </a:solidFill>
            </a:ln>
          </p:spPr>
          <p:txBody>
            <a:bodyPr wrap="square" lIns="36000" tIns="0" rIns="72000" bIns="0" rtlCol="0" anchor="b">
              <a:spAutoFit/>
            </a:bodyPr>
            <a:lstStyle/>
            <a:p>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企業団の概要</a:t>
              </a:r>
            </a:p>
          </p:txBody>
        </p:sp>
        <p:sp>
          <p:nvSpPr>
            <p:cNvPr id="4171" name="Rectangle 3">
              <a:extLst>
                <a:ext uri="{FF2B5EF4-FFF2-40B4-BE49-F238E27FC236}">
                  <a16:creationId xmlns:a16="http://schemas.microsoft.com/office/drawing/2014/main" id="{6CFA0584-5B41-DCD1-B6B2-34FA18B0DA6C}"/>
                </a:ext>
              </a:extLst>
            </p:cNvPr>
            <p:cNvSpPr txBox="1">
              <a:spLocks noChangeArrowheads="1"/>
            </p:cNvSpPr>
            <p:nvPr/>
          </p:nvSpPr>
          <p:spPr bwMode="auto">
            <a:xfrm>
              <a:off x="1594798" y="1788056"/>
              <a:ext cx="7295574" cy="1658284"/>
            </a:xfrm>
            <a:prstGeom prst="rect">
              <a:avLst/>
            </a:prstGeom>
            <a:noFill/>
            <a:ln w="9525">
              <a:noFill/>
              <a:miter lim="800000"/>
              <a:headEnd/>
              <a:tailEnd/>
            </a:ln>
          </p:spPr>
          <p:txBody>
            <a:bodyPr vert="horz" wrap="square" lIns="185301" tIns="92651" rIns="46324" bIns="92651"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■大阪府水道部から水道用水供給事業を承継</a:t>
              </a:r>
              <a:r>
                <a:rPr lang="ja-JP" altLang="en-US" sz="1400" b="1" kern="0" dirty="0">
                  <a:latin typeface="UD デジタル 教科書体 NK-R" panose="02020400000000000000" pitchFamily="18" charset="-128"/>
                  <a:ea typeface="UD デジタル 教科書体 NK-R" panose="02020400000000000000" pitchFamily="18" charset="-128"/>
                </a:rPr>
                <a:t>　</a:t>
              </a:r>
              <a:endParaRPr lang="en-US" altLang="ja-JP" sz="14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　　</a:t>
              </a:r>
              <a:r>
                <a:rPr lang="ja-JP" altLang="en-US" sz="1200" kern="0" dirty="0">
                  <a:latin typeface="UD デジタル 教科書体 NK-R" panose="02020400000000000000" pitchFamily="18" charset="-128"/>
                  <a:ea typeface="UD デジタル 教科書体 NK-R" panose="02020400000000000000" pitchFamily="18" charset="-128"/>
                </a:rPr>
                <a:t>大阪府内の</a:t>
              </a:r>
              <a:r>
                <a:rPr lang="en-US" altLang="ja-JP" sz="1200" kern="0" dirty="0">
                  <a:latin typeface="UD デジタル 教科書体 NK-R" panose="02020400000000000000" pitchFamily="18" charset="-128"/>
                  <a:ea typeface="UD デジタル 教科書体 NK-R" panose="02020400000000000000" pitchFamily="18" charset="-128"/>
                </a:rPr>
                <a:t>42</a:t>
              </a:r>
              <a:r>
                <a:rPr lang="ja-JP" altLang="en-US" sz="1200" kern="0" dirty="0">
                  <a:latin typeface="UD デジタル 教科書体 NK-R" panose="02020400000000000000" pitchFamily="18" charset="-128"/>
                  <a:ea typeface="UD デジタル 教科書体 NK-R" panose="02020400000000000000" pitchFamily="18" charset="-128"/>
                </a:rPr>
                <a:t>市町村に水道用水を供給</a:t>
              </a:r>
              <a:endParaRPr lang="en-US" altLang="ja-JP" sz="1200"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■平成</a:t>
              </a:r>
              <a:r>
                <a:rPr lang="en-US" altLang="ja-JP" sz="1400" b="1" kern="0" dirty="0">
                  <a:highlight>
                    <a:srgbClr val="CCECFF"/>
                  </a:highlight>
                  <a:latin typeface="UD デジタル 教科書体 NK-R" panose="02020400000000000000" pitchFamily="18" charset="-128"/>
                  <a:ea typeface="UD デジタル 教科書体 NK-R" panose="02020400000000000000" pitchFamily="18" charset="-128"/>
                </a:rPr>
                <a:t>29</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年から</a:t>
              </a:r>
              <a:r>
                <a:rPr lang="ja-JP" altLang="en-US" sz="1400" b="1" kern="0" dirty="0">
                  <a:solidFill>
                    <a:srgbClr val="FF0000"/>
                  </a:solidFill>
                  <a:highlight>
                    <a:srgbClr val="CCECFF"/>
                  </a:highlight>
                  <a:latin typeface="UD デジタル 教科書体 NK-R" panose="02020400000000000000" pitchFamily="18" charset="-128"/>
                  <a:ea typeface="UD デジタル 教科書体 NK-R" panose="02020400000000000000" pitchFamily="18" charset="-128"/>
                </a:rPr>
                <a:t>市町村の水道事業との統合開始</a:t>
              </a:r>
              <a:endParaRPr lang="en-US" altLang="ja-JP" sz="1400" b="1" kern="0" dirty="0">
                <a:solidFill>
                  <a:srgbClr val="FF0000"/>
                </a:solidFill>
                <a:highlight>
                  <a:srgbClr val="CCECFF"/>
                </a:highlight>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400" b="1" kern="0" dirty="0">
                  <a:latin typeface="UD デジタル 教科書体 NK-R" panose="02020400000000000000" pitchFamily="18" charset="-128"/>
                  <a:ea typeface="UD デジタル 教科書体 NK-R" panose="02020400000000000000" pitchFamily="18" charset="-128"/>
                </a:rPr>
                <a:t>　</a:t>
              </a:r>
              <a:r>
                <a:rPr lang="ja-JP" altLang="en-US" sz="1200" b="1" kern="0" dirty="0">
                  <a:latin typeface="UD デジタル 教科書体 NK-R" panose="02020400000000000000" pitchFamily="18" charset="-128"/>
                  <a:ea typeface="UD デジタル 教科書体 NK-R" panose="02020400000000000000" pitchFamily="18" charset="-128"/>
                </a:rPr>
                <a:t>　</a:t>
              </a:r>
              <a:r>
                <a:rPr lang="ja-JP" altLang="en-US" sz="1200" kern="0" dirty="0">
                  <a:latin typeface="UD デジタル 教科書体 NK-R" panose="02020400000000000000" pitchFamily="18" charset="-128"/>
                  <a:ea typeface="UD デジタル 教科書体 NK-R" panose="02020400000000000000" pitchFamily="18" charset="-128"/>
                </a:rPr>
                <a:t>広域化による水道事業の効率化や運営基盤の強化</a:t>
              </a:r>
              <a:endParaRPr lang="en-US" altLang="ja-JP" sz="1400"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■これまでに府内の</a:t>
              </a:r>
              <a:r>
                <a:rPr lang="en-US" altLang="ja-JP" sz="1400" b="1" kern="0" dirty="0">
                  <a:highlight>
                    <a:srgbClr val="CCECFF"/>
                  </a:highlight>
                  <a:latin typeface="UD デジタル 教科書体 NK-R" panose="02020400000000000000" pitchFamily="18" charset="-128"/>
                  <a:ea typeface="UD デジタル 教科書体 NK-R" panose="02020400000000000000" pitchFamily="18" charset="-128"/>
                </a:rPr>
                <a:t>14</a:t>
              </a:r>
              <a:r>
                <a:rPr lang="ja-JP" altLang="en-US" sz="1400" b="1" kern="0" dirty="0">
                  <a:highlight>
                    <a:srgbClr val="CCECFF"/>
                  </a:highlight>
                  <a:latin typeface="UD デジタル 教科書体 NK-R" panose="02020400000000000000" pitchFamily="18" charset="-128"/>
                  <a:ea typeface="UD デジタル 教科書体 NK-R" panose="02020400000000000000" pitchFamily="18" charset="-128"/>
                </a:rPr>
                <a:t>団体と統合</a:t>
              </a:r>
              <a:endParaRPr lang="en-US" altLang="ja-JP" sz="1400" b="1" kern="0" dirty="0">
                <a:highlight>
                  <a:srgbClr val="CCECFF"/>
                </a:highlight>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　　</a:t>
              </a:r>
              <a:r>
                <a:rPr lang="ja-JP" altLang="en-US" sz="1200" kern="0" dirty="0">
                  <a:latin typeface="UD デジタル 教科書体 NK-R" panose="02020400000000000000" pitchFamily="18" charset="-128"/>
                  <a:ea typeface="UD デジタル 教科書体 NK-R" panose="02020400000000000000" pitchFamily="18" charset="-128"/>
                </a:rPr>
                <a:t>今回の統合で</a:t>
              </a:r>
              <a:r>
                <a:rPr lang="en-US" altLang="ja-JP" sz="1400" b="1" kern="0" dirty="0">
                  <a:solidFill>
                    <a:srgbClr val="FF0000"/>
                  </a:solidFill>
                  <a:highlight>
                    <a:srgbClr val="CCECFF"/>
                  </a:highlight>
                  <a:latin typeface="UD デジタル 教科書体 NK-R" panose="02020400000000000000" pitchFamily="18" charset="-128"/>
                  <a:ea typeface="UD デジタル 教科書体 NK-R" panose="02020400000000000000" pitchFamily="18" charset="-128"/>
                </a:rPr>
                <a:t>19</a:t>
              </a:r>
              <a:r>
                <a:rPr lang="ja-JP" altLang="en-US" sz="1400" b="1" kern="0" dirty="0">
                  <a:solidFill>
                    <a:srgbClr val="FF0000"/>
                  </a:solidFill>
                  <a:highlight>
                    <a:srgbClr val="CCECFF"/>
                  </a:highlight>
                  <a:latin typeface="UD デジタル 教科書体 NK-R" panose="02020400000000000000" pitchFamily="18" charset="-128"/>
                  <a:ea typeface="UD デジタル 教科書体 NK-R" panose="02020400000000000000" pitchFamily="18" charset="-128"/>
                </a:rPr>
                <a:t>団体</a:t>
              </a:r>
              <a:r>
                <a:rPr lang="ja-JP" altLang="en-US" sz="1200" kern="0" dirty="0">
                  <a:latin typeface="UD デジタル 教科書体 NK-R" panose="02020400000000000000" pitchFamily="18" charset="-128"/>
                  <a:ea typeface="UD デジタル 教科書体 NK-R" panose="02020400000000000000" pitchFamily="18" charset="-128"/>
                </a:rPr>
                <a:t>の水道事業を担う</a:t>
              </a:r>
              <a:endParaRPr lang="en-US" altLang="ja-JP" sz="1200" kern="0" dirty="0">
                <a:latin typeface="UD デジタル 教科書体 NK-R" panose="02020400000000000000" pitchFamily="18" charset="-128"/>
                <a:ea typeface="UD デジタル 教科書体 NK-R" panose="02020400000000000000" pitchFamily="18" charset="-128"/>
              </a:endParaRPr>
            </a:p>
          </p:txBody>
        </p:sp>
      </p:grpSp>
      <p:sp>
        <p:nvSpPr>
          <p:cNvPr id="2" name="テキスト ボックス 1">
            <a:extLst>
              <a:ext uri="{FF2B5EF4-FFF2-40B4-BE49-F238E27FC236}">
                <a16:creationId xmlns:a16="http://schemas.microsoft.com/office/drawing/2014/main" id="{F3AA9B73-44AA-ABB6-89B9-907143A150B4}"/>
              </a:ext>
            </a:extLst>
          </p:cNvPr>
          <p:cNvSpPr txBox="1"/>
          <p:nvPr/>
        </p:nvSpPr>
        <p:spPr>
          <a:xfrm>
            <a:off x="5889104" y="2204864"/>
            <a:ext cx="942952" cy="230832"/>
          </a:xfrm>
          <a:prstGeom prst="rect">
            <a:avLst/>
          </a:prstGeom>
          <a:noFill/>
        </p:spPr>
        <p:txBody>
          <a:bodyPr wrap="square" rtlCol="0">
            <a:spAutoFit/>
          </a:bodyPr>
          <a:lstStyle/>
          <a:p>
            <a:r>
              <a:rPr lang="ja-JP" altLang="en-US" sz="900" b="1" kern="0" dirty="0">
                <a:highlight>
                  <a:srgbClr val="FFFF00"/>
                </a:highlight>
                <a:latin typeface="UD デジタル 教科書体 NK-R" panose="02020400000000000000" pitchFamily="18" charset="-128"/>
                <a:ea typeface="UD デジタル 教科書体 NK-R" panose="02020400000000000000" pitchFamily="18" charset="-128"/>
              </a:rPr>
              <a:t>企業団イメージ</a:t>
            </a:r>
          </a:p>
        </p:txBody>
      </p:sp>
      <p:grpSp>
        <p:nvGrpSpPr>
          <p:cNvPr id="3" name="グループ化 2">
            <a:extLst>
              <a:ext uri="{FF2B5EF4-FFF2-40B4-BE49-F238E27FC236}">
                <a16:creationId xmlns:a16="http://schemas.microsoft.com/office/drawing/2014/main" id="{4FE63A92-A994-8776-61EC-D5155A0C9FA0}"/>
              </a:ext>
            </a:extLst>
          </p:cNvPr>
          <p:cNvGrpSpPr/>
          <p:nvPr/>
        </p:nvGrpSpPr>
        <p:grpSpPr>
          <a:xfrm>
            <a:off x="6130528" y="2252940"/>
            <a:ext cx="3142952" cy="696746"/>
            <a:chOff x="1645072" y="2496500"/>
            <a:chExt cx="3142952" cy="696746"/>
          </a:xfrm>
        </p:grpSpPr>
        <p:sp>
          <p:nvSpPr>
            <p:cNvPr id="4" name="フローチャート: せん孔テープ 3">
              <a:extLst>
                <a:ext uri="{FF2B5EF4-FFF2-40B4-BE49-F238E27FC236}">
                  <a16:creationId xmlns:a16="http://schemas.microsoft.com/office/drawing/2014/main" id="{75ED2C0F-3F1C-DDBE-9D23-18E81C7BFCF9}"/>
                </a:ext>
              </a:extLst>
            </p:cNvPr>
            <p:cNvSpPr/>
            <p:nvPr/>
          </p:nvSpPr>
          <p:spPr>
            <a:xfrm rot="6772127">
              <a:off x="1687876" y="2803974"/>
              <a:ext cx="477872" cy="289307"/>
            </a:xfrm>
            <a:prstGeom prst="flowChartPunchedTape">
              <a:avLst/>
            </a:prstGeom>
            <a:solidFill>
              <a:srgbClr val="68C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393768E-0237-C536-49B1-0531FD616855}"/>
                </a:ext>
              </a:extLst>
            </p:cNvPr>
            <p:cNvSpPr txBox="1"/>
            <p:nvPr/>
          </p:nvSpPr>
          <p:spPr>
            <a:xfrm>
              <a:off x="1645072" y="2856530"/>
              <a:ext cx="561494" cy="230832"/>
            </a:xfrm>
            <a:prstGeom prst="rect">
              <a:avLst/>
            </a:prstGeom>
            <a:noFill/>
          </p:spPr>
          <p:txBody>
            <a:bodyPr wrap="square" rtlCol="0">
              <a:spAutoFit/>
            </a:bodyPr>
            <a:lstStyle/>
            <a:p>
              <a:pPr algn="ctr"/>
              <a:r>
                <a:rPr lang="ja-JP" altLang="en-US" sz="900" b="1" kern="0" dirty="0">
                  <a:latin typeface="UD デジタル 教科書体 NK-R" panose="02020400000000000000" pitchFamily="18" charset="-128"/>
                  <a:ea typeface="UD デジタル 教科書体 NK-R" panose="02020400000000000000" pitchFamily="18" charset="-128"/>
                </a:rPr>
                <a:t>水源</a:t>
              </a:r>
            </a:p>
          </p:txBody>
        </p:sp>
        <p:sp>
          <p:nvSpPr>
            <p:cNvPr id="6" name="正方形/長方形 5">
              <a:extLst>
                <a:ext uri="{FF2B5EF4-FFF2-40B4-BE49-F238E27FC236}">
                  <a16:creationId xmlns:a16="http://schemas.microsoft.com/office/drawing/2014/main" id="{A545D6C7-2DB7-FE48-D76A-BAFB8A42027E}"/>
                </a:ext>
              </a:extLst>
            </p:cNvPr>
            <p:cNvSpPr/>
            <p:nvPr/>
          </p:nvSpPr>
          <p:spPr>
            <a:xfrm>
              <a:off x="4048989" y="2563840"/>
              <a:ext cx="739035" cy="595526"/>
            </a:xfrm>
            <a:prstGeom prst="rect">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各家庭</a:t>
              </a:r>
            </a:p>
          </p:txBody>
        </p:sp>
        <p:cxnSp>
          <p:nvCxnSpPr>
            <p:cNvPr id="7" name="直線コネクタ 6">
              <a:extLst>
                <a:ext uri="{FF2B5EF4-FFF2-40B4-BE49-F238E27FC236}">
                  <a16:creationId xmlns:a16="http://schemas.microsoft.com/office/drawing/2014/main" id="{DDDEBE62-656F-81FC-E1E9-F73F6B832EF6}"/>
                </a:ext>
              </a:extLst>
            </p:cNvPr>
            <p:cNvCxnSpPr>
              <a:cxnSpLocks/>
            </p:cNvCxnSpPr>
            <p:nvPr/>
          </p:nvCxnSpPr>
          <p:spPr>
            <a:xfrm flipV="1">
              <a:off x="2035981" y="2861186"/>
              <a:ext cx="2016000"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14A946E3-C3A1-AC67-CE4E-C3FA4284CEC1}"/>
                </a:ext>
              </a:extLst>
            </p:cNvPr>
            <p:cNvCxnSpPr>
              <a:cxnSpLocks/>
            </p:cNvCxnSpPr>
            <p:nvPr/>
          </p:nvCxnSpPr>
          <p:spPr>
            <a:xfrm>
              <a:off x="3064106" y="2646953"/>
              <a:ext cx="984883"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ECD67A6-7E05-845D-BCBB-F21F1A0D76C8}"/>
                </a:ext>
              </a:extLst>
            </p:cNvPr>
            <p:cNvCxnSpPr>
              <a:cxnSpLocks/>
            </p:cNvCxnSpPr>
            <p:nvPr/>
          </p:nvCxnSpPr>
          <p:spPr>
            <a:xfrm flipV="1">
              <a:off x="3079981" y="2646953"/>
              <a:ext cx="0" cy="223312"/>
            </a:xfrm>
            <a:prstGeom prst="line">
              <a:avLst/>
            </a:prstGeom>
            <a:ln w="28575">
              <a:solidFill>
                <a:srgbClr val="68CEF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BE36E7B-4DB5-0E34-1B99-0D2297BC176B}"/>
                </a:ext>
              </a:extLst>
            </p:cNvPr>
            <p:cNvCxnSpPr>
              <a:cxnSpLocks/>
            </p:cNvCxnSpPr>
            <p:nvPr/>
          </p:nvCxnSpPr>
          <p:spPr>
            <a:xfrm flipV="1">
              <a:off x="1960894" y="3092137"/>
              <a:ext cx="2088000"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31">
              <a:extLst>
                <a:ext uri="{FF2B5EF4-FFF2-40B4-BE49-F238E27FC236}">
                  <a16:creationId xmlns:a16="http://schemas.microsoft.com/office/drawing/2014/main" id="{B8D977BA-B920-2DB9-3A9A-CF6E028F5E86}"/>
                </a:ext>
              </a:extLst>
            </p:cNvPr>
            <p:cNvSpPr/>
            <p:nvPr/>
          </p:nvSpPr>
          <p:spPr>
            <a:xfrm>
              <a:off x="2255987" y="2496500"/>
              <a:ext cx="1580779" cy="484750"/>
            </a:xfrm>
            <a:custGeom>
              <a:avLst/>
              <a:gdLst>
                <a:gd name="connsiteX0" fmla="*/ 0 w 2016224"/>
                <a:gd name="connsiteY0" fmla="*/ 0 h 394849"/>
                <a:gd name="connsiteX1" fmla="*/ 2016224 w 2016224"/>
                <a:gd name="connsiteY1" fmla="*/ 0 h 394849"/>
                <a:gd name="connsiteX2" fmla="*/ 2016224 w 2016224"/>
                <a:gd name="connsiteY2" fmla="*/ 394849 h 394849"/>
                <a:gd name="connsiteX3" fmla="*/ 0 w 2016224"/>
                <a:gd name="connsiteY3" fmla="*/ 394849 h 394849"/>
                <a:gd name="connsiteX4" fmla="*/ 0 w 2016224"/>
                <a:gd name="connsiteY4" fmla="*/ 0 h 394849"/>
                <a:gd name="connsiteX0" fmla="*/ 0 w 2016224"/>
                <a:gd name="connsiteY0" fmla="*/ 0 h 394849"/>
                <a:gd name="connsiteX1" fmla="*/ 2016224 w 2016224"/>
                <a:gd name="connsiteY1" fmla="*/ 0 h 394849"/>
                <a:gd name="connsiteX2" fmla="*/ 2016224 w 2016224"/>
                <a:gd name="connsiteY2" fmla="*/ 394849 h 394849"/>
                <a:gd name="connsiteX3" fmla="*/ 1479577 w 2016224"/>
                <a:gd name="connsiteY3" fmla="*/ 393841 h 394849"/>
                <a:gd name="connsiteX4" fmla="*/ 0 w 2016224"/>
                <a:gd name="connsiteY4" fmla="*/ 394849 h 394849"/>
                <a:gd name="connsiteX5" fmla="*/ 0 w 2016224"/>
                <a:gd name="connsiteY5" fmla="*/ 0 h 394849"/>
                <a:gd name="connsiteX0" fmla="*/ 0 w 2016224"/>
                <a:gd name="connsiteY0" fmla="*/ 0 h 394849"/>
                <a:gd name="connsiteX1" fmla="*/ 2016224 w 2016224"/>
                <a:gd name="connsiteY1" fmla="*/ 0 h 394849"/>
                <a:gd name="connsiteX2" fmla="*/ 2004678 w 2016224"/>
                <a:gd name="connsiteY2" fmla="*/ 203719 h 394849"/>
                <a:gd name="connsiteX3" fmla="*/ 2016224 w 2016224"/>
                <a:gd name="connsiteY3" fmla="*/ 394849 h 394849"/>
                <a:gd name="connsiteX4" fmla="*/ 1479577 w 2016224"/>
                <a:gd name="connsiteY4" fmla="*/ 393841 h 394849"/>
                <a:gd name="connsiteX5" fmla="*/ 0 w 2016224"/>
                <a:gd name="connsiteY5" fmla="*/ 394849 h 394849"/>
                <a:gd name="connsiteX6" fmla="*/ 0 w 2016224"/>
                <a:gd name="connsiteY6" fmla="*/ 0 h 394849"/>
                <a:gd name="connsiteX0" fmla="*/ 0 w 2016224"/>
                <a:gd name="connsiteY0" fmla="*/ 0 h 394849"/>
                <a:gd name="connsiteX1" fmla="*/ 2016224 w 2016224"/>
                <a:gd name="connsiteY1" fmla="*/ 0 h 394849"/>
                <a:gd name="connsiteX2" fmla="*/ 2004678 w 2016224"/>
                <a:gd name="connsiteY2" fmla="*/ 203719 h 394849"/>
                <a:gd name="connsiteX3" fmla="*/ 1473016 w 2016224"/>
                <a:gd name="connsiteY3" fmla="*/ 204727 h 394849"/>
                <a:gd name="connsiteX4" fmla="*/ 1479577 w 2016224"/>
                <a:gd name="connsiteY4" fmla="*/ 393841 h 394849"/>
                <a:gd name="connsiteX5" fmla="*/ 0 w 2016224"/>
                <a:gd name="connsiteY5" fmla="*/ 394849 h 394849"/>
                <a:gd name="connsiteX6" fmla="*/ 0 w 2016224"/>
                <a:gd name="connsiteY6" fmla="*/ 0 h 394849"/>
                <a:gd name="connsiteX0" fmla="*/ 0 w 2016224"/>
                <a:gd name="connsiteY0" fmla="*/ 0 h 394849"/>
                <a:gd name="connsiteX1" fmla="*/ 2016224 w 2016224"/>
                <a:gd name="connsiteY1" fmla="*/ 0 h 394849"/>
                <a:gd name="connsiteX2" fmla="*/ 2004678 w 2016224"/>
                <a:gd name="connsiteY2" fmla="*/ 203719 h 394849"/>
                <a:gd name="connsiteX3" fmla="*/ 1213764 w 2016224"/>
                <a:gd name="connsiteY3" fmla="*/ 189210 h 394849"/>
                <a:gd name="connsiteX4" fmla="*/ 1479577 w 2016224"/>
                <a:gd name="connsiteY4" fmla="*/ 393841 h 394849"/>
                <a:gd name="connsiteX5" fmla="*/ 0 w 2016224"/>
                <a:gd name="connsiteY5" fmla="*/ 394849 h 394849"/>
                <a:gd name="connsiteX6" fmla="*/ 0 w 2016224"/>
                <a:gd name="connsiteY6" fmla="*/ 0 h 394849"/>
                <a:gd name="connsiteX0" fmla="*/ 0 w 2016224"/>
                <a:gd name="connsiteY0" fmla="*/ 0 h 394849"/>
                <a:gd name="connsiteX1" fmla="*/ 2016224 w 2016224"/>
                <a:gd name="connsiteY1" fmla="*/ 0 h 394849"/>
                <a:gd name="connsiteX2" fmla="*/ 2004678 w 2016224"/>
                <a:gd name="connsiteY2" fmla="*/ 203719 h 394849"/>
                <a:gd name="connsiteX3" fmla="*/ 1197561 w 2016224"/>
                <a:gd name="connsiteY3" fmla="*/ 204727 h 394849"/>
                <a:gd name="connsiteX4" fmla="*/ 1479577 w 2016224"/>
                <a:gd name="connsiteY4" fmla="*/ 393841 h 394849"/>
                <a:gd name="connsiteX5" fmla="*/ 0 w 2016224"/>
                <a:gd name="connsiteY5" fmla="*/ 394849 h 394849"/>
                <a:gd name="connsiteX6" fmla="*/ 0 w 2016224"/>
                <a:gd name="connsiteY6" fmla="*/ 0 h 394849"/>
                <a:gd name="connsiteX0" fmla="*/ 0 w 2016224"/>
                <a:gd name="connsiteY0" fmla="*/ 0 h 399014"/>
                <a:gd name="connsiteX1" fmla="*/ 2016224 w 2016224"/>
                <a:gd name="connsiteY1" fmla="*/ 0 h 399014"/>
                <a:gd name="connsiteX2" fmla="*/ 2004678 w 2016224"/>
                <a:gd name="connsiteY2" fmla="*/ 203719 h 399014"/>
                <a:gd name="connsiteX3" fmla="*/ 1197561 w 2016224"/>
                <a:gd name="connsiteY3" fmla="*/ 204727 h 399014"/>
                <a:gd name="connsiteX4" fmla="*/ 1200071 w 2016224"/>
                <a:gd name="connsiteY4" fmla="*/ 399014 h 399014"/>
                <a:gd name="connsiteX5" fmla="*/ 0 w 2016224"/>
                <a:gd name="connsiteY5" fmla="*/ 394849 h 399014"/>
                <a:gd name="connsiteX6" fmla="*/ 0 w 2016224"/>
                <a:gd name="connsiteY6" fmla="*/ 0 h 399014"/>
                <a:gd name="connsiteX0" fmla="*/ 0 w 2016224"/>
                <a:gd name="connsiteY0" fmla="*/ 0 h 394849"/>
                <a:gd name="connsiteX1" fmla="*/ 2016224 w 2016224"/>
                <a:gd name="connsiteY1" fmla="*/ 0 h 394849"/>
                <a:gd name="connsiteX2" fmla="*/ 2004678 w 2016224"/>
                <a:gd name="connsiteY2" fmla="*/ 203719 h 394849"/>
                <a:gd name="connsiteX3" fmla="*/ 1197561 w 2016224"/>
                <a:gd name="connsiteY3" fmla="*/ 204727 h 394849"/>
                <a:gd name="connsiteX4" fmla="*/ 1200071 w 2016224"/>
                <a:gd name="connsiteY4" fmla="*/ 391255 h 394849"/>
                <a:gd name="connsiteX5" fmla="*/ 0 w 2016224"/>
                <a:gd name="connsiteY5" fmla="*/ 394849 h 394849"/>
                <a:gd name="connsiteX6" fmla="*/ 0 w 2016224"/>
                <a:gd name="connsiteY6" fmla="*/ 0 h 394849"/>
                <a:gd name="connsiteX0" fmla="*/ 0 w 2024932"/>
                <a:gd name="connsiteY0" fmla="*/ 0 h 394849"/>
                <a:gd name="connsiteX1" fmla="*/ 2016224 w 2024932"/>
                <a:gd name="connsiteY1" fmla="*/ 0 h 394849"/>
                <a:gd name="connsiteX2" fmla="*/ 2024932 w 2024932"/>
                <a:gd name="connsiteY2" fmla="*/ 203719 h 394849"/>
                <a:gd name="connsiteX3" fmla="*/ 1197561 w 2024932"/>
                <a:gd name="connsiteY3" fmla="*/ 204727 h 394849"/>
                <a:gd name="connsiteX4" fmla="*/ 1200071 w 2024932"/>
                <a:gd name="connsiteY4" fmla="*/ 391255 h 394849"/>
                <a:gd name="connsiteX5" fmla="*/ 0 w 2024932"/>
                <a:gd name="connsiteY5" fmla="*/ 394849 h 394849"/>
                <a:gd name="connsiteX6" fmla="*/ 0 w 2024932"/>
                <a:gd name="connsiteY6" fmla="*/ 0 h 394849"/>
                <a:gd name="connsiteX0" fmla="*/ 0 w 2016224"/>
                <a:gd name="connsiteY0" fmla="*/ 0 h 394849"/>
                <a:gd name="connsiteX1" fmla="*/ 2016224 w 2016224"/>
                <a:gd name="connsiteY1" fmla="*/ 0 h 394849"/>
                <a:gd name="connsiteX2" fmla="*/ 2012780 w 2016224"/>
                <a:gd name="connsiteY2" fmla="*/ 203719 h 394849"/>
                <a:gd name="connsiteX3" fmla="*/ 1197561 w 2016224"/>
                <a:gd name="connsiteY3" fmla="*/ 204727 h 394849"/>
                <a:gd name="connsiteX4" fmla="*/ 1200071 w 2016224"/>
                <a:gd name="connsiteY4" fmla="*/ 391255 h 394849"/>
                <a:gd name="connsiteX5" fmla="*/ 0 w 2016224"/>
                <a:gd name="connsiteY5" fmla="*/ 394849 h 394849"/>
                <a:gd name="connsiteX6" fmla="*/ 0 w 2016224"/>
                <a:gd name="connsiteY6" fmla="*/ 0 h 394849"/>
                <a:gd name="connsiteX0" fmla="*/ 0 w 2020882"/>
                <a:gd name="connsiteY0" fmla="*/ 0 h 394849"/>
                <a:gd name="connsiteX1" fmla="*/ 2016224 w 2020882"/>
                <a:gd name="connsiteY1" fmla="*/ 0 h 394849"/>
                <a:gd name="connsiteX2" fmla="*/ 2020882 w 2020882"/>
                <a:gd name="connsiteY2" fmla="*/ 203719 h 394849"/>
                <a:gd name="connsiteX3" fmla="*/ 1197561 w 2020882"/>
                <a:gd name="connsiteY3" fmla="*/ 204727 h 394849"/>
                <a:gd name="connsiteX4" fmla="*/ 1200071 w 2020882"/>
                <a:gd name="connsiteY4" fmla="*/ 391255 h 394849"/>
                <a:gd name="connsiteX5" fmla="*/ 0 w 2020882"/>
                <a:gd name="connsiteY5" fmla="*/ 394849 h 394849"/>
                <a:gd name="connsiteX6" fmla="*/ 0 w 2020882"/>
                <a:gd name="connsiteY6" fmla="*/ 0 h 394849"/>
                <a:gd name="connsiteX0" fmla="*/ 0 w 2016224"/>
                <a:gd name="connsiteY0" fmla="*/ 0 h 394849"/>
                <a:gd name="connsiteX1" fmla="*/ 2016224 w 2016224"/>
                <a:gd name="connsiteY1" fmla="*/ 0 h 394849"/>
                <a:gd name="connsiteX2" fmla="*/ 2008730 w 2016224"/>
                <a:gd name="connsiteY2" fmla="*/ 203719 h 394849"/>
                <a:gd name="connsiteX3" fmla="*/ 1197561 w 2016224"/>
                <a:gd name="connsiteY3" fmla="*/ 204727 h 394849"/>
                <a:gd name="connsiteX4" fmla="*/ 1200071 w 2016224"/>
                <a:gd name="connsiteY4" fmla="*/ 391255 h 394849"/>
                <a:gd name="connsiteX5" fmla="*/ 0 w 2016224"/>
                <a:gd name="connsiteY5" fmla="*/ 394849 h 394849"/>
                <a:gd name="connsiteX6" fmla="*/ 0 w 2016224"/>
                <a:gd name="connsiteY6" fmla="*/ 0 h 394849"/>
                <a:gd name="connsiteX0" fmla="*/ 0 w 2016831"/>
                <a:gd name="connsiteY0" fmla="*/ 0 h 394849"/>
                <a:gd name="connsiteX1" fmla="*/ 2016224 w 2016831"/>
                <a:gd name="connsiteY1" fmla="*/ 0 h 394849"/>
                <a:gd name="connsiteX2" fmla="*/ 2016831 w 2016831"/>
                <a:gd name="connsiteY2" fmla="*/ 206305 h 394849"/>
                <a:gd name="connsiteX3" fmla="*/ 1197561 w 2016831"/>
                <a:gd name="connsiteY3" fmla="*/ 204727 h 394849"/>
                <a:gd name="connsiteX4" fmla="*/ 1200071 w 2016831"/>
                <a:gd name="connsiteY4" fmla="*/ 391255 h 394849"/>
                <a:gd name="connsiteX5" fmla="*/ 0 w 2016831"/>
                <a:gd name="connsiteY5" fmla="*/ 394849 h 394849"/>
                <a:gd name="connsiteX6" fmla="*/ 0 w 2016831"/>
                <a:gd name="connsiteY6" fmla="*/ 0 h 39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831" h="394849">
                  <a:moveTo>
                    <a:pt x="0" y="0"/>
                  </a:moveTo>
                  <a:lnTo>
                    <a:pt x="2016224" y="0"/>
                  </a:lnTo>
                  <a:cubicBezTo>
                    <a:pt x="2016426" y="68768"/>
                    <a:pt x="2016629" y="137537"/>
                    <a:pt x="2016831" y="206305"/>
                  </a:cubicBezTo>
                  <a:lnTo>
                    <a:pt x="1197561" y="204727"/>
                  </a:lnTo>
                  <a:cubicBezTo>
                    <a:pt x="1198398" y="269489"/>
                    <a:pt x="1199234" y="326493"/>
                    <a:pt x="1200071" y="391255"/>
                  </a:cubicBezTo>
                  <a:lnTo>
                    <a:pt x="0" y="394849"/>
                  </a:lnTo>
                  <a:lnTo>
                    <a:pt x="0" y="0"/>
                  </a:lnTo>
                  <a:close/>
                </a:path>
              </a:pathLst>
            </a:custGeom>
            <a:solidFill>
              <a:srgbClr val="FFCCFF">
                <a:alpha val="7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大阪広域</a:t>
              </a:r>
              <a:endPar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水道企業団</a:t>
              </a:r>
            </a:p>
          </p:txBody>
        </p:sp>
        <p:sp>
          <p:nvSpPr>
            <p:cNvPr id="12" name="正方形/長方形 11">
              <a:extLst>
                <a:ext uri="{FF2B5EF4-FFF2-40B4-BE49-F238E27FC236}">
                  <a16:creationId xmlns:a16="http://schemas.microsoft.com/office/drawing/2014/main" id="{87E77951-2E16-6F69-4A84-E9C04EB8AF78}"/>
                </a:ext>
              </a:extLst>
            </p:cNvPr>
            <p:cNvSpPr/>
            <p:nvPr/>
          </p:nvSpPr>
          <p:spPr>
            <a:xfrm>
              <a:off x="3255624" y="2521890"/>
              <a:ext cx="540000" cy="180000"/>
            </a:xfrm>
            <a:prstGeom prst="rect">
              <a:avLst/>
            </a:prstGeom>
            <a:solidFill>
              <a:srgbClr val="99FFCC">
                <a:alpha val="5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rPr>
                <a:t>A</a:t>
              </a: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市</a:t>
              </a:r>
            </a:p>
          </p:txBody>
        </p:sp>
        <p:sp>
          <p:nvSpPr>
            <p:cNvPr id="13" name="正方形/長方形 12">
              <a:extLst>
                <a:ext uri="{FF2B5EF4-FFF2-40B4-BE49-F238E27FC236}">
                  <a16:creationId xmlns:a16="http://schemas.microsoft.com/office/drawing/2014/main" id="{8A4E131B-2DE3-65FA-AE75-47238A790D7E}"/>
                </a:ext>
              </a:extLst>
            </p:cNvPr>
            <p:cNvSpPr/>
            <p:nvPr/>
          </p:nvSpPr>
          <p:spPr>
            <a:xfrm>
              <a:off x="3255624" y="2780266"/>
              <a:ext cx="540000" cy="180000"/>
            </a:xfrm>
            <a:prstGeom prst="rect">
              <a:avLst/>
            </a:prstGeom>
            <a:solidFill>
              <a:srgbClr val="99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rPr>
                <a:t>B</a:t>
              </a: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町</a:t>
              </a:r>
            </a:p>
          </p:txBody>
        </p:sp>
        <p:sp>
          <p:nvSpPr>
            <p:cNvPr id="14" name="正方形/長方形 13">
              <a:extLst>
                <a:ext uri="{FF2B5EF4-FFF2-40B4-BE49-F238E27FC236}">
                  <a16:creationId xmlns:a16="http://schemas.microsoft.com/office/drawing/2014/main" id="{C5EDBB2E-CEEC-D27C-3FBC-5270EE780B85}"/>
                </a:ext>
              </a:extLst>
            </p:cNvPr>
            <p:cNvSpPr/>
            <p:nvPr/>
          </p:nvSpPr>
          <p:spPr>
            <a:xfrm>
              <a:off x="2255987" y="3013246"/>
              <a:ext cx="1548207" cy="180000"/>
            </a:xfrm>
            <a:prstGeom prst="rect">
              <a:avLst/>
            </a:prstGeom>
            <a:solidFill>
              <a:srgbClr val="99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rPr>
                <a:t>O</a:t>
              </a: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市</a:t>
              </a:r>
            </a:p>
          </p:txBody>
        </p:sp>
      </p:grpSp>
      <p:sp>
        <p:nvSpPr>
          <p:cNvPr id="15" name="吹き出し: 円形 14">
            <a:extLst>
              <a:ext uri="{FF2B5EF4-FFF2-40B4-BE49-F238E27FC236}">
                <a16:creationId xmlns:a16="http://schemas.microsoft.com/office/drawing/2014/main" id="{54420710-627E-8DD8-9D19-A0E3913146E7}"/>
              </a:ext>
            </a:extLst>
          </p:cNvPr>
          <p:cNvSpPr/>
          <p:nvPr/>
        </p:nvSpPr>
        <p:spPr>
          <a:xfrm>
            <a:off x="6578753" y="2994175"/>
            <a:ext cx="325380" cy="177271"/>
          </a:xfrm>
          <a:prstGeom prst="wedgeEllipseCallout">
            <a:avLst>
              <a:gd name="adj1" fmla="val 413"/>
              <a:gd name="adj2" fmla="val -79888"/>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ysClr val="windowText" lastClr="000000"/>
                </a:solidFill>
              </a:rPr>
              <a:t>取水</a:t>
            </a:r>
          </a:p>
        </p:txBody>
      </p:sp>
      <p:sp>
        <p:nvSpPr>
          <p:cNvPr id="16" name="吹き出し: 円形 15">
            <a:extLst>
              <a:ext uri="{FF2B5EF4-FFF2-40B4-BE49-F238E27FC236}">
                <a16:creationId xmlns:a16="http://schemas.microsoft.com/office/drawing/2014/main" id="{877A22B7-836A-FBB4-E716-E27F704F4917}"/>
              </a:ext>
            </a:extLst>
          </p:cNvPr>
          <p:cNvSpPr/>
          <p:nvPr/>
        </p:nvSpPr>
        <p:spPr>
          <a:xfrm>
            <a:off x="8118390" y="2994175"/>
            <a:ext cx="325380" cy="177271"/>
          </a:xfrm>
          <a:prstGeom prst="wedgeEllipseCallout">
            <a:avLst>
              <a:gd name="adj1" fmla="val 413"/>
              <a:gd name="adj2" fmla="val -79888"/>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ysClr val="windowText" lastClr="000000"/>
                </a:solidFill>
              </a:rPr>
              <a:t>給水</a:t>
            </a:r>
          </a:p>
        </p:txBody>
      </p:sp>
      <p:sp>
        <p:nvSpPr>
          <p:cNvPr id="17" name="吹き出し: 円形 16">
            <a:extLst>
              <a:ext uri="{FF2B5EF4-FFF2-40B4-BE49-F238E27FC236}">
                <a16:creationId xmlns:a16="http://schemas.microsoft.com/office/drawing/2014/main" id="{8A89F19F-5041-77EF-D495-1ED4934329C0}"/>
              </a:ext>
            </a:extLst>
          </p:cNvPr>
          <p:cNvSpPr/>
          <p:nvPr/>
        </p:nvSpPr>
        <p:spPr>
          <a:xfrm>
            <a:off x="6949284" y="2990722"/>
            <a:ext cx="657015" cy="177271"/>
          </a:xfrm>
          <a:prstGeom prst="wedgeEllipseCallout">
            <a:avLst>
              <a:gd name="adj1" fmla="val 413"/>
              <a:gd name="adj2" fmla="val -79888"/>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ysClr val="windowText" lastClr="000000"/>
                </a:solidFill>
              </a:rPr>
              <a:t>浄水・送水</a:t>
            </a:r>
          </a:p>
        </p:txBody>
      </p:sp>
      <p:sp>
        <p:nvSpPr>
          <p:cNvPr id="18" name="吹き出し: 円形 17">
            <a:extLst>
              <a:ext uri="{FF2B5EF4-FFF2-40B4-BE49-F238E27FC236}">
                <a16:creationId xmlns:a16="http://schemas.microsoft.com/office/drawing/2014/main" id="{8EF6AC03-1ED4-D2D7-A673-742CF51BD3D0}"/>
              </a:ext>
            </a:extLst>
          </p:cNvPr>
          <p:cNvSpPr/>
          <p:nvPr/>
        </p:nvSpPr>
        <p:spPr>
          <a:xfrm>
            <a:off x="7768546" y="2996338"/>
            <a:ext cx="325380" cy="177271"/>
          </a:xfrm>
          <a:prstGeom prst="wedgeEllipseCallout">
            <a:avLst>
              <a:gd name="adj1" fmla="val 413"/>
              <a:gd name="adj2" fmla="val -79888"/>
            </a:avLst>
          </a:prstGeom>
          <a:solidFill>
            <a:schemeClr val="bg1"/>
          </a:solidFill>
          <a:ln w="63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a:solidFill>
                  <a:sysClr val="windowText" lastClr="000000"/>
                </a:solidFill>
              </a:rPr>
              <a:t>配水</a:t>
            </a:r>
          </a:p>
        </p:txBody>
      </p:sp>
      <p:grpSp>
        <p:nvGrpSpPr>
          <p:cNvPr id="46" name="グループ化 45">
            <a:extLst>
              <a:ext uri="{FF2B5EF4-FFF2-40B4-BE49-F238E27FC236}">
                <a16:creationId xmlns:a16="http://schemas.microsoft.com/office/drawing/2014/main" id="{364CFE8D-F1E8-88A4-92F4-51D603F367CC}"/>
              </a:ext>
            </a:extLst>
          </p:cNvPr>
          <p:cNvGrpSpPr/>
          <p:nvPr/>
        </p:nvGrpSpPr>
        <p:grpSpPr>
          <a:xfrm>
            <a:off x="560776" y="2002356"/>
            <a:ext cx="1372089" cy="1331169"/>
            <a:chOff x="179775" y="1913793"/>
            <a:chExt cx="1372089" cy="1331169"/>
          </a:xfrm>
        </p:grpSpPr>
        <p:grpSp>
          <p:nvGrpSpPr>
            <p:cNvPr id="36" name="グループ化 35">
              <a:extLst>
                <a:ext uri="{FF2B5EF4-FFF2-40B4-BE49-F238E27FC236}">
                  <a16:creationId xmlns:a16="http://schemas.microsoft.com/office/drawing/2014/main" id="{AD0DE08C-F1E0-33DE-570C-A56F6ACA1BB5}"/>
                </a:ext>
              </a:extLst>
            </p:cNvPr>
            <p:cNvGrpSpPr/>
            <p:nvPr/>
          </p:nvGrpSpPr>
          <p:grpSpPr>
            <a:xfrm>
              <a:off x="318201" y="1913793"/>
              <a:ext cx="1168784" cy="1331169"/>
              <a:chOff x="318201" y="1974093"/>
              <a:chExt cx="1083938" cy="1270869"/>
            </a:xfrm>
          </p:grpSpPr>
          <p:grpSp>
            <p:nvGrpSpPr>
              <p:cNvPr id="34" name="グループ化 33">
                <a:extLst>
                  <a:ext uri="{FF2B5EF4-FFF2-40B4-BE49-F238E27FC236}">
                    <a16:creationId xmlns:a16="http://schemas.microsoft.com/office/drawing/2014/main" id="{E87B3979-5DDD-3FED-F870-3EBB9921C59B}"/>
                  </a:ext>
                </a:extLst>
              </p:cNvPr>
              <p:cNvGrpSpPr/>
              <p:nvPr/>
            </p:nvGrpSpPr>
            <p:grpSpPr>
              <a:xfrm>
                <a:off x="318201" y="1974093"/>
                <a:ext cx="1083938" cy="1270869"/>
                <a:chOff x="318201" y="1974093"/>
                <a:chExt cx="1083938" cy="1270869"/>
              </a:xfrm>
            </p:grpSpPr>
            <p:grpSp>
              <p:nvGrpSpPr>
                <p:cNvPr id="19" name="グループ化 18">
                  <a:extLst>
                    <a:ext uri="{FF2B5EF4-FFF2-40B4-BE49-F238E27FC236}">
                      <a16:creationId xmlns:a16="http://schemas.microsoft.com/office/drawing/2014/main" id="{4AF25C0A-95B9-F3FB-A31C-A5FD73B91404}"/>
                    </a:ext>
                  </a:extLst>
                </p:cNvPr>
                <p:cNvGrpSpPr>
                  <a:grpSpLocks noChangeAspect="1"/>
                </p:cNvGrpSpPr>
                <p:nvPr/>
              </p:nvGrpSpPr>
              <p:grpSpPr>
                <a:xfrm>
                  <a:off x="318201" y="1974093"/>
                  <a:ext cx="1083938" cy="1270869"/>
                  <a:chOff x="7311280" y="4063027"/>
                  <a:chExt cx="2251455" cy="2639731"/>
                </a:xfrm>
              </p:grpSpPr>
              <p:pic>
                <p:nvPicPr>
                  <p:cNvPr id="20" name="図 19" descr="マップ&#10;&#10;自動的に生成された説明">
                    <a:extLst>
                      <a:ext uri="{FF2B5EF4-FFF2-40B4-BE49-F238E27FC236}">
                        <a16:creationId xmlns:a16="http://schemas.microsoft.com/office/drawing/2014/main" id="{5B16F55F-E883-8F44-9AC0-34D0532C1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41687" y="4063027"/>
                    <a:ext cx="2221048" cy="2639731"/>
                  </a:xfrm>
                  <a:prstGeom prst="rect">
                    <a:avLst/>
                  </a:prstGeom>
                </p:spPr>
              </p:pic>
              <p:sp>
                <p:nvSpPr>
                  <p:cNvPr id="21" name="正方形/長方形 20">
                    <a:extLst>
                      <a:ext uri="{FF2B5EF4-FFF2-40B4-BE49-F238E27FC236}">
                        <a16:creationId xmlns:a16="http://schemas.microsoft.com/office/drawing/2014/main" id="{A2915733-BB93-771B-6B8E-56B05AD21065}"/>
                      </a:ext>
                    </a:extLst>
                  </p:cNvPr>
                  <p:cNvSpPr/>
                  <p:nvPr/>
                </p:nvSpPr>
                <p:spPr>
                  <a:xfrm>
                    <a:off x="7311280" y="5483486"/>
                    <a:ext cx="739035" cy="246221"/>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27" name="正方形/長方形 26">
                  <a:extLst>
                    <a:ext uri="{FF2B5EF4-FFF2-40B4-BE49-F238E27FC236}">
                      <a16:creationId xmlns:a16="http://schemas.microsoft.com/office/drawing/2014/main" id="{EA9928A0-62CF-FE3C-0354-4E7B9E88ED34}"/>
                    </a:ext>
                  </a:extLst>
                </p:cNvPr>
                <p:cNvSpPr/>
                <p:nvPr/>
              </p:nvSpPr>
              <p:spPr>
                <a:xfrm>
                  <a:off x="777281" y="2924944"/>
                  <a:ext cx="79200" cy="45719"/>
                </a:xfrm>
                <a:prstGeom prst="rect">
                  <a:avLst/>
                </a:prstGeom>
                <a:solidFill>
                  <a:srgbClr val="FF71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44B5005-83CC-D6E7-F4EA-8BE33CFDC59E}"/>
                    </a:ext>
                  </a:extLst>
                </p:cNvPr>
                <p:cNvSpPr/>
                <p:nvPr/>
              </p:nvSpPr>
              <p:spPr>
                <a:xfrm>
                  <a:off x="862236" y="2927325"/>
                  <a:ext cx="36000"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1AF53B9-42C1-BEA9-9096-52348D701E61}"/>
                    </a:ext>
                  </a:extLst>
                </p:cNvPr>
                <p:cNvSpPr/>
                <p:nvPr/>
              </p:nvSpPr>
              <p:spPr>
                <a:xfrm>
                  <a:off x="877855" y="2789235"/>
                  <a:ext cx="72000"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EBADE2A-6069-C503-F1FE-07236F3674D9}"/>
                    </a:ext>
                  </a:extLst>
                </p:cNvPr>
                <p:cNvSpPr/>
                <p:nvPr/>
              </p:nvSpPr>
              <p:spPr>
                <a:xfrm>
                  <a:off x="835292" y="2801140"/>
                  <a:ext cx="36000" cy="25200"/>
                </a:xfrm>
                <a:prstGeom prst="rect">
                  <a:avLst/>
                </a:prstGeom>
                <a:solidFill>
                  <a:srgbClr val="FF71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0E0D4BE-F9A0-108E-3716-A63C06D3ABDA}"/>
                    </a:ext>
                  </a:extLst>
                </p:cNvPr>
                <p:cNvSpPr/>
                <p:nvPr/>
              </p:nvSpPr>
              <p:spPr>
                <a:xfrm>
                  <a:off x="1015036" y="2848968"/>
                  <a:ext cx="90000" cy="28800"/>
                </a:xfrm>
                <a:prstGeom prst="rect">
                  <a:avLst/>
                </a:prstGeom>
                <a:solidFill>
                  <a:srgbClr val="FF71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EDE71FCC-11FA-27A7-F689-E8ECDA8E56ED}"/>
                    </a:ext>
                  </a:extLst>
                </p:cNvPr>
                <p:cNvSpPr/>
                <p:nvPr/>
              </p:nvSpPr>
              <p:spPr>
                <a:xfrm>
                  <a:off x="1098998" y="2707270"/>
                  <a:ext cx="79200" cy="28800"/>
                </a:xfrm>
                <a:prstGeom prst="rect">
                  <a:avLst/>
                </a:prstGeom>
                <a:solidFill>
                  <a:srgbClr val="FF71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38CD80D-D574-1347-EF71-A78D8BE805D7}"/>
                    </a:ext>
                  </a:extLst>
                </p:cNvPr>
                <p:cNvSpPr/>
                <p:nvPr/>
              </p:nvSpPr>
              <p:spPr>
                <a:xfrm>
                  <a:off x="1056838" y="2643418"/>
                  <a:ext cx="79200" cy="30932"/>
                </a:xfrm>
                <a:prstGeom prst="rect">
                  <a:avLst/>
                </a:prstGeom>
                <a:solidFill>
                  <a:srgbClr val="FF71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正方形/長方形 34">
                <a:extLst>
                  <a:ext uri="{FF2B5EF4-FFF2-40B4-BE49-F238E27FC236}">
                    <a16:creationId xmlns:a16="http://schemas.microsoft.com/office/drawing/2014/main" id="{0F87C1FA-DA23-114F-B523-7110312F6E51}"/>
                  </a:ext>
                </a:extLst>
              </p:cNvPr>
              <p:cNvSpPr/>
              <p:nvPr/>
            </p:nvSpPr>
            <p:spPr>
              <a:xfrm>
                <a:off x="1013442" y="3076571"/>
                <a:ext cx="355800" cy="118540"/>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37" name="正方形/長方形 36">
              <a:extLst>
                <a:ext uri="{FF2B5EF4-FFF2-40B4-BE49-F238E27FC236}">
                  <a16:creationId xmlns:a16="http://schemas.microsoft.com/office/drawing/2014/main" id="{299D234A-61B4-B54E-B053-F599DFF7A6CB}"/>
                </a:ext>
              </a:extLst>
            </p:cNvPr>
            <p:cNvSpPr/>
            <p:nvPr/>
          </p:nvSpPr>
          <p:spPr>
            <a:xfrm>
              <a:off x="183944" y="2244506"/>
              <a:ext cx="153615" cy="76142"/>
            </a:xfrm>
            <a:prstGeom prst="rect">
              <a:avLst/>
            </a:prstGeom>
            <a:solidFill>
              <a:srgbClr val="FF71D0"/>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8" name="テキスト ボックス 37">
              <a:extLst>
                <a:ext uri="{FF2B5EF4-FFF2-40B4-BE49-F238E27FC236}">
                  <a16:creationId xmlns:a16="http://schemas.microsoft.com/office/drawing/2014/main" id="{4293D79B-5ED6-5569-DC41-D14A61F72F17}"/>
                </a:ext>
              </a:extLst>
            </p:cNvPr>
            <p:cNvSpPr txBox="1"/>
            <p:nvPr/>
          </p:nvSpPr>
          <p:spPr>
            <a:xfrm>
              <a:off x="358305" y="2230976"/>
              <a:ext cx="410369" cy="123111"/>
            </a:xfrm>
            <a:prstGeom prst="rect">
              <a:avLst/>
            </a:prstGeom>
            <a:noFill/>
            <a:effectLst>
              <a:glow rad="228600">
                <a:schemeClr val="bg1"/>
              </a:glow>
            </a:effectLst>
          </p:spPr>
          <p:txBody>
            <a:bodyPr wrap="non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今回統合</a:t>
              </a:r>
              <a:endParaRPr lang="en-US" altLang="ja-JP" sz="800" dirty="0">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77B49A37-1E07-836B-4128-91E4E977B25B}"/>
                </a:ext>
              </a:extLst>
            </p:cNvPr>
            <p:cNvSpPr/>
            <p:nvPr/>
          </p:nvSpPr>
          <p:spPr>
            <a:xfrm>
              <a:off x="179775" y="2379502"/>
              <a:ext cx="153615" cy="76142"/>
            </a:xfrm>
            <a:prstGeom prst="rect">
              <a:avLst/>
            </a:prstGeom>
            <a:solidFill>
              <a:srgbClr val="93D3FF"/>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0" name="テキスト ボックス 39">
              <a:extLst>
                <a:ext uri="{FF2B5EF4-FFF2-40B4-BE49-F238E27FC236}">
                  <a16:creationId xmlns:a16="http://schemas.microsoft.com/office/drawing/2014/main" id="{14D799CE-1080-7DB4-30D4-3E666A25F755}"/>
                </a:ext>
              </a:extLst>
            </p:cNvPr>
            <p:cNvSpPr txBox="1"/>
            <p:nvPr/>
          </p:nvSpPr>
          <p:spPr>
            <a:xfrm>
              <a:off x="362604" y="2367898"/>
              <a:ext cx="307777" cy="123111"/>
            </a:xfrm>
            <a:prstGeom prst="rect">
              <a:avLst/>
            </a:prstGeom>
            <a:noFill/>
            <a:effectLst>
              <a:glow rad="228600">
                <a:schemeClr val="bg1"/>
              </a:glow>
            </a:effectLst>
          </p:spPr>
          <p:txBody>
            <a:bodyPr wrap="non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既統合</a:t>
              </a:r>
              <a:endParaRPr lang="en-US" altLang="ja-JP" sz="8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B126167-6EC7-BC30-7DA9-FFC939B7E5E1}"/>
                </a:ext>
              </a:extLst>
            </p:cNvPr>
            <p:cNvSpPr txBox="1"/>
            <p:nvPr/>
          </p:nvSpPr>
          <p:spPr>
            <a:xfrm>
              <a:off x="1234807" y="2510803"/>
              <a:ext cx="307778" cy="123111"/>
            </a:xfrm>
            <a:prstGeom prst="rect">
              <a:avLst/>
            </a:prstGeom>
            <a:noFill/>
            <a:effectLst>
              <a:glow rad="228600">
                <a:schemeClr val="bg1"/>
              </a:glow>
            </a:effectLst>
          </p:spPr>
          <p:txBody>
            <a:bodyPr wrap="non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八尾市</a:t>
              </a:r>
              <a:endParaRPr lang="en-US" altLang="ja-JP" sz="80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8A8BEBB7-AA0A-704B-BEC1-747B84795E20}"/>
                </a:ext>
              </a:extLst>
            </p:cNvPr>
            <p:cNvSpPr txBox="1"/>
            <p:nvPr/>
          </p:nvSpPr>
          <p:spPr>
            <a:xfrm>
              <a:off x="1244087" y="2670169"/>
              <a:ext cx="307777" cy="123111"/>
            </a:xfrm>
            <a:prstGeom prst="rect">
              <a:avLst/>
            </a:prstGeom>
            <a:noFill/>
            <a:effectLst>
              <a:glow rad="228600">
                <a:schemeClr val="bg1"/>
              </a:glow>
            </a:effectLst>
          </p:spPr>
          <p:txBody>
            <a:bodyPr wrap="non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柏原市</a:t>
              </a:r>
              <a:endParaRPr lang="en-US" altLang="ja-JP" sz="8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3B70E5FA-CD0B-7425-AE65-DBC2F29A2B64}"/>
                </a:ext>
              </a:extLst>
            </p:cNvPr>
            <p:cNvSpPr txBox="1"/>
            <p:nvPr/>
          </p:nvSpPr>
          <p:spPr>
            <a:xfrm>
              <a:off x="1088149" y="2970588"/>
              <a:ext cx="410369" cy="123111"/>
            </a:xfrm>
            <a:prstGeom prst="rect">
              <a:avLst/>
            </a:prstGeom>
            <a:noFill/>
            <a:effectLst>
              <a:glow rad="228600">
                <a:schemeClr val="bg1"/>
              </a:glow>
            </a:effectLst>
          </p:spPr>
          <p:txBody>
            <a:bodyPr wrap="non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富田林市</a:t>
              </a:r>
              <a:endParaRPr lang="en-US" altLang="ja-JP" sz="8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4667516D-9602-5F79-4304-D087629FE4AB}"/>
                </a:ext>
              </a:extLst>
            </p:cNvPr>
            <p:cNvSpPr txBox="1"/>
            <p:nvPr/>
          </p:nvSpPr>
          <p:spPr>
            <a:xfrm>
              <a:off x="875767" y="3121851"/>
              <a:ext cx="410369" cy="123111"/>
            </a:xfrm>
            <a:prstGeom prst="rect">
              <a:avLst/>
            </a:prstGeom>
            <a:noFill/>
            <a:effectLst>
              <a:glow rad="228600">
                <a:schemeClr val="bg1"/>
              </a:glow>
            </a:effectLst>
          </p:spPr>
          <p:txBody>
            <a:bodyPr wrap="non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岸和田市</a:t>
              </a:r>
              <a:endParaRPr lang="en-US" altLang="ja-JP" sz="8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AE7B1E60-B967-27D7-4603-B803E9E4FAD5}"/>
                </a:ext>
              </a:extLst>
            </p:cNvPr>
            <p:cNvSpPr txBox="1"/>
            <p:nvPr/>
          </p:nvSpPr>
          <p:spPr>
            <a:xfrm>
              <a:off x="517312" y="2681758"/>
              <a:ext cx="323323" cy="123111"/>
            </a:xfrm>
            <a:prstGeom prst="rect">
              <a:avLst/>
            </a:prstGeom>
            <a:noFill/>
            <a:effectLst>
              <a:glow rad="228600">
                <a:schemeClr val="bg1"/>
              </a:glow>
            </a:effectLst>
          </p:spPr>
          <p:txBody>
            <a:bodyPr wrap="square" lIns="0" tIns="0" rIns="0" bIns="0" rtlCol="0">
              <a:spAutoFit/>
            </a:bodyPr>
            <a:lstStyle/>
            <a:p>
              <a:pPr algn="ctr"/>
              <a:r>
                <a:rPr lang="ja-JP" altLang="en-US" sz="800" dirty="0">
                  <a:latin typeface="メイリオ" panose="020B0604030504040204" pitchFamily="50" charset="-128"/>
                  <a:ea typeface="メイリオ" panose="020B0604030504040204" pitchFamily="50" charset="-128"/>
                </a:rPr>
                <a:t>高石市</a:t>
              </a:r>
              <a:endParaRPr lang="en-US" altLang="ja-JP" sz="800" dirty="0">
                <a:latin typeface="メイリオ" panose="020B0604030504040204" pitchFamily="50" charset="-128"/>
                <a:ea typeface="メイリオ" panose="020B0604030504040204" pitchFamily="50" charset="-128"/>
              </a:endParaRPr>
            </a:p>
          </p:txBody>
        </p:sp>
      </p:grpSp>
      <p:pic>
        <p:nvPicPr>
          <p:cNvPr id="4101" name="図 4100" descr="屋内, 立つ, グループ, 天井 が含まれている画像&#10;&#10;自動的に生成された説明">
            <a:extLst>
              <a:ext uri="{FF2B5EF4-FFF2-40B4-BE49-F238E27FC236}">
                <a16:creationId xmlns:a16="http://schemas.microsoft.com/office/drawing/2014/main" id="{76896A07-9671-BB24-36F5-1E640BCEBB0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262775" y="3473244"/>
            <a:ext cx="5089553" cy="2729513"/>
          </a:xfrm>
          <a:prstGeom prst="rect">
            <a:avLst/>
          </a:prstGeom>
        </p:spPr>
      </p:pic>
      <p:sp>
        <p:nvSpPr>
          <p:cNvPr id="22" name="テキスト ボックス 21">
            <a:extLst>
              <a:ext uri="{FF2B5EF4-FFF2-40B4-BE49-F238E27FC236}">
                <a16:creationId xmlns:a16="http://schemas.microsoft.com/office/drawing/2014/main" id="{2844B194-E74F-FCE1-20F0-0207CC3E20F7}"/>
              </a:ext>
            </a:extLst>
          </p:cNvPr>
          <p:cNvSpPr txBox="1"/>
          <p:nvPr/>
        </p:nvSpPr>
        <p:spPr>
          <a:xfrm>
            <a:off x="5450166" y="5935523"/>
            <a:ext cx="2839484" cy="184666"/>
          </a:xfrm>
          <a:prstGeom prst="rect">
            <a:avLst/>
          </a:prstGeom>
          <a:noFill/>
          <a:effectLst>
            <a:glow rad="228600">
              <a:schemeClr val="bg1"/>
            </a:glow>
          </a:effectLst>
        </p:spPr>
        <p:txBody>
          <a:bodyPr wrap="square" lIns="0" tIns="0" rIns="0" bIns="0" rtlCol="0">
            <a:spAutoFit/>
          </a:bodyPr>
          <a:lstStyle/>
          <a:p>
            <a:pPr algn="ctr"/>
            <a:r>
              <a:rPr lang="ja-JP" altLang="en-US" sz="1200" dirty="0">
                <a:effectLst>
                  <a:glow rad="228600">
                    <a:srgbClr val="FFFFFF"/>
                  </a:glow>
                </a:effectLst>
                <a:latin typeface="メイリオ" panose="020B0604030504040204" pitchFamily="50" charset="-128"/>
                <a:ea typeface="メイリオ" panose="020B0604030504040204" pitchFamily="50" charset="-128"/>
              </a:rPr>
              <a:t>テープカット</a:t>
            </a:r>
          </a:p>
        </p:txBody>
      </p:sp>
      <p:pic>
        <p:nvPicPr>
          <p:cNvPr id="48" name="図 47" descr="テーブル, 部屋, 立つ, キッチン が含まれている画像&#10;&#10;自動的に生成された説明">
            <a:extLst>
              <a:ext uri="{FF2B5EF4-FFF2-40B4-BE49-F238E27FC236}">
                <a16:creationId xmlns:a16="http://schemas.microsoft.com/office/drawing/2014/main" id="{F8026F2B-BA84-0FD6-FAB1-D4A3A40A9DA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40677" y="4458470"/>
            <a:ext cx="1578322" cy="1680156"/>
          </a:xfrm>
          <a:prstGeom prst="rect">
            <a:avLst/>
          </a:prstGeom>
        </p:spPr>
      </p:pic>
      <p:pic>
        <p:nvPicPr>
          <p:cNvPr id="4097" name="図 4096" descr="男, フロント, 立つ, 記号 が含まれている画像&#10;&#10;自動的に生成された説明">
            <a:extLst>
              <a:ext uri="{FF2B5EF4-FFF2-40B4-BE49-F238E27FC236}">
                <a16:creationId xmlns:a16="http://schemas.microsoft.com/office/drawing/2014/main" id="{D51CB4AB-0413-2E54-6FAC-C68566B8DAAD}"/>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356302" y="4458558"/>
            <a:ext cx="1631866" cy="1680156"/>
          </a:xfrm>
          <a:prstGeom prst="rect">
            <a:avLst/>
          </a:prstGeom>
        </p:spPr>
      </p:pic>
      <p:sp>
        <p:nvSpPr>
          <p:cNvPr id="26" name="テキスト ボックス 25">
            <a:extLst>
              <a:ext uri="{FF2B5EF4-FFF2-40B4-BE49-F238E27FC236}">
                <a16:creationId xmlns:a16="http://schemas.microsoft.com/office/drawing/2014/main" id="{D32193A1-C709-71DF-E1F9-A66D79E32E58}"/>
              </a:ext>
            </a:extLst>
          </p:cNvPr>
          <p:cNvSpPr txBox="1"/>
          <p:nvPr/>
        </p:nvSpPr>
        <p:spPr>
          <a:xfrm>
            <a:off x="2746245" y="5832280"/>
            <a:ext cx="851979" cy="292388"/>
          </a:xfrm>
          <a:prstGeom prst="rect">
            <a:avLst/>
          </a:prstGeom>
          <a:noFill/>
          <a:effectLst>
            <a:glow rad="228600">
              <a:schemeClr val="bg1"/>
            </a:glow>
          </a:effectLst>
        </p:spPr>
        <p:txBody>
          <a:bodyPr wrap="square" lIns="0" tIns="0" rIns="0" bIns="0" rtlCol="0">
            <a:spAutoFit/>
          </a:bodyPr>
          <a:lstStyle/>
          <a:p>
            <a:pPr algn="ctr"/>
            <a:r>
              <a:rPr lang="ja-JP" altLang="en-US" sz="1000" dirty="0">
                <a:effectLst>
                  <a:glow rad="228600">
                    <a:srgbClr val="FFFFFF"/>
                  </a:glow>
                </a:effectLst>
                <a:latin typeface="メイリオ" panose="020B0604030504040204" pitchFamily="50" charset="-128"/>
                <a:ea typeface="メイリオ" panose="020B0604030504040204" pitchFamily="50" charset="-128"/>
              </a:rPr>
              <a:t>吉村　洋文</a:t>
            </a:r>
            <a:endParaRPr lang="en-US" altLang="ja-JP" sz="1000" dirty="0">
              <a:effectLst>
                <a:glow rad="228600">
                  <a:srgbClr val="FFFFFF"/>
                </a:glow>
              </a:effectLst>
              <a:latin typeface="メイリオ" panose="020B0604030504040204" pitchFamily="50" charset="-128"/>
              <a:ea typeface="メイリオ" panose="020B0604030504040204" pitchFamily="50" charset="-128"/>
            </a:endParaRPr>
          </a:p>
          <a:p>
            <a:pPr algn="ctr"/>
            <a:r>
              <a:rPr lang="ja-JP" altLang="en-US" sz="900" dirty="0">
                <a:effectLst>
                  <a:glow rad="228600">
                    <a:srgbClr val="FFFFFF"/>
                  </a:glow>
                </a:effectLst>
                <a:latin typeface="メイリオ" panose="020B0604030504040204" pitchFamily="50" charset="-128"/>
                <a:ea typeface="メイリオ" panose="020B0604030504040204" pitchFamily="50" charset="-128"/>
              </a:rPr>
              <a:t>大阪府知事</a:t>
            </a:r>
            <a:endParaRPr lang="ja-JP" altLang="en-US" sz="1000" dirty="0">
              <a:effectLst>
                <a:glow rad="228600">
                  <a:srgbClr val="FFFFFF"/>
                </a:glow>
              </a:effectLst>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29F90423-CE1E-71E4-308A-F609ABFF6AB5}"/>
              </a:ext>
            </a:extLst>
          </p:cNvPr>
          <p:cNvSpPr txBox="1"/>
          <p:nvPr/>
        </p:nvSpPr>
        <p:spPr>
          <a:xfrm>
            <a:off x="971306" y="5827801"/>
            <a:ext cx="923331" cy="292388"/>
          </a:xfrm>
          <a:prstGeom prst="rect">
            <a:avLst/>
          </a:prstGeom>
          <a:noFill/>
          <a:effectLst>
            <a:glow rad="228600">
              <a:schemeClr val="bg1"/>
            </a:glow>
          </a:effectLst>
        </p:spPr>
        <p:txBody>
          <a:bodyPr wrap="none" lIns="0" tIns="0" rIns="0" bIns="0" rtlCol="0">
            <a:spAutoFit/>
          </a:bodyPr>
          <a:lstStyle/>
          <a:p>
            <a:pPr algn="ctr"/>
            <a:r>
              <a:rPr lang="ja-JP" altLang="en-US" sz="1000" dirty="0">
                <a:effectLst>
                  <a:glow rad="228600">
                    <a:srgbClr val="FFFFFF"/>
                  </a:glow>
                </a:effectLst>
                <a:latin typeface="メイリオ" panose="020B0604030504040204" pitchFamily="50" charset="-128"/>
                <a:ea typeface="メイリオ" panose="020B0604030504040204" pitchFamily="50" charset="-128"/>
              </a:rPr>
              <a:t>長谷川　朋弘</a:t>
            </a:r>
            <a:endParaRPr lang="en-US" altLang="ja-JP" sz="1000" dirty="0">
              <a:effectLst>
                <a:glow rad="228600">
                  <a:srgbClr val="FFFFFF"/>
                </a:glow>
              </a:effectLst>
              <a:latin typeface="メイリオ" panose="020B0604030504040204" pitchFamily="50" charset="-128"/>
              <a:ea typeface="メイリオ" panose="020B0604030504040204" pitchFamily="50" charset="-128"/>
            </a:endParaRPr>
          </a:p>
          <a:p>
            <a:pPr algn="ctr"/>
            <a:r>
              <a:rPr lang="ja-JP" altLang="en-US" sz="900" dirty="0">
                <a:effectLst>
                  <a:glow rad="228600">
                    <a:srgbClr val="FFFFFF"/>
                  </a:glow>
                </a:effectLst>
                <a:latin typeface="メイリオ" panose="020B0604030504040204" pitchFamily="50" charset="-128"/>
                <a:ea typeface="メイリオ" panose="020B0604030504040204" pitchFamily="50" charset="-128"/>
              </a:rPr>
              <a:t>近畿地方整備局長</a:t>
            </a:r>
          </a:p>
        </p:txBody>
      </p:sp>
      <p:sp>
        <p:nvSpPr>
          <p:cNvPr id="23" name="スライド番号プレースホルダー 3">
            <a:extLst>
              <a:ext uri="{FF2B5EF4-FFF2-40B4-BE49-F238E27FC236}">
                <a16:creationId xmlns:a16="http://schemas.microsoft.com/office/drawing/2014/main" id="{11FD70C5-B16F-E7E4-E20C-9379B6071B8A}"/>
              </a:ext>
            </a:extLst>
          </p:cNvPr>
          <p:cNvSpPr>
            <a:spLocks noGrp="1" noChangeArrowheads="1"/>
          </p:cNvSpPr>
          <p:nvPr>
            <p:ph type="sldNum" sz="quarter" idx="12"/>
          </p:nvPr>
        </p:nvSpPr>
        <p:spPr>
          <a:xfrm>
            <a:off x="7594600" y="6381750"/>
            <a:ext cx="2311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46" indent="-285749">
              <a:defRPr kumimoji="1">
                <a:solidFill>
                  <a:schemeClr val="tx1"/>
                </a:solidFill>
                <a:latin typeface="Arial" panose="020B0604020202020204" pitchFamily="34" charset="0"/>
                <a:ea typeface="ＭＳ Ｐゴシック" panose="020B0600070205080204" pitchFamily="50" charset="-128"/>
              </a:defRPr>
            </a:lvl2pPr>
            <a:lvl3pPr marL="1142993" indent="-228599">
              <a:defRPr kumimoji="1">
                <a:solidFill>
                  <a:schemeClr val="tx1"/>
                </a:solidFill>
                <a:latin typeface="Arial" panose="020B0604020202020204" pitchFamily="34" charset="0"/>
                <a:ea typeface="ＭＳ Ｐゴシック" panose="020B0600070205080204" pitchFamily="50" charset="-128"/>
              </a:defRPr>
            </a:lvl3pPr>
            <a:lvl4pPr marL="1600191" indent="-228599">
              <a:defRPr kumimoji="1">
                <a:solidFill>
                  <a:schemeClr val="tx1"/>
                </a:solidFill>
                <a:latin typeface="Arial" panose="020B0604020202020204" pitchFamily="34" charset="0"/>
                <a:ea typeface="ＭＳ Ｐゴシック" panose="020B0600070205080204" pitchFamily="50" charset="-128"/>
              </a:defRPr>
            </a:lvl4pPr>
            <a:lvl5pPr marL="2057388" indent="-228599">
              <a:defRPr kumimoji="1">
                <a:solidFill>
                  <a:schemeClr val="tx1"/>
                </a:solidFill>
                <a:latin typeface="Arial" panose="020B0604020202020204" pitchFamily="34" charset="0"/>
                <a:ea typeface="ＭＳ Ｐゴシック" panose="020B0600070205080204" pitchFamily="50" charset="-128"/>
              </a:defRPr>
            </a:lvl5pPr>
            <a:lvl6pPr marL="2514585"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83"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80"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77"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395" rtl="0" eaLnBrk="0" fontAlgn="base" latinLnBrk="0" hangingPunct="0">
              <a:lnSpc>
                <a:spcPct val="100000"/>
              </a:lnSpc>
              <a:spcBef>
                <a:spcPct val="0"/>
              </a:spcBef>
              <a:spcAft>
                <a:spcPct val="0"/>
              </a:spcAft>
              <a:buClrTx/>
              <a:buSzTx/>
              <a:buFontTx/>
              <a:buNone/>
              <a:tabLst/>
              <a:defRPr/>
            </a:pPr>
            <a:fld id="{C667C0EF-BDCD-446C-B80C-D9F1EFDEF7E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395" rtl="0" eaLnBrk="0" fontAlgn="base" latinLnBrk="0" hangingPunct="0">
                <a:lnSpc>
                  <a:spcPct val="100000"/>
                </a:lnSpc>
                <a:spcBef>
                  <a:spcPct val="0"/>
                </a:spcBef>
                <a:spcAft>
                  <a:spcPct val="0"/>
                </a:spcAft>
                <a:buClrTx/>
                <a:buSzTx/>
                <a:buFontTx/>
                <a:buNone/>
                <a:tabLst/>
                <a:defRPr/>
              </a:pPr>
              <a:t>9</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スライド番号プレースホルダー 3">
            <a:extLst>
              <a:ext uri="{FF2B5EF4-FFF2-40B4-BE49-F238E27FC236}">
                <a16:creationId xmlns:a16="http://schemas.microsoft.com/office/drawing/2014/main" id="{A73A81EA-300C-C69D-9246-550149493A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46" indent="-285749">
              <a:defRPr kumimoji="1">
                <a:solidFill>
                  <a:schemeClr val="tx1"/>
                </a:solidFill>
                <a:latin typeface="Arial" panose="020B0604020202020204" pitchFamily="34" charset="0"/>
                <a:ea typeface="ＭＳ Ｐゴシック" panose="020B0600070205080204" pitchFamily="50" charset="-128"/>
              </a:defRPr>
            </a:lvl2pPr>
            <a:lvl3pPr marL="1142993" indent="-228599">
              <a:defRPr kumimoji="1">
                <a:solidFill>
                  <a:schemeClr val="tx1"/>
                </a:solidFill>
                <a:latin typeface="Arial" panose="020B0604020202020204" pitchFamily="34" charset="0"/>
                <a:ea typeface="ＭＳ Ｐゴシック" panose="020B0600070205080204" pitchFamily="50" charset="-128"/>
              </a:defRPr>
            </a:lvl3pPr>
            <a:lvl4pPr marL="1600191" indent="-228599">
              <a:defRPr kumimoji="1">
                <a:solidFill>
                  <a:schemeClr val="tx1"/>
                </a:solidFill>
                <a:latin typeface="Arial" panose="020B0604020202020204" pitchFamily="34" charset="0"/>
                <a:ea typeface="ＭＳ Ｐゴシック" panose="020B0600070205080204" pitchFamily="50" charset="-128"/>
              </a:defRPr>
            </a:lvl4pPr>
            <a:lvl5pPr marL="2057388" indent="-228599">
              <a:defRPr kumimoji="1">
                <a:solidFill>
                  <a:schemeClr val="tx1"/>
                </a:solidFill>
                <a:latin typeface="Arial" panose="020B0604020202020204" pitchFamily="34" charset="0"/>
                <a:ea typeface="ＭＳ Ｐゴシック" panose="020B0600070205080204" pitchFamily="50" charset="-128"/>
              </a:defRPr>
            </a:lvl5pPr>
            <a:lvl6pPr marL="2514585"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783"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8980"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177" indent="-22859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395" rtl="0" eaLnBrk="0" fontAlgn="base" latinLnBrk="0" hangingPunct="0">
              <a:lnSpc>
                <a:spcPct val="100000"/>
              </a:lnSpc>
              <a:spcBef>
                <a:spcPct val="0"/>
              </a:spcBef>
              <a:spcAft>
                <a:spcPct val="0"/>
              </a:spcAft>
              <a:buClrTx/>
              <a:buSzTx/>
              <a:buFontTx/>
              <a:buNone/>
              <a:tabLst/>
              <a:defRPr/>
            </a:pPr>
            <a:fld id="{C667C0EF-BDCD-446C-B80C-D9F1EFDEF7EC}"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395" rtl="0" eaLnBrk="0" fontAlgn="base" latinLnBrk="0" hangingPunct="0">
                <a:lnSpc>
                  <a:spcPct val="100000"/>
                </a:lnSpc>
                <a:spcBef>
                  <a:spcPct val="0"/>
                </a:spcBef>
                <a:spcAft>
                  <a:spcPct val="0"/>
                </a:spcAft>
                <a:buClrTx/>
                <a:buSzTx/>
                <a:buFontTx/>
                <a:buNone/>
                <a:tabLst/>
                <a:defRPr/>
              </a:pPr>
              <a:t>10</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3426" name="タイトル 1">
            <a:extLst>
              <a:ext uri="{FF2B5EF4-FFF2-40B4-BE49-F238E27FC236}">
                <a16:creationId xmlns:a16="http://schemas.microsoft.com/office/drawing/2014/main" id="{8A71B099-C63C-02EF-C7AD-14D588717B9F}"/>
              </a:ext>
            </a:extLst>
          </p:cNvPr>
          <p:cNvSpPr>
            <a:spLocks noGrp="1" noChangeArrowheads="1"/>
          </p:cNvSpPr>
          <p:nvPr>
            <p:ph type="title" idx="4294967295"/>
          </p:nvPr>
        </p:nvSpPr>
        <p:spPr>
          <a:xfrm>
            <a:off x="0" y="0"/>
            <a:ext cx="7605713" cy="476250"/>
          </a:xfrm>
        </p:spPr>
        <p:txBody>
          <a:bodyPr/>
          <a:lstStyle/>
          <a:p>
            <a:r>
              <a:rPr lang="ja-JP" altLang="en-US" sz="2400" dirty="0"/>
              <a:t>官民連携の推進</a:t>
            </a:r>
          </a:p>
        </p:txBody>
      </p:sp>
      <p:graphicFrame>
        <p:nvGraphicFramePr>
          <p:cNvPr id="7" name="表 6">
            <a:extLst>
              <a:ext uri="{FF2B5EF4-FFF2-40B4-BE49-F238E27FC236}">
                <a16:creationId xmlns:a16="http://schemas.microsoft.com/office/drawing/2014/main" id="{455A475E-9834-1A33-EA54-00F1DDF59EA2}"/>
              </a:ext>
            </a:extLst>
          </p:cNvPr>
          <p:cNvGraphicFramePr>
            <a:graphicFrameLocks noGrp="1"/>
          </p:cNvGraphicFramePr>
          <p:nvPr/>
        </p:nvGraphicFramePr>
        <p:xfrm>
          <a:off x="279403" y="4676779"/>
          <a:ext cx="4378325" cy="1143957"/>
        </p:xfrm>
        <a:graphic>
          <a:graphicData uri="http://schemas.openxmlformats.org/drawingml/2006/table">
            <a:tbl>
              <a:tblPr>
                <a:tableStyleId>{5C22544A-7EE6-4342-B048-85BDC9FD1C3A}</a:tableStyleId>
              </a:tblPr>
              <a:tblGrid>
                <a:gridCol w="797957">
                  <a:extLst>
                    <a:ext uri="{9D8B030D-6E8A-4147-A177-3AD203B41FA5}">
                      <a16:colId xmlns:a16="http://schemas.microsoft.com/office/drawing/2014/main" val="20000"/>
                    </a:ext>
                  </a:extLst>
                </a:gridCol>
                <a:gridCol w="837702">
                  <a:extLst>
                    <a:ext uri="{9D8B030D-6E8A-4147-A177-3AD203B41FA5}">
                      <a16:colId xmlns:a16="http://schemas.microsoft.com/office/drawing/2014/main" val="20001"/>
                    </a:ext>
                  </a:extLst>
                </a:gridCol>
                <a:gridCol w="849502">
                  <a:extLst>
                    <a:ext uri="{9D8B030D-6E8A-4147-A177-3AD203B41FA5}">
                      <a16:colId xmlns:a16="http://schemas.microsoft.com/office/drawing/2014/main" val="20002"/>
                    </a:ext>
                  </a:extLst>
                </a:gridCol>
                <a:gridCol w="946582">
                  <a:extLst>
                    <a:ext uri="{9D8B030D-6E8A-4147-A177-3AD203B41FA5}">
                      <a16:colId xmlns:a16="http://schemas.microsoft.com/office/drawing/2014/main" val="20003"/>
                    </a:ext>
                  </a:extLst>
                </a:gridCol>
                <a:gridCol w="946582">
                  <a:extLst>
                    <a:ext uri="{9D8B030D-6E8A-4147-A177-3AD203B41FA5}">
                      <a16:colId xmlns:a16="http://schemas.microsoft.com/office/drawing/2014/main" val="20004"/>
                    </a:ext>
                  </a:extLst>
                </a:gridCol>
              </a:tblGrid>
              <a:tr h="335280">
                <a:tc>
                  <a:txBody>
                    <a:bodyPr/>
                    <a:lstStyle/>
                    <a:p>
                      <a:pPr algn="ctr"/>
                      <a:r>
                        <a:rPr kumimoji="1" lang="ja-JP" altLang="en-US" sz="800">
                          <a:solidFill>
                            <a:schemeClr val="tx1"/>
                          </a:solidFill>
                          <a:latin typeface="BIZ UDPゴシック" panose="020B0400000000000000" pitchFamily="50" charset="-128"/>
                          <a:ea typeface="BIZ UDPゴシック" panose="020B0400000000000000" pitchFamily="50" charset="-128"/>
                        </a:rPr>
                        <a:t>分野名</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800">
                          <a:solidFill>
                            <a:schemeClr val="tx1"/>
                          </a:solidFill>
                          <a:latin typeface="BIZ UDPゴシック" panose="020B0400000000000000" pitchFamily="50" charset="-128"/>
                          <a:ea typeface="BIZ UDPゴシック" panose="020B0400000000000000" pitchFamily="50" charset="-128"/>
                        </a:rPr>
                        <a:t>事業件数</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800">
                          <a:solidFill>
                            <a:schemeClr val="tx1"/>
                          </a:solidFill>
                          <a:latin typeface="BIZ UDPゴシック" panose="020B0400000000000000" pitchFamily="50" charset="-128"/>
                          <a:ea typeface="BIZ UDPゴシック" panose="020B0400000000000000" pitchFamily="50" charset="-128"/>
                        </a:rPr>
                        <a:t>10</a:t>
                      </a:r>
                      <a:r>
                        <a:rPr kumimoji="1" lang="ja-JP" altLang="en-US" sz="800">
                          <a:solidFill>
                            <a:schemeClr val="tx1"/>
                          </a:solidFill>
                          <a:latin typeface="BIZ UDPゴシック" panose="020B0400000000000000" pitchFamily="50" charset="-128"/>
                          <a:ea typeface="BIZ UDPゴシック" panose="020B0400000000000000" pitchFamily="50" charset="-128"/>
                        </a:rPr>
                        <a:t>年ターゲット</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700">
                          <a:solidFill>
                            <a:schemeClr val="tx1"/>
                          </a:solidFill>
                          <a:latin typeface="BIZ UDPゴシック" panose="020B0400000000000000" pitchFamily="50" charset="-128"/>
                          <a:ea typeface="BIZ UDPゴシック" panose="020B0400000000000000" pitchFamily="50" charset="-128"/>
                        </a:rPr>
                        <a:t>※1</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800">
                          <a:solidFill>
                            <a:schemeClr val="tx1"/>
                          </a:solidFill>
                          <a:latin typeface="BIZ UDPゴシック" panose="020B0400000000000000" pitchFamily="50" charset="-128"/>
                          <a:ea typeface="BIZ UDPゴシック" panose="020B0400000000000000" pitchFamily="50" charset="-128"/>
                        </a:rPr>
                        <a:t>R5</a:t>
                      </a:r>
                      <a:r>
                        <a:rPr kumimoji="1" lang="ja-JP" altLang="en-US" sz="800">
                          <a:solidFill>
                            <a:schemeClr val="tx1"/>
                          </a:solidFill>
                          <a:latin typeface="BIZ UDPゴシック" panose="020B0400000000000000" pitchFamily="50" charset="-128"/>
                          <a:ea typeface="BIZ UDPゴシック" panose="020B0400000000000000" pitchFamily="50" charset="-128"/>
                        </a:rPr>
                        <a:t>年度</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a:solidFill>
                            <a:schemeClr val="tx1"/>
                          </a:solidFill>
                          <a:latin typeface="BIZ UDPゴシック" panose="020B0400000000000000" pitchFamily="50" charset="-128"/>
                          <a:ea typeface="BIZ UDPゴシック" panose="020B0400000000000000" pitchFamily="50" charset="-128"/>
                        </a:rPr>
                        <a:t>具体化件数</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800">
                          <a:solidFill>
                            <a:schemeClr val="tx1"/>
                          </a:solidFill>
                          <a:latin typeface="BIZ UDPゴシック" panose="020B0400000000000000" pitchFamily="50" charset="-128"/>
                          <a:ea typeface="BIZ UDPゴシック" panose="020B0400000000000000" pitchFamily="50" charset="-128"/>
                        </a:rPr>
                        <a:t>R6</a:t>
                      </a:r>
                      <a:r>
                        <a:rPr kumimoji="1" lang="ja-JP" altLang="en-US" sz="800">
                          <a:solidFill>
                            <a:schemeClr val="tx1"/>
                          </a:solidFill>
                          <a:latin typeface="BIZ UDPゴシック" panose="020B0400000000000000" pitchFamily="50" charset="-128"/>
                          <a:ea typeface="BIZ UDPゴシック" panose="020B0400000000000000" pitchFamily="50" charset="-128"/>
                        </a:rPr>
                        <a:t>年度具体化</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a:solidFill>
                            <a:schemeClr val="tx1"/>
                          </a:solidFill>
                          <a:latin typeface="BIZ UDPゴシック" panose="020B0400000000000000" pitchFamily="50" charset="-128"/>
                          <a:ea typeface="BIZ UDPゴシック" panose="020B0400000000000000" pitchFamily="50" charset="-128"/>
                        </a:rPr>
                        <a:t>件数（累積）</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700">
                          <a:solidFill>
                            <a:schemeClr val="tx1"/>
                          </a:solidFill>
                          <a:latin typeface="BIZ UDPゴシック" panose="020B0400000000000000" pitchFamily="50" charset="-128"/>
                          <a:ea typeface="BIZ UDPゴシック" panose="020B0400000000000000" pitchFamily="50" charset="-128"/>
                        </a:rPr>
                        <a:t>※2</a:t>
                      </a:r>
                      <a:endParaRPr kumimoji="1" lang="ja-JP" altLang="en-US" sz="700">
                        <a:solidFill>
                          <a:schemeClr val="tx1"/>
                        </a:solidFill>
                        <a:latin typeface="BIZ UDPゴシック" panose="020B0400000000000000" pitchFamily="50" charset="-128"/>
                        <a:ea typeface="BIZ UDPゴシック" panose="020B04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800">
                          <a:solidFill>
                            <a:schemeClr val="tx1"/>
                          </a:solidFill>
                          <a:latin typeface="BIZ UDPゴシック" panose="020B0400000000000000" pitchFamily="50" charset="-128"/>
                          <a:ea typeface="BIZ UDPゴシック" panose="020B0400000000000000" pitchFamily="50" charset="-128"/>
                        </a:rPr>
                        <a:t>早期に具体化が見込まれる件数（累積）</a:t>
                      </a: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700">
                          <a:solidFill>
                            <a:schemeClr val="tx1"/>
                          </a:solidFill>
                          <a:latin typeface="BIZ UDPゴシック" panose="020B0400000000000000" pitchFamily="50" charset="-128"/>
                          <a:ea typeface="BIZ UDPゴシック" panose="020B0400000000000000" pitchFamily="50" charset="-128"/>
                        </a:rPr>
                        <a:t>※2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64479">
                <a:tc>
                  <a:txBody>
                    <a:bodyPr/>
                    <a:lstStyle/>
                    <a:p>
                      <a:pPr algn="ctr"/>
                      <a:r>
                        <a:rPr kumimoji="1" lang="ja-JP" altLang="en-US" sz="1000">
                          <a:solidFill>
                            <a:schemeClr val="tx1"/>
                          </a:solidFill>
                          <a:latin typeface="BIZ UDPゴシック" panose="020B0400000000000000" pitchFamily="50" charset="-128"/>
                          <a:ea typeface="BIZ UDPゴシック" panose="020B0400000000000000" pitchFamily="50" charset="-128"/>
                        </a:rPr>
                        <a:t>水道</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100</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5</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6</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000">
                          <a:solidFill>
                            <a:schemeClr val="tx1"/>
                          </a:solidFill>
                          <a:latin typeface="BIZ UDPゴシック" panose="020B0400000000000000" pitchFamily="50" charset="-128"/>
                          <a:ea typeface="BIZ UDPゴシック" panose="020B0400000000000000" pitchFamily="50" charset="-128"/>
                        </a:rPr>
                        <a:t>約</a:t>
                      </a:r>
                      <a:r>
                        <a:rPr kumimoji="1" lang="en-US" altLang="ja-JP" sz="1000">
                          <a:solidFill>
                            <a:schemeClr val="tx1"/>
                          </a:solidFill>
                          <a:latin typeface="BIZ UDPゴシック" panose="020B0400000000000000" pitchFamily="50" charset="-128"/>
                          <a:ea typeface="BIZ UDPゴシック" panose="020B0400000000000000" pitchFamily="50" charset="-128"/>
                        </a:rPr>
                        <a:t>25</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4479">
                <a:tc>
                  <a:txBody>
                    <a:bodyPr/>
                    <a:lstStyle/>
                    <a:p>
                      <a:pPr algn="ctr"/>
                      <a:r>
                        <a:rPr kumimoji="1" lang="ja-JP" altLang="en-US" sz="1000">
                          <a:solidFill>
                            <a:schemeClr val="tx1"/>
                          </a:solidFill>
                          <a:latin typeface="BIZ UDPゴシック" panose="020B0400000000000000" pitchFamily="50" charset="-128"/>
                          <a:ea typeface="BIZ UDPゴシック" panose="020B0400000000000000" pitchFamily="50" charset="-128"/>
                        </a:rPr>
                        <a:t>下水道</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100</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3</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10</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000">
                          <a:solidFill>
                            <a:schemeClr val="tx1"/>
                          </a:solidFill>
                          <a:latin typeface="BIZ UDPゴシック" panose="020B0400000000000000" pitchFamily="50" charset="-128"/>
                          <a:ea typeface="BIZ UDPゴシック" panose="020B0400000000000000" pitchFamily="50" charset="-128"/>
                        </a:rPr>
                        <a:t>約</a:t>
                      </a:r>
                      <a:r>
                        <a:rPr kumimoji="1" lang="en-US" altLang="ja-JP" sz="1000">
                          <a:solidFill>
                            <a:schemeClr val="tx1"/>
                          </a:solidFill>
                          <a:latin typeface="BIZ UDPゴシック" panose="020B0400000000000000" pitchFamily="50" charset="-128"/>
                          <a:ea typeface="BIZ UDPゴシック" panose="020B0400000000000000" pitchFamily="50" charset="-128"/>
                        </a:rPr>
                        <a:t>40</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4479">
                <a:tc>
                  <a:txBody>
                    <a:bodyPr/>
                    <a:lstStyle/>
                    <a:p>
                      <a:pPr algn="ctr"/>
                      <a:r>
                        <a:rPr kumimoji="1" lang="ja-JP" altLang="en-US" sz="1000">
                          <a:solidFill>
                            <a:schemeClr val="tx1"/>
                          </a:solidFill>
                          <a:latin typeface="BIZ UDPゴシック" panose="020B0400000000000000" pitchFamily="50" charset="-128"/>
                          <a:ea typeface="BIZ UDPゴシック" panose="020B0400000000000000" pitchFamily="50" charset="-128"/>
                        </a:rPr>
                        <a:t>工業用水道</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25</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3</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1000">
                          <a:solidFill>
                            <a:schemeClr val="tx1"/>
                          </a:solidFill>
                          <a:latin typeface="BIZ UDPゴシック" panose="020B0400000000000000" pitchFamily="50" charset="-128"/>
                          <a:ea typeface="BIZ UDPゴシック" panose="020B0400000000000000" pitchFamily="50" charset="-128"/>
                        </a:rPr>
                        <a:t>8</a:t>
                      </a:r>
                      <a:r>
                        <a:rPr kumimoji="1" lang="ja-JP" altLang="en-US" sz="100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約</a:t>
                      </a:r>
                      <a:r>
                        <a:rPr kumimoji="1" lang="en-US" altLang="ja-JP" sz="1000" dirty="0">
                          <a:solidFill>
                            <a:schemeClr val="tx1"/>
                          </a:solidFill>
                          <a:latin typeface="BIZ UDPゴシック" panose="020B0400000000000000" pitchFamily="50" charset="-128"/>
                          <a:ea typeface="BIZ UDPゴシック" panose="020B0400000000000000" pitchFamily="50" charset="-128"/>
                        </a:rPr>
                        <a:t>10</a:t>
                      </a:r>
                      <a:r>
                        <a:rPr kumimoji="1" lang="ja-JP" altLang="en-US" sz="1000" dirty="0">
                          <a:solidFill>
                            <a:schemeClr val="tx1"/>
                          </a:solidFill>
                          <a:latin typeface="BIZ UDPゴシック" panose="020B0400000000000000" pitchFamily="50" charset="-128"/>
                          <a:ea typeface="BIZ UDPゴシック" panose="020B0400000000000000" pitchFamily="50" charset="-128"/>
                        </a:rPr>
                        <a:t>件</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3462" name="テキスト ボックス 20">
            <a:extLst>
              <a:ext uri="{FF2B5EF4-FFF2-40B4-BE49-F238E27FC236}">
                <a16:creationId xmlns:a16="http://schemas.microsoft.com/office/drawing/2014/main" id="{7C6C7751-F3E9-D042-5A97-2A7C3D1384DE}"/>
              </a:ext>
            </a:extLst>
          </p:cNvPr>
          <p:cNvSpPr txBox="1">
            <a:spLocks noChangeArrowheads="1"/>
          </p:cNvSpPr>
          <p:nvPr/>
        </p:nvSpPr>
        <p:spPr bwMode="auto">
          <a:xfrm>
            <a:off x="254003" y="5853114"/>
            <a:ext cx="4481513"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197"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　</a:t>
            </a:r>
            <a:r>
              <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※1</a:t>
            </a: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 </a:t>
            </a:r>
            <a:r>
              <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PPP/PFI</a:t>
            </a: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推進アクションプラン（令和</a:t>
            </a:r>
            <a:r>
              <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5</a:t>
            </a: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年改定版）で</a:t>
            </a:r>
            <a:endPar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endParaRPr>
          </a:p>
          <a:p>
            <a:pPr marL="0" marR="0" lvl="0" indent="0" algn="l" defTabSz="457197"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　　　令和</a:t>
            </a:r>
            <a:r>
              <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13</a:t>
            </a: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年度までに狙うこととされている件数</a:t>
            </a:r>
            <a:endPar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endParaRPr>
          </a:p>
          <a:p>
            <a:pPr marL="0" marR="0" lvl="0" indent="0" algn="l" defTabSz="457197" rtl="0" eaLnBrk="1" fontAlgn="base" latinLnBrk="0" hangingPunct="1">
              <a:lnSpc>
                <a:spcPct val="100000"/>
              </a:lnSpc>
              <a:spcBef>
                <a:spcPct val="0"/>
              </a:spcBef>
              <a:spcAft>
                <a:spcPct val="0"/>
              </a:spcAft>
              <a:buClrTx/>
              <a:buSzTx/>
              <a:buFontTx/>
              <a:buNone/>
              <a:tabLst/>
              <a:defRPr/>
            </a:pP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　</a:t>
            </a:r>
            <a:r>
              <a:rPr kumimoji="1" lang="en-US" altLang="ja-JP"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※2</a:t>
            </a:r>
            <a:r>
              <a:rPr kumimoji="1"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rPr>
              <a:t> 件数は、今後の状況に応じて変更がありうる</a:t>
            </a:r>
            <a:endParaRPr kumimoji="0" lang="ja-JP" altLang="en-US" sz="1200" i="0" u="none" strike="noStrike" kern="1200" cap="none" spc="0" normalizeH="0" baseline="0" noProof="0">
              <a:ln>
                <a:noFill/>
              </a:ln>
              <a:solidFill>
                <a:srgbClr val="000000"/>
              </a:solidFill>
              <a:effectLst/>
              <a:uLnTx/>
              <a:uFillTx/>
              <a:latin typeface="Meiryo UI" panose="020B0604030504040204"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0743BD03-B38C-D542-A4CD-FD1C0A1DA592}"/>
              </a:ext>
            </a:extLst>
          </p:cNvPr>
          <p:cNvSpPr/>
          <p:nvPr/>
        </p:nvSpPr>
        <p:spPr>
          <a:xfrm>
            <a:off x="211871" y="1765300"/>
            <a:ext cx="4081462" cy="185738"/>
          </a:xfrm>
          <a:prstGeom prst="rect">
            <a:avLst/>
          </a:prstGeom>
          <a:solidFill>
            <a:srgbClr val="FFFFFF"/>
          </a:solidFill>
        </p:spPr>
        <p:txBody>
          <a:bodyPr lIns="0" tIns="0" rIns="0" bIns="0">
            <a:noAutofit/>
          </a:bodyPr>
          <a:lstStyle/>
          <a:p>
            <a:pPr marL="285749" marR="0" lvl="0" indent="-285749" algn="l" defTabSz="457197"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0" lang="en-US" sz="1400" b="1" i="0" u="none" strike="noStrike" kern="1200" cap="none" spc="0" normalizeH="0" baseline="0" noProof="0" err="1">
                <a:ln>
                  <a:noFill/>
                </a:ln>
                <a:solidFill>
                  <a:prstClr val="black"/>
                </a:solidFill>
                <a:effectLst/>
                <a:uLnTx/>
                <a:uFillTx/>
                <a:latin typeface="Meiryo UI"/>
                <a:ea typeface="Meiryo UI"/>
                <a:cs typeface="+mn-cs"/>
              </a:rPr>
              <a:t>ウォーター</a:t>
            </a:r>
            <a:r>
              <a:rPr kumimoji="0" lang="en-US" sz="1400" b="1" i="0" u="none" strike="noStrike" kern="1200" cap="none" spc="0" normalizeH="0" baseline="0" noProof="0" err="1">
                <a:ln>
                  <a:noFill/>
                </a:ln>
                <a:solidFill>
                  <a:prstClr val="black"/>
                </a:solidFill>
                <a:effectLst/>
                <a:uLnTx/>
                <a:uFillTx/>
                <a:latin typeface="Meiryo UI"/>
                <a:ea typeface="ＭＳ Ｐゴシック" panose="020B0600070205080204" pitchFamily="50" charset="-128"/>
                <a:cs typeface="+mn-cs"/>
              </a:rPr>
              <a:t>PPPの</a:t>
            </a:r>
            <a:r>
              <a:rPr kumimoji="0" lang="ja-JP" altLang="en-US" sz="1400" b="1" i="0" u="none" strike="noStrike" kern="1200" cap="none" spc="0" normalizeH="0" baseline="0" noProof="0">
                <a:ln>
                  <a:noFill/>
                </a:ln>
                <a:solidFill>
                  <a:prstClr val="black"/>
                </a:solidFill>
                <a:effectLst/>
                <a:uLnTx/>
                <a:uFillTx/>
                <a:latin typeface="Meiryo UI"/>
                <a:ea typeface="ＭＳ Ｐゴシック" panose="020B0600070205080204" pitchFamily="50" charset="-128"/>
                <a:cs typeface="+mn-cs"/>
              </a:rPr>
              <a:t>概要</a:t>
            </a:r>
            <a:endParaRPr kumimoji="0" lang="en-US" sz="1400" b="1" i="0" u="none" strike="noStrike" kern="1200" cap="none" spc="0" normalizeH="0" baseline="0" noProof="0">
              <a:ln>
                <a:noFill/>
              </a:ln>
              <a:solidFill>
                <a:prstClr val="black"/>
              </a:solidFill>
              <a:effectLst/>
              <a:uLnTx/>
              <a:uFillTx/>
              <a:latin typeface="Meiryo UI"/>
              <a:ea typeface="ＭＳ Ｐゴシック" panose="020B0600070205080204" pitchFamily="50" charset="-128"/>
              <a:cs typeface="+mn-cs"/>
            </a:endParaRPr>
          </a:p>
        </p:txBody>
      </p:sp>
      <p:sp>
        <p:nvSpPr>
          <p:cNvPr id="103464" name="正方形/長方形 2">
            <a:extLst>
              <a:ext uri="{FF2B5EF4-FFF2-40B4-BE49-F238E27FC236}">
                <a16:creationId xmlns:a16="http://schemas.microsoft.com/office/drawing/2014/main" id="{FDD5AFD4-7BC5-DE3B-4AAF-B7E6551D131C}"/>
              </a:ext>
            </a:extLst>
          </p:cNvPr>
          <p:cNvSpPr>
            <a:spLocks noChangeArrowheads="1"/>
          </p:cNvSpPr>
          <p:nvPr/>
        </p:nvSpPr>
        <p:spPr bwMode="auto">
          <a:xfrm>
            <a:off x="211871" y="4127500"/>
            <a:ext cx="4229100" cy="412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57197" rtl="0" eaLnBrk="1" fontAlgn="base" latinLnBrk="0" hangingPunct="1">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PPP/PFI</a:t>
            </a: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推進アクションプラン（令和</a:t>
            </a:r>
            <a:r>
              <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年改定版）</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197"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におけるウォーター</a:t>
            </a:r>
            <a:r>
              <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PPP</a:t>
            </a: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の目標</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80ADE49B-3B0F-7A51-4F12-F2C08367ED4B}"/>
              </a:ext>
            </a:extLst>
          </p:cNvPr>
          <p:cNvSpPr/>
          <p:nvPr/>
        </p:nvSpPr>
        <p:spPr>
          <a:xfrm>
            <a:off x="1906591" y="4649792"/>
            <a:ext cx="2751137" cy="11842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45719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A79A756F-34EA-B945-C86E-FFBBBF091E6B}"/>
              </a:ext>
            </a:extLst>
          </p:cNvPr>
          <p:cNvSpPr/>
          <p:nvPr/>
        </p:nvSpPr>
        <p:spPr>
          <a:xfrm>
            <a:off x="4718054" y="2928598"/>
            <a:ext cx="1871663" cy="574675"/>
          </a:xfrm>
          <a:prstGeom prst="rect">
            <a:avLst/>
          </a:prstGeom>
          <a:solidFill>
            <a:sysClr val="window" lastClr="FFFFFF"/>
          </a:solidFill>
          <a:ln w="3175">
            <a:noFill/>
          </a:ln>
        </p:spPr>
        <p:txBody>
          <a:bodyPr lIns="0" tIns="0" rIns="0" bIns="0">
            <a:normAutofit fontScale="97500"/>
          </a:bodyPr>
          <a:lstStyle/>
          <a:p>
            <a:pPr marL="0" marR="0" lvl="0" indent="0" algn="ctr" defTabSz="914395" rtl="0" eaLnBrk="1" fontAlgn="auto" latinLnBrk="0" hangingPunct="1">
              <a:lnSpc>
                <a:spcPts val="1704"/>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103467" name="グループ化 16">
            <a:extLst>
              <a:ext uri="{FF2B5EF4-FFF2-40B4-BE49-F238E27FC236}">
                <a16:creationId xmlns:a16="http://schemas.microsoft.com/office/drawing/2014/main" id="{0599FF7C-7FD3-DFB7-ED12-41F11C23E39C}"/>
              </a:ext>
            </a:extLst>
          </p:cNvPr>
          <p:cNvGrpSpPr>
            <a:grpSpLocks/>
          </p:cNvGrpSpPr>
          <p:nvPr/>
        </p:nvGrpSpPr>
        <p:grpSpPr bwMode="auto">
          <a:xfrm>
            <a:off x="265116" y="2025650"/>
            <a:ext cx="4427537" cy="1792288"/>
            <a:chOff x="44181" y="2490469"/>
            <a:chExt cx="4428000" cy="1793187"/>
          </a:xfrm>
        </p:grpSpPr>
        <p:pic>
          <p:nvPicPr>
            <p:cNvPr id="103472" name="図 12">
              <a:extLst>
                <a:ext uri="{FF2B5EF4-FFF2-40B4-BE49-F238E27FC236}">
                  <a16:creationId xmlns:a16="http://schemas.microsoft.com/office/drawing/2014/main" id="{95FD72E8-CFEB-E242-6125-6ED0501DE0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1" y="2490469"/>
              <a:ext cx="4428000" cy="179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B3418801-BDA2-C91E-9524-F1147BFDF55D}"/>
                </a:ext>
              </a:extLst>
            </p:cNvPr>
            <p:cNvSpPr/>
            <p:nvPr/>
          </p:nvSpPr>
          <p:spPr>
            <a:xfrm>
              <a:off x="2566982" y="2901838"/>
              <a:ext cx="82559" cy="6829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45719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16" name="正方形/長方形 15">
              <a:extLst>
                <a:ext uri="{FF2B5EF4-FFF2-40B4-BE49-F238E27FC236}">
                  <a16:creationId xmlns:a16="http://schemas.microsoft.com/office/drawing/2014/main" id="{CCB1D3D0-C8C4-9CC9-9923-968395532AFA}"/>
                </a:ext>
              </a:extLst>
            </p:cNvPr>
            <p:cNvSpPr/>
            <p:nvPr/>
          </p:nvSpPr>
          <p:spPr>
            <a:xfrm>
              <a:off x="2379637" y="3046373"/>
              <a:ext cx="82559" cy="682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457197"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grpSp>
      <p:sp>
        <p:nvSpPr>
          <p:cNvPr id="17" name="テキスト ボックス 1684">
            <a:extLst>
              <a:ext uri="{FF2B5EF4-FFF2-40B4-BE49-F238E27FC236}">
                <a16:creationId xmlns:a16="http://schemas.microsoft.com/office/drawing/2014/main" id="{0FAFFE78-CB43-F016-1EEB-5A89BA4D8641}"/>
              </a:ext>
            </a:extLst>
          </p:cNvPr>
          <p:cNvSpPr txBox="1">
            <a:spLocks noChangeArrowheads="1"/>
          </p:cNvSpPr>
          <p:nvPr/>
        </p:nvSpPr>
        <p:spPr>
          <a:xfrm>
            <a:off x="4865689" y="1676859"/>
            <a:ext cx="4751387" cy="296061"/>
          </a:xfrm>
          <a:prstGeom prst="rect">
            <a:avLst/>
          </a:prstGeom>
          <a:solidFill>
            <a:schemeClr val="accent6">
              <a:alpha val="75000"/>
            </a:schemeClr>
          </a:solidFill>
          <a:ln w="3175">
            <a:solidFill>
              <a:schemeClr val="accent6">
                <a:alpha val="75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136800" tIns="0" rIns="0" bIns="0" anchor="ctr"/>
          <a:lstStyle/>
          <a:p>
            <a:pPr marL="0" marR="0" lvl="0" indent="0" algn="ctr" defTabSz="91439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ＭＳ Ｐゴシック"/>
                <a:ea typeface="ＭＳ Ｐゴシック"/>
                <a:cs typeface="+mn-cs"/>
              </a:rPr>
              <a:t>上下水道一体のウォーター</a:t>
            </a:r>
            <a:r>
              <a:rPr kumimoji="1" lang="en-US" altLang="ja-JP" sz="1400" b="1" i="0" u="none" strike="noStrike" kern="1200" cap="none" spc="0" normalizeH="0" baseline="0" noProof="0">
                <a:ln>
                  <a:noFill/>
                </a:ln>
                <a:solidFill>
                  <a:srgbClr val="FFFFFF"/>
                </a:solidFill>
                <a:effectLst/>
                <a:uLnTx/>
                <a:uFillTx/>
                <a:latin typeface="ＭＳ Ｐゴシック"/>
                <a:ea typeface="ＭＳ Ｐゴシック"/>
                <a:cs typeface="+mn-cs"/>
              </a:rPr>
              <a:t>PPP</a:t>
            </a:r>
            <a:r>
              <a:rPr kumimoji="1" lang="ja-JP" altLang="en-US" sz="1400" b="1" i="0" u="none" strike="noStrike" kern="1200" cap="none" spc="0" normalizeH="0" baseline="0" noProof="0">
                <a:ln>
                  <a:noFill/>
                </a:ln>
                <a:solidFill>
                  <a:srgbClr val="FFFFFF"/>
                </a:solidFill>
                <a:effectLst/>
                <a:uLnTx/>
                <a:uFillTx/>
                <a:latin typeface="ＭＳ Ｐゴシック"/>
                <a:ea typeface="ＭＳ Ｐゴシック"/>
                <a:cs typeface="+mn-cs"/>
              </a:rPr>
              <a:t>推進に向けた取組</a:t>
            </a:r>
          </a:p>
        </p:txBody>
      </p:sp>
      <p:sp>
        <p:nvSpPr>
          <p:cNvPr id="18" name="正方形/長方形 1685">
            <a:extLst>
              <a:ext uri="{FF2B5EF4-FFF2-40B4-BE49-F238E27FC236}">
                <a16:creationId xmlns:a16="http://schemas.microsoft.com/office/drawing/2014/main" id="{00E0188E-0DA1-D04F-4A4A-6F0C41EB7869}"/>
              </a:ext>
            </a:extLst>
          </p:cNvPr>
          <p:cNvSpPr/>
          <p:nvPr/>
        </p:nvSpPr>
        <p:spPr>
          <a:xfrm>
            <a:off x="4829175" y="1972920"/>
            <a:ext cx="4787900" cy="4398962"/>
          </a:xfrm>
          <a:prstGeom prst="rect">
            <a:avLst/>
          </a:prstGeom>
          <a:noFill/>
          <a:ln w="3175">
            <a:noFill/>
          </a:ln>
        </p:spPr>
        <p:style>
          <a:lnRef idx="2">
            <a:schemeClr val="accent2"/>
          </a:lnRef>
          <a:fillRef idx="1">
            <a:schemeClr val="lt1"/>
          </a:fillRef>
          <a:effectRef idx="0">
            <a:schemeClr val="accent2"/>
          </a:effectRef>
          <a:fontRef idx="minor">
            <a:schemeClr val="dk1"/>
          </a:fontRef>
        </p:style>
        <p:txBody>
          <a:bodyPr lIns="68400" tIns="28800" rIns="28800" bIns="28800"/>
          <a:lstStyle/>
          <a:p>
            <a:pPr marL="285749" marR="0" lvl="0" indent="-285749" algn="l" defTabSz="914390" rtl="0" eaLnBrk="1" fontAlgn="base" latinLnBrk="0" hangingPunct="1">
              <a:lnSpc>
                <a:spcPct val="100000"/>
              </a:lnSpc>
              <a:spcBef>
                <a:spcPts val="600"/>
              </a:spcBef>
              <a:spcAft>
                <a:spcPct val="0"/>
              </a:spcAft>
              <a:buClr>
                <a:srgbClr val="2D2D8A"/>
              </a:buClr>
              <a:buSzTx/>
              <a:buFont typeface="Wingdings" panose="05000000000000000000" pitchFamily="2" charset="2"/>
              <a:buChar char="l"/>
              <a:tabLst/>
              <a:defRPr/>
            </a:pPr>
            <a:r>
              <a:rPr kumimoji="1" lang="ja-JP" altLang="en-US"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ガイドライン等の整備</a:t>
            </a:r>
            <a:endParaRPr kumimoji="1" lang="en-US" altLang="ja-JP" sz="14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88900" algn="l" defTabSz="914390" rtl="0" eaLnBrk="1" fontAlgn="base" latinLnBrk="0" hangingPunct="1">
              <a:lnSpc>
                <a:spcPct val="100000"/>
              </a:lnSpc>
              <a:spcBef>
                <a:spcPts val="300"/>
              </a:spcBef>
              <a:spcAft>
                <a:spcPct val="0"/>
              </a:spcAft>
              <a:buClr>
                <a:srgbClr val="2D2D8A"/>
              </a:buClr>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「水道事業における官民連携に関する手引き」（</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R6.3</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改訂）、「下水道分野におけるウォーター</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PPP</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ガイドライン第</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版」（</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R6.3</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策定）に、今後、上下水道一体ならではの効果・メリット、導入検討上のポイント・留意点、契約書等のひな形等を追記予定</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49" marR="0" lvl="0" indent="-285749" algn="l" defTabSz="914390" rtl="0" eaLnBrk="0" fontAlgn="base" latinLnBrk="0" hangingPunct="0">
              <a:lnSpc>
                <a:spcPct val="100000"/>
              </a:lnSpc>
              <a:spcBef>
                <a:spcPts val="600"/>
              </a:spcBef>
              <a:spcAft>
                <a:spcPct val="0"/>
              </a:spcAft>
              <a:buClr>
                <a:srgbClr val="2D2D8A"/>
              </a:buClr>
              <a:buSzTx/>
              <a:buFont typeface="Wingdings" panose="05000000000000000000" pitchFamily="2" charset="2"/>
              <a:buChar char="l"/>
              <a:tabLst/>
              <a:defRPr/>
            </a:pPr>
            <a:r>
              <a:rPr kumimoji="1" lang="ja-JP" altLang="en-US"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官民連携推進協議会と</a:t>
            </a:r>
            <a:r>
              <a:rPr kumimoji="1" lang="en-US" altLang="ja-JP"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PPP/PFI</a:t>
            </a:r>
            <a:r>
              <a:rPr kumimoji="1" lang="ja-JP" altLang="en-US"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検討会の合同開催</a:t>
            </a:r>
          </a:p>
          <a:p>
            <a:pPr marL="136799" marR="0" lvl="0" indent="-88900" algn="l" defTabSz="914390" rtl="0" eaLnBrk="0" fontAlgn="base" latinLnBrk="0" hangingPunct="0">
              <a:lnSpc>
                <a:spcPct val="100000"/>
              </a:lnSpc>
              <a:spcBef>
                <a:spcPts val="300"/>
              </a:spcBef>
              <a:spcAft>
                <a:spcPct val="0"/>
              </a:spcAft>
              <a:buClr>
                <a:srgbClr val="2D2D8A"/>
              </a:buClr>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これまで別個開催していた協議会（水道）と検討会（下水道）を初めて合同開催し、水道と下水道、官と民が一堂に会する「場」を創出することで、上下水道一体のウォーター</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PPP</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推進の機運を醸成</a:t>
            </a:r>
          </a:p>
          <a:p>
            <a:pPr marL="285749" marR="0" lvl="0" indent="-285749" algn="l" defTabSz="914390" rtl="0" eaLnBrk="1" fontAlgn="base" latinLnBrk="0" hangingPunct="1">
              <a:lnSpc>
                <a:spcPct val="100000"/>
              </a:lnSpc>
              <a:spcBef>
                <a:spcPts val="600"/>
              </a:spcBef>
              <a:spcAft>
                <a:spcPct val="0"/>
              </a:spcAft>
              <a:buClr>
                <a:srgbClr val="2D2D8A"/>
              </a:buClr>
              <a:buSzTx/>
              <a:buFont typeface="Wingdings" panose="05000000000000000000" pitchFamily="2" charset="2"/>
              <a:buChar char="l"/>
              <a:tabLst/>
              <a:defRPr/>
            </a:pPr>
            <a:r>
              <a:rPr kumimoji="1" lang="ja-JP" altLang="en-US"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ウォーター</a:t>
            </a:r>
            <a:r>
              <a:rPr kumimoji="1" lang="en-US" altLang="ja-JP"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PPP</a:t>
            </a:r>
            <a:r>
              <a:rPr kumimoji="1" lang="ja-JP" altLang="en-US"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導入検討費補助</a:t>
            </a:r>
          </a:p>
          <a:p>
            <a:pPr marL="136799" marR="0" lvl="0" indent="-88900" algn="l" defTabSz="914390" rtl="0" eaLnBrk="1" fontAlgn="base" latinLnBrk="0" hangingPunct="1">
              <a:lnSpc>
                <a:spcPct val="100000"/>
              </a:lnSpc>
              <a:spcBef>
                <a:spcPts val="300"/>
              </a:spcBef>
              <a:spcAft>
                <a:spcPct val="0"/>
              </a:spcAft>
              <a:buClr>
                <a:srgbClr val="2D2D8A"/>
              </a:buClr>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R5</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補正から国費による定額支援制度を創設し、ウォーター</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PPP</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を導入しようとする地方公共団体の検討費用を補助</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（コンセッション方式、他地方公共団体連携（広域・共同）のほか、上下水道一体等の他分野連携について、上限額等のインセンティブを設定）</a:t>
            </a: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36799" marR="0" lvl="0" indent="0" algn="l" defTabSz="914390" rtl="0" eaLnBrk="1" fontAlgn="base" latinLnBrk="0" hangingPunct="1">
              <a:lnSpc>
                <a:spcPct val="100000"/>
              </a:lnSpc>
              <a:spcBef>
                <a:spcPts val="149"/>
              </a:spcBef>
              <a:spcAft>
                <a:spcPct val="0"/>
              </a:spcAft>
              <a:buClr>
                <a:srgbClr val="2D2D8A"/>
              </a:buClr>
              <a:buSzTx/>
              <a:buFontTx/>
              <a:buNone/>
              <a:tabLst/>
              <a:defRPr/>
            </a:pPr>
            <a:endParaRPr kumimoji="1" lang="en-US" altLang="ja-JP" sz="11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49" marR="0" lvl="0" indent="-285749" algn="l" defTabSz="914390" rtl="0" eaLnBrk="1" fontAlgn="base" latinLnBrk="0" hangingPunct="1">
              <a:lnSpc>
                <a:spcPct val="100000"/>
              </a:lnSpc>
              <a:spcBef>
                <a:spcPts val="149"/>
              </a:spcBef>
              <a:spcAft>
                <a:spcPct val="0"/>
              </a:spcAft>
              <a:buClr>
                <a:srgbClr val="2D2D8A"/>
              </a:buClr>
              <a:buSzTx/>
              <a:buFont typeface="Wingdings" panose="05000000000000000000" pitchFamily="2" charset="2"/>
              <a:buChar char="l"/>
              <a:tabLst/>
              <a:defRPr/>
            </a:pPr>
            <a:r>
              <a:rPr kumimoji="1" lang="ja-JP" altLang="en-US" sz="1400" b="0" i="0" u="sng"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社会資本整備総合交付金等</a:t>
            </a:r>
          </a:p>
          <a:p>
            <a:pPr marL="136799" marR="0" lvl="0" indent="-88900" algn="l" defTabSz="914390" rtl="0" eaLnBrk="0" fontAlgn="base" latinLnBrk="0" hangingPunct="0">
              <a:lnSpc>
                <a:spcPct val="100000"/>
              </a:lnSpc>
              <a:spcBef>
                <a:spcPts val="300"/>
              </a:spcBef>
              <a:spcAft>
                <a:spcPct val="0"/>
              </a:spcAft>
              <a:buClr>
                <a:srgbClr val="2D2D8A"/>
              </a:buClr>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年度から、上下水道一体でのウォーター</a:t>
            </a:r>
            <a:r>
              <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PPP</a:t>
            </a:r>
            <a:r>
              <a:rPr kumimoji="1" lang="ja-JP" altLang="en-US"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内の改築等整備費用に対し、国費支援の重点配分を実施</a:t>
            </a:r>
          </a:p>
          <a:p>
            <a:pPr marL="47899" marR="0" lvl="0" indent="0" algn="l" defTabSz="914390" rtl="0" eaLnBrk="1" fontAlgn="base" latinLnBrk="0" hangingPunct="1">
              <a:lnSpc>
                <a:spcPct val="100000"/>
              </a:lnSpc>
              <a:spcBef>
                <a:spcPts val="600"/>
              </a:spcBef>
              <a:spcAft>
                <a:spcPct val="0"/>
              </a:spcAft>
              <a:buClr>
                <a:srgbClr val="2D2D8A"/>
              </a:buClr>
              <a:buSzTx/>
              <a:buFontTx/>
              <a:buNone/>
              <a:tabLst/>
              <a:defRPr/>
            </a:pPr>
            <a:endParaRPr kumimoji="1" lang="en-US" altLang="ja-JP" sz="11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正方形/長方形 1685">
            <a:extLst>
              <a:ext uri="{FF2B5EF4-FFF2-40B4-BE49-F238E27FC236}">
                <a16:creationId xmlns:a16="http://schemas.microsoft.com/office/drawing/2014/main" id="{A19931E7-E011-B55D-02BA-66D2A1527B61}"/>
              </a:ext>
            </a:extLst>
          </p:cNvPr>
          <p:cNvSpPr/>
          <p:nvPr/>
        </p:nvSpPr>
        <p:spPr>
          <a:xfrm>
            <a:off x="4865689" y="1928471"/>
            <a:ext cx="4751387" cy="4911725"/>
          </a:xfrm>
          <a:prstGeom prst="rect">
            <a:avLst/>
          </a:prstGeom>
          <a:noFill/>
          <a:ln w="3175">
            <a:solidFill>
              <a:srgbClr val="6262A7"/>
            </a:solidFill>
          </a:ln>
        </p:spPr>
        <p:style>
          <a:lnRef idx="2">
            <a:schemeClr val="accent2"/>
          </a:lnRef>
          <a:fillRef idx="1">
            <a:schemeClr val="lt1"/>
          </a:fillRef>
          <a:effectRef idx="0">
            <a:schemeClr val="accent2"/>
          </a:effectRef>
          <a:fontRef idx="minor">
            <a:schemeClr val="dk1"/>
          </a:fontRef>
        </p:style>
        <p:txBody>
          <a:bodyPr lIns="68400" tIns="28800" rIns="68400" bIns="28800"/>
          <a:lstStyle/>
          <a:p>
            <a:pPr marL="0" marR="0" lvl="0" indent="0" algn="l" defTabSz="914390" rtl="0" eaLnBrk="1" fontAlgn="base" latinLnBrk="0" hangingPunct="1">
              <a:lnSpc>
                <a:spcPct val="100000"/>
              </a:lnSpc>
              <a:spcBef>
                <a:spcPts val="600"/>
              </a:spcBef>
              <a:spcAft>
                <a:spcPct val="0"/>
              </a:spcAft>
              <a:buClr>
                <a:srgbClr val="2D2D8A"/>
              </a:buClr>
              <a:buSzTx/>
              <a:buFontTx/>
              <a:buNone/>
              <a:tabLst/>
              <a:defRPr/>
            </a:pPr>
            <a:endParaRPr kumimoji="1" lang="en-US" altLang="ja-JP"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103471" name="図 2">
            <a:extLst>
              <a:ext uri="{FF2B5EF4-FFF2-40B4-BE49-F238E27FC236}">
                <a16:creationId xmlns:a16="http://schemas.microsoft.com/office/drawing/2014/main" id="{958C35A3-E6B0-3BD9-31AD-F332FEA71E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487" y="4782139"/>
            <a:ext cx="332581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プレースホルダー 2">
            <a:extLst>
              <a:ext uri="{FF2B5EF4-FFF2-40B4-BE49-F238E27FC236}">
                <a16:creationId xmlns:a16="http://schemas.microsoft.com/office/drawing/2014/main" id="{01528164-6CAD-581F-A756-B96C9F2B986C}"/>
              </a:ext>
            </a:extLst>
          </p:cNvPr>
          <p:cNvSpPr txBox="1">
            <a:spLocks/>
          </p:cNvSpPr>
          <p:nvPr/>
        </p:nvSpPr>
        <p:spPr>
          <a:xfrm>
            <a:off x="0" y="542224"/>
            <a:ext cx="9906000" cy="1068661"/>
          </a:xfrm>
          <a:prstGeom prst="rect">
            <a:avLst/>
          </a:prstGeom>
          <a:solidFill>
            <a:schemeClr val="bg1">
              <a:lumMod val="95000"/>
            </a:schemeClr>
          </a:solidFill>
          <a:ln w="12700" cap="flat" cmpd="sng" algn="ctr">
            <a:noFill/>
            <a:prstDash val="solid"/>
            <a:miter lim="800000"/>
          </a:ln>
          <a:effectLst/>
        </p:spPr>
        <p:txBody>
          <a:bodyPr vert="horz" wrap="square" lIns="332308" tIns="132923" rIns="332308" bIns="132923"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285750" indent="-285750" defTabSz="779173" fontAlgn="auto">
              <a:lnSpc>
                <a:spcPct val="100000"/>
              </a:lnSpc>
              <a:spcBef>
                <a:spcPts val="1200"/>
              </a:spcBef>
              <a:spcAft>
                <a:spcPts val="0"/>
              </a:spcAft>
              <a:buClrTx/>
              <a:buFont typeface="ＭＳ Ｐゴシック" panose="020B0600070205080204" pitchFamily="50" charset="-128"/>
              <a:buChar char="○"/>
              <a:defRPr/>
            </a:pPr>
            <a:r>
              <a:rPr lang="en-US" altLang="ja-JP" sz="1400" kern="1200" spc="0">
                <a:solidFill>
                  <a:prstClr val="black"/>
                </a:solidFill>
                <a:latin typeface="+mn-ea"/>
              </a:rPr>
              <a:t>PPP/PFI</a:t>
            </a:r>
            <a:r>
              <a:rPr lang="ja-JP" altLang="en-US" sz="1400" kern="1200" spc="0">
                <a:solidFill>
                  <a:prstClr val="black"/>
                </a:solidFill>
                <a:latin typeface="+mn-ea"/>
              </a:rPr>
              <a:t>推進アクションプラン</a:t>
            </a:r>
            <a:r>
              <a:rPr lang="en-US" altLang="ja-JP" sz="1400" kern="1200" spc="0">
                <a:solidFill>
                  <a:prstClr val="black"/>
                </a:solidFill>
                <a:latin typeface="+mn-ea"/>
              </a:rPr>
              <a:t>(</a:t>
            </a:r>
            <a:r>
              <a:rPr lang="ja-JP" altLang="en-US" sz="1400" kern="1200" spc="0">
                <a:solidFill>
                  <a:prstClr val="black"/>
                </a:solidFill>
                <a:latin typeface="+mn-ea"/>
              </a:rPr>
              <a:t>令和</a:t>
            </a:r>
            <a:r>
              <a:rPr lang="en-US" altLang="ja-JP" sz="1400" kern="1200" spc="0">
                <a:solidFill>
                  <a:prstClr val="black"/>
                </a:solidFill>
                <a:latin typeface="+mn-ea"/>
              </a:rPr>
              <a:t>5</a:t>
            </a:r>
            <a:r>
              <a:rPr lang="ja-JP" altLang="en-US" sz="1400" kern="1200" spc="0">
                <a:solidFill>
                  <a:prstClr val="black"/>
                </a:solidFill>
                <a:latin typeface="+mn-ea"/>
              </a:rPr>
              <a:t>年改定版</a:t>
            </a:r>
            <a:r>
              <a:rPr lang="en-US" altLang="ja-JP" sz="1400" kern="1200" spc="0">
                <a:solidFill>
                  <a:prstClr val="black"/>
                </a:solidFill>
                <a:latin typeface="+mn-ea"/>
              </a:rPr>
              <a:t>)</a:t>
            </a:r>
            <a:r>
              <a:rPr lang="ja-JP" altLang="en-US" sz="1400" kern="1200" spc="0">
                <a:solidFill>
                  <a:prstClr val="black"/>
                </a:solidFill>
                <a:latin typeface="+mn-ea"/>
              </a:rPr>
              <a:t>で新たに「ウォーター</a:t>
            </a:r>
            <a:r>
              <a:rPr lang="en-US" altLang="ja-JP" sz="1400" kern="1200" spc="0">
                <a:solidFill>
                  <a:prstClr val="black"/>
                </a:solidFill>
                <a:latin typeface="+mn-ea"/>
              </a:rPr>
              <a:t>PPP</a:t>
            </a:r>
            <a:r>
              <a:rPr lang="ja-JP" altLang="en-US" sz="1400" kern="1200" spc="0">
                <a:solidFill>
                  <a:prstClr val="black"/>
                </a:solidFill>
                <a:latin typeface="+mn-ea"/>
              </a:rPr>
              <a:t>」を位置づけ取組を推進</a:t>
            </a:r>
            <a:endParaRPr lang="en-US" altLang="ja-JP" sz="1400" kern="1200" spc="0">
              <a:solidFill>
                <a:prstClr val="black"/>
              </a:solidFill>
              <a:latin typeface="+mn-ea"/>
            </a:endParaRPr>
          </a:p>
          <a:p>
            <a:pPr marL="285750" indent="-285750" defTabSz="779173" fontAlgn="auto">
              <a:lnSpc>
                <a:spcPct val="100000"/>
              </a:lnSpc>
              <a:spcBef>
                <a:spcPts val="1200"/>
              </a:spcBef>
              <a:spcAft>
                <a:spcPts val="0"/>
              </a:spcAft>
              <a:buClrTx/>
              <a:buFont typeface="ＭＳ Ｐゴシック" panose="020B0600070205080204" pitchFamily="50" charset="-128"/>
              <a:buChar char="○"/>
              <a:defRPr/>
            </a:pPr>
            <a:r>
              <a:rPr lang="ja-JP" altLang="en-US" sz="1400" kern="1200" spc="0">
                <a:solidFill>
                  <a:prstClr val="black"/>
                </a:solidFill>
                <a:latin typeface="+mn-ea"/>
              </a:rPr>
              <a:t>「</a:t>
            </a:r>
            <a:r>
              <a:rPr lang="ja-JP" altLang="en-US" sz="1400" u="sng" kern="1200" spc="0">
                <a:solidFill>
                  <a:prstClr val="black"/>
                </a:solidFill>
                <a:latin typeface="+mn-ea"/>
              </a:rPr>
              <a:t>ウォーター</a:t>
            </a:r>
            <a:r>
              <a:rPr lang="en-US" altLang="ja-JP" sz="1400" u="sng" kern="1200" spc="0">
                <a:solidFill>
                  <a:prstClr val="black"/>
                </a:solidFill>
                <a:latin typeface="+mn-ea"/>
              </a:rPr>
              <a:t>PPP</a:t>
            </a:r>
            <a:r>
              <a:rPr lang="ja-JP" altLang="en-US" sz="1400" kern="1200" spc="0">
                <a:solidFill>
                  <a:prstClr val="black"/>
                </a:solidFill>
                <a:latin typeface="+mn-ea"/>
              </a:rPr>
              <a:t>」は、水道、下水道、工業用水道分野において、公共施設等運営事業（コンセッション方式）に加え、</a:t>
            </a:r>
            <a:r>
              <a:rPr lang="ja-JP" altLang="en-US" sz="1400" u="sng" kern="1200" spc="0">
                <a:solidFill>
                  <a:prstClr val="black"/>
                </a:solidFill>
                <a:latin typeface="+mn-ea"/>
              </a:rPr>
              <a:t>コンセッション方式に段階的に移行するための官民連携方式</a:t>
            </a:r>
            <a:r>
              <a:rPr lang="ja-JP" altLang="en-US" sz="1400" kern="1200" spc="0">
                <a:solidFill>
                  <a:prstClr val="black"/>
                </a:solidFill>
                <a:latin typeface="+mn-ea"/>
              </a:rPr>
              <a:t>として、新たに </a:t>
            </a:r>
            <a:r>
              <a:rPr lang="en-US" altLang="ja-JP" sz="1400" kern="1200" spc="0">
                <a:solidFill>
                  <a:prstClr val="black"/>
                </a:solidFill>
                <a:latin typeface="+mn-ea"/>
              </a:rPr>
              <a:t>｢</a:t>
            </a:r>
            <a:r>
              <a:rPr lang="ja-JP" altLang="en-US" sz="1400" u="sng" kern="1200" spc="0">
                <a:solidFill>
                  <a:prstClr val="black"/>
                </a:solidFill>
                <a:latin typeface="+mn-ea"/>
              </a:rPr>
              <a:t>管理・更新一体マネジメント方式</a:t>
            </a:r>
            <a:r>
              <a:rPr lang="en-US" altLang="ja-JP" sz="1400" kern="1200" spc="0">
                <a:solidFill>
                  <a:prstClr val="black"/>
                </a:solidFill>
                <a:latin typeface="+mn-ea"/>
              </a:rPr>
              <a:t>｣</a:t>
            </a:r>
            <a:r>
              <a:rPr lang="ja-JP" altLang="en-US" sz="1400" kern="1200" spc="0">
                <a:solidFill>
                  <a:prstClr val="black"/>
                </a:solidFill>
                <a:latin typeface="+mn-ea"/>
              </a:rPr>
              <a:t>を含めたもの</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9F9DC7-8112-7F94-B6E3-4D1665193EA5}"/>
              </a:ext>
            </a:extLst>
          </p:cNvPr>
          <p:cNvSpPr>
            <a:spLocks noGrp="1"/>
          </p:cNvSpPr>
          <p:nvPr>
            <p:ph type="sldNum" sz="quarter" idx="12"/>
          </p:nvPr>
        </p:nvSpPr>
        <p:spPr/>
        <p:txBody>
          <a:bodyPr/>
          <a:lstStyle/>
          <a:p>
            <a:pPr>
              <a:defRPr/>
            </a:pPr>
            <a:fld id="{D8C59FD7-2EC2-4685-9C85-6CC810D64050}" type="slidenum">
              <a:rPr lang="en-US" altLang="ja-JP" smtClean="0"/>
              <a:pPr>
                <a:defRPr/>
              </a:pPr>
              <a:t>11</a:t>
            </a:fld>
            <a:endParaRPr lang="en-US" altLang="ja-JP"/>
          </a:p>
        </p:txBody>
      </p:sp>
      <p:sp>
        <p:nvSpPr>
          <p:cNvPr id="3" name="正方形/長方形 2">
            <a:extLst>
              <a:ext uri="{FF2B5EF4-FFF2-40B4-BE49-F238E27FC236}">
                <a16:creationId xmlns:a16="http://schemas.microsoft.com/office/drawing/2014/main" id="{423E80F4-C879-393B-353F-5DA66CC02AC3}"/>
              </a:ext>
            </a:extLst>
          </p:cNvPr>
          <p:cNvSpPr/>
          <p:nvPr/>
        </p:nvSpPr>
        <p:spPr>
          <a:xfrm>
            <a:off x="353361" y="692696"/>
            <a:ext cx="9144000" cy="375508"/>
          </a:xfrm>
          <a:prstGeom prst="rect">
            <a:avLst/>
          </a:prstGeom>
          <a:solidFill>
            <a:srgbClr val="FFFFFF">
              <a:lumMod val="50000"/>
            </a:srgbClr>
          </a:solidFill>
          <a:ln w="25400" cap="flat" cmpd="sng" algn="ctr">
            <a:noFill/>
            <a:prstDash val="solid"/>
          </a:ln>
          <a:effectLst/>
        </p:spPr>
        <p:txBody>
          <a:bodyPr lIns="126277" tIns="0" rIns="0" bIns="0" rtlCol="0" anchor="ctr"/>
          <a:lstStyle/>
          <a:p>
            <a:pPr marL="0" marR="0" lvl="0" indent="0" algn="just" defTabSz="249122"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共通する事業・経営の課題</a:t>
            </a:r>
          </a:p>
        </p:txBody>
      </p:sp>
      <p:sp>
        <p:nvSpPr>
          <p:cNvPr id="4" name="正方形/長方形 3">
            <a:extLst>
              <a:ext uri="{FF2B5EF4-FFF2-40B4-BE49-F238E27FC236}">
                <a16:creationId xmlns:a16="http://schemas.microsoft.com/office/drawing/2014/main" id="{7F1044ED-78DD-F461-A3E8-4B17CDBEDE5C}"/>
              </a:ext>
            </a:extLst>
          </p:cNvPr>
          <p:cNvSpPr/>
          <p:nvPr/>
        </p:nvSpPr>
        <p:spPr>
          <a:xfrm>
            <a:off x="353361" y="2500450"/>
            <a:ext cx="9145108" cy="375508"/>
          </a:xfrm>
          <a:prstGeom prst="rect">
            <a:avLst/>
          </a:prstGeom>
          <a:solidFill>
            <a:srgbClr val="FFFFFF">
              <a:lumMod val="50000"/>
            </a:srgbClr>
          </a:solidFill>
          <a:ln w="25400" cap="flat" cmpd="sng" algn="ctr">
            <a:noFill/>
            <a:prstDash val="solid"/>
          </a:ln>
          <a:effectLst/>
        </p:spPr>
        <p:txBody>
          <a:bodyPr lIns="126277" tIns="0" rIns="0" bIns="0" rtlCol="0" anchor="ctr"/>
          <a:lstStyle/>
          <a:p>
            <a:pPr marL="0" marR="0" lvl="0" indent="0" algn="just" defTabSz="249122"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期待しうる効果・メリット</a:t>
            </a:r>
            <a:endParaRPr kumimoji="0" lang="en-US" altLang="ja-JP"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id="{EFEE83B3-3FC9-AE71-3046-B49A73BB78AC}"/>
              </a:ext>
            </a:extLst>
          </p:cNvPr>
          <p:cNvSpPr/>
          <p:nvPr/>
        </p:nvSpPr>
        <p:spPr>
          <a:xfrm>
            <a:off x="353361" y="2872634"/>
            <a:ext cx="9145108" cy="498462"/>
          </a:xfrm>
          <a:prstGeom prst="rect">
            <a:avLst/>
          </a:prstGeom>
          <a:noFill/>
          <a:ln w="25400" cap="flat" cmpd="sng" algn="ctr">
            <a:noFill/>
            <a:prstDash val="solid"/>
          </a:ln>
          <a:effectLst/>
        </p:spPr>
        <p:txBody>
          <a:bodyPr lIns="126277" tIns="0" rIns="126277" bIns="0" rtlCol="0" anchor="ctr"/>
          <a:lstStyle/>
          <a:p>
            <a:pPr marL="186097" marR="0" lvl="0" indent="-186097" algn="l" defTabSz="249122" rtl="0" eaLnBrk="1" fontAlgn="auto" latinLnBrk="0" hangingPunct="1">
              <a:lnSpc>
                <a:spcPct val="100000"/>
              </a:lnSpc>
              <a:spcBef>
                <a:spcPts val="0"/>
              </a:spcBef>
              <a:spcAft>
                <a:spcPts val="0"/>
              </a:spcAft>
              <a:buClrTx/>
              <a:buSzTx/>
              <a:buFont typeface="BIZ UDPゴシック" panose="020B0400000000000000" pitchFamily="50" charset="-128"/>
              <a:buChar char="▶"/>
              <a:tabLst/>
              <a:defRPr/>
            </a:pPr>
            <a:r>
              <a:rPr kumimoji="0" lang="ja-JP" altLang="en-US" sz="1477"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水道分野と下水道分野が連携したウォーター</a:t>
            </a:r>
            <a:r>
              <a:rPr kumimoji="0" lang="en-US" altLang="ja-JP" sz="1477"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PPP</a:t>
            </a:r>
            <a:r>
              <a:rPr kumimoji="0" lang="ja-JP" altLang="en-US" sz="1477"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とすることで、例えば、次のような効果・メリット等を期待しうると考えられる。</a:t>
            </a:r>
            <a:endParaRPr kumimoji="0" lang="en-US" altLang="ja-JP" sz="738"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455F49F2-4C29-8A6C-2E9E-D2431CED91DE}"/>
              </a:ext>
            </a:extLst>
          </p:cNvPr>
          <p:cNvSpPr/>
          <p:nvPr/>
        </p:nvSpPr>
        <p:spPr>
          <a:xfrm>
            <a:off x="479638" y="3434235"/>
            <a:ext cx="4423015" cy="375508"/>
          </a:xfrm>
          <a:prstGeom prst="roundRect">
            <a:avLst/>
          </a:prstGeom>
          <a:noFill/>
          <a:ln w="19050" cap="flat" cmpd="sng" algn="ctr">
            <a:solidFill>
              <a:srgbClr val="4087C8"/>
            </a:solidFill>
            <a:prstDash val="solid"/>
          </a:ln>
          <a:effectLst/>
        </p:spPr>
        <p:txBody>
          <a:bodyPr lIns="186092" tIns="0" rIns="186092" bIns="0" rtlCol="0" anchor="ctr"/>
          <a:lstStyle/>
          <a:p>
            <a:pPr marL="0"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事業規模拡大による民間の参画や創意工夫の促進</a:t>
            </a:r>
          </a:p>
        </p:txBody>
      </p:sp>
      <p:sp>
        <p:nvSpPr>
          <p:cNvPr id="7" name="四角形: 角を丸くする 6">
            <a:extLst>
              <a:ext uri="{FF2B5EF4-FFF2-40B4-BE49-F238E27FC236}">
                <a16:creationId xmlns:a16="http://schemas.microsoft.com/office/drawing/2014/main" id="{188810FF-B67C-B02A-ED80-8038491E56C7}"/>
              </a:ext>
            </a:extLst>
          </p:cNvPr>
          <p:cNvSpPr/>
          <p:nvPr/>
        </p:nvSpPr>
        <p:spPr>
          <a:xfrm>
            <a:off x="4965792" y="3434235"/>
            <a:ext cx="4423015" cy="375508"/>
          </a:xfrm>
          <a:prstGeom prst="roundRect">
            <a:avLst/>
          </a:prstGeom>
          <a:noFill/>
          <a:ln w="19050" cap="flat" cmpd="sng" algn="ctr">
            <a:solidFill>
              <a:srgbClr val="4087C8"/>
            </a:solidFill>
            <a:prstDash val="solid"/>
          </a:ln>
          <a:effectLst/>
        </p:spPr>
        <p:txBody>
          <a:bodyPr lIns="186092" tIns="0" rIns="186092" bIns="0" rtlCol="0" anchor="ctr"/>
          <a:lstStyle/>
          <a:p>
            <a:pPr marL="0"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運転監視、保守点検等の共通化による費用の縮減</a:t>
            </a:r>
          </a:p>
        </p:txBody>
      </p:sp>
      <p:sp>
        <p:nvSpPr>
          <p:cNvPr id="8" name="四角形: 角を丸くする 7">
            <a:extLst>
              <a:ext uri="{FF2B5EF4-FFF2-40B4-BE49-F238E27FC236}">
                <a16:creationId xmlns:a16="http://schemas.microsoft.com/office/drawing/2014/main" id="{1A4B8A42-FDA1-48AA-2678-DC715CCF7169}"/>
              </a:ext>
            </a:extLst>
          </p:cNvPr>
          <p:cNvSpPr/>
          <p:nvPr/>
        </p:nvSpPr>
        <p:spPr>
          <a:xfrm>
            <a:off x="479637" y="3869558"/>
            <a:ext cx="4423015" cy="375508"/>
          </a:xfrm>
          <a:prstGeom prst="roundRect">
            <a:avLst/>
          </a:prstGeom>
          <a:noFill/>
          <a:ln w="19050" cap="flat" cmpd="sng" algn="ctr">
            <a:solidFill>
              <a:srgbClr val="4087C8"/>
            </a:solidFill>
            <a:prstDash val="solid"/>
          </a:ln>
          <a:effectLst/>
        </p:spPr>
        <p:txBody>
          <a:bodyPr lIns="186092" tIns="0" rIns="186092" bIns="0" rtlCol="0" anchor="ctr"/>
          <a:lstStyle/>
          <a:p>
            <a:pPr marL="0"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薬品等の一括購入による費用の縮減</a:t>
            </a:r>
          </a:p>
        </p:txBody>
      </p:sp>
      <p:sp>
        <p:nvSpPr>
          <p:cNvPr id="9" name="四角形: 角を丸くする 8">
            <a:extLst>
              <a:ext uri="{FF2B5EF4-FFF2-40B4-BE49-F238E27FC236}">
                <a16:creationId xmlns:a16="http://schemas.microsoft.com/office/drawing/2014/main" id="{B0653DB7-2263-2BBB-16EB-3FFB2FF46EF4}"/>
              </a:ext>
            </a:extLst>
          </p:cNvPr>
          <p:cNvSpPr/>
          <p:nvPr/>
        </p:nvSpPr>
        <p:spPr>
          <a:xfrm>
            <a:off x="4965791" y="3869558"/>
            <a:ext cx="4423015" cy="375508"/>
          </a:xfrm>
          <a:prstGeom prst="roundRect">
            <a:avLst/>
          </a:prstGeom>
          <a:noFill/>
          <a:ln w="19050" cap="flat" cmpd="sng" algn="ctr">
            <a:solidFill>
              <a:srgbClr val="4087C8"/>
            </a:solidFill>
            <a:prstDash val="solid"/>
          </a:ln>
          <a:effectLst/>
        </p:spPr>
        <p:txBody>
          <a:bodyPr lIns="186092" tIns="0" rIns="186092" bIns="0" rtlCol="0" anchor="ctr"/>
          <a:lstStyle/>
          <a:p>
            <a:pPr marL="0"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お客さま窓口の一元化による住民等の利便性向上</a:t>
            </a:r>
          </a:p>
        </p:txBody>
      </p:sp>
      <p:sp>
        <p:nvSpPr>
          <p:cNvPr id="10" name="正方形/長方形 9">
            <a:extLst>
              <a:ext uri="{FF2B5EF4-FFF2-40B4-BE49-F238E27FC236}">
                <a16:creationId xmlns:a16="http://schemas.microsoft.com/office/drawing/2014/main" id="{500A704B-D11C-07F7-72E6-B7C0FA501669}"/>
              </a:ext>
            </a:extLst>
          </p:cNvPr>
          <p:cNvSpPr/>
          <p:nvPr/>
        </p:nvSpPr>
        <p:spPr>
          <a:xfrm>
            <a:off x="353361" y="4368019"/>
            <a:ext cx="5858585" cy="375508"/>
          </a:xfrm>
          <a:prstGeom prst="rect">
            <a:avLst/>
          </a:prstGeom>
          <a:solidFill>
            <a:srgbClr val="FFFFFF">
              <a:lumMod val="50000"/>
            </a:srgbClr>
          </a:solidFill>
          <a:ln w="25400" cap="flat" cmpd="sng" algn="ctr">
            <a:noFill/>
            <a:prstDash val="solid"/>
          </a:ln>
          <a:effectLst/>
        </p:spPr>
        <p:txBody>
          <a:bodyPr lIns="126277" tIns="0" rIns="0" bIns="0" rtlCol="0" anchor="ctr"/>
          <a:lstStyle/>
          <a:p>
            <a:pPr marL="0" marR="0" lvl="0" indent="0" algn="just" defTabSz="249122"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上下水道一体のウォーター</a:t>
            </a:r>
            <a:r>
              <a:rPr kumimoji="0" lang="en-US" altLang="ja-JP"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PPP</a:t>
            </a:r>
            <a:r>
              <a:rPr kumimoji="0" lang="ja-JP" altLang="en-US"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推進に向けた支援</a:t>
            </a:r>
            <a:endParaRPr kumimoji="0" lang="en-US" altLang="ja-JP" sz="1477"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0AC056D-C09A-F85E-AF2F-B9E801E48083}"/>
              </a:ext>
            </a:extLst>
          </p:cNvPr>
          <p:cNvSpPr/>
          <p:nvPr/>
        </p:nvSpPr>
        <p:spPr>
          <a:xfrm>
            <a:off x="353361" y="4743527"/>
            <a:ext cx="5858585" cy="1246154"/>
          </a:xfrm>
          <a:prstGeom prst="rect">
            <a:avLst/>
          </a:prstGeom>
          <a:noFill/>
          <a:ln w="25400" cap="flat" cmpd="sng" algn="ctr">
            <a:noFill/>
            <a:prstDash val="solid"/>
          </a:ln>
          <a:effectLst/>
        </p:spPr>
        <p:txBody>
          <a:bodyPr lIns="126277" tIns="0" rIns="63138" bIns="0" rtlCol="0" anchor="ctr"/>
          <a:lstStyle/>
          <a:p>
            <a:pPr marL="186097" marR="0" lvl="0" indent="-186097" algn="l" defTabSz="249122" rtl="0" eaLnBrk="1" fontAlgn="auto" latinLnBrk="0" hangingPunct="1">
              <a:lnSpc>
                <a:spcPct val="100000"/>
              </a:lnSpc>
              <a:spcBef>
                <a:spcPts val="554"/>
              </a:spcBef>
              <a:spcAft>
                <a:spcPts val="0"/>
              </a:spcAft>
              <a:buClrTx/>
              <a:buSzTx/>
              <a:buFont typeface="BIZ UDPゴシック" panose="020B0400000000000000" pitchFamily="50" charset="-128"/>
              <a:buChar char="▶"/>
              <a:tabLst/>
              <a:defRPr/>
            </a:pPr>
            <a:r>
              <a:rPr kumimoji="0" lang="ja-JP" altLang="en-US" sz="1477"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ウォーター</a:t>
            </a:r>
            <a:r>
              <a:rPr kumimoji="0" lang="en-US" altLang="ja-JP" sz="1477"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PPP</a:t>
            </a:r>
            <a:r>
              <a:rPr kumimoji="0" lang="ja-JP" altLang="en-US" sz="1477"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導入検討費補助</a:t>
            </a:r>
            <a:endParaRPr kumimoji="0" lang="en-US" altLang="ja-JP" sz="1477"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コンセッション方式、他地方公共団体連携（広域・共同）のほか、他分野連携（上下水道一体等）に、上限額等のインセンティブを設定</a:t>
            </a:r>
            <a:endParaRPr kumimoji="0" lang="en-US" altLang="ja-JP" sz="1477"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6097" marR="0" lvl="0" indent="-186097" algn="l" defTabSz="249122" rtl="0" eaLnBrk="1" fontAlgn="auto" latinLnBrk="0" hangingPunct="1">
              <a:lnSpc>
                <a:spcPct val="100000"/>
              </a:lnSpc>
              <a:spcBef>
                <a:spcPts val="554"/>
              </a:spcBef>
              <a:spcAft>
                <a:spcPts val="0"/>
              </a:spcAft>
              <a:buClrTx/>
              <a:buSzTx/>
              <a:buFont typeface="BIZ UDPゴシック" panose="020B0400000000000000" pitchFamily="50" charset="-128"/>
              <a:buChar char="▶"/>
              <a:tabLst/>
              <a:defRPr/>
            </a:pPr>
            <a:r>
              <a:rPr kumimoji="0" lang="ja-JP" altLang="en-US" sz="1477"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社会資本整備総合交付金等</a:t>
            </a:r>
            <a:endParaRPr kumimoji="0" lang="en-US" altLang="ja-JP" sz="1477" b="1" i="0" u="sng"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上下水道一体のウォーター</a:t>
            </a:r>
            <a:r>
              <a:rPr kumimoji="0" lang="en-US" altLang="ja-JP" sz="1477"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PPP</a:t>
            </a:r>
            <a:r>
              <a:rPr kumimoji="0" lang="ja-JP" altLang="en-US" sz="1477"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内の改築等整備費用に重点配分</a:t>
            </a:r>
          </a:p>
        </p:txBody>
      </p:sp>
      <p:sp>
        <p:nvSpPr>
          <p:cNvPr id="12" name="正方形/長方形 11">
            <a:extLst>
              <a:ext uri="{FF2B5EF4-FFF2-40B4-BE49-F238E27FC236}">
                <a16:creationId xmlns:a16="http://schemas.microsoft.com/office/drawing/2014/main" id="{1C61DCC1-A737-B69B-0134-191C0E7D88C6}"/>
              </a:ext>
            </a:extLst>
          </p:cNvPr>
          <p:cNvSpPr/>
          <p:nvPr/>
        </p:nvSpPr>
        <p:spPr>
          <a:xfrm>
            <a:off x="353361" y="6049496"/>
            <a:ext cx="9145108" cy="375508"/>
          </a:xfrm>
          <a:prstGeom prst="rect">
            <a:avLst/>
          </a:prstGeom>
          <a:solidFill>
            <a:srgbClr val="D7EDFB"/>
          </a:solidFill>
          <a:ln w="25400" cap="flat" cmpd="sng" algn="ctr">
            <a:noFill/>
            <a:prstDash val="solid"/>
          </a:ln>
          <a:effectLst/>
        </p:spPr>
        <p:txBody>
          <a:bodyPr lIns="126277" tIns="0" rIns="126277" bIns="0" rtlCol="0" anchor="ctr"/>
          <a:lstStyle/>
          <a:p>
            <a:pPr marL="0" marR="0" lvl="0" indent="0" algn="ctr" defTabSz="249122" rtl="0" eaLnBrk="1" fontAlgn="auto" latinLnBrk="0" hangingPunct="1">
              <a:lnSpc>
                <a:spcPct val="100000"/>
              </a:lnSpc>
              <a:spcBef>
                <a:spcPts val="0"/>
              </a:spcBef>
              <a:spcAft>
                <a:spcPts val="0"/>
              </a:spcAft>
              <a:buClrTx/>
              <a:buSzTx/>
              <a:buFontTx/>
              <a:buNone/>
              <a:tabLst/>
              <a:defRPr/>
            </a:pPr>
            <a:r>
              <a:rPr kumimoji="0" lang="ja-JP" altLang="en-US" sz="1477"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上下水道分野の連携可能性を模索いただき、上下水道部局での協働の機運を醸成ください！</a:t>
            </a:r>
            <a:endParaRPr kumimoji="0" lang="en-US" altLang="ja-JP" sz="738"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361A93F3-6DEC-60C2-11EE-2CE6652555F4}"/>
              </a:ext>
            </a:extLst>
          </p:cNvPr>
          <p:cNvSpPr/>
          <p:nvPr/>
        </p:nvSpPr>
        <p:spPr>
          <a:xfrm>
            <a:off x="6334899" y="4368019"/>
            <a:ext cx="3053908" cy="1621662"/>
          </a:xfrm>
          <a:prstGeom prst="rect">
            <a:avLst/>
          </a:prstGeom>
          <a:solidFill>
            <a:srgbClr val="FFFFFF">
              <a:lumMod val="95000"/>
            </a:srgbClr>
          </a:solidFill>
          <a:ln w="3175" cap="flat" cmpd="sng" algn="ctr">
            <a:noFill/>
            <a:prstDash val="solid"/>
          </a:ln>
          <a:effectLst/>
        </p:spPr>
        <p:txBody>
          <a:bodyPr lIns="126277" tIns="63138" rIns="0" bIns="0" rtlCol="0" anchor="t"/>
          <a:lstStyle/>
          <a:p>
            <a:pPr marL="0" marR="0" lvl="0" indent="0" algn="just" defTabSz="249122"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参考となる先行事例</a:t>
            </a:r>
            <a:endParaRPr kumimoji="0" lang="en-US" altLang="ja-JP" sz="1477" b="1"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CD4A2C2F-56F0-D372-2A20-AA75698E7BD9}"/>
              </a:ext>
            </a:extLst>
          </p:cNvPr>
          <p:cNvSpPr/>
          <p:nvPr/>
        </p:nvSpPr>
        <p:spPr>
          <a:xfrm>
            <a:off x="6334899" y="4680389"/>
            <a:ext cx="3053908" cy="1309292"/>
          </a:xfrm>
          <a:prstGeom prst="rect">
            <a:avLst/>
          </a:prstGeom>
          <a:noFill/>
          <a:ln w="25400" cap="flat" cmpd="sng" algn="ctr">
            <a:noFill/>
            <a:prstDash val="solid"/>
          </a:ln>
          <a:effectLst/>
        </p:spPr>
        <p:txBody>
          <a:bodyPr lIns="126277" tIns="0" rIns="126277" bIns="0" rtlCol="0" anchor="ctr"/>
          <a:lstStyle/>
          <a:p>
            <a:pPr marL="186097" marR="0" lvl="0" indent="-186097" algn="l" defTabSz="249122" rtl="0" eaLnBrk="1" fontAlgn="auto" latinLnBrk="0" hangingPunct="1">
              <a:lnSpc>
                <a:spcPct val="100000"/>
              </a:lnSpc>
              <a:spcBef>
                <a:spcPts val="554"/>
              </a:spcBef>
              <a:spcAft>
                <a:spcPts val="0"/>
              </a:spcAft>
              <a:buClrTx/>
              <a:buSzTx/>
              <a:buFont typeface="BIZ UDPゴシック" panose="020B0400000000000000" pitchFamily="50" charset="-128"/>
              <a:buChar char="▶"/>
              <a:tabLst/>
              <a:defRPr/>
            </a:pPr>
            <a:r>
              <a:rPr kumimoji="0" lang="ja-JP" altLang="en-US" sz="1108"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宮城県上工下水一体官民連携運営事業</a:t>
            </a:r>
            <a:endParaRPr kumimoji="0" lang="en-US" altLang="ja-JP" sz="1108"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108"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（みやぎ型管理運営方式）</a:t>
            </a:r>
            <a:endParaRPr kumimoji="0" lang="en-US" altLang="ja-JP" sz="1108"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月から事業開始（</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20</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年間）</a:t>
            </a:r>
            <a:endPar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コンセッション方式</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186097" marR="0" lvl="0" indent="-186097" algn="l" defTabSz="249122" rtl="0" eaLnBrk="1" fontAlgn="auto" latinLnBrk="0" hangingPunct="1">
              <a:lnSpc>
                <a:spcPct val="100000"/>
              </a:lnSpc>
              <a:spcBef>
                <a:spcPts val="554"/>
              </a:spcBef>
              <a:spcAft>
                <a:spcPts val="0"/>
              </a:spcAft>
              <a:buClrTx/>
              <a:buSzTx/>
              <a:buFont typeface="BIZ UDPゴシック" panose="020B0400000000000000" pitchFamily="50" charset="-128"/>
              <a:buChar char="▶"/>
              <a:tabLst/>
              <a:defRPr/>
            </a:pPr>
            <a:r>
              <a:rPr kumimoji="0" lang="zh-TW" altLang="en-US" sz="1108"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守谷市上下水道施設管理等包括業務委託</a:t>
            </a:r>
            <a:endParaRPr kumimoji="0" lang="en-US" altLang="zh-TW" sz="1108"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令和</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4</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月から事業開始（</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10</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年間）</a:t>
            </a:r>
            <a:endPar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6097" marR="0" lvl="0" indent="0" algn="l" defTabSz="249122"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レベル</a:t>
            </a:r>
            <a:r>
              <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3.5】</a:t>
            </a:r>
          </a:p>
        </p:txBody>
      </p:sp>
      <p:sp>
        <p:nvSpPr>
          <p:cNvPr id="15" name="円/楕円 204">
            <a:extLst>
              <a:ext uri="{FF2B5EF4-FFF2-40B4-BE49-F238E27FC236}">
                <a16:creationId xmlns:a16="http://schemas.microsoft.com/office/drawing/2014/main" id="{B250444E-B31A-E99A-334A-D3731C7B8A1D}"/>
              </a:ext>
            </a:extLst>
          </p:cNvPr>
          <p:cNvSpPr/>
          <p:nvPr/>
        </p:nvSpPr>
        <p:spPr bwMode="auto">
          <a:xfrm>
            <a:off x="479638" y="2001988"/>
            <a:ext cx="1495385" cy="375508"/>
          </a:xfrm>
          <a:prstGeom prst="roundRect">
            <a:avLst/>
          </a:prstGeom>
          <a:solidFill>
            <a:srgbClr val="D7EDFB"/>
          </a:solidFill>
          <a:ln w="3175" cap="flat" cmpd="sng" algn="ctr">
            <a:noFill/>
            <a:prstDash val="solid"/>
          </a:ln>
          <a:effectLst/>
        </p:spPr>
        <p:txBody>
          <a:bodyPr lIns="0" tIns="0" rIns="0" bIns="0"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just" defTabSz="249122" rtl="0" eaLnBrk="0" fontAlgn="auto" latinLnBrk="0" hangingPunct="0">
              <a:lnSpc>
                <a:spcPct val="100000"/>
              </a:lnSpc>
              <a:spcBef>
                <a:spcPts val="0"/>
              </a:spcBef>
              <a:spcAft>
                <a:spcPts val="0"/>
              </a:spcAft>
              <a:buClrTx/>
              <a:buSzTx/>
              <a:buFontTx/>
              <a:buNone/>
              <a:tabLst/>
              <a:defRPr/>
            </a:pPr>
            <a:r>
              <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 収入減少</a:t>
            </a:r>
            <a:endPar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「カネ」</a:t>
            </a:r>
          </a:p>
        </p:txBody>
      </p:sp>
      <p:sp>
        <p:nvSpPr>
          <p:cNvPr id="16" name="正方形/長方形 15">
            <a:extLst>
              <a:ext uri="{FF2B5EF4-FFF2-40B4-BE49-F238E27FC236}">
                <a16:creationId xmlns:a16="http://schemas.microsoft.com/office/drawing/2014/main" id="{C877B237-688D-6786-EAFC-4E951FFC5094}"/>
              </a:ext>
            </a:extLst>
          </p:cNvPr>
          <p:cNvSpPr/>
          <p:nvPr/>
        </p:nvSpPr>
        <p:spPr bwMode="auto">
          <a:xfrm>
            <a:off x="2722715" y="1128019"/>
            <a:ext cx="2120123" cy="375508"/>
          </a:xfrm>
          <a:prstGeom prst="rect">
            <a:avLst/>
          </a:prstGeom>
          <a:solidFill>
            <a:srgbClr val="4087C8"/>
          </a:solid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just"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上下水道職員の不足</a:t>
            </a:r>
            <a:endParaRPr kumimoji="0" lang="en-US" altLang="ja-JP"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just"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技術力の不足、継承困難</a:t>
            </a:r>
          </a:p>
        </p:txBody>
      </p:sp>
      <p:cxnSp>
        <p:nvCxnSpPr>
          <p:cNvPr id="17" name="直線コネクタ 16">
            <a:extLst>
              <a:ext uri="{FF2B5EF4-FFF2-40B4-BE49-F238E27FC236}">
                <a16:creationId xmlns:a16="http://schemas.microsoft.com/office/drawing/2014/main" id="{5630E654-5A5F-403C-0C3C-42C0AA3A4211}"/>
              </a:ext>
            </a:extLst>
          </p:cNvPr>
          <p:cNvCxnSpPr>
            <a:cxnSpLocks noChangeShapeType="1"/>
            <a:stCxn id="19" idx="3"/>
            <a:endCxn id="16" idx="1"/>
          </p:cNvCxnSpPr>
          <p:nvPr/>
        </p:nvCxnSpPr>
        <p:spPr bwMode="auto">
          <a:xfrm flipV="1">
            <a:off x="1975023" y="1315774"/>
            <a:ext cx="747692" cy="1"/>
          </a:xfrm>
          <a:prstGeom prst="line">
            <a:avLst/>
          </a:prstGeom>
          <a:noFill/>
          <a:ln w="3175" algn="ctr">
            <a:solidFill>
              <a:srgbClr val="000000"/>
            </a:solidFill>
            <a:round/>
            <a:headEnd/>
            <a:tailEnd/>
          </a:ln>
          <a:extLst>
            <a:ext uri="{909E8E84-426E-40DD-AFC4-6F175D3DCCD1}">
              <a14:hiddenFill xmlns:a14="http://schemas.microsoft.com/office/drawing/2010/main">
                <a:noFill/>
              </a14:hiddenFill>
            </a:ext>
          </a:extLst>
        </p:spPr>
      </p:cxnSp>
      <p:sp>
        <p:nvSpPr>
          <p:cNvPr id="18" name="円/楕円 204">
            <a:extLst>
              <a:ext uri="{FF2B5EF4-FFF2-40B4-BE49-F238E27FC236}">
                <a16:creationId xmlns:a16="http://schemas.microsoft.com/office/drawing/2014/main" id="{CB9BAB20-3B97-C14C-0E36-CDC5C94E3D74}"/>
              </a:ext>
            </a:extLst>
          </p:cNvPr>
          <p:cNvSpPr/>
          <p:nvPr/>
        </p:nvSpPr>
        <p:spPr bwMode="auto">
          <a:xfrm>
            <a:off x="479638" y="1563342"/>
            <a:ext cx="1495385" cy="375508"/>
          </a:xfrm>
          <a:prstGeom prst="roundRect">
            <a:avLst/>
          </a:prstGeom>
          <a:solidFill>
            <a:srgbClr val="D7EDFB"/>
          </a:solidFill>
          <a:ln w="3175" cap="flat" cmpd="sng" algn="ctr">
            <a:noFill/>
            <a:prstDash val="solid"/>
          </a:ln>
          <a:effectLst/>
        </p:spPr>
        <p:txBody>
          <a:bodyPr lIns="0" tIns="0" rIns="0" bIns="0"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just" defTabSz="249122" rtl="0" eaLnBrk="0" fontAlgn="auto" latinLnBrk="0" hangingPunct="0">
              <a:lnSpc>
                <a:spcPct val="100000"/>
              </a:lnSpc>
              <a:spcBef>
                <a:spcPts val="0"/>
              </a:spcBef>
              <a:spcAft>
                <a:spcPts val="0"/>
              </a:spcAft>
              <a:buClrTx/>
              <a:buSzTx/>
              <a:buFontTx/>
              <a:buNone/>
              <a:tabLst/>
              <a:defRPr/>
            </a:pPr>
            <a:r>
              <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 施設老朽化</a:t>
            </a:r>
            <a:endPar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「モノ」</a:t>
            </a:r>
          </a:p>
        </p:txBody>
      </p:sp>
      <p:sp>
        <p:nvSpPr>
          <p:cNvPr id="19" name="円/楕円 204">
            <a:extLst>
              <a:ext uri="{FF2B5EF4-FFF2-40B4-BE49-F238E27FC236}">
                <a16:creationId xmlns:a16="http://schemas.microsoft.com/office/drawing/2014/main" id="{7536850F-1ECB-45A2-228C-1614199931D6}"/>
              </a:ext>
            </a:extLst>
          </p:cNvPr>
          <p:cNvSpPr/>
          <p:nvPr/>
        </p:nvSpPr>
        <p:spPr bwMode="auto">
          <a:xfrm>
            <a:off x="479638" y="1128020"/>
            <a:ext cx="1495385" cy="375508"/>
          </a:xfrm>
          <a:prstGeom prst="roundRect">
            <a:avLst/>
          </a:prstGeom>
          <a:solidFill>
            <a:srgbClr val="D7EDFB"/>
          </a:solidFill>
          <a:ln w="3175" cap="flat" cmpd="sng" algn="ctr">
            <a:noFill/>
            <a:prstDash val="solid"/>
          </a:ln>
          <a:effectLst/>
        </p:spPr>
        <p:txBody>
          <a:bodyPr lIns="0" tIns="0" rIns="0" bIns="0"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just" defTabSz="249122" rtl="0" eaLnBrk="0" fontAlgn="auto" latinLnBrk="0" hangingPunct="0">
              <a:lnSpc>
                <a:spcPct val="100000"/>
              </a:lnSpc>
              <a:spcBef>
                <a:spcPts val="0"/>
              </a:spcBef>
              <a:spcAft>
                <a:spcPts val="0"/>
              </a:spcAft>
              <a:buClrTx/>
              <a:buSzTx/>
              <a:buFontTx/>
              <a:buNone/>
              <a:tabLst/>
              <a:defRPr/>
            </a:pPr>
            <a:r>
              <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 職員数減少</a:t>
            </a:r>
            <a:endPar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「ヒト」</a:t>
            </a:r>
          </a:p>
        </p:txBody>
      </p:sp>
      <p:cxnSp>
        <p:nvCxnSpPr>
          <p:cNvPr id="20" name="直線コネクタ 19">
            <a:extLst>
              <a:ext uri="{FF2B5EF4-FFF2-40B4-BE49-F238E27FC236}">
                <a16:creationId xmlns:a16="http://schemas.microsoft.com/office/drawing/2014/main" id="{94E5D482-9FBC-C30B-77AB-2823BA71B3FD}"/>
              </a:ext>
            </a:extLst>
          </p:cNvPr>
          <p:cNvCxnSpPr>
            <a:cxnSpLocks noChangeShapeType="1"/>
            <a:stCxn id="18" idx="3"/>
            <a:endCxn id="21" idx="1"/>
          </p:cNvCxnSpPr>
          <p:nvPr/>
        </p:nvCxnSpPr>
        <p:spPr bwMode="auto">
          <a:xfrm>
            <a:off x="1975023" y="1751096"/>
            <a:ext cx="747692" cy="0"/>
          </a:xfrm>
          <a:prstGeom prst="line">
            <a:avLst/>
          </a:prstGeom>
          <a:noFill/>
          <a:ln w="3175" algn="ctr">
            <a:solidFill>
              <a:srgbClr val="000000"/>
            </a:solidFill>
            <a:round/>
            <a:headEnd/>
            <a:tailEnd/>
          </a:ln>
          <a:extLst>
            <a:ext uri="{909E8E84-426E-40DD-AFC4-6F175D3DCCD1}">
              <a14:hiddenFill xmlns:a14="http://schemas.microsoft.com/office/drawing/2010/main">
                <a:noFill/>
              </a14:hiddenFill>
            </a:ext>
          </a:extLst>
        </p:spPr>
      </p:cxnSp>
      <p:sp>
        <p:nvSpPr>
          <p:cNvPr id="21" name="正方形/長方形 20">
            <a:extLst>
              <a:ext uri="{FF2B5EF4-FFF2-40B4-BE49-F238E27FC236}">
                <a16:creationId xmlns:a16="http://schemas.microsoft.com/office/drawing/2014/main" id="{F9A08A78-710E-D61B-BD40-38E0BE44BF2F}"/>
              </a:ext>
            </a:extLst>
          </p:cNvPr>
          <p:cNvSpPr/>
          <p:nvPr/>
        </p:nvSpPr>
        <p:spPr bwMode="auto">
          <a:xfrm>
            <a:off x="2722715" y="1563342"/>
            <a:ext cx="2120123" cy="375508"/>
          </a:xfrm>
          <a:prstGeom prst="rect">
            <a:avLst/>
          </a:prstGeom>
          <a:solidFill>
            <a:srgbClr val="4087C8"/>
          </a:solidFill>
          <a:ln w="25400" cap="flat" cmpd="sng" algn="ctr">
            <a:noFill/>
            <a:prstDash val="solid"/>
          </a:ln>
          <a:effectLst/>
        </p:spPr>
        <p:txBody>
          <a:bodyPr rIns="63138"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just"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上下水道施設の更新需要増加</a:t>
            </a:r>
            <a:endParaRPr kumimoji="0" lang="en-US" altLang="ja-JP"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just"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ストック増による維持管理費増加</a:t>
            </a:r>
            <a:endParaRPr kumimoji="0" lang="en-US" altLang="ja-JP"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22" name="直線コネクタ 21">
            <a:extLst>
              <a:ext uri="{FF2B5EF4-FFF2-40B4-BE49-F238E27FC236}">
                <a16:creationId xmlns:a16="http://schemas.microsoft.com/office/drawing/2014/main" id="{811946D8-9E7D-4998-0AEB-30861D9ECF29}"/>
              </a:ext>
            </a:extLst>
          </p:cNvPr>
          <p:cNvCxnSpPr>
            <a:cxnSpLocks noChangeShapeType="1"/>
            <a:stCxn id="15" idx="3"/>
            <a:endCxn id="23" idx="1"/>
          </p:cNvCxnSpPr>
          <p:nvPr/>
        </p:nvCxnSpPr>
        <p:spPr bwMode="auto">
          <a:xfrm flipV="1">
            <a:off x="1975023" y="2189742"/>
            <a:ext cx="747692" cy="1"/>
          </a:xfrm>
          <a:prstGeom prst="line">
            <a:avLst/>
          </a:prstGeom>
          <a:noFill/>
          <a:ln w="3175" algn="ctr">
            <a:solidFill>
              <a:srgbClr val="000000"/>
            </a:solidFill>
            <a:round/>
            <a:headEnd/>
            <a:tailEnd/>
          </a:ln>
          <a:extLst>
            <a:ext uri="{909E8E84-426E-40DD-AFC4-6F175D3DCCD1}">
              <a14:hiddenFill xmlns:a14="http://schemas.microsoft.com/office/drawing/2010/main">
                <a:noFill/>
              </a14:hiddenFill>
            </a:ext>
          </a:extLst>
        </p:spPr>
      </p:cxnSp>
      <p:sp>
        <p:nvSpPr>
          <p:cNvPr id="23" name="正方形/長方形 22">
            <a:extLst>
              <a:ext uri="{FF2B5EF4-FFF2-40B4-BE49-F238E27FC236}">
                <a16:creationId xmlns:a16="http://schemas.microsoft.com/office/drawing/2014/main" id="{78EC9B5F-4976-E984-5EC8-19F9E48CC23C}"/>
              </a:ext>
            </a:extLst>
          </p:cNvPr>
          <p:cNvSpPr/>
          <p:nvPr/>
        </p:nvSpPr>
        <p:spPr bwMode="auto">
          <a:xfrm>
            <a:off x="2722715" y="2001987"/>
            <a:ext cx="2120123" cy="375508"/>
          </a:xfrm>
          <a:prstGeom prst="rect">
            <a:avLst/>
          </a:prstGeom>
          <a:solidFill>
            <a:srgbClr val="4087C8"/>
          </a:solidFill>
          <a:ln w="25400" cap="flat" cmpd="sng" algn="ctr">
            <a:noFill/>
            <a:prstDash val="solid"/>
          </a:ln>
          <a:effectLst/>
        </p:spPr>
        <p:txBody>
          <a:bodyPr anchor="ct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77917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水道料金・下水道使用料収入の減少</a:t>
            </a:r>
            <a:endParaRPr kumimoji="0" lang="en-US" altLang="ja-JP" sz="1108"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4" name="Picture 38">
            <a:extLst>
              <a:ext uri="{FF2B5EF4-FFF2-40B4-BE49-F238E27FC236}">
                <a16:creationId xmlns:a16="http://schemas.microsoft.com/office/drawing/2014/main" id="{46665223-AB7F-F505-5639-3F5A6449B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115" y="1128020"/>
            <a:ext cx="375508" cy="37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7">
            <a:extLst>
              <a:ext uri="{FF2B5EF4-FFF2-40B4-BE49-F238E27FC236}">
                <a16:creationId xmlns:a16="http://schemas.microsoft.com/office/drawing/2014/main" id="{92C69D3B-5931-E462-767A-9E2628E6F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1116" y="1563342"/>
            <a:ext cx="375508" cy="37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4">
            <a:extLst>
              <a:ext uri="{FF2B5EF4-FFF2-40B4-BE49-F238E27FC236}">
                <a16:creationId xmlns:a16="http://schemas.microsoft.com/office/drawing/2014/main" id="{C3AC8F83-AD5D-E100-9E2F-CE9A99A58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1116" y="2001989"/>
            <a:ext cx="375508" cy="37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上カーブ矢印 5">
            <a:extLst>
              <a:ext uri="{FF2B5EF4-FFF2-40B4-BE49-F238E27FC236}">
                <a16:creationId xmlns:a16="http://schemas.microsoft.com/office/drawing/2014/main" id="{E1090B1C-D12C-0693-914F-02439F2514EA}"/>
              </a:ext>
            </a:extLst>
          </p:cNvPr>
          <p:cNvSpPr/>
          <p:nvPr/>
        </p:nvSpPr>
        <p:spPr>
          <a:xfrm>
            <a:off x="4839515" y="1254296"/>
            <a:ext cx="996923" cy="996923"/>
          </a:xfrm>
          <a:custGeom>
            <a:avLst/>
            <a:gdLst>
              <a:gd name="connsiteX0" fmla="*/ 1730896 w 2016447"/>
              <a:gd name="connsiteY0" fmla="*/ 0 h 1142206"/>
              <a:gd name="connsiteX1" fmla="*/ 1991232 w 2016447"/>
              <a:gd name="connsiteY1" fmla="*/ 285552 h 1142206"/>
              <a:gd name="connsiteX2" fmla="*/ 1848457 w 2016447"/>
              <a:gd name="connsiteY2" fmla="*/ 285552 h 1142206"/>
              <a:gd name="connsiteX3" fmla="*/ 936836 w 2016447"/>
              <a:gd name="connsiteY3" fmla="*/ 1123591 h 1142206"/>
              <a:gd name="connsiteX4" fmla="*/ 1562906 w 2016447"/>
              <a:gd name="connsiteY4" fmla="*/ 285552 h 1142206"/>
              <a:gd name="connsiteX5" fmla="*/ 1420129 w 2016447"/>
              <a:gd name="connsiteY5" fmla="*/ 285552 h 1142206"/>
              <a:gd name="connsiteX6" fmla="*/ 1730896 w 2016447"/>
              <a:gd name="connsiteY6" fmla="*/ 0 h 1142206"/>
              <a:gd name="connsiteX0" fmla="*/ 794060 w 2016447"/>
              <a:gd name="connsiteY0" fmla="*/ 1142206 h 1142206"/>
              <a:gd name="connsiteX1" fmla="*/ 0 w 2016447"/>
              <a:gd name="connsiteY1" fmla="*/ 0 h 1142206"/>
              <a:gd name="connsiteX2" fmla="*/ 285552 w 2016447"/>
              <a:gd name="connsiteY2" fmla="*/ 0 h 1142206"/>
              <a:gd name="connsiteX3" fmla="*/ 1079612 w 2016447"/>
              <a:gd name="connsiteY3" fmla="*/ 1142206 h 1142206"/>
              <a:gd name="connsiteX4" fmla="*/ 794060 w 2016447"/>
              <a:gd name="connsiteY4" fmla="*/ 1142206 h 1142206"/>
              <a:gd name="connsiteX0" fmla="*/ 936836 w 2016447"/>
              <a:gd name="connsiteY0" fmla="*/ 1123591 h 1142206"/>
              <a:gd name="connsiteX1" fmla="*/ 1562906 w 2016447"/>
              <a:gd name="connsiteY1" fmla="*/ 285552 h 1142206"/>
              <a:gd name="connsiteX2" fmla="*/ 1420129 w 2016447"/>
              <a:gd name="connsiteY2" fmla="*/ 285552 h 1142206"/>
              <a:gd name="connsiteX3" fmla="*/ 1730896 w 2016447"/>
              <a:gd name="connsiteY3" fmla="*/ 0 h 1142206"/>
              <a:gd name="connsiteX4" fmla="*/ 1991232 w 2016447"/>
              <a:gd name="connsiteY4" fmla="*/ 285552 h 1142206"/>
              <a:gd name="connsiteX5" fmla="*/ 1848457 w 2016447"/>
              <a:gd name="connsiteY5" fmla="*/ 285552 h 1142206"/>
              <a:gd name="connsiteX6" fmla="*/ 1079612 w 2016447"/>
              <a:gd name="connsiteY6" fmla="*/ 1142207 h 1142206"/>
              <a:gd name="connsiteX7" fmla="*/ 794060 w 2016447"/>
              <a:gd name="connsiteY7" fmla="*/ 1142206 h 1142206"/>
              <a:gd name="connsiteX8" fmla="*/ 0 w 2016447"/>
              <a:gd name="connsiteY8" fmla="*/ 0 h 1142206"/>
              <a:gd name="connsiteX9" fmla="*/ 285552 w 2016447"/>
              <a:gd name="connsiteY9" fmla="*/ 0 h 1142206"/>
              <a:gd name="connsiteX10" fmla="*/ 1079612 w 2016447"/>
              <a:gd name="connsiteY10" fmla="*/ 1142206 h 1142206"/>
              <a:gd name="connsiteX0" fmla="*/ 1730896 w 1991232"/>
              <a:gd name="connsiteY0" fmla="*/ 0 h 1142365"/>
              <a:gd name="connsiteX1" fmla="*/ 1991232 w 1991232"/>
              <a:gd name="connsiteY1" fmla="*/ 285552 h 1142365"/>
              <a:gd name="connsiteX2" fmla="*/ 1848457 w 1991232"/>
              <a:gd name="connsiteY2" fmla="*/ 285552 h 1142365"/>
              <a:gd name="connsiteX3" fmla="*/ 936836 w 1991232"/>
              <a:gd name="connsiteY3" fmla="*/ 1123591 h 1142365"/>
              <a:gd name="connsiteX4" fmla="*/ 1562906 w 1991232"/>
              <a:gd name="connsiteY4" fmla="*/ 285552 h 1142365"/>
              <a:gd name="connsiteX5" fmla="*/ 1420129 w 1991232"/>
              <a:gd name="connsiteY5" fmla="*/ 285552 h 1142365"/>
              <a:gd name="connsiteX6" fmla="*/ 1730896 w 1991232"/>
              <a:gd name="connsiteY6" fmla="*/ 0 h 1142365"/>
              <a:gd name="connsiteX0" fmla="*/ 794060 w 1991232"/>
              <a:gd name="connsiteY0" fmla="*/ 1142206 h 1142365"/>
              <a:gd name="connsiteX1" fmla="*/ 0 w 1991232"/>
              <a:gd name="connsiteY1" fmla="*/ 0 h 1142365"/>
              <a:gd name="connsiteX2" fmla="*/ 285552 w 1991232"/>
              <a:gd name="connsiteY2" fmla="*/ 0 h 1142365"/>
              <a:gd name="connsiteX3" fmla="*/ 1079612 w 1991232"/>
              <a:gd name="connsiteY3" fmla="*/ 1142206 h 1142365"/>
              <a:gd name="connsiteX4" fmla="*/ 794060 w 1991232"/>
              <a:gd name="connsiteY4" fmla="*/ 1142206 h 1142365"/>
              <a:gd name="connsiteX0" fmla="*/ 936836 w 1991232"/>
              <a:gd name="connsiteY0" fmla="*/ 1123591 h 1142365"/>
              <a:gd name="connsiteX1" fmla="*/ 1562906 w 1991232"/>
              <a:gd name="connsiteY1" fmla="*/ 285552 h 1142365"/>
              <a:gd name="connsiteX2" fmla="*/ 1420129 w 1991232"/>
              <a:gd name="connsiteY2" fmla="*/ 285552 h 1142365"/>
              <a:gd name="connsiteX3" fmla="*/ 1730896 w 1991232"/>
              <a:gd name="connsiteY3" fmla="*/ 0 h 1142365"/>
              <a:gd name="connsiteX4" fmla="*/ 1991232 w 1991232"/>
              <a:gd name="connsiteY4" fmla="*/ 285552 h 1142365"/>
              <a:gd name="connsiteX5" fmla="*/ 1848457 w 1991232"/>
              <a:gd name="connsiteY5" fmla="*/ 285552 h 1142365"/>
              <a:gd name="connsiteX6" fmla="*/ 1079612 w 1991232"/>
              <a:gd name="connsiteY6" fmla="*/ 1142207 h 1142365"/>
              <a:gd name="connsiteX7" fmla="*/ 794060 w 1991232"/>
              <a:gd name="connsiteY7" fmla="*/ 1142206 h 1142365"/>
              <a:gd name="connsiteX8" fmla="*/ 285552 w 1991232"/>
              <a:gd name="connsiteY8" fmla="*/ 0 h 1142365"/>
              <a:gd name="connsiteX9" fmla="*/ 1079612 w 1991232"/>
              <a:gd name="connsiteY9" fmla="*/ 1142206 h 1142365"/>
              <a:gd name="connsiteX0" fmla="*/ 1730896 w 1991232"/>
              <a:gd name="connsiteY0" fmla="*/ 0 h 1142365"/>
              <a:gd name="connsiteX1" fmla="*/ 1991232 w 1991232"/>
              <a:gd name="connsiteY1" fmla="*/ 285552 h 1142365"/>
              <a:gd name="connsiteX2" fmla="*/ 1848457 w 1991232"/>
              <a:gd name="connsiteY2" fmla="*/ 285552 h 1142365"/>
              <a:gd name="connsiteX3" fmla="*/ 936836 w 1991232"/>
              <a:gd name="connsiteY3" fmla="*/ 1123591 h 1142365"/>
              <a:gd name="connsiteX4" fmla="*/ 1562906 w 1991232"/>
              <a:gd name="connsiteY4" fmla="*/ 285552 h 1142365"/>
              <a:gd name="connsiteX5" fmla="*/ 1420129 w 1991232"/>
              <a:gd name="connsiteY5" fmla="*/ 285552 h 1142365"/>
              <a:gd name="connsiteX6" fmla="*/ 1730896 w 1991232"/>
              <a:gd name="connsiteY6" fmla="*/ 0 h 1142365"/>
              <a:gd name="connsiteX0" fmla="*/ 794060 w 1991232"/>
              <a:gd name="connsiteY0" fmla="*/ 1142206 h 1142365"/>
              <a:gd name="connsiteX1" fmla="*/ 0 w 1991232"/>
              <a:gd name="connsiteY1" fmla="*/ 0 h 1142365"/>
              <a:gd name="connsiteX2" fmla="*/ 285552 w 1991232"/>
              <a:gd name="connsiteY2" fmla="*/ 0 h 1142365"/>
              <a:gd name="connsiteX3" fmla="*/ 1079612 w 1991232"/>
              <a:gd name="connsiteY3" fmla="*/ 1142206 h 1142365"/>
              <a:gd name="connsiteX4" fmla="*/ 794060 w 1991232"/>
              <a:gd name="connsiteY4" fmla="*/ 1142206 h 1142365"/>
              <a:gd name="connsiteX0" fmla="*/ 936836 w 1991232"/>
              <a:gd name="connsiteY0" fmla="*/ 1123591 h 1142365"/>
              <a:gd name="connsiteX1" fmla="*/ 1562906 w 1991232"/>
              <a:gd name="connsiteY1" fmla="*/ 285552 h 1142365"/>
              <a:gd name="connsiteX2" fmla="*/ 1420129 w 1991232"/>
              <a:gd name="connsiteY2" fmla="*/ 285552 h 1142365"/>
              <a:gd name="connsiteX3" fmla="*/ 1730896 w 1991232"/>
              <a:gd name="connsiteY3" fmla="*/ 0 h 1142365"/>
              <a:gd name="connsiteX4" fmla="*/ 1991232 w 1991232"/>
              <a:gd name="connsiteY4" fmla="*/ 285552 h 1142365"/>
              <a:gd name="connsiteX5" fmla="*/ 1848457 w 1991232"/>
              <a:gd name="connsiteY5" fmla="*/ 285552 h 1142365"/>
              <a:gd name="connsiteX6" fmla="*/ 1079612 w 1991232"/>
              <a:gd name="connsiteY6" fmla="*/ 1142207 h 1142365"/>
              <a:gd name="connsiteX7" fmla="*/ 794060 w 1991232"/>
              <a:gd name="connsiteY7" fmla="*/ 1142206 h 1142365"/>
              <a:gd name="connsiteX8" fmla="*/ 1079612 w 1991232"/>
              <a:gd name="connsiteY8" fmla="*/ 1142206 h 1142365"/>
              <a:gd name="connsiteX0" fmla="*/ 1449053 w 1709389"/>
              <a:gd name="connsiteY0" fmla="*/ 0 h 1142365"/>
              <a:gd name="connsiteX1" fmla="*/ 1709389 w 1709389"/>
              <a:gd name="connsiteY1" fmla="*/ 285552 h 1142365"/>
              <a:gd name="connsiteX2" fmla="*/ 1566614 w 1709389"/>
              <a:gd name="connsiteY2" fmla="*/ 285552 h 1142365"/>
              <a:gd name="connsiteX3" fmla="*/ 654993 w 1709389"/>
              <a:gd name="connsiteY3" fmla="*/ 1123591 h 1142365"/>
              <a:gd name="connsiteX4" fmla="*/ 1281063 w 1709389"/>
              <a:gd name="connsiteY4" fmla="*/ 285552 h 1142365"/>
              <a:gd name="connsiteX5" fmla="*/ 1138286 w 1709389"/>
              <a:gd name="connsiteY5" fmla="*/ 285552 h 1142365"/>
              <a:gd name="connsiteX6" fmla="*/ 1449053 w 1709389"/>
              <a:gd name="connsiteY6" fmla="*/ 0 h 1142365"/>
              <a:gd name="connsiteX0" fmla="*/ 512217 w 1709389"/>
              <a:gd name="connsiteY0" fmla="*/ 1142206 h 1142365"/>
              <a:gd name="connsiteX1" fmla="*/ 3709 w 1709389"/>
              <a:gd name="connsiteY1" fmla="*/ 0 h 1142365"/>
              <a:gd name="connsiteX2" fmla="*/ 797769 w 1709389"/>
              <a:gd name="connsiteY2" fmla="*/ 1142206 h 1142365"/>
              <a:gd name="connsiteX3" fmla="*/ 512217 w 1709389"/>
              <a:gd name="connsiteY3" fmla="*/ 1142206 h 1142365"/>
              <a:gd name="connsiteX0" fmla="*/ 654993 w 1709389"/>
              <a:gd name="connsiteY0" fmla="*/ 1123591 h 1142365"/>
              <a:gd name="connsiteX1" fmla="*/ 1281063 w 1709389"/>
              <a:gd name="connsiteY1" fmla="*/ 285552 h 1142365"/>
              <a:gd name="connsiteX2" fmla="*/ 1138286 w 1709389"/>
              <a:gd name="connsiteY2" fmla="*/ 285552 h 1142365"/>
              <a:gd name="connsiteX3" fmla="*/ 1449053 w 1709389"/>
              <a:gd name="connsiteY3" fmla="*/ 0 h 1142365"/>
              <a:gd name="connsiteX4" fmla="*/ 1709389 w 1709389"/>
              <a:gd name="connsiteY4" fmla="*/ 285552 h 1142365"/>
              <a:gd name="connsiteX5" fmla="*/ 1566614 w 1709389"/>
              <a:gd name="connsiteY5" fmla="*/ 285552 h 1142365"/>
              <a:gd name="connsiteX6" fmla="*/ 797769 w 1709389"/>
              <a:gd name="connsiteY6" fmla="*/ 1142207 h 1142365"/>
              <a:gd name="connsiteX7" fmla="*/ 512217 w 1709389"/>
              <a:gd name="connsiteY7" fmla="*/ 1142206 h 1142365"/>
              <a:gd name="connsiteX8" fmla="*/ 797769 w 1709389"/>
              <a:gd name="connsiteY8" fmla="*/ 1142206 h 1142365"/>
              <a:gd name="connsiteX0" fmla="*/ 936836 w 1197172"/>
              <a:gd name="connsiteY0" fmla="*/ 0 h 1142365"/>
              <a:gd name="connsiteX1" fmla="*/ 1197172 w 1197172"/>
              <a:gd name="connsiteY1" fmla="*/ 285552 h 1142365"/>
              <a:gd name="connsiteX2" fmla="*/ 1054397 w 1197172"/>
              <a:gd name="connsiteY2" fmla="*/ 285552 h 1142365"/>
              <a:gd name="connsiteX3" fmla="*/ 142776 w 1197172"/>
              <a:gd name="connsiteY3" fmla="*/ 1123591 h 1142365"/>
              <a:gd name="connsiteX4" fmla="*/ 768846 w 1197172"/>
              <a:gd name="connsiteY4" fmla="*/ 285552 h 1142365"/>
              <a:gd name="connsiteX5" fmla="*/ 626069 w 1197172"/>
              <a:gd name="connsiteY5" fmla="*/ 285552 h 1142365"/>
              <a:gd name="connsiteX6" fmla="*/ 936836 w 1197172"/>
              <a:gd name="connsiteY6" fmla="*/ 0 h 1142365"/>
              <a:gd name="connsiteX0" fmla="*/ 0 w 1197172"/>
              <a:gd name="connsiteY0" fmla="*/ 1142206 h 1142365"/>
              <a:gd name="connsiteX1" fmla="*/ 285552 w 1197172"/>
              <a:gd name="connsiteY1" fmla="*/ 1142206 h 1142365"/>
              <a:gd name="connsiteX2" fmla="*/ 0 w 1197172"/>
              <a:gd name="connsiteY2" fmla="*/ 1142206 h 1142365"/>
              <a:gd name="connsiteX0" fmla="*/ 142776 w 1197172"/>
              <a:gd name="connsiteY0" fmla="*/ 1123591 h 1142365"/>
              <a:gd name="connsiteX1" fmla="*/ 768846 w 1197172"/>
              <a:gd name="connsiteY1" fmla="*/ 285552 h 1142365"/>
              <a:gd name="connsiteX2" fmla="*/ 626069 w 1197172"/>
              <a:gd name="connsiteY2" fmla="*/ 285552 h 1142365"/>
              <a:gd name="connsiteX3" fmla="*/ 936836 w 1197172"/>
              <a:gd name="connsiteY3" fmla="*/ 0 h 1142365"/>
              <a:gd name="connsiteX4" fmla="*/ 1197172 w 1197172"/>
              <a:gd name="connsiteY4" fmla="*/ 285552 h 1142365"/>
              <a:gd name="connsiteX5" fmla="*/ 1054397 w 1197172"/>
              <a:gd name="connsiteY5" fmla="*/ 285552 h 1142365"/>
              <a:gd name="connsiteX6" fmla="*/ 285552 w 1197172"/>
              <a:gd name="connsiteY6" fmla="*/ 1142207 h 1142365"/>
              <a:gd name="connsiteX7" fmla="*/ 0 w 1197172"/>
              <a:gd name="connsiteY7" fmla="*/ 1142206 h 1142365"/>
              <a:gd name="connsiteX8" fmla="*/ 285552 w 1197172"/>
              <a:gd name="connsiteY8" fmla="*/ 1142206 h 11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172" h="1142365" stroke="0" extrusionOk="0">
                <a:moveTo>
                  <a:pt x="936836" y="0"/>
                </a:moveTo>
                <a:lnTo>
                  <a:pt x="1197172" y="285552"/>
                </a:lnTo>
                <a:lnTo>
                  <a:pt x="1054397" y="285552"/>
                </a:lnTo>
                <a:cubicBezTo>
                  <a:pt x="950293" y="865520"/>
                  <a:pt x="552405" y="1231292"/>
                  <a:pt x="142776" y="1123591"/>
                </a:cubicBezTo>
                <a:cubicBezTo>
                  <a:pt x="447152" y="1043563"/>
                  <a:pt x="691491" y="716499"/>
                  <a:pt x="768846" y="285552"/>
                </a:cubicBezTo>
                <a:lnTo>
                  <a:pt x="626069" y="285552"/>
                </a:lnTo>
                <a:lnTo>
                  <a:pt x="936836" y="0"/>
                </a:lnTo>
                <a:close/>
              </a:path>
              <a:path w="1197172" h="1142365" fill="darkenLess" stroke="0" extrusionOk="0">
                <a:moveTo>
                  <a:pt x="0" y="1142206"/>
                </a:moveTo>
                <a:lnTo>
                  <a:pt x="285552" y="1142206"/>
                </a:lnTo>
                <a:lnTo>
                  <a:pt x="0" y="1142206"/>
                </a:lnTo>
                <a:close/>
              </a:path>
              <a:path w="1197172" h="1142365" fill="none" extrusionOk="0">
                <a:moveTo>
                  <a:pt x="142776" y="1123591"/>
                </a:moveTo>
                <a:cubicBezTo>
                  <a:pt x="447152" y="1043563"/>
                  <a:pt x="691491" y="716499"/>
                  <a:pt x="768846" y="285552"/>
                </a:cubicBezTo>
                <a:lnTo>
                  <a:pt x="626069" y="285552"/>
                </a:lnTo>
                <a:lnTo>
                  <a:pt x="936836" y="0"/>
                </a:lnTo>
                <a:lnTo>
                  <a:pt x="1197172" y="285552"/>
                </a:lnTo>
                <a:lnTo>
                  <a:pt x="1054397" y="285552"/>
                </a:lnTo>
                <a:cubicBezTo>
                  <a:pt x="963875" y="789857"/>
                  <a:pt x="647642" y="1142207"/>
                  <a:pt x="285552" y="1142207"/>
                </a:cubicBezTo>
                <a:lnTo>
                  <a:pt x="0" y="1142206"/>
                </a:lnTo>
                <a:lnTo>
                  <a:pt x="285552" y="1142206"/>
                </a:lnTo>
              </a:path>
            </a:pathLst>
          </a:custGeom>
          <a:solidFill>
            <a:srgbClr val="FF0000">
              <a:alpha val="25000"/>
            </a:srgbClr>
          </a:solidFill>
          <a:ln w="25400" cap="flat" cmpd="sng" algn="ctr">
            <a:noFill/>
            <a:prstDash val="solid"/>
            <a:headEnd type="none" w="med" len="med"/>
            <a:tailEnd type="triangle" w="med" len="med"/>
          </a:ln>
          <a:effectLst/>
        </p:spPr>
        <p:txBody>
          <a:bodyPr anchor="ctr"/>
          <a:lstStyle/>
          <a:p>
            <a:pPr marL="0" marR="0" lvl="0" indent="0" algn="ctr" defTabSz="84408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今後さらに</a:t>
            </a:r>
            <a:endParaRPr kumimoji="0" lang="en-US" altLang="ja-JP"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0" fontAlgn="auto" latinLnBrk="0" hangingPunct="0">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加速</a:t>
            </a:r>
          </a:p>
        </p:txBody>
      </p:sp>
      <p:sp>
        <p:nvSpPr>
          <p:cNvPr id="28" name="正方形/長方形 27">
            <a:extLst>
              <a:ext uri="{FF2B5EF4-FFF2-40B4-BE49-F238E27FC236}">
                <a16:creationId xmlns:a16="http://schemas.microsoft.com/office/drawing/2014/main" id="{77B87759-5F63-2485-DE04-F3249C4AD44B}"/>
              </a:ext>
            </a:extLst>
          </p:cNvPr>
          <p:cNvSpPr/>
          <p:nvPr/>
        </p:nvSpPr>
        <p:spPr>
          <a:xfrm>
            <a:off x="6334900" y="1128019"/>
            <a:ext cx="2990769" cy="1246154"/>
          </a:xfrm>
          <a:prstGeom prst="rect">
            <a:avLst/>
          </a:prstGeom>
          <a:noFill/>
          <a:ln w="3175" cap="flat" cmpd="sng" algn="ctr">
            <a:noFill/>
            <a:prstDash val="solid"/>
          </a:ln>
          <a:effectLst/>
        </p:spPr>
        <p:txBody>
          <a:bodyPr lIns="186092" tIns="0" rIns="126277" bIns="0"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477"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職員不足の補完</a:t>
            </a: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、民間の</a:t>
            </a:r>
            <a:r>
              <a:rPr kumimoji="0" lang="ja-JP" altLang="en-US" sz="1477"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経営ノウハウ</a:t>
            </a: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や</a:t>
            </a:r>
            <a:r>
              <a:rPr kumimoji="0" lang="ja-JP" altLang="en-US" sz="1477"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創意工夫</a:t>
            </a: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等による</a:t>
            </a:r>
            <a:r>
              <a:rPr kumimoji="0" lang="ja-JP" altLang="en-US" sz="1477"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事業の効率化</a:t>
            </a: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77"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経営改善</a:t>
            </a:r>
            <a:r>
              <a:rPr kumimoji="0" lang="ja-JP" altLang="en-US" sz="1477"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が必要</a:t>
            </a:r>
          </a:p>
        </p:txBody>
      </p:sp>
      <p:sp>
        <p:nvSpPr>
          <p:cNvPr id="29" name="フローチャート: 抜出し 28">
            <a:extLst>
              <a:ext uri="{FF2B5EF4-FFF2-40B4-BE49-F238E27FC236}">
                <a16:creationId xmlns:a16="http://schemas.microsoft.com/office/drawing/2014/main" id="{F739D357-ECBC-F35D-CCC4-B4EC39E208E9}"/>
              </a:ext>
            </a:extLst>
          </p:cNvPr>
          <p:cNvSpPr/>
          <p:nvPr/>
        </p:nvSpPr>
        <p:spPr>
          <a:xfrm rot="5400000">
            <a:off x="5836438" y="1626481"/>
            <a:ext cx="624738" cy="249231"/>
          </a:xfrm>
          <a:prstGeom prst="flowChartExtract">
            <a:avLst/>
          </a:prstGeom>
          <a:solidFill>
            <a:srgbClr val="000000"/>
          </a:solidFill>
          <a:ln w="254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30" name="タイトル 1">
            <a:extLst>
              <a:ext uri="{FF2B5EF4-FFF2-40B4-BE49-F238E27FC236}">
                <a16:creationId xmlns:a16="http://schemas.microsoft.com/office/drawing/2014/main" id="{4323287C-8B99-A610-C460-8D00F892A398}"/>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b="0" i="0" u="none" strike="noStrike" kern="0" cap="none" spc="0" normalizeH="0" baseline="0" noProof="0" dirty="0">
                <a:ln>
                  <a:noFill/>
                </a:ln>
                <a:solidFill>
                  <a:srgbClr val="4087C8"/>
                </a:solidFill>
                <a:effectLst/>
                <a:uLnTx/>
                <a:uFillTx/>
                <a:latin typeface="HGP創英角ｺﾞｼｯｸUB"/>
                <a:ea typeface="HGP創英角ｺﾞｼｯｸUB"/>
                <a:cs typeface="+mj-cs"/>
              </a:rPr>
              <a:t>上下水道一体のウォーター</a:t>
            </a:r>
            <a:r>
              <a:rPr kumimoji="1" lang="en-US" altLang="ja-JP" sz="2400" b="0" i="0" u="none" strike="noStrike" kern="0" cap="none" spc="0" normalizeH="0" baseline="0" noProof="0" dirty="0">
                <a:ln>
                  <a:noFill/>
                </a:ln>
                <a:solidFill>
                  <a:srgbClr val="4087C8"/>
                </a:solidFill>
                <a:effectLst/>
                <a:uLnTx/>
                <a:uFillTx/>
                <a:latin typeface="HGP創英角ｺﾞｼｯｸUB"/>
                <a:ea typeface="HGP創英角ｺﾞｼｯｸUB"/>
                <a:cs typeface="+mj-cs"/>
              </a:rPr>
              <a:t>PPP</a:t>
            </a:r>
            <a:r>
              <a:rPr kumimoji="1" lang="ja-JP" altLang="en-US" sz="2400" b="0" i="0" u="none" strike="noStrike" kern="0" cap="none" spc="0" normalizeH="0" baseline="0" noProof="0" dirty="0">
                <a:ln>
                  <a:noFill/>
                </a:ln>
                <a:solidFill>
                  <a:srgbClr val="4087C8"/>
                </a:solidFill>
                <a:effectLst/>
                <a:uLnTx/>
                <a:uFillTx/>
                <a:latin typeface="HGP創英角ｺﾞｼｯｸUB"/>
                <a:ea typeface="HGP創英角ｺﾞｼｯｸUB"/>
                <a:cs typeface="+mj-cs"/>
              </a:rPr>
              <a:t>推進に向けて</a:t>
            </a:r>
            <a:endParaRPr lang="ja-JP" altLang="en-US" sz="2400" kern="0" dirty="0"/>
          </a:p>
        </p:txBody>
      </p:sp>
    </p:spTree>
    <p:extLst>
      <p:ext uri="{BB962C8B-B14F-4D97-AF65-F5344CB8AC3E}">
        <p14:creationId xmlns:p14="http://schemas.microsoft.com/office/powerpoint/2010/main" val="425850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A519A-88AC-6D0B-A892-0363A66F866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F702FCC-2A72-528D-CC8A-5C55C1171888}"/>
              </a:ext>
            </a:extLst>
          </p:cNvPr>
          <p:cNvSpPr>
            <a:spLocks noGrp="1"/>
          </p:cNvSpPr>
          <p:nvPr>
            <p:ph type="sldNum" sz="quarter" idx="12"/>
          </p:nvPr>
        </p:nvSpPr>
        <p:spPr/>
        <p:txBody>
          <a:bodyPr/>
          <a:lstStyle/>
          <a:p>
            <a:pPr>
              <a:defRPr/>
            </a:pPr>
            <a:fld id="{D8C59FD7-2EC2-4685-9C85-6CC810D64050}" type="slidenum">
              <a:rPr lang="en-US" altLang="ja-JP" smtClean="0"/>
              <a:pPr>
                <a:defRPr/>
              </a:pPr>
              <a:t>12</a:t>
            </a:fld>
            <a:endParaRPr lang="en-US" altLang="ja-JP"/>
          </a:p>
        </p:txBody>
      </p:sp>
      <p:sp>
        <p:nvSpPr>
          <p:cNvPr id="3" name="Text Box 4">
            <a:extLst>
              <a:ext uri="{FF2B5EF4-FFF2-40B4-BE49-F238E27FC236}">
                <a16:creationId xmlns:a16="http://schemas.microsoft.com/office/drawing/2014/main" id="{54A2B967-0D06-35A0-6ACB-4E6D333FDE54}"/>
              </a:ext>
            </a:extLst>
          </p:cNvPr>
          <p:cNvSpPr txBox="1">
            <a:spLocks noChangeArrowheads="1"/>
          </p:cNvSpPr>
          <p:nvPr/>
        </p:nvSpPr>
        <p:spPr>
          <a:xfrm>
            <a:off x="426147" y="3155057"/>
            <a:ext cx="9053706" cy="646260"/>
          </a:xfrm>
          <a:prstGeom prst="rect">
            <a:avLst/>
          </a:prstGeom>
          <a:noFill/>
          <a:ln w="28575">
            <a:noFill/>
            <a:miter lim="800000"/>
            <a:headEnd/>
            <a:tailEnd/>
          </a:ln>
        </p:spPr>
        <p:txBody>
          <a:bodyPr wrap="square" lIns="91368" tIns="45685" rIns="91368" bIns="45685" anchor="ctr">
            <a:spAutoFit/>
          </a:bodyPr>
          <a:lstStyle/>
          <a:p>
            <a:pPr marL="60447" marR="0" lvl="0" algn="ctr" defTabSz="633039" rtl="0" eaLnBrk="0" fontAlgn="base" latinLnBrk="0" hangingPunct="0">
              <a:spcBef>
                <a:spcPct val="0"/>
              </a:spcBef>
              <a:spcAft>
                <a:spcPts val="415"/>
              </a:spcAft>
              <a:buClrTx/>
              <a:buSzPct val="100000"/>
              <a:tabLst/>
              <a:defRPr/>
            </a:pPr>
            <a:r>
              <a:rPr kumimoji="1" lang="ja-JP" altLang="en-US" sz="3600" b="0" i="0" u="none" strike="noStrike" kern="1200" cap="none" spc="0" normalizeH="0" baseline="0" noProof="0" dirty="0">
                <a:ln>
                  <a:noFill/>
                </a:ln>
                <a:solidFill>
                  <a:prstClr val="black"/>
                </a:solidFill>
                <a:effectLst/>
                <a:uLnTx/>
                <a:uFillTx/>
                <a:latin typeface="+mn-ea"/>
                <a:ea typeface="+mn-ea"/>
                <a:cs typeface="+mn-cs"/>
              </a:rPr>
              <a:t>近畿地方整備局からの情報提供</a:t>
            </a:r>
          </a:p>
        </p:txBody>
      </p:sp>
    </p:spTree>
    <p:extLst>
      <p:ext uri="{BB962C8B-B14F-4D97-AF65-F5344CB8AC3E}">
        <p14:creationId xmlns:p14="http://schemas.microsoft.com/office/powerpoint/2010/main" val="298712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D392A5-2A37-7B68-1D23-533C0AC48513}"/>
              </a:ext>
            </a:extLst>
          </p:cNvPr>
          <p:cNvSpPr>
            <a:spLocks noGrp="1"/>
          </p:cNvSpPr>
          <p:nvPr>
            <p:ph type="sldNum" sz="quarter" idx="12"/>
          </p:nvPr>
        </p:nvSpPr>
        <p:spPr/>
        <p:txBody>
          <a:bodyPr/>
          <a:lstStyle/>
          <a:p>
            <a:pPr>
              <a:defRPr/>
            </a:pPr>
            <a:fld id="{D8C59FD7-2EC2-4685-9C85-6CC810D64050}" type="slidenum">
              <a:rPr lang="en-US" altLang="ja-JP" smtClean="0"/>
              <a:pPr>
                <a:defRPr/>
              </a:pPr>
              <a:t>13</a:t>
            </a:fld>
            <a:endParaRPr lang="en-US" altLang="ja-JP"/>
          </a:p>
        </p:txBody>
      </p:sp>
      <p:sp>
        <p:nvSpPr>
          <p:cNvPr id="3" name="正方形/長方形 2">
            <a:extLst>
              <a:ext uri="{FF2B5EF4-FFF2-40B4-BE49-F238E27FC236}">
                <a16:creationId xmlns:a16="http://schemas.microsoft.com/office/drawing/2014/main" id="{E3CBD9D6-D2CB-F211-77DC-491F1EBDA8CC}"/>
              </a:ext>
            </a:extLst>
          </p:cNvPr>
          <p:cNvSpPr/>
          <p:nvPr/>
        </p:nvSpPr>
        <p:spPr>
          <a:xfrm>
            <a:off x="3567460" y="2150606"/>
            <a:ext cx="2845290" cy="4362552"/>
          </a:xfrm>
          <a:prstGeom prst="rect">
            <a:avLst/>
          </a:prstGeom>
          <a:noFill/>
          <a:ln w="25400" cap="flat" cmpd="sng" algn="ctr">
            <a:solidFill>
              <a:srgbClr val="4F81BD">
                <a:shade val="50000"/>
              </a:srgbClr>
            </a:solidFill>
            <a:prstDash val="solid"/>
          </a:ln>
          <a:effectLst/>
        </p:spPr>
        <p:txBody>
          <a:bodyPr anchor="ctr"/>
          <a:lstStyle/>
          <a:p>
            <a:pPr algn="ctr" defTabSz="844078" fontAlgn="auto">
              <a:spcBef>
                <a:spcPts val="0"/>
              </a:spcBef>
              <a:spcAft>
                <a:spcPts val="0"/>
              </a:spcAft>
              <a:defRPr/>
            </a:pPr>
            <a:endParaRPr kumimoji="0" lang="ja-JP" altLang="en-US" sz="1662" kern="0">
              <a:solidFill>
                <a:prstClr val="white"/>
              </a:solidFill>
              <a:latin typeface="Arial"/>
              <a:ea typeface="ＭＳ Ｐゴシック"/>
            </a:endParaRPr>
          </a:p>
        </p:txBody>
      </p:sp>
      <p:sp>
        <p:nvSpPr>
          <p:cNvPr id="4" name="角丸四角形 38">
            <a:extLst>
              <a:ext uri="{FF2B5EF4-FFF2-40B4-BE49-F238E27FC236}">
                <a16:creationId xmlns:a16="http://schemas.microsoft.com/office/drawing/2014/main" id="{AFCBECF2-9259-5B13-AB04-D3680A01E730}"/>
              </a:ext>
            </a:extLst>
          </p:cNvPr>
          <p:cNvSpPr/>
          <p:nvPr/>
        </p:nvSpPr>
        <p:spPr>
          <a:xfrm>
            <a:off x="3909069" y="2053152"/>
            <a:ext cx="2152650" cy="219990"/>
          </a:xfrm>
          <a:prstGeom prst="roundRect">
            <a:avLst/>
          </a:prstGeom>
          <a:solidFill>
            <a:srgbClr val="4F81BD"/>
          </a:solidFill>
          <a:ln w="25400" cap="flat" cmpd="sng" algn="ctr">
            <a:solidFill>
              <a:srgbClr val="4F81BD">
                <a:shade val="50000"/>
              </a:srgbClr>
            </a:solidFill>
            <a:prstDash val="solid"/>
          </a:ln>
          <a:effectLst/>
        </p:spPr>
        <p:txBody>
          <a:bodyPr lIns="33231" tIns="0" rIns="33231" bIns="0" anchor="ctr">
            <a:spAutoFit/>
          </a:bodyPr>
          <a:lstStyle/>
          <a:p>
            <a:pPr algn="ctr" defTabSz="844078" fontAlgn="auto">
              <a:spcBef>
                <a:spcPts val="0"/>
              </a:spcBef>
              <a:spcAft>
                <a:spcPts val="0"/>
              </a:spcAft>
              <a:defRPr/>
            </a:pPr>
            <a:r>
              <a:rPr kumimoji="0" lang="ja-JP" altLang="en-US" sz="1292" b="1" kern="0">
                <a:solidFill>
                  <a:prstClr val="white"/>
                </a:solidFill>
                <a:latin typeface="Arial"/>
                <a:ea typeface="ＭＳ Ｐゴシック"/>
              </a:rPr>
              <a:t>ＡＩを活用した管路劣化診断</a:t>
            </a:r>
          </a:p>
        </p:txBody>
      </p:sp>
      <p:pic>
        <p:nvPicPr>
          <p:cNvPr id="5" name="Picture 17">
            <a:extLst>
              <a:ext uri="{FF2B5EF4-FFF2-40B4-BE49-F238E27FC236}">
                <a16:creationId xmlns:a16="http://schemas.microsoft.com/office/drawing/2014/main" id="{98C6188C-12E7-9F25-2D42-F339E168C15B}"/>
              </a:ext>
            </a:extLst>
          </p:cNvPr>
          <p:cNvPicPr>
            <a:picLocks noChangeAspect="1"/>
          </p:cNvPicPr>
          <p:nvPr/>
        </p:nvPicPr>
        <p:blipFill rotWithShape="1">
          <a:blip r:embed="rId3" cstate="screen"/>
          <a:srcRect t="6584" r="18246"/>
          <a:stretch/>
        </p:blipFill>
        <p:spPr>
          <a:xfrm>
            <a:off x="4039212" y="2862378"/>
            <a:ext cx="1892367" cy="1267365"/>
          </a:xfrm>
          <a:prstGeom prst="rect">
            <a:avLst/>
          </a:prstGeom>
          <a:ln>
            <a:solidFill>
              <a:srgbClr val="13528B"/>
            </a:solidFill>
          </a:ln>
          <a:effectLst>
            <a:outerShdw blurRad="50800" dist="38100" dir="2700000" algn="tl" rotWithShape="0">
              <a:prstClr val="black">
                <a:alpha val="40000"/>
              </a:prstClr>
            </a:outerShdw>
          </a:effectLst>
        </p:spPr>
      </p:pic>
      <p:sp>
        <p:nvSpPr>
          <p:cNvPr id="6" name="テキスト ボックス 5">
            <a:extLst>
              <a:ext uri="{FF2B5EF4-FFF2-40B4-BE49-F238E27FC236}">
                <a16:creationId xmlns:a16="http://schemas.microsoft.com/office/drawing/2014/main" id="{3FCA4EF7-1C61-EA57-6DFE-581D6B1CB06E}"/>
              </a:ext>
            </a:extLst>
          </p:cNvPr>
          <p:cNvSpPr txBox="1"/>
          <p:nvPr/>
        </p:nvSpPr>
        <p:spPr>
          <a:xfrm>
            <a:off x="3787443" y="4439922"/>
            <a:ext cx="2395904" cy="774315"/>
          </a:xfrm>
          <a:prstGeom prst="rect">
            <a:avLst/>
          </a:prstGeom>
          <a:noFill/>
          <a:ln>
            <a:solidFill>
              <a:sysClr val="windowText" lastClr="000000"/>
            </a:solidFill>
          </a:ln>
        </p:spPr>
        <p:txBody>
          <a:bodyPr>
            <a:spAutoFit/>
          </a:bodyPr>
          <a:lstStyle/>
          <a:p>
            <a:pPr defTabSz="422039" fontAlgn="auto">
              <a:spcBef>
                <a:spcPts val="0"/>
              </a:spcBef>
              <a:spcAft>
                <a:spcPts val="0"/>
              </a:spcAft>
              <a:defRPr/>
            </a:pPr>
            <a:r>
              <a:rPr kumimoji="0" lang="ja-JP" altLang="en-US" sz="1108" kern="0">
                <a:solidFill>
                  <a:prstClr val="black"/>
                </a:solidFill>
                <a:latin typeface="メイリオ" panose="020B0604030504040204" pitchFamily="50" charset="-128"/>
                <a:ea typeface="メイリオ" panose="020B0604030504040204" pitchFamily="50" charset="-128"/>
              </a:rPr>
              <a:t>・</a:t>
            </a:r>
            <a:r>
              <a:rPr kumimoji="0" lang="ja-JP" altLang="en-US" sz="1108" b="1" kern="0">
                <a:solidFill>
                  <a:prstClr val="black"/>
                </a:solidFill>
                <a:latin typeface="メイリオ" panose="020B0604030504040204" pitchFamily="50" charset="-128"/>
                <a:ea typeface="メイリオ" panose="020B0604030504040204" pitchFamily="50" charset="-128"/>
              </a:rPr>
              <a:t>設置年、材質</a:t>
            </a:r>
            <a:r>
              <a:rPr kumimoji="0" lang="ja-JP" altLang="en-US" sz="1108" kern="0">
                <a:solidFill>
                  <a:prstClr val="black"/>
                </a:solidFill>
                <a:latin typeface="メイリオ" panose="020B0604030504040204" pitchFamily="50" charset="-128"/>
                <a:ea typeface="メイリオ" panose="020B0604030504040204" pitchFamily="50" charset="-128"/>
              </a:rPr>
              <a:t>等に基づく</a:t>
            </a:r>
            <a:endParaRPr kumimoji="0" lang="en-US" altLang="ja-JP" sz="1108" kern="0">
              <a:solidFill>
                <a:prstClr val="black"/>
              </a:solidFill>
              <a:latin typeface="メイリオ" panose="020B0604030504040204" pitchFamily="50" charset="-128"/>
              <a:ea typeface="メイリオ" panose="020B0604030504040204" pitchFamily="50" charset="-128"/>
            </a:endParaRPr>
          </a:p>
          <a:p>
            <a:pPr defTabSz="422039" fontAlgn="auto">
              <a:spcBef>
                <a:spcPts val="0"/>
              </a:spcBef>
              <a:spcAft>
                <a:spcPts val="0"/>
              </a:spcAft>
              <a:defRPr/>
            </a:pPr>
            <a:r>
              <a:rPr kumimoji="0" lang="ja-JP" altLang="en-US" sz="1108" kern="0">
                <a:solidFill>
                  <a:prstClr val="black"/>
                </a:solidFill>
                <a:latin typeface="メイリオ" panose="020B0604030504040204" pitchFamily="50" charset="-128"/>
                <a:ea typeface="メイリオ" panose="020B0604030504040204" pitchFamily="50" charset="-128"/>
              </a:rPr>
              <a:t>　管路更新</a:t>
            </a:r>
            <a:r>
              <a:rPr kumimoji="0" lang="en-US" altLang="ja-JP" sz="1108" kern="0">
                <a:solidFill>
                  <a:prstClr val="black"/>
                </a:solidFill>
                <a:latin typeface="メイリオ" panose="020B0604030504040204" pitchFamily="50" charset="-128"/>
                <a:ea typeface="メイリオ" panose="020B0604030504040204" pitchFamily="50" charset="-128"/>
              </a:rPr>
              <a:t>	</a:t>
            </a:r>
            <a:r>
              <a:rPr kumimoji="0" lang="ja-JP" altLang="en-US" sz="1108" kern="0">
                <a:solidFill>
                  <a:prstClr val="black"/>
                </a:solidFill>
                <a:latin typeface="メイリオ" panose="020B0604030504040204" pitchFamily="50" charset="-128"/>
                <a:ea typeface="メイリオ" panose="020B0604030504040204" pitchFamily="50" charset="-128"/>
              </a:rPr>
              <a:t>　　→</a:t>
            </a:r>
            <a:r>
              <a:rPr kumimoji="0" lang="en-US" altLang="ja-JP" sz="1108" kern="0">
                <a:solidFill>
                  <a:prstClr val="black"/>
                </a:solidFill>
                <a:latin typeface="メイリオ" panose="020B0604030504040204" pitchFamily="50" charset="-128"/>
                <a:ea typeface="メイリオ" panose="020B0604030504040204" pitchFamily="50" charset="-128"/>
              </a:rPr>
              <a:t>LCC</a:t>
            </a:r>
            <a:r>
              <a:rPr kumimoji="0" lang="ja-JP" altLang="en-US" sz="1108" kern="0">
                <a:solidFill>
                  <a:prstClr val="black"/>
                </a:solidFill>
                <a:latin typeface="メイリオ" panose="020B0604030504040204" pitchFamily="50" charset="-128"/>
                <a:ea typeface="メイリオ" panose="020B0604030504040204" pitchFamily="50" charset="-128"/>
              </a:rPr>
              <a:t>増大</a:t>
            </a:r>
            <a:endParaRPr kumimoji="0" lang="en-US" altLang="ja-JP" sz="1108" kern="0">
              <a:solidFill>
                <a:prstClr val="black"/>
              </a:solidFill>
              <a:latin typeface="メイリオ" panose="020B0604030504040204" pitchFamily="50" charset="-128"/>
              <a:ea typeface="メイリオ" panose="020B0604030504040204" pitchFamily="50" charset="-128"/>
            </a:endParaRPr>
          </a:p>
          <a:p>
            <a:pPr defTabSz="422039" fontAlgn="auto">
              <a:spcBef>
                <a:spcPts val="0"/>
              </a:spcBef>
              <a:spcAft>
                <a:spcPts val="0"/>
              </a:spcAft>
              <a:defRPr/>
            </a:pPr>
            <a:r>
              <a:rPr kumimoji="0" lang="ja-JP" altLang="en-US" sz="1108" kern="0">
                <a:solidFill>
                  <a:prstClr val="black"/>
                </a:solidFill>
                <a:latin typeface="メイリオ" panose="020B0604030504040204" pitchFamily="50" charset="-128"/>
                <a:ea typeface="メイリオ" panose="020B0604030504040204" pitchFamily="50" charset="-128"/>
              </a:rPr>
              <a:t>・漏水</a:t>
            </a:r>
            <a:r>
              <a:rPr kumimoji="0" lang="ja-JP" altLang="en-US" sz="1108" b="1" kern="0">
                <a:solidFill>
                  <a:prstClr val="black"/>
                </a:solidFill>
                <a:latin typeface="メイリオ" panose="020B0604030504040204" pitchFamily="50" charset="-128"/>
                <a:ea typeface="メイリオ" panose="020B0604030504040204" pitchFamily="50" charset="-128"/>
              </a:rPr>
              <a:t>発生時</a:t>
            </a:r>
            <a:r>
              <a:rPr kumimoji="0" lang="ja-JP" altLang="en-US" sz="1108" kern="0">
                <a:solidFill>
                  <a:prstClr val="black"/>
                </a:solidFill>
                <a:latin typeface="メイリオ" panose="020B0604030504040204" pitchFamily="50" charset="-128"/>
                <a:ea typeface="メイリオ" panose="020B0604030504040204" pitchFamily="50" charset="-128"/>
              </a:rPr>
              <a:t>に修繕対応</a:t>
            </a:r>
            <a:endParaRPr kumimoji="0" lang="en-US" altLang="ja-JP" sz="1108" kern="0">
              <a:solidFill>
                <a:prstClr val="black"/>
              </a:solidFill>
              <a:latin typeface="メイリオ" panose="020B0604030504040204" pitchFamily="50" charset="-128"/>
              <a:ea typeface="メイリオ" panose="020B0604030504040204" pitchFamily="50" charset="-128"/>
            </a:endParaRPr>
          </a:p>
          <a:p>
            <a:pPr defTabSz="422039" fontAlgn="auto">
              <a:spcBef>
                <a:spcPts val="0"/>
              </a:spcBef>
              <a:spcAft>
                <a:spcPts val="0"/>
              </a:spcAft>
              <a:defRPr/>
            </a:pPr>
            <a:r>
              <a:rPr kumimoji="0" lang="en-US" altLang="ja-JP" sz="1108" kern="0">
                <a:solidFill>
                  <a:prstClr val="black"/>
                </a:solidFill>
                <a:latin typeface="メイリオ" panose="020B0604030504040204" pitchFamily="50" charset="-128"/>
                <a:ea typeface="メイリオ" panose="020B0604030504040204" pitchFamily="50" charset="-128"/>
              </a:rPr>
              <a:t>	</a:t>
            </a:r>
            <a:r>
              <a:rPr kumimoji="0" lang="ja-JP" altLang="en-US" sz="1108" kern="0">
                <a:solidFill>
                  <a:prstClr val="black"/>
                </a:solidFill>
                <a:latin typeface="メイリオ" panose="020B0604030504040204" pitchFamily="50" charset="-128"/>
                <a:ea typeface="メイリオ" panose="020B0604030504040204" pitchFamily="50" charset="-128"/>
              </a:rPr>
              <a:t>→事後保全</a:t>
            </a:r>
            <a:endParaRPr kumimoji="0" lang="en-US" altLang="ja-JP" sz="1108" kern="0">
              <a:solidFill>
                <a:prstClr val="black"/>
              </a:solidFill>
              <a:latin typeface="メイリオ" panose="020B0604030504040204" pitchFamily="50" charset="-128"/>
              <a:ea typeface="メイリオ" panose="020B0604030504040204" pitchFamily="50" charset="-128"/>
            </a:endParaRPr>
          </a:p>
        </p:txBody>
      </p:sp>
      <p:sp>
        <p:nvSpPr>
          <p:cNvPr id="7" name="テキスト ボックス 113">
            <a:extLst>
              <a:ext uri="{FF2B5EF4-FFF2-40B4-BE49-F238E27FC236}">
                <a16:creationId xmlns:a16="http://schemas.microsoft.com/office/drawing/2014/main" id="{E1EE9751-DE52-BF25-E1F1-8E84C4EDDE46}"/>
              </a:ext>
            </a:extLst>
          </p:cNvPr>
          <p:cNvSpPr txBox="1">
            <a:spLocks noChangeArrowheads="1"/>
          </p:cNvSpPr>
          <p:nvPr/>
        </p:nvSpPr>
        <p:spPr bwMode="auto">
          <a:xfrm>
            <a:off x="3766194" y="5686470"/>
            <a:ext cx="2438400" cy="774315"/>
          </a:xfrm>
          <a:prstGeom prst="rect">
            <a:avLst/>
          </a:prstGeom>
          <a:noFill/>
          <a:ln w="9525">
            <a:solidFill>
              <a:sysClr val="windowText" lastClr="000000"/>
            </a:solidFill>
            <a:miter lim="800000"/>
            <a:headEnd/>
            <a:tailEnd/>
          </a:ln>
        </p:spPr>
        <p:txBody>
          <a:bodyPr>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422039" fontAlgn="auto">
              <a:spcBef>
                <a:spcPct val="0"/>
              </a:spcBef>
              <a:spcAft>
                <a:spcPts val="0"/>
              </a:spcAft>
              <a:buNone/>
              <a:defRPr/>
            </a:pPr>
            <a:r>
              <a:rPr kumimoji="0" lang="ja-JP" altLang="en-US" sz="1108" kern="0">
                <a:solidFill>
                  <a:srgbClr val="000000"/>
                </a:solidFill>
                <a:latin typeface="メイリオ" panose="020B0604030504040204" pitchFamily="50" charset="-128"/>
                <a:ea typeface="メイリオ" panose="020B0604030504040204" pitchFamily="50" charset="-128"/>
              </a:rPr>
              <a:t>・</a:t>
            </a:r>
            <a:r>
              <a:rPr kumimoji="0" lang="ja-JP" altLang="en-US" sz="1108" b="1" kern="0">
                <a:solidFill>
                  <a:srgbClr val="000000"/>
                </a:solidFill>
                <a:latin typeface="メイリオ" panose="020B0604030504040204" pitchFamily="50" charset="-128"/>
                <a:ea typeface="メイリオ" panose="020B0604030504040204" pitchFamily="50" charset="-128"/>
              </a:rPr>
              <a:t>破損確率予測</a:t>
            </a:r>
            <a:r>
              <a:rPr kumimoji="0" lang="ja-JP" altLang="en-US" sz="1108" kern="0">
                <a:solidFill>
                  <a:srgbClr val="000000"/>
                </a:solidFill>
                <a:latin typeface="メイリオ" panose="020B0604030504040204" pitchFamily="50" charset="-128"/>
                <a:ea typeface="メイリオ" panose="020B0604030504040204" pitchFamily="50" charset="-128"/>
              </a:rPr>
              <a:t>に基づく</a:t>
            </a:r>
            <a:endParaRPr kumimoji="0" lang="en-US" altLang="ja-JP" sz="1108" kern="0">
              <a:solidFill>
                <a:srgbClr val="000000"/>
              </a:solidFill>
              <a:latin typeface="メイリオ" panose="020B0604030504040204" pitchFamily="50" charset="-128"/>
              <a:ea typeface="メイリオ" panose="020B0604030504040204" pitchFamily="50" charset="-128"/>
            </a:endParaRPr>
          </a:p>
          <a:p>
            <a:pPr defTabSz="422039" fontAlgn="auto">
              <a:spcBef>
                <a:spcPct val="0"/>
              </a:spcBef>
              <a:spcAft>
                <a:spcPts val="0"/>
              </a:spcAft>
              <a:buNone/>
              <a:defRPr/>
            </a:pPr>
            <a:r>
              <a:rPr kumimoji="0" lang="ja-JP" altLang="en-US" sz="1108" kern="0">
                <a:solidFill>
                  <a:srgbClr val="000000"/>
                </a:solidFill>
                <a:latin typeface="メイリオ" panose="020B0604030504040204" pitchFamily="50" charset="-128"/>
                <a:ea typeface="メイリオ" panose="020B0604030504040204" pitchFamily="50" charset="-128"/>
              </a:rPr>
              <a:t>　管路更新</a:t>
            </a:r>
            <a:r>
              <a:rPr kumimoji="0" lang="en-US" altLang="ja-JP" sz="1108" kern="0">
                <a:solidFill>
                  <a:srgbClr val="000000"/>
                </a:solidFill>
                <a:latin typeface="メイリオ" panose="020B0604030504040204" pitchFamily="50" charset="-128"/>
                <a:ea typeface="メイリオ" panose="020B0604030504040204" pitchFamily="50" charset="-128"/>
              </a:rPr>
              <a:t>	</a:t>
            </a:r>
            <a:r>
              <a:rPr kumimoji="0" lang="ja-JP" altLang="en-US" sz="1108" kern="0">
                <a:solidFill>
                  <a:srgbClr val="000000"/>
                </a:solidFill>
                <a:latin typeface="メイリオ" panose="020B0604030504040204" pitchFamily="50" charset="-128"/>
                <a:ea typeface="メイリオ" panose="020B0604030504040204" pitchFamily="50" charset="-128"/>
              </a:rPr>
              <a:t>　　→</a:t>
            </a:r>
            <a:r>
              <a:rPr kumimoji="0" lang="en-US" altLang="ja-JP" sz="1108" kern="0">
                <a:solidFill>
                  <a:srgbClr val="000000"/>
                </a:solidFill>
                <a:latin typeface="メイリオ" panose="020B0604030504040204" pitchFamily="50" charset="-128"/>
                <a:ea typeface="メイリオ" panose="020B0604030504040204" pitchFamily="50" charset="-128"/>
              </a:rPr>
              <a:t>LCC</a:t>
            </a:r>
            <a:r>
              <a:rPr kumimoji="0" lang="ja-JP" altLang="en-US" sz="1108" kern="0">
                <a:solidFill>
                  <a:srgbClr val="000000"/>
                </a:solidFill>
                <a:latin typeface="メイリオ" panose="020B0604030504040204" pitchFamily="50" charset="-128"/>
                <a:ea typeface="メイリオ" panose="020B0604030504040204" pitchFamily="50" charset="-128"/>
              </a:rPr>
              <a:t>低減</a:t>
            </a:r>
            <a:endParaRPr kumimoji="0" lang="en-US" altLang="ja-JP" sz="1108" kern="0">
              <a:solidFill>
                <a:srgbClr val="000000"/>
              </a:solidFill>
              <a:latin typeface="メイリオ" panose="020B0604030504040204" pitchFamily="50" charset="-128"/>
              <a:ea typeface="メイリオ" panose="020B0604030504040204" pitchFamily="50" charset="-128"/>
            </a:endParaRPr>
          </a:p>
          <a:p>
            <a:pPr defTabSz="422039" fontAlgn="auto">
              <a:spcBef>
                <a:spcPct val="0"/>
              </a:spcBef>
              <a:spcAft>
                <a:spcPts val="0"/>
              </a:spcAft>
              <a:buNone/>
              <a:defRPr/>
            </a:pPr>
            <a:r>
              <a:rPr kumimoji="0" lang="ja-JP" altLang="en-US" sz="1108" kern="0">
                <a:solidFill>
                  <a:srgbClr val="000000"/>
                </a:solidFill>
                <a:latin typeface="メイリオ" panose="020B0604030504040204" pitchFamily="50" charset="-128"/>
                <a:ea typeface="メイリオ" panose="020B0604030504040204" pitchFamily="50" charset="-128"/>
              </a:rPr>
              <a:t>・漏水</a:t>
            </a:r>
            <a:r>
              <a:rPr kumimoji="0" lang="ja-JP" altLang="en-US" sz="1108" b="1" kern="0">
                <a:solidFill>
                  <a:srgbClr val="000000"/>
                </a:solidFill>
                <a:latin typeface="メイリオ" panose="020B0604030504040204" pitchFamily="50" charset="-128"/>
                <a:ea typeface="メイリオ" panose="020B0604030504040204" pitchFamily="50" charset="-128"/>
              </a:rPr>
              <a:t>発生</a:t>
            </a:r>
            <a:r>
              <a:rPr kumimoji="0" lang="ja-JP" altLang="en-US" sz="1108" b="1" u="sng" kern="0">
                <a:solidFill>
                  <a:srgbClr val="000000"/>
                </a:solidFill>
                <a:latin typeface="メイリオ" panose="020B0604030504040204" pitchFamily="50" charset="-128"/>
                <a:ea typeface="メイリオ" panose="020B0604030504040204" pitchFamily="50" charset="-128"/>
              </a:rPr>
              <a:t>前</a:t>
            </a:r>
            <a:r>
              <a:rPr kumimoji="0" lang="ja-JP" altLang="en-US" sz="1108" kern="0">
                <a:solidFill>
                  <a:srgbClr val="000000"/>
                </a:solidFill>
                <a:latin typeface="メイリオ" panose="020B0604030504040204" pitchFamily="50" charset="-128"/>
                <a:ea typeface="メイリオ" panose="020B0604030504040204" pitchFamily="50" charset="-128"/>
              </a:rPr>
              <a:t>に管路更新</a:t>
            </a:r>
            <a:endParaRPr kumimoji="0" lang="en-US" altLang="ja-JP" sz="1108" kern="0">
              <a:solidFill>
                <a:srgbClr val="000000"/>
              </a:solidFill>
              <a:latin typeface="メイリオ" panose="020B0604030504040204" pitchFamily="50" charset="-128"/>
              <a:ea typeface="メイリオ" panose="020B0604030504040204" pitchFamily="50" charset="-128"/>
            </a:endParaRPr>
          </a:p>
          <a:p>
            <a:pPr defTabSz="422039" fontAlgn="auto">
              <a:spcBef>
                <a:spcPct val="0"/>
              </a:spcBef>
              <a:spcAft>
                <a:spcPts val="0"/>
              </a:spcAft>
              <a:buNone/>
              <a:defRPr/>
            </a:pPr>
            <a:r>
              <a:rPr kumimoji="0" lang="en-US" altLang="ja-JP" sz="1108" kern="0">
                <a:solidFill>
                  <a:srgbClr val="000000"/>
                </a:solidFill>
                <a:latin typeface="メイリオ" panose="020B0604030504040204" pitchFamily="50" charset="-128"/>
                <a:ea typeface="メイリオ" panose="020B0604030504040204" pitchFamily="50" charset="-128"/>
              </a:rPr>
              <a:t>	</a:t>
            </a:r>
            <a:r>
              <a:rPr kumimoji="0" lang="ja-JP" altLang="en-US" sz="1108" kern="0">
                <a:solidFill>
                  <a:srgbClr val="000000"/>
                </a:solidFill>
                <a:latin typeface="メイリオ" panose="020B0604030504040204" pitchFamily="50" charset="-128"/>
                <a:ea typeface="メイリオ" panose="020B0604030504040204" pitchFamily="50" charset="-128"/>
              </a:rPr>
              <a:t>→予防保全</a:t>
            </a:r>
            <a:endParaRPr kumimoji="0" lang="ja-JP" altLang="en-US" sz="1108" kern="0">
              <a:solidFill>
                <a:srgbClr val="000000"/>
              </a:solidFill>
              <a:latin typeface="Calibri" panose="020F0502020204030204" pitchFamily="34" charset="0"/>
              <a:ea typeface="游ゴシック" panose="020B0400000000000000" pitchFamily="50" charset="-128"/>
            </a:endParaRPr>
          </a:p>
        </p:txBody>
      </p:sp>
      <p:sp>
        <p:nvSpPr>
          <p:cNvPr id="8" name="正方形/長方形 7">
            <a:extLst>
              <a:ext uri="{FF2B5EF4-FFF2-40B4-BE49-F238E27FC236}">
                <a16:creationId xmlns:a16="http://schemas.microsoft.com/office/drawing/2014/main" id="{090BD752-DFD3-B376-9478-FA6B6E8AA169}"/>
              </a:ext>
            </a:extLst>
          </p:cNvPr>
          <p:cNvSpPr/>
          <p:nvPr/>
        </p:nvSpPr>
        <p:spPr>
          <a:xfrm>
            <a:off x="4637922" y="4207247"/>
            <a:ext cx="643304" cy="199292"/>
          </a:xfrm>
          <a:prstGeom prst="rect">
            <a:avLst/>
          </a:prstGeom>
          <a:solidFill>
            <a:srgbClr val="4F81BD"/>
          </a:solidFill>
          <a:ln w="25400" cap="flat" cmpd="sng" algn="ctr">
            <a:solidFill>
              <a:srgbClr val="4F81BD">
                <a:shade val="50000"/>
              </a:srgbClr>
            </a:solidFill>
            <a:prstDash val="solid"/>
          </a:ln>
          <a:effectLst/>
        </p:spPr>
        <p:txBody>
          <a:bodyPr lIns="68581" tIns="34290" rIns="68581" bIns="34290" anchor="ctr"/>
          <a:lstStyle/>
          <a:p>
            <a:pPr algn="ctr" defTabSz="422039" fontAlgn="auto">
              <a:spcBef>
                <a:spcPts val="0"/>
              </a:spcBef>
              <a:spcAft>
                <a:spcPts val="0"/>
              </a:spcAft>
              <a:defRPr/>
            </a:pPr>
            <a:r>
              <a:rPr kumimoji="0" lang="ja-JP" altLang="en-US" sz="1292" b="1" kern="0">
                <a:solidFill>
                  <a:prstClr val="white"/>
                </a:solidFill>
                <a:latin typeface="游ゴシック Light" panose="020B0300000000000000" pitchFamily="50" charset="-128"/>
                <a:ea typeface="游ゴシック Light" panose="020B0300000000000000" pitchFamily="50" charset="-128"/>
              </a:rPr>
              <a:t>現状</a:t>
            </a:r>
          </a:p>
        </p:txBody>
      </p:sp>
      <p:sp>
        <p:nvSpPr>
          <p:cNvPr id="9" name="正方形/長方形 8">
            <a:extLst>
              <a:ext uri="{FF2B5EF4-FFF2-40B4-BE49-F238E27FC236}">
                <a16:creationId xmlns:a16="http://schemas.microsoft.com/office/drawing/2014/main" id="{537D93BB-70C7-FCEA-1B48-62EBBE9A3499}"/>
              </a:ext>
            </a:extLst>
          </p:cNvPr>
          <p:cNvSpPr/>
          <p:nvPr/>
        </p:nvSpPr>
        <p:spPr>
          <a:xfrm>
            <a:off x="4499438" y="5445452"/>
            <a:ext cx="920262" cy="199292"/>
          </a:xfrm>
          <a:prstGeom prst="rect">
            <a:avLst/>
          </a:prstGeom>
          <a:solidFill>
            <a:srgbClr val="4F81BD"/>
          </a:solidFill>
          <a:ln w="25400" cap="flat" cmpd="sng" algn="ctr">
            <a:solidFill>
              <a:srgbClr val="4F81BD">
                <a:shade val="50000"/>
              </a:srgbClr>
            </a:solidFill>
            <a:prstDash val="solid"/>
          </a:ln>
          <a:effectLst/>
        </p:spPr>
        <p:txBody>
          <a:bodyPr lIns="68581" tIns="34290" rIns="68581" bIns="34290" anchor="ctr"/>
          <a:lstStyle/>
          <a:p>
            <a:pPr algn="ctr" defTabSz="422039" fontAlgn="auto">
              <a:spcBef>
                <a:spcPts val="0"/>
              </a:spcBef>
              <a:spcAft>
                <a:spcPts val="0"/>
              </a:spcAft>
              <a:defRPr/>
            </a:pPr>
            <a:r>
              <a:rPr kumimoji="0" lang="ja-JP" altLang="en-US" sz="1292" b="1" kern="0">
                <a:solidFill>
                  <a:prstClr val="white"/>
                </a:solidFill>
                <a:latin typeface="游ゴシック Light" panose="020B0300000000000000" pitchFamily="50" charset="-128"/>
                <a:ea typeface="游ゴシック Light" panose="020B0300000000000000" pitchFamily="50" charset="-128"/>
              </a:rPr>
              <a:t>ＡＩ診断</a:t>
            </a:r>
          </a:p>
        </p:txBody>
      </p:sp>
      <p:sp>
        <p:nvSpPr>
          <p:cNvPr id="10" name="矢印: 右 22">
            <a:extLst>
              <a:ext uri="{FF2B5EF4-FFF2-40B4-BE49-F238E27FC236}">
                <a16:creationId xmlns:a16="http://schemas.microsoft.com/office/drawing/2014/main" id="{D93B28DD-9D4F-4C94-54DA-A52C6C8B0B3D}"/>
              </a:ext>
            </a:extLst>
          </p:cNvPr>
          <p:cNvSpPr/>
          <p:nvPr/>
        </p:nvSpPr>
        <p:spPr>
          <a:xfrm rot="5400000">
            <a:off x="4897437" y="5155997"/>
            <a:ext cx="124267" cy="345831"/>
          </a:xfrm>
          <a:prstGeom prst="rightArrow">
            <a:avLst/>
          </a:prstGeom>
          <a:solidFill>
            <a:srgbClr val="4F81BD"/>
          </a:solidFill>
          <a:ln w="25400" cap="flat" cmpd="sng" algn="ctr">
            <a:solidFill>
              <a:srgbClr val="4F81BD">
                <a:shade val="50000"/>
              </a:srgbClr>
            </a:solidFill>
            <a:prstDash val="solid"/>
          </a:ln>
          <a:effectLst/>
        </p:spPr>
        <p:txBody>
          <a:bodyPr lIns="68581" tIns="34290" rIns="68581" bIns="34290" anchor="ctr"/>
          <a:lstStyle/>
          <a:p>
            <a:pPr algn="ctr" defTabSz="422039" fontAlgn="auto">
              <a:spcBef>
                <a:spcPts val="0"/>
              </a:spcBef>
              <a:spcAft>
                <a:spcPts val="0"/>
              </a:spcAft>
              <a:defRPr/>
            </a:pPr>
            <a:endParaRPr kumimoji="0" lang="ja-JP" altLang="en-US" sz="1350" kern="0">
              <a:solidFill>
                <a:prstClr val="white"/>
              </a:solidFill>
              <a:latin typeface="Calibri" panose="020F0502020204030204"/>
              <a:ea typeface="游ゴシック" panose="020B0400000000000000" pitchFamily="50" charset="-128"/>
            </a:endParaRPr>
          </a:p>
        </p:txBody>
      </p:sp>
      <p:sp>
        <p:nvSpPr>
          <p:cNvPr id="11" name="正方形/長方形 117">
            <a:extLst>
              <a:ext uri="{FF2B5EF4-FFF2-40B4-BE49-F238E27FC236}">
                <a16:creationId xmlns:a16="http://schemas.microsoft.com/office/drawing/2014/main" id="{3E93CF57-D343-B232-2827-954C95E73540}"/>
              </a:ext>
            </a:extLst>
          </p:cNvPr>
          <p:cNvSpPr>
            <a:spLocks noChangeArrowheads="1"/>
          </p:cNvSpPr>
          <p:nvPr/>
        </p:nvSpPr>
        <p:spPr bwMode="auto">
          <a:xfrm>
            <a:off x="3576982" y="2423473"/>
            <a:ext cx="2771043" cy="404726"/>
          </a:xfrm>
          <a:prstGeom prst="rect">
            <a:avLst/>
          </a:prstGeom>
          <a:noFill/>
          <a:ln>
            <a:noFill/>
          </a:ln>
        </p:spPr>
        <p:txBody>
          <a:bodyPr wrap="square">
            <a:spAutoFit/>
          </a:bodyPr>
          <a:lstStyle>
            <a:lvl1pPr marL="177800" indent="-177800"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64126" indent="-164126" defTabSz="422039" fontAlgn="auto">
              <a:spcBef>
                <a:spcPct val="0"/>
              </a:spcBef>
              <a:spcAft>
                <a:spcPts val="0"/>
              </a:spcAft>
              <a:buClr>
                <a:srgbClr val="4F81BD"/>
              </a:buClr>
              <a:buFont typeface="Wingdings" panose="05000000000000000000" pitchFamily="2" charset="2"/>
              <a:buChar char="l"/>
              <a:defRPr/>
            </a:pPr>
            <a:r>
              <a:rPr lang="ja-JP" altLang="en-US" sz="1015" kern="0">
                <a:solidFill>
                  <a:srgbClr val="000000"/>
                </a:solidFill>
              </a:rPr>
              <a:t>管路情報＆環境ビッグデータ</a:t>
            </a:r>
            <a:r>
              <a:rPr lang="en-US" altLang="ja-JP" sz="1015" kern="0">
                <a:solidFill>
                  <a:srgbClr val="000000"/>
                </a:solidFill>
              </a:rPr>
              <a:t>×AI</a:t>
            </a:r>
            <a:r>
              <a:rPr lang="ja-JP" altLang="en-US" sz="1015" kern="0">
                <a:solidFill>
                  <a:srgbClr val="000000"/>
                </a:solidFill>
              </a:rPr>
              <a:t>により管路１本ごとの劣化状況を可視化</a:t>
            </a:r>
            <a:endParaRPr lang="en-US" altLang="ja-JP" sz="1015" kern="0">
              <a:solidFill>
                <a:srgbClr val="000000"/>
              </a:solidFill>
            </a:endParaRPr>
          </a:p>
        </p:txBody>
      </p:sp>
      <p:sp>
        <p:nvSpPr>
          <p:cNvPr id="12" name="正方形/長方形 11">
            <a:extLst>
              <a:ext uri="{FF2B5EF4-FFF2-40B4-BE49-F238E27FC236}">
                <a16:creationId xmlns:a16="http://schemas.microsoft.com/office/drawing/2014/main" id="{23EE5627-0588-84FE-AFDB-E5742CC2D47F}"/>
              </a:ext>
            </a:extLst>
          </p:cNvPr>
          <p:cNvSpPr/>
          <p:nvPr/>
        </p:nvSpPr>
        <p:spPr>
          <a:xfrm>
            <a:off x="6482512" y="2163148"/>
            <a:ext cx="2854282" cy="4352294"/>
          </a:xfrm>
          <a:prstGeom prst="rect">
            <a:avLst/>
          </a:prstGeom>
          <a:noFill/>
          <a:ln w="25400" cap="flat" cmpd="sng" algn="ctr">
            <a:solidFill>
              <a:schemeClr val="accent1">
                <a:lumMod val="50000"/>
              </a:schemeClr>
            </a:solidFill>
            <a:prstDash val="solid"/>
          </a:ln>
          <a:effectLst/>
        </p:spPr>
        <p:txBody>
          <a:bodyPr anchor="ctr"/>
          <a:lstStyle/>
          <a:p>
            <a:pPr algn="ctr" defTabSz="844083" fontAlgn="auto">
              <a:spcBef>
                <a:spcPts val="0"/>
              </a:spcBef>
              <a:spcAft>
                <a:spcPts val="0"/>
              </a:spcAft>
              <a:defRPr/>
            </a:pPr>
            <a:endParaRPr kumimoji="0" lang="ja-JP" altLang="en-US" sz="1662" kern="0">
              <a:solidFill>
                <a:prstClr val="white"/>
              </a:solidFill>
              <a:latin typeface="Arial"/>
              <a:ea typeface="ＭＳ Ｐゴシック"/>
            </a:endParaRPr>
          </a:p>
        </p:txBody>
      </p:sp>
      <p:sp>
        <p:nvSpPr>
          <p:cNvPr id="13" name="角丸四角形 38">
            <a:extLst>
              <a:ext uri="{FF2B5EF4-FFF2-40B4-BE49-F238E27FC236}">
                <a16:creationId xmlns:a16="http://schemas.microsoft.com/office/drawing/2014/main" id="{6951CAE6-51DD-E079-D184-12391F1314E8}"/>
              </a:ext>
            </a:extLst>
          </p:cNvPr>
          <p:cNvSpPr/>
          <p:nvPr/>
        </p:nvSpPr>
        <p:spPr>
          <a:xfrm>
            <a:off x="6754359" y="2053152"/>
            <a:ext cx="2310161" cy="219990"/>
          </a:xfrm>
          <a:prstGeom prst="roundRect">
            <a:avLst/>
          </a:prstGeom>
          <a:solidFill>
            <a:schemeClr val="accent1">
              <a:lumMod val="75000"/>
            </a:schemeClr>
          </a:solidFill>
          <a:ln w="25400" cap="flat" cmpd="sng" algn="ctr">
            <a:solidFill>
              <a:schemeClr val="accent1">
                <a:lumMod val="50000"/>
              </a:schemeClr>
            </a:solidFill>
            <a:prstDash val="solid"/>
          </a:ln>
          <a:effectLst/>
        </p:spPr>
        <p:txBody>
          <a:bodyPr wrap="square" lIns="33231" tIns="0" rIns="33231" bIns="0" anchor="ctr">
            <a:spAutoFit/>
          </a:bodyPr>
          <a:lstStyle/>
          <a:p>
            <a:pPr algn="ctr" defTabSz="844083" fontAlgn="auto">
              <a:spcBef>
                <a:spcPts val="0"/>
              </a:spcBef>
              <a:spcAft>
                <a:spcPts val="0"/>
              </a:spcAft>
              <a:defRPr/>
            </a:pPr>
            <a:r>
              <a:rPr kumimoji="0" lang="ja-JP" altLang="en-US" sz="1292" b="1" kern="0">
                <a:solidFill>
                  <a:prstClr val="white"/>
                </a:solidFill>
                <a:latin typeface="Arial"/>
                <a:ea typeface="ＭＳ Ｐゴシック"/>
              </a:rPr>
              <a:t>スマート水道メーターの活用</a:t>
            </a:r>
          </a:p>
        </p:txBody>
      </p:sp>
      <p:grpSp>
        <p:nvGrpSpPr>
          <p:cNvPr id="14" name="グループ化 8">
            <a:extLst>
              <a:ext uri="{FF2B5EF4-FFF2-40B4-BE49-F238E27FC236}">
                <a16:creationId xmlns:a16="http://schemas.microsoft.com/office/drawing/2014/main" id="{3C4D88A8-C28D-02B4-6D72-0ED3205E45C0}"/>
              </a:ext>
            </a:extLst>
          </p:cNvPr>
          <p:cNvGrpSpPr>
            <a:grpSpLocks/>
          </p:cNvGrpSpPr>
          <p:nvPr/>
        </p:nvGrpSpPr>
        <p:grpSpPr bwMode="auto">
          <a:xfrm>
            <a:off x="6820054" y="4838987"/>
            <a:ext cx="2300993" cy="1691745"/>
            <a:chOff x="3481049" y="2042585"/>
            <a:chExt cx="2493012" cy="1831406"/>
          </a:xfrm>
        </p:grpSpPr>
        <p:pic>
          <p:nvPicPr>
            <p:cNvPr id="15" name="図 4">
              <a:extLst>
                <a:ext uri="{FF2B5EF4-FFF2-40B4-BE49-F238E27FC236}">
                  <a16:creationId xmlns:a16="http://schemas.microsoft.com/office/drawing/2014/main" id="{5A82D6F0-3F87-8DD2-7028-9567DDB3AE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1049" y="2042585"/>
              <a:ext cx="2360009" cy="1623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テキスト ボックス 69">
              <a:extLst>
                <a:ext uri="{FF2B5EF4-FFF2-40B4-BE49-F238E27FC236}">
                  <a16:creationId xmlns:a16="http://schemas.microsoft.com/office/drawing/2014/main" id="{80B99F1E-1FF5-49CD-16F5-A2E473EA0F67}"/>
                </a:ext>
              </a:extLst>
            </p:cNvPr>
            <p:cNvSpPr txBox="1"/>
            <p:nvPr/>
          </p:nvSpPr>
          <p:spPr>
            <a:xfrm>
              <a:off x="4027576" y="3666445"/>
              <a:ext cx="1946485" cy="207546"/>
            </a:xfrm>
            <a:prstGeom prst="rect">
              <a:avLst/>
            </a:prstGeom>
            <a:noFill/>
            <a:ln w="9525" cap="flat" cmpd="sng" algn="ctr">
              <a:noFill/>
              <a:prstDash val="solid"/>
            </a:ln>
            <a:effectLst/>
          </p:spPr>
          <p:txBody>
            <a:bodyPr>
              <a:spAutoFit/>
            </a:bodyPr>
            <a:lstStyle/>
            <a:p>
              <a:pPr marL="80599" indent="-80599" algn="ctr" defTabSz="844083" fontAlgn="auto">
                <a:spcBef>
                  <a:spcPts val="0"/>
                </a:spcBef>
                <a:spcAft>
                  <a:spcPts val="0"/>
                </a:spcAft>
                <a:defRPr/>
              </a:pPr>
              <a:r>
                <a:rPr kumimoji="0" lang="ja-JP" altLang="en-US" sz="646" ker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出典）公益財団法人水道技術研究センター</a:t>
              </a:r>
            </a:p>
          </p:txBody>
        </p:sp>
      </p:grpSp>
      <p:grpSp>
        <p:nvGrpSpPr>
          <p:cNvPr id="17" name="グループ化 56">
            <a:extLst>
              <a:ext uri="{FF2B5EF4-FFF2-40B4-BE49-F238E27FC236}">
                <a16:creationId xmlns:a16="http://schemas.microsoft.com/office/drawing/2014/main" id="{689FE1E2-625C-A751-998A-87481A0A4A05}"/>
              </a:ext>
            </a:extLst>
          </p:cNvPr>
          <p:cNvGrpSpPr>
            <a:grpSpLocks/>
          </p:cNvGrpSpPr>
          <p:nvPr/>
        </p:nvGrpSpPr>
        <p:grpSpPr bwMode="auto">
          <a:xfrm>
            <a:off x="6490572" y="2336166"/>
            <a:ext cx="2805986" cy="2677271"/>
            <a:chOff x="3172518" y="661263"/>
            <a:chExt cx="3039925" cy="2900428"/>
          </a:xfrm>
        </p:grpSpPr>
        <p:pic>
          <p:nvPicPr>
            <p:cNvPr id="18" name="図 54">
              <a:extLst>
                <a:ext uri="{FF2B5EF4-FFF2-40B4-BE49-F238E27FC236}">
                  <a16:creationId xmlns:a16="http://schemas.microsoft.com/office/drawing/2014/main" id="{A18C032E-9462-F6B3-DBAD-6EBE738D4F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335" y="1790381"/>
              <a:ext cx="2446939" cy="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17">
              <a:extLst>
                <a:ext uri="{FF2B5EF4-FFF2-40B4-BE49-F238E27FC236}">
                  <a16:creationId xmlns:a16="http://schemas.microsoft.com/office/drawing/2014/main" id="{A50EB614-54FF-B29B-98CE-21DF2855189D}"/>
                </a:ext>
              </a:extLst>
            </p:cNvPr>
            <p:cNvSpPr>
              <a:spLocks noChangeArrowheads="1"/>
            </p:cNvSpPr>
            <p:nvPr/>
          </p:nvSpPr>
          <p:spPr bwMode="auto">
            <a:xfrm>
              <a:off x="3172518" y="661263"/>
              <a:ext cx="3039925" cy="2900428"/>
            </a:xfrm>
            <a:prstGeom prst="rect">
              <a:avLst/>
            </a:prstGeom>
            <a:noFill/>
            <a:ln>
              <a:noFill/>
            </a:ln>
          </p:spPr>
          <p:txBody>
            <a:bodyPr wrap="square">
              <a:spAutoFit/>
            </a:bodyPr>
            <a:lstStyle>
              <a:lvl1pPr marL="177800" indent="-177800"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64127" indent="-164127" algn="just" defTabSz="422041" fontAlgn="auto">
                <a:spcBef>
                  <a:spcPct val="0"/>
                </a:spcBef>
                <a:spcAft>
                  <a:spcPts val="0"/>
                </a:spcAft>
                <a:buClr>
                  <a:srgbClr val="BBE0E3">
                    <a:lumMod val="75000"/>
                  </a:srgbClr>
                </a:buClr>
                <a:buFont typeface="Wingdings" panose="05000000000000000000" pitchFamily="2" charset="2"/>
                <a:buChar char="l"/>
                <a:defRPr/>
              </a:pPr>
              <a:r>
                <a:rPr lang="ja-JP" altLang="en-US" sz="1015" kern="0">
                  <a:solidFill>
                    <a:srgbClr val="000000"/>
                  </a:solidFill>
                </a:rPr>
                <a:t>スマート水道メーターとは、遠隔で検針値等の水量データが取得可能な水道メーターのことをいう。</a:t>
              </a:r>
            </a:p>
            <a:p>
              <a:pPr marL="164127" indent="-164127" algn="just" defTabSz="422041" fontAlgn="auto">
                <a:spcBef>
                  <a:spcPct val="0"/>
                </a:spcBef>
                <a:spcAft>
                  <a:spcPts val="0"/>
                </a:spcAft>
                <a:buClr>
                  <a:srgbClr val="BBE0E3">
                    <a:lumMod val="75000"/>
                  </a:srgbClr>
                </a:buClr>
                <a:buFont typeface="Wingdings" panose="05000000000000000000" pitchFamily="2" charset="2"/>
                <a:buChar char="l"/>
                <a:defRPr/>
              </a:pPr>
              <a:r>
                <a:rPr lang="ja-JP" altLang="en-US" sz="1015" kern="0">
                  <a:solidFill>
                    <a:srgbClr val="000000"/>
                  </a:solidFill>
                </a:rPr>
                <a:t>指定された時間間隔又は一定水量の使用ごとにデータ送信が可能であり、データセンター側と双方向通信が可能なものもある。</a:t>
              </a:r>
              <a:endParaRPr lang="en-US" altLang="ja-JP" sz="1015" kern="0">
                <a:solidFill>
                  <a:srgbClr val="000000"/>
                </a:solidFill>
              </a:endParaRPr>
            </a:p>
            <a:p>
              <a:pPr marL="0" indent="0" defTabSz="422041" fontAlgn="auto">
                <a:spcBef>
                  <a:spcPct val="0"/>
                </a:spcBef>
                <a:spcAft>
                  <a:spcPts val="0"/>
                </a:spcAft>
                <a:buClr>
                  <a:srgbClr val="BBE0E3">
                    <a:lumMod val="75000"/>
                  </a:srgbClr>
                </a:buClr>
                <a:buNone/>
                <a:defRPr/>
              </a:pPr>
              <a:endParaRPr lang="en-US" altLang="ja-JP" sz="1108" kern="0">
                <a:solidFill>
                  <a:srgbClr val="000000"/>
                </a:solidFill>
              </a:endParaRPr>
            </a:p>
            <a:p>
              <a:pPr marL="0" indent="0" defTabSz="422041" fontAlgn="auto">
                <a:spcBef>
                  <a:spcPct val="0"/>
                </a:spcBef>
                <a:spcAft>
                  <a:spcPts val="0"/>
                </a:spcAft>
                <a:buClr>
                  <a:srgbClr val="BBE0E3">
                    <a:lumMod val="75000"/>
                  </a:srgbClr>
                </a:buClr>
                <a:buNone/>
                <a:defRPr/>
              </a:pPr>
              <a:endParaRPr lang="en-US" altLang="ja-JP" sz="1108" kern="0">
                <a:solidFill>
                  <a:srgbClr val="000000"/>
                </a:solidFill>
              </a:endParaRPr>
            </a:p>
            <a:p>
              <a:pPr marL="0" indent="0" defTabSz="422041" fontAlgn="auto">
                <a:spcBef>
                  <a:spcPct val="0"/>
                </a:spcBef>
                <a:spcAft>
                  <a:spcPts val="0"/>
                </a:spcAft>
                <a:buClr>
                  <a:srgbClr val="BBE0E3">
                    <a:lumMod val="75000"/>
                  </a:srgbClr>
                </a:buClr>
                <a:buNone/>
                <a:defRPr/>
              </a:pPr>
              <a:endParaRPr lang="en-US" altLang="ja-JP" sz="1108" kern="0">
                <a:solidFill>
                  <a:srgbClr val="000000"/>
                </a:solidFill>
              </a:endParaRPr>
            </a:p>
            <a:p>
              <a:pPr marL="0" indent="0" defTabSz="422041" fontAlgn="auto">
                <a:spcBef>
                  <a:spcPct val="0"/>
                </a:spcBef>
                <a:spcAft>
                  <a:spcPts val="0"/>
                </a:spcAft>
                <a:buClr>
                  <a:srgbClr val="BBE0E3">
                    <a:lumMod val="75000"/>
                  </a:srgbClr>
                </a:buClr>
                <a:buNone/>
                <a:defRPr/>
              </a:pPr>
              <a:endParaRPr lang="en-US" altLang="ja-JP" sz="1108" kern="0">
                <a:solidFill>
                  <a:srgbClr val="000000"/>
                </a:solidFill>
              </a:endParaRPr>
            </a:p>
            <a:p>
              <a:pPr marL="0" indent="0" defTabSz="422041" fontAlgn="auto">
                <a:spcBef>
                  <a:spcPct val="0"/>
                </a:spcBef>
                <a:spcAft>
                  <a:spcPts val="0"/>
                </a:spcAft>
                <a:buClr>
                  <a:srgbClr val="BBE0E3">
                    <a:lumMod val="75000"/>
                  </a:srgbClr>
                </a:buClr>
                <a:buNone/>
                <a:defRPr/>
              </a:pPr>
              <a:endParaRPr lang="en-US" altLang="ja-JP" sz="1108" kern="0">
                <a:solidFill>
                  <a:srgbClr val="000000"/>
                </a:solidFill>
              </a:endParaRPr>
            </a:p>
            <a:p>
              <a:pPr marL="164127" indent="-164127" algn="just" defTabSz="422041" fontAlgn="auto">
                <a:spcBef>
                  <a:spcPct val="0"/>
                </a:spcBef>
                <a:spcAft>
                  <a:spcPts val="0"/>
                </a:spcAft>
                <a:buClr>
                  <a:srgbClr val="BBE0E3">
                    <a:lumMod val="75000"/>
                  </a:srgbClr>
                </a:buClr>
                <a:buFont typeface="Wingdings" panose="05000000000000000000" pitchFamily="2" charset="2"/>
                <a:buChar char="l"/>
                <a:defRPr/>
              </a:pPr>
              <a:r>
                <a:rPr lang="en-US" altLang="ja-JP" sz="1015" kern="0">
                  <a:solidFill>
                    <a:srgbClr val="000000"/>
                  </a:solidFill>
                </a:rPr>
                <a:t>IoT</a:t>
              </a:r>
              <a:r>
                <a:rPr lang="ja-JP" altLang="en-US" sz="1015" kern="0">
                  <a:solidFill>
                    <a:srgbClr val="000000"/>
                  </a:solidFill>
                </a:rPr>
                <a:t>、</a:t>
              </a:r>
              <a:r>
                <a:rPr lang="en-US" altLang="ja-JP" sz="1015" kern="0">
                  <a:solidFill>
                    <a:srgbClr val="000000"/>
                  </a:solidFill>
                </a:rPr>
                <a:t>AI</a:t>
              </a:r>
              <a:r>
                <a:rPr lang="ja-JP" altLang="en-US" sz="1015" kern="0">
                  <a:solidFill>
                    <a:srgbClr val="000000"/>
                  </a:solidFill>
                </a:rPr>
                <a:t>などを活用することにより、検針業務の省力化や漏水箇所の早期発見、施設規模の最適化、データの見える化など、さまざまな効果が期待できる。</a:t>
              </a:r>
            </a:p>
            <a:p>
              <a:pPr marL="164127" indent="-164127" defTabSz="422041" fontAlgn="auto">
                <a:spcBef>
                  <a:spcPct val="0"/>
                </a:spcBef>
                <a:spcAft>
                  <a:spcPts val="0"/>
                </a:spcAft>
                <a:buClr>
                  <a:srgbClr val="BBE0E3">
                    <a:lumMod val="75000"/>
                  </a:srgbClr>
                </a:buClr>
                <a:buFont typeface="Wingdings" panose="05000000000000000000" pitchFamily="2" charset="2"/>
                <a:buChar char="l"/>
                <a:defRPr/>
              </a:pPr>
              <a:endParaRPr lang="ja-JP" altLang="en-US" sz="1108" kern="0">
                <a:solidFill>
                  <a:srgbClr val="000000"/>
                </a:solidFill>
              </a:endParaRPr>
            </a:p>
          </p:txBody>
        </p:sp>
      </p:grpSp>
      <p:sp>
        <p:nvSpPr>
          <p:cNvPr id="20" name="正方形/長方形 19">
            <a:extLst>
              <a:ext uri="{FF2B5EF4-FFF2-40B4-BE49-F238E27FC236}">
                <a16:creationId xmlns:a16="http://schemas.microsoft.com/office/drawing/2014/main" id="{3E694D9B-4C3E-AA4D-F119-7C3A3CF2899A}"/>
              </a:ext>
            </a:extLst>
          </p:cNvPr>
          <p:cNvSpPr/>
          <p:nvPr/>
        </p:nvSpPr>
        <p:spPr>
          <a:xfrm>
            <a:off x="470216" y="2150606"/>
            <a:ext cx="3027484" cy="4352294"/>
          </a:xfrm>
          <a:prstGeom prst="rect">
            <a:avLst/>
          </a:prstGeom>
          <a:noFill/>
          <a:ln w="25400" cap="flat" cmpd="sng" algn="ctr">
            <a:solidFill>
              <a:srgbClr val="F79646"/>
            </a:solidFill>
            <a:prstDash val="solid"/>
          </a:ln>
          <a:effectLst/>
        </p:spPr>
        <p:txBody>
          <a:bodyPr anchor="ctr"/>
          <a:lstStyle/>
          <a:p>
            <a:pPr algn="ctr" defTabSz="844078" fontAlgn="auto">
              <a:spcBef>
                <a:spcPts val="0"/>
              </a:spcBef>
              <a:spcAft>
                <a:spcPts val="0"/>
              </a:spcAft>
              <a:defRPr/>
            </a:pPr>
            <a:endParaRPr kumimoji="0" lang="ja-JP" altLang="en-US" sz="1662" kern="0">
              <a:solidFill>
                <a:prstClr val="white"/>
              </a:solidFill>
              <a:latin typeface="Arial"/>
              <a:ea typeface="ＭＳ Ｐゴシック"/>
            </a:endParaRPr>
          </a:p>
        </p:txBody>
      </p:sp>
      <p:sp>
        <p:nvSpPr>
          <p:cNvPr id="21" name="テキスト ボックス 134">
            <a:extLst>
              <a:ext uri="{FF2B5EF4-FFF2-40B4-BE49-F238E27FC236}">
                <a16:creationId xmlns:a16="http://schemas.microsoft.com/office/drawing/2014/main" id="{ABB3EE44-EF33-B2D7-54D3-1E70A942EBC9}"/>
              </a:ext>
            </a:extLst>
          </p:cNvPr>
          <p:cNvSpPr txBox="1">
            <a:spLocks noChangeArrowheads="1"/>
          </p:cNvSpPr>
          <p:nvPr/>
        </p:nvSpPr>
        <p:spPr bwMode="auto">
          <a:xfrm>
            <a:off x="572792" y="2414545"/>
            <a:ext cx="2822023" cy="404726"/>
          </a:xfrm>
          <a:prstGeom prst="rect">
            <a:avLst/>
          </a:prstGeom>
          <a:noFill/>
          <a:ln>
            <a:noFill/>
          </a:ln>
        </p:spPr>
        <p:txBody>
          <a:bodyPr wrap="square">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64126" indent="-164126" defTabSz="844078" fontAlgn="auto">
              <a:spcBef>
                <a:spcPts val="554"/>
              </a:spcBef>
              <a:spcAft>
                <a:spcPts val="554"/>
              </a:spcAft>
              <a:buClr>
                <a:srgbClr val="F79646"/>
              </a:buClr>
              <a:buFont typeface="Wingdings" panose="05000000000000000000" pitchFamily="2" charset="2"/>
              <a:buChar char="l"/>
              <a:defRPr/>
            </a:pPr>
            <a:r>
              <a:rPr lang="ja-JP" altLang="en-US" sz="1015" kern="0">
                <a:solidFill>
                  <a:srgbClr val="000000"/>
                </a:solidFill>
              </a:rPr>
              <a:t>人工衛星による水道水の反射波データを</a:t>
            </a:r>
            <a:r>
              <a:rPr lang="en-US" altLang="ja-JP" sz="1015" kern="0">
                <a:solidFill>
                  <a:srgbClr val="000000"/>
                </a:solidFill>
              </a:rPr>
              <a:t>AI</a:t>
            </a:r>
            <a:r>
              <a:rPr lang="ja-JP" altLang="en-US" sz="1015" kern="0">
                <a:solidFill>
                  <a:srgbClr val="000000"/>
                </a:solidFill>
              </a:rPr>
              <a:t>で解析し漏水区域を特定</a:t>
            </a:r>
          </a:p>
        </p:txBody>
      </p:sp>
      <p:sp>
        <p:nvSpPr>
          <p:cNvPr id="22" name="角丸四角形 38">
            <a:extLst>
              <a:ext uri="{FF2B5EF4-FFF2-40B4-BE49-F238E27FC236}">
                <a16:creationId xmlns:a16="http://schemas.microsoft.com/office/drawing/2014/main" id="{2182087C-7827-319F-8524-258A9B3422EA}"/>
              </a:ext>
            </a:extLst>
          </p:cNvPr>
          <p:cNvSpPr/>
          <p:nvPr/>
        </p:nvSpPr>
        <p:spPr>
          <a:xfrm>
            <a:off x="708861" y="2049341"/>
            <a:ext cx="2550193" cy="204311"/>
          </a:xfrm>
          <a:prstGeom prst="roundRect">
            <a:avLst/>
          </a:prstGeom>
          <a:solidFill>
            <a:srgbClr val="F79646"/>
          </a:solidFill>
          <a:ln w="25400" cap="flat" cmpd="sng" algn="ctr">
            <a:solidFill>
              <a:srgbClr val="F79646">
                <a:shade val="50000"/>
              </a:srgbClr>
            </a:solidFill>
            <a:prstDash val="solid"/>
          </a:ln>
          <a:effectLst/>
        </p:spPr>
        <p:txBody>
          <a:bodyPr wrap="square" lIns="33231" tIns="0" rIns="33231" bIns="0" anchor="ctr">
            <a:spAutoFit/>
          </a:bodyPr>
          <a:lstStyle/>
          <a:p>
            <a:pPr algn="ctr" defTabSz="844078" fontAlgn="auto">
              <a:spcBef>
                <a:spcPts val="0"/>
              </a:spcBef>
              <a:spcAft>
                <a:spcPts val="0"/>
              </a:spcAft>
              <a:defRPr/>
            </a:pPr>
            <a:r>
              <a:rPr kumimoji="0" lang="ja-JP" altLang="en-US" sz="1200" b="1" kern="0">
                <a:solidFill>
                  <a:prstClr val="white"/>
                </a:solidFill>
                <a:latin typeface="Arial"/>
                <a:ea typeface="ＭＳ Ｐゴシック"/>
              </a:rPr>
              <a:t>人工衛星データを用いた漏水検知</a:t>
            </a:r>
            <a:endParaRPr kumimoji="0" lang="en-US" altLang="ja-JP" sz="1200" b="1" kern="0">
              <a:solidFill>
                <a:prstClr val="white"/>
              </a:solidFill>
              <a:latin typeface="Arial"/>
              <a:ea typeface="ＭＳ Ｐゴシック"/>
            </a:endParaRPr>
          </a:p>
        </p:txBody>
      </p:sp>
      <p:pic>
        <p:nvPicPr>
          <p:cNvPr id="23" name="図 22" descr="ダイアグラム が含まれている画像&#10;&#10;自動的に生成された説明">
            <a:extLst>
              <a:ext uri="{FF2B5EF4-FFF2-40B4-BE49-F238E27FC236}">
                <a16:creationId xmlns:a16="http://schemas.microsoft.com/office/drawing/2014/main" id="{6FEA5D04-4FE2-8B91-94C1-6C9F1414E7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246" y="2896713"/>
            <a:ext cx="2362226" cy="3450380"/>
          </a:xfrm>
          <a:prstGeom prst="rect">
            <a:avLst/>
          </a:prstGeom>
        </p:spPr>
      </p:pic>
      <p:sp>
        <p:nvSpPr>
          <p:cNvPr id="24" name="テキスト ボックス 4">
            <a:extLst>
              <a:ext uri="{FF2B5EF4-FFF2-40B4-BE49-F238E27FC236}">
                <a16:creationId xmlns:a16="http://schemas.microsoft.com/office/drawing/2014/main" id="{EBE0323F-37EB-FECC-AFD4-131E69E725CC}"/>
              </a:ext>
            </a:extLst>
          </p:cNvPr>
          <p:cNvSpPr txBox="1"/>
          <p:nvPr/>
        </p:nvSpPr>
        <p:spPr>
          <a:xfrm>
            <a:off x="396870" y="917506"/>
            <a:ext cx="9092634" cy="1001556"/>
          </a:xfrm>
          <a:prstGeom prst="rect">
            <a:avLst/>
          </a:prstGeom>
          <a:noFill/>
          <a:ln w="19050">
            <a:noFill/>
          </a:ln>
        </p:spPr>
        <p:txBody>
          <a:bodyPr wrap="square" lIns="91440" tIns="45720" rIns="91440" bIns="45720" rtlCol="0" anchor="t">
            <a:spAutoFit/>
          </a:bodyPr>
          <a:lstStyle/>
          <a:p>
            <a:pPr marL="263525" indent="-263525" algn="just" defTabSz="497333" fontAlgn="auto">
              <a:spcBef>
                <a:spcPts val="0"/>
              </a:spcBef>
              <a:spcAft>
                <a:spcPts val="0"/>
              </a:spcAft>
              <a:buFont typeface="ＭＳ Ｐゴシック" panose="020B0600070205080204" pitchFamily="50" charset="-128"/>
              <a:buChar char="○"/>
              <a:defRPr/>
            </a:pPr>
            <a:r>
              <a:rPr lang="ja-JP" altLang="en-US" sz="1450" u="sng">
                <a:solidFill>
                  <a:srgbClr val="FF0000"/>
                </a:solidFill>
                <a:latin typeface="ＭＳ Ｐゴシック"/>
                <a:ea typeface="ＭＳ Ｐゴシック"/>
              </a:rPr>
              <a:t>施設の老朽化や、管理に精通した熟練職員の減少などが進む中、</a:t>
            </a:r>
            <a:r>
              <a:rPr lang="ja-JP" altLang="en-US" sz="1450">
                <a:latin typeface="ＭＳ Ｐゴシック"/>
                <a:ea typeface="ＭＳ Ｐゴシック"/>
              </a:rPr>
              <a:t>デジタル技術を活用し、メンテナンスの効率を向上させる</a:t>
            </a:r>
            <a:r>
              <a:rPr lang="ja-JP" altLang="en-US" sz="1450" u="sng">
                <a:solidFill>
                  <a:srgbClr val="FF0000"/>
                </a:solidFill>
                <a:latin typeface="ＭＳ Ｐゴシック"/>
                <a:ea typeface="ＭＳ Ｐゴシック"/>
              </a:rPr>
              <a:t>「上下水道</a:t>
            </a:r>
            <a:r>
              <a:rPr lang="en-US" altLang="ja-JP" sz="1450" u="sng">
                <a:solidFill>
                  <a:srgbClr val="FF0000"/>
                </a:solidFill>
                <a:latin typeface="ＭＳ Ｐゴシック"/>
                <a:ea typeface="ＭＳ Ｐゴシック"/>
              </a:rPr>
              <a:t>DX</a:t>
            </a:r>
            <a:r>
              <a:rPr lang="ja-JP" altLang="en-US" sz="1450" u="sng">
                <a:solidFill>
                  <a:srgbClr val="FF0000"/>
                </a:solidFill>
                <a:latin typeface="ＭＳ Ｐゴシック"/>
                <a:ea typeface="ＭＳ Ｐゴシック"/>
              </a:rPr>
              <a:t>」の推進が重要</a:t>
            </a:r>
            <a:r>
              <a:rPr lang="ja-JP" altLang="en-US" sz="1450">
                <a:solidFill>
                  <a:prstClr val="black"/>
                </a:solidFill>
                <a:latin typeface="ＭＳ Ｐゴシック"/>
                <a:ea typeface="ＭＳ Ｐゴシック"/>
              </a:rPr>
              <a:t>。</a:t>
            </a:r>
            <a:endParaRPr lang="en-US" altLang="ja-JP" sz="1450">
              <a:solidFill>
                <a:prstClr val="black"/>
              </a:solidFill>
              <a:latin typeface="ＭＳ Ｐゴシック"/>
              <a:ea typeface="ＭＳ Ｐゴシック"/>
            </a:endParaRPr>
          </a:p>
          <a:p>
            <a:pPr marL="263525" indent="-263525" algn="just" defTabSz="497333" fontAlgn="auto">
              <a:spcBef>
                <a:spcPts val="0"/>
              </a:spcBef>
              <a:spcAft>
                <a:spcPts val="0"/>
              </a:spcAft>
              <a:buFont typeface="ＭＳ Ｐゴシック" panose="020B0600070205080204" pitchFamily="50" charset="-128"/>
              <a:buChar char="○"/>
              <a:defRPr/>
            </a:pPr>
            <a:r>
              <a:rPr lang="ja-JP" altLang="en-US" sz="1450">
                <a:solidFill>
                  <a:prstClr val="black"/>
                </a:solidFill>
                <a:latin typeface="ＭＳ Ｐゴシック"/>
                <a:ea typeface="ＭＳ Ｐゴシック"/>
              </a:rPr>
              <a:t>メンテナンスの効率化を抜本的に向上させることが可能となる</a:t>
            </a:r>
            <a:r>
              <a:rPr lang="ja-JP" altLang="en-US" sz="1450" b="1" u="sng">
                <a:solidFill>
                  <a:srgbClr val="FF0000"/>
                </a:solidFill>
                <a:latin typeface="ＭＳ Ｐゴシック"/>
                <a:ea typeface="ＭＳ Ｐゴシック"/>
              </a:rPr>
              <a:t>上下水道ＤＸ技術のカタログを令和７年３月に公表し、今後３年程度での標準装備を推進</a:t>
            </a:r>
            <a:r>
              <a:rPr lang="ja-JP" altLang="en-US" sz="1450">
                <a:solidFill>
                  <a:prstClr val="black"/>
                </a:solidFill>
                <a:latin typeface="ＭＳ Ｐゴシック"/>
                <a:ea typeface="ＭＳ Ｐゴシック"/>
              </a:rPr>
              <a:t>。</a:t>
            </a:r>
          </a:p>
        </p:txBody>
      </p:sp>
      <p:sp>
        <p:nvSpPr>
          <p:cNvPr id="25" name="正方形/長方形 24">
            <a:extLst>
              <a:ext uri="{FF2B5EF4-FFF2-40B4-BE49-F238E27FC236}">
                <a16:creationId xmlns:a16="http://schemas.microsoft.com/office/drawing/2014/main" id="{21964F02-7507-A2B7-2DCF-BE1C5E9A18E8}"/>
              </a:ext>
            </a:extLst>
          </p:cNvPr>
          <p:cNvSpPr/>
          <p:nvPr/>
        </p:nvSpPr>
        <p:spPr>
          <a:xfrm>
            <a:off x="437637" y="885430"/>
            <a:ext cx="9034477" cy="102735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97333" fontAlgn="auto">
              <a:spcBef>
                <a:spcPts val="0"/>
              </a:spcBef>
              <a:spcAft>
                <a:spcPts val="0"/>
              </a:spcAft>
              <a:defRPr/>
            </a:pPr>
            <a:endParaRPr lang="ja-JP" altLang="en-US" sz="969">
              <a:solidFill>
                <a:srgbClr val="FF0000"/>
              </a:solidFill>
              <a:latin typeface="Calibri" panose="020F0502020204030204"/>
              <a:ea typeface="ＭＳ Ｐゴシック" panose="020B0600070205080204" pitchFamily="50" charset="-128"/>
            </a:endParaRPr>
          </a:p>
        </p:txBody>
      </p:sp>
      <p:sp>
        <p:nvSpPr>
          <p:cNvPr id="27" name="タイトル 1">
            <a:extLst>
              <a:ext uri="{FF2B5EF4-FFF2-40B4-BE49-F238E27FC236}">
                <a16:creationId xmlns:a16="http://schemas.microsoft.com/office/drawing/2014/main" id="{3EFD0F75-FD55-EED2-8865-9156839DE95D}"/>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上下水道ＤＸの推進</a:t>
            </a:r>
            <a:endParaRPr lang="ja-JP" altLang="en-US" sz="2400" kern="0" dirty="0"/>
          </a:p>
        </p:txBody>
      </p:sp>
    </p:spTree>
    <p:extLst>
      <p:ext uri="{BB962C8B-B14F-4D97-AF65-F5344CB8AC3E}">
        <p14:creationId xmlns:p14="http://schemas.microsoft.com/office/powerpoint/2010/main" val="411298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77C4D3-5BC7-C7EA-8424-F4E959EE9D2F}"/>
              </a:ext>
            </a:extLst>
          </p:cNvPr>
          <p:cNvSpPr>
            <a:spLocks noGrp="1"/>
          </p:cNvSpPr>
          <p:nvPr>
            <p:ph type="sldNum" sz="quarter" idx="12"/>
          </p:nvPr>
        </p:nvSpPr>
        <p:spPr/>
        <p:txBody>
          <a:bodyPr/>
          <a:lstStyle/>
          <a:p>
            <a:pPr>
              <a:defRPr/>
            </a:pPr>
            <a:fld id="{D8C59FD7-2EC2-4685-9C85-6CC810D64050}" type="slidenum">
              <a:rPr lang="en-US" altLang="ja-JP" smtClean="0"/>
              <a:pPr>
                <a:defRPr/>
              </a:pPr>
              <a:t>14</a:t>
            </a:fld>
            <a:endParaRPr lang="en-US" altLang="ja-JP"/>
          </a:p>
        </p:txBody>
      </p:sp>
      <p:sp>
        <p:nvSpPr>
          <p:cNvPr id="3" name="タイトル 1">
            <a:extLst>
              <a:ext uri="{FF2B5EF4-FFF2-40B4-BE49-F238E27FC236}">
                <a16:creationId xmlns:a16="http://schemas.microsoft.com/office/drawing/2014/main" id="{8677EFB2-8186-D62B-4CF1-025BF8119AE3}"/>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上下水道ＤＸの推進</a:t>
            </a:r>
            <a:endParaRPr lang="ja-JP" altLang="en-US" sz="2400" kern="0" dirty="0"/>
          </a:p>
        </p:txBody>
      </p:sp>
      <p:sp>
        <p:nvSpPr>
          <p:cNvPr id="4" name="TextBox 1">
            <a:extLst>
              <a:ext uri="{FF2B5EF4-FFF2-40B4-BE49-F238E27FC236}">
                <a16:creationId xmlns:a16="http://schemas.microsoft.com/office/drawing/2014/main" id="{ECC00598-72A4-063F-1D63-0C29AC846016}"/>
              </a:ext>
            </a:extLst>
          </p:cNvPr>
          <p:cNvSpPr txBox="1"/>
          <p:nvPr/>
        </p:nvSpPr>
        <p:spPr>
          <a:xfrm>
            <a:off x="538764" y="838533"/>
            <a:ext cx="8734716"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000">
                <a:solidFill>
                  <a:schemeClr val="accent2"/>
                </a:solidFill>
                <a:latin typeface="HGPGothicE"/>
                <a:ea typeface="HGPGothicE"/>
                <a:cs typeface="Arial"/>
              </a:rPr>
              <a:t>デジタル行財政改革会議（第９回）における石破総理ご発言（抄）</a:t>
            </a:r>
            <a:endParaRPr lang="en-US" altLang="ja-JP" sz="2000">
              <a:solidFill>
                <a:schemeClr val="accent2"/>
              </a:solidFill>
              <a:cs typeface="Arial"/>
            </a:endParaRPr>
          </a:p>
          <a:p>
            <a:endParaRPr lang="ja-JP" altLang="en-US" sz="1200">
              <a:solidFill>
                <a:srgbClr val="002060"/>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インフラにつきましては、１月２８日、埼玉県で重大事故がございました。上下水道インフラの老朽</a:t>
            </a:r>
            <a:endParaRPr lang="ja-JP" altLang="en-US" sz="1600">
              <a:solidFill>
                <a:srgbClr val="333333"/>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化に対応し、自治体による事業運営を持続可能なものとするよう、これを急務として取り組んでいた</a:t>
            </a:r>
            <a:r>
              <a:rPr lang="ja-JP" altLang="en-US" sz="1600">
                <a:solidFill>
                  <a:srgbClr val="333333"/>
                </a:solidFill>
                <a:latin typeface="HGPGothicE"/>
                <a:ea typeface="HGPGothicE"/>
                <a:cs typeface="Arial"/>
              </a:rPr>
              <a:t>　　</a:t>
            </a:r>
            <a:endParaRPr lang="ja-JP">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だきたいと存じます。</a:t>
            </a:r>
            <a:br>
              <a:rPr lang="ja-JP" sz="1600">
                <a:latin typeface="HGPGothicE"/>
                <a:ea typeface="HGPGothicE"/>
                <a:cs typeface="Arial"/>
              </a:rPr>
            </a:br>
            <a:endParaRPr lang="ja-JP" altLang="en-US" sz="1600">
              <a:solidFill>
                <a:srgbClr val="333333"/>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中野大臣、村上大臣は、人工衛星データやドローンなどを用いた漏水検知、地中の管路内部の</a:t>
            </a:r>
            <a:endParaRPr lang="ja-JP" altLang="en-US" sz="1600">
              <a:solidFill>
                <a:srgbClr val="000000"/>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点検等のＤＸ技術について、今後５年程度で全国で実装するという目標を大幅に前倒しし、</a:t>
            </a:r>
            <a:r>
              <a:rPr lang="ja-JP" sz="1600">
                <a:solidFill>
                  <a:srgbClr val="333333"/>
                </a:solidFill>
                <a:highlight>
                  <a:srgbClr val="FFFF00"/>
                </a:highlight>
                <a:latin typeface="HGPGothicE"/>
                <a:ea typeface="HGPGothicE"/>
                <a:cs typeface="Arial"/>
              </a:rPr>
              <a:t>できる自治体から速やかに実装を進め、３年程度で全国で標準実装できるよう取り組んでください</a:t>
            </a:r>
            <a:r>
              <a:rPr lang="ja-JP" sz="1600">
                <a:solidFill>
                  <a:srgbClr val="333333"/>
                </a:solidFill>
                <a:latin typeface="HGPGothicE"/>
                <a:ea typeface="HGPGothicE"/>
                <a:cs typeface="Arial"/>
              </a:rPr>
              <a:t>。</a:t>
            </a:r>
            <a:br>
              <a:rPr lang="ja-JP" sz="1600">
                <a:latin typeface="HGPGothicE"/>
                <a:ea typeface="HGPGothicE"/>
                <a:cs typeface="Arial"/>
              </a:rPr>
            </a:br>
            <a:r>
              <a:rPr lang="ja-JP" sz="1600">
                <a:solidFill>
                  <a:srgbClr val="333333"/>
                </a:solidFill>
                <a:latin typeface="HGPGothicE"/>
                <a:ea typeface="HGPGothicE"/>
                <a:cs typeface="Arial"/>
              </a:rPr>
              <a:t>　</a:t>
            </a:r>
            <a:endParaRPr lang="ja-JP" altLang="en-US" sz="1600">
              <a:solidFill>
                <a:srgbClr val="000000"/>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あわせて、地方自治体におけるインフラ全般の維持につきましても、目視などに頼りがちな現場</a:t>
            </a:r>
            <a:endParaRPr lang="ja-JP" altLang="en-US" sz="1600">
              <a:solidFill>
                <a:srgbClr val="000000"/>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業務をデジタルの活用により、正確性を増し安全性を確保しながら、現場負担を軽減できるよう、ル</a:t>
            </a:r>
            <a:r>
              <a:rPr lang="ja-JP" altLang="en-US" sz="1600">
                <a:solidFill>
                  <a:srgbClr val="333333"/>
                </a:solidFill>
                <a:latin typeface="HGPGothicE"/>
                <a:ea typeface="HGPGothicE"/>
                <a:cs typeface="Arial"/>
              </a:rPr>
              <a:t>　　</a:t>
            </a:r>
            <a:endParaRPr lang="ja-JP" sz="1600">
              <a:solidFill>
                <a:srgbClr val="000000"/>
              </a:solidFill>
              <a:latin typeface="HGPGothicE"/>
              <a:ea typeface="HGPGothicE"/>
              <a:cs typeface="Arial"/>
            </a:endParaRPr>
          </a:p>
          <a:p>
            <a:r>
              <a:rPr lang="ja-JP" altLang="en-US" sz="1600">
                <a:solidFill>
                  <a:srgbClr val="333333"/>
                </a:solidFill>
                <a:latin typeface="HGPGothicE"/>
                <a:ea typeface="HGPGothicE"/>
                <a:cs typeface="Arial"/>
              </a:rPr>
              <a:t>　</a:t>
            </a:r>
            <a:r>
              <a:rPr lang="ja-JP" sz="1600">
                <a:solidFill>
                  <a:srgbClr val="333333"/>
                </a:solidFill>
                <a:latin typeface="HGPGothicE"/>
                <a:ea typeface="HGPGothicE"/>
                <a:cs typeface="Arial"/>
              </a:rPr>
              <a:t>ールの見直しなどを自治体に働きかけてください。</a:t>
            </a:r>
            <a:endParaRPr lang="ja-JP" sz="1600">
              <a:latin typeface="HGPGothicE"/>
              <a:ea typeface="HGPGothicE"/>
            </a:endParaRPr>
          </a:p>
          <a:p>
            <a:endParaRPr lang="ja-JP" altLang="en-US">
              <a:cs typeface="Arial"/>
            </a:endParaRPr>
          </a:p>
        </p:txBody>
      </p:sp>
      <p:pic>
        <p:nvPicPr>
          <p:cNvPr id="5" name="Picture 2" descr="会議のまとめを行う石破総理１">
            <a:extLst>
              <a:ext uri="{FF2B5EF4-FFF2-40B4-BE49-F238E27FC236}">
                <a16:creationId xmlns:a16="http://schemas.microsoft.com/office/drawing/2014/main" id="{186B0B6D-CBAE-BD96-D860-A012517CA6F3}"/>
              </a:ext>
            </a:extLst>
          </p:cNvPr>
          <p:cNvPicPr>
            <a:picLocks noChangeAspect="1"/>
          </p:cNvPicPr>
          <p:nvPr/>
        </p:nvPicPr>
        <p:blipFill>
          <a:blip r:embed="rId3"/>
          <a:stretch>
            <a:fillRect/>
          </a:stretch>
        </p:blipFill>
        <p:spPr>
          <a:xfrm>
            <a:off x="1582769" y="4624284"/>
            <a:ext cx="3252644" cy="2121540"/>
          </a:xfrm>
          <a:prstGeom prst="rect">
            <a:avLst/>
          </a:prstGeom>
        </p:spPr>
      </p:pic>
      <p:pic>
        <p:nvPicPr>
          <p:cNvPr id="6" name="Picture 4" descr="会議のまとめを行う石破総理５">
            <a:extLst>
              <a:ext uri="{FF2B5EF4-FFF2-40B4-BE49-F238E27FC236}">
                <a16:creationId xmlns:a16="http://schemas.microsoft.com/office/drawing/2014/main" id="{439311B5-AD1A-D539-6112-56453B2E0EF2}"/>
              </a:ext>
            </a:extLst>
          </p:cNvPr>
          <p:cNvPicPr>
            <a:picLocks noChangeAspect="1"/>
          </p:cNvPicPr>
          <p:nvPr/>
        </p:nvPicPr>
        <p:blipFill>
          <a:blip r:embed="rId4"/>
          <a:stretch>
            <a:fillRect/>
          </a:stretch>
        </p:blipFill>
        <p:spPr>
          <a:xfrm>
            <a:off x="5416059" y="4604319"/>
            <a:ext cx="3222699" cy="2141506"/>
          </a:xfrm>
          <a:prstGeom prst="rect">
            <a:avLst/>
          </a:prstGeom>
        </p:spPr>
      </p:pic>
      <p:sp>
        <p:nvSpPr>
          <p:cNvPr id="7" name="TextBox 7">
            <a:extLst>
              <a:ext uri="{FF2B5EF4-FFF2-40B4-BE49-F238E27FC236}">
                <a16:creationId xmlns:a16="http://schemas.microsoft.com/office/drawing/2014/main" id="{C5BA2210-AB9A-9C0C-F7AA-ECDCFA240B62}"/>
              </a:ext>
            </a:extLst>
          </p:cNvPr>
          <p:cNvSpPr txBox="1"/>
          <p:nvPr/>
        </p:nvSpPr>
        <p:spPr>
          <a:xfrm>
            <a:off x="838239" y="4362366"/>
            <a:ext cx="34339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100">
                <a:latin typeface="HGPｺﾞｼｯｸE"/>
                <a:ea typeface="HGPｺﾞｼｯｸE"/>
                <a:cs typeface="Arial"/>
              </a:rPr>
              <a:t>参考：会議当日の様子（出典：首相官邸ＨＰ）</a:t>
            </a:r>
            <a:endParaRPr lang="en-US" sz="1100">
              <a:latin typeface="HGPｺﾞｼｯｸE"/>
              <a:ea typeface="HGPｺﾞｼｯｸE"/>
            </a:endParaRPr>
          </a:p>
        </p:txBody>
      </p:sp>
    </p:spTree>
    <p:extLst>
      <p:ext uri="{BB962C8B-B14F-4D97-AF65-F5344CB8AC3E}">
        <p14:creationId xmlns:p14="http://schemas.microsoft.com/office/powerpoint/2010/main" val="95276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15FB17-15BC-149C-5786-8C9DAE018446}"/>
              </a:ext>
            </a:extLst>
          </p:cNvPr>
          <p:cNvSpPr>
            <a:spLocks noGrp="1"/>
          </p:cNvSpPr>
          <p:nvPr>
            <p:ph type="sldNum" sz="quarter" idx="12"/>
          </p:nvPr>
        </p:nvSpPr>
        <p:spPr/>
        <p:txBody>
          <a:bodyPr/>
          <a:lstStyle/>
          <a:p>
            <a:pPr>
              <a:defRPr/>
            </a:pPr>
            <a:fld id="{D8C59FD7-2EC2-4685-9C85-6CC810D64050}" type="slidenum">
              <a:rPr lang="en-US" altLang="ja-JP" smtClean="0"/>
              <a:pPr>
                <a:defRPr/>
              </a:pPr>
              <a:t>15</a:t>
            </a:fld>
            <a:endParaRPr lang="en-US" altLang="ja-JP"/>
          </a:p>
        </p:txBody>
      </p:sp>
      <p:sp>
        <p:nvSpPr>
          <p:cNvPr id="3" name="タイトル 1">
            <a:extLst>
              <a:ext uri="{FF2B5EF4-FFF2-40B4-BE49-F238E27FC236}">
                <a16:creationId xmlns:a16="http://schemas.microsoft.com/office/drawing/2014/main" id="{8144410C-FCCA-B3BC-E718-838CC3F868A7}"/>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上下水道ＤＸの推進</a:t>
            </a:r>
            <a:endParaRPr lang="ja-JP" altLang="en-US" sz="2400" kern="0" dirty="0"/>
          </a:p>
        </p:txBody>
      </p:sp>
      <p:sp>
        <p:nvSpPr>
          <p:cNvPr id="4" name="テキスト ボックス 3">
            <a:extLst>
              <a:ext uri="{FF2B5EF4-FFF2-40B4-BE49-F238E27FC236}">
                <a16:creationId xmlns:a16="http://schemas.microsoft.com/office/drawing/2014/main" id="{B5D657E2-DD47-2D8D-2BDF-58EAA82D080E}"/>
              </a:ext>
            </a:extLst>
          </p:cNvPr>
          <p:cNvSpPr txBox="1"/>
          <p:nvPr/>
        </p:nvSpPr>
        <p:spPr>
          <a:xfrm>
            <a:off x="422920" y="781725"/>
            <a:ext cx="8994576" cy="1231106"/>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l"/>
            </a:pPr>
            <a:r>
              <a:rPr kumimoji="1" lang="ja-JP" altLang="en-US" sz="1400" u="sng">
                <a:highlight>
                  <a:srgbClr val="FFFF00"/>
                </a:highlight>
                <a:latin typeface="+mn-ea"/>
                <a:ea typeface="+mn-ea"/>
              </a:rPr>
              <a:t>上下水道施設のメンテナンスの高度化・効率化</a:t>
            </a:r>
            <a:r>
              <a:rPr kumimoji="1" lang="ja-JP" altLang="en-US" sz="1400">
                <a:latin typeface="+mn-ea"/>
                <a:ea typeface="+mn-ea"/>
              </a:rPr>
              <a:t>に資する「点検調査」、「劣化予測」、「施設情報の管理・活用」等に活用できる</a:t>
            </a:r>
            <a:r>
              <a:rPr kumimoji="1" lang="en-US" altLang="ja-JP" sz="1400">
                <a:latin typeface="+mn-ea"/>
                <a:ea typeface="+mn-ea"/>
              </a:rPr>
              <a:t>DX</a:t>
            </a:r>
            <a:r>
              <a:rPr kumimoji="1" lang="ja-JP" altLang="en-US" sz="1400">
                <a:latin typeface="+mn-ea"/>
                <a:ea typeface="+mn-ea"/>
              </a:rPr>
              <a:t>技術（計１１９技術</a:t>
            </a:r>
            <a:r>
              <a:rPr kumimoji="1" lang="en-US" altLang="ja-JP" sz="1400" baseline="30000">
                <a:latin typeface="+mn-ea"/>
                <a:ea typeface="+mn-ea"/>
              </a:rPr>
              <a:t>※</a:t>
            </a:r>
            <a:r>
              <a:rPr kumimoji="1" lang="ja-JP" altLang="en-US" sz="1400">
                <a:latin typeface="+mn-ea"/>
                <a:ea typeface="+mn-ea"/>
              </a:rPr>
              <a:t>）を掲載（</a:t>
            </a:r>
            <a:r>
              <a:rPr kumimoji="1" lang="en-US" altLang="ja-JP" sz="1400">
                <a:latin typeface="+mn-ea"/>
                <a:ea typeface="+mn-ea"/>
              </a:rPr>
              <a:t>R7.3.28 </a:t>
            </a:r>
            <a:r>
              <a:rPr kumimoji="1" lang="ja-JP" altLang="en-US" sz="1400">
                <a:latin typeface="+mn-ea"/>
                <a:ea typeface="+mn-ea"/>
              </a:rPr>
              <a:t>国土交通省</a:t>
            </a:r>
            <a:r>
              <a:rPr kumimoji="1" lang="en-US" altLang="ja-JP" sz="1400">
                <a:latin typeface="+mn-ea"/>
                <a:ea typeface="+mn-ea"/>
              </a:rPr>
              <a:t>HP</a:t>
            </a:r>
            <a:r>
              <a:rPr kumimoji="1" lang="ja-JP" altLang="en-US" sz="1400">
                <a:latin typeface="+mn-ea"/>
                <a:ea typeface="+mn-ea"/>
              </a:rPr>
              <a:t>で公開）</a:t>
            </a:r>
            <a:endParaRPr kumimoji="1" lang="en-US" altLang="ja-JP" sz="1400">
              <a:latin typeface="+mn-ea"/>
              <a:ea typeface="+mn-ea"/>
            </a:endParaRPr>
          </a:p>
          <a:p>
            <a:endParaRPr kumimoji="1" lang="en-US" altLang="ja-JP" sz="300">
              <a:latin typeface="+mn-ea"/>
              <a:ea typeface="+mn-ea"/>
            </a:endParaRPr>
          </a:p>
          <a:p>
            <a:r>
              <a:rPr kumimoji="1" lang="ja-JP" altLang="en-US" sz="1200">
                <a:latin typeface="+mn-ea"/>
                <a:ea typeface="+mn-ea"/>
              </a:rPr>
              <a:t>　　</a:t>
            </a:r>
            <a:r>
              <a:rPr kumimoji="1" lang="en-US" altLang="ja-JP" sz="1200">
                <a:latin typeface="+mn-ea"/>
                <a:ea typeface="+mn-ea"/>
              </a:rPr>
              <a:t>※</a:t>
            </a:r>
            <a:r>
              <a:rPr kumimoji="1" lang="ja-JP" altLang="en-US" sz="1200">
                <a:latin typeface="+mn-ea"/>
                <a:ea typeface="+mn-ea"/>
              </a:rPr>
              <a:t>　水道：７３技術、下水道：９１技術　（水道・下水道どちらにも活用できる技術があるため合計は一致しない）</a:t>
            </a:r>
            <a:endParaRPr kumimoji="1" lang="en-US" altLang="ja-JP" sz="1200">
              <a:latin typeface="+mn-ea"/>
              <a:ea typeface="+mn-ea"/>
            </a:endParaRPr>
          </a:p>
          <a:p>
            <a:endParaRPr kumimoji="1" lang="en-US" altLang="ja-JP" sz="300">
              <a:latin typeface="+mn-ea"/>
              <a:ea typeface="+mn-ea"/>
            </a:endParaRPr>
          </a:p>
          <a:p>
            <a:pPr marL="171450" indent="-171450">
              <a:buFont typeface="Wingdings" panose="05000000000000000000" pitchFamily="2" charset="2"/>
              <a:buChar char="l"/>
            </a:pPr>
            <a:r>
              <a:rPr kumimoji="1" lang="ja-JP" altLang="en-US" sz="1400">
                <a:latin typeface="+mn-ea"/>
                <a:ea typeface="+mn-ea"/>
              </a:rPr>
              <a:t>　今後も定期的にカタログに掲載する技術を追加し、内容を充実</a:t>
            </a:r>
            <a:endParaRPr kumimoji="1" lang="en-US" altLang="ja-JP" sz="1400">
              <a:latin typeface="+mn-ea"/>
              <a:ea typeface="+mn-ea"/>
            </a:endParaRPr>
          </a:p>
          <a:p>
            <a:pPr marL="171450" indent="-171450">
              <a:buFont typeface="Wingdings" panose="05000000000000000000" pitchFamily="2" charset="2"/>
              <a:buChar char="l"/>
            </a:pPr>
            <a:r>
              <a:rPr kumimoji="1" lang="ja-JP" altLang="en-US" sz="1400">
                <a:latin typeface="+mn-ea"/>
                <a:ea typeface="+mn-ea"/>
              </a:rPr>
              <a:t>　カタログを活用し、全国の上下水道において、</a:t>
            </a:r>
            <a:r>
              <a:rPr kumimoji="1" lang="ja-JP" altLang="en-US" sz="1400" u="sng">
                <a:highlight>
                  <a:srgbClr val="FFFF00"/>
                </a:highlight>
                <a:latin typeface="+mn-ea"/>
                <a:ea typeface="+mn-ea"/>
              </a:rPr>
              <a:t>今後３年程度で</a:t>
            </a:r>
            <a:r>
              <a:rPr kumimoji="1" lang="en-US" altLang="ja-JP" sz="1400" u="sng">
                <a:highlight>
                  <a:srgbClr val="FFFF00"/>
                </a:highlight>
                <a:latin typeface="+mn-ea"/>
                <a:ea typeface="+mn-ea"/>
              </a:rPr>
              <a:t>DX</a:t>
            </a:r>
            <a:r>
              <a:rPr kumimoji="1" lang="ja-JP" altLang="en-US" sz="1400" u="sng">
                <a:highlight>
                  <a:srgbClr val="FFFF00"/>
                </a:highlight>
                <a:latin typeface="+mn-ea"/>
                <a:ea typeface="+mn-ea"/>
              </a:rPr>
              <a:t>技術を標準実装</a:t>
            </a:r>
            <a:r>
              <a:rPr kumimoji="1" lang="ja-JP" altLang="en-US" sz="1400">
                <a:latin typeface="+mn-ea"/>
                <a:ea typeface="+mn-ea"/>
              </a:rPr>
              <a:t>できるよう取組を実施</a:t>
            </a:r>
            <a:endParaRPr kumimoji="1" lang="en-US" altLang="ja-JP" sz="1400">
              <a:latin typeface="+mn-ea"/>
              <a:ea typeface="+mn-ea"/>
            </a:endParaRPr>
          </a:p>
        </p:txBody>
      </p:sp>
      <p:pic>
        <p:nvPicPr>
          <p:cNvPr id="5" name="図 4">
            <a:extLst>
              <a:ext uri="{FF2B5EF4-FFF2-40B4-BE49-F238E27FC236}">
                <a16:creationId xmlns:a16="http://schemas.microsoft.com/office/drawing/2014/main" id="{BB6CC90B-AE60-4A1E-E690-DA46A7879E51}"/>
              </a:ext>
            </a:extLst>
          </p:cNvPr>
          <p:cNvPicPr>
            <a:picLocks noChangeAspect="1"/>
          </p:cNvPicPr>
          <p:nvPr/>
        </p:nvPicPr>
        <p:blipFill>
          <a:blip r:embed="rId3"/>
          <a:stretch>
            <a:fillRect/>
          </a:stretch>
        </p:blipFill>
        <p:spPr>
          <a:xfrm>
            <a:off x="354177" y="2091095"/>
            <a:ext cx="8898449" cy="4366628"/>
          </a:xfrm>
          <a:prstGeom prst="rect">
            <a:avLst/>
          </a:prstGeom>
        </p:spPr>
      </p:pic>
    </p:spTree>
    <p:extLst>
      <p:ext uri="{BB962C8B-B14F-4D97-AF65-F5344CB8AC3E}">
        <p14:creationId xmlns:p14="http://schemas.microsoft.com/office/powerpoint/2010/main" val="156443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7DFF0F-F2A4-F485-2A62-FD1DE0ABC91E}"/>
              </a:ext>
            </a:extLst>
          </p:cNvPr>
          <p:cNvSpPr>
            <a:spLocks noGrp="1"/>
          </p:cNvSpPr>
          <p:nvPr>
            <p:ph type="sldNum" sz="quarter" idx="12"/>
          </p:nvPr>
        </p:nvSpPr>
        <p:spPr/>
        <p:txBody>
          <a:bodyPr/>
          <a:lstStyle/>
          <a:p>
            <a:pPr>
              <a:defRPr/>
            </a:pPr>
            <a:fld id="{D8C59FD7-2EC2-4685-9C85-6CC810D64050}" type="slidenum">
              <a:rPr lang="en-US" altLang="ja-JP" smtClean="0"/>
              <a:pPr>
                <a:defRPr/>
              </a:pPr>
              <a:t>16</a:t>
            </a:fld>
            <a:endParaRPr lang="en-US" altLang="ja-JP"/>
          </a:p>
        </p:txBody>
      </p:sp>
      <p:sp>
        <p:nvSpPr>
          <p:cNvPr id="3" name="正方形/長方形 2">
            <a:extLst>
              <a:ext uri="{FF2B5EF4-FFF2-40B4-BE49-F238E27FC236}">
                <a16:creationId xmlns:a16="http://schemas.microsoft.com/office/drawing/2014/main" id="{5D143D52-55D7-925B-E272-9CC84C21005F}"/>
              </a:ext>
            </a:extLst>
          </p:cNvPr>
          <p:cNvSpPr/>
          <p:nvPr/>
        </p:nvSpPr>
        <p:spPr>
          <a:xfrm>
            <a:off x="448480" y="1314156"/>
            <a:ext cx="8944620" cy="4924436"/>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4" name="正方形/長方形 3">
            <a:extLst>
              <a:ext uri="{FF2B5EF4-FFF2-40B4-BE49-F238E27FC236}">
                <a16:creationId xmlns:a16="http://schemas.microsoft.com/office/drawing/2014/main" id="{A54907C2-DE63-C31C-8845-847C467055EB}"/>
              </a:ext>
            </a:extLst>
          </p:cNvPr>
          <p:cNvSpPr/>
          <p:nvPr/>
        </p:nvSpPr>
        <p:spPr>
          <a:xfrm>
            <a:off x="448480" y="516177"/>
            <a:ext cx="8944620" cy="476652"/>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grpSp>
        <p:nvGrpSpPr>
          <p:cNvPr id="5" name="グループ化 4">
            <a:extLst>
              <a:ext uri="{FF2B5EF4-FFF2-40B4-BE49-F238E27FC236}">
                <a16:creationId xmlns:a16="http://schemas.microsoft.com/office/drawing/2014/main" id="{64495C06-1A14-9C04-4959-938648EA3F64}"/>
              </a:ext>
            </a:extLst>
          </p:cNvPr>
          <p:cNvGrpSpPr/>
          <p:nvPr/>
        </p:nvGrpSpPr>
        <p:grpSpPr>
          <a:xfrm>
            <a:off x="478201" y="3090732"/>
            <a:ext cx="8867895" cy="2251234"/>
            <a:chOff x="138194" y="2882922"/>
            <a:chExt cx="9636624" cy="2439109"/>
          </a:xfrm>
        </p:grpSpPr>
        <p:grpSp>
          <p:nvGrpSpPr>
            <p:cNvPr id="6" name="グループ化 5">
              <a:extLst>
                <a:ext uri="{FF2B5EF4-FFF2-40B4-BE49-F238E27FC236}">
                  <a16:creationId xmlns:a16="http://schemas.microsoft.com/office/drawing/2014/main" id="{9317D23D-187D-C394-4ADF-A8A2D97CC4E4}"/>
                </a:ext>
              </a:extLst>
            </p:cNvPr>
            <p:cNvGrpSpPr/>
            <p:nvPr/>
          </p:nvGrpSpPr>
          <p:grpSpPr>
            <a:xfrm>
              <a:off x="138194" y="2882922"/>
              <a:ext cx="9636624" cy="2439109"/>
              <a:chOff x="56647" y="351341"/>
              <a:chExt cx="9636624" cy="2439109"/>
            </a:xfrm>
          </p:grpSpPr>
          <p:sp>
            <p:nvSpPr>
              <p:cNvPr id="8" name="テキスト ボックス 7">
                <a:extLst>
                  <a:ext uri="{FF2B5EF4-FFF2-40B4-BE49-F238E27FC236}">
                    <a16:creationId xmlns:a16="http://schemas.microsoft.com/office/drawing/2014/main" id="{808B8301-5EB4-80A8-4E31-E878DED56918}"/>
                  </a:ext>
                </a:extLst>
              </p:cNvPr>
              <p:cNvSpPr txBox="1"/>
              <p:nvPr/>
            </p:nvSpPr>
            <p:spPr>
              <a:xfrm>
                <a:off x="56647" y="994425"/>
                <a:ext cx="9635212" cy="1796025"/>
              </a:xfrm>
              <a:prstGeom prst="rect">
                <a:avLst/>
              </a:prstGeom>
              <a:solidFill>
                <a:srgbClr val="FFFFFF"/>
              </a:solidFill>
              <a:ln w="19050">
                <a:noFill/>
              </a:ln>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主な事業</a:t>
                </a:r>
                <a:r>
                  <a:rPr kumimoji="0" lang="en-US" altLang="ja-JP"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　水道総合地震対策事業　・</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災害等緊急時における給水拠点の確保のために行う配水池等の整備や浄水施設等の基幹水道構造物の耐震化等</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・導水管・送水管、重要施設に接続する配水管の耐震化、導水管・送水管の複線化等</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fontAlgn="auto">
                  <a:spcBef>
                    <a:spcPts val="0"/>
                  </a:spcBef>
                  <a:spcAft>
                    <a:spcPts val="0"/>
                  </a:spcAft>
                  <a:defRPr/>
                </a:pPr>
                <a:r>
                  <a:rPr kumimoji="0" lang="ja-JP" altLang="en-US" sz="923"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基幹事業として行う水道管路の耐震化と一体性を有する場合は、重要施設の給水管の耐震化を効果促進事業（間接補助）として実施が可能。</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　水道事業運営基盤強化推進事業 </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・水道事業の広域化（事業統合または経営の一体化）に必要な施設整備等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9" name="テキスト ボックス 8">
                <a:extLst>
                  <a:ext uri="{FF2B5EF4-FFF2-40B4-BE49-F238E27FC236}">
                    <a16:creationId xmlns:a16="http://schemas.microsoft.com/office/drawing/2014/main" id="{73054D31-3F4E-4006-0EEE-18D18785AB1A}"/>
                  </a:ext>
                </a:extLst>
              </p:cNvPr>
              <p:cNvSpPr txBox="1"/>
              <p:nvPr/>
            </p:nvSpPr>
            <p:spPr>
              <a:xfrm>
                <a:off x="128655" y="351341"/>
                <a:ext cx="9564616" cy="700270"/>
              </a:xfrm>
              <a:prstGeom prst="rect">
                <a:avLst/>
              </a:prstGeom>
              <a:solidFill>
                <a:schemeClr val="accent5">
                  <a:lumMod val="20000"/>
                  <a:lumOff val="80000"/>
                </a:schemeClr>
              </a:solidFill>
              <a:ln>
                <a:solidFill>
                  <a:srgbClr val="C9E7E7">
                    <a:lumMod val="75000"/>
                  </a:srgbClr>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sng" strike="noStrike" kern="0" cap="none" spc="0" normalizeH="0" baseline="0" noProof="0">
                    <a:ln>
                      <a:noFill/>
                    </a:ln>
                    <a:solidFill>
                      <a:prstClr val="black"/>
                    </a:solidFill>
                    <a:effectLst/>
                    <a:uLnTx/>
                    <a:uFillTx/>
                    <a:latin typeface="Segoe UI"/>
                    <a:ea typeface="メイリオ"/>
                    <a:cs typeface="+mn-cs"/>
                  </a:rPr>
                  <a:t>防災・安全交付金</a:t>
                </a:r>
                <a:r>
                  <a:rPr kumimoji="0" lang="ja-JP" altLang="en-US" sz="1200" b="1" i="0" strike="noStrike" kern="0" cap="none" spc="0" normalizeH="0" baseline="0" noProof="0">
                    <a:ln>
                      <a:noFill/>
                    </a:ln>
                    <a:solidFill>
                      <a:prstClr val="black"/>
                    </a:solidFill>
                    <a:effectLst/>
                    <a:uLnTx/>
                    <a:uFillTx/>
                    <a:latin typeface="Segoe UI"/>
                    <a:ea typeface="メイリオ"/>
                    <a:cs typeface="+mn-cs"/>
                  </a:rPr>
                  <a:t>　　　　　　　　　　　　　　　　　　　　　　　　　　　　 </a:t>
                </a:r>
                <a:r>
                  <a:rPr kumimoji="0" lang="ja-JP" altLang="en-US" sz="1200" b="1" i="0" u="sng" strike="noStrike" kern="0" cap="none" spc="0" normalizeH="0" baseline="0" noProof="0">
                    <a:ln>
                      <a:noFill/>
                    </a:ln>
                    <a:solidFill>
                      <a:prstClr val="black"/>
                    </a:solidFill>
                    <a:effectLst/>
                    <a:uLnTx/>
                    <a:uFillTx/>
                    <a:latin typeface="Segoe UI"/>
                    <a:ea typeface="メイリオ"/>
                    <a:cs typeface="+mn-cs"/>
                  </a:rPr>
                  <a:t>令和６年度当初予算　　　  </a:t>
                </a:r>
                <a:r>
                  <a:rPr kumimoji="0" lang="en-US" altLang="ja-JP" sz="1200" b="1" i="0" u="sng" strike="noStrike" kern="0" cap="none" spc="0" normalizeH="0" baseline="0" noProof="0">
                    <a:ln>
                      <a:noFill/>
                    </a:ln>
                    <a:solidFill>
                      <a:prstClr val="black"/>
                    </a:solidFill>
                    <a:effectLst/>
                    <a:uLnTx/>
                    <a:uFillTx/>
                    <a:latin typeface="Segoe UI"/>
                    <a:ea typeface="メイリオ"/>
                    <a:cs typeface="+mn-cs"/>
                  </a:rPr>
                  <a:t>8,707</a:t>
                </a:r>
                <a:r>
                  <a:rPr kumimoji="0" lang="ja-JP" altLang="en-US" sz="1200" b="1" i="0" u="sng" strike="noStrike" kern="0" cap="none" spc="0" normalizeH="0" baseline="0" noProof="0">
                    <a:ln>
                      <a:noFill/>
                    </a:ln>
                    <a:solidFill>
                      <a:prstClr val="black"/>
                    </a:solidFill>
                    <a:effectLst/>
                    <a:uLnTx/>
                    <a:uFillTx/>
                    <a:latin typeface="Segoe UI"/>
                    <a:ea typeface="メイリオ"/>
                    <a:cs typeface="+mn-cs"/>
                  </a:rPr>
                  <a:t>億円の内数</a:t>
                </a:r>
                <a:endParaRPr kumimoji="0" lang="en-US" altLang="ja-JP" sz="1200" b="1" i="0" u="sng" strike="noStrike" kern="0" cap="none" spc="0" normalizeH="0" baseline="0" noProof="0">
                  <a:ln>
                    <a:noFill/>
                  </a:ln>
                  <a:solidFill>
                    <a:prstClr val="black"/>
                  </a:solidFill>
                  <a:effectLst/>
                  <a:uLnTx/>
                  <a:uFillTx/>
                  <a:latin typeface="Segoe UI"/>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strike="noStrike" kern="0" cap="none" spc="0" normalizeH="0" baseline="0" noProof="0">
                    <a:ln>
                      <a:noFill/>
                    </a:ln>
                    <a:solidFill>
                      <a:prstClr val="black"/>
                    </a:solidFill>
                    <a:effectLst/>
                    <a:uLnTx/>
                    <a:uFillTx/>
                    <a:latin typeface="Segoe UI"/>
                    <a:ea typeface="メイリオ"/>
                    <a:cs typeface="+mn-cs"/>
                  </a:rPr>
                  <a:t>　　　　　　　　　　　　　　　　　　　　　　　　　　　　　　　　　　　　 </a:t>
                </a:r>
                <a:r>
                  <a:rPr kumimoji="0" lang="ja-JP" altLang="en-US" sz="1200" b="1" i="0" u="sng" strike="noStrike" kern="0" cap="none" spc="0" normalizeH="0" baseline="0" noProof="0">
                    <a:ln>
                      <a:noFill/>
                    </a:ln>
                    <a:solidFill>
                      <a:srgbClr val="FF0000"/>
                    </a:solidFill>
                    <a:effectLst/>
                    <a:uLnTx/>
                    <a:uFillTx/>
                    <a:latin typeface="Segoe UI"/>
                    <a:ea typeface="メイリオ"/>
                    <a:cs typeface="+mn-cs"/>
                  </a:rPr>
                  <a:t>令和６年度補正予算　　　  </a:t>
                </a:r>
                <a:r>
                  <a:rPr kumimoji="0" lang="en-US" altLang="ja-JP" sz="1200" b="1" i="0" u="sng" strike="noStrike" kern="0" cap="none" spc="0" normalizeH="0" baseline="0" noProof="0">
                    <a:ln>
                      <a:noFill/>
                    </a:ln>
                    <a:solidFill>
                      <a:srgbClr val="FF0000"/>
                    </a:solidFill>
                    <a:effectLst/>
                    <a:uLnTx/>
                    <a:uFillTx/>
                    <a:latin typeface="Segoe UI"/>
                    <a:ea typeface="メイリオ"/>
                    <a:cs typeface="+mn-cs"/>
                  </a:rPr>
                  <a:t>3,506</a:t>
                </a:r>
                <a:r>
                  <a:rPr kumimoji="0" lang="ja-JP" altLang="en-US" sz="1200" b="1" i="0" u="sng" strike="noStrike" kern="0" cap="none" spc="0" normalizeH="0" baseline="0" noProof="0">
                    <a:ln>
                      <a:noFill/>
                    </a:ln>
                    <a:solidFill>
                      <a:srgbClr val="FF0000"/>
                    </a:solidFill>
                    <a:effectLst/>
                    <a:uLnTx/>
                    <a:uFillTx/>
                    <a:latin typeface="Segoe UI"/>
                    <a:ea typeface="メイリオ"/>
                    <a:cs typeface="+mn-cs"/>
                  </a:rPr>
                  <a:t>億円の内数</a:t>
                </a:r>
                <a:endParaRPr kumimoji="0" lang="en-US" altLang="ja-JP" sz="1200" b="1" i="0" u="sng" strike="noStrike" kern="0" cap="none" spc="0" normalizeH="0" baseline="0" noProof="0">
                  <a:ln>
                    <a:noFill/>
                  </a:ln>
                  <a:solidFill>
                    <a:srgbClr val="FF0000"/>
                  </a:solidFill>
                  <a:effectLst/>
                  <a:uLnTx/>
                  <a:uFillTx/>
                  <a:latin typeface="Segoe UI"/>
                  <a:ea typeface="メイリオ"/>
                  <a:cs typeface="+mn-cs"/>
                </a:endParaRPr>
              </a:p>
              <a:p>
                <a:pPr algn="r" fontAlgn="auto">
                  <a:spcBef>
                    <a:spcPts val="0"/>
                  </a:spcBef>
                  <a:spcAft>
                    <a:spcPts val="0"/>
                  </a:spcAft>
                  <a:defRPr/>
                </a:pPr>
                <a:r>
                  <a:rPr kumimoji="0" lang="ja-JP" altLang="en-US" sz="1200" b="1" i="0" kern="0" cap="none" spc="0" normalizeH="0" baseline="0" noProof="0">
                    <a:ln>
                      <a:noFill/>
                    </a:ln>
                    <a:effectLst/>
                    <a:uLnTx/>
                    <a:uFillTx/>
                    <a:latin typeface="Segoe UI"/>
                    <a:ea typeface="メイリオ"/>
                    <a:cs typeface="+mn-cs"/>
                  </a:rPr>
                  <a:t> </a:t>
                </a:r>
                <a:r>
                  <a:rPr kumimoji="0" lang="ja-JP" altLang="en-US" sz="1200" b="1" kern="0">
                    <a:latin typeface="Segoe UI"/>
                    <a:ea typeface="メイリオ"/>
                  </a:rPr>
                  <a:t>   </a:t>
                </a:r>
                <a:r>
                  <a:rPr kumimoji="0" lang="ja-JP" altLang="en-US" sz="1200" b="1" i="0" u="sng" kern="0" cap="none" spc="0" normalizeH="0" baseline="0" noProof="0">
                    <a:ln>
                      <a:noFill/>
                    </a:ln>
                    <a:effectLst/>
                    <a:uLnTx/>
                    <a:uFillTx/>
                    <a:latin typeface="Segoe UI"/>
                    <a:ea typeface="メイリオ"/>
                    <a:cs typeface="+mn-cs"/>
                  </a:rPr>
                  <a:t>令和７年度当初予算　　　</a:t>
                </a:r>
                <a:r>
                  <a:rPr kumimoji="0" lang="ja-JP" altLang="en-US" sz="1200" b="1" u="sng" kern="0">
                    <a:latin typeface="Segoe UI"/>
                    <a:ea typeface="メイリオ"/>
                  </a:rPr>
                  <a:t>  </a:t>
                </a:r>
                <a:r>
                  <a:rPr kumimoji="0" lang="en-US" altLang="ja-JP" sz="1200" b="1" i="0" u="sng" kern="0" cap="none" spc="0" normalizeH="0" baseline="0" noProof="0">
                    <a:ln>
                      <a:noFill/>
                    </a:ln>
                    <a:effectLst/>
                    <a:uLnTx/>
                    <a:uFillTx/>
                    <a:latin typeface="Segoe UI"/>
                    <a:ea typeface="メイリオ"/>
                    <a:cs typeface="+mn-cs"/>
                  </a:rPr>
                  <a:t>8,470</a:t>
                </a:r>
                <a:r>
                  <a:rPr kumimoji="0" lang="ja-JP" altLang="en-US" sz="1200" b="1" i="0" u="sng" kern="0" cap="none" spc="0" normalizeH="0" baseline="0" noProof="0">
                    <a:ln>
                      <a:noFill/>
                    </a:ln>
                    <a:effectLst/>
                    <a:uLnTx/>
                    <a:uFillTx/>
                    <a:latin typeface="Segoe UI"/>
                    <a:ea typeface="メイリオ"/>
                    <a:cs typeface="+mn-cs"/>
                  </a:rPr>
                  <a:t>億円の内数</a:t>
                </a:r>
                <a:endParaRPr lang="ja-JP" altLang="en-US" sz="1200" b="1" i="0" u="sng" kern="0" cap="none" spc="0" normalizeH="0" baseline="0" noProof="0">
                  <a:ln>
                    <a:noFill/>
                  </a:ln>
                  <a:effectLst/>
                  <a:uLnTx/>
                  <a:uFillTx/>
                  <a:latin typeface="Segoe UI"/>
                  <a:ea typeface="メイリオ"/>
                  <a:cs typeface="Segoe UI"/>
                </a:endParaRPr>
              </a:p>
            </p:txBody>
          </p:sp>
        </p:grpSp>
        <p:sp>
          <p:nvSpPr>
            <p:cNvPr id="7" name="テキスト ボックス 6">
              <a:extLst>
                <a:ext uri="{FF2B5EF4-FFF2-40B4-BE49-F238E27FC236}">
                  <a16:creationId xmlns:a16="http://schemas.microsoft.com/office/drawing/2014/main" id="{08F6D508-BC09-A0BE-61F6-1F896A9F6371}"/>
                </a:ext>
              </a:extLst>
            </p:cNvPr>
            <p:cNvSpPr txBox="1"/>
            <p:nvPr/>
          </p:nvSpPr>
          <p:spPr>
            <a:xfrm>
              <a:off x="145905" y="3526315"/>
              <a:ext cx="959632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5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概要</a:t>
              </a:r>
              <a:r>
                <a:rPr kumimoji="0" lang="en-US" altLang="ja-JP" sz="105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5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地方公共団体が作成する「社会資本総合整備計画」に基づく事業の実施に要する経費に対して交付金を交付する。</a:t>
              </a:r>
            </a:p>
          </p:txBody>
        </p:sp>
      </p:grpSp>
      <p:sp>
        <p:nvSpPr>
          <p:cNvPr id="10" name="角丸四角形 200">
            <a:extLst>
              <a:ext uri="{FF2B5EF4-FFF2-40B4-BE49-F238E27FC236}">
                <a16:creationId xmlns:a16="http://schemas.microsoft.com/office/drawing/2014/main" id="{93B87543-A09E-0A07-280C-427017E8EC67}"/>
              </a:ext>
            </a:extLst>
          </p:cNvPr>
          <p:cNvSpPr/>
          <p:nvPr/>
        </p:nvSpPr>
        <p:spPr>
          <a:xfrm>
            <a:off x="451511" y="1041661"/>
            <a:ext cx="1325276" cy="332271"/>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２ 事業の概要</a:t>
            </a:r>
          </a:p>
        </p:txBody>
      </p:sp>
      <p:sp>
        <p:nvSpPr>
          <p:cNvPr id="11" name="テキスト ボックス 10">
            <a:extLst>
              <a:ext uri="{FF2B5EF4-FFF2-40B4-BE49-F238E27FC236}">
                <a16:creationId xmlns:a16="http://schemas.microsoft.com/office/drawing/2014/main" id="{A5FD67D6-7FCC-755F-7FE7-A46737A80753}"/>
              </a:ext>
            </a:extLst>
          </p:cNvPr>
          <p:cNvSpPr txBox="1"/>
          <p:nvPr/>
        </p:nvSpPr>
        <p:spPr>
          <a:xfrm>
            <a:off x="525631" y="1351822"/>
            <a:ext cx="8790073" cy="461665"/>
          </a:xfrm>
          <a:prstGeom prst="rect">
            <a:avLst/>
          </a:prstGeom>
          <a:solidFill>
            <a:schemeClr val="accent5">
              <a:lumMod val="20000"/>
              <a:lumOff val="80000"/>
            </a:schemeClr>
          </a:solidFill>
          <a:ln>
            <a:solidFill>
              <a:srgbClr val="C9E7E7">
                <a:lumMod val="75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sng" strike="noStrike" kern="0" cap="none" spc="0" normalizeH="0" baseline="0" noProof="0">
                <a:ln>
                  <a:noFill/>
                </a:ln>
                <a:solidFill>
                  <a:prstClr val="black"/>
                </a:solidFill>
                <a:effectLst/>
                <a:uLnTx/>
                <a:uFillTx/>
                <a:latin typeface="Segoe UI"/>
                <a:ea typeface="メイリオ"/>
                <a:cs typeface="+mn-cs"/>
              </a:rPr>
              <a:t>水道施設整備費（個別補助）</a:t>
            </a:r>
            <a:r>
              <a:rPr kumimoji="0" lang="ja-JP" altLang="en-US" sz="1200" b="1" i="0" strike="noStrike" kern="0" cap="none" spc="0" normalizeH="0" baseline="0" noProof="0">
                <a:ln>
                  <a:noFill/>
                </a:ln>
                <a:solidFill>
                  <a:prstClr val="black"/>
                </a:solidFill>
                <a:effectLst/>
                <a:uLnTx/>
                <a:uFillTx/>
                <a:latin typeface="Segoe UI"/>
                <a:ea typeface="メイリオ"/>
                <a:cs typeface="+mn-cs"/>
              </a:rPr>
              <a:t>　　　　　　　　　　　　　　　　　　　　　　　　　　　</a:t>
            </a:r>
            <a:r>
              <a:rPr kumimoji="0" lang="ja-JP" altLang="en-US" sz="1200" b="1" i="0" u="sng" strike="noStrike" kern="0" cap="none" spc="0" normalizeH="0" baseline="0" noProof="0">
                <a:ln>
                  <a:noFill/>
                </a:ln>
                <a:solidFill>
                  <a:prstClr val="black"/>
                </a:solidFill>
                <a:effectLst/>
                <a:uLnTx/>
                <a:uFillTx/>
                <a:latin typeface="Segoe UI"/>
                <a:ea typeface="メイリオ"/>
                <a:cs typeface="+mn-cs"/>
              </a:rPr>
              <a:t>令和６年度当初予算　　　  </a:t>
            </a:r>
            <a:r>
              <a:rPr kumimoji="0" lang="en-US" altLang="ja-JP" sz="1200" b="1" i="0" u="sng" strike="noStrike" kern="0" cap="none" spc="0" normalizeH="0" baseline="0" noProof="0">
                <a:ln>
                  <a:noFill/>
                </a:ln>
                <a:solidFill>
                  <a:prstClr val="black"/>
                </a:solidFill>
                <a:effectLst/>
                <a:uLnTx/>
                <a:uFillTx/>
                <a:latin typeface="Segoe UI"/>
                <a:ea typeface="メイリオ"/>
                <a:cs typeface="+mn-cs"/>
              </a:rPr>
              <a:t>170</a:t>
            </a:r>
            <a:r>
              <a:rPr kumimoji="0" lang="ja-JP" altLang="en-US" sz="1200" b="1" i="0" u="sng" strike="noStrike" kern="0" cap="none" spc="0" normalizeH="0" baseline="0" noProof="0">
                <a:ln>
                  <a:noFill/>
                </a:ln>
                <a:solidFill>
                  <a:prstClr val="black"/>
                </a:solidFill>
                <a:effectLst/>
                <a:uLnTx/>
                <a:uFillTx/>
                <a:latin typeface="Segoe UI"/>
                <a:ea typeface="メイリオ"/>
                <a:cs typeface="+mn-cs"/>
              </a:rPr>
              <a:t>億円</a:t>
            </a:r>
            <a:endParaRPr kumimoji="0" lang="en-US" altLang="ja-JP" sz="1200" b="1" u="sng" kern="0">
              <a:solidFill>
                <a:prstClr val="black"/>
              </a:solidFill>
              <a:latin typeface="Segoe UI"/>
              <a:ea typeface="メイリオ"/>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1" i="0" u="sng" strike="noStrike" kern="0" cap="none" spc="0" normalizeH="0" baseline="0" noProof="0">
                <a:ln>
                  <a:noFill/>
                </a:ln>
                <a:effectLst/>
                <a:uLnTx/>
                <a:uFillTx/>
                <a:latin typeface="Segoe UI"/>
                <a:ea typeface="メイリオ"/>
                <a:cs typeface="+mn-cs"/>
              </a:rPr>
              <a:t>令和７年度当初予算　　   　</a:t>
            </a:r>
            <a:r>
              <a:rPr kumimoji="0" lang="en-US" altLang="ja-JP" sz="1200" b="1" i="0" u="sng" strike="noStrike" kern="0" cap="none" spc="0" normalizeH="0" baseline="0" noProof="0">
                <a:ln>
                  <a:noFill/>
                </a:ln>
                <a:effectLst/>
                <a:uLnTx/>
                <a:uFillTx/>
                <a:latin typeface="Segoe UI"/>
                <a:ea typeface="メイリオ"/>
                <a:cs typeface="+mn-cs"/>
              </a:rPr>
              <a:t>202</a:t>
            </a:r>
            <a:r>
              <a:rPr kumimoji="0" lang="ja-JP" altLang="en-US" sz="1200" b="1" i="0" u="sng" strike="noStrike" kern="0" cap="none" spc="0" normalizeH="0" baseline="0" noProof="0">
                <a:ln>
                  <a:noFill/>
                </a:ln>
                <a:effectLst/>
                <a:uLnTx/>
                <a:uFillTx/>
                <a:latin typeface="Segoe UI"/>
                <a:ea typeface="メイリオ"/>
                <a:cs typeface="+mn-cs"/>
              </a:rPr>
              <a:t>億円</a:t>
            </a:r>
            <a:endParaRPr kumimoji="0" lang="en-US" altLang="ja-JP" sz="1200" b="1" i="0" u="sng" strike="noStrike" kern="0" cap="none" spc="0" normalizeH="0" baseline="0" noProof="0">
              <a:ln>
                <a:noFill/>
              </a:ln>
              <a:effectLst/>
              <a:uLnTx/>
              <a:uFillTx/>
              <a:latin typeface="Segoe UI"/>
              <a:ea typeface="メイリオ"/>
              <a:cs typeface="+mn-cs"/>
            </a:endParaRPr>
          </a:p>
        </p:txBody>
      </p:sp>
      <p:sp>
        <p:nvSpPr>
          <p:cNvPr id="12" name="角丸四角形 202">
            <a:extLst>
              <a:ext uri="{FF2B5EF4-FFF2-40B4-BE49-F238E27FC236}">
                <a16:creationId xmlns:a16="http://schemas.microsoft.com/office/drawing/2014/main" id="{94B8B940-4406-3C1E-3875-0BB6E9AA5A68}"/>
              </a:ext>
            </a:extLst>
          </p:cNvPr>
          <p:cNvSpPr/>
          <p:nvPr/>
        </p:nvSpPr>
        <p:spPr>
          <a:xfrm>
            <a:off x="424079" y="379903"/>
            <a:ext cx="1325276" cy="332271"/>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１ 事業の目的</a:t>
            </a:r>
          </a:p>
        </p:txBody>
      </p:sp>
      <p:sp>
        <p:nvSpPr>
          <p:cNvPr id="13" name="正方形/長方形 12">
            <a:extLst>
              <a:ext uri="{FF2B5EF4-FFF2-40B4-BE49-F238E27FC236}">
                <a16:creationId xmlns:a16="http://schemas.microsoft.com/office/drawing/2014/main" id="{FCA7BBE8-45FF-1224-629F-A03B0AE6184B}"/>
              </a:ext>
            </a:extLst>
          </p:cNvPr>
          <p:cNvSpPr/>
          <p:nvPr/>
        </p:nvSpPr>
        <p:spPr>
          <a:xfrm>
            <a:off x="476198" y="6418237"/>
            <a:ext cx="8944620" cy="377059"/>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a:ln>
                <a:noFill/>
              </a:ln>
              <a:solidFill>
                <a:prstClr val="black"/>
              </a:solidFill>
              <a:effectLst/>
              <a:uLnTx/>
              <a:uFillTx/>
              <a:latin typeface="Segoe UI" panose="020B0502040204020203" pitchFamily="34" charset="0"/>
              <a:ea typeface="メイリオ" panose="020B0604030504040204" pitchFamily="50" charset="-128"/>
              <a:cs typeface="+mn-cs"/>
            </a:endParaRPr>
          </a:p>
        </p:txBody>
      </p:sp>
      <p:sp>
        <p:nvSpPr>
          <p:cNvPr id="14" name="角丸四角形 204">
            <a:extLst>
              <a:ext uri="{FF2B5EF4-FFF2-40B4-BE49-F238E27FC236}">
                <a16:creationId xmlns:a16="http://schemas.microsoft.com/office/drawing/2014/main" id="{5E524FE6-87D1-48C3-E558-B471511A15F1}"/>
              </a:ext>
            </a:extLst>
          </p:cNvPr>
          <p:cNvSpPr/>
          <p:nvPr/>
        </p:nvSpPr>
        <p:spPr>
          <a:xfrm>
            <a:off x="469799" y="6285976"/>
            <a:ext cx="1325276" cy="304180"/>
          </a:xfrm>
          <a:prstGeom prst="roundRect">
            <a:avLst>
              <a:gd name="adj" fmla="val 0"/>
            </a:avLst>
          </a:prstGeom>
          <a:solidFill>
            <a:srgbClr val="103185"/>
          </a:solidFill>
          <a:ln w="76200">
            <a:solidFill>
              <a:srgbClr val="FFFFFF"/>
            </a:solidFill>
          </a:ln>
        </p:spPr>
        <p:txBody>
          <a:bodyPr lIns="144000" tIns="36000" bIns="36000" anchor="ctr"/>
          <a:lstStyle/>
          <a:p>
            <a:pPr marL="0" marR="0" lvl="0" indent="0" algn="l" defTabSz="591055" rtl="0" eaLnBrk="1" fontAlgn="auto" latinLnBrk="0" hangingPunct="1">
              <a:lnSpc>
                <a:spcPct val="130000"/>
              </a:lnSpc>
              <a:spcBef>
                <a:spcPts val="0"/>
              </a:spcBef>
              <a:spcAft>
                <a:spcPts val="796"/>
              </a:spcAft>
              <a:buClrTx/>
              <a:buSzTx/>
              <a:buFontTx/>
              <a:buNone/>
              <a:tabLst/>
              <a:defRPr/>
            </a:pPr>
            <a:r>
              <a:rPr kumimoji="0" lang="ja-JP" altLang="en-US" sz="1100" b="1" i="0" u="none" strike="noStrike" kern="0" cap="none" spc="239" normalizeH="0" baseline="0" noProof="0">
                <a:ln>
                  <a:noFill/>
                </a:ln>
                <a:solidFill>
                  <a:srgbClr val="FFFFFF"/>
                </a:solidFill>
                <a:effectLst/>
                <a:uLnTx/>
                <a:uFillTx/>
                <a:latin typeface="Segoe UI" panose="020B0502040204020203" pitchFamily="34" charset="0"/>
                <a:ea typeface="メイリオ" panose="020B0604030504040204" pitchFamily="50" charset="-128"/>
                <a:cs typeface="Noto Sans CJK JP DemiLight" charset="-128"/>
              </a:rPr>
              <a:t>３ 実施主体等</a:t>
            </a:r>
          </a:p>
        </p:txBody>
      </p:sp>
      <p:sp>
        <p:nvSpPr>
          <p:cNvPr id="15" name="テキスト ボックス 14">
            <a:extLst>
              <a:ext uri="{FF2B5EF4-FFF2-40B4-BE49-F238E27FC236}">
                <a16:creationId xmlns:a16="http://schemas.microsoft.com/office/drawing/2014/main" id="{6A293781-B604-3452-FD84-F9FD6EF135B7}"/>
              </a:ext>
            </a:extLst>
          </p:cNvPr>
          <p:cNvSpPr txBox="1"/>
          <p:nvPr/>
        </p:nvSpPr>
        <p:spPr>
          <a:xfrm>
            <a:off x="535321" y="6542363"/>
            <a:ext cx="8935321" cy="2343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○実施主体：地方公共団体が経営する水道事業者　等　　○補助（交付）先：地方公共団体　○補助率：１／４、１／３、４／１０　等　　　　　　　</a:t>
            </a:r>
            <a:endParaRPr kumimoji="1" lang="ja-JP" altLang="en-US" sz="8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16" name="テキスト ボックス 15">
            <a:extLst>
              <a:ext uri="{FF2B5EF4-FFF2-40B4-BE49-F238E27FC236}">
                <a16:creationId xmlns:a16="http://schemas.microsoft.com/office/drawing/2014/main" id="{4457EE9E-F6F8-E36A-65E4-A4FF35C1CF1D}"/>
              </a:ext>
            </a:extLst>
          </p:cNvPr>
          <p:cNvSpPr txBox="1"/>
          <p:nvPr/>
        </p:nvSpPr>
        <p:spPr>
          <a:xfrm>
            <a:off x="480464" y="619408"/>
            <a:ext cx="8999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水道事業又は水道用水供給事業を経営する地方公共団体に対し、その事業に要する経費のうち一部を補助（交付）することにより、国民生活を支えるライフラインである水道について、水道施設の耐災害性強化及び水道事業の広域化を図るとともに、安全で良質な給水を確保するための施設整備等を進める。</a:t>
            </a:r>
          </a:p>
        </p:txBody>
      </p:sp>
      <p:sp>
        <p:nvSpPr>
          <p:cNvPr id="17" name="テキスト ボックス 16">
            <a:extLst>
              <a:ext uri="{FF2B5EF4-FFF2-40B4-BE49-F238E27FC236}">
                <a16:creationId xmlns:a16="http://schemas.microsoft.com/office/drawing/2014/main" id="{BDCAE5A7-DD3B-374A-B600-FE0F358748B2}"/>
              </a:ext>
            </a:extLst>
          </p:cNvPr>
          <p:cNvSpPr txBox="1"/>
          <p:nvPr/>
        </p:nvSpPr>
        <p:spPr>
          <a:xfrm>
            <a:off x="470649" y="1771357"/>
            <a:ext cx="88420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概要</a:t>
            </a:r>
            <a:r>
              <a:rPr kumimoji="1" lang="en-US" altLang="ja-JP" sz="10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水道事業又は水道用水供給事業を経営する地方公共団体に対し、安全で質が高い持続的な水道を確保するため、その事業の施設整備に要する費用の一部を補助する。</a:t>
            </a:r>
          </a:p>
        </p:txBody>
      </p:sp>
      <p:sp>
        <p:nvSpPr>
          <p:cNvPr id="18" name="テキスト ボックス 17">
            <a:extLst>
              <a:ext uri="{FF2B5EF4-FFF2-40B4-BE49-F238E27FC236}">
                <a16:creationId xmlns:a16="http://schemas.microsoft.com/office/drawing/2014/main" id="{05A94B85-6BAC-CE48-A36C-F1CEDB20013F}"/>
              </a:ext>
            </a:extLst>
          </p:cNvPr>
          <p:cNvSpPr txBox="1"/>
          <p:nvPr/>
        </p:nvSpPr>
        <p:spPr>
          <a:xfrm>
            <a:off x="535321" y="2078110"/>
            <a:ext cx="8830813" cy="103874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　簡易水道等施設整備費補助 </a:t>
            </a:r>
            <a:r>
              <a:rPr kumimoji="1" lang="ja-JP" altLang="en-US" sz="1000" b="0"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・布設条件の特に厳しい農山漁村における簡易水道の施設整備事業</a:t>
            </a:r>
            <a:endParaRPr kumimoji="1" lang="en-US" altLang="ja-JP" sz="1000" b="0"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1" lang="ja-JP" altLang="en-US" sz="105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水道水源開発等施設整備費補助</a:t>
            </a:r>
            <a:endParaRPr kumimoji="1" lang="en-US" altLang="ja-JP" sz="1050" b="1"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b="1">
                <a:solidFill>
                  <a:prstClr val="black"/>
                </a:solidFill>
                <a:latin typeface="HGSｺﾞｼｯｸM" panose="020B0600000000000000" pitchFamily="50" charset="-128"/>
                <a:ea typeface="HGSｺﾞｼｯｸM" panose="020B0600000000000000" pitchFamily="50" charset="-128"/>
              </a:rPr>
              <a:t>	</a:t>
            </a:r>
            <a:r>
              <a:rPr kumimoji="1" lang="ja-JP" altLang="en-US" sz="1000" b="0" i="0" u="none" strike="noStrike" kern="120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・ダム等の水道水源施設整備事業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strike="noStrike" kern="1200" cap="none" spc="0" normalizeH="0" noProof="0">
                <a:ln>
                  <a:noFill/>
                </a:ln>
                <a:solidFill>
                  <a:prstClr val="black"/>
                </a:solidFill>
                <a:effectLst/>
                <a:uLnTx/>
                <a:uFill>
                  <a:solidFill>
                    <a:srgbClr val="FF0000"/>
                  </a:solidFill>
                </a:uFill>
                <a:latin typeface="HGSｺﾞｼｯｸM" panose="020B0600000000000000" pitchFamily="50" charset="-128"/>
                <a:ea typeface="HGSｺﾞｼｯｸM" panose="020B0600000000000000" pitchFamily="50" charset="-128"/>
                <a:cs typeface="+mn-cs"/>
              </a:rPr>
              <a:t>	</a:t>
            </a:r>
            <a:r>
              <a:rPr kumimoji="1" lang="ja-JP" altLang="en-US" sz="1000" b="0" i="0" strike="noStrike" kern="1200" cap="none" spc="0" normalizeH="0" noProof="0">
                <a:ln>
                  <a:noFill/>
                </a:ln>
                <a:solidFill>
                  <a:prstClr val="black"/>
                </a:solidFill>
                <a:effectLst/>
                <a:uLnTx/>
                <a:uFill>
                  <a:solidFill>
                    <a:srgbClr val="FF0000"/>
                  </a:solidFill>
                </a:uFill>
                <a:latin typeface="HGSｺﾞｼｯｸM" panose="020B0600000000000000" pitchFamily="50" charset="-128"/>
                <a:ea typeface="HGSｺﾞｼｯｸM" panose="020B0600000000000000" pitchFamily="50" charset="-128"/>
                <a:cs typeface="+mn-cs"/>
              </a:rPr>
              <a:t>・水源水質の悪化に対処するための高度浄水施設整備事業</a:t>
            </a:r>
            <a:endParaRPr kumimoji="1" lang="en-US" altLang="ja-JP" sz="1000" b="0" i="0" strike="noStrike" kern="1200" cap="none" spc="0" normalizeH="0" noProof="0">
              <a:ln>
                <a:noFill/>
              </a:ln>
              <a:solidFill>
                <a:prstClr val="black"/>
              </a:solidFill>
              <a:effectLst/>
              <a:uLnTx/>
              <a:uFill>
                <a:solidFill>
                  <a:srgbClr val="FF0000"/>
                </a:solidFill>
              </a:uFill>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a:solidFill>
                  <a:prstClr val="black"/>
                </a:solidFill>
                <a:uFill>
                  <a:solidFill>
                    <a:srgbClr val="FF0000"/>
                  </a:solidFill>
                </a:uFill>
                <a:latin typeface="HGSｺﾞｼｯｸM" panose="020B0600000000000000" pitchFamily="50" charset="-128"/>
                <a:ea typeface="HGSｺﾞｼｯｸM" panose="020B0600000000000000" pitchFamily="50" charset="-128"/>
              </a:rPr>
              <a:t>	</a:t>
            </a:r>
            <a:r>
              <a:rPr lang="ja-JP" altLang="en-US" sz="1000">
                <a:solidFill>
                  <a:prstClr val="black"/>
                </a:solidFill>
                <a:uFill>
                  <a:solidFill>
                    <a:srgbClr val="FF0000"/>
                  </a:solidFill>
                </a:uFill>
                <a:latin typeface="HGSｺﾞｼｯｸM" panose="020B0600000000000000" pitchFamily="50" charset="-128"/>
                <a:ea typeface="HGSｺﾞｼｯｸM" panose="020B0600000000000000" pitchFamily="50" charset="-128"/>
              </a:rPr>
              <a:t>・水道システムの「急所」となる施設の耐震化を計画的・集中的に支援するための水道基幹施設耐震化事業</a:t>
            </a:r>
            <a:endParaRPr lang="en-US" altLang="ja-JP" sz="1000">
              <a:solidFill>
                <a:prstClr val="black"/>
              </a:solidFill>
              <a:uFill>
                <a:solidFill>
                  <a:srgbClr val="FF0000"/>
                </a:solidFill>
              </a:uFill>
              <a:latin typeface="HGSｺﾞｼｯｸM" panose="020B0600000000000000" pitchFamily="50" charset="-128"/>
              <a:ea typeface="HGS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strike="noStrike" kern="1200" cap="none" spc="0" normalizeH="0" noProof="0">
                <a:ln>
                  <a:noFill/>
                </a:ln>
                <a:solidFill>
                  <a:prstClr val="black"/>
                </a:solidFill>
                <a:effectLst/>
                <a:uLnTx/>
                <a:uFill>
                  <a:solidFill>
                    <a:srgbClr val="FF0000"/>
                  </a:solidFill>
                </a:uFill>
                <a:latin typeface="HGSｺﾞｼｯｸM" panose="020B0600000000000000" pitchFamily="50" charset="-128"/>
                <a:ea typeface="HGSｺﾞｼｯｸM" panose="020B0600000000000000" pitchFamily="50" charset="-128"/>
                <a:cs typeface="+mn-cs"/>
              </a:rPr>
              <a:t>	</a:t>
            </a:r>
            <a:r>
              <a:rPr kumimoji="1" lang="ja-JP" altLang="en-US" sz="1000" b="0" i="0" strike="noStrike" kern="1200" cap="none" spc="0" normalizeH="0" noProof="0">
                <a:ln>
                  <a:noFill/>
                </a:ln>
                <a:solidFill>
                  <a:prstClr val="black"/>
                </a:solidFill>
                <a:effectLst/>
                <a:uLnTx/>
                <a:uFill>
                  <a:solidFill>
                    <a:srgbClr val="FF0000"/>
                  </a:solidFill>
                </a:uFill>
                <a:latin typeface="HGSｺﾞｼｯｸM" panose="020B0600000000000000" pitchFamily="50" charset="-128"/>
                <a:ea typeface="HGSｺﾞｼｯｸM" panose="020B0600000000000000" pitchFamily="50" charset="-128"/>
                <a:cs typeface="+mn-cs"/>
              </a:rPr>
              <a:t>・早期に給水機能を確保するために整備する可搬式浄水施設・設備の費用を支援するのための水道広域的災害対応支援事業</a:t>
            </a:r>
            <a:endParaRPr kumimoji="1" lang="en-US" altLang="ja-JP" sz="1000" b="0" i="0" strike="noStrike" kern="1200" cap="none" spc="0" normalizeH="0" noProof="0">
              <a:ln>
                <a:noFill/>
              </a:ln>
              <a:solidFill>
                <a:prstClr val="black"/>
              </a:solidFill>
              <a:effectLst/>
              <a:uLnTx/>
              <a:uFill>
                <a:solidFill>
                  <a:srgbClr val="FF0000"/>
                </a:solidFill>
              </a:uFill>
              <a:latin typeface="HGSｺﾞｼｯｸM" panose="020B0600000000000000" pitchFamily="50" charset="-128"/>
              <a:ea typeface="HGSｺﾞｼｯｸM" panose="020B0600000000000000" pitchFamily="50" charset="-128"/>
              <a:cs typeface="+mn-cs"/>
            </a:endParaRPr>
          </a:p>
        </p:txBody>
      </p:sp>
      <p:sp>
        <p:nvSpPr>
          <p:cNvPr id="19" name="テキスト ボックス 18">
            <a:extLst>
              <a:ext uri="{FF2B5EF4-FFF2-40B4-BE49-F238E27FC236}">
                <a16:creationId xmlns:a16="http://schemas.microsoft.com/office/drawing/2014/main" id="{A9E5DD6A-ED3E-B441-42C4-6EB33D6D2A21}"/>
              </a:ext>
            </a:extLst>
          </p:cNvPr>
          <p:cNvSpPr txBox="1"/>
          <p:nvPr/>
        </p:nvSpPr>
        <p:spPr>
          <a:xfrm>
            <a:off x="549951" y="4637822"/>
            <a:ext cx="8801632" cy="600164"/>
          </a:xfrm>
          <a:prstGeom prst="rect">
            <a:avLst/>
          </a:prstGeom>
          <a:solidFill>
            <a:schemeClr val="accent5">
              <a:lumMod val="20000"/>
              <a:lumOff val="80000"/>
            </a:schemeClr>
          </a:solidFill>
          <a:ln>
            <a:solidFill>
              <a:srgbClr val="C9E7E7">
                <a:lumMod val="75000"/>
              </a:srgbClr>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sng" kern="0" cap="none" spc="0" normalizeH="0" noProof="0">
                <a:ln>
                  <a:noFill/>
                </a:ln>
                <a:effectLst/>
                <a:uLnTx/>
                <a:uFillTx/>
                <a:latin typeface="Segoe UI"/>
                <a:ea typeface="メイリオ"/>
                <a:cs typeface="+mn-cs"/>
              </a:rPr>
              <a:t>上下水道一体効率化・基盤強化推進事業費（個別補助）</a:t>
            </a:r>
            <a:r>
              <a:rPr kumimoji="0" lang="ja-JP" altLang="en-US" sz="1100" b="1" i="0" kern="0" cap="none" spc="0" normalizeH="0" noProof="0">
                <a:ln>
                  <a:noFill/>
                </a:ln>
                <a:effectLst/>
                <a:uLnTx/>
                <a:uFillTx/>
                <a:latin typeface="Segoe UI"/>
                <a:ea typeface="メイリオ"/>
                <a:cs typeface="+mn-cs"/>
              </a:rPr>
              <a:t>　　　　　　　　　　　　　　　　　　　　</a:t>
            </a:r>
            <a:r>
              <a:rPr kumimoji="0" lang="ja-JP" altLang="en-US" sz="1100" b="1" i="0" u="sng" kern="0" cap="none" spc="0" normalizeH="0" noProof="0">
                <a:ln>
                  <a:noFill/>
                </a:ln>
                <a:effectLst/>
                <a:uLnTx/>
                <a:uFillTx/>
                <a:latin typeface="Segoe UI"/>
                <a:ea typeface="メイリオ"/>
                <a:cs typeface="+mn-cs"/>
              </a:rPr>
              <a:t>令和６年度当初予算　          </a:t>
            </a:r>
            <a:r>
              <a:rPr kumimoji="0" lang="en-US" altLang="ja-JP" sz="1100" b="1" i="0" u="sng" kern="0" cap="none" spc="0" normalizeH="0" noProof="0">
                <a:ln>
                  <a:noFill/>
                </a:ln>
                <a:effectLst/>
                <a:uLnTx/>
                <a:uFillTx/>
                <a:latin typeface="Segoe UI"/>
                <a:ea typeface="メイリオ"/>
                <a:cs typeface="+mn-cs"/>
              </a:rPr>
              <a:t>30</a:t>
            </a:r>
            <a:r>
              <a:rPr kumimoji="0" lang="ja-JP" altLang="en-US" sz="1100" b="1" i="0" u="sng" kern="0" cap="none" spc="0" normalizeH="0" noProof="0">
                <a:ln>
                  <a:noFill/>
                </a:ln>
                <a:effectLst/>
                <a:uLnTx/>
                <a:uFillTx/>
                <a:latin typeface="Segoe UI"/>
                <a:ea typeface="メイリオ"/>
                <a:cs typeface="+mn-cs"/>
              </a:rPr>
              <a:t>億円</a:t>
            </a:r>
            <a:endParaRPr kumimoji="0" lang="en-US" altLang="ja-JP" sz="1100" b="1" i="0" u="sng" kern="0" cap="none" spc="0" normalizeH="0" noProof="0">
              <a:ln>
                <a:noFill/>
              </a:ln>
              <a:effectLst/>
              <a:uLnTx/>
              <a:uFillTx/>
              <a:latin typeface="Segoe UI"/>
              <a:ea typeface="メイリオ"/>
              <a:cs typeface="+mn-cs"/>
            </a:endParaRPr>
          </a:p>
          <a:p>
            <a:pPr fontAlgn="auto">
              <a:spcBef>
                <a:spcPts val="0"/>
              </a:spcBef>
              <a:spcAft>
                <a:spcPts val="0"/>
              </a:spcAft>
              <a:defRPr/>
            </a:pPr>
            <a:r>
              <a:rPr kumimoji="0" lang="ja-JP" altLang="en-US" sz="1100" b="1" kern="0">
                <a:solidFill>
                  <a:srgbClr val="FF0000"/>
                </a:solidFill>
                <a:latin typeface="Segoe UI"/>
                <a:ea typeface="メイリオ"/>
              </a:rPr>
              <a:t>　　　　　　　　　　　　　　　　　　　　　　　　　　　　　　　　　　　　　　　　　　　　　</a:t>
            </a:r>
            <a:r>
              <a:rPr kumimoji="0" lang="ja-JP" altLang="en-US" sz="1100" b="1" u="sng" kern="0">
                <a:solidFill>
                  <a:srgbClr val="FF0000"/>
                </a:solidFill>
                <a:latin typeface="Segoe UI"/>
                <a:ea typeface="メイリオ"/>
              </a:rPr>
              <a:t>令和６年度補正予算　　　   </a:t>
            </a:r>
            <a:r>
              <a:rPr kumimoji="0" lang="en-US" altLang="ja-JP" sz="1100" b="1" u="sng" kern="0">
                <a:solidFill>
                  <a:srgbClr val="FF0000"/>
                </a:solidFill>
                <a:latin typeface="Segoe UI"/>
                <a:ea typeface="メイリオ"/>
              </a:rPr>
              <a:t>12</a:t>
            </a:r>
            <a:r>
              <a:rPr kumimoji="0" lang="ja-JP" altLang="en-US" sz="1100" b="1" u="sng" kern="0">
                <a:solidFill>
                  <a:srgbClr val="FF0000"/>
                </a:solidFill>
                <a:latin typeface="Segoe UI"/>
                <a:ea typeface="メイリオ"/>
              </a:rPr>
              <a:t>億円</a:t>
            </a:r>
            <a:r>
              <a:rPr kumimoji="0" lang="ja-JP" altLang="en-US" sz="1100" b="1" i="0" kern="0" cap="none" spc="0" normalizeH="0" noProof="0">
                <a:ln>
                  <a:noFill/>
                </a:ln>
                <a:effectLst/>
                <a:uLnTx/>
                <a:uFillTx/>
                <a:latin typeface="Segoe UI"/>
                <a:ea typeface="メイリオ"/>
                <a:cs typeface="+mn-cs"/>
              </a:rPr>
              <a:t>　　　　　　　　　　　　　　　　</a:t>
            </a:r>
            <a:endParaRPr kumimoji="0" lang="en-US" altLang="ja-JP" sz="1100" b="1" i="0" kern="0" cap="none" spc="0" normalizeH="0" noProof="0">
              <a:ln>
                <a:noFill/>
              </a:ln>
              <a:effectLst/>
              <a:uLnTx/>
              <a:uFillTx/>
              <a:latin typeface="Segoe UI"/>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kern="0">
                <a:latin typeface="Segoe UI"/>
                <a:ea typeface="メイリオ"/>
              </a:rPr>
              <a:t>　　　　　　　　　　　　　　　　　　　　　　　　　　　　　　　　　　　　　　　　　　　　　</a:t>
            </a:r>
            <a:r>
              <a:rPr kumimoji="0" lang="ja-JP" altLang="en-US" sz="1100" b="1" i="0" u="sng" kern="0" cap="none" spc="0" normalizeH="0" noProof="0">
                <a:ln>
                  <a:noFill/>
                </a:ln>
                <a:effectLst/>
                <a:uLnTx/>
                <a:uFillTx/>
                <a:latin typeface="Segoe UI"/>
                <a:ea typeface="メイリオ"/>
                <a:cs typeface="+mn-cs"/>
              </a:rPr>
              <a:t>令和７年度当初予算　　　　</a:t>
            </a:r>
            <a:r>
              <a:rPr kumimoji="0" lang="en-US" altLang="ja-JP" sz="1100" b="1" u="sng" kern="0">
                <a:latin typeface="Segoe UI"/>
                <a:ea typeface="メイリオ"/>
              </a:rPr>
              <a:t>36</a:t>
            </a:r>
            <a:r>
              <a:rPr kumimoji="0" lang="ja-JP" altLang="en-US" sz="1100" b="1" i="0" u="sng" kern="0" cap="none" spc="0" normalizeH="0" noProof="0">
                <a:ln>
                  <a:noFill/>
                </a:ln>
                <a:effectLst/>
                <a:uLnTx/>
                <a:uFillTx/>
                <a:latin typeface="Segoe UI"/>
                <a:ea typeface="メイリオ"/>
                <a:cs typeface="+mn-cs"/>
              </a:rPr>
              <a:t>億円</a:t>
            </a:r>
          </a:p>
        </p:txBody>
      </p:sp>
      <p:sp>
        <p:nvSpPr>
          <p:cNvPr id="20" name="テキスト ボックス 19">
            <a:extLst>
              <a:ext uri="{FF2B5EF4-FFF2-40B4-BE49-F238E27FC236}">
                <a16:creationId xmlns:a16="http://schemas.microsoft.com/office/drawing/2014/main" id="{56F151D7-6451-8F32-D37F-1106DFD9C48A}"/>
              </a:ext>
            </a:extLst>
          </p:cNvPr>
          <p:cNvSpPr txBox="1"/>
          <p:nvPr/>
        </p:nvSpPr>
        <p:spPr>
          <a:xfrm>
            <a:off x="494099" y="5232600"/>
            <a:ext cx="89954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0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概要</a:t>
            </a:r>
            <a:r>
              <a:rPr kumimoji="0" lang="en-US" altLang="ja-JP" sz="100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00" b="1" i="0" u="none" strike="noStrike" kern="0" cap="none" spc="0" normalizeH="0" baseline="0" noProof="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上下水道一体での効率化・基盤強化の取組を強力に進め、効率的で持続的な上下水道事業を実現するための事業に要する費用の一部を補助する。</a:t>
            </a:r>
          </a:p>
        </p:txBody>
      </p:sp>
      <p:sp>
        <p:nvSpPr>
          <p:cNvPr id="21" name="テキスト ボックス 20">
            <a:extLst>
              <a:ext uri="{FF2B5EF4-FFF2-40B4-BE49-F238E27FC236}">
                <a16:creationId xmlns:a16="http://schemas.microsoft.com/office/drawing/2014/main" id="{D1E8DFD9-1677-DEC3-4007-475D908F16C6}"/>
              </a:ext>
            </a:extLst>
          </p:cNvPr>
          <p:cNvSpPr txBox="1"/>
          <p:nvPr/>
        </p:nvSpPr>
        <p:spPr>
          <a:xfrm>
            <a:off x="491306" y="5413624"/>
            <a:ext cx="8866596" cy="860015"/>
          </a:xfrm>
          <a:prstGeom prst="rect">
            <a:avLst/>
          </a:prstGeom>
          <a:noFill/>
          <a:ln w="19050">
            <a:noFill/>
          </a:ln>
        </p:spPr>
        <p:txBody>
          <a:bodyPr wrap="square" rtlCol="0"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主な事業</a:t>
            </a:r>
            <a:r>
              <a:rPr kumimoji="0" lang="en-US" altLang="ja-JP"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上下水道施設再編推進事業　　　　</a:t>
            </a:r>
            <a:r>
              <a:rPr kumimoji="0" lang="ja-JP" altLang="en-US" sz="100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・流域全体として最適な上下水道施設の施設再編の検討を推進するための計画策定事業</a:t>
            </a:r>
            <a:endParaRPr kumimoji="0" lang="en-US" altLang="ja-JP" sz="100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上下水道施設耐震化推進事業　　　</a:t>
            </a:r>
            <a:r>
              <a:rPr kumimoji="0" lang="ja-JP" altLang="en-US" sz="100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・上下水道が連携した耐震化を推進するための計画策定事業</a:t>
            </a:r>
            <a:endParaRPr kumimoji="0" lang="en-US" altLang="ja-JP" sz="100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　官民連携等基盤強化推進事業</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・ウォーター</a:t>
            </a:r>
            <a:r>
              <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PPP</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の導入を加速化するため、ウォーター</a:t>
            </a:r>
            <a:r>
              <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PPP</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の導入検討事業</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　上下水道</a:t>
            </a:r>
            <a:r>
              <a:rPr kumimoji="0" lang="en-US" altLang="ja-JP"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DX</a:t>
            </a:r>
            <a:r>
              <a:rPr kumimoji="0" lang="ja-JP" altLang="en-US"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推進事業　　　　</a:t>
            </a:r>
            <a:r>
              <a:rPr kumimoji="0" lang="ja-JP" altLang="en-US"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　 　 ・</a:t>
            </a:r>
            <a:r>
              <a:rPr kumimoji="0" lang="en-US" altLang="ja-JP" sz="1000" kern="0" dirty="0">
                <a:solidFill>
                  <a:prstClr val="black"/>
                </a:solidFill>
                <a:latin typeface="HGSｺﾞｼｯｸM" panose="020B0600000000000000" pitchFamily="50" charset="-128"/>
                <a:ea typeface="HGSｺﾞｼｯｸM" panose="020B0600000000000000" pitchFamily="50" charset="-128"/>
              </a:rPr>
              <a:t>DX</a:t>
            </a:r>
            <a:r>
              <a:rPr kumimoji="0" lang="ja-JP" altLang="en-US" sz="1000" kern="0" dirty="0">
                <a:solidFill>
                  <a:prstClr val="black"/>
                </a:solidFill>
                <a:latin typeface="HGSｺﾞｼｯｸM" panose="020B0600000000000000" pitchFamily="50" charset="-128"/>
                <a:ea typeface="HGSｺﾞｼｯｸM" panose="020B0600000000000000" pitchFamily="50" charset="-128"/>
              </a:rPr>
              <a:t>による業務効率化等のため、先端技術を活用した設備の導入事業</a:t>
            </a:r>
            <a:endParaRPr kumimoji="0" lang="en-US" altLang="ja-JP" sz="1000" b="0"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0" lang="en-US" altLang="ja-JP" sz="1050" b="1" i="0" u="none" strike="noStrike" kern="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endParaRPr>
          </a:p>
        </p:txBody>
      </p:sp>
      <p:sp>
        <p:nvSpPr>
          <p:cNvPr id="22" name="タイトル 1">
            <a:extLst>
              <a:ext uri="{FF2B5EF4-FFF2-40B4-BE49-F238E27FC236}">
                <a16:creationId xmlns:a16="http://schemas.microsoft.com/office/drawing/2014/main" id="{DCEC1FE8-67BA-389A-450A-78577916F4B7}"/>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水道施設整備費補助金等の概要</a:t>
            </a:r>
          </a:p>
        </p:txBody>
      </p:sp>
    </p:spTree>
    <p:extLst>
      <p:ext uri="{BB962C8B-B14F-4D97-AF65-F5344CB8AC3E}">
        <p14:creationId xmlns:p14="http://schemas.microsoft.com/office/powerpoint/2010/main" val="289053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A3B766-88F2-D181-F953-872315BC1A37}"/>
              </a:ext>
            </a:extLst>
          </p:cNvPr>
          <p:cNvSpPr>
            <a:spLocks noGrp="1"/>
          </p:cNvSpPr>
          <p:nvPr>
            <p:ph type="sldNum" sz="quarter" idx="12"/>
          </p:nvPr>
        </p:nvSpPr>
        <p:spPr/>
        <p:txBody>
          <a:bodyPr/>
          <a:lstStyle/>
          <a:p>
            <a:pPr>
              <a:defRPr/>
            </a:pPr>
            <a:fld id="{D8C59FD7-2EC2-4685-9C85-6CC810D64050}" type="slidenum">
              <a:rPr lang="en-US" altLang="ja-JP" smtClean="0"/>
              <a:pPr>
                <a:defRPr/>
              </a:pPr>
              <a:t>17</a:t>
            </a:fld>
            <a:endParaRPr lang="en-US" altLang="ja-JP"/>
          </a:p>
        </p:txBody>
      </p:sp>
      <p:sp>
        <p:nvSpPr>
          <p:cNvPr id="3" name="AutoShape 5">
            <a:extLst>
              <a:ext uri="{FF2B5EF4-FFF2-40B4-BE49-F238E27FC236}">
                <a16:creationId xmlns:a16="http://schemas.microsoft.com/office/drawing/2014/main" id="{3499B987-D231-DA0B-944C-337B71D44BB4}"/>
              </a:ext>
            </a:extLst>
          </p:cNvPr>
          <p:cNvSpPr>
            <a:spLocks noChangeArrowheads="1"/>
          </p:cNvSpPr>
          <p:nvPr/>
        </p:nvSpPr>
        <p:spPr bwMode="auto">
          <a:xfrm>
            <a:off x="594976" y="762980"/>
            <a:ext cx="8655158" cy="5534299"/>
          </a:xfrm>
          <a:prstGeom prst="roundRect">
            <a:avLst>
              <a:gd name="adj" fmla="val 2782"/>
            </a:avLst>
          </a:prstGeom>
          <a:solidFill>
            <a:srgbClr val="103185">
              <a:lumMod val="20000"/>
              <a:lumOff val="80000"/>
            </a:srgbClr>
          </a:solidFill>
          <a:ln w="12700" algn="ctr">
            <a:solidFill>
              <a:srgbClr val="000000"/>
            </a:solidFill>
            <a:round/>
            <a:headEnd/>
            <a:tailEnd/>
          </a:ln>
        </p:spPr>
        <p:txBody>
          <a:bodyPr lIns="72000" tIns="45700" rIns="72000" bIns="45700">
            <a:noAutofit/>
          </a:bodyPr>
          <a:lstStyle/>
          <a:p>
            <a:pPr marL="88900" marR="0" lvl="0" indent="-88900" defTabSz="914400" eaLnBrk="1" fontAlgn="auto" latinLnBrk="0" hangingPunct="1">
              <a:lnSpc>
                <a:spcPct val="100000"/>
              </a:lnSpc>
              <a:spcBef>
                <a:spcPts val="0"/>
              </a:spcBef>
              <a:spcAft>
                <a:spcPts val="0"/>
              </a:spcAft>
              <a:buClrTx/>
              <a:buSzTx/>
              <a:buFontTx/>
              <a:buNone/>
              <a:tabLst/>
              <a:defRPr/>
            </a:pPr>
            <a:endParaRPr kumimoji="0" lang="en-US" altLang="ja-JP" sz="1100" b="0" i="0" u="sng" strike="noStrike" kern="0" cap="none" spc="0" normalizeH="0" baseline="0" noProof="0">
              <a:ln>
                <a:noFill/>
              </a:ln>
              <a:solidFill>
                <a:srgbClr val="FF0000"/>
              </a:solidFill>
              <a:effectLst/>
              <a:uLnTx/>
              <a:uFillTx/>
              <a:latin typeface="メイリオ"/>
              <a:ea typeface="メイリオ"/>
            </a:endParaRPr>
          </a:p>
        </p:txBody>
      </p:sp>
      <p:sp>
        <p:nvSpPr>
          <p:cNvPr id="4" name="AutoShape 5">
            <a:extLst>
              <a:ext uri="{FF2B5EF4-FFF2-40B4-BE49-F238E27FC236}">
                <a16:creationId xmlns:a16="http://schemas.microsoft.com/office/drawing/2014/main" id="{7218C2F4-DA7E-6212-BC42-ACA7BBBBD0C6}"/>
              </a:ext>
            </a:extLst>
          </p:cNvPr>
          <p:cNvSpPr>
            <a:spLocks noChangeArrowheads="1"/>
          </p:cNvSpPr>
          <p:nvPr/>
        </p:nvSpPr>
        <p:spPr bwMode="auto">
          <a:xfrm>
            <a:off x="762990" y="1024598"/>
            <a:ext cx="8353793" cy="5121867"/>
          </a:xfrm>
          <a:prstGeom prst="roundRect">
            <a:avLst>
              <a:gd name="adj" fmla="val 2362"/>
            </a:avLst>
          </a:prstGeom>
          <a:solidFill>
            <a:srgbClr val="FFFFFF"/>
          </a:solidFill>
          <a:ln w="12700" algn="ctr">
            <a:solidFill>
              <a:srgbClr val="000000"/>
            </a:solidFill>
            <a:round/>
            <a:headEnd/>
            <a:tailEnd/>
          </a:ln>
        </p:spPr>
        <p:txBody>
          <a:bodyPr lIns="72000" tIns="45700" rIns="72000" bIns="4570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メイリオ"/>
                <a:ea typeface="メイリオ"/>
              </a:rPr>
              <a:t>「国土交通省所管公共事業の事業評価実施要領」</a:t>
            </a:r>
            <a:r>
              <a:rPr kumimoji="0" lang="ja-JP" altLang="en-US" sz="1000" b="0" i="0" u="none" strike="noStrike" kern="0" cap="none" spc="0" normalizeH="0" baseline="0" noProof="0">
                <a:ln>
                  <a:noFill/>
                </a:ln>
                <a:solidFill>
                  <a:prstClr val="black"/>
                </a:solidFill>
                <a:effectLst/>
                <a:uLnTx/>
                <a:uFillTx/>
                <a:latin typeface="メイリオ"/>
                <a:ea typeface="メイリオ"/>
              </a:rPr>
              <a:t>（令和６年６月</a:t>
            </a:r>
            <a:r>
              <a:rPr kumimoji="0" lang="en-US" altLang="ja-JP" sz="1000" b="0" i="0" u="none" strike="noStrike" kern="0" cap="none" spc="0" normalizeH="0" baseline="0" noProof="0">
                <a:ln>
                  <a:noFill/>
                </a:ln>
                <a:solidFill>
                  <a:prstClr val="black"/>
                </a:solidFill>
                <a:effectLst/>
                <a:uLnTx/>
                <a:uFillTx/>
                <a:latin typeface="メイリオ"/>
                <a:ea typeface="メイリオ"/>
              </a:rPr>
              <a:t>27</a:t>
            </a:r>
            <a:r>
              <a:rPr kumimoji="0" lang="ja-JP" altLang="en-US" sz="1000" b="0" i="0" u="none" strike="noStrike" kern="0" cap="none" spc="0" normalizeH="0" baseline="0" noProof="0">
                <a:ln>
                  <a:noFill/>
                </a:ln>
                <a:solidFill>
                  <a:prstClr val="black"/>
                </a:solidFill>
                <a:effectLst/>
                <a:uLnTx/>
                <a:uFillTx/>
                <a:latin typeface="メイリオ"/>
                <a:ea typeface="メイリオ"/>
              </a:rPr>
              <a:t>日</a:t>
            </a:r>
            <a:r>
              <a:rPr kumimoji="0" lang="ja-JP" altLang="en-US" sz="1000" kern="0">
                <a:solidFill>
                  <a:prstClr val="black"/>
                </a:solidFill>
                <a:latin typeface="メイリオ"/>
                <a:ea typeface="メイリオ"/>
              </a:rPr>
              <a:t>改訂</a:t>
            </a:r>
            <a:r>
              <a:rPr kumimoji="0" lang="ja-JP" altLang="en-US" sz="1000" b="0" i="0" u="none" strike="noStrike" kern="0" cap="none" spc="0" normalizeH="0" baseline="0" noProof="0">
                <a:ln>
                  <a:noFill/>
                </a:ln>
                <a:solidFill>
                  <a:prstClr val="black"/>
                </a:solidFill>
                <a:effectLst/>
                <a:uLnTx/>
                <a:uFillTx/>
                <a:latin typeface="メイリオ"/>
                <a:ea typeface="メイリオ"/>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メイリオ"/>
                <a:ea typeface="メイリオ"/>
              </a:rPr>
              <a:t>「水道施設整備事業の新規事業採択時評価実施要領細目」</a:t>
            </a:r>
            <a:r>
              <a:rPr kumimoji="0" lang="ja-JP" altLang="en-US" sz="1000" b="0" i="0" u="none" strike="noStrike" kern="0" cap="none" spc="0" normalizeH="0" baseline="0" noProof="0">
                <a:ln>
                  <a:noFill/>
                </a:ln>
                <a:solidFill>
                  <a:prstClr val="black"/>
                </a:solidFill>
                <a:effectLst/>
                <a:uLnTx/>
                <a:uFillTx/>
                <a:latin typeface="メイリオ"/>
                <a:ea typeface="メイリオ"/>
              </a:rPr>
              <a:t>（令和６年６月</a:t>
            </a:r>
            <a:r>
              <a:rPr kumimoji="0" lang="en-US" altLang="ja-JP" sz="1000" b="0" i="0" u="none" strike="noStrike" kern="0" cap="none" spc="0" normalizeH="0" baseline="0" noProof="0">
                <a:ln>
                  <a:noFill/>
                </a:ln>
                <a:solidFill>
                  <a:prstClr val="black"/>
                </a:solidFill>
                <a:effectLst/>
                <a:uLnTx/>
                <a:uFillTx/>
                <a:latin typeface="メイリオ"/>
                <a:ea typeface="メイリオ"/>
              </a:rPr>
              <a:t>27</a:t>
            </a:r>
            <a:r>
              <a:rPr kumimoji="0" lang="ja-JP" altLang="en-US" sz="1000" b="0" i="0" u="none" strike="noStrike" kern="0" cap="none" spc="0" normalizeH="0" baseline="0" noProof="0">
                <a:ln>
                  <a:noFill/>
                </a:ln>
                <a:solidFill>
                  <a:prstClr val="black"/>
                </a:solidFill>
                <a:effectLst/>
                <a:uLnTx/>
                <a:uFillTx/>
                <a:latin typeface="メイリオ"/>
                <a:ea typeface="メイリオ"/>
              </a:rPr>
              <a:t>日策定）</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メイリオ"/>
                <a:ea typeface="メイリオ"/>
              </a:rPr>
              <a:t>「水道施設整備事業の再評価実施要領細目」 </a:t>
            </a:r>
            <a:r>
              <a:rPr kumimoji="0" lang="ja-JP" altLang="en-US" sz="1000" b="0" i="0" u="none" strike="noStrike" kern="0" cap="none" spc="0" normalizeH="0" baseline="0" noProof="0">
                <a:ln>
                  <a:noFill/>
                </a:ln>
                <a:solidFill>
                  <a:prstClr val="black"/>
                </a:solidFill>
                <a:effectLst/>
                <a:uLnTx/>
                <a:uFillTx/>
                <a:latin typeface="メイリオ"/>
                <a:ea typeface="メイリオ"/>
              </a:rPr>
              <a:t>（令和６年６月</a:t>
            </a:r>
            <a:r>
              <a:rPr kumimoji="0" lang="en-US" altLang="ja-JP" sz="1000" b="0" i="0" u="none" strike="noStrike" kern="0" cap="none" spc="0" normalizeH="0" baseline="0" noProof="0">
                <a:ln>
                  <a:noFill/>
                </a:ln>
                <a:solidFill>
                  <a:prstClr val="black"/>
                </a:solidFill>
                <a:effectLst/>
                <a:uLnTx/>
                <a:uFillTx/>
                <a:latin typeface="メイリオ"/>
                <a:ea typeface="メイリオ"/>
              </a:rPr>
              <a:t>27</a:t>
            </a:r>
            <a:r>
              <a:rPr kumimoji="0" lang="ja-JP" altLang="en-US" sz="1000" b="0" i="0" u="none" strike="noStrike" kern="0" cap="none" spc="0" normalizeH="0" baseline="0" noProof="0">
                <a:ln>
                  <a:noFill/>
                </a:ln>
                <a:solidFill>
                  <a:prstClr val="black"/>
                </a:solidFill>
                <a:effectLst/>
                <a:uLnTx/>
                <a:uFillTx/>
                <a:latin typeface="メイリオ"/>
                <a:ea typeface="メイリオ"/>
              </a:rPr>
              <a:t>日策定）</a:t>
            </a:r>
          </a:p>
          <a:p>
            <a:pPr fontAlgn="auto">
              <a:spcBef>
                <a:spcPts val="0"/>
              </a:spcBef>
              <a:spcAft>
                <a:spcPts val="0"/>
              </a:spcAft>
              <a:defRPr/>
            </a:pPr>
            <a:r>
              <a:rPr kumimoji="0" lang="ja-JP" altLang="en-US" sz="1600" b="1" kern="0">
                <a:solidFill>
                  <a:prstClr val="black"/>
                </a:solidFill>
                <a:latin typeface="メイリオ"/>
                <a:ea typeface="メイリオ"/>
              </a:rPr>
              <a:t>「水道施設整備事業の事後評価実施要領細目」</a:t>
            </a:r>
            <a:r>
              <a:rPr kumimoji="0" lang="ja-JP" altLang="en-US" sz="1000" kern="0">
                <a:solidFill>
                  <a:prstClr val="black"/>
                </a:solidFill>
                <a:latin typeface="メイリオ"/>
                <a:ea typeface="メイリオ"/>
              </a:rPr>
              <a:t>（令和６年６月</a:t>
            </a:r>
            <a:r>
              <a:rPr kumimoji="0" lang="en-US" altLang="ja-JP" sz="1000" kern="0">
                <a:solidFill>
                  <a:prstClr val="black"/>
                </a:solidFill>
                <a:latin typeface="メイリオ"/>
                <a:ea typeface="メイリオ"/>
              </a:rPr>
              <a:t>27</a:t>
            </a:r>
            <a:r>
              <a:rPr kumimoji="0" lang="ja-JP" altLang="en-US" sz="1000" kern="0">
                <a:solidFill>
                  <a:prstClr val="black"/>
                </a:solidFill>
                <a:latin typeface="メイリオ"/>
                <a:ea typeface="メイリオ"/>
              </a:rPr>
              <a:t>日策定）</a:t>
            </a:r>
            <a:endParaRPr kumimoji="0" lang="en-US" altLang="ja-JP" sz="1600" b="1" kern="0">
              <a:solidFill>
                <a:prstClr val="black"/>
              </a:solidFill>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latin typeface="メイリオ"/>
                <a:ea typeface="メイリオ"/>
              </a:rPr>
              <a:t>「水道事業の費用対効果分析マニュアル」</a:t>
            </a:r>
            <a:r>
              <a:rPr kumimoji="0" lang="ja-JP" altLang="en-US" sz="1000" b="0" i="0" u="none" strike="noStrike" kern="0" cap="none" spc="0" normalizeH="0" baseline="0" noProof="0">
                <a:ln>
                  <a:noFill/>
                </a:ln>
                <a:solidFill>
                  <a:prstClr val="black"/>
                </a:solidFill>
                <a:effectLst/>
                <a:uLnTx/>
                <a:uFillTx/>
                <a:latin typeface="メイリオ"/>
                <a:ea typeface="メイリオ"/>
              </a:rPr>
              <a:t>（平成</a:t>
            </a:r>
            <a:r>
              <a:rPr kumimoji="0" lang="en-US" altLang="ja-JP" sz="1000" b="0" i="0" u="none" strike="noStrike" kern="0" cap="none" spc="0" normalizeH="0" baseline="0" noProof="0">
                <a:ln>
                  <a:noFill/>
                </a:ln>
                <a:solidFill>
                  <a:prstClr val="black"/>
                </a:solidFill>
                <a:effectLst/>
                <a:uLnTx/>
                <a:uFillTx/>
                <a:latin typeface="メイリオ"/>
                <a:ea typeface="メイリオ"/>
              </a:rPr>
              <a:t>19</a:t>
            </a:r>
            <a:r>
              <a:rPr kumimoji="0" lang="ja-JP" altLang="en-US" sz="1000" b="0" i="0" u="none" strike="noStrike" kern="0" cap="none" spc="0" normalizeH="0" baseline="0" noProof="0">
                <a:ln>
                  <a:noFill/>
                </a:ln>
                <a:solidFill>
                  <a:prstClr val="black"/>
                </a:solidFill>
                <a:effectLst/>
                <a:uLnTx/>
                <a:uFillTx/>
                <a:latin typeface="メイリオ"/>
                <a:ea typeface="メイリオ"/>
              </a:rPr>
              <a:t>年</a:t>
            </a:r>
            <a:r>
              <a:rPr kumimoji="0" lang="en-US" altLang="ja-JP" sz="1000" b="0" i="0" u="none" strike="noStrike" kern="0" cap="none" spc="0" normalizeH="0" baseline="0" noProof="0">
                <a:ln>
                  <a:noFill/>
                </a:ln>
                <a:solidFill>
                  <a:prstClr val="black"/>
                </a:solidFill>
                <a:effectLst/>
                <a:uLnTx/>
                <a:uFillTx/>
                <a:latin typeface="メイリオ"/>
                <a:ea typeface="メイリオ"/>
              </a:rPr>
              <a:t>7</a:t>
            </a:r>
            <a:r>
              <a:rPr kumimoji="0" lang="ja-JP" altLang="en-US" sz="1000" b="0" i="0" u="none" strike="noStrike" kern="0" cap="none" spc="0" normalizeH="0" baseline="0" noProof="0">
                <a:ln>
                  <a:noFill/>
                </a:ln>
                <a:solidFill>
                  <a:prstClr val="black"/>
                </a:solidFill>
                <a:effectLst/>
                <a:uLnTx/>
                <a:uFillTx/>
                <a:latin typeface="メイリオ"/>
                <a:ea typeface="メイリオ"/>
              </a:rPr>
              <a:t>月策定、平成</a:t>
            </a:r>
            <a:r>
              <a:rPr kumimoji="0" lang="en-US" altLang="ja-JP" sz="1000" b="0" i="0" u="none" strike="noStrike" kern="0" cap="none" spc="0" normalizeH="0" baseline="0" noProof="0">
                <a:ln>
                  <a:noFill/>
                </a:ln>
                <a:solidFill>
                  <a:prstClr val="black"/>
                </a:solidFill>
                <a:effectLst/>
                <a:uLnTx/>
                <a:uFillTx/>
                <a:latin typeface="メイリオ"/>
                <a:ea typeface="メイリオ"/>
              </a:rPr>
              <a:t>23</a:t>
            </a:r>
            <a:r>
              <a:rPr kumimoji="0" lang="ja-JP" altLang="en-US" sz="1000" b="0" i="0" u="none" strike="noStrike" kern="0" cap="none" spc="0" normalizeH="0" baseline="0" noProof="0">
                <a:ln>
                  <a:noFill/>
                </a:ln>
                <a:solidFill>
                  <a:prstClr val="black"/>
                </a:solidFill>
                <a:effectLst/>
                <a:uLnTx/>
                <a:uFillTx/>
                <a:latin typeface="メイリオ"/>
                <a:ea typeface="メイリオ"/>
              </a:rPr>
              <a:t>年</a:t>
            </a:r>
            <a:r>
              <a:rPr kumimoji="0" lang="en-US" altLang="ja-JP" sz="1000" b="0" i="0" u="none" strike="noStrike" kern="0" cap="none" spc="0" normalizeH="0" baseline="0" noProof="0">
                <a:ln>
                  <a:noFill/>
                </a:ln>
                <a:solidFill>
                  <a:prstClr val="black"/>
                </a:solidFill>
                <a:effectLst/>
                <a:uLnTx/>
                <a:uFillTx/>
                <a:latin typeface="メイリオ"/>
                <a:ea typeface="メイリオ"/>
              </a:rPr>
              <a:t>7</a:t>
            </a:r>
            <a:r>
              <a:rPr kumimoji="0" lang="ja-JP" altLang="en-US" sz="1000" b="0" i="0" u="none" strike="noStrike" kern="0" cap="none" spc="0" normalizeH="0" baseline="0" noProof="0">
                <a:ln>
                  <a:noFill/>
                </a:ln>
                <a:solidFill>
                  <a:prstClr val="black"/>
                </a:solidFill>
                <a:effectLst/>
                <a:uLnTx/>
                <a:uFillTx/>
                <a:latin typeface="メイリオ"/>
                <a:ea typeface="メイリオ"/>
              </a:rPr>
              <a:t>月改訂、平成</a:t>
            </a:r>
            <a:r>
              <a:rPr kumimoji="0" lang="en-US" altLang="ja-JP" sz="1000" b="0" i="0" u="none" strike="noStrike" kern="0" cap="none" spc="0" normalizeH="0" baseline="0" noProof="0">
                <a:ln>
                  <a:noFill/>
                </a:ln>
                <a:solidFill>
                  <a:prstClr val="black"/>
                </a:solidFill>
                <a:effectLst/>
                <a:uLnTx/>
                <a:uFillTx/>
                <a:latin typeface="メイリオ"/>
                <a:ea typeface="メイリオ"/>
              </a:rPr>
              <a:t>29</a:t>
            </a:r>
            <a:r>
              <a:rPr kumimoji="0" lang="ja-JP" altLang="en-US" sz="1000" b="0" i="0" u="none" strike="noStrike" kern="0" cap="none" spc="0" normalizeH="0" baseline="0" noProof="0">
                <a:ln>
                  <a:noFill/>
                </a:ln>
                <a:solidFill>
                  <a:prstClr val="black"/>
                </a:solidFill>
                <a:effectLst/>
                <a:uLnTx/>
                <a:uFillTx/>
                <a:latin typeface="メイリオ"/>
                <a:ea typeface="メイリオ"/>
              </a:rPr>
              <a:t>年</a:t>
            </a:r>
            <a:r>
              <a:rPr kumimoji="0" lang="en-US" altLang="ja-JP" sz="1000" b="0" i="0" u="none" strike="noStrike" kern="0" cap="none" spc="0" normalizeH="0" baseline="0" noProof="0">
                <a:ln>
                  <a:noFill/>
                </a:ln>
                <a:solidFill>
                  <a:prstClr val="black"/>
                </a:solidFill>
                <a:effectLst/>
                <a:uLnTx/>
                <a:uFillTx/>
                <a:latin typeface="メイリオ"/>
                <a:ea typeface="メイリオ"/>
              </a:rPr>
              <a:t>3</a:t>
            </a:r>
            <a:r>
              <a:rPr kumimoji="0" lang="ja-JP" altLang="en-US" sz="1000" b="0" i="0" u="none" strike="noStrike" kern="0" cap="none" spc="0" normalizeH="0" baseline="0" noProof="0">
                <a:ln>
                  <a:noFill/>
                </a:ln>
                <a:solidFill>
                  <a:prstClr val="black"/>
                </a:solidFill>
                <a:effectLst/>
                <a:uLnTx/>
                <a:uFillTx/>
                <a:latin typeface="メイリオ"/>
                <a:ea typeface="メイリオ"/>
              </a:rPr>
              <a:t>月改訂）　</a:t>
            </a:r>
            <a:endParaRPr kumimoji="0" lang="en-US" altLang="ja-JP" sz="1000" b="0" i="0" u="none" strike="noStrike" kern="0" cap="none" spc="0" normalizeH="0" baseline="0" noProof="0">
              <a:ln>
                <a:noFill/>
              </a:ln>
              <a:solidFill>
                <a:prstClr val="black"/>
              </a:solidFill>
              <a:effectLst/>
              <a:uLnTx/>
              <a:uFillTx/>
              <a:latin typeface="メイリオ"/>
              <a:ea typeface="メイリオ"/>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kern="0">
                <a:solidFill>
                  <a:prstClr val="black"/>
                </a:solidFill>
                <a:latin typeface="メイリオ"/>
                <a:ea typeface="メイリオ"/>
              </a:rPr>
              <a:t>					</a:t>
            </a:r>
            <a:r>
              <a:rPr kumimoji="0" lang="ja-JP" altLang="en-US" sz="1600" b="1" i="0" u="none" strike="noStrike" kern="0" cap="none" spc="0" normalizeH="0" baseline="0" noProof="0">
                <a:ln>
                  <a:noFill/>
                </a:ln>
                <a:solidFill>
                  <a:prstClr val="black"/>
                </a:solidFill>
                <a:effectLst/>
                <a:uLnTx/>
                <a:uFillTx/>
                <a:latin typeface="メイリオ"/>
                <a:ea typeface="メイリオ"/>
              </a:rPr>
              <a:t>に基づき、適切に評価を実施</a:t>
            </a:r>
            <a:endParaRPr kumimoji="0" lang="en-US" altLang="ja-JP" sz="1600" b="1" i="0" u="none" strike="noStrike" kern="0" cap="none" spc="0" normalizeH="0" baseline="0" noProof="0">
              <a:ln>
                <a:noFill/>
              </a:ln>
              <a:solidFill>
                <a:prstClr val="black"/>
              </a:solidFill>
              <a:effectLst/>
              <a:uLnTx/>
              <a:uFillTx/>
              <a:latin typeface="メイリオ"/>
              <a:ea typeface="メイリオ"/>
            </a:endParaRPr>
          </a:p>
        </p:txBody>
      </p:sp>
      <p:sp>
        <p:nvSpPr>
          <p:cNvPr id="5" name="正方形/長方形 4">
            <a:extLst>
              <a:ext uri="{FF2B5EF4-FFF2-40B4-BE49-F238E27FC236}">
                <a16:creationId xmlns:a16="http://schemas.microsoft.com/office/drawing/2014/main" id="{96AA6A41-28AC-9C09-E3B9-86EFB61EC535}"/>
              </a:ext>
            </a:extLst>
          </p:cNvPr>
          <p:cNvSpPr/>
          <p:nvPr/>
        </p:nvSpPr>
        <p:spPr>
          <a:xfrm>
            <a:off x="858042" y="2820376"/>
            <a:ext cx="862095" cy="1169551"/>
          </a:xfrm>
          <a:prstGeom prst="rect">
            <a:avLst/>
          </a:prstGeom>
          <a:solidFill>
            <a:srgbClr val="005CAF"/>
          </a:solidFill>
          <a:ln w="12700" cap="flat" cmpd="sng" algn="ctr">
            <a:solidFill>
              <a:srgbClr val="005CAF">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latin typeface="メイリオ"/>
                <a:ea typeface="メイリオ"/>
                <a:cs typeface="+mn-cs"/>
              </a:rPr>
              <a:t>対象事業</a:t>
            </a:r>
            <a:endParaRPr kumimoji="0" lang="en-US" altLang="ja-JP"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正方形/長方形 5">
            <a:extLst>
              <a:ext uri="{FF2B5EF4-FFF2-40B4-BE49-F238E27FC236}">
                <a16:creationId xmlns:a16="http://schemas.microsoft.com/office/drawing/2014/main" id="{8489F2B4-824C-E8B6-B21C-3789FD150D65}"/>
              </a:ext>
            </a:extLst>
          </p:cNvPr>
          <p:cNvSpPr/>
          <p:nvPr/>
        </p:nvSpPr>
        <p:spPr>
          <a:xfrm>
            <a:off x="1726903" y="2828070"/>
            <a:ext cx="7266621" cy="1169551"/>
          </a:xfrm>
          <a:prstGeom prst="rect">
            <a:avLst/>
          </a:prstGeom>
          <a:noFill/>
          <a:ln w="12700" cap="flat" cmpd="sng" algn="ctr">
            <a:solidFill>
              <a:srgbClr val="005CAF">
                <a:shade val="50000"/>
              </a:srgbClr>
            </a:solidFill>
            <a:prstDash val="solid"/>
            <a:miter lim="800000"/>
          </a:ln>
          <a:effectLst/>
        </p:spPr>
        <p:txBody>
          <a:bodyPr wrap="square" lIns="36000" rIns="36000" anchor="ctr" anchorCtr="0">
            <a:spAutoFit/>
          </a:bodyPr>
          <a:lstStyle/>
          <a:p>
            <a:pPr marL="144000" marR="0" lvl="0" indent="-108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国庫補助事業が対象</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144000" marR="0" lvl="0" indent="-108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水道に係る以下の種類の公共事業のうち、維持・管理に係る事業、災害復旧に係る事業等を除く十億円以上の費用を要することが見込まれる事業とする。）</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721800" lvl="1" indent="-228600" fontAlgn="auto">
              <a:spcBef>
                <a:spcPts val="0"/>
              </a:spcBef>
              <a:spcAft>
                <a:spcPts val="0"/>
              </a:spcAft>
              <a:buAutoNum type="arabicParenBoth"/>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独立行政法人等施行事業</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a:p>
            <a:pPr marL="721800" lvl="1" indent="-228600" fontAlgn="auto">
              <a:spcBef>
                <a:spcPts val="0"/>
              </a:spcBef>
              <a:spcAft>
                <a:spcPts val="0"/>
              </a:spcAft>
              <a:buAutoNum type="arabicParenBoth"/>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 </a:t>
            </a:r>
            <a:r>
              <a:rPr kumimoji="0" lang="en-US" altLang="ja-JP" sz="1400" b="0" i="0" u="none" strike="noStrike" kern="0" cap="none" spc="0" normalizeH="0" baseline="0" noProof="0">
                <a:ln>
                  <a:noFill/>
                </a:ln>
                <a:solidFill>
                  <a:prstClr val="black"/>
                </a:solidFill>
                <a:effectLst/>
                <a:uLnTx/>
                <a:uFillTx/>
                <a:latin typeface="メイリオ"/>
                <a:ea typeface="メイリオ"/>
                <a:cs typeface="+mn-cs"/>
              </a:rPr>
              <a:t>(2) </a:t>
            </a: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補助事業</a:t>
            </a:r>
            <a:endParaRPr kumimoji="0" lang="en-US" altLang="ja-JP"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94E4E679-C4F7-01B2-2931-48C2F1D34547}"/>
              </a:ext>
            </a:extLst>
          </p:cNvPr>
          <p:cNvSpPr/>
          <p:nvPr/>
        </p:nvSpPr>
        <p:spPr>
          <a:xfrm>
            <a:off x="863883" y="4110915"/>
            <a:ext cx="863018" cy="305957"/>
          </a:xfrm>
          <a:prstGeom prst="rect">
            <a:avLst/>
          </a:prstGeom>
          <a:solidFill>
            <a:srgbClr val="FDF3B9"/>
          </a:solidFill>
          <a:ln w="12700" cap="flat" cmpd="sng" algn="ctr">
            <a:solidFill>
              <a:srgbClr val="FDF3B9">
                <a:lumMod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事前評価</a:t>
            </a:r>
          </a:p>
        </p:txBody>
      </p:sp>
      <p:sp>
        <p:nvSpPr>
          <p:cNvPr id="8" name="正方形/長方形 7">
            <a:extLst>
              <a:ext uri="{FF2B5EF4-FFF2-40B4-BE49-F238E27FC236}">
                <a16:creationId xmlns:a16="http://schemas.microsoft.com/office/drawing/2014/main" id="{7AA69B57-8252-E2D5-4534-D844F368A01F}"/>
              </a:ext>
            </a:extLst>
          </p:cNvPr>
          <p:cNvSpPr/>
          <p:nvPr/>
        </p:nvSpPr>
        <p:spPr>
          <a:xfrm>
            <a:off x="1725980" y="4109096"/>
            <a:ext cx="7266622" cy="307777"/>
          </a:xfrm>
          <a:prstGeom prst="rect">
            <a:avLst/>
          </a:prstGeom>
          <a:noFill/>
          <a:ln w="12700" cap="flat" cmpd="sng" algn="ctr">
            <a:solidFill>
              <a:srgbClr val="FDF3B9">
                <a:lumMod val="50000"/>
              </a:srgbClr>
            </a:solidFill>
            <a:prstDash val="solid"/>
            <a:miter lim="800000"/>
          </a:ln>
          <a:effectLst/>
        </p:spPr>
        <p:txBody>
          <a:bodyPr wrap="square" lIns="36000" rIns="36000" anchor="ctr">
            <a:spAutoFit/>
          </a:bodyPr>
          <a:lstStyle/>
          <a:p>
            <a:pPr marL="144000" marR="0" lvl="0" indent="-108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事業の採択前の段階において実施</a:t>
            </a:r>
          </a:p>
        </p:txBody>
      </p:sp>
      <p:sp>
        <p:nvSpPr>
          <p:cNvPr id="9" name="正方形/長方形 8">
            <a:extLst>
              <a:ext uri="{FF2B5EF4-FFF2-40B4-BE49-F238E27FC236}">
                <a16:creationId xmlns:a16="http://schemas.microsoft.com/office/drawing/2014/main" id="{7ED28C2D-6957-106C-E5D8-03CA27733DC5}"/>
              </a:ext>
            </a:extLst>
          </p:cNvPr>
          <p:cNvSpPr/>
          <p:nvPr/>
        </p:nvSpPr>
        <p:spPr>
          <a:xfrm>
            <a:off x="1725981" y="4510042"/>
            <a:ext cx="7267496" cy="1123384"/>
          </a:xfrm>
          <a:prstGeom prst="rect">
            <a:avLst/>
          </a:prstGeom>
          <a:noFill/>
          <a:ln w="12700" cap="flat" cmpd="sng" algn="ctr">
            <a:solidFill>
              <a:srgbClr val="66BAB7"/>
            </a:solidFill>
            <a:prstDash val="solid"/>
            <a:miter lim="800000"/>
          </a:ln>
          <a:effectLst/>
        </p:spPr>
        <p:txBody>
          <a:bodyPr wrap="square" lIns="36000" rIns="36000">
            <a:spAutoFit/>
          </a:bodyPr>
          <a:lstStyle/>
          <a:p>
            <a:pPr marL="144000" marR="0" lvl="0" indent="-108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事業採択後</a:t>
            </a:r>
            <a:r>
              <a:rPr kumimoji="0" lang="en-US" altLang="ja-JP" sz="1200" b="0" i="0" u="none" strike="noStrike" kern="0" cap="none" spc="0" normalizeH="0" baseline="0" noProof="0">
                <a:ln>
                  <a:noFill/>
                </a:ln>
                <a:solidFill>
                  <a:prstClr val="black"/>
                </a:solidFill>
                <a:effectLst/>
                <a:uLnTx/>
                <a:uFillTx/>
                <a:latin typeface="メイリオ"/>
                <a:ea typeface="メイリオ"/>
                <a:cs typeface="+mn-cs"/>
              </a:rPr>
              <a:t>5</a:t>
            </a: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年を経過して未着手、</a:t>
            </a:r>
            <a:r>
              <a:rPr kumimoji="0" lang="en-US" altLang="ja-JP" sz="1200" b="0" i="0" u="none" strike="noStrike" kern="0" cap="none" spc="0" normalizeH="0" baseline="0" noProof="0">
                <a:ln>
                  <a:noFill/>
                </a:ln>
                <a:solidFill>
                  <a:prstClr val="black"/>
                </a:solidFill>
                <a:effectLst/>
                <a:uLnTx/>
                <a:uFillTx/>
                <a:latin typeface="メイリオ"/>
                <a:ea typeface="メイリオ"/>
                <a:cs typeface="+mn-cs"/>
              </a:rPr>
              <a:t>10</a:t>
            </a: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年を経過して継続中、</a:t>
            </a:r>
            <a:r>
              <a:rPr kumimoji="0" lang="en-US" altLang="ja-JP" sz="1200" b="0" i="0" u="none" strike="noStrike" kern="0" cap="none" spc="0" normalizeH="0" baseline="0" noProof="0">
                <a:ln>
                  <a:noFill/>
                </a:ln>
                <a:solidFill>
                  <a:prstClr val="black"/>
                </a:solidFill>
                <a:effectLst/>
                <a:uLnTx/>
                <a:uFillTx/>
                <a:latin typeface="メイリオ"/>
                <a:ea typeface="メイリオ"/>
                <a:cs typeface="+mn-cs"/>
              </a:rPr>
              <a:t>10</a:t>
            </a: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年経過以降は原則</a:t>
            </a:r>
            <a:r>
              <a:rPr kumimoji="0" lang="en-US" altLang="ja-JP" sz="1200" b="0" i="0" u="none" strike="noStrike" kern="0" cap="none" spc="0" normalizeH="0" baseline="0" noProof="0">
                <a:ln>
                  <a:noFill/>
                </a:ln>
                <a:solidFill>
                  <a:prstClr val="black"/>
                </a:solidFill>
                <a:effectLst/>
                <a:uLnTx/>
                <a:uFillTx/>
                <a:latin typeface="メイリオ"/>
                <a:ea typeface="メイリオ"/>
                <a:cs typeface="+mn-cs"/>
              </a:rPr>
              <a:t>5</a:t>
            </a: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年経過して継続中の事業を対象に実施</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mn-cs"/>
            </a:endParaRPr>
          </a:p>
          <a:p>
            <a:pPr marL="144000" marR="0" lvl="0" indent="-108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200" b="0" i="0" u="sng" strike="noStrike" kern="0" cap="none" spc="0" normalizeH="0" baseline="0" noProof="0">
                <a:ln>
                  <a:noFill/>
                </a:ln>
                <a:solidFill>
                  <a:prstClr val="black"/>
                </a:solidFill>
                <a:effectLst/>
                <a:uLnTx/>
                <a:uFillTx/>
                <a:latin typeface="メイリオ"/>
                <a:ea typeface="メイリオ"/>
                <a:cs typeface="+mn-cs"/>
              </a:rPr>
              <a:t>社会経済情勢の急激な変化等</a:t>
            </a:r>
            <a:r>
              <a:rPr kumimoji="0" lang="en-US" altLang="ja-JP" sz="1200" b="0" i="0" u="sng" strike="noStrike" kern="0" cap="none" spc="0" normalizeH="0" baseline="30000" noProof="0">
                <a:ln>
                  <a:noFill/>
                </a:ln>
                <a:solidFill>
                  <a:prstClr val="black"/>
                </a:solidFill>
                <a:effectLst/>
                <a:uLnTx/>
                <a:uFillTx/>
                <a:latin typeface="メイリオ"/>
                <a:ea typeface="メイリオ"/>
                <a:cs typeface="+mn-cs"/>
              </a:rPr>
              <a:t>※</a:t>
            </a: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により事業の見直しの必要が生じた場合は、適宜実施</a:t>
            </a:r>
            <a:endParaRPr kumimoji="0" lang="en-US" altLang="ja-JP" sz="120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en-US" altLang="ja-JP" sz="1050" b="0" i="0" u="none" strike="noStrike" kern="0" cap="none" spc="0" normalizeH="0" baseline="0" noProof="0">
                <a:ln>
                  <a:noFill/>
                </a:ln>
                <a:solidFill>
                  <a:prstClr val="black"/>
                </a:solidFill>
                <a:effectLst/>
                <a:uLnTx/>
                <a:uFillTx/>
                <a:latin typeface="メイリオ"/>
                <a:ea typeface="メイリオ"/>
                <a:cs typeface="+mn-cs"/>
              </a:rPr>
              <a:t>※</a:t>
            </a:r>
            <a:r>
              <a:rPr kumimoji="0" lang="ja-JP" altLang="en-US" sz="1050" b="0" i="0" u="none" strike="noStrike" kern="0" cap="none" spc="0" normalizeH="0" baseline="0" noProof="0">
                <a:ln>
                  <a:noFill/>
                </a:ln>
                <a:solidFill>
                  <a:prstClr val="black"/>
                </a:solidFill>
                <a:effectLst/>
                <a:uLnTx/>
                <a:uFillTx/>
                <a:latin typeface="メイリオ"/>
                <a:ea typeface="メイリオ"/>
                <a:cs typeface="+mn-cs"/>
              </a:rPr>
              <a:t>評価対象事業に密に関係する上位計画や関連する計画の変更、少子高齢化に伴う人口減少や生活様式の変化による</a:t>
            </a:r>
            <a:endParaRPr kumimoji="0" lang="en-US" altLang="ja-JP" sz="1050" b="0" i="0" u="none" strike="noStrike" kern="0" cap="none" spc="0" normalizeH="0" baseline="0" noProof="0">
              <a:ln>
                <a:noFill/>
              </a:ln>
              <a:solidFill>
                <a:prstClr val="black"/>
              </a:solidFill>
              <a:effectLst/>
              <a:uLnTx/>
              <a:uFillTx/>
              <a:latin typeface="メイリオ"/>
              <a:ea typeface="メイリオ"/>
              <a:cs typeface="+mn-cs"/>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1050" kern="0">
                <a:solidFill>
                  <a:prstClr val="black"/>
                </a:solidFill>
                <a:latin typeface="メイリオ"/>
                <a:ea typeface="メイリオ"/>
              </a:rPr>
              <a:t>　</a:t>
            </a:r>
            <a:r>
              <a:rPr kumimoji="0" lang="ja-JP" altLang="en-US" sz="1050" b="0" i="0" u="none" strike="noStrike" kern="0" cap="none" spc="0" normalizeH="0" baseline="0" noProof="0">
                <a:ln>
                  <a:noFill/>
                </a:ln>
                <a:solidFill>
                  <a:prstClr val="black"/>
                </a:solidFill>
                <a:effectLst/>
                <a:uLnTx/>
                <a:uFillTx/>
                <a:latin typeface="メイリオ"/>
                <a:ea typeface="メイリオ"/>
                <a:cs typeface="+mn-cs"/>
              </a:rPr>
              <a:t>水需要の変化、評価対象事業の事業費の大幅な増加や工期の大幅な延長など</a:t>
            </a:r>
          </a:p>
        </p:txBody>
      </p:sp>
      <p:sp>
        <p:nvSpPr>
          <p:cNvPr id="10" name="正方形/長方形 9">
            <a:extLst>
              <a:ext uri="{FF2B5EF4-FFF2-40B4-BE49-F238E27FC236}">
                <a16:creationId xmlns:a16="http://schemas.microsoft.com/office/drawing/2014/main" id="{3F50F6A7-487F-1F8F-2CFC-9F0097DC1152}"/>
              </a:ext>
            </a:extLst>
          </p:cNvPr>
          <p:cNvSpPr/>
          <p:nvPr/>
        </p:nvSpPr>
        <p:spPr>
          <a:xfrm>
            <a:off x="863883" y="4510041"/>
            <a:ext cx="862097" cy="1132544"/>
          </a:xfrm>
          <a:prstGeom prst="rect">
            <a:avLst/>
          </a:prstGeom>
          <a:solidFill>
            <a:srgbClr val="C9E7E7"/>
          </a:solidFill>
          <a:ln w="12700" cap="flat" cmpd="sng" algn="ctr">
            <a:solidFill>
              <a:srgbClr val="66BAB7"/>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再評価</a:t>
            </a:r>
          </a:p>
        </p:txBody>
      </p:sp>
      <p:sp>
        <p:nvSpPr>
          <p:cNvPr id="11" name="テキスト ボックス 10">
            <a:extLst>
              <a:ext uri="{FF2B5EF4-FFF2-40B4-BE49-F238E27FC236}">
                <a16:creationId xmlns:a16="http://schemas.microsoft.com/office/drawing/2014/main" id="{F6015176-94CC-8530-17F8-12B28C839F76}"/>
              </a:ext>
            </a:extLst>
          </p:cNvPr>
          <p:cNvSpPr txBox="1"/>
          <p:nvPr/>
        </p:nvSpPr>
        <p:spPr>
          <a:xfrm>
            <a:off x="688379" y="692696"/>
            <a:ext cx="2877711" cy="253916"/>
          </a:xfrm>
          <a:prstGeom prst="rect">
            <a:avLst/>
          </a:prstGeom>
          <a:solidFill>
            <a:srgbClr val="103185">
              <a:lumMod val="60000"/>
              <a:lumOff val="40000"/>
            </a:srgbClr>
          </a:solidFill>
          <a:ln w="12700" cap="flat" cmpd="sng" algn="ctr">
            <a:solidFill>
              <a:srgbClr val="005CAF">
                <a:shade val="50000"/>
              </a:srgbClr>
            </a:solidFill>
            <a:prstDash val="solid"/>
            <a:miter lim="800000"/>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white"/>
                </a:solidFill>
                <a:effectLst/>
                <a:uLnTx/>
                <a:uFillTx/>
                <a:latin typeface="メイリオ"/>
                <a:ea typeface="メイリオ"/>
                <a:cs typeface="+mn-cs"/>
              </a:rPr>
              <a:t>国土交通省所管公共事業の事業評価実施要領</a:t>
            </a:r>
            <a:endParaRPr kumimoji="0" lang="en-US" altLang="ja-JP" sz="105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正方形/長方形 11">
            <a:extLst>
              <a:ext uri="{FF2B5EF4-FFF2-40B4-BE49-F238E27FC236}">
                <a16:creationId xmlns:a16="http://schemas.microsoft.com/office/drawing/2014/main" id="{2FF3B6E1-0950-3397-8034-A694869CB149}"/>
              </a:ext>
            </a:extLst>
          </p:cNvPr>
          <p:cNvSpPr/>
          <p:nvPr/>
        </p:nvSpPr>
        <p:spPr>
          <a:xfrm>
            <a:off x="858042" y="5745773"/>
            <a:ext cx="863018" cy="303987"/>
          </a:xfrm>
          <a:prstGeom prst="rect">
            <a:avLst/>
          </a:prstGeom>
          <a:solidFill>
            <a:srgbClr val="FDF3B9"/>
          </a:solidFill>
          <a:ln w="12700" cap="flat" cmpd="sng" algn="ctr">
            <a:solidFill>
              <a:srgbClr val="FDF3B9">
                <a:lumMod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kern="0">
                <a:solidFill>
                  <a:prstClr val="black"/>
                </a:solidFill>
                <a:latin typeface="メイリオ"/>
                <a:ea typeface="メイリオ"/>
              </a:rPr>
              <a:t>事後</a:t>
            </a:r>
            <a:r>
              <a:rPr kumimoji="0" lang="ja-JP" altLang="en-US" sz="1200" b="0" i="0" u="none" strike="noStrike" kern="0" cap="none" spc="0" normalizeH="0" baseline="0" noProof="0">
                <a:ln>
                  <a:noFill/>
                </a:ln>
                <a:solidFill>
                  <a:prstClr val="black"/>
                </a:solidFill>
                <a:effectLst/>
                <a:uLnTx/>
                <a:uFillTx/>
                <a:latin typeface="メイリオ"/>
                <a:ea typeface="メイリオ"/>
                <a:cs typeface="+mn-cs"/>
              </a:rPr>
              <a:t>評価</a:t>
            </a:r>
          </a:p>
        </p:txBody>
      </p:sp>
      <p:sp>
        <p:nvSpPr>
          <p:cNvPr id="13" name="正方形/長方形 12">
            <a:extLst>
              <a:ext uri="{FF2B5EF4-FFF2-40B4-BE49-F238E27FC236}">
                <a16:creationId xmlns:a16="http://schemas.microsoft.com/office/drawing/2014/main" id="{F342D253-D8DD-B513-AD71-5EFEB4C8997E}"/>
              </a:ext>
            </a:extLst>
          </p:cNvPr>
          <p:cNvSpPr/>
          <p:nvPr/>
        </p:nvSpPr>
        <p:spPr>
          <a:xfrm>
            <a:off x="1720139" y="5741984"/>
            <a:ext cx="7267496" cy="307777"/>
          </a:xfrm>
          <a:prstGeom prst="rect">
            <a:avLst/>
          </a:prstGeom>
          <a:noFill/>
          <a:ln w="12700" cap="flat" cmpd="sng" algn="ctr">
            <a:solidFill>
              <a:srgbClr val="FDF3B9">
                <a:lumMod val="50000"/>
              </a:srgbClr>
            </a:solidFill>
            <a:prstDash val="solid"/>
            <a:miter lim="800000"/>
          </a:ln>
          <a:effectLst/>
        </p:spPr>
        <p:txBody>
          <a:bodyPr wrap="square" lIns="36000" rIns="36000" anchor="ctr">
            <a:spAutoFit/>
          </a:bodyPr>
          <a:lstStyle/>
          <a:p>
            <a:pPr marL="144000" marR="0" lvl="0" indent="-1080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a:ln>
                  <a:noFill/>
                </a:ln>
                <a:solidFill>
                  <a:prstClr val="black"/>
                </a:solidFill>
                <a:effectLst/>
                <a:uLnTx/>
                <a:uFillTx/>
                <a:latin typeface="メイリオ"/>
                <a:ea typeface="メイリオ"/>
                <a:cs typeface="+mn-cs"/>
              </a:rPr>
              <a:t>実施主体により事後評価が行われることを期待</a:t>
            </a:r>
          </a:p>
        </p:txBody>
      </p:sp>
      <p:sp>
        <p:nvSpPr>
          <p:cNvPr id="14" name="テキスト ボックス 13">
            <a:extLst>
              <a:ext uri="{FF2B5EF4-FFF2-40B4-BE49-F238E27FC236}">
                <a16:creationId xmlns:a16="http://schemas.microsoft.com/office/drawing/2014/main" id="{FF1368DC-C581-BC13-F853-42394CDEE95F}"/>
              </a:ext>
            </a:extLst>
          </p:cNvPr>
          <p:cNvSpPr txBox="1"/>
          <p:nvPr/>
        </p:nvSpPr>
        <p:spPr>
          <a:xfrm>
            <a:off x="1289089" y="6349872"/>
            <a:ext cx="8272423" cy="276999"/>
          </a:xfrm>
          <a:prstGeom prst="rect">
            <a:avLst/>
          </a:prstGeom>
          <a:noFill/>
        </p:spPr>
        <p:txBody>
          <a:bodyPr wrap="square">
            <a:spAutoFit/>
          </a:bodyPr>
          <a:lstStyle/>
          <a:p>
            <a:pPr defTabSz="844083" fontAlgn="auto">
              <a:spcBef>
                <a:spcPts val="0"/>
              </a:spcBef>
              <a:spcAft>
                <a:spcPts val="0"/>
              </a:spcAft>
              <a:defRPr/>
            </a:pPr>
            <a:r>
              <a:rPr lang="en-US" altLang="ja-JP" sz="1200">
                <a:solidFill>
                  <a:prstClr val="black"/>
                </a:solidFill>
                <a:latin typeface="メイリオ"/>
                <a:ea typeface="メイリオ"/>
              </a:rPr>
              <a:t>※</a:t>
            </a:r>
            <a:r>
              <a:rPr lang="ja-JP" altLang="en-US" sz="1200">
                <a:solidFill>
                  <a:prstClr val="black"/>
                </a:solidFill>
                <a:latin typeface="メイリオ"/>
                <a:ea typeface="メイリオ"/>
              </a:rPr>
              <a:t>社会資本整備総合交付金による事業は「</a:t>
            </a:r>
            <a:r>
              <a:rPr lang="zh-TW" altLang="en-US" sz="1200">
                <a:solidFill>
                  <a:prstClr val="black"/>
                </a:solidFill>
                <a:latin typeface="メイリオ"/>
                <a:ea typeface="メイリオ"/>
              </a:rPr>
              <a:t>社会資本整備総合交付金交付要綱</a:t>
            </a:r>
            <a:r>
              <a:rPr lang="ja-JP" altLang="en-US" sz="1200">
                <a:solidFill>
                  <a:prstClr val="black"/>
                </a:solidFill>
                <a:latin typeface="メイリオ"/>
                <a:ea typeface="メイリオ"/>
              </a:rPr>
              <a:t>」等に基づき、適切に評価を実施</a:t>
            </a:r>
            <a:endParaRPr lang="en-US" altLang="ja-JP" sz="1200">
              <a:solidFill>
                <a:prstClr val="black"/>
              </a:solidFill>
              <a:latin typeface="メイリオ"/>
              <a:ea typeface="メイリオ"/>
            </a:endParaRPr>
          </a:p>
        </p:txBody>
      </p:sp>
      <p:sp>
        <p:nvSpPr>
          <p:cNvPr id="15" name="タイトル 1">
            <a:extLst>
              <a:ext uri="{FF2B5EF4-FFF2-40B4-BE49-F238E27FC236}">
                <a16:creationId xmlns:a16="http://schemas.microsoft.com/office/drawing/2014/main" id="{AA0B2DEB-5E83-930E-F26F-BE59FA5BEE3F}"/>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事業評価の適正な実施について</a:t>
            </a:r>
          </a:p>
        </p:txBody>
      </p:sp>
    </p:spTree>
    <p:extLst>
      <p:ext uri="{BB962C8B-B14F-4D97-AF65-F5344CB8AC3E}">
        <p14:creationId xmlns:p14="http://schemas.microsoft.com/office/powerpoint/2010/main" val="293027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ED876E-363C-E241-0729-F76D4511DBA0}"/>
              </a:ext>
            </a:extLst>
          </p:cNvPr>
          <p:cNvSpPr>
            <a:spLocks noGrp="1"/>
          </p:cNvSpPr>
          <p:nvPr>
            <p:ph type="sldNum" sz="quarter" idx="12"/>
          </p:nvPr>
        </p:nvSpPr>
        <p:spPr/>
        <p:txBody>
          <a:bodyPr/>
          <a:lstStyle/>
          <a:p>
            <a:pPr>
              <a:defRPr/>
            </a:pPr>
            <a:fld id="{D8C59FD7-2EC2-4685-9C85-6CC810D64050}" type="slidenum">
              <a:rPr lang="en-US" altLang="ja-JP" smtClean="0"/>
              <a:pPr>
                <a:defRPr/>
              </a:pPr>
              <a:t>18</a:t>
            </a:fld>
            <a:endParaRPr lang="en-US" altLang="ja-JP"/>
          </a:p>
        </p:txBody>
      </p:sp>
      <p:grpSp>
        <p:nvGrpSpPr>
          <p:cNvPr id="3" name="グループ化 2">
            <a:extLst>
              <a:ext uri="{FF2B5EF4-FFF2-40B4-BE49-F238E27FC236}">
                <a16:creationId xmlns:a16="http://schemas.microsoft.com/office/drawing/2014/main" id="{C800905F-621A-A54A-A678-6F39DC76AA1E}"/>
              </a:ext>
            </a:extLst>
          </p:cNvPr>
          <p:cNvGrpSpPr/>
          <p:nvPr/>
        </p:nvGrpSpPr>
        <p:grpSpPr>
          <a:xfrm>
            <a:off x="515933" y="692696"/>
            <a:ext cx="8613531" cy="5795689"/>
            <a:chOff x="175846" y="861646"/>
            <a:chExt cx="8815754" cy="5931756"/>
          </a:xfrm>
        </p:grpSpPr>
        <p:pic>
          <p:nvPicPr>
            <p:cNvPr id="4" name="図 1">
              <a:extLst>
                <a:ext uri="{FF2B5EF4-FFF2-40B4-BE49-F238E27FC236}">
                  <a16:creationId xmlns:a16="http://schemas.microsoft.com/office/drawing/2014/main" id="{72382AF6-895A-EAF8-18FF-4034174A081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5846" y="861646"/>
              <a:ext cx="8792308" cy="593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578CA8BC-1CB5-45AD-F324-738EABCE0344}"/>
                </a:ext>
              </a:extLst>
            </p:cNvPr>
            <p:cNvSpPr/>
            <p:nvPr/>
          </p:nvSpPr>
          <p:spPr>
            <a:xfrm>
              <a:off x="8827477" y="6567854"/>
              <a:ext cx="164123" cy="2255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AEF9C8FB-324A-C929-072C-276E442C30D6}"/>
              </a:ext>
            </a:extLst>
          </p:cNvPr>
          <p:cNvSpPr txBox="1"/>
          <p:nvPr/>
        </p:nvSpPr>
        <p:spPr>
          <a:xfrm>
            <a:off x="4440652" y="6457570"/>
            <a:ext cx="4615960" cy="276999"/>
          </a:xfrm>
          <a:prstGeom prst="rect">
            <a:avLst/>
          </a:prstGeom>
          <a:noFill/>
        </p:spPr>
        <p:txBody>
          <a:bodyPr wrap="square">
            <a:spAutoFit/>
          </a:bodyPr>
          <a:lstStyle/>
          <a:p>
            <a:pPr marL="635" algn="r"/>
            <a:r>
              <a:rPr lang="ja-JP" altLang="ja-JP" sz="1200" kern="100">
                <a:effectLst/>
                <a:latin typeface="+mn-ea"/>
                <a:ea typeface="+mn-ea"/>
                <a:cs typeface="Times New Roman" panose="02020603050405020304" pitchFamily="18" charset="0"/>
              </a:rPr>
              <a:t>出典：令和７年４月１日国土強靱化推進本部（第</a:t>
            </a:r>
            <a:r>
              <a:rPr lang="en-US" altLang="ja-JP" sz="1200" kern="100">
                <a:effectLst/>
                <a:latin typeface="+mn-ea"/>
                <a:ea typeface="+mn-ea"/>
                <a:cs typeface="Times New Roman" panose="02020603050405020304" pitchFamily="18" charset="0"/>
              </a:rPr>
              <a:t>22</a:t>
            </a:r>
            <a:r>
              <a:rPr lang="ja-JP" altLang="ja-JP" sz="1200" kern="100">
                <a:effectLst/>
                <a:latin typeface="+mn-ea"/>
                <a:ea typeface="+mn-ea"/>
                <a:cs typeface="Times New Roman" panose="02020603050405020304" pitchFamily="18" charset="0"/>
              </a:rPr>
              <a:t>回）資料１</a:t>
            </a:r>
            <a:endParaRPr lang="ja-JP" altLang="ja-JP" sz="1400" kern="100">
              <a:effectLst/>
              <a:latin typeface="+mn-ea"/>
              <a:ea typeface="+mn-ea"/>
              <a:cs typeface="Times New Roman" panose="02020603050405020304" pitchFamily="18" charset="0"/>
            </a:endParaRPr>
          </a:p>
        </p:txBody>
      </p:sp>
      <p:sp>
        <p:nvSpPr>
          <p:cNvPr id="7" name="タイトル 1">
            <a:extLst>
              <a:ext uri="{FF2B5EF4-FFF2-40B4-BE49-F238E27FC236}">
                <a16:creationId xmlns:a16="http://schemas.microsoft.com/office/drawing/2014/main" id="{670B9F99-EBA4-7E39-8F4D-7FA4CACEDABE}"/>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国土強靱化実施中期計画（素案）について</a:t>
            </a:r>
          </a:p>
        </p:txBody>
      </p:sp>
    </p:spTree>
    <p:extLst>
      <p:ext uri="{BB962C8B-B14F-4D97-AF65-F5344CB8AC3E}">
        <p14:creationId xmlns:p14="http://schemas.microsoft.com/office/powerpoint/2010/main" val="55464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F4E76E-4C16-3307-60F7-42AF1F2D603E}"/>
              </a:ext>
            </a:extLst>
          </p:cNvPr>
          <p:cNvSpPr>
            <a:spLocks noGrp="1"/>
          </p:cNvSpPr>
          <p:nvPr>
            <p:ph type="sldNum" sz="quarter" idx="12"/>
          </p:nvPr>
        </p:nvSpPr>
        <p:spPr/>
        <p:txBody>
          <a:bodyPr/>
          <a:lstStyle/>
          <a:p>
            <a:pPr>
              <a:defRPr/>
            </a:pPr>
            <a:fld id="{D8C59FD7-2EC2-4685-9C85-6CC810D64050}" type="slidenum">
              <a:rPr lang="en-US" altLang="ja-JP" smtClean="0"/>
              <a:pPr>
                <a:defRPr/>
              </a:pPr>
              <a:t>1</a:t>
            </a:fld>
            <a:endParaRPr lang="en-US" altLang="ja-JP"/>
          </a:p>
        </p:txBody>
      </p:sp>
      <p:sp>
        <p:nvSpPr>
          <p:cNvPr id="3" name="タイトル 1">
            <a:extLst>
              <a:ext uri="{FF2B5EF4-FFF2-40B4-BE49-F238E27FC236}">
                <a16:creationId xmlns:a16="http://schemas.microsoft.com/office/drawing/2014/main" id="{48B0423E-9A79-35D7-FA4C-0B8FE82E7F44}"/>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4087C8"/>
                </a:solidFill>
                <a:effectLst/>
                <a:uLnTx/>
                <a:uFillTx/>
                <a:latin typeface="HGP創英角ｺﾞｼｯｸUB"/>
                <a:ea typeface="HGP創英角ｺﾞｼｯｸUB"/>
                <a:cs typeface="+mj-cs"/>
              </a:rPr>
              <a:t>目次</a:t>
            </a:r>
            <a:endParaRPr kumimoji="1" lang="ja-JP" altLang="en-US" sz="2800" b="0" i="0" u="none" strike="noStrike" kern="0" cap="none" spc="0" normalizeH="0" baseline="0" noProof="0" dirty="0">
              <a:ln>
                <a:noFill/>
              </a:ln>
              <a:solidFill>
                <a:srgbClr val="4087C8"/>
              </a:solidFill>
              <a:effectLst/>
              <a:uLnTx/>
              <a:uFillTx/>
              <a:latin typeface="HGP創英角ｺﾞｼｯｸUB"/>
              <a:ea typeface="HGP創英角ｺﾞｼｯｸUB"/>
              <a:cs typeface="+mj-cs"/>
            </a:endParaRPr>
          </a:p>
        </p:txBody>
      </p:sp>
      <p:sp>
        <p:nvSpPr>
          <p:cNvPr id="4" name="テキスト ボックス 3">
            <a:extLst>
              <a:ext uri="{FF2B5EF4-FFF2-40B4-BE49-F238E27FC236}">
                <a16:creationId xmlns:a16="http://schemas.microsoft.com/office/drawing/2014/main" id="{3F91642A-4443-7A9E-3B4D-E399A1590D18}"/>
              </a:ext>
            </a:extLst>
          </p:cNvPr>
          <p:cNvSpPr txBox="1"/>
          <p:nvPr/>
        </p:nvSpPr>
        <p:spPr>
          <a:xfrm>
            <a:off x="200472" y="1052736"/>
            <a:ext cx="9505056" cy="2451953"/>
          </a:xfrm>
          <a:prstGeom prst="rect">
            <a:avLst/>
          </a:prstGeom>
          <a:noFill/>
        </p:spPr>
        <p:txBody>
          <a:bodyPr wrap="square">
            <a:spAutoFit/>
          </a:bodyPr>
          <a:lstStyle/>
          <a:p>
            <a:pPr marL="346197" marR="0" lvl="0" indent="-285750" algn="just" defTabSz="633039" rtl="0" eaLnBrk="0" fontAlgn="base" latinLnBrk="0" hangingPunct="0">
              <a:spcBef>
                <a:spcPct val="0"/>
              </a:spcBef>
              <a:spcAft>
                <a:spcPts val="415"/>
              </a:spcAft>
              <a:buClrTx/>
              <a:buSzPct val="100000"/>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n-ea"/>
                <a:ea typeface="+mn-ea"/>
                <a:cs typeface="+mn-cs"/>
              </a:rPr>
              <a:t>水道行政における最近の出来事</a:t>
            </a:r>
          </a:p>
          <a:p>
            <a:pPr marL="346197" marR="0" lvl="0" indent="-285750" algn="just" defTabSz="633039" rtl="0" eaLnBrk="0" fontAlgn="base" latinLnBrk="0" hangingPunct="0">
              <a:spcBef>
                <a:spcPct val="0"/>
              </a:spcBef>
              <a:spcAft>
                <a:spcPts val="415"/>
              </a:spcAft>
              <a:buClrTx/>
              <a:buSzPct val="100000"/>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mn-ea"/>
              <a:ea typeface="+mn-ea"/>
              <a:cs typeface="+mn-cs"/>
            </a:endParaRPr>
          </a:p>
          <a:p>
            <a:pPr marL="346197" marR="0" lvl="0" indent="-285750" algn="just" defTabSz="633039" rtl="0" eaLnBrk="0" fontAlgn="base" latinLnBrk="0" hangingPunct="0">
              <a:spcBef>
                <a:spcPct val="0"/>
              </a:spcBef>
              <a:spcAft>
                <a:spcPts val="415"/>
              </a:spcAft>
              <a:buClrTx/>
              <a:buSzPct val="100000"/>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n-ea"/>
                <a:ea typeface="+mn-ea"/>
                <a:cs typeface="+mn-cs"/>
              </a:rPr>
              <a:t>水道の基盤強化に向けて</a:t>
            </a:r>
            <a:endParaRPr kumimoji="1" lang="en-US" altLang="ja-JP" sz="2800" b="0" i="0" u="none" strike="noStrike" kern="1200" cap="none" spc="0" normalizeH="0" baseline="0" noProof="0" dirty="0">
              <a:ln>
                <a:noFill/>
              </a:ln>
              <a:solidFill>
                <a:prstClr val="black"/>
              </a:solidFill>
              <a:effectLst/>
              <a:uLnTx/>
              <a:uFillTx/>
              <a:latin typeface="+mn-ea"/>
              <a:ea typeface="+mn-ea"/>
              <a:cs typeface="+mn-cs"/>
            </a:endParaRPr>
          </a:p>
          <a:p>
            <a:pPr marL="346197" marR="0" lvl="0" indent="-285750" algn="just" defTabSz="633039" rtl="0" eaLnBrk="0" fontAlgn="base" latinLnBrk="0" hangingPunct="0">
              <a:spcBef>
                <a:spcPct val="0"/>
              </a:spcBef>
              <a:spcAft>
                <a:spcPts val="415"/>
              </a:spcAft>
              <a:buClrTx/>
              <a:buSzPct val="100000"/>
              <a:buFont typeface="Arial" panose="020B0604020202020204" pitchFamily="34" charset="0"/>
              <a:buChar char="•"/>
              <a:tabLst/>
              <a:defRPr/>
            </a:pPr>
            <a:endParaRPr lang="en-US" altLang="ja-JP" sz="2800" dirty="0">
              <a:solidFill>
                <a:prstClr val="black"/>
              </a:solidFill>
              <a:latin typeface="+mn-ea"/>
              <a:ea typeface="+mn-ea"/>
            </a:endParaRPr>
          </a:p>
          <a:p>
            <a:pPr marL="346197" marR="0" lvl="0" indent="-285750" algn="just" defTabSz="633039" rtl="0" eaLnBrk="0" fontAlgn="base" latinLnBrk="0" hangingPunct="0">
              <a:spcBef>
                <a:spcPct val="0"/>
              </a:spcBef>
              <a:spcAft>
                <a:spcPts val="415"/>
              </a:spcAft>
              <a:buClrTx/>
              <a:buSzPct val="100000"/>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mn-ea"/>
                <a:ea typeface="+mn-ea"/>
                <a:cs typeface="+mn-cs"/>
              </a:rPr>
              <a:t>近畿地方整備局からの情報提供</a:t>
            </a:r>
          </a:p>
        </p:txBody>
      </p:sp>
    </p:spTree>
    <p:extLst>
      <p:ext uri="{BB962C8B-B14F-4D97-AF65-F5344CB8AC3E}">
        <p14:creationId xmlns:p14="http://schemas.microsoft.com/office/powerpoint/2010/main" val="414121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4B4F2A-1162-15DF-AD1B-2069E8C64FF6}"/>
              </a:ext>
            </a:extLst>
          </p:cNvPr>
          <p:cNvSpPr>
            <a:spLocks noGrp="1"/>
          </p:cNvSpPr>
          <p:nvPr>
            <p:ph type="sldNum" sz="quarter" idx="12"/>
          </p:nvPr>
        </p:nvSpPr>
        <p:spPr/>
        <p:txBody>
          <a:bodyPr/>
          <a:lstStyle/>
          <a:p>
            <a:pPr>
              <a:defRPr/>
            </a:pPr>
            <a:fld id="{D8C59FD7-2EC2-4685-9C85-6CC810D64050}" type="slidenum">
              <a:rPr lang="en-US" altLang="ja-JP" smtClean="0"/>
              <a:pPr>
                <a:defRPr/>
              </a:pPr>
              <a:t>19</a:t>
            </a:fld>
            <a:endParaRPr lang="en-US" altLang="ja-JP"/>
          </a:p>
        </p:txBody>
      </p:sp>
      <p:graphicFrame>
        <p:nvGraphicFramePr>
          <p:cNvPr id="3" name="表 2">
            <a:extLst>
              <a:ext uri="{FF2B5EF4-FFF2-40B4-BE49-F238E27FC236}">
                <a16:creationId xmlns:a16="http://schemas.microsoft.com/office/drawing/2014/main" id="{F1779BAA-56AB-85B1-200B-BBDCC52A9E00}"/>
              </a:ext>
            </a:extLst>
          </p:cNvPr>
          <p:cNvGraphicFramePr>
            <a:graphicFrameLocks noGrp="1"/>
          </p:cNvGraphicFramePr>
          <p:nvPr>
            <p:extLst>
              <p:ext uri="{D42A27DB-BD31-4B8C-83A1-F6EECF244321}">
                <p14:modId xmlns:p14="http://schemas.microsoft.com/office/powerpoint/2010/main" val="1396311326"/>
              </p:ext>
            </p:extLst>
          </p:nvPr>
        </p:nvGraphicFramePr>
        <p:xfrm>
          <a:off x="396342" y="5738934"/>
          <a:ext cx="8991600" cy="853440"/>
        </p:xfrm>
        <a:graphic>
          <a:graphicData uri="http://schemas.openxmlformats.org/drawingml/2006/table">
            <a:tbl>
              <a:tblPr firstRow="1" bandRow="1">
                <a:tableStyleId>{0505E3EF-67EA-436B-97B2-0124C06EBD24}</a:tableStyleId>
              </a:tblPr>
              <a:tblGrid>
                <a:gridCol w="7019192">
                  <a:extLst>
                    <a:ext uri="{9D8B030D-6E8A-4147-A177-3AD203B41FA5}">
                      <a16:colId xmlns:a16="http://schemas.microsoft.com/office/drawing/2014/main" val="3358900029"/>
                    </a:ext>
                  </a:extLst>
                </a:gridCol>
                <a:gridCol w="1972408">
                  <a:extLst>
                    <a:ext uri="{9D8B030D-6E8A-4147-A177-3AD203B41FA5}">
                      <a16:colId xmlns:a16="http://schemas.microsoft.com/office/drawing/2014/main" val="392278596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a:effectLst/>
                          <a:latin typeface="ＭＳ Ｐゴシック 本文"/>
                          <a:ea typeface="+mn-ea"/>
                          <a:cs typeface="Times New Roman" panose="02020603050405020304" pitchFamily="18" charset="0"/>
                        </a:rPr>
                        <a:t>【KPI : </a:t>
                      </a:r>
                      <a:r>
                        <a:rPr lang="ja-JP" altLang="en-US" sz="1400" kern="100">
                          <a:effectLst/>
                          <a:latin typeface="ＭＳ Ｐゴシック 本文"/>
                          <a:ea typeface="+mn-ea"/>
                          <a:cs typeface="Times New Roman" panose="02020603050405020304" pitchFamily="18" charset="0"/>
                        </a:rPr>
                        <a:t>上下水道施設の戦略的維持管理・更新</a:t>
                      </a:r>
                      <a:r>
                        <a:rPr lang="en-US" altLang="ja-JP" sz="1400" kern="100">
                          <a:effectLst/>
                          <a:latin typeface="ＭＳ Ｐゴシック 本文"/>
                          <a:ea typeface="+mn-ea"/>
                          <a:cs typeface="Times New Roman" panose="02020603050405020304" pitchFamily="18" charset="0"/>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1400">
                        <a:latin typeface="ＭＳ Ｐゴシック 本文"/>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7571617"/>
                  </a:ext>
                </a:extLst>
              </a:tr>
              <a:tr h="0">
                <a:tc>
                  <a:txBody>
                    <a:bodyPr/>
                    <a:lstStyle/>
                    <a:p>
                      <a:pPr marL="171450" indent="-171450">
                        <a:buFont typeface="Arial" panose="020B0604020202020204" pitchFamily="34" charset="0"/>
                        <a:buChar char="•"/>
                      </a:pPr>
                      <a:r>
                        <a:rPr lang="ja-JP" altLang="en-US" sz="1200" kern="100">
                          <a:effectLst/>
                          <a:latin typeface="ＭＳ Ｐゴシック 本文"/>
                          <a:ea typeface="+mn-ea"/>
                          <a:cs typeface="Times New Roman" panose="02020603050405020304" pitchFamily="18" charset="0"/>
                        </a:rPr>
                        <a:t>点検により、更新等が必要となった水管橋（補剛形式：約</a:t>
                      </a:r>
                      <a:r>
                        <a:rPr lang="en-US" altLang="ja-JP" sz="1200" kern="100">
                          <a:effectLst/>
                          <a:latin typeface="ＭＳ Ｐゴシック 本文"/>
                          <a:ea typeface="+mn-ea"/>
                          <a:cs typeface="Times New Roman" panose="02020603050405020304" pitchFamily="18" charset="0"/>
                        </a:rPr>
                        <a:t>760</a:t>
                      </a:r>
                      <a:r>
                        <a:rPr lang="ja-JP" altLang="en-US" sz="1200" kern="100">
                          <a:effectLst/>
                          <a:latin typeface="ＭＳ Ｐゴシック 本文"/>
                          <a:ea typeface="+mn-ea"/>
                          <a:cs typeface="Times New Roman" panose="02020603050405020304" pitchFamily="18" charset="0"/>
                        </a:rPr>
                        <a:t>箇所）の対策完了率　　　　　　　　　　　　　　</a:t>
                      </a:r>
                      <a:endParaRPr kumimoji="1" lang="ja-JP" altLang="en-US" sz="1200">
                        <a:latin typeface="ＭＳ Ｐゴシック 本文"/>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ja-JP" altLang="en-US" sz="1200" kern="100">
                          <a:effectLst/>
                          <a:latin typeface="ＭＳ Ｐゴシック 本文"/>
                          <a:ea typeface="+mn-ea"/>
                          <a:cs typeface="Times New Roman" panose="02020603050405020304" pitchFamily="18" charset="0"/>
                        </a:rPr>
                        <a:t>０％</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３</a:t>
                      </a:r>
                      <a:r>
                        <a:rPr lang="en-US" altLang="ja-JP" sz="1200" kern="100">
                          <a:effectLst/>
                          <a:latin typeface="ＭＳ Ｐゴシック 本文"/>
                          <a:ea typeface="+mn-ea"/>
                          <a:cs typeface="Times New Roman" panose="02020603050405020304" pitchFamily="18" charset="0"/>
                        </a:rPr>
                        <a:t>】→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a:t>
                      </a:r>
                      <a:endParaRPr kumimoji="1" lang="ja-JP" altLang="en-US" sz="1200">
                        <a:latin typeface="ＭＳ Ｐゴシック 本文"/>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0114077"/>
                  </a:ext>
                </a:extLst>
              </a:tr>
              <a:tr h="0">
                <a:tc>
                  <a:txBody>
                    <a:bodyPr/>
                    <a:lstStyle/>
                    <a:p>
                      <a:r>
                        <a:rPr kumimoji="1" lang="en-US" altLang="ja-JP" sz="1200" b="1" u="sng">
                          <a:solidFill>
                            <a:schemeClr val="tx1"/>
                          </a:solidFill>
                          <a:latin typeface="ＭＳ Ｐゴシック 本文"/>
                        </a:rPr>
                        <a:t>※</a:t>
                      </a:r>
                      <a:r>
                        <a:rPr kumimoji="1" lang="ja-JP" altLang="en-US" sz="1200" b="1" u="sng">
                          <a:solidFill>
                            <a:schemeClr val="tx1"/>
                          </a:solidFill>
                          <a:latin typeface="ＭＳ Ｐゴシック 本文"/>
                        </a:rPr>
                        <a:t>「下水道等に起因する大規模な道路陥没事故を踏まえた対策検討委員会」等の議論を踏まえ、今後検討</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dirty="0">
                        <a:solidFill>
                          <a:schemeClr val="tx1"/>
                        </a:solidFill>
                        <a:latin typeface="ＭＳ Ｐゴシック 本文"/>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744412"/>
                  </a:ext>
                </a:extLst>
              </a:tr>
            </a:tbl>
          </a:graphicData>
        </a:graphic>
      </p:graphicFrame>
      <p:graphicFrame>
        <p:nvGraphicFramePr>
          <p:cNvPr id="4" name="表 3">
            <a:extLst>
              <a:ext uri="{FF2B5EF4-FFF2-40B4-BE49-F238E27FC236}">
                <a16:creationId xmlns:a16="http://schemas.microsoft.com/office/drawing/2014/main" id="{2168825F-9503-BECE-0452-AD4BDF73E22E}"/>
              </a:ext>
            </a:extLst>
          </p:cNvPr>
          <p:cNvGraphicFramePr>
            <a:graphicFrameLocks noGrp="1"/>
          </p:cNvGraphicFramePr>
          <p:nvPr>
            <p:extLst>
              <p:ext uri="{D42A27DB-BD31-4B8C-83A1-F6EECF244321}">
                <p14:modId xmlns:p14="http://schemas.microsoft.com/office/powerpoint/2010/main" val="2294310665"/>
              </p:ext>
            </p:extLst>
          </p:nvPr>
        </p:nvGraphicFramePr>
        <p:xfrm>
          <a:off x="396342" y="3342520"/>
          <a:ext cx="8991597" cy="2377440"/>
        </p:xfrm>
        <a:graphic>
          <a:graphicData uri="http://schemas.openxmlformats.org/drawingml/2006/table">
            <a:tbl>
              <a:tblPr firstRow="1" bandRow="1">
                <a:tableStyleId>{0505E3EF-67EA-436B-97B2-0124C06EBD24}</a:tableStyleId>
              </a:tblPr>
              <a:tblGrid>
                <a:gridCol w="976422">
                  <a:extLst>
                    <a:ext uri="{9D8B030D-6E8A-4147-A177-3AD203B41FA5}">
                      <a16:colId xmlns:a16="http://schemas.microsoft.com/office/drawing/2014/main" val="3036128606"/>
                    </a:ext>
                  </a:extLst>
                </a:gridCol>
                <a:gridCol w="5225084">
                  <a:extLst>
                    <a:ext uri="{9D8B030D-6E8A-4147-A177-3AD203B41FA5}">
                      <a16:colId xmlns:a16="http://schemas.microsoft.com/office/drawing/2014/main" val="3358900029"/>
                    </a:ext>
                  </a:extLst>
                </a:gridCol>
                <a:gridCol w="2790091">
                  <a:extLst>
                    <a:ext uri="{9D8B030D-6E8A-4147-A177-3AD203B41FA5}">
                      <a16:colId xmlns:a16="http://schemas.microsoft.com/office/drawing/2014/main" val="3922785961"/>
                    </a:ext>
                  </a:extLst>
                </a:gridCol>
              </a:tblGrid>
              <a:tr h="0">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a:latin typeface="ＭＳ Ｐゴシック 本文"/>
                        </a:rPr>
                        <a:t>上下水道</a:t>
                      </a:r>
                      <a:endParaRPr kumimoji="1" lang="en-US" altLang="ja-JP" sz="1200" b="0">
                        <a:latin typeface="ＭＳ Ｐゴシック 本文"/>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a:latin typeface="ＭＳ Ｐゴシック 本文"/>
                        </a:rPr>
                        <a:t>一体耐震化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a:latin typeface="ＭＳ Ｐゴシック 本文"/>
                        </a:rPr>
                        <a:t>給水区域内かつ下水道処理区域内における重要施設（約</a:t>
                      </a:r>
                      <a:r>
                        <a:rPr kumimoji="1" lang="en-US" altLang="ja-JP" sz="1200" b="0">
                          <a:latin typeface="ＭＳ Ｐゴシック 本文"/>
                        </a:rPr>
                        <a:t>25,000</a:t>
                      </a:r>
                      <a:r>
                        <a:rPr kumimoji="1" lang="ja-JP" altLang="en-US" sz="1200" b="0">
                          <a:latin typeface="ＭＳ Ｐゴシック 本文"/>
                        </a:rPr>
                        <a:t>箇所）のうち、</a:t>
                      </a:r>
                      <a:endParaRPr kumimoji="1" lang="en-US" altLang="ja-JP" sz="1200" b="0">
                        <a:latin typeface="ＭＳ Ｐゴシック 本文"/>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a:latin typeface="ＭＳ Ｐゴシック 本文"/>
                        </a:rPr>
                        <a:t>接続する水道・下水道の管路等の両方が耐震化されている重要施設の割合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b="0" kern="100">
                          <a:effectLst/>
                          <a:latin typeface="ＭＳ Ｐゴシック 本文"/>
                          <a:ea typeface="+mn-ea"/>
                          <a:cs typeface="Times New Roman" panose="02020603050405020304" pitchFamily="18" charset="0"/>
                        </a:rPr>
                        <a:t>15</a:t>
                      </a:r>
                      <a:r>
                        <a:rPr lang="ja-JP" altLang="en-US" sz="1200" b="0" kern="100">
                          <a:effectLst/>
                          <a:latin typeface="ＭＳ Ｐゴシック 本文"/>
                          <a:ea typeface="+mn-ea"/>
                          <a:cs typeface="Times New Roman" panose="02020603050405020304" pitchFamily="18" charset="0"/>
                        </a:rPr>
                        <a:t>％</a:t>
                      </a:r>
                      <a:r>
                        <a:rPr lang="en-US" altLang="ja-JP" sz="1200" b="0" kern="100">
                          <a:effectLst/>
                          <a:latin typeface="ＭＳ Ｐゴシック 本文"/>
                          <a:ea typeface="+mn-ea"/>
                          <a:cs typeface="Times New Roman" panose="02020603050405020304" pitchFamily="18" charset="0"/>
                        </a:rPr>
                        <a:t>【R</a:t>
                      </a:r>
                      <a:r>
                        <a:rPr lang="ja-JP" altLang="en-US" sz="1200" b="0" kern="100">
                          <a:effectLst/>
                          <a:latin typeface="ＭＳ Ｐゴシック 本文"/>
                          <a:ea typeface="+mn-ea"/>
                          <a:cs typeface="Times New Roman" panose="02020603050405020304" pitchFamily="18" charset="0"/>
                        </a:rPr>
                        <a:t>５</a:t>
                      </a:r>
                      <a:r>
                        <a:rPr lang="en-US" altLang="ja-JP" sz="1200" b="0" kern="100">
                          <a:effectLst/>
                          <a:latin typeface="ＭＳ Ｐゴシック 本文"/>
                          <a:ea typeface="+mn-ea"/>
                          <a:cs typeface="Times New Roman" panose="02020603050405020304" pitchFamily="18" charset="0"/>
                        </a:rPr>
                        <a:t>】→ 34</a:t>
                      </a:r>
                      <a:r>
                        <a:rPr lang="ja-JP" altLang="en-US" sz="1200" b="0" kern="100">
                          <a:effectLst/>
                          <a:latin typeface="ＭＳ Ｐゴシック 本文"/>
                          <a:ea typeface="+mn-ea"/>
                          <a:cs typeface="Times New Roman" panose="02020603050405020304" pitchFamily="18" charset="0"/>
                        </a:rPr>
                        <a:t>％</a:t>
                      </a:r>
                      <a:r>
                        <a:rPr lang="en-US" altLang="ja-JP" sz="1200" b="0" kern="100">
                          <a:effectLst/>
                          <a:latin typeface="ＭＳ Ｐゴシック 本文"/>
                          <a:ea typeface="+mn-ea"/>
                          <a:cs typeface="Times New Roman" panose="02020603050405020304" pitchFamily="18" charset="0"/>
                        </a:rPr>
                        <a:t>【R12】 → 100</a:t>
                      </a:r>
                      <a:r>
                        <a:rPr lang="ja-JP" altLang="en-US" sz="1200" b="0" kern="100">
                          <a:effectLst/>
                          <a:latin typeface="ＭＳ Ｐゴシック 本文"/>
                          <a:ea typeface="+mn-ea"/>
                          <a:cs typeface="Times New Roman" panose="02020603050405020304" pitchFamily="18" charset="0"/>
                        </a:rPr>
                        <a:t>％</a:t>
                      </a:r>
                      <a:r>
                        <a:rPr lang="en-US" altLang="ja-JP" sz="1200" b="0" kern="100">
                          <a:effectLst/>
                          <a:latin typeface="ＭＳ Ｐゴシック 本文"/>
                          <a:ea typeface="+mn-ea"/>
                          <a:cs typeface="Times New Roman" panose="02020603050405020304" pitchFamily="18" charset="0"/>
                        </a:rPr>
                        <a:t>【R36】</a:t>
                      </a:r>
                      <a:endParaRPr kumimoji="1" lang="ja-JP" altLang="en-US" sz="1200" b="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765696"/>
                  </a:ext>
                </a:extLst>
              </a:tr>
              <a:tr h="0">
                <a:tc rowSpan="4">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水道の</a:t>
                      </a:r>
                      <a:endParaRPr kumimoji="1" lang="en-US" altLang="ja-JP" sz="1200">
                        <a:latin typeface="ＭＳ Ｐゴシック 本文"/>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急所耐震化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水道の急所施設である導水管・送水管（約</a:t>
                      </a:r>
                      <a:r>
                        <a:rPr kumimoji="1" lang="en-US" altLang="ja-JP" sz="1200">
                          <a:latin typeface="ＭＳ Ｐゴシック 本文"/>
                        </a:rPr>
                        <a:t>62,000km</a:t>
                      </a:r>
                      <a:r>
                        <a:rPr kumimoji="1" lang="ja-JP" altLang="en-US" sz="1200">
                          <a:latin typeface="ＭＳ Ｐゴシック 本文"/>
                        </a:rPr>
                        <a:t>）の耐震化完了率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a:effectLst/>
                          <a:latin typeface="ＭＳ Ｐゴシック 本文"/>
                          <a:ea typeface="+mn-ea"/>
                          <a:cs typeface="Times New Roman" panose="02020603050405020304" pitchFamily="18" charset="0"/>
                        </a:rPr>
                        <a:t>43</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５</a:t>
                      </a:r>
                      <a:r>
                        <a:rPr lang="en-US" altLang="ja-JP" sz="1200" kern="100">
                          <a:effectLst/>
                          <a:latin typeface="ＭＳ Ｐゴシック 本文"/>
                          <a:ea typeface="+mn-ea"/>
                          <a:cs typeface="Times New Roman" panose="02020603050405020304" pitchFamily="18" charset="0"/>
                        </a:rPr>
                        <a:t>】→ 59</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 →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【R31】</a:t>
                      </a:r>
                      <a:endParaRPr kumimoji="1" lang="ja-JP" altLang="en-US" sz="120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9874590"/>
                  </a:ext>
                </a:extLst>
              </a:tr>
              <a:tr h="0">
                <a:tc vMerge="1">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100">
                        <a:latin typeface="ＭＳ Ｐゴシック 本文"/>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水道の急所施設である取水施設（約</a:t>
                      </a:r>
                      <a:r>
                        <a:rPr kumimoji="1" lang="en-US" altLang="ja-JP" sz="1200">
                          <a:latin typeface="ＭＳ Ｐゴシック 本文"/>
                        </a:rPr>
                        <a:t>7,600</a:t>
                      </a:r>
                      <a:r>
                        <a:rPr kumimoji="1" lang="ja-JP" altLang="en-US" sz="1200">
                          <a:latin typeface="ＭＳ Ｐゴシック 本文"/>
                        </a:rPr>
                        <a:t>万㎥</a:t>
                      </a:r>
                      <a:r>
                        <a:rPr kumimoji="1" lang="en-US" altLang="ja-JP" sz="1200">
                          <a:latin typeface="ＭＳ Ｐゴシック 本文"/>
                        </a:rPr>
                        <a:t>/</a:t>
                      </a:r>
                      <a:r>
                        <a:rPr kumimoji="1" lang="ja-JP" altLang="en-US" sz="1200">
                          <a:latin typeface="ＭＳ Ｐゴシック 本文"/>
                        </a:rPr>
                        <a:t>日）の耐震化完了率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a:effectLst/>
                          <a:latin typeface="ＭＳ Ｐゴシック 本文"/>
                          <a:ea typeface="+mn-ea"/>
                          <a:cs typeface="Times New Roman" panose="02020603050405020304" pitchFamily="18" charset="0"/>
                        </a:rPr>
                        <a:t>46</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５</a:t>
                      </a:r>
                      <a:r>
                        <a:rPr lang="en-US" altLang="ja-JP" sz="1200" kern="100">
                          <a:effectLst/>
                          <a:latin typeface="ＭＳ Ｐゴシック 本文"/>
                          <a:ea typeface="+mn-ea"/>
                          <a:cs typeface="Times New Roman" panose="02020603050405020304" pitchFamily="18" charset="0"/>
                        </a:rPr>
                        <a:t>】→ 67</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 →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【R23】</a:t>
                      </a:r>
                      <a:endParaRPr kumimoji="1" lang="ja-JP" altLang="en-US" sz="120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4215625"/>
                  </a:ext>
                </a:extLst>
              </a:tr>
              <a:tr h="0">
                <a:tc vMerge="1">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100">
                        <a:latin typeface="ＭＳ Ｐゴシック 本文"/>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水道の急所施設である浄水施設（約</a:t>
                      </a:r>
                      <a:r>
                        <a:rPr kumimoji="1" lang="en-US" altLang="ja-JP" sz="1200">
                          <a:latin typeface="ＭＳ Ｐゴシック 本文"/>
                        </a:rPr>
                        <a:t>7,100</a:t>
                      </a:r>
                      <a:r>
                        <a:rPr kumimoji="1" lang="ja-JP" altLang="en-US" sz="1200">
                          <a:latin typeface="ＭＳ Ｐゴシック 本文"/>
                        </a:rPr>
                        <a:t>万㎥</a:t>
                      </a:r>
                      <a:r>
                        <a:rPr kumimoji="1" lang="en-US" altLang="ja-JP" sz="1200">
                          <a:latin typeface="ＭＳ Ｐゴシック 本文"/>
                        </a:rPr>
                        <a:t>/</a:t>
                      </a:r>
                      <a:r>
                        <a:rPr kumimoji="1" lang="ja-JP" altLang="en-US" sz="1200">
                          <a:latin typeface="ＭＳ Ｐゴシック 本文"/>
                        </a:rPr>
                        <a:t>日）の耐震化完了率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a:effectLst/>
                          <a:latin typeface="ＭＳ Ｐゴシック 本文"/>
                          <a:ea typeface="+mn-ea"/>
                          <a:cs typeface="Times New Roman" panose="02020603050405020304" pitchFamily="18" charset="0"/>
                        </a:rPr>
                        <a:t>43</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５</a:t>
                      </a:r>
                      <a:r>
                        <a:rPr lang="en-US" altLang="ja-JP" sz="1200" kern="100">
                          <a:effectLst/>
                          <a:latin typeface="ＭＳ Ｐゴシック 本文"/>
                          <a:ea typeface="+mn-ea"/>
                          <a:cs typeface="Times New Roman" panose="02020603050405020304" pitchFamily="18" charset="0"/>
                        </a:rPr>
                        <a:t>】→ 76</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 →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【R17】</a:t>
                      </a:r>
                      <a:endParaRPr kumimoji="1" lang="ja-JP" altLang="en-US" sz="120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861394"/>
                  </a:ext>
                </a:extLst>
              </a:tr>
              <a:tr h="0">
                <a:tc vMerge="1">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100">
                        <a:latin typeface="ＭＳ Ｐゴシック 本文"/>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水道の急所施設である配水池（約</a:t>
                      </a:r>
                      <a:r>
                        <a:rPr kumimoji="1" lang="en-US" altLang="ja-JP" sz="1200">
                          <a:latin typeface="ＭＳ Ｐゴシック 本文"/>
                        </a:rPr>
                        <a:t>4,000</a:t>
                      </a:r>
                      <a:r>
                        <a:rPr kumimoji="1" lang="ja-JP" altLang="en-US" sz="1200">
                          <a:latin typeface="ＭＳ Ｐゴシック 本文"/>
                        </a:rPr>
                        <a:t>万㎥）の耐震化完了率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a:effectLst/>
                          <a:latin typeface="ＭＳ Ｐゴシック 本文"/>
                          <a:ea typeface="+mn-ea"/>
                          <a:cs typeface="Times New Roman" panose="02020603050405020304" pitchFamily="18" charset="0"/>
                        </a:rPr>
                        <a:t>67</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５</a:t>
                      </a:r>
                      <a:r>
                        <a:rPr lang="en-US" altLang="ja-JP" sz="1200" kern="100">
                          <a:effectLst/>
                          <a:latin typeface="ＭＳ Ｐゴシック 本文"/>
                          <a:ea typeface="+mn-ea"/>
                          <a:cs typeface="Times New Roman" panose="02020603050405020304" pitchFamily="18" charset="0"/>
                        </a:rPr>
                        <a:t>】→ 84</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 →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【R18】</a:t>
                      </a:r>
                      <a:endParaRPr kumimoji="1" lang="ja-JP" altLang="en-US" sz="120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525326"/>
                  </a:ext>
                </a:extLst>
              </a:tr>
              <a:tr h="0">
                <a:tc rowSpan="3">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下水道の</a:t>
                      </a:r>
                      <a:endParaRPr kumimoji="1" lang="en-US" altLang="ja-JP" sz="1200">
                        <a:latin typeface="ＭＳ Ｐゴシック 本文"/>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急所耐震化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下水道の急所施設である下水道管路（約</a:t>
                      </a:r>
                      <a:r>
                        <a:rPr kumimoji="1" lang="en-US" altLang="ja-JP" sz="1200">
                          <a:latin typeface="ＭＳ Ｐゴシック 本文"/>
                        </a:rPr>
                        <a:t>8,400km</a:t>
                      </a:r>
                      <a:r>
                        <a:rPr kumimoji="1" lang="ja-JP" altLang="en-US" sz="1200">
                          <a:latin typeface="ＭＳ Ｐゴシック 本文"/>
                        </a:rPr>
                        <a:t>）の耐震化完了率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a:effectLst/>
                          <a:latin typeface="ＭＳ Ｐゴシック 本文"/>
                          <a:ea typeface="+mn-ea"/>
                          <a:cs typeface="Times New Roman" panose="02020603050405020304" pitchFamily="18" charset="0"/>
                        </a:rPr>
                        <a:t>72</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５</a:t>
                      </a:r>
                      <a:r>
                        <a:rPr lang="en-US" altLang="ja-JP" sz="1200" kern="100">
                          <a:effectLst/>
                          <a:latin typeface="ＭＳ Ｐゴシック 本文"/>
                          <a:ea typeface="+mn-ea"/>
                          <a:cs typeface="Times New Roman" panose="02020603050405020304" pitchFamily="18" charset="0"/>
                        </a:rPr>
                        <a:t>】→ 82</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 →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【R25】</a:t>
                      </a:r>
                      <a:endParaRPr kumimoji="1" lang="ja-JP" altLang="en-US" sz="120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740009"/>
                  </a:ext>
                </a:extLst>
              </a:tr>
              <a:tr h="0">
                <a:tc vMerge="1">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100">
                        <a:latin typeface="ＭＳ Ｐゴシック 本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下水道の急所施設である下水処理場（約</a:t>
                      </a:r>
                      <a:r>
                        <a:rPr kumimoji="1" lang="en-US" altLang="ja-JP" sz="1200">
                          <a:latin typeface="ＭＳ Ｐゴシック 本文"/>
                        </a:rPr>
                        <a:t>1,700</a:t>
                      </a:r>
                      <a:r>
                        <a:rPr kumimoji="1" lang="ja-JP" altLang="en-US" sz="1200">
                          <a:latin typeface="ＭＳ Ｐゴシック 本文"/>
                        </a:rPr>
                        <a:t>箇所）の耐震化完了率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a:effectLst/>
                          <a:latin typeface="ＭＳ Ｐゴシック 本文"/>
                          <a:ea typeface="+mn-ea"/>
                          <a:cs typeface="Times New Roman" panose="02020603050405020304" pitchFamily="18" charset="0"/>
                        </a:rPr>
                        <a:t>48</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a:t>
                      </a:r>
                      <a:r>
                        <a:rPr lang="ja-JP" altLang="en-US" sz="1200" kern="100">
                          <a:effectLst/>
                          <a:latin typeface="ＭＳ Ｐゴシック 本文"/>
                          <a:ea typeface="+mn-ea"/>
                          <a:cs typeface="Times New Roman" panose="02020603050405020304" pitchFamily="18" charset="0"/>
                        </a:rPr>
                        <a:t>５</a:t>
                      </a:r>
                      <a:r>
                        <a:rPr lang="en-US" altLang="ja-JP" sz="1200" kern="100">
                          <a:effectLst/>
                          <a:latin typeface="ＭＳ Ｐゴシック 本文"/>
                          <a:ea typeface="+mn-ea"/>
                          <a:cs typeface="Times New Roman" panose="02020603050405020304" pitchFamily="18" charset="0"/>
                        </a:rPr>
                        <a:t>】→ 62</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【R12】 → 100</a:t>
                      </a:r>
                      <a:r>
                        <a:rPr lang="ja-JP" altLang="en-US" sz="1200" kern="100">
                          <a:effectLst/>
                          <a:latin typeface="ＭＳ Ｐゴシック 本文"/>
                          <a:ea typeface="+mn-ea"/>
                          <a:cs typeface="Times New Roman" panose="02020603050405020304" pitchFamily="18" charset="0"/>
                        </a:rPr>
                        <a:t>％</a:t>
                      </a:r>
                      <a:r>
                        <a:rPr lang="en-US" altLang="ja-JP" sz="1200" kern="100">
                          <a:effectLst/>
                          <a:latin typeface="ＭＳ Ｐゴシック 本文"/>
                          <a:ea typeface="+mn-ea"/>
                          <a:cs typeface="Times New Roman" panose="02020603050405020304" pitchFamily="18" charset="0"/>
                        </a:rPr>
                        <a:t>【R32】</a:t>
                      </a:r>
                      <a:endParaRPr kumimoji="1" lang="ja-JP" altLang="en-US" sz="120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532522"/>
                  </a:ext>
                </a:extLst>
              </a:tr>
              <a:tr h="0">
                <a:tc vMerge="1">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100">
                        <a:latin typeface="ＭＳ Ｐゴシック 本文"/>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ＭＳ Ｐゴシック 本文"/>
                        </a:rPr>
                        <a:t>下水道の急所施設であるポンプ場（約</a:t>
                      </a:r>
                      <a:r>
                        <a:rPr kumimoji="1" lang="en-US" altLang="ja-JP" sz="1200">
                          <a:latin typeface="ＭＳ Ｐゴシック 本文"/>
                        </a:rPr>
                        <a:t>900</a:t>
                      </a:r>
                      <a:r>
                        <a:rPr kumimoji="1" lang="ja-JP" altLang="en-US" sz="1200">
                          <a:latin typeface="ＭＳ Ｐゴシック 本文"/>
                        </a:rPr>
                        <a:t>箇所）の耐震化完了率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sz="1200" kern="100" dirty="0">
                          <a:effectLst/>
                          <a:latin typeface="ＭＳ Ｐゴシック 本文"/>
                          <a:ea typeface="+mn-ea"/>
                          <a:cs typeface="Times New Roman" panose="02020603050405020304" pitchFamily="18" charset="0"/>
                        </a:rPr>
                        <a:t>46</a:t>
                      </a:r>
                      <a:r>
                        <a:rPr lang="ja-JP" altLang="en-US" sz="1200" kern="100" dirty="0">
                          <a:effectLst/>
                          <a:latin typeface="ＭＳ Ｐゴシック 本文"/>
                          <a:ea typeface="+mn-ea"/>
                          <a:cs typeface="Times New Roman" panose="02020603050405020304" pitchFamily="18" charset="0"/>
                        </a:rPr>
                        <a:t>％</a:t>
                      </a:r>
                      <a:r>
                        <a:rPr lang="en-US" altLang="ja-JP" sz="1200" kern="100" dirty="0">
                          <a:effectLst/>
                          <a:latin typeface="ＭＳ Ｐゴシック 本文"/>
                          <a:ea typeface="+mn-ea"/>
                          <a:cs typeface="Times New Roman" panose="02020603050405020304" pitchFamily="18" charset="0"/>
                        </a:rPr>
                        <a:t>【R</a:t>
                      </a:r>
                      <a:r>
                        <a:rPr lang="ja-JP" altLang="en-US" sz="1200" kern="100" dirty="0">
                          <a:effectLst/>
                          <a:latin typeface="ＭＳ Ｐゴシック 本文"/>
                          <a:ea typeface="+mn-ea"/>
                          <a:cs typeface="Times New Roman" panose="02020603050405020304" pitchFamily="18" charset="0"/>
                        </a:rPr>
                        <a:t>５</a:t>
                      </a:r>
                      <a:r>
                        <a:rPr lang="en-US" altLang="ja-JP" sz="1200" kern="100" dirty="0">
                          <a:effectLst/>
                          <a:latin typeface="ＭＳ Ｐゴシック 本文"/>
                          <a:ea typeface="+mn-ea"/>
                          <a:cs typeface="Times New Roman" panose="02020603050405020304" pitchFamily="18" charset="0"/>
                        </a:rPr>
                        <a:t>】→ 65</a:t>
                      </a:r>
                      <a:r>
                        <a:rPr lang="ja-JP" altLang="en-US" sz="1200" kern="100" dirty="0">
                          <a:effectLst/>
                          <a:latin typeface="ＭＳ Ｐゴシック 本文"/>
                          <a:ea typeface="+mn-ea"/>
                          <a:cs typeface="Times New Roman" panose="02020603050405020304" pitchFamily="18" charset="0"/>
                        </a:rPr>
                        <a:t>％</a:t>
                      </a:r>
                      <a:r>
                        <a:rPr lang="en-US" altLang="ja-JP" sz="1200" kern="100" dirty="0">
                          <a:effectLst/>
                          <a:latin typeface="ＭＳ Ｐゴシック 本文"/>
                          <a:ea typeface="+mn-ea"/>
                          <a:cs typeface="Times New Roman" panose="02020603050405020304" pitchFamily="18" charset="0"/>
                        </a:rPr>
                        <a:t>【R12】 → 100</a:t>
                      </a:r>
                      <a:r>
                        <a:rPr lang="ja-JP" altLang="en-US" sz="1200" kern="100" dirty="0">
                          <a:effectLst/>
                          <a:latin typeface="ＭＳ Ｐゴシック 本文"/>
                          <a:ea typeface="+mn-ea"/>
                          <a:cs typeface="Times New Roman" panose="02020603050405020304" pitchFamily="18" charset="0"/>
                        </a:rPr>
                        <a:t>％</a:t>
                      </a:r>
                      <a:r>
                        <a:rPr lang="en-US" altLang="ja-JP" sz="1200" kern="100" dirty="0">
                          <a:effectLst/>
                          <a:latin typeface="ＭＳ Ｐゴシック 本文"/>
                          <a:ea typeface="+mn-ea"/>
                          <a:cs typeface="Times New Roman" panose="02020603050405020304" pitchFamily="18" charset="0"/>
                        </a:rPr>
                        <a:t>【R25】</a:t>
                      </a:r>
                      <a:endParaRPr kumimoji="1" lang="ja-JP" altLang="en-US" sz="1200" dirty="0">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0207332"/>
                  </a:ext>
                </a:extLst>
              </a:tr>
            </a:tbl>
          </a:graphicData>
        </a:graphic>
      </p:graphicFrame>
      <p:graphicFrame>
        <p:nvGraphicFramePr>
          <p:cNvPr id="5" name="表 4">
            <a:extLst>
              <a:ext uri="{FF2B5EF4-FFF2-40B4-BE49-F238E27FC236}">
                <a16:creationId xmlns:a16="http://schemas.microsoft.com/office/drawing/2014/main" id="{03049397-20B7-66AD-1B48-0FBAD420A2A4}"/>
              </a:ext>
            </a:extLst>
          </p:cNvPr>
          <p:cNvGraphicFramePr>
            <a:graphicFrameLocks noGrp="1"/>
          </p:cNvGraphicFramePr>
          <p:nvPr>
            <p:extLst>
              <p:ext uri="{D42A27DB-BD31-4B8C-83A1-F6EECF244321}">
                <p14:modId xmlns:p14="http://schemas.microsoft.com/office/powerpoint/2010/main" val="539920441"/>
              </p:ext>
            </p:extLst>
          </p:nvPr>
        </p:nvGraphicFramePr>
        <p:xfrm>
          <a:off x="396341" y="3019168"/>
          <a:ext cx="2860803" cy="311410"/>
        </p:xfrm>
        <a:graphic>
          <a:graphicData uri="http://schemas.openxmlformats.org/drawingml/2006/table">
            <a:tbl>
              <a:tblPr firstRow="1" bandRow="1">
                <a:tableStyleId>{0505E3EF-67EA-436B-97B2-0124C06EBD24}</a:tableStyleId>
              </a:tblPr>
              <a:tblGrid>
                <a:gridCol w="2860803">
                  <a:extLst>
                    <a:ext uri="{9D8B030D-6E8A-4147-A177-3AD203B41FA5}">
                      <a16:colId xmlns:a16="http://schemas.microsoft.com/office/drawing/2014/main" val="3358900029"/>
                    </a:ext>
                  </a:extLst>
                </a:gridCol>
              </a:tblGrid>
              <a:tr h="3114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kern="100" dirty="0">
                          <a:effectLst/>
                          <a:latin typeface="ＭＳ Ｐゴシック 本文"/>
                          <a:ea typeface="+mn-ea"/>
                          <a:cs typeface="Times New Roman" panose="02020603050405020304" pitchFamily="18" charset="0"/>
                        </a:rPr>
                        <a:t>【KPI : </a:t>
                      </a:r>
                      <a:r>
                        <a:rPr lang="ja-JP" altLang="en-US" sz="1400" kern="100" dirty="0">
                          <a:effectLst/>
                          <a:latin typeface="ＭＳ Ｐゴシック 本文"/>
                          <a:ea typeface="+mn-ea"/>
                          <a:cs typeface="Times New Roman" panose="02020603050405020304" pitchFamily="18" charset="0"/>
                        </a:rPr>
                        <a:t>上下水道施設の耐災害性強化</a:t>
                      </a:r>
                      <a:r>
                        <a:rPr lang="en-US" altLang="ja-JP" sz="1400" kern="100" dirty="0">
                          <a:effectLst/>
                          <a:latin typeface="ＭＳ Ｐゴシック 本文"/>
                          <a:ea typeface="+mn-ea"/>
                          <a:cs typeface="Times New Roman" panose="02020603050405020304" pitchFamily="18" charset="0"/>
                        </a:rPr>
                        <a:t>】</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7571617"/>
                  </a:ext>
                </a:extLst>
              </a:tr>
            </a:tbl>
          </a:graphicData>
        </a:graphic>
      </p:graphicFrame>
      <p:sp>
        <p:nvSpPr>
          <p:cNvPr id="6" name="テキスト ボックス 5">
            <a:extLst>
              <a:ext uri="{FF2B5EF4-FFF2-40B4-BE49-F238E27FC236}">
                <a16:creationId xmlns:a16="http://schemas.microsoft.com/office/drawing/2014/main" id="{30A0BA42-4002-1278-8B79-D1BE837C49D9}"/>
              </a:ext>
            </a:extLst>
          </p:cNvPr>
          <p:cNvSpPr txBox="1"/>
          <p:nvPr/>
        </p:nvSpPr>
        <p:spPr>
          <a:xfrm>
            <a:off x="366781" y="1673342"/>
            <a:ext cx="9050715" cy="1357529"/>
          </a:xfrm>
          <a:prstGeom prst="rect">
            <a:avLst/>
          </a:prstGeom>
          <a:noFill/>
          <a:ln>
            <a:solidFill>
              <a:srgbClr val="000000"/>
            </a:solidFill>
          </a:ln>
        </p:spPr>
        <p:txBody>
          <a:bodyPr wrap="square" lIns="66462" tIns="33231" rIns="33231" bIns="33231">
            <a:spAutoFit/>
          </a:bodyPr>
          <a:lstStyle/>
          <a:p>
            <a:pPr marL="0" marR="0" lvl="0" indent="0" algn="l" defTabSz="844083" rtl="0" eaLnBrk="1" fontAlgn="auto" latinLnBrk="0" hangingPunct="1">
              <a:lnSpc>
                <a:spcPct val="100000"/>
              </a:lnSpc>
              <a:spcBef>
                <a:spcPts val="0"/>
              </a:spcBef>
              <a:spcAft>
                <a:spcPts val="600"/>
              </a:spcAft>
              <a:buClrTx/>
              <a:buSzTx/>
              <a:buFontTx/>
              <a:buNone/>
              <a:tabLst/>
              <a:defRPr/>
            </a:pP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第３章 計画期間内に実施すべき施策</a:t>
            </a:r>
            <a:endParaRPr kumimoji="0" lang="en-US" altLang="ja-JP"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endParaRPr>
          </a:p>
          <a:p>
            <a:pPr marL="0" marR="0" lvl="0" indent="0" algn="l" defTabSz="844083" rtl="0" eaLnBrk="1" fontAlgn="auto" latinLnBrk="0" hangingPunct="1">
              <a:lnSpc>
                <a:spcPct val="100000"/>
              </a:lnSpc>
              <a:spcBef>
                <a:spcPts val="0"/>
              </a:spcBef>
              <a:spcAft>
                <a:spcPts val="600"/>
              </a:spcAft>
              <a:buClrTx/>
              <a:buSzTx/>
              <a:buFontTx/>
              <a:buNone/>
              <a:tabLst/>
              <a:defRPr/>
            </a:pP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（２）経済発展の基盤となる交通・通信・エネルギーなどライフラインの強靱化</a:t>
            </a:r>
            <a:endParaRPr kumimoji="0" lang="en-US" altLang="ja-JP"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　・・・（抜粋）・・・ </a:t>
            </a:r>
            <a:r>
              <a:rPr kumimoji="0" lang="ja-JP" altLang="en-US" sz="1477" b="1" i="0" u="sng"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上下水道</a:t>
            </a: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、電力、通信等について、地域の実情を踏まえ、</a:t>
            </a:r>
            <a:r>
              <a:rPr kumimoji="0" lang="ja-JP" altLang="en-US" sz="1477" b="1" i="0" u="sng"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維持すべき施設の耐災害性強化・老朽化対策を推進</a:t>
            </a: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するとともに、</a:t>
            </a:r>
            <a:r>
              <a:rPr kumimoji="0" lang="ja-JP" altLang="en-US" sz="1477" b="1" i="0" u="sng"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自立分散型施設を適切に組み合わせ、持続可能なインフラへと再構築</a:t>
            </a: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を図る。これにより、ライフラインの機能維持・早期復旧を可能とし、被災地の生活・生業を守る。</a:t>
            </a:r>
            <a:endParaRPr kumimoji="0" lang="en-US" altLang="ja-JP"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C9707BD-49AB-96A0-6F45-27E0403C9836}"/>
              </a:ext>
            </a:extLst>
          </p:cNvPr>
          <p:cNvSpPr txBox="1"/>
          <p:nvPr/>
        </p:nvSpPr>
        <p:spPr>
          <a:xfrm>
            <a:off x="396341" y="620688"/>
            <a:ext cx="8880192" cy="521723"/>
          </a:xfrm>
          <a:prstGeom prst="rect">
            <a:avLst/>
          </a:prstGeom>
          <a:noFill/>
          <a:ln>
            <a:solidFill>
              <a:srgbClr val="000000"/>
            </a:solidFill>
          </a:ln>
        </p:spPr>
        <p:txBody>
          <a:bodyPr wrap="square" lIns="66462" tIns="33231" rIns="33231" bIns="33231">
            <a:spAutoFit/>
          </a:bodyPr>
          <a:lstStyle/>
          <a:p>
            <a:pPr marL="263776" marR="0" lvl="0" indent="-263776" algn="l" defTabSz="844083" rtl="0" eaLnBrk="1" fontAlgn="auto" latinLnBrk="0" hangingPunct="1">
              <a:lnSpc>
                <a:spcPct val="100000"/>
              </a:lnSpc>
              <a:spcBef>
                <a:spcPts val="0"/>
              </a:spcBef>
              <a:spcAft>
                <a:spcPts val="0"/>
              </a:spcAft>
              <a:buClrTx/>
              <a:buSzTx/>
              <a:buFont typeface="ＭＳ Ｐゴシック" panose="020B0600070205080204" pitchFamily="50" charset="-128"/>
              <a:buChar char="○"/>
              <a:tabLst/>
              <a:defRPr/>
            </a:pPr>
            <a:r>
              <a:rPr kumimoji="0" lang="ja-JP" altLang="en-US"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rPr>
              <a:t>能登半島地震における上下水道施設の甚大な被害や、埼玉県八潮市における大規模な道路陥没事故等を踏まえ、国土強靭化実施中期計画（素案）に、上下水道の耐震化や老朽化対策の推進が位置付けられた。</a:t>
            </a:r>
            <a:endParaRPr kumimoji="0" lang="en-US" altLang="ja-JP" sz="1477" b="0" i="0" u="none" strike="noStrike" kern="100" cap="none" spc="0" normalizeH="0" baseline="0" noProof="0">
              <a:ln>
                <a:noFill/>
              </a:ln>
              <a:solidFill>
                <a:prstClr val="black"/>
              </a:solidFill>
              <a:effectLst/>
              <a:uLnTx/>
              <a:uFillTx/>
              <a:latin typeface="ＭＳ Ｐゴシック"/>
              <a:ea typeface="ＭＳ Ｐゴシック"/>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6FD4DA0-2C64-30AD-9807-6962B62B983D}"/>
              </a:ext>
            </a:extLst>
          </p:cNvPr>
          <p:cNvSpPr txBox="1"/>
          <p:nvPr/>
        </p:nvSpPr>
        <p:spPr>
          <a:xfrm>
            <a:off x="83922" y="1251252"/>
            <a:ext cx="4617720" cy="451406"/>
          </a:xfrm>
          <a:prstGeom prst="rect">
            <a:avLst/>
          </a:prstGeom>
          <a:noFill/>
        </p:spPr>
        <p:txBody>
          <a:bodyPr wrap="square">
            <a:spAutoFit/>
          </a:bodyPr>
          <a:lstStyle/>
          <a:p>
            <a:pPr marL="0" marR="0" lvl="0" indent="0" algn="l" defTabSz="914400" rtl="0" eaLnBrk="1" fontAlgn="base" latinLnBrk="0" hangingPunct="1">
              <a:lnSpc>
                <a:spcPts val="2800"/>
              </a:lnSpc>
              <a:spcBef>
                <a:spcPct val="0"/>
              </a:spcBef>
              <a:spcAft>
                <a:spcPct val="0"/>
              </a:spcAft>
              <a:buClrTx/>
              <a:buSzTx/>
              <a:buFontTx/>
              <a:buNone/>
              <a:tabLst/>
              <a:defRPr/>
            </a:pPr>
            <a:r>
              <a:rPr kumimoji="1" lang="ja-JP" altLang="en-US" sz="2400" b="0" i="0" u="none" strike="noStrike" kern="0" cap="all" spc="0" normalizeH="0" baseline="0" noProof="0">
                <a:ln>
                  <a:noFill/>
                </a:ln>
                <a:solidFill>
                  <a:srgbClr val="000000"/>
                </a:solidFill>
                <a:effectLst/>
                <a:uLnTx/>
                <a:uFillTx/>
                <a:latin typeface="HGP創英角ｺﾞｼｯｸUB"/>
                <a:ea typeface="HGP創英角ｺﾞｼｯｸUB"/>
                <a:cs typeface="+mn-cs"/>
              </a:rPr>
              <a:t>　</a:t>
            </a:r>
            <a:r>
              <a:rPr kumimoji="1" lang="en-US" altLang="ja-JP" sz="1800" b="0" i="0" u="none" strike="noStrike" kern="0" cap="all" spc="0" normalizeH="0" baseline="0" noProof="0">
                <a:ln>
                  <a:noFill/>
                </a:ln>
                <a:solidFill>
                  <a:srgbClr val="000000"/>
                </a:solidFill>
                <a:effectLst/>
                <a:uLnTx/>
                <a:uFillTx/>
                <a:latin typeface="HGP創英角ｺﾞｼｯｸUB"/>
                <a:ea typeface="HGP創英角ｺﾞｼｯｸUB"/>
                <a:cs typeface="+mn-cs"/>
              </a:rPr>
              <a:t>【</a:t>
            </a:r>
            <a:r>
              <a:rPr kumimoji="1" lang="ja-JP" altLang="en-US" sz="1800" b="0" i="0" u="none" strike="noStrike" kern="0" cap="all" spc="0" normalizeH="0" baseline="0" noProof="0">
                <a:ln>
                  <a:noFill/>
                </a:ln>
                <a:solidFill>
                  <a:srgbClr val="000000"/>
                </a:solidFill>
                <a:effectLst/>
                <a:uLnTx/>
                <a:uFillTx/>
                <a:latin typeface="HGP創英角ｺﾞｼｯｸUB"/>
                <a:ea typeface="HGP創英角ｺﾞｼｯｸUB"/>
                <a:cs typeface="+mn-cs"/>
              </a:rPr>
              <a:t>上下水道の耐震化・老朽化関係 抜粋</a:t>
            </a:r>
            <a:r>
              <a:rPr kumimoji="1" lang="en-US" altLang="ja-JP" sz="1800" b="0" i="0" u="none" strike="noStrike" kern="0" cap="all" spc="0" normalizeH="0" baseline="0" noProof="0">
                <a:ln>
                  <a:noFill/>
                </a:ln>
                <a:solidFill>
                  <a:srgbClr val="000000"/>
                </a:solidFill>
                <a:effectLst/>
                <a:uLnTx/>
                <a:uFillTx/>
                <a:latin typeface="HGP創英角ｺﾞｼｯｸUB"/>
                <a:ea typeface="HGP創英角ｺﾞｼｯｸUB"/>
                <a:cs typeface="+mn-cs"/>
              </a:rPr>
              <a:t>】</a:t>
            </a:r>
          </a:p>
        </p:txBody>
      </p:sp>
      <p:sp>
        <p:nvSpPr>
          <p:cNvPr id="9" name="タイトル 1">
            <a:extLst>
              <a:ext uri="{FF2B5EF4-FFF2-40B4-BE49-F238E27FC236}">
                <a16:creationId xmlns:a16="http://schemas.microsoft.com/office/drawing/2014/main" id="{E309C6C5-A15E-8B92-BD3F-D6BAE622BFE6}"/>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国土強靱化実施中期計画（素案）について</a:t>
            </a:r>
          </a:p>
        </p:txBody>
      </p:sp>
    </p:spTree>
    <p:extLst>
      <p:ext uri="{BB962C8B-B14F-4D97-AF65-F5344CB8AC3E}">
        <p14:creationId xmlns:p14="http://schemas.microsoft.com/office/powerpoint/2010/main" val="32070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BDA98DC-EAE8-8A95-CC86-026B09106644}"/>
              </a:ext>
            </a:extLst>
          </p:cNvPr>
          <p:cNvSpPr>
            <a:spLocks noGrp="1"/>
          </p:cNvSpPr>
          <p:nvPr>
            <p:ph type="sldNum" sz="quarter" idx="12"/>
          </p:nvPr>
        </p:nvSpPr>
        <p:spPr/>
        <p:txBody>
          <a:bodyPr/>
          <a:lstStyle/>
          <a:p>
            <a:pPr>
              <a:defRPr/>
            </a:pPr>
            <a:fld id="{D8C59FD7-2EC2-4685-9C85-6CC810D64050}" type="slidenum">
              <a:rPr lang="en-US" altLang="ja-JP" smtClean="0"/>
              <a:pPr>
                <a:defRPr/>
              </a:pPr>
              <a:t>20</a:t>
            </a:fld>
            <a:endParaRPr lang="en-US" altLang="ja-JP"/>
          </a:p>
        </p:txBody>
      </p:sp>
      <p:pic>
        <p:nvPicPr>
          <p:cNvPr id="4" name="図 3">
            <a:extLst>
              <a:ext uri="{FF2B5EF4-FFF2-40B4-BE49-F238E27FC236}">
                <a16:creationId xmlns:a16="http://schemas.microsoft.com/office/drawing/2014/main" id="{0E763436-D881-2BCD-6532-A73F8329EB25}"/>
              </a:ext>
            </a:extLst>
          </p:cNvPr>
          <p:cNvPicPr>
            <a:picLocks noChangeAspect="1"/>
          </p:cNvPicPr>
          <p:nvPr/>
        </p:nvPicPr>
        <p:blipFill>
          <a:blip r:embed="rId3"/>
          <a:stretch>
            <a:fillRect/>
          </a:stretch>
        </p:blipFill>
        <p:spPr>
          <a:xfrm>
            <a:off x="200472" y="566645"/>
            <a:ext cx="9345488" cy="6066072"/>
          </a:xfrm>
          <a:prstGeom prst="rect">
            <a:avLst/>
          </a:prstGeom>
        </p:spPr>
      </p:pic>
      <p:sp>
        <p:nvSpPr>
          <p:cNvPr id="5" name="タイトル 1">
            <a:extLst>
              <a:ext uri="{FF2B5EF4-FFF2-40B4-BE49-F238E27FC236}">
                <a16:creationId xmlns:a16="http://schemas.microsoft.com/office/drawing/2014/main" id="{D6EA3ED1-AFA2-3726-79FC-9EC11A2A8476}"/>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環境省における水道水の</a:t>
            </a:r>
            <a:r>
              <a:rPr kumimoji="1" lang="en-US" altLang="ja-JP" sz="2400" dirty="0"/>
              <a:t>PFOS</a:t>
            </a:r>
            <a:r>
              <a:rPr kumimoji="1" lang="ja-JP" altLang="en-US" sz="2400" dirty="0"/>
              <a:t>及び</a:t>
            </a:r>
            <a:r>
              <a:rPr kumimoji="1" lang="en-US" altLang="ja-JP" sz="2400" dirty="0"/>
              <a:t>PFOA</a:t>
            </a:r>
            <a:r>
              <a:rPr kumimoji="1" lang="ja-JP" altLang="en-US" sz="2400" dirty="0"/>
              <a:t>に関する検討</a:t>
            </a:r>
          </a:p>
        </p:txBody>
      </p:sp>
    </p:spTree>
    <p:extLst>
      <p:ext uri="{BB962C8B-B14F-4D97-AF65-F5344CB8AC3E}">
        <p14:creationId xmlns:p14="http://schemas.microsoft.com/office/powerpoint/2010/main" val="126820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AD3393-ED4D-B3B7-00B1-27EFD72997AF}"/>
              </a:ext>
            </a:extLst>
          </p:cNvPr>
          <p:cNvSpPr>
            <a:spLocks noGrp="1"/>
          </p:cNvSpPr>
          <p:nvPr>
            <p:ph type="sldNum" sz="quarter" idx="12"/>
          </p:nvPr>
        </p:nvSpPr>
        <p:spPr/>
        <p:txBody>
          <a:bodyPr/>
          <a:lstStyle/>
          <a:p>
            <a:pPr>
              <a:defRPr/>
            </a:pPr>
            <a:fld id="{D8C59FD7-2EC2-4685-9C85-6CC810D64050}" type="slidenum">
              <a:rPr lang="en-US" altLang="ja-JP" smtClean="0"/>
              <a:pPr>
                <a:defRPr/>
              </a:pPr>
              <a:t>21</a:t>
            </a:fld>
            <a:endParaRPr lang="en-US" altLang="ja-JP"/>
          </a:p>
        </p:txBody>
      </p:sp>
      <p:pic>
        <p:nvPicPr>
          <p:cNvPr id="4" name="図 3">
            <a:extLst>
              <a:ext uri="{FF2B5EF4-FFF2-40B4-BE49-F238E27FC236}">
                <a16:creationId xmlns:a16="http://schemas.microsoft.com/office/drawing/2014/main" id="{70E01B9D-8E0E-0EC4-9494-7E7CCF2CA6B9}"/>
              </a:ext>
            </a:extLst>
          </p:cNvPr>
          <p:cNvPicPr>
            <a:picLocks noChangeAspect="1"/>
          </p:cNvPicPr>
          <p:nvPr/>
        </p:nvPicPr>
        <p:blipFill>
          <a:blip r:embed="rId3"/>
          <a:stretch>
            <a:fillRect/>
          </a:stretch>
        </p:blipFill>
        <p:spPr>
          <a:xfrm>
            <a:off x="344488" y="609515"/>
            <a:ext cx="9057456" cy="6230555"/>
          </a:xfrm>
          <a:prstGeom prst="rect">
            <a:avLst/>
          </a:prstGeom>
        </p:spPr>
      </p:pic>
      <p:sp>
        <p:nvSpPr>
          <p:cNvPr id="5" name="タイトル 1">
            <a:extLst>
              <a:ext uri="{FF2B5EF4-FFF2-40B4-BE49-F238E27FC236}">
                <a16:creationId xmlns:a16="http://schemas.microsoft.com/office/drawing/2014/main" id="{1EC82C8E-DFF8-6AB6-A0FA-F1D339E132EC}"/>
              </a:ext>
            </a:extLst>
          </p:cNvPr>
          <p:cNvSpPr txBox="1">
            <a:spLocks noChangeArrowheads="1"/>
          </p:cNvSpPr>
          <p:nvPr/>
        </p:nvSpPr>
        <p:spPr bwMode="auto">
          <a:xfrm>
            <a:off x="0" y="0"/>
            <a:ext cx="9401944"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水道における</a:t>
            </a:r>
            <a:r>
              <a:rPr kumimoji="1" lang="en-US" altLang="ja-JP" sz="2400" dirty="0"/>
              <a:t>PFAS</a:t>
            </a:r>
            <a:r>
              <a:rPr kumimoji="1" lang="ja-JP" altLang="en-US" sz="2400" dirty="0"/>
              <a:t>に関する調査のフォローアップ等について</a:t>
            </a:r>
          </a:p>
        </p:txBody>
      </p:sp>
    </p:spTree>
    <p:extLst>
      <p:ext uri="{BB962C8B-B14F-4D97-AF65-F5344CB8AC3E}">
        <p14:creationId xmlns:p14="http://schemas.microsoft.com/office/powerpoint/2010/main" val="116889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B1B4E4-79EA-C479-24DD-2BBA9F47A715}"/>
              </a:ext>
            </a:extLst>
          </p:cNvPr>
          <p:cNvSpPr>
            <a:spLocks noGrp="1"/>
          </p:cNvSpPr>
          <p:nvPr>
            <p:ph type="sldNum" sz="quarter" idx="12"/>
          </p:nvPr>
        </p:nvSpPr>
        <p:spPr/>
        <p:txBody>
          <a:bodyPr/>
          <a:lstStyle/>
          <a:p>
            <a:pPr>
              <a:defRPr/>
            </a:pPr>
            <a:fld id="{D8C59FD7-2EC2-4685-9C85-6CC810D64050}" type="slidenum">
              <a:rPr lang="en-US" altLang="ja-JP" smtClean="0"/>
              <a:pPr>
                <a:defRPr/>
              </a:pPr>
              <a:t>22</a:t>
            </a:fld>
            <a:endParaRPr lang="en-US" altLang="ja-JP"/>
          </a:p>
        </p:txBody>
      </p:sp>
      <p:sp>
        <p:nvSpPr>
          <p:cNvPr id="3" name="タイトル 1">
            <a:extLst>
              <a:ext uri="{FF2B5EF4-FFF2-40B4-BE49-F238E27FC236}">
                <a16:creationId xmlns:a16="http://schemas.microsoft.com/office/drawing/2014/main" id="{60DD2619-81F5-F7EE-01F9-89402CEE6155}"/>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水道における</a:t>
            </a:r>
            <a:r>
              <a:rPr kumimoji="1" lang="en-US" altLang="ja-JP" sz="2400" dirty="0"/>
              <a:t>PFOS</a:t>
            </a:r>
            <a:r>
              <a:rPr kumimoji="1" lang="ja-JP" altLang="en-US" sz="2400" dirty="0"/>
              <a:t>及び</a:t>
            </a:r>
            <a:r>
              <a:rPr kumimoji="1" lang="en-US" altLang="ja-JP" sz="2400" dirty="0"/>
              <a:t>PFOA</a:t>
            </a:r>
            <a:r>
              <a:rPr kumimoji="1" lang="ja-JP" altLang="en-US" sz="2400" dirty="0"/>
              <a:t>に関するお願い事項</a:t>
            </a:r>
          </a:p>
        </p:txBody>
      </p:sp>
      <p:sp>
        <p:nvSpPr>
          <p:cNvPr id="4" name="Rectangle 9">
            <a:extLst>
              <a:ext uri="{FF2B5EF4-FFF2-40B4-BE49-F238E27FC236}">
                <a16:creationId xmlns:a16="http://schemas.microsoft.com/office/drawing/2014/main" id="{4BB9F699-2D38-878E-8FE2-E744B8EEC1D3}"/>
              </a:ext>
            </a:extLst>
          </p:cNvPr>
          <p:cNvSpPr>
            <a:spLocks noChangeArrowheads="1"/>
          </p:cNvSpPr>
          <p:nvPr/>
        </p:nvSpPr>
        <p:spPr bwMode="auto">
          <a:xfrm>
            <a:off x="554408" y="1226369"/>
            <a:ext cx="8791080" cy="52160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43492" indent="-243492" defTabSz="719255">
              <a:lnSpc>
                <a:spcPts val="2400"/>
              </a:lnSpc>
              <a:spcBef>
                <a:spcPts val="554"/>
              </a:spcBef>
              <a:buFont typeface="$ＪＳゴシック" panose="04030B090D0B02020403" pitchFamily="17" charset="-128"/>
              <a:buChar char="浮"/>
              <a:defRPr/>
            </a:pPr>
            <a:r>
              <a:rPr lang="ja-JP" altLang="en-US" dirty="0">
                <a:solidFill>
                  <a:srgbClr val="000000"/>
                </a:solidFill>
                <a:latin typeface="游ゴシック" panose="020B0400000000000000" pitchFamily="50" charset="-128"/>
                <a:ea typeface="游ゴシック" panose="020B0400000000000000" pitchFamily="50" charset="-128"/>
              </a:rPr>
              <a:t>昨年度、国土交通省及び環境省が実施した「水道における</a:t>
            </a:r>
            <a:r>
              <a:rPr lang="en-US" altLang="ja-JP" dirty="0">
                <a:solidFill>
                  <a:srgbClr val="000000"/>
                </a:solidFill>
                <a:latin typeface="游ゴシック" panose="020B0400000000000000" pitchFamily="50" charset="-128"/>
                <a:ea typeface="游ゴシック" panose="020B0400000000000000" pitchFamily="50" charset="-128"/>
              </a:rPr>
              <a:t>PFOS</a:t>
            </a:r>
            <a:r>
              <a:rPr lang="ja-JP" altLang="en-US" dirty="0">
                <a:solidFill>
                  <a:srgbClr val="000000"/>
                </a:solidFill>
                <a:latin typeface="游ゴシック" panose="020B0400000000000000" pitchFamily="50" charset="-128"/>
                <a:ea typeface="游ゴシック" panose="020B0400000000000000" pitchFamily="50" charset="-128"/>
              </a:rPr>
              <a:t>及び</a:t>
            </a:r>
            <a:r>
              <a:rPr lang="en-US" altLang="ja-JP" dirty="0">
                <a:solidFill>
                  <a:srgbClr val="000000"/>
                </a:solidFill>
                <a:latin typeface="游ゴシック" panose="020B0400000000000000" pitchFamily="50" charset="-128"/>
                <a:ea typeface="游ゴシック" panose="020B0400000000000000" pitchFamily="50" charset="-128"/>
              </a:rPr>
              <a:t>PFOA</a:t>
            </a:r>
            <a:r>
              <a:rPr lang="ja-JP" altLang="en-US" dirty="0">
                <a:solidFill>
                  <a:srgbClr val="000000"/>
                </a:solidFill>
                <a:latin typeface="游ゴシック" panose="020B0400000000000000" pitchFamily="50" charset="-128"/>
                <a:ea typeface="游ゴシック" panose="020B0400000000000000" pitchFamily="50" charset="-128"/>
              </a:rPr>
              <a:t>に関する調査」では、</a:t>
            </a:r>
            <a:r>
              <a:rPr lang="ja-JP" altLang="en-US" u="sng" dirty="0">
                <a:solidFill>
                  <a:srgbClr val="FF0000"/>
                </a:solidFill>
                <a:latin typeface="游ゴシック" panose="020B0400000000000000" pitchFamily="50" charset="-128"/>
                <a:ea typeface="游ゴシック" panose="020B0400000000000000" pitchFamily="50" charset="-128"/>
              </a:rPr>
              <a:t>令和６年９月末時点で</a:t>
            </a:r>
            <a:r>
              <a:rPr lang="en-US" altLang="ja-JP" u="sng" dirty="0">
                <a:solidFill>
                  <a:srgbClr val="FF0000"/>
                </a:solidFill>
                <a:latin typeface="游ゴシック" panose="020B0400000000000000" pitchFamily="50" charset="-128"/>
                <a:ea typeface="游ゴシック" panose="020B0400000000000000" pitchFamily="50" charset="-128"/>
              </a:rPr>
              <a:t>PFOS</a:t>
            </a:r>
            <a:r>
              <a:rPr lang="ja-JP" altLang="en-US" u="sng" dirty="0">
                <a:solidFill>
                  <a:srgbClr val="FF0000"/>
                </a:solidFill>
                <a:latin typeface="游ゴシック" panose="020B0400000000000000" pitchFamily="50" charset="-128"/>
                <a:ea typeface="游ゴシック" panose="020B0400000000000000" pitchFamily="50" charset="-128"/>
              </a:rPr>
              <a:t>及び</a:t>
            </a:r>
            <a:r>
              <a:rPr lang="en-US" altLang="ja-JP" u="sng" dirty="0">
                <a:solidFill>
                  <a:srgbClr val="FF0000"/>
                </a:solidFill>
                <a:latin typeface="游ゴシック" panose="020B0400000000000000" pitchFamily="50" charset="-128"/>
                <a:ea typeface="游ゴシック" panose="020B0400000000000000" pitchFamily="50" charset="-128"/>
              </a:rPr>
              <a:t>PFOA</a:t>
            </a:r>
            <a:r>
              <a:rPr lang="ja-JP" altLang="en-US" u="sng" dirty="0">
                <a:solidFill>
                  <a:srgbClr val="FF0000"/>
                </a:solidFill>
                <a:latin typeface="游ゴシック" panose="020B0400000000000000" pitchFamily="50" charset="-128"/>
                <a:ea typeface="游ゴシック" panose="020B0400000000000000" pitchFamily="50" charset="-128"/>
              </a:rPr>
              <a:t>に係る水質検査を実施していない水道事業者、水道用水供給事業者及び専用水道の設置者が一定数存在</a:t>
            </a:r>
            <a:r>
              <a:rPr lang="ja-JP" altLang="en-US" dirty="0">
                <a:solidFill>
                  <a:srgbClr val="000000"/>
                </a:solidFill>
                <a:latin typeface="游ゴシック" panose="020B0400000000000000" pitchFamily="50" charset="-128"/>
                <a:ea typeface="游ゴシック" panose="020B0400000000000000" pitchFamily="50" charset="-128"/>
              </a:rPr>
              <a:t>していました。　</a:t>
            </a:r>
          </a:p>
          <a:p>
            <a:pPr marL="243492" indent="-243492" defTabSz="719255">
              <a:lnSpc>
                <a:spcPts val="2400"/>
              </a:lnSpc>
              <a:spcBef>
                <a:spcPts val="554"/>
              </a:spcBef>
              <a:buFont typeface="$ＪＳゴシック" panose="04030B090D0B02020403" pitchFamily="17" charset="-128"/>
              <a:buChar char="浮"/>
              <a:defRPr/>
            </a:pPr>
            <a:r>
              <a:rPr lang="ja-JP" altLang="en-US" dirty="0">
                <a:solidFill>
                  <a:srgbClr val="000000"/>
                </a:solidFill>
                <a:latin typeface="游ゴシック" panose="020B0400000000000000" pitchFamily="50" charset="-128"/>
                <a:ea typeface="游ゴシック" panose="020B0400000000000000" pitchFamily="50" charset="-128"/>
              </a:rPr>
              <a:t>そのため、</a:t>
            </a:r>
            <a:r>
              <a:rPr lang="ja-JP" altLang="en-US" u="sng" dirty="0">
                <a:solidFill>
                  <a:srgbClr val="FF0000"/>
                </a:solidFill>
                <a:latin typeface="游ゴシック" panose="020B0400000000000000" pitchFamily="50" charset="-128"/>
                <a:ea typeface="游ゴシック" panose="020B0400000000000000" pitchFamily="50" charset="-128"/>
              </a:rPr>
              <a:t>令和７年１月６日</a:t>
            </a:r>
            <a:r>
              <a:rPr lang="ja-JP" altLang="en-US" dirty="0">
                <a:solidFill>
                  <a:srgbClr val="000000"/>
                </a:solidFill>
                <a:latin typeface="游ゴシック" panose="020B0400000000000000" pitchFamily="50" charset="-128"/>
                <a:ea typeface="游ゴシック" panose="020B0400000000000000" pitchFamily="50" charset="-128"/>
              </a:rPr>
              <a:t>に、国土交通省及び環境省が連名で発出した事務連絡「</a:t>
            </a:r>
            <a:r>
              <a:rPr lang="en-US" altLang="ja-JP" dirty="0">
                <a:solidFill>
                  <a:srgbClr val="000000"/>
                </a:solidFill>
                <a:latin typeface="游ゴシック" panose="020B0400000000000000" pitchFamily="50" charset="-128"/>
                <a:ea typeface="游ゴシック" panose="020B0400000000000000" pitchFamily="50" charset="-128"/>
              </a:rPr>
              <a:t>PFOS</a:t>
            </a:r>
            <a:r>
              <a:rPr lang="ja-JP" altLang="en-US" dirty="0">
                <a:solidFill>
                  <a:srgbClr val="000000"/>
                </a:solidFill>
                <a:latin typeface="游ゴシック" panose="020B0400000000000000" pitchFamily="50" charset="-128"/>
                <a:ea typeface="游ゴシック" panose="020B0400000000000000" pitchFamily="50" charset="-128"/>
              </a:rPr>
              <a:t>及び</a:t>
            </a:r>
            <a:r>
              <a:rPr lang="en-US" altLang="ja-JP" dirty="0">
                <a:solidFill>
                  <a:srgbClr val="000000"/>
                </a:solidFill>
                <a:latin typeface="游ゴシック" panose="020B0400000000000000" pitchFamily="50" charset="-128"/>
                <a:ea typeface="游ゴシック" panose="020B0400000000000000" pitchFamily="50" charset="-128"/>
              </a:rPr>
              <a:t>PFOA</a:t>
            </a:r>
            <a:r>
              <a:rPr lang="ja-JP" altLang="en-US" dirty="0">
                <a:solidFill>
                  <a:srgbClr val="000000"/>
                </a:solidFill>
                <a:latin typeface="游ゴシック" panose="020B0400000000000000" pitchFamily="50" charset="-128"/>
                <a:ea typeface="游ゴシック" panose="020B0400000000000000" pitchFamily="50" charset="-128"/>
              </a:rPr>
              <a:t>の水質検査の実施について」において、これまで</a:t>
            </a:r>
            <a:r>
              <a:rPr lang="en-US" altLang="ja-JP" dirty="0">
                <a:solidFill>
                  <a:srgbClr val="000000"/>
                </a:solidFill>
                <a:latin typeface="游ゴシック" panose="020B0400000000000000" pitchFamily="50" charset="-128"/>
                <a:ea typeface="游ゴシック" panose="020B0400000000000000" pitchFamily="50" charset="-128"/>
              </a:rPr>
              <a:t>PFOS</a:t>
            </a:r>
            <a:r>
              <a:rPr lang="ja-JP" altLang="en-US" dirty="0">
                <a:solidFill>
                  <a:srgbClr val="000000"/>
                </a:solidFill>
                <a:latin typeface="游ゴシック" panose="020B0400000000000000" pitchFamily="50" charset="-128"/>
                <a:ea typeface="游ゴシック" panose="020B0400000000000000" pitchFamily="50" charset="-128"/>
              </a:rPr>
              <a:t>及び</a:t>
            </a:r>
            <a:r>
              <a:rPr lang="en-US" altLang="ja-JP" dirty="0">
                <a:solidFill>
                  <a:srgbClr val="000000"/>
                </a:solidFill>
                <a:latin typeface="游ゴシック" panose="020B0400000000000000" pitchFamily="50" charset="-128"/>
                <a:ea typeface="游ゴシック" panose="020B0400000000000000" pitchFamily="50" charset="-128"/>
              </a:rPr>
              <a:t>PFOA</a:t>
            </a:r>
            <a:r>
              <a:rPr lang="ja-JP" altLang="en-US" dirty="0">
                <a:solidFill>
                  <a:srgbClr val="000000"/>
                </a:solidFill>
                <a:latin typeface="游ゴシック" panose="020B0400000000000000" pitchFamily="50" charset="-128"/>
                <a:ea typeface="游ゴシック" panose="020B0400000000000000" pitchFamily="50" charset="-128"/>
              </a:rPr>
              <a:t>の水質検査を行っていない水道事業者、水道用水供給事業者及び専用水道の設置者におかれましては、可能な限り給水される水に係る</a:t>
            </a:r>
            <a:r>
              <a:rPr lang="ja-JP" altLang="en-US" u="sng" dirty="0">
                <a:solidFill>
                  <a:srgbClr val="FF0000"/>
                </a:solidFill>
                <a:latin typeface="游ゴシック" panose="020B0400000000000000" pitchFamily="50" charset="-128"/>
                <a:ea typeface="游ゴシック" panose="020B0400000000000000" pitchFamily="50" charset="-128"/>
              </a:rPr>
              <a:t>水質検査を実施し、濃度の把握</a:t>
            </a:r>
            <a:r>
              <a:rPr lang="ja-JP" altLang="en-US" dirty="0">
                <a:solidFill>
                  <a:srgbClr val="000000"/>
                </a:solidFill>
                <a:latin typeface="游ゴシック" panose="020B0400000000000000" pitchFamily="50" charset="-128"/>
                <a:ea typeface="游ゴシック" panose="020B0400000000000000" pitchFamily="50" charset="-128"/>
              </a:rPr>
              <a:t>に努めていただくようお願いさせて頂いたところです。</a:t>
            </a:r>
            <a:endParaRPr lang="en-US" altLang="ja-JP" dirty="0">
              <a:solidFill>
                <a:srgbClr val="000000"/>
              </a:solidFill>
              <a:latin typeface="游ゴシック" panose="020B0400000000000000" pitchFamily="50" charset="-128"/>
              <a:ea typeface="游ゴシック" panose="020B0400000000000000" pitchFamily="50" charset="-128"/>
            </a:endParaRPr>
          </a:p>
          <a:p>
            <a:pPr marL="243492" indent="-243492" defTabSz="719255">
              <a:lnSpc>
                <a:spcPts val="2400"/>
              </a:lnSpc>
              <a:spcBef>
                <a:spcPts val="554"/>
              </a:spcBef>
              <a:buFont typeface="$ＪＳゴシック" panose="04030B090D0B02020403" pitchFamily="17" charset="-128"/>
              <a:buChar char="浮"/>
              <a:defRPr/>
            </a:pPr>
            <a:r>
              <a:rPr lang="ja-JP" altLang="en-US" dirty="0">
                <a:solidFill>
                  <a:srgbClr val="000000"/>
                </a:solidFill>
                <a:latin typeface="游ゴシック" panose="020B0400000000000000" pitchFamily="50" charset="-128"/>
                <a:ea typeface="游ゴシック" panose="020B0400000000000000" pitchFamily="50" charset="-128"/>
              </a:rPr>
              <a:t>また、</a:t>
            </a:r>
            <a:r>
              <a:rPr lang="ja-JP" altLang="en-US" u="sng" dirty="0">
                <a:solidFill>
                  <a:srgbClr val="FF0000"/>
                </a:solidFill>
                <a:latin typeface="游ゴシック" panose="020B0400000000000000" pitchFamily="50" charset="-128"/>
                <a:ea typeface="游ゴシック" panose="020B0400000000000000" pitchFamily="50" charset="-128"/>
              </a:rPr>
              <a:t>令和７年４月１４日</a:t>
            </a:r>
            <a:r>
              <a:rPr lang="ja-JP" altLang="en-US" dirty="0">
                <a:solidFill>
                  <a:srgbClr val="000000"/>
                </a:solidFill>
                <a:latin typeface="游ゴシック" panose="020B0400000000000000" pitchFamily="50" charset="-128"/>
                <a:ea typeface="游ゴシック" panose="020B0400000000000000" pitchFamily="50" charset="-128"/>
              </a:rPr>
              <a:t>に、国土交通省及び環境省が連名で発出した事務連絡「</a:t>
            </a:r>
            <a:r>
              <a:rPr lang="en-US" altLang="ja-JP" dirty="0">
                <a:solidFill>
                  <a:srgbClr val="000000"/>
                </a:solidFill>
                <a:latin typeface="游ゴシック" panose="020B0400000000000000" pitchFamily="50" charset="-128"/>
                <a:ea typeface="游ゴシック" panose="020B0400000000000000" pitchFamily="50" charset="-128"/>
              </a:rPr>
              <a:t>PFOS</a:t>
            </a:r>
            <a:r>
              <a:rPr lang="ja-JP" altLang="en-US" dirty="0">
                <a:solidFill>
                  <a:srgbClr val="000000"/>
                </a:solidFill>
                <a:latin typeface="游ゴシック" panose="020B0400000000000000" pitchFamily="50" charset="-128"/>
                <a:ea typeface="游ゴシック" panose="020B0400000000000000" pitchFamily="50" charset="-128"/>
              </a:rPr>
              <a:t>及び</a:t>
            </a:r>
            <a:r>
              <a:rPr lang="en-US" altLang="ja-JP" dirty="0">
                <a:solidFill>
                  <a:srgbClr val="000000"/>
                </a:solidFill>
                <a:latin typeface="游ゴシック" panose="020B0400000000000000" pitchFamily="50" charset="-128"/>
                <a:ea typeface="游ゴシック" panose="020B0400000000000000" pitchFamily="50" charset="-128"/>
              </a:rPr>
              <a:t>PFOA</a:t>
            </a:r>
            <a:r>
              <a:rPr lang="ja-JP" altLang="en-US" dirty="0">
                <a:solidFill>
                  <a:srgbClr val="000000"/>
                </a:solidFill>
                <a:latin typeface="游ゴシック" panose="020B0400000000000000" pitchFamily="50" charset="-128"/>
                <a:ea typeface="游ゴシック" panose="020B0400000000000000" pitchFamily="50" charset="-128"/>
              </a:rPr>
              <a:t>の水質検査の実施の徹底について」において、</a:t>
            </a:r>
            <a:r>
              <a:rPr lang="ja-JP" altLang="en-US" u="sng" dirty="0">
                <a:solidFill>
                  <a:srgbClr val="FF0000"/>
                </a:solidFill>
                <a:latin typeface="游ゴシック" panose="020B0400000000000000" pitchFamily="50" charset="-128"/>
                <a:ea typeface="游ゴシック" panose="020B0400000000000000" pitchFamily="50" charset="-128"/>
              </a:rPr>
              <a:t>令和８年４月１日からの円滑な施行に向けて、水質検査を確実に実施し、適切な対応を図って頂くよう、改めて連絡</a:t>
            </a:r>
            <a:r>
              <a:rPr lang="ja-JP" altLang="en-US" dirty="0">
                <a:solidFill>
                  <a:srgbClr val="000000"/>
                </a:solidFill>
                <a:latin typeface="游ゴシック" panose="020B0400000000000000" pitchFamily="50" charset="-128"/>
                <a:ea typeface="游ゴシック" panose="020B0400000000000000" pitchFamily="50" charset="-128"/>
              </a:rPr>
              <a:t>させて頂きました。</a:t>
            </a:r>
            <a:endParaRPr lang="en-US" altLang="ja-JP" dirty="0">
              <a:solidFill>
                <a:srgbClr val="000000"/>
              </a:solidFill>
              <a:latin typeface="游ゴシック" panose="020B0400000000000000" pitchFamily="50" charset="-128"/>
              <a:ea typeface="游ゴシック" panose="020B0400000000000000" pitchFamily="50" charset="-128"/>
            </a:endParaRPr>
          </a:p>
          <a:p>
            <a:pPr marL="243492" indent="-243492" defTabSz="719255">
              <a:lnSpc>
                <a:spcPts val="2400"/>
              </a:lnSpc>
              <a:spcBef>
                <a:spcPts val="554"/>
              </a:spcBef>
              <a:buFont typeface="$ＪＳゴシック" panose="04030B090D0B02020403" pitchFamily="17" charset="-128"/>
              <a:buChar char="浮"/>
              <a:defRPr/>
            </a:pPr>
            <a:r>
              <a:rPr lang="ja-JP" altLang="en-US" dirty="0">
                <a:latin typeface="游ゴシック" panose="020B0400000000000000" pitchFamily="50" charset="-128"/>
                <a:ea typeface="游ゴシック" panose="020B0400000000000000" pitchFamily="50" charset="-128"/>
              </a:rPr>
              <a:t>新規に井戸掘削や活性炭処理施設が必要など、対応方法によっては、数ヶ月要するなど、長い期間を要するため、</a:t>
            </a:r>
            <a:r>
              <a:rPr lang="ja-JP" altLang="en-US" u="sng" dirty="0">
                <a:solidFill>
                  <a:srgbClr val="FF0000"/>
                </a:solidFill>
                <a:latin typeface="游ゴシック" panose="020B0400000000000000" pitchFamily="50" charset="-128"/>
                <a:ea typeface="游ゴシック" panose="020B0400000000000000" pitchFamily="50" charset="-128"/>
              </a:rPr>
              <a:t>早めに水質検査を実施</a:t>
            </a:r>
            <a:r>
              <a:rPr lang="ja-JP" altLang="en-US" dirty="0">
                <a:latin typeface="游ゴシック" panose="020B0400000000000000" pitchFamily="50" charset="-128"/>
                <a:ea typeface="游ゴシック" panose="020B0400000000000000" pitchFamily="50" charset="-128"/>
              </a:rPr>
              <a:t>し、</a:t>
            </a:r>
            <a:r>
              <a:rPr lang="en-US" altLang="ja-JP" dirty="0">
                <a:latin typeface="游ゴシック" panose="020B0400000000000000" pitchFamily="50" charset="-128"/>
                <a:ea typeface="游ゴシック" panose="020B0400000000000000" pitchFamily="50" charset="-128"/>
              </a:rPr>
              <a:t>50ng/L</a:t>
            </a:r>
            <a:r>
              <a:rPr lang="ja-JP" altLang="en-US" dirty="0">
                <a:latin typeface="游ゴシック" panose="020B0400000000000000" pitchFamily="50" charset="-128"/>
                <a:ea typeface="游ゴシック" panose="020B0400000000000000" pitchFamily="50" charset="-128"/>
              </a:rPr>
              <a:t>を超過することが確認</a:t>
            </a:r>
            <a:r>
              <a:rPr lang="ja-JP" altLang="en-US" dirty="0">
                <a:solidFill>
                  <a:srgbClr val="000000"/>
                </a:solidFill>
                <a:latin typeface="游ゴシック" panose="020B0400000000000000" pitchFamily="50" charset="-128"/>
                <a:ea typeface="游ゴシック" panose="020B0400000000000000" pitchFamily="50" charset="-128"/>
              </a:rPr>
              <a:t>された場合は、適切な対応を図れるようお願いします。</a:t>
            </a:r>
            <a:endParaRPr lang="en-US" altLang="ja-JP" dirty="0">
              <a:solidFill>
                <a:srgbClr val="000000"/>
              </a:solidFill>
              <a:latin typeface="游ゴシック" panose="020B0400000000000000" pitchFamily="50" charset="-128"/>
              <a:ea typeface="游ゴシック" panose="020B0400000000000000" pitchFamily="50" charset="-128"/>
            </a:endParaRPr>
          </a:p>
        </p:txBody>
      </p:sp>
      <p:sp>
        <p:nvSpPr>
          <p:cNvPr id="5" name="TextBox 4">
            <a:extLst>
              <a:ext uri="{FF2B5EF4-FFF2-40B4-BE49-F238E27FC236}">
                <a16:creationId xmlns:a16="http://schemas.microsoft.com/office/drawing/2014/main" id="{E1729016-0B1C-E8A4-36A7-20E9446194B3}"/>
              </a:ext>
            </a:extLst>
          </p:cNvPr>
          <p:cNvSpPr txBox="1"/>
          <p:nvPr/>
        </p:nvSpPr>
        <p:spPr>
          <a:xfrm>
            <a:off x="515620" y="764704"/>
            <a:ext cx="3676946"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strike="noStrike" kern="1200" cap="none" spc="0" normalizeH="0" baseline="0" noProof="0">
                <a:ln>
                  <a:noFill/>
                </a:ln>
                <a:solidFill>
                  <a:srgbClr val="00B050"/>
                </a:solidFill>
                <a:effectLst/>
                <a:uLnTx/>
                <a:uFillTx/>
                <a:latin typeface="游ゴシック Medium" panose="020B0500000000000000" pitchFamily="50" charset="-128"/>
                <a:ea typeface="游ゴシック Medium" panose="020B0500000000000000" pitchFamily="50" charset="-128"/>
                <a:cs typeface="Arial"/>
              </a:rPr>
              <a:t>①水質検査の実施の徹底</a:t>
            </a:r>
            <a:endParaRPr kumimoji="1" lang="en-US" sz="2400" b="0" i="0" strike="noStrike" kern="1200" cap="none" spc="0" normalizeH="0" baseline="0" noProof="0">
              <a:ln>
                <a:noFill/>
              </a:ln>
              <a:solidFill>
                <a:srgbClr val="00B050"/>
              </a:solidFill>
              <a:effectLst/>
              <a:uLnTx/>
              <a:uFillTx/>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10227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8AB8-EC8A-6548-D70E-2428C1AB8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9CF50A-7189-6CC0-02D2-CCAB6C50642D}"/>
              </a:ext>
            </a:extLst>
          </p:cNvPr>
          <p:cNvSpPr>
            <a:spLocks noGrp="1"/>
          </p:cNvSpPr>
          <p:nvPr>
            <p:ph type="sldNum" sz="quarter" idx="12"/>
          </p:nvPr>
        </p:nvSpPr>
        <p:spPr/>
        <p:txBody>
          <a:bodyPr/>
          <a:lstStyle/>
          <a:p>
            <a:pPr>
              <a:defRPr/>
            </a:pPr>
            <a:fld id="{D8C59FD7-2EC2-4685-9C85-6CC810D64050}" type="slidenum">
              <a:rPr lang="en-US" altLang="ja-JP" smtClean="0"/>
              <a:pPr>
                <a:defRPr/>
              </a:pPr>
              <a:t>23</a:t>
            </a:fld>
            <a:endParaRPr lang="en-US" altLang="ja-JP"/>
          </a:p>
        </p:txBody>
      </p:sp>
      <p:sp>
        <p:nvSpPr>
          <p:cNvPr id="3" name="タイトル 1">
            <a:extLst>
              <a:ext uri="{FF2B5EF4-FFF2-40B4-BE49-F238E27FC236}">
                <a16:creationId xmlns:a16="http://schemas.microsoft.com/office/drawing/2014/main" id="{A70A797E-6605-A08F-7EBD-58538803354A}"/>
              </a:ext>
            </a:extLst>
          </p:cNvPr>
          <p:cNvSpPr txBox="1">
            <a:spLocks noChangeArrowheads="1"/>
          </p:cNvSpPr>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kumimoji="1" lang="ja-JP" altLang="en-US" sz="2400" dirty="0"/>
              <a:t>水道における</a:t>
            </a:r>
            <a:r>
              <a:rPr kumimoji="1" lang="en-US" altLang="ja-JP" sz="2400" dirty="0"/>
              <a:t>PFOS</a:t>
            </a:r>
            <a:r>
              <a:rPr kumimoji="1" lang="ja-JP" altLang="en-US" sz="2400" dirty="0"/>
              <a:t>及び</a:t>
            </a:r>
            <a:r>
              <a:rPr kumimoji="1" lang="en-US" altLang="ja-JP" sz="2400" dirty="0"/>
              <a:t>PFOA</a:t>
            </a:r>
            <a:r>
              <a:rPr kumimoji="1" lang="ja-JP" altLang="en-US" sz="2400" dirty="0"/>
              <a:t>に関するお願い事項</a:t>
            </a:r>
          </a:p>
        </p:txBody>
      </p:sp>
      <p:sp>
        <p:nvSpPr>
          <p:cNvPr id="4" name="Rectangle 9">
            <a:extLst>
              <a:ext uri="{FF2B5EF4-FFF2-40B4-BE49-F238E27FC236}">
                <a16:creationId xmlns:a16="http://schemas.microsoft.com/office/drawing/2014/main" id="{969060C4-6513-C4B0-2937-F5541B3A2FEE}"/>
              </a:ext>
            </a:extLst>
          </p:cNvPr>
          <p:cNvSpPr>
            <a:spLocks noChangeArrowheads="1"/>
          </p:cNvSpPr>
          <p:nvPr/>
        </p:nvSpPr>
        <p:spPr bwMode="auto">
          <a:xfrm>
            <a:off x="491260" y="1226369"/>
            <a:ext cx="8819596" cy="49010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spAutoFit/>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43492" indent="-243492" defTabSz="719255">
              <a:lnSpc>
                <a:spcPts val="2400"/>
              </a:lnSpc>
              <a:spcBef>
                <a:spcPts val="554"/>
              </a:spcBef>
              <a:buFont typeface="$ＪＳゴシック" panose="04030B090D0B02020403" pitchFamily="17" charset="-128"/>
              <a:buChar char="浮"/>
              <a:defRPr/>
            </a:pPr>
            <a:r>
              <a:rPr lang="ja-JP" altLang="en-US" sz="1600">
                <a:solidFill>
                  <a:srgbClr val="000000"/>
                </a:solidFill>
                <a:latin typeface="游ゴシック" panose="020B0400000000000000" pitchFamily="50" charset="-128"/>
                <a:ea typeface="游ゴシック" panose="020B0400000000000000" pitchFamily="50" charset="-128"/>
              </a:rPr>
              <a:t>令和７年３月</a:t>
            </a:r>
            <a:r>
              <a:rPr lang="en-US" altLang="ja-JP" sz="1600">
                <a:solidFill>
                  <a:srgbClr val="000000"/>
                </a:solidFill>
                <a:latin typeface="游ゴシック" panose="020B0400000000000000" pitchFamily="50" charset="-128"/>
                <a:ea typeface="游ゴシック" panose="020B0400000000000000" pitchFamily="50" charset="-128"/>
              </a:rPr>
              <a:t>26</a:t>
            </a:r>
            <a:r>
              <a:rPr lang="ja-JP" altLang="en-US" sz="1600">
                <a:solidFill>
                  <a:srgbClr val="000000"/>
                </a:solidFill>
                <a:latin typeface="游ゴシック" panose="020B0400000000000000" pitchFamily="50" charset="-128"/>
                <a:ea typeface="游ゴシック" panose="020B0400000000000000" pitchFamily="50" charset="-128"/>
              </a:rPr>
              <a:t>日に、</a:t>
            </a:r>
            <a:r>
              <a:rPr lang="ja-JP" altLang="en-US" sz="1600">
                <a:latin typeface="游ゴシック" panose="020B0400000000000000" pitchFamily="50" charset="-128"/>
                <a:ea typeface="游ゴシック" panose="020B0400000000000000" pitchFamily="50" charset="-128"/>
              </a:rPr>
              <a:t>環境省が「</a:t>
            </a:r>
            <a:r>
              <a:rPr lang="en-US" altLang="ja-JP" sz="1600">
                <a:latin typeface="游ゴシック" panose="020B0400000000000000" pitchFamily="50" charset="-128"/>
                <a:ea typeface="游ゴシック" panose="020B0400000000000000" pitchFamily="50" charset="-128"/>
              </a:rPr>
              <a:t>PFOS</a:t>
            </a:r>
            <a:r>
              <a:rPr lang="ja-JP" altLang="en-US" sz="1600">
                <a:latin typeface="游ゴシック" panose="020B0400000000000000" pitchFamily="50" charset="-128"/>
                <a:ea typeface="游ゴシック" panose="020B0400000000000000" pitchFamily="50" charset="-128"/>
              </a:rPr>
              <a:t>等を含む水の処理に用いた使用済活性炭の適切な保管等について」を発出し、</a:t>
            </a:r>
            <a:r>
              <a:rPr lang="ja-JP" altLang="en-US" sz="1600" u="sng">
                <a:solidFill>
                  <a:srgbClr val="FF0000"/>
                </a:solidFill>
                <a:latin typeface="游ゴシック" panose="020B0400000000000000" pitchFamily="50" charset="-128"/>
                <a:ea typeface="游ゴシック" panose="020B0400000000000000" pitchFamily="50" charset="-128"/>
              </a:rPr>
              <a:t>暫定目標値を超過</a:t>
            </a:r>
            <a:r>
              <a:rPr lang="ja-JP" altLang="en-US" sz="1600">
                <a:solidFill>
                  <a:srgbClr val="000000"/>
                </a:solidFill>
                <a:latin typeface="游ゴシック" panose="020B0400000000000000" pitchFamily="50" charset="-128"/>
                <a:ea typeface="游ゴシック" panose="020B0400000000000000" pitchFamily="50" charset="-128"/>
              </a:rPr>
              <a:t>する濃度の水処理に用いた使用済活性炭の適切な取扱いに関して留意すべき点等について整理</a:t>
            </a:r>
            <a:r>
              <a:rPr lang="ja-JP" altLang="en-US" sz="1600" b="1">
                <a:solidFill>
                  <a:srgbClr val="000000"/>
                </a:solidFill>
                <a:latin typeface="游ゴシック" panose="020B0400000000000000" pitchFamily="50" charset="-128"/>
                <a:ea typeface="游ゴシック" panose="020B0400000000000000" pitchFamily="50" charset="-128"/>
              </a:rPr>
              <a:t>　</a:t>
            </a:r>
            <a:endParaRPr lang="en-US" altLang="ja-JP" sz="1600" b="1">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600"/>
              </a:spcBef>
              <a:defRPr/>
            </a:pPr>
            <a:r>
              <a:rPr lang="ja-JP" altLang="en-US" sz="1600" b="1">
                <a:solidFill>
                  <a:srgbClr val="000000"/>
                </a:solidFill>
                <a:latin typeface="游ゴシック" panose="020B0400000000000000" pitchFamily="50" charset="-128"/>
                <a:ea typeface="游ゴシック" panose="020B0400000000000000" pitchFamily="50" charset="-128"/>
              </a:rPr>
              <a:t>　</a:t>
            </a:r>
            <a:r>
              <a:rPr lang="ja-JP" altLang="en-US" sz="1600" b="1" u="sng">
                <a:solidFill>
                  <a:srgbClr val="000000"/>
                </a:solidFill>
                <a:latin typeface="游ゴシック" panose="020B0400000000000000" pitchFamily="50" charset="-128"/>
                <a:ea typeface="游ゴシック" panose="020B0400000000000000" pitchFamily="50" charset="-128"/>
              </a:rPr>
              <a:t>①使用済活性炭の適切な保管</a:t>
            </a:r>
            <a:endParaRPr lang="en-US" altLang="ja-JP" sz="1600" b="1" u="sng">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・使用済活性炭を</a:t>
            </a:r>
            <a:r>
              <a:rPr lang="ja-JP" altLang="en-US" sz="1600" u="sng">
                <a:solidFill>
                  <a:srgbClr val="FF0000"/>
                </a:solidFill>
                <a:latin typeface="游ゴシック" panose="020B0400000000000000" pitchFamily="50" charset="-128"/>
                <a:ea typeface="游ゴシック" panose="020B0400000000000000" pitchFamily="50" charset="-128"/>
              </a:rPr>
              <a:t>長期間保管</a:t>
            </a:r>
            <a:r>
              <a:rPr lang="ja-JP" altLang="en-US" sz="1600">
                <a:solidFill>
                  <a:srgbClr val="000000"/>
                </a:solidFill>
                <a:latin typeface="游ゴシック" panose="020B0400000000000000" pitchFamily="50" charset="-128"/>
                <a:ea typeface="游ゴシック" panose="020B0400000000000000" pitchFamily="50" charset="-128"/>
              </a:rPr>
              <a:t>する場合には、雨水等が当たらないよう保管　など</a:t>
            </a:r>
            <a:endParaRPr lang="en-US" altLang="ja-JP" sz="1600">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600"/>
              </a:spcBef>
              <a:defRPr/>
            </a:pPr>
            <a:r>
              <a:rPr lang="ja-JP" altLang="en-US" sz="1600">
                <a:solidFill>
                  <a:srgbClr val="000000"/>
                </a:solidFill>
                <a:latin typeface="游ゴシック" panose="020B0400000000000000" pitchFamily="50" charset="-128"/>
                <a:ea typeface="游ゴシック" panose="020B0400000000000000" pitchFamily="50" charset="-128"/>
              </a:rPr>
              <a:t>　</a:t>
            </a:r>
            <a:r>
              <a:rPr lang="ja-JP" altLang="en-US" sz="1600" b="1" u="sng">
                <a:solidFill>
                  <a:srgbClr val="000000"/>
                </a:solidFill>
                <a:latin typeface="游ゴシック" panose="020B0400000000000000" pitchFamily="50" charset="-128"/>
                <a:ea typeface="游ゴシック" panose="020B0400000000000000" pitchFamily="50" charset="-128"/>
              </a:rPr>
              <a:t>②使用済活性炭の適正処理</a:t>
            </a:r>
            <a:endParaRPr lang="en-US" altLang="ja-JP" sz="1600" b="1" u="sng">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・排出事業者から廃棄物処理業者に対して</a:t>
            </a:r>
            <a:r>
              <a:rPr lang="ja-JP" altLang="en-US" sz="1600" u="sng">
                <a:solidFill>
                  <a:srgbClr val="FF0000"/>
                </a:solidFill>
                <a:latin typeface="游ゴシック" panose="020B0400000000000000" pitchFamily="50" charset="-128"/>
                <a:ea typeface="游ゴシック" panose="020B0400000000000000" pitchFamily="50" charset="-128"/>
              </a:rPr>
              <a:t>含有情報を適切に提供</a:t>
            </a:r>
            <a:endParaRPr lang="en-US" altLang="ja-JP" sz="1600" u="sng">
              <a:solidFill>
                <a:srgbClr val="FF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a:t>
            </a:r>
            <a:r>
              <a:rPr lang="en-US" altLang="ja-JP" sz="1600" u="sng">
                <a:solidFill>
                  <a:srgbClr val="FF0000"/>
                </a:solidFill>
                <a:latin typeface="游ゴシック" panose="020B0400000000000000" pitchFamily="50" charset="-128"/>
                <a:ea typeface="游ゴシック" panose="020B0400000000000000" pitchFamily="50" charset="-128"/>
              </a:rPr>
              <a:t>PFOS</a:t>
            </a:r>
            <a:r>
              <a:rPr lang="ja-JP" altLang="en-US" sz="1600" u="sng">
                <a:solidFill>
                  <a:srgbClr val="FF0000"/>
                </a:solidFill>
                <a:latin typeface="游ゴシック" panose="020B0400000000000000" pitchFamily="50" charset="-128"/>
                <a:ea typeface="游ゴシック" panose="020B0400000000000000" pitchFamily="50" charset="-128"/>
              </a:rPr>
              <a:t>及び</a:t>
            </a:r>
            <a:r>
              <a:rPr lang="en-US" altLang="ja-JP" sz="1600" u="sng">
                <a:solidFill>
                  <a:srgbClr val="FF0000"/>
                </a:solidFill>
                <a:latin typeface="游ゴシック" panose="020B0400000000000000" pitchFamily="50" charset="-128"/>
                <a:ea typeface="游ゴシック" panose="020B0400000000000000" pitchFamily="50" charset="-128"/>
              </a:rPr>
              <a:t>PFOA</a:t>
            </a:r>
            <a:r>
              <a:rPr lang="ja-JP" altLang="en-US" sz="1600" u="sng">
                <a:solidFill>
                  <a:srgbClr val="FF0000"/>
                </a:solidFill>
                <a:latin typeface="游ゴシック" panose="020B0400000000000000" pitchFamily="50" charset="-128"/>
                <a:ea typeface="游ゴシック" panose="020B0400000000000000" pitchFamily="50" charset="-128"/>
              </a:rPr>
              <a:t>含有廃棄物の処理に関する技術的留意事項</a:t>
            </a:r>
            <a:r>
              <a:rPr lang="ja-JP" altLang="en-US" sz="1600">
                <a:solidFill>
                  <a:srgbClr val="000000"/>
                </a:solidFill>
                <a:latin typeface="游ゴシック" panose="020B0400000000000000" pitchFamily="50" charset="-128"/>
                <a:ea typeface="游ゴシック" panose="020B0400000000000000" pitchFamily="50" charset="-128"/>
              </a:rPr>
              <a:t>」（環境省環境再</a:t>
            </a:r>
            <a:endParaRPr lang="en-US" altLang="ja-JP" sz="1600">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生・資源循環局廃棄物規制課、令和４年９月）を参考に分解処理</a:t>
            </a:r>
            <a:endParaRPr lang="en-US" altLang="ja-JP" sz="1600">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・使用済み活性炭の濃度が</a:t>
            </a:r>
            <a:r>
              <a:rPr lang="ja-JP" altLang="en-US" sz="1600" u="sng">
                <a:solidFill>
                  <a:srgbClr val="FF0000"/>
                </a:solidFill>
                <a:latin typeface="游ゴシック" panose="020B0400000000000000" pitchFamily="50" charset="-128"/>
                <a:ea typeface="游ゴシック" panose="020B0400000000000000" pitchFamily="50" charset="-128"/>
              </a:rPr>
              <a:t>５</a:t>
            </a:r>
            <a:r>
              <a:rPr lang="en-US" altLang="ja-JP" sz="1600" u="sng">
                <a:solidFill>
                  <a:srgbClr val="FF0000"/>
                </a:solidFill>
                <a:latin typeface="游ゴシック" panose="020B0400000000000000" pitchFamily="50" charset="-128"/>
                <a:ea typeface="游ゴシック" panose="020B0400000000000000" pitchFamily="50" charset="-128"/>
              </a:rPr>
              <a:t>µg/kg-dry</a:t>
            </a:r>
            <a:r>
              <a:rPr lang="ja-JP" altLang="en-US" sz="1600" u="sng">
                <a:solidFill>
                  <a:srgbClr val="FF0000"/>
                </a:solidFill>
                <a:latin typeface="游ゴシック" panose="020B0400000000000000" pitchFamily="50" charset="-128"/>
                <a:ea typeface="游ゴシック" panose="020B0400000000000000" pitchFamily="50" charset="-128"/>
              </a:rPr>
              <a:t>以下</a:t>
            </a:r>
            <a:r>
              <a:rPr lang="ja-JP" altLang="en-US" sz="1600">
                <a:latin typeface="游ゴシック" panose="020B0400000000000000" pitchFamily="50" charset="-128"/>
                <a:ea typeface="游ゴシック" panose="020B0400000000000000" pitchFamily="50" charset="-128"/>
              </a:rPr>
              <a:t>のものは、</a:t>
            </a:r>
            <a:r>
              <a:rPr lang="ja-JP" altLang="en-US" sz="1600" u="sng">
                <a:solidFill>
                  <a:srgbClr val="FF0000"/>
                </a:solidFill>
                <a:latin typeface="游ゴシック" panose="020B0400000000000000" pitchFamily="50" charset="-128"/>
                <a:ea typeface="游ゴシック" panose="020B0400000000000000" pitchFamily="50" charset="-128"/>
              </a:rPr>
              <a:t>技術的留意事項の対象外</a:t>
            </a:r>
            <a:r>
              <a:rPr lang="en-US" altLang="ja-JP" sz="1600" baseline="30000">
                <a:latin typeface="游ゴシック" panose="020B0400000000000000" pitchFamily="50" charset="-128"/>
                <a:ea typeface="游ゴシック" panose="020B0400000000000000" pitchFamily="50" charset="-128"/>
              </a:rPr>
              <a:t>※</a:t>
            </a:r>
          </a:p>
          <a:p>
            <a:pPr indent="0" defTabSz="719255">
              <a:lnSpc>
                <a:spcPts val="2400"/>
              </a:lnSpc>
              <a:spcBef>
                <a:spcPts val="0"/>
              </a:spcBef>
              <a:defRPr/>
            </a:pPr>
            <a:r>
              <a:rPr lang="ja-JP" altLang="en-US" sz="1600">
                <a:solidFill>
                  <a:srgbClr val="FF0000"/>
                </a:solidFill>
                <a:latin typeface="游ゴシック" panose="020B0400000000000000" pitchFamily="50" charset="-128"/>
                <a:ea typeface="游ゴシック" panose="020B0400000000000000" pitchFamily="50" charset="-128"/>
              </a:rPr>
              <a:t>　　　　</a:t>
            </a:r>
            <a:r>
              <a:rPr lang="en-US" altLang="ja-JP" sz="1600">
                <a:latin typeface="游ゴシック" panose="020B0400000000000000" pitchFamily="50" charset="-128"/>
                <a:ea typeface="游ゴシック" panose="020B0400000000000000" pitchFamily="50" charset="-128"/>
              </a:rPr>
              <a:t>※</a:t>
            </a:r>
            <a:r>
              <a:rPr lang="ja-JP" altLang="en-US" sz="1600">
                <a:latin typeface="游ゴシック" panose="020B0400000000000000" pitchFamily="50" charset="-128"/>
                <a:ea typeface="游ゴシック" panose="020B0400000000000000" pitchFamily="50" charset="-128"/>
              </a:rPr>
              <a:t>廃棄物処理法ほか関係法令を遵守の上、適正に処理</a:t>
            </a:r>
            <a:endParaRPr lang="en-US" altLang="ja-JP" sz="1600" u="sng">
              <a:solidFill>
                <a:srgbClr val="FF0000"/>
              </a:solidFill>
              <a:latin typeface="游ゴシック" panose="020B0400000000000000" pitchFamily="50" charset="-128"/>
              <a:ea typeface="游ゴシック" panose="020B0400000000000000" pitchFamily="50" charset="-128"/>
            </a:endParaRPr>
          </a:p>
          <a:p>
            <a:pPr indent="0" defTabSz="719255">
              <a:lnSpc>
                <a:spcPts val="2400"/>
              </a:lnSpc>
              <a:spcBef>
                <a:spcPts val="600"/>
              </a:spcBef>
              <a:defRPr/>
            </a:pPr>
            <a:r>
              <a:rPr lang="ja-JP" altLang="en-US" sz="1600">
                <a:solidFill>
                  <a:srgbClr val="000000"/>
                </a:solidFill>
                <a:latin typeface="游ゴシック" panose="020B0400000000000000" pitchFamily="50" charset="-128"/>
                <a:ea typeface="游ゴシック" panose="020B0400000000000000" pitchFamily="50" charset="-128"/>
              </a:rPr>
              <a:t>　</a:t>
            </a:r>
            <a:r>
              <a:rPr lang="ja-JP" altLang="en-US" sz="1600" b="1" u="sng">
                <a:solidFill>
                  <a:srgbClr val="000000"/>
                </a:solidFill>
                <a:latin typeface="游ゴシック" panose="020B0400000000000000" pitchFamily="50" charset="-128"/>
                <a:ea typeface="游ゴシック" panose="020B0400000000000000" pitchFamily="50" charset="-128"/>
              </a:rPr>
              <a:t>③使用済活性炭の再生</a:t>
            </a: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・再生事業者に含有情報を伝え、当該再生事業者において</a:t>
            </a:r>
            <a:r>
              <a:rPr lang="ja-JP" altLang="en-US" sz="1600" u="sng">
                <a:solidFill>
                  <a:srgbClr val="FF0000"/>
                </a:solidFill>
                <a:latin typeface="游ゴシック" panose="020B0400000000000000" pitchFamily="50" charset="-128"/>
                <a:ea typeface="游ゴシック" panose="020B0400000000000000" pitchFamily="50" charset="-128"/>
              </a:rPr>
              <a:t>受入可能か確認</a:t>
            </a:r>
            <a:endParaRPr lang="en-US" altLang="ja-JP" sz="1600" u="sng">
              <a:solidFill>
                <a:srgbClr val="FF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・排水又は排ガス中の </a:t>
            </a:r>
            <a:r>
              <a:rPr lang="en-US" altLang="ja-JP" sz="1600">
                <a:solidFill>
                  <a:srgbClr val="000000"/>
                </a:solidFill>
                <a:latin typeface="游ゴシック" panose="020B0400000000000000" pitchFamily="50" charset="-128"/>
                <a:ea typeface="游ゴシック" panose="020B0400000000000000" pitchFamily="50" charset="-128"/>
              </a:rPr>
              <a:t>PFOS </a:t>
            </a:r>
            <a:r>
              <a:rPr lang="ja-JP" altLang="en-US" sz="1600">
                <a:solidFill>
                  <a:srgbClr val="000000"/>
                </a:solidFill>
                <a:latin typeface="游ゴシック" panose="020B0400000000000000" pitchFamily="50" charset="-128"/>
                <a:ea typeface="游ゴシック" panose="020B0400000000000000" pitchFamily="50" charset="-128"/>
              </a:rPr>
              <a:t>等の濃度を測定し、確実に分解処理されているかを</a:t>
            </a:r>
            <a:endParaRPr lang="en-US" altLang="ja-JP" sz="1600">
              <a:solidFill>
                <a:srgbClr val="000000"/>
              </a:solidFill>
              <a:latin typeface="游ゴシック" panose="020B0400000000000000" pitchFamily="50" charset="-128"/>
              <a:ea typeface="游ゴシック" panose="020B0400000000000000" pitchFamily="50" charset="-128"/>
            </a:endParaRPr>
          </a:p>
          <a:p>
            <a:pPr indent="0" defTabSz="719255">
              <a:lnSpc>
                <a:spcPts val="2400"/>
              </a:lnSpc>
              <a:spcBef>
                <a:spcPts val="0"/>
              </a:spcBef>
              <a:defRPr/>
            </a:pPr>
            <a:r>
              <a:rPr lang="ja-JP" altLang="en-US" sz="1600">
                <a:solidFill>
                  <a:srgbClr val="000000"/>
                </a:solidFill>
                <a:latin typeface="游ゴシック" panose="020B0400000000000000" pitchFamily="50" charset="-128"/>
                <a:ea typeface="游ゴシック" panose="020B0400000000000000" pitchFamily="50" charset="-128"/>
              </a:rPr>
              <a:t>　　　確認（技術的留意事項を参考）</a:t>
            </a:r>
            <a:endParaRPr lang="en-US" altLang="ja-JP" sz="1600">
              <a:latin typeface="游ゴシック" panose="020B0400000000000000" pitchFamily="50" charset="-128"/>
              <a:ea typeface="游ゴシック" panose="020B0400000000000000" pitchFamily="50" charset="-128"/>
            </a:endParaRPr>
          </a:p>
        </p:txBody>
      </p:sp>
      <p:sp>
        <p:nvSpPr>
          <p:cNvPr id="5" name="TextBox 4">
            <a:extLst>
              <a:ext uri="{FF2B5EF4-FFF2-40B4-BE49-F238E27FC236}">
                <a16:creationId xmlns:a16="http://schemas.microsoft.com/office/drawing/2014/main" id="{487ECBDE-BD48-1C34-E18B-EA1958FE499B}"/>
              </a:ext>
            </a:extLst>
          </p:cNvPr>
          <p:cNvSpPr txBox="1"/>
          <p:nvPr/>
        </p:nvSpPr>
        <p:spPr>
          <a:xfrm>
            <a:off x="416496" y="764704"/>
            <a:ext cx="4711961"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i="0" u="none" strike="noStrike" kern="1200" cap="none" spc="0" normalizeH="0" baseline="0" noProof="0">
                <a:ln>
                  <a:noFill/>
                </a:ln>
                <a:solidFill>
                  <a:srgbClr val="00B050"/>
                </a:solidFill>
                <a:effectLst/>
                <a:uLnTx/>
                <a:uFillTx/>
                <a:latin typeface="游ゴシック Medium" panose="020B0500000000000000" pitchFamily="50" charset="-128"/>
                <a:ea typeface="游ゴシック Medium" panose="020B0500000000000000" pitchFamily="50" charset="-128"/>
                <a:cs typeface="Arial"/>
              </a:rPr>
              <a:t>②使用済活性炭の適切な取扱い</a:t>
            </a:r>
            <a:endParaRPr kumimoji="1" lang="en-US" sz="2400" i="0" u="none" strike="noStrike" kern="1200" cap="none" spc="0" normalizeH="0" baseline="0" noProof="0">
              <a:ln>
                <a:noFill/>
              </a:ln>
              <a:solidFill>
                <a:srgbClr val="00B050"/>
              </a:solidFill>
              <a:effectLst/>
              <a:uLnTx/>
              <a:uFillTx/>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219307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64476AE-C5E9-73D2-4162-69F6BC089871}"/>
              </a:ext>
            </a:extLst>
          </p:cNvPr>
          <p:cNvSpPr>
            <a:spLocks noGrp="1"/>
          </p:cNvSpPr>
          <p:nvPr>
            <p:ph type="sldNum" sz="quarter" idx="12"/>
          </p:nvPr>
        </p:nvSpPr>
        <p:spPr/>
        <p:txBody>
          <a:bodyPr/>
          <a:lstStyle/>
          <a:p>
            <a:pPr>
              <a:defRPr/>
            </a:pPr>
            <a:fld id="{D8C59FD7-2EC2-4685-9C85-6CC810D64050}" type="slidenum">
              <a:rPr lang="en-US" altLang="ja-JP" smtClean="0"/>
              <a:pPr>
                <a:defRPr/>
              </a:pPr>
              <a:t>24</a:t>
            </a:fld>
            <a:endParaRPr lang="en-US" altLang="ja-JP"/>
          </a:p>
        </p:txBody>
      </p:sp>
      <p:sp>
        <p:nvSpPr>
          <p:cNvPr id="53" name="タイトル 1">
            <a:extLst>
              <a:ext uri="{FF2B5EF4-FFF2-40B4-BE49-F238E27FC236}">
                <a16:creationId xmlns:a16="http://schemas.microsoft.com/office/drawing/2014/main" id="{B2D59D55-E335-EA83-B2D4-20929E7DE7A6}"/>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dirty="0"/>
              <a:t>災害時における情報連絡ルート</a:t>
            </a:r>
          </a:p>
        </p:txBody>
      </p:sp>
      <p:sp>
        <p:nvSpPr>
          <p:cNvPr id="3" name="四角形: 角を丸くする 2">
            <a:extLst>
              <a:ext uri="{FF2B5EF4-FFF2-40B4-BE49-F238E27FC236}">
                <a16:creationId xmlns:a16="http://schemas.microsoft.com/office/drawing/2014/main" id="{8A053418-18B4-86AA-8539-503277EE6068}"/>
              </a:ext>
            </a:extLst>
          </p:cNvPr>
          <p:cNvSpPr/>
          <p:nvPr/>
        </p:nvSpPr>
        <p:spPr>
          <a:xfrm>
            <a:off x="1280403" y="1530823"/>
            <a:ext cx="1539197" cy="525310"/>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厚生労働省</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水道課</a:t>
            </a:r>
          </a:p>
        </p:txBody>
      </p:sp>
      <p:sp>
        <p:nvSpPr>
          <p:cNvPr id="52" name="Rectangle 2">
            <a:extLst>
              <a:ext uri="{FF2B5EF4-FFF2-40B4-BE49-F238E27FC236}">
                <a16:creationId xmlns:a16="http://schemas.microsoft.com/office/drawing/2014/main" id="{06D9A599-4D3F-B77D-3966-FE259E0DE478}"/>
              </a:ext>
            </a:extLst>
          </p:cNvPr>
          <p:cNvSpPr txBox="1">
            <a:spLocks noChangeArrowheads="1"/>
          </p:cNvSpPr>
          <p:nvPr/>
        </p:nvSpPr>
        <p:spPr bwMode="auto">
          <a:xfrm>
            <a:off x="542105" y="733648"/>
            <a:ext cx="9193638" cy="60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kern="0" dirty="0">
                <a:solidFill>
                  <a:schemeClr val="tx1"/>
                </a:solidFill>
                <a:latin typeface="BIZ UDPゴシック" panose="020B0400000000000000" pitchFamily="50" charset="-128"/>
                <a:ea typeface="BIZ UDPゴシック" panose="020B0400000000000000" pitchFamily="50" charset="-128"/>
              </a:rPr>
              <a:t>「地震等緊急時対応の手引き」（日本水道協会）</a:t>
            </a:r>
            <a:endParaRPr lang="en-US" altLang="ja-JP" sz="2400" kern="0" dirty="0">
              <a:solidFill>
                <a:schemeClr val="tx1"/>
              </a:solidFill>
              <a:latin typeface="BIZ UDPゴシック" panose="020B0400000000000000" pitchFamily="50" charset="-128"/>
              <a:ea typeface="BIZ UDPゴシック" panose="020B0400000000000000" pitchFamily="50" charset="-128"/>
            </a:endParaRPr>
          </a:p>
        </p:txBody>
      </p:sp>
      <p:sp>
        <p:nvSpPr>
          <p:cNvPr id="54" name="四角形: 角を丸くする 53">
            <a:extLst>
              <a:ext uri="{FF2B5EF4-FFF2-40B4-BE49-F238E27FC236}">
                <a16:creationId xmlns:a16="http://schemas.microsoft.com/office/drawing/2014/main" id="{631128EB-00A7-B295-90B5-A11C91CE3447}"/>
              </a:ext>
            </a:extLst>
          </p:cNvPr>
          <p:cNvSpPr/>
          <p:nvPr/>
        </p:nvSpPr>
        <p:spPr>
          <a:xfrm>
            <a:off x="4911072" y="1772819"/>
            <a:ext cx="1852179" cy="525310"/>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都道府県</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水道行政担当部</a:t>
            </a:r>
          </a:p>
        </p:txBody>
      </p:sp>
      <p:sp>
        <p:nvSpPr>
          <p:cNvPr id="55" name="四角形: 角を丸くする 54">
            <a:extLst>
              <a:ext uri="{FF2B5EF4-FFF2-40B4-BE49-F238E27FC236}">
                <a16:creationId xmlns:a16="http://schemas.microsoft.com/office/drawing/2014/main" id="{B42C9CA4-F258-D5F9-F9EE-B5E391B67438}"/>
              </a:ext>
            </a:extLst>
          </p:cNvPr>
          <p:cNvSpPr/>
          <p:nvPr/>
        </p:nvSpPr>
        <p:spPr>
          <a:xfrm>
            <a:off x="5464741" y="4923549"/>
            <a:ext cx="1852179" cy="393939"/>
          </a:xfrm>
          <a:prstGeom prst="roundRect">
            <a:avLst/>
          </a:prstGeom>
          <a:solidFill>
            <a:srgbClr val="FFCC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被災水道事業体</a:t>
            </a:r>
          </a:p>
        </p:txBody>
      </p:sp>
      <p:sp>
        <p:nvSpPr>
          <p:cNvPr id="56" name="四角形: 角を丸くする 55">
            <a:extLst>
              <a:ext uri="{FF2B5EF4-FFF2-40B4-BE49-F238E27FC236}">
                <a16:creationId xmlns:a16="http://schemas.microsoft.com/office/drawing/2014/main" id="{CC53656F-5DD9-F1DB-C775-86336D319626}"/>
              </a:ext>
            </a:extLst>
          </p:cNvPr>
          <p:cNvSpPr/>
          <p:nvPr/>
        </p:nvSpPr>
        <p:spPr>
          <a:xfrm>
            <a:off x="3717095" y="4211060"/>
            <a:ext cx="1489460" cy="488470"/>
          </a:xfrm>
          <a:prstGeom prst="roundRect">
            <a:avLst/>
          </a:prstGeom>
          <a:solidFill>
            <a:srgbClr val="9BDFF7"/>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被災都府県</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支部長等</a:t>
            </a:r>
          </a:p>
        </p:txBody>
      </p:sp>
      <p:sp>
        <p:nvSpPr>
          <p:cNvPr id="57" name="四角形: 角を丸くする 56">
            <a:extLst>
              <a:ext uri="{FF2B5EF4-FFF2-40B4-BE49-F238E27FC236}">
                <a16:creationId xmlns:a16="http://schemas.microsoft.com/office/drawing/2014/main" id="{A5070402-30B7-FC8F-9BCE-25E8738B16CB}"/>
              </a:ext>
            </a:extLst>
          </p:cNvPr>
          <p:cNvSpPr/>
          <p:nvPr/>
        </p:nvSpPr>
        <p:spPr>
          <a:xfrm>
            <a:off x="2720998" y="3527368"/>
            <a:ext cx="1323918" cy="488470"/>
          </a:xfrm>
          <a:prstGeom prst="roundRect">
            <a:avLst/>
          </a:prstGeom>
          <a:solidFill>
            <a:srgbClr val="CCCC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被災地方</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支部長</a:t>
            </a:r>
          </a:p>
        </p:txBody>
      </p:sp>
      <p:sp>
        <p:nvSpPr>
          <p:cNvPr id="58" name="四角形: 角を丸くする 57">
            <a:extLst>
              <a:ext uri="{FF2B5EF4-FFF2-40B4-BE49-F238E27FC236}">
                <a16:creationId xmlns:a16="http://schemas.microsoft.com/office/drawing/2014/main" id="{0A18A141-32D6-D52A-787B-7F4B9885D491}"/>
              </a:ext>
            </a:extLst>
          </p:cNvPr>
          <p:cNvSpPr/>
          <p:nvPr/>
        </p:nvSpPr>
        <p:spPr>
          <a:xfrm>
            <a:off x="3685530" y="3153653"/>
            <a:ext cx="2769335" cy="290550"/>
          </a:xfrm>
          <a:prstGeom prst="roundRect">
            <a:avLst/>
          </a:prstGeom>
          <a:solidFill>
            <a:srgbClr val="FFF2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地方支部内の都府県支部長等</a:t>
            </a:r>
          </a:p>
        </p:txBody>
      </p:sp>
      <p:sp>
        <p:nvSpPr>
          <p:cNvPr id="59" name="四角形: 角を丸くする 58">
            <a:extLst>
              <a:ext uri="{FF2B5EF4-FFF2-40B4-BE49-F238E27FC236}">
                <a16:creationId xmlns:a16="http://schemas.microsoft.com/office/drawing/2014/main" id="{4F80C945-CC70-7264-A88C-48E6E63AE445}"/>
              </a:ext>
            </a:extLst>
          </p:cNvPr>
          <p:cNvSpPr/>
          <p:nvPr/>
        </p:nvSpPr>
        <p:spPr>
          <a:xfrm>
            <a:off x="4186763" y="2741992"/>
            <a:ext cx="2822830" cy="297013"/>
          </a:xfrm>
          <a:prstGeom prst="roundRect">
            <a:avLst/>
          </a:prstGeom>
          <a:solidFill>
            <a:srgbClr val="FFF2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地方支部等内の水道事業体</a:t>
            </a:r>
          </a:p>
        </p:txBody>
      </p:sp>
      <p:sp>
        <p:nvSpPr>
          <p:cNvPr id="60" name="四角形: 角を丸くする 59">
            <a:extLst>
              <a:ext uri="{FF2B5EF4-FFF2-40B4-BE49-F238E27FC236}">
                <a16:creationId xmlns:a16="http://schemas.microsoft.com/office/drawing/2014/main" id="{9CFCD80C-D3FE-9E44-71FB-5C80F6E49E95}"/>
              </a:ext>
            </a:extLst>
          </p:cNvPr>
          <p:cNvSpPr/>
          <p:nvPr/>
        </p:nvSpPr>
        <p:spPr>
          <a:xfrm>
            <a:off x="5138924" y="3586151"/>
            <a:ext cx="2013122" cy="500275"/>
          </a:xfrm>
          <a:prstGeom prst="roundRect">
            <a:avLst/>
          </a:prstGeom>
          <a:solidFill>
            <a:srgbClr val="FFF2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都府県支部等内の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水道事業体</a:t>
            </a:r>
          </a:p>
        </p:txBody>
      </p:sp>
      <p:sp>
        <p:nvSpPr>
          <p:cNvPr id="61" name="四角形: 角を丸くする 60">
            <a:extLst>
              <a:ext uri="{FF2B5EF4-FFF2-40B4-BE49-F238E27FC236}">
                <a16:creationId xmlns:a16="http://schemas.microsoft.com/office/drawing/2014/main" id="{64CA0C60-F1A9-BE2A-DD96-A70FB963AD3F}"/>
              </a:ext>
            </a:extLst>
          </p:cNvPr>
          <p:cNvSpPr/>
          <p:nvPr/>
        </p:nvSpPr>
        <p:spPr>
          <a:xfrm>
            <a:off x="3100498" y="5417815"/>
            <a:ext cx="1608982" cy="262655"/>
          </a:xfrm>
          <a:prstGeom prst="roundRect">
            <a:avLst>
              <a:gd name="adj" fmla="val 0"/>
            </a:avLst>
          </a:prstGeom>
          <a:solidFill>
            <a:srgbClr val="FFC000"/>
          </a:solidFill>
          <a:ln w="63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現地調査隊</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5CA58576-ADEB-4405-DDDF-81F8C5F4906F}"/>
              </a:ext>
            </a:extLst>
          </p:cNvPr>
          <p:cNvSpPr/>
          <p:nvPr/>
        </p:nvSpPr>
        <p:spPr>
          <a:xfrm>
            <a:off x="2910477" y="5850310"/>
            <a:ext cx="1791850" cy="393939"/>
          </a:xfrm>
          <a:prstGeom prst="roundRect">
            <a:avLst/>
          </a:prstGeom>
          <a:solidFill>
            <a:srgbClr val="FFF2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他の地方支部長</a:t>
            </a:r>
          </a:p>
        </p:txBody>
      </p:sp>
      <p:sp>
        <p:nvSpPr>
          <p:cNvPr id="63" name="四角形: 角を丸くする 62">
            <a:extLst>
              <a:ext uri="{FF2B5EF4-FFF2-40B4-BE49-F238E27FC236}">
                <a16:creationId xmlns:a16="http://schemas.microsoft.com/office/drawing/2014/main" id="{6C05BB91-D58B-AEBB-F81B-6CE2407011E6}"/>
              </a:ext>
            </a:extLst>
          </p:cNvPr>
          <p:cNvSpPr/>
          <p:nvPr/>
        </p:nvSpPr>
        <p:spPr>
          <a:xfrm>
            <a:off x="5078070" y="5802410"/>
            <a:ext cx="2013124" cy="500275"/>
          </a:xfrm>
          <a:prstGeom prst="roundRect">
            <a:avLst/>
          </a:prstGeom>
          <a:solidFill>
            <a:srgbClr val="FFF2C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地方支部内の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都府県支部長等</a:t>
            </a:r>
          </a:p>
        </p:txBody>
      </p:sp>
      <p:sp>
        <p:nvSpPr>
          <p:cNvPr id="64" name="四角形: 角を丸くする 63">
            <a:extLst>
              <a:ext uri="{FF2B5EF4-FFF2-40B4-BE49-F238E27FC236}">
                <a16:creationId xmlns:a16="http://schemas.microsoft.com/office/drawing/2014/main" id="{C09205AB-4E94-8556-9132-E6A349B17B25}"/>
              </a:ext>
            </a:extLst>
          </p:cNvPr>
          <p:cNvSpPr/>
          <p:nvPr/>
        </p:nvSpPr>
        <p:spPr>
          <a:xfrm>
            <a:off x="1288600" y="4706168"/>
            <a:ext cx="567912" cy="1603156"/>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関係各省、団体</a:t>
            </a:r>
          </a:p>
        </p:txBody>
      </p:sp>
      <p:cxnSp>
        <p:nvCxnSpPr>
          <p:cNvPr id="65" name="直線矢印コネクタ 64">
            <a:extLst>
              <a:ext uri="{FF2B5EF4-FFF2-40B4-BE49-F238E27FC236}">
                <a16:creationId xmlns:a16="http://schemas.microsoft.com/office/drawing/2014/main" id="{E1F0B5CC-135A-552B-A74C-5F2E2F1C155A}"/>
              </a:ext>
            </a:extLst>
          </p:cNvPr>
          <p:cNvCxnSpPr>
            <a:cxnSpLocks/>
          </p:cNvCxnSpPr>
          <p:nvPr/>
        </p:nvCxnSpPr>
        <p:spPr>
          <a:xfrm flipH="1">
            <a:off x="2827797" y="1916833"/>
            <a:ext cx="2083276" cy="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四角形: 角を丸くする 65">
            <a:extLst>
              <a:ext uri="{FF2B5EF4-FFF2-40B4-BE49-F238E27FC236}">
                <a16:creationId xmlns:a16="http://schemas.microsoft.com/office/drawing/2014/main" id="{8D48A91D-C0D8-3E15-85C2-FF7E1629C46C}"/>
              </a:ext>
            </a:extLst>
          </p:cNvPr>
          <p:cNvSpPr/>
          <p:nvPr/>
        </p:nvSpPr>
        <p:spPr>
          <a:xfrm>
            <a:off x="3134251" y="1734826"/>
            <a:ext cx="1594676" cy="525310"/>
          </a:xfrm>
          <a:prstGeom prst="roundRect">
            <a:avLst>
              <a:gd name="adj" fmla="val 0"/>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highlight>
                  <a:srgbClr val="FFFF00"/>
                </a:highlight>
                <a:latin typeface="BIZ UDPゴシック" panose="020B0400000000000000" pitchFamily="50" charset="-128"/>
                <a:ea typeface="BIZ UDPゴシック" panose="020B0400000000000000" pitchFamily="50" charset="-128"/>
              </a:rPr>
              <a:t>各地方整備局</a:t>
            </a:r>
            <a:endParaRPr kumimoji="1" lang="en-US" altLang="ja-JP" sz="1400" dirty="0">
              <a:solidFill>
                <a:schemeClr val="tx1"/>
              </a:solidFill>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highlight>
                  <a:srgbClr val="FFFF00"/>
                </a:highlight>
                <a:latin typeface="BIZ UDPゴシック" panose="020B0400000000000000" pitchFamily="50" charset="-128"/>
                <a:ea typeface="BIZ UDPゴシック" panose="020B0400000000000000" pitchFamily="50" charset="-128"/>
              </a:rPr>
              <a:t>等経由</a:t>
            </a:r>
          </a:p>
        </p:txBody>
      </p:sp>
      <p:cxnSp>
        <p:nvCxnSpPr>
          <p:cNvPr id="67" name="コネクタ: カギ線 66">
            <a:extLst>
              <a:ext uri="{FF2B5EF4-FFF2-40B4-BE49-F238E27FC236}">
                <a16:creationId xmlns:a16="http://schemas.microsoft.com/office/drawing/2014/main" id="{E0730FC2-307A-BAEB-1E47-4D561FE55D74}"/>
              </a:ext>
            </a:extLst>
          </p:cNvPr>
          <p:cNvCxnSpPr>
            <a:cxnSpLocks/>
            <a:stCxn id="55" idx="3"/>
            <a:endCxn id="54" idx="3"/>
          </p:cNvCxnSpPr>
          <p:nvPr/>
        </p:nvCxnSpPr>
        <p:spPr>
          <a:xfrm flipH="1" flipV="1">
            <a:off x="6763251" y="2035474"/>
            <a:ext cx="553668" cy="3085045"/>
          </a:xfrm>
          <a:prstGeom prst="bentConnector3">
            <a:avLst>
              <a:gd name="adj1" fmla="val -4903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コネクタ: カギ線 67">
            <a:extLst>
              <a:ext uri="{FF2B5EF4-FFF2-40B4-BE49-F238E27FC236}">
                <a16:creationId xmlns:a16="http://schemas.microsoft.com/office/drawing/2014/main" id="{58503111-16B6-49B8-BA54-9387C0A268BA}"/>
              </a:ext>
            </a:extLst>
          </p:cNvPr>
          <p:cNvCxnSpPr>
            <a:cxnSpLocks/>
            <a:stCxn id="56" idx="3"/>
            <a:endCxn id="55" idx="0"/>
          </p:cNvCxnSpPr>
          <p:nvPr/>
        </p:nvCxnSpPr>
        <p:spPr>
          <a:xfrm>
            <a:off x="5206556" y="4455295"/>
            <a:ext cx="1184275" cy="468255"/>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9" name="四角形: 角を丸くする 68">
            <a:extLst>
              <a:ext uri="{FF2B5EF4-FFF2-40B4-BE49-F238E27FC236}">
                <a16:creationId xmlns:a16="http://schemas.microsoft.com/office/drawing/2014/main" id="{E76AF5CF-1320-480F-4927-66B9EDB9F34A}"/>
              </a:ext>
            </a:extLst>
          </p:cNvPr>
          <p:cNvSpPr/>
          <p:nvPr/>
        </p:nvSpPr>
        <p:spPr>
          <a:xfrm>
            <a:off x="5404289" y="4324817"/>
            <a:ext cx="1594676" cy="262626"/>
          </a:xfrm>
          <a:prstGeom prst="roundRect">
            <a:avLst>
              <a:gd name="adj" fmla="val 0"/>
            </a:avLst>
          </a:prstGeom>
          <a:solidFill>
            <a:srgbClr val="FFC000"/>
          </a:solidFill>
          <a:ln w="63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rPr>
              <a:t>先遣調整隊</a:t>
            </a:r>
            <a:r>
              <a:rPr kumimoji="1" lang="en-US" altLang="ja-JP" sz="1400" dirty="0">
                <a:solidFill>
                  <a:sysClr val="windowText" lastClr="000000"/>
                </a:solidFill>
                <a:latin typeface="BIZ UDPゴシック" panose="020B0400000000000000" pitchFamily="50" charset="-128"/>
                <a:ea typeface="BIZ UDPゴシック" panose="020B0400000000000000" pitchFamily="50" charset="-128"/>
              </a:rPr>
              <a:t>】</a:t>
            </a:r>
            <a:endParaRPr kumimoji="1" lang="ja-JP" altLang="en-US" sz="140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0" name="コネクタ: カギ線 69">
            <a:extLst>
              <a:ext uri="{FF2B5EF4-FFF2-40B4-BE49-F238E27FC236}">
                <a16:creationId xmlns:a16="http://schemas.microsoft.com/office/drawing/2014/main" id="{EA1F662A-4858-5DBF-973D-AEED061D01C8}"/>
              </a:ext>
            </a:extLst>
          </p:cNvPr>
          <p:cNvCxnSpPr>
            <a:cxnSpLocks/>
            <a:stCxn id="55" idx="1"/>
            <a:endCxn id="56" idx="2"/>
          </p:cNvCxnSpPr>
          <p:nvPr/>
        </p:nvCxnSpPr>
        <p:spPr>
          <a:xfrm rot="10800000">
            <a:off x="4461828" y="4699529"/>
            <a:ext cx="1002914" cy="420989"/>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コネクタ: カギ線 70">
            <a:extLst>
              <a:ext uri="{FF2B5EF4-FFF2-40B4-BE49-F238E27FC236}">
                <a16:creationId xmlns:a16="http://schemas.microsoft.com/office/drawing/2014/main" id="{1FF9F097-EFF9-2ACA-CE08-A530080B1DE9}"/>
              </a:ext>
            </a:extLst>
          </p:cNvPr>
          <p:cNvCxnSpPr>
            <a:cxnSpLocks/>
            <a:stCxn id="56" idx="1"/>
            <a:endCxn id="57" idx="2"/>
          </p:cNvCxnSpPr>
          <p:nvPr/>
        </p:nvCxnSpPr>
        <p:spPr>
          <a:xfrm rot="10800000">
            <a:off x="3382960" y="4015838"/>
            <a:ext cx="334138" cy="439457"/>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コネクタ: カギ線 71">
            <a:extLst>
              <a:ext uri="{FF2B5EF4-FFF2-40B4-BE49-F238E27FC236}">
                <a16:creationId xmlns:a16="http://schemas.microsoft.com/office/drawing/2014/main" id="{A9C3F7F6-9837-41A3-B2F3-C46CEBB4C7D6}"/>
              </a:ext>
            </a:extLst>
          </p:cNvPr>
          <p:cNvCxnSpPr>
            <a:cxnSpLocks/>
            <a:stCxn id="57" idx="1"/>
          </p:cNvCxnSpPr>
          <p:nvPr/>
        </p:nvCxnSpPr>
        <p:spPr>
          <a:xfrm rot="10800000">
            <a:off x="2569827" y="3108126"/>
            <a:ext cx="151172" cy="66347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4B3B02A-2533-57BC-3D05-6202E33DD42E}"/>
              </a:ext>
            </a:extLst>
          </p:cNvPr>
          <p:cNvCxnSpPr>
            <a:cxnSpLocks/>
            <a:stCxn id="56" idx="0"/>
            <a:endCxn id="60" idx="1"/>
          </p:cNvCxnSpPr>
          <p:nvPr/>
        </p:nvCxnSpPr>
        <p:spPr>
          <a:xfrm rot="5400000" flipH="1" flipV="1">
            <a:off x="4612990" y="3685126"/>
            <a:ext cx="374771" cy="677098"/>
          </a:xfrm>
          <a:prstGeom prst="bentConnector2">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コネクタ: カギ線 73">
            <a:extLst>
              <a:ext uri="{FF2B5EF4-FFF2-40B4-BE49-F238E27FC236}">
                <a16:creationId xmlns:a16="http://schemas.microsoft.com/office/drawing/2014/main" id="{EC1EE1DB-1B0E-47D3-AEB5-24A0A5591EBE}"/>
              </a:ext>
            </a:extLst>
          </p:cNvPr>
          <p:cNvCxnSpPr>
            <a:cxnSpLocks/>
            <a:stCxn id="57" idx="0"/>
            <a:endCxn id="58" idx="1"/>
          </p:cNvCxnSpPr>
          <p:nvPr/>
        </p:nvCxnSpPr>
        <p:spPr>
          <a:xfrm rot="5400000" flipH="1" flipV="1">
            <a:off x="3420022" y="3261862"/>
            <a:ext cx="228441" cy="30257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コネクタ: カギ線 74">
            <a:extLst>
              <a:ext uri="{FF2B5EF4-FFF2-40B4-BE49-F238E27FC236}">
                <a16:creationId xmlns:a16="http://schemas.microsoft.com/office/drawing/2014/main" id="{0BBAA9EB-E2AB-8A4A-EE04-39507F863520}"/>
              </a:ext>
            </a:extLst>
          </p:cNvPr>
          <p:cNvCxnSpPr>
            <a:cxnSpLocks/>
            <a:endCxn id="61" idx="0"/>
          </p:cNvCxnSpPr>
          <p:nvPr/>
        </p:nvCxnSpPr>
        <p:spPr>
          <a:xfrm rot="16200000" flipH="1">
            <a:off x="1878292" y="3391116"/>
            <a:ext cx="2495871" cy="1557523"/>
          </a:xfrm>
          <a:prstGeom prst="bentConnector3">
            <a:avLst>
              <a:gd name="adj1" fmla="val 88977"/>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3CD2B308-D704-A344-4AA7-57DF1C877CA6}"/>
              </a:ext>
            </a:extLst>
          </p:cNvPr>
          <p:cNvCxnSpPr>
            <a:cxnSpLocks/>
            <a:stCxn id="61" idx="3"/>
            <a:endCxn id="55" idx="2"/>
          </p:cNvCxnSpPr>
          <p:nvPr/>
        </p:nvCxnSpPr>
        <p:spPr>
          <a:xfrm flipV="1">
            <a:off x="4709479" y="5317488"/>
            <a:ext cx="1681351" cy="23165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コネクタ: カギ線 76">
            <a:extLst>
              <a:ext uri="{FF2B5EF4-FFF2-40B4-BE49-F238E27FC236}">
                <a16:creationId xmlns:a16="http://schemas.microsoft.com/office/drawing/2014/main" id="{62C20C22-2F85-8D66-78FD-B1718C482E27}"/>
              </a:ext>
            </a:extLst>
          </p:cNvPr>
          <p:cNvCxnSpPr>
            <a:cxnSpLocks/>
            <a:endCxn id="62" idx="1"/>
          </p:cNvCxnSpPr>
          <p:nvPr/>
        </p:nvCxnSpPr>
        <p:spPr>
          <a:xfrm rot="16200000" flipH="1">
            <a:off x="883028" y="4019832"/>
            <a:ext cx="3156782" cy="898115"/>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C9D3AB52-6205-533C-A7D9-EE980A871B97}"/>
              </a:ext>
            </a:extLst>
          </p:cNvPr>
          <p:cNvCxnSpPr>
            <a:cxnSpLocks/>
            <a:endCxn id="64" idx="0"/>
          </p:cNvCxnSpPr>
          <p:nvPr/>
        </p:nvCxnSpPr>
        <p:spPr>
          <a:xfrm>
            <a:off x="1572556" y="3108126"/>
            <a:ext cx="0" cy="15980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四角形: 角を丸くする 78">
            <a:extLst>
              <a:ext uri="{FF2B5EF4-FFF2-40B4-BE49-F238E27FC236}">
                <a16:creationId xmlns:a16="http://schemas.microsoft.com/office/drawing/2014/main" id="{EBFB324A-03C3-8B94-7104-5D8CDC14D881}"/>
              </a:ext>
            </a:extLst>
          </p:cNvPr>
          <p:cNvSpPr/>
          <p:nvPr/>
        </p:nvSpPr>
        <p:spPr>
          <a:xfrm>
            <a:off x="1288602" y="2714187"/>
            <a:ext cx="1819051" cy="393939"/>
          </a:xfrm>
          <a:prstGeom prst="roundRect">
            <a:avLst/>
          </a:prstGeom>
          <a:solidFill>
            <a:schemeClr val="accent6">
              <a:lumMod val="20000"/>
              <a:lumOff val="80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日水協救援本部</a:t>
            </a:r>
          </a:p>
        </p:txBody>
      </p:sp>
      <p:cxnSp>
        <p:nvCxnSpPr>
          <p:cNvPr id="80" name="直線矢印コネクタ 79">
            <a:extLst>
              <a:ext uri="{FF2B5EF4-FFF2-40B4-BE49-F238E27FC236}">
                <a16:creationId xmlns:a16="http://schemas.microsoft.com/office/drawing/2014/main" id="{B1E9682D-9C68-1EC7-3CF8-E72A04644933}"/>
              </a:ext>
            </a:extLst>
          </p:cNvPr>
          <p:cNvCxnSpPr>
            <a:cxnSpLocks/>
            <a:stCxn id="62" idx="3"/>
            <a:endCxn id="63" idx="1"/>
          </p:cNvCxnSpPr>
          <p:nvPr/>
        </p:nvCxnSpPr>
        <p:spPr>
          <a:xfrm>
            <a:off x="4702327" y="6047280"/>
            <a:ext cx="375744" cy="5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DC35E544-CC37-E098-F04A-0F8BB3506C4A}"/>
              </a:ext>
            </a:extLst>
          </p:cNvPr>
          <p:cNvCxnSpPr>
            <a:cxnSpLocks/>
          </p:cNvCxnSpPr>
          <p:nvPr/>
        </p:nvCxnSpPr>
        <p:spPr>
          <a:xfrm flipH="1">
            <a:off x="1856512" y="2089424"/>
            <a:ext cx="0" cy="61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爆発: 8 pt 81">
            <a:extLst>
              <a:ext uri="{FF2B5EF4-FFF2-40B4-BE49-F238E27FC236}">
                <a16:creationId xmlns:a16="http://schemas.microsoft.com/office/drawing/2014/main" id="{7FDF4F9D-D58E-2105-162A-D34EF96612C8}"/>
              </a:ext>
            </a:extLst>
          </p:cNvPr>
          <p:cNvSpPr/>
          <p:nvPr/>
        </p:nvSpPr>
        <p:spPr>
          <a:xfrm>
            <a:off x="6489471" y="4666702"/>
            <a:ext cx="1135834" cy="385879"/>
          </a:xfrm>
          <a:prstGeom prst="irregularSeal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83" name="四角形: 角を丸くする 82">
            <a:extLst>
              <a:ext uri="{FF2B5EF4-FFF2-40B4-BE49-F238E27FC236}">
                <a16:creationId xmlns:a16="http://schemas.microsoft.com/office/drawing/2014/main" id="{B76122CD-8AD9-BFF4-05BE-4698D84CCA36}"/>
              </a:ext>
            </a:extLst>
          </p:cNvPr>
          <p:cNvSpPr/>
          <p:nvPr/>
        </p:nvSpPr>
        <p:spPr>
          <a:xfrm>
            <a:off x="1272205" y="1530822"/>
            <a:ext cx="1563308" cy="525310"/>
          </a:xfrm>
          <a:prstGeom prst="round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highlight>
                  <a:srgbClr val="FFFF00"/>
                </a:highlight>
                <a:latin typeface="BIZ UDPゴシック" panose="020B0400000000000000" pitchFamily="50" charset="-128"/>
                <a:ea typeface="BIZ UDPゴシック" panose="020B0400000000000000" pitchFamily="50" charset="-128"/>
              </a:rPr>
              <a:t>国土交通省</a:t>
            </a:r>
            <a:endParaRPr kumimoji="1" lang="en-US" altLang="ja-JP" sz="1400" dirty="0">
              <a:solidFill>
                <a:schemeClr val="tx1"/>
              </a:solidFill>
              <a:highlight>
                <a:srgbClr val="FFFF00"/>
              </a:highlight>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highlight>
                  <a:srgbClr val="FFFF00"/>
                </a:highlight>
                <a:latin typeface="BIZ UDPゴシック" panose="020B0400000000000000" pitchFamily="50" charset="-128"/>
                <a:ea typeface="BIZ UDPゴシック" panose="020B0400000000000000" pitchFamily="50" charset="-128"/>
              </a:rPr>
              <a:t>水道事業課</a:t>
            </a:r>
          </a:p>
        </p:txBody>
      </p:sp>
      <p:sp>
        <p:nvSpPr>
          <p:cNvPr id="84" name="テキスト ボックス 83">
            <a:extLst>
              <a:ext uri="{FF2B5EF4-FFF2-40B4-BE49-F238E27FC236}">
                <a16:creationId xmlns:a16="http://schemas.microsoft.com/office/drawing/2014/main" id="{D467B54B-0799-DE16-6212-E0DFA08BDE85}"/>
              </a:ext>
            </a:extLst>
          </p:cNvPr>
          <p:cNvSpPr txBox="1"/>
          <p:nvPr/>
        </p:nvSpPr>
        <p:spPr>
          <a:xfrm>
            <a:off x="6230234" y="4736530"/>
            <a:ext cx="1656184" cy="246221"/>
          </a:xfrm>
          <a:prstGeom prst="rect">
            <a:avLst/>
          </a:prstGeom>
          <a:noFill/>
        </p:spPr>
        <p:txBody>
          <a:bodyPr wrap="square" rtlCol="0">
            <a:spAutoFit/>
          </a:bodyPr>
          <a:lstStyle/>
          <a:p>
            <a:pPr algn="ctr"/>
            <a:r>
              <a:rPr kumimoji="1" lang="ja-JP" altLang="en-US" sz="1000" dirty="0">
                <a:highlight>
                  <a:srgbClr val="FFFF00"/>
                </a:highlight>
              </a:rPr>
              <a:t>地震等緊急時</a:t>
            </a:r>
          </a:p>
        </p:txBody>
      </p:sp>
      <p:grpSp>
        <p:nvGrpSpPr>
          <p:cNvPr id="85" name="グループ化 84">
            <a:extLst>
              <a:ext uri="{FF2B5EF4-FFF2-40B4-BE49-F238E27FC236}">
                <a16:creationId xmlns:a16="http://schemas.microsoft.com/office/drawing/2014/main" id="{2DAD8292-78B1-5FFB-A5E0-0B68AF47F00B}"/>
              </a:ext>
            </a:extLst>
          </p:cNvPr>
          <p:cNvGrpSpPr/>
          <p:nvPr/>
        </p:nvGrpSpPr>
        <p:grpSpPr>
          <a:xfrm>
            <a:off x="7322576" y="5593814"/>
            <a:ext cx="2222709" cy="861996"/>
            <a:chOff x="6769332" y="5573782"/>
            <a:chExt cx="2222709" cy="861996"/>
          </a:xfrm>
        </p:grpSpPr>
        <p:sp>
          <p:nvSpPr>
            <p:cNvPr id="86" name="四角形: 角を丸くする 85">
              <a:extLst>
                <a:ext uri="{FF2B5EF4-FFF2-40B4-BE49-F238E27FC236}">
                  <a16:creationId xmlns:a16="http://schemas.microsoft.com/office/drawing/2014/main" id="{5552EBA2-09C2-65C3-14FC-9A5266BE2322}"/>
                </a:ext>
              </a:extLst>
            </p:cNvPr>
            <p:cNvSpPr/>
            <p:nvPr/>
          </p:nvSpPr>
          <p:spPr>
            <a:xfrm>
              <a:off x="6769332" y="5573782"/>
              <a:ext cx="2222709" cy="861996"/>
            </a:xfrm>
            <a:prstGeom prst="roundRect">
              <a:avLst/>
            </a:prstGeom>
            <a:solidFill>
              <a:schemeClr val="bg1"/>
            </a:solidFill>
            <a:ln w="635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（凡例）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情報連絡</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先遣調整隊、現地調整隊</a:t>
              </a:r>
            </a:p>
          </p:txBody>
        </p:sp>
        <p:cxnSp>
          <p:nvCxnSpPr>
            <p:cNvPr id="87" name="直線矢印コネクタ 86">
              <a:extLst>
                <a:ext uri="{FF2B5EF4-FFF2-40B4-BE49-F238E27FC236}">
                  <a16:creationId xmlns:a16="http://schemas.microsoft.com/office/drawing/2014/main" id="{6802504E-87A2-B6BC-C474-77E4E2E4721A}"/>
                </a:ext>
              </a:extLst>
            </p:cNvPr>
            <p:cNvCxnSpPr/>
            <p:nvPr/>
          </p:nvCxnSpPr>
          <p:spPr>
            <a:xfrm flipV="1">
              <a:off x="6876256" y="6023830"/>
              <a:ext cx="36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851A9431-F79D-C411-37EC-49322C78EA98}"/>
                </a:ext>
              </a:extLst>
            </p:cNvPr>
            <p:cNvCxnSpPr/>
            <p:nvPr/>
          </p:nvCxnSpPr>
          <p:spPr>
            <a:xfrm flipV="1">
              <a:off x="6876256" y="6185755"/>
              <a:ext cx="36000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9" name="テキスト ボックス 88">
            <a:extLst>
              <a:ext uri="{FF2B5EF4-FFF2-40B4-BE49-F238E27FC236}">
                <a16:creationId xmlns:a16="http://schemas.microsoft.com/office/drawing/2014/main" id="{804A5B4A-90CB-D846-377C-09DD4C2F5BE3}"/>
              </a:ext>
            </a:extLst>
          </p:cNvPr>
          <p:cNvSpPr txBox="1"/>
          <p:nvPr/>
        </p:nvSpPr>
        <p:spPr>
          <a:xfrm>
            <a:off x="1757446" y="2226116"/>
            <a:ext cx="928286" cy="276999"/>
          </a:xfrm>
          <a:prstGeom prst="rect">
            <a:avLst/>
          </a:prstGeom>
          <a:noFill/>
        </p:spPr>
        <p:txBody>
          <a:bodyPr wrap="square" rtlCol="0">
            <a:spAutoFit/>
          </a:bodyPr>
          <a:lstStyle/>
          <a:p>
            <a:pPr algn="ctr"/>
            <a:r>
              <a:rPr kumimoji="1" lang="ja-JP" altLang="en-US" sz="1200" dirty="0"/>
              <a:t>情報共有</a:t>
            </a:r>
          </a:p>
        </p:txBody>
      </p:sp>
      <p:sp>
        <p:nvSpPr>
          <p:cNvPr id="90" name="テキスト ボックス 89">
            <a:extLst>
              <a:ext uri="{FF2B5EF4-FFF2-40B4-BE49-F238E27FC236}">
                <a16:creationId xmlns:a16="http://schemas.microsoft.com/office/drawing/2014/main" id="{8D685595-15AB-93BF-CEF9-6615E992C3E1}"/>
              </a:ext>
            </a:extLst>
          </p:cNvPr>
          <p:cNvSpPr txBox="1"/>
          <p:nvPr/>
        </p:nvSpPr>
        <p:spPr>
          <a:xfrm>
            <a:off x="729284" y="3809427"/>
            <a:ext cx="928286" cy="276999"/>
          </a:xfrm>
          <a:prstGeom prst="rect">
            <a:avLst/>
          </a:prstGeom>
          <a:noFill/>
        </p:spPr>
        <p:txBody>
          <a:bodyPr wrap="square" rtlCol="0">
            <a:spAutoFit/>
          </a:bodyPr>
          <a:lstStyle/>
          <a:p>
            <a:pPr algn="ctr"/>
            <a:r>
              <a:rPr kumimoji="1" lang="ja-JP" altLang="en-US" sz="1200" dirty="0"/>
              <a:t>情報共有</a:t>
            </a:r>
          </a:p>
        </p:txBody>
      </p:sp>
      <p:sp>
        <p:nvSpPr>
          <p:cNvPr id="91" name="テキスト ボックス 90">
            <a:extLst>
              <a:ext uri="{FF2B5EF4-FFF2-40B4-BE49-F238E27FC236}">
                <a16:creationId xmlns:a16="http://schemas.microsoft.com/office/drawing/2014/main" id="{47BD6992-07A5-F0E8-F3DD-99F2A5CBF1F3}"/>
              </a:ext>
            </a:extLst>
          </p:cNvPr>
          <p:cNvSpPr txBox="1"/>
          <p:nvPr/>
        </p:nvSpPr>
        <p:spPr>
          <a:xfrm>
            <a:off x="5269402" y="2275839"/>
            <a:ext cx="2086975" cy="369332"/>
          </a:xfrm>
          <a:prstGeom prst="rect">
            <a:avLst/>
          </a:prstGeom>
          <a:noFill/>
        </p:spPr>
        <p:txBody>
          <a:bodyPr wrap="square" rtlCol="0">
            <a:spAutoFit/>
          </a:bodyPr>
          <a:lstStyle/>
          <a:p>
            <a:r>
              <a:rPr kumimoji="1" lang="ja-JP" altLang="en-US" sz="900" dirty="0">
                <a:highlight>
                  <a:srgbClr val="FFFF00"/>
                </a:highlight>
              </a:rPr>
              <a:t>情報連絡</a:t>
            </a:r>
            <a:endParaRPr kumimoji="1" lang="en-US" altLang="ja-JP" sz="900" dirty="0">
              <a:highlight>
                <a:srgbClr val="FFFF00"/>
              </a:highlight>
            </a:endParaRPr>
          </a:p>
          <a:p>
            <a:r>
              <a:rPr kumimoji="1" lang="ja-JP" altLang="en-US" sz="900" dirty="0">
                <a:highlight>
                  <a:srgbClr val="FFFF00"/>
                </a:highlight>
              </a:rPr>
              <a:t>令和</a:t>
            </a:r>
            <a:r>
              <a:rPr lang="ja-JP" altLang="en-US" sz="900" dirty="0">
                <a:highlight>
                  <a:srgbClr val="FFFF00"/>
                </a:highlight>
              </a:rPr>
              <a:t>７</a:t>
            </a:r>
            <a:r>
              <a:rPr kumimoji="1" lang="ja-JP" altLang="en-US" sz="900" dirty="0">
                <a:highlight>
                  <a:srgbClr val="FFFF00"/>
                </a:highlight>
              </a:rPr>
              <a:t>年４月</a:t>
            </a:r>
            <a:r>
              <a:rPr lang="ja-JP" altLang="en-US" sz="900" dirty="0">
                <a:highlight>
                  <a:srgbClr val="FFFF00"/>
                </a:highlight>
              </a:rPr>
              <a:t>１</a:t>
            </a:r>
            <a:r>
              <a:rPr kumimoji="1" lang="ja-JP" altLang="en-US" sz="900" dirty="0">
                <a:highlight>
                  <a:srgbClr val="FFFF00"/>
                </a:highlight>
              </a:rPr>
              <a:t>日付け国水水第</a:t>
            </a:r>
            <a:r>
              <a:rPr kumimoji="1" lang="en-US" altLang="ja-JP" sz="900" dirty="0">
                <a:highlight>
                  <a:srgbClr val="FFFF00"/>
                </a:highlight>
              </a:rPr>
              <a:t>563</a:t>
            </a:r>
            <a:r>
              <a:rPr kumimoji="1" lang="ja-JP" altLang="en-US" sz="900" dirty="0">
                <a:highlight>
                  <a:srgbClr val="FFFF00"/>
                </a:highlight>
              </a:rPr>
              <a:t>号</a:t>
            </a:r>
          </a:p>
        </p:txBody>
      </p:sp>
      <p:cxnSp>
        <p:nvCxnSpPr>
          <p:cNvPr id="92" name="コネクタ: カギ線 91">
            <a:extLst>
              <a:ext uri="{FF2B5EF4-FFF2-40B4-BE49-F238E27FC236}">
                <a16:creationId xmlns:a16="http://schemas.microsoft.com/office/drawing/2014/main" id="{BEE4E4D1-29C2-6FD5-9C25-CA530F0E7B7F}"/>
              </a:ext>
            </a:extLst>
          </p:cNvPr>
          <p:cNvCxnSpPr>
            <a:cxnSpLocks/>
          </p:cNvCxnSpPr>
          <p:nvPr/>
        </p:nvCxnSpPr>
        <p:spPr>
          <a:xfrm rot="5400000" flipH="1" flipV="1">
            <a:off x="3885826" y="2860834"/>
            <a:ext cx="228441" cy="30257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コネクタ: カギ線 92">
            <a:extLst>
              <a:ext uri="{FF2B5EF4-FFF2-40B4-BE49-F238E27FC236}">
                <a16:creationId xmlns:a16="http://schemas.microsoft.com/office/drawing/2014/main" id="{6384A7ED-A47A-1B98-030C-D65D3EE9164A}"/>
              </a:ext>
            </a:extLst>
          </p:cNvPr>
          <p:cNvCxnSpPr>
            <a:cxnSpLocks/>
          </p:cNvCxnSpPr>
          <p:nvPr/>
        </p:nvCxnSpPr>
        <p:spPr>
          <a:xfrm rot="10800000">
            <a:off x="3060399" y="1657707"/>
            <a:ext cx="4818412" cy="3489959"/>
          </a:xfrm>
          <a:prstGeom prst="bentConnector3">
            <a:avLst>
              <a:gd name="adj1" fmla="val -21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315B8137-444D-5823-60F8-D6B9D658945F}"/>
              </a:ext>
            </a:extLst>
          </p:cNvPr>
          <p:cNvSpPr txBox="1"/>
          <p:nvPr/>
        </p:nvSpPr>
        <p:spPr>
          <a:xfrm>
            <a:off x="6489470" y="1375620"/>
            <a:ext cx="1539198" cy="307777"/>
          </a:xfrm>
          <a:prstGeom prst="rect">
            <a:avLst/>
          </a:prstGeom>
          <a:noFill/>
        </p:spPr>
        <p:txBody>
          <a:bodyPr wrap="square" rtlCol="0">
            <a:spAutoFit/>
          </a:bodyPr>
          <a:lstStyle/>
          <a:p>
            <a:r>
              <a:rPr kumimoji="1" lang="ja-JP" altLang="en-US" sz="1400" dirty="0">
                <a:solidFill>
                  <a:srgbClr val="FF0000"/>
                </a:solidFill>
              </a:rPr>
              <a:t>情報連絡ルート①</a:t>
            </a:r>
          </a:p>
        </p:txBody>
      </p:sp>
      <p:grpSp>
        <p:nvGrpSpPr>
          <p:cNvPr id="95" name="グループ化 94">
            <a:extLst>
              <a:ext uri="{FF2B5EF4-FFF2-40B4-BE49-F238E27FC236}">
                <a16:creationId xmlns:a16="http://schemas.microsoft.com/office/drawing/2014/main" id="{3B6CD188-857D-EFA9-86C0-DE1792BC5E79}"/>
              </a:ext>
            </a:extLst>
          </p:cNvPr>
          <p:cNvGrpSpPr/>
          <p:nvPr/>
        </p:nvGrpSpPr>
        <p:grpSpPr>
          <a:xfrm>
            <a:off x="2190522" y="3096951"/>
            <a:ext cx="3259521" cy="2137549"/>
            <a:chOff x="1441473" y="3096951"/>
            <a:chExt cx="3259521" cy="2137549"/>
          </a:xfrm>
        </p:grpSpPr>
        <p:cxnSp>
          <p:nvCxnSpPr>
            <p:cNvPr id="96" name="コネクタ: カギ線 95">
              <a:extLst>
                <a:ext uri="{FF2B5EF4-FFF2-40B4-BE49-F238E27FC236}">
                  <a16:creationId xmlns:a16="http://schemas.microsoft.com/office/drawing/2014/main" id="{12ACE316-26CD-C8AB-8B11-6F9FF10E5430}"/>
                </a:ext>
              </a:extLst>
            </p:cNvPr>
            <p:cNvCxnSpPr>
              <a:cxnSpLocks/>
            </p:cNvCxnSpPr>
            <p:nvPr/>
          </p:nvCxnSpPr>
          <p:spPr>
            <a:xfrm rot="16200000" flipV="1">
              <a:off x="1371300" y="3167124"/>
              <a:ext cx="1127440" cy="987094"/>
            </a:xfrm>
            <a:prstGeom prst="bentConnector3">
              <a:avLst>
                <a:gd name="adj1" fmla="val 184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コネクタ: カギ線 96">
              <a:extLst>
                <a:ext uri="{FF2B5EF4-FFF2-40B4-BE49-F238E27FC236}">
                  <a16:creationId xmlns:a16="http://schemas.microsoft.com/office/drawing/2014/main" id="{FFE1310F-FDF7-3FD7-583E-86775C8BB637}"/>
                </a:ext>
              </a:extLst>
            </p:cNvPr>
            <p:cNvCxnSpPr/>
            <p:nvPr/>
          </p:nvCxnSpPr>
          <p:spPr>
            <a:xfrm>
              <a:off x="2436174" y="4211059"/>
              <a:ext cx="1055706" cy="689315"/>
            </a:xfrm>
            <a:prstGeom prst="bentConnector3">
              <a:avLst>
                <a:gd name="adj1" fmla="val 127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コネクタ: カギ線 97">
              <a:extLst>
                <a:ext uri="{FF2B5EF4-FFF2-40B4-BE49-F238E27FC236}">
                  <a16:creationId xmlns:a16="http://schemas.microsoft.com/office/drawing/2014/main" id="{D974EF11-549B-19C7-3FFE-3007B361AF09}"/>
                </a:ext>
              </a:extLst>
            </p:cNvPr>
            <p:cNvCxnSpPr>
              <a:cxnSpLocks/>
            </p:cNvCxnSpPr>
            <p:nvPr/>
          </p:nvCxnSpPr>
          <p:spPr>
            <a:xfrm>
              <a:off x="3488868" y="4912680"/>
              <a:ext cx="1212126" cy="321820"/>
            </a:xfrm>
            <a:prstGeom prst="bentConnector3">
              <a:avLst>
                <a:gd name="adj1" fmla="val 128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9" name="テキスト ボックス 98">
            <a:extLst>
              <a:ext uri="{FF2B5EF4-FFF2-40B4-BE49-F238E27FC236}">
                <a16:creationId xmlns:a16="http://schemas.microsoft.com/office/drawing/2014/main" id="{E33C60EA-B028-AA42-B8A6-816E625B72D8}"/>
              </a:ext>
            </a:extLst>
          </p:cNvPr>
          <p:cNvSpPr txBox="1"/>
          <p:nvPr/>
        </p:nvSpPr>
        <p:spPr>
          <a:xfrm>
            <a:off x="2574963" y="4852653"/>
            <a:ext cx="1539198" cy="307777"/>
          </a:xfrm>
          <a:prstGeom prst="rect">
            <a:avLst/>
          </a:prstGeom>
          <a:noFill/>
        </p:spPr>
        <p:txBody>
          <a:bodyPr wrap="square" rtlCol="0">
            <a:spAutoFit/>
          </a:bodyPr>
          <a:lstStyle/>
          <a:p>
            <a:r>
              <a:rPr kumimoji="1" lang="ja-JP" altLang="en-US" sz="1400" dirty="0">
                <a:solidFill>
                  <a:srgbClr val="FF0000"/>
                </a:solidFill>
              </a:rPr>
              <a:t>情報連絡ルート②</a:t>
            </a:r>
          </a:p>
        </p:txBody>
      </p:sp>
    </p:spTree>
    <p:extLst>
      <p:ext uri="{BB962C8B-B14F-4D97-AF65-F5344CB8AC3E}">
        <p14:creationId xmlns:p14="http://schemas.microsoft.com/office/powerpoint/2010/main" val="200749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6C1191-A5D4-2AB9-BCDC-AEF15C3505FC}"/>
              </a:ext>
            </a:extLst>
          </p:cNvPr>
          <p:cNvSpPr>
            <a:spLocks noGrp="1"/>
          </p:cNvSpPr>
          <p:nvPr>
            <p:ph type="sldNum" sz="quarter" idx="12"/>
          </p:nvPr>
        </p:nvSpPr>
        <p:spPr/>
        <p:txBody>
          <a:bodyPr/>
          <a:lstStyle/>
          <a:p>
            <a:pPr>
              <a:defRPr/>
            </a:pPr>
            <a:fld id="{D8C59FD7-2EC2-4685-9C85-6CC810D64050}" type="slidenum">
              <a:rPr lang="en-US" altLang="ja-JP" smtClean="0"/>
              <a:pPr>
                <a:defRPr/>
              </a:pPr>
              <a:t>25</a:t>
            </a:fld>
            <a:endParaRPr lang="en-US" altLang="ja-JP"/>
          </a:p>
        </p:txBody>
      </p:sp>
      <p:sp>
        <p:nvSpPr>
          <p:cNvPr id="3" name="タイトル 1">
            <a:extLst>
              <a:ext uri="{FF2B5EF4-FFF2-40B4-BE49-F238E27FC236}">
                <a16:creationId xmlns:a16="http://schemas.microsoft.com/office/drawing/2014/main" id="{ADC421EF-536D-7E7B-D432-8607B3965B1A}"/>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dirty="0"/>
              <a:t>近畿地方整備局に対する情報連絡について</a:t>
            </a:r>
          </a:p>
        </p:txBody>
      </p:sp>
      <p:sp>
        <p:nvSpPr>
          <p:cNvPr id="4" name="タイトル 3">
            <a:extLst>
              <a:ext uri="{FF2B5EF4-FFF2-40B4-BE49-F238E27FC236}">
                <a16:creationId xmlns:a16="http://schemas.microsoft.com/office/drawing/2014/main" id="{125660C1-D172-145F-9F55-D7EF7B288C9A}"/>
              </a:ext>
            </a:extLst>
          </p:cNvPr>
          <p:cNvSpPr txBox="1">
            <a:spLocks/>
          </p:cNvSpPr>
          <p:nvPr/>
        </p:nvSpPr>
        <p:spPr>
          <a:xfrm>
            <a:off x="200472" y="620691"/>
            <a:ext cx="9649072" cy="623731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1600" b="1" dirty="0">
                <a:latin typeface="BIZ UDPゴシック" panose="020B0400000000000000" pitchFamily="50" charset="-128"/>
                <a:ea typeface="BIZ UDPゴシック" panose="020B0400000000000000" pitchFamily="50" charset="-128"/>
              </a:rPr>
              <a:t>■道路陥没等の事故により、上下水道事業について世間の関心が高まっている</a:t>
            </a:r>
            <a:endParaRPr lang="en-US" altLang="ja-JP" sz="1600" b="1"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en-US" altLang="ja-JP" sz="1600" kern="0" dirty="0">
                <a:latin typeface="BIZ UDPゴシック" panose="020B0400000000000000" pitchFamily="50" charset="-128"/>
                <a:ea typeface="BIZ UDPゴシック" panose="020B0400000000000000" pitchFamily="50" charset="-128"/>
              </a:rPr>
              <a:t>2</a:t>
            </a:r>
            <a:r>
              <a:rPr lang="ja-JP" altLang="en-US" sz="1600" kern="0" dirty="0">
                <a:latin typeface="BIZ UDPゴシック" panose="020B0400000000000000" pitchFamily="50" charset="-128"/>
                <a:ea typeface="BIZ UDPゴシック" panose="020B0400000000000000" pitchFamily="50" charset="-128"/>
              </a:rPr>
              <a:t>月</a:t>
            </a:r>
            <a:r>
              <a:rPr lang="en-US" altLang="ja-JP" sz="1600" kern="0" dirty="0">
                <a:latin typeface="BIZ UDPゴシック" panose="020B0400000000000000" pitchFamily="50" charset="-128"/>
                <a:ea typeface="BIZ UDPゴシック" panose="020B0400000000000000" pitchFamily="50" charset="-128"/>
              </a:rPr>
              <a:t>12</a:t>
            </a:r>
            <a:r>
              <a:rPr lang="ja-JP" altLang="en-US" sz="1600" kern="0" dirty="0">
                <a:latin typeface="BIZ UDPゴシック" panose="020B0400000000000000" pitchFamily="50" charset="-128"/>
                <a:ea typeface="BIZ UDPゴシック" panose="020B0400000000000000" pitchFamily="50" charset="-128"/>
              </a:rPr>
              <a:t>日付けの事務連絡にて、情報提供依頼における</a:t>
            </a:r>
            <a:r>
              <a:rPr lang="en-US" altLang="ja-JP" sz="1600" kern="0" dirty="0">
                <a:latin typeface="BIZ UDPゴシック" panose="020B0400000000000000" pitchFamily="50" charset="-128"/>
                <a:ea typeface="BIZ UDPゴシック" panose="020B0400000000000000" pitchFamily="50" charset="-128"/>
              </a:rPr>
              <a:t>【</a:t>
            </a:r>
            <a:r>
              <a:rPr lang="ja-JP" altLang="en-US" sz="1600" kern="0" dirty="0">
                <a:latin typeface="BIZ UDPゴシック" panose="020B0400000000000000" pitchFamily="50" charset="-128"/>
                <a:ea typeface="BIZ UDPゴシック" panose="020B0400000000000000" pitchFamily="50" charset="-128"/>
              </a:rPr>
              <a:t>情報提供をお願いしたいケース</a:t>
            </a:r>
            <a:r>
              <a:rPr lang="en-US" altLang="ja-JP" sz="1600" kern="0" dirty="0">
                <a:latin typeface="BIZ UDPゴシック" panose="020B0400000000000000" pitchFamily="50" charset="-128"/>
                <a:ea typeface="BIZ UDPゴシック" panose="020B0400000000000000" pitchFamily="50" charset="-128"/>
              </a:rPr>
              <a:t>】</a:t>
            </a:r>
            <a:r>
              <a:rPr lang="ja-JP" altLang="en-US" sz="1600" kern="0" dirty="0">
                <a:latin typeface="BIZ UDPゴシック" panose="020B0400000000000000" pitchFamily="50" charset="-128"/>
                <a:ea typeface="BIZ UDPゴシック" panose="020B0400000000000000" pitchFamily="50" charset="-128"/>
              </a:rPr>
              <a:t>に</a:t>
            </a:r>
            <a:endParaRPr lang="en-US" altLang="ja-JP" sz="1600" kern="0" dirty="0">
              <a:latin typeface="BIZ UDPゴシック" panose="020B0400000000000000" pitchFamily="50" charset="-128"/>
              <a:ea typeface="BIZ UDPゴシック" panose="020B0400000000000000" pitchFamily="50" charset="-128"/>
            </a:endParaRPr>
          </a:p>
          <a:p>
            <a:r>
              <a:rPr lang="ja-JP" altLang="en-US" sz="1600" b="1" kern="0" dirty="0">
                <a:solidFill>
                  <a:srgbClr val="FF0000"/>
                </a:solidFill>
                <a:latin typeface="BIZ UDPゴシック" panose="020B0400000000000000" pitchFamily="50" charset="-128"/>
                <a:ea typeface="BIZ UDPゴシック" panose="020B0400000000000000" pitchFamily="50" charset="-128"/>
              </a:rPr>
              <a:t>　　</a:t>
            </a:r>
            <a:r>
              <a:rPr lang="ja-JP" altLang="en-US" sz="1600" b="1" u="sng" kern="0" dirty="0">
                <a:solidFill>
                  <a:srgbClr val="FF0000"/>
                </a:solidFill>
                <a:latin typeface="BIZ UDPゴシック" panose="020B0400000000000000" pitchFamily="50" charset="-128"/>
                <a:ea typeface="BIZ UDPゴシック" panose="020B0400000000000000" pitchFamily="50" charset="-128"/>
              </a:rPr>
              <a:t>報道等で取扱われた場合</a:t>
            </a:r>
            <a:r>
              <a:rPr lang="ja-JP" altLang="en-US" sz="1600" kern="0" dirty="0">
                <a:latin typeface="BIZ UDPゴシック" panose="020B0400000000000000" pitchFamily="50" charset="-128"/>
                <a:ea typeface="BIZ UDPゴシック" panose="020B0400000000000000" pitchFamily="50" charset="-128"/>
              </a:rPr>
              <a:t>及び</a:t>
            </a:r>
            <a:r>
              <a:rPr lang="ja-JP" altLang="en-US" sz="1600" b="1" u="sng" kern="0" dirty="0">
                <a:solidFill>
                  <a:srgbClr val="FF0000"/>
                </a:solidFill>
                <a:latin typeface="BIZ UDPゴシック" panose="020B0400000000000000" pitchFamily="50" charset="-128"/>
                <a:ea typeface="BIZ UDPゴシック" panose="020B0400000000000000" pitchFamily="50" charset="-128"/>
              </a:rPr>
              <a:t>報道機関等に情報提供した場合</a:t>
            </a:r>
            <a:r>
              <a:rPr lang="ja-JP" altLang="en-US" sz="1600" kern="0" dirty="0">
                <a:latin typeface="BIZ UDPゴシック" panose="020B0400000000000000" pitchFamily="50" charset="-128"/>
                <a:ea typeface="BIZ UDPゴシック" panose="020B0400000000000000" pitchFamily="50" charset="-128"/>
              </a:rPr>
              <a:t>が追加</a:t>
            </a:r>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r>
              <a:rPr lang="ja-JP" altLang="en-US" sz="1600" b="1" dirty="0">
                <a:latin typeface="BIZ UDPゴシック" panose="020B0400000000000000" pitchFamily="50" charset="-128"/>
                <a:ea typeface="BIZ UDPゴシック" panose="020B0400000000000000" pitchFamily="50" charset="-128"/>
              </a:rPr>
              <a:t>■事故等に関する情報提供依頼（</a:t>
            </a:r>
            <a:r>
              <a:rPr lang="en-US" altLang="ja-JP" sz="1600" b="1" dirty="0">
                <a:latin typeface="BIZ UDPゴシック" panose="020B0400000000000000" pitchFamily="50" charset="-128"/>
                <a:ea typeface="BIZ UDPゴシック" panose="020B0400000000000000" pitchFamily="50" charset="-128"/>
              </a:rPr>
              <a:t>R6</a:t>
            </a:r>
            <a:r>
              <a:rPr lang="ja-JP" altLang="en-US" sz="16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　　</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自然災害等は別フローを参照</a:t>
            </a:r>
            <a:endParaRPr lang="en-US" altLang="ja-JP" sz="12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600" b="1" dirty="0">
              <a:latin typeface="BIZ UDPゴシック" panose="020B0400000000000000" pitchFamily="50" charset="-128"/>
              <a:ea typeface="BIZ UDPゴシック" panose="020B0400000000000000" pitchFamily="50" charset="-128"/>
            </a:endParaRPr>
          </a:p>
          <a:p>
            <a:pPr>
              <a:lnSpc>
                <a:spcPct val="100000"/>
              </a:lnSpc>
            </a:pPr>
            <a:r>
              <a:rPr lang="ja-JP" altLang="en-US" sz="1600" b="1" dirty="0">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情報提供をお願いしたいケース</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に今後移行する可能性が見込まれる場合</a:t>
            </a:r>
            <a:endParaRPr lang="en-US" altLang="ja-JP" sz="1200" b="1" dirty="0">
              <a:latin typeface="BIZ UDPゴシック" panose="020B0400000000000000" pitchFamily="50" charset="-128"/>
              <a:ea typeface="BIZ UDPゴシック" panose="020B0400000000000000" pitchFamily="50" charset="-128"/>
            </a:endParaRPr>
          </a:p>
          <a:p>
            <a:pPr>
              <a:lnSpc>
                <a:spcPct val="100000"/>
              </a:lnSpc>
            </a:pPr>
            <a:r>
              <a:rPr lang="ja-JP" altLang="en-US" sz="1200" b="1" dirty="0">
                <a:latin typeface="BIZ UDPゴシック" panose="020B0400000000000000" pitchFamily="50" charset="-128"/>
                <a:ea typeface="BIZ UDPゴシック" panose="020B0400000000000000" pitchFamily="50" charset="-128"/>
              </a:rPr>
              <a:t>　　　　・報道機関等からの問合せ対応を行った場合　　　　　　　　　　　　　　　　　　　　　　　</a:t>
            </a:r>
            <a:r>
              <a:rPr lang="ja-JP" altLang="en-US" sz="1400" b="1" dirty="0">
                <a:highlight>
                  <a:srgbClr val="FFFF00"/>
                </a:highlight>
                <a:latin typeface="BIZ UDPゴシック" panose="020B0400000000000000" pitchFamily="50" charset="-128"/>
                <a:ea typeface="BIZ UDPゴシック" panose="020B0400000000000000" pitchFamily="50" charset="-128"/>
              </a:rPr>
              <a:t>概ね３０分以内を目処に</a:t>
            </a:r>
            <a:r>
              <a:rPr lang="en-US" altLang="ja-JP" sz="1400" b="1" dirty="0">
                <a:highlight>
                  <a:srgbClr val="FFFF00"/>
                </a:highlight>
                <a:latin typeface="BIZ UDPゴシック" panose="020B0400000000000000" pitchFamily="50" charset="-128"/>
                <a:ea typeface="BIZ UDPゴシック" panose="020B0400000000000000" pitchFamily="50" charset="-128"/>
              </a:rPr>
              <a:t>【</a:t>
            </a:r>
            <a:r>
              <a:rPr lang="ja-JP" altLang="en-US" sz="1400" b="1" dirty="0">
                <a:highlight>
                  <a:srgbClr val="FFFF00"/>
                </a:highlight>
                <a:latin typeface="BIZ UDPゴシック" panose="020B0400000000000000" pitchFamily="50" charset="-128"/>
                <a:ea typeface="BIZ UDPゴシック" panose="020B0400000000000000" pitchFamily="50" charset="-128"/>
              </a:rPr>
              <a:t>速報（メール＋</a:t>
            </a:r>
            <a:r>
              <a:rPr lang="en-US" altLang="ja-JP" sz="1400" b="1" dirty="0">
                <a:highlight>
                  <a:srgbClr val="FFFF00"/>
                </a:highlight>
                <a:latin typeface="BIZ UDPゴシック" panose="020B0400000000000000" pitchFamily="50" charset="-128"/>
                <a:ea typeface="BIZ UDPゴシック" panose="020B0400000000000000" pitchFamily="50" charset="-128"/>
              </a:rPr>
              <a:t>TEL</a:t>
            </a:r>
            <a:r>
              <a:rPr lang="ja-JP" altLang="en-US" sz="1400" b="1" dirty="0">
                <a:highlight>
                  <a:srgbClr val="FFFF00"/>
                </a:highlight>
                <a:latin typeface="BIZ UDPゴシック" panose="020B0400000000000000" pitchFamily="50" charset="-128"/>
                <a:ea typeface="BIZ UDPゴシック" panose="020B0400000000000000" pitchFamily="50" charset="-128"/>
              </a:rPr>
              <a:t>）</a:t>
            </a:r>
            <a:r>
              <a:rPr lang="en-US" altLang="ja-JP" sz="1400" b="1" dirty="0">
                <a:highlight>
                  <a:srgbClr val="FFFF00"/>
                </a:highlight>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a:p>
            <a:pPr>
              <a:lnSpc>
                <a:spcPct val="100000"/>
              </a:lnSpc>
            </a:pPr>
            <a:r>
              <a:rPr lang="ja-JP" altLang="en-US" sz="1200" b="1" dirty="0">
                <a:latin typeface="BIZ UDPゴシック" panose="020B0400000000000000" pitchFamily="50" charset="-128"/>
                <a:ea typeface="BIZ UDPゴシック" panose="020B0400000000000000" pitchFamily="50" charset="-128"/>
              </a:rPr>
              <a:t>　　　　・</a:t>
            </a:r>
            <a:r>
              <a:rPr lang="en-US" altLang="ja-JP" sz="1200" b="1" dirty="0">
                <a:latin typeface="BIZ UDPゴシック" panose="020B0400000000000000" pitchFamily="50" charset="-128"/>
                <a:ea typeface="BIZ UDPゴシック" panose="020B0400000000000000" pitchFamily="50" charset="-128"/>
              </a:rPr>
              <a:t>SNS</a:t>
            </a:r>
            <a:r>
              <a:rPr lang="ja-JP" altLang="en-US" sz="1200" b="1" dirty="0">
                <a:latin typeface="BIZ UDPゴシック" panose="020B0400000000000000" pitchFamily="50" charset="-128"/>
                <a:ea typeface="BIZ UDPゴシック" panose="020B0400000000000000" pitchFamily="50" charset="-128"/>
              </a:rPr>
              <a:t>等をはじめとした情報発信ツールへの掲載を確認した場合</a:t>
            </a:r>
            <a:endParaRPr lang="en-US" altLang="ja-JP" sz="1200" b="1" dirty="0">
              <a:latin typeface="BIZ UDPゴシック" panose="020B0400000000000000" pitchFamily="50" charset="-128"/>
              <a:ea typeface="BIZ UDPゴシック" panose="020B0400000000000000" pitchFamily="50" charset="-128"/>
            </a:endParaRPr>
          </a:p>
          <a:p>
            <a:pPr>
              <a:lnSpc>
                <a:spcPct val="100000"/>
              </a:lnSpc>
            </a:pPr>
            <a:endParaRPr lang="en-US" altLang="ja-JP" sz="1100" dirty="0">
              <a:latin typeface="BIZ UDPゴシック" panose="020B0400000000000000" pitchFamily="50" charset="-128"/>
              <a:ea typeface="BIZ UDPゴシック" panose="020B0400000000000000" pitchFamily="50" charset="-128"/>
            </a:endParaRPr>
          </a:p>
          <a:p>
            <a:pPr>
              <a:lnSpc>
                <a:spcPct val="100000"/>
              </a:lnSpc>
            </a:pPr>
            <a:r>
              <a:rPr lang="ja-JP" altLang="en-US" sz="1100" dirty="0">
                <a:latin typeface="BIZ UDPゴシック" panose="020B0400000000000000" pitchFamily="50" charset="-128"/>
                <a:ea typeface="BIZ UDPゴシック" panose="020B0400000000000000" pitchFamily="50" charset="-128"/>
              </a:rPr>
              <a:t>　　○参考通知（令和６年４月３日付け国水水第１号）</a:t>
            </a:r>
            <a:endParaRPr lang="en-US" altLang="ja-JP" sz="1100" dirty="0">
              <a:latin typeface="BIZ UDPゴシック" panose="020B0400000000000000" pitchFamily="50" charset="-128"/>
              <a:ea typeface="BIZ UDPゴシック" panose="020B0400000000000000" pitchFamily="50" charset="-128"/>
            </a:endParaRPr>
          </a:p>
          <a:p>
            <a:pPr>
              <a:lnSpc>
                <a:spcPct val="100000"/>
              </a:lnSpc>
            </a:pPr>
            <a:r>
              <a:rPr lang="ja-JP" altLang="en-US" sz="1100" dirty="0">
                <a:latin typeface="BIZ UDPゴシック" panose="020B0400000000000000" pitchFamily="50" charset="-128"/>
                <a:ea typeface="BIZ UDPゴシック" panose="020B0400000000000000" pitchFamily="50" charset="-128"/>
              </a:rPr>
              <a:t>　　　　健康危機管理の適正な実施並びに水道施設への被害情報及び水質事故等に関する情報の提供について</a:t>
            </a:r>
            <a:endParaRPr lang="en-US" altLang="ja-JP" sz="1100" dirty="0">
              <a:latin typeface="BIZ UDPゴシック" panose="020B0400000000000000" pitchFamily="50" charset="-128"/>
              <a:ea typeface="BIZ UDPゴシック" panose="020B0400000000000000" pitchFamily="50" charset="-128"/>
            </a:endParaRPr>
          </a:p>
          <a:p>
            <a:pPr>
              <a:lnSpc>
                <a:spcPct val="100000"/>
              </a:lnSpc>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hlinkClick r:id="rId3"/>
              </a:rPr>
              <a:t>https://www.mlit.go.jp/mizukokudo/watersupply/content/001744328.pdf</a:t>
            </a:r>
            <a:endParaRPr lang="en-US" altLang="ja-JP" sz="1100" dirty="0">
              <a:latin typeface="BIZ UDPゴシック" panose="020B0400000000000000" pitchFamily="50" charset="-128"/>
              <a:ea typeface="BIZ UDPゴシック" panose="020B0400000000000000" pitchFamily="50" charset="-128"/>
            </a:endParaRPr>
          </a:p>
          <a:p>
            <a:pPr>
              <a:lnSpc>
                <a:spcPct val="100000"/>
              </a:lnSpc>
            </a:pPr>
            <a:endParaRPr lang="en-US" altLang="ja-JP" sz="1100" dirty="0">
              <a:latin typeface="BIZ UDPゴシック" panose="020B0400000000000000" pitchFamily="50" charset="-128"/>
              <a:ea typeface="BIZ UDPゴシック" panose="020B0400000000000000" pitchFamily="50" charset="-128"/>
            </a:endParaRPr>
          </a:p>
          <a:p>
            <a:pPr>
              <a:lnSpc>
                <a:spcPct val="100000"/>
              </a:lnSpc>
            </a:pPr>
            <a:r>
              <a:rPr lang="ja-JP" altLang="en-US" sz="1600" b="1" dirty="0">
                <a:latin typeface="BIZ UDPゴシック" panose="020B0400000000000000" pitchFamily="50" charset="-128"/>
                <a:ea typeface="BIZ UDPゴシック" panose="020B0400000000000000" pitchFamily="50" charset="-128"/>
              </a:rPr>
              <a:t>■訓練への参加について</a:t>
            </a:r>
          </a:p>
          <a:p>
            <a:pPr marL="285750" indent="-285750">
              <a:lnSpc>
                <a:spcPct val="100000"/>
              </a:lnSpc>
              <a:buFont typeface="Arial" panose="020B0604020202020204" pitchFamily="34" charset="0"/>
              <a:buChar char="•"/>
            </a:pPr>
            <a:r>
              <a:rPr lang="ja-JP" altLang="en-US" sz="1600" kern="0" dirty="0">
                <a:solidFill>
                  <a:schemeClr val="tx1"/>
                </a:solidFill>
                <a:latin typeface="BIZ UDPゴシック" panose="020B0400000000000000" pitchFamily="50" charset="-128"/>
                <a:ea typeface="BIZ UDPゴシック" panose="020B0400000000000000" pitchFamily="50" charset="-128"/>
              </a:rPr>
              <a:t>協定等に基づき実施される防災訓練について、今年度、近畿地整水道担当は２件の情報連絡訓練へ参加</a:t>
            </a:r>
            <a:endParaRPr lang="en-US" altLang="ja-JP" sz="1600" kern="0"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0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今後</a:t>
            </a:r>
            <a:r>
              <a:rPr lang="ja-JP" altLang="en-US" sz="1600" kern="0" dirty="0">
                <a:solidFill>
                  <a:schemeClr val="tx1"/>
                </a:solidFill>
                <a:latin typeface="BIZ UDPゴシック" panose="020B0400000000000000" pitchFamily="50" charset="-128"/>
                <a:ea typeface="BIZ UDPゴシック" panose="020B0400000000000000" pitchFamily="50" charset="-128"/>
              </a:rPr>
              <a:t>も、府県及び国（地方整備局）を含めた訓練計画をご検討願います　</a:t>
            </a:r>
            <a:endParaRPr lang="en-US" altLang="ja-JP" sz="1600" kern="0" dirty="0">
              <a:solidFill>
                <a:schemeClr val="tx1"/>
              </a:solidFill>
              <a:latin typeface="BIZ UDPゴシック" panose="020B0400000000000000" pitchFamily="50" charset="-128"/>
              <a:ea typeface="BIZ UDPゴシック" panose="020B0400000000000000" pitchFamily="50" charset="-128"/>
            </a:endParaRPr>
          </a:p>
        </p:txBody>
      </p:sp>
      <p:sp>
        <p:nvSpPr>
          <p:cNvPr id="5" name="タイトル 3">
            <a:extLst>
              <a:ext uri="{FF2B5EF4-FFF2-40B4-BE49-F238E27FC236}">
                <a16:creationId xmlns:a16="http://schemas.microsoft.com/office/drawing/2014/main" id="{418AD147-4C93-559D-7288-28E65D3556DE}"/>
              </a:ext>
            </a:extLst>
          </p:cNvPr>
          <p:cNvSpPr txBox="1">
            <a:spLocks/>
          </p:cNvSpPr>
          <p:nvPr/>
        </p:nvSpPr>
        <p:spPr>
          <a:xfrm>
            <a:off x="920556" y="620691"/>
            <a:ext cx="8289445" cy="40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600" b="1"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28C1EE91-72EE-B651-DCDE-60FFA71E84EF}"/>
              </a:ext>
            </a:extLst>
          </p:cNvPr>
          <p:cNvPicPr>
            <a:picLocks noChangeAspect="1"/>
          </p:cNvPicPr>
          <p:nvPr/>
        </p:nvPicPr>
        <p:blipFill>
          <a:blip r:embed="rId4"/>
          <a:stretch>
            <a:fillRect/>
          </a:stretch>
        </p:blipFill>
        <p:spPr>
          <a:xfrm>
            <a:off x="704528" y="1883684"/>
            <a:ext cx="5628020" cy="2265396"/>
          </a:xfrm>
          <a:prstGeom prst="rect">
            <a:avLst/>
          </a:prstGeom>
        </p:spPr>
      </p:pic>
      <p:sp>
        <p:nvSpPr>
          <p:cNvPr id="7" name="右中かっこ 6">
            <a:extLst>
              <a:ext uri="{FF2B5EF4-FFF2-40B4-BE49-F238E27FC236}">
                <a16:creationId xmlns:a16="http://schemas.microsoft.com/office/drawing/2014/main" id="{2B9E2BE4-4648-C464-4709-8DC8179A5E0E}"/>
              </a:ext>
            </a:extLst>
          </p:cNvPr>
          <p:cNvSpPr/>
          <p:nvPr/>
        </p:nvSpPr>
        <p:spPr>
          <a:xfrm>
            <a:off x="5817096" y="4309574"/>
            <a:ext cx="72008" cy="52098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96254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2C0874-EA59-F66F-39FE-F194E0B84ACF}"/>
              </a:ext>
            </a:extLst>
          </p:cNvPr>
          <p:cNvSpPr>
            <a:spLocks noGrp="1"/>
          </p:cNvSpPr>
          <p:nvPr>
            <p:ph type="sldNum" sz="quarter" idx="12"/>
          </p:nvPr>
        </p:nvSpPr>
        <p:spPr/>
        <p:txBody>
          <a:bodyPr/>
          <a:lstStyle/>
          <a:p>
            <a:pPr>
              <a:defRPr/>
            </a:pPr>
            <a:fld id="{D8C59FD7-2EC2-4685-9C85-6CC810D64050}" type="slidenum">
              <a:rPr lang="en-US" altLang="ja-JP" smtClean="0"/>
              <a:pPr>
                <a:defRPr/>
              </a:pPr>
              <a:t>26</a:t>
            </a:fld>
            <a:endParaRPr lang="en-US" altLang="ja-JP"/>
          </a:p>
        </p:txBody>
      </p:sp>
      <p:sp>
        <p:nvSpPr>
          <p:cNvPr id="4" name="タイトル 1">
            <a:extLst>
              <a:ext uri="{FF2B5EF4-FFF2-40B4-BE49-F238E27FC236}">
                <a16:creationId xmlns:a16="http://schemas.microsoft.com/office/drawing/2014/main" id="{627CA952-E9BB-19A0-50CD-5CF49C4A1F90}"/>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dirty="0"/>
              <a:t>近畿地方整備局に対する情報連絡について</a:t>
            </a:r>
          </a:p>
        </p:txBody>
      </p:sp>
      <p:grpSp>
        <p:nvGrpSpPr>
          <p:cNvPr id="8" name="グループ化 7">
            <a:extLst>
              <a:ext uri="{FF2B5EF4-FFF2-40B4-BE49-F238E27FC236}">
                <a16:creationId xmlns:a16="http://schemas.microsoft.com/office/drawing/2014/main" id="{A81D76CD-36F3-5893-5044-0AE79878C543}"/>
              </a:ext>
            </a:extLst>
          </p:cNvPr>
          <p:cNvGrpSpPr/>
          <p:nvPr/>
        </p:nvGrpSpPr>
        <p:grpSpPr>
          <a:xfrm>
            <a:off x="560512" y="620688"/>
            <a:ext cx="8643421" cy="6095092"/>
            <a:chOff x="560512" y="620688"/>
            <a:chExt cx="8643421" cy="6095092"/>
          </a:xfrm>
        </p:grpSpPr>
        <p:pic>
          <p:nvPicPr>
            <p:cNvPr id="6" name="図 5">
              <a:extLst>
                <a:ext uri="{FF2B5EF4-FFF2-40B4-BE49-F238E27FC236}">
                  <a16:creationId xmlns:a16="http://schemas.microsoft.com/office/drawing/2014/main" id="{E2C3F93F-A916-7C37-D968-BBDF3B997752}"/>
                </a:ext>
              </a:extLst>
            </p:cNvPr>
            <p:cNvPicPr>
              <a:picLocks noChangeAspect="1"/>
            </p:cNvPicPr>
            <p:nvPr/>
          </p:nvPicPr>
          <p:blipFill>
            <a:blip r:embed="rId3"/>
            <a:stretch>
              <a:fillRect/>
            </a:stretch>
          </p:blipFill>
          <p:spPr>
            <a:xfrm>
              <a:off x="560512" y="620688"/>
              <a:ext cx="8643421" cy="6095092"/>
            </a:xfrm>
            <a:prstGeom prst="rect">
              <a:avLst/>
            </a:prstGeom>
          </p:spPr>
        </p:pic>
        <p:sp>
          <p:nvSpPr>
            <p:cNvPr id="7" name="正方形/長方形 6">
              <a:extLst>
                <a:ext uri="{FF2B5EF4-FFF2-40B4-BE49-F238E27FC236}">
                  <a16:creationId xmlns:a16="http://schemas.microsoft.com/office/drawing/2014/main" id="{911F14D7-5594-BBFE-AA1B-5CE82A1E5357}"/>
                </a:ext>
              </a:extLst>
            </p:cNvPr>
            <p:cNvSpPr/>
            <p:nvPr/>
          </p:nvSpPr>
          <p:spPr>
            <a:xfrm>
              <a:off x="560512" y="620688"/>
              <a:ext cx="432048" cy="288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843716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FCED7EE-B7ED-254B-1307-C2F693A5A083}"/>
              </a:ext>
            </a:extLst>
          </p:cNvPr>
          <p:cNvSpPr>
            <a:spLocks noGrp="1"/>
          </p:cNvSpPr>
          <p:nvPr>
            <p:ph type="sldNum" sz="quarter" idx="12"/>
          </p:nvPr>
        </p:nvSpPr>
        <p:spPr/>
        <p:txBody>
          <a:bodyPr/>
          <a:lstStyle/>
          <a:p>
            <a:pPr>
              <a:defRPr/>
            </a:pPr>
            <a:fld id="{D8C59FD7-2EC2-4685-9C85-6CC810D64050}" type="slidenum">
              <a:rPr lang="en-US" altLang="ja-JP" smtClean="0"/>
              <a:pPr>
                <a:defRPr/>
              </a:pPr>
              <a:t>27</a:t>
            </a:fld>
            <a:endParaRPr lang="en-US" altLang="ja-JP"/>
          </a:p>
        </p:txBody>
      </p:sp>
      <p:sp>
        <p:nvSpPr>
          <p:cNvPr id="3" name="角丸四角形 27">
            <a:extLst>
              <a:ext uri="{FF2B5EF4-FFF2-40B4-BE49-F238E27FC236}">
                <a16:creationId xmlns:a16="http://schemas.microsoft.com/office/drawing/2014/main" id="{1DAC5E2A-F88B-1A14-5851-3BC2B1608038}"/>
              </a:ext>
            </a:extLst>
          </p:cNvPr>
          <p:cNvSpPr/>
          <p:nvPr/>
        </p:nvSpPr>
        <p:spPr>
          <a:xfrm>
            <a:off x="528237" y="1435541"/>
            <a:ext cx="8896002" cy="5104835"/>
          </a:xfrm>
          <a:prstGeom prst="roundRect">
            <a:avLst>
              <a:gd name="adj" fmla="val 1259"/>
            </a:avLst>
          </a:prstGeom>
          <a:solidFill>
            <a:sysClr val="window" lastClr="FFFFFF">
              <a:lumMod val="95000"/>
            </a:sysClr>
          </a:solidFill>
          <a:ln w="127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 14">
            <a:extLst>
              <a:ext uri="{FF2B5EF4-FFF2-40B4-BE49-F238E27FC236}">
                <a16:creationId xmlns:a16="http://schemas.microsoft.com/office/drawing/2014/main" id="{33906A3E-309B-6642-B23E-EA9F4883DE19}"/>
              </a:ext>
            </a:extLst>
          </p:cNvPr>
          <p:cNvSpPr/>
          <p:nvPr/>
        </p:nvSpPr>
        <p:spPr>
          <a:xfrm>
            <a:off x="517097" y="714706"/>
            <a:ext cx="8931141" cy="575785"/>
          </a:xfrm>
          <a:prstGeom prst="roundRect">
            <a:avLst>
              <a:gd name="adj" fmla="val 9034"/>
            </a:avLst>
          </a:prstGeom>
          <a:solidFill>
            <a:sysClr val="window" lastClr="FFFFFF">
              <a:lumMod val="95000"/>
            </a:sysClr>
          </a:solidFill>
          <a:ln w="12700" cap="flat" cmpd="sng" algn="ctr">
            <a:solidFill>
              <a:srgbClr val="00206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 5">
            <a:extLst>
              <a:ext uri="{FF2B5EF4-FFF2-40B4-BE49-F238E27FC236}">
                <a16:creationId xmlns:a16="http://schemas.microsoft.com/office/drawing/2014/main" id="{0DB13F83-6ED3-2C36-68A8-52CE20CA0FB3}"/>
              </a:ext>
            </a:extLst>
          </p:cNvPr>
          <p:cNvSpPr/>
          <p:nvPr/>
        </p:nvSpPr>
        <p:spPr>
          <a:xfrm>
            <a:off x="500789" y="630613"/>
            <a:ext cx="1251825" cy="218301"/>
          </a:xfrm>
          <a:prstGeom prst="round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 6">
            <a:extLst>
              <a:ext uri="{FF2B5EF4-FFF2-40B4-BE49-F238E27FC236}">
                <a16:creationId xmlns:a16="http://schemas.microsoft.com/office/drawing/2014/main" id="{5CF47922-31B6-F1B1-B3BE-5EE1F38C032B}"/>
              </a:ext>
            </a:extLst>
          </p:cNvPr>
          <p:cNvSpPr/>
          <p:nvPr/>
        </p:nvSpPr>
        <p:spPr>
          <a:xfrm>
            <a:off x="515935" y="1314582"/>
            <a:ext cx="1251825" cy="209091"/>
          </a:xfrm>
          <a:prstGeom prst="roundRect">
            <a:avLst/>
          </a:prstGeom>
          <a:solidFill>
            <a:srgbClr val="002060"/>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959670FF-FCEC-C3DC-C718-45CEF6AEB50A}"/>
              </a:ext>
            </a:extLst>
          </p:cNvPr>
          <p:cNvSpPr txBox="1"/>
          <p:nvPr/>
        </p:nvSpPr>
        <p:spPr>
          <a:xfrm>
            <a:off x="784401" y="620688"/>
            <a:ext cx="679994" cy="291170"/>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rPr>
              <a:t>趣　旨</a:t>
            </a:r>
          </a:p>
        </p:txBody>
      </p:sp>
      <p:sp>
        <p:nvSpPr>
          <p:cNvPr id="8" name="テキスト ボックス 7">
            <a:extLst>
              <a:ext uri="{FF2B5EF4-FFF2-40B4-BE49-F238E27FC236}">
                <a16:creationId xmlns:a16="http://schemas.microsoft.com/office/drawing/2014/main" id="{FBAFF583-3D44-1327-BC84-3509EF94883A}"/>
              </a:ext>
            </a:extLst>
          </p:cNvPr>
          <p:cNvSpPr txBox="1"/>
          <p:nvPr/>
        </p:nvSpPr>
        <p:spPr>
          <a:xfrm>
            <a:off x="688080" y="1270450"/>
            <a:ext cx="845103" cy="291170"/>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改正内容</a:t>
            </a:r>
          </a:p>
        </p:txBody>
      </p:sp>
      <p:sp>
        <p:nvSpPr>
          <p:cNvPr id="9" name="テキスト ボックス 8">
            <a:extLst>
              <a:ext uri="{FF2B5EF4-FFF2-40B4-BE49-F238E27FC236}">
                <a16:creationId xmlns:a16="http://schemas.microsoft.com/office/drawing/2014/main" id="{AF66A2F0-82C1-367C-D073-465EA4BA7A63}"/>
              </a:ext>
            </a:extLst>
          </p:cNvPr>
          <p:cNvSpPr txBox="1"/>
          <p:nvPr/>
        </p:nvSpPr>
        <p:spPr>
          <a:xfrm>
            <a:off x="511855" y="818194"/>
            <a:ext cx="8969739" cy="506742"/>
          </a:xfrm>
          <a:prstGeom prst="rect">
            <a:avLst/>
          </a:prstGeom>
          <a:noFill/>
        </p:spPr>
        <p:txBody>
          <a:bodyPr wrap="square" rtlCol="0">
            <a:spAutoFit/>
          </a:bodyPr>
          <a:lstStyle/>
          <a:p>
            <a:pPr marL="0" marR="0" lvl="0" indent="0" algn="just" defTabSz="844083" rtl="0" eaLnBrk="1" fontAlgn="auto" latinLnBrk="0" hangingPunct="1">
              <a:lnSpc>
                <a:spcPts val="1662"/>
              </a:lnSpc>
              <a:spcBef>
                <a:spcPts val="0"/>
              </a:spcBef>
              <a:spcAft>
                <a:spcPts val="0"/>
              </a:spcAft>
              <a:buClrTx/>
              <a:buSzTx/>
              <a:buFontTx/>
              <a:buNone/>
              <a:tabLst/>
              <a:defRPr/>
            </a:pPr>
            <a:r>
              <a:rPr kumimoji="1" lang="ja-JP" altLang="en-US" sz="129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令和６年能登半島地震の教訓等を踏まえ、災害対策の強化を図るため、国による支援体制の強化、福祉的支援等の充実、広域避難の円滑化、ボランティア団体との連携、防災</a:t>
            </a:r>
            <a:r>
              <a:rPr kumimoji="1" lang="en-US" altLang="ja-JP" sz="129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DX</a:t>
            </a:r>
            <a:r>
              <a:rPr kumimoji="1" lang="ja-JP" altLang="en-US" sz="129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・備蓄の推進、インフラ復旧・復興の迅速化等について、以下の措置を講ずる。</a:t>
            </a:r>
          </a:p>
        </p:txBody>
      </p:sp>
      <p:sp>
        <p:nvSpPr>
          <p:cNvPr id="10" name="テキスト ボックス 9">
            <a:extLst>
              <a:ext uri="{FF2B5EF4-FFF2-40B4-BE49-F238E27FC236}">
                <a16:creationId xmlns:a16="http://schemas.microsoft.com/office/drawing/2014/main" id="{E3D8CD94-4565-1791-E29B-E99A52B88FB7}"/>
              </a:ext>
            </a:extLst>
          </p:cNvPr>
          <p:cNvSpPr txBox="1"/>
          <p:nvPr/>
        </p:nvSpPr>
        <p:spPr>
          <a:xfrm>
            <a:off x="426609" y="6262406"/>
            <a:ext cx="6283638" cy="29117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施行期日：</a:t>
            </a: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公布の日　及び　公布から起算して３月以内で政令で定める日（夏の出水期前の施行）</a:t>
            </a:r>
          </a:p>
        </p:txBody>
      </p:sp>
      <p:sp>
        <p:nvSpPr>
          <p:cNvPr id="11" name="正方形/長方形 10">
            <a:extLst>
              <a:ext uri="{FF2B5EF4-FFF2-40B4-BE49-F238E27FC236}">
                <a16:creationId xmlns:a16="http://schemas.microsoft.com/office/drawing/2014/main" id="{FF461541-8519-2E8F-D025-FEA1026C2FCD}"/>
              </a:ext>
            </a:extLst>
          </p:cNvPr>
          <p:cNvSpPr/>
          <p:nvPr/>
        </p:nvSpPr>
        <p:spPr>
          <a:xfrm>
            <a:off x="554072" y="2616732"/>
            <a:ext cx="8832626" cy="2716955"/>
          </a:xfrm>
          <a:prstGeom prst="rect">
            <a:avLst/>
          </a:prstGeom>
          <a:solidFill>
            <a:srgbClr val="9BBB59">
              <a:lumMod val="20000"/>
              <a:lumOff val="80000"/>
            </a:srgbClr>
          </a:solidFill>
          <a:ln w="3175" cap="flat" cmpd="sng" algn="ctr">
            <a:solidFill>
              <a:sysClr val="windowText" lastClr="000000"/>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25">
            <a:extLst>
              <a:ext uri="{FF2B5EF4-FFF2-40B4-BE49-F238E27FC236}">
                <a16:creationId xmlns:a16="http://schemas.microsoft.com/office/drawing/2014/main" id="{01F2C763-2AC7-A0EA-E7AE-35087BB3D6EC}"/>
              </a:ext>
            </a:extLst>
          </p:cNvPr>
          <p:cNvSpPr/>
          <p:nvPr/>
        </p:nvSpPr>
        <p:spPr>
          <a:xfrm>
            <a:off x="554072" y="2467660"/>
            <a:ext cx="2824615" cy="251936"/>
          </a:xfrm>
          <a:prstGeom prst="roundRect">
            <a:avLst/>
          </a:prstGeom>
          <a:solidFill>
            <a:srgbClr val="107A18"/>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1F0377E5-2858-CE2C-E5D0-D439EA44AC8B}"/>
              </a:ext>
            </a:extLst>
          </p:cNvPr>
          <p:cNvSpPr txBox="1"/>
          <p:nvPr/>
        </p:nvSpPr>
        <p:spPr>
          <a:xfrm>
            <a:off x="542338" y="2477038"/>
            <a:ext cx="2484078"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rPr>
              <a:t>②被災者支援の充実</a:t>
            </a:r>
            <a:endParaRPr kumimoji="1" lang="ja-JP" altLang="en-US" sz="1108"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6A1B1CC8-D67C-48F0-ABBE-BC998F078575}"/>
              </a:ext>
            </a:extLst>
          </p:cNvPr>
          <p:cNvSpPr txBox="1"/>
          <p:nvPr/>
        </p:nvSpPr>
        <p:spPr>
          <a:xfrm>
            <a:off x="535263" y="4520542"/>
            <a:ext cx="1601479" cy="259045"/>
          </a:xfrm>
          <a:prstGeom prst="rect">
            <a:avLst/>
          </a:prstGeom>
          <a:noFill/>
        </p:spPr>
        <p:txBody>
          <a:bodyPr wrap="square" rtlCol="0">
            <a:spAutoFit/>
          </a:bodyPr>
          <a:lstStyle/>
          <a:p>
            <a:pPr marL="0" marR="0" lvl="0" indent="0" algn="l" defTabSz="844083" rtl="0" eaLnBrk="1" fontAlgn="auto" latinLnBrk="0" hangingPunct="1">
              <a:lnSpc>
                <a:spcPts val="1292"/>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２）広域避難の円滑化</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6638BED2-6052-0ADE-EC0B-296B7551D922}"/>
              </a:ext>
            </a:extLst>
          </p:cNvPr>
          <p:cNvSpPr txBox="1"/>
          <p:nvPr/>
        </p:nvSpPr>
        <p:spPr>
          <a:xfrm>
            <a:off x="4883273" y="2612195"/>
            <a:ext cx="3049997" cy="259045"/>
          </a:xfrm>
          <a:prstGeom prst="rect">
            <a:avLst/>
          </a:prstGeom>
          <a:noFill/>
        </p:spPr>
        <p:txBody>
          <a:bodyPr wrap="square" rtlCol="0">
            <a:spAutoFit/>
          </a:bodyPr>
          <a:lstStyle/>
          <a:p>
            <a:pPr marL="0" marR="0" lvl="0" indent="0" algn="just" defTabSz="844083" rtl="0" eaLnBrk="1" fontAlgn="auto" latinLnBrk="0" hangingPunct="1">
              <a:lnSpc>
                <a:spcPts val="1292"/>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３）「被災者援護協力団体」の登録制度の創設</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a:extLst>
              <a:ext uri="{FF2B5EF4-FFF2-40B4-BE49-F238E27FC236}">
                <a16:creationId xmlns:a16="http://schemas.microsoft.com/office/drawing/2014/main" id="{3363F9C1-4C44-F7EE-14D4-4F11A50DAA5D}"/>
              </a:ext>
            </a:extLst>
          </p:cNvPr>
          <p:cNvSpPr txBox="1"/>
          <p:nvPr/>
        </p:nvSpPr>
        <p:spPr>
          <a:xfrm>
            <a:off x="528237" y="2728490"/>
            <a:ext cx="2925786" cy="259045"/>
          </a:xfrm>
          <a:prstGeom prst="rect">
            <a:avLst/>
          </a:prstGeom>
          <a:noFill/>
        </p:spPr>
        <p:txBody>
          <a:bodyPr wrap="square" rtlCol="0">
            <a:spAutoFit/>
          </a:bodyPr>
          <a:lstStyle/>
          <a:p>
            <a:pPr marL="0" marR="0" lvl="0" indent="0" algn="l" defTabSz="844083" rtl="0" eaLnBrk="1" fontAlgn="auto" latinLnBrk="0" hangingPunct="1">
              <a:lnSpc>
                <a:spcPts val="1292"/>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１）被災者に対する福祉的支援等の充実</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7" name="直線コネクタ 16">
            <a:extLst>
              <a:ext uri="{FF2B5EF4-FFF2-40B4-BE49-F238E27FC236}">
                <a16:creationId xmlns:a16="http://schemas.microsoft.com/office/drawing/2014/main" id="{B06A4650-6A8A-2426-4449-048C64373D87}"/>
              </a:ext>
            </a:extLst>
          </p:cNvPr>
          <p:cNvCxnSpPr>
            <a:cxnSpLocks/>
          </p:cNvCxnSpPr>
          <p:nvPr/>
        </p:nvCxnSpPr>
        <p:spPr>
          <a:xfrm flipH="1" flipV="1">
            <a:off x="4889396" y="2890973"/>
            <a:ext cx="13577" cy="2372710"/>
          </a:xfrm>
          <a:prstGeom prst="line">
            <a:avLst/>
          </a:prstGeom>
          <a:noFill/>
          <a:ln w="9525" cap="flat" cmpd="sng" algn="ctr">
            <a:solidFill>
              <a:sysClr val="window" lastClr="FFFFFF">
                <a:lumMod val="50000"/>
              </a:sysClr>
            </a:solidFill>
            <a:prstDash val="sysDot"/>
          </a:ln>
          <a:effectLst/>
        </p:spPr>
      </p:cxnSp>
      <p:sp>
        <p:nvSpPr>
          <p:cNvPr id="18" name="正方形/長方形 17">
            <a:extLst>
              <a:ext uri="{FF2B5EF4-FFF2-40B4-BE49-F238E27FC236}">
                <a16:creationId xmlns:a16="http://schemas.microsoft.com/office/drawing/2014/main" id="{2F618003-1541-478E-23BC-52F96B2DCC9E}"/>
              </a:ext>
            </a:extLst>
          </p:cNvPr>
          <p:cNvSpPr/>
          <p:nvPr/>
        </p:nvSpPr>
        <p:spPr>
          <a:xfrm>
            <a:off x="567374" y="1624342"/>
            <a:ext cx="8819324" cy="793797"/>
          </a:xfrm>
          <a:prstGeom prst="rect">
            <a:avLst/>
          </a:prstGeom>
          <a:solidFill>
            <a:srgbClr val="4F81BD">
              <a:lumMod val="20000"/>
              <a:lumOff val="80000"/>
            </a:srgbClr>
          </a:solidFill>
          <a:ln w="6350" cap="flat" cmpd="sng" algn="ctr">
            <a:solidFill>
              <a:srgbClr val="4F81BD"/>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角丸四角形 32">
            <a:extLst>
              <a:ext uri="{FF2B5EF4-FFF2-40B4-BE49-F238E27FC236}">
                <a16:creationId xmlns:a16="http://schemas.microsoft.com/office/drawing/2014/main" id="{AC51D0DC-31DF-D349-3716-7210FE6D45C3}"/>
              </a:ext>
            </a:extLst>
          </p:cNvPr>
          <p:cNvSpPr/>
          <p:nvPr/>
        </p:nvSpPr>
        <p:spPr>
          <a:xfrm>
            <a:off x="555072" y="1557725"/>
            <a:ext cx="2824615" cy="232615"/>
          </a:xfrm>
          <a:prstGeom prst="roundRect">
            <a:avLst/>
          </a:prstGeom>
          <a:solidFill>
            <a:srgbClr val="4F81BD">
              <a:lumMod val="75000"/>
            </a:srgb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85DE4535-59AC-7910-5372-3BA69A2A8FAF}"/>
              </a:ext>
            </a:extLst>
          </p:cNvPr>
          <p:cNvSpPr txBox="1"/>
          <p:nvPr/>
        </p:nvSpPr>
        <p:spPr>
          <a:xfrm>
            <a:off x="532134" y="1567772"/>
            <a:ext cx="2362830"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rPr>
              <a:t>①国による災害対応の強化</a:t>
            </a:r>
            <a:endParaRPr kumimoji="1" lang="ja-JP" altLang="en-US" sz="1108"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A5006F02-8A92-F65C-39E3-BBFEFA634532}"/>
              </a:ext>
            </a:extLst>
          </p:cNvPr>
          <p:cNvSpPr txBox="1"/>
          <p:nvPr/>
        </p:nvSpPr>
        <p:spPr>
          <a:xfrm>
            <a:off x="532247" y="1809278"/>
            <a:ext cx="4896567" cy="645576"/>
          </a:xfrm>
          <a:prstGeom prst="rect">
            <a:avLst/>
          </a:prstGeom>
          <a:noFill/>
        </p:spPr>
        <p:txBody>
          <a:bodyPr wrap="square" lIns="84406" tIns="42203" rIns="84406" bIns="42203" rtlCol="0" anchor="t">
            <a:spAutoFit/>
          </a:bodyPr>
          <a:lstStyle/>
          <a:p>
            <a:pPr marL="0" marR="0" lvl="0" indent="0" algn="l" defTabSz="844083" rtl="0" eaLnBrk="1" fontAlgn="auto" latinLnBrk="0" hangingPunct="1">
              <a:lnSpc>
                <a:spcPts val="185"/>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185"/>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１）国による地方公共団体に対する支援体制の強化</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a:ea typeface="Meiryo UI"/>
                <a:cs typeface="+mn-cs"/>
              </a:rPr>
              <a:t>２）司令塔として内閣府に「防災監」を設置 　　　　　　　　　　</a:t>
            </a:r>
            <a:endParaRPr kumimoji="1" lang="en-US" altLang="ja-JP" sz="738"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844083" rtl="0" eaLnBrk="1" fontAlgn="auto" latinLnBrk="0" hangingPunct="1">
              <a:lnSpc>
                <a:spcPts val="185"/>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D7A868E0-46BD-0DF1-3C08-D8A7C11F14D9}"/>
              </a:ext>
            </a:extLst>
          </p:cNvPr>
          <p:cNvSpPr txBox="1"/>
          <p:nvPr/>
        </p:nvSpPr>
        <p:spPr>
          <a:xfrm>
            <a:off x="7351803" y="2274518"/>
            <a:ext cx="2353725" cy="191719"/>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国による応援組織の例（国土交通省</a:t>
            </a:r>
            <a:r>
              <a:rPr kumimoji="1" lang="en-US" altLang="ja-JP" sz="64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TEC-FORCE</a:t>
            </a:r>
            <a:r>
              <a:rPr kumimoji="1" lang="ja-JP" altLang="en-US" sz="64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3" name="正方形/長方形 22">
            <a:extLst>
              <a:ext uri="{FF2B5EF4-FFF2-40B4-BE49-F238E27FC236}">
                <a16:creationId xmlns:a16="http://schemas.microsoft.com/office/drawing/2014/main" id="{74DEED6C-4484-5105-5561-BD3027EEE67C}"/>
              </a:ext>
            </a:extLst>
          </p:cNvPr>
          <p:cNvSpPr/>
          <p:nvPr/>
        </p:nvSpPr>
        <p:spPr>
          <a:xfrm>
            <a:off x="567374" y="5449791"/>
            <a:ext cx="8819324" cy="854868"/>
          </a:xfrm>
          <a:prstGeom prst="rect">
            <a:avLst/>
          </a:prstGeom>
          <a:solidFill>
            <a:srgbClr val="C0504D">
              <a:lumMod val="20000"/>
              <a:lumOff val="80000"/>
            </a:srgbClr>
          </a:solidFill>
          <a:ln w="6350" cap="flat" cmpd="sng" algn="ctr">
            <a:solidFill>
              <a:srgbClr val="C0504D">
                <a:lumMod val="50000"/>
              </a:srgbClr>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角丸四角形 32">
            <a:extLst>
              <a:ext uri="{FF2B5EF4-FFF2-40B4-BE49-F238E27FC236}">
                <a16:creationId xmlns:a16="http://schemas.microsoft.com/office/drawing/2014/main" id="{568569CA-5AFD-A998-4E65-F4E1372E73A0}"/>
              </a:ext>
            </a:extLst>
          </p:cNvPr>
          <p:cNvSpPr/>
          <p:nvPr/>
        </p:nvSpPr>
        <p:spPr>
          <a:xfrm>
            <a:off x="543966" y="5362426"/>
            <a:ext cx="2824615" cy="232615"/>
          </a:xfrm>
          <a:prstGeom prst="roundRect">
            <a:avLst/>
          </a:prstGeom>
          <a:solidFill>
            <a:srgbClr val="C0504D">
              <a:lumMod val="75000"/>
            </a:srgbClr>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91492428-BC0A-1C12-0F9D-2A906AF3D90D}"/>
              </a:ext>
            </a:extLst>
          </p:cNvPr>
          <p:cNvSpPr txBox="1"/>
          <p:nvPr/>
        </p:nvSpPr>
        <p:spPr>
          <a:xfrm>
            <a:off x="511855" y="5360771"/>
            <a:ext cx="3368811" cy="26282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rPr>
              <a:t>③インフラ復旧・復興の迅速化</a:t>
            </a:r>
            <a:endParaRPr kumimoji="1" lang="ja-JP" altLang="en-US" sz="1108"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テキスト ボックス 25">
            <a:extLst>
              <a:ext uri="{FF2B5EF4-FFF2-40B4-BE49-F238E27FC236}">
                <a16:creationId xmlns:a16="http://schemas.microsoft.com/office/drawing/2014/main" id="{1AA3518C-417B-9975-41DB-81969F8FBF24}"/>
              </a:ext>
            </a:extLst>
          </p:cNvPr>
          <p:cNvSpPr txBox="1"/>
          <p:nvPr/>
        </p:nvSpPr>
        <p:spPr>
          <a:xfrm>
            <a:off x="535263" y="5625035"/>
            <a:ext cx="7844144" cy="810478"/>
          </a:xfrm>
          <a:prstGeom prst="rect">
            <a:avLst/>
          </a:prstGeom>
          <a:noFill/>
        </p:spPr>
        <p:txBody>
          <a:bodyPr wrap="square" rtlCol="0">
            <a:spAutoFit/>
          </a:bodyPr>
          <a:lstStyle/>
          <a:p>
            <a:pPr marL="0" marR="0" lvl="0" indent="0" algn="l" defTabSz="844083" rtl="0" eaLnBrk="1" fontAlgn="auto" latinLnBrk="0" hangingPunct="1">
              <a:lnSpc>
                <a:spcPts val="185"/>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１）水道復旧の迅速化 </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endParaRPr kumimoji="1" lang="en-US" altLang="ja-JP" sz="1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endParaRPr kumimoji="1" lang="en-US" altLang="ja-JP" sz="184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２）宅地の耐震化（液状化対策）の推進　　　　　　　　　　３）まちの復興拠点整備のための都市計画の特例</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923"/>
              </a:lnSpc>
              <a:spcBef>
                <a:spcPts val="0"/>
              </a:spcBef>
              <a:spcAft>
                <a:spcPts val="0"/>
              </a:spcAft>
              <a:buClrTx/>
              <a:buSzTx/>
              <a:buFontTx/>
              <a:buNone/>
              <a:tabLst/>
              <a:defRPr/>
            </a:pP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a:extLst>
              <a:ext uri="{FF2B5EF4-FFF2-40B4-BE49-F238E27FC236}">
                <a16:creationId xmlns:a16="http://schemas.microsoft.com/office/drawing/2014/main" id="{FB2ADAF0-6453-7B9C-5462-9589BCC4D4D4}"/>
              </a:ext>
            </a:extLst>
          </p:cNvPr>
          <p:cNvSpPr txBox="1"/>
          <p:nvPr/>
        </p:nvSpPr>
        <p:spPr>
          <a:xfrm>
            <a:off x="8081689" y="6134963"/>
            <a:ext cx="1372939" cy="191719"/>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水道の復旧（被災した浄水場）</a:t>
            </a:r>
          </a:p>
        </p:txBody>
      </p:sp>
      <p:sp>
        <p:nvSpPr>
          <p:cNvPr id="28" name="テキスト ボックス 27">
            <a:extLst>
              <a:ext uri="{FF2B5EF4-FFF2-40B4-BE49-F238E27FC236}">
                <a16:creationId xmlns:a16="http://schemas.microsoft.com/office/drawing/2014/main" id="{2DA241D5-757E-DEA8-E490-E228EB24A941}"/>
              </a:ext>
            </a:extLst>
          </p:cNvPr>
          <p:cNvSpPr txBox="1"/>
          <p:nvPr/>
        </p:nvSpPr>
        <p:spPr>
          <a:xfrm>
            <a:off x="6961840" y="6080456"/>
            <a:ext cx="1082673" cy="182101"/>
          </a:xfrm>
          <a:prstGeom prst="rect">
            <a:avLst/>
          </a:prstGeom>
          <a:noFill/>
        </p:spPr>
        <p:txBody>
          <a:bodyPr wrap="square">
            <a:spAutoFit/>
          </a:bodyPr>
          <a:lstStyle/>
          <a:p>
            <a:pPr marL="84994" marR="0" lvl="0" indent="-84994" algn="l" defTabSz="844083" rtl="0" eaLnBrk="1" fontAlgn="auto" latinLnBrk="0" hangingPunct="1">
              <a:lnSpc>
                <a:spcPts val="738"/>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★大規模災害復興法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3D335DEB-2724-2440-3B0A-4B9AE8223612}"/>
              </a:ext>
            </a:extLst>
          </p:cNvPr>
          <p:cNvSpPr txBox="1"/>
          <p:nvPr/>
        </p:nvSpPr>
        <p:spPr>
          <a:xfrm>
            <a:off x="2908593" y="2755574"/>
            <a:ext cx="1589157" cy="205890"/>
          </a:xfrm>
          <a:prstGeom prst="rect">
            <a:avLst/>
          </a:prstGeom>
          <a:noFill/>
        </p:spPr>
        <p:txBody>
          <a:bodyPr wrap="square">
            <a:spAutoFit/>
          </a:bodyPr>
          <a:lstStyle/>
          <a:p>
            <a:pPr marL="0" marR="0" lvl="0" indent="0" algn="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★災害救助法、災害対策基本法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30" name="テキスト ボックス 29">
            <a:extLst>
              <a:ext uri="{FF2B5EF4-FFF2-40B4-BE49-F238E27FC236}">
                <a16:creationId xmlns:a16="http://schemas.microsoft.com/office/drawing/2014/main" id="{003B3237-72F2-FFA4-06FD-DA4994EC4236}"/>
              </a:ext>
            </a:extLst>
          </p:cNvPr>
          <p:cNvSpPr txBox="1"/>
          <p:nvPr/>
        </p:nvSpPr>
        <p:spPr>
          <a:xfrm>
            <a:off x="594386" y="2934788"/>
            <a:ext cx="4385365" cy="925894"/>
          </a:xfrm>
          <a:prstGeom prst="rect">
            <a:avLst/>
          </a:prstGeom>
          <a:noFill/>
        </p:spPr>
        <p:txBody>
          <a:bodyPr wrap="square">
            <a:spAutoFit/>
          </a:bodyPr>
          <a:lstStyle/>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高齢者等の要配慮者、在宅避難者など多様な支援ニーズに対応するため、災害救助法の救助の種類に「福祉サービスの提供」を追加し、福祉関係者との連携を強化。災害対策基本法においても「福祉サービスの提供」を明記。</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支援につなげるための被災者、避難所の状況の把握。</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1" name="図 30">
            <a:extLst>
              <a:ext uri="{FF2B5EF4-FFF2-40B4-BE49-F238E27FC236}">
                <a16:creationId xmlns:a16="http://schemas.microsoft.com/office/drawing/2014/main" id="{6D43AF97-A426-FA1D-2786-AD644CCC5962}"/>
              </a:ext>
            </a:extLst>
          </p:cNvPr>
          <p:cNvPicPr preferRelativeResize="0">
            <a:picLocks/>
          </p:cNvPicPr>
          <p:nvPr/>
        </p:nvPicPr>
        <p:blipFill>
          <a:blip r:embed="rId3"/>
          <a:stretch>
            <a:fillRect/>
          </a:stretch>
        </p:blipFill>
        <p:spPr>
          <a:xfrm>
            <a:off x="7996021" y="1647893"/>
            <a:ext cx="969606" cy="665328"/>
          </a:xfrm>
          <a:prstGeom prst="rect">
            <a:avLst/>
          </a:prstGeom>
        </p:spPr>
      </p:pic>
      <p:sp>
        <p:nvSpPr>
          <p:cNvPr id="32" name="テキスト ボックス 31">
            <a:extLst>
              <a:ext uri="{FF2B5EF4-FFF2-40B4-BE49-F238E27FC236}">
                <a16:creationId xmlns:a16="http://schemas.microsoft.com/office/drawing/2014/main" id="{E9DCDD22-0A64-BF33-01B2-0A57AE3ED410}"/>
              </a:ext>
            </a:extLst>
          </p:cNvPr>
          <p:cNvSpPr txBox="1"/>
          <p:nvPr/>
        </p:nvSpPr>
        <p:spPr>
          <a:xfrm>
            <a:off x="4892719" y="4731638"/>
            <a:ext cx="1810684" cy="259045"/>
          </a:xfrm>
          <a:prstGeom prst="rect">
            <a:avLst/>
          </a:prstGeom>
          <a:noFill/>
        </p:spPr>
        <p:txBody>
          <a:bodyPr wrap="square" rtlCol="0">
            <a:spAutoFit/>
          </a:bodyPr>
          <a:lstStyle/>
          <a:p>
            <a:pPr marL="0" marR="0" lvl="0" indent="0" algn="l" defTabSz="844083" rtl="0" eaLnBrk="1" fontAlgn="auto" latinLnBrk="0" hangingPunct="1">
              <a:lnSpc>
                <a:spcPts val="1292"/>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４）防災</a:t>
            </a:r>
            <a:r>
              <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・備蓄の推進</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11225160-C2B5-6DE6-6C05-8302581473A2}"/>
              </a:ext>
            </a:extLst>
          </p:cNvPr>
          <p:cNvSpPr txBox="1"/>
          <p:nvPr/>
        </p:nvSpPr>
        <p:spPr>
          <a:xfrm>
            <a:off x="1991130" y="5604377"/>
            <a:ext cx="735908"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★水道法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738" b="0" i="0" u="none" strike="noStrike" kern="1200" cap="none" spc="0" normalizeH="0" baseline="0" noProof="0">
              <a:ln>
                <a:noFill/>
              </a:ln>
              <a:solidFill>
                <a:prstClr val="black"/>
              </a:solidFill>
              <a:effectLst/>
              <a:uLnTx/>
              <a:uFillTx/>
              <a:latin typeface="Calibri"/>
              <a:ea typeface="ＭＳ Ｐゴシック"/>
              <a:cs typeface="+mn-cs"/>
            </a:endParaRPr>
          </a:p>
        </p:txBody>
      </p:sp>
      <p:pic>
        <p:nvPicPr>
          <p:cNvPr id="34" name="図 33">
            <a:extLst>
              <a:ext uri="{FF2B5EF4-FFF2-40B4-BE49-F238E27FC236}">
                <a16:creationId xmlns:a16="http://schemas.microsoft.com/office/drawing/2014/main" id="{B90BD33D-9AAB-2D6E-ECCF-542ED6062000}"/>
              </a:ext>
            </a:extLst>
          </p:cNvPr>
          <p:cNvPicPr preferRelativeResize="0"/>
          <p:nvPr/>
        </p:nvPicPr>
        <p:blipFill>
          <a:blip r:embed="rId4">
            <a:extLst>
              <a:ext uri="{28A0092B-C50C-407E-A947-70E740481C1C}">
                <a14:useLocalDpi xmlns:a14="http://schemas.microsoft.com/office/drawing/2010/main"/>
              </a:ext>
            </a:extLst>
          </a:blip>
          <a:stretch>
            <a:fillRect/>
          </a:stretch>
        </p:blipFill>
        <p:spPr>
          <a:xfrm>
            <a:off x="2871609" y="3811123"/>
            <a:ext cx="984805" cy="636598"/>
          </a:xfrm>
          <a:prstGeom prst="rect">
            <a:avLst/>
          </a:prstGeom>
        </p:spPr>
      </p:pic>
      <p:sp>
        <p:nvSpPr>
          <p:cNvPr id="35" name="正方形/長方形 34">
            <a:extLst>
              <a:ext uri="{FF2B5EF4-FFF2-40B4-BE49-F238E27FC236}">
                <a16:creationId xmlns:a16="http://schemas.microsoft.com/office/drawing/2014/main" id="{6B94CAFE-977F-6149-C563-2EDDDDB7F86D}"/>
              </a:ext>
            </a:extLst>
          </p:cNvPr>
          <p:cNvSpPr/>
          <p:nvPr/>
        </p:nvSpPr>
        <p:spPr>
          <a:xfrm>
            <a:off x="2781009" y="4407729"/>
            <a:ext cx="1147119" cy="185263"/>
          </a:xfrm>
          <a:prstGeom prst="rect">
            <a:avLst/>
          </a:prstGeom>
          <a:noFill/>
          <a:ln w="25400" cap="flat" cmpd="sng" algn="ctr">
            <a:noFill/>
            <a:prstDash val="solid"/>
          </a:ln>
          <a:effectLst/>
        </p:spPr>
        <p:txBody>
          <a:bodyPr rtlCol="0" anchor="ctr"/>
          <a:lstStyle/>
          <a:p>
            <a:pPr marL="0" marR="0" lvl="0" indent="0" algn="ctr" defTabSz="844116"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高齢者等への対応</a:t>
            </a:r>
          </a:p>
        </p:txBody>
      </p:sp>
      <p:sp>
        <p:nvSpPr>
          <p:cNvPr id="36" name="テキスト ボックス 35">
            <a:extLst>
              <a:ext uri="{FF2B5EF4-FFF2-40B4-BE49-F238E27FC236}">
                <a16:creationId xmlns:a16="http://schemas.microsoft.com/office/drawing/2014/main" id="{F7400924-D7FF-200D-96B4-5F00D86DF633}"/>
              </a:ext>
            </a:extLst>
          </p:cNvPr>
          <p:cNvSpPr txBox="1"/>
          <p:nvPr/>
        </p:nvSpPr>
        <p:spPr>
          <a:xfrm>
            <a:off x="610090" y="4736771"/>
            <a:ext cx="4349045" cy="592470"/>
          </a:xfrm>
          <a:prstGeom prst="rect">
            <a:avLst/>
          </a:prstGeom>
          <a:noFill/>
        </p:spPr>
        <p:txBody>
          <a:bodyPr wrap="square">
            <a:spAutoFit/>
          </a:bodyPr>
          <a:lstStyle/>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広域避難における、避難元及び避難先市町村間の情報連携の推進。</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広域避難者に対する情報提供の充実。</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市町村が作成する被災者台帳について、都道府県による支援を明確化。</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6032D356-280D-63C3-2714-73E9D7CAB970}"/>
              </a:ext>
            </a:extLst>
          </p:cNvPr>
          <p:cNvSpPr txBox="1"/>
          <p:nvPr/>
        </p:nvSpPr>
        <p:spPr>
          <a:xfrm>
            <a:off x="4907702" y="2801906"/>
            <a:ext cx="4540536" cy="2092881"/>
          </a:xfrm>
          <a:prstGeom prst="rect">
            <a:avLst/>
          </a:prstGeom>
          <a:noFill/>
        </p:spPr>
        <p:txBody>
          <a:bodyPr wrap="square">
            <a:spAutoFit/>
          </a:bodyPr>
          <a:lstStyle/>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避難所の運営支援、炊き出し、被災家屋の片付け等の被災者援護に協力する</a:t>
            </a:r>
            <a:r>
              <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・ボランティア団体等について、国の登録制度を創設。</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登録被災者援護協力団体は、市町村から、被災者等の情報の提供を受けることができる。</a:t>
            </a:r>
            <a:endParaRPr kumimoji="1" lang="en-US" altLang="ja-JP"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都道府県は、災害救助法が適用された場合、登録団体を救助業務に協力させることができ、この場合において実費を支弁。</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国は、必要な場合、登録団体に協力を求めることができる。国民のボランティア活動の参加を促進。</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ts val="1292"/>
              </a:lnSpc>
              <a:spcBef>
                <a:spcPts val="0"/>
              </a:spcBef>
              <a:spcAft>
                <a:spcPts val="0"/>
              </a:spcAft>
              <a:buClrTx/>
              <a:buSzTx/>
              <a:buFontTx/>
              <a:buNone/>
              <a:tabLst/>
              <a:defRPr/>
            </a:pP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E41B7F8E-784D-F358-3546-C81D46E71059}"/>
              </a:ext>
            </a:extLst>
          </p:cNvPr>
          <p:cNvSpPr/>
          <p:nvPr/>
        </p:nvSpPr>
        <p:spPr>
          <a:xfrm>
            <a:off x="7912792" y="4618387"/>
            <a:ext cx="1197486" cy="190576"/>
          </a:xfrm>
          <a:prstGeom prst="rect">
            <a:avLst/>
          </a:prstGeom>
          <a:no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844116" rtl="0" eaLnBrk="1" fontAlgn="auto" latinLnBrk="0" hangingPunct="1">
              <a:lnSpc>
                <a:spcPct val="100000"/>
              </a:lnSpc>
              <a:spcBef>
                <a:spcPts val="0"/>
              </a:spcBef>
              <a:spcAft>
                <a:spcPts val="0"/>
              </a:spcAft>
              <a:buClrTx/>
              <a:buSzTx/>
              <a:buFontTx/>
              <a:buNone/>
              <a:tabLst/>
              <a:defRPr/>
            </a:pPr>
            <a:r>
              <a:rPr kumimoji="0"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被災家屋の片付け</a:t>
            </a:r>
            <a:endParaRPr kumimoji="0" lang="ja-JP" altLang="en-US" sz="646"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01805FBF-7DE0-581D-7ADF-0352EAE8CBB0}"/>
              </a:ext>
            </a:extLst>
          </p:cNvPr>
          <p:cNvSpPr/>
          <p:nvPr/>
        </p:nvSpPr>
        <p:spPr>
          <a:xfrm>
            <a:off x="6648888" y="4621947"/>
            <a:ext cx="1292514" cy="175678"/>
          </a:xfrm>
          <a:prstGeom prst="rect">
            <a:avLst/>
          </a:prstGeom>
          <a:no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844116" rtl="0" eaLnBrk="1" fontAlgn="auto" latinLnBrk="0" hangingPunct="1">
              <a:lnSpc>
                <a:spcPct val="100000"/>
              </a:lnSpc>
              <a:spcBef>
                <a:spcPts val="0"/>
              </a:spcBef>
              <a:spcAft>
                <a:spcPts val="0"/>
              </a:spcAft>
              <a:buClrTx/>
              <a:buSzTx/>
              <a:buFontTx/>
              <a:buNone/>
              <a:tabLst/>
              <a:defRPr/>
            </a:pPr>
            <a:r>
              <a:rPr kumimoji="0"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炊き出し</a:t>
            </a:r>
            <a:endParaRPr kumimoji="0" lang="en-US" altLang="ja-JP"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0" name="図 39">
            <a:extLst>
              <a:ext uri="{FF2B5EF4-FFF2-40B4-BE49-F238E27FC236}">
                <a16:creationId xmlns:a16="http://schemas.microsoft.com/office/drawing/2014/main" id="{69C9B6BD-078D-C60E-E245-E74C20D687FA}"/>
              </a:ext>
            </a:extLst>
          </p:cNvPr>
          <p:cNvPicPr>
            <a:picLocks/>
          </p:cNvPicPr>
          <p:nvPr/>
        </p:nvPicPr>
        <p:blipFill>
          <a:blip r:embed="rId5">
            <a:extLst>
              <a:ext uri="{28A0092B-C50C-407E-A947-70E740481C1C}">
                <a14:useLocalDpi xmlns:a14="http://schemas.microsoft.com/office/drawing/2010/main"/>
              </a:ext>
            </a:extLst>
          </a:blip>
          <a:stretch>
            <a:fillRect/>
          </a:stretch>
        </p:blipFill>
        <p:spPr bwMode="auto">
          <a:xfrm>
            <a:off x="6821753" y="4022031"/>
            <a:ext cx="948232" cy="628718"/>
          </a:xfrm>
          <a:prstGeom prst="rect">
            <a:avLst/>
          </a:prstGeom>
          <a:noFill/>
          <a:ln>
            <a:noFill/>
          </a:ln>
        </p:spPr>
      </p:pic>
      <p:pic>
        <p:nvPicPr>
          <p:cNvPr id="41" name="図 40">
            <a:extLst>
              <a:ext uri="{FF2B5EF4-FFF2-40B4-BE49-F238E27FC236}">
                <a16:creationId xmlns:a16="http://schemas.microsoft.com/office/drawing/2014/main" id="{87C6E71E-ABBD-2432-F86B-8F32FE3DA317}"/>
              </a:ext>
            </a:extLst>
          </p:cNvPr>
          <p:cNvPicPr>
            <a:picLocks/>
          </p:cNvPicPr>
          <p:nvPr/>
        </p:nvPicPr>
        <p:blipFill rotWithShape="1">
          <a:blip r:embed="rId6" cstate="print">
            <a:extLst>
              <a:ext uri="{28A0092B-C50C-407E-A947-70E740481C1C}">
                <a14:useLocalDpi xmlns:a14="http://schemas.microsoft.com/office/drawing/2010/main"/>
              </a:ext>
            </a:extLst>
          </a:blip>
          <a:srcRect/>
          <a:stretch/>
        </p:blipFill>
        <p:spPr bwMode="auto">
          <a:xfrm>
            <a:off x="8053085" y="4036311"/>
            <a:ext cx="951161" cy="628718"/>
          </a:xfrm>
          <a:prstGeom prst="rect">
            <a:avLst/>
          </a:prstGeom>
          <a:noFill/>
          <a:ln>
            <a:noFill/>
          </a:ln>
          <a:extLst>
            <a:ext uri="{53640926-AAD7-44D8-BBD7-CCE9431645EC}">
              <a14:shadowObscured xmlns:a14="http://schemas.microsoft.com/office/drawing/2010/main"/>
            </a:ext>
          </a:extLst>
        </p:spPr>
      </p:pic>
      <p:sp>
        <p:nvSpPr>
          <p:cNvPr id="42" name="テキスト ボックス 41">
            <a:extLst>
              <a:ext uri="{FF2B5EF4-FFF2-40B4-BE49-F238E27FC236}">
                <a16:creationId xmlns:a16="http://schemas.microsoft.com/office/drawing/2014/main" id="{D6693EF0-AA45-474F-CFC9-1F2F49F92135}"/>
              </a:ext>
            </a:extLst>
          </p:cNvPr>
          <p:cNvSpPr txBox="1"/>
          <p:nvPr/>
        </p:nvSpPr>
        <p:spPr>
          <a:xfrm>
            <a:off x="588747" y="1959074"/>
            <a:ext cx="3805005" cy="259045"/>
          </a:xfrm>
          <a:prstGeom prst="rect">
            <a:avLst/>
          </a:prstGeom>
          <a:noFill/>
        </p:spPr>
        <p:txBody>
          <a:bodyPr wrap="square">
            <a:spAutoFit/>
          </a:bodyPr>
          <a:lstStyle/>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国は、地方公共団体に対する応援組織体制を整備・強化。</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68AB1F2F-D3DD-41DA-95C0-ECD5A6F9A5DE}"/>
              </a:ext>
            </a:extLst>
          </p:cNvPr>
          <p:cNvSpPr txBox="1"/>
          <p:nvPr/>
        </p:nvSpPr>
        <p:spPr>
          <a:xfrm>
            <a:off x="4938550" y="4917004"/>
            <a:ext cx="2887302" cy="425758"/>
          </a:xfrm>
          <a:prstGeom prst="rect">
            <a:avLst/>
          </a:prstGeom>
          <a:noFill/>
        </p:spPr>
        <p:txBody>
          <a:bodyPr wrap="square">
            <a:spAutoFit/>
          </a:bodyPr>
          <a:lstStyle/>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被災者支援に当たって、デジタル技術の活用。</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地方公共団体は、年一回、備蓄状況を公表。</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E2A4D6FE-E853-2289-07E5-3CBA61CE5A2E}"/>
              </a:ext>
            </a:extLst>
          </p:cNvPr>
          <p:cNvSpPr txBox="1"/>
          <p:nvPr/>
        </p:nvSpPr>
        <p:spPr>
          <a:xfrm>
            <a:off x="7745415" y="2647434"/>
            <a:ext cx="1570791"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★災害対策基本法、災害救助法</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5" name="テキスト ボックス 44">
            <a:extLst>
              <a:ext uri="{FF2B5EF4-FFF2-40B4-BE49-F238E27FC236}">
                <a16:creationId xmlns:a16="http://schemas.microsoft.com/office/drawing/2014/main" id="{C9827F65-5918-F740-EE20-855EDF64564C}"/>
              </a:ext>
            </a:extLst>
          </p:cNvPr>
          <p:cNvSpPr txBox="1"/>
          <p:nvPr/>
        </p:nvSpPr>
        <p:spPr>
          <a:xfrm>
            <a:off x="3703171" y="1830041"/>
            <a:ext cx="1035414"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★災害対策基本法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6" name="テキスト ボックス 45">
            <a:extLst>
              <a:ext uri="{FF2B5EF4-FFF2-40B4-BE49-F238E27FC236}">
                <a16:creationId xmlns:a16="http://schemas.microsoft.com/office/drawing/2014/main" id="{C2AD4BEA-9787-1EC4-DF76-9E09A74BC296}"/>
              </a:ext>
            </a:extLst>
          </p:cNvPr>
          <p:cNvSpPr txBox="1"/>
          <p:nvPr/>
        </p:nvSpPr>
        <p:spPr>
          <a:xfrm>
            <a:off x="1984056" y="4565656"/>
            <a:ext cx="1035414"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★災害対策基本法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7" name="テキスト ボックス 46">
            <a:extLst>
              <a:ext uri="{FF2B5EF4-FFF2-40B4-BE49-F238E27FC236}">
                <a16:creationId xmlns:a16="http://schemas.microsoft.com/office/drawing/2014/main" id="{E57DCA9F-65F4-2911-FD59-48A6F9EFF7AB}"/>
              </a:ext>
            </a:extLst>
          </p:cNvPr>
          <p:cNvSpPr txBox="1"/>
          <p:nvPr/>
        </p:nvSpPr>
        <p:spPr>
          <a:xfrm>
            <a:off x="6511033" y="4752559"/>
            <a:ext cx="1035414"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★災害対策基本法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8" name="テキスト ボックス 47">
            <a:extLst>
              <a:ext uri="{FF2B5EF4-FFF2-40B4-BE49-F238E27FC236}">
                <a16:creationId xmlns:a16="http://schemas.microsoft.com/office/drawing/2014/main" id="{34CFC678-2308-4928-6FFB-4298CD5CB4D4}"/>
              </a:ext>
            </a:extLst>
          </p:cNvPr>
          <p:cNvSpPr txBox="1"/>
          <p:nvPr/>
        </p:nvSpPr>
        <p:spPr>
          <a:xfrm>
            <a:off x="3110772" y="2213968"/>
            <a:ext cx="1035414"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★内閣府設置法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9" name="テキスト ボックス 48">
            <a:extLst>
              <a:ext uri="{FF2B5EF4-FFF2-40B4-BE49-F238E27FC236}">
                <a16:creationId xmlns:a16="http://schemas.microsoft.com/office/drawing/2014/main" id="{501A19E3-E906-D58A-7C0A-8B720BE3BF24}"/>
              </a:ext>
            </a:extLst>
          </p:cNvPr>
          <p:cNvSpPr txBox="1"/>
          <p:nvPr/>
        </p:nvSpPr>
        <p:spPr>
          <a:xfrm>
            <a:off x="3110772" y="6070985"/>
            <a:ext cx="1035414" cy="205890"/>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★災害対策基本法</a:t>
            </a:r>
            <a:r>
              <a:rPr kumimoji="1" lang="ja-JP" altLang="en-US" sz="73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50" name="テキスト ボックス 49">
            <a:extLst>
              <a:ext uri="{FF2B5EF4-FFF2-40B4-BE49-F238E27FC236}">
                <a16:creationId xmlns:a16="http://schemas.microsoft.com/office/drawing/2014/main" id="{1312B5DB-BA88-03BC-4D66-0FDF8F9CAB6F}"/>
              </a:ext>
            </a:extLst>
          </p:cNvPr>
          <p:cNvSpPr txBox="1"/>
          <p:nvPr/>
        </p:nvSpPr>
        <p:spPr>
          <a:xfrm>
            <a:off x="530455" y="5731410"/>
            <a:ext cx="7628362" cy="555537"/>
          </a:xfrm>
          <a:prstGeom prst="rect">
            <a:avLst/>
          </a:prstGeom>
          <a:noFill/>
        </p:spPr>
        <p:txBody>
          <a:bodyPr wrap="square">
            <a:spAutoFit/>
          </a:bodyPr>
          <a:lstStyle/>
          <a:p>
            <a:pPr marL="246191" marR="0" lvl="0" indent="-161196"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日本下水道事業団の業務として、地方公共団体との協定に基づく水道復旧工事を追加。</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4994" marR="0" lvl="0" indent="0" algn="l" defTabSz="844083" rtl="0" eaLnBrk="1" fontAlgn="auto" latinLnBrk="0" hangingPunct="1">
              <a:lnSpc>
                <a:spcPts val="1292"/>
              </a:lnSpc>
              <a:spcBef>
                <a:spcPts val="0"/>
              </a:spcBef>
              <a:spcAft>
                <a:spcPts val="0"/>
              </a:spcAft>
              <a:buClrTx/>
              <a:buSzTx/>
              <a:buFontTx/>
              <a:buNone/>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また、水道事業者による水道本管復旧のための土地の立入り等を可能とする。</a:t>
            </a:r>
            <a:endParaRPr kumimoji="1" lang="en-US" altLang="ja-JP"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84994" marR="0" lvl="0" indent="0" algn="l" defTabSz="844083" rtl="0" eaLnBrk="1" fontAlgn="auto" latinLnBrk="0" hangingPunct="1">
              <a:lnSpc>
                <a:spcPts val="1292"/>
              </a:lnSpc>
              <a:spcBef>
                <a:spcPts val="0"/>
              </a:spcBef>
              <a:spcAft>
                <a:spcPts val="0"/>
              </a:spcAft>
              <a:buClrTx/>
              <a:buSzTx/>
              <a:buFontTx/>
              <a:buNone/>
              <a:tabLst/>
              <a:defRPr/>
            </a:pPr>
            <a:endParaRPr kumimoji="1" lang="en-US" altLang="ja-JP" sz="18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1" name="図 50">
            <a:extLst>
              <a:ext uri="{FF2B5EF4-FFF2-40B4-BE49-F238E27FC236}">
                <a16:creationId xmlns:a16="http://schemas.microsoft.com/office/drawing/2014/main" id="{A9044D26-21A8-88EC-644E-BD6CEF68C0D7}"/>
              </a:ext>
            </a:extLst>
          </p:cNvPr>
          <p:cNvPicPr>
            <a:picLocks noChangeAspect="1"/>
          </p:cNvPicPr>
          <p:nvPr/>
        </p:nvPicPr>
        <p:blipFill>
          <a:blip r:embed="rId7"/>
          <a:stretch>
            <a:fillRect/>
          </a:stretch>
        </p:blipFill>
        <p:spPr>
          <a:xfrm>
            <a:off x="1500045" y="3803940"/>
            <a:ext cx="910276" cy="644712"/>
          </a:xfrm>
          <a:prstGeom prst="rect">
            <a:avLst/>
          </a:prstGeom>
        </p:spPr>
      </p:pic>
      <p:sp>
        <p:nvSpPr>
          <p:cNvPr id="52" name="正方形/長方形 51">
            <a:extLst>
              <a:ext uri="{FF2B5EF4-FFF2-40B4-BE49-F238E27FC236}">
                <a16:creationId xmlns:a16="http://schemas.microsoft.com/office/drawing/2014/main" id="{CD6F7D52-6C3A-F1BE-5A17-A0E3D08F10B7}"/>
              </a:ext>
            </a:extLst>
          </p:cNvPr>
          <p:cNvSpPr/>
          <p:nvPr/>
        </p:nvSpPr>
        <p:spPr>
          <a:xfrm>
            <a:off x="1389391" y="4410764"/>
            <a:ext cx="1147119" cy="185263"/>
          </a:xfrm>
          <a:prstGeom prst="rect">
            <a:avLst/>
          </a:prstGeom>
          <a:noFill/>
          <a:ln w="25400" cap="flat" cmpd="sng" algn="ctr">
            <a:noFill/>
            <a:prstDash val="solid"/>
          </a:ln>
          <a:effectLst/>
        </p:spPr>
        <p:txBody>
          <a:bodyPr rtlCol="0" anchor="ctr"/>
          <a:lstStyle/>
          <a:p>
            <a:pPr marL="0" marR="0" lvl="0" indent="0" algn="ctr" defTabSz="844116"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車中泊への対応</a:t>
            </a:r>
          </a:p>
        </p:txBody>
      </p:sp>
      <p:pic>
        <p:nvPicPr>
          <p:cNvPr id="53" name="図 52">
            <a:extLst>
              <a:ext uri="{FF2B5EF4-FFF2-40B4-BE49-F238E27FC236}">
                <a16:creationId xmlns:a16="http://schemas.microsoft.com/office/drawing/2014/main" id="{F4D7CA98-5387-ED01-22A7-812C99B6F923}"/>
              </a:ext>
            </a:extLst>
          </p:cNvPr>
          <p:cNvPicPr>
            <a:picLocks noChangeAspect="1"/>
          </p:cNvPicPr>
          <p:nvPr/>
        </p:nvPicPr>
        <p:blipFill rotWithShape="1">
          <a:blip r:embed="rId8"/>
          <a:srcRect t="19922" b="25603"/>
          <a:stretch/>
        </p:blipFill>
        <p:spPr>
          <a:xfrm>
            <a:off x="8296106" y="5518021"/>
            <a:ext cx="850299" cy="647064"/>
          </a:xfrm>
          <a:prstGeom prst="rect">
            <a:avLst/>
          </a:prstGeom>
        </p:spPr>
      </p:pic>
      <p:sp>
        <p:nvSpPr>
          <p:cNvPr id="54" name="テキスト ボックス 53">
            <a:extLst>
              <a:ext uri="{FF2B5EF4-FFF2-40B4-BE49-F238E27FC236}">
                <a16:creationId xmlns:a16="http://schemas.microsoft.com/office/drawing/2014/main" id="{0D8D4D8A-9603-C755-A432-9942B5B6C7F1}"/>
              </a:ext>
            </a:extLst>
          </p:cNvPr>
          <p:cNvSpPr txBox="1"/>
          <p:nvPr/>
        </p:nvSpPr>
        <p:spPr>
          <a:xfrm>
            <a:off x="4152682" y="1958203"/>
            <a:ext cx="3805005" cy="259045"/>
          </a:xfrm>
          <a:prstGeom prst="rect">
            <a:avLst/>
          </a:prstGeom>
          <a:noFill/>
        </p:spPr>
        <p:txBody>
          <a:bodyPr wrap="square">
            <a:spAutoFit/>
          </a:bodyPr>
          <a:lstStyle/>
          <a:p>
            <a:pPr marL="158265" marR="0" lvl="0" indent="-158265" algn="l" defTabSz="844083" rtl="0" eaLnBrk="1" fontAlgn="auto" latinLnBrk="0" hangingPunct="1">
              <a:lnSpc>
                <a:spcPts val="1292"/>
              </a:lnSpc>
              <a:spcBef>
                <a:spcPts val="0"/>
              </a:spcBef>
              <a:spcAft>
                <a:spcPts val="0"/>
              </a:spcAft>
              <a:buClrTx/>
              <a:buSzTx/>
              <a:buFont typeface="Wingdings" panose="05000000000000000000" pitchFamily="2" charset="2"/>
              <a:buChar char="l"/>
              <a:tabLst/>
              <a:defRPr/>
            </a:pPr>
            <a:r>
              <a:rPr kumimoji="1" lang="ja-JP" altLang="en-US"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国は、地方公共団体からの要請を待たず、先手で支援。</a:t>
            </a:r>
            <a:endParaRPr kumimoji="1" lang="en-US" altLang="ja-JP" sz="110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タイトル 1">
            <a:extLst>
              <a:ext uri="{FF2B5EF4-FFF2-40B4-BE49-F238E27FC236}">
                <a16:creationId xmlns:a16="http://schemas.microsoft.com/office/drawing/2014/main" id="{0D468C0C-969A-C94C-C2E9-7F77331C26CF}"/>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b="0" i="0" u="none" strike="noStrike" baseline="0" dirty="0">
                <a:solidFill>
                  <a:srgbClr val="4086C7"/>
                </a:solidFill>
                <a:latin typeface="HGP創英角ｺﾞｼｯｸUB" panose="020B0900000000000000" pitchFamily="50" charset="-128"/>
                <a:ea typeface="HGP創英角ｺﾞｼｯｸUB" panose="020B0900000000000000" pitchFamily="50" charset="-128"/>
              </a:rPr>
              <a:t>災害対策基本法等の一部を改正する法律案について</a:t>
            </a:r>
          </a:p>
        </p:txBody>
      </p:sp>
    </p:spTree>
    <p:extLst>
      <p:ext uri="{BB962C8B-B14F-4D97-AF65-F5344CB8AC3E}">
        <p14:creationId xmlns:p14="http://schemas.microsoft.com/office/powerpoint/2010/main" val="441608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FB5995-FF51-D30A-5D2D-80EB17012EDF}"/>
              </a:ext>
            </a:extLst>
          </p:cNvPr>
          <p:cNvSpPr>
            <a:spLocks noGrp="1"/>
          </p:cNvSpPr>
          <p:nvPr>
            <p:ph type="sldNum" sz="quarter" idx="12"/>
          </p:nvPr>
        </p:nvSpPr>
        <p:spPr/>
        <p:txBody>
          <a:bodyPr/>
          <a:lstStyle/>
          <a:p>
            <a:pPr>
              <a:defRPr/>
            </a:pPr>
            <a:fld id="{D8C59FD7-2EC2-4685-9C85-6CC810D64050}" type="slidenum">
              <a:rPr lang="en-US" altLang="ja-JP" smtClean="0"/>
              <a:pPr>
                <a:defRPr/>
              </a:pPr>
              <a:t>28</a:t>
            </a:fld>
            <a:endParaRPr lang="en-US" altLang="ja-JP"/>
          </a:p>
        </p:txBody>
      </p:sp>
      <p:sp>
        <p:nvSpPr>
          <p:cNvPr id="3" name="テキスト ボックス 2">
            <a:extLst>
              <a:ext uri="{FF2B5EF4-FFF2-40B4-BE49-F238E27FC236}">
                <a16:creationId xmlns:a16="http://schemas.microsoft.com/office/drawing/2014/main" id="{6C5DD36C-870A-3C77-FAAB-3C8D53C34F7D}"/>
              </a:ext>
            </a:extLst>
          </p:cNvPr>
          <p:cNvSpPr txBox="1"/>
          <p:nvPr/>
        </p:nvSpPr>
        <p:spPr>
          <a:xfrm>
            <a:off x="795138" y="629147"/>
            <a:ext cx="679994" cy="291170"/>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eiryo UI" panose="020B0604030504040204" pitchFamily="50" charset="-128"/>
              </a:rPr>
              <a:t>趣　旨</a:t>
            </a:r>
          </a:p>
        </p:txBody>
      </p:sp>
      <p:sp>
        <p:nvSpPr>
          <p:cNvPr id="4" name="正方形/長方形 3">
            <a:extLst>
              <a:ext uri="{FF2B5EF4-FFF2-40B4-BE49-F238E27FC236}">
                <a16:creationId xmlns:a16="http://schemas.microsoft.com/office/drawing/2014/main" id="{5CDD5BD3-F710-3C8F-9D01-AAE9E1D7C6DC}"/>
              </a:ext>
            </a:extLst>
          </p:cNvPr>
          <p:cNvSpPr/>
          <p:nvPr/>
        </p:nvSpPr>
        <p:spPr>
          <a:xfrm>
            <a:off x="528299" y="620688"/>
            <a:ext cx="8852051" cy="1049679"/>
          </a:xfrm>
          <a:prstGeom prst="rect">
            <a:avLst/>
          </a:prstGeom>
          <a:noFill/>
          <a:ln w="19050">
            <a:solidFill>
              <a:srgbClr val="CC33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3776" marR="0" lvl="0" indent="-96718" algn="l" defTabSz="844083" rtl="0" eaLnBrk="1" fontAlgn="auto" latinLnBrk="0" hangingPunct="1">
              <a:lnSpc>
                <a:spcPts val="1662"/>
              </a:lnSpc>
              <a:spcBef>
                <a:spcPts val="0"/>
              </a:spcBef>
              <a:spcAft>
                <a:spcPts val="0"/>
              </a:spcAft>
              <a:buClrTx/>
              <a:buSzTx/>
              <a:buFont typeface="Wingdings" panose="05000000000000000000" pitchFamily="2" charset="2"/>
              <a:buChar char="l"/>
              <a:tabLst/>
              <a:defRPr/>
            </a:pPr>
            <a:r>
              <a:rPr kumimoji="1" lang="ja-JP" altLang="en-US" sz="1662"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日本下水道事業団が、被災した水道施設（浄水場等の基幹施設）の修繕や復旧工事を行うことができる</a:t>
            </a:r>
            <a:r>
              <a:rPr kumimoji="1" lang="ja-JP" altLang="en-US" sz="1662"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こととする。</a:t>
            </a:r>
            <a:r>
              <a:rPr kumimoji="1" lang="ja-JP" altLang="en-US" sz="1108"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*日本下水道事業団は、地方公共団体の委託を受けて下水道施設の建設等を行う地方共同法人。</a:t>
            </a:r>
            <a:endParaRPr kumimoji="1" lang="en-US" altLang="ja-JP" sz="1108"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a:p>
            <a:pPr marL="334116" marR="0" lvl="0" indent="-167058" algn="l" defTabSz="844083" rtl="0" eaLnBrk="1" fontAlgn="auto" latinLnBrk="0" hangingPunct="1">
              <a:lnSpc>
                <a:spcPts val="1662"/>
              </a:lnSpc>
              <a:spcBef>
                <a:spcPts val="0"/>
              </a:spcBef>
              <a:spcAft>
                <a:spcPts val="0"/>
              </a:spcAft>
              <a:buClrTx/>
              <a:buSzTx/>
              <a:buFont typeface="Wingdings" panose="05000000000000000000" pitchFamily="2" charset="2"/>
              <a:buChar char="l"/>
              <a:tabLst/>
              <a:defRPr/>
            </a:pPr>
            <a:r>
              <a:rPr kumimoji="1" lang="ja-JP" altLang="en-US" sz="1662"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水道事業者は、災害時の水道（配水管）の調査・復旧のため緊急の必要があるときは、住民等の土地に入り、止水栓を閉めることができることとする。</a:t>
            </a:r>
            <a:endParaRPr kumimoji="1" lang="en-US" altLang="ja-JP" sz="1662"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08D9BA9D-061F-11A6-6B15-ECF8B8D13992}"/>
              </a:ext>
            </a:extLst>
          </p:cNvPr>
          <p:cNvSpPr txBox="1"/>
          <p:nvPr/>
        </p:nvSpPr>
        <p:spPr>
          <a:xfrm>
            <a:off x="491153" y="1724341"/>
            <a:ext cx="8926343" cy="490006"/>
          </a:xfrm>
          <a:prstGeom prst="rect">
            <a:avLst/>
          </a:prstGeom>
          <a:noFill/>
          <a:ln w="28575">
            <a:noFill/>
          </a:ln>
        </p:spPr>
        <p:txBody>
          <a:bodyPr wrap="square" rtlCol="0">
            <a:spAutoFit/>
          </a:bodyPr>
          <a:lstStyle/>
          <a:p>
            <a:pPr marL="496778" marR="0" lvl="0" indent="-496778" algn="just" defTabSz="844083" rtl="0" eaLnBrk="1" fontAlgn="base" latinLnBrk="0" hangingPunct="1">
              <a:lnSpc>
                <a:spcPct val="100000"/>
              </a:lnSpc>
              <a:spcBef>
                <a:spcPct val="0"/>
              </a:spcBef>
              <a:spcAft>
                <a:spcPct val="0"/>
              </a:spcAft>
              <a:buClrTx/>
              <a:buSzTx/>
              <a:buFontTx/>
              <a:buNone/>
              <a:tabLst/>
              <a:defRPr/>
            </a:pPr>
            <a:r>
              <a:rPr kumimoji="1" lang="en-US" altLang="ja-JP" sz="1292"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背景</a:t>
            </a:r>
            <a:r>
              <a:rPr kumimoji="1" lang="en-US" altLang="ja-JP" sz="1292"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1" lang="ja-JP" altLang="en-US" sz="1292"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能登半島地震において、水道は、</a:t>
            </a:r>
            <a:r>
              <a:rPr kumimoji="1" lang="ja-JP" altLang="en-US" sz="1292"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浄水場等の基幹施設や管路が甚大な被害</a:t>
            </a:r>
            <a:r>
              <a:rPr kumimoji="1" lang="ja-JP" altLang="en-US" sz="1292"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を受け、</a:t>
            </a:r>
            <a:r>
              <a:rPr kumimoji="1" lang="ja-JP" altLang="en-US" sz="1292"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広範囲かつ長期の断水</a:t>
            </a:r>
            <a:r>
              <a:rPr kumimoji="1" lang="ja-JP" altLang="en-US" sz="1292"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が発生。</a:t>
            </a:r>
            <a:endParaRPr kumimoji="1" lang="en-US" altLang="ja-JP" sz="1292"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243260" marR="0" lvl="0" indent="-243260" algn="just" defTabSz="844083" rtl="0" eaLnBrk="1" fontAlgn="base" latinLnBrk="0" hangingPunct="1">
              <a:lnSpc>
                <a:spcPct val="100000"/>
              </a:lnSpc>
              <a:spcBef>
                <a:spcPct val="0"/>
              </a:spcBef>
              <a:spcAft>
                <a:spcPct val="0"/>
              </a:spcAft>
              <a:buClrTx/>
              <a:buSzTx/>
              <a:buFontTx/>
              <a:buNone/>
              <a:tabLst>
                <a:tab pos="0" algn="l"/>
              </a:tabLst>
              <a:defRPr/>
            </a:pPr>
            <a:r>
              <a:rPr kumimoji="1" lang="ja-JP" altLang="en-US" sz="1292" b="0" i="0" u="none" strike="noStrike" kern="1200" cap="none" spc="0" normalizeH="0" baseline="0" noProof="0">
                <a:ln>
                  <a:noFill/>
                </a:ln>
                <a:solidFill>
                  <a:srgbClr val="1F497D">
                    <a:lumMod val="75000"/>
                  </a:srgbClr>
                </a:solidFill>
                <a:effectLst/>
                <a:uLnTx/>
                <a:uFillTx/>
                <a:latin typeface="Meiryo UI" panose="020B0604030504040204" pitchFamily="50" charset="-128"/>
                <a:ea typeface="Meiryo UI" panose="020B0604030504040204" pitchFamily="50" charset="-128"/>
                <a:cs typeface="+mn-cs"/>
              </a:rPr>
              <a:t>　　　　　　➡</a:t>
            </a:r>
            <a:r>
              <a:rPr kumimoji="1" lang="ja-JP" altLang="en-US" sz="1292"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基幹施設の修繕や復旧に関する技術力を有する団体の活用</a:t>
            </a:r>
            <a:r>
              <a:rPr kumimoji="1" lang="ja-JP" altLang="en-US" sz="129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ja-JP" altLang="en-US" sz="1292"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迅速な管路復旧の支障を除く措置</a:t>
            </a:r>
            <a:r>
              <a:rPr kumimoji="1" lang="ja-JP" altLang="en-US" sz="129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が必要。</a:t>
            </a:r>
            <a:endParaRPr kumimoji="1" lang="en-US" altLang="ja-JP" sz="1292"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0C22F40A-4565-CBA1-1BDB-C22B3EA0C04E}"/>
              </a:ext>
            </a:extLst>
          </p:cNvPr>
          <p:cNvGrpSpPr/>
          <p:nvPr/>
        </p:nvGrpSpPr>
        <p:grpSpPr>
          <a:xfrm>
            <a:off x="6860494" y="5181726"/>
            <a:ext cx="510727" cy="227137"/>
            <a:chOff x="1478344" y="3200237"/>
            <a:chExt cx="723434" cy="215060"/>
          </a:xfrm>
        </p:grpSpPr>
        <p:sp>
          <p:nvSpPr>
            <p:cNvPr id="7" name="Freeform 109">
              <a:extLst>
                <a:ext uri="{FF2B5EF4-FFF2-40B4-BE49-F238E27FC236}">
                  <a16:creationId xmlns:a16="http://schemas.microsoft.com/office/drawing/2014/main" id="{DB3E567B-2134-FC60-A9EC-284ABA69A6C8}"/>
                </a:ext>
              </a:extLst>
            </p:cNvPr>
            <p:cNvSpPr>
              <a:spLocks noChangeAspect="1"/>
            </p:cNvSpPr>
            <p:nvPr/>
          </p:nvSpPr>
          <p:spPr bwMode="auto">
            <a:xfrm>
              <a:off x="1973053" y="3295016"/>
              <a:ext cx="111258" cy="89254"/>
            </a:xfrm>
            <a:custGeom>
              <a:avLst/>
              <a:gdLst/>
              <a:ahLst/>
              <a:cxnLst>
                <a:cxn ang="0">
                  <a:pos x="0" y="616"/>
                </a:cxn>
                <a:cxn ang="0">
                  <a:pos x="630" y="0"/>
                </a:cxn>
                <a:cxn ang="0">
                  <a:pos x="630" y="608"/>
                </a:cxn>
                <a:cxn ang="0">
                  <a:pos x="0" y="616"/>
                </a:cxn>
              </a:cxnLst>
              <a:rect l="0" t="0" r="r" b="b"/>
              <a:pathLst>
                <a:path w="630" h="616">
                  <a:moveTo>
                    <a:pt x="0" y="616"/>
                  </a:moveTo>
                  <a:lnTo>
                    <a:pt x="630" y="0"/>
                  </a:lnTo>
                  <a:lnTo>
                    <a:pt x="630" y="608"/>
                  </a:lnTo>
                  <a:lnTo>
                    <a:pt x="0" y="616"/>
                  </a:lnTo>
                  <a:close/>
                </a:path>
              </a:pathLst>
            </a:custGeom>
            <a:solidFill>
              <a:sysClr val="window" lastClr="FFFFFF">
                <a:lumMod val="75000"/>
              </a:sysClr>
            </a:solidFill>
            <a:ln w="9525" cap="flat" cmpd="sng">
              <a:noFill/>
              <a:prstDash val="solid"/>
              <a:round/>
              <a:headEnd type="none" w="med" len="med"/>
              <a:tailEnd type="none" w="med" len="me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 name="Freeform 110">
              <a:extLst>
                <a:ext uri="{FF2B5EF4-FFF2-40B4-BE49-F238E27FC236}">
                  <a16:creationId xmlns:a16="http://schemas.microsoft.com/office/drawing/2014/main" id="{7822DEC1-67F7-EA53-8F50-9C2E69E3698B}"/>
                </a:ext>
              </a:extLst>
            </p:cNvPr>
            <p:cNvSpPr>
              <a:spLocks noChangeAspect="1"/>
            </p:cNvSpPr>
            <p:nvPr/>
          </p:nvSpPr>
          <p:spPr bwMode="auto">
            <a:xfrm>
              <a:off x="1479897" y="3200237"/>
              <a:ext cx="721881" cy="187008"/>
            </a:xfrm>
            <a:custGeom>
              <a:avLst/>
              <a:gdLst/>
              <a:ahLst/>
              <a:cxnLst>
                <a:cxn ang="0">
                  <a:pos x="0" y="1246"/>
                </a:cxn>
                <a:cxn ang="0">
                  <a:pos x="1242" y="0"/>
                </a:cxn>
                <a:cxn ang="0">
                  <a:pos x="4092" y="0"/>
                </a:cxn>
                <a:cxn ang="0">
                  <a:pos x="2800" y="1288"/>
                </a:cxn>
                <a:cxn ang="0">
                  <a:pos x="0" y="1246"/>
                </a:cxn>
              </a:cxnLst>
              <a:rect l="0" t="0" r="r" b="b"/>
              <a:pathLst>
                <a:path w="4092" h="1288">
                  <a:moveTo>
                    <a:pt x="0" y="1246"/>
                  </a:moveTo>
                  <a:lnTo>
                    <a:pt x="1242" y="0"/>
                  </a:lnTo>
                  <a:lnTo>
                    <a:pt x="4092" y="0"/>
                  </a:lnTo>
                  <a:lnTo>
                    <a:pt x="2800" y="1288"/>
                  </a:lnTo>
                  <a:lnTo>
                    <a:pt x="0" y="1246"/>
                  </a:lnTo>
                  <a:close/>
                </a:path>
              </a:pathLst>
            </a:custGeom>
            <a:solidFill>
              <a:sysClr val="window" lastClr="FFFFFF">
                <a:lumMod val="95000"/>
              </a:sysClr>
            </a:solidFill>
            <a:ln w="9525" cap="flat" cmpd="sng">
              <a:no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 name="Freeform 112">
              <a:extLst>
                <a:ext uri="{FF2B5EF4-FFF2-40B4-BE49-F238E27FC236}">
                  <a16:creationId xmlns:a16="http://schemas.microsoft.com/office/drawing/2014/main" id="{56F04FA5-4577-2973-4335-791364D03668}"/>
                </a:ext>
              </a:extLst>
            </p:cNvPr>
            <p:cNvSpPr>
              <a:spLocks noChangeAspect="1"/>
            </p:cNvSpPr>
            <p:nvPr/>
          </p:nvSpPr>
          <p:spPr bwMode="auto">
            <a:xfrm>
              <a:off x="1968395" y="3348994"/>
              <a:ext cx="117983" cy="66303"/>
            </a:xfrm>
            <a:custGeom>
              <a:avLst/>
              <a:gdLst/>
              <a:ahLst/>
              <a:cxnLst>
                <a:cxn ang="0">
                  <a:pos x="0" y="605"/>
                </a:cxn>
                <a:cxn ang="0">
                  <a:pos x="2" y="343"/>
                </a:cxn>
                <a:cxn ang="0">
                  <a:pos x="502" y="280"/>
                </a:cxn>
                <a:cxn ang="0">
                  <a:pos x="502" y="1"/>
                </a:cxn>
                <a:cxn ang="0">
                  <a:pos x="781" y="0"/>
                </a:cxn>
                <a:cxn ang="0">
                  <a:pos x="780" y="613"/>
                </a:cxn>
                <a:cxn ang="0">
                  <a:pos x="0" y="605"/>
                </a:cxn>
              </a:cxnLst>
              <a:rect l="0" t="0" r="r" b="b"/>
              <a:pathLst>
                <a:path w="781" h="613">
                  <a:moveTo>
                    <a:pt x="0" y="605"/>
                  </a:moveTo>
                  <a:lnTo>
                    <a:pt x="2" y="343"/>
                  </a:lnTo>
                  <a:lnTo>
                    <a:pt x="502" y="280"/>
                  </a:lnTo>
                  <a:lnTo>
                    <a:pt x="502" y="1"/>
                  </a:lnTo>
                  <a:lnTo>
                    <a:pt x="781" y="0"/>
                  </a:lnTo>
                  <a:lnTo>
                    <a:pt x="780" y="613"/>
                  </a:lnTo>
                  <a:lnTo>
                    <a:pt x="0" y="605"/>
                  </a:lnTo>
                  <a:close/>
                </a:path>
              </a:pathLst>
            </a:custGeom>
            <a:solidFill>
              <a:sysClr val="window" lastClr="FFFFFF">
                <a:lumMod val="8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 name="Freeform 113">
              <a:extLst>
                <a:ext uri="{FF2B5EF4-FFF2-40B4-BE49-F238E27FC236}">
                  <a16:creationId xmlns:a16="http://schemas.microsoft.com/office/drawing/2014/main" id="{9B56DBC4-D573-74E7-5AC7-7E46926AAF0C}"/>
                </a:ext>
              </a:extLst>
            </p:cNvPr>
            <p:cNvSpPr>
              <a:spLocks noChangeAspect="1"/>
            </p:cNvSpPr>
            <p:nvPr/>
          </p:nvSpPr>
          <p:spPr bwMode="auto">
            <a:xfrm>
              <a:off x="1478344" y="3380020"/>
              <a:ext cx="489016" cy="33576"/>
            </a:xfrm>
            <a:custGeom>
              <a:avLst/>
              <a:gdLst/>
              <a:ahLst/>
              <a:cxnLst>
                <a:cxn ang="0">
                  <a:pos x="2772" y="233"/>
                </a:cxn>
                <a:cxn ang="0">
                  <a:pos x="0" y="233"/>
                </a:cxn>
                <a:cxn ang="0">
                  <a:pos x="0" y="0"/>
                </a:cxn>
                <a:cxn ang="0">
                  <a:pos x="2772" y="36"/>
                </a:cxn>
                <a:cxn ang="0">
                  <a:pos x="2772" y="233"/>
                </a:cxn>
              </a:cxnLst>
              <a:rect l="0" t="0" r="r" b="b"/>
              <a:pathLst>
                <a:path w="2772" h="233">
                  <a:moveTo>
                    <a:pt x="2772" y="233"/>
                  </a:moveTo>
                  <a:lnTo>
                    <a:pt x="0" y="233"/>
                  </a:lnTo>
                  <a:lnTo>
                    <a:pt x="0" y="0"/>
                  </a:lnTo>
                  <a:lnTo>
                    <a:pt x="2772" y="36"/>
                  </a:lnTo>
                  <a:lnTo>
                    <a:pt x="2772" y="233"/>
                  </a:lnTo>
                  <a:close/>
                </a:path>
              </a:pathLst>
            </a:custGeom>
            <a:solidFill>
              <a:sysClr val="window" lastClr="FFFFFF">
                <a:lumMod val="8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pic>
        <p:nvPicPr>
          <p:cNvPr id="11" name="図 10" descr="屋外 が含まれている画像&#10;&#10;自動的に生成された説明">
            <a:extLst>
              <a:ext uri="{FF2B5EF4-FFF2-40B4-BE49-F238E27FC236}">
                <a16:creationId xmlns:a16="http://schemas.microsoft.com/office/drawing/2014/main" id="{9B6DC68F-10FC-571C-3756-14032AE576A3}"/>
              </a:ext>
            </a:extLst>
          </p:cNvPr>
          <p:cNvPicPr>
            <a:picLocks noChangeAspect="1"/>
          </p:cNvPicPr>
          <p:nvPr/>
        </p:nvPicPr>
        <p:blipFill rotWithShape="1">
          <a:blip r:embed="rId3"/>
          <a:srcRect b="18110"/>
          <a:stretch/>
        </p:blipFill>
        <p:spPr>
          <a:xfrm>
            <a:off x="1598008" y="4092805"/>
            <a:ext cx="1159695" cy="1218133"/>
          </a:xfrm>
          <a:prstGeom prst="rect">
            <a:avLst/>
          </a:prstGeom>
        </p:spPr>
      </p:pic>
      <p:sp>
        <p:nvSpPr>
          <p:cNvPr id="12" name="Rectangle 4">
            <a:extLst>
              <a:ext uri="{FF2B5EF4-FFF2-40B4-BE49-F238E27FC236}">
                <a16:creationId xmlns:a16="http://schemas.microsoft.com/office/drawing/2014/main" id="{ECC1D5E8-05AF-1E93-5F35-593ED67D8804}"/>
              </a:ext>
            </a:extLst>
          </p:cNvPr>
          <p:cNvSpPr>
            <a:spLocks noChangeAspect="1" noChangeArrowheads="1"/>
          </p:cNvSpPr>
          <p:nvPr/>
        </p:nvSpPr>
        <p:spPr bwMode="auto">
          <a:xfrm>
            <a:off x="6836593" y="5420886"/>
            <a:ext cx="2397097" cy="629639"/>
          </a:xfrm>
          <a:prstGeom prst="rect">
            <a:avLst/>
          </a:prstGeom>
          <a:solidFill>
            <a:srgbClr val="EEECE1"/>
          </a:solidFill>
          <a:ln w="9525">
            <a:no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 name="Rectangle 103">
            <a:extLst>
              <a:ext uri="{FF2B5EF4-FFF2-40B4-BE49-F238E27FC236}">
                <a16:creationId xmlns:a16="http://schemas.microsoft.com/office/drawing/2014/main" id="{91F4EC07-F237-7750-6191-AE73A459300C}"/>
              </a:ext>
            </a:extLst>
          </p:cNvPr>
          <p:cNvSpPr>
            <a:spLocks noChangeAspect="1" noChangeArrowheads="1"/>
          </p:cNvSpPr>
          <p:nvPr/>
        </p:nvSpPr>
        <p:spPr bwMode="auto">
          <a:xfrm>
            <a:off x="8691511" y="5127825"/>
            <a:ext cx="526394" cy="267566"/>
          </a:xfrm>
          <a:prstGeom prst="rect">
            <a:avLst/>
          </a:prstGeom>
          <a:noFill/>
          <a:ln w="9525">
            <a:no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 name="Rectangle 111">
            <a:extLst>
              <a:ext uri="{FF2B5EF4-FFF2-40B4-BE49-F238E27FC236}">
                <a16:creationId xmlns:a16="http://schemas.microsoft.com/office/drawing/2014/main" id="{307D485A-700D-FE63-8089-CDF2180242A8}"/>
              </a:ext>
            </a:extLst>
          </p:cNvPr>
          <p:cNvSpPr>
            <a:spLocks noChangeAspect="1" noChangeArrowheads="1"/>
          </p:cNvSpPr>
          <p:nvPr/>
        </p:nvSpPr>
        <p:spPr bwMode="auto">
          <a:xfrm>
            <a:off x="7276628" y="5225130"/>
            <a:ext cx="1411041" cy="198124"/>
          </a:xfrm>
          <a:prstGeom prst="rect">
            <a:avLst/>
          </a:prstGeom>
          <a:noFill/>
          <a:ln w="9525">
            <a:no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 name="Rectangle 373">
            <a:extLst>
              <a:ext uri="{FF2B5EF4-FFF2-40B4-BE49-F238E27FC236}">
                <a16:creationId xmlns:a16="http://schemas.microsoft.com/office/drawing/2014/main" id="{B13478C3-2A60-F91C-9833-C9927B346BE8}"/>
              </a:ext>
            </a:extLst>
          </p:cNvPr>
          <p:cNvSpPr>
            <a:spLocks noChangeAspect="1" noChangeArrowheads="1"/>
          </p:cNvSpPr>
          <p:nvPr/>
        </p:nvSpPr>
        <p:spPr bwMode="auto">
          <a:xfrm>
            <a:off x="8627048" y="4965666"/>
            <a:ext cx="42202" cy="441026"/>
          </a:xfrm>
          <a:prstGeom prst="rect">
            <a:avLst/>
          </a:prstGeom>
          <a:solidFill>
            <a:srgbClr val="4F81BD">
              <a:lumMod val="20000"/>
              <a:lumOff val="8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6" name="Rectangle 374">
            <a:extLst>
              <a:ext uri="{FF2B5EF4-FFF2-40B4-BE49-F238E27FC236}">
                <a16:creationId xmlns:a16="http://schemas.microsoft.com/office/drawing/2014/main" id="{3690FAAC-0391-1BE2-BE33-608B181AA01A}"/>
              </a:ext>
            </a:extLst>
          </p:cNvPr>
          <p:cNvSpPr>
            <a:spLocks noChangeAspect="1" noChangeArrowheads="1"/>
          </p:cNvSpPr>
          <p:nvPr/>
        </p:nvSpPr>
        <p:spPr bwMode="auto">
          <a:xfrm>
            <a:off x="8675768" y="5393038"/>
            <a:ext cx="543536" cy="17652"/>
          </a:xfrm>
          <a:prstGeom prst="rect">
            <a:avLst/>
          </a:prstGeom>
          <a:solidFill>
            <a:srgbClr val="ECF1F8"/>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 name="AutoShape 375">
            <a:extLst>
              <a:ext uri="{FF2B5EF4-FFF2-40B4-BE49-F238E27FC236}">
                <a16:creationId xmlns:a16="http://schemas.microsoft.com/office/drawing/2014/main" id="{FAEDC368-24C5-70E0-44A6-2991730048D0}"/>
              </a:ext>
            </a:extLst>
          </p:cNvPr>
          <p:cNvSpPr>
            <a:spLocks noChangeAspect="1" noChangeArrowheads="1"/>
          </p:cNvSpPr>
          <p:nvPr/>
        </p:nvSpPr>
        <p:spPr bwMode="auto">
          <a:xfrm rot="20283483" flipV="1">
            <a:off x="8564748" y="4854927"/>
            <a:ext cx="592372" cy="18454"/>
          </a:xfrm>
          <a:prstGeom prst="parallelogram">
            <a:avLst>
              <a:gd name="adj" fmla="val 252778"/>
            </a:avLst>
          </a:prstGeom>
          <a:solidFill>
            <a:srgbClr val="4F81BD">
              <a:lumMod val="20000"/>
              <a:lumOff val="8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 name="AutoShape 376">
            <a:extLst>
              <a:ext uri="{FF2B5EF4-FFF2-40B4-BE49-F238E27FC236}">
                <a16:creationId xmlns:a16="http://schemas.microsoft.com/office/drawing/2014/main" id="{60F3E220-B742-53D2-208B-7D52A1D005D4}"/>
              </a:ext>
            </a:extLst>
          </p:cNvPr>
          <p:cNvSpPr>
            <a:spLocks noChangeAspect="1" noChangeArrowheads="1"/>
          </p:cNvSpPr>
          <p:nvPr/>
        </p:nvSpPr>
        <p:spPr bwMode="auto">
          <a:xfrm rot="1316517" flipH="1" flipV="1">
            <a:off x="9115610" y="4787396"/>
            <a:ext cx="119483" cy="15646"/>
          </a:xfrm>
          <a:prstGeom prst="parallelogram">
            <a:avLst>
              <a:gd name="adj" fmla="val 237226"/>
            </a:avLst>
          </a:prstGeom>
          <a:solidFill>
            <a:srgbClr val="4F81BD">
              <a:lumMod val="20000"/>
              <a:lumOff val="8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9" name="Text Box 378">
            <a:extLst>
              <a:ext uri="{FF2B5EF4-FFF2-40B4-BE49-F238E27FC236}">
                <a16:creationId xmlns:a16="http://schemas.microsoft.com/office/drawing/2014/main" id="{3B45E94C-D74F-2EEA-6B43-9334D254DEEA}"/>
              </a:ext>
            </a:extLst>
          </p:cNvPr>
          <p:cNvSpPr txBox="1">
            <a:spLocks noChangeArrowheads="1"/>
          </p:cNvSpPr>
          <p:nvPr/>
        </p:nvSpPr>
        <p:spPr bwMode="auto">
          <a:xfrm>
            <a:off x="7820177" y="4564378"/>
            <a:ext cx="522325" cy="298287"/>
          </a:xfrm>
          <a:prstGeom prst="wedgeRectCallout">
            <a:avLst>
              <a:gd name="adj1" fmla="val 5080"/>
              <a:gd name="adj2" fmla="val 124889"/>
            </a:avLst>
          </a:prstGeom>
          <a:solidFill>
            <a:srgbClr val="1F497D"/>
          </a:solidFill>
          <a:ln w="25400" cap="flat" cmpd="sng" algn="ctr">
            <a:solidFill>
              <a:srgbClr val="1F497D"/>
            </a:solidFill>
            <a:prstDash val="solid"/>
          </a:ln>
          <a:effectLst/>
        </p:spPr>
        <p:txBody>
          <a:bodyPr wrap="square" lIns="0" tIns="0" rIns="0" bIns="0" anchor="ctr" anchorCtr="1">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844083" rtl="0" eaLnBrk="1" fontAlgn="auto" latinLnBrk="0" hangingPunct="1">
              <a:lnSpc>
                <a:spcPct val="100000"/>
              </a:lnSpc>
              <a:spcBef>
                <a:spcPct val="50000"/>
              </a:spcBef>
              <a:spcAft>
                <a:spcPts val="0"/>
              </a:spcAft>
              <a:buClrTx/>
              <a:buSzTx/>
              <a:buFont typeface="Arial" charset="0"/>
              <a:buNone/>
              <a:tabLst/>
              <a:defRPr/>
            </a:pPr>
            <a:r>
              <a:rPr kumimoji="1" lang="ja-JP" altLang="en-US" sz="969"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止水栓を閉める</a:t>
            </a:r>
          </a:p>
        </p:txBody>
      </p:sp>
      <p:sp>
        <p:nvSpPr>
          <p:cNvPr id="20" name="Line 381">
            <a:extLst>
              <a:ext uri="{FF2B5EF4-FFF2-40B4-BE49-F238E27FC236}">
                <a16:creationId xmlns:a16="http://schemas.microsoft.com/office/drawing/2014/main" id="{8AB5FDC6-FD13-011C-5325-F6B3D6B3219A}"/>
              </a:ext>
            </a:extLst>
          </p:cNvPr>
          <p:cNvSpPr>
            <a:spLocks noChangeShapeType="1"/>
          </p:cNvSpPr>
          <p:nvPr/>
        </p:nvSpPr>
        <p:spPr bwMode="auto">
          <a:xfrm flipH="1" flipV="1">
            <a:off x="7316397" y="4983388"/>
            <a:ext cx="146183" cy="0"/>
          </a:xfrm>
          <a:prstGeom prst="line">
            <a:avLst/>
          </a:prstGeom>
          <a:noFill/>
          <a:ln w="9525">
            <a:solidFill>
              <a:sysClr val="windowText" lastClr="000000"/>
            </a:solidFill>
            <a:round/>
            <a:headEnd/>
            <a:tailEnd type="triangle" w="med" len="med"/>
          </a:ln>
          <a:effec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 name="Line 382">
            <a:extLst>
              <a:ext uri="{FF2B5EF4-FFF2-40B4-BE49-F238E27FC236}">
                <a16:creationId xmlns:a16="http://schemas.microsoft.com/office/drawing/2014/main" id="{F5AB2F34-A018-C4A2-4B56-A281688294D8}"/>
              </a:ext>
            </a:extLst>
          </p:cNvPr>
          <p:cNvSpPr>
            <a:spLocks noChangeShapeType="1"/>
          </p:cNvSpPr>
          <p:nvPr/>
        </p:nvSpPr>
        <p:spPr bwMode="auto">
          <a:xfrm flipV="1">
            <a:off x="7119155" y="4983388"/>
            <a:ext cx="150151" cy="0"/>
          </a:xfrm>
          <a:prstGeom prst="line">
            <a:avLst/>
          </a:prstGeom>
          <a:noFill/>
          <a:ln w="9525">
            <a:solidFill>
              <a:sysClr val="windowText" lastClr="000000"/>
            </a:solidFill>
            <a:round/>
            <a:headEnd/>
            <a:tailEnd type="triangle" w="med" len="med"/>
          </a:ln>
          <a:effec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 name="Text Box 383">
            <a:extLst>
              <a:ext uri="{FF2B5EF4-FFF2-40B4-BE49-F238E27FC236}">
                <a16:creationId xmlns:a16="http://schemas.microsoft.com/office/drawing/2014/main" id="{69E38AA7-F5F9-4804-0039-02DB436E9F87}"/>
              </a:ext>
            </a:extLst>
          </p:cNvPr>
          <p:cNvSpPr txBox="1">
            <a:spLocks noChangeArrowheads="1"/>
          </p:cNvSpPr>
          <p:nvPr/>
        </p:nvSpPr>
        <p:spPr bwMode="auto">
          <a:xfrm>
            <a:off x="7376940" y="4650837"/>
            <a:ext cx="111774" cy="29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auto" latinLnBrk="0" hangingPunct="1">
              <a:lnSpc>
                <a:spcPct val="100000"/>
              </a:lnSpc>
              <a:spcBef>
                <a:spcPct val="50000"/>
              </a:spcBef>
              <a:spcAft>
                <a:spcPts val="0"/>
              </a:spcAft>
              <a:buClrTx/>
              <a:buSzTx/>
              <a:buFont typeface="Arial" charset="0"/>
              <a:buNone/>
              <a:tabLst/>
              <a:defRPr/>
            </a:pPr>
            <a:r>
              <a:rPr kumimoji="1" lang="ja-JP" altLang="en-US" sz="96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宅地</a:t>
            </a:r>
          </a:p>
        </p:txBody>
      </p:sp>
      <p:sp>
        <p:nvSpPr>
          <p:cNvPr id="23" name="Line 387">
            <a:extLst>
              <a:ext uri="{FF2B5EF4-FFF2-40B4-BE49-F238E27FC236}">
                <a16:creationId xmlns:a16="http://schemas.microsoft.com/office/drawing/2014/main" id="{A8B7765E-956E-454F-4573-2995562FAEBE}"/>
              </a:ext>
            </a:extLst>
          </p:cNvPr>
          <p:cNvSpPr>
            <a:spLocks noChangeShapeType="1"/>
          </p:cNvSpPr>
          <p:nvPr/>
        </p:nvSpPr>
        <p:spPr bwMode="auto">
          <a:xfrm>
            <a:off x="8960032" y="5609113"/>
            <a:ext cx="478" cy="735216"/>
          </a:xfrm>
          <a:prstGeom prst="line">
            <a:avLst/>
          </a:prstGeom>
          <a:noFill/>
          <a:ln w="9525" cap="flat" cmpd="sng" algn="ctr">
            <a:noFill/>
            <a:prstDash val="solid"/>
            <a:headEnd/>
            <a:tailEnd/>
          </a:ln>
          <a:effectLst/>
        </p:spPr>
        <p:txBody>
          <a:bodyPr wrap="none" anchor="ct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4" name="Text Box 384">
            <a:extLst>
              <a:ext uri="{FF2B5EF4-FFF2-40B4-BE49-F238E27FC236}">
                <a16:creationId xmlns:a16="http://schemas.microsoft.com/office/drawing/2014/main" id="{29B6B811-6F66-3020-7DD7-15A715985237}"/>
              </a:ext>
            </a:extLst>
          </p:cNvPr>
          <p:cNvSpPr txBox="1">
            <a:spLocks noChangeArrowheads="1"/>
          </p:cNvSpPr>
          <p:nvPr/>
        </p:nvSpPr>
        <p:spPr bwMode="auto">
          <a:xfrm>
            <a:off x="7066817" y="4638524"/>
            <a:ext cx="165274" cy="2982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l" defTabSz="844083" rtl="0" eaLnBrk="1" fontAlgn="auto" latinLnBrk="0" hangingPunct="1">
              <a:lnSpc>
                <a:spcPct val="100000"/>
              </a:lnSpc>
              <a:spcBef>
                <a:spcPct val="50000"/>
              </a:spcBef>
              <a:spcAft>
                <a:spcPts val="0"/>
              </a:spcAft>
              <a:buClrTx/>
              <a:buSzTx/>
              <a:buFont typeface="Arial" charset="0"/>
              <a:buNone/>
              <a:tabLst/>
              <a:defRPr/>
            </a:pPr>
            <a:r>
              <a:rPr kumimoji="1" lang="ja-JP" altLang="en-US" sz="96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道路</a:t>
            </a:r>
          </a:p>
        </p:txBody>
      </p:sp>
      <p:cxnSp>
        <p:nvCxnSpPr>
          <p:cNvPr id="25" name="直線コネクタ 24">
            <a:extLst>
              <a:ext uri="{FF2B5EF4-FFF2-40B4-BE49-F238E27FC236}">
                <a16:creationId xmlns:a16="http://schemas.microsoft.com/office/drawing/2014/main" id="{7B857FFC-F4CF-7EF7-D670-2C44ECF6D6BE}"/>
              </a:ext>
            </a:extLst>
          </p:cNvPr>
          <p:cNvCxnSpPr>
            <a:cxnSpLocks/>
          </p:cNvCxnSpPr>
          <p:nvPr/>
        </p:nvCxnSpPr>
        <p:spPr>
          <a:xfrm>
            <a:off x="7284927" y="4596116"/>
            <a:ext cx="14315" cy="1454096"/>
          </a:xfrm>
          <a:prstGeom prst="line">
            <a:avLst/>
          </a:prstGeom>
          <a:noFill/>
          <a:ln w="9525" cap="flat" cmpd="sng" algn="ctr">
            <a:solidFill>
              <a:sysClr val="windowText" lastClr="000000">
                <a:shade val="95000"/>
                <a:satMod val="105000"/>
              </a:sysClr>
            </a:solidFill>
            <a:prstDash val="dash"/>
          </a:ln>
          <a:effectLst/>
        </p:spPr>
      </p:cxnSp>
      <p:sp>
        <p:nvSpPr>
          <p:cNvPr id="26" name="吹き出し: 四角形 25">
            <a:extLst>
              <a:ext uri="{FF2B5EF4-FFF2-40B4-BE49-F238E27FC236}">
                <a16:creationId xmlns:a16="http://schemas.microsoft.com/office/drawing/2014/main" id="{44B7B152-395A-73BC-E666-3954902477EC}"/>
              </a:ext>
            </a:extLst>
          </p:cNvPr>
          <p:cNvSpPr/>
          <p:nvPr/>
        </p:nvSpPr>
        <p:spPr>
          <a:xfrm>
            <a:off x="5842295" y="5327736"/>
            <a:ext cx="886744" cy="858646"/>
          </a:xfrm>
          <a:prstGeom prst="wedgeRectCallout">
            <a:avLst>
              <a:gd name="adj1" fmla="val 66535"/>
              <a:gd name="adj2" fmla="val -18149"/>
            </a:avLst>
          </a:prstGeom>
          <a:solidFill>
            <a:srgbClr val="1F497D">
              <a:lumMod val="20000"/>
              <a:lumOff val="80000"/>
            </a:srgbClr>
          </a:solidFill>
          <a:ln w="254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四角形: 角を丸くする 26">
            <a:extLst>
              <a:ext uri="{FF2B5EF4-FFF2-40B4-BE49-F238E27FC236}">
                <a16:creationId xmlns:a16="http://schemas.microsoft.com/office/drawing/2014/main" id="{66C8C248-ECDB-0589-0AC2-74FAD849FE2F}"/>
              </a:ext>
            </a:extLst>
          </p:cNvPr>
          <p:cNvSpPr/>
          <p:nvPr/>
        </p:nvSpPr>
        <p:spPr>
          <a:xfrm>
            <a:off x="1198104" y="3788717"/>
            <a:ext cx="3749248" cy="1719778"/>
          </a:xfrm>
          <a:prstGeom prst="roundRect">
            <a:avLst/>
          </a:prstGeom>
          <a:noFill/>
          <a:ln w="12700" cap="flat" cmpd="sng" algn="ctr">
            <a:solidFill>
              <a:srgbClr val="1F497D"/>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id="{80FB1CAD-8372-CFE0-16BD-FE1C21D132D1}"/>
              </a:ext>
            </a:extLst>
          </p:cNvPr>
          <p:cNvSpPr txBox="1"/>
          <p:nvPr/>
        </p:nvSpPr>
        <p:spPr>
          <a:xfrm>
            <a:off x="723670" y="2612712"/>
            <a:ext cx="4773460" cy="262829"/>
          </a:xfrm>
          <a:prstGeom prst="rect">
            <a:avLst/>
          </a:prstGeom>
          <a:solidFill>
            <a:srgbClr val="1F497D"/>
          </a:solidFill>
          <a:ln w="9525">
            <a:noFill/>
            <a:prstDash val="dash"/>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水道施設の修繕・復旧工事に関する協定を締結</a:t>
            </a:r>
            <a:endParaRPr kumimoji="0" lang="en-US" altLang="ja-JP" sz="1015"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29" name="グラフィックス 28" descr="握手 枠線">
            <a:extLst>
              <a:ext uri="{FF2B5EF4-FFF2-40B4-BE49-F238E27FC236}">
                <a16:creationId xmlns:a16="http://schemas.microsoft.com/office/drawing/2014/main" id="{536B66D7-2896-CF84-DFE5-F16D9C7353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78097" y="2889004"/>
            <a:ext cx="447036" cy="375785"/>
          </a:xfrm>
          <a:prstGeom prst="rect">
            <a:avLst/>
          </a:prstGeom>
        </p:spPr>
      </p:pic>
      <p:sp>
        <p:nvSpPr>
          <p:cNvPr id="30" name="テキスト ボックス 29">
            <a:extLst>
              <a:ext uri="{FF2B5EF4-FFF2-40B4-BE49-F238E27FC236}">
                <a16:creationId xmlns:a16="http://schemas.microsoft.com/office/drawing/2014/main" id="{229551BA-9A60-03D2-7E4B-E2E6DB78AC15}"/>
              </a:ext>
            </a:extLst>
          </p:cNvPr>
          <p:cNvSpPr txBox="1"/>
          <p:nvPr/>
        </p:nvSpPr>
        <p:spPr>
          <a:xfrm>
            <a:off x="700571" y="5753571"/>
            <a:ext cx="4773460" cy="433324"/>
          </a:xfrm>
          <a:prstGeom prst="rect">
            <a:avLst/>
          </a:prstGeom>
          <a:solidFill>
            <a:srgbClr val="1F497D"/>
          </a:solidFill>
          <a:ln w="9525">
            <a:noFill/>
            <a:prstDash val="dash"/>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水道事業者等の委託に基づき、事業団が発生直後の修繕、</a:t>
            </a:r>
            <a:endParaRPr kumimoji="0" lang="en-US" altLang="ja-JP"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更には本格的な復旧工事まで実施可能に</a:t>
            </a:r>
            <a:endParaRPr kumimoji="0" lang="ja-JP" altLang="en-US" sz="1292"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星: 16 pt 30">
            <a:extLst>
              <a:ext uri="{FF2B5EF4-FFF2-40B4-BE49-F238E27FC236}">
                <a16:creationId xmlns:a16="http://schemas.microsoft.com/office/drawing/2014/main" id="{F9654542-49A2-62A4-F1A0-6B32216187B6}"/>
              </a:ext>
            </a:extLst>
          </p:cNvPr>
          <p:cNvSpPr/>
          <p:nvPr/>
        </p:nvSpPr>
        <p:spPr>
          <a:xfrm>
            <a:off x="1060861" y="3599778"/>
            <a:ext cx="3982735" cy="363068"/>
          </a:xfrm>
          <a:prstGeom prst="star16">
            <a:avLst/>
          </a:prstGeom>
          <a:solidFill>
            <a:srgbClr val="1F497D">
              <a:lumMod val="20000"/>
              <a:lumOff val="80000"/>
            </a:srgbClr>
          </a:solidFill>
          <a:ln w="635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31">
            <a:extLst>
              <a:ext uri="{FF2B5EF4-FFF2-40B4-BE49-F238E27FC236}">
                <a16:creationId xmlns:a16="http://schemas.microsoft.com/office/drawing/2014/main" id="{1FF96978-E6C5-F7C9-435E-4503446D299E}"/>
              </a:ext>
            </a:extLst>
          </p:cNvPr>
          <p:cNvSpPr txBox="1"/>
          <p:nvPr/>
        </p:nvSpPr>
        <p:spPr>
          <a:xfrm>
            <a:off x="1396465" y="3637185"/>
            <a:ext cx="3396966" cy="262829"/>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災害発生（水道施設が被災）</a:t>
            </a:r>
            <a:endParaRPr kumimoji="1" lang="ja-JP" altLang="en-US" sz="1015"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77C688BD-C774-FC0D-1B02-72857A5C07F1}"/>
              </a:ext>
            </a:extLst>
          </p:cNvPr>
          <p:cNvSpPr txBox="1"/>
          <p:nvPr/>
        </p:nvSpPr>
        <p:spPr>
          <a:xfrm>
            <a:off x="5839211" y="5988175"/>
            <a:ext cx="899216" cy="220188"/>
          </a:xfrm>
          <a:prstGeom prst="rect">
            <a:avLst/>
          </a:prstGeom>
          <a:noFill/>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配水管の被災</a:t>
            </a:r>
            <a:endParaRPr kumimoji="1" lang="en-US" altLang="ja-JP" sz="831"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テキスト ボックス 33">
            <a:extLst>
              <a:ext uri="{FF2B5EF4-FFF2-40B4-BE49-F238E27FC236}">
                <a16:creationId xmlns:a16="http://schemas.microsoft.com/office/drawing/2014/main" id="{1B090296-8092-38D2-AB68-74F6A77E135A}"/>
              </a:ext>
            </a:extLst>
          </p:cNvPr>
          <p:cNvSpPr txBox="1"/>
          <p:nvPr/>
        </p:nvSpPr>
        <p:spPr>
          <a:xfrm>
            <a:off x="812787" y="2926933"/>
            <a:ext cx="2003766" cy="447782"/>
          </a:xfrm>
          <a:prstGeom prst="roundRect">
            <a:avLst/>
          </a:prstGeom>
          <a:noFill/>
          <a:ln w="12700">
            <a:solidFill>
              <a:srgbClr val="1F497D"/>
            </a:solidFill>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15"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水道事業者等（地方公共団体）</a:t>
            </a:r>
            <a:endParaRPr kumimoji="0" lang="en-US" altLang="ja-JP" sz="1015"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a:extLst>
              <a:ext uri="{FF2B5EF4-FFF2-40B4-BE49-F238E27FC236}">
                <a16:creationId xmlns:a16="http://schemas.microsoft.com/office/drawing/2014/main" id="{FAE7572B-D0E6-F791-DFFB-29F0EC0F6873}"/>
              </a:ext>
            </a:extLst>
          </p:cNvPr>
          <p:cNvSpPr txBox="1"/>
          <p:nvPr/>
        </p:nvSpPr>
        <p:spPr>
          <a:xfrm>
            <a:off x="3361962" y="2903986"/>
            <a:ext cx="1993333" cy="274969"/>
          </a:xfrm>
          <a:prstGeom prst="roundRect">
            <a:avLst/>
          </a:prstGeom>
          <a:noFill/>
          <a:ln w="12700">
            <a:solidFill>
              <a:srgbClr val="1F497D"/>
            </a:solidFill>
          </a:ln>
        </p:spPr>
        <p:txBody>
          <a:bodyPr wrap="square" rtlCol="0" anchor="ct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15"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日本下水道事業団</a:t>
            </a:r>
            <a:endParaRPr kumimoji="0" lang="en-US" altLang="ja-JP" sz="1015"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3D35E7DE-E2B1-2F37-DF01-CE677627D299}"/>
              </a:ext>
            </a:extLst>
          </p:cNvPr>
          <p:cNvSpPr txBox="1"/>
          <p:nvPr/>
        </p:nvSpPr>
        <p:spPr>
          <a:xfrm>
            <a:off x="1222708" y="3901303"/>
            <a:ext cx="2291887" cy="220188"/>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831"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831"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能登半島地震の事例</a:t>
            </a:r>
            <a:endParaRPr kumimoji="1" lang="en-US" altLang="ja-JP" sz="831"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7" name="図 36">
            <a:extLst>
              <a:ext uri="{FF2B5EF4-FFF2-40B4-BE49-F238E27FC236}">
                <a16:creationId xmlns:a16="http://schemas.microsoft.com/office/drawing/2014/main" id="{A4558388-EBA7-F907-D553-B3EADCE327E2}"/>
              </a:ext>
            </a:extLst>
          </p:cNvPr>
          <p:cNvPicPr>
            <a:picLocks noChangeAspect="1"/>
          </p:cNvPicPr>
          <p:nvPr/>
        </p:nvPicPr>
        <p:blipFill>
          <a:blip r:embed="rId6"/>
          <a:stretch>
            <a:fillRect/>
          </a:stretch>
        </p:blipFill>
        <p:spPr>
          <a:xfrm flipH="1">
            <a:off x="5882386" y="5388936"/>
            <a:ext cx="811891" cy="617214"/>
          </a:xfrm>
          <a:prstGeom prst="rect">
            <a:avLst/>
          </a:prstGeom>
        </p:spPr>
      </p:pic>
      <p:sp>
        <p:nvSpPr>
          <p:cNvPr id="38" name="テキスト ボックス 37">
            <a:extLst>
              <a:ext uri="{FF2B5EF4-FFF2-40B4-BE49-F238E27FC236}">
                <a16:creationId xmlns:a16="http://schemas.microsoft.com/office/drawing/2014/main" id="{69FFABC4-8B59-AFE2-29DE-7C33E82F6F89}"/>
              </a:ext>
            </a:extLst>
          </p:cNvPr>
          <p:cNvSpPr txBox="1"/>
          <p:nvPr/>
        </p:nvSpPr>
        <p:spPr>
          <a:xfrm>
            <a:off x="6758112" y="2845288"/>
            <a:ext cx="2475578" cy="575350"/>
          </a:xfrm>
          <a:prstGeom prst="rect">
            <a:avLst/>
          </a:prstGeom>
          <a:noFill/>
          <a:ln w="12700">
            <a:solidFill>
              <a:srgbClr val="1F497D"/>
            </a:solidFill>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配水管の漏水調査・復旧工事の前に</a:t>
            </a:r>
            <a:endPar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止水栓を閉める必要</a:t>
            </a:r>
            <a:endParaRPr kumimoji="0" lang="en-US" altLang="ja-JP" sz="1108"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923"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（通水した際の宅内等での漏水を防ぐため）</a:t>
            </a:r>
            <a:endParaRPr kumimoji="0" lang="en-US" altLang="ja-JP" sz="923"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41367D77-97EA-F14B-33B5-E405F4E2B7A0}"/>
              </a:ext>
            </a:extLst>
          </p:cNvPr>
          <p:cNvSpPr txBox="1"/>
          <p:nvPr/>
        </p:nvSpPr>
        <p:spPr>
          <a:xfrm>
            <a:off x="6775966" y="3778355"/>
            <a:ext cx="2475578" cy="433324"/>
          </a:xfrm>
          <a:prstGeom prst="rect">
            <a:avLst/>
          </a:prstGeom>
          <a:solidFill>
            <a:srgbClr val="1F497D"/>
          </a:solidFill>
          <a:ln w="9525">
            <a:noFill/>
            <a:prstDash val="dash"/>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住民等が不在でも、職員が宅地に入り</a:t>
            </a:r>
            <a:endParaRPr kumimoji="0" lang="en-US" altLang="ja-JP"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108"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止水栓を閉めることが可能に</a:t>
            </a:r>
            <a:endParaRPr kumimoji="0" lang="en-US" altLang="ja-JP" sz="1015"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46DEE8E5-B49D-B5BD-FAC4-DAE0BF0C8619}"/>
              </a:ext>
            </a:extLst>
          </p:cNvPr>
          <p:cNvSpPr/>
          <p:nvPr/>
        </p:nvSpPr>
        <p:spPr>
          <a:xfrm>
            <a:off x="3232629" y="3219827"/>
            <a:ext cx="2302979" cy="84441"/>
          </a:xfrm>
          <a:prstGeom prst="rect">
            <a:avLst/>
          </a:prstGeom>
          <a:noFill/>
          <a:ln w="127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altLang="ja-JP" sz="831"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831"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電気・機械、土木等の高度な技術力を活用</a:t>
            </a:r>
          </a:p>
        </p:txBody>
      </p:sp>
      <p:sp>
        <p:nvSpPr>
          <p:cNvPr id="41" name="テキスト ボックス 40">
            <a:extLst>
              <a:ext uri="{FF2B5EF4-FFF2-40B4-BE49-F238E27FC236}">
                <a16:creationId xmlns:a16="http://schemas.microsoft.com/office/drawing/2014/main" id="{02B3C7FD-277C-C760-EEA5-69C75F10DEA5}"/>
              </a:ext>
            </a:extLst>
          </p:cNvPr>
          <p:cNvSpPr txBox="1"/>
          <p:nvPr/>
        </p:nvSpPr>
        <p:spPr>
          <a:xfrm>
            <a:off x="1435129" y="5301417"/>
            <a:ext cx="1492716" cy="220188"/>
          </a:xfrm>
          <a:prstGeom prst="rect">
            <a:avLst/>
          </a:prstGeom>
          <a:noFill/>
          <a:ln>
            <a:noFill/>
          </a:ln>
        </p:spPr>
        <p:txBody>
          <a:bodyPr wrap="none" rtlCol="0">
            <a:spAutoFit/>
          </a:bodyPr>
          <a:lstStyle/>
          <a:p>
            <a:pPr marL="0" marR="0" lvl="0" indent="0" algn="l" defTabSz="779173" rtl="0" eaLnBrk="1" fontAlgn="base" latinLnBrk="0" hangingPunct="1">
              <a:lnSpc>
                <a:spcPct val="100000"/>
              </a:lnSpc>
              <a:spcBef>
                <a:spcPct val="0"/>
              </a:spcBef>
              <a:spcAft>
                <a:spcPct val="0"/>
              </a:spcAft>
              <a:buClrTx/>
              <a:buSzTx/>
              <a:buFontTx/>
              <a:buNone/>
              <a:tabLst/>
              <a:defRPr/>
            </a:pPr>
            <a:r>
              <a:rPr kumimoji="1" lang="ja-JP" altLang="en-US" sz="83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浄水場沈澱池の躯体ひび割れ</a:t>
            </a:r>
          </a:p>
        </p:txBody>
      </p:sp>
      <p:pic>
        <p:nvPicPr>
          <p:cNvPr id="42" name="図 41">
            <a:extLst>
              <a:ext uri="{FF2B5EF4-FFF2-40B4-BE49-F238E27FC236}">
                <a16:creationId xmlns:a16="http://schemas.microsoft.com/office/drawing/2014/main" id="{C5C8E9A4-830D-55A8-7E5A-6CB0A20141A9}"/>
              </a:ext>
            </a:extLst>
          </p:cNvPr>
          <p:cNvPicPr>
            <a:picLocks noChangeAspect="1"/>
          </p:cNvPicPr>
          <p:nvPr/>
        </p:nvPicPr>
        <p:blipFill rotWithShape="1">
          <a:blip r:embed="rId7"/>
          <a:srcRect t="19922" b="25603"/>
          <a:stretch/>
        </p:blipFill>
        <p:spPr>
          <a:xfrm>
            <a:off x="3239613" y="4118138"/>
            <a:ext cx="1563360" cy="1191006"/>
          </a:xfrm>
          <a:prstGeom prst="rect">
            <a:avLst/>
          </a:prstGeom>
        </p:spPr>
      </p:pic>
      <p:sp>
        <p:nvSpPr>
          <p:cNvPr id="43" name="テキスト ボックス 42">
            <a:extLst>
              <a:ext uri="{FF2B5EF4-FFF2-40B4-BE49-F238E27FC236}">
                <a16:creationId xmlns:a16="http://schemas.microsoft.com/office/drawing/2014/main" id="{825A5A2C-30D8-EDF3-8B0D-64F604ED69CE}"/>
              </a:ext>
            </a:extLst>
          </p:cNvPr>
          <p:cNvSpPr txBox="1"/>
          <p:nvPr/>
        </p:nvSpPr>
        <p:spPr>
          <a:xfrm>
            <a:off x="3361963" y="5303558"/>
            <a:ext cx="1351878" cy="220188"/>
          </a:xfrm>
          <a:prstGeom prst="rect">
            <a:avLst/>
          </a:prstGeom>
          <a:noFill/>
          <a:ln>
            <a:noFill/>
          </a:ln>
        </p:spPr>
        <p:txBody>
          <a:bodyPr wrap="square" rtlCol="0">
            <a:spAutoFit/>
          </a:bodyP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83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浄水場取水口の損傷</a:t>
            </a:r>
          </a:p>
        </p:txBody>
      </p:sp>
      <p:sp>
        <p:nvSpPr>
          <p:cNvPr id="44" name="AutoShape 2" descr="252,000点を超える作業員 アイコンのイラスト素材、ロイヤリティフリーのベクター素材グラフィックスとクリップアート - iStock">
            <a:extLst>
              <a:ext uri="{FF2B5EF4-FFF2-40B4-BE49-F238E27FC236}">
                <a16:creationId xmlns:a16="http://schemas.microsoft.com/office/drawing/2014/main" id="{F3DC5E5E-C86E-BE18-1AC3-DD9D27C686BD}"/>
              </a:ext>
            </a:extLst>
          </p:cNvPr>
          <p:cNvSpPr>
            <a:spLocks noChangeAspect="1" noChangeArrowheads="1"/>
          </p:cNvSpPr>
          <p:nvPr/>
        </p:nvSpPr>
        <p:spPr bwMode="auto">
          <a:xfrm>
            <a:off x="4793431" y="3834276"/>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a:cs typeface="+mn-cs"/>
            </a:endParaRPr>
          </a:p>
        </p:txBody>
      </p:sp>
      <p:grpSp>
        <p:nvGrpSpPr>
          <p:cNvPr id="45" name="グループ化 44">
            <a:extLst>
              <a:ext uri="{FF2B5EF4-FFF2-40B4-BE49-F238E27FC236}">
                <a16:creationId xmlns:a16="http://schemas.microsoft.com/office/drawing/2014/main" id="{37A5BC56-A3BD-7C76-5D98-C9221EEE4918}"/>
              </a:ext>
            </a:extLst>
          </p:cNvPr>
          <p:cNvGrpSpPr/>
          <p:nvPr/>
        </p:nvGrpSpPr>
        <p:grpSpPr>
          <a:xfrm>
            <a:off x="8005593" y="5407171"/>
            <a:ext cx="336909" cy="128484"/>
            <a:chOff x="429471" y="2150396"/>
            <a:chExt cx="613540" cy="183007"/>
          </a:xfrm>
        </p:grpSpPr>
        <p:sp>
          <p:nvSpPr>
            <p:cNvPr id="46" name="Freeform 107">
              <a:extLst>
                <a:ext uri="{FF2B5EF4-FFF2-40B4-BE49-F238E27FC236}">
                  <a16:creationId xmlns:a16="http://schemas.microsoft.com/office/drawing/2014/main" id="{84F0AE49-E2BA-7906-536D-D9F659B5458C}"/>
                </a:ext>
              </a:extLst>
            </p:cNvPr>
            <p:cNvSpPr>
              <a:spLocks noChangeAspect="1"/>
            </p:cNvSpPr>
            <p:nvPr/>
          </p:nvSpPr>
          <p:spPr bwMode="auto">
            <a:xfrm>
              <a:off x="431104" y="2159152"/>
              <a:ext cx="590105" cy="164568"/>
            </a:xfrm>
            <a:custGeom>
              <a:avLst/>
              <a:gdLst/>
              <a:ahLst/>
              <a:cxnLst>
                <a:cxn ang="0">
                  <a:pos x="97" y="3"/>
                </a:cxn>
                <a:cxn ang="0">
                  <a:pos x="17" y="1158"/>
                </a:cxn>
                <a:cxn ang="0">
                  <a:pos x="3177" y="1158"/>
                </a:cxn>
                <a:cxn ang="0">
                  <a:pos x="3094" y="0"/>
                </a:cxn>
                <a:cxn ang="0">
                  <a:pos x="97" y="3"/>
                </a:cxn>
              </a:cxnLst>
              <a:rect l="0" t="0" r="r" b="b"/>
              <a:pathLst>
                <a:path w="3180" h="1158">
                  <a:moveTo>
                    <a:pt x="97" y="3"/>
                  </a:moveTo>
                  <a:cubicBezTo>
                    <a:pt x="97" y="3"/>
                    <a:pt x="0" y="825"/>
                    <a:pt x="17" y="1158"/>
                  </a:cubicBezTo>
                  <a:cubicBezTo>
                    <a:pt x="1597" y="1158"/>
                    <a:pt x="3177" y="1158"/>
                    <a:pt x="3177" y="1158"/>
                  </a:cubicBezTo>
                  <a:cubicBezTo>
                    <a:pt x="3180" y="698"/>
                    <a:pt x="3094" y="0"/>
                    <a:pt x="3094" y="0"/>
                  </a:cubicBezTo>
                  <a:lnTo>
                    <a:pt x="97" y="3"/>
                  </a:lnTo>
                  <a:close/>
                </a:path>
              </a:pathLst>
            </a:custGeom>
            <a:noFill/>
            <a:ln w="3175" cap="flat" cmpd="sng">
              <a:solidFill>
                <a:srgbClr val="000000"/>
              </a:solidFill>
              <a:prstDash val="solid"/>
              <a:round/>
              <a:headEnd type="none" w="med" len="med"/>
              <a:tailEnd type="none" w="med" len="me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47" name="Group 245">
              <a:extLst>
                <a:ext uri="{FF2B5EF4-FFF2-40B4-BE49-F238E27FC236}">
                  <a16:creationId xmlns:a16="http://schemas.microsoft.com/office/drawing/2014/main" id="{1EE54169-DFA0-ACCE-759E-CDD9217D8EDC}"/>
                </a:ext>
              </a:extLst>
            </p:cNvPr>
            <p:cNvGrpSpPr>
              <a:grpSpLocks noChangeAspect="1"/>
            </p:cNvGrpSpPr>
            <p:nvPr/>
          </p:nvGrpSpPr>
          <p:grpSpPr bwMode="auto">
            <a:xfrm>
              <a:off x="476242" y="2181752"/>
              <a:ext cx="179865" cy="102216"/>
              <a:chOff x="1157" y="1258"/>
              <a:chExt cx="7417" cy="6882"/>
            </a:xfrm>
          </p:grpSpPr>
          <p:sp>
            <p:nvSpPr>
              <p:cNvPr id="80" name="Freeform 246">
                <a:extLst>
                  <a:ext uri="{FF2B5EF4-FFF2-40B4-BE49-F238E27FC236}">
                    <a16:creationId xmlns:a16="http://schemas.microsoft.com/office/drawing/2014/main" id="{0EA5EBB2-6EB2-E1CB-0391-D542D62D7974}"/>
                  </a:ext>
                </a:extLst>
              </p:cNvPr>
              <p:cNvSpPr>
                <a:spLocks noChangeAspect="1"/>
              </p:cNvSpPr>
              <p:nvPr/>
            </p:nvSpPr>
            <p:spPr bwMode="auto">
              <a:xfrm>
                <a:off x="3059" y="7488"/>
                <a:ext cx="3146" cy="652"/>
              </a:xfrm>
              <a:custGeom>
                <a:avLst/>
                <a:gdLst/>
                <a:ahLst/>
                <a:cxnLst>
                  <a:cxn ang="0">
                    <a:pos x="0" y="279"/>
                  </a:cxn>
                  <a:cxn ang="0">
                    <a:pos x="960" y="640"/>
                  </a:cxn>
                  <a:cxn ang="0">
                    <a:pos x="2460" y="640"/>
                  </a:cxn>
                  <a:cxn ang="0">
                    <a:pos x="3150" y="212"/>
                  </a:cxn>
                  <a:cxn ang="0">
                    <a:pos x="3150" y="0"/>
                  </a:cxn>
                  <a:cxn ang="0">
                    <a:pos x="0" y="0"/>
                  </a:cxn>
                  <a:cxn ang="0">
                    <a:pos x="0" y="279"/>
                  </a:cxn>
                </a:cxnLst>
                <a:rect l="0" t="0" r="r" b="b"/>
                <a:pathLst>
                  <a:path w="3150" h="640">
                    <a:moveTo>
                      <a:pt x="0" y="279"/>
                    </a:moveTo>
                    <a:lnTo>
                      <a:pt x="960" y="640"/>
                    </a:lnTo>
                    <a:lnTo>
                      <a:pt x="2460" y="640"/>
                    </a:lnTo>
                    <a:lnTo>
                      <a:pt x="3150" y="212"/>
                    </a:lnTo>
                    <a:lnTo>
                      <a:pt x="3150" y="0"/>
                    </a:lnTo>
                    <a:lnTo>
                      <a:pt x="0" y="0"/>
                    </a:lnTo>
                    <a:lnTo>
                      <a:pt x="0" y="279"/>
                    </a:lnTo>
                    <a:close/>
                  </a:path>
                </a:pathLst>
              </a:custGeom>
              <a:gradFill rotWithShape="0">
                <a:gsLst>
                  <a:gs pos="0">
                    <a:srgbClr val="CCCC00"/>
                  </a:gs>
                  <a:gs pos="50000">
                    <a:srgbClr val="FFFFFF"/>
                  </a:gs>
                  <a:gs pos="100000">
                    <a:srgbClr val="CCCC00"/>
                  </a:gs>
                </a:gsLst>
                <a:lin ang="54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1" name="Freeform 247">
                <a:extLst>
                  <a:ext uri="{FF2B5EF4-FFF2-40B4-BE49-F238E27FC236}">
                    <a16:creationId xmlns:a16="http://schemas.microsoft.com/office/drawing/2014/main" id="{601376B0-DA4D-DCBF-D930-BA75FFE30655}"/>
                  </a:ext>
                </a:extLst>
              </p:cNvPr>
              <p:cNvSpPr>
                <a:spLocks noChangeAspect="1"/>
              </p:cNvSpPr>
              <p:nvPr/>
            </p:nvSpPr>
            <p:spPr bwMode="auto">
              <a:xfrm>
                <a:off x="3012" y="3761"/>
                <a:ext cx="3240" cy="4301"/>
              </a:xfrm>
              <a:custGeom>
                <a:avLst/>
                <a:gdLst/>
                <a:ahLst/>
                <a:cxnLst>
                  <a:cxn ang="0">
                    <a:pos x="211" y="987"/>
                  </a:cxn>
                  <a:cxn ang="0">
                    <a:pos x="0" y="989"/>
                  </a:cxn>
                  <a:cxn ang="0">
                    <a:pos x="0" y="3689"/>
                  </a:cxn>
                  <a:cxn ang="0">
                    <a:pos x="1674" y="4280"/>
                  </a:cxn>
                  <a:cxn ang="0">
                    <a:pos x="3256" y="3689"/>
                  </a:cxn>
                  <a:cxn ang="0">
                    <a:pos x="3256" y="1"/>
                  </a:cxn>
                  <a:cxn ang="0">
                    <a:pos x="286" y="1"/>
                  </a:cxn>
                  <a:cxn ang="0">
                    <a:pos x="289" y="873"/>
                  </a:cxn>
                  <a:cxn ang="0">
                    <a:pos x="211" y="987"/>
                  </a:cxn>
                </a:cxnLst>
                <a:rect l="0" t="0" r="r" b="b"/>
                <a:pathLst>
                  <a:path w="3256" h="4280">
                    <a:moveTo>
                      <a:pt x="211" y="987"/>
                    </a:moveTo>
                    <a:cubicBezTo>
                      <a:pt x="166" y="993"/>
                      <a:pt x="121" y="990"/>
                      <a:pt x="0" y="989"/>
                    </a:cubicBezTo>
                    <a:cubicBezTo>
                      <a:pt x="0" y="2339"/>
                      <a:pt x="0" y="3689"/>
                      <a:pt x="0" y="3689"/>
                    </a:cubicBezTo>
                    <a:cubicBezTo>
                      <a:pt x="181" y="4197"/>
                      <a:pt x="1131" y="4280"/>
                      <a:pt x="1674" y="4280"/>
                    </a:cubicBezTo>
                    <a:cubicBezTo>
                      <a:pt x="2217" y="4280"/>
                      <a:pt x="3046" y="4167"/>
                      <a:pt x="3256" y="3689"/>
                    </a:cubicBezTo>
                    <a:cubicBezTo>
                      <a:pt x="3256" y="3050"/>
                      <a:pt x="3256" y="1845"/>
                      <a:pt x="3256" y="1"/>
                    </a:cubicBezTo>
                    <a:cubicBezTo>
                      <a:pt x="3256" y="1"/>
                      <a:pt x="751" y="0"/>
                      <a:pt x="286" y="1"/>
                    </a:cubicBezTo>
                    <a:cubicBezTo>
                      <a:pt x="286" y="228"/>
                      <a:pt x="286" y="780"/>
                      <a:pt x="289" y="873"/>
                    </a:cubicBezTo>
                    <a:cubicBezTo>
                      <a:pt x="283" y="939"/>
                      <a:pt x="262" y="969"/>
                      <a:pt x="211" y="987"/>
                    </a:cubicBezTo>
                    <a:close/>
                  </a:path>
                </a:pathLst>
              </a:custGeom>
              <a:gradFill rotWithShape="0">
                <a:gsLst>
                  <a:gs pos="0">
                    <a:srgbClr val="CCCC00"/>
                  </a:gs>
                  <a:gs pos="50000">
                    <a:srgbClr val="FFFFFF"/>
                  </a:gs>
                  <a:gs pos="100000">
                    <a:srgbClr val="CCCC00"/>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2" name="Freeform 248">
                <a:extLst>
                  <a:ext uri="{FF2B5EF4-FFF2-40B4-BE49-F238E27FC236}">
                    <a16:creationId xmlns:a16="http://schemas.microsoft.com/office/drawing/2014/main" id="{6E407B1B-26D5-CC94-4286-4EDD495007FC}"/>
                  </a:ext>
                </a:extLst>
              </p:cNvPr>
              <p:cNvSpPr>
                <a:spLocks noChangeAspect="1"/>
              </p:cNvSpPr>
              <p:nvPr/>
            </p:nvSpPr>
            <p:spPr bwMode="auto">
              <a:xfrm>
                <a:off x="2988" y="1623"/>
                <a:ext cx="3287" cy="2346"/>
              </a:xfrm>
              <a:custGeom>
                <a:avLst/>
                <a:gdLst/>
                <a:ahLst/>
                <a:cxnLst>
                  <a:cxn ang="0">
                    <a:pos x="3" y="2"/>
                  </a:cxn>
                  <a:cxn ang="0">
                    <a:pos x="4" y="4980"/>
                  </a:cxn>
                  <a:cxn ang="0">
                    <a:pos x="1350" y="5552"/>
                  </a:cxn>
                  <a:cxn ang="0">
                    <a:pos x="2808" y="5100"/>
                  </a:cxn>
                  <a:cxn ang="0">
                    <a:pos x="2808" y="0"/>
                  </a:cxn>
                </a:cxnLst>
                <a:rect l="0" t="0" r="r" b="b"/>
                <a:pathLst>
                  <a:path w="2808" h="5552">
                    <a:moveTo>
                      <a:pt x="3" y="2"/>
                    </a:moveTo>
                    <a:cubicBezTo>
                      <a:pt x="0" y="116"/>
                      <a:pt x="11" y="4862"/>
                      <a:pt x="4" y="4980"/>
                    </a:cubicBezTo>
                    <a:cubicBezTo>
                      <a:pt x="3" y="5327"/>
                      <a:pt x="513" y="5552"/>
                      <a:pt x="1350" y="5552"/>
                    </a:cubicBezTo>
                    <a:cubicBezTo>
                      <a:pt x="2187" y="5552"/>
                      <a:pt x="2808" y="5318"/>
                      <a:pt x="2808" y="5100"/>
                    </a:cubicBezTo>
                    <a:cubicBezTo>
                      <a:pt x="2808" y="2550"/>
                      <a:pt x="2808" y="0"/>
                      <a:pt x="2808" y="0"/>
                    </a:cubicBezTo>
                  </a:path>
                </a:pathLst>
              </a:custGeom>
              <a:gradFill rotWithShape="0">
                <a:gsLst>
                  <a:gs pos="0">
                    <a:srgbClr val="CCCC00"/>
                  </a:gs>
                  <a:gs pos="50000">
                    <a:srgbClr val="FFFFFF"/>
                  </a:gs>
                  <a:gs pos="100000">
                    <a:srgbClr val="CCCC00"/>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83" name="Group 249">
                <a:extLst>
                  <a:ext uri="{FF2B5EF4-FFF2-40B4-BE49-F238E27FC236}">
                    <a16:creationId xmlns:a16="http://schemas.microsoft.com/office/drawing/2014/main" id="{B59D6848-B253-1B61-C8DB-E2CEBF905853}"/>
                  </a:ext>
                </a:extLst>
              </p:cNvPr>
              <p:cNvGrpSpPr>
                <a:grpSpLocks noChangeAspect="1"/>
              </p:cNvGrpSpPr>
              <p:nvPr/>
            </p:nvGrpSpPr>
            <p:grpSpPr bwMode="auto">
              <a:xfrm>
                <a:off x="1157" y="4644"/>
                <a:ext cx="1527" cy="2995"/>
                <a:chOff x="1823" y="2867"/>
                <a:chExt cx="792" cy="1551"/>
              </a:xfrm>
            </p:grpSpPr>
            <p:grpSp>
              <p:nvGrpSpPr>
                <p:cNvPr id="116" name="Group 250">
                  <a:extLst>
                    <a:ext uri="{FF2B5EF4-FFF2-40B4-BE49-F238E27FC236}">
                      <a16:creationId xmlns:a16="http://schemas.microsoft.com/office/drawing/2014/main" id="{AD43E768-B02F-5A76-5D8C-C9E278443183}"/>
                    </a:ext>
                  </a:extLst>
                </p:cNvPr>
                <p:cNvGrpSpPr>
                  <a:grpSpLocks noChangeAspect="1"/>
                </p:cNvGrpSpPr>
                <p:nvPr/>
              </p:nvGrpSpPr>
              <p:grpSpPr bwMode="auto">
                <a:xfrm>
                  <a:off x="1823" y="3244"/>
                  <a:ext cx="597" cy="1174"/>
                  <a:chOff x="1823" y="3244"/>
                  <a:chExt cx="597" cy="1174"/>
                </a:xfrm>
              </p:grpSpPr>
              <p:sp>
                <p:nvSpPr>
                  <p:cNvPr id="119" name="Rectangle 251">
                    <a:extLst>
                      <a:ext uri="{FF2B5EF4-FFF2-40B4-BE49-F238E27FC236}">
                        <a16:creationId xmlns:a16="http://schemas.microsoft.com/office/drawing/2014/main" id="{E891C539-5D47-7A95-AB3D-F495BF146C02}"/>
                      </a:ext>
                    </a:extLst>
                  </p:cNvPr>
                  <p:cNvSpPr>
                    <a:spLocks noChangeAspect="1" noChangeArrowheads="1"/>
                  </p:cNvSpPr>
                  <p:nvPr/>
                </p:nvSpPr>
                <p:spPr bwMode="auto">
                  <a:xfrm flipV="1">
                    <a:off x="1823" y="3487"/>
                    <a:ext cx="475" cy="688"/>
                  </a:xfrm>
                  <a:prstGeom prst="rect">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20" name="AutoShape 252">
                    <a:extLst>
                      <a:ext uri="{FF2B5EF4-FFF2-40B4-BE49-F238E27FC236}">
                        <a16:creationId xmlns:a16="http://schemas.microsoft.com/office/drawing/2014/main" id="{CD8145A5-583C-F785-E373-7B2C797ABF43}"/>
                      </a:ext>
                    </a:extLst>
                  </p:cNvPr>
                  <p:cNvSpPr>
                    <a:spLocks noChangeAspect="1" noChangeArrowheads="1"/>
                  </p:cNvSpPr>
                  <p:nvPr/>
                </p:nvSpPr>
                <p:spPr bwMode="auto">
                  <a:xfrm flipV="1">
                    <a:off x="1823" y="4175"/>
                    <a:ext cx="584" cy="243"/>
                  </a:xfrm>
                  <a:prstGeom prst="parallelogram">
                    <a:avLst>
                      <a:gd name="adj" fmla="val 43849"/>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21" name="AutoShape 253">
                    <a:extLst>
                      <a:ext uri="{FF2B5EF4-FFF2-40B4-BE49-F238E27FC236}">
                        <a16:creationId xmlns:a16="http://schemas.microsoft.com/office/drawing/2014/main" id="{6C9E15B1-B60A-D84B-FD31-A2CA2054B429}"/>
                      </a:ext>
                    </a:extLst>
                  </p:cNvPr>
                  <p:cNvSpPr>
                    <a:spLocks noChangeAspect="1" noChangeArrowheads="1"/>
                  </p:cNvSpPr>
                  <p:nvPr/>
                </p:nvSpPr>
                <p:spPr bwMode="auto">
                  <a:xfrm flipH="1" flipV="1">
                    <a:off x="1823" y="3244"/>
                    <a:ext cx="597" cy="243"/>
                  </a:xfrm>
                  <a:prstGeom prst="parallelogram">
                    <a:avLst>
                      <a:gd name="adj" fmla="val 47530"/>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17" name="Freeform 254">
                  <a:extLst>
                    <a:ext uri="{FF2B5EF4-FFF2-40B4-BE49-F238E27FC236}">
                      <a16:creationId xmlns:a16="http://schemas.microsoft.com/office/drawing/2014/main" id="{7FBF76D4-03E7-2734-75AC-BA1BD71880E7}"/>
                    </a:ext>
                  </a:extLst>
                </p:cNvPr>
                <p:cNvSpPr>
                  <a:spLocks noChangeAspect="1"/>
                </p:cNvSpPr>
                <p:nvPr/>
              </p:nvSpPr>
              <p:spPr bwMode="auto">
                <a:xfrm rot="16200000" flipV="1">
                  <a:off x="1836" y="3329"/>
                  <a:ext cx="1241" cy="317"/>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FFF"/>
                    </a:gs>
                    <a:gs pos="100000">
                      <a:srgbClr val="CCCC0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8" name="AutoShape 255">
                  <a:extLst>
                    <a:ext uri="{FF2B5EF4-FFF2-40B4-BE49-F238E27FC236}">
                      <a16:creationId xmlns:a16="http://schemas.microsoft.com/office/drawing/2014/main" id="{E70A1E16-248C-8999-25EA-D6DA2E8241FE}"/>
                    </a:ext>
                  </a:extLst>
                </p:cNvPr>
                <p:cNvSpPr>
                  <a:spLocks noChangeAspect="1" noChangeArrowheads="1"/>
                </p:cNvSpPr>
                <p:nvPr/>
              </p:nvSpPr>
              <p:spPr bwMode="auto">
                <a:xfrm rot="-10800000">
                  <a:off x="1945" y="2867"/>
                  <a:ext cx="560" cy="54"/>
                </a:xfrm>
                <a:prstGeom prst="parallelogram">
                  <a:avLst>
                    <a:gd name="adj" fmla="val 166660"/>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84" name="Freeform 256">
                <a:extLst>
                  <a:ext uri="{FF2B5EF4-FFF2-40B4-BE49-F238E27FC236}">
                    <a16:creationId xmlns:a16="http://schemas.microsoft.com/office/drawing/2014/main" id="{4F19E91F-D4C7-E7BF-A09D-09BD8926F46E}"/>
                  </a:ext>
                </a:extLst>
              </p:cNvPr>
              <p:cNvSpPr>
                <a:spLocks noChangeAspect="1"/>
              </p:cNvSpPr>
              <p:nvPr/>
            </p:nvSpPr>
            <p:spPr bwMode="auto">
              <a:xfrm>
                <a:off x="2918" y="1571"/>
                <a:ext cx="3380" cy="626"/>
              </a:xfrm>
              <a:custGeom>
                <a:avLst/>
                <a:gdLst/>
                <a:ahLst/>
                <a:cxnLst>
                  <a:cxn ang="0">
                    <a:pos x="0" y="60"/>
                  </a:cxn>
                  <a:cxn ang="0">
                    <a:pos x="3361" y="54"/>
                  </a:cxn>
                  <a:cxn ang="0">
                    <a:pos x="3360" y="381"/>
                  </a:cxn>
                  <a:cxn ang="0">
                    <a:pos x="1606" y="624"/>
                  </a:cxn>
                  <a:cxn ang="0">
                    <a:pos x="0" y="402"/>
                  </a:cxn>
                  <a:cxn ang="0">
                    <a:pos x="0" y="60"/>
                  </a:cxn>
                </a:cxnLst>
                <a:rect l="0" t="0" r="r" b="b"/>
                <a:pathLst>
                  <a:path w="3361" h="625">
                    <a:moveTo>
                      <a:pt x="0" y="60"/>
                    </a:moveTo>
                    <a:cubicBezTo>
                      <a:pt x="561" y="2"/>
                      <a:pt x="2802" y="0"/>
                      <a:pt x="3361" y="54"/>
                    </a:cubicBezTo>
                    <a:cubicBezTo>
                      <a:pt x="3356" y="153"/>
                      <a:pt x="3360" y="228"/>
                      <a:pt x="3360" y="381"/>
                    </a:cubicBezTo>
                    <a:cubicBezTo>
                      <a:pt x="3169" y="583"/>
                      <a:pt x="2167" y="623"/>
                      <a:pt x="1606" y="624"/>
                    </a:cubicBezTo>
                    <a:cubicBezTo>
                      <a:pt x="1044" y="625"/>
                      <a:pt x="150" y="592"/>
                      <a:pt x="0" y="402"/>
                    </a:cubicBezTo>
                    <a:cubicBezTo>
                      <a:pt x="0" y="342"/>
                      <a:pt x="0" y="291"/>
                      <a:pt x="0" y="60"/>
                    </a:cubicBezTo>
                    <a:close/>
                  </a:path>
                </a:pathLst>
              </a:custGeom>
              <a:gradFill rotWithShape="0">
                <a:gsLst>
                  <a:gs pos="0">
                    <a:srgbClr val="CCCC00"/>
                  </a:gs>
                  <a:gs pos="50000">
                    <a:srgbClr val="FFFFFF"/>
                  </a:gs>
                  <a:gs pos="100000">
                    <a:srgbClr val="CCCC00"/>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5" name="Oval 257">
                <a:extLst>
                  <a:ext uri="{FF2B5EF4-FFF2-40B4-BE49-F238E27FC236}">
                    <a16:creationId xmlns:a16="http://schemas.microsoft.com/office/drawing/2014/main" id="{C84CB1B7-FCD3-17F6-72D2-7494BB8FDEC0}"/>
                  </a:ext>
                </a:extLst>
              </p:cNvPr>
              <p:cNvSpPr>
                <a:spLocks noChangeAspect="1" noChangeArrowheads="1"/>
              </p:cNvSpPr>
              <p:nvPr/>
            </p:nvSpPr>
            <p:spPr bwMode="auto">
              <a:xfrm>
                <a:off x="2918" y="1336"/>
                <a:ext cx="3380" cy="547"/>
              </a:xfrm>
              <a:prstGeom prst="ellipse">
                <a:avLst/>
              </a:prstGeom>
              <a:gradFill rotWithShape="0">
                <a:gsLst>
                  <a:gs pos="0">
                    <a:srgbClr val="FFFFFF"/>
                  </a:gs>
                  <a:gs pos="100000">
                    <a:srgbClr val="CCCC00"/>
                  </a:gs>
                </a:gsLst>
                <a:path path="shape">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6" name="Freeform 258">
                <a:extLst>
                  <a:ext uri="{FF2B5EF4-FFF2-40B4-BE49-F238E27FC236}">
                    <a16:creationId xmlns:a16="http://schemas.microsoft.com/office/drawing/2014/main" id="{BC660515-5CEE-6C50-7A3A-CA2A193FF1C6}"/>
                  </a:ext>
                </a:extLst>
              </p:cNvPr>
              <p:cNvSpPr>
                <a:spLocks noChangeAspect="1"/>
              </p:cNvSpPr>
              <p:nvPr/>
            </p:nvSpPr>
            <p:spPr bwMode="auto">
              <a:xfrm>
                <a:off x="3364" y="1440"/>
                <a:ext cx="2371" cy="339"/>
              </a:xfrm>
              <a:custGeom>
                <a:avLst/>
                <a:gdLst/>
                <a:ahLst/>
                <a:cxnLst>
                  <a:cxn ang="0">
                    <a:pos x="0" y="0"/>
                  </a:cxn>
                  <a:cxn ang="0">
                    <a:pos x="2338" y="3"/>
                  </a:cxn>
                  <a:cxn ang="0">
                    <a:pos x="2337" y="158"/>
                  </a:cxn>
                  <a:cxn ang="0">
                    <a:pos x="1643" y="341"/>
                  </a:cxn>
                  <a:cxn ang="0">
                    <a:pos x="649" y="341"/>
                  </a:cxn>
                  <a:cxn ang="0">
                    <a:pos x="0" y="153"/>
                  </a:cxn>
                  <a:cxn ang="0">
                    <a:pos x="0" y="0"/>
                  </a:cxn>
                </a:cxnLst>
                <a:rect l="0" t="0" r="r" b="b"/>
                <a:pathLst>
                  <a:path w="2338" h="341">
                    <a:moveTo>
                      <a:pt x="0" y="0"/>
                    </a:moveTo>
                    <a:lnTo>
                      <a:pt x="2338" y="3"/>
                    </a:lnTo>
                    <a:lnTo>
                      <a:pt x="2337" y="158"/>
                    </a:lnTo>
                    <a:lnTo>
                      <a:pt x="1643" y="341"/>
                    </a:lnTo>
                    <a:lnTo>
                      <a:pt x="649" y="341"/>
                    </a:lnTo>
                    <a:lnTo>
                      <a:pt x="0" y="153"/>
                    </a:lnTo>
                    <a:lnTo>
                      <a:pt x="0" y="0"/>
                    </a:lnTo>
                    <a:close/>
                  </a:path>
                </a:pathLst>
              </a:custGeom>
              <a:gradFill rotWithShape="0">
                <a:gsLst>
                  <a:gs pos="0">
                    <a:srgbClr val="CCCC00"/>
                  </a:gs>
                  <a:gs pos="50000">
                    <a:srgbClr val="FFFFFF"/>
                  </a:gs>
                  <a:gs pos="100000">
                    <a:srgbClr val="CCCC00"/>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7" name="Freeform 259">
                <a:extLst>
                  <a:ext uri="{FF2B5EF4-FFF2-40B4-BE49-F238E27FC236}">
                    <a16:creationId xmlns:a16="http://schemas.microsoft.com/office/drawing/2014/main" id="{BC6071E5-F936-7626-76BB-48806933F0C0}"/>
                  </a:ext>
                </a:extLst>
              </p:cNvPr>
              <p:cNvSpPr>
                <a:spLocks noChangeAspect="1"/>
              </p:cNvSpPr>
              <p:nvPr/>
            </p:nvSpPr>
            <p:spPr bwMode="auto">
              <a:xfrm>
                <a:off x="3364" y="1258"/>
                <a:ext cx="2371" cy="339"/>
              </a:xfrm>
              <a:custGeom>
                <a:avLst/>
                <a:gdLst/>
                <a:ahLst/>
                <a:cxnLst>
                  <a:cxn ang="0">
                    <a:pos x="0" y="173"/>
                  </a:cxn>
                  <a:cxn ang="0">
                    <a:pos x="695" y="1"/>
                  </a:cxn>
                  <a:cxn ang="0">
                    <a:pos x="1639" y="0"/>
                  </a:cxn>
                  <a:cxn ang="0">
                    <a:pos x="2348" y="169"/>
                  </a:cxn>
                  <a:cxn ang="0">
                    <a:pos x="1653" y="324"/>
                  </a:cxn>
                  <a:cxn ang="0">
                    <a:pos x="674" y="325"/>
                  </a:cxn>
                  <a:cxn ang="0">
                    <a:pos x="0" y="173"/>
                  </a:cxn>
                </a:cxnLst>
                <a:rect l="0" t="0" r="r" b="b"/>
                <a:pathLst>
                  <a:path w="2348" h="325">
                    <a:moveTo>
                      <a:pt x="0" y="173"/>
                    </a:moveTo>
                    <a:lnTo>
                      <a:pt x="695" y="1"/>
                    </a:lnTo>
                    <a:lnTo>
                      <a:pt x="1639" y="0"/>
                    </a:lnTo>
                    <a:lnTo>
                      <a:pt x="2348" y="169"/>
                    </a:lnTo>
                    <a:lnTo>
                      <a:pt x="1653" y="324"/>
                    </a:lnTo>
                    <a:lnTo>
                      <a:pt x="674" y="325"/>
                    </a:lnTo>
                    <a:lnTo>
                      <a:pt x="0" y="173"/>
                    </a:lnTo>
                    <a:close/>
                  </a:path>
                </a:pathLst>
              </a:custGeom>
              <a:gradFill rotWithShape="0">
                <a:gsLst>
                  <a:gs pos="0">
                    <a:srgbClr val="FFFFFF"/>
                  </a:gs>
                  <a:gs pos="100000">
                    <a:srgbClr val="CCCC00"/>
                  </a:gs>
                </a:gsLst>
                <a:path path="rect">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8" name="Freeform 260">
                <a:extLst>
                  <a:ext uri="{FF2B5EF4-FFF2-40B4-BE49-F238E27FC236}">
                    <a16:creationId xmlns:a16="http://schemas.microsoft.com/office/drawing/2014/main" id="{62564B90-C3B3-0C24-903B-1BAAC2184474}"/>
                  </a:ext>
                </a:extLst>
              </p:cNvPr>
              <p:cNvSpPr>
                <a:spLocks noChangeAspect="1"/>
              </p:cNvSpPr>
              <p:nvPr/>
            </p:nvSpPr>
            <p:spPr bwMode="auto">
              <a:xfrm>
                <a:off x="2988" y="7280"/>
                <a:ext cx="3263" cy="626"/>
              </a:xfrm>
              <a:custGeom>
                <a:avLst/>
                <a:gdLst/>
                <a:ahLst/>
                <a:cxnLst>
                  <a:cxn ang="0">
                    <a:pos x="0" y="0"/>
                  </a:cxn>
                  <a:cxn ang="0">
                    <a:pos x="1657" y="622"/>
                  </a:cxn>
                  <a:cxn ang="0">
                    <a:pos x="3262" y="60"/>
                  </a:cxn>
                </a:cxnLst>
                <a:rect l="0" t="0" r="r" b="b"/>
                <a:pathLst>
                  <a:path w="3262" h="622">
                    <a:moveTo>
                      <a:pt x="0" y="0"/>
                    </a:moveTo>
                    <a:cubicBezTo>
                      <a:pt x="4" y="235"/>
                      <a:pt x="634" y="622"/>
                      <a:pt x="1657" y="622"/>
                    </a:cubicBezTo>
                    <a:cubicBezTo>
                      <a:pt x="2680" y="622"/>
                      <a:pt x="3022" y="367"/>
                      <a:pt x="3262" y="60"/>
                    </a:cubicBezTo>
                  </a:path>
                </a:pathLst>
              </a:custGeom>
              <a:no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9" name="Freeform 261">
                <a:extLst>
                  <a:ext uri="{FF2B5EF4-FFF2-40B4-BE49-F238E27FC236}">
                    <a16:creationId xmlns:a16="http://schemas.microsoft.com/office/drawing/2014/main" id="{2D4AC0A2-7AF1-990D-8EF9-D0393B08A972}"/>
                  </a:ext>
                </a:extLst>
              </p:cNvPr>
              <p:cNvSpPr>
                <a:spLocks noChangeAspect="1"/>
              </p:cNvSpPr>
              <p:nvPr/>
            </p:nvSpPr>
            <p:spPr bwMode="auto">
              <a:xfrm>
                <a:off x="2213" y="4751"/>
                <a:ext cx="822" cy="2138"/>
              </a:xfrm>
              <a:custGeom>
                <a:avLst/>
                <a:gdLst/>
                <a:ahLst/>
                <a:cxnLst>
                  <a:cxn ang="0">
                    <a:pos x="653" y="1828"/>
                  </a:cxn>
                  <a:cxn ang="0">
                    <a:pos x="204" y="1827"/>
                  </a:cxn>
                  <a:cxn ang="0">
                    <a:pos x="20" y="876"/>
                  </a:cxn>
                  <a:cxn ang="0">
                    <a:pos x="185" y="4"/>
                  </a:cxn>
                  <a:cxn ang="0">
                    <a:pos x="653" y="4"/>
                  </a:cxn>
                </a:cxnLst>
                <a:rect l="0" t="0" r="r" b="b"/>
                <a:pathLst>
                  <a:path w="653" h="1831">
                    <a:moveTo>
                      <a:pt x="653" y="1828"/>
                    </a:moveTo>
                    <a:cubicBezTo>
                      <a:pt x="446" y="1828"/>
                      <a:pt x="315" y="1831"/>
                      <a:pt x="204" y="1827"/>
                    </a:cubicBezTo>
                    <a:cubicBezTo>
                      <a:pt x="107" y="1506"/>
                      <a:pt x="0" y="1179"/>
                      <a:pt x="20" y="876"/>
                    </a:cubicBezTo>
                    <a:cubicBezTo>
                      <a:pt x="40" y="573"/>
                      <a:pt x="77" y="252"/>
                      <a:pt x="185" y="4"/>
                    </a:cubicBezTo>
                    <a:cubicBezTo>
                      <a:pt x="312" y="0"/>
                      <a:pt x="567" y="4"/>
                      <a:pt x="653" y="4"/>
                    </a:cubicBezTo>
                  </a:path>
                </a:pathLst>
              </a:custGeom>
              <a:gradFill rotWithShape="0">
                <a:gsLst>
                  <a:gs pos="0">
                    <a:srgbClr val="CCCC00"/>
                  </a:gs>
                  <a:gs pos="50000">
                    <a:srgbClr val="FFFFFF"/>
                  </a:gs>
                  <a:gs pos="100000">
                    <a:srgbClr val="CCCC00"/>
                  </a:gs>
                </a:gsLst>
                <a:lin ang="54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0" name="Freeform 262">
                <a:extLst>
                  <a:ext uri="{FF2B5EF4-FFF2-40B4-BE49-F238E27FC236}">
                    <a16:creationId xmlns:a16="http://schemas.microsoft.com/office/drawing/2014/main" id="{24DEBA2A-BF52-B852-3545-EBC2A8C56264}"/>
                  </a:ext>
                </a:extLst>
              </p:cNvPr>
              <p:cNvSpPr>
                <a:spLocks noChangeAspect="1"/>
              </p:cNvSpPr>
              <p:nvPr/>
            </p:nvSpPr>
            <p:spPr bwMode="auto">
              <a:xfrm flipH="1">
                <a:off x="6181" y="4829"/>
                <a:ext cx="1080" cy="2138"/>
              </a:xfrm>
              <a:custGeom>
                <a:avLst/>
                <a:gdLst/>
                <a:ahLst/>
                <a:cxnLst>
                  <a:cxn ang="0">
                    <a:pos x="515" y="1825"/>
                  </a:cxn>
                  <a:cxn ang="0">
                    <a:pos x="0" y="1826"/>
                  </a:cxn>
                  <a:cxn ang="0">
                    <a:pos x="0" y="2"/>
                  </a:cxn>
                  <a:cxn ang="0">
                    <a:pos x="515" y="1"/>
                  </a:cxn>
                </a:cxnLst>
                <a:rect l="0" t="0" r="r" b="b"/>
                <a:pathLst>
                  <a:path w="515" h="1826">
                    <a:moveTo>
                      <a:pt x="515" y="1825"/>
                    </a:moveTo>
                    <a:cubicBezTo>
                      <a:pt x="290" y="1825"/>
                      <a:pt x="69" y="1826"/>
                      <a:pt x="0" y="1826"/>
                    </a:cubicBezTo>
                    <a:cubicBezTo>
                      <a:pt x="0" y="1727"/>
                      <a:pt x="2" y="93"/>
                      <a:pt x="0" y="2"/>
                    </a:cubicBezTo>
                    <a:cubicBezTo>
                      <a:pt x="104" y="0"/>
                      <a:pt x="422" y="1"/>
                      <a:pt x="515" y="1"/>
                    </a:cubicBezTo>
                  </a:path>
                </a:pathLst>
              </a:custGeom>
              <a:gradFill rotWithShape="0">
                <a:gsLst>
                  <a:gs pos="0">
                    <a:srgbClr val="CCCC00"/>
                  </a:gs>
                  <a:gs pos="50000">
                    <a:srgbClr val="FFFFFF"/>
                  </a:gs>
                  <a:gs pos="100000">
                    <a:srgbClr val="CCCC00"/>
                  </a:gs>
                </a:gsLst>
                <a:lin ang="54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91" name="Group 263">
                <a:extLst>
                  <a:ext uri="{FF2B5EF4-FFF2-40B4-BE49-F238E27FC236}">
                    <a16:creationId xmlns:a16="http://schemas.microsoft.com/office/drawing/2014/main" id="{84BAA230-E1AE-4F77-E3EB-F664E6D1D058}"/>
                  </a:ext>
                </a:extLst>
              </p:cNvPr>
              <p:cNvGrpSpPr>
                <a:grpSpLocks noChangeAspect="1"/>
              </p:cNvGrpSpPr>
              <p:nvPr/>
            </p:nvGrpSpPr>
            <p:grpSpPr bwMode="auto">
              <a:xfrm>
                <a:off x="7026" y="4674"/>
                <a:ext cx="1548" cy="2398"/>
                <a:chOff x="1826" y="2868"/>
                <a:chExt cx="790" cy="1220"/>
              </a:xfrm>
            </p:grpSpPr>
            <p:grpSp>
              <p:nvGrpSpPr>
                <p:cNvPr id="110" name="Group 264">
                  <a:extLst>
                    <a:ext uri="{FF2B5EF4-FFF2-40B4-BE49-F238E27FC236}">
                      <a16:creationId xmlns:a16="http://schemas.microsoft.com/office/drawing/2014/main" id="{6B96E396-AAFC-1B00-2917-F9586C4E3D65}"/>
                    </a:ext>
                  </a:extLst>
                </p:cNvPr>
                <p:cNvGrpSpPr>
                  <a:grpSpLocks noChangeAspect="1"/>
                </p:cNvGrpSpPr>
                <p:nvPr/>
              </p:nvGrpSpPr>
              <p:grpSpPr bwMode="auto">
                <a:xfrm>
                  <a:off x="1826" y="3066"/>
                  <a:ext cx="599" cy="1022"/>
                  <a:chOff x="1826" y="3066"/>
                  <a:chExt cx="599" cy="1022"/>
                </a:xfrm>
              </p:grpSpPr>
              <p:sp>
                <p:nvSpPr>
                  <p:cNvPr id="113" name="Rectangle 265">
                    <a:extLst>
                      <a:ext uri="{FF2B5EF4-FFF2-40B4-BE49-F238E27FC236}">
                        <a16:creationId xmlns:a16="http://schemas.microsoft.com/office/drawing/2014/main" id="{54A8362E-7FA9-4AC2-A1CF-98C5B2B15A2A}"/>
                      </a:ext>
                    </a:extLst>
                  </p:cNvPr>
                  <p:cNvSpPr>
                    <a:spLocks noChangeAspect="1" noChangeArrowheads="1"/>
                  </p:cNvSpPr>
                  <p:nvPr/>
                </p:nvSpPr>
                <p:spPr bwMode="auto">
                  <a:xfrm flipV="1">
                    <a:off x="1826" y="3159"/>
                    <a:ext cx="479" cy="690"/>
                  </a:xfrm>
                  <a:prstGeom prst="rect">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4" name="AutoShape 266">
                    <a:extLst>
                      <a:ext uri="{FF2B5EF4-FFF2-40B4-BE49-F238E27FC236}">
                        <a16:creationId xmlns:a16="http://schemas.microsoft.com/office/drawing/2014/main" id="{104765EC-12D4-22F2-DA1D-628F24F1F8E6}"/>
                      </a:ext>
                    </a:extLst>
                  </p:cNvPr>
                  <p:cNvSpPr>
                    <a:spLocks noChangeAspect="1" noChangeArrowheads="1"/>
                  </p:cNvSpPr>
                  <p:nvPr/>
                </p:nvSpPr>
                <p:spPr bwMode="auto">
                  <a:xfrm flipV="1">
                    <a:off x="1826" y="3849"/>
                    <a:ext cx="587" cy="239"/>
                  </a:xfrm>
                  <a:prstGeom prst="parallelogram">
                    <a:avLst>
                      <a:gd name="adj" fmla="val 43849"/>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5" name="AutoShape 267">
                    <a:extLst>
                      <a:ext uri="{FF2B5EF4-FFF2-40B4-BE49-F238E27FC236}">
                        <a16:creationId xmlns:a16="http://schemas.microsoft.com/office/drawing/2014/main" id="{7BE94467-B31C-4DB2-EB6E-E22FEAC5AC71}"/>
                      </a:ext>
                    </a:extLst>
                  </p:cNvPr>
                  <p:cNvSpPr>
                    <a:spLocks noChangeAspect="1" noChangeArrowheads="1"/>
                  </p:cNvSpPr>
                  <p:nvPr/>
                </p:nvSpPr>
                <p:spPr bwMode="auto">
                  <a:xfrm flipH="1" flipV="1">
                    <a:off x="1826" y="3066"/>
                    <a:ext cx="599" cy="119"/>
                  </a:xfrm>
                  <a:prstGeom prst="parallelogram">
                    <a:avLst>
                      <a:gd name="adj" fmla="val 47530"/>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11" name="Freeform 268">
                  <a:extLst>
                    <a:ext uri="{FF2B5EF4-FFF2-40B4-BE49-F238E27FC236}">
                      <a16:creationId xmlns:a16="http://schemas.microsoft.com/office/drawing/2014/main" id="{08B4698E-3836-EEB4-E2A9-8F92CE4EF37A}"/>
                    </a:ext>
                  </a:extLst>
                </p:cNvPr>
                <p:cNvSpPr>
                  <a:spLocks noChangeAspect="1"/>
                </p:cNvSpPr>
                <p:nvPr/>
              </p:nvSpPr>
              <p:spPr bwMode="auto">
                <a:xfrm rot="16200000" flipV="1">
                  <a:off x="1851" y="3322"/>
                  <a:ext cx="1220" cy="311"/>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FFF"/>
                    </a:gs>
                    <a:gs pos="100000">
                      <a:srgbClr val="CCCC0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12" name="AutoShape 269">
                  <a:extLst>
                    <a:ext uri="{FF2B5EF4-FFF2-40B4-BE49-F238E27FC236}">
                      <a16:creationId xmlns:a16="http://schemas.microsoft.com/office/drawing/2014/main" id="{74F97C3D-C0E3-298A-6CDC-CA4B092906F2}"/>
                    </a:ext>
                  </a:extLst>
                </p:cNvPr>
                <p:cNvSpPr>
                  <a:spLocks noChangeAspect="1" noChangeArrowheads="1"/>
                </p:cNvSpPr>
                <p:nvPr/>
              </p:nvSpPr>
              <p:spPr bwMode="auto">
                <a:xfrm rot="-10800000">
                  <a:off x="1946" y="2868"/>
                  <a:ext cx="551" cy="53"/>
                </a:xfrm>
                <a:prstGeom prst="parallelogram">
                  <a:avLst>
                    <a:gd name="adj" fmla="val 166660"/>
                  </a:avLst>
                </a:prstGeom>
                <a:gradFill rotWithShape="0">
                  <a:gsLst>
                    <a:gs pos="0">
                      <a:srgbClr val="FFFFFF"/>
                    </a:gs>
                    <a:gs pos="100000">
                      <a:srgbClr val="CCCC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92" name="Freeform 270">
                <a:extLst>
                  <a:ext uri="{FF2B5EF4-FFF2-40B4-BE49-F238E27FC236}">
                    <a16:creationId xmlns:a16="http://schemas.microsoft.com/office/drawing/2014/main" id="{68F16E30-466E-39AA-379B-F505A2BCC4EC}"/>
                  </a:ext>
                </a:extLst>
              </p:cNvPr>
              <p:cNvSpPr>
                <a:spLocks noChangeAspect="1"/>
              </p:cNvSpPr>
              <p:nvPr/>
            </p:nvSpPr>
            <p:spPr bwMode="auto">
              <a:xfrm>
                <a:off x="5711" y="2327"/>
                <a:ext cx="1197" cy="2711"/>
              </a:xfrm>
              <a:custGeom>
                <a:avLst/>
                <a:gdLst/>
                <a:ahLst/>
                <a:cxnLst>
                  <a:cxn ang="0">
                    <a:pos x="0" y="96"/>
                  </a:cxn>
                  <a:cxn ang="0">
                    <a:pos x="565" y="3"/>
                  </a:cxn>
                  <a:cxn ang="0">
                    <a:pos x="1027" y="3"/>
                  </a:cxn>
                  <a:cxn ang="0">
                    <a:pos x="1096" y="69"/>
                  </a:cxn>
                  <a:cxn ang="0">
                    <a:pos x="1186" y="2493"/>
                  </a:cxn>
                  <a:cxn ang="0">
                    <a:pos x="966" y="2493"/>
                  </a:cxn>
                  <a:cxn ang="0">
                    <a:pos x="583" y="2694"/>
                  </a:cxn>
                  <a:cxn ang="0">
                    <a:pos x="13" y="2694"/>
                  </a:cxn>
                </a:cxnLst>
                <a:rect l="0" t="0" r="r" b="b"/>
                <a:pathLst>
                  <a:path w="1208" h="2694">
                    <a:moveTo>
                      <a:pt x="0" y="96"/>
                    </a:moveTo>
                    <a:cubicBezTo>
                      <a:pt x="94" y="81"/>
                      <a:pt x="394" y="18"/>
                      <a:pt x="565" y="3"/>
                    </a:cubicBezTo>
                    <a:cubicBezTo>
                      <a:pt x="733" y="0"/>
                      <a:pt x="943" y="3"/>
                      <a:pt x="1027" y="3"/>
                    </a:cubicBezTo>
                    <a:cubicBezTo>
                      <a:pt x="1072" y="15"/>
                      <a:pt x="1078" y="24"/>
                      <a:pt x="1096" y="69"/>
                    </a:cubicBezTo>
                    <a:cubicBezTo>
                      <a:pt x="1122" y="484"/>
                      <a:pt x="1208" y="2089"/>
                      <a:pt x="1186" y="2493"/>
                    </a:cubicBezTo>
                    <a:cubicBezTo>
                      <a:pt x="1147" y="2491"/>
                      <a:pt x="1035" y="2492"/>
                      <a:pt x="966" y="2493"/>
                    </a:cubicBezTo>
                    <a:cubicBezTo>
                      <a:pt x="825" y="2493"/>
                      <a:pt x="583" y="2694"/>
                      <a:pt x="583" y="2694"/>
                    </a:cubicBezTo>
                    <a:lnTo>
                      <a:pt x="13" y="2694"/>
                    </a:lnTo>
                  </a:path>
                </a:pathLst>
              </a:custGeom>
              <a:gradFill rotWithShape="0">
                <a:gsLst>
                  <a:gs pos="0">
                    <a:srgbClr val="CCCC00"/>
                  </a:gs>
                  <a:gs pos="50000">
                    <a:srgbClr val="FFFFFF"/>
                  </a:gs>
                  <a:gs pos="100000">
                    <a:srgbClr val="CCCC00"/>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3" name="Rectangle 271">
                <a:extLst>
                  <a:ext uri="{FF2B5EF4-FFF2-40B4-BE49-F238E27FC236}">
                    <a16:creationId xmlns:a16="http://schemas.microsoft.com/office/drawing/2014/main" id="{71F84EE7-853E-1CE3-67D6-62060BF48441}"/>
                  </a:ext>
                </a:extLst>
              </p:cNvPr>
              <p:cNvSpPr>
                <a:spLocks noChangeAspect="1" noChangeArrowheads="1"/>
              </p:cNvSpPr>
              <p:nvPr/>
            </p:nvSpPr>
            <p:spPr bwMode="auto">
              <a:xfrm>
                <a:off x="6157" y="2640"/>
                <a:ext cx="117" cy="2372"/>
              </a:xfrm>
              <a:prstGeom prst="rect">
                <a:avLst/>
              </a:prstGeom>
              <a:gradFill rotWithShape="0">
                <a:gsLst>
                  <a:gs pos="0">
                    <a:srgbClr val="FFFFFF"/>
                  </a:gs>
                  <a:gs pos="50000">
                    <a:srgbClr val="CCCC00"/>
                  </a:gs>
                  <a:gs pos="100000">
                    <a:srgbClr val="FFFFFF"/>
                  </a:gs>
                </a:gsLst>
                <a:lin ang="0" scaled="1"/>
              </a:gradFill>
              <a:ln w="9525">
                <a:no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4" name="Rectangle 272">
                <a:extLst>
                  <a:ext uri="{FF2B5EF4-FFF2-40B4-BE49-F238E27FC236}">
                    <a16:creationId xmlns:a16="http://schemas.microsoft.com/office/drawing/2014/main" id="{6E1EB636-F18F-C10C-DE2F-124B4D7045E2}"/>
                  </a:ext>
                </a:extLst>
              </p:cNvPr>
              <p:cNvSpPr>
                <a:spLocks noChangeAspect="1" noChangeArrowheads="1"/>
              </p:cNvSpPr>
              <p:nvPr/>
            </p:nvSpPr>
            <p:spPr bwMode="auto">
              <a:xfrm rot="4268895">
                <a:off x="6496" y="2191"/>
                <a:ext cx="26" cy="610"/>
              </a:xfrm>
              <a:prstGeom prst="rect">
                <a:avLst/>
              </a:prstGeom>
              <a:gradFill rotWithShape="0">
                <a:gsLst>
                  <a:gs pos="0">
                    <a:srgbClr val="FFFFFF"/>
                  </a:gs>
                  <a:gs pos="50000">
                    <a:srgbClr val="CCCC00"/>
                  </a:gs>
                  <a:gs pos="100000">
                    <a:srgbClr val="FFFFFF"/>
                  </a:gs>
                </a:gsLst>
                <a:lin ang="0" scaled="1"/>
              </a:gradFill>
              <a:ln w="9525">
                <a:no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5" name="Rectangle 273">
                <a:extLst>
                  <a:ext uri="{FF2B5EF4-FFF2-40B4-BE49-F238E27FC236}">
                    <a16:creationId xmlns:a16="http://schemas.microsoft.com/office/drawing/2014/main" id="{C53B55E6-4537-4FB1-5B8D-1A1D6C090F97}"/>
                  </a:ext>
                </a:extLst>
              </p:cNvPr>
              <p:cNvSpPr>
                <a:spLocks noChangeAspect="1" noChangeArrowheads="1"/>
              </p:cNvSpPr>
              <p:nvPr/>
            </p:nvSpPr>
            <p:spPr bwMode="auto">
              <a:xfrm rot="-20585479">
                <a:off x="5688" y="2509"/>
                <a:ext cx="540" cy="26"/>
              </a:xfrm>
              <a:prstGeom prst="rect">
                <a:avLst/>
              </a:prstGeom>
              <a:gradFill rotWithShape="0">
                <a:gsLst>
                  <a:gs pos="0">
                    <a:srgbClr val="C0C0C0"/>
                  </a:gs>
                  <a:gs pos="50000">
                    <a:srgbClr val="CCCC00"/>
                  </a:gs>
                  <a:gs pos="100000">
                    <a:srgbClr val="C0C0C0"/>
                  </a:gs>
                </a:gsLst>
                <a:lin ang="0" scaled="1"/>
              </a:gradFill>
              <a:ln w="9525">
                <a:no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96" name="Group 274">
                <a:extLst>
                  <a:ext uri="{FF2B5EF4-FFF2-40B4-BE49-F238E27FC236}">
                    <a16:creationId xmlns:a16="http://schemas.microsoft.com/office/drawing/2014/main" id="{7BF1E30D-4755-6640-9D86-2EE24738D07A}"/>
                  </a:ext>
                </a:extLst>
              </p:cNvPr>
              <p:cNvGrpSpPr>
                <a:grpSpLocks noChangeAspect="1"/>
              </p:cNvGrpSpPr>
              <p:nvPr/>
            </p:nvGrpSpPr>
            <p:grpSpPr bwMode="auto">
              <a:xfrm>
                <a:off x="3059" y="2222"/>
                <a:ext cx="5142" cy="5292"/>
                <a:chOff x="2837" y="2378"/>
                <a:chExt cx="5706" cy="5875"/>
              </a:xfrm>
            </p:grpSpPr>
            <p:sp>
              <p:nvSpPr>
                <p:cNvPr id="99" name="Freeform 275">
                  <a:extLst>
                    <a:ext uri="{FF2B5EF4-FFF2-40B4-BE49-F238E27FC236}">
                      <a16:creationId xmlns:a16="http://schemas.microsoft.com/office/drawing/2014/main" id="{AAA57051-C9AC-F9B3-3C4B-CDD6671E2018}"/>
                    </a:ext>
                  </a:extLst>
                </p:cNvPr>
                <p:cNvSpPr>
                  <a:spLocks noChangeAspect="1"/>
                </p:cNvSpPr>
                <p:nvPr/>
              </p:nvSpPr>
              <p:spPr bwMode="auto">
                <a:xfrm>
                  <a:off x="2837" y="4636"/>
                  <a:ext cx="2032" cy="3357"/>
                </a:xfrm>
                <a:custGeom>
                  <a:avLst/>
                  <a:gdLst/>
                  <a:ahLst/>
                  <a:cxnLst>
                    <a:cxn ang="0">
                      <a:pos x="31" y="990"/>
                    </a:cxn>
                    <a:cxn ang="0">
                      <a:pos x="110" y="443"/>
                    </a:cxn>
                    <a:cxn ang="0">
                      <a:pos x="980" y="4"/>
                    </a:cxn>
                    <a:cxn ang="0">
                      <a:pos x="1019" y="1693"/>
                    </a:cxn>
                    <a:cxn ang="0">
                      <a:pos x="838" y="1695"/>
                    </a:cxn>
                    <a:cxn ang="0">
                      <a:pos x="31" y="990"/>
                    </a:cxn>
                  </a:cxnLst>
                  <a:rect l="0" t="0" r="r" b="b"/>
                  <a:pathLst>
                    <a:path w="1019" h="1695">
                      <a:moveTo>
                        <a:pt x="31" y="990"/>
                      </a:moveTo>
                      <a:cubicBezTo>
                        <a:pt x="4" y="825"/>
                        <a:pt x="0" y="601"/>
                        <a:pt x="110" y="443"/>
                      </a:cubicBezTo>
                      <a:cubicBezTo>
                        <a:pt x="390" y="59"/>
                        <a:pt x="828" y="0"/>
                        <a:pt x="980" y="4"/>
                      </a:cubicBezTo>
                      <a:cubicBezTo>
                        <a:pt x="986" y="217"/>
                        <a:pt x="1015" y="1408"/>
                        <a:pt x="1019" y="1693"/>
                      </a:cubicBezTo>
                      <a:cubicBezTo>
                        <a:pt x="939" y="1693"/>
                        <a:pt x="917" y="1681"/>
                        <a:pt x="838" y="1695"/>
                      </a:cubicBezTo>
                      <a:cubicBezTo>
                        <a:pt x="412" y="1322"/>
                        <a:pt x="465" y="1364"/>
                        <a:pt x="31" y="990"/>
                      </a:cubicBezTo>
                      <a:close/>
                    </a:path>
                  </a:pathLst>
                </a:custGeom>
                <a:solidFill>
                  <a:srgbClr val="808080"/>
                </a:soli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0" name="Freeform 276">
                  <a:extLst>
                    <a:ext uri="{FF2B5EF4-FFF2-40B4-BE49-F238E27FC236}">
                      <a16:creationId xmlns:a16="http://schemas.microsoft.com/office/drawing/2014/main" id="{131486A6-C289-2C72-ECC9-C73BA9925C8F}"/>
                    </a:ext>
                  </a:extLst>
                </p:cNvPr>
                <p:cNvSpPr>
                  <a:spLocks noChangeAspect="1"/>
                </p:cNvSpPr>
                <p:nvPr/>
              </p:nvSpPr>
              <p:spPr bwMode="auto">
                <a:xfrm>
                  <a:off x="4739" y="2870"/>
                  <a:ext cx="3804" cy="3444"/>
                </a:xfrm>
                <a:custGeom>
                  <a:avLst/>
                  <a:gdLst/>
                  <a:ahLst/>
                  <a:cxnLst>
                    <a:cxn ang="0">
                      <a:pos x="2261" y="0"/>
                    </a:cxn>
                    <a:cxn ang="0">
                      <a:pos x="2711" y="508"/>
                    </a:cxn>
                    <a:cxn ang="0">
                      <a:pos x="1242" y="1938"/>
                    </a:cxn>
                    <a:cxn ang="0">
                      <a:pos x="1050" y="2442"/>
                    </a:cxn>
                    <a:cxn ang="0">
                      <a:pos x="0" y="1482"/>
                    </a:cxn>
                    <a:cxn ang="0">
                      <a:pos x="558" y="1296"/>
                    </a:cxn>
                    <a:cxn ang="0">
                      <a:pos x="2261" y="0"/>
                    </a:cxn>
                  </a:cxnLst>
                  <a:rect l="0" t="0" r="r" b="b"/>
                  <a:pathLst>
                    <a:path w="2711" h="2442">
                      <a:moveTo>
                        <a:pt x="2261" y="0"/>
                      </a:moveTo>
                      <a:cubicBezTo>
                        <a:pt x="2261" y="0"/>
                        <a:pt x="2486" y="254"/>
                        <a:pt x="2711" y="508"/>
                      </a:cubicBezTo>
                      <a:cubicBezTo>
                        <a:pt x="2424" y="768"/>
                        <a:pt x="1519" y="1616"/>
                        <a:pt x="1242" y="1938"/>
                      </a:cubicBezTo>
                      <a:cubicBezTo>
                        <a:pt x="1101" y="2064"/>
                        <a:pt x="1050" y="2331"/>
                        <a:pt x="1050" y="2442"/>
                      </a:cubicBezTo>
                      <a:cubicBezTo>
                        <a:pt x="966" y="2361"/>
                        <a:pt x="520" y="1972"/>
                        <a:pt x="0" y="1482"/>
                      </a:cubicBezTo>
                      <a:cubicBezTo>
                        <a:pt x="153" y="1473"/>
                        <a:pt x="387" y="1431"/>
                        <a:pt x="558" y="1296"/>
                      </a:cubicBezTo>
                      <a:cubicBezTo>
                        <a:pt x="747" y="1209"/>
                        <a:pt x="2261" y="0"/>
                        <a:pt x="2261" y="0"/>
                      </a:cubicBezTo>
                      <a:close/>
                    </a:path>
                  </a:pathLst>
                </a:custGeom>
                <a:gradFill rotWithShape="0">
                  <a:gsLst>
                    <a:gs pos="0">
                      <a:srgbClr val="FFFFFF"/>
                    </a:gs>
                    <a:gs pos="50000">
                      <a:srgbClr val="333333"/>
                    </a:gs>
                    <a:gs pos="100000">
                      <a:srgbClr val="FFFFFF"/>
                    </a:gs>
                  </a:gsLst>
                  <a:lin ang="27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1" name="Freeform 277">
                  <a:extLst>
                    <a:ext uri="{FF2B5EF4-FFF2-40B4-BE49-F238E27FC236}">
                      <a16:creationId xmlns:a16="http://schemas.microsoft.com/office/drawing/2014/main" id="{DC9FE523-F075-4B23-4928-188C9D79EB08}"/>
                    </a:ext>
                  </a:extLst>
                </p:cNvPr>
                <p:cNvSpPr>
                  <a:spLocks noChangeAspect="1"/>
                </p:cNvSpPr>
                <p:nvPr/>
              </p:nvSpPr>
              <p:spPr bwMode="auto">
                <a:xfrm>
                  <a:off x="4635" y="2436"/>
                  <a:ext cx="3283" cy="2518"/>
                </a:xfrm>
                <a:custGeom>
                  <a:avLst/>
                  <a:gdLst/>
                  <a:ahLst/>
                  <a:cxnLst>
                    <a:cxn ang="0">
                      <a:pos x="0" y="1257"/>
                    </a:cxn>
                    <a:cxn ang="0">
                      <a:pos x="447" y="1158"/>
                    </a:cxn>
                    <a:cxn ang="0">
                      <a:pos x="1651" y="218"/>
                    </a:cxn>
                    <a:cxn ang="0">
                      <a:pos x="1649" y="0"/>
                    </a:cxn>
                    <a:cxn ang="0">
                      <a:pos x="420" y="981"/>
                    </a:cxn>
                    <a:cxn ang="0">
                      <a:pos x="0" y="1107"/>
                    </a:cxn>
                  </a:cxnLst>
                  <a:rect l="0" t="0" r="r" b="b"/>
                  <a:pathLst>
                    <a:path w="1651" h="1266">
                      <a:moveTo>
                        <a:pt x="0" y="1257"/>
                      </a:moveTo>
                      <a:cubicBezTo>
                        <a:pt x="180" y="1266"/>
                        <a:pt x="246" y="1242"/>
                        <a:pt x="447" y="1158"/>
                      </a:cubicBezTo>
                      <a:cubicBezTo>
                        <a:pt x="633" y="1067"/>
                        <a:pt x="1651" y="218"/>
                        <a:pt x="1651" y="218"/>
                      </a:cubicBezTo>
                      <a:lnTo>
                        <a:pt x="1649" y="0"/>
                      </a:lnTo>
                      <a:cubicBezTo>
                        <a:pt x="1444" y="127"/>
                        <a:pt x="591" y="900"/>
                        <a:pt x="420" y="981"/>
                      </a:cubicBezTo>
                      <a:cubicBezTo>
                        <a:pt x="360" y="1011"/>
                        <a:pt x="135" y="1098"/>
                        <a:pt x="0" y="1107"/>
                      </a:cubicBezTo>
                    </a:path>
                  </a:pathLst>
                </a:custGeom>
                <a:solidFill>
                  <a:srgbClr val="808080"/>
                </a:soli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2" name="Oval 278">
                  <a:extLst>
                    <a:ext uri="{FF2B5EF4-FFF2-40B4-BE49-F238E27FC236}">
                      <a16:creationId xmlns:a16="http://schemas.microsoft.com/office/drawing/2014/main" id="{D83B2880-E520-9C9D-D587-3C2570B63825}"/>
                    </a:ext>
                  </a:extLst>
                </p:cNvPr>
                <p:cNvSpPr>
                  <a:spLocks noChangeAspect="1" noChangeArrowheads="1"/>
                </p:cNvSpPr>
                <p:nvPr/>
              </p:nvSpPr>
              <p:spPr bwMode="auto">
                <a:xfrm>
                  <a:off x="2889" y="4954"/>
                  <a:ext cx="3361" cy="3299"/>
                </a:xfrm>
                <a:prstGeom prst="ellipse">
                  <a:avLst/>
                </a:prstGeom>
                <a:gradFill rotWithShape="0">
                  <a:gsLst>
                    <a:gs pos="0">
                      <a:srgbClr val="FFFFFF"/>
                    </a:gs>
                    <a:gs pos="100000">
                      <a:srgbClr val="333333"/>
                    </a:gs>
                  </a:gsLst>
                  <a:path path="shape">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3" name="AutoShape 279">
                  <a:extLst>
                    <a:ext uri="{FF2B5EF4-FFF2-40B4-BE49-F238E27FC236}">
                      <a16:creationId xmlns:a16="http://schemas.microsoft.com/office/drawing/2014/main" id="{723F4159-FA09-2D56-CD8A-385B90E0088F}"/>
                    </a:ext>
                  </a:extLst>
                </p:cNvPr>
                <p:cNvSpPr>
                  <a:spLocks noChangeAspect="1" noChangeArrowheads="1"/>
                </p:cNvSpPr>
                <p:nvPr/>
              </p:nvSpPr>
              <p:spPr bwMode="auto">
                <a:xfrm rot="2922923" flipV="1">
                  <a:off x="7685" y="2793"/>
                  <a:ext cx="1273" cy="443"/>
                </a:xfrm>
                <a:prstGeom prst="parallelogram">
                  <a:avLst>
                    <a:gd name="adj" fmla="val 110869"/>
                  </a:avLst>
                </a:prstGeom>
                <a:gradFill rotWithShape="0">
                  <a:gsLst>
                    <a:gs pos="0">
                      <a:srgbClr val="FFFFFF"/>
                    </a:gs>
                    <a:gs pos="100000">
                      <a:srgbClr val="000000"/>
                    </a:gs>
                  </a:gsLst>
                  <a:path path="shape">
                    <a:fillToRect l="50000" t="50000" r="50000" b="50000"/>
                  </a:path>
                </a:gradFill>
                <a:ln w="3175">
                  <a:solidFill>
                    <a:srgbClr val="000000"/>
                  </a:solid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04" name="Group 280">
                  <a:extLst>
                    <a:ext uri="{FF2B5EF4-FFF2-40B4-BE49-F238E27FC236}">
                      <a16:creationId xmlns:a16="http://schemas.microsoft.com/office/drawing/2014/main" id="{17BF3958-903A-16A4-CC4F-12D7E1661646}"/>
                    </a:ext>
                  </a:extLst>
                </p:cNvPr>
                <p:cNvGrpSpPr>
                  <a:grpSpLocks noChangeAspect="1"/>
                </p:cNvGrpSpPr>
                <p:nvPr/>
              </p:nvGrpSpPr>
              <p:grpSpPr bwMode="auto">
                <a:xfrm>
                  <a:off x="3984" y="5359"/>
                  <a:ext cx="1823" cy="2663"/>
                  <a:chOff x="2398" y="4431"/>
                  <a:chExt cx="917" cy="1339"/>
                </a:xfrm>
              </p:grpSpPr>
              <p:sp>
                <p:nvSpPr>
                  <p:cNvPr id="108" name="Freeform 281">
                    <a:extLst>
                      <a:ext uri="{FF2B5EF4-FFF2-40B4-BE49-F238E27FC236}">
                        <a16:creationId xmlns:a16="http://schemas.microsoft.com/office/drawing/2014/main" id="{56D82D45-77B0-7DA4-44FF-97FA863341EB}"/>
                      </a:ext>
                    </a:extLst>
                  </p:cNvPr>
                  <p:cNvSpPr>
                    <a:spLocks noChangeAspect="1"/>
                  </p:cNvSpPr>
                  <p:nvPr/>
                </p:nvSpPr>
                <p:spPr bwMode="auto">
                  <a:xfrm>
                    <a:off x="2398" y="4431"/>
                    <a:ext cx="917" cy="902"/>
                  </a:xfrm>
                  <a:custGeom>
                    <a:avLst/>
                    <a:gdLst/>
                    <a:ahLst/>
                    <a:cxnLst>
                      <a:cxn ang="0">
                        <a:pos x="18" y="762"/>
                      </a:cxn>
                      <a:cxn ang="0">
                        <a:pos x="1140" y="900"/>
                      </a:cxn>
                      <a:cxn ang="0">
                        <a:pos x="1137" y="363"/>
                      </a:cxn>
                      <a:cxn ang="0">
                        <a:pos x="525" y="54"/>
                      </a:cxn>
                      <a:cxn ang="0">
                        <a:pos x="18" y="486"/>
                      </a:cxn>
                      <a:cxn ang="0">
                        <a:pos x="18" y="762"/>
                      </a:cxn>
                    </a:cxnLst>
                    <a:rect l="0" t="0" r="r" b="b"/>
                    <a:pathLst>
                      <a:path w="1236" h="900">
                        <a:moveTo>
                          <a:pt x="18" y="762"/>
                        </a:moveTo>
                        <a:cubicBezTo>
                          <a:pt x="252" y="786"/>
                          <a:pt x="954" y="882"/>
                          <a:pt x="1140" y="900"/>
                        </a:cubicBezTo>
                        <a:cubicBezTo>
                          <a:pt x="1209" y="804"/>
                          <a:pt x="1236" y="549"/>
                          <a:pt x="1137" y="363"/>
                        </a:cubicBezTo>
                        <a:cubicBezTo>
                          <a:pt x="1038" y="177"/>
                          <a:pt x="798" y="0"/>
                          <a:pt x="525" y="54"/>
                        </a:cubicBezTo>
                        <a:cubicBezTo>
                          <a:pt x="252" y="108"/>
                          <a:pt x="129" y="237"/>
                          <a:pt x="18" y="486"/>
                        </a:cubicBezTo>
                        <a:cubicBezTo>
                          <a:pt x="6" y="639"/>
                          <a:pt x="0" y="612"/>
                          <a:pt x="18" y="762"/>
                        </a:cubicBezTo>
                        <a:close/>
                      </a:path>
                    </a:pathLst>
                  </a:custGeom>
                  <a:gradFill rotWithShape="0">
                    <a:gsLst>
                      <a:gs pos="0">
                        <a:srgbClr val="808000"/>
                      </a:gs>
                      <a:gs pos="100000">
                        <a:srgbClr val="808000">
                          <a:gamma/>
                          <a:shade val="46275"/>
                          <a:invGamma/>
                        </a:srgbClr>
                      </a:gs>
                    </a:gsLst>
                    <a:lin ang="27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9" name="Oval 282">
                    <a:extLst>
                      <a:ext uri="{FF2B5EF4-FFF2-40B4-BE49-F238E27FC236}">
                        <a16:creationId xmlns:a16="http://schemas.microsoft.com/office/drawing/2014/main" id="{9BFB0054-977E-049F-51E4-30648A78DDB8}"/>
                      </a:ext>
                    </a:extLst>
                  </p:cNvPr>
                  <p:cNvSpPr>
                    <a:spLocks noChangeAspect="1" noChangeArrowheads="1"/>
                  </p:cNvSpPr>
                  <p:nvPr/>
                </p:nvSpPr>
                <p:spPr bwMode="auto">
                  <a:xfrm>
                    <a:off x="2424" y="4606"/>
                    <a:ext cx="800" cy="1164"/>
                  </a:xfrm>
                  <a:prstGeom prst="ellipse">
                    <a:avLst/>
                  </a:prstGeom>
                  <a:gradFill rotWithShape="0">
                    <a:gsLst>
                      <a:gs pos="0">
                        <a:srgbClr val="FFFFFF"/>
                      </a:gs>
                      <a:gs pos="100000">
                        <a:srgbClr val="808000"/>
                      </a:gs>
                    </a:gsLst>
                    <a:path path="shape">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105" name="Group 283">
                  <a:extLst>
                    <a:ext uri="{FF2B5EF4-FFF2-40B4-BE49-F238E27FC236}">
                      <a16:creationId xmlns:a16="http://schemas.microsoft.com/office/drawing/2014/main" id="{C2C50C6D-8EF9-D369-A0B6-88CD28EB7504}"/>
                    </a:ext>
                  </a:extLst>
                </p:cNvPr>
                <p:cNvGrpSpPr>
                  <a:grpSpLocks noChangeAspect="1"/>
                </p:cNvGrpSpPr>
                <p:nvPr/>
              </p:nvGrpSpPr>
              <p:grpSpPr bwMode="auto">
                <a:xfrm>
                  <a:off x="3931" y="6312"/>
                  <a:ext cx="1094" cy="1129"/>
                  <a:chOff x="2067" y="4437"/>
                  <a:chExt cx="1245" cy="1285"/>
                </a:xfrm>
              </p:grpSpPr>
              <p:sp>
                <p:nvSpPr>
                  <p:cNvPr id="106" name="Freeform 284">
                    <a:extLst>
                      <a:ext uri="{FF2B5EF4-FFF2-40B4-BE49-F238E27FC236}">
                        <a16:creationId xmlns:a16="http://schemas.microsoft.com/office/drawing/2014/main" id="{8729FA94-6DE9-2162-B959-235EBBD447BD}"/>
                      </a:ext>
                    </a:extLst>
                  </p:cNvPr>
                  <p:cNvSpPr>
                    <a:spLocks noChangeAspect="1"/>
                  </p:cNvSpPr>
                  <p:nvPr/>
                </p:nvSpPr>
                <p:spPr bwMode="auto">
                  <a:xfrm>
                    <a:off x="2067" y="4437"/>
                    <a:ext cx="1245" cy="889"/>
                  </a:xfrm>
                  <a:custGeom>
                    <a:avLst/>
                    <a:gdLst/>
                    <a:ahLst/>
                    <a:cxnLst>
                      <a:cxn ang="0">
                        <a:pos x="18" y="762"/>
                      </a:cxn>
                      <a:cxn ang="0">
                        <a:pos x="1140" y="900"/>
                      </a:cxn>
                      <a:cxn ang="0">
                        <a:pos x="1137" y="363"/>
                      </a:cxn>
                      <a:cxn ang="0">
                        <a:pos x="525" y="54"/>
                      </a:cxn>
                      <a:cxn ang="0">
                        <a:pos x="18" y="486"/>
                      </a:cxn>
                      <a:cxn ang="0">
                        <a:pos x="18" y="762"/>
                      </a:cxn>
                    </a:cxnLst>
                    <a:rect l="0" t="0" r="r" b="b"/>
                    <a:pathLst>
                      <a:path w="1236" h="900">
                        <a:moveTo>
                          <a:pt x="18" y="762"/>
                        </a:moveTo>
                        <a:cubicBezTo>
                          <a:pt x="252" y="786"/>
                          <a:pt x="954" y="882"/>
                          <a:pt x="1140" y="900"/>
                        </a:cubicBezTo>
                        <a:cubicBezTo>
                          <a:pt x="1209" y="804"/>
                          <a:pt x="1236" y="549"/>
                          <a:pt x="1137" y="363"/>
                        </a:cubicBezTo>
                        <a:cubicBezTo>
                          <a:pt x="1038" y="177"/>
                          <a:pt x="798" y="0"/>
                          <a:pt x="525" y="54"/>
                        </a:cubicBezTo>
                        <a:cubicBezTo>
                          <a:pt x="252" y="108"/>
                          <a:pt x="129" y="237"/>
                          <a:pt x="18" y="486"/>
                        </a:cubicBezTo>
                        <a:cubicBezTo>
                          <a:pt x="6" y="639"/>
                          <a:pt x="0" y="612"/>
                          <a:pt x="18" y="762"/>
                        </a:cubicBezTo>
                        <a:close/>
                      </a:path>
                    </a:pathLst>
                  </a:custGeom>
                  <a:gradFill rotWithShape="0">
                    <a:gsLst>
                      <a:gs pos="0">
                        <a:srgbClr val="5E5E00"/>
                      </a:gs>
                      <a:gs pos="100000">
                        <a:srgbClr val="CCCC00"/>
                      </a:gs>
                    </a:gsLst>
                    <a:path path="rect">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07" name="Oval 285">
                    <a:extLst>
                      <a:ext uri="{FF2B5EF4-FFF2-40B4-BE49-F238E27FC236}">
                        <a16:creationId xmlns:a16="http://schemas.microsoft.com/office/drawing/2014/main" id="{D7214317-6D05-AD00-97DA-D73C08A9163A}"/>
                      </a:ext>
                    </a:extLst>
                  </p:cNvPr>
                  <p:cNvSpPr>
                    <a:spLocks noChangeAspect="1" noChangeArrowheads="1"/>
                  </p:cNvSpPr>
                  <p:nvPr/>
                </p:nvSpPr>
                <p:spPr bwMode="auto">
                  <a:xfrm>
                    <a:off x="2097" y="4602"/>
                    <a:ext cx="1127" cy="1120"/>
                  </a:xfrm>
                  <a:prstGeom prst="ellipse">
                    <a:avLst/>
                  </a:prstGeom>
                  <a:gradFill rotWithShape="0">
                    <a:gsLst>
                      <a:gs pos="0">
                        <a:srgbClr val="FFFFFF"/>
                      </a:gs>
                      <a:gs pos="100000">
                        <a:srgbClr val="CCCC00"/>
                      </a:gs>
                    </a:gsLst>
                    <a:path path="shape">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97" name="Line 286">
                <a:extLst>
                  <a:ext uri="{FF2B5EF4-FFF2-40B4-BE49-F238E27FC236}">
                    <a16:creationId xmlns:a16="http://schemas.microsoft.com/office/drawing/2014/main" id="{AF9B15FD-4A2F-B594-839C-D816B9F64A11}"/>
                  </a:ext>
                </a:extLst>
              </p:cNvPr>
              <p:cNvSpPr>
                <a:spLocks noChangeAspect="1" noChangeShapeType="1"/>
              </p:cNvSpPr>
              <p:nvPr/>
            </p:nvSpPr>
            <p:spPr bwMode="auto">
              <a:xfrm>
                <a:off x="4021" y="8010"/>
                <a:ext cx="0" cy="130"/>
              </a:xfrm>
              <a:prstGeom prst="line">
                <a:avLst/>
              </a:prstGeom>
              <a:noFill/>
              <a:ln w="6350">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98" name="Line 287">
                <a:extLst>
                  <a:ext uri="{FF2B5EF4-FFF2-40B4-BE49-F238E27FC236}">
                    <a16:creationId xmlns:a16="http://schemas.microsoft.com/office/drawing/2014/main" id="{994A8FE2-475E-8EA5-874E-838166108953}"/>
                  </a:ext>
                </a:extLst>
              </p:cNvPr>
              <p:cNvSpPr>
                <a:spLocks noChangeAspect="1" noChangeShapeType="1"/>
              </p:cNvSpPr>
              <p:nvPr/>
            </p:nvSpPr>
            <p:spPr bwMode="auto">
              <a:xfrm>
                <a:off x="5523" y="7958"/>
                <a:ext cx="0" cy="182"/>
              </a:xfrm>
              <a:prstGeom prst="line">
                <a:avLst/>
              </a:prstGeom>
              <a:noFill/>
              <a:ln w="6350">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48" name="Freeform 288">
              <a:extLst>
                <a:ext uri="{FF2B5EF4-FFF2-40B4-BE49-F238E27FC236}">
                  <a16:creationId xmlns:a16="http://schemas.microsoft.com/office/drawing/2014/main" id="{28F643D3-2BC1-DFF4-19F8-17E0837CE236}"/>
                </a:ext>
              </a:extLst>
            </p:cNvPr>
            <p:cNvSpPr>
              <a:spLocks noChangeAspect="1"/>
            </p:cNvSpPr>
            <p:nvPr/>
          </p:nvSpPr>
          <p:spPr bwMode="auto">
            <a:xfrm>
              <a:off x="644265" y="2234220"/>
              <a:ext cx="52440" cy="25455"/>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E9E400"/>
                </a:gs>
                <a:gs pos="100000">
                  <a:srgbClr val="FFFFFF"/>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49" name="Group 289">
              <a:extLst>
                <a:ext uri="{FF2B5EF4-FFF2-40B4-BE49-F238E27FC236}">
                  <a16:creationId xmlns:a16="http://schemas.microsoft.com/office/drawing/2014/main" id="{15DA4E7E-E88A-E2EF-BB9F-9637C6B9AE5A}"/>
                </a:ext>
              </a:extLst>
            </p:cNvPr>
            <p:cNvGrpSpPr>
              <a:grpSpLocks noChangeAspect="1"/>
            </p:cNvGrpSpPr>
            <p:nvPr/>
          </p:nvGrpSpPr>
          <p:grpSpPr bwMode="auto">
            <a:xfrm>
              <a:off x="704200" y="2188095"/>
              <a:ext cx="299933" cy="107007"/>
              <a:chOff x="10436" y="6046"/>
              <a:chExt cx="1836" cy="1072"/>
            </a:xfrm>
            <a:solidFill>
              <a:srgbClr val="BDD7EE"/>
            </a:solidFill>
          </p:grpSpPr>
          <p:grpSp>
            <p:nvGrpSpPr>
              <p:cNvPr id="56" name="Group 290">
                <a:extLst>
                  <a:ext uri="{FF2B5EF4-FFF2-40B4-BE49-F238E27FC236}">
                    <a16:creationId xmlns:a16="http://schemas.microsoft.com/office/drawing/2014/main" id="{08E61759-0CAE-8002-353E-EB11CB97E811}"/>
                  </a:ext>
                </a:extLst>
              </p:cNvPr>
              <p:cNvGrpSpPr>
                <a:grpSpLocks noChangeAspect="1"/>
              </p:cNvGrpSpPr>
              <p:nvPr/>
            </p:nvGrpSpPr>
            <p:grpSpPr bwMode="auto">
              <a:xfrm>
                <a:off x="10436" y="6458"/>
                <a:ext cx="196" cy="349"/>
                <a:chOff x="1829" y="2861"/>
                <a:chExt cx="782" cy="1225"/>
              </a:xfrm>
              <a:grpFill/>
            </p:grpSpPr>
            <p:grpSp>
              <p:nvGrpSpPr>
                <p:cNvPr id="74" name="Group 291">
                  <a:extLst>
                    <a:ext uri="{FF2B5EF4-FFF2-40B4-BE49-F238E27FC236}">
                      <a16:creationId xmlns:a16="http://schemas.microsoft.com/office/drawing/2014/main" id="{7A8FD804-EC53-C8E2-ACFE-34A4A2964765}"/>
                    </a:ext>
                  </a:extLst>
                </p:cNvPr>
                <p:cNvGrpSpPr>
                  <a:grpSpLocks noChangeAspect="1"/>
                </p:cNvGrpSpPr>
                <p:nvPr/>
              </p:nvGrpSpPr>
              <p:grpSpPr bwMode="auto">
                <a:xfrm>
                  <a:off x="1829" y="2915"/>
                  <a:ext cx="782" cy="1171"/>
                  <a:chOff x="1829" y="2915"/>
                  <a:chExt cx="782" cy="1171"/>
                </a:xfrm>
                <a:grpFill/>
              </p:grpSpPr>
              <p:sp>
                <p:nvSpPr>
                  <p:cNvPr id="77" name="Rectangle 292">
                    <a:extLst>
                      <a:ext uri="{FF2B5EF4-FFF2-40B4-BE49-F238E27FC236}">
                        <a16:creationId xmlns:a16="http://schemas.microsoft.com/office/drawing/2014/main" id="{CB4C46F4-23B8-2F67-91E6-EE59874AD94A}"/>
                      </a:ext>
                    </a:extLst>
                  </p:cNvPr>
                  <p:cNvSpPr>
                    <a:spLocks noChangeAspect="1" noChangeArrowheads="1"/>
                  </p:cNvSpPr>
                  <p:nvPr/>
                </p:nvSpPr>
                <p:spPr bwMode="auto">
                  <a:xfrm flipV="1">
                    <a:off x="1829" y="3160"/>
                    <a:ext cx="475" cy="681"/>
                  </a:xfrm>
                  <a:prstGeom prst="rect">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8" name="AutoShape 293">
                    <a:extLst>
                      <a:ext uri="{FF2B5EF4-FFF2-40B4-BE49-F238E27FC236}">
                        <a16:creationId xmlns:a16="http://schemas.microsoft.com/office/drawing/2014/main" id="{D04E4EEC-A466-19CE-C051-D5B53B31C018}"/>
                      </a:ext>
                    </a:extLst>
                  </p:cNvPr>
                  <p:cNvSpPr>
                    <a:spLocks noChangeAspect="1" noChangeArrowheads="1"/>
                  </p:cNvSpPr>
                  <p:nvPr/>
                </p:nvSpPr>
                <p:spPr bwMode="auto">
                  <a:xfrm flipV="1">
                    <a:off x="1829" y="3841"/>
                    <a:ext cx="587" cy="245"/>
                  </a:xfrm>
                  <a:prstGeom prst="parallelogram">
                    <a:avLst>
                      <a:gd name="adj" fmla="val 43849"/>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9" name="AutoShape 294">
                    <a:extLst>
                      <a:ext uri="{FF2B5EF4-FFF2-40B4-BE49-F238E27FC236}">
                        <a16:creationId xmlns:a16="http://schemas.microsoft.com/office/drawing/2014/main" id="{2B05CDA3-E642-ACB9-1418-5D79D6AEEDBE}"/>
                      </a:ext>
                    </a:extLst>
                  </p:cNvPr>
                  <p:cNvSpPr>
                    <a:spLocks noChangeAspect="1" noChangeArrowheads="1"/>
                  </p:cNvSpPr>
                  <p:nvPr/>
                </p:nvSpPr>
                <p:spPr bwMode="auto">
                  <a:xfrm flipH="1" flipV="1">
                    <a:off x="1829" y="2915"/>
                    <a:ext cx="782" cy="245"/>
                  </a:xfrm>
                  <a:prstGeom prst="parallelogram">
                    <a:avLst>
                      <a:gd name="adj" fmla="val 47530"/>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75" name="Freeform 295">
                  <a:extLst>
                    <a:ext uri="{FF2B5EF4-FFF2-40B4-BE49-F238E27FC236}">
                      <a16:creationId xmlns:a16="http://schemas.microsoft.com/office/drawing/2014/main" id="{49265A5F-753C-C8EA-B467-EB50FC36651C}"/>
                    </a:ext>
                  </a:extLst>
                </p:cNvPr>
                <p:cNvSpPr>
                  <a:spLocks noChangeAspect="1"/>
                </p:cNvSpPr>
                <p:nvPr/>
              </p:nvSpPr>
              <p:spPr bwMode="auto">
                <a:xfrm rot="16200000" flipV="1">
                  <a:off x="1845" y="3320"/>
                  <a:ext cx="1225" cy="307"/>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6" name="AutoShape 296">
                  <a:extLst>
                    <a:ext uri="{FF2B5EF4-FFF2-40B4-BE49-F238E27FC236}">
                      <a16:creationId xmlns:a16="http://schemas.microsoft.com/office/drawing/2014/main" id="{51468BC7-FA6F-9953-FAD2-B9CBDE6C2DAC}"/>
                    </a:ext>
                  </a:extLst>
                </p:cNvPr>
                <p:cNvSpPr>
                  <a:spLocks noChangeAspect="1" noChangeArrowheads="1"/>
                </p:cNvSpPr>
                <p:nvPr/>
              </p:nvSpPr>
              <p:spPr bwMode="auto">
                <a:xfrm rot="-10800000">
                  <a:off x="1955" y="2861"/>
                  <a:ext cx="545" cy="54"/>
                </a:xfrm>
                <a:prstGeom prst="parallelogram">
                  <a:avLst>
                    <a:gd name="adj" fmla="val 166660"/>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57" name="Freeform 297">
                <a:extLst>
                  <a:ext uri="{FF2B5EF4-FFF2-40B4-BE49-F238E27FC236}">
                    <a16:creationId xmlns:a16="http://schemas.microsoft.com/office/drawing/2014/main" id="{0FCA8B05-8187-DFB7-B11C-3DCC9A237463}"/>
                  </a:ext>
                </a:extLst>
              </p:cNvPr>
              <p:cNvSpPr>
                <a:spLocks noChangeAspect="1"/>
              </p:cNvSpPr>
              <p:nvPr/>
            </p:nvSpPr>
            <p:spPr bwMode="auto">
              <a:xfrm>
                <a:off x="11050" y="6305"/>
                <a:ext cx="707" cy="132"/>
              </a:xfrm>
              <a:custGeom>
                <a:avLst/>
                <a:gdLst/>
                <a:ahLst/>
                <a:cxnLst>
                  <a:cxn ang="0">
                    <a:pos x="3152" y="584"/>
                  </a:cxn>
                  <a:cxn ang="0">
                    <a:pos x="3152" y="1"/>
                  </a:cxn>
                  <a:cxn ang="0">
                    <a:pos x="0" y="0"/>
                  </a:cxn>
                  <a:cxn ang="0">
                    <a:pos x="0" y="581"/>
                  </a:cxn>
                </a:cxnLst>
                <a:rect l="0" t="0" r="r" b="b"/>
                <a:pathLst>
                  <a:path w="3152" h="584">
                    <a:moveTo>
                      <a:pt x="3152" y="584"/>
                    </a:moveTo>
                    <a:lnTo>
                      <a:pt x="3152" y="1"/>
                    </a:lnTo>
                    <a:lnTo>
                      <a:pt x="0" y="0"/>
                    </a:lnTo>
                    <a:lnTo>
                      <a:pt x="0" y="581"/>
                    </a:lnTo>
                  </a:path>
                </a:pathLst>
              </a:cu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8" name="Freeform 298">
                <a:extLst>
                  <a:ext uri="{FF2B5EF4-FFF2-40B4-BE49-F238E27FC236}">
                    <a16:creationId xmlns:a16="http://schemas.microsoft.com/office/drawing/2014/main" id="{608F066E-2AD2-D224-4174-F7E75753C0BD}"/>
                  </a:ext>
                </a:extLst>
              </p:cNvPr>
              <p:cNvSpPr>
                <a:spLocks noChangeAspect="1"/>
              </p:cNvSpPr>
              <p:nvPr/>
            </p:nvSpPr>
            <p:spPr bwMode="auto">
              <a:xfrm>
                <a:off x="10998" y="6243"/>
                <a:ext cx="826" cy="101"/>
              </a:xfrm>
              <a:custGeom>
                <a:avLst/>
                <a:gdLst/>
                <a:ahLst/>
                <a:cxnLst>
                  <a:cxn ang="0">
                    <a:pos x="3" y="7"/>
                  </a:cxn>
                  <a:cxn ang="0">
                    <a:pos x="3" y="367"/>
                  </a:cxn>
                  <a:cxn ang="0">
                    <a:pos x="1869" y="461"/>
                  </a:cxn>
                  <a:cxn ang="0">
                    <a:pos x="3679" y="368"/>
                  </a:cxn>
                  <a:cxn ang="0">
                    <a:pos x="3678" y="7"/>
                  </a:cxn>
                  <a:cxn ang="0">
                    <a:pos x="3" y="7"/>
                  </a:cxn>
                </a:cxnLst>
                <a:rect l="0" t="0" r="r" b="b"/>
                <a:pathLst>
                  <a:path w="3681" h="461">
                    <a:moveTo>
                      <a:pt x="3" y="7"/>
                    </a:moveTo>
                    <a:cubicBezTo>
                      <a:pt x="0" y="19"/>
                      <a:pt x="5" y="354"/>
                      <a:pt x="3" y="367"/>
                    </a:cubicBezTo>
                    <a:cubicBezTo>
                      <a:pt x="353" y="427"/>
                      <a:pt x="1256" y="461"/>
                      <a:pt x="1869" y="461"/>
                    </a:cubicBezTo>
                    <a:cubicBezTo>
                      <a:pt x="2482" y="461"/>
                      <a:pt x="3225" y="443"/>
                      <a:pt x="3679" y="368"/>
                    </a:cubicBezTo>
                    <a:cubicBezTo>
                      <a:pt x="3679" y="0"/>
                      <a:pt x="3681" y="34"/>
                      <a:pt x="3678" y="7"/>
                    </a:cubicBezTo>
                    <a:cubicBezTo>
                      <a:pt x="3657" y="4"/>
                      <a:pt x="769" y="6"/>
                      <a:pt x="3" y="7"/>
                    </a:cubicBezTo>
                    <a:close/>
                  </a:path>
                </a:pathLst>
              </a:cu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9" name="Freeform 299">
                <a:extLst>
                  <a:ext uri="{FF2B5EF4-FFF2-40B4-BE49-F238E27FC236}">
                    <a16:creationId xmlns:a16="http://schemas.microsoft.com/office/drawing/2014/main" id="{4BA050BA-834F-CC18-A7DC-60365D6B2CF0}"/>
                  </a:ext>
                </a:extLst>
              </p:cNvPr>
              <p:cNvSpPr>
                <a:spLocks noChangeAspect="1"/>
              </p:cNvSpPr>
              <p:nvPr/>
            </p:nvSpPr>
            <p:spPr bwMode="auto">
              <a:xfrm>
                <a:off x="10998" y="6108"/>
                <a:ext cx="826" cy="178"/>
              </a:xfrm>
              <a:custGeom>
                <a:avLst/>
                <a:gdLst/>
                <a:ahLst/>
                <a:cxnLst>
                  <a:cxn ang="0">
                    <a:pos x="0" y="3"/>
                  </a:cxn>
                  <a:cxn ang="0">
                    <a:pos x="1" y="735"/>
                  </a:cxn>
                  <a:cxn ang="0">
                    <a:pos x="1884" y="828"/>
                  </a:cxn>
                  <a:cxn ang="0">
                    <a:pos x="3705" y="735"/>
                  </a:cxn>
                  <a:cxn ang="0">
                    <a:pos x="3705" y="0"/>
                  </a:cxn>
                  <a:cxn ang="0">
                    <a:pos x="0" y="3"/>
                  </a:cxn>
                </a:cxnLst>
                <a:rect l="0" t="0" r="r" b="b"/>
                <a:pathLst>
                  <a:path w="3705" h="828">
                    <a:moveTo>
                      <a:pt x="0" y="3"/>
                    </a:moveTo>
                    <a:cubicBezTo>
                      <a:pt x="0" y="3"/>
                      <a:pt x="1" y="731"/>
                      <a:pt x="1" y="735"/>
                    </a:cubicBezTo>
                    <a:cubicBezTo>
                      <a:pt x="353" y="795"/>
                      <a:pt x="1267" y="828"/>
                      <a:pt x="1884" y="828"/>
                    </a:cubicBezTo>
                    <a:cubicBezTo>
                      <a:pt x="2501" y="828"/>
                      <a:pt x="3248" y="810"/>
                      <a:pt x="3705" y="735"/>
                    </a:cubicBezTo>
                    <a:cubicBezTo>
                      <a:pt x="3705" y="367"/>
                      <a:pt x="3705" y="0"/>
                      <a:pt x="3705" y="0"/>
                    </a:cubicBezTo>
                    <a:lnTo>
                      <a:pt x="0" y="3"/>
                    </a:lnTo>
                    <a:close/>
                  </a:path>
                </a:pathLst>
              </a:cu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0" name="AutoShape 300">
                <a:extLst>
                  <a:ext uri="{FF2B5EF4-FFF2-40B4-BE49-F238E27FC236}">
                    <a16:creationId xmlns:a16="http://schemas.microsoft.com/office/drawing/2014/main" id="{2703E77D-082F-8D58-4121-968C417C5938}"/>
                  </a:ext>
                </a:extLst>
              </p:cNvPr>
              <p:cNvSpPr>
                <a:spLocks noChangeAspect="1" noChangeArrowheads="1"/>
              </p:cNvSpPr>
              <p:nvPr/>
            </p:nvSpPr>
            <p:spPr bwMode="auto">
              <a:xfrm>
                <a:off x="11085" y="6139"/>
                <a:ext cx="52" cy="105"/>
              </a:xfrm>
              <a:prstGeom prst="cube">
                <a:avLst>
                  <a:gd name="adj" fmla="val 25000"/>
                </a:avLst>
              </a:prstGeom>
              <a:grpFill/>
              <a:ln w="3175">
                <a:solidFill>
                  <a:srgbClr val="000000"/>
                </a:solid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1" name="AutoShape 301">
                <a:extLst>
                  <a:ext uri="{FF2B5EF4-FFF2-40B4-BE49-F238E27FC236}">
                    <a16:creationId xmlns:a16="http://schemas.microsoft.com/office/drawing/2014/main" id="{9117C0C8-7D64-2370-BE31-3C7C452E443A}"/>
                  </a:ext>
                </a:extLst>
              </p:cNvPr>
              <p:cNvSpPr>
                <a:spLocks noChangeAspect="1" noChangeArrowheads="1"/>
              </p:cNvSpPr>
              <p:nvPr/>
            </p:nvSpPr>
            <p:spPr bwMode="auto">
              <a:xfrm flipH="1">
                <a:off x="11670" y="6139"/>
                <a:ext cx="56" cy="112"/>
              </a:xfrm>
              <a:prstGeom prst="cube">
                <a:avLst>
                  <a:gd name="adj" fmla="val 25000"/>
                </a:avLst>
              </a:prstGeom>
              <a:grpFill/>
              <a:ln w="3175">
                <a:solidFill>
                  <a:srgbClr val="000000"/>
                </a:solid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2" name="AutoShape 302">
                <a:extLst>
                  <a:ext uri="{FF2B5EF4-FFF2-40B4-BE49-F238E27FC236}">
                    <a16:creationId xmlns:a16="http://schemas.microsoft.com/office/drawing/2014/main" id="{0F5BAEF9-0071-B3D5-9C83-FD7D6FB26E33}"/>
                  </a:ext>
                </a:extLst>
              </p:cNvPr>
              <p:cNvSpPr>
                <a:spLocks noChangeAspect="1" noChangeArrowheads="1"/>
              </p:cNvSpPr>
              <p:nvPr/>
            </p:nvSpPr>
            <p:spPr bwMode="auto">
              <a:xfrm flipH="1">
                <a:off x="10998" y="6046"/>
                <a:ext cx="826" cy="81"/>
              </a:xfrm>
              <a:prstGeom prst="can">
                <a:avLst>
                  <a:gd name="adj" fmla="val 50000"/>
                </a:avLst>
              </a:pr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3" name="Freeform 303">
                <a:extLst>
                  <a:ext uri="{FF2B5EF4-FFF2-40B4-BE49-F238E27FC236}">
                    <a16:creationId xmlns:a16="http://schemas.microsoft.com/office/drawing/2014/main" id="{85B3FD75-B483-E0B4-53A2-97870B299F11}"/>
                  </a:ext>
                </a:extLst>
              </p:cNvPr>
              <p:cNvSpPr>
                <a:spLocks noChangeAspect="1"/>
              </p:cNvSpPr>
              <p:nvPr/>
            </p:nvSpPr>
            <p:spPr bwMode="auto">
              <a:xfrm>
                <a:off x="11723" y="6394"/>
                <a:ext cx="345" cy="523"/>
              </a:xfrm>
              <a:custGeom>
                <a:avLst/>
                <a:gdLst/>
                <a:ahLst/>
                <a:cxnLst>
                  <a:cxn ang="0">
                    <a:pos x="1579" y="665"/>
                  </a:cxn>
                  <a:cxn ang="0">
                    <a:pos x="0" y="0"/>
                  </a:cxn>
                  <a:cxn ang="0">
                    <a:pos x="0" y="2384"/>
                  </a:cxn>
                  <a:cxn ang="0">
                    <a:pos x="1579" y="1565"/>
                  </a:cxn>
                  <a:cxn ang="0">
                    <a:pos x="1579" y="665"/>
                  </a:cxn>
                </a:cxnLst>
                <a:rect l="0" t="0" r="r" b="b"/>
                <a:pathLst>
                  <a:path w="1579" h="2384">
                    <a:moveTo>
                      <a:pt x="1579" y="665"/>
                    </a:moveTo>
                    <a:cubicBezTo>
                      <a:pt x="1021" y="539"/>
                      <a:pt x="0" y="0"/>
                      <a:pt x="0" y="0"/>
                    </a:cubicBezTo>
                    <a:cubicBezTo>
                      <a:pt x="0" y="0"/>
                      <a:pt x="0" y="1192"/>
                      <a:pt x="0" y="2384"/>
                    </a:cubicBezTo>
                    <a:cubicBezTo>
                      <a:pt x="280" y="2219"/>
                      <a:pt x="1342" y="1481"/>
                      <a:pt x="1579" y="1565"/>
                    </a:cubicBezTo>
                    <a:cubicBezTo>
                      <a:pt x="1579" y="1565"/>
                      <a:pt x="1579" y="1115"/>
                      <a:pt x="1579" y="665"/>
                    </a:cubicBezTo>
                    <a:close/>
                  </a:path>
                </a:pathLst>
              </a:cu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4" name="Freeform 304">
                <a:extLst>
                  <a:ext uri="{FF2B5EF4-FFF2-40B4-BE49-F238E27FC236}">
                    <a16:creationId xmlns:a16="http://schemas.microsoft.com/office/drawing/2014/main" id="{686CF80D-0B0E-D4C8-3018-2F6234ACAC35}"/>
                  </a:ext>
                </a:extLst>
              </p:cNvPr>
              <p:cNvSpPr>
                <a:spLocks noChangeAspect="1"/>
              </p:cNvSpPr>
              <p:nvPr/>
            </p:nvSpPr>
            <p:spPr bwMode="auto">
              <a:xfrm>
                <a:off x="10555" y="6398"/>
                <a:ext cx="519" cy="337"/>
              </a:xfrm>
              <a:custGeom>
                <a:avLst/>
                <a:gdLst/>
                <a:ahLst/>
                <a:cxnLst>
                  <a:cxn ang="0">
                    <a:pos x="209" y="564"/>
                  </a:cxn>
                  <a:cxn ang="0">
                    <a:pos x="2270" y="0"/>
                  </a:cxn>
                  <a:cxn ang="0">
                    <a:pos x="2270" y="1524"/>
                  </a:cxn>
                  <a:cxn ang="0">
                    <a:pos x="202" y="1523"/>
                  </a:cxn>
                  <a:cxn ang="0">
                    <a:pos x="209" y="564"/>
                  </a:cxn>
                </a:cxnLst>
                <a:rect l="0" t="0" r="r" b="b"/>
                <a:pathLst>
                  <a:path w="2270" h="1524">
                    <a:moveTo>
                      <a:pt x="209" y="564"/>
                    </a:moveTo>
                    <a:cubicBezTo>
                      <a:pt x="710" y="513"/>
                      <a:pt x="1925" y="105"/>
                      <a:pt x="2270" y="0"/>
                    </a:cubicBezTo>
                    <a:cubicBezTo>
                      <a:pt x="2270" y="30"/>
                      <a:pt x="2270" y="1404"/>
                      <a:pt x="2270" y="1524"/>
                    </a:cubicBezTo>
                    <a:cubicBezTo>
                      <a:pt x="2000" y="1521"/>
                      <a:pt x="365" y="1524"/>
                      <a:pt x="202" y="1523"/>
                    </a:cubicBezTo>
                    <a:cubicBezTo>
                      <a:pt x="8" y="1305"/>
                      <a:pt x="0" y="766"/>
                      <a:pt x="209" y="564"/>
                    </a:cubicBezTo>
                    <a:close/>
                  </a:path>
                </a:pathLst>
              </a:cu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65" name="Freeform 305">
                <a:extLst>
                  <a:ext uri="{FF2B5EF4-FFF2-40B4-BE49-F238E27FC236}">
                    <a16:creationId xmlns:a16="http://schemas.microsoft.com/office/drawing/2014/main" id="{711B4902-163D-75A8-6C8C-584DD9A4FD2C}"/>
                  </a:ext>
                </a:extLst>
              </p:cNvPr>
              <p:cNvSpPr>
                <a:spLocks noChangeAspect="1"/>
              </p:cNvSpPr>
              <p:nvPr/>
            </p:nvSpPr>
            <p:spPr bwMode="auto">
              <a:xfrm>
                <a:off x="10601" y="6731"/>
                <a:ext cx="477" cy="232"/>
              </a:xfrm>
              <a:custGeom>
                <a:avLst/>
                <a:gdLst/>
                <a:ahLst/>
                <a:cxnLst>
                  <a:cxn ang="0">
                    <a:pos x="0" y="5"/>
                  </a:cxn>
                  <a:cxn ang="0">
                    <a:pos x="2174" y="1065"/>
                  </a:cxn>
                  <a:cxn ang="0">
                    <a:pos x="2176" y="0"/>
                  </a:cxn>
                </a:cxnLst>
                <a:rect l="0" t="0" r="r" b="b"/>
                <a:pathLst>
                  <a:path w="2176" h="1065">
                    <a:moveTo>
                      <a:pt x="0" y="5"/>
                    </a:moveTo>
                    <a:lnTo>
                      <a:pt x="2174" y="1065"/>
                    </a:lnTo>
                    <a:lnTo>
                      <a:pt x="2176" y="0"/>
                    </a:lnTo>
                  </a:path>
                </a:pathLst>
              </a:custGeom>
              <a:grp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66" name="Group 306">
                <a:extLst>
                  <a:ext uri="{FF2B5EF4-FFF2-40B4-BE49-F238E27FC236}">
                    <a16:creationId xmlns:a16="http://schemas.microsoft.com/office/drawing/2014/main" id="{5D96A9DA-5EDE-22F8-FA9B-75BCD73867DB}"/>
                  </a:ext>
                </a:extLst>
              </p:cNvPr>
              <p:cNvGrpSpPr>
                <a:grpSpLocks noChangeAspect="1"/>
              </p:cNvGrpSpPr>
              <p:nvPr/>
            </p:nvGrpSpPr>
            <p:grpSpPr bwMode="auto">
              <a:xfrm>
                <a:off x="12068" y="6461"/>
                <a:ext cx="204" cy="357"/>
                <a:chOff x="1956" y="2867"/>
                <a:chExt cx="811" cy="1253"/>
              </a:xfrm>
              <a:grpFill/>
            </p:grpSpPr>
            <p:grpSp>
              <p:nvGrpSpPr>
                <p:cNvPr id="68" name="Group 307">
                  <a:extLst>
                    <a:ext uri="{FF2B5EF4-FFF2-40B4-BE49-F238E27FC236}">
                      <a16:creationId xmlns:a16="http://schemas.microsoft.com/office/drawing/2014/main" id="{96C76162-362D-5581-D9BF-109C42266A51}"/>
                    </a:ext>
                  </a:extLst>
                </p:cNvPr>
                <p:cNvGrpSpPr>
                  <a:grpSpLocks noChangeAspect="1"/>
                </p:cNvGrpSpPr>
                <p:nvPr/>
              </p:nvGrpSpPr>
              <p:grpSpPr bwMode="auto">
                <a:xfrm>
                  <a:off x="2166" y="3249"/>
                  <a:ext cx="601" cy="871"/>
                  <a:chOff x="2166" y="3249"/>
                  <a:chExt cx="601" cy="871"/>
                </a:xfrm>
                <a:grpFill/>
              </p:grpSpPr>
              <p:sp>
                <p:nvSpPr>
                  <p:cNvPr id="71" name="Rectangle 308">
                    <a:extLst>
                      <a:ext uri="{FF2B5EF4-FFF2-40B4-BE49-F238E27FC236}">
                        <a16:creationId xmlns:a16="http://schemas.microsoft.com/office/drawing/2014/main" id="{23553925-BA11-A083-5AED-CE9E4A4B1636}"/>
                      </a:ext>
                    </a:extLst>
                  </p:cNvPr>
                  <p:cNvSpPr>
                    <a:spLocks noChangeAspect="1" noChangeArrowheads="1"/>
                  </p:cNvSpPr>
                  <p:nvPr/>
                </p:nvSpPr>
                <p:spPr bwMode="auto">
                  <a:xfrm flipV="1">
                    <a:off x="2166" y="3494"/>
                    <a:ext cx="475" cy="626"/>
                  </a:xfrm>
                  <a:prstGeom prst="rect">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2" name="AutoShape 309">
                    <a:extLst>
                      <a:ext uri="{FF2B5EF4-FFF2-40B4-BE49-F238E27FC236}">
                        <a16:creationId xmlns:a16="http://schemas.microsoft.com/office/drawing/2014/main" id="{9E17DA91-F248-1AA5-66E5-225495EA92A1}"/>
                      </a:ext>
                    </a:extLst>
                  </p:cNvPr>
                  <p:cNvSpPr>
                    <a:spLocks noChangeAspect="1" noChangeArrowheads="1"/>
                  </p:cNvSpPr>
                  <p:nvPr/>
                </p:nvSpPr>
                <p:spPr bwMode="auto">
                  <a:xfrm flipV="1">
                    <a:off x="2166" y="3888"/>
                    <a:ext cx="587" cy="218"/>
                  </a:xfrm>
                  <a:prstGeom prst="parallelogram">
                    <a:avLst>
                      <a:gd name="adj" fmla="val 43849"/>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3" name="AutoShape 310">
                    <a:extLst>
                      <a:ext uri="{FF2B5EF4-FFF2-40B4-BE49-F238E27FC236}">
                        <a16:creationId xmlns:a16="http://schemas.microsoft.com/office/drawing/2014/main" id="{D561E1F0-2DD7-1A75-7338-9D73DFC81A0F}"/>
                      </a:ext>
                    </a:extLst>
                  </p:cNvPr>
                  <p:cNvSpPr>
                    <a:spLocks noChangeAspect="1" noChangeArrowheads="1"/>
                  </p:cNvSpPr>
                  <p:nvPr/>
                </p:nvSpPr>
                <p:spPr bwMode="auto">
                  <a:xfrm flipH="1" flipV="1">
                    <a:off x="2166" y="3249"/>
                    <a:ext cx="601" cy="245"/>
                  </a:xfrm>
                  <a:prstGeom prst="parallelogram">
                    <a:avLst>
                      <a:gd name="adj" fmla="val 47530"/>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69" name="Freeform 311">
                  <a:extLst>
                    <a:ext uri="{FF2B5EF4-FFF2-40B4-BE49-F238E27FC236}">
                      <a16:creationId xmlns:a16="http://schemas.microsoft.com/office/drawing/2014/main" id="{C371D989-7E20-468E-064B-E8F3D27CFAB5}"/>
                    </a:ext>
                  </a:extLst>
                </p:cNvPr>
                <p:cNvSpPr>
                  <a:spLocks noChangeAspect="1"/>
                </p:cNvSpPr>
                <p:nvPr/>
              </p:nvSpPr>
              <p:spPr bwMode="auto">
                <a:xfrm rot="16200000" flipV="1">
                  <a:off x="1847" y="3326"/>
                  <a:ext cx="1225" cy="307"/>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70" name="AutoShape 312">
                  <a:extLst>
                    <a:ext uri="{FF2B5EF4-FFF2-40B4-BE49-F238E27FC236}">
                      <a16:creationId xmlns:a16="http://schemas.microsoft.com/office/drawing/2014/main" id="{2CA60DF3-A510-26D6-95A5-9EEF84578D40}"/>
                    </a:ext>
                  </a:extLst>
                </p:cNvPr>
                <p:cNvSpPr>
                  <a:spLocks noChangeAspect="1" noChangeArrowheads="1"/>
                </p:cNvSpPr>
                <p:nvPr/>
              </p:nvSpPr>
              <p:spPr bwMode="auto">
                <a:xfrm rot="-10800000">
                  <a:off x="1956" y="2867"/>
                  <a:ext cx="545" cy="54"/>
                </a:xfrm>
                <a:prstGeom prst="parallelogram">
                  <a:avLst>
                    <a:gd name="adj" fmla="val 166660"/>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67" name="Freeform 313">
                <a:extLst>
                  <a:ext uri="{FF2B5EF4-FFF2-40B4-BE49-F238E27FC236}">
                    <a16:creationId xmlns:a16="http://schemas.microsoft.com/office/drawing/2014/main" id="{F95C0906-510D-1829-1505-FB2EEFD1E1A7}"/>
                  </a:ext>
                </a:extLst>
              </p:cNvPr>
              <p:cNvSpPr>
                <a:spLocks noChangeAspect="1"/>
              </p:cNvSpPr>
              <p:nvPr/>
            </p:nvSpPr>
            <p:spPr bwMode="auto">
              <a:xfrm>
                <a:off x="11026" y="6390"/>
                <a:ext cx="728" cy="728"/>
              </a:xfrm>
              <a:custGeom>
                <a:avLst/>
                <a:gdLst/>
                <a:ahLst/>
                <a:cxnLst>
                  <a:cxn ang="0">
                    <a:pos x="3333" y="0"/>
                  </a:cxn>
                  <a:cxn ang="0">
                    <a:pos x="3330" y="129"/>
                  </a:cxn>
                  <a:cxn ang="0">
                    <a:pos x="3173" y="1131"/>
                  </a:cxn>
                  <a:cxn ang="0">
                    <a:pos x="3311" y="2263"/>
                  </a:cxn>
                  <a:cxn ang="0">
                    <a:pos x="1646" y="3277"/>
                  </a:cxn>
                  <a:cxn ang="0">
                    <a:pos x="125" y="2632"/>
                  </a:cxn>
                  <a:cxn ang="0">
                    <a:pos x="45" y="1502"/>
                  </a:cxn>
                  <a:cxn ang="0">
                    <a:pos x="210" y="929"/>
                  </a:cxn>
                  <a:cxn ang="0">
                    <a:pos x="0" y="141"/>
                  </a:cxn>
                  <a:cxn ang="0">
                    <a:pos x="145" y="9"/>
                  </a:cxn>
                  <a:cxn ang="0">
                    <a:pos x="3333" y="0"/>
                  </a:cxn>
                </a:cxnLst>
                <a:rect l="0" t="0" r="r" b="b"/>
                <a:pathLst>
                  <a:path w="3333" h="3299">
                    <a:moveTo>
                      <a:pt x="3333" y="0"/>
                    </a:moveTo>
                    <a:cubicBezTo>
                      <a:pt x="3327" y="39"/>
                      <a:pt x="3333" y="81"/>
                      <a:pt x="3330" y="129"/>
                    </a:cubicBezTo>
                    <a:cubicBezTo>
                      <a:pt x="3255" y="186"/>
                      <a:pt x="3176" y="775"/>
                      <a:pt x="3173" y="1131"/>
                    </a:cubicBezTo>
                    <a:cubicBezTo>
                      <a:pt x="3170" y="1487"/>
                      <a:pt x="3211" y="2090"/>
                      <a:pt x="3311" y="2263"/>
                    </a:cubicBezTo>
                    <a:cubicBezTo>
                      <a:pt x="3329" y="3098"/>
                      <a:pt x="2033" y="3299"/>
                      <a:pt x="1646" y="3277"/>
                    </a:cubicBezTo>
                    <a:cubicBezTo>
                      <a:pt x="1259" y="3256"/>
                      <a:pt x="429" y="3137"/>
                      <a:pt x="125" y="2632"/>
                    </a:cubicBezTo>
                    <a:cubicBezTo>
                      <a:pt x="15" y="2449"/>
                      <a:pt x="75" y="1753"/>
                      <a:pt x="45" y="1502"/>
                    </a:cubicBezTo>
                    <a:cubicBezTo>
                      <a:pt x="172" y="1363"/>
                      <a:pt x="202" y="1201"/>
                      <a:pt x="210" y="929"/>
                    </a:cubicBezTo>
                    <a:cubicBezTo>
                      <a:pt x="218" y="658"/>
                      <a:pt x="240" y="280"/>
                      <a:pt x="0" y="141"/>
                    </a:cubicBezTo>
                    <a:cubicBezTo>
                      <a:pt x="150" y="111"/>
                      <a:pt x="135" y="72"/>
                      <a:pt x="145" y="9"/>
                    </a:cubicBezTo>
                    <a:cubicBezTo>
                      <a:pt x="739" y="9"/>
                      <a:pt x="2722" y="6"/>
                      <a:pt x="3333" y="0"/>
                    </a:cubicBezTo>
                    <a:close/>
                  </a:path>
                </a:pathLst>
              </a:custGeom>
              <a:grpFill/>
              <a:ln w="6350">
                <a:solidFill>
                  <a:srgbClr val="1F497D"/>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50" name="グループ化 49">
              <a:extLst>
                <a:ext uri="{FF2B5EF4-FFF2-40B4-BE49-F238E27FC236}">
                  <a16:creationId xmlns:a16="http://schemas.microsoft.com/office/drawing/2014/main" id="{C84C71DE-FC5D-0804-A52A-DA559D28CFD8}"/>
                </a:ext>
              </a:extLst>
            </p:cNvPr>
            <p:cNvGrpSpPr/>
            <p:nvPr/>
          </p:nvGrpSpPr>
          <p:grpSpPr>
            <a:xfrm>
              <a:off x="429471" y="2286313"/>
              <a:ext cx="613540" cy="47090"/>
              <a:chOff x="3113252" y="3556531"/>
              <a:chExt cx="207667" cy="20185"/>
            </a:xfrm>
          </p:grpSpPr>
          <p:sp>
            <p:nvSpPr>
              <p:cNvPr id="54" name="Freeform 106">
                <a:extLst>
                  <a:ext uri="{FF2B5EF4-FFF2-40B4-BE49-F238E27FC236}">
                    <a16:creationId xmlns:a16="http://schemas.microsoft.com/office/drawing/2014/main" id="{27EF4026-B167-6B0C-DAD0-F18617297189}"/>
                  </a:ext>
                </a:extLst>
              </p:cNvPr>
              <p:cNvSpPr>
                <a:spLocks noChangeAspect="1"/>
              </p:cNvSpPr>
              <p:nvPr/>
            </p:nvSpPr>
            <p:spPr bwMode="auto">
              <a:xfrm>
                <a:off x="3115418" y="3565101"/>
                <a:ext cx="195315" cy="11615"/>
              </a:xfrm>
              <a:custGeom>
                <a:avLst/>
                <a:gdLst/>
                <a:ahLst/>
                <a:cxnLst>
                  <a:cxn ang="0">
                    <a:pos x="221" y="0"/>
                  </a:cxn>
                  <a:cxn ang="0">
                    <a:pos x="0" y="228"/>
                  </a:cxn>
                  <a:cxn ang="0">
                    <a:pos x="3160" y="228"/>
                  </a:cxn>
                  <a:cxn ang="0">
                    <a:pos x="3161" y="0"/>
                  </a:cxn>
                  <a:cxn ang="0">
                    <a:pos x="221" y="0"/>
                  </a:cxn>
                </a:cxnLst>
                <a:rect l="0" t="0" r="r" b="b"/>
                <a:pathLst>
                  <a:path w="3161" h="228">
                    <a:moveTo>
                      <a:pt x="221" y="0"/>
                    </a:moveTo>
                    <a:cubicBezTo>
                      <a:pt x="159" y="75"/>
                      <a:pt x="121" y="100"/>
                      <a:pt x="0" y="228"/>
                    </a:cubicBezTo>
                    <a:cubicBezTo>
                      <a:pt x="1580" y="228"/>
                      <a:pt x="3160" y="228"/>
                      <a:pt x="3160" y="228"/>
                    </a:cubicBezTo>
                    <a:cubicBezTo>
                      <a:pt x="3159" y="120"/>
                      <a:pt x="3159" y="105"/>
                      <a:pt x="3161" y="0"/>
                    </a:cubicBezTo>
                    <a:cubicBezTo>
                      <a:pt x="2691" y="0"/>
                      <a:pt x="819" y="6"/>
                      <a:pt x="221" y="0"/>
                    </a:cubicBezTo>
                    <a:close/>
                  </a:path>
                </a:pathLst>
              </a:custGeom>
              <a:gradFill rotWithShape="0">
                <a:gsLst>
                  <a:gs pos="0">
                    <a:srgbClr val="808080"/>
                  </a:gs>
                  <a:gs pos="50000">
                    <a:srgbClr val="C0C0C0"/>
                  </a:gs>
                  <a:gs pos="100000">
                    <a:srgbClr val="808080"/>
                  </a:gs>
                </a:gsLst>
                <a:lin ang="5400000" scaled="1"/>
              </a:gradFill>
              <a:ln w="3175" cap="flat" cmpd="sng">
                <a:solidFill>
                  <a:srgbClr val="000000"/>
                </a:solidFill>
                <a:prstDash val="solid"/>
                <a:round/>
                <a:headEnd type="none" w="med" len="med"/>
                <a:tailEnd type="none" w="med" len="me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5" name="Freeform 368">
                <a:extLst>
                  <a:ext uri="{FF2B5EF4-FFF2-40B4-BE49-F238E27FC236}">
                    <a16:creationId xmlns:a16="http://schemas.microsoft.com/office/drawing/2014/main" id="{48011983-F673-5FB3-400B-18FEC746E3FF}"/>
                  </a:ext>
                </a:extLst>
              </p:cNvPr>
              <p:cNvSpPr>
                <a:spLocks noChangeAspect="1"/>
              </p:cNvSpPr>
              <p:nvPr/>
            </p:nvSpPr>
            <p:spPr bwMode="auto">
              <a:xfrm>
                <a:off x="3113252" y="3556531"/>
                <a:ext cx="207667" cy="14614"/>
              </a:xfrm>
              <a:custGeom>
                <a:avLst/>
                <a:gdLst/>
                <a:ahLst/>
                <a:cxnLst>
                  <a:cxn ang="0">
                    <a:pos x="3" y="87"/>
                  </a:cxn>
                  <a:cxn ang="0">
                    <a:pos x="3" y="252"/>
                  </a:cxn>
                  <a:cxn ang="0">
                    <a:pos x="45" y="288"/>
                  </a:cxn>
                  <a:cxn ang="0">
                    <a:pos x="3162" y="288"/>
                  </a:cxn>
                  <a:cxn ang="0">
                    <a:pos x="3237" y="261"/>
                  </a:cxn>
                  <a:cxn ang="0">
                    <a:pos x="3342" y="189"/>
                  </a:cxn>
                  <a:cxn ang="0">
                    <a:pos x="3360" y="144"/>
                  </a:cxn>
                  <a:cxn ang="0">
                    <a:pos x="3342" y="0"/>
                  </a:cxn>
                  <a:cxn ang="0">
                    <a:pos x="3162" y="96"/>
                  </a:cxn>
                </a:cxnLst>
                <a:rect l="0" t="0" r="r" b="b"/>
                <a:pathLst>
                  <a:path w="3360" h="288">
                    <a:moveTo>
                      <a:pt x="3" y="87"/>
                    </a:moveTo>
                    <a:cubicBezTo>
                      <a:pt x="3" y="87"/>
                      <a:pt x="3" y="169"/>
                      <a:pt x="3" y="252"/>
                    </a:cubicBezTo>
                    <a:cubicBezTo>
                      <a:pt x="0" y="279"/>
                      <a:pt x="45" y="288"/>
                      <a:pt x="45" y="288"/>
                    </a:cubicBezTo>
                    <a:cubicBezTo>
                      <a:pt x="45" y="288"/>
                      <a:pt x="1603" y="288"/>
                      <a:pt x="3162" y="288"/>
                    </a:cubicBezTo>
                    <a:cubicBezTo>
                      <a:pt x="3204" y="288"/>
                      <a:pt x="3237" y="261"/>
                      <a:pt x="3237" y="261"/>
                    </a:cubicBezTo>
                    <a:cubicBezTo>
                      <a:pt x="3237" y="261"/>
                      <a:pt x="3289" y="225"/>
                      <a:pt x="3342" y="189"/>
                    </a:cubicBezTo>
                    <a:cubicBezTo>
                      <a:pt x="3357" y="183"/>
                      <a:pt x="3360" y="144"/>
                      <a:pt x="3360" y="144"/>
                    </a:cubicBezTo>
                    <a:lnTo>
                      <a:pt x="3342" y="0"/>
                    </a:lnTo>
                    <a:lnTo>
                      <a:pt x="3162" y="96"/>
                    </a:lnTo>
                  </a:path>
                </a:pathLst>
              </a:custGeom>
              <a:gradFill rotWithShape="0">
                <a:gsLst>
                  <a:gs pos="0">
                    <a:srgbClr val="C0C0C0"/>
                  </a:gs>
                  <a:gs pos="100000">
                    <a:srgbClr val="808080"/>
                  </a:gs>
                </a:gsLst>
                <a:lin ang="5400000" scaled="1"/>
              </a:gradFill>
              <a:ln w="3175" cap="flat" cmpd="sng">
                <a:solidFill>
                  <a:srgbClr val="000000"/>
                </a:solidFill>
                <a:prstDash val="solid"/>
                <a:round/>
                <a:headEnd type="none" w="med" len="med"/>
                <a:tailEnd type="none" w="med" len="me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51" name="グループ化 50">
              <a:extLst>
                <a:ext uri="{FF2B5EF4-FFF2-40B4-BE49-F238E27FC236}">
                  <a16:creationId xmlns:a16="http://schemas.microsoft.com/office/drawing/2014/main" id="{BA5ED059-9DBA-20DF-9207-E3DFB6DC4AE1}"/>
                </a:ext>
              </a:extLst>
            </p:cNvPr>
            <p:cNvGrpSpPr/>
            <p:nvPr/>
          </p:nvGrpSpPr>
          <p:grpSpPr>
            <a:xfrm>
              <a:off x="448896" y="2150396"/>
              <a:ext cx="557763" cy="25134"/>
              <a:chOff x="3116630" y="3425140"/>
              <a:chExt cx="195492" cy="14187"/>
            </a:xfrm>
            <a:solidFill>
              <a:srgbClr val="BDD7EE"/>
            </a:solidFill>
          </p:grpSpPr>
          <p:sp>
            <p:nvSpPr>
              <p:cNvPr id="52" name="AutoShape 367">
                <a:extLst>
                  <a:ext uri="{FF2B5EF4-FFF2-40B4-BE49-F238E27FC236}">
                    <a16:creationId xmlns:a16="http://schemas.microsoft.com/office/drawing/2014/main" id="{B50CDA3E-3A69-9757-0FAD-2A6C1D8E6177}"/>
                  </a:ext>
                </a:extLst>
              </p:cNvPr>
              <p:cNvSpPr>
                <a:spLocks noChangeAspect="1" noChangeArrowheads="1"/>
              </p:cNvSpPr>
              <p:nvPr/>
            </p:nvSpPr>
            <p:spPr bwMode="auto">
              <a:xfrm>
                <a:off x="3116630" y="3425932"/>
                <a:ext cx="195492" cy="13395"/>
              </a:xfrm>
              <a:prstGeom prst="cube">
                <a:avLst>
                  <a:gd name="adj" fmla="val 63259"/>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53" name="Freeform 370">
                <a:extLst>
                  <a:ext uri="{FF2B5EF4-FFF2-40B4-BE49-F238E27FC236}">
                    <a16:creationId xmlns:a16="http://schemas.microsoft.com/office/drawing/2014/main" id="{94A9953C-ED5C-10F9-F7D9-6185B70B65B9}"/>
                  </a:ext>
                </a:extLst>
              </p:cNvPr>
              <p:cNvSpPr>
                <a:spLocks noChangeAspect="1"/>
              </p:cNvSpPr>
              <p:nvPr/>
            </p:nvSpPr>
            <p:spPr bwMode="auto">
              <a:xfrm>
                <a:off x="3121961" y="3425140"/>
                <a:ext cx="185913" cy="5683"/>
              </a:xfrm>
              <a:custGeom>
                <a:avLst/>
                <a:gdLst/>
                <a:ahLst/>
                <a:cxnLst>
                  <a:cxn ang="0">
                    <a:pos x="108" y="3"/>
                  </a:cxn>
                  <a:cxn ang="0">
                    <a:pos x="0" y="114"/>
                  </a:cxn>
                  <a:cxn ang="0">
                    <a:pos x="2895" y="108"/>
                  </a:cxn>
                  <a:cxn ang="0">
                    <a:pos x="3006" y="0"/>
                  </a:cxn>
                  <a:cxn ang="0">
                    <a:pos x="108" y="3"/>
                  </a:cxn>
                </a:cxnLst>
                <a:rect l="0" t="0" r="r" b="b"/>
                <a:pathLst>
                  <a:path w="3006" h="114">
                    <a:moveTo>
                      <a:pt x="108" y="3"/>
                    </a:moveTo>
                    <a:lnTo>
                      <a:pt x="0" y="114"/>
                    </a:lnTo>
                    <a:lnTo>
                      <a:pt x="2895" y="108"/>
                    </a:lnTo>
                    <a:lnTo>
                      <a:pt x="3006" y="0"/>
                    </a:lnTo>
                    <a:lnTo>
                      <a:pt x="108" y="3"/>
                    </a:lnTo>
                    <a:close/>
                  </a:path>
                </a:pathLst>
              </a:custGeom>
              <a:grpFill/>
              <a:ln w="3175" cap="flat" cmpd="sng">
                <a:solidFill>
                  <a:srgbClr val="000000"/>
                </a:solidFill>
                <a:prstDash val="solid"/>
                <a:round/>
                <a:headEnd type="none" w="med" len="med"/>
                <a:tailEnd type="none" w="med" len="me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grpSp>
        <p:nvGrpSpPr>
          <p:cNvPr id="122" name="グループ化 121">
            <a:extLst>
              <a:ext uri="{FF2B5EF4-FFF2-40B4-BE49-F238E27FC236}">
                <a16:creationId xmlns:a16="http://schemas.microsoft.com/office/drawing/2014/main" id="{5477D0EC-27BB-B1AB-7C62-5568BFBDBDC2}"/>
              </a:ext>
            </a:extLst>
          </p:cNvPr>
          <p:cNvGrpSpPr/>
          <p:nvPr/>
        </p:nvGrpSpPr>
        <p:grpSpPr>
          <a:xfrm>
            <a:off x="6844658" y="5410073"/>
            <a:ext cx="530826" cy="386938"/>
            <a:chOff x="1110767" y="3590782"/>
            <a:chExt cx="575061" cy="419183"/>
          </a:xfrm>
        </p:grpSpPr>
        <p:grpSp>
          <p:nvGrpSpPr>
            <p:cNvPr id="123" name="Group 66">
              <a:extLst>
                <a:ext uri="{FF2B5EF4-FFF2-40B4-BE49-F238E27FC236}">
                  <a16:creationId xmlns:a16="http://schemas.microsoft.com/office/drawing/2014/main" id="{19F36FA2-7C18-8252-8AB3-B994898C2C1D}"/>
                </a:ext>
              </a:extLst>
            </p:cNvPr>
            <p:cNvGrpSpPr>
              <a:grpSpLocks noChangeAspect="1"/>
            </p:cNvGrpSpPr>
            <p:nvPr/>
          </p:nvGrpSpPr>
          <p:grpSpPr bwMode="auto">
            <a:xfrm>
              <a:off x="1150555" y="3590782"/>
              <a:ext cx="1" cy="107"/>
              <a:chOff x="7796" y="2027"/>
              <a:chExt cx="1" cy="107"/>
            </a:xfrm>
          </p:grpSpPr>
          <p:sp>
            <p:nvSpPr>
              <p:cNvPr id="225" name="Line 70">
                <a:extLst>
                  <a:ext uri="{FF2B5EF4-FFF2-40B4-BE49-F238E27FC236}">
                    <a16:creationId xmlns:a16="http://schemas.microsoft.com/office/drawing/2014/main" id="{F39C88B4-DC18-B14B-92D2-B29934D1C49D}"/>
                  </a:ext>
                </a:extLst>
              </p:cNvPr>
              <p:cNvSpPr>
                <a:spLocks noChangeAspect="1" noChangeShapeType="1"/>
              </p:cNvSpPr>
              <p:nvPr/>
            </p:nvSpPr>
            <p:spPr bwMode="auto">
              <a:xfrm rot="-5400000">
                <a:off x="7796" y="2134"/>
                <a:ext cx="0" cy="0"/>
              </a:xfrm>
              <a:prstGeom prst="line">
                <a:avLst/>
              </a:prstGeom>
              <a:no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6" name="Line 73">
                <a:extLst>
                  <a:ext uri="{FF2B5EF4-FFF2-40B4-BE49-F238E27FC236}">
                    <a16:creationId xmlns:a16="http://schemas.microsoft.com/office/drawing/2014/main" id="{C0085348-6EA5-F068-FBE1-2F6D381B1FE4}"/>
                  </a:ext>
                </a:extLst>
              </p:cNvPr>
              <p:cNvSpPr>
                <a:spLocks noChangeAspect="1" noChangeShapeType="1"/>
              </p:cNvSpPr>
              <p:nvPr/>
            </p:nvSpPr>
            <p:spPr bwMode="auto">
              <a:xfrm rot="5400000" flipV="1">
                <a:off x="7743" y="2081"/>
                <a:ext cx="107" cy="0"/>
              </a:xfrm>
              <a:prstGeom prst="line">
                <a:avLst/>
              </a:prstGeom>
              <a:no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124" name="グループ化 123">
              <a:extLst>
                <a:ext uri="{FF2B5EF4-FFF2-40B4-BE49-F238E27FC236}">
                  <a16:creationId xmlns:a16="http://schemas.microsoft.com/office/drawing/2014/main" id="{7DDFBB4C-17A9-12D0-111D-EDF8C0F70DAC}"/>
                </a:ext>
              </a:extLst>
            </p:cNvPr>
            <p:cNvGrpSpPr/>
            <p:nvPr/>
          </p:nvGrpSpPr>
          <p:grpSpPr>
            <a:xfrm>
              <a:off x="1110767" y="3651093"/>
              <a:ext cx="575061" cy="358872"/>
              <a:chOff x="1610757" y="3552108"/>
              <a:chExt cx="575061" cy="358872"/>
            </a:xfrm>
          </p:grpSpPr>
          <p:sp>
            <p:nvSpPr>
              <p:cNvPr id="195" name="Freeform 189">
                <a:extLst>
                  <a:ext uri="{FF2B5EF4-FFF2-40B4-BE49-F238E27FC236}">
                    <a16:creationId xmlns:a16="http://schemas.microsoft.com/office/drawing/2014/main" id="{19E679AB-9807-A821-8702-A23A8ADEE8D8}"/>
                  </a:ext>
                </a:extLst>
              </p:cNvPr>
              <p:cNvSpPr>
                <a:spLocks noChangeAspect="1"/>
              </p:cNvSpPr>
              <p:nvPr/>
            </p:nvSpPr>
            <p:spPr bwMode="auto">
              <a:xfrm>
                <a:off x="2067832" y="3781213"/>
                <a:ext cx="117986" cy="28452"/>
              </a:xfrm>
              <a:custGeom>
                <a:avLst/>
                <a:gdLst/>
                <a:ahLst/>
                <a:cxnLst>
                  <a:cxn ang="0">
                    <a:pos x="0" y="256"/>
                  </a:cxn>
                  <a:cxn ang="0">
                    <a:pos x="1507" y="256"/>
                  </a:cxn>
                  <a:cxn ang="0">
                    <a:pos x="1508" y="0"/>
                  </a:cxn>
                  <a:cxn ang="0">
                    <a:pos x="5" y="0"/>
                  </a:cxn>
                </a:cxnLst>
                <a:rect l="0" t="0" r="r" b="b"/>
                <a:pathLst>
                  <a:path w="1508" h="256">
                    <a:moveTo>
                      <a:pt x="0" y="256"/>
                    </a:moveTo>
                    <a:lnTo>
                      <a:pt x="1507" y="256"/>
                    </a:lnTo>
                    <a:lnTo>
                      <a:pt x="1508" y="0"/>
                    </a:lnTo>
                    <a:lnTo>
                      <a:pt x="5" y="0"/>
                    </a:lnTo>
                  </a:path>
                </a:pathLst>
              </a:custGeom>
              <a:solidFill>
                <a:sysClr val="window" lastClr="FFFFFF">
                  <a:lumMod val="9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96" name="Freeform 7">
                <a:extLst>
                  <a:ext uri="{FF2B5EF4-FFF2-40B4-BE49-F238E27FC236}">
                    <a16:creationId xmlns:a16="http://schemas.microsoft.com/office/drawing/2014/main" id="{E9370374-67A9-CEE6-9AA9-547B254CE4F9}"/>
                  </a:ext>
                </a:extLst>
              </p:cNvPr>
              <p:cNvSpPr>
                <a:spLocks noChangeAspect="1"/>
              </p:cNvSpPr>
              <p:nvPr/>
            </p:nvSpPr>
            <p:spPr bwMode="auto">
              <a:xfrm>
                <a:off x="1705350" y="3644713"/>
                <a:ext cx="190155" cy="146266"/>
              </a:xfrm>
              <a:custGeom>
                <a:avLst/>
                <a:gdLst>
                  <a:gd name="connsiteX0" fmla="*/ 0 w 9667"/>
                  <a:gd name="connsiteY0" fmla="*/ 7058 h 9600"/>
                  <a:gd name="connsiteX1" fmla="*/ 6636 w 9667"/>
                  <a:gd name="connsiteY1" fmla="*/ 148 h 9600"/>
                  <a:gd name="connsiteX2" fmla="*/ 8505 w 9667"/>
                  <a:gd name="connsiteY2" fmla="*/ 1033 h 9600"/>
                  <a:gd name="connsiteX3" fmla="*/ 9564 w 9667"/>
                  <a:gd name="connsiteY3" fmla="*/ 2108 h 9600"/>
                  <a:gd name="connsiteX4" fmla="*/ 3600 w 9667"/>
                  <a:gd name="connsiteY4" fmla="*/ 9600 h 9600"/>
                  <a:gd name="connsiteX5" fmla="*/ 0 w 9667"/>
                  <a:gd name="connsiteY5" fmla="*/ 7058 h 9600"/>
                  <a:gd name="connsiteX0" fmla="*/ 0 w 10014"/>
                  <a:gd name="connsiteY0" fmla="*/ 7363 h 10011"/>
                  <a:gd name="connsiteX1" fmla="*/ 6865 w 10014"/>
                  <a:gd name="connsiteY1" fmla="*/ 165 h 10011"/>
                  <a:gd name="connsiteX2" fmla="*/ 8979 w 10014"/>
                  <a:gd name="connsiteY2" fmla="*/ 969 h 10011"/>
                  <a:gd name="connsiteX3" fmla="*/ 9893 w 10014"/>
                  <a:gd name="connsiteY3" fmla="*/ 2207 h 10011"/>
                  <a:gd name="connsiteX4" fmla="*/ 3724 w 10014"/>
                  <a:gd name="connsiteY4" fmla="*/ 10011 h 10011"/>
                  <a:gd name="connsiteX5" fmla="*/ 0 w 10014"/>
                  <a:gd name="connsiteY5" fmla="*/ 7363 h 10011"/>
                  <a:gd name="connsiteX0" fmla="*/ 0 w 10060"/>
                  <a:gd name="connsiteY0" fmla="*/ 7437 h 10085"/>
                  <a:gd name="connsiteX1" fmla="*/ 6865 w 10060"/>
                  <a:gd name="connsiteY1" fmla="*/ 239 h 10085"/>
                  <a:gd name="connsiteX2" fmla="*/ 9341 w 10060"/>
                  <a:gd name="connsiteY2" fmla="*/ 569 h 10085"/>
                  <a:gd name="connsiteX3" fmla="*/ 9893 w 10060"/>
                  <a:gd name="connsiteY3" fmla="*/ 2281 h 10085"/>
                  <a:gd name="connsiteX4" fmla="*/ 3724 w 10060"/>
                  <a:gd name="connsiteY4" fmla="*/ 10085 h 10085"/>
                  <a:gd name="connsiteX5" fmla="*/ 0 w 10060"/>
                  <a:gd name="connsiteY5" fmla="*/ 7437 h 10085"/>
                  <a:gd name="connsiteX0" fmla="*/ 0 w 10535"/>
                  <a:gd name="connsiteY0" fmla="*/ 7452 h 10100"/>
                  <a:gd name="connsiteX1" fmla="*/ 6865 w 10535"/>
                  <a:gd name="connsiteY1" fmla="*/ 254 h 10100"/>
                  <a:gd name="connsiteX2" fmla="*/ 9341 w 10535"/>
                  <a:gd name="connsiteY2" fmla="*/ 584 h 10100"/>
                  <a:gd name="connsiteX3" fmla="*/ 10417 w 10535"/>
                  <a:gd name="connsiteY3" fmla="*/ 2589 h 10100"/>
                  <a:gd name="connsiteX4" fmla="*/ 3724 w 10535"/>
                  <a:gd name="connsiteY4" fmla="*/ 10100 h 10100"/>
                  <a:gd name="connsiteX5" fmla="*/ 0 w 10535"/>
                  <a:gd name="connsiteY5" fmla="*/ 7452 h 10100"/>
                  <a:gd name="connsiteX0" fmla="*/ 0 w 10535"/>
                  <a:gd name="connsiteY0" fmla="*/ 7452 h 10687"/>
                  <a:gd name="connsiteX1" fmla="*/ 6865 w 10535"/>
                  <a:gd name="connsiteY1" fmla="*/ 254 h 10687"/>
                  <a:gd name="connsiteX2" fmla="*/ 9341 w 10535"/>
                  <a:gd name="connsiteY2" fmla="*/ 584 h 10687"/>
                  <a:gd name="connsiteX3" fmla="*/ 10417 w 10535"/>
                  <a:gd name="connsiteY3" fmla="*/ 2589 h 10687"/>
                  <a:gd name="connsiteX4" fmla="*/ 4173 w 10535"/>
                  <a:gd name="connsiteY4" fmla="*/ 10687 h 10687"/>
                  <a:gd name="connsiteX5" fmla="*/ 0 w 10535"/>
                  <a:gd name="connsiteY5" fmla="*/ 7452 h 10687"/>
                  <a:gd name="connsiteX0" fmla="*/ 0 w 10553"/>
                  <a:gd name="connsiteY0" fmla="*/ 6913 h 10148"/>
                  <a:gd name="connsiteX1" fmla="*/ 5742 w 10553"/>
                  <a:gd name="connsiteY1" fmla="*/ 888 h 10148"/>
                  <a:gd name="connsiteX2" fmla="*/ 9341 w 10553"/>
                  <a:gd name="connsiteY2" fmla="*/ 45 h 10148"/>
                  <a:gd name="connsiteX3" fmla="*/ 10417 w 10553"/>
                  <a:gd name="connsiteY3" fmla="*/ 2050 h 10148"/>
                  <a:gd name="connsiteX4" fmla="*/ 4173 w 10553"/>
                  <a:gd name="connsiteY4" fmla="*/ 10148 h 10148"/>
                  <a:gd name="connsiteX5" fmla="*/ 0 w 10553"/>
                  <a:gd name="connsiteY5" fmla="*/ 6913 h 10148"/>
                  <a:gd name="connsiteX0" fmla="*/ 0 w 9547"/>
                  <a:gd name="connsiteY0" fmla="*/ 7048 h 10283"/>
                  <a:gd name="connsiteX1" fmla="*/ 5742 w 9547"/>
                  <a:gd name="connsiteY1" fmla="*/ 1023 h 10283"/>
                  <a:gd name="connsiteX2" fmla="*/ 9341 w 9547"/>
                  <a:gd name="connsiteY2" fmla="*/ 180 h 10283"/>
                  <a:gd name="connsiteX3" fmla="*/ 8845 w 9547"/>
                  <a:gd name="connsiteY3" fmla="*/ 4312 h 10283"/>
                  <a:gd name="connsiteX4" fmla="*/ 4173 w 9547"/>
                  <a:gd name="connsiteY4" fmla="*/ 10283 h 10283"/>
                  <a:gd name="connsiteX5" fmla="*/ 0 w 9547"/>
                  <a:gd name="connsiteY5" fmla="*/ 7048 h 10283"/>
                  <a:gd name="connsiteX0" fmla="*/ 0 w 10174"/>
                  <a:gd name="connsiteY0" fmla="*/ 6817 h 9963"/>
                  <a:gd name="connsiteX1" fmla="*/ 6014 w 10174"/>
                  <a:gd name="connsiteY1" fmla="*/ 958 h 9963"/>
                  <a:gd name="connsiteX2" fmla="*/ 9784 w 10174"/>
                  <a:gd name="connsiteY2" fmla="*/ 138 h 9963"/>
                  <a:gd name="connsiteX3" fmla="*/ 9735 w 10174"/>
                  <a:gd name="connsiteY3" fmla="*/ 3585 h 9963"/>
                  <a:gd name="connsiteX4" fmla="*/ 4371 w 10174"/>
                  <a:gd name="connsiteY4" fmla="*/ 9963 h 9963"/>
                  <a:gd name="connsiteX5" fmla="*/ 0 w 10174"/>
                  <a:gd name="connsiteY5" fmla="*/ 6817 h 9963"/>
                  <a:gd name="connsiteX0" fmla="*/ 0 w 9783"/>
                  <a:gd name="connsiteY0" fmla="*/ 6052 h 9210"/>
                  <a:gd name="connsiteX1" fmla="*/ 5911 w 9783"/>
                  <a:gd name="connsiteY1" fmla="*/ 172 h 9210"/>
                  <a:gd name="connsiteX2" fmla="*/ 9078 w 9783"/>
                  <a:gd name="connsiteY2" fmla="*/ 995 h 9210"/>
                  <a:gd name="connsiteX3" fmla="*/ 9569 w 9783"/>
                  <a:gd name="connsiteY3" fmla="*/ 2808 h 9210"/>
                  <a:gd name="connsiteX4" fmla="*/ 4296 w 9783"/>
                  <a:gd name="connsiteY4" fmla="*/ 9210 h 9210"/>
                  <a:gd name="connsiteX5" fmla="*/ 0 w 9783"/>
                  <a:gd name="connsiteY5" fmla="*/ 6052 h 9210"/>
                  <a:gd name="connsiteX0" fmla="*/ 0 w 10026"/>
                  <a:gd name="connsiteY0" fmla="*/ 5733 h 9162"/>
                  <a:gd name="connsiteX1" fmla="*/ 5333 w 10026"/>
                  <a:gd name="connsiteY1" fmla="*/ 437 h 9162"/>
                  <a:gd name="connsiteX2" fmla="*/ 9279 w 10026"/>
                  <a:gd name="connsiteY2" fmla="*/ 242 h 9162"/>
                  <a:gd name="connsiteX3" fmla="*/ 9781 w 10026"/>
                  <a:gd name="connsiteY3" fmla="*/ 2211 h 9162"/>
                  <a:gd name="connsiteX4" fmla="*/ 4391 w 10026"/>
                  <a:gd name="connsiteY4" fmla="*/ 9162 h 9162"/>
                  <a:gd name="connsiteX5" fmla="*/ 0 w 10026"/>
                  <a:gd name="connsiteY5" fmla="*/ 5733 h 9162"/>
                  <a:gd name="connsiteX0" fmla="*/ 0 w 9557"/>
                  <a:gd name="connsiteY0" fmla="*/ 6347 h 10090"/>
                  <a:gd name="connsiteX1" fmla="*/ 5319 w 9557"/>
                  <a:gd name="connsiteY1" fmla="*/ 567 h 10090"/>
                  <a:gd name="connsiteX2" fmla="*/ 9255 w 9557"/>
                  <a:gd name="connsiteY2" fmla="*/ 354 h 10090"/>
                  <a:gd name="connsiteX3" fmla="*/ 8970 w 9557"/>
                  <a:gd name="connsiteY3" fmla="*/ 3860 h 10090"/>
                  <a:gd name="connsiteX4" fmla="*/ 4380 w 9557"/>
                  <a:gd name="connsiteY4" fmla="*/ 10090 h 10090"/>
                  <a:gd name="connsiteX5" fmla="*/ 0 w 9557"/>
                  <a:gd name="connsiteY5" fmla="*/ 6347 h 10090"/>
                  <a:gd name="connsiteX0" fmla="*/ 0 w 9563"/>
                  <a:gd name="connsiteY0" fmla="*/ 5906 h 9616"/>
                  <a:gd name="connsiteX1" fmla="*/ 5566 w 9563"/>
                  <a:gd name="connsiteY1" fmla="*/ 178 h 9616"/>
                  <a:gd name="connsiteX2" fmla="*/ 8615 w 9563"/>
                  <a:gd name="connsiteY2" fmla="*/ 1396 h 9616"/>
                  <a:gd name="connsiteX3" fmla="*/ 9386 w 9563"/>
                  <a:gd name="connsiteY3" fmla="*/ 3442 h 9616"/>
                  <a:gd name="connsiteX4" fmla="*/ 4583 w 9563"/>
                  <a:gd name="connsiteY4" fmla="*/ 9616 h 9616"/>
                  <a:gd name="connsiteX5" fmla="*/ 0 w 9563"/>
                  <a:gd name="connsiteY5" fmla="*/ 5906 h 9616"/>
                  <a:gd name="connsiteX0" fmla="*/ 0 w 10009"/>
                  <a:gd name="connsiteY0" fmla="*/ 6830 h 10688"/>
                  <a:gd name="connsiteX1" fmla="*/ 5467 w 10009"/>
                  <a:gd name="connsiteY1" fmla="*/ 139 h 10688"/>
                  <a:gd name="connsiteX2" fmla="*/ 9009 w 10009"/>
                  <a:gd name="connsiteY2" fmla="*/ 2140 h 10688"/>
                  <a:gd name="connsiteX3" fmla="*/ 9815 w 10009"/>
                  <a:gd name="connsiteY3" fmla="*/ 4267 h 10688"/>
                  <a:gd name="connsiteX4" fmla="*/ 4792 w 10009"/>
                  <a:gd name="connsiteY4" fmla="*/ 10688 h 10688"/>
                  <a:gd name="connsiteX5" fmla="*/ 0 w 10009"/>
                  <a:gd name="connsiteY5" fmla="*/ 6830 h 10688"/>
                  <a:gd name="connsiteX0" fmla="*/ 0 w 9952"/>
                  <a:gd name="connsiteY0" fmla="*/ 6801 h 10659"/>
                  <a:gd name="connsiteX1" fmla="*/ 5467 w 9952"/>
                  <a:gd name="connsiteY1" fmla="*/ 110 h 10659"/>
                  <a:gd name="connsiteX2" fmla="*/ 9009 w 9952"/>
                  <a:gd name="connsiteY2" fmla="*/ 2111 h 10659"/>
                  <a:gd name="connsiteX3" fmla="*/ 9815 w 9952"/>
                  <a:gd name="connsiteY3" fmla="*/ 4238 h 10659"/>
                  <a:gd name="connsiteX4" fmla="*/ 4792 w 9952"/>
                  <a:gd name="connsiteY4" fmla="*/ 10659 h 10659"/>
                  <a:gd name="connsiteX5" fmla="*/ 0 w 9952"/>
                  <a:gd name="connsiteY5" fmla="*/ 6801 h 10659"/>
                  <a:gd name="connsiteX0" fmla="*/ 0 w 10236"/>
                  <a:gd name="connsiteY0" fmla="*/ 6345 h 9964"/>
                  <a:gd name="connsiteX1" fmla="*/ 5493 w 10236"/>
                  <a:gd name="connsiteY1" fmla="*/ 67 h 9964"/>
                  <a:gd name="connsiteX2" fmla="*/ 10045 w 10236"/>
                  <a:gd name="connsiteY2" fmla="*/ 3580 h 9964"/>
                  <a:gd name="connsiteX3" fmla="*/ 9862 w 10236"/>
                  <a:gd name="connsiteY3" fmla="*/ 3940 h 9964"/>
                  <a:gd name="connsiteX4" fmla="*/ 4815 w 10236"/>
                  <a:gd name="connsiteY4" fmla="*/ 9964 h 9964"/>
                  <a:gd name="connsiteX5" fmla="*/ 0 w 10236"/>
                  <a:gd name="connsiteY5" fmla="*/ 6345 h 9964"/>
                  <a:gd name="connsiteX0" fmla="*/ 0 w 10176"/>
                  <a:gd name="connsiteY0" fmla="*/ 6379 h 10011"/>
                  <a:gd name="connsiteX1" fmla="*/ 5366 w 10176"/>
                  <a:gd name="connsiteY1" fmla="*/ 78 h 10011"/>
                  <a:gd name="connsiteX2" fmla="*/ 9813 w 10176"/>
                  <a:gd name="connsiteY2" fmla="*/ 3604 h 10011"/>
                  <a:gd name="connsiteX3" fmla="*/ 9566 w 10176"/>
                  <a:gd name="connsiteY3" fmla="*/ 4224 h 10011"/>
                  <a:gd name="connsiteX4" fmla="*/ 4704 w 10176"/>
                  <a:gd name="connsiteY4" fmla="*/ 10011 h 10011"/>
                  <a:gd name="connsiteX5" fmla="*/ 0 w 10176"/>
                  <a:gd name="connsiteY5" fmla="*/ 6379 h 10011"/>
                  <a:gd name="connsiteX0" fmla="*/ 0 w 10203"/>
                  <a:gd name="connsiteY0" fmla="*/ 6379 h 10011"/>
                  <a:gd name="connsiteX1" fmla="*/ 5366 w 10203"/>
                  <a:gd name="connsiteY1" fmla="*/ 78 h 10011"/>
                  <a:gd name="connsiteX2" fmla="*/ 9813 w 10203"/>
                  <a:gd name="connsiteY2" fmla="*/ 3604 h 10011"/>
                  <a:gd name="connsiteX3" fmla="*/ 9635 w 10203"/>
                  <a:gd name="connsiteY3" fmla="*/ 3965 h 10011"/>
                  <a:gd name="connsiteX4" fmla="*/ 4704 w 10203"/>
                  <a:gd name="connsiteY4" fmla="*/ 10011 h 10011"/>
                  <a:gd name="connsiteX5" fmla="*/ 0 w 10203"/>
                  <a:gd name="connsiteY5" fmla="*/ 6379 h 10011"/>
                  <a:gd name="connsiteX0" fmla="*/ 0 w 10175"/>
                  <a:gd name="connsiteY0" fmla="*/ 7163 h 10795"/>
                  <a:gd name="connsiteX1" fmla="*/ 5366 w 10175"/>
                  <a:gd name="connsiteY1" fmla="*/ 862 h 10795"/>
                  <a:gd name="connsiteX2" fmla="*/ 5759 w 10175"/>
                  <a:gd name="connsiteY2" fmla="*/ 263 h 10795"/>
                  <a:gd name="connsiteX3" fmla="*/ 9813 w 10175"/>
                  <a:gd name="connsiteY3" fmla="*/ 4388 h 10795"/>
                  <a:gd name="connsiteX4" fmla="*/ 9635 w 10175"/>
                  <a:gd name="connsiteY4" fmla="*/ 4749 h 10795"/>
                  <a:gd name="connsiteX5" fmla="*/ 4704 w 10175"/>
                  <a:gd name="connsiteY5" fmla="*/ 10795 h 10795"/>
                  <a:gd name="connsiteX6" fmla="*/ 0 w 10175"/>
                  <a:gd name="connsiteY6" fmla="*/ 7163 h 10795"/>
                  <a:gd name="connsiteX0" fmla="*/ 0 w 10175"/>
                  <a:gd name="connsiteY0" fmla="*/ 7304 h 10936"/>
                  <a:gd name="connsiteX1" fmla="*/ 5505 w 10175"/>
                  <a:gd name="connsiteY1" fmla="*/ 571 h 10936"/>
                  <a:gd name="connsiteX2" fmla="*/ 5759 w 10175"/>
                  <a:gd name="connsiteY2" fmla="*/ 404 h 10936"/>
                  <a:gd name="connsiteX3" fmla="*/ 9813 w 10175"/>
                  <a:gd name="connsiteY3" fmla="*/ 4529 h 10936"/>
                  <a:gd name="connsiteX4" fmla="*/ 9635 w 10175"/>
                  <a:gd name="connsiteY4" fmla="*/ 4890 h 10936"/>
                  <a:gd name="connsiteX5" fmla="*/ 4704 w 10175"/>
                  <a:gd name="connsiteY5" fmla="*/ 10936 h 10936"/>
                  <a:gd name="connsiteX6" fmla="*/ 0 w 10175"/>
                  <a:gd name="connsiteY6" fmla="*/ 7304 h 10936"/>
                  <a:gd name="connsiteX0" fmla="*/ 0 w 10205"/>
                  <a:gd name="connsiteY0" fmla="*/ 7304 h 10936"/>
                  <a:gd name="connsiteX1" fmla="*/ 5505 w 10205"/>
                  <a:gd name="connsiteY1" fmla="*/ 571 h 10936"/>
                  <a:gd name="connsiteX2" fmla="*/ 5759 w 10205"/>
                  <a:gd name="connsiteY2" fmla="*/ 404 h 10936"/>
                  <a:gd name="connsiteX3" fmla="*/ 9813 w 10205"/>
                  <a:gd name="connsiteY3" fmla="*/ 4529 h 10936"/>
                  <a:gd name="connsiteX4" fmla="*/ 9704 w 10205"/>
                  <a:gd name="connsiteY4" fmla="*/ 4631 h 10936"/>
                  <a:gd name="connsiteX5" fmla="*/ 4704 w 10205"/>
                  <a:gd name="connsiteY5" fmla="*/ 10936 h 10936"/>
                  <a:gd name="connsiteX6" fmla="*/ 0 w 10205"/>
                  <a:gd name="connsiteY6" fmla="*/ 7304 h 10936"/>
                  <a:gd name="connsiteX0" fmla="*/ 0 w 10191"/>
                  <a:gd name="connsiteY0" fmla="*/ 7468 h 11100"/>
                  <a:gd name="connsiteX1" fmla="*/ 5505 w 10191"/>
                  <a:gd name="connsiteY1" fmla="*/ 735 h 11100"/>
                  <a:gd name="connsiteX2" fmla="*/ 5967 w 10191"/>
                  <a:gd name="connsiteY2" fmla="*/ 309 h 11100"/>
                  <a:gd name="connsiteX3" fmla="*/ 9813 w 10191"/>
                  <a:gd name="connsiteY3" fmla="*/ 4693 h 11100"/>
                  <a:gd name="connsiteX4" fmla="*/ 9704 w 10191"/>
                  <a:gd name="connsiteY4" fmla="*/ 4795 h 11100"/>
                  <a:gd name="connsiteX5" fmla="*/ 4704 w 10191"/>
                  <a:gd name="connsiteY5" fmla="*/ 11100 h 11100"/>
                  <a:gd name="connsiteX6" fmla="*/ 0 w 10191"/>
                  <a:gd name="connsiteY6" fmla="*/ 7468 h 11100"/>
                  <a:gd name="connsiteX0" fmla="*/ 0 w 10225"/>
                  <a:gd name="connsiteY0" fmla="*/ 7410 h 11042"/>
                  <a:gd name="connsiteX1" fmla="*/ 5505 w 10225"/>
                  <a:gd name="connsiteY1" fmla="*/ 677 h 11042"/>
                  <a:gd name="connsiteX2" fmla="*/ 5482 w 10225"/>
                  <a:gd name="connsiteY2" fmla="*/ 337 h 11042"/>
                  <a:gd name="connsiteX3" fmla="*/ 9813 w 10225"/>
                  <a:gd name="connsiteY3" fmla="*/ 4635 h 11042"/>
                  <a:gd name="connsiteX4" fmla="*/ 9704 w 10225"/>
                  <a:gd name="connsiteY4" fmla="*/ 4737 h 11042"/>
                  <a:gd name="connsiteX5" fmla="*/ 4704 w 10225"/>
                  <a:gd name="connsiteY5" fmla="*/ 11042 h 11042"/>
                  <a:gd name="connsiteX6" fmla="*/ 0 w 10225"/>
                  <a:gd name="connsiteY6" fmla="*/ 7410 h 11042"/>
                  <a:gd name="connsiteX0" fmla="*/ 0 w 10225"/>
                  <a:gd name="connsiteY0" fmla="*/ 7263 h 10895"/>
                  <a:gd name="connsiteX1" fmla="*/ 5505 w 10225"/>
                  <a:gd name="connsiteY1" fmla="*/ 530 h 10895"/>
                  <a:gd name="connsiteX2" fmla="*/ 5482 w 10225"/>
                  <a:gd name="connsiteY2" fmla="*/ 190 h 10895"/>
                  <a:gd name="connsiteX3" fmla="*/ 9813 w 10225"/>
                  <a:gd name="connsiteY3" fmla="*/ 4488 h 10895"/>
                  <a:gd name="connsiteX4" fmla="*/ 9704 w 10225"/>
                  <a:gd name="connsiteY4" fmla="*/ 4590 h 10895"/>
                  <a:gd name="connsiteX5" fmla="*/ 4704 w 10225"/>
                  <a:gd name="connsiteY5" fmla="*/ 10895 h 10895"/>
                  <a:gd name="connsiteX6" fmla="*/ 0 w 10225"/>
                  <a:gd name="connsiteY6" fmla="*/ 7263 h 10895"/>
                  <a:gd name="connsiteX0" fmla="*/ 0 w 10038"/>
                  <a:gd name="connsiteY0" fmla="*/ 7263 h 10895"/>
                  <a:gd name="connsiteX1" fmla="*/ 5505 w 10038"/>
                  <a:gd name="connsiteY1" fmla="*/ 530 h 10895"/>
                  <a:gd name="connsiteX2" fmla="*/ 5482 w 10038"/>
                  <a:gd name="connsiteY2" fmla="*/ 190 h 10895"/>
                  <a:gd name="connsiteX3" fmla="*/ 9813 w 10038"/>
                  <a:gd name="connsiteY3" fmla="*/ 4488 h 10895"/>
                  <a:gd name="connsiteX4" fmla="*/ 9150 w 10038"/>
                  <a:gd name="connsiteY4" fmla="*/ 5541 h 10895"/>
                  <a:gd name="connsiteX5" fmla="*/ 4704 w 10038"/>
                  <a:gd name="connsiteY5" fmla="*/ 10895 h 10895"/>
                  <a:gd name="connsiteX6" fmla="*/ 0 w 10038"/>
                  <a:gd name="connsiteY6" fmla="*/ 7263 h 10895"/>
                  <a:gd name="connsiteX0" fmla="*/ 0 w 10034"/>
                  <a:gd name="connsiteY0" fmla="*/ 7078 h 10710"/>
                  <a:gd name="connsiteX1" fmla="*/ 5505 w 10034"/>
                  <a:gd name="connsiteY1" fmla="*/ 345 h 10710"/>
                  <a:gd name="connsiteX2" fmla="*/ 5551 w 10034"/>
                  <a:gd name="connsiteY2" fmla="*/ 437 h 10710"/>
                  <a:gd name="connsiteX3" fmla="*/ 9813 w 10034"/>
                  <a:gd name="connsiteY3" fmla="*/ 4303 h 10710"/>
                  <a:gd name="connsiteX4" fmla="*/ 9150 w 10034"/>
                  <a:gd name="connsiteY4" fmla="*/ 5356 h 10710"/>
                  <a:gd name="connsiteX5" fmla="*/ 4704 w 10034"/>
                  <a:gd name="connsiteY5" fmla="*/ 10710 h 10710"/>
                  <a:gd name="connsiteX6" fmla="*/ 0 w 10034"/>
                  <a:gd name="connsiteY6" fmla="*/ 7078 h 10710"/>
                  <a:gd name="connsiteX0" fmla="*/ 0 w 10009"/>
                  <a:gd name="connsiteY0" fmla="*/ 7104 h 10736"/>
                  <a:gd name="connsiteX1" fmla="*/ 5505 w 10009"/>
                  <a:gd name="connsiteY1" fmla="*/ 371 h 10736"/>
                  <a:gd name="connsiteX2" fmla="*/ 5897 w 10009"/>
                  <a:gd name="connsiteY2" fmla="*/ 377 h 10736"/>
                  <a:gd name="connsiteX3" fmla="*/ 9813 w 10009"/>
                  <a:gd name="connsiteY3" fmla="*/ 4329 h 10736"/>
                  <a:gd name="connsiteX4" fmla="*/ 9150 w 10009"/>
                  <a:gd name="connsiteY4" fmla="*/ 5382 h 10736"/>
                  <a:gd name="connsiteX5" fmla="*/ 4704 w 10009"/>
                  <a:gd name="connsiteY5" fmla="*/ 10736 h 10736"/>
                  <a:gd name="connsiteX6" fmla="*/ 0 w 10009"/>
                  <a:gd name="connsiteY6" fmla="*/ 7104 h 10736"/>
                  <a:gd name="connsiteX0" fmla="*/ 0 w 10014"/>
                  <a:gd name="connsiteY0" fmla="*/ 7214 h 10846"/>
                  <a:gd name="connsiteX1" fmla="*/ 5505 w 10014"/>
                  <a:gd name="connsiteY1" fmla="*/ 481 h 10846"/>
                  <a:gd name="connsiteX2" fmla="*/ 5828 w 10014"/>
                  <a:gd name="connsiteY2" fmla="*/ 228 h 10846"/>
                  <a:gd name="connsiteX3" fmla="*/ 9813 w 10014"/>
                  <a:gd name="connsiteY3" fmla="*/ 4439 h 10846"/>
                  <a:gd name="connsiteX4" fmla="*/ 9150 w 10014"/>
                  <a:gd name="connsiteY4" fmla="*/ 5492 h 10846"/>
                  <a:gd name="connsiteX5" fmla="*/ 4704 w 10014"/>
                  <a:gd name="connsiteY5" fmla="*/ 10846 h 10846"/>
                  <a:gd name="connsiteX6" fmla="*/ 0 w 10014"/>
                  <a:gd name="connsiteY6" fmla="*/ 7214 h 10846"/>
                  <a:gd name="connsiteX0" fmla="*/ 0 w 10070"/>
                  <a:gd name="connsiteY0" fmla="*/ 7214 h 10846"/>
                  <a:gd name="connsiteX1" fmla="*/ 5505 w 10070"/>
                  <a:gd name="connsiteY1" fmla="*/ 481 h 10846"/>
                  <a:gd name="connsiteX2" fmla="*/ 5828 w 10070"/>
                  <a:gd name="connsiteY2" fmla="*/ 228 h 10846"/>
                  <a:gd name="connsiteX3" fmla="*/ 9813 w 10070"/>
                  <a:gd name="connsiteY3" fmla="*/ 4439 h 10846"/>
                  <a:gd name="connsiteX4" fmla="*/ 9358 w 10070"/>
                  <a:gd name="connsiteY4" fmla="*/ 5060 h 10846"/>
                  <a:gd name="connsiteX5" fmla="*/ 4704 w 10070"/>
                  <a:gd name="connsiteY5" fmla="*/ 10846 h 10846"/>
                  <a:gd name="connsiteX6" fmla="*/ 0 w 10070"/>
                  <a:gd name="connsiteY6" fmla="*/ 7214 h 10846"/>
                  <a:gd name="connsiteX0" fmla="*/ 0 w 10014"/>
                  <a:gd name="connsiteY0" fmla="*/ 7214 h 10846"/>
                  <a:gd name="connsiteX1" fmla="*/ 5505 w 10014"/>
                  <a:gd name="connsiteY1" fmla="*/ 481 h 10846"/>
                  <a:gd name="connsiteX2" fmla="*/ 5828 w 10014"/>
                  <a:gd name="connsiteY2" fmla="*/ 228 h 10846"/>
                  <a:gd name="connsiteX3" fmla="*/ 9813 w 10014"/>
                  <a:gd name="connsiteY3" fmla="*/ 4439 h 10846"/>
                  <a:gd name="connsiteX4" fmla="*/ 9150 w 10014"/>
                  <a:gd name="connsiteY4" fmla="*/ 5578 h 10846"/>
                  <a:gd name="connsiteX5" fmla="*/ 4704 w 10014"/>
                  <a:gd name="connsiteY5" fmla="*/ 10846 h 10846"/>
                  <a:gd name="connsiteX6" fmla="*/ 0 w 10014"/>
                  <a:gd name="connsiteY6" fmla="*/ 7214 h 10846"/>
                  <a:gd name="connsiteX0" fmla="*/ 0 w 10044"/>
                  <a:gd name="connsiteY0" fmla="*/ 7173 h 10805"/>
                  <a:gd name="connsiteX1" fmla="*/ 5505 w 10044"/>
                  <a:gd name="connsiteY1" fmla="*/ 440 h 10805"/>
                  <a:gd name="connsiteX2" fmla="*/ 5411 w 10044"/>
                  <a:gd name="connsiteY2" fmla="*/ 272 h 10805"/>
                  <a:gd name="connsiteX3" fmla="*/ 9813 w 10044"/>
                  <a:gd name="connsiteY3" fmla="*/ 4398 h 10805"/>
                  <a:gd name="connsiteX4" fmla="*/ 9150 w 10044"/>
                  <a:gd name="connsiteY4" fmla="*/ 5537 h 10805"/>
                  <a:gd name="connsiteX5" fmla="*/ 4704 w 10044"/>
                  <a:gd name="connsiteY5" fmla="*/ 10805 h 10805"/>
                  <a:gd name="connsiteX6" fmla="*/ 0 w 10044"/>
                  <a:gd name="connsiteY6" fmla="*/ 7173 h 10805"/>
                  <a:gd name="connsiteX0" fmla="*/ 0 w 10044"/>
                  <a:gd name="connsiteY0" fmla="*/ 6775 h 10407"/>
                  <a:gd name="connsiteX1" fmla="*/ 5505 w 10044"/>
                  <a:gd name="connsiteY1" fmla="*/ 42 h 10407"/>
                  <a:gd name="connsiteX2" fmla="*/ 9813 w 10044"/>
                  <a:gd name="connsiteY2" fmla="*/ 4000 h 10407"/>
                  <a:gd name="connsiteX3" fmla="*/ 9150 w 10044"/>
                  <a:gd name="connsiteY3" fmla="*/ 5139 h 10407"/>
                  <a:gd name="connsiteX4" fmla="*/ 4704 w 10044"/>
                  <a:gd name="connsiteY4" fmla="*/ 10407 h 10407"/>
                  <a:gd name="connsiteX5" fmla="*/ 0 w 10044"/>
                  <a:gd name="connsiteY5" fmla="*/ 6775 h 10407"/>
                  <a:gd name="connsiteX0" fmla="*/ 0 w 9155"/>
                  <a:gd name="connsiteY0" fmla="*/ 6748 h 10380"/>
                  <a:gd name="connsiteX1" fmla="*/ 5505 w 9155"/>
                  <a:gd name="connsiteY1" fmla="*/ 15 h 10380"/>
                  <a:gd name="connsiteX2" fmla="*/ 9150 w 9155"/>
                  <a:gd name="connsiteY2" fmla="*/ 5112 h 10380"/>
                  <a:gd name="connsiteX3" fmla="*/ 4704 w 9155"/>
                  <a:gd name="connsiteY3" fmla="*/ 10380 h 10380"/>
                  <a:gd name="connsiteX4" fmla="*/ 0 w 9155"/>
                  <a:gd name="connsiteY4" fmla="*/ 6748 h 1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 h="10380">
                    <a:moveTo>
                      <a:pt x="0" y="6748"/>
                    </a:moveTo>
                    <a:cubicBezTo>
                      <a:pt x="1547" y="5213"/>
                      <a:pt x="4001" y="1571"/>
                      <a:pt x="5505" y="15"/>
                    </a:cubicBezTo>
                    <a:cubicBezTo>
                      <a:pt x="7030" y="-258"/>
                      <a:pt x="9283" y="3385"/>
                      <a:pt x="9150" y="5112"/>
                    </a:cubicBezTo>
                    <a:cubicBezTo>
                      <a:pt x="6923" y="7871"/>
                      <a:pt x="6082" y="8611"/>
                      <a:pt x="4704" y="10380"/>
                    </a:cubicBezTo>
                    <a:cubicBezTo>
                      <a:pt x="2612" y="8911"/>
                      <a:pt x="1928" y="8072"/>
                      <a:pt x="0" y="6748"/>
                    </a:cubicBezTo>
                    <a:close/>
                  </a:path>
                </a:pathLst>
              </a:custGeom>
              <a:solidFill>
                <a:sysClr val="window" lastClr="FFFFFF">
                  <a:lumMod val="8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97" name="Group 166">
                <a:extLst>
                  <a:ext uri="{FF2B5EF4-FFF2-40B4-BE49-F238E27FC236}">
                    <a16:creationId xmlns:a16="http://schemas.microsoft.com/office/drawing/2014/main" id="{C202B69C-7D15-0844-31FC-3485F82577E2}"/>
                  </a:ext>
                </a:extLst>
              </p:cNvPr>
              <p:cNvGrpSpPr>
                <a:grpSpLocks noChangeAspect="1"/>
              </p:cNvGrpSpPr>
              <p:nvPr/>
            </p:nvGrpSpPr>
            <p:grpSpPr bwMode="auto">
              <a:xfrm>
                <a:off x="1751794" y="3716257"/>
                <a:ext cx="322855" cy="93325"/>
                <a:chOff x="6356" y="6254"/>
                <a:chExt cx="2219" cy="928"/>
              </a:xfrm>
              <a:solidFill>
                <a:sysClr val="window" lastClr="FFFFFF">
                  <a:lumMod val="85000"/>
                </a:sysClr>
              </a:solidFill>
            </p:grpSpPr>
            <p:grpSp>
              <p:nvGrpSpPr>
                <p:cNvPr id="204" name="Group 167">
                  <a:extLst>
                    <a:ext uri="{FF2B5EF4-FFF2-40B4-BE49-F238E27FC236}">
                      <a16:creationId xmlns:a16="http://schemas.microsoft.com/office/drawing/2014/main" id="{2A43219F-BFED-173A-B6D0-3D0330A24414}"/>
                    </a:ext>
                  </a:extLst>
                </p:cNvPr>
                <p:cNvGrpSpPr>
                  <a:grpSpLocks noChangeAspect="1"/>
                </p:cNvGrpSpPr>
                <p:nvPr/>
              </p:nvGrpSpPr>
              <p:grpSpPr bwMode="auto">
                <a:xfrm rot="16200000" flipV="1">
                  <a:off x="6259" y="6351"/>
                  <a:ext cx="311" cy="117"/>
                  <a:chOff x="4863" y="1049"/>
                  <a:chExt cx="3971" cy="2348"/>
                </a:xfrm>
                <a:grpFill/>
              </p:grpSpPr>
              <p:grpSp>
                <p:nvGrpSpPr>
                  <p:cNvPr id="219" name="Group 168">
                    <a:extLst>
                      <a:ext uri="{FF2B5EF4-FFF2-40B4-BE49-F238E27FC236}">
                        <a16:creationId xmlns:a16="http://schemas.microsoft.com/office/drawing/2014/main" id="{E9F364F0-B7EF-1492-B741-F94E4CE9A693}"/>
                      </a:ext>
                    </a:extLst>
                  </p:cNvPr>
                  <p:cNvGrpSpPr>
                    <a:grpSpLocks noChangeAspect="1"/>
                  </p:cNvGrpSpPr>
                  <p:nvPr/>
                </p:nvGrpSpPr>
                <p:grpSpPr bwMode="auto">
                  <a:xfrm rot="-5400000">
                    <a:off x="6112" y="843"/>
                    <a:ext cx="1305" cy="3804"/>
                    <a:chOff x="506" y="5220"/>
                    <a:chExt cx="807" cy="1437"/>
                  </a:xfrm>
                  <a:grpFill/>
                </p:grpSpPr>
                <p:sp>
                  <p:nvSpPr>
                    <p:cNvPr id="222" name="Rectangle 169">
                      <a:extLst>
                        <a:ext uri="{FF2B5EF4-FFF2-40B4-BE49-F238E27FC236}">
                          <a16:creationId xmlns:a16="http://schemas.microsoft.com/office/drawing/2014/main" id="{C505A5BB-F3A8-9F54-0CC0-96DE3C57C60E}"/>
                        </a:ext>
                      </a:extLst>
                    </p:cNvPr>
                    <p:cNvSpPr>
                      <a:spLocks noChangeAspect="1" noChangeArrowheads="1"/>
                    </p:cNvSpPr>
                    <p:nvPr/>
                  </p:nvSpPr>
                  <p:spPr bwMode="auto">
                    <a:xfrm>
                      <a:off x="506" y="5526"/>
                      <a:ext cx="767" cy="826"/>
                    </a:xfrm>
                    <a:prstGeom prst="rect">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3" name="AutoShape 170">
                      <a:extLst>
                        <a:ext uri="{FF2B5EF4-FFF2-40B4-BE49-F238E27FC236}">
                          <a16:creationId xmlns:a16="http://schemas.microsoft.com/office/drawing/2014/main" id="{771AF4EE-BC0C-F56A-0C30-8815C564A4B7}"/>
                        </a:ext>
                      </a:extLst>
                    </p:cNvPr>
                    <p:cNvSpPr>
                      <a:spLocks noChangeAspect="1" noChangeArrowheads="1"/>
                    </p:cNvSpPr>
                    <p:nvPr/>
                  </p:nvSpPr>
                  <p:spPr bwMode="auto">
                    <a:xfrm>
                      <a:off x="506" y="5220"/>
                      <a:ext cx="807" cy="306"/>
                    </a:xfrm>
                    <a:prstGeom prst="parallelogram">
                      <a:avLst>
                        <a:gd name="adj" fmla="val 85833"/>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4" name="AutoShape 171">
                      <a:extLst>
                        <a:ext uri="{FF2B5EF4-FFF2-40B4-BE49-F238E27FC236}">
                          <a16:creationId xmlns:a16="http://schemas.microsoft.com/office/drawing/2014/main" id="{F4B92C9A-C086-73BF-7A8A-D02132FD2EFA}"/>
                        </a:ext>
                      </a:extLst>
                    </p:cNvPr>
                    <p:cNvSpPr>
                      <a:spLocks noChangeAspect="1" noChangeArrowheads="1"/>
                    </p:cNvSpPr>
                    <p:nvPr/>
                  </p:nvSpPr>
                  <p:spPr bwMode="auto">
                    <a:xfrm flipH="1">
                      <a:off x="506" y="6351"/>
                      <a:ext cx="807" cy="306"/>
                    </a:xfrm>
                    <a:prstGeom prst="parallelogram">
                      <a:avLst>
                        <a:gd name="adj" fmla="val 85833"/>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20" name="Freeform 172">
                    <a:extLst>
                      <a:ext uri="{FF2B5EF4-FFF2-40B4-BE49-F238E27FC236}">
                        <a16:creationId xmlns:a16="http://schemas.microsoft.com/office/drawing/2014/main" id="{645376F9-6C8D-15D1-9DC4-ED19DD7A8CDF}"/>
                      </a:ext>
                    </a:extLst>
                  </p:cNvPr>
                  <p:cNvSpPr>
                    <a:spLocks noChangeAspect="1"/>
                  </p:cNvSpPr>
                  <p:nvPr/>
                </p:nvSpPr>
                <p:spPr bwMode="auto">
                  <a:xfrm>
                    <a:off x="4866" y="1049"/>
                    <a:ext cx="3967" cy="1109"/>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1" name="AutoShape 173">
                    <a:extLst>
                      <a:ext uri="{FF2B5EF4-FFF2-40B4-BE49-F238E27FC236}">
                        <a16:creationId xmlns:a16="http://schemas.microsoft.com/office/drawing/2014/main" id="{EA017FAC-F6FD-FAF2-E948-B21CB56C75EC}"/>
                      </a:ext>
                    </a:extLst>
                  </p:cNvPr>
                  <p:cNvSpPr>
                    <a:spLocks noChangeAspect="1" noChangeArrowheads="1"/>
                  </p:cNvSpPr>
                  <p:nvPr/>
                </p:nvSpPr>
                <p:spPr bwMode="auto">
                  <a:xfrm rot="5400000" flipV="1">
                    <a:off x="7970" y="2143"/>
                    <a:ext cx="1566" cy="162"/>
                  </a:xfrm>
                  <a:prstGeom prst="parallelogram">
                    <a:avLst>
                      <a:gd name="adj" fmla="val 182754"/>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205" name="Group 174">
                  <a:extLst>
                    <a:ext uri="{FF2B5EF4-FFF2-40B4-BE49-F238E27FC236}">
                      <a16:creationId xmlns:a16="http://schemas.microsoft.com/office/drawing/2014/main" id="{77EE73F6-FBCC-7B59-9048-14DC786B48C5}"/>
                    </a:ext>
                  </a:extLst>
                </p:cNvPr>
                <p:cNvGrpSpPr>
                  <a:grpSpLocks noChangeAspect="1"/>
                </p:cNvGrpSpPr>
                <p:nvPr/>
              </p:nvGrpSpPr>
              <p:grpSpPr bwMode="auto">
                <a:xfrm>
                  <a:off x="6427" y="6260"/>
                  <a:ext cx="155" cy="289"/>
                  <a:chOff x="8647" y="5201"/>
                  <a:chExt cx="155" cy="289"/>
                </a:xfrm>
                <a:grpFill/>
              </p:grpSpPr>
              <p:sp>
                <p:nvSpPr>
                  <p:cNvPr id="217" name="Freeform 175">
                    <a:extLst>
                      <a:ext uri="{FF2B5EF4-FFF2-40B4-BE49-F238E27FC236}">
                        <a16:creationId xmlns:a16="http://schemas.microsoft.com/office/drawing/2014/main" id="{76265A10-6864-09BF-86CE-8333441C0225}"/>
                      </a:ext>
                    </a:extLst>
                  </p:cNvPr>
                  <p:cNvSpPr>
                    <a:spLocks noChangeAspect="1"/>
                  </p:cNvSpPr>
                  <p:nvPr/>
                </p:nvSpPr>
                <p:spPr bwMode="auto">
                  <a:xfrm>
                    <a:off x="8647" y="5201"/>
                    <a:ext cx="155" cy="289"/>
                  </a:xfrm>
                  <a:custGeom>
                    <a:avLst/>
                    <a:gdLst/>
                    <a:ahLst/>
                    <a:cxnLst>
                      <a:cxn ang="0">
                        <a:pos x="125" y="17"/>
                      </a:cxn>
                      <a:cxn ang="0">
                        <a:pos x="33" y="17"/>
                      </a:cxn>
                      <a:cxn ang="0">
                        <a:pos x="30" y="17"/>
                      </a:cxn>
                      <a:cxn ang="0">
                        <a:pos x="26" y="22"/>
                      </a:cxn>
                      <a:cxn ang="0">
                        <a:pos x="1" y="147"/>
                      </a:cxn>
                      <a:cxn ang="0">
                        <a:pos x="25" y="277"/>
                      </a:cxn>
                      <a:cxn ang="0">
                        <a:pos x="29" y="280"/>
                      </a:cxn>
                      <a:cxn ang="0">
                        <a:pos x="33" y="282"/>
                      </a:cxn>
                      <a:cxn ang="0">
                        <a:pos x="127" y="283"/>
                      </a:cxn>
                      <a:cxn ang="0">
                        <a:pos x="148" y="243"/>
                      </a:cxn>
                      <a:cxn ang="0">
                        <a:pos x="145" y="60"/>
                      </a:cxn>
                      <a:cxn ang="0">
                        <a:pos x="125" y="17"/>
                      </a:cxn>
                    </a:cxnLst>
                    <a:rect l="0" t="0" r="r" b="b"/>
                    <a:pathLst>
                      <a:path w="155" h="289">
                        <a:moveTo>
                          <a:pt x="125" y="17"/>
                        </a:moveTo>
                        <a:cubicBezTo>
                          <a:pt x="79" y="17"/>
                          <a:pt x="33" y="17"/>
                          <a:pt x="33" y="17"/>
                        </a:cubicBezTo>
                        <a:lnTo>
                          <a:pt x="30" y="17"/>
                        </a:lnTo>
                        <a:cubicBezTo>
                          <a:pt x="29" y="18"/>
                          <a:pt x="31" y="0"/>
                          <a:pt x="26" y="22"/>
                        </a:cubicBezTo>
                        <a:cubicBezTo>
                          <a:pt x="22" y="29"/>
                          <a:pt x="1" y="69"/>
                          <a:pt x="1" y="147"/>
                        </a:cubicBezTo>
                        <a:cubicBezTo>
                          <a:pt x="0" y="224"/>
                          <a:pt x="20" y="272"/>
                          <a:pt x="25" y="277"/>
                        </a:cubicBezTo>
                        <a:cubicBezTo>
                          <a:pt x="31" y="282"/>
                          <a:pt x="28" y="280"/>
                          <a:pt x="29" y="280"/>
                        </a:cubicBezTo>
                        <a:lnTo>
                          <a:pt x="33" y="282"/>
                        </a:lnTo>
                        <a:cubicBezTo>
                          <a:pt x="49" y="283"/>
                          <a:pt x="108" y="289"/>
                          <a:pt x="127" y="283"/>
                        </a:cubicBezTo>
                        <a:cubicBezTo>
                          <a:pt x="135" y="275"/>
                          <a:pt x="145" y="261"/>
                          <a:pt x="148" y="243"/>
                        </a:cubicBezTo>
                        <a:cubicBezTo>
                          <a:pt x="155" y="197"/>
                          <a:pt x="155" y="122"/>
                          <a:pt x="145" y="60"/>
                        </a:cubicBezTo>
                        <a:cubicBezTo>
                          <a:pt x="142" y="44"/>
                          <a:pt x="136" y="26"/>
                          <a:pt x="125" y="17"/>
                        </a:cubicBez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8" name="Freeform 176">
                    <a:extLst>
                      <a:ext uri="{FF2B5EF4-FFF2-40B4-BE49-F238E27FC236}">
                        <a16:creationId xmlns:a16="http://schemas.microsoft.com/office/drawing/2014/main" id="{CD11F3E9-499D-CBA0-74E5-D59369C1D786}"/>
                      </a:ext>
                    </a:extLst>
                  </p:cNvPr>
                  <p:cNvSpPr>
                    <a:spLocks noChangeAspect="1"/>
                  </p:cNvSpPr>
                  <p:nvPr/>
                </p:nvSpPr>
                <p:spPr bwMode="auto">
                  <a:xfrm>
                    <a:off x="8738" y="5217"/>
                    <a:ext cx="36" cy="267"/>
                  </a:xfrm>
                  <a:custGeom>
                    <a:avLst/>
                    <a:gdLst/>
                    <a:ahLst/>
                    <a:cxnLst>
                      <a:cxn ang="0">
                        <a:pos x="35" y="0"/>
                      </a:cxn>
                      <a:cxn ang="0">
                        <a:pos x="2" y="127"/>
                      </a:cxn>
                      <a:cxn ang="0">
                        <a:pos x="35" y="265"/>
                      </a:cxn>
                    </a:cxnLst>
                    <a:rect l="0" t="0" r="r" b="b"/>
                    <a:pathLst>
                      <a:path w="35" h="265">
                        <a:moveTo>
                          <a:pt x="35" y="0"/>
                        </a:moveTo>
                        <a:cubicBezTo>
                          <a:pt x="13" y="11"/>
                          <a:pt x="0" y="82"/>
                          <a:pt x="2" y="127"/>
                        </a:cubicBezTo>
                        <a:cubicBezTo>
                          <a:pt x="3" y="171"/>
                          <a:pt x="16" y="253"/>
                          <a:pt x="35" y="265"/>
                        </a:cubicBezTo>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06" name="Freeform 177">
                  <a:extLst>
                    <a:ext uri="{FF2B5EF4-FFF2-40B4-BE49-F238E27FC236}">
                      <a16:creationId xmlns:a16="http://schemas.microsoft.com/office/drawing/2014/main" id="{3E8FFE0F-24BF-EFF9-A782-F879CC79264C}"/>
                    </a:ext>
                  </a:extLst>
                </p:cNvPr>
                <p:cNvSpPr>
                  <a:spLocks noChangeAspect="1"/>
                </p:cNvSpPr>
                <p:nvPr/>
              </p:nvSpPr>
              <p:spPr bwMode="auto">
                <a:xfrm>
                  <a:off x="6531" y="6289"/>
                  <a:ext cx="1888" cy="851"/>
                </a:xfrm>
                <a:custGeom>
                  <a:avLst/>
                  <a:gdLst/>
                  <a:ahLst/>
                  <a:cxnLst>
                    <a:cxn ang="0">
                      <a:pos x="43" y="8"/>
                    </a:cxn>
                    <a:cxn ang="0">
                      <a:pos x="10" y="112"/>
                    </a:cxn>
                    <a:cxn ang="0">
                      <a:pos x="43" y="235"/>
                    </a:cxn>
                    <a:cxn ang="0">
                      <a:pos x="256" y="235"/>
                    </a:cxn>
                    <a:cxn ang="0">
                      <a:pos x="619" y="299"/>
                    </a:cxn>
                    <a:cxn ang="0">
                      <a:pos x="1225" y="766"/>
                    </a:cxn>
                    <a:cxn ang="0">
                      <a:pos x="1640" y="851"/>
                    </a:cxn>
                    <a:cxn ang="0">
                      <a:pos x="1656" y="850"/>
                    </a:cxn>
                    <a:cxn ang="0">
                      <a:pos x="1849" y="851"/>
                    </a:cxn>
                    <a:cxn ang="0">
                      <a:pos x="1879" y="724"/>
                    </a:cxn>
                    <a:cxn ang="0">
                      <a:pos x="1849" y="621"/>
                    </a:cxn>
                    <a:cxn ang="0">
                      <a:pos x="1660" y="622"/>
                    </a:cxn>
                    <a:cxn ang="0">
                      <a:pos x="1348" y="570"/>
                    </a:cxn>
                    <a:cxn ang="0">
                      <a:pos x="687" y="63"/>
                    </a:cxn>
                    <a:cxn ang="0">
                      <a:pos x="250" y="8"/>
                    </a:cxn>
                    <a:cxn ang="0">
                      <a:pos x="43" y="8"/>
                    </a:cxn>
                  </a:cxnLst>
                  <a:rect l="0" t="0" r="r" b="b"/>
                  <a:pathLst>
                    <a:path w="1888" h="852">
                      <a:moveTo>
                        <a:pt x="43" y="8"/>
                      </a:moveTo>
                      <a:cubicBezTo>
                        <a:pt x="3" y="25"/>
                        <a:pt x="13" y="67"/>
                        <a:pt x="10" y="112"/>
                      </a:cubicBezTo>
                      <a:cubicBezTo>
                        <a:pt x="8" y="158"/>
                        <a:pt x="0" y="214"/>
                        <a:pt x="43" y="235"/>
                      </a:cubicBezTo>
                      <a:lnTo>
                        <a:pt x="256" y="235"/>
                      </a:lnTo>
                      <a:cubicBezTo>
                        <a:pt x="351" y="246"/>
                        <a:pt x="457" y="210"/>
                        <a:pt x="619" y="299"/>
                      </a:cubicBezTo>
                      <a:cubicBezTo>
                        <a:pt x="774" y="381"/>
                        <a:pt x="1075" y="685"/>
                        <a:pt x="1225" y="766"/>
                      </a:cubicBezTo>
                      <a:cubicBezTo>
                        <a:pt x="1377" y="848"/>
                        <a:pt x="1624" y="850"/>
                        <a:pt x="1640" y="851"/>
                      </a:cubicBezTo>
                      <a:cubicBezTo>
                        <a:pt x="1654" y="852"/>
                        <a:pt x="1620" y="846"/>
                        <a:pt x="1656" y="850"/>
                      </a:cubicBezTo>
                      <a:cubicBezTo>
                        <a:pt x="1656" y="850"/>
                        <a:pt x="1752" y="850"/>
                        <a:pt x="1849" y="851"/>
                      </a:cubicBezTo>
                      <a:cubicBezTo>
                        <a:pt x="1882" y="811"/>
                        <a:pt x="1879" y="724"/>
                        <a:pt x="1879" y="724"/>
                      </a:cubicBezTo>
                      <a:cubicBezTo>
                        <a:pt x="1879" y="724"/>
                        <a:pt x="1888" y="670"/>
                        <a:pt x="1849" y="621"/>
                      </a:cubicBezTo>
                      <a:cubicBezTo>
                        <a:pt x="1819" y="619"/>
                        <a:pt x="1679" y="622"/>
                        <a:pt x="1660" y="622"/>
                      </a:cubicBezTo>
                      <a:cubicBezTo>
                        <a:pt x="1641" y="622"/>
                        <a:pt x="1456" y="629"/>
                        <a:pt x="1348" y="570"/>
                      </a:cubicBezTo>
                      <a:cubicBezTo>
                        <a:pt x="1238" y="511"/>
                        <a:pt x="863" y="126"/>
                        <a:pt x="687" y="63"/>
                      </a:cubicBezTo>
                      <a:cubicBezTo>
                        <a:pt x="511" y="0"/>
                        <a:pt x="356" y="14"/>
                        <a:pt x="250" y="8"/>
                      </a:cubicBezTo>
                      <a:lnTo>
                        <a:pt x="43" y="8"/>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07" name="Group 178">
                  <a:extLst>
                    <a:ext uri="{FF2B5EF4-FFF2-40B4-BE49-F238E27FC236}">
                      <a16:creationId xmlns:a16="http://schemas.microsoft.com/office/drawing/2014/main" id="{E8EF47C0-07EE-370C-D689-4A3F88E60795}"/>
                    </a:ext>
                  </a:extLst>
                </p:cNvPr>
                <p:cNvGrpSpPr>
                  <a:grpSpLocks noChangeAspect="1"/>
                </p:cNvGrpSpPr>
                <p:nvPr/>
              </p:nvGrpSpPr>
              <p:grpSpPr bwMode="auto">
                <a:xfrm>
                  <a:off x="8364" y="6873"/>
                  <a:ext cx="155" cy="289"/>
                  <a:chOff x="8648" y="5202"/>
                  <a:chExt cx="155" cy="289"/>
                </a:xfrm>
                <a:grpFill/>
              </p:grpSpPr>
              <p:sp>
                <p:nvSpPr>
                  <p:cNvPr id="215" name="Freeform 179">
                    <a:extLst>
                      <a:ext uri="{FF2B5EF4-FFF2-40B4-BE49-F238E27FC236}">
                        <a16:creationId xmlns:a16="http://schemas.microsoft.com/office/drawing/2014/main" id="{3635A78B-0C0F-F275-049A-5CE358D1553D}"/>
                      </a:ext>
                    </a:extLst>
                  </p:cNvPr>
                  <p:cNvSpPr>
                    <a:spLocks noChangeAspect="1"/>
                  </p:cNvSpPr>
                  <p:nvPr/>
                </p:nvSpPr>
                <p:spPr bwMode="auto">
                  <a:xfrm>
                    <a:off x="8648" y="5202"/>
                    <a:ext cx="155" cy="289"/>
                  </a:xfrm>
                  <a:custGeom>
                    <a:avLst/>
                    <a:gdLst/>
                    <a:ahLst/>
                    <a:cxnLst>
                      <a:cxn ang="0">
                        <a:pos x="125" y="17"/>
                      </a:cxn>
                      <a:cxn ang="0">
                        <a:pos x="33" y="17"/>
                      </a:cxn>
                      <a:cxn ang="0">
                        <a:pos x="30" y="17"/>
                      </a:cxn>
                      <a:cxn ang="0">
                        <a:pos x="26" y="22"/>
                      </a:cxn>
                      <a:cxn ang="0">
                        <a:pos x="1" y="147"/>
                      </a:cxn>
                      <a:cxn ang="0">
                        <a:pos x="25" y="277"/>
                      </a:cxn>
                      <a:cxn ang="0">
                        <a:pos x="29" y="280"/>
                      </a:cxn>
                      <a:cxn ang="0">
                        <a:pos x="33" y="282"/>
                      </a:cxn>
                      <a:cxn ang="0">
                        <a:pos x="127" y="283"/>
                      </a:cxn>
                      <a:cxn ang="0">
                        <a:pos x="148" y="243"/>
                      </a:cxn>
                      <a:cxn ang="0">
                        <a:pos x="145" y="60"/>
                      </a:cxn>
                      <a:cxn ang="0">
                        <a:pos x="125" y="17"/>
                      </a:cxn>
                    </a:cxnLst>
                    <a:rect l="0" t="0" r="r" b="b"/>
                    <a:pathLst>
                      <a:path w="155" h="289">
                        <a:moveTo>
                          <a:pt x="125" y="17"/>
                        </a:moveTo>
                        <a:cubicBezTo>
                          <a:pt x="79" y="17"/>
                          <a:pt x="33" y="17"/>
                          <a:pt x="33" y="17"/>
                        </a:cubicBezTo>
                        <a:lnTo>
                          <a:pt x="30" y="17"/>
                        </a:lnTo>
                        <a:cubicBezTo>
                          <a:pt x="29" y="18"/>
                          <a:pt x="31" y="0"/>
                          <a:pt x="26" y="22"/>
                        </a:cubicBezTo>
                        <a:cubicBezTo>
                          <a:pt x="22" y="29"/>
                          <a:pt x="1" y="69"/>
                          <a:pt x="1" y="147"/>
                        </a:cubicBezTo>
                        <a:cubicBezTo>
                          <a:pt x="0" y="224"/>
                          <a:pt x="20" y="272"/>
                          <a:pt x="25" y="277"/>
                        </a:cubicBezTo>
                        <a:cubicBezTo>
                          <a:pt x="31" y="282"/>
                          <a:pt x="28" y="280"/>
                          <a:pt x="29" y="280"/>
                        </a:cubicBezTo>
                        <a:lnTo>
                          <a:pt x="33" y="282"/>
                        </a:lnTo>
                        <a:cubicBezTo>
                          <a:pt x="49" y="283"/>
                          <a:pt x="108" y="289"/>
                          <a:pt x="127" y="283"/>
                        </a:cubicBezTo>
                        <a:cubicBezTo>
                          <a:pt x="135" y="275"/>
                          <a:pt x="145" y="261"/>
                          <a:pt x="148" y="243"/>
                        </a:cubicBezTo>
                        <a:cubicBezTo>
                          <a:pt x="155" y="197"/>
                          <a:pt x="155" y="122"/>
                          <a:pt x="145" y="60"/>
                        </a:cubicBezTo>
                        <a:cubicBezTo>
                          <a:pt x="142" y="44"/>
                          <a:pt x="136" y="26"/>
                          <a:pt x="125" y="17"/>
                        </a:cubicBez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6" name="Freeform 180">
                    <a:extLst>
                      <a:ext uri="{FF2B5EF4-FFF2-40B4-BE49-F238E27FC236}">
                        <a16:creationId xmlns:a16="http://schemas.microsoft.com/office/drawing/2014/main" id="{F85EC6FA-C91B-E5A8-7B84-D6C96A8D99B5}"/>
                      </a:ext>
                    </a:extLst>
                  </p:cNvPr>
                  <p:cNvSpPr>
                    <a:spLocks noChangeAspect="1"/>
                  </p:cNvSpPr>
                  <p:nvPr/>
                </p:nvSpPr>
                <p:spPr bwMode="auto">
                  <a:xfrm>
                    <a:off x="8738" y="5218"/>
                    <a:ext cx="36" cy="267"/>
                  </a:xfrm>
                  <a:custGeom>
                    <a:avLst/>
                    <a:gdLst/>
                    <a:ahLst/>
                    <a:cxnLst>
                      <a:cxn ang="0">
                        <a:pos x="35" y="0"/>
                      </a:cxn>
                      <a:cxn ang="0">
                        <a:pos x="2" y="127"/>
                      </a:cxn>
                      <a:cxn ang="0">
                        <a:pos x="35" y="265"/>
                      </a:cxn>
                    </a:cxnLst>
                    <a:rect l="0" t="0" r="r" b="b"/>
                    <a:pathLst>
                      <a:path w="35" h="265">
                        <a:moveTo>
                          <a:pt x="35" y="0"/>
                        </a:moveTo>
                        <a:cubicBezTo>
                          <a:pt x="13" y="11"/>
                          <a:pt x="0" y="82"/>
                          <a:pt x="2" y="127"/>
                        </a:cubicBezTo>
                        <a:cubicBezTo>
                          <a:pt x="3" y="171"/>
                          <a:pt x="16" y="253"/>
                          <a:pt x="35" y="265"/>
                        </a:cubicBezTo>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208" name="Group 181">
                  <a:extLst>
                    <a:ext uri="{FF2B5EF4-FFF2-40B4-BE49-F238E27FC236}">
                      <a16:creationId xmlns:a16="http://schemas.microsoft.com/office/drawing/2014/main" id="{26466826-EF77-8EA1-FAD5-624EEFD4B0E0}"/>
                    </a:ext>
                  </a:extLst>
                </p:cNvPr>
                <p:cNvGrpSpPr>
                  <a:grpSpLocks noChangeAspect="1"/>
                </p:cNvGrpSpPr>
                <p:nvPr/>
              </p:nvGrpSpPr>
              <p:grpSpPr bwMode="auto">
                <a:xfrm rot="16200000" flipV="1">
                  <a:off x="8361" y="6968"/>
                  <a:ext cx="312" cy="116"/>
                  <a:chOff x="4846" y="1024"/>
                  <a:chExt cx="3978" cy="2345"/>
                </a:xfrm>
                <a:grpFill/>
              </p:grpSpPr>
              <p:grpSp>
                <p:nvGrpSpPr>
                  <p:cNvPr id="209" name="Group 182">
                    <a:extLst>
                      <a:ext uri="{FF2B5EF4-FFF2-40B4-BE49-F238E27FC236}">
                        <a16:creationId xmlns:a16="http://schemas.microsoft.com/office/drawing/2014/main" id="{D1C8FF95-762B-CFBF-5728-371BE80A8F3E}"/>
                      </a:ext>
                    </a:extLst>
                  </p:cNvPr>
                  <p:cNvGrpSpPr>
                    <a:grpSpLocks noChangeAspect="1"/>
                  </p:cNvGrpSpPr>
                  <p:nvPr/>
                </p:nvGrpSpPr>
                <p:grpSpPr bwMode="auto">
                  <a:xfrm rot="-5400000">
                    <a:off x="5938" y="652"/>
                    <a:ext cx="1631" cy="3804"/>
                    <a:chOff x="526" y="5216"/>
                    <a:chExt cx="1009" cy="1437"/>
                  </a:xfrm>
                  <a:grpFill/>
                </p:grpSpPr>
                <p:sp>
                  <p:nvSpPr>
                    <p:cNvPr id="212" name="Rectangle 183">
                      <a:extLst>
                        <a:ext uri="{FF2B5EF4-FFF2-40B4-BE49-F238E27FC236}">
                          <a16:creationId xmlns:a16="http://schemas.microsoft.com/office/drawing/2014/main" id="{DFC4C629-EB68-F75B-A972-F487B0C5F69F}"/>
                        </a:ext>
                      </a:extLst>
                    </p:cNvPr>
                    <p:cNvSpPr>
                      <a:spLocks noChangeAspect="1" noChangeArrowheads="1"/>
                    </p:cNvSpPr>
                    <p:nvPr/>
                  </p:nvSpPr>
                  <p:spPr bwMode="auto">
                    <a:xfrm>
                      <a:off x="526" y="5522"/>
                      <a:ext cx="767" cy="826"/>
                    </a:xfrm>
                    <a:prstGeom prst="rect">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3" name="AutoShape 184">
                      <a:extLst>
                        <a:ext uri="{FF2B5EF4-FFF2-40B4-BE49-F238E27FC236}">
                          <a16:creationId xmlns:a16="http://schemas.microsoft.com/office/drawing/2014/main" id="{0921D0C3-D490-8565-D013-3A1B447E9813}"/>
                        </a:ext>
                      </a:extLst>
                    </p:cNvPr>
                    <p:cNvSpPr>
                      <a:spLocks noChangeAspect="1" noChangeArrowheads="1"/>
                    </p:cNvSpPr>
                    <p:nvPr/>
                  </p:nvSpPr>
                  <p:spPr bwMode="auto">
                    <a:xfrm>
                      <a:off x="526" y="5216"/>
                      <a:ext cx="1009" cy="306"/>
                    </a:xfrm>
                    <a:prstGeom prst="parallelogram">
                      <a:avLst>
                        <a:gd name="adj" fmla="val 85833"/>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4" name="AutoShape 185">
                      <a:extLst>
                        <a:ext uri="{FF2B5EF4-FFF2-40B4-BE49-F238E27FC236}">
                          <a16:creationId xmlns:a16="http://schemas.microsoft.com/office/drawing/2014/main" id="{FD0AA141-ED7F-A508-F92D-B943790B9651}"/>
                        </a:ext>
                      </a:extLst>
                    </p:cNvPr>
                    <p:cNvSpPr>
                      <a:spLocks noChangeAspect="1" noChangeArrowheads="1"/>
                    </p:cNvSpPr>
                    <p:nvPr/>
                  </p:nvSpPr>
                  <p:spPr bwMode="auto">
                    <a:xfrm flipH="1">
                      <a:off x="526" y="6347"/>
                      <a:ext cx="1009" cy="306"/>
                    </a:xfrm>
                    <a:prstGeom prst="parallelogram">
                      <a:avLst>
                        <a:gd name="adj" fmla="val 85833"/>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10" name="Freeform 186">
                    <a:extLst>
                      <a:ext uri="{FF2B5EF4-FFF2-40B4-BE49-F238E27FC236}">
                        <a16:creationId xmlns:a16="http://schemas.microsoft.com/office/drawing/2014/main" id="{FC2D83F7-AA9D-EF34-F902-98BB64D0AAE0}"/>
                      </a:ext>
                    </a:extLst>
                  </p:cNvPr>
                  <p:cNvSpPr>
                    <a:spLocks noChangeAspect="1"/>
                  </p:cNvSpPr>
                  <p:nvPr/>
                </p:nvSpPr>
                <p:spPr bwMode="auto">
                  <a:xfrm>
                    <a:off x="4846" y="1024"/>
                    <a:ext cx="3967" cy="1109"/>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11" name="AutoShape 187">
                    <a:extLst>
                      <a:ext uri="{FF2B5EF4-FFF2-40B4-BE49-F238E27FC236}">
                        <a16:creationId xmlns:a16="http://schemas.microsoft.com/office/drawing/2014/main" id="{F2F255E2-B75D-858E-CA5A-19AAC5E61296}"/>
                      </a:ext>
                    </a:extLst>
                  </p:cNvPr>
                  <p:cNvSpPr>
                    <a:spLocks noChangeAspect="1" noChangeArrowheads="1"/>
                  </p:cNvSpPr>
                  <p:nvPr/>
                </p:nvSpPr>
                <p:spPr bwMode="auto">
                  <a:xfrm rot="5400000" flipV="1">
                    <a:off x="7960" y="2110"/>
                    <a:ext cx="1566" cy="162"/>
                  </a:xfrm>
                  <a:prstGeom prst="parallelogram">
                    <a:avLst>
                      <a:gd name="adj" fmla="val 182754"/>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grpSp>
            <p:nvGrpSpPr>
              <p:cNvPr id="198" name="Group 6">
                <a:extLst>
                  <a:ext uri="{FF2B5EF4-FFF2-40B4-BE49-F238E27FC236}">
                    <a16:creationId xmlns:a16="http://schemas.microsoft.com/office/drawing/2014/main" id="{9AE5FB44-233B-3D79-0178-FD09B7EE8D63}"/>
                  </a:ext>
                </a:extLst>
              </p:cNvPr>
              <p:cNvGrpSpPr>
                <a:grpSpLocks noChangeAspect="1"/>
              </p:cNvGrpSpPr>
              <p:nvPr/>
            </p:nvGrpSpPr>
            <p:grpSpPr bwMode="auto">
              <a:xfrm>
                <a:off x="1610757" y="3771031"/>
                <a:ext cx="169828" cy="139949"/>
                <a:chOff x="6426" y="1623"/>
                <a:chExt cx="1057" cy="1286"/>
              </a:xfrm>
            </p:grpSpPr>
            <p:sp>
              <p:nvSpPr>
                <p:cNvPr id="200" name="AutoShape 8">
                  <a:extLst>
                    <a:ext uri="{FF2B5EF4-FFF2-40B4-BE49-F238E27FC236}">
                      <a16:creationId xmlns:a16="http://schemas.microsoft.com/office/drawing/2014/main" id="{F48E4C74-2905-C43E-2032-189F52D09F76}"/>
                    </a:ext>
                  </a:extLst>
                </p:cNvPr>
                <p:cNvSpPr>
                  <a:spLocks noChangeAspect="1" noChangeArrowheads="1"/>
                </p:cNvSpPr>
                <p:nvPr/>
              </p:nvSpPr>
              <p:spPr bwMode="auto">
                <a:xfrm rot="2248200" flipV="1">
                  <a:off x="6630" y="1623"/>
                  <a:ext cx="853" cy="970"/>
                </a:xfrm>
                <a:custGeom>
                  <a:avLst/>
                  <a:gdLst>
                    <a:gd name="G0" fmla="+- 1365 0 0"/>
                    <a:gd name="G1" fmla="+- 21600 0 1365"/>
                    <a:gd name="G2" fmla="*/ 1365 1 2"/>
                    <a:gd name="G3" fmla="+- 21600 0 G2"/>
                    <a:gd name="G4" fmla="+/ 1365 21600 2"/>
                    <a:gd name="G5" fmla="+/ G1 0 2"/>
                    <a:gd name="G6" fmla="*/ 21600 21600 1365"/>
                    <a:gd name="G7" fmla="*/ G6 1 2"/>
                    <a:gd name="G8" fmla="+- 21600 0 G7"/>
                    <a:gd name="G9" fmla="*/ 21600 1 2"/>
                    <a:gd name="G10" fmla="+- 1365 0 G9"/>
                    <a:gd name="G11" fmla="?: G10 G8 0"/>
                    <a:gd name="G12" fmla="?: G10 G7 21600"/>
                    <a:gd name="T0" fmla="*/ 20917 w 21600"/>
                    <a:gd name="T1" fmla="*/ 10800 h 21600"/>
                    <a:gd name="T2" fmla="*/ 10800 w 21600"/>
                    <a:gd name="T3" fmla="*/ 21600 h 21600"/>
                    <a:gd name="T4" fmla="*/ 683 w 21600"/>
                    <a:gd name="T5" fmla="*/ 10800 h 21600"/>
                    <a:gd name="T6" fmla="*/ 10800 w 21600"/>
                    <a:gd name="T7" fmla="*/ 0 h 21600"/>
                    <a:gd name="T8" fmla="*/ 2483 w 21600"/>
                    <a:gd name="T9" fmla="*/ 2483 h 21600"/>
                    <a:gd name="T10" fmla="*/ 19117 w 21600"/>
                    <a:gd name="T11" fmla="*/ 19117 h 21600"/>
                  </a:gdLst>
                  <a:ahLst/>
                  <a:cxnLst>
                    <a:cxn ang="0">
                      <a:pos x="T0" y="T1"/>
                    </a:cxn>
                    <a:cxn ang="0">
                      <a:pos x="T2" y="T3"/>
                    </a:cxn>
                    <a:cxn ang="0">
                      <a:pos x="T4" y="T5"/>
                    </a:cxn>
                    <a:cxn ang="0">
                      <a:pos x="T6" y="T7"/>
                    </a:cxn>
                  </a:cxnLst>
                  <a:rect l="T8" t="T9" r="T10" b="T11"/>
                  <a:pathLst>
                    <a:path w="21600" h="21600">
                      <a:moveTo>
                        <a:pt x="0" y="0"/>
                      </a:moveTo>
                      <a:lnTo>
                        <a:pt x="1365" y="21600"/>
                      </a:lnTo>
                      <a:lnTo>
                        <a:pt x="20235" y="21600"/>
                      </a:lnTo>
                      <a:lnTo>
                        <a:pt x="21600" y="0"/>
                      </a:lnTo>
                      <a:close/>
                    </a:path>
                  </a:pathLst>
                </a:custGeom>
                <a:solidFill>
                  <a:sysClr val="window" lastClr="FFFFFF">
                    <a:lumMod val="85000"/>
                  </a:sys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01" name="Group 9">
                  <a:extLst>
                    <a:ext uri="{FF2B5EF4-FFF2-40B4-BE49-F238E27FC236}">
                      <a16:creationId xmlns:a16="http://schemas.microsoft.com/office/drawing/2014/main" id="{206DAAA7-5A94-BB1B-735A-0AAE78C429A8}"/>
                    </a:ext>
                  </a:extLst>
                </p:cNvPr>
                <p:cNvGrpSpPr>
                  <a:grpSpLocks noChangeAspect="1"/>
                </p:cNvGrpSpPr>
                <p:nvPr/>
              </p:nvGrpSpPr>
              <p:grpSpPr bwMode="auto">
                <a:xfrm rot="2361465">
                  <a:off x="6426" y="2064"/>
                  <a:ext cx="857" cy="845"/>
                  <a:chOff x="6442" y="1985"/>
                  <a:chExt cx="857" cy="910"/>
                </a:xfrm>
              </p:grpSpPr>
              <p:sp>
                <p:nvSpPr>
                  <p:cNvPr id="202" name="Oval 10">
                    <a:extLst>
                      <a:ext uri="{FF2B5EF4-FFF2-40B4-BE49-F238E27FC236}">
                        <a16:creationId xmlns:a16="http://schemas.microsoft.com/office/drawing/2014/main" id="{114B98F6-1C69-28AD-2CD2-FBDACA113B97}"/>
                      </a:ext>
                    </a:extLst>
                  </p:cNvPr>
                  <p:cNvSpPr>
                    <a:spLocks noChangeAspect="1" noChangeArrowheads="1"/>
                  </p:cNvSpPr>
                  <p:nvPr/>
                </p:nvSpPr>
                <p:spPr bwMode="auto">
                  <a:xfrm>
                    <a:off x="6442" y="1985"/>
                    <a:ext cx="857" cy="910"/>
                  </a:xfrm>
                  <a:prstGeom prst="ellipse">
                    <a:avLst/>
                  </a:prstGeom>
                  <a:gradFill rotWithShape="0">
                    <a:gsLst>
                      <a:gs pos="0">
                        <a:srgbClr val="C0C0C0"/>
                      </a:gs>
                      <a:gs pos="100000">
                        <a:srgbClr val="C0C0C0">
                          <a:gamma/>
                          <a:shade val="86275"/>
                          <a:invGamma/>
                        </a:srgbClr>
                      </a:gs>
                    </a:gsLst>
                    <a:path path="shape">
                      <a:fillToRect l="50000" t="50000" r="50000" b="50000"/>
                    </a:path>
                  </a:gra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03" name="Oval 11">
                    <a:extLst>
                      <a:ext uri="{FF2B5EF4-FFF2-40B4-BE49-F238E27FC236}">
                        <a16:creationId xmlns:a16="http://schemas.microsoft.com/office/drawing/2014/main" id="{D07A83BB-7652-037E-5A8A-B6ADC0335153}"/>
                      </a:ext>
                    </a:extLst>
                  </p:cNvPr>
                  <p:cNvSpPr>
                    <a:spLocks noChangeAspect="1" noChangeArrowheads="1"/>
                  </p:cNvSpPr>
                  <p:nvPr/>
                </p:nvSpPr>
                <p:spPr bwMode="auto">
                  <a:xfrm>
                    <a:off x="6459" y="2045"/>
                    <a:ext cx="795" cy="828"/>
                  </a:xfrm>
                  <a:prstGeom prst="ellipse">
                    <a:avLst/>
                  </a:prstGeom>
                  <a:solidFill>
                    <a:srgbClr val="ECF1F8"/>
                  </a:soli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199" name="Freeform 7">
                <a:extLst>
                  <a:ext uri="{FF2B5EF4-FFF2-40B4-BE49-F238E27FC236}">
                    <a16:creationId xmlns:a16="http://schemas.microsoft.com/office/drawing/2014/main" id="{94E953D7-43FD-3FF4-4C17-8206D821CBB2}"/>
                  </a:ext>
                </a:extLst>
              </p:cNvPr>
              <p:cNvSpPr>
                <a:spLocks noChangeAspect="1"/>
              </p:cNvSpPr>
              <p:nvPr/>
            </p:nvSpPr>
            <p:spPr bwMode="auto">
              <a:xfrm rot="937728">
                <a:off x="1878487" y="3552108"/>
                <a:ext cx="185429" cy="158281"/>
              </a:xfrm>
              <a:custGeom>
                <a:avLst/>
                <a:gdLst>
                  <a:gd name="connsiteX0" fmla="*/ 0 w 8605"/>
                  <a:gd name="connsiteY0" fmla="*/ 5911 h 9764"/>
                  <a:gd name="connsiteX1" fmla="*/ 5541 w 8605"/>
                  <a:gd name="connsiteY1" fmla="*/ 312 h 9764"/>
                  <a:gd name="connsiteX2" fmla="*/ 7760 w 8605"/>
                  <a:gd name="connsiteY2" fmla="*/ 345 h 9764"/>
                  <a:gd name="connsiteX3" fmla="*/ 8469 w 8605"/>
                  <a:gd name="connsiteY3" fmla="*/ 2272 h 9764"/>
                  <a:gd name="connsiteX4" fmla="*/ 2505 w 8605"/>
                  <a:gd name="connsiteY4" fmla="*/ 9764 h 9764"/>
                  <a:gd name="connsiteX5" fmla="*/ 0 w 8605"/>
                  <a:gd name="connsiteY5" fmla="*/ 5911 h 9764"/>
                  <a:gd name="connsiteX0" fmla="*/ 0 w 10000"/>
                  <a:gd name="connsiteY0" fmla="*/ 6054 h 8573"/>
                  <a:gd name="connsiteX1" fmla="*/ 6439 w 10000"/>
                  <a:gd name="connsiteY1" fmla="*/ 320 h 8573"/>
                  <a:gd name="connsiteX2" fmla="*/ 9018 w 10000"/>
                  <a:gd name="connsiteY2" fmla="*/ 353 h 8573"/>
                  <a:gd name="connsiteX3" fmla="*/ 9842 w 10000"/>
                  <a:gd name="connsiteY3" fmla="*/ 2327 h 8573"/>
                  <a:gd name="connsiteX4" fmla="*/ 4575 w 10000"/>
                  <a:gd name="connsiteY4" fmla="*/ 8573 h 8573"/>
                  <a:gd name="connsiteX5" fmla="*/ 0 w 10000"/>
                  <a:gd name="connsiteY5" fmla="*/ 6054 h 8573"/>
                  <a:gd name="connsiteX0" fmla="*/ 0 w 10000"/>
                  <a:gd name="connsiteY0" fmla="*/ 7062 h 9706"/>
                  <a:gd name="connsiteX1" fmla="*/ 6439 w 10000"/>
                  <a:gd name="connsiteY1" fmla="*/ 373 h 9706"/>
                  <a:gd name="connsiteX2" fmla="*/ 9018 w 10000"/>
                  <a:gd name="connsiteY2" fmla="*/ 412 h 9706"/>
                  <a:gd name="connsiteX3" fmla="*/ 9842 w 10000"/>
                  <a:gd name="connsiteY3" fmla="*/ 2714 h 9706"/>
                  <a:gd name="connsiteX4" fmla="*/ 4673 w 10000"/>
                  <a:gd name="connsiteY4" fmla="*/ 9706 h 9706"/>
                  <a:gd name="connsiteX5" fmla="*/ 0 w 10000"/>
                  <a:gd name="connsiteY5" fmla="*/ 7062 h 9706"/>
                  <a:gd name="connsiteX0" fmla="*/ 0 w 10000"/>
                  <a:gd name="connsiteY0" fmla="*/ 7276 h 10404"/>
                  <a:gd name="connsiteX1" fmla="*/ 6439 w 10000"/>
                  <a:gd name="connsiteY1" fmla="*/ 384 h 10404"/>
                  <a:gd name="connsiteX2" fmla="*/ 9018 w 10000"/>
                  <a:gd name="connsiteY2" fmla="*/ 424 h 10404"/>
                  <a:gd name="connsiteX3" fmla="*/ 9842 w 10000"/>
                  <a:gd name="connsiteY3" fmla="*/ 2796 h 10404"/>
                  <a:gd name="connsiteX4" fmla="*/ 4673 w 10000"/>
                  <a:gd name="connsiteY4" fmla="*/ 10404 h 10404"/>
                  <a:gd name="connsiteX5" fmla="*/ 0 w 10000"/>
                  <a:gd name="connsiteY5" fmla="*/ 7276 h 10404"/>
                  <a:gd name="connsiteX0" fmla="*/ 0 w 10364"/>
                  <a:gd name="connsiteY0" fmla="*/ 7324 h 10452"/>
                  <a:gd name="connsiteX1" fmla="*/ 6439 w 10364"/>
                  <a:gd name="connsiteY1" fmla="*/ 432 h 10452"/>
                  <a:gd name="connsiteX2" fmla="*/ 9018 w 10364"/>
                  <a:gd name="connsiteY2" fmla="*/ 472 h 10452"/>
                  <a:gd name="connsiteX3" fmla="*/ 10234 w 10364"/>
                  <a:gd name="connsiteY3" fmla="*/ 3550 h 10452"/>
                  <a:gd name="connsiteX4" fmla="*/ 4673 w 10364"/>
                  <a:gd name="connsiteY4" fmla="*/ 10452 h 10452"/>
                  <a:gd name="connsiteX5" fmla="*/ 0 w 10364"/>
                  <a:gd name="connsiteY5" fmla="*/ 7324 h 10452"/>
                  <a:gd name="connsiteX0" fmla="*/ 0 w 10364"/>
                  <a:gd name="connsiteY0" fmla="*/ 7324 h 11680"/>
                  <a:gd name="connsiteX1" fmla="*/ 6439 w 10364"/>
                  <a:gd name="connsiteY1" fmla="*/ 432 h 11680"/>
                  <a:gd name="connsiteX2" fmla="*/ 9018 w 10364"/>
                  <a:gd name="connsiteY2" fmla="*/ 472 h 11680"/>
                  <a:gd name="connsiteX3" fmla="*/ 10234 w 10364"/>
                  <a:gd name="connsiteY3" fmla="*/ 3550 h 11680"/>
                  <a:gd name="connsiteX4" fmla="*/ 5191 w 10364"/>
                  <a:gd name="connsiteY4" fmla="*/ 11680 h 11680"/>
                  <a:gd name="connsiteX5" fmla="*/ 0 w 10364"/>
                  <a:gd name="connsiteY5" fmla="*/ 7324 h 11680"/>
                  <a:gd name="connsiteX0" fmla="*/ 0 w 10517"/>
                  <a:gd name="connsiteY0" fmla="*/ 7367 h 11680"/>
                  <a:gd name="connsiteX1" fmla="*/ 6592 w 10517"/>
                  <a:gd name="connsiteY1" fmla="*/ 432 h 11680"/>
                  <a:gd name="connsiteX2" fmla="*/ 9171 w 10517"/>
                  <a:gd name="connsiteY2" fmla="*/ 472 h 11680"/>
                  <a:gd name="connsiteX3" fmla="*/ 10387 w 10517"/>
                  <a:gd name="connsiteY3" fmla="*/ 3550 h 11680"/>
                  <a:gd name="connsiteX4" fmla="*/ 5344 w 10517"/>
                  <a:gd name="connsiteY4" fmla="*/ 11680 h 11680"/>
                  <a:gd name="connsiteX5" fmla="*/ 0 w 10517"/>
                  <a:gd name="connsiteY5" fmla="*/ 7367 h 11680"/>
                  <a:gd name="connsiteX0" fmla="*/ 184 w 10701"/>
                  <a:gd name="connsiteY0" fmla="*/ 7367 h 11680"/>
                  <a:gd name="connsiteX1" fmla="*/ 1746 w 10701"/>
                  <a:gd name="connsiteY1" fmla="*/ 8267 h 11680"/>
                  <a:gd name="connsiteX2" fmla="*/ 6776 w 10701"/>
                  <a:gd name="connsiteY2" fmla="*/ 432 h 11680"/>
                  <a:gd name="connsiteX3" fmla="*/ 9355 w 10701"/>
                  <a:gd name="connsiteY3" fmla="*/ 472 h 11680"/>
                  <a:gd name="connsiteX4" fmla="*/ 10571 w 10701"/>
                  <a:gd name="connsiteY4" fmla="*/ 3550 h 11680"/>
                  <a:gd name="connsiteX5" fmla="*/ 5528 w 10701"/>
                  <a:gd name="connsiteY5" fmla="*/ 11680 h 11680"/>
                  <a:gd name="connsiteX6" fmla="*/ 184 w 10701"/>
                  <a:gd name="connsiteY6" fmla="*/ 7367 h 11680"/>
                  <a:gd name="connsiteX0" fmla="*/ 341 w 10858"/>
                  <a:gd name="connsiteY0" fmla="*/ 7367 h 11680"/>
                  <a:gd name="connsiteX1" fmla="*/ 1053 w 10858"/>
                  <a:gd name="connsiteY1" fmla="*/ 5970 h 11680"/>
                  <a:gd name="connsiteX2" fmla="*/ 6933 w 10858"/>
                  <a:gd name="connsiteY2" fmla="*/ 432 h 11680"/>
                  <a:gd name="connsiteX3" fmla="*/ 9512 w 10858"/>
                  <a:gd name="connsiteY3" fmla="*/ 472 h 11680"/>
                  <a:gd name="connsiteX4" fmla="*/ 10728 w 10858"/>
                  <a:gd name="connsiteY4" fmla="*/ 3550 h 11680"/>
                  <a:gd name="connsiteX5" fmla="*/ 5685 w 10858"/>
                  <a:gd name="connsiteY5" fmla="*/ 11680 h 11680"/>
                  <a:gd name="connsiteX6" fmla="*/ 341 w 10858"/>
                  <a:gd name="connsiteY6" fmla="*/ 7367 h 11680"/>
                  <a:gd name="connsiteX0" fmla="*/ 341 w 10858"/>
                  <a:gd name="connsiteY0" fmla="*/ 7367 h 11516"/>
                  <a:gd name="connsiteX1" fmla="*/ 1053 w 10858"/>
                  <a:gd name="connsiteY1" fmla="*/ 5970 h 11516"/>
                  <a:gd name="connsiteX2" fmla="*/ 6933 w 10858"/>
                  <a:gd name="connsiteY2" fmla="*/ 432 h 11516"/>
                  <a:gd name="connsiteX3" fmla="*/ 9512 w 10858"/>
                  <a:gd name="connsiteY3" fmla="*/ 472 h 11516"/>
                  <a:gd name="connsiteX4" fmla="*/ 10728 w 10858"/>
                  <a:gd name="connsiteY4" fmla="*/ 3550 h 11516"/>
                  <a:gd name="connsiteX5" fmla="*/ 4143 w 10858"/>
                  <a:gd name="connsiteY5" fmla="*/ 11516 h 11516"/>
                  <a:gd name="connsiteX6" fmla="*/ 341 w 10858"/>
                  <a:gd name="connsiteY6" fmla="*/ 7367 h 1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8" h="11516">
                    <a:moveTo>
                      <a:pt x="341" y="7367"/>
                    </a:moveTo>
                    <a:cubicBezTo>
                      <a:pt x="-289" y="6798"/>
                      <a:pt x="-45" y="7126"/>
                      <a:pt x="1053" y="5970"/>
                    </a:cubicBezTo>
                    <a:cubicBezTo>
                      <a:pt x="2151" y="4814"/>
                      <a:pt x="5665" y="1731"/>
                      <a:pt x="6933" y="432"/>
                    </a:cubicBezTo>
                    <a:cubicBezTo>
                      <a:pt x="7948" y="-243"/>
                      <a:pt x="8880" y="-48"/>
                      <a:pt x="9512" y="472"/>
                    </a:cubicBezTo>
                    <a:cubicBezTo>
                      <a:pt x="10145" y="992"/>
                      <a:pt x="11235" y="2467"/>
                      <a:pt x="10728" y="3550"/>
                    </a:cubicBezTo>
                    <a:cubicBezTo>
                      <a:pt x="8509" y="6454"/>
                      <a:pt x="5517" y="9654"/>
                      <a:pt x="4143" y="11516"/>
                    </a:cubicBezTo>
                    <a:cubicBezTo>
                      <a:pt x="2058" y="9970"/>
                      <a:pt x="2264" y="8757"/>
                      <a:pt x="341" y="7367"/>
                    </a:cubicBezTo>
                    <a:close/>
                  </a:path>
                </a:pathLst>
              </a:custGeom>
              <a:solidFill>
                <a:sysClr val="window" lastClr="FFFFFF">
                  <a:lumMod val="8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125" name="グループ化 124">
              <a:extLst>
                <a:ext uri="{FF2B5EF4-FFF2-40B4-BE49-F238E27FC236}">
                  <a16:creationId xmlns:a16="http://schemas.microsoft.com/office/drawing/2014/main" id="{ADB5980D-5B40-BB78-C1F3-B80CF7C4D5F6}"/>
                </a:ext>
              </a:extLst>
            </p:cNvPr>
            <p:cNvGrpSpPr/>
            <p:nvPr/>
          </p:nvGrpSpPr>
          <p:grpSpPr>
            <a:xfrm>
              <a:off x="1160290" y="3811154"/>
              <a:ext cx="152385" cy="117640"/>
              <a:chOff x="1151629" y="3561931"/>
              <a:chExt cx="152385" cy="117640"/>
            </a:xfrm>
          </p:grpSpPr>
          <p:grpSp>
            <p:nvGrpSpPr>
              <p:cNvPr id="126" name="Group 13">
                <a:extLst>
                  <a:ext uri="{FF2B5EF4-FFF2-40B4-BE49-F238E27FC236}">
                    <a16:creationId xmlns:a16="http://schemas.microsoft.com/office/drawing/2014/main" id="{81BBB63B-21C9-A464-9AAF-A6DDC1F0F8DE}"/>
                  </a:ext>
                </a:extLst>
              </p:cNvPr>
              <p:cNvGrpSpPr>
                <a:grpSpLocks noChangeAspect="1"/>
              </p:cNvGrpSpPr>
              <p:nvPr/>
            </p:nvGrpSpPr>
            <p:grpSpPr bwMode="auto">
              <a:xfrm>
                <a:off x="1151629" y="3590471"/>
                <a:ext cx="152385" cy="89100"/>
                <a:chOff x="5939" y="3698"/>
                <a:chExt cx="3077" cy="2400"/>
              </a:xfrm>
            </p:grpSpPr>
            <p:grpSp>
              <p:nvGrpSpPr>
                <p:cNvPr id="152" name="Group 14">
                  <a:extLst>
                    <a:ext uri="{FF2B5EF4-FFF2-40B4-BE49-F238E27FC236}">
                      <a16:creationId xmlns:a16="http://schemas.microsoft.com/office/drawing/2014/main" id="{731D6E90-6137-EB0B-B719-BC572971D1CF}"/>
                    </a:ext>
                  </a:extLst>
                </p:cNvPr>
                <p:cNvGrpSpPr>
                  <a:grpSpLocks noChangeAspect="1"/>
                </p:cNvGrpSpPr>
                <p:nvPr/>
              </p:nvGrpSpPr>
              <p:grpSpPr bwMode="auto">
                <a:xfrm>
                  <a:off x="8598" y="5217"/>
                  <a:ext cx="130" cy="104"/>
                  <a:chOff x="8451" y="5897"/>
                  <a:chExt cx="109" cy="86"/>
                </a:xfrm>
              </p:grpSpPr>
              <p:sp>
                <p:nvSpPr>
                  <p:cNvPr id="187" name="Freeform 15">
                    <a:extLst>
                      <a:ext uri="{FF2B5EF4-FFF2-40B4-BE49-F238E27FC236}">
                        <a16:creationId xmlns:a16="http://schemas.microsoft.com/office/drawing/2014/main" id="{3B4AA485-6BA0-DB2E-E0CD-BC445BB966BF}"/>
                      </a:ext>
                    </a:extLst>
                  </p:cNvPr>
                  <p:cNvSpPr>
                    <a:spLocks noChangeAspect="1"/>
                  </p:cNvSpPr>
                  <p:nvPr/>
                </p:nvSpPr>
                <p:spPr bwMode="auto">
                  <a:xfrm rot="16200000" flipV="1">
                    <a:off x="8490" y="5945"/>
                    <a:ext cx="28" cy="47"/>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88" name="Group 16">
                    <a:extLst>
                      <a:ext uri="{FF2B5EF4-FFF2-40B4-BE49-F238E27FC236}">
                        <a16:creationId xmlns:a16="http://schemas.microsoft.com/office/drawing/2014/main" id="{60BB24EF-CBFE-898D-3E69-AAB0FF3E2E21}"/>
                      </a:ext>
                    </a:extLst>
                  </p:cNvPr>
                  <p:cNvGrpSpPr>
                    <a:grpSpLocks noChangeAspect="1"/>
                  </p:cNvGrpSpPr>
                  <p:nvPr/>
                </p:nvGrpSpPr>
                <p:grpSpPr bwMode="auto">
                  <a:xfrm>
                    <a:off x="8451" y="5897"/>
                    <a:ext cx="109" cy="28"/>
                    <a:chOff x="4864" y="149"/>
                    <a:chExt cx="3898" cy="772"/>
                  </a:xfrm>
                </p:grpSpPr>
                <p:grpSp>
                  <p:nvGrpSpPr>
                    <p:cNvPr id="189" name="Group 17">
                      <a:extLst>
                        <a:ext uri="{FF2B5EF4-FFF2-40B4-BE49-F238E27FC236}">
                          <a16:creationId xmlns:a16="http://schemas.microsoft.com/office/drawing/2014/main" id="{63AE58F0-06C5-F742-D160-8B8263327E20}"/>
                        </a:ext>
                      </a:extLst>
                    </p:cNvPr>
                    <p:cNvGrpSpPr>
                      <a:grpSpLocks noChangeAspect="1"/>
                    </p:cNvGrpSpPr>
                    <p:nvPr/>
                  </p:nvGrpSpPr>
                  <p:grpSpPr bwMode="auto">
                    <a:xfrm rot="-5400000">
                      <a:off x="5873" y="-858"/>
                      <a:ext cx="772" cy="2786"/>
                      <a:chOff x="2038" y="5219"/>
                      <a:chExt cx="478" cy="1052"/>
                    </a:xfrm>
                  </p:grpSpPr>
                  <p:sp>
                    <p:nvSpPr>
                      <p:cNvPr id="192" name="Rectangle 18">
                        <a:extLst>
                          <a:ext uri="{FF2B5EF4-FFF2-40B4-BE49-F238E27FC236}">
                            <a16:creationId xmlns:a16="http://schemas.microsoft.com/office/drawing/2014/main" id="{90D14A9C-8DBD-3006-A15F-7CF91023D98C}"/>
                          </a:ext>
                        </a:extLst>
                      </p:cNvPr>
                      <p:cNvSpPr>
                        <a:spLocks noChangeAspect="1" noChangeArrowheads="1"/>
                      </p:cNvSpPr>
                      <p:nvPr/>
                    </p:nvSpPr>
                    <p:spPr bwMode="auto">
                      <a:xfrm>
                        <a:off x="2277" y="5535"/>
                        <a:ext cx="239" cy="736"/>
                      </a:xfrm>
                      <a:prstGeom prst="rect">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93" name="AutoShape 19">
                        <a:extLst>
                          <a:ext uri="{FF2B5EF4-FFF2-40B4-BE49-F238E27FC236}">
                            <a16:creationId xmlns:a16="http://schemas.microsoft.com/office/drawing/2014/main" id="{131A4CE2-C812-4F84-7F69-37BA404E95A1}"/>
                          </a:ext>
                        </a:extLst>
                      </p:cNvPr>
                      <p:cNvSpPr>
                        <a:spLocks noChangeAspect="1" noChangeArrowheads="1"/>
                      </p:cNvSpPr>
                      <p:nvPr/>
                    </p:nvSpPr>
                    <p:spPr bwMode="auto">
                      <a:xfrm>
                        <a:off x="2038" y="5219"/>
                        <a:ext cx="478" cy="315"/>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94" name="AutoShape 20">
                        <a:extLst>
                          <a:ext uri="{FF2B5EF4-FFF2-40B4-BE49-F238E27FC236}">
                            <a16:creationId xmlns:a16="http://schemas.microsoft.com/office/drawing/2014/main" id="{16B80405-3CEC-BDF3-65F8-0687DF60E3C9}"/>
                          </a:ext>
                        </a:extLst>
                      </p:cNvPr>
                      <p:cNvSpPr>
                        <a:spLocks noChangeAspect="1" noChangeArrowheads="1"/>
                      </p:cNvSpPr>
                      <p:nvPr/>
                    </p:nvSpPr>
                    <p:spPr bwMode="auto">
                      <a:xfrm flipH="1">
                        <a:off x="2038" y="6271"/>
                        <a:ext cx="478" cy="0"/>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90" name="Freeform 21">
                      <a:extLst>
                        <a:ext uri="{FF2B5EF4-FFF2-40B4-BE49-F238E27FC236}">
                          <a16:creationId xmlns:a16="http://schemas.microsoft.com/office/drawing/2014/main" id="{4E296CBE-8EC4-3D92-4871-28A4DF3FF84B}"/>
                        </a:ext>
                      </a:extLst>
                    </p:cNvPr>
                    <p:cNvSpPr>
                      <a:spLocks noChangeAspect="1"/>
                    </p:cNvSpPr>
                    <p:nvPr/>
                  </p:nvSpPr>
                  <p:spPr bwMode="auto">
                    <a:xfrm>
                      <a:off x="4864" y="921"/>
                      <a:ext cx="3898" cy="0"/>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FFF"/>
                        </a:gs>
                        <a:gs pos="100000">
                          <a:srgbClr val="C0C0C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91" name="AutoShape 22">
                      <a:extLst>
                        <a:ext uri="{FF2B5EF4-FFF2-40B4-BE49-F238E27FC236}">
                          <a16:creationId xmlns:a16="http://schemas.microsoft.com/office/drawing/2014/main" id="{45A3B149-DE2E-94C3-07A6-2F89517F7D08}"/>
                        </a:ext>
                      </a:extLst>
                    </p:cNvPr>
                    <p:cNvSpPr>
                      <a:spLocks noChangeAspect="1" noChangeArrowheads="1"/>
                    </p:cNvSpPr>
                    <p:nvPr/>
                  </p:nvSpPr>
                  <p:spPr bwMode="auto">
                    <a:xfrm rot="5400000" flipV="1">
                      <a:off x="8623" y="781"/>
                      <a:ext cx="0" cy="278"/>
                    </a:xfrm>
                    <a:prstGeom prst="parallelogram">
                      <a:avLst>
                        <a:gd name="adj" fmla="val 182754"/>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153" name="AutoShape 23">
                  <a:extLst>
                    <a:ext uri="{FF2B5EF4-FFF2-40B4-BE49-F238E27FC236}">
                      <a16:creationId xmlns:a16="http://schemas.microsoft.com/office/drawing/2014/main" id="{AA6C7C91-F519-DC00-B049-A88C639DD809}"/>
                    </a:ext>
                  </a:extLst>
                </p:cNvPr>
                <p:cNvSpPr>
                  <a:spLocks noChangeAspect="1" noChangeArrowheads="1"/>
                </p:cNvSpPr>
                <p:nvPr/>
              </p:nvSpPr>
              <p:spPr bwMode="auto">
                <a:xfrm>
                  <a:off x="8137" y="5159"/>
                  <a:ext cx="869" cy="761"/>
                </a:xfrm>
                <a:prstGeom prst="parallelogram">
                  <a:avLst>
                    <a:gd name="adj" fmla="val 71124"/>
                  </a:avLst>
                </a:prstGeom>
                <a:gradFill rotWithShape="0">
                  <a:gsLst>
                    <a:gs pos="0">
                      <a:srgbClr val="C0C0C0"/>
                    </a:gs>
                    <a:gs pos="100000">
                      <a:srgbClr val="FFFFFF"/>
                    </a:gs>
                  </a:gsLst>
                  <a:lin ang="2700000" scaled="1"/>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4" name="Freeform 24">
                  <a:extLst>
                    <a:ext uri="{FF2B5EF4-FFF2-40B4-BE49-F238E27FC236}">
                      <a16:creationId xmlns:a16="http://schemas.microsoft.com/office/drawing/2014/main" id="{D52392B1-9BE2-8A9F-3B8D-49D1D80404E5}"/>
                    </a:ext>
                  </a:extLst>
                </p:cNvPr>
                <p:cNvSpPr>
                  <a:spLocks noChangeAspect="1"/>
                </p:cNvSpPr>
                <p:nvPr/>
              </p:nvSpPr>
              <p:spPr bwMode="auto">
                <a:xfrm rot="5400000">
                  <a:off x="8826" y="5230"/>
                  <a:ext cx="86" cy="66"/>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55" name="Group 25">
                  <a:extLst>
                    <a:ext uri="{FF2B5EF4-FFF2-40B4-BE49-F238E27FC236}">
                      <a16:creationId xmlns:a16="http://schemas.microsoft.com/office/drawing/2014/main" id="{D249C066-C7B8-EA2A-9C21-FF9A36BA6E07}"/>
                    </a:ext>
                  </a:extLst>
                </p:cNvPr>
                <p:cNvGrpSpPr>
                  <a:grpSpLocks noChangeAspect="1"/>
                </p:cNvGrpSpPr>
                <p:nvPr/>
              </p:nvGrpSpPr>
              <p:grpSpPr bwMode="auto">
                <a:xfrm>
                  <a:off x="8306" y="5976"/>
                  <a:ext cx="141" cy="122"/>
                  <a:chOff x="8452" y="5928"/>
                  <a:chExt cx="111" cy="108"/>
                </a:xfrm>
              </p:grpSpPr>
              <p:sp>
                <p:nvSpPr>
                  <p:cNvPr id="179" name="Freeform 26">
                    <a:extLst>
                      <a:ext uri="{FF2B5EF4-FFF2-40B4-BE49-F238E27FC236}">
                        <a16:creationId xmlns:a16="http://schemas.microsoft.com/office/drawing/2014/main" id="{6536C1F5-134C-39F8-B451-BFF153C2F91E}"/>
                      </a:ext>
                    </a:extLst>
                  </p:cNvPr>
                  <p:cNvSpPr>
                    <a:spLocks noChangeAspect="1"/>
                  </p:cNvSpPr>
                  <p:nvPr/>
                </p:nvSpPr>
                <p:spPr bwMode="auto">
                  <a:xfrm rot="16200000" flipV="1">
                    <a:off x="8485" y="5987"/>
                    <a:ext cx="46" cy="52"/>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80" name="Group 27">
                    <a:extLst>
                      <a:ext uri="{FF2B5EF4-FFF2-40B4-BE49-F238E27FC236}">
                        <a16:creationId xmlns:a16="http://schemas.microsoft.com/office/drawing/2014/main" id="{330CFEBA-8207-89C7-D90A-FB78278D2E56}"/>
                      </a:ext>
                    </a:extLst>
                  </p:cNvPr>
                  <p:cNvGrpSpPr>
                    <a:grpSpLocks noChangeAspect="1"/>
                  </p:cNvGrpSpPr>
                  <p:nvPr/>
                </p:nvGrpSpPr>
                <p:grpSpPr bwMode="auto">
                  <a:xfrm>
                    <a:off x="8452" y="5928"/>
                    <a:ext cx="111" cy="84"/>
                    <a:chOff x="4941" y="1003"/>
                    <a:chExt cx="3998" cy="2320"/>
                  </a:xfrm>
                </p:grpSpPr>
                <p:grpSp>
                  <p:nvGrpSpPr>
                    <p:cNvPr id="181" name="Group 28">
                      <a:extLst>
                        <a:ext uri="{FF2B5EF4-FFF2-40B4-BE49-F238E27FC236}">
                          <a16:creationId xmlns:a16="http://schemas.microsoft.com/office/drawing/2014/main" id="{2662B3CD-658D-8816-D5E8-8AA641F6949A}"/>
                        </a:ext>
                      </a:extLst>
                    </p:cNvPr>
                    <p:cNvGrpSpPr>
                      <a:grpSpLocks noChangeAspect="1"/>
                    </p:cNvGrpSpPr>
                    <p:nvPr/>
                  </p:nvGrpSpPr>
                  <p:grpSpPr bwMode="auto">
                    <a:xfrm rot="-5400000">
                      <a:off x="5966" y="613"/>
                      <a:ext cx="1688" cy="3732"/>
                      <a:chOff x="552" y="5248"/>
                      <a:chExt cx="1044" cy="1409"/>
                    </a:xfrm>
                  </p:grpSpPr>
                  <p:sp>
                    <p:nvSpPr>
                      <p:cNvPr id="184" name="Rectangle 29">
                        <a:extLst>
                          <a:ext uri="{FF2B5EF4-FFF2-40B4-BE49-F238E27FC236}">
                            <a16:creationId xmlns:a16="http://schemas.microsoft.com/office/drawing/2014/main" id="{5AFEAAE8-1C7D-A88B-0B6C-665859468099}"/>
                          </a:ext>
                        </a:extLst>
                      </p:cNvPr>
                      <p:cNvSpPr>
                        <a:spLocks noChangeAspect="1" noChangeArrowheads="1"/>
                      </p:cNvSpPr>
                      <p:nvPr/>
                    </p:nvSpPr>
                    <p:spPr bwMode="auto">
                      <a:xfrm>
                        <a:off x="552" y="5550"/>
                        <a:ext cx="783" cy="805"/>
                      </a:xfrm>
                      <a:prstGeom prst="rect">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5" name="AutoShape 30">
                        <a:extLst>
                          <a:ext uri="{FF2B5EF4-FFF2-40B4-BE49-F238E27FC236}">
                            <a16:creationId xmlns:a16="http://schemas.microsoft.com/office/drawing/2014/main" id="{1F34D58E-99CC-6D84-C305-7B6331AF8DCB}"/>
                          </a:ext>
                        </a:extLst>
                      </p:cNvPr>
                      <p:cNvSpPr>
                        <a:spLocks noChangeAspect="1" noChangeArrowheads="1"/>
                      </p:cNvSpPr>
                      <p:nvPr/>
                    </p:nvSpPr>
                    <p:spPr bwMode="auto">
                      <a:xfrm>
                        <a:off x="552" y="5248"/>
                        <a:ext cx="1044" cy="302"/>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6" name="AutoShape 31">
                        <a:extLst>
                          <a:ext uri="{FF2B5EF4-FFF2-40B4-BE49-F238E27FC236}">
                            <a16:creationId xmlns:a16="http://schemas.microsoft.com/office/drawing/2014/main" id="{8E366896-ECAB-582C-92A2-0AB44BFF881F}"/>
                          </a:ext>
                        </a:extLst>
                      </p:cNvPr>
                      <p:cNvSpPr>
                        <a:spLocks noChangeAspect="1" noChangeArrowheads="1"/>
                      </p:cNvSpPr>
                      <p:nvPr/>
                    </p:nvSpPr>
                    <p:spPr bwMode="auto">
                      <a:xfrm flipH="1">
                        <a:off x="552" y="6355"/>
                        <a:ext cx="1044" cy="302"/>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82" name="Freeform 32">
                      <a:extLst>
                        <a:ext uri="{FF2B5EF4-FFF2-40B4-BE49-F238E27FC236}">
                          <a16:creationId xmlns:a16="http://schemas.microsoft.com/office/drawing/2014/main" id="{A16E6807-8C2B-AAB8-B01C-5B8C022A803A}"/>
                        </a:ext>
                      </a:extLst>
                    </p:cNvPr>
                    <p:cNvSpPr>
                      <a:spLocks noChangeAspect="1"/>
                    </p:cNvSpPr>
                    <p:nvPr/>
                  </p:nvSpPr>
                  <p:spPr bwMode="auto">
                    <a:xfrm>
                      <a:off x="4941" y="1003"/>
                      <a:ext cx="3998" cy="1055"/>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FFF"/>
                        </a:gs>
                        <a:gs pos="100000">
                          <a:srgbClr val="C0C0C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3" name="AutoShape 33">
                      <a:extLst>
                        <a:ext uri="{FF2B5EF4-FFF2-40B4-BE49-F238E27FC236}">
                          <a16:creationId xmlns:a16="http://schemas.microsoft.com/office/drawing/2014/main" id="{4B003567-59BC-8B9B-B2EC-E0C269AA4A12}"/>
                        </a:ext>
                      </a:extLst>
                    </p:cNvPr>
                    <p:cNvSpPr>
                      <a:spLocks noChangeAspect="1" noChangeArrowheads="1"/>
                    </p:cNvSpPr>
                    <p:nvPr/>
                  </p:nvSpPr>
                  <p:spPr bwMode="auto">
                    <a:xfrm rot="5400000" flipV="1">
                      <a:off x="8067" y="2030"/>
                      <a:ext cx="1476" cy="266"/>
                    </a:xfrm>
                    <a:prstGeom prst="parallelogram">
                      <a:avLst>
                        <a:gd name="adj" fmla="val 182754"/>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156" name="Freeform 34">
                  <a:extLst>
                    <a:ext uri="{FF2B5EF4-FFF2-40B4-BE49-F238E27FC236}">
                      <a16:creationId xmlns:a16="http://schemas.microsoft.com/office/drawing/2014/main" id="{B60F0106-55D3-9D74-9322-796429E88A3D}"/>
                    </a:ext>
                  </a:extLst>
                </p:cNvPr>
                <p:cNvSpPr>
                  <a:spLocks noChangeAspect="1"/>
                </p:cNvSpPr>
                <p:nvPr/>
              </p:nvSpPr>
              <p:spPr bwMode="auto">
                <a:xfrm rot="5400000">
                  <a:off x="8339" y="5814"/>
                  <a:ext cx="69" cy="57"/>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7" name="Freeform 35">
                  <a:extLst>
                    <a:ext uri="{FF2B5EF4-FFF2-40B4-BE49-F238E27FC236}">
                      <a16:creationId xmlns:a16="http://schemas.microsoft.com/office/drawing/2014/main" id="{1D6CBC7D-D8B1-B4E7-83C9-67887D345335}"/>
                    </a:ext>
                  </a:extLst>
                </p:cNvPr>
                <p:cNvSpPr>
                  <a:spLocks noChangeAspect="1"/>
                </p:cNvSpPr>
                <p:nvPr/>
              </p:nvSpPr>
              <p:spPr bwMode="auto">
                <a:xfrm>
                  <a:off x="6238" y="4183"/>
                  <a:ext cx="2778" cy="1642"/>
                </a:xfrm>
                <a:custGeom>
                  <a:avLst/>
                  <a:gdLst/>
                  <a:ahLst/>
                  <a:cxnLst>
                    <a:cxn ang="0">
                      <a:pos x="0" y="519"/>
                    </a:cxn>
                    <a:cxn ang="0">
                      <a:pos x="246" y="194"/>
                    </a:cxn>
                    <a:cxn ang="0">
                      <a:pos x="2097" y="1428"/>
                    </a:cxn>
                    <a:cxn ang="0">
                      <a:pos x="2634" y="780"/>
                    </a:cxn>
                    <a:cxn ang="0">
                      <a:pos x="2784" y="774"/>
                    </a:cxn>
                    <a:cxn ang="0">
                      <a:pos x="2784" y="879"/>
                    </a:cxn>
                    <a:cxn ang="0">
                      <a:pos x="2220" y="1638"/>
                    </a:cxn>
                    <a:cxn ang="0">
                      <a:pos x="1914" y="1638"/>
                    </a:cxn>
                    <a:cxn ang="0">
                      <a:pos x="1378" y="594"/>
                    </a:cxn>
                    <a:cxn ang="0">
                      <a:pos x="0" y="519"/>
                    </a:cxn>
                  </a:cxnLst>
                  <a:rect l="0" t="0" r="r" b="b"/>
                  <a:pathLst>
                    <a:path w="2784" h="1638">
                      <a:moveTo>
                        <a:pt x="0" y="519"/>
                      </a:moveTo>
                      <a:cubicBezTo>
                        <a:pt x="128" y="358"/>
                        <a:pt x="246" y="194"/>
                        <a:pt x="246" y="194"/>
                      </a:cubicBezTo>
                      <a:cubicBezTo>
                        <a:pt x="963" y="0"/>
                        <a:pt x="2061" y="654"/>
                        <a:pt x="2097" y="1428"/>
                      </a:cubicBezTo>
                      <a:cubicBezTo>
                        <a:pt x="2349" y="1137"/>
                        <a:pt x="2448" y="1026"/>
                        <a:pt x="2634" y="780"/>
                      </a:cubicBezTo>
                      <a:cubicBezTo>
                        <a:pt x="2711" y="779"/>
                        <a:pt x="2729" y="774"/>
                        <a:pt x="2784" y="774"/>
                      </a:cubicBezTo>
                      <a:cubicBezTo>
                        <a:pt x="2784" y="822"/>
                        <a:pt x="2783" y="819"/>
                        <a:pt x="2784" y="879"/>
                      </a:cubicBezTo>
                      <a:cubicBezTo>
                        <a:pt x="2550" y="1194"/>
                        <a:pt x="2454" y="1326"/>
                        <a:pt x="2220" y="1638"/>
                      </a:cubicBezTo>
                      <a:cubicBezTo>
                        <a:pt x="2130" y="1638"/>
                        <a:pt x="2073" y="1638"/>
                        <a:pt x="1914" y="1638"/>
                      </a:cubicBezTo>
                      <a:cubicBezTo>
                        <a:pt x="1886" y="1302"/>
                        <a:pt x="1783" y="879"/>
                        <a:pt x="1378" y="594"/>
                      </a:cubicBezTo>
                      <a:cubicBezTo>
                        <a:pt x="973" y="309"/>
                        <a:pt x="519" y="255"/>
                        <a:pt x="0" y="519"/>
                      </a:cubicBezTo>
                      <a:close/>
                    </a:path>
                  </a:pathLst>
                </a:custGeom>
                <a:gradFill rotWithShape="0">
                  <a:gsLst>
                    <a:gs pos="0">
                      <a:srgbClr val="FFFFFF"/>
                    </a:gs>
                    <a:gs pos="100000">
                      <a:srgbClr val="C0C0C0"/>
                    </a:gs>
                  </a:gsLst>
                  <a:lin ang="189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8" name="Freeform 36">
                  <a:extLst>
                    <a:ext uri="{FF2B5EF4-FFF2-40B4-BE49-F238E27FC236}">
                      <a16:creationId xmlns:a16="http://schemas.microsoft.com/office/drawing/2014/main" id="{31F62233-B6BA-0AA1-21E0-5584E62815BD}"/>
                    </a:ext>
                  </a:extLst>
                </p:cNvPr>
                <p:cNvSpPr>
                  <a:spLocks noChangeAspect="1"/>
                </p:cNvSpPr>
                <p:nvPr/>
              </p:nvSpPr>
              <p:spPr bwMode="auto">
                <a:xfrm>
                  <a:off x="8137" y="5151"/>
                  <a:ext cx="879" cy="830"/>
                </a:xfrm>
                <a:custGeom>
                  <a:avLst/>
                  <a:gdLst/>
                  <a:ahLst/>
                  <a:cxnLst>
                    <a:cxn ang="0">
                      <a:pos x="0" y="768"/>
                    </a:cxn>
                    <a:cxn ang="0">
                      <a:pos x="312" y="765"/>
                    </a:cxn>
                    <a:cxn ang="0">
                      <a:pos x="876" y="0"/>
                    </a:cxn>
                    <a:cxn ang="0">
                      <a:pos x="876" y="108"/>
                    </a:cxn>
                    <a:cxn ang="0">
                      <a:pos x="330" y="834"/>
                    </a:cxn>
                    <a:cxn ang="0">
                      <a:pos x="0" y="834"/>
                    </a:cxn>
                    <a:cxn ang="0">
                      <a:pos x="0" y="768"/>
                    </a:cxn>
                  </a:cxnLst>
                  <a:rect l="0" t="0" r="r" b="b"/>
                  <a:pathLst>
                    <a:path w="876" h="834">
                      <a:moveTo>
                        <a:pt x="0" y="768"/>
                      </a:moveTo>
                      <a:lnTo>
                        <a:pt x="312" y="765"/>
                      </a:lnTo>
                      <a:lnTo>
                        <a:pt x="876" y="0"/>
                      </a:lnTo>
                      <a:lnTo>
                        <a:pt x="876" y="108"/>
                      </a:lnTo>
                      <a:lnTo>
                        <a:pt x="330" y="834"/>
                      </a:lnTo>
                      <a:lnTo>
                        <a:pt x="0" y="834"/>
                      </a:lnTo>
                      <a:lnTo>
                        <a:pt x="0" y="768"/>
                      </a:lnTo>
                      <a:close/>
                    </a:path>
                  </a:pathLst>
                </a:custGeom>
                <a:gradFill rotWithShape="0">
                  <a:gsLst>
                    <a:gs pos="0">
                      <a:srgbClr val="C0C0C0">
                        <a:gamma/>
                        <a:shade val="46275"/>
                        <a:invGamma/>
                      </a:srgbClr>
                    </a:gs>
                    <a:gs pos="50000">
                      <a:srgbClr val="C0C0C0"/>
                    </a:gs>
                    <a:gs pos="100000">
                      <a:srgbClr val="C0C0C0">
                        <a:gamma/>
                        <a:shade val="46275"/>
                        <a:invGamma/>
                      </a:srgbClr>
                    </a:gs>
                  </a:gsLst>
                  <a:lin ang="27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9" name="Freeform 38">
                  <a:extLst>
                    <a:ext uri="{FF2B5EF4-FFF2-40B4-BE49-F238E27FC236}">
                      <a16:creationId xmlns:a16="http://schemas.microsoft.com/office/drawing/2014/main" id="{164110FC-A02B-A95A-895E-8C48523589F4}"/>
                    </a:ext>
                  </a:extLst>
                </p:cNvPr>
                <p:cNvSpPr>
                  <a:spLocks noChangeAspect="1"/>
                </p:cNvSpPr>
                <p:nvPr/>
              </p:nvSpPr>
              <p:spPr bwMode="auto">
                <a:xfrm>
                  <a:off x="5939" y="3698"/>
                  <a:ext cx="3077" cy="2066"/>
                </a:xfrm>
                <a:custGeom>
                  <a:avLst/>
                  <a:gdLst/>
                  <a:ahLst/>
                  <a:cxnLst>
                    <a:cxn ang="0">
                      <a:pos x="0" y="1012"/>
                    </a:cxn>
                    <a:cxn ang="0">
                      <a:pos x="704" y="80"/>
                    </a:cxn>
                    <a:cxn ang="0">
                      <a:pos x="1762" y="0"/>
                    </a:cxn>
                    <a:cxn ang="0">
                      <a:pos x="2634" y="1263"/>
                    </a:cxn>
                    <a:cxn ang="0">
                      <a:pos x="2788" y="1264"/>
                    </a:cxn>
                    <a:cxn ang="0">
                      <a:pos x="2197" y="2062"/>
                    </a:cxn>
                    <a:cxn ang="0">
                      <a:pos x="2014" y="2062"/>
                    </a:cxn>
                    <a:cxn ang="0">
                      <a:pos x="1530" y="1020"/>
                    </a:cxn>
                    <a:cxn ang="0">
                      <a:pos x="735" y="732"/>
                    </a:cxn>
                    <a:cxn ang="0">
                      <a:pos x="0" y="1012"/>
                    </a:cxn>
                  </a:cxnLst>
                  <a:rect l="0" t="0" r="r" b="b"/>
                  <a:pathLst>
                    <a:path w="2788" h="2062">
                      <a:moveTo>
                        <a:pt x="0" y="1012"/>
                      </a:moveTo>
                      <a:cubicBezTo>
                        <a:pt x="352" y="546"/>
                        <a:pt x="704" y="80"/>
                        <a:pt x="704" y="80"/>
                      </a:cubicBezTo>
                      <a:cubicBezTo>
                        <a:pt x="704" y="80"/>
                        <a:pt x="1233" y="40"/>
                        <a:pt x="1762" y="0"/>
                      </a:cubicBezTo>
                      <a:cubicBezTo>
                        <a:pt x="2661" y="387"/>
                        <a:pt x="2638" y="1258"/>
                        <a:pt x="2634" y="1263"/>
                      </a:cubicBezTo>
                      <a:cubicBezTo>
                        <a:pt x="2752" y="1264"/>
                        <a:pt x="2710" y="1264"/>
                        <a:pt x="2788" y="1264"/>
                      </a:cubicBezTo>
                      <a:cubicBezTo>
                        <a:pt x="2629" y="1471"/>
                        <a:pt x="2365" y="1834"/>
                        <a:pt x="2197" y="2062"/>
                      </a:cubicBezTo>
                      <a:cubicBezTo>
                        <a:pt x="2101" y="2059"/>
                        <a:pt x="2114" y="2062"/>
                        <a:pt x="2014" y="2062"/>
                      </a:cubicBezTo>
                      <a:cubicBezTo>
                        <a:pt x="1981" y="1440"/>
                        <a:pt x="1749" y="1224"/>
                        <a:pt x="1530" y="1020"/>
                      </a:cubicBezTo>
                      <a:cubicBezTo>
                        <a:pt x="1311" y="816"/>
                        <a:pt x="990" y="733"/>
                        <a:pt x="735" y="732"/>
                      </a:cubicBezTo>
                      <a:cubicBezTo>
                        <a:pt x="480" y="731"/>
                        <a:pt x="105" y="861"/>
                        <a:pt x="0" y="1012"/>
                      </a:cubicBezTo>
                      <a:close/>
                    </a:path>
                  </a:pathLst>
                </a:custGeom>
                <a:gradFill rotWithShape="0">
                  <a:gsLst>
                    <a:gs pos="0">
                      <a:srgbClr val="FFFFFF"/>
                    </a:gs>
                    <a:gs pos="100000">
                      <a:srgbClr val="C0C0C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60" name="Line 39">
                  <a:extLst>
                    <a:ext uri="{FF2B5EF4-FFF2-40B4-BE49-F238E27FC236}">
                      <a16:creationId xmlns:a16="http://schemas.microsoft.com/office/drawing/2014/main" id="{1F66190A-902A-8D9A-57D8-E33C5C0C575C}"/>
                    </a:ext>
                  </a:extLst>
                </p:cNvPr>
                <p:cNvSpPr>
                  <a:spLocks noChangeAspect="1" noChangeShapeType="1"/>
                </p:cNvSpPr>
                <p:nvPr/>
              </p:nvSpPr>
              <p:spPr bwMode="auto">
                <a:xfrm flipH="1">
                  <a:off x="8241" y="4969"/>
                  <a:ext cx="614" cy="787"/>
                </a:xfrm>
                <a:prstGeom prst="line">
                  <a:avLst/>
                </a:prstGeom>
                <a:no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61" name="Group 40">
                  <a:extLst>
                    <a:ext uri="{FF2B5EF4-FFF2-40B4-BE49-F238E27FC236}">
                      <a16:creationId xmlns:a16="http://schemas.microsoft.com/office/drawing/2014/main" id="{29B67968-6BD3-1027-48AD-B444213509E7}"/>
                    </a:ext>
                  </a:extLst>
                </p:cNvPr>
                <p:cNvGrpSpPr>
                  <a:grpSpLocks noChangeAspect="1"/>
                </p:cNvGrpSpPr>
                <p:nvPr/>
              </p:nvGrpSpPr>
              <p:grpSpPr bwMode="auto">
                <a:xfrm>
                  <a:off x="8301" y="5616"/>
                  <a:ext cx="141" cy="130"/>
                  <a:chOff x="8723" y="5660"/>
                  <a:chExt cx="116" cy="101"/>
                </a:xfrm>
              </p:grpSpPr>
              <p:grpSp>
                <p:nvGrpSpPr>
                  <p:cNvPr id="171" name="Group 41">
                    <a:extLst>
                      <a:ext uri="{FF2B5EF4-FFF2-40B4-BE49-F238E27FC236}">
                        <a16:creationId xmlns:a16="http://schemas.microsoft.com/office/drawing/2014/main" id="{5557CF16-F811-B3CA-E89F-964DCD45F793}"/>
                      </a:ext>
                    </a:extLst>
                  </p:cNvPr>
                  <p:cNvGrpSpPr>
                    <a:grpSpLocks noChangeAspect="1"/>
                  </p:cNvGrpSpPr>
                  <p:nvPr/>
                </p:nvGrpSpPr>
                <p:grpSpPr bwMode="auto">
                  <a:xfrm>
                    <a:off x="8723" y="5673"/>
                    <a:ext cx="116" cy="88"/>
                    <a:chOff x="4768" y="1022"/>
                    <a:chExt cx="4176" cy="2396"/>
                  </a:xfrm>
                </p:grpSpPr>
                <p:grpSp>
                  <p:nvGrpSpPr>
                    <p:cNvPr id="173" name="Group 42">
                      <a:extLst>
                        <a:ext uri="{FF2B5EF4-FFF2-40B4-BE49-F238E27FC236}">
                          <a16:creationId xmlns:a16="http://schemas.microsoft.com/office/drawing/2014/main" id="{61B17D57-396C-1840-779F-3025AC9F2C41}"/>
                        </a:ext>
                      </a:extLst>
                    </p:cNvPr>
                    <p:cNvGrpSpPr>
                      <a:grpSpLocks noChangeAspect="1"/>
                    </p:cNvGrpSpPr>
                    <p:nvPr/>
                  </p:nvGrpSpPr>
                  <p:grpSpPr bwMode="auto">
                    <a:xfrm rot="-5400000">
                      <a:off x="5890" y="641"/>
                      <a:ext cx="1659" cy="3895"/>
                      <a:chOff x="493" y="5183"/>
                      <a:chExt cx="1026" cy="1471"/>
                    </a:xfrm>
                  </p:grpSpPr>
                  <p:sp>
                    <p:nvSpPr>
                      <p:cNvPr id="176" name="Rectangle 43">
                        <a:extLst>
                          <a:ext uri="{FF2B5EF4-FFF2-40B4-BE49-F238E27FC236}">
                            <a16:creationId xmlns:a16="http://schemas.microsoft.com/office/drawing/2014/main" id="{05C6F3EA-C3A5-C260-E10C-3D19512E86DB}"/>
                          </a:ext>
                        </a:extLst>
                      </p:cNvPr>
                      <p:cNvSpPr>
                        <a:spLocks noChangeAspect="1" noChangeArrowheads="1"/>
                      </p:cNvSpPr>
                      <p:nvPr/>
                    </p:nvSpPr>
                    <p:spPr bwMode="auto">
                      <a:xfrm>
                        <a:off x="493" y="5498"/>
                        <a:ext cx="798" cy="841"/>
                      </a:xfrm>
                      <a:prstGeom prst="rect">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7" name="AutoShape 44">
                        <a:extLst>
                          <a:ext uri="{FF2B5EF4-FFF2-40B4-BE49-F238E27FC236}">
                            <a16:creationId xmlns:a16="http://schemas.microsoft.com/office/drawing/2014/main" id="{88A1BE2F-96D3-0474-298B-825FEDEDAAC4}"/>
                          </a:ext>
                        </a:extLst>
                      </p:cNvPr>
                      <p:cNvSpPr>
                        <a:spLocks noChangeAspect="1" noChangeArrowheads="1"/>
                      </p:cNvSpPr>
                      <p:nvPr/>
                    </p:nvSpPr>
                    <p:spPr bwMode="auto">
                      <a:xfrm>
                        <a:off x="493" y="5183"/>
                        <a:ext cx="1026" cy="315"/>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8" name="AutoShape 45">
                        <a:extLst>
                          <a:ext uri="{FF2B5EF4-FFF2-40B4-BE49-F238E27FC236}">
                            <a16:creationId xmlns:a16="http://schemas.microsoft.com/office/drawing/2014/main" id="{D829C377-1205-3BE8-3442-8CB629E8BA84}"/>
                          </a:ext>
                        </a:extLst>
                      </p:cNvPr>
                      <p:cNvSpPr>
                        <a:spLocks noChangeAspect="1" noChangeArrowheads="1"/>
                      </p:cNvSpPr>
                      <p:nvPr/>
                    </p:nvSpPr>
                    <p:spPr bwMode="auto">
                      <a:xfrm flipH="1">
                        <a:off x="493" y="6339"/>
                        <a:ext cx="1026" cy="315"/>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74" name="Freeform 46">
                      <a:extLst>
                        <a:ext uri="{FF2B5EF4-FFF2-40B4-BE49-F238E27FC236}">
                          <a16:creationId xmlns:a16="http://schemas.microsoft.com/office/drawing/2014/main" id="{51E6EFE2-2702-5CE8-D00C-BEADE14C831B}"/>
                        </a:ext>
                      </a:extLst>
                    </p:cNvPr>
                    <p:cNvSpPr>
                      <a:spLocks noChangeAspect="1"/>
                    </p:cNvSpPr>
                    <p:nvPr/>
                  </p:nvSpPr>
                  <p:spPr bwMode="auto">
                    <a:xfrm>
                      <a:off x="4768" y="1022"/>
                      <a:ext cx="4176" cy="1106"/>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FFF"/>
                        </a:gs>
                        <a:gs pos="100000">
                          <a:srgbClr val="C0C0C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5" name="AutoShape 47">
                      <a:extLst>
                        <a:ext uri="{FF2B5EF4-FFF2-40B4-BE49-F238E27FC236}">
                          <a16:creationId xmlns:a16="http://schemas.microsoft.com/office/drawing/2014/main" id="{C6F2DE19-6DC2-8C14-9808-FEA570AA6AF1}"/>
                        </a:ext>
                      </a:extLst>
                    </p:cNvPr>
                    <p:cNvSpPr>
                      <a:spLocks noChangeAspect="1" noChangeArrowheads="1"/>
                    </p:cNvSpPr>
                    <p:nvPr/>
                  </p:nvSpPr>
                  <p:spPr bwMode="auto">
                    <a:xfrm rot="5400000" flipV="1">
                      <a:off x="7975" y="2081"/>
                      <a:ext cx="1660" cy="278"/>
                    </a:xfrm>
                    <a:prstGeom prst="parallelogram">
                      <a:avLst>
                        <a:gd name="adj" fmla="val 182754"/>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72" name="Freeform 48">
                    <a:extLst>
                      <a:ext uri="{FF2B5EF4-FFF2-40B4-BE49-F238E27FC236}">
                        <a16:creationId xmlns:a16="http://schemas.microsoft.com/office/drawing/2014/main" id="{3E07F4CF-F6C8-7005-F5AB-58B7725A2952}"/>
                      </a:ext>
                    </a:extLst>
                  </p:cNvPr>
                  <p:cNvSpPr>
                    <a:spLocks noChangeAspect="1"/>
                  </p:cNvSpPr>
                  <p:nvPr/>
                </p:nvSpPr>
                <p:spPr bwMode="auto">
                  <a:xfrm rot="5400000">
                    <a:off x="8754" y="5660"/>
                    <a:ext cx="47" cy="47"/>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162" name="Group 49">
                  <a:extLst>
                    <a:ext uri="{FF2B5EF4-FFF2-40B4-BE49-F238E27FC236}">
                      <a16:creationId xmlns:a16="http://schemas.microsoft.com/office/drawing/2014/main" id="{76BAE56A-C240-4F56-F00B-072EC86B452C}"/>
                    </a:ext>
                  </a:extLst>
                </p:cNvPr>
                <p:cNvGrpSpPr>
                  <a:grpSpLocks noChangeAspect="1"/>
                </p:cNvGrpSpPr>
                <p:nvPr/>
              </p:nvGrpSpPr>
              <p:grpSpPr bwMode="auto">
                <a:xfrm>
                  <a:off x="8864" y="4904"/>
                  <a:ext cx="123" cy="120"/>
                  <a:chOff x="8727" y="5659"/>
                  <a:chExt cx="107" cy="97"/>
                </a:xfrm>
              </p:grpSpPr>
              <p:grpSp>
                <p:nvGrpSpPr>
                  <p:cNvPr id="163" name="Group 50">
                    <a:extLst>
                      <a:ext uri="{FF2B5EF4-FFF2-40B4-BE49-F238E27FC236}">
                        <a16:creationId xmlns:a16="http://schemas.microsoft.com/office/drawing/2014/main" id="{0A18DC58-0EF2-D081-14EA-52FBD17D9018}"/>
                      </a:ext>
                    </a:extLst>
                  </p:cNvPr>
                  <p:cNvGrpSpPr>
                    <a:grpSpLocks noChangeAspect="1"/>
                  </p:cNvGrpSpPr>
                  <p:nvPr/>
                </p:nvGrpSpPr>
                <p:grpSpPr bwMode="auto">
                  <a:xfrm>
                    <a:off x="8727" y="5673"/>
                    <a:ext cx="107" cy="83"/>
                    <a:chOff x="4891" y="1013"/>
                    <a:chExt cx="3849" cy="2286"/>
                  </a:xfrm>
                </p:grpSpPr>
                <p:grpSp>
                  <p:nvGrpSpPr>
                    <p:cNvPr id="165" name="Group 51">
                      <a:extLst>
                        <a:ext uri="{FF2B5EF4-FFF2-40B4-BE49-F238E27FC236}">
                          <a16:creationId xmlns:a16="http://schemas.microsoft.com/office/drawing/2014/main" id="{70B14049-786B-BB22-6FD2-B3A942B32514}"/>
                        </a:ext>
                      </a:extLst>
                    </p:cNvPr>
                    <p:cNvGrpSpPr>
                      <a:grpSpLocks noChangeAspect="1"/>
                    </p:cNvGrpSpPr>
                    <p:nvPr/>
                  </p:nvGrpSpPr>
                  <p:grpSpPr bwMode="auto">
                    <a:xfrm rot="-5400000">
                      <a:off x="5313" y="1353"/>
                      <a:ext cx="1524" cy="2367"/>
                      <a:chOff x="567" y="5230"/>
                      <a:chExt cx="942" cy="894"/>
                    </a:xfrm>
                  </p:grpSpPr>
                  <p:sp>
                    <p:nvSpPr>
                      <p:cNvPr id="168" name="Rectangle 52">
                        <a:extLst>
                          <a:ext uri="{FF2B5EF4-FFF2-40B4-BE49-F238E27FC236}">
                            <a16:creationId xmlns:a16="http://schemas.microsoft.com/office/drawing/2014/main" id="{8376F4DC-187D-A98B-99EB-2E3EB3E78775}"/>
                          </a:ext>
                        </a:extLst>
                      </p:cNvPr>
                      <p:cNvSpPr>
                        <a:spLocks noChangeAspect="1" noChangeArrowheads="1"/>
                      </p:cNvSpPr>
                      <p:nvPr/>
                    </p:nvSpPr>
                    <p:spPr bwMode="auto">
                      <a:xfrm>
                        <a:off x="567" y="5565"/>
                        <a:ext cx="706" cy="559"/>
                      </a:xfrm>
                      <a:prstGeom prst="rect">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69" name="AutoShape 53">
                        <a:extLst>
                          <a:ext uri="{FF2B5EF4-FFF2-40B4-BE49-F238E27FC236}">
                            <a16:creationId xmlns:a16="http://schemas.microsoft.com/office/drawing/2014/main" id="{82FA25A6-9B0D-5B1C-BAAE-C753AF028195}"/>
                          </a:ext>
                        </a:extLst>
                      </p:cNvPr>
                      <p:cNvSpPr>
                        <a:spLocks noChangeAspect="1" noChangeArrowheads="1"/>
                      </p:cNvSpPr>
                      <p:nvPr/>
                    </p:nvSpPr>
                    <p:spPr bwMode="auto">
                      <a:xfrm>
                        <a:off x="567" y="5230"/>
                        <a:ext cx="942" cy="335"/>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0" name="AutoShape 54">
                        <a:extLst>
                          <a:ext uri="{FF2B5EF4-FFF2-40B4-BE49-F238E27FC236}">
                            <a16:creationId xmlns:a16="http://schemas.microsoft.com/office/drawing/2014/main" id="{F5429827-123A-DA32-3829-573DC651B8B6}"/>
                          </a:ext>
                        </a:extLst>
                      </p:cNvPr>
                      <p:cNvSpPr>
                        <a:spLocks noChangeAspect="1" noChangeArrowheads="1"/>
                      </p:cNvSpPr>
                      <p:nvPr/>
                    </p:nvSpPr>
                    <p:spPr bwMode="auto">
                      <a:xfrm flipH="1">
                        <a:off x="567" y="6124"/>
                        <a:ext cx="942" cy="0"/>
                      </a:xfrm>
                      <a:prstGeom prst="parallelogram">
                        <a:avLst>
                          <a:gd name="adj" fmla="val 85833"/>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66" name="Freeform 55">
                      <a:extLst>
                        <a:ext uri="{FF2B5EF4-FFF2-40B4-BE49-F238E27FC236}">
                          <a16:creationId xmlns:a16="http://schemas.microsoft.com/office/drawing/2014/main" id="{99908B2E-6D58-F399-41C1-2C65329628E7}"/>
                        </a:ext>
                      </a:extLst>
                    </p:cNvPr>
                    <p:cNvSpPr>
                      <a:spLocks noChangeAspect="1"/>
                    </p:cNvSpPr>
                    <p:nvPr/>
                  </p:nvSpPr>
                  <p:spPr bwMode="auto">
                    <a:xfrm>
                      <a:off x="4893" y="1013"/>
                      <a:ext cx="3847" cy="1142"/>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FFF"/>
                        </a:gs>
                        <a:gs pos="100000">
                          <a:srgbClr val="C0C0C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67" name="AutoShape 56">
                      <a:extLst>
                        <a:ext uri="{FF2B5EF4-FFF2-40B4-BE49-F238E27FC236}">
                          <a16:creationId xmlns:a16="http://schemas.microsoft.com/office/drawing/2014/main" id="{8BC2AE74-BCB3-C47C-2E41-46166838FF12}"/>
                        </a:ext>
                      </a:extLst>
                    </p:cNvPr>
                    <p:cNvSpPr>
                      <a:spLocks noChangeAspect="1" noChangeArrowheads="1"/>
                    </p:cNvSpPr>
                    <p:nvPr/>
                  </p:nvSpPr>
                  <p:spPr bwMode="auto">
                    <a:xfrm rot="5400000" flipV="1">
                      <a:off x="7830" y="2008"/>
                      <a:ext cx="1523" cy="296"/>
                    </a:xfrm>
                    <a:prstGeom prst="parallelogram">
                      <a:avLst>
                        <a:gd name="adj" fmla="val 182754"/>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64" name="Freeform 57">
                    <a:extLst>
                      <a:ext uri="{FF2B5EF4-FFF2-40B4-BE49-F238E27FC236}">
                        <a16:creationId xmlns:a16="http://schemas.microsoft.com/office/drawing/2014/main" id="{87F0683A-522C-8756-1A28-ED1DDD9E138E}"/>
                      </a:ext>
                    </a:extLst>
                  </p:cNvPr>
                  <p:cNvSpPr>
                    <a:spLocks noChangeAspect="1"/>
                  </p:cNvSpPr>
                  <p:nvPr/>
                </p:nvSpPr>
                <p:spPr bwMode="auto">
                  <a:xfrm rot="5400000">
                    <a:off x="8756" y="5655"/>
                    <a:ext cx="42" cy="50"/>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127" name="Freeform 59">
                <a:extLst>
                  <a:ext uri="{FF2B5EF4-FFF2-40B4-BE49-F238E27FC236}">
                    <a16:creationId xmlns:a16="http://schemas.microsoft.com/office/drawing/2014/main" id="{C4F45F4B-7FF0-605F-3DA3-43559FB37748}"/>
                  </a:ext>
                </a:extLst>
              </p:cNvPr>
              <p:cNvSpPr>
                <a:spLocks noChangeAspect="1"/>
              </p:cNvSpPr>
              <p:nvPr/>
            </p:nvSpPr>
            <p:spPr bwMode="auto">
              <a:xfrm>
                <a:off x="1182596" y="3579947"/>
                <a:ext cx="9441" cy="8257"/>
              </a:xfrm>
              <a:custGeom>
                <a:avLst/>
                <a:gdLst/>
                <a:ahLst/>
                <a:cxnLst>
                  <a:cxn ang="0">
                    <a:pos x="767" y="7"/>
                  </a:cxn>
                  <a:cxn ang="0">
                    <a:pos x="236" y="8"/>
                  </a:cxn>
                  <a:cxn ang="0">
                    <a:pos x="213" y="14"/>
                  </a:cxn>
                  <a:cxn ang="0">
                    <a:pos x="182" y="42"/>
                  </a:cxn>
                  <a:cxn ang="0">
                    <a:pos x="3" y="786"/>
                  </a:cxn>
                  <a:cxn ang="0">
                    <a:pos x="175" y="1572"/>
                  </a:cxn>
                  <a:cxn ang="0">
                    <a:pos x="206" y="1593"/>
                  </a:cxn>
                  <a:cxn ang="0">
                    <a:pos x="237" y="1606"/>
                  </a:cxn>
                  <a:cxn ang="0">
                    <a:pos x="767" y="1606"/>
                  </a:cxn>
                </a:cxnLst>
                <a:rect l="0" t="0" r="r" b="b"/>
                <a:pathLst>
                  <a:path w="767" h="1606">
                    <a:moveTo>
                      <a:pt x="767" y="7"/>
                    </a:moveTo>
                    <a:lnTo>
                      <a:pt x="236" y="8"/>
                    </a:lnTo>
                    <a:cubicBezTo>
                      <a:pt x="144" y="9"/>
                      <a:pt x="224" y="11"/>
                      <a:pt x="213" y="14"/>
                    </a:cubicBezTo>
                    <a:cubicBezTo>
                      <a:pt x="204" y="20"/>
                      <a:pt x="220" y="0"/>
                      <a:pt x="182" y="42"/>
                    </a:cubicBezTo>
                    <a:cubicBezTo>
                      <a:pt x="143" y="84"/>
                      <a:pt x="7" y="323"/>
                      <a:pt x="3" y="786"/>
                    </a:cubicBezTo>
                    <a:cubicBezTo>
                      <a:pt x="0" y="1248"/>
                      <a:pt x="129" y="1543"/>
                      <a:pt x="175" y="1572"/>
                    </a:cubicBezTo>
                    <a:cubicBezTo>
                      <a:pt x="220" y="1600"/>
                      <a:pt x="196" y="1589"/>
                      <a:pt x="206" y="1593"/>
                    </a:cubicBezTo>
                    <a:lnTo>
                      <a:pt x="237" y="1606"/>
                    </a:lnTo>
                    <a:lnTo>
                      <a:pt x="767" y="1606"/>
                    </a:lnTo>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28" name="AutoShape 60">
                <a:extLst>
                  <a:ext uri="{FF2B5EF4-FFF2-40B4-BE49-F238E27FC236}">
                    <a16:creationId xmlns:a16="http://schemas.microsoft.com/office/drawing/2014/main" id="{84BAE630-7359-D9C4-B575-0777B263AAFD}"/>
                  </a:ext>
                </a:extLst>
              </p:cNvPr>
              <p:cNvSpPr>
                <a:spLocks noChangeAspect="1" noChangeArrowheads="1"/>
              </p:cNvSpPr>
              <p:nvPr/>
            </p:nvSpPr>
            <p:spPr bwMode="auto">
              <a:xfrm rot="5400000" flipH="1">
                <a:off x="1238286" y="3586639"/>
                <a:ext cx="20054" cy="19324"/>
              </a:xfrm>
              <a:prstGeom prst="parallelogram">
                <a:avLst>
                  <a:gd name="adj" fmla="val 132622"/>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29" name="AutoShape 62">
                <a:extLst>
                  <a:ext uri="{FF2B5EF4-FFF2-40B4-BE49-F238E27FC236}">
                    <a16:creationId xmlns:a16="http://schemas.microsoft.com/office/drawing/2014/main" id="{FAD8494D-BC06-C782-B217-581EC9FC3580}"/>
                  </a:ext>
                </a:extLst>
              </p:cNvPr>
              <p:cNvSpPr>
                <a:spLocks noChangeAspect="1" noChangeArrowheads="1"/>
              </p:cNvSpPr>
              <p:nvPr/>
            </p:nvSpPr>
            <p:spPr bwMode="auto">
              <a:xfrm>
                <a:off x="1195135" y="3585839"/>
                <a:ext cx="63258" cy="19104"/>
              </a:xfrm>
              <a:prstGeom prst="parallelogram">
                <a:avLst>
                  <a:gd name="adj" fmla="val 76441"/>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0" name="Rectangle 63">
                <a:extLst>
                  <a:ext uri="{FF2B5EF4-FFF2-40B4-BE49-F238E27FC236}">
                    <a16:creationId xmlns:a16="http://schemas.microsoft.com/office/drawing/2014/main" id="{90B558BF-4CF2-97A2-E609-E30998E55246}"/>
                  </a:ext>
                </a:extLst>
              </p:cNvPr>
              <p:cNvSpPr>
                <a:spLocks noChangeAspect="1" noChangeArrowheads="1"/>
              </p:cNvSpPr>
              <p:nvPr/>
            </p:nvSpPr>
            <p:spPr bwMode="auto">
              <a:xfrm>
                <a:off x="1195135" y="3604942"/>
                <a:ext cx="43875" cy="1291"/>
              </a:xfrm>
              <a:prstGeom prst="rect">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1" name="Freeform 64">
                <a:extLst>
                  <a:ext uri="{FF2B5EF4-FFF2-40B4-BE49-F238E27FC236}">
                    <a16:creationId xmlns:a16="http://schemas.microsoft.com/office/drawing/2014/main" id="{ED2EA2FE-34EC-E6EC-E17C-E313805BC113}"/>
                  </a:ext>
                </a:extLst>
              </p:cNvPr>
              <p:cNvSpPr>
                <a:spLocks noChangeAspect="1"/>
              </p:cNvSpPr>
              <p:nvPr/>
            </p:nvSpPr>
            <p:spPr bwMode="auto">
              <a:xfrm>
                <a:off x="1195135" y="3606860"/>
                <a:ext cx="43875" cy="8261"/>
              </a:xfrm>
              <a:custGeom>
                <a:avLst/>
                <a:gdLst/>
                <a:ahLst/>
                <a:cxnLst>
                  <a:cxn ang="0">
                    <a:pos x="0" y="0"/>
                  </a:cxn>
                  <a:cxn ang="0">
                    <a:pos x="0" y="212"/>
                  </a:cxn>
                  <a:cxn ang="0">
                    <a:pos x="550" y="102"/>
                  </a:cxn>
                  <a:cxn ang="0">
                    <a:pos x="1103" y="225"/>
                  </a:cxn>
                  <a:cxn ang="0">
                    <a:pos x="1104" y="1"/>
                  </a:cxn>
                  <a:cxn ang="0">
                    <a:pos x="0" y="0"/>
                  </a:cxn>
                </a:cxnLst>
                <a:rect l="0" t="0" r="r" b="b"/>
                <a:pathLst>
                  <a:path w="1104" h="225">
                    <a:moveTo>
                      <a:pt x="0" y="0"/>
                    </a:moveTo>
                    <a:cubicBezTo>
                      <a:pt x="0" y="0"/>
                      <a:pt x="1" y="138"/>
                      <a:pt x="0" y="212"/>
                    </a:cubicBezTo>
                    <a:cubicBezTo>
                      <a:pt x="109" y="168"/>
                      <a:pt x="355" y="96"/>
                      <a:pt x="550" y="102"/>
                    </a:cubicBezTo>
                    <a:cubicBezTo>
                      <a:pt x="745" y="108"/>
                      <a:pt x="986" y="153"/>
                      <a:pt x="1103" y="225"/>
                    </a:cubicBezTo>
                    <a:cubicBezTo>
                      <a:pt x="1103" y="112"/>
                      <a:pt x="1104" y="67"/>
                      <a:pt x="1104" y="1"/>
                    </a:cubicBezTo>
                    <a:cubicBezTo>
                      <a:pt x="548" y="2"/>
                      <a:pt x="230" y="0"/>
                      <a:pt x="0" y="0"/>
                    </a:cubicBez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2" name="AutoShape 65">
                <a:extLst>
                  <a:ext uri="{FF2B5EF4-FFF2-40B4-BE49-F238E27FC236}">
                    <a16:creationId xmlns:a16="http://schemas.microsoft.com/office/drawing/2014/main" id="{FE913E6B-6071-EEB2-AD79-906DE0240435}"/>
                  </a:ext>
                </a:extLst>
              </p:cNvPr>
              <p:cNvSpPr>
                <a:spLocks noChangeAspect="1" noChangeArrowheads="1"/>
              </p:cNvSpPr>
              <p:nvPr/>
            </p:nvSpPr>
            <p:spPr bwMode="auto">
              <a:xfrm rot="5400000" flipH="1">
                <a:off x="1235244" y="3591522"/>
                <a:ext cx="27365" cy="19834"/>
              </a:xfrm>
              <a:prstGeom prst="parallelogram">
                <a:avLst>
                  <a:gd name="adj" fmla="val 129968"/>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33" name="Group 84">
                <a:extLst>
                  <a:ext uri="{FF2B5EF4-FFF2-40B4-BE49-F238E27FC236}">
                    <a16:creationId xmlns:a16="http://schemas.microsoft.com/office/drawing/2014/main" id="{0E022F92-21B9-D2D5-0AF6-6407B0E765D0}"/>
                  </a:ext>
                </a:extLst>
              </p:cNvPr>
              <p:cNvGrpSpPr>
                <a:grpSpLocks noChangeAspect="1"/>
              </p:cNvGrpSpPr>
              <p:nvPr/>
            </p:nvGrpSpPr>
            <p:grpSpPr bwMode="auto">
              <a:xfrm rot="16200000" flipV="1">
                <a:off x="1183411" y="3572338"/>
                <a:ext cx="14588" cy="22726"/>
                <a:chOff x="4849" y="-1042"/>
                <a:chExt cx="4005" cy="3955"/>
              </a:xfrm>
            </p:grpSpPr>
            <p:grpSp>
              <p:nvGrpSpPr>
                <p:cNvPr id="146" name="Group 85">
                  <a:extLst>
                    <a:ext uri="{FF2B5EF4-FFF2-40B4-BE49-F238E27FC236}">
                      <a16:creationId xmlns:a16="http://schemas.microsoft.com/office/drawing/2014/main" id="{8D189F25-C70C-9789-75F4-FB6FC7C1CF0D}"/>
                    </a:ext>
                  </a:extLst>
                </p:cNvPr>
                <p:cNvGrpSpPr>
                  <a:grpSpLocks noChangeAspect="1"/>
                </p:cNvGrpSpPr>
                <p:nvPr/>
              </p:nvGrpSpPr>
              <p:grpSpPr bwMode="auto">
                <a:xfrm rot="-5400000">
                  <a:off x="6633" y="873"/>
                  <a:ext cx="256" cy="3823"/>
                  <a:chOff x="1307" y="5216"/>
                  <a:chExt cx="256" cy="1444"/>
                </a:xfrm>
              </p:grpSpPr>
              <p:sp>
                <p:nvSpPr>
                  <p:cNvPr id="149" name="Rectangle 86">
                    <a:extLst>
                      <a:ext uri="{FF2B5EF4-FFF2-40B4-BE49-F238E27FC236}">
                        <a16:creationId xmlns:a16="http://schemas.microsoft.com/office/drawing/2014/main" id="{3B475C0C-E538-F26B-7783-9B5431E668AF}"/>
                      </a:ext>
                    </a:extLst>
                  </p:cNvPr>
                  <p:cNvSpPr>
                    <a:spLocks noChangeAspect="1" noChangeArrowheads="1"/>
                  </p:cNvSpPr>
                  <p:nvPr/>
                </p:nvSpPr>
                <p:spPr bwMode="auto">
                  <a:xfrm>
                    <a:off x="1307" y="5511"/>
                    <a:ext cx="0" cy="854"/>
                  </a:xfrm>
                  <a:prstGeom prst="rect">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0" name="AutoShape 87">
                    <a:extLst>
                      <a:ext uri="{FF2B5EF4-FFF2-40B4-BE49-F238E27FC236}">
                        <a16:creationId xmlns:a16="http://schemas.microsoft.com/office/drawing/2014/main" id="{57509E0A-1ED7-B3E3-4625-3546F83618D1}"/>
                      </a:ext>
                    </a:extLst>
                  </p:cNvPr>
                  <p:cNvSpPr>
                    <a:spLocks noChangeAspect="1" noChangeArrowheads="1"/>
                  </p:cNvSpPr>
                  <p:nvPr/>
                </p:nvSpPr>
                <p:spPr bwMode="auto">
                  <a:xfrm>
                    <a:off x="1307" y="5216"/>
                    <a:ext cx="256" cy="295"/>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1" name="AutoShape 88">
                    <a:extLst>
                      <a:ext uri="{FF2B5EF4-FFF2-40B4-BE49-F238E27FC236}">
                        <a16:creationId xmlns:a16="http://schemas.microsoft.com/office/drawing/2014/main" id="{20C90CA6-F04B-60EA-F322-B29AEDE6FEC5}"/>
                      </a:ext>
                    </a:extLst>
                  </p:cNvPr>
                  <p:cNvSpPr>
                    <a:spLocks noChangeAspect="1" noChangeArrowheads="1"/>
                  </p:cNvSpPr>
                  <p:nvPr/>
                </p:nvSpPr>
                <p:spPr bwMode="auto">
                  <a:xfrm flipH="1">
                    <a:off x="1307" y="6365"/>
                    <a:ext cx="256" cy="295"/>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47" name="Freeform 89">
                  <a:extLst>
                    <a:ext uri="{FF2B5EF4-FFF2-40B4-BE49-F238E27FC236}">
                      <a16:creationId xmlns:a16="http://schemas.microsoft.com/office/drawing/2014/main" id="{E12B2990-A490-49A5-EB00-72EA7D1D8BEB}"/>
                    </a:ext>
                  </a:extLst>
                </p:cNvPr>
                <p:cNvSpPr>
                  <a:spLocks noChangeAspect="1"/>
                </p:cNvSpPr>
                <p:nvPr/>
              </p:nvSpPr>
              <p:spPr bwMode="auto">
                <a:xfrm>
                  <a:off x="4855" y="-1042"/>
                  <a:ext cx="3999" cy="1159"/>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C00"/>
                    </a:gs>
                    <a:gs pos="100000">
                      <a:srgbClr val="E8E20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8" name="AutoShape 90">
                  <a:extLst>
                    <a:ext uri="{FF2B5EF4-FFF2-40B4-BE49-F238E27FC236}">
                      <a16:creationId xmlns:a16="http://schemas.microsoft.com/office/drawing/2014/main" id="{B96405B6-3C90-6610-DB38-A2A45138F789}"/>
                    </a:ext>
                  </a:extLst>
                </p:cNvPr>
                <p:cNvSpPr>
                  <a:spLocks noChangeAspect="1" noChangeArrowheads="1"/>
                </p:cNvSpPr>
                <p:nvPr/>
              </p:nvSpPr>
              <p:spPr bwMode="auto">
                <a:xfrm rot="5400000" flipV="1">
                  <a:off x="7981" y="71"/>
                  <a:ext cx="1572" cy="174"/>
                </a:xfrm>
                <a:prstGeom prst="parallelogram">
                  <a:avLst>
                    <a:gd name="adj" fmla="val 182754"/>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34" name="Freeform 91">
                <a:extLst>
                  <a:ext uri="{FF2B5EF4-FFF2-40B4-BE49-F238E27FC236}">
                    <a16:creationId xmlns:a16="http://schemas.microsoft.com/office/drawing/2014/main" id="{0A66B180-F5F3-1A21-A6E6-5111127779D6}"/>
                  </a:ext>
                </a:extLst>
              </p:cNvPr>
              <p:cNvSpPr>
                <a:spLocks noChangeAspect="1"/>
              </p:cNvSpPr>
              <p:nvPr/>
            </p:nvSpPr>
            <p:spPr bwMode="auto">
              <a:xfrm>
                <a:off x="1196610" y="3576730"/>
                <a:ext cx="8998" cy="14048"/>
              </a:xfrm>
              <a:custGeom>
                <a:avLst/>
                <a:gdLst/>
                <a:ahLst/>
                <a:cxnLst>
                  <a:cxn ang="0">
                    <a:pos x="767" y="7"/>
                  </a:cxn>
                  <a:cxn ang="0">
                    <a:pos x="236" y="8"/>
                  </a:cxn>
                  <a:cxn ang="0">
                    <a:pos x="213" y="14"/>
                  </a:cxn>
                  <a:cxn ang="0">
                    <a:pos x="182" y="42"/>
                  </a:cxn>
                  <a:cxn ang="0">
                    <a:pos x="3" y="786"/>
                  </a:cxn>
                  <a:cxn ang="0">
                    <a:pos x="175" y="1572"/>
                  </a:cxn>
                  <a:cxn ang="0">
                    <a:pos x="206" y="1593"/>
                  </a:cxn>
                  <a:cxn ang="0">
                    <a:pos x="237" y="1606"/>
                  </a:cxn>
                  <a:cxn ang="0">
                    <a:pos x="767" y="1606"/>
                  </a:cxn>
                </a:cxnLst>
                <a:rect l="0" t="0" r="r" b="b"/>
                <a:pathLst>
                  <a:path w="767" h="1606">
                    <a:moveTo>
                      <a:pt x="767" y="7"/>
                    </a:moveTo>
                    <a:lnTo>
                      <a:pt x="236" y="8"/>
                    </a:lnTo>
                    <a:cubicBezTo>
                      <a:pt x="144" y="9"/>
                      <a:pt x="224" y="11"/>
                      <a:pt x="213" y="14"/>
                    </a:cubicBezTo>
                    <a:cubicBezTo>
                      <a:pt x="204" y="20"/>
                      <a:pt x="220" y="0"/>
                      <a:pt x="182" y="42"/>
                    </a:cubicBezTo>
                    <a:cubicBezTo>
                      <a:pt x="143" y="84"/>
                      <a:pt x="7" y="323"/>
                      <a:pt x="3" y="786"/>
                    </a:cubicBezTo>
                    <a:cubicBezTo>
                      <a:pt x="0" y="1248"/>
                      <a:pt x="129" y="1543"/>
                      <a:pt x="175" y="1572"/>
                    </a:cubicBezTo>
                    <a:cubicBezTo>
                      <a:pt x="220" y="1600"/>
                      <a:pt x="196" y="1589"/>
                      <a:pt x="206" y="1593"/>
                    </a:cubicBezTo>
                    <a:lnTo>
                      <a:pt x="237" y="1606"/>
                    </a:lnTo>
                    <a:lnTo>
                      <a:pt x="767" y="1606"/>
                    </a:lnTo>
                  </a:path>
                </a:pathLst>
              </a:custGeom>
              <a:gradFill rotWithShape="0">
                <a:gsLst>
                  <a:gs pos="0">
                    <a:srgbClr val="FFFC00"/>
                  </a:gs>
                  <a:gs pos="100000">
                    <a:srgbClr val="E8E20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5" name="Freeform 92">
                <a:extLst>
                  <a:ext uri="{FF2B5EF4-FFF2-40B4-BE49-F238E27FC236}">
                    <a16:creationId xmlns:a16="http://schemas.microsoft.com/office/drawing/2014/main" id="{B5B862FB-26C4-09ED-C09D-5C1987669968}"/>
                  </a:ext>
                </a:extLst>
              </p:cNvPr>
              <p:cNvSpPr>
                <a:spLocks noChangeAspect="1"/>
              </p:cNvSpPr>
              <p:nvPr/>
            </p:nvSpPr>
            <p:spPr bwMode="auto">
              <a:xfrm>
                <a:off x="1197347" y="3575550"/>
                <a:ext cx="47204" cy="26488"/>
              </a:xfrm>
              <a:custGeom>
                <a:avLst/>
                <a:gdLst/>
                <a:ahLst/>
                <a:cxnLst>
                  <a:cxn ang="0">
                    <a:pos x="397" y="1696"/>
                  </a:cxn>
                  <a:cxn ang="0">
                    <a:pos x="20" y="899"/>
                  </a:cxn>
                  <a:cxn ang="0">
                    <a:pos x="277" y="0"/>
                  </a:cxn>
                  <a:cxn ang="0">
                    <a:pos x="1403" y="152"/>
                  </a:cxn>
                  <a:cxn ang="0">
                    <a:pos x="2535" y="16"/>
                  </a:cxn>
                  <a:cxn ang="0">
                    <a:pos x="2774" y="857"/>
                  </a:cxn>
                  <a:cxn ang="0">
                    <a:pos x="2363" y="1732"/>
                  </a:cxn>
                  <a:cxn ang="0">
                    <a:pos x="1403" y="1883"/>
                  </a:cxn>
                  <a:cxn ang="0">
                    <a:pos x="397" y="1696"/>
                  </a:cxn>
                </a:cxnLst>
                <a:rect l="0" t="0" r="r" b="b"/>
                <a:pathLst>
                  <a:path w="2803" h="1889">
                    <a:moveTo>
                      <a:pt x="397" y="1696"/>
                    </a:moveTo>
                    <a:cubicBezTo>
                      <a:pt x="209" y="1529"/>
                      <a:pt x="40" y="1182"/>
                      <a:pt x="20" y="899"/>
                    </a:cubicBezTo>
                    <a:cubicBezTo>
                      <a:pt x="0" y="616"/>
                      <a:pt x="89" y="164"/>
                      <a:pt x="277" y="0"/>
                    </a:cubicBezTo>
                    <a:cubicBezTo>
                      <a:pt x="470" y="47"/>
                      <a:pt x="1027" y="149"/>
                      <a:pt x="1403" y="152"/>
                    </a:cubicBezTo>
                    <a:cubicBezTo>
                      <a:pt x="1779" y="155"/>
                      <a:pt x="2504" y="56"/>
                      <a:pt x="2535" y="16"/>
                    </a:cubicBezTo>
                    <a:cubicBezTo>
                      <a:pt x="2678" y="203"/>
                      <a:pt x="2803" y="571"/>
                      <a:pt x="2774" y="857"/>
                    </a:cubicBezTo>
                    <a:cubicBezTo>
                      <a:pt x="2745" y="1143"/>
                      <a:pt x="2642" y="1445"/>
                      <a:pt x="2363" y="1732"/>
                    </a:cubicBezTo>
                    <a:cubicBezTo>
                      <a:pt x="2138" y="1817"/>
                      <a:pt x="1731" y="1889"/>
                      <a:pt x="1403" y="1883"/>
                    </a:cubicBezTo>
                    <a:cubicBezTo>
                      <a:pt x="1075" y="1877"/>
                      <a:pt x="654" y="1787"/>
                      <a:pt x="397" y="1696"/>
                    </a:cubicBez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6" name="Freeform 93">
                <a:extLst>
                  <a:ext uri="{FF2B5EF4-FFF2-40B4-BE49-F238E27FC236}">
                    <a16:creationId xmlns:a16="http://schemas.microsoft.com/office/drawing/2014/main" id="{EB63D66E-1F3A-5A3C-221F-98BB0BE06ECB}"/>
                  </a:ext>
                </a:extLst>
              </p:cNvPr>
              <p:cNvSpPr>
                <a:spLocks noChangeAspect="1"/>
              </p:cNvSpPr>
              <p:nvPr/>
            </p:nvSpPr>
            <p:spPr bwMode="auto">
              <a:xfrm>
                <a:off x="1196610" y="3566542"/>
                <a:ext cx="42483" cy="9866"/>
              </a:xfrm>
              <a:custGeom>
                <a:avLst/>
                <a:gdLst/>
                <a:ahLst/>
                <a:cxnLst>
                  <a:cxn ang="0">
                    <a:pos x="0" y="541"/>
                  </a:cxn>
                  <a:cxn ang="0">
                    <a:pos x="1132" y="697"/>
                  </a:cxn>
                  <a:cxn ang="0">
                    <a:pos x="2268" y="577"/>
                  </a:cxn>
                  <a:cxn ang="0">
                    <a:pos x="2239" y="366"/>
                  </a:cxn>
                  <a:cxn ang="0">
                    <a:pos x="2106" y="185"/>
                  </a:cxn>
                  <a:cxn ang="0">
                    <a:pos x="1129" y="3"/>
                  </a:cxn>
                  <a:cxn ang="0">
                    <a:pos x="140" y="187"/>
                  </a:cxn>
                  <a:cxn ang="0">
                    <a:pos x="37" y="342"/>
                  </a:cxn>
                  <a:cxn ang="0">
                    <a:pos x="0" y="541"/>
                  </a:cxn>
                </a:cxnLst>
                <a:rect l="0" t="0" r="r" b="b"/>
                <a:pathLst>
                  <a:path w="2275" h="699">
                    <a:moveTo>
                      <a:pt x="0" y="541"/>
                    </a:moveTo>
                    <a:cubicBezTo>
                      <a:pt x="172" y="606"/>
                      <a:pt x="790" y="695"/>
                      <a:pt x="1132" y="697"/>
                    </a:cubicBezTo>
                    <a:cubicBezTo>
                      <a:pt x="1474" y="699"/>
                      <a:pt x="2113" y="616"/>
                      <a:pt x="2268" y="577"/>
                    </a:cubicBezTo>
                    <a:cubicBezTo>
                      <a:pt x="2275" y="447"/>
                      <a:pt x="2266" y="431"/>
                      <a:pt x="2239" y="366"/>
                    </a:cubicBezTo>
                    <a:cubicBezTo>
                      <a:pt x="2212" y="301"/>
                      <a:pt x="2189" y="259"/>
                      <a:pt x="2106" y="185"/>
                    </a:cubicBezTo>
                    <a:cubicBezTo>
                      <a:pt x="2072" y="106"/>
                      <a:pt x="1666" y="6"/>
                      <a:pt x="1129" y="3"/>
                    </a:cubicBezTo>
                    <a:cubicBezTo>
                      <a:pt x="592" y="0"/>
                      <a:pt x="266" y="79"/>
                      <a:pt x="140" y="187"/>
                    </a:cubicBezTo>
                    <a:cubicBezTo>
                      <a:pt x="114" y="217"/>
                      <a:pt x="60" y="285"/>
                      <a:pt x="37" y="342"/>
                    </a:cubicBezTo>
                    <a:cubicBezTo>
                      <a:pt x="14" y="399"/>
                      <a:pt x="7" y="500"/>
                      <a:pt x="0" y="541"/>
                    </a:cubicBez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37" name="Oval 94">
                <a:extLst>
                  <a:ext uri="{FF2B5EF4-FFF2-40B4-BE49-F238E27FC236}">
                    <a16:creationId xmlns:a16="http://schemas.microsoft.com/office/drawing/2014/main" id="{E27C7913-0224-C019-ED69-55A7629DEA3E}"/>
                  </a:ext>
                </a:extLst>
              </p:cNvPr>
              <p:cNvSpPr>
                <a:spLocks noChangeAspect="1" noChangeArrowheads="1"/>
              </p:cNvSpPr>
              <p:nvPr/>
            </p:nvSpPr>
            <p:spPr bwMode="auto">
              <a:xfrm>
                <a:off x="1198970" y="3566542"/>
                <a:ext cx="37320" cy="6005"/>
              </a:xfrm>
              <a:prstGeom prst="ellipse">
                <a:avLst/>
              </a:prstGeom>
              <a:gradFill rotWithShape="0">
                <a:gsLst>
                  <a:gs pos="0">
                    <a:srgbClr val="FFFC00"/>
                  </a:gs>
                  <a:gs pos="100000">
                    <a:srgbClr val="E8E200"/>
                  </a:gs>
                </a:gsLst>
                <a:path path="shape">
                  <a:fillToRect l="50000" t="50000" r="50000" b="50000"/>
                </a:path>
              </a:gra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138" name="Group 95">
                <a:extLst>
                  <a:ext uri="{FF2B5EF4-FFF2-40B4-BE49-F238E27FC236}">
                    <a16:creationId xmlns:a16="http://schemas.microsoft.com/office/drawing/2014/main" id="{1CCAB920-66C6-4FA7-1014-13AB66CB579C}"/>
                  </a:ext>
                </a:extLst>
              </p:cNvPr>
              <p:cNvGrpSpPr>
                <a:grpSpLocks noChangeAspect="1"/>
              </p:cNvGrpSpPr>
              <p:nvPr/>
            </p:nvGrpSpPr>
            <p:grpSpPr bwMode="auto">
              <a:xfrm>
                <a:off x="1192038" y="3561931"/>
                <a:ext cx="46467" cy="27988"/>
                <a:chOff x="4580" y="1411"/>
                <a:chExt cx="4267" cy="6586"/>
              </a:xfrm>
            </p:grpSpPr>
            <p:grpSp>
              <p:nvGrpSpPr>
                <p:cNvPr id="140" name="Group 96">
                  <a:extLst>
                    <a:ext uri="{FF2B5EF4-FFF2-40B4-BE49-F238E27FC236}">
                      <a16:creationId xmlns:a16="http://schemas.microsoft.com/office/drawing/2014/main" id="{385DE178-0197-54CB-AB0A-62DC15CA4E9A}"/>
                    </a:ext>
                  </a:extLst>
                </p:cNvPr>
                <p:cNvGrpSpPr>
                  <a:grpSpLocks noChangeAspect="1"/>
                </p:cNvGrpSpPr>
                <p:nvPr/>
              </p:nvGrpSpPr>
              <p:grpSpPr bwMode="auto">
                <a:xfrm rot="-5400000">
                  <a:off x="5688" y="1276"/>
                  <a:ext cx="2183" cy="3809"/>
                  <a:chOff x="-35" y="5220"/>
                  <a:chExt cx="1350" cy="1438"/>
                </a:xfrm>
              </p:grpSpPr>
              <p:sp>
                <p:nvSpPr>
                  <p:cNvPr id="143" name="Rectangle 97">
                    <a:extLst>
                      <a:ext uri="{FF2B5EF4-FFF2-40B4-BE49-F238E27FC236}">
                        <a16:creationId xmlns:a16="http://schemas.microsoft.com/office/drawing/2014/main" id="{2559EC37-59C7-0E39-3A35-3C3A882925E8}"/>
                      </a:ext>
                    </a:extLst>
                  </p:cNvPr>
                  <p:cNvSpPr>
                    <a:spLocks noChangeAspect="1" noChangeArrowheads="1"/>
                  </p:cNvSpPr>
                  <p:nvPr/>
                </p:nvSpPr>
                <p:spPr bwMode="auto">
                  <a:xfrm>
                    <a:off x="524" y="5514"/>
                    <a:ext cx="791" cy="850"/>
                  </a:xfrm>
                  <a:prstGeom prst="rect">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4" name="AutoShape 98">
                    <a:extLst>
                      <a:ext uri="{FF2B5EF4-FFF2-40B4-BE49-F238E27FC236}">
                        <a16:creationId xmlns:a16="http://schemas.microsoft.com/office/drawing/2014/main" id="{1560788A-F4B1-66F1-4A96-BC20D341BED8}"/>
                      </a:ext>
                    </a:extLst>
                  </p:cNvPr>
                  <p:cNvSpPr>
                    <a:spLocks noChangeAspect="1" noChangeArrowheads="1"/>
                  </p:cNvSpPr>
                  <p:nvPr/>
                </p:nvSpPr>
                <p:spPr bwMode="auto">
                  <a:xfrm>
                    <a:off x="-35" y="5220"/>
                    <a:ext cx="978" cy="294"/>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5" name="AutoShape 99">
                    <a:extLst>
                      <a:ext uri="{FF2B5EF4-FFF2-40B4-BE49-F238E27FC236}">
                        <a16:creationId xmlns:a16="http://schemas.microsoft.com/office/drawing/2014/main" id="{4C2AEEE9-A5B9-F449-0644-2D029A9B96B7}"/>
                      </a:ext>
                    </a:extLst>
                  </p:cNvPr>
                  <p:cNvSpPr>
                    <a:spLocks noChangeAspect="1" noChangeArrowheads="1"/>
                  </p:cNvSpPr>
                  <p:nvPr/>
                </p:nvSpPr>
                <p:spPr bwMode="auto">
                  <a:xfrm flipH="1">
                    <a:off x="-35" y="6364"/>
                    <a:ext cx="978" cy="294"/>
                  </a:xfrm>
                  <a:prstGeom prst="parallelogram">
                    <a:avLst>
                      <a:gd name="adj" fmla="val 85833"/>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41" name="Freeform 100">
                  <a:extLst>
                    <a:ext uri="{FF2B5EF4-FFF2-40B4-BE49-F238E27FC236}">
                      <a16:creationId xmlns:a16="http://schemas.microsoft.com/office/drawing/2014/main" id="{0154624E-5016-986A-0AC5-553CB1D69805}"/>
                    </a:ext>
                  </a:extLst>
                </p:cNvPr>
                <p:cNvSpPr>
                  <a:spLocks noChangeAspect="1"/>
                </p:cNvSpPr>
                <p:nvPr/>
              </p:nvSpPr>
              <p:spPr bwMode="auto">
                <a:xfrm>
                  <a:off x="4580" y="6868"/>
                  <a:ext cx="3981" cy="1129"/>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42" name="AutoShape 101">
                  <a:extLst>
                    <a:ext uri="{FF2B5EF4-FFF2-40B4-BE49-F238E27FC236}">
                      <a16:creationId xmlns:a16="http://schemas.microsoft.com/office/drawing/2014/main" id="{329BCA2E-1989-B484-0DA8-94D9E23156D5}"/>
                    </a:ext>
                  </a:extLst>
                </p:cNvPr>
                <p:cNvSpPr>
                  <a:spLocks noChangeAspect="1" noChangeArrowheads="1"/>
                </p:cNvSpPr>
                <p:nvPr/>
              </p:nvSpPr>
              <p:spPr bwMode="auto">
                <a:xfrm rot="5400000" flipV="1">
                  <a:off x="7067" y="3018"/>
                  <a:ext cx="3388" cy="173"/>
                </a:xfrm>
                <a:prstGeom prst="parallelogram">
                  <a:avLst>
                    <a:gd name="adj" fmla="val 182754"/>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139" name="Oval 102">
                <a:extLst>
                  <a:ext uri="{FF2B5EF4-FFF2-40B4-BE49-F238E27FC236}">
                    <a16:creationId xmlns:a16="http://schemas.microsoft.com/office/drawing/2014/main" id="{5876DEB4-0A5B-50CE-E94B-9E6B6193DF24}"/>
                  </a:ext>
                </a:extLst>
              </p:cNvPr>
              <p:cNvSpPr>
                <a:spLocks noChangeAspect="1" noChangeArrowheads="1"/>
              </p:cNvSpPr>
              <p:nvPr/>
            </p:nvSpPr>
            <p:spPr bwMode="auto">
              <a:xfrm>
                <a:off x="1233930" y="3575443"/>
                <a:ext cx="12243" cy="21019"/>
              </a:xfrm>
              <a:prstGeom prst="ellipse">
                <a:avLst/>
              </a:prstGeom>
              <a:solidFill>
                <a:srgbClr val="EEECE1">
                  <a:lumMod val="50000"/>
                </a:srgbClr>
              </a:soli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grpSp>
        <p:nvGrpSpPr>
          <p:cNvPr id="227" name="グループ化 226">
            <a:extLst>
              <a:ext uri="{FF2B5EF4-FFF2-40B4-BE49-F238E27FC236}">
                <a16:creationId xmlns:a16="http://schemas.microsoft.com/office/drawing/2014/main" id="{191B8D45-128D-DF50-4D8C-7B3EB2201842}"/>
              </a:ext>
            </a:extLst>
          </p:cNvPr>
          <p:cNvGrpSpPr/>
          <p:nvPr/>
        </p:nvGrpSpPr>
        <p:grpSpPr>
          <a:xfrm>
            <a:off x="7363044" y="5453144"/>
            <a:ext cx="670902" cy="253190"/>
            <a:chOff x="2206726" y="3559057"/>
            <a:chExt cx="747158" cy="250109"/>
          </a:xfrm>
        </p:grpSpPr>
        <p:sp>
          <p:nvSpPr>
            <p:cNvPr id="228" name="Freeform 164">
              <a:extLst>
                <a:ext uri="{FF2B5EF4-FFF2-40B4-BE49-F238E27FC236}">
                  <a16:creationId xmlns:a16="http://schemas.microsoft.com/office/drawing/2014/main" id="{CBAF7921-6A20-BC88-88D6-14EBB6AF62BF}"/>
                </a:ext>
              </a:extLst>
            </p:cNvPr>
            <p:cNvSpPr>
              <a:spLocks noChangeAspect="1"/>
            </p:cNvSpPr>
            <p:nvPr/>
          </p:nvSpPr>
          <p:spPr bwMode="auto">
            <a:xfrm>
              <a:off x="2364316" y="3628782"/>
              <a:ext cx="344830" cy="24908"/>
            </a:xfrm>
            <a:custGeom>
              <a:avLst/>
              <a:gdLst/>
              <a:ahLst/>
              <a:cxnLst>
                <a:cxn ang="0">
                  <a:pos x="0" y="256"/>
                </a:cxn>
                <a:cxn ang="0">
                  <a:pos x="1507" y="256"/>
                </a:cxn>
                <a:cxn ang="0">
                  <a:pos x="1508" y="0"/>
                </a:cxn>
                <a:cxn ang="0">
                  <a:pos x="5" y="0"/>
                </a:cxn>
              </a:cxnLst>
              <a:rect l="0" t="0" r="r" b="b"/>
              <a:pathLst>
                <a:path w="1508" h="256">
                  <a:moveTo>
                    <a:pt x="0" y="256"/>
                  </a:moveTo>
                  <a:lnTo>
                    <a:pt x="1507" y="256"/>
                  </a:lnTo>
                  <a:lnTo>
                    <a:pt x="1508" y="0"/>
                  </a:lnTo>
                  <a:lnTo>
                    <a:pt x="5" y="0"/>
                  </a:lnTo>
                </a:path>
              </a:pathLst>
            </a:custGeom>
            <a:solidFill>
              <a:sysClr val="window" lastClr="FFFFFF">
                <a:lumMod val="9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9" name="Freeform 105">
              <a:extLst>
                <a:ext uri="{FF2B5EF4-FFF2-40B4-BE49-F238E27FC236}">
                  <a16:creationId xmlns:a16="http://schemas.microsoft.com/office/drawing/2014/main" id="{39871F7C-E34C-0FD1-3655-AFC34C4468CF}"/>
                </a:ext>
              </a:extLst>
            </p:cNvPr>
            <p:cNvSpPr>
              <a:spLocks noChangeAspect="1"/>
            </p:cNvSpPr>
            <p:nvPr/>
          </p:nvSpPr>
          <p:spPr bwMode="auto">
            <a:xfrm>
              <a:off x="2905906" y="3559057"/>
              <a:ext cx="20947" cy="58241"/>
            </a:xfrm>
            <a:custGeom>
              <a:avLst/>
              <a:gdLst/>
              <a:ahLst/>
              <a:cxnLst>
                <a:cxn ang="0">
                  <a:pos x="105" y="1"/>
                </a:cxn>
                <a:cxn ang="0">
                  <a:pos x="27" y="1262"/>
                </a:cxn>
                <a:cxn ang="0">
                  <a:pos x="269" y="1260"/>
                </a:cxn>
                <a:cxn ang="0">
                  <a:pos x="309" y="0"/>
                </a:cxn>
                <a:cxn ang="0">
                  <a:pos x="105" y="1"/>
                </a:cxn>
              </a:cxnLst>
              <a:rect l="0" t="0" r="r" b="b"/>
              <a:pathLst>
                <a:path w="309" h="1262">
                  <a:moveTo>
                    <a:pt x="105" y="1"/>
                  </a:moveTo>
                  <a:cubicBezTo>
                    <a:pt x="105" y="1"/>
                    <a:pt x="0" y="1052"/>
                    <a:pt x="27" y="1262"/>
                  </a:cubicBezTo>
                  <a:cubicBezTo>
                    <a:pt x="169" y="1250"/>
                    <a:pt x="269" y="1260"/>
                    <a:pt x="269" y="1260"/>
                  </a:cubicBezTo>
                  <a:cubicBezTo>
                    <a:pt x="272" y="758"/>
                    <a:pt x="289" y="210"/>
                    <a:pt x="309" y="0"/>
                  </a:cubicBezTo>
                  <a:cubicBezTo>
                    <a:pt x="207" y="0"/>
                    <a:pt x="105" y="1"/>
                    <a:pt x="105" y="1"/>
                  </a:cubicBezTo>
                  <a:close/>
                </a:path>
              </a:pathLst>
            </a:custGeom>
            <a:gradFill rotWithShape="0">
              <a:gsLst>
                <a:gs pos="0">
                  <a:srgbClr val="969696"/>
                </a:gs>
                <a:gs pos="50000">
                  <a:srgbClr val="C0C0C0"/>
                </a:gs>
                <a:gs pos="100000">
                  <a:srgbClr val="969696"/>
                </a:gs>
              </a:gsLst>
              <a:lin ang="0" scaled="1"/>
            </a:gradFill>
            <a:ln w="3175" cap="flat" cmpd="sng">
              <a:solidFill>
                <a:srgbClr val="000000"/>
              </a:solidFill>
              <a:prstDash val="solid"/>
              <a:round/>
              <a:headEnd type="none" w="med" len="med"/>
              <a:tailEnd type="none" w="med" len="me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0" name="Freeform 165">
              <a:extLst>
                <a:ext uri="{FF2B5EF4-FFF2-40B4-BE49-F238E27FC236}">
                  <a16:creationId xmlns:a16="http://schemas.microsoft.com/office/drawing/2014/main" id="{65E8496A-7E41-AAF8-0924-E1C52039A42B}"/>
                </a:ext>
              </a:extLst>
            </p:cNvPr>
            <p:cNvSpPr>
              <a:spLocks noChangeAspect="1"/>
            </p:cNvSpPr>
            <p:nvPr/>
          </p:nvSpPr>
          <p:spPr bwMode="auto">
            <a:xfrm rot="5400000">
              <a:off x="2251179" y="3679128"/>
              <a:ext cx="43109" cy="38575"/>
            </a:xfrm>
            <a:custGeom>
              <a:avLst/>
              <a:gdLst/>
              <a:ahLst/>
              <a:cxnLst>
                <a:cxn ang="0">
                  <a:pos x="1525" y="0"/>
                </a:cxn>
                <a:cxn ang="0">
                  <a:pos x="1" y="0"/>
                </a:cxn>
                <a:cxn ang="0">
                  <a:pos x="0" y="1368"/>
                </a:cxn>
                <a:cxn ang="0">
                  <a:pos x="1520" y="1369"/>
                </a:cxn>
              </a:cxnLst>
              <a:rect l="0" t="0" r="r" b="b"/>
              <a:pathLst>
                <a:path w="1525" h="1369">
                  <a:moveTo>
                    <a:pt x="1525" y="0"/>
                  </a:moveTo>
                  <a:lnTo>
                    <a:pt x="1" y="0"/>
                  </a:lnTo>
                  <a:lnTo>
                    <a:pt x="0" y="1368"/>
                  </a:lnTo>
                  <a:lnTo>
                    <a:pt x="1520" y="1369"/>
                  </a:lnTo>
                </a:path>
              </a:pathLst>
            </a:custGeom>
            <a:gradFill rotWithShape="0">
              <a:gsLst>
                <a:gs pos="0">
                  <a:srgbClr val="C0C0C0"/>
                </a:gs>
                <a:gs pos="50000">
                  <a:srgbClr val="FFFFFF"/>
                </a:gs>
                <a:gs pos="100000">
                  <a:srgbClr val="C0C0C0"/>
                </a:gs>
              </a:gsLst>
              <a:lin ang="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1" name="Freeform 191">
              <a:extLst>
                <a:ext uri="{FF2B5EF4-FFF2-40B4-BE49-F238E27FC236}">
                  <a16:creationId xmlns:a16="http://schemas.microsoft.com/office/drawing/2014/main" id="{BA8A3E8B-179C-CCD4-6DC4-915E2E3AE58A}"/>
                </a:ext>
              </a:extLst>
            </p:cNvPr>
            <p:cNvSpPr>
              <a:spLocks noChangeAspect="1"/>
            </p:cNvSpPr>
            <p:nvPr/>
          </p:nvSpPr>
          <p:spPr bwMode="auto">
            <a:xfrm rot="16200000" flipV="1">
              <a:off x="2223642" y="3736696"/>
              <a:ext cx="55554" cy="89385"/>
            </a:xfrm>
            <a:custGeom>
              <a:avLst/>
              <a:gdLst/>
              <a:ahLst/>
              <a:cxnLst>
                <a:cxn ang="0">
                  <a:pos x="2" y="1789"/>
                </a:cxn>
                <a:cxn ang="0">
                  <a:pos x="3" y="1315"/>
                </a:cxn>
                <a:cxn ang="0">
                  <a:pos x="427" y="366"/>
                </a:cxn>
                <a:cxn ang="0">
                  <a:pos x="1378" y="3"/>
                </a:cxn>
                <a:cxn ang="0">
                  <a:pos x="1781" y="4"/>
                </a:cxn>
                <a:cxn ang="0">
                  <a:pos x="1781" y="1069"/>
                </a:cxn>
                <a:cxn ang="0">
                  <a:pos x="1360" y="1068"/>
                </a:cxn>
                <a:cxn ang="0">
                  <a:pos x="1177" y="1131"/>
                </a:cxn>
                <a:cxn ang="0">
                  <a:pos x="1066" y="1305"/>
                </a:cxn>
                <a:cxn ang="0">
                  <a:pos x="1067" y="1789"/>
                </a:cxn>
                <a:cxn ang="0">
                  <a:pos x="500" y="1963"/>
                </a:cxn>
                <a:cxn ang="0">
                  <a:pos x="2" y="1789"/>
                </a:cxn>
              </a:cxnLst>
              <a:rect l="0" t="0" r="r" b="b"/>
              <a:pathLst>
                <a:path w="1781" h="1963">
                  <a:moveTo>
                    <a:pt x="2" y="1789"/>
                  </a:moveTo>
                  <a:cubicBezTo>
                    <a:pt x="0" y="1567"/>
                    <a:pt x="3" y="1841"/>
                    <a:pt x="3" y="1315"/>
                  </a:cubicBezTo>
                  <a:cubicBezTo>
                    <a:pt x="7" y="906"/>
                    <a:pt x="129" y="644"/>
                    <a:pt x="427" y="366"/>
                  </a:cubicBezTo>
                  <a:cubicBezTo>
                    <a:pt x="725" y="88"/>
                    <a:pt x="1033" y="0"/>
                    <a:pt x="1378" y="3"/>
                  </a:cubicBezTo>
                  <a:cubicBezTo>
                    <a:pt x="1511" y="4"/>
                    <a:pt x="1550" y="4"/>
                    <a:pt x="1781" y="4"/>
                  </a:cubicBezTo>
                  <a:cubicBezTo>
                    <a:pt x="1778" y="193"/>
                    <a:pt x="1781" y="537"/>
                    <a:pt x="1781" y="1069"/>
                  </a:cubicBezTo>
                  <a:cubicBezTo>
                    <a:pt x="1677" y="1070"/>
                    <a:pt x="1571" y="1072"/>
                    <a:pt x="1360" y="1068"/>
                  </a:cubicBezTo>
                  <a:cubicBezTo>
                    <a:pt x="1223" y="1084"/>
                    <a:pt x="1211" y="1105"/>
                    <a:pt x="1177" y="1131"/>
                  </a:cubicBezTo>
                  <a:cubicBezTo>
                    <a:pt x="1143" y="1157"/>
                    <a:pt x="1094" y="1201"/>
                    <a:pt x="1066" y="1305"/>
                  </a:cubicBezTo>
                  <a:cubicBezTo>
                    <a:pt x="1066" y="1831"/>
                    <a:pt x="1067" y="1789"/>
                    <a:pt x="1067" y="1789"/>
                  </a:cubicBezTo>
                  <a:cubicBezTo>
                    <a:pt x="1007" y="1939"/>
                    <a:pt x="755" y="1963"/>
                    <a:pt x="500" y="1963"/>
                  </a:cubicBezTo>
                  <a:cubicBezTo>
                    <a:pt x="245" y="1963"/>
                    <a:pt x="14" y="1891"/>
                    <a:pt x="2" y="1789"/>
                  </a:cubicBezTo>
                  <a:close/>
                </a:path>
              </a:pathLst>
            </a:custGeom>
            <a:solidFill>
              <a:sysClr val="window" lastClr="FFFFFF">
                <a:lumMod val="9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2" name="Oval 192">
              <a:extLst>
                <a:ext uri="{FF2B5EF4-FFF2-40B4-BE49-F238E27FC236}">
                  <a16:creationId xmlns:a16="http://schemas.microsoft.com/office/drawing/2014/main" id="{37C2741D-13A9-1CD0-657B-7DB468E893BE}"/>
                </a:ext>
              </a:extLst>
            </p:cNvPr>
            <p:cNvSpPr>
              <a:spLocks noChangeAspect="1" noChangeArrowheads="1"/>
            </p:cNvSpPr>
            <p:nvPr/>
          </p:nvSpPr>
          <p:spPr bwMode="auto">
            <a:xfrm rot="16200000" flipV="1">
              <a:off x="2265848" y="3721232"/>
              <a:ext cx="11167" cy="48448"/>
            </a:xfrm>
            <a:prstGeom prst="ellipse">
              <a:avLst/>
            </a:prstGeom>
            <a:solidFill>
              <a:sysClr val="window" lastClr="FFFFFF">
                <a:lumMod val="95000"/>
              </a:sysClr>
            </a:soli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3" name="Freeform 193">
              <a:extLst>
                <a:ext uri="{FF2B5EF4-FFF2-40B4-BE49-F238E27FC236}">
                  <a16:creationId xmlns:a16="http://schemas.microsoft.com/office/drawing/2014/main" id="{BB038AD4-9BDE-21E7-FF60-10BF9423D46E}"/>
                </a:ext>
              </a:extLst>
            </p:cNvPr>
            <p:cNvSpPr>
              <a:spLocks noChangeAspect="1"/>
            </p:cNvSpPr>
            <p:nvPr/>
          </p:nvSpPr>
          <p:spPr bwMode="auto">
            <a:xfrm>
              <a:off x="2250006" y="3722622"/>
              <a:ext cx="40927" cy="33529"/>
            </a:xfrm>
            <a:custGeom>
              <a:avLst/>
              <a:gdLst/>
              <a:ahLst/>
              <a:cxnLst>
                <a:cxn ang="0">
                  <a:pos x="15" y="3"/>
                </a:cxn>
                <a:cxn ang="0">
                  <a:pos x="15" y="296"/>
                </a:cxn>
                <a:cxn ang="0">
                  <a:pos x="16" y="300"/>
                </a:cxn>
                <a:cxn ang="0">
                  <a:pos x="21" y="305"/>
                </a:cxn>
                <a:cxn ang="0">
                  <a:pos x="144" y="333"/>
                </a:cxn>
                <a:cxn ang="0">
                  <a:pos x="274" y="306"/>
                </a:cxn>
                <a:cxn ang="0">
                  <a:pos x="278" y="301"/>
                </a:cxn>
                <a:cxn ang="0">
                  <a:pos x="280" y="296"/>
                </a:cxn>
                <a:cxn ang="0">
                  <a:pos x="279" y="0"/>
                </a:cxn>
              </a:cxnLst>
              <a:rect l="0" t="0" r="r" b="b"/>
              <a:pathLst>
                <a:path w="280" h="334">
                  <a:moveTo>
                    <a:pt x="15" y="3"/>
                  </a:moveTo>
                  <a:lnTo>
                    <a:pt x="15" y="296"/>
                  </a:lnTo>
                  <a:lnTo>
                    <a:pt x="16" y="300"/>
                  </a:lnTo>
                  <a:cubicBezTo>
                    <a:pt x="17" y="301"/>
                    <a:pt x="0" y="299"/>
                    <a:pt x="21" y="305"/>
                  </a:cubicBezTo>
                  <a:cubicBezTo>
                    <a:pt x="28" y="311"/>
                    <a:pt x="67" y="333"/>
                    <a:pt x="144" y="333"/>
                  </a:cubicBezTo>
                  <a:cubicBezTo>
                    <a:pt x="221" y="334"/>
                    <a:pt x="270" y="314"/>
                    <a:pt x="274" y="306"/>
                  </a:cubicBezTo>
                  <a:cubicBezTo>
                    <a:pt x="279" y="299"/>
                    <a:pt x="277" y="303"/>
                    <a:pt x="278" y="301"/>
                  </a:cubicBezTo>
                  <a:lnTo>
                    <a:pt x="280" y="296"/>
                  </a:lnTo>
                  <a:lnTo>
                    <a:pt x="279" y="0"/>
                  </a:lnTo>
                </a:path>
              </a:pathLst>
            </a:custGeom>
            <a:gradFill rotWithShape="0">
              <a:gsLst>
                <a:gs pos="0">
                  <a:srgbClr val="C0C0C0"/>
                </a:gs>
                <a:gs pos="50000">
                  <a:srgbClr val="FFFFFF"/>
                </a:gs>
                <a:gs pos="100000">
                  <a:srgbClr val="C0C0C0"/>
                </a:gs>
              </a:gsLst>
              <a:lin ang="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4" name="Freeform 195">
              <a:extLst>
                <a:ext uri="{FF2B5EF4-FFF2-40B4-BE49-F238E27FC236}">
                  <a16:creationId xmlns:a16="http://schemas.microsoft.com/office/drawing/2014/main" id="{0C401243-17F5-D67A-8B64-6092021D547C}"/>
                </a:ext>
              </a:extLst>
            </p:cNvPr>
            <p:cNvSpPr>
              <a:spLocks noChangeAspect="1"/>
            </p:cNvSpPr>
            <p:nvPr/>
          </p:nvSpPr>
          <p:spPr bwMode="auto">
            <a:xfrm>
              <a:off x="2256773" y="3632573"/>
              <a:ext cx="60803" cy="46064"/>
            </a:xfrm>
            <a:custGeom>
              <a:avLst/>
              <a:gdLst/>
              <a:ahLst/>
              <a:cxnLst>
                <a:cxn ang="0">
                  <a:pos x="2" y="1789"/>
                </a:cxn>
                <a:cxn ang="0">
                  <a:pos x="3" y="1315"/>
                </a:cxn>
                <a:cxn ang="0">
                  <a:pos x="427" y="366"/>
                </a:cxn>
                <a:cxn ang="0">
                  <a:pos x="1378" y="3"/>
                </a:cxn>
                <a:cxn ang="0">
                  <a:pos x="1781" y="4"/>
                </a:cxn>
                <a:cxn ang="0">
                  <a:pos x="1781" y="1069"/>
                </a:cxn>
                <a:cxn ang="0">
                  <a:pos x="1360" y="1068"/>
                </a:cxn>
                <a:cxn ang="0">
                  <a:pos x="1177" y="1131"/>
                </a:cxn>
                <a:cxn ang="0">
                  <a:pos x="1066" y="1305"/>
                </a:cxn>
                <a:cxn ang="0">
                  <a:pos x="1067" y="1789"/>
                </a:cxn>
                <a:cxn ang="0">
                  <a:pos x="500" y="1963"/>
                </a:cxn>
                <a:cxn ang="0">
                  <a:pos x="2" y="1789"/>
                </a:cxn>
              </a:cxnLst>
              <a:rect l="0" t="0" r="r" b="b"/>
              <a:pathLst>
                <a:path w="1781" h="1963">
                  <a:moveTo>
                    <a:pt x="2" y="1789"/>
                  </a:moveTo>
                  <a:cubicBezTo>
                    <a:pt x="0" y="1567"/>
                    <a:pt x="3" y="1841"/>
                    <a:pt x="3" y="1315"/>
                  </a:cubicBezTo>
                  <a:cubicBezTo>
                    <a:pt x="7" y="906"/>
                    <a:pt x="129" y="644"/>
                    <a:pt x="427" y="366"/>
                  </a:cubicBezTo>
                  <a:cubicBezTo>
                    <a:pt x="725" y="88"/>
                    <a:pt x="1033" y="0"/>
                    <a:pt x="1378" y="3"/>
                  </a:cubicBezTo>
                  <a:cubicBezTo>
                    <a:pt x="1511" y="4"/>
                    <a:pt x="1550" y="4"/>
                    <a:pt x="1781" y="4"/>
                  </a:cubicBezTo>
                  <a:cubicBezTo>
                    <a:pt x="1778" y="193"/>
                    <a:pt x="1781" y="537"/>
                    <a:pt x="1781" y="1069"/>
                  </a:cubicBezTo>
                  <a:cubicBezTo>
                    <a:pt x="1677" y="1070"/>
                    <a:pt x="1571" y="1072"/>
                    <a:pt x="1360" y="1068"/>
                  </a:cubicBezTo>
                  <a:cubicBezTo>
                    <a:pt x="1223" y="1084"/>
                    <a:pt x="1211" y="1105"/>
                    <a:pt x="1177" y="1131"/>
                  </a:cubicBezTo>
                  <a:cubicBezTo>
                    <a:pt x="1143" y="1157"/>
                    <a:pt x="1094" y="1201"/>
                    <a:pt x="1066" y="1305"/>
                  </a:cubicBezTo>
                  <a:cubicBezTo>
                    <a:pt x="1066" y="1831"/>
                    <a:pt x="1067" y="1789"/>
                    <a:pt x="1067" y="1789"/>
                  </a:cubicBezTo>
                  <a:cubicBezTo>
                    <a:pt x="1007" y="1939"/>
                    <a:pt x="755" y="1963"/>
                    <a:pt x="500" y="1963"/>
                  </a:cubicBezTo>
                  <a:cubicBezTo>
                    <a:pt x="245" y="1963"/>
                    <a:pt x="14" y="1891"/>
                    <a:pt x="2" y="1789"/>
                  </a:cubicBezTo>
                  <a:close/>
                </a:path>
              </a:pathLst>
            </a:custGeom>
            <a:solidFill>
              <a:sysClr val="window" lastClr="FFFFFF">
                <a:lumMod val="9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5" name="Oval 196">
              <a:extLst>
                <a:ext uri="{FF2B5EF4-FFF2-40B4-BE49-F238E27FC236}">
                  <a16:creationId xmlns:a16="http://schemas.microsoft.com/office/drawing/2014/main" id="{ED6D1746-9A61-7489-E0E6-58ADAB4AE537}"/>
                </a:ext>
              </a:extLst>
            </p:cNvPr>
            <p:cNvSpPr>
              <a:spLocks noChangeAspect="1" noChangeArrowheads="1"/>
            </p:cNvSpPr>
            <p:nvPr/>
          </p:nvSpPr>
          <p:spPr bwMode="auto">
            <a:xfrm>
              <a:off x="2319159" y="3625221"/>
              <a:ext cx="16467" cy="33200"/>
            </a:xfrm>
            <a:prstGeom prst="ellipse">
              <a:avLst/>
            </a:prstGeom>
            <a:solidFill>
              <a:sysClr val="window" lastClr="FFFFFF">
                <a:lumMod val="95000"/>
              </a:sysClr>
            </a:soli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36" name="Freeform 197">
              <a:extLst>
                <a:ext uri="{FF2B5EF4-FFF2-40B4-BE49-F238E27FC236}">
                  <a16:creationId xmlns:a16="http://schemas.microsoft.com/office/drawing/2014/main" id="{88F2AB13-BCF2-8CE6-6FA6-581CF4221B4A}"/>
                </a:ext>
              </a:extLst>
            </p:cNvPr>
            <p:cNvSpPr>
              <a:spLocks noChangeAspect="1"/>
            </p:cNvSpPr>
            <p:nvPr/>
          </p:nvSpPr>
          <p:spPr bwMode="auto">
            <a:xfrm>
              <a:off x="2323394" y="3628742"/>
              <a:ext cx="46573" cy="25226"/>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37" name="Group 223">
              <a:extLst>
                <a:ext uri="{FF2B5EF4-FFF2-40B4-BE49-F238E27FC236}">
                  <a16:creationId xmlns:a16="http://schemas.microsoft.com/office/drawing/2014/main" id="{9B35CE4F-BA90-28AB-F59F-FEADB31EF049}"/>
                </a:ext>
              </a:extLst>
            </p:cNvPr>
            <p:cNvGrpSpPr>
              <a:grpSpLocks noChangeAspect="1"/>
            </p:cNvGrpSpPr>
            <p:nvPr/>
          </p:nvGrpSpPr>
          <p:grpSpPr bwMode="auto">
            <a:xfrm rot="16200000" flipV="1">
              <a:off x="2700750" y="3634841"/>
              <a:ext cx="28024" cy="15426"/>
              <a:chOff x="4939" y="596"/>
              <a:chExt cx="4008" cy="2803"/>
            </a:xfrm>
          </p:grpSpPr>
          <p:grpSp>
            <p:nvGrpSpPr>
              <p:cNvPr id="254" name="Group 224">
                <a:extLst>
                  <a:ext uri="{FF2B5EF4-FFF2-40B4-BE49-F238E27FC236}">
                    <a16:creationId xmlns:a16="http://schemas.microsoft.com/office/drawing/2014/main" id="{3A3043AD-C9A5-21D7-56E6-CEC464ABB2F4}"/>
                  </a:ext>
                </a:extLst>
              </p:cNvPr>
              <p:cNvGrpSpPr>
                <a:grpSpLocks noChangeAspect="1"/>
              </p:cNvGrpSpPr>
              <p:nvPr/>
            </p:nvGrpSpPr>
            <p:grpSpPr bwMode="auto">
              <a:xfrm rot="-5400000">
                <a:off x="5791" y="425"/>
                <a:ext cx="2123" cy="3826"/>
                <a:chOff x="506" y="5248"/>
                <a:chExt cx="1314" cy="1445"/>
              </a:xfrm>
            </p:grpSpPr>
            <p:sp>
              <p:nvSpPr>
                <p:cNvPr id="257" name="Rectangle 225">
                  <a:extLst>
                    <a:ext uri="{FF2B5EF4-FFF2-40B4-BE49-F238E27FC236}">
                      <a16:creationId xmlns:a16="http://schemas.microsoft.com/office/drawing/2014/main" id="{8133B8CD-CA2D-092D-4375-700D1F1720D4}"/>
                    </a:ext>
                  </a:extLst>
                </p:cNvPr>
                <p:cNvSpPr>
                  <a:spLocks noChangeAspect="1" noChangeArrowheads="1"/>
                </p:cNvSpPr>
                <p:nvPr/>
              </p:nvSpPr>
              <p:spPr bwMode="auto">
                <a:xfrm>
                  <a:off x="506" y="5506"/>
                  <a:ext cx="788" cy="843"/>
                </a:xfrm>
                <a:prstGeom prst="rect">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58" name="AutoShape 226">
                  <a:extLst>
                    <a:ext uri="{FF2B5EF4-FFF2-40B4-BE49-F238E27FC236}">
                      <a16:creationId xmlns:a16="http://schemas.microsoft.com/office/drawing/2014/main" id="{4C0A4C67-08B2-7BC8-0E5B-8BC0296A7311}"/>
                    </a:ext>
                  </a:extLst>
                </p:cNvPr>
                <p:cNvSpPr>
                  <a:spLocks noChangeAspect="1" noChangeArrowheads="1"/>
                </p:cNvSpPr>
                <p:nvPr/>
              </p:nvSpPr>
              <p:spPr bwMode="auto">
                <a:xfrm>
                  <a:off x="769" y="5248"/>
                  <a:ext cx="1051" cy="292"/>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59" name="AutoShape 227">
                  <a:extLst>
                    <a:ext uri="{FF2B5EF4-FFF2-40B4-BE49-F238E27FC236}">
                      <a16:creationId xmlns:a16="http://schemas.microsoft.com/office/drawing/2014/main" id="{42EDA264-F098-6B62-0CC4-51556826107D}"/>
                    </a:ext>
                  </a:extLst>
                </p:cNvPr>
                <p:cNvSpPr>
                  <a:spLocks noChangeAspect="1" noChangeArrowheads="1"/>
                </p:cNvSpPr>
                <p:nvPr/>
              </p:nvSpPr>
              <p:spPr bwMode="auto">
                <a:xfrm flipH="1">
                  <a:off x="769" y="6383"/>
                  <a:ext cx="1051" cy="310"/>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55" name="Freeform 228">
                <a:extLst>
                  <a:ext uri="{FF2B5EF4-FFF2-40B4-BE49-F238E27FC236}">
                    <a16:creationId xmlns:a16="http://schemas.microsoft.com/office/drawing/2014/main" id="{DD657EFD-AD05-2CAA-3B9E-CCEE2CE21E5D}"/>
                  </a:ext>
                </a:extLst>
              </p:cNvPr>
              <p:cNvSpPr>
                <a:spLocks noChangeAspect="1"/>
              </p:cNvSpPr>
              <p:nvPr/>
            </p:nvSpPr>
            <p:spPr bwMode="auto">
              <a:xfrm>
                <a:off x="4939" y="596"/>
                <a:ext cx="4007" cy="1104"/>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adFill rotWithShape="0">
                <a:gsLst>
                  <a:gs pos="0">
                    <a:srgbClr val="FFFC00"/>
                  </a:gs>
                  <a:gs pos="100000">
                    <a:srgbClr val="E8E20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56" name="AutoShape 229">
                <a:extLst>
                  <a:ext uri="{FF2B5EF4-FFF2-40B4-BE49-F238E27FC236}">
                    <a16:creationId xmlns:a16="http://schemas.microsoft.com/office/drawing/2014/main" id="{22A63E0E-51B6-9E7D-5F72-EE8ABC703324}"/>
                  </a:ext>
                </a:extLst>
              </p:cNvPr>
              <p:cNvSpPr>
                <a:spLocks noChangeAspect="1" noChangeArrowheads="1"/>
              </p:cNvSpPr>
              <p:nvPr/>
            </p:nvSpPr>
            <p:spPr bwMode="auto">
              <a:xfrm rot="5400000" flipV="1">
                <a:off x="8091" y="1694"/>
                <a:ext cx="1529" cy="182"/>
              </a:xfrm>
              <a:prstGeom prst="parallelogram">
                <a:avLst>
                  <a:gd name="adj" fmla="val 182754"/>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238" name="Group 230">
              <a:extLst>
                <a:ext uri="{FF2B5EF4-FFF2-40B4-BE49-F238E27FC236}">
                  <a16:creationId xmlns:a16="http://schemas.microsoft.com/office/drawing/2014/main" id="{35EC2B2B-A478-E507-1B31-38DA95D298B2}"/>
                </a:ext>
              </a:extLst>
            </p:cNvPr>
            <p:cNvGrpSpPr>
              <a:grpSpLocks noChangeAspect="1"/>
            </p:cNvGrpSpPr>
            <p:nvPr/>
          </p:nvGrpSpPr>
          <p:grpSpPr bwMode="auto">
            <a:xfrm>
              <a:off x="2713960" y="3628310"/>
              <a:ext cx="17319" cy="25916"/>
              <a:chOff x="8639" y="5222"/>
              <a:chExt cx="155" cy="292"/>
            </a:xfrm>
          </p:grpSpPr>
          <p:sp>
            <p:nvSpPr>
              <p:cNvPr id="252" name="Freeform 232">
                <a:extLst>
                  <a:ext uri="{FF2B5EF4-FFF2-40B4-BE49-F238E27FC236}">
                    <a16:creationId xmlns:a16="http://schemas.microsoft.com/office/drawing/2014/main" id="{4AFDB48F-52E2-4227-FED7-BB119504EEF1}"/>
                  </a:ext>
                </a:extLst>
              </p:cNvPr>
              <p:cNvSpPr>
                <a:spLocks noChangeAspect="1"/>
              </p:cNvSpPr>
              <p:nvPr/>
            </p:nvSpPr>
            <p:spPr bwMode="auto">
              <a:xfrm>
                <a:off x="8744" y="5233"/>
                <a:ext cx="34" cy="266"/>
              </a:xfrm>
              <a:custGeom>
                <a:avLst/>
                <a:gdLst/>
                <a:ahLst/>
                <a:cxnLst>
                  <a:cxn ang="0">
                    <a:pos x="35" y="0"/>
                  </a:cxn>
                  <a:cxn ang="0">
                    <a:pos x="2" y="127"/>
                  </a:cxn>
                  <a:cxn ang="0">
                    <a:pos x="35" y="265"/>
                  </a:cxn>
                </a:cxnLst>
                <a:rect l="0" t="0" r="r" b="b"/>
                <a:pathLst>
                  <a:path w="35" h="265">
                    <a:moveTo>
                      <a:pt x="35" y="0"/>
                    </a:moveTo>
                    <a:cubicBezTo>
                      <a:pt x="13" y="11"/>
                      <a:pt x="0" y="82"/>
                      <a:pt x="2" y="127"/>
                    </a:cubicBezTo>
                    <a:cubicBezTo>
                      <a:pt x="3" y="171"/>
                      <a:pt x="16" y="253"/>
                      <a:pt x="35" y="265"/>
                    </a:cubicBezTo>
                  </a:path>
                </a:pathLst>
              </a:custGeom>
              <a:no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53" name="Freeform 231">
                <a:extLst>
                  <a:ext uri="{FF2B5EF4-FFF2-40B4-BE49-F238E27FC236}">
                    <a16:creationId xmlns:a16="http://schemas.microsoft.com/office/drawing/2014/main" id="{24403B2F-97AC-3C74-7E77-CCBF3AA8C807}"/>
                  </a:ext>
                </a:extLst>
              </p:cNvPr>
              <p:cNvSpPr>
                <a:spLocks noChangeAspect="1"/>
              </p:cNvSpPr>
              <p:nvPr/>
            </p:nvSpPr>
            <p:spPr bwMode="auto">
              <a:xfrm>
                <a:off x="8639" y="5222"/>
                <a:ext cx="155" cy="292"/>
              </a:xfrm>
              <a:custGeom>
                <a:avLst/>
                <a:gdLst/>
                <a:ahLst/>
                <a:cxnLst>
                  <a:cxn ang="0">
                    <a:pos x="125" y="17"/>
                  </a:cxn>
                  <a:cxn ang="0">
                    <a:pos x="33" y="17"/>
                  </a:cxn>
                  <a:cxn ang="0">
                    <a:pos x="30" y="17"/>
                  </a:cxn>
                  <a:cxn ang="0">
                    <a:pos x="26" y="22"/>
                  </a:cxn>
                  <a:cxn ang="0">
                    <a:pos x="1" y="147"/>
                  </a:cxn>
                  <a:cxn ang="0">
                    <a:pos x="25" y="277"/>
                  </a:cxn>
                  <a:cxn ang="0">
                    <a:pos x="29" y="280"/>
                  </a:cxn>
                  <a:cxn ang="0">
                    <a:pos x="33" y="282"/>
                  </a:cxn>
                  <a:cxn ang="0">
                    <a:pos x="127" y="283"/>
                  </a:cxn>
                  <a:cxn ang="0">
                    <a:pos x="148" y="243"/>
                  </a:cxn>
                  <a:cxn ang="0">
                    <a:pos x="145" y="60"/>
                  </a:cxn>
                  <a:cxn ang="0">
                    <a:pos x="125" y="17"/>
                  </a:cxn>
                </a:cxnLst>
                <a:rect l="0" t="0" r="r" b="b"/>
                <a:pathLst>
                  <a:path w="155" h="289">
                    <a:moveTo>
                      <a:pt x="125" y="17"/>
                    </a:moveTo>
                    <a:cubicBezTo>
                      <a:pt x="79" y="17"/>
                      <a:pt x="33" y="17"/>
                      <a:pt x="33" y="17"/>
                    </a:cubicBezTo>
                    <a:lnTo>
                      <a:pt x="30" y="17"/>
                    </a:lnTo>
                    <a:cubicBezTo>
                      <a:pt x="29" y="18"/>
                      <a:pt x="31" y="0"/>
                      <a:pt x="26" y="22"/>
                    </a:cubicBezTo>
                    <a:cubicBezTo>
                      <a:pt x="22" y="29"/>
                      <a:pt x="1" y="69"/>
                      <a:pt x="1" y="147"/>
                    </a:cubicBezTo>
                    <a:cubicBezTo>
                      <a:pt x="0" y="224"/>
                      <a:pt x="20" y="272"/>
                      <a:pt x="25" y="277"/>
                    </a:cubicBezTo>
                    <a:cubicBezTo>
                      <a:pt x="31" y="282"/>
                      <a:pt x="28" y="280"/>
                      <a:pt x="29" y="280"/>
                    </a:cubicBezTo>
                    <a:lnTo>
                      <a:pt x="33" y="282"/>
                    </a:lnTo>
                    <a:cubicBezTo>
                      <a:pt x="49" y="283"/>
                      <a:pt x="108" y="289"/>
                      <a:pt x="127" y="283"/>
                    </a:cubicBezTo>
                    <a:cubicBezTo>
                      <a:pt x="135" y="275"/>
                      <a:pt x="145" y="261"/>
                      <a:pt x="148" y="243"/>
                    </a:cubicBezTo>
                    <a:cubicBezTo>
                      <a:pt x="155" y="197"/>
                      <a:pt x="155" y="122"/>
                      <a:pt x="145" y="60"/>
                    </a:cubicBezTo>
                    <a:cubicBezTo>
                      <a:pt x="142" y="44"/>
                      <a:pt x="136" y="26"/>
                      <a:pt x="125" y="17"/>
                    </a:cubicBez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39" name="Freeform 233">
              <a:extLst>
                <a:ext uri="{FF2B5EF4-FFF2-40B4-BE49-F238E27FC236}">
                  <a16:creationId xmlns:a16="http://schemas.microsoft.com/office/drawing/2014/main" id="{84CA75C6-C354-D04A-09A9-E138ACB21272}"/>
                </a:ext>
              </a:extLst>
            </p:cNvPr>
            <p:cNvSpPr>
              <a:spLocks noChangeAspect="1"/>
            </p:cNvSpPr>
            <p:nvPr/>
          </p:nvSpPr>
          <p:spPr bwMode="auto">
            <a:xfrm flipH="1">
              <a:off x="2733420" y="3583442"/>
              <a:ext cx="194229" cy="64469"/>
            </a:xfrm>
            <a:custGeom>
              <a:avLst/>
              <a:gdLst/>
              <a:ahLst/>
              <a:cxnLst>
                <a:cxn ang="0">
                  <a:pos x="43" y="8"/>
                </a:cxn>
                <a:cxn ang="0">
                  <a:pos x="10" y="112"/>
                </a:cxn>
                <a:cxn ang="0">
                  <a:pos x="43" y="235"/>
                </a:cxn>
                <a:cxn ang="0">
                  <a:pos x="256" y="235"/>
                </a:cxn>
                <a:cxn ang="0">
                  <a:pos x="619" y="299"/>
                </a:cxn>
                <a:cxn ang="0">
                  <a:pos x="1225" y="766"/>
                </a:cxn>
                <a:cxn ang="0">
                  <a:pos x="1640" y="851"/>
                </a:cxn>
                <a:cxn ang="0">
                  <a:pos x="1656" y="850"/>
                </a:cxn>
                <a:cxn ang="0">
                  <a:pos x="1849" y="851"/>
                </a:cxn>
                <a:cxn ang="0">
                  <a:pos x="1879" y="724"/>
                </a:cxn>
                <a:cxn ang="0">
                  <a:pos x="1849" y="621"/>
                </a:cxn>
                <a:cxn ang="0">
                  <a:pos x="1660" y="622"/>
                </a:cxn>
                <a:cxn ang="0">
                  <a:pos x="1348" y="570"/>
                </a:cxn>
                <a:cxn ang="0">
                  <a:pos x="687" y="63"/>
                </a:cxn>
                <a:cxn ang="0">
                  <a:pos x="250" y="8"/>
                </a:cxn>
                <a:cxn ang="0">
                  <a:pos x="43" y="8"/>
                </a:cxn>
              </a:cxnLst>
              <a:rect l="0" t="0" r="r" b="b"/>
              <a:pathLst>
                <a:path w="1888" h="852">
                  <a:moveTo>
                    <a:pt x="43" y="8"/>
                  </a:moveTo>
                  <a:cubicBezTo>
                    <a:pt x="3" y="25"/>
                    <a:pt x="13" y="67"/>
                    <a:pt x="10" y="112"/>
                  </a:cubicBezTo>
                  <a:cubicBezTo>
                    <a:pt x="8" y="158"/>
                    <a:pt x="0" y="214"/>
                    <a:pt x="43" y="235"/>
                  </a:cubicBezTo>
                  <a:lnTo>
                    <a:pt x="256" y="235"/>
                  </a:lnTo>
                  <a:cubicBezTo>
                    <a:pt x="351" y="246"/>
                    <a:pt x="457" y="210"/>
                    <a:pt x="619" y="299"/>
                  </a:cubicBezTo>
                  <a:cubicBezTo>
                    <a:pt x="774" y="381"/>
                    <a:pt x="1075" y="685"/>
                    <a:pt x="1225" y="766"/>
                  </a:cubicBezTo>
                  <a:cubicBezTo>
                    <a:pt x="1377" y="848"/>
                    <a:pt x="1624" y="850"/>
                    <a:pt x="1640" y="851"/>
                  </a:cubicBezTo>
                  <a:cubicBezTo>
                    <a:pt x="1654" y="852"/>
                    <a:pt x="1620" y="846"/>
                    <a:pt x="1656" y="850"/>
                  </a:cubicBezTo>
                  <a:cubicBezTo>
                    <a:pt x="1656" y="850"/>
                    <a:pt x="1752" y="850"/>
                    <a:pt x="1849" y="851"/>
                  </a:cubicBezTo>
                  <a:cubicBezTo>
                    <a:pt x="1882" y="811"/>
                    <a:pt x="1879" y="724"/>
                    <a:pt x="1879" y="724"/>
                  </a:cubicBezTo>
                  <a:cubicBezTo>
                    <a:pt x="1879" y="724"/>
                    <a:pt x="1888" y="670"/>
                    <a:pt x="1849" y="621"/>
                  </a:cubicBezTo>
                  <a:cubicBezTo>
                    <a:pt x="1819" y="619"/>
                    <a:pt x="1679" y="622"/>
                    <a:pt x="1660" y="622"/>
                  </a:cubicBezTo>
                  <a:cubicBezTo>
                    <a:pt x="1641" y="622"/>
                    <a:pt x="1456" y="629"/>
                    <a:pt x="1348" y="570"/>
                  </a:cubicBezTo>
                  <a:cubicBezTo>
                    <a:pt x="1238" y="511"/>
                    <a:pt x="863" y="126"/>
                    <a:pt x="687" y="63"/>
                  </a:cubicBezTo>
                  <a:cubicBezTo>
                    <a:pt x="511" y="0"/>
                    <a:pt x="356" y="14"/>
                    <a:pt x="250" y="8"/>
                  </a:cubicBezTo>
                  <a:lnTo>
                    <a:pt x="43" y="8"/>
                  </a:lnTo>
                  <a:close/>
                </a:path>
              </a:pathLst>
            </a:custGeom>
            <a:gradFill rotWithShape="0">
              <a:gsLst>
                <a:gs pos="0">
                  <a:srgbClr val="808080">
                    <a:gamma/>
                    <a:tint val="48627"/>
                    <a:invGamma/>
                  </a:srgbClr>
                </a:gs>
                <a:gs pos="100000">
                  <a:srgbClr val="808080"/>
                </a:gs>
              </a:gsLst>
              <a:path path="rect">
                <a:fillToRect l="50000" t="50000" r="50000" b="50000"/>
              </a:path>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40" name="Group 234">
              <a:extLst>
                <a:ext uri="{FF2B5EF4-FFF2-40B4-BE49-F238E27FC236}">
                  <a16:creationId xmlns:a16="http://schemas.microsoft.com/office/drawing/2014/main" id="{D1FB319B-A8D1-05C4-4068-9AFEA7DD8D2C}"/>
                </a:ext>
              </a:extLst>
            </p:cNvPr>
            <p:cNvGrpSpPr>
              <a:grpSpLocks noChangeAspect="1"/>
            </p:cNvGrpSpPr>
            <p:nvPr/>
          </p:nvGrpSpPr>
          <p:grpSpPr bwMode="auto">
            <a:xfrm>
              <a:off x="2932125" y="3574553"/>
              <a:ext cx="17465" cy="25815"/>
              <a:chOff x="8647" y="5202"/>
              <a:chExt cx="156" cy="288"/>
            </a:xfrm>
          </p:grpSpPr>
          <p:sp>
            <p:nvSpPr>
              <p:cNvPr id="250" name="Freeform 235">
                <a:extLst>
                  <a:ext uri="{FF2B5EF4-FFF2-40B4-BE49-F238E27FC236}">
                    <a16:creationId xmlns:a16="http://schemas.microsoft.com/office/drawing/2014/main" id="{F38DB7D0-A175-5016-9371-665611245181}"/>
                  </a:ext>
                </a:extLst>
              </p:cNvPr>
              <p:cNvSpPr>
                <a:spLocks noChangeAspect="1"/>
              </p:cNvSpPr>
              <p:nvPr/>
            </p:nvSpPr>
            <p:spPr bwMode="auto">
              <a:xfrm>
                <a:off x="8647" y="5202"/>
                <a:ext cx="156" cy="288"/>
              </a:xfrm>
              <a:custGeom>
                <a:avLst/>
                <a:gdLst/>
                <a:ahLst/>
                <a:cxnLst>
                  <a:cxn ang="0">
                    <a:pos x="125" y="17"/>
                  </a:cxn>
                  <a:cxn ang="0">
                    <a:pos x="33" y="17"/>
                  </a:cxn>
                  <a:cxn ang="0">
                    <a:pos x="30" y="17"/>
                  </a:cxn>
                  <a:cxn ang="0">
                    <a:pos x="26" y="22"/>
                  </a:cxn>
                  <a:cxn ang="0">
                    <a:pos x="1" y="147"/>
                  </a:cxn>
                  <a:cxn ang="0">
                    <a:pos x="25" y="277"/>
                  </a:cxn>
                  <a:cxn ang="0">
                    <a:pos x="29" y="280"/>
                  </a:cxn>
                  <a:cxn ang="0">
                    <a:pos x="33" y="282"/>
                  </a:cxn>
                  <a:cxn ang="0">
                    <a:pos x="127" y="283"/>
                  </a:cxn>
                  <a:cxn ang="0">
                    <a:pos x="148" y="243"/>
                  </a:cxn>
                  <a:cxn ang="0">
                    <a:pos x="145" y="60"/>
                  </a:cxn>
                  <a:cxn ang="0">
                    <a:pos x="125" y="17"/>
                  </a:cxn>
                </a:cxnLst>
                <a:rect l="0" t="0" r="r" b="b"/>
                <a:pathLst>
                  <a:path w="155" h="289">
                    <a:moveTo>
                      <a:pt x="125" y="17"/>
                    </a:moveTo>
                    <a:cubicBezTo>
                      <a:pt x="79" y="17"/>
                      <a:pt x="33" y="17"/>
                      <a:pt x="33" y="17"/>
                    </a:cubicBezTo>
                    <a:lnTo>
                      <a:pt x="30" y="17"/>
                    </a:lnTo>
                    <a:cubicBezTo>
                      <a:pt x="29" y="18"/>
                      <a:pt x="31" y="0"/>
                      <a:pt x="26" y="22"/>
                    </a:cubicBezTo>
                    <a:cubicBezTo>
                      <a:pt x="22" y="29"/>
                      <a:pt x="1" y="69"/>
                      <a:pt x="1" y="147"/>
                    </a:cubicBezTo>
                    <a:cubicBezTo>
                      <a:pt x="0" y="224"/>
                      <a:pt x="20" y="272"/>
                      <a:pt x="25" y="277"/>
                    </a:cubicBezTo>
                    <a:cubicBezTo>
                      <a:pt x="31" y="282"/>
                      <a:pt x="28" y="280"/>
                      <a:pt x="29" y="280"/>
                    </a:cubicBezTo>
                    <a:lnTo>
                      <a:pt x="33" y="282"/>
                    </a:lnTo>
                    <a:cubicBezTo>
                      <a:pt x="49" y="283"/>
                      <a:pt x="108" y="289"/>
                      <a:pt x="127" y="283"/>
                    </a:cubicBezTo>
                    <a:cubicBezTo>
                      <a:pt x="135" y="275"/>
                      <a:pt x="145" y="261"/>
                      <a:pt x="148" y="243"/>
                    </a:cubicBezTo>
                    <a:cubicBezTo>
                      <a:pt x="155" y="197"/>
                      <a:pt x="155" y="122"/>
                      <a:pt x="145" y="60"/>
                    </a:cubicBezTo>
                    <a:cubicBezTo>
                      <a:pt x="142" y="44"/>
                      <a:pt x="136" y="26"/>
                      <a:pt x="125" y="17"/>
                    </a:cubicBez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51" name="Freeform 236">
                <a:extLst>
                  <a:ext uri="{FF2B5EF4-FFF2-40B4-BE49-F238E27FC236}">
                    <a16:creationId xmlns:a16="http://schemas.microsoft.com/office/drawing/2014/main" id="{1B6319E8-4449-1548-9738-B85C3C1DE6A5}"/>
                  </a:ext>
                </a:extLst>
              </p:cNvPr>
              <p:cNvSpPr>
                <a:spLocks noChangeAspect="1"/>
              </p:cNvSpPr>
              <p:nvPr/>
            </p:nvSpPr>
            <p:spPr bwMode="auto">
              <a:xfrm>
                <a:off x="8740" y="5220"/>
                <a:ext cx="34" cy="264"/>
              </a:xfrm>
              <a:custGeom>
                <a:avLst/>
                <a:gdLst/>
                <a:ahLst/>
                <a:cxnLst>
                  <a:cxn ang="0">
                    <a:pos x="35" y="0"/>
                  </a:cxn>
                  <a:cxn ang="0">
                    <a:pos x="2" y="127"/>
                  </a:cxn>
                  <a:cxn ang="0">
                    <a:pos x="35" y="265"/>
                  </a:cxn>
                </a:cxnLst>
                <a:rect l="0" t="0" r="r" b="b"/>
                <a:pathLst>
                  <a:path w="35" h="265">
                    <a:moveTo>
                      <a:pt x="35" y="0"/>
                    </a:moveTo>
                    <a:cubicBezTo>
                      <a:pt x="13" y="11"/>
                      <a:pt x="0" y="82"/>
                      <a:pt x="2" y="127"/>
                    </a:cubicBezTo>
                    <a:cubicBezTo>
                      <a:pt x="3" y="171"/>
                      <a:pt x="16" y="253"/>
                      <a:pt x="35" y="265"/>
                    </a:cubicBezTo>
                  </a:path>
                </a:pathLst>
              </a:custGeom>
              <a:no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241" name="Group 237">
              <a:extLst>
                <a:ext uri="{FF2B5EF4-FFF2-40B4-BE49-F238E27FC236}">
                  <a16:creationId xmlns:a16="http://schemas.microsoft.com/office/drawing/2014/main" id="{B602352C-6598-6AFB-F5B7-A4EF5076025B}"/>
                </a:ext>
              </a:extLst>
            </p:cNvPr>
            <p:cNvGrpSpPr>
              <a:grpSpLocks noChangeAspect="1"/>
            </p:cNvGrpSpPr>
            <p:nvPr/>
          </p:nvGrpSpPr>
          <p:grpSpPr bwMode="auto">
            <a:xfrm rot="16200000" flipV="1">
              <a:off x="2933400" y="3581742"/>
              <a:ext cx="27723" cy="13244"/>
              <a:chOff x="4876" y="1017"/>
              <a:chExt cx="3958" cy="2395"/>
            </a:xfrm>
          </p:grpSpPr>
          <p:grpSp>
            <p:nvGrpSpPr>
              <p:cNvPr id="244" name="Group 238">
                <a:extLst>
                  <a:ext uri="{FF2B5EF4-FFF2-40B4-BE49-F238E27FC236}">
                    <a16:creationId xmlns:a16="http://schemas.microsoft.com/office/drawing/2014/main" id="{FD90CE82-25AC-E8F8-9D5F-0008A0231A2E}"/>
                  </a:ext>
                </a:extLst>
              </p:cNvPr>
              <p:cNvGrpSpPr>
                <a:grpSpLocks noChangeAspect="1"/>
              </p:cNvGrpSpPr>
              <p:nvPr/>
            </p:nvGrpSpPr>
            <p:grpSpPr bwMode="auto">
              <a:xfrm rot="-5400000">
                <a:off x="5911" y="670"/>
                <a:ext cx="1710" cy="3774"/>
                <a:chOff x="497" y="5224"/>
                <a:chExt cx="1058" cy="1425"/>
              </a:xfrm>
            </p:grpSpPr>
            <p:sp>
              <p:nvSpPr>
                <p:cNvPr id="247" name="Rectangle 239">
                  <a:extLst>
                    <a:ext uri="{FF2B5EF4-FFF2-40B4-BE49-F238E27FC236}">
                      <a16:creationId xmlns:a16="http://schemas.microsoft.com/office/drawing/2014/main" id="{5CC6A919-01EC-5F34-57B4-9007D0FBB913}"/>
                    </a:ext>
                  </a:extLst>
                </p:cNvPr>
                <p:cNvSpPr>
                  <a:spLocks noChangeAspect="1" noChangeArrowheads="1"/>
                </p:cNvSpPr>
                <p:nvPr/>
              </p:nvSpPr>
              <p:spPr bwMode="auto">
                <a:xfrm>
                  <a:off x="497" y="5499"/>
                  <a:ext cx="793" cy="842"/>
                </a:xfrm>
                <a:prstGeom prst="rect">
                  <a:avLst/>
                </a:prstGeom>
                <a:solidFill>
                  <a:srgbClr val="EEECE1">
                    <a:lumMod val="50000"/>
                  </a:srgbClr>
                </a:soli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48" name="AutoShape 240">
                  <a:extLst>
                    <a:ext uri="{FF2B5EF4-FFF2-40B4-BE49-F238E27FC236}">
                      <a16:creationId xmlns:a16="http://schemas.microsoft.com/office/drawing/2014/main" id="{CE33ACCB-11B9-9384-EA58-1C95E0C26B58}"/>
                    </a:ext>
                  </a:extLst>
                </p:cNvPr>
                <p:cNvSpPr>
                  <a:spLocks noChangeAspect="1" noChangeArrowheads="1"/>
                </p:cNvSpPr>
                <p:nvPr/>
              </p:nvSpPr>
              <p:spPr bwMode="auto">
                <a:xfrm>
                  <a:off x="497" y="5224"/>
                  <a:ext cx="1058" cy="275"/>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49" name="AutoShape 241">
                  <a:extLst>
                    <a:ext uri="{FF2B5EF4-FFF2-40B4-BE49-F238E27FC236}">
                      <a16:creationId xmlns:a16="http://schemas.microsoft.com/office/drawing/2014/main" id="{B5CD449E-CEE8-F476-545B-F5255B4F45B9}"/>
                    </a:ext>
                  </a:extLst>
                </p:cNvPr>
                <p:cNvSpPr>
                  <a:spLocks noChangeAspect="1" noChangeArrowheads="1"/>
                </p:cNvSpPr>
                <p:nvPr/>
              </p:nvSpPr>
              <p:spPr bwMode="auto">
                <a:xfrm flipH="1">
                  <a:off x="497" y="6340"/>
                  <a:ext cx="1058" cy="309"/>
                </a:xfrm>
                <a:prstGeom prst="parallelogram">
                  <a:avLst>
                    <a:gd name="adj" fmla="val 85833"/>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45" name="Freeform 242">
                <a:extLst>
                  <a:ext uri="{FF2B5EF4-FFF2-40B4-BE49-F238E27FC236}">
                    <a16:creationId xmlns:a16="http://schemas.microsoft.com/office/drawing/2014/main" id="{469F664B-E916-6D2D-01E2-983AAB286C5E}"/>
                  </a:ext>
                </a:extLst>
              </p:cNvPr>
              <p:cNvSpPr>
                <a:spLocks noChangeAspect="1"/>
              </p:cNvSpPr>
              <p:nvPr/>
            </p:nvSpPr>
            <p:spPr bwMode="auto">
              <a:xfrm>
                <a:off x="4876" y="1017"/>
                <a:ext cx="3958" cy="1112"/>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46" name="AutoShape 243">
                <a:extLst>
                  <a:ext uri="{FF2B5EF4-FFF2-40B4-BE49-F238E27FC236}">
                    <a16:creationId xmlns:a16="http://schemas.microsoft.com/office/drawing/2014/main" id="{59443149-8D53-64B7-0602-F2FF9C698A47}"/>
                  </a:ext>
                </a:extLst>
              </p:cNvPr>
              <p:cNvSpPr>
                <a:spLocks noChangeAspect="1" noChangeArrowheads="1"/>
              </p:cNvSpPr>
              <p:nvPr/>
            </p:nvSpPr>
            <p:spPr bwMode="auto">
              <a:xfrm rot="5400000" flipV="1">
                <a:off x="7018" y="2123"/>
                <a:ext cx="1539" cy="182"/>
              </a:xfrm>
              <a:prstGeom prst="parallelogram">
                <a:avLst>
                  <a:gd name="adj" fmla="val 182754"/>
                </a:avLst>
              </a:prstGeom>
              <a:gradFill rotWithShape="0">
                <a:gsLst>
                  <a:gs pos="0">
                    <a:srgbClr val="FFFC00"/>
                  </a:gs>
                  <a:gs pos="100000">
                    <a:srgbClr val="E8E200"/>
                  </a:gs>
                </a:gsLst>
                <a:path path="shape">
                  <a:fillToRect l="50000" t="50000" r="50000" b="50000"/>
                </a:path>
              </a:grad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42" name="Freeform 77">
              <a:extLst>
                <a:ext uri="{FF2B5EF4-FFF2-40B4-BE49-F238E27FC236}">
                  <a16:creationId xmlns:a16="http://schemas.microsoft.com/office/drawing/2014/main" id="{435A4F0F-A691-3680-7CC5-0D36C6C684A9}"/>
                </a:ext>
              </a:extLst>
            </p:cNvPr>
            <p:cNvSpPr>
              <a:spLocks noChangeAspect="1"/>
            </p:cNvSpPr>
            <p:nvPr/>
          </p:nvSpPr>
          <p:spPr bwMode="auto">
            <a:xfrm>
              <a:off x="2243698" y="3714029"/>
              <a:ext cx="53541" cy="11765"/>
            </a:xfrm>
            <a:custGeom>
              <a:avLst/>
              <a:gdLst/>
              <a:ahLst/>
              <a:cxnLst>
                <a:cxn ang="0">
                  <a:pos x="390" y="0"/>
                </a:cxn>
                <a:cxn ang="0">
                  <a:pos x="52" y="108"/>
                </a:cxn>
                <a:cxn ang="0">
                  <a:pos x="0" y="208"/>
                </a:cxn>
                <a:cxn ang="0">
                  <a:pos x="0" y="560"/>
                </a:cxn>
                <a:cxn ang="0">
                  <a:pos x="214" y="680"/>
                </a:cxn>
                <a:cxn ang="0">
                  <a:pos x="820" y="680"/>
                </a:cxn>
                <a:cxn ang="0">
                  <a:pos x="1032" y="552"/>
                </a:cxn>
                <a:cxn ang="0">
                  <a:pos x="1074" y="480"/>
                </a:cxn>
                <a:cxn ang="0">
                  <a:pos x="1074" y="112"/>
                </a:cxn>
                <a:cxn ang="0">
                  <a:pos x="802" y="0"/>
                </a:cxn>
                <a:cxn ang="0">
                  <a:pos x="390" y="0"/>
                </a:cxn>
              </a:cxnLst>
              <a:rect l="0" t="0" r="r" b="b"/>
              <a:pathLst>
                <a:path w="1074" h="680">
                  <a:moveTo>
                    <a:pt x="390" y="0"/>
                  </a:moveTo>
                  <a:lnTo>
                    <a:pt x="52" y="108"/>
                  </a:lnTo>
                  <a:lnTo>
                    <a:pt x="0" y="208"/>
                  </a:lnTo>
                  <a:lnTo>
                    <a:pt x="0" y="560"/>
                  </a:lnTo>
                  <a:lnTo>
                    <a:pt x="214" y="680"/>
                  </a:lnTo>
                  <a:lnTo>
                    <a:pt x="820" y="680"/>
                  </a:lnTo>
                  <a:lnTo>
                    <a:pt x="1032" y="552"/>
                  </a:lnTo>
                  <a:lnTo>
                    <a:pt x="1074" y="480"/>
                  </a:lnTo>
                  <a:lnTo>
                    <a:pt x="1074" y="112"/>
                  </a:lnTo>
                  <a:lnTo>
                    <a:pt x="802" y="0"/>
                  </a:lnTo>
                  <a:lnTo>
                    <a:pt x="390" y="0"/>
                  </a:lnTo>
                  <a:close/>
                </a:path>
              </a:pathLst>
            </a:custGeom>
            <a:solidFill>
              <a:srgbClr val="EEECE1">
                <a:lumMod val="50000"/>
              </a:srgb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43" name="Line 79">
              <a:extLst>
                <a:ext uri="{FF2B5EF4-FFF2-40B4-BE49-F238E27FC236}">
                  <a16:creationId xmlns:a16="http://schemas.microsoft.com/office/drawing/2014/main" id="{6A61FA16-71A9-A963-1C62-7BE14C0C45E8}"/>
                </a:ext>
              </a:extLst>
            </p:cNvPr>
            <p:cNvSpPr>
              <a:spLocks noChangeAspect="1" noChangeShapeType="1"/>
            </p:cNvSpPr>
            <p:nvPr/>
          </p:nvSpPr>
          <p:spPr bwMode="auto">
            <a:xfrm rot="16200000">
              <a:off x="2274598" y="3715078"/>
              <a:ext cx="0" cy="21449"/>
            </a:xfrm>
            <a:prstGeom prst="line">
              <a:avLst/>
            </a:prstGeom>
            <a:no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60" name="フリーフォーム: 図形 259">
            <a:extLst>
              <a:ext uri="{FF2B5EF4-FFF2-40B4-BE49-F238E27FC236}">
                <a16:creationId xmlns:a16="http://schemas.microsoft.com/office/drawing/2014/main" id="{8C0B7437-19FA-8A66-3152-B542907F0E25}"/>
              </a:ext>
            </a:extLst>
          </p:cNvPr>
          <p:cNvSpPr/>
          <p:nvPr/>
        </p:nvSpPr>
        <p:spPr>
          <a:xfrm>
            <a:off x="6970068" y="5107067"/>
            <a:ext cx="83295" cy="260338"/>
          </a:xfrm>
          <a:custGeom>
            <a:avLst/>
            <a:gdLst>
              <a:gd name="connsiteX0" fmla="*/ 368772 w 1769998"/>
              <a:gd name="connsiteY0" fmla="*/ 2941321 h 4735836"/>
              <a:gd name="connsiteX1" fmla="*/ 1380811 w 1769998"/>
              <a:gd name="connsiteY1" fmla="*/ 2941321 h 4735836"/>
              <a:gd name="connsiteX2" fmla="*/ 1380810 w 1769998"/>
              <a:gd name="connsiteY2" fmla="*/ 4502356 h 4735836"/>
              <a:gd name="connsiteX3" fmla="*/ 1147330 w 1769998"/>
              <a:gd name="connsiteY3" fmla="*/ 4735836 h 4735836"/>
              <a:gd name="connsiteX4" fmla="*/ 1147331 w 1769998"/>
              <a:gd name="connsiteY4" fmla="*/ 4735835 h 4735836"/>
              <a:gd name="connsiteX5" fmla="*/ 913851 w 1769998"/>
              <a:gd name="connsiteY5" fmla="*/ 4502355 h 4735836"/>
              <a:gd name="connsiteX6" fmla="*/ 913851 w 1769998"/>
              <a:gd name="connsiteY6" fmla="*/ 3093717 h 4735836"/>
              <a:gd name="connsiteX7" fmla="*/ 835733 w 1769998"/>
              <a:gd name="connsiteY7" fmla="*/ 3093717 h 4735836"/>
              <a:gd name="connsiteX8" fmla="*/ 835732 w 1769998"/>
              <a:gd name="connsiteY8" fmla="*/ 4502356 h 4735836"/>
              <a:gd name="connsiteX9" fmla="*/ 602252 w 1769998"/>
              <a:gd name="connsiteY9" fmla="*/ 4735836 h 4735836"/>
              <a:gd name="connsiteX10" fmla="*/ 602253 w 1769998"/>
              <a:gd name="connsiteY10" fmla="*/ 4735835 h 4735836"/>
              <a:gd name="connsiteX11" fmla="*/ 368773 w 1769998"/>
              <a:gd name="connsiteY11" fmla="*/ 4502355 h 4735836"/>
              <a:gd name="connsiteX12" fmla="*/ 368773 w 1769998"/>
              <a:gd name="connsiteY12" fmla="*/ 3093717 h 4735836"/>
              <a:gd name="connsiteX13" fmla="*/ 368772 w 1769998"/>
              <a:gd name="connsiteY13" fmla="*/ 3093717 h 4735836"/>
              <a:gd name="connsiteX14" fmla="*/ 1034711 w 1769998"/>
              <a:gd name="connsiteY14" fmla="*/ 2466973 h 4735836"/>
              <a:gd name="connsiteX15" fmla="*/ 1351663 w 1769998"/>
              <a:gd name="connsiteY15" fmla="*/ 2466973 h 4735836"/>
              <a:gd name="connsiteX16" fmla="*/ 1351663 w 1769998"/>
              <a:gd name="connsiteY16" fmla="*/ 2552698 h 4735836"/>
              <a:gd name="connsiteX17" fmla="*/ 1034711 w 1769998"/>
              <a:gd name="connsiteY17" fmla="*/ 2552698 h 4735836"/>
              <a:gd name="connsiteX18" fmla="*/ 397918 w 1769998"/>
              <a:gd name="connsiteY18" fmla="*/ 2466973 h 4735836"/>
              <a:gd name="connsiteX19" fmla="*/ 714870 w 1769998"/>
              <a:gd name="connsiteY19" fmla="*/ 2466973 h 4735836"/>
              <a:gd name="connsiteX20" fmla="*/ 714870 w 1769998"/>
              <a:gd name="connsiteY20" fmla="*/ 2552698 h 4735836"/>
              <a:gd name="connsiteX21" fmla="*/ 397918 w 1769998"/>
              <a:gd name="connsiteY21" fmla="*/ 2552698 h 4735836"/>
              <a:gd name="connsiteX22" fmla="*/ 1034711 w 1769998"/>
              <a:gd name="connsiteY22" fmla="*/ 1895473 h 4735836"/>
              <a:gd name="connsiteX23" fmla="*/ 1351663 w 1769998"/>
              <a:gd name="connsiteY23" fmla="*/ 1895473 h 4735836"/>
              <a:gd name="connsiteX24" fmla="*/ 1351663 w 1769998"/>
              <a:gd name="connsiteY24" fmla="*/ 1981198 h 4735836"/>
              <a:gd name="connsiteX25" fmla="*/ 1034711 w 1769998"/>
              <a:gd name="connsiteY25" fmla="*/ 1981198 h 4735836"/>
              <a:gd name="connsiteX26" fmla="*/ 397918 w 1769998"/>
              <a:gd name="connsiteY26" fmla="*/ 1895473 h 4735836"/>
              <a:gd name="connsiteX27" fmla="*/ 714870 w 1769998"/>
              <a:gd name="connsiteY27" fmla="*/ 1895473 h 4735836"/>
              <a:gd name="connsiteX28" fmla="*/ 714870 w 1769998"/>
              <a:gd name="connsiteY28" fmla="*/ 1981198 h 4735836"/>
              <a:gd name="connsiteX29" fmla="*/ 397918 w 1769998"/>
              <a:gd name="connsiteY29" fmla="*/ 1981198 h 4735836"/>
              <a:gd name="connsiteX30" fmla="*/ 577809 w 1769998"/>
              <a:gd name="connsiteY30" fmla="*/ 1142999 h 4735836"/>
              <a:gd name="connsiteX31" fmla="*/ 1171773 w 1769998"/>
              <a:gd name="connsiteY31" fmla="*/ 1142999 h 4735836"/>
              <a:gd name="connsiteX32" fmla="*/ 897650 w 1769998"/>
              <a:gd name="connsiteY32" fmla="*/ 1696886 h 4735836"/>
              <a:gd name="connsiteX33" fmla="*/ 897650 w 1769998"/>
              <a:gd name="connsiteY33" fmla="*/ 2938461 h 4735836"/>
              <a:gd name="connsiteX34" fmla="*/ 851931 w 1769998"/>
              <a:gd name="connsiteY34" fmla="*/ 2938461 h 4735836"/>
              <a:gd name="connsiteX35" fmla="*/ 851931 w 1769998"/>
              <a:gd name="connsiteY35" fmla="*/ 1696884 h 4735836"/>
              <a:gd name="connsiteX36" fmla="*/ 1457804 w 1769998"/>
              <a:gd name="connsiteY36" fmla="*/ 1142998 h 4735836"/>
              <a:gd name="connsiteX37" fmla="*/ 1601777 w 1769998"/>
              <a:gd name="connsiteY37" fmla="*/ 1142998 h 4735836"/>
              <a:gd name="connsiteX38" fmla="*/ 1769997 w 1769998"/>
              <a:gd name="connsiteY38" fmla="*/ 1311218 h 4735836"/>
              <a:gd name="connsiteX39" fmla="*/ 1769997 w 1769998"/>
              <a:gd name="connsiteY39" fmla="*/ 1378745 h 4735836"/>
              <a:gd name="connsiteX40" fmla="*/ 1769998 w 1769998"/>
              <a:gd name="connsiteY40" fmla="*/ 1378745 h 4735836"/>
              <a:gd name="connsiteX41" fmla="*/ 1769997 w 1769998"/>
              <a:gd name="connsiteY41" fmla="*/ 1378760 h 4735836"/>
              <a:gd name="connsiteX42" fmla="*/ 1769997 w 1769998"/>
              <a:gd name="connsiteY42" fmla="*/ 1469732 h 4735836"/>
              <a:gd name="connsiteX43" fmla="*/ 1766498 w 1769998"/>
              <a:gd name="connsiteY43" fmla="*/ 1487062 h 4735836"/>
              <a:gd name="connsiteX44" fmla="*/ 1762845 w 1769998"/>
              <a:gd name="connsiteY44" fmla="*/ 2880919 h 4735836"/>
              <a:gd name="connsiteX45" fmla="*/ 1633864 w 1769998"/>
              <a:gd name="connsiteY45" fmla="*/ 3009900 h 4735836"/>
              <a:gd name="connsiteX46" fmla="*/ 1633865 w 1769998"/>
              <a:gd name="connsiteY46" fmla="*/ 3009899 h 4735836"/>
              <a:gd name="connsiteX47" fmla="*/ 1504884 w 1769998"/>
              <a:gd name="connsiteY47" fmla="*/ 2880918 h 4735836"/>
              <a:gd name="connsiteX48" fmla="*/ 1504884 w 1769998"/>
              <a:gd name="connsiteY48" fmla="*/ 1712084 h 4735836"/>
              <a:gd name="connsiteX49" fmla="*/ 1480900 w 1769998"/>
              <a:gd name="connsiteY49" fmla="*/ 1714502 h 4735836"/>
              <a:gd name="connsiteX50" fmla="*/ 1457804 w 1769998"/>
              <a:gd name="connsiteY50" fmla="*/ 1714502 h 4735836"/>
              <a:gd name="connsiteX51" fmla="*/ 168220 w 1769998"/>
              <a:gd name="connsiteY51" fmla="*/ 1142998 h 4735836"/>
              <a:gd name="connsiteX52" fmla="*/ 331473 w 1769998"/>
              <a:gd name="connsiteY52" fmla="*/ 1142998 h 4735836"/>
              <a:gd name="connsiteX53" fmla="*/ 331473 w 1769998"/>
              <a:gd name="connsiteY53" fmla="*/ 1714502 h 4735836"/>
              <a:gd name="connsiteX54" fmla="*/ 285753 w 1769998"/>
              <a:gd name="connsiteY54" fmla="*/ 1714502 h 4735836"/>
              <a:gd name="connsiteX55" fmla="*/ 257965 w 1769998"/>
              <a:gd name="connsiteY55" fmla="*/ 1711700 h 4735836"/>
              <a:gd name="connsiteX56" fmla="*/ 257964 w 1769998"/>
              <a:gd name="connsiteY56" fmla="*/ 2880919 h 4735836"/>
              <a:gd name="connsiteX57" fmla="*/ 128983 w 1769998"/>
              <a:gd name="connsiteY57" fmla="*/ 3009900 h 4735836"/>
              <a:gd name="connsiteX58" fmla="*/ 128984 w 1769998"/>
              <a:gd name="connsiteY58" fmla="*/ 3009899 h 4735836"/>
              <a:gd name="connsiteX59" fmla="*/ 3 w 1769998"/>
              <a:gd name="connsiteY59" fmla="*/ 2880918 h 4735836"/>
              <a:gd name="connsiteX60" fmla="*/ 3 w 1769998"/>
              <a:gd name="connsiteY60" fmla="*/ 1469747 h 4735836"/>
              <a:gd name="connsiteX61" fmla="*/ 0 w 1769998"/>
              <a:gd name="connsiteY61" fmla="*/ 1469732 h 4735836"/>
              <a:gd name="connsiteX62" fmla="*/ 0 w 1769998"/>
              <a:gd name="connsiteY62" fmla="*/ 1311218 h 4735836"/>
              <a:gd name="connsiteX63" fmla="*/ 168220 w 1769998"/>
              <a:gd name="connsiteY63" fmla="*/ 1142998 h 4735836"/>
              <a:gd name="connsiteX64" fmla="*/ 466959 w 1769998"/>
              <a:gd name="connsiteY64" fmla="*/ 605785 h 4735836"/>
              <a:gd name="connsiteX65" fmla="*/ 1282625 w 1769998"/>
              <a:gd name="connsiteY65" fmla="*/ 605785 h 4735836"/>
              <a:gd name="connsiteX66" fmla="*/ 1281737 w 1769998"/>
              <a:gd name="connsiteY66" fmla="*/ 623368 h 4735836"/>
              <a:gd name="connsiteX67" fmla="*/ 874792 w 1769998"/>
              <a:gd name="connsiteY67" fmla="*/ 990601 h 4735836"/>
              <a:gd name="connsiteX68" fmla="*/ 467847 w 1769998"/>
              <a:gd name="connsiteY68" fmla="*/ 623368 h 4735836"/>
              <a:gd name="connsiteX69" fmla="*/ 791747 w 1769998"/>
              <a:gd name="connsiteY69" fmla="*/ 0 h 4735836"/>
              <a:gd name="connsiteX70" fmla="*/ 957837 w 1769998"/>
              <a:gd name="connsiteY70" fmla="*/ 0 h 4735836"/>
              <a:gd name="connsiteX71" fmla="*/ 996097 w 1769998"/>
              <a:gd name="connsiteY71" fmla="*/ 25361 h 4735836"/>
              <a:gd name="connsiteX72" fmla="*/ 997702 w 1769998"/>
              <a:gd name="connsiteY72" fmla="*/ 33308 h 4735836"/>
              <a:gd name="connsiteX73" fmla="*/ 998966 w 1769998"/>
              <a:gd name="connsiteY73" fmla="*/ 33740 h 4735836"/>
              <a:gd name="connsiteX74" fmla="*/ 963047 w 1769998"/>
              <a:gd name="connsiteY74" fmla="*/ 238873 h 4735836"/>
              <a:gd name="connsiteX75" fmla="*/ 977546 w 1769998"/>
              <a:gd name="connsiteY75" fmla="*/ 259527 h 4735836"/>
              <a:gd name="connsiteX76" fmla="*/ 998199 w 1769998"/>
              <a:gd name="connsiteY76" fmla="*/ 245028 h 4735836"/>
              <a:gd name="connsiteX77" fmla="*/ 1033130 w 1769998"/>
              <a:gd name="connsiteY77" fmla="*/ 45536 h 4735836"/>
              <a:gd name="connsiteX78" fmla="*/ 1058697 w 1769998"/>
              <a:gd name="connsiteY78" fmla="*/ 56650 h 4735836"/>
              <a:gd name="connsiteX79" fmla="*/ 1300828 w 1769998"/>
              <a:gd name="connsiteY79" fmla="*/ 399723 h 4735836"/>
              <a:gd name="connsiteX80" fmla="*/ 1302206 w 1769998"/>
              <a:gd name="connsiteY80" fmla="*/ 427012 h 4735836"/>
              <a:gd name="connsiteX81" fmla="*/ 1311119 w 1769998"/>
              <a:gd name="connsiteY81" fmla="*/ 427012 h 4735836"/>
              <a:gd name="connsiteX82" fmla="*/ 1380810 w 1769998"/>
              <a:gd name="connsiteY82" fmla="*/ 496703 h 4735836"/>
              <a:gd name="connsiteX83" fmla="*/ 1311119 w 1769998"/>
              <a:gd name="connsiteY83" fmla="*/ 566394 h 4735836"/>
              <a:gd name="connsiteX84" fmla="*/ 438465 w 1769998"/>
              <a:gd name="connsiteY84" fmla="*/ 566394 h 4735836"/>
              <a:gd name="connsiteX85" fmla="*/ 370189 w 1769998"/>
              <a:gd name="connsiteY85" fmla="*/ 510748 h 4735836"/>
              <a:gd name="connsiteX86" fmla="*/ 368773 w 1769998"/>
              <a:gd name="connsiteY86" fmla="*/ 496703 h 4735836"/>
              <a:gd name="connsiteX87" fmla="*/ 370189 w 1769998"/>
              <a:gd name="connsiteY87" fmla="*/ 482658 h 4735836"/>
              <a:gd name="connsiteX88" fmla="*/ 438465 w 1769998"/>
              <a:gd name="connsiteY88" fmla="*/ 427012 h 4735836"/>
              <a:gd name="connsiteX89" fmla="*/ 447377 w 1769998"/>
              <a:gd name="connsiteY89" fmla="*/ 427012 h 4735836"/>
              <a:gd name="connsiteX90" fmla="*/ 448756 w 1769998"/>
              <a:gd name="connsiteY90" fmla="*/ 399723 h 4735836"/>
              <a:gd name="connsiteX91" fmla="*/ 717764 w 1769998"/>
              <a:gd name="connsiteY91" fmla="*/ 44966 h 4735836"/>
              <a:gd name="connsiteX92" fmla="*/ 718018 w 1769998"/>
              <a:gd name="connsiteY92" fmla="*/ 44880 h 4735836"/>
              <a:gd name="connsiteX93" fmla="*/ 753418 w 1769998"/>
              <a:gd name="connsiteY93" fmla="*/ 247049 h 4735836"/>
              <a:gd name="connsiteX94" fmla="*/ 774071 w 1769998"/>
              <a:gd name="connsiteY94" fmla="*/ 261547 h 4735836"/>
              <a:gd name="connsiteX95" fmla="*/ 788570 w 1769998"/>
              <a:gd name="connsiteY95" fmla="*/ 240893 h 4735836"/>
              <a:gd name="connsiteX96" fmla="*/ 752064 w 1769998"/>
              <a:gd name="connsiteY96" fmla="*/ 32406 h 4735836"/>
              <a:gd name="connsiteX97" fmla="*/ 753486 w 1769998"/>
              <a:gd name="connsiteY97" fmla="*/ 25361 h 4735836"/>
              <a:gd name="connsiteX98" fmla="*/ 791747 w 1769998"/>
              <a:gd name="connsiteY98" fmla="*/ 0 h 473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69998" h="4735836">
                <a:moveTo>
                  <a:pt x="368772" y="2941321"/>
                </a:moveTo>
                <a:lnTo>
                  <a:pt x="1380811" y="2941321"/>
                </a:lnTo>
                <a:lnTo>
                  <a:pt x="1380810" y="4502356"/>
                </a:lnTo>
                <a:cubicBezTo>
                  <a:pt x="1380810" y="4631303"/>
                  <a:pt x="1276277" y="4735836"/>
                  <a:pt x="1147330" y="4735836"/>
                </a:cubicBezTo>
                <a:lnTo>
                  <a:pt x="1147331" y="4735835"/>
                </a:lnTo>
                <a:cubicBezTo>
                  <a:pt x="1018384" y="4735835"/>
                  <a:pt x="913851" y="4631302"/>
                  <a:pt x="913851" y="4502355"/>
                </a:cubicBezTo>
                <a:lnTo>
                  <a:pt x="913851" y="3093717"/>
                </a:lnTo>
                <a:lnTo>
                  <a:pt x="835733" y="3093717"/>
                </a:lnTo>
                <a:lnTo>
                  <a:pt x="835732" y="4502356"/>
                </a:lnTo>
                <a:cubicBezTo>
                  <a:pt x="835732" y="4631303"/>
                  <a:pt x="731199" y="4735836"/>
                  <a:pt x="602252" y="4735836"/>
                </a:cubicBezTo>
                <a:lnTo>
                  <a:pt x="602253" y="4735835"/>
                </a:lnTo>
                <a:cubicBezTo>
                  <a:pt x="473306" y="4735835"/>
                  <a:pt x="368773" y="4631302"/>
                  <a:pt x="368773" y="4502355"/>
                </a:cubicBezTo>
                <a:lnTo>
                  <a:pt x="368773" y="3093717"/>
                </a:lnTo>
                <a:lnTo>
                  <a:pt x="368772" y="3093717"/>
                </a:lnTo>
                <a:close/>
                <a:moveTo>
                  <a:pt x="1034711" y="2466973"/>
                </a:moveTo>
                <a:lnTo>
                  <a:pt x="1351663" y="2466973"/>
                </a:lnTo>
                <a:lnTo>
                  <a:pt x="1351663" y="2552698"/>
                </a:lnTo>
                <a:lnTo>
                  <a:pt x="1034711" y="2552698"/>
                </a:lnTo>
                <a:close/>
                <a:moveTo>
                  <a:pt x="397918" y="2466973"/>
                </a:moveTo>
                <a:lnTo>
                  <a:pt x="714870" y="2466973"/>
                </a:lnTo>
                <a:lnTo>
                  <a:pt x="714870" y="2552698"/>
                </a:lnTo>
                <a:lnTo>
                  <a:pt x="397918" y="2552698"/>
                </a:lnTo>
                <a:close/>
                <a:moveTo>
                  <a:pt x="1034711" y="1895473"/>
                </a:moveTo>
                <a:lnTo>
                  <a:pt x="1351663" y="1895473"/>
                </a:lnTo>
                <a:lnTo>
                  <a:pt x="1351663" y="1981198"/>
                </a:lnTo>
                <a:lnTo>
                  <a:pt x="1034711" y="1981198"/>
                </a:lnTo>
                <a:close/>
                <a:moveTo>
                  <a:pt x="397918" y="1895473"/>
                </a:moveTo>
                <a:lnTo>
                  <a:pt x="714870" y="1895473"/>
                </a:lnTo>
                <a:lnTo>
                  <a:pt x="714870" y="1981198"/>
                </a:lnTo>
                <a:lnTo>
                  <a:pt x="397918" y="1981198"/>
                </a:lnTo>
                <a:close/>
                <a:moveTo>
                  <a:pt x="577809" y="1142999"/>
                </a:moveTo>
                <a:lnTo>
                  <a:pt x="1171773" y="1142999"/>
                </a:lnTo>
                <a:lnTo>
                  <a:pt x="897650" y="1696886"/>
                </a:lnTo>
                <a:lnTo>
                  <a:pt x="897650" y="2938461"/>
                </a:lnTo>
                <a:lnTo>
                  <a:pt x="851931" y="2938461"/>
                </a:lnTo>
                <a:lnTo>
                  <a:pt x="851931" y="1696884"/>
                </a:lnTo>
                <a:close/>
                <a:moveTo>
                  <a:pt x="1457804" y="1142998"/>
                </a:moveTo>
                <a:lnTo>
                  <a:pt x="1601777" y="1142998"/>
                </a:lnTo>
                <a:cubicBezTo>
                  <a:pt x="1694682" y="1142998"/>
                  <a:pt x="1769997" y="1218313"/>
                  <a:pt x="1769997" y="1311218"/>
                </a:cubicBezTo>
                <a:lnTo>
                  <a:pt x="1769997" y="1378745"/>
                </a:lnTo>
                <a:lnTo>
                  <a:pt x="1769998" y="1378745"/>
                </a:lnTo>
                <a:lnTo>
                  <a:pt x="1769997" y="1378760"/>
                </a:lnTo>
                <a:lnTo>
                  <a:pt x="1769997" y="1469732"/>
                </a:lnTo>
                <a:lnTo>
                  <a:pt x="1766498" y="1487062"/>
                </a:lnTo>
                <a:lnTo>
                  <a:pt x="1762845" y="2880919"/>
                </a:lnTo>
                <a:cubicBezTo>
                  <a:pt x="1762845" y="2952153"/>
                  <a:pt x="1705098" y="3009900"/>
                  <a:pt x="1633864" y="3009900"/>
                </a:cubicBezTo>
                <a:lnTo>
                  <a:pt x="1633865" y="3009899"/>
                </a:lnTo>
                <a:cubicBezTo>
                  <a:pt x="1562631" y="3009899"/>
                  <a:pt x="1504884" y="2952152"/>
                  <a:pt x="1504884" y="2880918"/>
                </a:cubicBezTo>
                <a:lnTo>
                  <a:pt x="1504884" y="1712084"/>
                </a:lnTo>
                <a:lnTo>
                  <a:pt x="1480900" y="1714502"/>
                </a:lnTo>
                <a:lnTo>
                  <a:pt x="1457804" y="1714502"/>
                </a:lnTo>
                <a:close/>
                <a:moveTo>
                  <a:pt x="168220" y="1142998"/>
                </a:moveTo>
                <a:lnTo>
                  <a:pt x="331473" y="1142998"/>
                </a:lnTo>
                <a:lnTo>
                  <a:pt x="331473" y="1714502"/>
                </a:lnTo>
                <a:lnTo>
                  <a:pt x="285753" y="1714502"/>
                </a:lnTo>
                <a:lnTo>
                  <a:pt x="257965" y="1711700"/>
                </a:lnTo>
                <a:cubicBezTo>
                  <a:pt x="257965" y="2101440"/>
                  <a:pt x="257964" y="2491179"/>
                  <a:pt x="257964" y="2880919"/>
                </a:cubicBezTo>
                <a:cubicBezTo>
                  <a:pt x="257964" y="2952153"/>
                  <a:pt x="200217" y="3009900"/>
                  <a:pt x="128983" y="3009900"/>
                </a:cubicBezTo>
                <a:lnTo>
                  <a:pt x="128984" y="3009899"/>
                </a:lnTo>
                <a:cubicBezTo>
                  <a:pt x="57750" y="3009899"/>
                  <a:pt x="3" y="2952152"/>
                  <a:pt x="3" y="2880918"/>
                </a:cubicBezTo>
                <a:lnTo>
                  <a:pt x="3" y="1469747"/>
                </a:lnTo>
                <a:lnTo>
                  <a:pt x="0" y="1469732"/>
                </a:lnTo>
                <a:lnTo>
                  <a:pt x="0" y="1311218"/>
                </a:lnTo>
                <a:cubicBezTo>
                  <a:pt x="0" y="1218313"/>
                  <a:pt x="75315" y="1142998"/>
                  <a:pt x="168220" y="1142998"/>
                </a:cubicBezTo>
                <a:close/>
                <a:moveTo>
                  <a:pt x="466959" y="605785"/>
                </a:moveTo>
                <a:lnTo>
                  <a:pt x="1282625" y="605785"/>
                </a:lnTo>
                <a:lnTo>
                  <a:pt x="1281737" y="623368"/>
                </a:lnTo>
                <a:cubicBezTo>
                  <a:pt x="1260790" y="829638"/>
                  <a:pt x="1086589" y="990601"/>
                  <a:pt x="874792" y="990601"/>
                </a:cubicBezTo>
                <a:cubicBezTo>
                  <a:pt x="662996" y="990601"/>
                  <a:pt x="488795" y="829638"/>
                  <a:pt x="467847" y="623368"/>
                </a:cubicBezTo>
                <a:close/>
                <a:moveTo>
                  <a:pt x="791747" y="0"/>
                </a:moveTo>
                <a:lnTo>
                  <a:pt x="957837" y="0"/>
                </a:lnTo>
                <a:cubicBezTo>
                  <a:pt x="975036" y="0"/>
                  <a:pt x="989794" y="10457"/>
                  <a:pt x="996097" y="25361"/>
                </a:cubicBezTo>
                <a:lnTo>
                  <a:pt x="997702" y="33308"/>
                </a:lnTo>
                <a:lnTo>
                  <a:pt x="998966" y="33740"/>
                </a:lnTo>
                <a:lnTo>
                  <a:pt x="963047" y="238873"/>
                </a:lnTo>
                <a:cubicBezTo>
                  <a:pt x="961347" y="248580"/>
                  <a:pt x="967838" y="257827"/>
                  <a:pt x="977546" y="259527"/>
                </a:cubicBezTo>
                <a:cubicBezTo>
                  <a:pt x="987253" y="261227"/>
                  <a:pt x="996500" y="254736"/>
                  <a:pt x="998199" y="245028"/>
                </a:cubicBezTo>
                <a:lnTo>
                  <a:pt x="1033130" y="45536"/>
                </a:lnTo>
                <a:lnTo>
                  <a:pt x="1058697" y="56650"/>
                </a:lnTo>
                <a:cubicBezTo>
                  <a:pt x="1190667" y="119498"/>
                  <a:pt x="1285408" y="247886"/>
                  <a:pt x="1300828" y="399723"/>
                </a:cubicBezTo>
                <a:lnTo>
                  <a:pt x="1302206" y="427012"/>
                </a:lnTo>
                <a:lnTo>
                  <a:pt x="1311119" y="427012"/>
                </a:lnTo>
                <a:cubicBezTo>
                  <a:pt x="1349608" y="427012"/>
                  <a:pt x="1380810" y="458214"/>
                  <a:pt x="1380810" y="496703"/>
                </a:cubicBezTo>
                <a:cubicBezTo>
                  <a:pt x="1380810" y="535193"/>
                  <a:pt x="1349608" y="566394"/>
                  <a:pt x="1311119" y="566394"/>
                </a:cubicBezTo>
                <a:lnTo>
                  <a:pt x="438465" y="566394"/>
                </a:lnTo>
                <a:cubicBezTo>
                  <a:pt x="404786" y="566394"/>
                  <a:pt x="376688" y="542505"/>
                  <a:pt x="370189" y="510748"/>
                </a:cubicBezTo>
                <a:lnTo>
                  <a:pt x="368773" y="496703"/>
                </a:lnTo>
                <a:lnTo>
                  <a:pt x="370189" y="482658"/>
                </a:lnTo>
                <a:cubicBezTo>
                  <a:pt x="376688" y="450901"/>
                  <a:pt x="404786" y="427012"/>
                  <a:pt x="438465" y="427012"/>
                </a:cubicBezTo>
                <a:lnTo>
                  <a:pt x="447377" y="427012"/>
                </a:lnTo>
                <a:lnTo>
                  <a:pt x="448756" y="399723"/>
                </a:lnTo>
                <a:cubicBezTo>
                  <a:pt x="465203" y="237763"/>
                  <a:pt x="571900" y="102484"/>
                  <a:pt x="717764" y="44966"/>
                </a:cubicBezTo>
                <a:lnTo>
                  <a:pt x="718018" y="44880"/>
                </a:lnTo>
                <a:lnTo>
                  <a:pt x="753418" y="247049"/>
                </a:lnTo>
                <a:cubicBezTo>
                  <a:pt x="755117" y="256756"/>
                  <a:pt x="764364" y="263247"/>
                  <a:pt x="774071" y="261547"/>
                </a:cubicBezTo>
                <a:cubicBezTo>
                  <a:pt x="783778" y="259847"/>
                  <a:pt x="790270" y="250600"/>
                  <a:pt x="788570" y="240893"/>
                </a:cubicBezTo>
                <a:lnTo>
                  <a:pt x="752064" y="32406"/>
                </a:lnTo>
                <a:lnTo>
                  <a:pt x="753486" y="25361"/>
                </a:lnTo>
                <a:cubicBezTo>
                  <a:pt x="759790" y="10457"/>
                  <a:pt x="774547" y="0"/>
                  <a:pt x="791747" y="0"/>
                </a:cubicBezTo>
                <a:close/>
              </a:path>
            </a:pathLst>
          </a:custGeom>
          <a:solidFill>
            <a:srgbClr val="4F81BD"/>
          </a:solidFill>
          <a:ln w="12700" cap="flat" cmpd="sng" algn="ctr">
            <a:noFill/>
            <a:prstDash val="solid"/>
            <a:miter lim="800000"/>
          </a:ln>
          <a:effectLst/>
        </p:spPr>
        <p:txBody>
          <a:bodyPr wrap="square" rtlCol="0" anchor="ctr">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1" name="フリーフォーム: 図形 260">
            <a:extLst>
              <a:ext uri="{FF2B5EF4-FFF2-40B4-BE49-F238E27FC236}">
                <a16:creationId xmlns:a16="http://schemas.microsoft.com/office/drawing/2014/main" id="{88AE24F1-C18F-0960-55A5-1483CDCFC15F}"/>
              </a:ext>
            </a:extLst>
          </p:cNvPr>
          <p:cNvSpPr/>
          <p:nvPr/>
        </p:nvSpPr>
        <p:spPr>
          <a:xfrm>
            <a:off x="8040349" y="5169686"/>
            <a:ext cx="86589" cy="235315"/>
          </a:xfrm>
          <a:custGeom>
            <a:avLst/>
            <a:gdLst>
              <a:gd name="connsiteX0" fmla="*/ 368772 w 1769998"/>
              <a:gd name="connsiteY0" fmla="*/ 2941321 h 4735836"/>
              <a:gd name="connsiteX1" fmla="*/ 1380811 w 1769998"/>
              <a:gd name="connsiteY1" fmla="*/ 2941321 h 4735836"/>
              <a:gd name="connsiteX2" fmla="*/ 1380810 w 1769998"/>
              <a:gd name="connsiteY2" fmla="*/ 4502356 h 4735836"/>
              <a:gd name="connsiteX3" fmla="*/ 1147330 w 1769998"/>
              <a:gd name="connsiteY3" fmla="*/ 4735836 h 4735836"/>
              <a:gd name="connsiteX4" fmla="*/ 1147331 w 1769998"/>
              <a:gd name="connsiteY4" fmla="*/ 4735835 h 4735836"/>
              <a:gd name="connsiteX5" fmla="*/ 913851 w 1769998"/>
              <a:gd name="connsiteY5" fmla="*/ 4502355 h 4735836"/>
              <a:gd name="connsiteX6" fmla="*/ 913851 w 1769998"/>
              <a:gd name="connsiteY6" fmla="*/ 3093717 h 4735836"/>
              <a:gd name="connsiteX7" fmla="*/ 835733 w 1769998"/>
              <a:gd name="connsiteY7" fmla="*/ 3093717 h 4735836"/>
              <a:gd name="connsiteX8" fmla="*/ 835732 w 1769998"/>
              <a:gd name="connsiteY8" fmla="*/ 4502356 h 4735836"/>
              <a:gd name="connsiteX9" fmla="*/ 602252 w 1769998"/>
              <a:gd name="connsiteY9" fmla="*/ 4735836 h 4735836"/>
              <a:gd name="connsiteX10" fmla="*/ 602253 w 1769998"/>
              <a:gd name="connsiteY10" fmla="*/ 4735835 h 4735836"/>
              <a:gd name="connsiteX11" fmla="*/ 368773 w 1769998"/>
              <a:gd name="connsiteY11" fmla="*/ 4502355 h 4735836"/>
              <a:gd name="connsiteX12" fmla="*/ 368773 w 1769998"/>
              <a:gd name="connsiteY12" fmla="*/ 3093717 h 4735836"/>
              <a:gd name="connsiteX13" fmla="*/ 368772 w 1769998"/>
              <a:gd name="connsiteY13" fmla="*/ 3093717 h 4735836"/>
              <a:gd name="connsiteX14" fmla="*/ 1034711 w 1769998"/>
              <a:gd name="connsiteY14" fmla="*/ 2466973 h 4735836"/>
              <a:gd name="connsiteX15" fmla="*/ 1351663 w 1769998"/>
              <a:gd name="connsiteY15" fmla="*/ 2466973 h 4735836"/>
              <a:gd name="connsiteX16" fmla="*/ 1351663 w 1769998"/>
              <a:gd name="connsiteY16" fmla="*/ 2552698 h 4735836"/>
              <a:gd name="connsiteX17" fmla="*/ 1034711 w 1769998"/>
              <a:gd name="connsiteY17" fmla="*/ 2552698 h 4735836"/>
              <a:gd name="connsiteX18" fmla="*/ 397918 w 1769998"/>
              <a:gd name="connsiteY18" fmla="*/ 2466973 h 4735836"/>
              <a:gd name="connsiteX19" fmla="*/ 714870 w 1769998"/>
              <a:gd name="connsiteY19" fmla="*/ 2466973 h 4735836"/>
              <a:gd name="connsiteX20" fmla="*/ 714870 w 1769998"/>
              <a:gd name="connsiteY20" fmla="*/ 2552698 h 4735836"/>
              <a:gd name="connsiteX21" fmla="*/ 397918 w 1769998"/>
              <a:gd name="connsiteY21" fmla="*/ 2552698 h 4735836"/>
              <a:gd name="connsiteX22" fmla="*/ 1034711 w 1769998"/>
              <a:gd name="connsiteY22" fmla="*/ 1895473 h 4735836"/>
              <a:gd name="connsiteX23" fmla="*/ 1351663 w 1769998"/>
              <a:gd name="connsiteY23" fmla="*/ 1895473 h 4735836"/>
              <a:gd name="connsiteX24" fmla="*/ 1351663 w 1769998"/>
              <a:gd name="connsiteY24" fmla="*/ 1981198 h 4735836"/>
              <a:gd name="connsiteX25" fmla="*/ 1034711 w 1769998"/>
              <a:gd name="connsiteY25" fmla="*/ 1981198 h 4735836"/>
              <a:gd name="connsiteX26" fmla="*/ 397918 w 1769998"/>
              <a:gd name="connsiteY26" fmla="*/ 1895473 h 4735836"/>
              <a:gd name="connsiteX27" fmla="*/ 714870 w 1769998"/>
              <a:gd name="connsiteY27" fmla="*/ 1895473 h 4735836"/>
              <a:gd name="connsiteX28" fmla="*/ 714870 w 1769998"/>
              <a:gd name="connsiteY28" fmla="*/ 1981198 h 4735836"/>
              <a:gd name="connsiteX29" fmla="*/ 397918 w 1769998"/>
              <a:gd name="connsiteY29" fmla="*/ 1981198 h 4735836"/>
              <a:gd name="connsiteX30" fmla="*/ 577809 w 1769998"/>
              <a:gd name="connsiteY30" fmla="*/ 1142999 h 4735836"/>
              <a:gd name="connsiteX31" fmla="*/ 1171773 w 1769998"/>
              <a:gd name="connsiteY31" fmla="*/ 1142999 h 4735836"/>
              <a:gd name="connsiteX32" fmla="*/ 897650 w 1769998"/>
              <a:gd name="connsiteY32" fmla="*/ 1696886 h 4735836"/>
              <a:gd name="connsiteX33" fmla="*/ 897650 w 1769998"/>
              <a:gd name="connsiteY33" fmla="*/ 2938461 h 4735836"/>
              <a:gd name="connsiteX34" fmla="*/ 851931 w 1769998"/>
              <a:gd name="connsiteY34" fmla="*/ 2938461 h 4735836"/>
              <a:gd name="connsiteX35" fmla="*/ 851931 w 1769998"/>
              <a:gd name="connsiteY35" fmla="*/ 1696884 h 4735836"/>
              <a:gd name="connsiteX36" fmla="*/ 1457804 w 1769998"/>
              <a:gd name="connsiteY36" fmla="*/ 1142998 h 4735836"/>
              <a:gd name="connsiteX37" fmla="*/ 1601777 w 1769998"/>
              <a:gd name="connsiteY37" fmla="*/ 1142998 h 4735836"/>
              <a:gd name="connsiteX38" fmla="*/ 1769997 w 1769998"/>
              <a:gd name="connsiteY38" fmla="*/ 1311218 h 4735836"/>
              <a:gd name="connsiteX39" fmla="*/ 1769997 w 1769998"/>
              <a:gd name="connsiteY39" fmla="*/ 1378745 h 4735836"/>
              <a:gd name="connsiteX40" fmla="*/ 1769998 w 1769998"/>
              <a:gd name="connsiteY40" fmla="*/ 1378745 h 4735836"/>
              <a:gd name="connsiteX41" fmla="*/ 1769997 w 1769998"/>
              <a:gd name="connsiteY41" fmla="*/ 1378760 h 4735836"/>
              <a:gd name="connsiteX42" fmla="*/ 1769997 w 1769998"/>
              <a:gd name="connsiteY42" fmla="*/ 1469732 h 4735836"/>
              <a:gd name="connsiteX43" fmla="*/ 1766498 w 1769998"/>
              <a:gd name="connsiteY43" fmla="*/ 1487062 h 4735836"/>
              <a:gd name="connsiteX44" fmla="*/ 1762845 w 1769998"/>
              <a:gd name="connsiteY44" fmla="*/ 2880919 h 4735836"/>
              <a:gd name="connsiteX45" fmla="*/ 1633864 w 1769998"/>
              <a:gd name="connsiteY45" fmla="*/ 3009900 h 4735836"/>
              <a:gd name="connsiteX46" fmla="*/ 1633865 w 1769998"/>
              <a:gd name="connsiteY46" fmla="*/ 3009899 h 4735836"/>
              <a:gd name="connsiteX47" fmla="*/ 1504884 w 1769998"/>
              <a:gd name="connsiteY47" fmla="*/ 2880918 h 4735836"/>
              <a:gd name="connsiteX48" fmla="*/ 1504884 w 1769998"/>
              <a:gd name="connsiteY48" fmla="*/ 1712084 h 4735836"/>
              <a:gd name="connsiteX49" fmla="*/ 1480900 w 1769998"/>
              <a:gd name="connsiteY49" fmla="*/ 1714502 h 4735836"/>
              <a:gd name="connsiteX50" fmla="*/ 1457804 w 1769998"/>
              <a:gd name="connsiteY50" fmla="*/ 1714502 h 4735836"/>
              <a:gd name="connsiteX51" fmla="*/ 168220 w 1769998"/>
              <a:gd name="connsiteY51" fmla="*/ 1142998 h 4735836"/>
              <a:gd name="connsiteX52" fmla="*/ 331473 w 1769998"/>
              <a:gd name="connsiteY52" fmla="*/ 1142998 h 4735836"/>
              <a:gd name="connsiteX53" fmla="*/ 331473 w 1769998"/>
              <a:gd name="connsiteY53" fmla="*/ 1714502 h 4735836"/>
              <a:gd name="connsiteX54" fmla="*/ 285753 w 1769998"/>
              <a:gd name="connsiteY54" fmla="*/ 1714502 h 4735836"/>
              <a:gd name="connsiteX55" fmla="*/ 257965 w 1769998"/>
              <a:gd name="connsiteY55" fmla="*/ 1711700 h 4735836"/>
              <a:gd name="connsiteX56" fmla="*/ 257964 w 1769998"/>
              <a:gd name="connsiteY56" fmla="*/ 2880919 h 4735836"/>
              <a:gd name="connsiteX57" fmla="*/ 128983 w 1769998"/>
              <a:gd name="connsiteY57" fmla="*/ 3009900 h 4735836"/>
              <a:gd name="connsiteX58" fmla="*/ 128984 w 1769998"/>
              <a:gd name="connsiteY58" fmla="*/ 3009899 h 4735836"/>
              <a:gd name="connsiteX59" fmla="*/ 3 w 1769998"/>
              <a:gd name="connsiteY59" fmla="*/ 2880918 h 4735836"/>
              <a:gd name="connsiteX60" fmla="*/ 3 w 1769998"/>
              <a:gd name="connsiteY60" fmla="*/ 1469747 h 4735836"/>
              <a:gd name="connsiteX61" fmla="*/ 0 w 1769998"/>
              <a:gd name="connsiteY61" fmla="*/ 1469732 h 4735836"/>
              <a:gd name="connsiteX62" fmla="*/ 0 w 1769998"/>
              <a:gd name="connsiteY62" fmla="*/ 1311218 h 4735836"/>
              <a:gd name="connsiteX63" fmla="*/ 168220 w 1769998"/>
              <a:gd name="connsiteY63" fmla="*/ 1142998 h 4735836"/>
              <a:gd name="connsiteX64" fmla="*/ 466959 w 1769998"/>
              <a:gd name="connsiteY64" fmla="*/ 605785 h 4735836"/>
              <a:gd name="connsiteX65" fmla="*/ 1282625 w 1769998"/>
              <a:gd name="connsiteY65" fmla="*/ 605785 h 4735836"/>
              <a:gd name="connsiteX66" fmla="*/ 1281737 w 1769998"/>
              <a:gd name="connsiteY66" fmla="*/ 623368 h 4735836"/>
              <a:gd name="connsiteX67" fmla="*/ 874792 w 1769998"/>
              <a:gd name="connsiteY67" fmla="*/ 990601 h 4735836"/>
              <a:gd name="connsiteX68" fmla="*/ 467847 w 1769998"/>
              <a:gd name="connsiteY68" fmla="*/ 623368 h 4735836"/>
              <a:gd name="connsiteX69" fmla="*/ 791747 w 1769998"/>
              <a:gd name="connsiteY69" fmla="*/ 0 h 4735836"/>
              <a:gd name="connsiteX70" fmla="*/ 957837 w 1769998"/>
              <a:gd name="connsiteY70" fmla="*/ 0 h 4735836"/>
              <a:gd name="connsiteX71" fmla="*/ 996097 w 1769998"/>
              <a:gd name="connsiteY71" fmla="*/ 25361 h 4735836"/>
              <a:gd name="connsiteX72" fmla="*/ 997702 w 1769998"/>
              <a:gd name="connsiteY72" fmla="*/ 33308 h 4735836"/>
              <a:gd name="connsiteX73" fmla="*/ 998966 w 1769998"/>
              <a:gd name="connsiteY73" fmla="*/ 33740 h 4735836"/>
              <a:gd name="connsiteX74" fmla="*/ 963047 w 1769998"/>
              <a:gd name="connsiteY74" fmla="*/ 238873 h 4735836"/>
              <a:gd name="connsiteX75" fmla="*/ 977546 w 1769998"/>
              <a:gd name="connsiteY75" fmla="*/ 259527 h 4735836"/>
              <a:gd name="connsiteX76" fmla="*/ 998199 w 1769998"/>
              <a:gd name="connsiteY76" fmla="*/ 245028 h 4735836"/>
              <a:gd name="connsiteX77" fmla="*/ 1033130 w 1769998"/>
              <a:gd name="connsiteY77" fmla="*/ 45536 h 4735836"/>
              <a:gd name="connsiteX78" fmla="*/ 1058697 w 1769998"/>
              <a:gd name="connsiteY78" fmla="*/ 56650 h 4735836"/>
              <a:gd name="connsiteX79" fmla="*/ 1300828 w 1769998"/>
              <a:gd name="connsiteY79" fmla="*/ 399723 h 4735836"/>
              <a:gd name="connsiteX80" fmla="*/ 1302206 w 1769998"/>
              <a:gd name="connsiteY80" fmla="*/ 427012 h 4735836"/>
              <a:gd name="connsiteX81" fmla="*/ 1311119 w 1769998"/>
              <a:gd name="connsiteY81" fmla="*/ 427012 h 4735836"/>
              <a:gd name="connsiteX82" fmla="*/ 1380810 w 1769998"/>
              <a:gd name="connsiteY82" fmla="*/ 496703 h 4735836"/>
              <a:gd name="connsiteX83" fmla="*/ 1311119 w 1769998"/>
              <a:gd name="connsiteY83" fmla="*/ 566394 h 4735836"/>
              <a:gd name="connsiteX84" fmla="*/ 438465 w 1769998"/>
              <a:gd name="connsiteY84" fmla="*/ 566394 h 4735836"/>
              <a:gd name="connsiteX85" fmla="*/ 370189 w 1769998"/>
              <a:gd name="connsiteY85" fmla="*/ 510748 h 4735836"/>
              <a:gd name="connsiteX86" fmla="*/ 368773 w 1769998"/>
              <a:gd name="connsiteY86" fmla="*/ 496703 h 4735836"/>
              <a:gd name="connsiteX87" fmla="*/ 370189 w 1769998"/>
              <a:gd name="connsiteY87" fmla="*/ 482658 h 4735836"/>
              <a:gd name="connsiteX88" fmla="*/ 438465 w 1769998"/>
              <a:gd name="connsiteY88" fmla="*/ 427012 h 4735836"/>
              <a:gd name="connsiteX89" fmla="*/ 447377 w 1769998"/>
              <a:gd name="connsiteY89" fmla="*/ 427012 h 4735836"/>
              <a:gd name="connsiteX90" fmla="*/ 448756 w 1769998"/>
              <a:gd name="connsiteY90" fmla="*/ 399723 h 4735836"/>
              <a:gd name="connsiteX91" fmla="*/ 717764 w 1769998"/>
              <a:gd name="connsiteY91" fmla="*/ 44966 h 4735836"/>
              <a:gd name="connsiteX92" fmla="*/ 718018 w 1769998"/>
              <a:gd name="connsiteY92" fmla="*/ 44880 h 4735836"/>
              <a:gd name="connsiteX93" fmla="*/ 753418 w 1769998"/>
              <a:gd name="connsiteY93" fmla="*/ 247049 h 4735836"/>
              <a:gd name="connsiteX94" fmla="*/ 774071 w 1769998"/>
              <a:gd name="connsiteY94" fmla="*/ 261547 h 4735836"/>
              <a:gd name="connsiteX95" fmla="*/ 788570 w 1769998"/>
              <a:gd name="connsiteY95" fmla="*/ 240893 h 4735836"/>
              <a:gd name="connsiteX96" fmla="*/ 752064 w 1769998"/>
              <a:gd name="connsiteY96" fmla="*/ 32406 h 4735836"/>
              <a:gd name="connsiteX97" fmla="*/ 753486 w 1769998"/>
              <a:gd name="connsiteY97" fmla="*/ 25361 h 4735836"/>
              <a:gd name="connsiteX98" fmla="*/ 791747 w 1769998"/>
              <a:gd name="connsiteY98" fmla="*/ 0 h 473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769998" h="4735836">
                <a:moveTo>
                  <a:pt x="368772" y="2941321"/>
                </a:moveTo>
                <a:lnTo>
                  <a:pt x="1380811" y="2941321"/>
                </a:lnTo>
                <a:lnTo>
                  <a:pt x="1380810" y="4502356"/>
                </a:lnTo>
                <a:cubicBezTo>
                  <a:pt x="1380810" y="4631303"/>
                  <a:pt x="1276277" y="4735836"/>
                  <a:pt x="1147330" y="4735836"/>
                </a:cubicBezTo>
                <a:lnTo>
                  <a:pt x="1147331" y="4735835"/>
                </a:lnTo>
                <a:cubicBezTo>
                  <a:pt x="1018384" y="4735835"/>
                  <a:pt x="913851" y="4631302"/>
                  <a:pt x="913851" y="4502355"/>
                </a:cubicBezTo>
                <a:lnTo>
                  <a:pt x="913851" y="3093717"/>
                </a:lnTo>
                <a:lnTo>
                  <a:pt x="835733" y="3093717"/>
                </a:lnTo>
                <a:lnTo>
                  <a:pt x="835732" y="4502356"/>
                </a:lnTo>
                <a:cubicBezTo>
                  <a:pt x="835732" y="4631303"/>
                  <a:pt x="731199" y="4735836"/>
                  <a:pt x="602252" y="4735836"/>
                </a:cubicBezTo>
                <a:lnTo>
                  <a:pt x="602253" y="4735835"/>
                </a:lnTo>
                <a:cubicBezTo>
                  <a:pt x="473306" y="4735835"/>
                  <a:pt x="368773" y="4631302"/>
                  <a:pt x="368773" y="4502355"/>
                </a:cubicBezTo>
                <a:lnTo>
                  <a:pt x="368773" y="3093717"/>
                </a:lnTo>
                <a:lnTo>
                  <a:pt x="368772" y="3093717"/>
                </a:lnTo>
                <a:close/>
                <a:moveTo>
                  <a:pt x="1034711" y="2466973"/>
                </a:moveTo>
                <a:lnTo>
                  <a:pt x="1351663" y="2466973"/>
                </a:lnTo>
                <a:lnTo>
                  <a:pt x="1351663" y="2552698"/>
                </a:lnTo>
                <a:lnTo>
                  <a:pt x="1034711" y="2552698"/>
                </a:lnTo>
                <a:close/>
                <a:moveTo>
                  <a:pt x="397918" y="2466973"/>
                </a:moveTo>
                <a:lnTo>
                  <a:pt x="714870" y="2466973"/>
                </a:lnTo>
                <a:lnTo>
                  <a:pt x="714870" y="2552698"/>
                </a:lnTo>
                <a:lnTo>
                  <a:pt x="397918" y="2552698"/>
                </a:lnTo>
                <a:close/>
                <a:moveTo>
                  <a:pt x="1034711" y="1895473"/>
                </a:moveTo>
                <a:lnTo>
                  <a:pt x="1351663" y="1895473"/>
                </a:lnTo>
                <a:lnTo>
                  <a:pt x="1351663" y="1981198"/>
                </a:lnTo>
                <a:lnTo>
                  <a:pt x="1034711" y="1981198"/>
                </a:lnTo>
                <a:close/>
                <a:moveTo>
                  <a:pt x="397918" y="1895473"/>
                </a:moveTo>
                <a:lnTo>
                  <a:pt x="714870" y="1895473"/>
                </a:lnTo>
                <a:lnTo>
                  <a:pt x="714870" y="1981198"/>
                </a:lnTo>
                <a:lnTo>
                  <a:pt x="397918" y="1981198"/>
                </a:lnTo>
                <a:close/>
                <a:moveTo>
                  <a:pt x="577809" y="1142999"/>
                </a:moveTo>
                <a:lnTo>
                  <a:pt x="1171773" y="1142999"/>
                </a:lnTo>
                <a:lnTo>
                  <a:pt x="897650" y="1696886"/>
                </a:lnTo>
                <a:lnTo>
                  <a:pt x="897650" y="2938461"/>
                </a:lnTo>
                <a:lnTo>
                  <a:pt x="851931" y="2938461"/>
                </a:lnTo>
                <a:lnTo>
                  <a:pt x="851931" y="1696884"/>
                </a:lnTo>
                <a:close/>
                <a:moveTo>
                  <a:pt x="1457804" y="1142998"/>
                </a:moveTo>
                <a:lnTo>
                  <a:pt x="1601777" y="1142998"/>
                </a:lnTo>
                <a:cubicBezTo>
                  <a:pt x="1694682" y="1142998"/>
                  <a:pt x="1769997" y="1218313"/>
                  <a:pt x="1769997" y="1311218"/>
                </a:cubicBezTo>
                <a:lnTo>
                  <a:pt x="1769997" y="1378745"/>
                </a:lnTo>
                <a:lnTo>
                  <a:pt x="1769998" y="1378745"/>
                </a:lnTo>
                <a:lnTo>
                  <a:pt x="1769997" y="1378760"/>
                </a:lnTo>
                <a:lnTo>
                  <a:pt x="1769997" y="1469732"/>
                </a:lnTo>
                <a:lnTo>
                  <a:pt x="1766498" y="1487062"/>
                </a:lnTo>
                <a:lnTo>
                  <a:pt x="1762845" y="2880919"/>
                </a:lnTo>
                <a:cubicBezTo>
                  <a:pt x="1762845" y="2952153"/>
                  <a:pt x="1705098" y="3009900"/>
                  <a:pt x="1633864" y="3009900"/>
                </a:cubicBezTo>
                <a:lnTo>
                  <a:pt x="1633865" y="3009899"/>
                </a:lnTo>
                <a:cubicBezTo>
                  <a:pt x="1562631" y="3009899"/>
                  <a:pt x="1504884" y="2952152"/>
                  <a:pt x="1504884" y="2880918"/>
                </a:cubicBezTo>
                <a:lnTo>
                  <a:pt x="1504884" y="1712084"/>
                </a:lnTo>
                <a:lnTo>
                  <a:pt x="1480900" y="1714502"/>
                </a:lnTo>
                <a:lnTo>
                  <a:pt x="1457804" y="1714502"/>
                </a:lnTo>
                <a:close/>
                <a:moveTo>
                  <a:pt x="168220" y="1142998"/>
                </a:moveTo>
                <a:lnTo>
                  <a:pt x="331473" y="1142998"/>
                </a:lnTo>
                <a:lnTo>
                  <a:pt x="331473" y="1714502"/>
                </a:lnTo>
                <a:lnTo>
                  <a:pt x="285753" y="1714502"/>
                </a:lnTo>
                <a:lnTo>
                  <a:pt x="257965" y="1711700"/>
                </a:lnTo>
                <a:cubicBezTo>
                  <a:pt x="257965" y="2101440"/>
                  <a:pt x="257964" y="2491179"/>
                  <a:pt x="257964" y="2880919"/>
                </a:cubicBezTo>
                <a:cubicBezTo>
                  <a:pt x="257964" y="2952153"/>
                  <a:pt x="200217" y="3009900"/>
                  <a:pt x="128983" y="3009900"/>
                </a:cubicBezTo>
                <a:lnTo>
                  <a:pt x="128984" y="3009899"/>
                </a:lnTo>
                <a:cubicBezTo>
                  <a:pt x="57750" y="3009899"/>
                  <a:pt x="3" y="2952152"/>
                  <a:pt x="3" y="2880918"/>
                </a:cubicBezTo>
                <a:lnTo>
                  <a:pt x="3" y="1469747"/>
                </a:lnTo>
                <a:lnTo>
                  <a:pt x="0" y="1469732"/>
                </a:lnTo>
                <a:lnTo>
                  <a:pt x="0" y="1311218"/>
                </a:lnTo>
                <a:cubicBezTo>
                  <a:pt x="0" y="1218313"/>
                  <a:pt x="75315" y="1142998"/>
                  <a:pt x="168220" y="1142998"/>
                </a:cubicBezTo>
                <a:close/>
                <a:moveTo>
                  <a:pt x="466959" y="605785"/>
                </a:moveTo>
                <a:lnTo>
                  <a:pt x="1282625" y="605785"/>
                </a:lnTo>
                <a:lnTo>
                  <a:pt x="1281737" y="623368"/>
                </a:lnTo>
                <a:cubicBezTo>
                  <a:pt x="1260790" y="829638"/>
                  <a:pt x="1086589" y="990601"/>
                  <a:pt x="874792" y="990601"/>
                </a:cubicBezTo>
                <a:cubicBezTo>
                  <a:pt x="662996" y="990601"/>
                  <a:pt x="488795" y="829638"/>
                  <a:pt x="467847" y="623368"/>
                </a:cubicBezTo>
                <a:close/>
                <a:moveTo>
                  <a:pt x="791747" y="0"/>
                </a:moveTo>
                <a:lnTo>
                  <a:pt x="957837" y="0"/>
                </a:lnTo>
                <a:cubicBezTo>
                  <a:pt x="975036" y="0"/>
                  <a:pt x="989794" y="10457"/>
                  <a:pt x="996097" y="25361"/>
                </a:cubicBezTo>
                <a:lnTo>
                  <a:pt x="997702" y="33308"/>
                </a:lnTo>
                <a:lnTo>
                  <a:pt x="998966" y="33740"/>
                </a:lnTo>
                <a:lnTo>
                  <a:pt x="963047" y="238873"/>
                </a:lnTo>
                <a:cubicBezTo>
                  <a:pt x="961347" y="248580"/>
                  <a:pt x="967838" y="257827"/>
                  <a:pt x="977546" y="259527"/>
                </a:cubicBezTo>
                <a:cubicBezTo>
                  <a:pt x="987253" y="261227"/>
                  <a:pt x="996500" y="254736"/>
                  <a:pt x="998199" y="245028"/>
                </a:cubicBezTo>
                <a:lnTo>
                  <a:pt x="1033130" y="45536"/>
                </a:lnTo>
                <a:lnTo>
                  <a:pt x="1058697" y="56650"/>
                </a:lnTo>
                <a:cubicBezTo>
                  <a:pt x="1190667" y="119498"/>
                  <a:pt x="1285408" y="247886"/>
                  <a:pt x="1300828" y="399723"/>
                </a:cubicBezTo>
                <a:lnTo>
                  <a:pt x="1302206" y="427012"/>
                </a:lnTo>
                <a:lnTo>
                  <a:pt x="1311119" y="427012"/>
                </a:lnTo>
                <a:cubicBezTo>
                  <a:pt x="1349608" y="427012"/>
                  <a:pt x="1380810" y="458214"/>
                  <a:pt x="1380810" y="496703"/>
                </a:cubicBezTo>
                <a:cubicBezTo>
                  <a:pt x="1380810" y="535193"/>
                  <a:pt x="1349608" y="566394"/>
                  <a:pt x="1311119" y="566394"/>
                </a:cubicBezTo>
                <a:lnTo>
                  <a:pt x="438465" y="566394"/>
                </a:lnTo>
                <a:cubicBezTo>
                  <a:pt x="404786" y="566394"/>
                  <a:pt x="376688" y="542505"/>
                  <a:pt x="370189" y="510748"/>
                </a:cubicBezTo>
                <a:lnTo>
                  <a:pt x="368773" y="496703"/>
                </a:lnTo>
                <a:lnTo>
                  <a:pt x="370189" y="482658"/>
                </a:lnTo>
                <a:cubicBezTo>
                  <a:pt x="376688" y="450901"/>
                  <a:pt x="404786" y="427012"/>
                  <a:pt x="438465" y="427012"/>
                </a:cubicBezTo>
                <a:lnTo>
                  <a:pt x="447377" y="427012"/>
                </a:lnTo>
                <a:lnTo>
                  <a:pt x="448756" y="399723"/>
                </a:lnTo>
                <a:cubicBezTo>
                  <a:pt x="465203" y="237763"/>
                  <a:pt x="571900" y="102484"/>
                  <a:pt x="717764" y="44966"/>
                </a:cubicBezTo>
                <a:lnTo>
                  <a:pt x="718018" y="44880"/>
                </a:lnTo>
                <a:lnTo>
                  <a:pt x="753418" y="247049"/>
                </a:lnTo>
                <a:cubicBezTo>
                  <a:pt x="755117" y="256756"/>
                  <a:pt x="764364" y="263247"/>
                  <a:pt x="774071" y="261547"/>
                </a:cubicBezTo>
                <a:cubicBezTo>
                  <a:pt x="783778" y="259847"/>
                  <a:pt x="790270" y="250600"/>
                  <a:pt x="788570" y="240893"/>
                </a:cubicBezTo>
                <a:lnTo>
                  <a:pt x="752064" y="32406"/>
                </a:lnTo>
                <a:lnTo>
                  <a:pt x="753486" y="25361"/>
                </a:lnTo>
                <a:cubicBezTo>
                  <a:pt x="759790" y="10457"/>
                  <a:pt x="774547" y="0"/>
                  <a:pt x="791747" y="0"/>
                </a:cubicBezTo>
                <a:close/>
              </a:path>
            </a:pathLst>
          </a:custGeom>
          <a:solidFill>
            <a:srgbClr val="1F497D"/>
          </a:solidFill>
          <a:ln w="12700" cap="flat" cmpd="sng" algn="ctr">
            <a:noFill/>
            <a:prstDash val="solid"/>
            <a:miter lim="800000"/>
          </a:ln>
          <a:effectLst/>
        </p:spPr>
        <p:txBody>
          <a:bodyPr wrap="square" rtlCol="0" anchor="ctr">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262" name="グループ化 261">
            <a:extLst>
              <a:ext uri="{FF2B5EF4-FFF2-40B4-BE49-F238E27FC236}">
                <a16:creationId xmlns:a16="http://schemas.microsoft.com/office/drawing/2014/main" id="{E0E46792-F8E2-B0DA-9170-1AD546D2F15D}"/>
              </a:ext>
            </a:extLst>
          </p:cNvPr>
          <p:cNvGrpSpPr/>
          <p:nvPr/>
        </p:nvGrpSpPr>
        <p:grpSpPr>
          <a:xfrm>
            <a:off x="8309298" y="5156072"/>
            <a:ext cx="625542" cy="387656"/>
            <a:chOff x="7590145" y="4952072"/>
            <a:chExt cx="330043" cy="264956"/>
          </a:xfrm>
        </p:grpSpPr>
        <p:grpSp>
          <p:nvGrpSpPr>
            <p:cNvPr id="263" name="グループ化 262">
              <a:extLst>
                <a:ext uri="{FF2B5EF4-FFF2-40B4-BE49-F238E27FC236}">
                  <a16:creationId xmlns:a16="http://schemas.microsoft.com/office/drawing/2014/main" id="{87899D98-1E03-9E38-FEBE-20086F36D9C5}"/>
                </a:ext>
              </a:extLst>
            </p:cNvPr>
            <p:cNvGrpSpPr/>
            <p:nvPr/>
          </p:nvGrpSpPr>
          <p:grpSpPr>
            <a:xfrm>
              <a:off x="7590145" y="5152587"/>
              <a:ext cx="21435" cy="25333"/>
              <a:chOff x="7616327" y="5106437"/>
              <a:chExt cx="36551" cy="39198"/>
            </a:xfrm>
            <a:solidFill>
              <a:srgbClr val="EEECE1">
                <a:lumMod val="50000"/>
              </a:srgbClr>
            </a:solidFill>
          </p:grpSpPr>
          <p:grpSp>
            <p:nvGrpSpPr>
              <p:cNvPr id="300" name="Group 306">
                <a:extLst>
                  <a:ext uri="{FF2B5EF4-FFF2-40B4-BE49-F238E27FC236}">
                    <a16:creationId xmlns:a16="http://schemas.microsoft.com/office/drawing/2014/main" id="{716C3A0C-2E53-0AAF-3D46-527E494F7075}"/>
                  </a:ext>
                </a:extLst>
              </p:cNvPr>
              <p:cNvGrpSpPr>
                <a:grpSpLocks noChangeAspect="1"/>
              </p:cNvGrpSpPr>
              <p:nvPr/>
            </p:nvGrpSpPr>
            <p:grpSpPr bwMode="auto">
              <a:xfrm>
                <a:off x="7616327" y="5106437"/>
                <a:ext cx="30297" cy="39198"/>
                <a:chOff x="1956" y="2867"/>
                <a:chExt cx="813" cy="1253"/>
              </a:xfrm>
              <a:grpFill/>
            </p:grpSpPr>
            <p:grpSp>
              <p:nvGrpSpPr>
                <p:cNvPr id="304" name="Group 307">
                  <a:extLst>
                    <a:ext uri="{FF2B5EF4-FFF2-40B4-BE49-F238E27FC236}">
                      <a16:creationId xmlns:a16="http://schemas.microsoft.com/office/drawing/2014/main" id="{20BFFE37-7CF7-7ADF-94AB-B417A3008FF2}"/>
                    </a:ext>
                  </a:extLst>
                </p:cNvPr>
                <p:cNvGrpSpPr>
                  <a:grpSpLocks noChangeAspect="1"/>
                </p:cNvGrpSpPr>
                <p:nvPr/>
              </p:nvGrpSpPr>
              <p:grpSpPr bwMode="auto">
                <a:xfrm>
                  <a:off x="2166" y="3249"/>
                  <a:ext cx="603" cy="871"/>
                  <a:chOff x="2166" y="3249"/>
                  <a:chExt cx="603" cy="871"/>
                </a:xfrm>
                <a:grpFill/>
              </p:grpSpPr>
              <p:sp>
                <p:nvSpPr>
                  <p:cNvPr id="307" name="Rectangle 308">
                    <a:extLst>
                      <a:ext uri="{FF2B5EF4-FFF2-40B4-BE49-F238E27FC236}">
                        <a16:creationId xmlns:a16="http://schemas.microsoft.com/office/drawing/2014/main" id="{B48F6684-7534-D85F-E13B-6E667C9BE993}"/>
                      </a:ext>
                    </a:extLst>
                  </p:cNvPr>
                  <p:cNvSpPr>
                    <a:spLocks noChangeAspect="1" noChangeArrowheads="1"/>
                  </p:cNvSpPr>
                  <p:nvPr/>
                </p:nvSpPr>
                <p:spPr bwMode="auto">
                  <a:xfrm flipV="1">
                    <a:off x="2166" y="3494"/>
                    <a:ext cx="475" cy="626"/>
                  </a:xfrm>
                  <a:prstGeom prst="rect">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08" name="AutoShape 309">
                    <a:extLst>
                      <a:ext uri="{FF2B5EF4-FFF2-40B4-BE49-F238E27FC236}">
                        <a16:creationId xmlns:a16="http://schemas.microsoft.com/office/drawing/2014/main" id="{492167FD-C79F-32CB-9D75-315249DE2CAC}"/>
                      </a:ext>
                    </a:extLst>
                  </p:cNvPr>
                  <p:cNvSpPr>
                    <a:spLocks noChangeAspect="1" noChangeArrowheads="1"/>
                  </p:cNvSpPr>
                  <p:nvPr/>
                </p:nvSpPr>
                <p:spPr bwMode="auto">
                  <a:xfrm flipV="1">
                    <a:off x="2166" y="3888"/>
                    <a:ext cx="587" cy="218"/>
                  </a:xfrm>
                  <a:prstGeom prst="parallelogram">
                    <a:avLst>
                      <a:gd name="adj" fmla="val 43849"/>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09" name="AutoShape 310">
                    <a:extLst>
                      <a:ext uri="{FF2B5EF4-FFF2-40B4-BE49-F238E27FC236}">
                        <a16:creationId xmlns:a16="http://schemas.microsoft.com/office/drawing/2014/main" id="{5E625795-5E22-B50B-3FB3-DFBC66C6502C}"/>
                      </a:ext>
                    </a:extLst>
                  </p:cNvPr>
                  <p:cNvSpPr>
                    <a:spLocks noChangeAspect="1" noChangeArrowheads="1"/>
                  </p:cNvSpPr>
                  <p:nvPr/>
                </p:nvSpPr>
                <p:spPr bwMode="auto">
                  <a:xfrm flipH="1" flipV="1">
                    <a:off x="2168" y="3249"/>
                    <a:ext cx="601" cy="245"/>
                  </a:xfrm>
                  <a:prstGeom prst="parallelogram">
                    <a:avLst>
                      <a:gd name="adj" fmla="val 47530"/>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305" name="Freeform 311">
                  <a:extLst>
                    <a:ext uri="{FF2B5EF4-FFF2-40B4-BE49-F238E27FC236}">
                      <a16:creationId xmlns:a16="http://schemas.microsoft.com/office/drawing/2014/main" id="{B4C75BCD-1B7D-F4AD-21D2-2404756FCCB0}"/>
                    </a:ext>
                  </a:extLst>
                </p:cNvPr>
                <p:cNvSpPr>
                  <a:spLocks noChangeAspect="1"/>
                </p:cNvSpPr>
                <p:nvPr/>
              </p:nvSpPr>
              <p:spPr bwMode="auto">
                <a:xfrm rot="16200000" flipV="1">
                  <a:off x="1847" y="3326"/>
                  <a:ext cx="1225" cy="307"/>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06" name="AutoShape 312">
                  <a:extLst>
                    <a:ext uri="{FF2B5EF4-FFF2-40B4-BE49-F238E27FC236}">
                      <a16:creationId xmlns:a16="http://schemas.microsoft.com/office/drawing/2014/main" id="{90948971-0EA8-46DF-AFC1-4789E2D7B978}"/>
                    </a:ext>
                  </a:extLst>
                </p:cNvPr>
                <p:cNvSpPr>
                  <a:spLocks noChangeAspect="1" noChangeArrowheads="1"/>
                </p:cNvSpPr>
                <p:nvPr/>
              </p:nvSpPr>
              <p:spPr bwMode="auto">
                <a:xfrm rot="-10800000">
                  <a:off x="1956" y="2867"/>
                  <a:ext cx="545" cy="54"/>
                </a:xfrm>
                <a:prstGeom prst="parallelogram">
                  <a:avLst>
                    <a:gd name="adj" fmla="val 166660"/>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301" name="Group 315">
                <a:extLst>
                  <a:ext uri="{FF2B5EF4-FFF2-40B4-BE49-F238E27FC236}">
                    <a16:creationId xmlns:a16="http://schemas.microsoft.com/office/drawing/2014/main" id="{D790BD10-38F4-9763-2EE8-D6E5432A24A4}"/>
                  </a:ext>
                </a:extLst>
              </p:cNvPr>
              <p:cNvGrpSpPr>
                <a:grpSpLocks noChangeAspect="1"/>
              </p:cNvGrpSpPr>
              <p:nvPr/>
            </p:nvGrpSpPr>
            <p:grpSpPr bwMode="auto">
              <a:xfrm>
                <a:off x="7633678" y="5107174"/>
                <a:ext cx="19200" cy="34368"/>
                <a:chOff x="8648" y="5202"/>
                <a:chExt cx="156" cy="289"/>
              </a:xfrm>
              <a:grpFill/>
            </p:grpSpPr>
            <p:sp>
              <p:nvSpPr>
                <p:cNvPr id="302" name="Freeform 316">
                  <a:extLst>
                    <a:ext uri="{FF2B5EF4-FFF2-40B4-BE49-F238E27FC236}">
                      <a16:creationId xmlns:a16="http://schemas.microsoft.com/office/drawing/2014/main" id="{37033424-CB71-573E-57AC-AD4814A62B20}"/>
                    </a:ext>
                  </a:extLst>
                </p:cNvPr>
                <p:cNvSpPr>
                  <a:spLocks noChangeAspect="1"/>
                </p:cNvSpPr>
                <p:nvPr/>
              </p:nvSpPr>
              <p:spPr bwMode="auto">
                <a:xfrm>
                  <a:off x="8648" y="5202"/>
                  <a:ext cx="156" cy="289"/>
                </a:xfrm>
                <a:custGeom>
                  <a:avLst/>
                  <a:gdLst/>
                  <a:ahLst/>
                  <a:cxnLst>
                    <a:cxn ang="0">
                      <a:pos x="125" y="17"/>
                    </a:cxn>
                    <a:cxn ang="0">
                      <a:pos x="33" y="17"/>
                    </a:cxn>
                    <a:cxn ang="0">
                      <a:pos x="30" y="17"/>
                    </a:cxn>
                    <a:cxn ang="0">
                      <a:pos x="26" y="22"/>
                    </a:cxn>
                    <a:cxn ang="0">
                      <a:pos x="1" y="147"/>
                    </a:cxn>
                    <a:cxn ang="0">
                      <a:pos x="25" y="277"/>
                    </a:cxn>
                    <a:cxn ang="0">
                      <a:pos x="29" y="280"/>
                    </a:cxn>
                    <a:cxn ang="0">
                      <a:pos x="33" y="282"/>
                    </a:cxn>
                    <a:cxn ang="0">
                      <a:pos x="127" y="283"/>
                    </a:cxn>
                    <a:cxn ang="0">
                      <a:pos x="148" y="243"/>
                    </a:cxn>
                    <a:cxn ang="0">
                      <a:pos x="145" y="60"/>
                    </a:cxn>
                    <a:cxn ang="0">
                      <a:pos x="125" y="17"/>
                    </a:cxn>
                  </a:cxnLst>
                  <a:rect l="0" t="0" r="r" b="b"/>
                  <a:pathLst>
                    <a:path w="155" h="289">
                      <a:moveTo>
                        <a:pt x="125" y="17"/>
                      </a:moveTo>
                      <a:cubicBezTo>
                        <a:pt x="79" y="17"/>
                        <a:pt x="33" y="17"/>
                        <a:pt x="33" y="17"/>
                      </a:cubicBezTo>
                      <a:lnTo>
                        <a:pt x="30" y="17"/>
                      </a:lnTo>
                      <a:cubicBezTo>
                        <a:pt x="29" y="18"/>
                        <a:pt x="31" y="0"/>
                        <a:pt x="26" y="22"/>
                      </a:cubicBezTo>
                      <a:cubicBezTo>
                        <a:pt x="22" y="29"/>
                        <a:pt x="1" y="69"/>
                        <a:pt x="1" y="147"/>
                      </a:cubicBezTo>
                      <a:cubicBezTo>
                        <a:pt x="0" y="224"/>
                        <a:pt x="20" y="272"/>
                        <a:pt x="25" y="277"/>
                      </a:cubicBezTo>
                      <a:cubicBezTo>
                        <a:pt x="31" y="282"/>
                        <a:pt x="28" y="280"/>
                        <a:pt x="29" y="280"/>
                      </a:cubicBezTo>
                      <a:lnTo>
                        <a:pt x="33" y="282"/>
                      </a:lnTo>
                      <a:cubicBezTo>
                        <a:pt x="49" y="283"/>
                        <a:pt x="108" y="289"/>
                        <a:pt x="127" y="283"/>
                      </a:cubicBezTo>
                      <a:cubicBezTo>
                        <a:pt x="135" y="275"/>
                        <a:pt x="145" y="261"/>
                        <a:pt x="148" y="243"/>
                      </a:cubicBezTo>
                      <a:cubicBezTo>
                        <a:pt x="155" y="197"/>
                        <a:pt x="155" y="122"/>
                        <a:pt x="145" y="60"/>
                      </a:cubicBezTo>
                      <a:cubicBezTo>
                        <a:pt x="142" y="44"/>
                        <a:pt x="136" y="26"/>
                        <a:pt x="125" y="17"/>
                      </a:cubicBez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03" name="Freeform 317">
                  <a:extLst>
                    <a:ext uri="{FF2B5EF4-FFF2-40B4-BE49-F238E27FC236}">
                      <a16:creationId xmlns:a16="http://schemas.microsoft.com/office/drawing/2014/main" id="{D931B3B8-7647-7910-3D3F-74B3AA5F3C6D}"/>
                    </a:ext>
                  </a:extLst>
                </p:cNvPr>
                <p:cNvSpPr>
                  <a:spLocks noChangeAspect="1"/>
                </p:cNvSpPr>
                <p:nvPr/>
              </p:nvSpPr>
              <p:spPr bwMode="auto">
                <a:xfrm>
                  <a:off x="8741" y="5220"/>
                  <a:ext cx="34" cy="264"/>
                </a:xfrm>
                <a:custGeom>
                  <a:avLst/>
                  <a:gdLst/>
                  <a:ahLst/>
                  <a:cxnLst>
                    <a:cxn ang="0">
                      <a:pos x="35" y="0"/>
                    </a:cxn>
                    <a:cxn ang="0">
                      <a:pos x="2" y="127"/>
                    </a:cxn>
                    <a:cxn ang="0">
                      <a:pos x="35" y="265"/>
                    </a:cxn>
                  </a:cxnLst>
                  <a:rect l="0" t="0" r="r" b="b"/>
                  <a:pathLst>
                    <a:path w="35" h="265">
                      <a:moveTo>
                        <a:pt x="35" y="0"/>
                      </a:moveTo>
                      <a:cubicBezTo>
                        <a:pt x="13" y="11"/>
                        <a:pt x="0" y="82"/>
                        <a:pt x="2" y="127"/>
                      </a:cubicBezTo>
                      <a:cubicBezTo>
                        <a:pt x="3" y="171"/>
                        <a:pt x="16" y="253"/>
                        <a:pt x="35" y="265"/>
                      </a:cubicBezTo>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264" name="Freeform 318">
              <a:extLst>
                <a:ext uri="{FF2B5EF4-FFF2-40B4-BE49-F238E27FC236}">
                  <a16:creationId xmlns:a16="http://schemas.microsoft.com/office/drawing/2014/main" id="{FC083AD2-FD89-149E-ACB3-055A6C2F88FD}"/>
                </a:ext>
              </a:extLst>
            </p:cNvPr>
            <p:cNvSpPr>
              <a:spLocks noChangeAspect="1"/>
            </p:cNvSpPr>
            <p:nvPr/>
          </p:nvSpPr>
          <p:spPr bwMode="auto">
            <a:xfrm>
              <a:off x="7608160" y="5158490"/>
              <a:ext cx="129504" cy="49349"/>
            </a:xfrm>
            <a:custGeom>
              <a:avLst/>
              <a:gdLst/>
              <a:ahLst/>
              <a:cxnLst>
                <a:cxn ang="0">
                  <a:pos x="43" y="8"/>
                </a:cxn>
                <a:cxn ang="0">
                  <a:pos x="10" y="112"/>
                </a:cxn>
                <a:cxn ang="0">
                  <a:pos x="43" y="235"/>
                </a:cxn>
                <a:cxn ang="0">
                  <a:pos x="256" y="235"/>
                </a:cxn>
                <a:cxn ang="0">
                  <a:pos x="619" y="299"/>
                </a:cxn>
                <a:cxn ang="0">
                  <a:pos x="1225" y="766"/>
                </a:cxn>
                <a:cxn ang="0">
                  <a:pos x="1640" y="851"/>
                </a:cxn>
                <a:cxn ang="0">
                  <a:pos x="1656" y="850"/>
                </a:cxn>
                <a:cxn ang="0">
                  <a:pos x="1849" y="851"/>
                </a:cxn>
                <a:cxn ang="0">
                  <a:pos x="1879" y="724"/>
                </a:cxn>
                <a:cxn ang="0">
                  <a:pos x="1849" y="621"/>
                </a:cxn>
                <a:cxn ang="0">
                  <a:pos x="1660" y="622"/>
                </a:cxn>
                <a:cxn ang="0">
                  <a:pos x="1348" y="570"/>
                </a:cxn>
                <a:cxn ang="0">
                  <a:pos x="687" y="63"/>
                </a:cxn>
                <a:cxn ang="0">
                  <a:pos x="250" y="8"/>
                </a:cxn>
                <a:cxn ang="0">
                  <a:pos x="43" y="8"/>
                </a:cxn>
              </a:cxnLst>
              <a:rect l="0" t="0" r="r" b="b"/>
              <a:pathLst>
                <a:path w="1888" h="852">
                  <a:moveTo>
                    <a:pt x="43" y="8"/>
                  </a:moveTo>
                  <a:cubicBezTo>
                    <a:pt x="3" y="25"/>
                    <a:pt x="13" y="67"/>
                    <a:pt x="10" y="112"/>
                  </a:cubicBezTo>
                  <a:cubicBezTo>
                    <a:pt x="8" y="158"/>
                    <a:pt x="0" y="214"/>
                    <a:pt x="43" y="235"/>
                  </a:cubicBezTo>
                  <a:lnTo>
                    <a:pt x="256" y="235"/>
                  </a:lnTo>
                  <a:cubicBezTo>
                    <a:pt x="351" y="246"/>
                    <a:pt x="457" y="210"/>
                    <a:pt x="619" y="299"/>
                  </a:cubicBezTo>
                  <a:cubicBezTo>
                    <a:pt x="774" y="381"/>
                    <a:pt x="1075" y="685"/>
                    <a:pt x="1225" y="766"/>
                  </a:cubicBezTo>
                  <a:cubicBezTo>
                    <a:pt x="1377" y="848"/>
                    <a:pt x="1624" y="850"/>
                    <a:pt x="1640" y="851"/>
                  </a:cubicBezTo>
                  <a:cubicBezTo>
                    <a:pt x="1654" y="852"/>
                    <a:pt x="1620" y="846"/>
                    <a:pt x="1656" y="850"/>
                  </a:cubicBezTo>
                  <a:cubicBezTo>
                    <a:pt x="1656" y="850"/>
                    <a:pt x="1752" y="850"/>
                    <a:pt x="1849" y="851"/>
                  </a:cubicBezTo>
                  <a:cubicBezTo>
                    <a:pt x="1882" y="811"/>
                    <a:pt x="1879" y="724"/>
                    <a:pt x="1879" y="724"/>
                  </a:cubicBezTo>
                  <a:cubicBezTo>
                    <a:pt x="1879" y="724"/>
                    <a:pt x="1888" y="670"/>
                    <a:pt x="1849" y="621"/>
                  </a:cubicBezTo>
                  <a:cubicBezTo>
                    <a:pt x="1819" y="619"/>
                    <a:pt x="1679" y="622"/>
                    <a:pt x="1660" y="622"/>
                  </a:cubicBezTo>
                  <a:cubicBezTo>
                    <a:pt x="1641" y="622"/>
                    <a:pt x="1456" y="629"/>
                    <a:pt x="1348" y="570"/>
                  </a:cubicBezTo>
                  <a:cubicBezTo>
                    <a:pt x="1238" y="511"/>
                    <a:pt x="863" y="126"/>
                    <a:pt x="687" y="63"/>
                  </a:cubicBezTo>
                  <a:cubicBezTo>
                    <a:pt x="511" y="0"/>
                    <a:pt x="356" y="14"/>
                    <a:pt x="250" y="8"/>
                  </a:cubicBezTo>
                  <a:lnTo>
                    <a:pt x="43" y="8"/>
                  </a:lnTo>
                  <a:close/>
                </a:path>
              </a:pathLst>
            </a:custGeom>
            <a:solidFill>
              <a:sysClr val="window" lastClr="FFFFFF">
                <a:lumMod val="75000"/>
              </a:sysClr>
            </a:soli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65" name="Group 319">
              <a:extLst>
                <a:ext uri="{FF2B5EF4-FFF2-40B4-BE49-F238E27FC236}">
                  <a16:creationId xmlns:a16="http://schemas.microsoft.com/office/drawing/2014/main" id="{1F01F1B1-6FA3-A704-3157-1E42973849BE}"/>
                </a:ext>
              </a:extLst>
            </p:cNvPr>
            <p:cNvGrpSpPr>
              <a:grpSpLocks noChangeAspect="1"/>
            </p:cNvGrpSpPr>
            <p:nvPr/>
          </p:nvGrpSpPr>
          <p:grpSpPr bwMode="auto">
            <a:xfrm>
              <a:off x="7736207" y="5192182"/>
              <a:ext cx="11259" cy="22730"/>
              <a:chOff x="8647" y="5197"/>
              <a:chExt cx="156" cy="295"/>
            </a:xfrm>
            <a:solidFill>
              <a:srgbClr val="EEECE1">
                <a:lumMod val="50000"/>
              </a:srgbClr>
            </a:solidFill>
          </p:grpSpPr>
          <p:sp>
            <p:nvSpPr>
              <p:cNvPr id="298" name="Freeform 320">
                <a:extLst>
                  <a:ext uri="{FF2B5EF4-FFF2-40B4-BE49-F238E27FC236}">
                    <a16:creationId xmlns:a16="http://schemas.microsoft.com/office/drawing/2014/main" id="{FC656267-5A20-1620-4E5E-850C2BE0683C}"/>
                  </a:ext>
                </a:extLst>
              </p:cNvPr>
              <p:cNvSpPr>
                <a:spLocks noChangeAspect="1"/>
              </p:cNvSpPr>
              <p:nvPr/>
            </p:nvSpPr>
            <p:spPr bwMode="auto">
              <a:xfrm>
                <a:off x="8647" y="5197"/>
                <a:ext cx="156" cy="295"/>
              </a:xfrm>
              <a:custGeom>
                <a:avLst/>
                <a:gdLst/>
                <a:ahLst/>
                <a:cxnLst>
                  <a:cxn ang="0">
                    <a:pos x="125" y="17"/>
                  </a:cxn>
                  <a:cxn ang="0">
                    <a:pos x="33" y="17"/>
                  </a:cxn>
                  <a:cxn ang="0">
                    <a:pos x="30" y="17"/>
                  </a:cxn>
                  <a:cxn ang="0">
                    <a:pos x="26" y="22"/>
                  </a:cxn>
                  <a:cxn ang="0">
                    <a:pos x="1" y="147"/>
                  </a:cxn>
                  <a:cxn ang="0">
                    <a:pos x="25" y="277"/>
                  </a:cxn>
                  <a:cxn ang="0">
                    <a:pos x="29" y="280"/>
                  </a:cxn>
                  <a:cxn ang="0">
                    <a:pos x="33" y="282"/>
                  </a:cxn>
                  <a:cxn ang="0">
                    <a:pos x="127" y="283"/>
                  </a:cxn>
                  <a:cxn ang="0">
                    <a:pos x="148" y="243"/>
                  </a:cxn>
                  <a:cxn ang="0">
                    <a:pos x="145" y="60"/>
                  </a:cxn>
                  <a:cxn ang="0">
                    <a:pos x="125" y="17"/>
                  </a:cxn>
                </a:cxnLst>
                <a:rect l="0" t="0" r="r" b="b"/>
                <a:pathLst>
                  <a:path w="155" h="289">
                    <a:moveTo>
                      <a:pt x="125" y="17"/>
                    </a:moveTo>
                    <a:cubicBezTo>
                      <a:pt x="79" y="17"/>
                      <a:pt x="33" y="17"/>
                      <a:pt x="33" y="17"/>
                    </a:cubicBezTo>
                    <a:lnTo>
                      <a:pt x="30" y="17"/>
                    </a:lnTo>
                    <a:cubicBezTo>
                      <a:pt x="29" y="18"/>
                      <a:pt x="31" y="0"/>
                      <a:pt x="26" y="22"/>
                    </a:cubicBezTo>
                    <a:cubicBezTo>
                      <a:pt x="22" y="29"/>
                      <a:pt x="1" y="69"/>
                      <a:pt x="1" y="147"/>
                    </a:cubicBezTo>
                    <a:cubicBezTo>
                      <a:pt x="0" y="224"/>
                      <a:pt x="20" y="272"/>
                      <a:pt x="25" y="277"/>
                    </a:cubicBezTo>
                    <a:cubicBezTo>
                      <a:pt x="31" y="282"/>
                      <a:pt x="28" y="280"/>
                      <a:pt x="29" y="280"/>
                    </a:cubicBezTo>
                    <a:lnTo>
                      <a:pt x="33" y="282"/>
                    </a:lnTo>
                    <a:cubicBezTo>
                      <a:pt x="49" y="283"/>
                      <a:pt x="108" y="289"/>
                      <a:pt x="127" y="283"/>
                    </a:cubicBezTo>
                    <a:cubicBezTo>
                      <a:pt x="135" y="275"/>
                      <a:pt x="145" y="261"/>
                      <a:pt x="148" y="243"/>
                    </a:cubicBezTo>
                    <a:cubicBezTo>
                      <a:pt x="155" y="197"/>
                      <a:pt x="155" y="122"/>
                      <a:pt x="145" y="60"/>
                    </a:cubicBezTo>
                    <a:cubicBezTo>
                      <a:pt x="142" y="44"/>
                      <a:pt x="136" y="26"/>
                      <a:pt x="125" y="17"/>
                    </a:cubicBez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99" name="Freeform 321">
                <a:extLst>
                  <a:ext uri="{FF2B5EF4-FFF2-40B4-BE49-F238E27FC236}">
                    <a16:creationId xmlns:a16="http://schemas.microsoft.com/office/drawing/2014/main" id="{0F35E3D3-03E0-9E74-0736-E647B30310BF}"/>
                  </a:ext>
                </a:extLst>
              </p:cNvPr>
              <p:cNvSpPr>
                <a:spLocks noChangeAspect="1"/>
              </p:cNvSpPr>
              <p:nvPr/>
            </p:nvSpPr>
            <p:spPr bwMode="auto">
              <a:xfrm>
                <a:off x="8740" y="5218"/>
                <a:ext cx="34" cy="267"/>
              </a:xfrm>
              <a:custGeom>
                <a:avLst/>
                <a:gdLst/>
                <a:ahLst/>
                <a:cxnLst>
                  <a:cxn ang="0">
                    <a:pos x="35" y="0"/>
                  </a:cxn>
                  <a:cxn ang="0">
                    <a:pos x="2" y="127"/>
                  </a:cxn>
                  <a:cxn ang="0">
                    <a:pos x="35" y="265"/>
                  </a:cxn>
                </a:cxnLst>
                <a:rect l="0" t="0" r="r" b="b"/>
                <a:pathLst>
                  <a:path w="35" h="265">
                    <a:moveTo>
                      <a:pt x="35" y="0"/>
                    </a:moveTo>
                    <a:cubicBezTo>
                      <a:pt x="13" y="11"/>
                      <a:pt x="0" y="82"/>
                      <a:pt x="2" y="127"/>
                    </a:cubicBezTo>
                    <a:cubicBezTo>
                      <a:pt x="3" y="171"/>
                      <a:pt x="16" y="253"/>
                      <a:pt x="35" y="265"/>
                    </a:cubicBezTo>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nvGrpSpPr>
            <p:cNvPr id="266" name="Group 322">
              <a:extLst>
                <a:ext uri="{FF2B5EF4-FFF2-40B4-BE49-F238E27FC236}">
                  <a16:creationId xmlns:a16="http://schemas.microsoft.com/office/drawing/2014/main" id="{CA7F6F29-23ED-93D5-18DC-8AC1EE9EB469}"/>
                </a:ext>
              </a:extLst>
            </p:cNvPr>
            <p:cNvGrpSpPr>
              <a:grpSpLocks noChangeAspect="1"/>
            </p:cNvGrpSpPr>
            <p:nvPr/>
          </p:nvGrpSpPr>
          <p:grpSpPr bwMode="auto">
            <a:xfrm rot="16200000" flipV="1">
              <a:off x="7733942" y="5200830"/>
              <a:ext cx="23853" cy="8543"/>
              <a:chOff x="4856" y="1017"/>
              <a:chExt cx="3957" cy="2398"/>
            </a:xfrm>
            <a:solidFill>
              <a:srgbClr val="EEECE1">
                <a:lumMod val="50000"/>
              </a:srgbClr>
            </a:solidFill>
          </p:grpSpPr>
          <p:grpSp>
            <p:nvGrpSpPr>
              <p:cNvPr id="292" name="Group 323">
                <a:extLst>
                  <a:ext uri="{FF2B5EF4-FFF2-40B4-BE49-F238E27FC236}">
                    <a16:creationId xmlns:a16="http://schemas.microsoft.com/office/drawing/2014/main" id="{C8680867-E8F0-3FFD-F952-0CD6B78A9314}"/>
                  </a:ext>
                </a:extLst>
              </p:cNvPr>
              <p:cNvGrpSpPr>
                <a:grpSpLocks noChangeAspect="1"/>
              </p:cNvGrpSpPr>
              <p:nvPr/>
            </p:nvGrpSpPr>
            <p:grpSpPr bwMode="auto">
              <a:xfrm rot="-5400000">
                <a:off x="5343" y="1217"/>
                <a:ext cx="1711" cy="2685"/>
                <a:chOff x="497" y="5216"/>
                <a:chExt cx="1058" cy="1014"/>
              </a:xfrm>
              <a:grpFill/>
            </p:grpSpPr>
            <p:sp>
              <p:nvSpPr>
                <p:cNvPr id="295" name="Rectangle 324">
                  <a:extLst>
                    <a:ext uri="{FF2B5EF4-FFF2-40B4-BE49-F238E27FC236}">
                      <a16:creationId xmlns:a16="http://schemas.microsoft.com/office/drawing/2014/main" id="{9FAAC55E-05C7-3285-C7DD-CABB647BDC79}"/>
                    </a:ext>
                  </a:extLst>
                </p:cNvPr>
                <p:cNvSpPr>
                  <a:spLocks noChangeAspect="1" noChangeArrowheads="1"/>
                </p:cNvSpPr>
                <p:nvPr/>
              </p:nvSpPr>
              <p:spPr bwMode="auto">
                <a:xfrm>
                  <a:off x="497" y="5508"/>
                  <a:ext cx="794" cy="464"/>
                </a:xfrm>
                <a:prstGeom prst="rect">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96" name="AutoShape 325">
                  <a:extLst>
                    <a:ext uri="{FF2B5EF4-FFF2-40B4-BE49-F238E27FC236}">
                      <a16:creationId xmlns:a16="http://schemas.microsoft.com/office/drawing/2014/main" id="{85957765-9754-6B2F-4193-F324A6705876}"/>
                    </a:ext>
                  </a:extLst>
                </p:cNvPr>
                <p:cNvSpPr>
                  <a:spLocks noChangeAspect="1" noChangeArrowheads="1"/>
                </p:cNvSpPr>
                <p:nvPr/>
              </p:nvSpPr>
              <p:spPr bwMode="auto">
                <a:xfrm>
                  <a:off x="497" y="5216"/>
                  <a:ext cx="1058" cy="292"/>
                </a:xfrm>
                <a:prstGeom prst="parallelogram">
                  <a:avLst>
                    <a:gd name="adj" fmla="val 85833"/>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97" name="AutoShape 326">
                  <a:extLst>
                    <a:ext uri="{FF2B5EF4-FFF2-40B4-BE49-F238E27FC236}">
                      <a16:creationId xmlns:a16="http://schemas.microsoft.com/office/drawing/2014/main" id="{7D80EAD2-CF91-5C5D-B791-616F82C06BE0}"/>
                    </a:ext>
                  </a:extLst>
                </p:cNvPr>
                <p:cNvSpPr>
                  <a:spLocks noChangeAspect="1" noChangeArrowheads="1"/>
                </p:cNvSpPr>
                <p:nvPr/>
              </p:nvSpPr>
              <p:spPr bwMode="auto">
                <a:xfrm flipH="1">
                  <a:off x="497" y="5972"/>
                  <a:ext cx="1058" cy="258"/>
                </a:xfrm>
                <a:prstGeom prst="parallelogram">
                  <a:avLst>
                    <a:gd name="adj" fmla="val 85833"/>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93" name="Freeform 327">
                <a:extLst>
                  <a:ext uri="{FF2B5EF4-FFF2-40B4-BE49-F238E27FC236}">
                    <a16:creationId xmlns:a16="http://schemas.microsoft.com/office/drawing/2014/main" id="{44AD9B6C-5314-28E1-D539-558AB3AB93A3}"/>
                  </a:ext>
                </a:extLst>
              </p:cNvPr>
              <p:cNvSpPr>
                <a:spLocks noChangeAspect="1"/>
              </p:cNvSpPr>
              <p:nvPr/>
            </p:nvSpPr>
            <p:spPr bwMode="auto">
              <a:xfrm>
                <a:off x="4856" y="1017"/>
                <a:ext cx="3957" cy="1112"/>
              </a:xfrm>
              <a:custGeom>
                <a:avLst/>
                <a:gdLst/>
                <a:ahLst/>
                <a:cxnLst>
                  <a:cxn ang="0">
                    <a:pos x="0" y="717"/>
                  </a:cxn>
                  <a:cxn ang="0">
                    <a:pos x="192" y="400"/>
                  </a:cxn>
                  <a:cxn ang="0">
                    <a:pos x="1443" y="2"/>
                  </a:cxn>
                  <a:cxn ang="0">
                    <a:pos x="3001" y="0"/>
                  </a:cxn>
                  <a:cxn ang="0">
                    <a:pos x="3978" y="400"/>
                  </a:cxn>
                  <a:cxn ang="0">
                    <a:pos x="3813" y="703"/>
                  </a:cxn>
                  <a:cxn ang="0">
                    <a:pos x="3016" y="1125"/>
                  </a:cxn>
                  <a:cxn ang="0">
                    <a:pos x="796" y="1125"/>
                  </a:cxn>
                  <a:cxn ang="0">
                    <a:pos x="0" y="717"/>
                  </a:cxn>
                </a:cxnLst>
                <a:rect l="0" t="0" r="r" b="b"/>
                <a:pathLst>
                  <a:path w="3978" h="1125">
                    <a:moveTo>
                      <a:pt x="0" y="717"/>
                    </a:moveTo>
                    <a:lnTo>
                      <a:pt x="192" y="400"/>
                    </a:lnTo>
                    <a:lnTo>
                      <a:pt x="1443" y="2"/>
                    </a:lnTo>
                    <a:lnTo>
                      <a:pt x="3001" y="0"/>
                    </a:lnTo>
                    <a:lnTo>
                      <a:pt x="3978" y="400"/>
                    </a:lnTo>
                    <a:lnTo>
                      <a:pt x="3813" y="703"/>
                    </a:lnTo>
                    <a:lnTo>
                      <a:pt x="3016" y="1125"/>
                    </a:lnTo>
                    <a:lnTo>
                      <a:pt x="796" y="1125"/>
                    </a:lnTo>
                    <a:lnTo>
                      <a:pt x="0" y="717"/>
                    </a:lnTo>
                    <a:close/>
                  </a:path>
                </a:pathLst>
              </a:custGeom>
              <a:grp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94" name="AutoShape 328">
                <a:extLst>
                  <a:ext uri="{FF2B5EF4-FFF2-40B4-BE49-F238E27FC236}">
                    <a16:creationId xmlns:a16="http://schemas.microsoft.com/office/drawing/2014/main" id="{762F8EF8-5261-2337-44F4-AE65ECCDDD4F}"/>
                  </a:ext>
                </a:extLst>
              </p:cNvPr>
              <p:cNvSpPr>
                <a:spLocks noChangeAspect="1" noChangeArrowheads="1"/>
              </p:cNvSpPr>
              <p:nvPr/>
            </p:nvSpPr>
            <p:spPr bwMode="auto">
              <a:xfrm rot="5400000" flipV="1">
                <a:off x="6815" y="2124"/>
                <a:ext cx="1540" cy="182"/>
              </a:xfrm>
              <a:prstGeom prst="parallelogram">
                <a:avLst>
                  <a:gd name="adj" fmla="val 182754"/>
                </a:avLst>
              </a:prstGeom>
              <a:grpFill/>
              <a:ln w="3175">
                <a:solidFill>
                  <a:srgbClr val="000000"/>
                </a:solidFill>
                <a:miter lim="800000"/>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67" name="Freeform 329">
              <a:extLst>
                <a:ext uri="{FF2B5EF4-FFF2-40B4-BE49-F238E27FC236}">
                  <a16:creationId xmlns:a16="http://schemas.microsoft.com/office/drawing/2014/main" id="{98A15F61-9018-323D-3649-CF3446A3409F}"/>
                </a:ext>
              </a:extLst>
            </p:cNvPr>
            <p:cNvSpPr>
              <a:spLocks noChangeAspect="1"/>
            </p:cNvSpPr>
            <p:nvPr/>
          </p:nvSpPr>
          <p:spPr bwMode="auto">
            <a:xfrm>
              <a:off x="7746839" y="5196571"/>
              <a:ext cx="30042" cy="17854"/>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68" name="Freeform 330">
              <a:extLst>
                <a:ext uri="{FF2B5EF4-FFF2-40B4-BE49-F238E27FC236}">
                  <a16:creationId xmlns:a16="http://schemas.microsoft.com/office/drawing/2014/main" id="{6A420602-3E3F-74D6-0D93-699FB862599D}"/>
                </a:ext>
              </a:extLst>
            </p:cNvPr>
            <p:cNvSpPr>
              <a:spLocks noChangeAspect="1"/>
            </p:cNvSpPr>
            <p:nvPr/>
          </p:nvSpPr>
          <p:spPr bwMode="auto">
            <a:xfrm rot="5400000">
              <a:off x="7733235" y="5075599"/>
              <a:ext cx="145858" cy="19725"/>
            </a:xfrm>
            <a:custGeom>
              <a:avLst/>
              <a:gdLst/>
              <a:ahLst/>
              <a:cxnLst>
                <a:cxn ang="0">
                  <a:pos x="1525" y="0"/>
                </a:cxn>
                <a:cxn ang="0">
                  <a:pos x="1" y="0"/>
                </a:cxn>
                <a:cxn ang="0">
                  <a:pos x="0" y="1368"/>
                </a:cxn>
                <a:cxn ang="0">
                  <a:pos x="1520" y="1369"/>
                </a:cxn>
              </a:cxnLst>
              <a:rect l="0" t="0" r="r" b="b"/>
              <a:pathLst>
                <a:path w="1525" h="1369">
                  <a:moveTo>
                    <a:pt x="1525" y="0"/>
                  </a:moveTo>
                  <a:lnTo>
                    <a:pt x="1" y="0"/>
                  </a:lnTo>
                  <a:lnTo>
                    <a:pt x="0" y="1368"/>
                  </a:lnTo>
                  <a:lnTo>
                    <a:pt x="1520" y="1369"/>
                  </a:lnTo>
                </a:path>
              </a:pathLst>
            </a:custGeom>
            <a:gradFill rotWithShape="0">
              <a:gsLst>
                <a:gs pos="0">
                  <a:srgbClr val="C0C0C0"/>
                </a:gs>
                <a:gs pos="50000">
                  <a:srgbClr val="FFFFFF"/>
                </a:gs>
                <a:gs pos="100000">
                  <a:srgbClr val="C0C0C0"/>
                </a:gs>
              </a:gsLst>
              <a:lin ang="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69" name="Freeform 332">
              <a:extLst>
                <a:ext uri="{FF2B5EF4-FFF2-40B4-BE49-F238E27FC236}">
                  <a16:creationId xmlns:a16="http://schemas.microsoft.com/office/drawing/2014/main" id="{F85E2C76-0C78-C810-3BA4-A80EB4605F32}"/>
                </a:ext>
              </a:extLst>
            </p:cNvPr>
            <p:cNvSpPr>
              <a:spLocks noChangeAspect="1"/>
            </p:cNvSpPr>
            <p:nvPr/>
          </p:nvSpPr>
          <p:spPr bwMode="auto">
            <a:xfrm rot="16200000" flipV="1">
              <a:off x="7776449" y="5174618"/>
              <a:ext cx="38189" cy="45821"/>
            </a:xfrm>
            <a:custGeom>
              <a:avLst/>
              <a:gdLst/>
              <a:ahLst/>
              <a:cxnLst>
                <a:cxn ang="0">
                  <a:pos x="2" y="1789"/>
                </a:cxn>
                <a:cxn ang="0">
                  <a:pos x="3" y="1315"/>
                </a:cxn>
                <a:cxn ang="0">
                  <a:pos x="427" y="366"/>
                </a:cxn>
                <a:cxn ang="0">
                  <a:pos x="1378" y="3"/>
                </a:cxn>
                <a:cxn ang="0">
                  <a:pos x="1781" y="4"/>
                </a:cxn>
                <a:cxn ang="0">
                  <a:pos x="1781" y="1069"/>
                </a:cxn>
                <a:cxn ang="0">
                  <a:pos x="1360" y="1068"/>
                </a:cxn>
                <a:cxn ang="0">
                  <a:pos x="1177" y="1131"/>
                </a:cxn>
                <a:cxn ang="0">
                  <a:pos x="1066" y="1305"/>
                </a:cxn>
                <a:cxn ang="0">
                  <a:pos x="1067" y="1789"/>
                </a:cxn>
                <a:cxn ang="0">
                  <a:pos x="500" y="1963"/>
                </a:cxn>
                <a:cxn ang="0">
                  <a:pos x="2" y="1789"/>
                </a:cxn>
              </a:cxnLst>
              <a:rect l="0" t="0" r="r" b="b"/>
              <a:pathLst>
                <a:path w="1781" h="1963">
                  <a:moveTo>
                    <a:pt x="2" y="1789"/>
                  </a:moveTo>
                  <a:cubicBezTo>
                    <a:pt x="0" y="1567"/>
                    <a:pt x="3" y="1841"/>
                    <a:pt x="3" y="1315"/>
                  </a:cubicBezTo>
                  <a:cubicBezTo>
                    <a:pt x="7" y="906"/>
                    <a:pt x="129" y="644"/>
                    <a:pt x="427" y="366"/>
                  </a:cubicBezTo>
                  <a:cubicBezTo>
                    <a:pt x="725" y="88"/>
                    <a:pt x="1033" y="0"/>
                    <a:pt x="1378" y="3"/>
                  </a:cubicBezTo>
                  <a:cubicBezTo>
                    <a:pt x="1511" y="4"/>
                    <a:pt x="1550" y="4"/>
                    <a:pt x="1781" y="4"/>
                  </a:cubicBezTo>
                  <a:cubicBezTo>
                    <a:pt x="1778" y="193"/>
                    <a:pt x="1781" y="537"/>
                    <a:pt x="1781" y="1069"/>
                  </a:cubicBezTo>
                  <a:cubicBezTo>
                    <a:pt x="1677" y="1070"/>
                    <a:pt x="1571" y="1072"/>
                    <a:pt x="1360" y="1068"/>
                  </a:cubicBezTo>
                  <a:cubicBezTo>
                    <a:pt x="1223" y="1084"/>
                    <a:pt x="1211" y="1105"/>
                    <a:pt x="1177" y="1131"/>
                  </a:cubicBezTo>
                  <a:cubicBezTo>
                    <a:pt x="1143" y="1157"/>
                    <a:pt x="1094" y="1201"/>
                    <a:pt x="1066" y="1305"/>
                  </a:cubicBezTo>
                  <a:cubicBezTo>
                    <a:pt x="1066" y="1831"/>
                    <a:pt x="1067" y="1789"/>
                    <a:pt x="1067" y="1789"/>
                  </a:cubicBezTo>
                  <a:cubicBezTo>
                    <a:pt x="1007" y="1939"/>
                    <a:pt x="755" y="1963"/>
                    <a:pt x="500" y="1963"/>
                  </a:cubicBezTo>
                  <a:cubicBezTo>
                    <a:pt x="245" y="1963"/>
                    <a:pt x="14" y="1891"/>
                    <a:pt x="2" y="1789"/>
                  </a:cubicBezTo>
                  <a:close/>
                </a:path>
              </a:pathLst>
            </a:custGeom>
            <a:gradFill rotWithShape="0">
              <a:gsLst>
                <a:gs pos="0">
                  <a:srgbClr val="C0C0C0"/>
                </a:gs>
                <a:gs pos="100000">
                  <a:srgbClr val="FFFFFF"/>
                </a:gs>
              </a:gsLst>
              <a:lin ang="27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70" name="Oval 333">
              <a:extLst>
                <a:ext uri="{FF2B5EF4-FFF2-40B4-BE49-F238E27FC236}">
                  <a16:creationId xmlns:a16="http://schemas.microsoft.com/office/drawing/2014/main" id="{55DAB21D-73C8-0BE7-013F-6F787861D2EF}"/>
                </a:ext>
              </a:extLst>
            </p:cNvPr>
            <p:cNvSpPr>
              <a:spLocks noChangeAspect="1" noChangeArrowheads="1"/>
            </p:cNvSpPr>
            <p:nvPr/>
          </p:nvSpPr>
          <p:spPr bwMode="auto">
            <a:xfrm rot="16200000" flipV="1">
              <a:off x="7802011" y="5173017"/>
              <a:ext cx="7698" cy="24580"/>
            </a:xfrm>
            <a:prstGeom prst="ellipse">
              <a:avLst/>
            </a:prstGeom>
            <a:gradFill rotWithShape="0">
              <a:gsLst>
                <a:gs pos="0">
                  <a:srgbClr val="FFFFFF"/>
                </a:gs>
                <a:gs pos="100000">
                  <a:srgbClr val="C0C0C0"/>
                </a:gs>
              </a:gsLst>
              <a:path path="shape">
                <a:fillToRect l="50000" t="50000" r="50000" b="50000"/>
              </a:path>
            </a:gra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71" name="Freeform 334">
              <a:extLst>
                <a:ext uri="{FF2B5EF4-FFF2-40B4-BE49-F238E27FC236}">
                  <a16:creationId xmlns:a16="http://schemas.microsoft.com/office/drawing/2014/main" id="{D4B5333F-706C-951B-BCE7-71CFA7DC877C}"/>
                </a:ext>
              </a:extLst>
            </p:cNvPr>
            <p:cNvSpPr>
              <a:spLocks noChangeAspect="1"/>
            </p:cNvSpPr>
            <p:nvPr/>
          </p:nvSpPr>
          <p:spPr bwMode="auto">
            <a:xfrm>
              <a:off x="7795087" y="5157291"/>
              <a:ext cx="20938" cy="22799"/>
            </a:xfrm>
            <a:custGeom>
              <a:avLst/>
              <a:gdLst/>
              <a:ahLst/>
              <a:cxnLst>
                <a:cxn ang="0">
                  <a:pos x="15" y="3"/>
                </a:cxn>
                <a:cxn ang="0">
                  <a:pos x="15" y="296"/>
                </a:cxn>
                <a:cxn ang="0">
                  <a:pos x="16" y="300"/>
                </a:cxn>
                <a:cxn ang="0">
                  <a:pos x="21" y="305"/>
                </a:cxn>
                <a:cxn ang="0">
                  <a:pos x="144" y="333"/>
                </a:cxn>
                <a:cxn ang="0">
                  <a:pos x="274" y="306"/>
                </a:cxn>
                <a:cxn ang="0">
                  <a:pos x="278" y="301"/>
                </a:cxn>
                <a:cxn ang="0">
                  <a:pos x="280" y="296"/>
                </a:cxn>
                <a:cxn ang="0">
                  <a:pos x="279" y="0"/>
                </a:cxn>
              </a:cxnLst>
              <a:rect l="0" t="0" r="r" b="b"/>
              <a:pathLst>
                <a:path w="280" h="334">
                  <a:moveTo>
                    <a:pt x="15" y="3"/>
                  </a:moveTo>
                  <a:lnTo>
                    <a:pt x="15" y="296"/>
                  </a:lnTo>
                  <a:lnTo>
                    <a:pt x="16" y="300"/>
                  </a:lnTo>
                  <a:cubicBezTo>
                    <a:pt x="17" y="301"/>
                    <a:pt x="0" y="299"/>
                    <a:pt x="21" y="305"/>
                  </a:cubicBezTo>
                  <a:cubicBezTo>
                    <a:pt x="28" y="311"/>
                    <a:pt x="67" y="333"/>
                    <a:pt x="144" y="333"/>
                  </a:cubicBezTo>
                  <a:cubicBezTo>
                    <a:pt x="221" y="334"/>
                    <a:pt x="270" y="314"/>
                    <a:pt x="274" y="306"/>
                  </a:cubicBezTo>
                  <a:cubicBezTo>
                    <a:pt x="279" y="299"/>
                    <a:pt x="277" y="303"/>
                    <a:pt x="278" y="301"/>
                  </a:cubicBezTo>
                  <a:lnTo>
                    <a:pt x="280" y="296"/>
                  </a:lnTo>
                  <a:lnTo>
                    <a:pt x="279" y="0"/>
                  </a:lnTo>
                </a:path>
              </a:pathLst>
            </a:custGeom>
            <a:gradFill rotWithShape="0">
              <a:gsLst>
                <a:gs pos="0">
                  <a:srgbClr val="C0C0C0"/>
                </a:gs>
                <a:gs pos="50000">
                  <a:srgbClr val="FFFFFF"/>
                </a:gs>
                <a:gs pos="100000">
                  <a:srgbClr val="C0C0C0"/>
                </a:gs>
              </a:gsLst>
              <a:lin ang="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72" name="Group 336">
              <a:extLst>
                <a:ext uri="{FF2B5EF4-FFF2-40B4-BE49-F238E27FC236}">
                  <a16:creationId xmlns:a16="http://schemas.microsoft.com/office/drawing/2014/main" id="{1445DBEE-C5DA-4481-1916-FBC46FA54C32}"/>
                </a:ext>
              </a:extLst>
            </p:cNvPr>
            <p:cNvGrpSpPr>
              <a:grpSpLocks noChangeAspect="1"/>
            </p:cNvGrpSpPr>
            <p:nvPr/>
          </p:nvGrpSpPr>
          <p:grpSpPr bwMode="auto">
            <a:xfrm>
              <a:off x="7795647" y="4974938"/>
              <a:ext cx="43008" cy="39205"/>
              <a:chOff x="11284" y="1493"/>
              <a:chExt cx="1964" cy="1963"/>
            </a:xfrm>
          </p:grpSpPr>
          <p:sp>
            <p:nvSpPr>
              <p:cNvPr id="290" name="Freeform 337">
                <a:extLst>
                  <a:ext uri="{FF2B5EF4-FFF2-40B4-BE49-F238E27FC236}">
                    <a16:creationId xmlns:a16="http://schemas.microsoft.com/office/drawing/2014/main" id="{AD75FFE5-25FF-326E-63DB-1599C7810224}"/>
                  </a:ext>
                </a:extLst>
              </p:cNvPr>
              <p:cNvSpPr>
                <a:spLocks noChangeAspect="1"/>
              </p:cNvSpPr>
              <p:nvPr/>
            </p:nvSpPr>
            <p:spPr bwMode="auto">
              <a:xfrm>
                <a:off x="11284" y="1493"/>
                <a:ext cx="1788" cy="1963"/>
              </a:xfrm>
              <a:custGeom>
                <a:avLst/>
                <a:gdLst/>
                <a:ahLst/>
                <a:cxnLst>
                  <a:cxn ang="0">
                    <a:pos x="2" y="1789"/>
                  </a:cxn>
                  <a:cxn ang="0">
                    <a:pos x="3" y="1315"/>
                  </a:cxn>
                  <a:cxn ang="0">
                    <a:pos x="427" y="366"/>
                  </a:cxn>
                  <a:cxn ang="0">
                    <a:pos x="1378" y="3"/>
                  </a:cxn>
                  <a:cxn ang="0">
                    <a:pos x="1781" y="4"/>
                  </a:cxn>
                  <a:cxn ang="0">
                    <a:pos x="1781" y="1069"/>
                  </a:cxn>
                  <a:cxn ang="0">
                    <a:pos x="1360" y="1068"/>
                  </a:cxn>
                  <a:cxn ang="0">
                    <a:pos x="1177" y="1131"/>
                  </a:cxn>
                  <a:cxn ang="0">
                    <a:pos x="1066" y="1305"/>
                  </a:cxn>
                  <a:cxn ang="0">
                    <a:pos x="1067" y="1789"/>
                  </a:cxn>
                  <a:cxn ang="0">
                    <a:pos x="500" y="1963"/>
                  </a:cxn>
                  <a:cxn ang="0">
                    <a:pos x="2" y="1789"/>
                  </a:cxn>
                </a:cxnLst>
                <a:rect l="0" t="0" r="r" b="b"/>
                <a:pathLst>
                  <a:path w="1781" h="1963">
                    <a:moveTo>
                      <a:pt x="2" y="1789"/>
                    </a:moveTo>
                    <a:cubicBezTo>
                      <a:pt x="0" y="1567"/>
                      <a:pt x="3" y="1841"/>
                      <a:pt x="3" y="1315"/>
                    </a:cubicBezTo>
                    <a:cubicBezTo>
                      <a:pt x="7" y="906"/>
                      <a:pt x="129" y="644"/>
                      <a:pt x="427" y="366"/>
                    </a:cubicBezTo>
                    <a:cubicBezTo>
                      <a:pt x="725" y="88"/>
                      <a:pt x="1033" y="0"/>
                      <a:pt x="1378" y="3"/>
                    </a:cubicBezTo>
                    <a:cubicBezTo>
                      <a:pt x="1511" y="4"/>
                      <a:pt x="1550" y="4"/>
                      <a:pt x="1781" y="4"/>
                    </a:cubicBezTo>
                    <a:cubicBezTo>
                      <a:pt x="1778" y="193"/>
                      <a:pt x="1781" y="537"/>
                      <a:pt x="1781" y="1069"/>
                    </a:cubicBezTo>
                    <a:cubicBezTo>
                      <a:pt x="1677" y="1070"/>
                      <a:pt x="1571" y="1072"/>
                      <a:pt x="1360" y="1068"/>
                    </a:cubicBezTo>
                    <a:cubicBezTo>
                      <a:pt x="1223" y="1084"/>
                      <a:pt x="1211" y="1105"/>
                      <a:pt x="1177" y="1131"/>
                    </a:cubicBezTo>
                    <a:cubicBezTo>
                      <a:pt x="1143" y="1157"/>
                      <a:pt x="1094" y="1201"/>
                      <a:pt x="1066" y="1305"/>
                    </a:cubicBezTo>
                    <a:cubicBezTo>
                      <a:pt x="1066" y="1831"/>
                      <a:pt x="1067" y="1789"/>
                      <a:pt x="1067" y="1789"/>
                    </a:cubicBezTo>
                    <a:cubicBezTo>
                      <a:pt x="1007" y="1939"/>
                      <a:pt x="755" y="1963"/>
                      <a:pt x="500" y="1963"/>
                    </a:cubicBezTo>
                    <a:cubicBezTo>
                      <a:pt x="245" y="1963"/>
                      <a:pt x="14" y="1891"/>
                      <a:pt x="2" y="1789"/>
                    </a:cubicBezTo>
                    <a:close/>
                  </a:path>
                </a:pathLst>
              </a:custGeom>
              <a:gradFill rotWithShape="0">
                <a:gsLst>
                  <a:gs pos="0">
                    <a:srgbClr val="C0C0C0"/>
                  </a:gs>
                  <a:gs pos="100000">
                    <a:srgbClr val="FFFFFF"/>
                  </a:gs>
                </a:gsLst>
                <a:lin ang="27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91" name="Oval 338">
                <a:extLst>
                  <a:ext uri="{FF2B5EF4-FFF2-40B4-BE49-F238E27FC236}">
                    <a16:creationId xmlns:a16="http://schemas.microsoft.com/office/drawing/2014/main" id="{91A02813-779B-01A5-4CD6-46169857691D}"/>
                  </a:ext>
                </a:extLst>
              </p:cNvPr>
              <p:cNvSpPr>
                <a:spLocks noChangeAspect="1" noChangeArrowheads="1"/>
              </p:cNvSpPr>
              <p:nvPr/>
            </p:nvSpPr>
            <p:spPr bwMode="auto">
              <a:xfrm>
                <a:off x="12883" y="1506"/>
                <a:ext cx="365" cy="1063"/>
              </a:xfrm>
              <a:prstGeom prst="ellipse">
                <a:avLst/>
              </a:prstGeom>
              <a:gradFill rotWithShape="0">
                <a:gsLst>
                  <a:gs pos="0">
                    <a:srgbClr val="FFFFFF"/>
                  </a:gs>
                  <a:gs pos="100000">
                    <a:srgbClr val="C0C0C0"/>
                  </a:gs>
                </a:gsLst>
                <a:path path="shape">
                  <a:fillToRect l="50000" t="50000" r="50000" b="50000"/>
                </a:path>
              </a:gradFill>
              <a:ln w="3175">
                <a:solidFill>
                  <a:srgbClr val="000000"/>
                </a:solidFill>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73" name="Freeform 339">
              <a:extLst>
                <a:ext uri="{FF2B5EF4-FFF2-40B4-BE49-F238E27FC236}">
                  <a16:creationId xmlns:a16="http://schemas.microsoft.com/office/drawing/2014/main" id="{266DB865-704C-A556-0342-055DBE7D2726}"/>
                </a:ext>
              </a:extLst>
            </p:cNvPr>
            <p:cNvSpPr>
              <a:spLocks noChangeAspect="1"/>
            </p:cNvSpPr>
            <p:nvPr/>
          </p:nvSpPr>
          <p:spPr bwMode="auto">
            <a:xfrm>
              <a:off x="7836369" y="4976990"/>
              <a:ext cx="20315" cy="14734"/>
            </a:xfrm>
            <a:custGeom>
              <a:avLst/>
              <a:gdLst/>
              <a:ahLst/>
              <a:cxnLst>
                <a:cxn ang="0">
                  <a:pos x="1727" y="7"/>
                </a:cxn>
                <a:cxn ang="0">
                  <a:pos x="203" y="7"/>
                </a:cxn>
                <a:cxn ang="0">
                  <a:pos x="183" y="12"/>
                </a:cxn>
                <a:cxn ang="0">
                  <a:pos x="156" y="36"/>
                </a:cxn>
                <a:cxn ang="0">
                  <a:pos x="3" y="675"/>
                </a:cxn>
                <a:cxn ang="0">
                  <a:pos x="150" y="1350"/>
                </a:cxn>
                <a:cxn ang="0">
                  <a:pos x="177" y="1368"/>
                </a:cxn>
                <a:cxn ang="0">
                  <a:pos x="204" y="1379"/>
                </a:cxn>
                <a:cxn ang="0">
                  <a:pos x="1722" y="1376"/>
                </a:cxn>
              </a:cxnLst>
              <a:rect l="0" t="0" r="r" b="b"/>
              <a:pathLst>
                <a:path w="1727" h="1379">
                  <a:moveTo>
                    <a:pt x="1727" y="7"/>
                  </a:moveTo>
                  <a:lnTo>
                    <a:pt x="203" y="7"/>
                  </a:lnTo>
                  <a:lnTo>
                    <a:pt x="183" y="12"/>
                  </a:lnTo>
                  <a:cubicBezTo>
                    <a:pt x="175" y="17"/>
                    <a:pt x="189" y="0"/>
                    <a:pt x="156" y="36"/>
                  </a:cubicBezTo>
                  <a:cubicBezTo>
                    <a:pt x="123" y="72"/>
                    <a:pt x="6" y="277"/>
                    <a:pt x="3" y="675"/>
                  </a:cubicBezTo>
                  <a:cubicBezTo>
                    <a:pt x="0" y="1072"/>
                    <a:pt x="111" y="1325"/>
                    <a:pt x="150" y="1350"/>
                  </a:cubicBezTo>
                  <a:cubicBezTo>
                    <a:pt x="189" y="1374"/>
                    <a:pt x="168" y="1364"/>
                    <a:pt x="177" y="1368"/>
                  </a:cubicBezTo>
                  <a:lnTo>
                    <a:pt x="204" y="1379"/>
                  </a:lnTo>
                  <a:lnTo>
                    <a:pt x="1722" y="1376"/>
                  </a:lnTo>
                </a:path>
              </a:pathLst>
            </a:custGeom>
            <a:gradFill rotWithShape="0">
              <a:gsLst>
                <a:gs pos="0">
                  <a:srgbClr val="C0C0C0"/>
                </a:gs>
                <a:gs pos="50000">
                  <a:srgbClr val="FFFFFF"/>
                </a:gs>
                <a:gs pos="100000">
                  <a:srgbClr val="C0C0C0"/>
                </a:gs>
              </a:gsLst>
              <a:lin ang="5400000" scaled="1"/>
            </a:gradFill>
            <a:ln w="3175" cap="flat" cmpd="sng">
              <a:solidFill>
                <a:srgbClr val="000000"/>
              </a:solidFill>
              <a:prstDash val="solid"/>
              <a:round/>
              <a:headEnd/>
              <a:tailEnd/>
            </a:ln>
            <a:effectLst/>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74" name="Group 350">
              <a:extLst>
                <a:ext uri="{FF2B5EF4-FFF2-40B4-BE49-F238E27FC236}">
                  <a16:creationId xmlns:a16="http://schemas.microsoft.com/office/drawing/2014/main" id="{436006ED-DBA3-3CF6-7D2F-AD69C201ACBA}"/>
                </a:ext>
              </a:extLst>
            </p:cNvPr>
            <p:cNvGrpSpPr>
              <a:grpSpLocks noChangeAspect="1"/>
            </p:cNvGrpSpPr>
            <p:nvPr/>
          </p:nvGrpSpPr>
          <p:grpSpPr bwMode="auto">
            <a:xfrm>
              <a:off x="7848490" y="4952072"/>
              <a:ext cx="71698" cy="45802"/>
              <a:chOff x="3663" y="1514"/>
              <a:chExt cx="6289" cy="4892"/>
            </a:xfrm>
          </p:grpSpPr>
          <p:sp>
            <p:nvSpPr>
              <p:cNvPr id="275" name="Freeform 351">
                <a:extLst>
                  <a:ext uri="{FF2B5EF4-FFF2-40B4-BE49-F238E27FC236}">
                    <a16:creationId xmlns:a16="http://schemas.microsoft.com/office/drawing/2014/main" id="{399A65CE-E676-17EF-2E42-BEDD17C5490F}"/>
                  </a:ext>
                </a:extLst>
              </p:cNvPr>
              <p:cNvSpPr>
                <a:spLocks noChangeAspect="1"/>
              </p:cNvSpPr>
              <p:nvPr/>
            </p:nvSpPr>
            <p:spPr bwMode="auto">
              <a:xfrm>
                <a:off x="4764" y="3526"/>
                <a:ext cx="5188" cy="2880"/>
              </a:xfrm>
              <a:custGeom>
                <a:avLst/>
                <a:gdLst/>
                <a:ahLst/>
                <a:cxnLst>
                  <a:cxn ang="0">
                    <a:pos x="1208" y="811"/>
                  </a:cxn>
                  <a:cxn ang="0">
                    <a:pos x="4" y="841"/>
                  </a:cxn>
                  <a:cxn ang="0">
                    <a:pos x="0" y="2037"/>
                  </a:cxn>
                  <a:cxn ang="0">
                    <a:pos x="954" y="2037"/>
                  </a:cxn>
                  <a:cxn ang="0">
                    <a:pos x="1884" y="2365"/>
                  </a:cxn>
                  <a:cxn ang="0">
                    <a:pos x="2966" y="2031"/>
                  </a:cxn>
                  <a:cxn ang="0">
                    <a:pos x="3987" y="2274"/>
                  </a:cxn>
                  <a:cxn ang="0">
                    <a:pos x="4040" y="2878"/>
                  </a:cxn>
                  <a:cxn ang="0">
                    <a:pos x="5195" y="2878"/>
                  </a:cxn>
                  <a:cxn ang="0">
                    <a:pos x="5197" y="2280"/>
                  </a:cxn>
                  <a:cxn ang="0">
                    <a:pos x="4395" y="1180"/>
                  </a:cxn>
                  <a:cxn ang="0">
                    <a:pos x="2839" y="833"/>
                  </a:cxn>
                  <a:cxn ang="0">
                    <a:pos x="2778" y="0"/>
                  </a:cxn>
                  <a:cxn ang="0">
                    <a:pos x="1264" y="12"/>
                  </a:cxn>
                  <a:cxn ang="0">
                    <a:pos x="1208" y="811"/>
                  </a:cxn>
                </a:cxnLst>
                <a:rect l="0" t="0" r="r" b="b"/>
                <a:pathLst>
                  <a:path w="5197" h="2878">
                    <a:moveTo>
                      <a:pt x="1208" y="811"/>
                    </a:moveTo>
                    <a:cubicBezTo>
                      <a:pt x="1201" y="872"/>
                      <a:pt x="180" y="841"/>
                      <a:pt x="4" y="841"/>
                    </a:cubicBezTo>
                    <a:cubicBezTo>
                      <a:pt x="10" y="1139"/>
                      <a:pt x="0" y="1824"/>
                      <a:pt x="0" y="2037"/>
                    </a:cubicBezTo>
                    <a:cubicBezTo>
                      <a:pt x="274" y="2037"/>
                      <a:pt x="778" y="2037"/>
                      <a:pt x="954" y="2037"/>
                    </a:cubicBezTo>
                    <a:cubicBezTo>
                      <a:pt x="1167" y="2138"/>
                      <a:pt x="1635" y="2371"/>
                      <a:pt x="1884" y="2365"/>
                    </a:cubicBezTo>
                    <a:cubicBezTo>
                      <a:pt x="2213" y="2383"/>
                      <a:pt x="2826" y="2104"/>
                      <a:pt x="2966" y="2031"/>
                    </a:cubicBezTo>
                    <a:cubicBezTo>
                      <a:pt x="3088" y="2000"/>
                      <a:pt x="3203" y="2073"/>
                      <a:pt x="3987" y="2274"/>
                    </a:cubicBezTo>
                    <a:cubicBezTo>
                      <a:pt x="4064" y="2398"/>
                      <a:pt x="4040" y="2750"/>
                      <a:pt x="4040" y="2878"/>
                    </a:cubicBezTo>
                    <a:cubicBezTo>
                      <a:pt x="4222" y="2878"/>
                      <a:pt x="5000" y="2878"/>
                      <a:pt x="5195" y="2878"/>
                    </a:cubicBezTo>
                    <a:cubicBezTo>
                      <a:pt x="5195" y="2708"/>
                      <a:pt x="5195" y="2501"/>
                      <a:pt x="5197" y="2280"/>
                    </a:cubicBezTo>
                    <a:cubicBezTo>
                      <a:pt x="5185" y="1757"/>
                      <a:pt x="4802" y="1374"/>
                      <a:pt x="4395" y="1180"/>
                    </a:cubicBezTo>
                    <a:cubicBezTo>
                      <a:pt x="4194" y="1094"/>
                      <a:pt x="2918" y="886"/>
                      <a:pt x="2839" y="833"/>
                    </a:cubicBezTo>
                    <a:cubicBezTo>
                      <a:pt x="2745" y="845"/>
                      <a:pt x="2796" y="292"/>
                      <a:pt x="2778" y="0"/>
                    </a:cubicBezTo>
                    <a:cubicBezTo>
                      <a:pt x="2541" y="6"/>
                      <a:pt x="1526" y="18"/>
                      <a:pt x="1264" y="12"/>
                    </a:cubicBezTo>
                    <a:cubicBezTo>
                      <a:pt x="1262" y="349"/>
                      <a:pt x="1290" y="808"/>
                      <a:pt x="1208" y="811"/>
                    </a:cubicBezTo>
                    <a:close/>
                  </a:path>
                </a:pathLst>
              </a:custGeom>
              <a:gradFill rotWithShape="0">
                <a:gsLst>
                  <a:gs pos="0">
                    <a:srgbClr val="FFFFFF"/>
                  </a:gs>
                  <a:gs pos="100000">
                    <a:srgbClr val="DDDDDD"/>
                  </a:gs>
                </a:gsLst>
                <a:lin ang="54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76" name="Oval 352">
                <a:extLst>
                  <a:ext uri="{FF2B5EF4-FFF2-40B4-BE49-F238E27FC236}">
                    <a16:creationId xmlns:a16="http://schemas.microsoft.com/office/drawing/2014/main" id="{D8223A39-58DE-6A44-2DFE-024C4BC241A0}"/>
                  </a:ext>
                </a:extLst>
              </p:cNvPr>
              <p:cNvSpPr>
                <a:spLocks noChangeAspect="1" noChangeArrowheads="1"/>
              </p:cNvSpPr>
              <p:nvPr/>
            </p:nvSpPr>
            <p:spPr bwMode="auto">
              <a:xfrm>
                <a:off x="3663" y="3611"/>
                <a:ext cx="1715" cy="2795"/>
              </a:xfrm>
              <a:prstGeom prst="ellipse">
                <a:avLst/>
              </a:prstGeom>
              <a:gradFill rotWithShape="0">
                <a:gsLst>
                  <a:gs pos="0">
                    <a:srgbClr val="FFFFFF"/>
                  </a:gs>
                  <a:gs pos="100000">
                    <a:srgbClr val="DDDDDD"/>
                  </a:gs>
                </a:gsLst>
                <a:path path="shape">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77" name="Freeform 353">
                <a:extLst>
                  <a:ext uri="{FF2B5EF4-FFF2-40B4-BE49-F238E27FC236}">
                    <a16:creationId xmlns:a16="http://schemas.microsoft.com/office/drawing/2014/main" id="{94EAA70F-A961-D387-58F1-803EA7B1E0FB}"/>
                  </a:ext>
                </a:extLst>
              </p:cNvPr>
              <p:cNvSpPr>
                <a:spLocks noChangeAspect="1"/>
              </p:cNvSpPr>
              <p:nvPr/>
            </p:nvSpPr>
            <p:spPr bwMode="auto">
              <a:xfrm>
                <a:off x="8766" y="4818"/>
                <a:ext cx="1165" cy="1567"/>
              </a:xfrm>
              <a:custGeom>
                <a:avLst/>
                <a:gdLst/>
                <a:ahLst/>
                <a:cxnLst>
                  <a:cxn ang="0">
                    <a:pos x="1119" y="742"/>
                  </a:cxn>
                  <a:cxn ang="0">
                    <a:pos x="1167" y="1572"/>
                  </a:cxn>
                  <a:cxn ang="0">
                    <a:pos x="55" y="1566"/>
                  </a:cxn>
                  <a:cxn ang="0">
                    <a:pos x="146" y="550"/>
                  </a:cxn>
                  <a:cxn ang="0">
                    <a:pos x="1119" y="742"/>
                  </a:cxn>
                </a:cxnLst>
                <a:rect l="0" t="0" r="r" b="b"/>
                <a:pathLst>
                  <a:path w="1167" h="1572">
                    <a:moveTo>
                      <a:pt x="1119" y="742"/>
                    </a:moveTo>
                    <a:cubicBezTo>
                      <a:pt x="1162" y="906"/>
                      <a:pt x="1167" y="1004"/>
                      <a:pt x="1167" y="1572"/>
                    </a:cubicBezTo>
                    <a:cubicBezTo>
                      <a:pt x="845" y="1572"/>
                      <a:pt x="359" y="1566"/>
                      <a:pt x="55" y="1566"/>
                    </a:cubicBezTo>
                    <a:cubicBezTo>
                      <a:pt x="55" y="757"/>
                      <a:pt x="0" y="739"/>
                      <a:pt x="146" y="550"/>
                    </a:cubicBezTo>
                    <a:cubicBezTo>
                      <a:pt x="406" y="330"/>
                      <a:pt x="609" y="0"/>
                      <a:pt x="1119" y="742"/>
                    </a:cubicBezTo>
                    <a:close/>
                  </a:path>
                </a:pathLst>
              </a:custGeom>
              <a:gradFill rotWithShape="0">
                <a:gsLst>
                  <a:gs pos="0">
                    <a:srgbClr val="DDDDDD"/>
                  </a:gs>
                  <a:gs pos="100000">
                    <a:srgbClr val="FFFFFF"/>
                  </a:gs>
                </a:gsLst>
                <a:lin ang="0" scaled="1"/>
              </a:gradFill>
              <a:ln w="9525">
                <a:no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78" name="Freeform 354">
                <a:extLst>
                  <a:ext uri="{FF2B5EF4-FFF2-40B4-BE49-F238E27FC236}">
                    <a16:creationId xmlns:a16="http://schemas.microsoft.com/office/drawing/2014/main" id="{1258E4A4-4ADC-B231-24A4-A4D192173138}"/>
                  </a:ext>
                </a:extLst>
              </p:cNvPr>
              <p:cNvSpPr>
                <a:spLocks noChangeAspect="1"/>
              </p:cNvSpPr>
              <p:nvPr/>
            </p:nvSpPr>
            <p:spPr bwMode="auto">
              <a:xfrm>
                <a:off x="4362" y="3949"/>
                <a:ext cx="2414" cy="1906"/>
              </a:xfrm>
              <a:custGeom>
                <a:avLst/>
                <a:gdLst/>
                <a:ahLst/>
                <a:cxnLst>
                  <a:cxn ang="0">
                    <a:pos x="219" y="446"/>
                  </a:cxn>
                  <a:cxn ang="0">
                    <a:pos x="1623" y="422"/>
                  </a:cxn>
                  <a:cxn ang="0">
                    <a:pos x="2127" y="243"/>
                  </a:cxn>
                  <a:cxn ang="0">
                    <a:pos x="2237" y="1916"/>
                  </a:cxn>
                  <a:cxn ang="0">
                    <a:pos x="1367" y="1593"/>
                  </a:cxn>
                  <a:cxn ang="0">
                    <a:pos x="223" y="1593"/>
                  </a:cxn>
                  <a:cxn ang="0">
                    <a:pos x="0" y="978"/>
                  </a:cxn>
                  <a:cxn ang="0">
                    <a:pos x="219" y="446"/>
                  </a:cxn>
                </a:cxnLst>
                <a:rect l="0" t="0" r="r" b="b"/>
                <a:pathLst>
                  <a:path w="2425" h="1916">
                    <a:moveTo>
                      <a:pt x="219" y="446"/>
                    </a:moveTo>
                    <a:cubicBezTo>
                      <a:pt x="413" y="440"/>
                      <a:pt x="1580" y="470"/>
                      <a:pt x="1623" y="422"/>
                    </a:cubicBezTo>
                    <a:cubicBezTo>
                      <a:pt x="1708" y="165"/>
                      <a:pt x="2016" y="0"/>
                      <a:pt x="2127" y="243"/>
                    </a:cubicBezTo>
                    <a:cubicBezTo>
                      <a:pt x="2220" y="267"/>
                      <a:pt x="2425" y="1737"/>
                      <a:pt x="2237" y="1916"/>
                    </a:cubicBezTo>
                    <a:cubicBezTo>
                      <a:pt x="1963" y="1856"/>
                      <a:pt x="1623" y="1725"/>
                      <a:pt x="1367" y="1593"/>
                    </a:cubicBezTo>
                    <a:cubicBezTo>
                      <a:pt x="954" y="1593"/>
                      <a:pt x="1147" y="1593"/>
                      <a:pt x="223" y="1593"/>
                    </a:cubicBezTo>
                    <a:cubicBezTo>
                      <a:pt x="116" y="1432"/>
                      <a:pt x="6" y="1229"/>
                      <a:pt x="0" y="978"/>
                    </a:cubicBezTo>
                    <a:cubicBezTo>
                      <a:pt x="36" y="695"/>
                      <a:pt x="103" y="538"/>
                      <a:pt x="219" y="446"/>
                    </a:cubicBezTo>
                    <a:close/>
                  </a:path>
                </a:pathLst>
              </a:custGeom>
              <a:gradFill rotWithShape="0">
                <a:gsLst>
                  <a:gs pos="0">
                    <a:srgbClr val="C0C0C0"/>
                  </a:gs>
                  <a:gs pos="50000">
                    <a:srgbClr val="FFFFFF"/>
                  </a:gs>
                  <a:gs pos="100000">
                    <a:srgbClr val="C0C0C0"/>
                  </a:gs>
                </a:gsLst>
                <a:lin ang="5400000" scaled="1"/>
              </a:gradFill>
              <a:ln w="9525">
                <a:no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79" name="Freeform 355">
                <a:extLst>
                  <a:ext uri="{FF2B5EF4-FFF2-40B4-BE49-F238E27FC236}">
                    <a16:creationId xmlns:a16="http://schemas.microsoft.com/office/drawing/2014/main" id="{89CA0CBC-0644-F602-8DF2-9F74D89C7E57}"/>
                  </a:ext>
                </a:extLst>
              </p:cNvPr>
              <p:cNvSpPr>
                <a:spLocks noChangeAspect="1"/>
              </p:cNvSpPr>
              <p:nvPr/>
            </p:nvSpPr>
            <p:spPr bwMode="auto">
              <a:xfrm>
                <a:off x="5844" y="3505"/>
                <a:ext cx="1694" cy="2372"/>
              </a:xfrm>
              <a:custGeom>
                <a:avLst/>
                <a:gdLst/>
                <a:ahLst/>
                <a:cxnLst>
                  <a:cxn ang="0">
                    <a:pos x="204" y="0"/>
                  </a:cxn>
                  <a:cxn ang="0">
                    <a:pos x="176" y="833"/>
                  </a:cxn>
                  <a:cxn ang="0">
                    <a:pos x="49" y="1337"/>
                  </a:cxn>
                  <a:cxn ang="0">
                    <a:pos x="134" y="2134"/>
                  </a:cxn>
                  <a:cxn ang="0">
                    <a:pos x="845" y="2365"/>
                  </a:cxn>
                  <a:cxn ang="0">
                    <a:pos x="1587" y="2140"/>
                  </a:cxn>
                  <a:cxn ang="0">
                    <a:pos x="1495" y="1392"/>
                  </a:cxn>
                  <a:cxn ang="0">
                    <a:pos x="1696" y="906"/>
                  </a:cxn>
                  <a:cxn ang="0">
                    <a:pos x="1682" y="23"/>
                  </a:cxn>
                  <a:cxn ang="0">
                    <a:pos x="204" y="0"/>
                  </a:cxn>
                </a:cxnLst>
                <a:rect l="0" t="0" r="r" b="b"/>
                <a:pathLst>
                  <a:path w="1696" h="2365">
                    <a:moveTo>
                      <a:pt x="204" y="0"/>
                    </a:moveTo>
                    <a:cubicBezTo>
                      <a:pt x="210" y="225"/>
                      <a:pt x="212" y="720"/>
                      <a:pt x="176" y="833"/>
                    </a:cubicBezTo>
                    <a:cubicBezTo>
                      <a:pt x="85" y="960"/>
                      <a:pt x="105" y="1100"/>
                      <a:pt x="49" y="1337"/>
                    </a:cubicBezTo>
                    <a:cubicBezTo>
                      <a:pt x="38" y="1546"/>
                      <a:pt x="0" y="1966"/>
                      <a:pt x="134" y="2134"/>
                    </a:cubicBezTo>
                    <a:cubicBezTo>
                      <a:pt x="384" y="2258"/>
                      <a:pt x="587" y="2340"/>
                      <a:pt x="845" y="2365"/>
                    </a:cubicBezTo>
                    <a:cubicBezTo>
                      <a:pt x="1039" y="2335"/>
                      <a:pt x="1325" y="2262"/>
                      <a:pt x="1587" y="2140"/>
                    </a:cubicBezTo>
                    <a:cubicBezTo>
                      <a:pt x="1514" y="2000"/>
                      <a:pt x="1477" y="1597"/>
                      <a:pt x="1495" y="1392"/>
                    </a:cubicBezTo>
                    <a:cubicBezTo>
                      <a:pt x="1514" y="1192"/>
                      <a:pt x="1611" y="930"/>
                      <a:pt x="1696" y="906"/>
                    </a:cubicBezTo>
                    <a:cubicBezTo>
                      <a:pt x="1667" y="405"/>
                      <a:pt x="1682" y="248"/>
                      <a:pt x="1682" y="23"/>
                    </a:cubicBezTo>
                    <a:cubicBezTo>
                      <a:pt x="1299" y="23"/>
                      <a:pt x="503" y="2"/>
                      <a:pt x="204" y="0"/>
                    </a:cubicBezTo>
                    <a:close/>
                  </a:path>
                </a:pathLst>
              </a:custGeom>
              <a:gradFill rotWithShape="0">
                <a:gsLst>
                  <a:gs pos="0">
                    <a:srgbClr val="DDDDDD"/>
                  </a:gs>
                  <a:gs pos="50000">
                    <a:srgbClr val="FFFFFF"/>
                  </a:gs>
                  <a:gs pos="100000">
                    <a:srgbClr val="DDDDDD"/>
                  </a:gs>
                </a:gsLst>
                <a:lin ang="0" scaled="1"/>
              </a:gradFill>
              <a:ln w="9525">
                <a:no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nvGrpSpPr>
              <p:cNvPr id="280" name="Group 356">
                <a:extLst>
                  <a:ext uri="{FF2B5EF4-FFF2-40B4-BE49-F238E27FC236}">
                    <a16:creationId xmlns:a16="http://schemas.microsoft.com/office/drawing/2014/main" id="{1E503415-1E0C-F437-59FA-D02882572EA2}"/>
                  </a:ext>
                </a:extLst>
              </p:cNvPr>
              <p:cNvGrpSpPr>
                <a:grpSpLocks noChangeAspect="1"/>
              </p:cNvGrpSpPr>
              <p:nvPr/>
            </p:nvGrpSpPr>
            <p:grpSpPr bwMode="auto">
              <a:xfrm>
                <a:off x="5952" y="2805"/>
                <a:ext cx="1719" cy="954"/>
                <a:chOff x="6990" y="2904"/>
                <a:chExt cx="847" cy="471"/>
              </a:xfrm>
            </p:grpSpPr>
            <p:sp>
              <p:nvSpPr>
                <p:cNvPr id="286" name="Freeform 357">
                  <a:extLst>
                    <a:ext uri="{FF2B5EF4-FFF2-40B4-BE49-F238E27FC236}">
                      <a16:creationId xmlns:a16="http://schemas.microsoft.com/office/drawing/2014/main" id="{6F137EA3-40AF-2EBA-58E7-685FC61F7E5C}"/>
                    </a:ext>
                  </a:extLst>
                </p:cNvPr>
                <p:cNvSpPr>
                  <a:spLocks noChangeAspect="1"/>
                </p:cNvSpPr>
                <p:nvPr/>
              </p:nvSpPr>
              <p:spPr bwMode="auto">
                <a:xfrm>
                  <a:off x="6990" y="2978"/>
                  <a:ext cx="136" cy="397"/>
                </a:xfrm>
                <a:custGeom>
                  <a:avLst/>
                  <a:gdLst/>
                  <a:ahLst/>
                  <a:cxnLst>
                    <a:cxn ang="0">
                      <a:pos x="1" y="0"/>
                    </a:cxn>
                    <a:cxn ang="0">
                      <a:pos x="0" y="286"/>
                    </a:cxn>
                    <a:cxn ang="0">
                      <a:pos x="136" y="394"/>
                    </a:cxn>
                    <a:cxn ang="0">
                      <a:pos x="136" y="90"/>
                    </a:cxn>
                    <a:cxn ang="0">
                      <a:pos x="1" y="0"/>
                    </a:cxn>
                  </a:cxnLst>
                  <a:rect l="0" t="0" r="r" b="b"/>
                  <a:pathLst>
                    <a:path w="136" h="394">
                      <a:moveTo>
                        <a:pt x="1" y="0"/>
                      </a:moveTo>
                      <a:lnTo>
                        <a:pt x="0" y="286"/>
                      </a:lnTo>
                      <a:lnTo>
                        <a:pt x="136" y="394"/>
                      </a:lnTo>
                      <a:lnTo>
                        <a:pt x="136" y="90"/>
                      </a:lnTo>
                      <a:lnTo>
                        <a:pt x="1" y="0"/>
                      </a:lnTo>
                      <a:close/>
                    </a:path>
                  </a:pathLst>
                </a:custGeom>
                <a:gradFill rotWithShape="0">
                  <a:gsLst>
                    <a:gs pos="0">
                      <a:srgbClr val="FFFFFF"/>
                    </a:gs>
                    <a:gs pos="100000">
                      <a:srgbClr val="C0C0C0"/>
                    </a:gs>
                  </a:gsLst>
                  <a:path path="rect">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7" name="Freeform 358">
                  <a:extLst>
                    <a:ext uri="{FF2B5EF4-FFF2-40B4-BE49-F238E27FC236}">
                      <a16:creationId xmlns:a16="http://schemas.microsoft.com/office/drawing/2014/main" id="{2EC9A075-52C2-58DD-53FD-FB2E2E1D8E93}"/>
                    </a:ext>
                  </a:extLst>
                </p:cNvPr>
                <p:cNvSpPr>
                  <a:spLocks noChangeAspect="1"/>
                </p:cNvSpPr>
                <p:nvPr/>
              </p:nvSpPr>
              <p:spPr bwMode="auto">
                <a:xfrm>
                  <a:off x="7544" y="2988"/>
                  <a:ext cx="293" cy="387"/>
                </a:xfrm>
                <a:custGeom>
                  <a:avLst/>
                  <a:gdLst/>
                  <a:ahLst/>
                  <a:cxnLst>
                    <a:cxn ang="0">
                      <a:pos x="0" y="381"/>
                    </a:cxn>
                    <a:cxn ang="0">
                      <a:pos x="1" y="81"/>
                    </a:cxn>
                    <a:cxn ang="0">
                      <a:pos x="286" y="0"/>
                    </a:cxn>
                    <a:cxn ang="0">
                      <a:pos x="286" y="291"/>
                    </a:cxn>
                    <a:cxn ang="0">
                      <a:pos x="0" y="381"/>
                    </a:cxn>
                  </a:cxnLst>
                  <a:rect l="0" t="0" r="r" b="b"/>
                  <a:pathLst>
                    <a:path w="286" h="381">
                      <a:moveTo>
                        <a:pt x="0" y="381"/>
                      </a:moveTo>
                      <a:lnTo>
                        <a:pt x="1" y="81"/>
                      </a:lnTo>
                      <a:lnTo>
                        <a:pt x="286" y="0"/>
                      </a:lnTo>
                      <a:lnTo>
                        <a:pt x="286" y="291"/>
                      </a:lnTo>
                      <a:lnTo>
                        <a:pt x="0" y="381"/>
                      </a:lnTo>
                      <a:close/>
                    </a:path>
                  </a:pathLst>
                </a:custGeom>
                <a:gradFill rotWithShape="0">
                  <a:gsLst>
                    <a:gs pos="0">
                      <a:srgbClr val="FFFFFF"/>
                    </a:gs>
                    <a:gs pos="100000">
                      <a:srgbClr val="C0C0C0"/>
                    </a:gs>
                  </a:gsLst>
                  <a:path path="rect">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8" name="Rectangle 359">
                  <a:extLst>
                    <a:ext uri="{FF2B5EF4-FFF2-40B4-BE49-F238E27FC236}">
                      <a16:creationId xmlns:a16="http://schemas.microsoft.com/office/drawing/2014/main" id="{DEB1FD01-4854-6AC7-8F03-8CFD3DC05A6C}"/>
                    </a:ext>
                  </a:extLst>
                </p:cNvPr>
                <p:cNvSpPr>
                  <a:spLocks noChangeAspect="1" noChangeArrowheads="1"/>
                </p:cNvSpPr>
                <p:nvPr/>
              </p:nvSpPr>
              <p:spPr bwMode="auto">
                <a:xfrm>
                  <a:off x="7126" y="3072"/>
                  <a:ext cx="418" cy="303"/>
                </a:xfrm>
                <a:prstGeom prst="rect">
                  <a:avLst/>
                </a:prstGeom>
                <a:gradFill rotWithShape="0">
                  <a:gsLst>
                    <a:gs pos="0">
                      <a:srgbClr val="FFFFFF"/>
                    </a:gs>
                    <a:gs pos="100000">
                      <a:srgbClr val="C0C0C0"/>
                    </a:gs>
                  </a:gsLst>
                  <a:path path="shape">
                    <a:fillToRect l="50000" t="50000" r="50000" b="50000"/>
                  </a:path>
                </a:gradFill>
                <a:ln w="3175">
                  <a:solidFill>
                    <a:srgbClr val="000000"/>
                  </a:solidFill>
                  <a:miter lim="800000"/>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9" name="Freeform 360">
                  <a:extLst>
                    <a:ext uri="{FF2B5EF4-FFF2-40B4-BE49-F238E27FC236}">
                      <a16:creationId xmlns:a16="http://schemas.microsoft.com/office/drawing/2014/main" id="{26DABF41-EB14-EFA3-EE99-13AAF51314EE}"/>
                    </a:ext>
                  </a:extLst>
                </p:cNvPr>
                <p:cNvSpPr>
                  <a:spLocks noChangeAspect="1"/>
                </p:cNvSpPr>
                <p:nvPr/>
              </p:nvSpPr>
              <p:spPr bwMode="auto">
                <a:xfrm>
                  <a:off x="6990" y="2904"/>
                  <a:ext cx="847" cy="167"/>
                </a:xfrm>
                <a:custGeom>
                  <a:avLst/>
                  <a:gdLst/>
                  <a:ahLst/>
                  <a:cxnLst>
                    <a:cxn ang="0">
                      <a:pos x="0" y="73"/>
                    </a:cxn>
                    <a:cxn ang="0">
                      <a:pos x="225" y="0"/>
                    </a:cxn>
                    <a:cxn ang="0">
                      <a:pos x="636" y="0"/>
                    </a:cxn>
                    <a:cxn ang="0">
                      <a:pos x="837" y="84"/>
                    </a:cxn>
                    <a:cxn ang="0">
                      <a:pos x="552" y="168"/>
                    </a:cxn>
                    <a:cxn ang="0">
                      <a:pos x="138" y="169"/>
                    </a:cxn>
                    <a:cxn ang="0">
                      <a:pos x="0" y="73"/>
                    </a:cxn>
                  </a:cxnLst>
                  <a:rect l="0" t="0" r="r" b="b"/>
                  <a:pathLst>
                    <a:path w="837" h="169">
                      <a:moveTo>
                        <a:pt x="0" y="73"/>
                      </a:moveTo>
                      <a:lnTo>
                        <a:pt x="225" y="0"/>
                      </a:lnTo>
                      <a:lnTo>
                        <a:pt x="636" y="0"/>
                      </a:lnTo>
                      <a:lnTo>
                        <a:pt x="837" y="84"/>
                      </a:lnTo>
                      <a:lnTo>
                        <a:pt x="552" y="168"/>
                      </a:lnTo>
                      <a:lnTo>
                        <a:pt x="138" y="169"/>
                      </a:lnTo>
                      <a:lnTo>
                        <a:pt x="0" y="73"/>
                      </a:lnTo>
                      <a:close/>
                    </a:path>
                  </a:pathLst>
                </a:custGeom>
                <a:gradFill rotWithShape="0">
                  <a:gsLst>
                    <a:gs pos="0">
                      <a:srgbClr val="FFFFFF"/>
                    </a:gs>
                    <a:gs pos="100000">
                      <a:srgbClr val="C0C0C0"/>
                    </a:gs>
                  </a:gsLst>
                  <a:path path="rect">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sp>
            <p:nvSpPr>
              <p:cNvPr id="281" name="AutoShape 361">
                <a:extLst>
                  <a:ext uri="{FF2B5EF4-FFF2-40B4-BE49-F238E27FC236}">
                    <a16:creationId xmlns:a16="http://schemas.microsoft.com/office/drawing/2014/main" id="{769C8DF7-30DD-DC31-FA93-F0B2E420AC02}"/>
                  </a:ext>
                </a:extLst>
              </p:cNvPr>
              <p:cNvSpPr>
                <a:spLocks noChangeAspect="1" noChangeArrowheads="1"/>
              </p:cNvSpPr>
              <p:nvPr/>
            </p:nvSpPr>
            <p:spPr bwMode="auto">
              <a:xfrm>
                <a:off x="6352" y="2763"/>
                <a:ext cx="847" cy="212"/>
              </a:xfrm>
              <a:prstGeom prst="can">
                <a:avLst>
                  <a:gd name="adj" fmla="val 50000"/>
                </a:avLst>
              </a:prstGeom>
              <a:gradFill rotWithShape="0">
                <a:gsLst>
                  <a:gs pos="0">
                    <a:srgbClr val="C0C0C0"/>
                  </a:gs>
                  <a:gs pos="100000">
                    <a:srgbClr val="FFFFFF"/>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2" name="AutoShape 362">
                <a:extLst>
                  <a:ext uri="{FF2B5EF4-FFF2-40B4-BE49-F238E27FC236}">
                    <a16:creationId xmlns:a16="http://schemas.microsoft.com/office/drawing/2014/main" id="{5A9F06F4-9A54-42D1-1459-D3687456CAC4}"/>
                  </a:ext>
                </a:extLst>
              </p:cNvPr>
              <p:cNvSpPr>
                <a:spLocks noChangeAspect="1" noChangeArrowheads="1"/>
              </p:cNvSpPr>
              <p:nvPr/>
            </p:nvSpPr>
            <p:spPr bwMode="auto">
              <a:xfrm>
                <a:off x="6437" y="2531"/>
                <a:ext cx="699" cy="275"/>
              </a:xfrm>
              <a:prstGeom prst="can">
                <a:avLst>
                  <a:gd name="adj" fmla="val 23528"/>
                </a:avLst>
              </a:prstGeom>
              <a:gradFill rotWithShape="0">
                <a:gsLst>
                  <a:gs pos="0">
                    <a:srgbClr val="C0C0C0"/>
                  </a:gs>
                  <a:gs pos="100000">
                    <a:srgbClr val="FFFFFF"/>
                  </a:gs>
                </a:gsLst>
                <a:lin ang="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3" name="Freeform 363">
                <a:extLst>
                  <a:ext uri="{FF2B5EF4-FFF2-40B4-BE49-F238E27FC236}">
                    <a16:creationId xmlns:a16="http://schemas.microsoft.com/office/drawing/2014/main" id="{D6E8613F-D25C-7E1E-A3BB-57752BA7A5FD}"/>
                  </a:ext>
                </a:extLst>
              </p:cNvPr>
              <p:cNvSpPr>
                <a:spLocks noChangeAspect="1"/>
              </p:cNvSpPr>
              <p:nvPr/>
            </p:nvSpPr>
            <p:spPr bwMode="auto">
              <a:xfrm>
                <a:off x="7347" y="1662"/>
                <a:ext cx="508" cy="339"/>
              </a:xfrm>
              <a:custGeom>
                <a:avLst/>
                <a:gdLst/>
                <a:ahLst/>
                <a:cxnLst>
                  <a:cxn ang="0">
                    <a:pos x="0" y="0"/>
                  </a:cxn>
                  <a:cxn ang="0">
                    <a:pos x="190" y="24"/>
                  </a:cxn>
                  <a:cxn ang="0">
                    <a:pos x="226" y="53"/>
                  </a:cxn>
                  <a:cxn ang="0">
                    <a:pos x="246" y="168"/>
                  </a:cxn>
                  <a:cxn ang="0">
                    <a:pos x="10" y="60"/>
                  </a:cxn>
                  <a:cxn ang="0">
                    <a:pos x="0" y="0"/>
                  </a:cxn>
                </a:cxnLst>
                <a:rect l="0" t="0" r="r" b="b"/>
                <a:pathLst>
                  <a:path w="247" h="168">
                    <a:moveTo>
                      <a:pt x="0" y="0"/>
                    </a:moveTo>
                    <a:cubicBezTo>
                      <a:pt x="0" y="0"/>
                      <a:pt x="152" y="15"/>
                      <a:pt x="190" y="24"/>
                    </a:cubicBezTo>
                    <a:cubicBezTo>
                      <a:pt x="225" y="37"/>
                      <a:pt x="217" y="29"/>
                      <a:pt x="226" y="53"/>
                    </a:cubicBezTo>
                    <a:cubicBezTo>
                      <a:pt x="235" y="77"/>
                      <a:pt x="247" y="128"/>
                      <a:pt x="246" y="168"/>
                    </a:cubicBezTo>
                    <a:cubicBezTo>
                      <a:pt x="128" y="114"/>
                      <a:pt x="10" y="60"/>
                      <a:pt x="10" y="60"/>
                    </a:cubicBezTo>
                    <a:lnTo>
                      <a:pt x="0" y="0"/>
                    </a:lnTo>
                    <a:close/>
                  </a:path>
                </a:pathLst>
              </a:custGeom>
              <a:gradFill rotWithShape="0">
                <a:gsLst>
                  <a:gs pos="0">
                    <a:srgbClr val="C0C0C0"/>
                  </a:gs>
                  <a:gs pos="50000">
                    <a:srgbClr val="FFFFFF"/>
                  </a:gs>
                  <a:gs pos="100000">
                    <a:srgbClr val="C0C0C0"/>
                  </a:gs>
                </a:gsLst>
                <a:lin ang="5400000" scaled="1"/>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4" name="Freeform 364">
                <a:extLst>
                  <a:ext uri="{FF2B5EF4-FFF2-40B4-BE49-F238E27FC236}">
                    <a16:creationId xmlns:a16="http://schemas.microsoft.com/office/drawing/2014/main" id="{A77E248F-414C-D1AF-7856-AA9C6D864B09}"/>
                  </a:ext>
                </a:extLst>
              </p:cNvPr>
              <p:cNvSpPr>
                <a:spLocks noChangeAspect="1"/>
              </p:cNvSpPr>
              <p:nvPr/>
            </p:nvSpPr>
            <p:spPr bwMode="auto">
              <a:xfrm>
                <a:off x="4743" y="1726"/>
                <a:ext cx="3579" cy="1165"/>
              </a:xfrm>
              <a:custGeom>
                <a:avLst/>
                <a:gdLst/>
                <a:ahLst/>
                <a:cxnLst>
                  <a:cxn ang="0">
                    <a:pos x="804" y="6"/>
                  </a:cxn>
                  <a:cxn ang="0">
                    <a:pos x="93" y="96"/>
                  </a:cxn>
                  <a:cxn ang="0">
                    <a:pos x="15" y="384"/>
                  </a:cxn>
                  <a:cxn ang="0">
                    <a:pos x="765" y="418"/>
                  </a:cxn>
                  <a:cxn ang="0">
                    <a:pos x="975" y="454"/>
                  </a:cxn>
                  <a:cxn ang="0">
                    <a:pos x="1755" y="504"/>
                  </a:cxn>
                  <a:cxn ang="0">
                    <a:pos x="1743" y="330"/>
                  </a:cxn>
                  <a:cxn ang="0">
                    <a:pos x="1554" y="144"/>
                  </a:cxn>
                  <a:cxn ang="0">
                    <a:pos x="1293" y="0"/>
                  </a:cxn>
                  <a:cxn ang="0">
                    <a:pos x="804" y="6"/>
                  </a:cxn>
                </a:cxnLst>
                <a:rect l="0" t="0" r="r" b="b"/>
                <a:pathLst>
                  <a:path w="1761" h="573">
                    <a:moveTo>
                      <a:pt x="804" y="6"/>
                    </a:moveTo>
                    <a:cubicBezTo>
                      <a:pt x="804" y="6"/>
                      <a:pt x="168" y="51"/>
                      <a:pt x="93" y="96"/>
                    </a:cubicBezTo>
                    <a:cubicBezTo>
                      <a:pt x="42" y="129"/>
                      <a:pt x="0" y="252"/>
                      <a:pt x="15" y="384"/>
                    </a:cubicBezTo>
                    <a:cubicBezTo>
                      <a:pt x="390" y="401"/>
                      <a:pt x="765" y="418"/>
                      <a:pt x="765" y="418"/>
                    </a:cubicBezTo>
                    <a:lnTo>
                      <a:pt x="975" y="454"/>
                    </a:lnTo>
                    <a:cubicBezTo>
                      <a:pt x="975" y="454"/>
                      <a:pt x="1725" y="573"/>
                      <a:pt x="1755" y="504"/>
                    </a:cubicBezTo>
                    <a:cubicBezTo>
                      <a:pt x="1758" y="438"/>
                      <a:pt x="1761" y="351"/>
                      <a:pt x="1743" y="330"/>
                    </a:cubicBezTo>
                    <a:cubicBezTo>
                      <a:pt x="1719" y="267"/>
                      <a:pt x="1554" y="144"/>
                      <a:pt x="1554" y="144"/>
                    </a:cubicBezTo>
                    <a:cubicBezTo>
                      <a:pt x="1465" y="89"/>
                      <a:pt x="1395" y="48"/>
                      <a:pt x="1293" y="0"/>
                    </a:cubicBezTo>
                    <a:cubicBezTo>
                      <a:pt x="1164" y="3"/>
                      <a:pt x="906" y="5"/>
                      <a:pt x="804" y="6"/>
                    </a:cubicBezTo>
                    <a:close/>
                  </a:path>
                </a:pathLst>
              </a:custGeom>
              <a:gradFill rotWithShape="0">
                <a:gsLst>
                  <a:gs pos="0">
                    <a:srgbClr val="C0C0C0"/>
                  </a:gs>
                  <a:gs pos="50000">
                    <a:srgbClr val="FFFFFF"/>
                  </a:gs>
                  <a:gs pos="100000">
                    <a:srgbClr val="C0C0C0"/>
                  </a:gs>
                </a:gsLst>
                <a:lin ang="5400000" scaled="1"/>
              </a:gradFill>
              <a:ln w="3175">
                <a:solidFill>
                  <a:srgbClr val="9933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85" name="AutoShape 365">
                <a:extLst>
                  <a:ext uri="{FF2B5EF4-FFF2-40B4-BE49-F238E27FC236}">
                    <a16:creationId xmlns:a16="http://schemas.microsoft.com/office/drawing/2014/main" id="{8BC22BE3-3CBA-C082-1D0C-63F3DC286F5E}"/>
                  </a:ext>
                </a:extLst>
              </p:cNvPr>
              <p:cNvSpPr>
                <a:spLocks noChangeAspect="1" noChangeArrowheads="1"/>
              </p:cNvSpPr>
              <p:nvPr/>
            </p:nvSpPr>
            <p:spPr bwMode="auto">
              <a:xfrm>
                <a:off x="6373" y="1514"/>
                <a:ext cx="995" cy="233"/>
              </a:xfrm>
              <a:prstGeom prst="can">
                <a:avLst>
                  <a:gd name="adj" fmla="val 42241"/>
                </a:avLst>
              </a:prstGeom>
              <a:gradFill rotWithShape="0">
                <a:gsLst>
                  <a:gs pos="0">
                    <a:srgbClr val="FFFFFF"/>
                  </a:gs>
                  <a:gs pos="100000">
                    <a:srgbClr val="C0C0C0"/>
                  </a:gs>
                </a:gsLst>
                <a:path path="rect">
                  <a:fillToRect l="50000" t="50000" r="50000" b="50000"/>
                </a:path>
              </a:gradFill>
              <a:ln w="3175">
                <a:solidFill>
                  <a:srgbClr val="000000"/>
                </a:solidFill>
                <a:round/>
                <a:headEnd/>
                <a:tailEnd/>
              </a:ln>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grpSp>
      </p:grpSp>
      <p:sp>
        <p:nvSpPr>
          <p:cNvPr id="310" name="二等辺三角形 309">
            <a:extLst>
              <a:ext uri="{FF2B5EF4-FFF2-40B4-BE49-F238E27FC236}">
                <a16:creationId xmlns:a16="http://schemas.microsoft.com/office/drawing/2014/main" id="{E248954B-11A4-3DBE-CA29-3D7144E5F444}"/>
              </a:ext>
            </a:extLst>
          </p:cNvPr>
          <p:cNvSpPr/>
          <p:nvPr/>
        </p:nvSpPr>
        <p:spPr>
          <a:xfrm rot="10800000">
            <a:off x="2842603" y="3351629"/>
            <a:ext cx="447036" cy="179090"/>
          </a:xfrm>
          <a:prstGeom prst="triangle">
            <a:avLst/>
          </a:prstGeom>
          <a:solidFill>
            <a:srgbClr val="1F497D"/>
          </a:solidFill>
          <a:ln w="254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1" name="二等辺三角形 310">
            <a:extLst>
              <a:ext uri="{FF2B5EF4-FFF2-40B4-BE49-F238E27FC236}">
                <a16:creationId xmlns:a16="http://schemas.microsoft.com/office/drawing/2014/main" id="{5A799D57-5E7E-E925-6FDF-EB8C1E1F58B8}"/>
              </a:ext>
            </a:extLst>
          </p:cNvPr>
          <p:cNvSpPr/>
          <p:nvPr/>
        </p:nvSpPr>
        <p:spPr>
          <a:xfrm rot="10800000">
            <a:off x="2826576" y="5532750"/>
            <a:ext cx="447036" cy="179090"/>
          </a:xfrm>
          <a:prstGeom prst="triangle">
            <a:avLst/>
          </a:prstGeom>
          <a:solidFill>
            <a:srgbClr val="1F497D"/>
          </a:solidFill>
          <a:ln w="254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2" name="二等辺三角形 311">
            <a:extLst>
              <a:ext uri="{FF2B5EF4-FFF2-40B4-BE49-F238E27FC236}">
                <a16:creationId xmlns:a16="http://schemas.microsoft.com/office/drawing/2014/main" id="{586C1F5E-A593-B6CB-41BC-2B2C7A658CD5}"/>
              </a:ext>
            </a:extLst>
          </p:cNvPr>
          <p:cNvSpPr/>
          <p:nvPr/>
        </p:nvSpPr>
        <p:spPr>
          <a:xfrm rot="10800000">
            <a:off x="7839455" y="3501189"/>
            <a:ext cx="396648" cy="174836"/>
          </a:xfrm>
          <a:prstGeom prst="triangle">
            <a:avLst/>
          </a:prstGeom>
          <a:solidFill>
            <a:srgbClr val="1F497D"/>
          </a:solidFill>
          <a:ln w="254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3" name="Text Box 378">
            <a:extLst>
              <a:ext uri="{FF2B5EF4-FFF2-40B4-BE49-F238E27FC236}">
                <a16:creationId xmlns:a16="http://schemas.microsoft.com/office/drawing/2014/main" id="{1E937C0E-7E89-F364-E50C-A6595799DFE9}"/>
              </a:ext>
            </a:extLst>
          </p:cNvPr>
          <p:cNvSpPr txBox="1">
            <a:spLocks noChangeArrowheads="1"/>
          </p:cNvSpPr>
          <p:nvPr/>
        </p:nvSpPr>
        <p:spPr bwMode="auto">
          <a:xfrm>
            <a:off x="6230986" y="4821319"/>
            <a:ext cx="667230" cy="282129"/>
          </a:xfrm>
          <a:prstGeom prst="wedgeRectCallout">
            <a:avLst>
              <a:gd name="adj1" fmla="val 62907"/>
              <a:gd name="adj2" fmla="val 48374"/>
            </a:avLst>
          </a:prstGeom>
          <a:solidFill>
            <a:srgbClr val="1F497D">
              <a:lumMod val="20000"/>
              <a:lumOff val="80000"/>
            </a:srgbClr>
          </a:solidFill>
          <a:ln w="25400" cap="flat" cmpd="sng" algn="ctr">
            <a:noFill/>
            <a:prstDash val="solid"/>
          </a:ln>
          <a:effectLst/>
        </p:spPr>
        <p:txBody>
          <a:bodyPr wrap="square" lIns="0" tIns="0" rIns="0" bIns="0" anchor="ctr" anchorCtr="1">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844083" rtl="0" eaLnBrk="1" fontAlgn="auto" latinLnBrk="0" hangingPunct="1">
              <a:lnSpc>
                <a:spcPts val="1108"/>
              </a:lnSpc>
              <a:spcBef>
                <a:spcPts val="0"/>
              </a:spcBef>
              <a:spcAft>
                <a:spcPts val="0"/>
              </a:spcAft>
              <a:buClrTx/>
              <a:buSzTx/>
              <a:buFont typeface="Arial" charset="0"/>
              <a:buNone/>
              <a:tabLst/>
              <a:defRPr/>
            </a:pPr>
            <a:r>
              <a:rPr kumimoji="1" lang="ja-JP" altLang="en-US" sz="923"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配水管の</a:t>
            </a:r>
            <a:endParaRPr kumimoji="1" lang="en-US" altLang="ja-JP" sz="923"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ts val="1108"/>
              </a:lnSpc>
              <a:spcBef>
                <a:spcPts val="0"/>
              </a:spcBef>
              <a:spcAft>
                <a:spcPts val="0"/>
              </a:spcAft>
              <a:buClrTx/>
              <a:buSzTx/>
              <a:buFont typeface="Arial" charset="0"/>
              <a:buNone/>
              <a:tabLst/>
              <a:defRPr/>
            </a:pPr>
            <a:r>
              <a:rPr kumimoji="1" lang="ja-JP" altLang="en-US" sz="923"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調査・復旧</a:t>
            </a:r>
          </a:p>
        </p:txBody>
      </p:sp>
      <p:sp>
        <p:nvSpPr>
          <p:cNvPr id="314" name="テキスト ボックス 313">
            <a:extLst>
              <a:ext uri="{FF2B5EF4-FFF2-40B4-BE49-F238E27FC236}">
                <a16:creationId xmlns:a16="http://schemas.microsoft.com/office/drawing/2014/main" id="{DCE82E0F-9BA9-F81E-6CF4-A49C4822B9F5}"/>
              </a:ext>
            </a:extLst>
          </p:cNvPr>
          <p:cNvSpPr txBox="1"/>
          <p:nvPr/>
        </p:nvSpPr>
        <p:spPr>
          <a:xfrm>
            <a:off x="401727" y="2287417"/>
            <a:ext cx="2413271" cy="291170"/>
          </a:xfrm>
          <a:prstGeom prst="rect">
            <a:avLst/>
          </a:prstGeom>
          <a:noFill/>
          <a:ln>
            <a:noFill/>
          </a:ln>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●日本下水道事業団法の特例</a:t>
            </a:r>
            <a:endParaRPr kumimoji="1" lang="ja-JP" altLang="en-US" sz="1292"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endParaRPr>
          </a:p>
        </p:txBody>
      </p:sp>
      <p:sp>
        <p:nvSpPr>
          <p:cNvPr id="315" name="テキスト ボックス 314">
            <a:extLst>
              <a:ext uri="{FF2B5EF4-FFF2-40B4-BE49-F238E27FC236}">
                <a16:creationId xmlns:a16="http://schemas.microsoft.com/office/drawing/2014/main" id="{D8D4CC99-D976-0261-5157-BE7D2490E073}"/>
              </a:ext>
            </a:extLst>
          </p:cNvPr>
          <p:cNvSpPr txBox="1"/>
          <p:nvPr/>
        </p:nvSpPr>
        <p:spPr>
          <a:xfrm>
            <a:off x="5752620" y="2313788"/>
            <a:ext cx="2709764" cy="291170"/>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●災害時の給水装置の操作</a:t>
            </a:r>
          </a:p>
        </p:txBody>
      </p:sp>
      <p:sp>
        <p:nvSpPr>
          <p:cNvPr id="316" name="タイトル 1">
            <a:extLst>
              <a:ext uri="{FF2B5EF4-FFF2-40B4-BE49-F238E27FC236}">
                <a16:creationId xmlns:a16="http://schemas.microsoft.com/office/drawing/2014/main" id="{49BDAD4D-068B-8778-9C78-DCF4D2BA4634}"/>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b="0" i="0" u="none" strike="noStrike" baseline="0" dirty="0">
                <a:solidFill>
                  <a:srgbClr val="4086C7"/>
                </a:solidFill>
                <a:latin typeface="HGP創英角ｺﾞｼｯｸUB" panose="020B0900000000000000" pitchFamily="50" charset="-128"/>
                <a:ea typeface="HGP創英角ｺﾞｼｯｸUB" panose="020B0900000000000000" pitchFamily="50" charset="-128"/>
              </a:rPr>
              <a:t>災害対策基本法等の一部を改正する法律案について</a:t>
            </a:r>
          </a:p>
        </p:txBody>
      </p:sp>
    </p:spTree>
    <p:extLst>
      <p:ext uri="{BB962C8B-B14F-4D97-AF65-F5344CB8AC3E}">
        <p14:creationId xmlns:p14="http://schemas.microsoft.com/office/powerpoint/2010/main" val="210946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E10D-9C7E-D33F-5685-4D98630B0E6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74AFB6-0A5E-30D0-CEAE-E5BC71958794}"/>
              </a:ext>
            </a:extLst>
          </p:cNvPr>
          <p:cNvSpPr>
            <a:spLocks noGrp="1"/>
          </p:cNvSpPr>
          <p:nvPr>
            <p:ph type="sldNum" sz="quarter" idx="12"/>
          </p:nvPr>
        </p:nvSpPr>
        <p:spPr/>
        <p:txBody>
          <a:bodyPr/>
          <a:lstStyle/>
          <a:p>
            <a:pPr>
              <a:defRPr/>
            </a:pPr>
            <a:fld id="{D8C59FD7-2EC2-4685-9C85-6CC810D64050}" type="slidenum">
              <a:rPr lang="en-US" altLang="ja-JP" smtClean="0"/>
              <a:pPr>
                <a:defRPr/>
              </a:pPr>
              <a:t>2</a:t>
            </a:fld>
            <a:endParaRPr lang="en-US" altLang="ja-JP"/>
          </a:p>
        </p:txBody>
      </p:sp>
      <p:sp>
        <p:nvSpPr>
          <p:cNvPr id="3" name="Text Box 4">
            <a:extLst>
              <a:ext uri="{FF2B5EF4-FFF2-40B4-BE49-F238E27FC236}">
                <a16:creationId xmlns:a16="http://schemas.microsoft.com/office/drawing/2014/main" id="{18EF1B6C-D6B6-03F4-FC12-D65A69E50098}"/>
              </a:ext>
            </a:extLst>
          </p:cNvPr>
          <p:cNvSpPr txBox="1">
            <a:spLocks noChangeArrowheads="1"/>
          </p:cNvSpPr>
          <p:nvPr/>
        </p:nvSpPr>
        <p:spPr>
          <a:xfrm>
            <a:off x="426147" y="3155057"/>
            <a:ext cx="9053706" cy="646260"/>
          </a:xfrm>
          <a:prstGeom prst="rect">
            <a:avLst/>
          </a:prstGeom>
          <a:noFill/>
          <a:ln w="28575">
            <a:noFill/>
            <a:miter lim="800000"/>
            <a:headEnd/>
            <a:tailEnd/>
          </a:ln>
        </p:spPr>
        <p:txBody>
          <a:bodyPr wrap="square" lIns="91368" tIns="45685" rIns="91368" bIns="45685" anchor="ctr">
            <a:spAutoFit/>
          </a:bodyPr>
          <a:lstStyle/>
          <a:p>
            <a:pPr marL="60447" marR="0" lvl="0" algn="ctr" defTabSz="633039" rtl="0" eaLnBrk="0" fontAlgn="base" latinLnBrk="0" hangingPunct="0">
              <a:spcBef>
                <a:spcPct val="0"/>
              </a:spcBef>
              <a:spcAft>
                <a:spcPts val="415"/>
              </a:spcAft>
              <a:buClrTx/>
              <a:buSzPct val="100000"/>
              <a:tabLst/>
              <a:defRPr/>
            </a:pPr>
            <a:r>
              <a:rPr kumimoji="1" lang="ja-JP" altLang="en-US" sz="3600" b="0" i="0" u="none" strike="noStrike" kern="1200" cap="none" spc="0" normalizeH="0" baseline="0" noProof="0" dirty="0">
                <a:ln>
                  <a:noFill/>
                </a:ln>
                <a:solidFill>
                  <a:prstClr val="black"/>
                </a:solidFill>
                <a:effectLst/>
                <a:uLnTx/>
                <a:uFillTx/>
                <a:latin typeface="+mn-ea"/>
                <a:ea typeface="+mn-ea"/>
                <a:cs typeface="+mn-cs"/>
              </a:rPr>
              <a:t>水道行政における最近の出来事</a:t>
            </a:r>
          </a:p>
        </p:txBody>
      </p:sp>
    </p:spTree>
    <p:extLst>
      <p:ext uri="{BB962C8B-B14F-4D97-AF65-F5344CB8AC3E}">
        <p14:creationId xmlns:p14="http://schemas.microsoft.com/office/powerpoint/2010/main" val="80712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4BD47-8244-C6A4-1D50-FFBE79BCEB9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A02C3CB-1333-2C74-2175-CD51EBFF07FC}"/>
              </a:ext>
            </a:extLst>
          </p:cNvPr>
          <p:cNvSpPr>
            <a:spLocks noGrp="1"/>
          </p:cNvSpPr>
          <p:nvPr>
            <p:ph type="sldNum" sz="quarter" idx="12"/>
          </p:nvPr>
        </p:nvSpPr>
        <p:spPr/>
        <p:txBody>
          <a:bodyPr/>
          <a:lstStyle/>
          <a:p>
            <a:pPr>
              <a:defRPr/>
            </a:pPr>
            <a:fld id="{D8C59FD7-2EC2-4685-9C85-6CC810D64050}" type="slidenum">
              <a:rPr lang="en-US" altLang="ja-JP" smtClean="0"/>
              <a:pPr>
                <a:defRPr/>
              </a:pPr>
              <a:t>3</a:t>
            </a:fld>
            <a:endParaRPr lang="en-US" altLang="ja-JP"/>
          </a:p>
        </p:txBody>
      </p:sp>
      <p:sp>
        <p:nvSpPr>
          <p:cNvPr id="3" name="タイトル 1">
            <a:extLst>
              <a:ext uri="{FF2B5EF4-FFF2-40B4-BE49-F238E27FC236}">
                <a16:creationId xmlns:a16="http://schemas.microsoft.com/office/drawing/2014/main" id="{8BFDA07B-8D9A-8C9A-4061-D3D015232475}"/>
              </a:ext>
            </a:extLst>
          </p:cNvPr>
          <p:cNvSpPr txBox="1">
            <a:spLocks/>
          </p:cNvSpPr>
          <p:nvPr/>
        </p:nvSpPr>
        <p:spPr bwMode="auto">
          <a:xfrm>
            <a:off x="-41736" y="-19747"/>
            <a:ext cx="99894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dirty="0"/>
              <a:t>水道行政における最近の出来事</a:t>
            </a:r>
            <a:endParaRPr kumimoji="1" lang="ja-JP" altLang="en-US" sz="2400" b="0" i="0" u="none" strike="noStrike" kern="0" cap="none" spc="0" normalizeH="0" baseline="0" noProof="0" dirty="0">
              <a:ln>
                <a:noFill/>
              </a:ln>
              <a:solidFill>
                <a:srgbClr val="4087C8"/>
              </a:solidFill>
              <a:effectLst/>
              <a:uLnTx/>
              <a:uFillTx/>
              <a:latin typeface="HGP創英角ｺﾞｼｯｸUB"/>
              <a:ea typeface="HGP創英角ｺﾞｼｯｸUB"/>
            </a:endParaRPr>
          </a:p>
        </p:txBody>
      </p:sp>
      <p:graphicFrame>
        <p:nvGraphicFramePr>
          <p:cNvPr id="4" name="表 3">
            <a:extLst>
              <a:ext uri="{FF2B5EF4-FFF2-40B4-BE49-F238E27FC236}">
                <a16:creationId xmlns:a16="http://schemas.microsoft.com/office/drawing/2014/main" id="{D5B911CF-5481-3BB2-BB8B-12BA8DA5722A}"/>
              </a:ext>
            </a:extLst>
          </p:cNvPr>
          <p:cNvGraphicFramePr>
            <a:graphicFrameLocks noGrp="1"/>
          </p:cNvGraphicFramePr>
          <p:nvPr>
            <p:extLst>
              <p:ext uri="{D42A27DB-BD31-4B8C-83A1-F6EECF244321}">
                <p14:modId xmlns:p14="http://schemas.microsoft.com/office/powerpoint/2010/main" val="3465788795"/>
              </p:ext>
            </p:extLst>
          </p:nvPr>
        </p:nvGraphicFramePr>
        <p:xfrm>
          <a:off x="488504" y="692696"/>
          <a:ext cx="8712967" cy="5904656"/>
        </p:xfrm>
        <a:graphic>
          <a:graphicData uri="http://schemas.openxmlformats.org/drawingml/2006/table">
            <a:tbl>
              <a:tblPr firstRow="1" bandRow="1">
                <a:tableStyleId>{21E4AEA4-8DFA-4A89-87EB-49C32662AFE0}</a:tableStyleId>
              </a:tblPr>
              <a:tblGrid>
                <a:gridCol w="1349176">
                  <a:extLst>
                    <a:ext uri="{9D8B030D-6E8A-4147-A177-3AD203B41FA5}">
                      <a16:colId xmlns:a16="http://schemas.microsoft.com/office/drawing/2014/main" val="2690912734"/>
                    </a:ext>
                  </a:extLst>
                </a:gridCol>
                <a:gridCol w="880453">
                  <a:extLst>
                    <a:ext uri="{9D8B030D-6E8A-4147-A177-3AD203B41FA5}">
                      <a16:colId xmlns:a16="http://schemas.microsoft.com/office/drawing/2014/main" val="3791673874"/>
                    </a:ext>
                  </a:extLst>
                </a:gridCol>
                <a:gridCol w="6483338">
                  <a:extLst>
                    <a:ext uri="{9D8B030D-6E8A-4147-A177-3AD203B41FA5}">
                      <a16:colId xmlns:a16="http://schemas.microsoft.com/office/drawing/2014/main" val="3317139768"/>
                    </a:ext>
                  </a:extLst>
                </a:gridCol>
              </a:tblGrid>
              <a:tr h="417800">
                <a:tc>
                  <a:txBody>
                    <a:bodyPr/>
                    <a:lstStyle/>
                    <a:p>
                      <a:pPr algn="ctr"/>
                      <a:r>
                        <a:rPr kumimoji="1" lang="ja-JP" altLang="en-US" sz="2000" dirty="0">
                          <a:latin typeface="+mn-ea"/>
                          <a:ea typeface="+mn-ea"/>
                        </a:rPr>
                        <a:t>年</a:t>
                      </a:r>
                    </a:p>
                  </a:txBody>
                  <a:tcPr anchor="ctr"/>
                </a:tc>
                <a:tc>
                  <a:txBody>
                    <a:bodyPr/>
                    <a:lstStyle/>
                    <a:p>
                      <a:pPr algn="ctr"/>
                      <a:r>
                        <a:rPr kumimoji="1" lang="ja-JP" altLang="en-US" sz="2000" dirty="0">
                          <a:latin typeface="+mn-ea"/>
                          <a:ea typeface="+mn-ea"/>
                        </a:rPr>
                        <a:t>月</a:t>
                      </a:r>
                    </a:p>
                  </a:txBody>
                  <a:tcPr anchor="ctr"/>
                </a:tc>
                <a:tc>
                  <a:txBody>
                    <a:bodyPr/>
                    <a:lstStyle/>
                    <a:p>
                      <a:pPr algn="ctr"/>
                      <a:r>
                        <a:rPr kumimoji="1" lang="ja-JP" altLang="en-US" sz="2000" dirty="0">
                          <a:latin typeface="+mn-ea"/>
                          <a:ea typeface="+mn-ea"/>
                        </a:rPr>
                        <a:t>出来事</a:t>
                      </a:r>
                    </a:p>
                  </a:txBody>
                  <a:tcPr anchor="ctr"/>
                </a:tc>
                <a:extLst>
                  <a:ext uri="{0D108BD9-81ED-4DB2-BD59-A6C34878D82A}">
                    <a16:rowId xmlns:a16="http://schemas.microsoft.com/office/drawing/2014/main" val="204158086"/>
                  </a:ext>
                </a:extLst>
              </a:tr>
              <a:tr h="417800">
                <a:tc rowSpan="5">
                  <a:txBody>
                    <a:bodyPr/>
                    <a:lstStyle/>
                    <a:p>
                      <a:pPr algn="ctr"/>
                      <a:r>
                        <a:rPr kumimoji="1" lang="ja-JP" altLang="en-US" sz="2000" dirty="0">
                          <a:latin typeface="+mn-ea"/>
                          <a:ea typeface="+mn-ea"/>
                        </a:rPr>
                        <a:t>令和６年</a:t>
                      </a:r>
                    </a:p>
                  </a:txBody>
                  <a:tcPr anchor="ctr"/>
                </a:tc>
                <a:tc>
                  <a:txBody>
                    <a:bodyPr/>
                    <a:lstStyle/>
                    <a:p>
                      <a:pPr algn="ctr"/>
                      <a:r>
                        <a:rPr kumimoji="1" lang="ja-JP" altLang="en-US" sz="2000" dirty="0">
                          <a:latin typeface="+mn-ea"/>
                          <a:ea typeface="+mn-ea"/>
                        </a:rPr>
                        <a:t>１月</a:t>
                      </a:r>
                    </a:p>
                  </a:txBody>
                  <a:tcPr anchor="ctr"/>
                </a:tc>
                <a:tc>
                  <a:txBody>
                    <a:bodyPr/>
                    <a:lstStyle/>
                    <a:p>
                      <a:r>
                        <a:rPr kumimoji="1" lang="ja-JP" altLang="en-US" sz="2000" dirty="0">
                          <a:latin typeface="+mn-ea"/>
                          <a:ea typeface="+mn-ea"/>
                        </a:rPr>
                        <a:t>能登半島地震</a:t>
                      </a:r>
                    </a:p>
                  </a:txBody>
                  <a:tcPr anchor="ctr"/>
                </a:tc>
                <a:extLst>
                  <a:ext uri="{0D108BD9-81ED-4DB2-BD59-A6C34878D82A}">
                    <a16:rowId xmlns:a16="http://schemas.microsoft.com/office/drawing/2014/main" val="1295644424"/>
                  </a:ext>
                </a:extLst>
              </a:tr>
              <a:tr h="417800">
                <a:tc vMerge="1">
                  <a:txBody>
                    <a:bodyPr/>
                    <a:lstStyle/>
                    <a:p>
                      <a:endParaRPr kumimoji="1" lang="ja-JP" altLang="en-US" dirty="0"/>
                    </a:p>
                  </a:txBody>
                  <a:tcPr/>
                </a:tc>
                <a:tc>
                  <a:txBody>
                    <a:bodyPr/>
                    <a:lstStyle/>
                    <a:p>
                      <a:pPr algn="ctr"/>
                      <a:r>
                        <a:rPr kumimoji="1" lang="ja-JP" altLang="en-US" sz="2000" dirty="0">
                          <a:latin typeface="+mn-ea"/>
                          <a:ea typeface="+mn-ea"/>
                        </a:rPr>
                        <a:t>４月</a:t>
                      </a:r>
                    </a:p>
                  </a:txBody>
                  <a:tcPr anchor="ctr"/>
                </a:tc>
                <a:tc>
                  <a:txBody>
                    <a:bodyPr/>
                    <a:lstStyle/>
                    <a:p>
                      <a:r>
                        <a:rPr kumimoji="1" lang="ja-JP" altLang="en-US" sz="2000" dirty="0">
                          <a:latin typeface="+mn-ea"/>
                          <a:ea typeface="+mn-ea"/>
                        </a:rPr>
                        <a:t>水道整備・管理行政　移管</a:t>
                      </a:r>
                    </a:p>
                  </a:txBody>
                  <a:tcPr anchor="ctr"/>
                </a:tc>
                <a:extLst>
                  <a:ext uri="{0D108BD9-81ED-4DB2-BD59-A6C34878D82A}">
                    <a16:rowId xmlns:a16="http://schemas.microsoft.com/office/drawing/2014/main" val="267040146"/>
                  </a:ext>
                </a:extLst>
              </a:tr>
              <a:tr h="417800">
                <a:tc vMerge="1">
                  <a:txBody>
                    <a:bodyPr/>
                    <a:lstStyle/>
                    <a:p>
                      <a:endParaRPr kumimoji="1" lang="ja-JP" altLang="en-US" dirty="0"/>
                    </a:p>
                  </a:txBody>
                  <a:tcPr/>
                </a:tc>
                <a:tc>
                  <a:txBody>
                    <a:bodyPr/>
                    <a:lstStyle/>
                    <a:p>
                      <a:pPr algn="ctr"/>
                      <a:r>
                        <a:rPr kumimoji="1" lang="ja-JP" altLang="en-US" sz="2000" dirty="0">
                          <a:latin typeface="+mn-ea"/>
                          <a:ea typeface="+mn-ea"/>
                        </a:rPr>
                        <a:t>９月</a:t>
                      </a:r>
                    </a:p>
                  </a:txBody>
                  <a:tcPr anchor="ctr"/>
                </a:tc>
                <a:tc>
                  <a:txBody>
                    <a:bodyPr/>
                    <a:lstStyle/>
                    <a:p>
                      <a:r>
                        <a:rPr kumimoji="1" lang="ja-JP" altLang="en-US" sz="2000" dirty="0">
                          <a:latin typeface="+mn-ea"/>
                          <a:ea typeface="+mn-ea"/>
                        </a:rPr>
                        <a:t>上下水道耐震化計画　策定通知</a:t>
                      </a:r>
                    </a:p>
                  </a:txBody>
                  <a:tcPr anchor="ctr"/>
                </a:tc>
                <a:extLst>
                  <a:ext uri="{0D108BD9-81ED-4DB2-BD59-A6C34878D82A}">
                    <a16:rowId xmlns:a16="http://schemas.microsoft.com/office/drawing/2014/main" val="3614194647"/>
                  </a:ext>
                </a:extLst>
              </a:tr>
              <a:tr h="739185">
                <a:tc vMerge="1">
                  <a:txBody>
                    <a:bodyPr/>
                    <a:lstStyle/>
                    <a:p>
                      <a:endParaRPr kumimoji="1" lang="ja-JP" altLang="en-US" dirty="0"/>
                    </a:p>
                  </a:txBody>
                  <a:tcPr/>
                </a:tc>
                <a:tc>
                  <a:txBody>
                    <a:bodyPr/>
                    <a:lstStyle/>
                    <a:p>
                      <a:pPr algn="ctr"/>
                      <a:r>
                        <a:rPr kumimoji="1" lang="en-US" altLang="ja-JP" sz="2000" dirty="0">
                          <a:latin typeface="+mn-ea"/>
                          <a:ea typeface="+mn-ea"/>
                        </a:rPr>
                        <a:t>11</a:t>
                      </a:r>
                      <a:r>
                        <a:rPr kumimoji="1" lang="ja-JP" altLang="en-US" sz="2000" dirty="0">
                          <a:latin typeface="+mn-ea"/>
                          <a:ea typeface="+mn-ea"/>
                        </a:rPr>
                        <a:t>月</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lang="ja-JP" altLang="en-US" sz="2000" dirty="0">
                          <a:latin typeface="+mn-ea"/>
                          <a:ea typeface="+mn-ea"/>
                        </a:rPr>
                        <a:t>奈良県広域水道企業団　設立</a:t>
                      </a:r>
                      <a:endParaRPr lang="en-US" altLang="ja-JP" sz="2000" dirty="0">
                        <a:latin typeface="+mn-ea"/>
                        <a:ea typeface="+mn-ea"/>
                      </a:endParaRPr>
                    </a:p>
                    <a:p>
                      <a:pPr marL="0" marR="0" lvl="0" indent="0" algn="l" defTabSz="914384" rtl="0" eaLnBrk="1" fontAlgn="auto" latinLnBrk="0" hangingPunct="1">
                        <a:lnSpc>
                          <a:spcPct val="100000"/>
                        </a:lnSpc>
                        <a:spcBef>
                          <a:spcPts val="0"/>
                        </a:spcBef>
                        <a:spcAft>
                          <a:spcPts val="0"/>
                        </a:spcAft>
                        <a:buClrTx/>
                        <a:buSzTx/>
                        <a:buFontTx/>
                        <a:buNone/>
                        <a:tabLst/>
                        <a:defRPr/>
                      </a:pPr>
                      <a:r>
                        <a:rPr lang="ja-JP" altLang="en-US" sz="2000" dirty="0">
                          <a:latin typeface="+mn-ea"/>
                          <a:ea typeface="+mn-ea"/>
                        </a:rPr>
                        <a:t>第１回上下水道政策の基本的なあり方検討会　開催</a:t>
                      </a:r>
                      <a:endParaRPr lang="en-US" altLang="ja-JP" sz="2000" dirty="0">
                        <a:latin typeface="+mn-ea"/>
                        <a:ea typeface="+mn-ea"/>
                      </a:endParaRPr>
                    </a:p>
                  </a:txBody>
                  <a:tcPr anchor="ctr"/>
                </a:tc>
                <a:extLst>
                  <a:ext uri="{0D108BD9-81ED-4DB2-BD59-A6C34878D82A}">
                    <a16:rowId xmlns:a16="http://schemas.microsoft.com/office/drawing/2014/main" val="2770404034"/>
                  </a:ext>
                </a:extLst>
              </a:tr>
              <a:tr h="441116">
                <a:tc vMerge="1">
                  <a:txBody>
                    <a:bodyPr/>
                    <a:lstStyle/>
                    <a:p>
                      <a:endParaRPr kumimoji="1" lang="ja-JP" altLang="en-US" dirty="0"/>
                    </a:p>
                  </a:txBody>
                  <a:tcPr/>
                </a:tc>
                <a:tc>
                  <a:txBody>
                    <a:bodyPr/>
                    <a:lstStyle/>
                    <a:p>
                      <a:pPr algn="ctr"/>
                      <a:r>
                        <a:rPr kumimoji="1" lang="en-US" altLang="ja-JP" sz="2000" dirty="0">
                          <a:latin typeface="+mn-ea"/>
                          <a:ea typeface="+mn-ea"/>
                        </a:rPr>
                        <a:t>12</a:t>
                      </a:r>
                      <a:r>
                        <a:rPr kumimoji="1" lang="ja-JP" altLang="en-US" sz="2000" dirty="0">
                          <a:latin typeface="+mn-ea"/>
                          <a:ea typeface="+mn-ea"/>
                        </a:rPr>
                        <a:t>月</a:t>
                      </a:r>
                    </a:p>
                  </a:txBody>
                  <a:tcPr anchor="ctr"/>
                </a:tc>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lang="en-US" altLang="ja-JP" sz="2000" dirty="0">
                          <a:latin typeface="+mn-ea"/>
                          <a:ea typeface="+mn-ea"/>
                        </a:rPr>
                        <a:t>PFOS</a:t>
                      </a:r>
                      <a:r>
                        <a:rPr lang="ja-JP" altLang="en-US" sz="2000" dirty="0">
                          <a:latin typeface="+mn-ea"/>
                          <a:ea typeface="+mn-ea"/>
                        </a:rPr>
                        <a:t>・</a:t>
                      </a:r>
                      <a:r>
                        <a:rPr lang="en-US" altLang="ja-JP" sz="2000" dirty="0">
                          <a:latin typeface="+mn-ea"/>
                          <a:ea typeface="+mn-ea"/>
                        </a:rPr>
                        <a:t>PFOA</a:t>
                      </a:r>
                      <a:r>
                        <a:rPr lang="ja-JP" altLang="en-US" sz="2000" dirty="0">
                          <a:latin typeface="+mn-ea"/>
                          <a:ea typeface="+mn-ea"/>
                        </a:rPr>
                        <a:t>　水質基準に格上げの方針</a:t>
                      </a:r>
                      <a:endParaRPr lang="en-US" altLang="ja-JP" sz="2000" dirty="0">
                        <a:latin typeface="+mn-ea"/>
                        <a:ea typeface="+mn-ea"/>
                      </a:endParaRPr>
                    </a:p>
                  </a:txBody>
                  <a:tcPr anchor="ctr"/>
                </a:tc>
                <a:extLst>
                  <a:ext uri="{0D108BD9-81ED-4DB2-BD59-A6C34878D82A}">
                    <a16:rowId xmlns:a16="http://schemas.microsoft.com/office/drawing/2014/main" val="230378696"/>
                  </a:ext>
                </a:extLst>
              </a:tr>
              <a:tr h="417800">
                <a:tc rowSpan="5">
                  <a:txBody>
                    <a:bodyPr/>
                    <a:lstStyle/>
                    <a:p>
                      <a:pPr algn="ctr"/>
                      <a:r>
                        <a:rPr kumimoji="1" lang="ja-JP" altLang="en-US" sz="2000" dirty="0">
                          <a:latin typeface="+mn-ea"/>
                          <a:ea typeface="+mn-ea"/>
                        </a:rPr>
                        <a:t>令和７年</a:t>
                      </a:r>
                    </a:p>
                  </a:txBody>
                  <a:tcPr anchor="ctr"/>
                </a:tc>
                <a:tc>
                  <a:txBody>
                    <a:bodyPr/>
                    <a:lstStyle/>
                    <a:p>
                      <a:pPr algn="ctr"/>
                      <a:r>
                        <a:rPr kumimoji="1" lang="ja-JP" altLang="en-US" sz="2000" dirty="0">
                          <a:latin typeface="+mn-ea"/>
                          <a:ea typeface="+mn-ea"/>
                        </a:rPr>
                        <a:t>１月</a:t>
                      </a:r>
                    </a:p>
                  </a:txBody>
                  <a:tcPr anchor="ctr"/>
                </a:tc>
                <a:tc>
                  <a:txBody>
                    <a:bodyPr/>
                    <a:lstStyle/>
                    <a:p>
                      <a:r>
                        <a:rPr kumimoji="1" lang="zh-CN" altLang="en-US" sz="2000" dirty="0">
                          <a:latin typeface="+mn-ea"/>
                          <a:ea typeface="+mn-ea"/>
                        </a:rPr>
                        <a:t>八潮市交差点道路陥没事故</a:t>
                      </a:r>
                      <a:endParaRPr kumimoji="1" lang="ja-JP" altLang="en-US" sz="2000" dirty="0">
                        <a:latin typeface="+mn-ea"/>
                        <a:ea typeface="+mn-ea"/>
                      </a:endParaRPr>
                    </a:p>
                  </a:txBody>
                  <a:tcPr anchor="ctr"/>
                </a:tc>
                <a:extLst>
                  <a:ext uri="{0D108BD9-81ED-4DB2-BD59-A6C34878D82A}">
                    <a16:rowId xmlns:a16="http://schemas.microsoft.com/office/drawing/2014/main" val="2410679976"/>
                  </a:ext>
                </a:extLst>
              </a:tr>
              <a:tr h="417800">
                <a:tc vMerge="1">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２月</a:t>
                      </a:r>
                    </a:p>
                  </a:txBody>
                  <a:tcPr anchor="ctr"/>
                </a:tc>
                <a:tc>
                  <a:txBody>
                    <a:bodyPr/>
                    <a:lstStyle/>
                    <a:p>
                      <a:r>
                        <a:rPr kumimoji="1" lang="ja-JP" altLang="en-US" sz="2000" dirty="0">
                          <a:solidFill>
                            <a:schemeClr val="tx1"/>
                          </a:solidFill>
                          <a:latin typeface="+mn-ea"/>
                          <a:ea typeface="+mn-ea"/>
                        </a:rPr>
                        <a:t>災害対策基本法等の一部を改正する法律案　閣議決定</a:t>
                      </a:r>
                    </a:p>
                  </a:txBody>
                  <a:tcPr anchor="ctr"/>
                </a:tc>
                <a:extLst>
                  <a:ext uri="{0D108BD9-81ED-4DB2-BD59-A6C34878D82A}">
                    <a16:rowId xmlns:a16="http://schemas.microsoft.com/office/drawing/2014/main" val="3137825650"/>
                  </a:ext>
                </a:extLst>
              </a:tr>
              <a:tr h="739185">
                <a:tc vMerge="1">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３月</a:t>
                      </a:r>
                    </a:p>
                  </a:txBody>
                  <a:tcPr anchor="ctr"/>
                </a:tc>
                <a:tc>
                  <a:txBody>
                    <a:bodyPr/>
                    <a:lstStyle/>
                    <a:p>
                      <a:r>
                        <a:rPr kumimoji="1" lang="ja-JP" altLang="en-US" sz="2000" dirty="0">
                          <a:solidFill>
                            <a:schemeClr val="tx1"/>
                          </a:solidFill>
                          <a:latin typeface="+mn-ea"/>
                          <a:ea typeface="+mn-ea"/>
                        </a:rPr>
                        <a:t>下水道管路全国特別重点調査　要請</a:t>
                      </a:r>
                      <a:endParaRPr kumimoji="1" lang="en-US" altLang="ja-JP" sz="2000" dirty="0">
                        <a:solidFill>
                          <a:schemeClr val="tx1"/>
                        </a:solidFill>
                        <a:latin typeface="+mn-ea"/>
                        <a:ea typeface="+mn-ea"/>
                      </a:endParaRPr>
                    </a:p>
                    <a:p>
                      <a:r>
                        <a:rPr kumimoji="1" lang="ja-JP" altLang="en-US" sz="2000" dirty="0">
                          <a:solidFill>
                            <a:schemeClr val="tx1"/>
                          </a:solidFill>
                          <a:latin typeface="+mn-ea"/>
                          <a:ea typeface="+mn-ea"/>
                        </a:rPr>
                        <a:t>日水協「緊急時対応の手引き」改定　</a:t>
                      </a:r>
                    </a:p>
                  </a:txBody>
                  <a:tcPr anchor="ctr"/>
                </a:tc>
                <a:extLst>
                  <a:ext uri="{0D108BD9-81ED-4DB2-BD59-A6C34878D82A}">
                    <a16:rowId xmlns:a16="http://schemas.microsoft.com/office/drawing/2014/main" val="1437774783"/>
                  </a:ext>
                </a:extLst>
              </a:tr>
              <a:tr h="1060570">
                <a:tc vMerge="1">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４月</a:t>
                      </a:r>
                    </a:p>
                  </a:txBody>
                  <a:tcPr anchor="ctr"/>
                </a:tc>
                <a:tc>
                  <a:txBody>
                    <a:bodyPr/>
                    <a:lstStyle/>
                    <a:p>
                      <a:r>
                        <a:rPr kumimoji="1" lang="ja-JP" altLang="en-US" sz="2000" dirty="0">
                          <a:solidFill>
                            <a:schemeClr val="tx1"/>
                          </a:solidFill>
                          <a:latin typeface="+mn-ea"/>
                          <a:ea typeface="+mn-ea"/>
                        </a:rPr>
                        <a:t>大阪広域水道企業団　新たに５団体が統合</a:t>
                      </a:r>
                      <a:endParaRPr kumimoji="1" lang="en-US" altLang="ja-JP" sz="2000" dirty="0">
                        <a:solidFill>
                          <a:schemeClr val="tx1"/>
                        </a:solidFill>
                        <a:latin typeface="+mn-ea"/>
                        <a:ea typeface="+mn-ea"/>
                      </a:endParaRPr>
                    </a:p>
                    <a:p>
                      <a:r>
                        <a:rPr kumimoji="1" lang="ja-JP" altLang="en-US" sz="2000" dirty="0">
                          <a:solidFill>
                            <a:schemeClr val="tx1"/>
                          </a:solidFill>
                          <a:latin typeface="+mn-ea"/>
                          <a:ea typeface="+mn-ea"/>
                        </a:rPr>
                        <a:t>阪神水道企業団　明石市に供給開始</a:t>
                      </a:r>
                      <a:endParaRPr kumimoji="1" lang="en-US" altLang="ja-JP" sz="2000" dirty="0">
                        <a:solidFill>
                          <a:schemeClr val="tx1"/>
                        </a:solidFill>
                        <a:latin typeface="+mn-ea"/>
                        <a:ea typeface="+mn-ea"/>
                      </a:endParaRPr>
                    </a:p>
                    <a:p>
                      <a:r>
                        <a:rPr kumimoji="1" lang="ja-JP" altLang="en-US" sz="2000" dirty="0">
                          <a:solidFill>
                            <a:schemeClr val="tx1"/>
                          </a:solidFill>
                          <a:latin typeface="+mn-ea"/>
                          <a:ea typeface="+mn-ea"/>
                        </a:rPr>
                        <a:t>京都市</a:t>
                      </a:r>
                      <a:r>
                        <a:rPr kumimoji="1" lang="zh-CN" altLang="en-US" sz="2000" dirty="0">
                          <a:solidFill>
                            <a:schemeClr val="tx1"/>
                          </a:solidFill>
                          <a:latin typeface="+mn-ea"/>
                          <a:ea typeface="+mn-ea"/>
                        </a:rPr>
                        <a:t>下京区</a:t>
                      </a:r>
                      <a:r>
                        <a:rPr kumimoji="1" lang="ja-JP" altLang="en-US" sz="2000" dirty="0">
                          <a:solidFill>
                            <a:schemeClr val="tx1"/>
                          </a:solidFill>
                          <a:latin typeface="+mn-ea"/>
                          <a:ea typeface="+mn-ea"/>
                        </a:rPr>
                        <a:t>の国道１号線で漏水事故</a:t>
                      </a:r>
                    </a:p>
                  </a:txBody>
                  <a:tcPr anchor="ctr"/>
                </a:tc>
                <a:extLst>
                  <a:ext uri="{0D108BD9-81ED-4DB2-BD59-A6C34878D82A}">
                    <a16:rowId xmlns:a16="http://schemas.microsoft.com/office/drawing/2014/main" val="2692212706"/>
                  </a:ext>
                </a:extLst>
              </a:tr>
              <a:tr h="417800">
                <a:tc vMerge="1">
                  <a:txBody>
                    <a:bodyPr/>
                    <a:lstStyle/>
                    <a:p>
                      <a:pPr algn="ctr"/>
                      <a:endParaRPr kumimoji="1" lang="ja-JP" altLang="en-US" sz="2000" dirty="0">
                        <a:latin typeface="+mn-ea"/>
                        <a:ea typeface="+mn-ea"/>
                      </a:endParaRPr>
                    </a:p>
                  </a:txBody>
                  <a:tcPr anchor="ctr"/>
                </a:tc>
                <a:tc>
                  <a:txBody>
                    <a:bodyPr/>
                    <a:lstStyle/>
                    <a:p>
                      <a:pPr algn="ctr"/>
                      <a:r>
                        <a:rPr kumimoji="1" lang="ja-JP" altLang="en-US" sz="2000" dirty="0">
                          <a:latin typeface="+mn-ea"/>
                          <a:ea typeface="+mn-ea"/>
                        </a:rPr>
                        <a:t>５月</a:t>
                      </a:r>
                    </a:p>
                  </a:txBody>
                  <a:tcPr anchor="ctr"/>
                </a:tc>
                <a:tc>
                  <a:txBody>
                    <a:bodyPr/>
                    <a:lstStyle/>
                    <a:p>
                      <a:r>
                        <a:rPr kumimoji="1" lang="ja-JP" altLang="en-US" sz="2000" dirty="0">
                          <a:solidFill>
                            <a:schemeClr val="tx1"/>
                          </a:solidFill>
                          <a:latin typeface="+mn-ea"/>
                          <a:ea typeface="+mn-ea"/>
                        </a:rPr>
                        <a:t>鋳鉄管の緊急調査実施　要請</a:t>
                      </a:r>
                    </a:p>
                  </a:txBody>
                  <a:tcPr anchor="ctr"/>
                </a:tc>
                <a:extLst>
                  <a:ext uri="{0D108BD9-81ED-4DB2-BD59-A6C34878D82A}">
                    <a16:rowId xmlns:a16="http://schemas.microsoft.com/office/drawing/2014/main" val="2884772672"/>
                  </a:ext>
                </a:extLst>
              </a:tr>
            </a:tbl>
          </a:graphicData>
        </a:graphic>
      </p:graphicFrame>
    </p:spTree>
    <p:extLst>
      <p:ext uri="{BB962C8B-B14F-4D97-AF65-F5344CB8AC3E}">
        <p14:creationId xmlns:p14="http://schemas.microsoft.com/office/powerpoint/2010/main" val="206029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D9C1D4C-42CF-5A53-2DD1-303ECDDD3C0B}"/>
              </a:ext>
            </a:extLst>
          </p:cNvPr>
          <p:cNvSpPr>
            <a:spLocks noGrp="1"/>
          </p:cNvSpPr>
          <p:nvPr>
            <p:ph type="sldNum" sz="quarter" idx="12"/>
          </p:nvPr>
        </p:nvSpPr>
        <p:spPr/>
        <p:txBody>
          <a:bodyPr/>
          <a:lstStyle/>
          <a:p>
            <a:pPr>
              <a:defRPr/>
            </a:pPr>
            <a:fld id="{D8C59FD7-2EC2-4685-9C85-6CC810D64050}" type="slidenum">
              <a:rPr lang="en-US" altLang="ja-JP" smtClean="0"/>
              <a:pPr>
                <a:defRPr/>
              </a:pPr>
              <a:t>4</a:t>
            </a:fld>
            <a:endParaRPr lang="en-US" altLang="ja-JP"/>
          </a:p>
        </p:txBody>
      </p:sp>
      <p:sp>
        <p:nvSpPr>
          <p:cNvPr id="3" name="Text Box 4">
            <a:extLst>
              <a:ext uri="{FF2B5EF4-FFF2-40B4-BE49-F238E27FC236}">
                <a16:creationId xmlns:a16="http://schemas.microsoft.com/office/drawing/2014/main" id="{C3649A48-20C9-FEE6-F66F-ED332AB3FAD6}"/>
              </a:ext>
            </a:extLst>
          </p:cNvPr>
          <p:cNvSpPr txBox="1">
            <a:spLocks noChangeArrowheads="1"/>
          </p:cNvSpPr>
          <p:nvPr/>
        </p:nvSpPr>
        <p:spPr>
          <a:xfrm>
            <a:off x="426147" y="3155057"/>
            <a:ext cx="9053706" cy="646260"/>
          </a:xfrm>
          <a:prstGeom prst="rect">
            <a:avLst/>
          </a:prstGeom>
          <a:noFill/>
          <a:ln w="28575">
            <a:noFill/>
            <a:miter lim="800000"/>
            <a:headEnd/>
            <a:tailEnd/>
          </a:ln>
        </p:spPr>
        <p:txBody>
          <a:bodyPr wrap="square" lIns="91368" tIns="45685" rIns="91368" bIns="45685" anchor="ctr">
            <a:spAutoFit/>
          </a:bodyPr>
          <a:lstStyle/>
          <a:p>
            <a:pPr marL="60447" marR="0" lvl="0" algn="ctr" defTabSz="633039" rtl="0" eaLnBrk="0" fontAlgn="base" latinLnBrk="0" hangingPunct="0">
              <a:spcBef>
                <a:spcPct val="0"/>
              </a:spcBef>
              <a:spcAft>
                <a:spcPts val="415"/>
              </a:spcAft>
              <a:buClrTx/>
              <a:buSzPct val="100000"/>
              <a:tabLst/>
              <a:defRPr/>
            </a:pPr>
            <a:r>
              <a:rPr kumimoji="1" lang="ja-JP" altLang="en-US" sz="3600" b="0" i="0" u="none" strike="noStrike" kern="1200" cap="none" spc="0" normalizeH="0" baseline="0" noProof="0" dirty="0">
                <a:ln>
                  <a:noFill/>
                </a:ln>
                <a:solidFill>
                  <a:prstClr val="black"/>
                </a:solidFill>
                <a:effectLst/>
                <a:uLnTx/>
                <a:uFillTx/>
                <a:latin typeface="+mn-ea"/>
                <a:ea typeface="+mn-ea"/>
                <a:cs typeface="+mn-cs"/>
              </a:rPr>
              <a:t>水道の基盤強化に向けて</a:t>
            </a:r>
          </a:p>
        </p:txBody>
      </p:sp>
    </p:spTree>
    <p:extLst>
      <p:ext uri="{BB962C8B-B14F-4D97-AF65-F5344CB8AC3E}">
        <p14:creationId xmlns:p14="http://schemas.microsoft.com/office/powerpoint/2010/main" val="370609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65459" y="971550"/>
            <a:ext cx="8340923" cy="546735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ja-JP" altLang="en-US" sz="1292">
              <a:solidFill>
                <a:prstClr val="white"/>
              </a:solidFill>
              <a:latin typeface="メイリオ"/>
              <a:ea typeface="メイリオ"/>
            </a:endParaRPr>
          </a:p>
        </p:txBody>
      </p:sp>
      <p:sp>
        <p:nvSpPr>
          <p:cNvPr id="10" name="角丸四角形 9"/>
          <p:cNvSpPr/>
          <p:nvPr/>
        </p:nvSpPr>
        <p:spPr>
          <a:xfrm>
            <a:off x="1007619" y="1438536"/>
            <a:ext cx="7795944" cy="69784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0" bIns="0" rtlCol="0" anchor="ctr" anchorCtr="0"/>
          <a:lstStyle/>
          <a:p>
            <a:pPr defTabSz="844083" fontAlgn="auto">
              <a:spcBef>
                <a:spcPts val="0"/>
              </a:spcBef>
              <a:spcAft>
                <a:spcPts val="256"/>
              </a:spcAft>
              <a:defRPr/>
            </a:pPr>
            <a:r>
              <a:rPr lang="ja-JP" altLang="en-US" sz="2000" b="1" spc="92">
                <a:solidFill>
                  <a:schemeClr val="tx1"/>
                </a:solidFill>
                <a:latin typeface="游ゴシック" panose="020B0400000000000000" pitchFamily="50" charset="-128"/>
                <a:ea typeface="游ゴシック" panose="020B0400000000000000" pitchFamily="50" charset="-128"/>
              </a:rPr>
              <a:t>① 老朽化の進行</a:t>
            </a:r>
            <a:endParaRPr lang="en-US" altLang="ja-JP" sz="2000" b="1" spc="92">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高度経済成長期に整備された施設が老朽化。年間約２万件の漏水・破損事故が発生</a:t>
            </a:r>
            <a:endParaRPr lang="en-US" altLang="ja-JP" sz="1400">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b="1" u="sng">
                <a:solidFill>
                  <a:schemeClr val="tx1"/>
                </a:solidFill>
                <a:latin typeface="游ゴシック" panose="020B0400000000000000" pitchFamily="50" charset="-128"/>
                <a:ea typeface="游ゴシック" panose="020B0400000000000000" pitchFamily="50" charset="-128"/>
              </a:rPr>
              <a:t>耐用年数を超えた</a:t>
            </a:r>
            <a:r>
              <a:rPr lang="ja-JP" altLang="en-US" sz="1400">
                <a:solidFill>
                  <a:schemeClr val="tx1"/>
                </a:solidFill>
                <a:latin typeface="游ゴシック" panose="020B0400000000000000" pitchFamily="50" charset="-128"/>
                <a:ea typeface="游ゴシック" panose="020B0400000000000000" pitchFamily="50" charset="-128"/>
              </a:rPr>
              <a:t>水道管路の割合が</a:t>
            </a:r>
            <a:r>
              <a:rPr lang="ja-JP" altLang="en-US" sz="1400" b="1" u="sng">
                <a:solidFill>
                  <a:schemeClr val="tx1"/>
                </a:solidFill>
                <a:latin typeface="游ゴシック" panose="020B0400000000000000" pitchFamily="50" charset="-128"/>
                <a:ea typeface="游ゴシック" panose="020B0400000000000000" pitchFamily="50" charset="-128"/>
              </a:rPr>
              <a:t>年々上昇中</a:t>
            </a:r>
            <a:r>
              <a:rPr lang="ja-JP" altLang="en-US" sz="1400">
                <a:solidFill>
                  <a:schemeClr val="tx1"/>
                </a:solidFill>
                <a:latin typeface="游ゴシック" panose="020B0400000000000000" pitchFamily="50" charset="-128"/>
                <a:ea typeface="游ゴシック" panose="020B0400000000000000" pitchFamily="50" charset="-128"/>
              </a:rPr>
              <a:t>（</a:t>
            </a:r>
            <a:r>
              <a:rPr lang="en-US" altLang="ja-JP" sz="1400">
                <a:solidFill>
                  <a:schemeClr val="tx1"/>
                </a:solidFill>
                <a:latin typeface="游ゴシック" panose="020B0400000000000000" pitchFamily="50" charset="-128"/>
                <a:ea typeface="游ゴシック" panose="020B0400000000000000" pitchFamily="50" charset="-128"/>
              </a:rPr>
              <a:t>R</a:t>
            </a:r>
            <a:r>
              <a:rPr lang="ja-JP" altLang="en-US" sz="1400">
                <a:solidFill>
                  <a:schemeClr val="tx1"/>
                </a:solidFill>
                <a:latin typeface="游ゴシック" panose="020B0400000000000000" pitchFamily="50" charset="-128"/>
                <a:ea typeface="游ゴシック" panose="020B0400000000000000" pitchFamily="50" charset="-128"/>
              </a:rPr>
              <a:t>４年度</a:t>
            </a:r>
            <a:r>
              <a:rPr lang="en-US" altLang="ja-JP" sz="1400">
                <a:solidFill>
                  <a:schemeClr val="tx1"/>
                </a:solidFill>
                <a:latin typeface="游ゴシック" panose="020B0400000000000000" pitchFamily="50" charset="-128"/>
                <a:ea typeface="游ゴシック" panose="020B0400000000000000" pitchFamily="50" charset="-128"/>
              </a:rPr>
              <a:t>23.6%</a:t>
            </a:r>
            <a:r>
              <a:rPr lang="ja-JP" altLang="en-US" sz="1400">
                <a:solidFill>
                  <a:schemeClr val="tx1"/>
                </a:solidFill>
                <a:latin typeface="游ゴシック" panose="020B0400000000000000" pitchFamily="50" charset="-128"/>
                <a:ea typeface="游ゴシック" panose="020B0400000000000000" pitchFamily="50" charset="-128"/>
              </a:rPr>
              <a:t>）</a:t>
            </a:r>
            <a:endParaRPr lang="en-US" altLang="ja-JP" sz="1400">
              <a:solidFill>
                <a:schemeClr val="tx1"/>
              </a:solidFill>
              <a:latin typeface="游ゴシック" panose="020B0400000000000000" pitchFamily="50" charset="-128"/>
              <a:ea typeface="游ゴシック" panose="020B0400000000000000" pitchFamily="50" charset="-128"/>
            </a:endParaRPr>
          </a:p>
        </p:txBody>
      </p:sp>
      <p:sp>
        <p:nvSpPr>
          <p:cNvPr id="11" name="角丸四角形 10"/>
          <p:cNvSpPr/>
          <p:nvPr/>
        </p:nvSpPr>
        <p:spPr>
          <a:xfrm>
            <a:off x="1003235" y="3469366"/>
            <a:ext cx="7800328" cy="880224"/>
          </a:xfrm>
          <a:prstGeom prst="roundRect">
            <a:avLst>
              <a:gd name="adj" fmla="val 787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0" bIns="0" rtlCol="0" anchor="ctr" anchorCtr="0"/>
          <a:lstStyle/>
          <a:p>
            <a:pPr defTabSz="844083" fontAlgn="auto">
              <a:spcBef>
                <a:spcPts val="0"/>
              </a:spcBef>
              <a:spcAft>
                <a:spcPts val="256"/>
              </a:spcAft>
              <a:defRPr/>
            </a:pPr>
            <a:r>
              <a:rPr lang="ja-JP" altLang="en-US" sz="2000" b="1" spc="92">
                <a:solidFill>
                  <a:schemeClr val="tx1"/>
                </a:solidFill>
                <a:latin typeface="游ゴシック" panose="020B0400000000000000" pitchFamily="50" charset="-128"/>
                <a:ea typeface="游ゴシック" panose="020B0400000000000000" pitchFamily="50" charset="-128"/>
              </a:rPr>
              <a:t>③ 多くの水道事業者が小規模で経営基盤が脆弱</a:t>
            </a:r>
            <a:endParaRPr lang="en-US" altLang="ja-JP" sz="2000" b="1" spc="92">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水道事業は主に市町村単位で経営されており、多くの事業が小規模で経営基盤が脆弱</a:t>
            </a:r>
            <a:endParaRPr lang="en-US" altLang="ja-JP" sz="1400">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小規模な水道事業は職員数も少なく、適切な資産管理や危機管理対応に支障</a:t>
            </a:r>
            <a:endParaRPr lang="en-US" altLang="ja-JP" sz="1400">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人口減少社会を迎え、経営状況が悪化する中で、水道サービスを継続できないおそれ</a:t>
            </a:r>
            <a:endParaRPr lang="en-US" altLang="ja-JP" sz="1400">
              <a:solidFill>
                <a:schemeClr val="tx1"/>
              </a:solidFill>
              <a:latin typeface="游ゴシック" panose="020B0400000000000000" pitchFamily="50" charset="-128"/>
              <a:ea typeface="游ゴシック" panose="020B0400000000000000" pitchFamily="50" charset="-128"/>
            </a:endParaRPr>
          </a:p>
        </p:txBody>
      </p:sp>
      <p:sp>
        <p:nvSpPr>
          <p:cNvPr id="12" name="右矢印 11"/>
          <p:cNvSpPr/>
          <p:nvPr/>
        </p:nvSpPr>
        <p:spPr>
          <a:xfrm>
            <a:off x="1269111" y="5627754"/>
            <a:ext cx="530897" cy="51736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auto">
              <a:spcBef>
                <a:spcPts val="0"/>
              </a:spcBef>
              <a:spcAft>
                <a:spcPts val="0"/>
              </a:spcAft>
              <a:defRPr/>
            </a:pPr>
            <a:endParaRPr lang="ja-JP" altLang="en-US" sz="1477">
              <a:solidFill>
                <a:prstClr val="white"/>
              </a:solidFill>
              <a:latin typeface="メイリオ"/>
              <a:ea typeface="メイリオ"/>
            </a:endParaRPr>
          </a:p>
        </p:txBody>
      </p:sp>
      <p:sp>
        <p:nvSpPr>
          <p:cNvPr id="13" name="テキスト ボックス 12"/>
          <p:cNvSpPr txBox="1"/>
          <p:nvPr/>
        </p:nvSpPr>
        <p:spPr>
          <a:xfrm>
            <a:off x="1824510" y="5633734"/>
            <a:ext cx="6584874" cy="646331"/>
          </a:xfrm>
          <a:prstGeom prst="rect">
            <a:avLst/>
          </a:prstGeom>
          <a:noFill/>
        </p:spPr>
        <p:txBody>
          <a:bodyPr wrap="square" rtlCol="0">
            <a:spAutoFit/>
          </a:bodyPr>
          <a:lstStyle/>
          <a:p>
            <a:pPr defTabSz="844083" fontAlgn="auto">
              <a:spcBef>
                <a:spcPts val="0"/>
              </a:spcBef>
              <a:spcAft>
                <a:spcPts val="0"/>
              </a:spcAft>
              <a:defRPr/>
            </a:pPr>
            <a:r>
              <a:rPr lang="ja-JP" altLang="en-US" sz="1600">
                <a:latin typeface="游ゴシック" panose="020B0400000000000000" pitchFamily="50" charset="-128"/>
                <a:ea typeface="游ゴシック" panose="020B0400000000000000" pitchFamily="50" charset="-128"/>
              </a:rPr>
              <a:t>これらの課題を解決し、将来にわたり、安全な水の安定供給を維持していくためには、</a:t>
            </a:r>
            <a:r>
              <a:rPr lang="ja-JP" altLang="en-US" sz="2000" b="1" u="sng">
                <a:latin typeface="游ゴシック" panose="020B0400000000000000" pitchFamily="50" charset="-128"/>
                <a:ea typeface="游ゴシック" panose="020B0400000000000000" pitchFamily="50" charset="-128"/>
              </a:rPr>
              <a:t>水道の基盤強化</a:t>
            </a:r>
            <a:r>
              <a:rPr lang="ja-JP" altLang="en-US" sz="1600">
                <a:latin typeface="游ゴシック" panose="020B0400000000000000" pitchFamily="50" charset="-128"/>
                <a:ea typeface="游ゴシック" panose="020B0400000000000000" pitchFamily="50" charset="-128"/>
              </a:rPr>
              <a:t>を図ることが必要</a:t>
            </a:r>
          </a:p>
        </p:txBody>
      </p:sp>
      <p:sp>
        <p:nvSpPr>
          <p:cNvPr id="14" name="角丸四角形 13"/>
          <p:cNvSpPr/>
          <p:nvPr/>
        </p:nvSpPr>
        <p:spPr>
          <a:xfrm>
            <a:off x="1011865" y="4667159"/>
            <a:ext cx="7795944" cy="69784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0" bIns="0" rtlCol="0" anchor="ctr" anchorCtr="0"/>
          <a:lstStyle/>
          <a:p>
            <a:pPr defTabSz="844083" fontAlgn="auto">
              <a:spcBef>
                <a:spcPts val="0"/>
              </a:spcBef>
              <a:spcAft>
                <a:spcPts val="256"/>
              </a:spcAft>
              <a:defRPr/>
            </a:pPr>
            <a:r>
              <a:rPr lang="ja-JP" altLang="en-US" sz="2000" b="1" spc="92">
                <a:solidFill>
                  <a:schemeClr val="tx1"/>
                </a:solidFill>
                <a:latin typeface="游ゴシック" panose="020B0400000000000000" pitchFamily="50" charset="-128"/>
                <a:ea typeface="游ゴシック" panose="020B0400000000000000" pitchFamily="50" charset="-128"/>
              </a:rPr>
              <a:t>④ 計画的な更新のための備えが不足</a:t>
            </a:r>
            <a:endParaRPr lang="en-US" altLang="ja-JP" sz="2000" b="1" spc="92">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b="1" u="sng">
                <a:solidFill>
                  <a:schemeClr val="tx1"/>
                </a:solidFill>
                <a:latin typeface="游ゴシック" panose="020B0400000000000000" pitchFamily="50" charset="-128"/>
                <a:ea typeface="游ゴシック" panose="020B0400000000000000" pitchFamily="50" charset="-128"/>
              </a:rPr>
              <a:t>約２分の１</a:t>
            </a:r>
            <a:r>
              <a:rPr lang="ja-JP" altLang="en-US" sz="1400">
                <a:solidFill>
                  <a:schemeClr val="tx1"/>
                </a:solidFill>
                <a:latin typeface="游ゴシック" panose="020B0400000000000000" pitchFamily="50" charset="-128"/>
                <a:ea typeface="游ゴシック" panose="020B0400000000000000" pitchFamily="50" charset="-128"/>
              </a:rPr>
              <a:t>の水道事業者において、給水原価が供給単価を上回っている（原価割れ）</a:t>
            </a:r>
            <a:endParaRPr lang="en-US" altLang="ja-JP" sz="1400">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計画的な更新のために必要な資金を十分確保できていない事業者も多い</a:t>
            </a:r>
            <a:endParaRPr lang="en-US" altLang="ja-JP" sz="140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558045" y="761299"/>
            <a:ext cx="1737480" cy="39864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92057" fontAlgn="auto">
              <a:spcBef>
                <a:spcPts val="0"/>
              </a:spcBef>
              <a:spcAft>
                <a:spcPts val="0"/>
              </a:spcAft>
              <a:defRPr/>
            </a:pPr>
            <a:r>
              <a:rPr lang="ja-JP" altLang="en-US" sz="2000" b="1">
                <a:solidFill>
                  <a:prstClr val="white"/>
                </a:solidFill>
                <a:latin typeface="游ゴシック" panose="020B0400000000000000" pitchFamily="50" charset="-128"/>
                <a:ea typeface="游ゴシック" panose="020B0400000000000000" pitchFamily="50" charset="-128"/>
              </a:rPr>
              <a:t>現状と課題</a:t>
            </a:r>
          </a:p>
        </p:txBody>
      </p:sp>
      <p:sp>
        <p:nvSpPr>
          <p:cNvPr id="16" name="角丸四角形 15"/>
          <p:cNvSpPr/>
          <p:nvPr/>
        </p:nvSpPr>
        <p:spPr>
          <a:xfrm>
            <a:off x="1007619" y="2453951"/>
            <a:ext cx="7795944" cy="69784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0" bIns="0" rtlCol="0" anchor="ctr" anchorCtr="0"/>
          <a:lstStyle/>
          <a:p>
            <a:pPr defTabSz="844083" fontAlgn="auto">
              <a:spcBef>
                <a:spcPts val="0"/>
              </a:spcBef>
              <a:spcAft>
                <a:spcPts val="256"/>
              </a:spcAft>
              <a:defRPr/>
            </a:pPr>
            <a:r>
              <a:rPr lang="ja-JP" altLang="en-US" sz="2000" b="1" spc="92">
                <a:solidFill>
                  <a:schemeClr val="tx1"/>
                </a:solidFill>
                <a:latin typeface="游ゴシック" panose="020B0400000000000000" pitchFamily="50" charset="-128"/>
                <a:ea typeface="游ゴシック" panose="020B0400000000000000" pitchFamily="50" charset="-128"/>
              </a:rPr>
              <a:t>② 耐震化の遅れ</a:t>
            </a:r>
            <a:endParaRPr lang="en-US" altLang="ja-JP" sz="2000" b="1" spc="92">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基幹管路の耐震適合率は</a:t>
            </a:r>
            <a:r>
              <a:rPr lang="ja-JP" altLang="en-US" sz="1400" b="1" u="sng">
                <a:solidFill>
                  <a:schemeClr val="tx1"/>
                </a:solidFill>
                <a:latin typeface="游ゴシック" panose="020B0400000000000000" pitchFamily="50" charset="-128"/>
                <a:ea typeface="游ゴシック" panose="020B0400000000000000" pitchFamily="50" charset="-128"/>
              </a:rPr>
              <a:t>約４割に留まっている</a:t>
            </a:r>
            <a:endParaRPr lang="en-US" altLang="ja-JP" sz="1400">
              <a:solidFill>
                <a:schemeClr val="tx1"/>
              </a:solidFill>
              <a:latin typeface="游ゴシック" panose="020B0400000000000000" pitchFamily="50" charset="-128"/>
              <a:ea typeface="游ゴシック" panose="020B0400000000000000" pitchFamily="50" charset="-128"/>
            </a:endParaRPr>
          </a:p>
          <a:p>
            <a:pPr marL="432000" indent="-184057" defTabSz="844083" fontAlgn="auto">
              <a:spcBef>
                <a:spcPts val="0"/>
              </a:spcBef>
              <a:spcAft>
                <a:spcPts val="0"/>
              </a:spcAft>
              <a:buFont typeface="Arial" panose="020B0604020202020204" pitchFamily="34" charset="0"/>
              <a:buChar char="•"/>
              <a:defRPr/>
            </a:pPr>
            <a:r>
              <a:rPr lang="ja-JP" altLang="en-US" sz="1400">
                <a:solidFill>
                  <a:schemeClr val="tx1"/>
                </a:solidFill>
                <a:latin typeface="游ゴシック" panose="020B0400000000000000" pitchFamily="50" charset="-128"/>
                <a:ea typeface="游ゴシック" panose="020B0400000000000000" pitchFamily="50" charset="-128"/>
              </a:rPr>
              <a:t>大規模災害時には断水が長期化するリスク</a:t>
            </a:r>
          </a:p>
        </p:txBody>
      </p:sp>
      <p:sp>
        <p:nvSpPr>
          <p:cNvPr id="5" name="タイトル 1">
            <a:extLst>
              <a:ext uri="{FF2B5EF4-FFF2-40B4-BE49-F238E27FC236}">
                <a16:creationId xmlns:a16="http://schemas.microsoft.com/office/drawing/2014/main" id="{DFB1ABB0-50F5-29FB-66AB-D880A3E38064}"/>
              </a:ext>
            </a:extLst>
          </p:cNvPr>
          <p:cNvSpPr txBox="1">
            <a:spLocks/>
          </p:cNvSpPr>
          <p:nvPr/>
        </p:nvSpPr>
        <p:spPr bwMode="auto">
          <a:xfrm>
            <a:off x="0" y="-3644"/>
            <a:ext cx="77406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nSpc>
                <a:spcPts val="2800"/>
              </a:lnSpc>
            </a:pPr>
            <a:r>
              <a:rPr lang="ja-JP" altLang="en-US" sz="2400" kern="0" dirty="0"/>
              <a:t>水道を取り巻く環境</a:t>
            </a:r>
            <a:endParaRPr lang="ja-JP" altLang="en-US" sz="2000" kern="0" dirty="0"/>
          </a:p>
        </p:txBody>
      </p:sp>
      <p:sp>
        <p:nvSpPr>
          <p:cNvPr id="3" name="スライド番号プレースホルダー 3">
            <a:extLst>
              <a:ext uri="{FF2B5EF4-FFF2-40B4-BE49-F238E27FC236}">
                <a16:creationId xmlns:a16="http://schemas.microsoft.com/office/drawing/2014/main" id="{1060C086-692D-F29B-51DF-796D291E242B}"/>
              </a:ext>
            </a:extLst>
          </p:cNvPr>
          <p:cNvSpPr>
            <a:spLocks noGrp="1"/>
          </p:cNvSpPr>
          <p:nvPr>
            <p:ph type="sldNum" sz="quarter" idx="12"/>
          </p:nvPr>
        </p:nvSpPr>
        <p:spPr>
          <a:xfrm>
            <a:off x="7594600" y="6381750"/>
            <a:ext cx="2311400" cy="476250"/>
          </a:xfrm>
        </p:spPr>
        <p:txBody>
          <a:bodyPr/>
          <a:lstStyle/>
          <a:p>
            <a:pPr>
              <a:defRPr/>
            </a:pPr>
            <a:fld id="{AA021C98-4E28-4D93-9F77-9E12203341BE}" type="slidenum">
              <a:rPr lang="en-US" altLang="ja-JP" smtClean="0"/>
              <a:pPr>
                <a:defRPr/>
              </a:pPr>
              <a:t>5</a:t>
            </a:fld>
            <a:endParaRPr lang="en-US" altLang="ja-JP"/>
          </a:p>
        </p:txBody>
      </p:sp>
    </p:spTree>
    <p:extLst>
      <p:ext uri="{BB962C8B-B14F-4D97-AF65-F5344CB8AC3E}">
        <p14:creationId xmlns:p14="http://schemas.microsoft.com/office/powerpoint/2010/main" val="289688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0">
            <a:extLst>
              <a:ext uri="{FF2B5EF4-FFF2-40B4-BE49-F238E27FC236}">
                <a16:creationId xmlns:a16="http://schemas.microsoft.com/office/drawing/2014/main" id="{E1859672-7FC8-6A56-82E6-9264DF299063}"/>
              </a:ext>
            </a:extLst>
          </p:cNvPr>
          <p:cNvSpPr txBox="1">
            <a:spLocks/>
          </p:cNvSpPr>
          <p:nvPr/>
        </p:nvSpPr>
        <p:spPr>
          <a:xfrm>
            <a:off x="0" y="-15401"/>
            <a:ext cx="7740352" cy="476250"/>
          </a:xfrm>
          <a:prstGeom prst="rect">
            <a:avLst/>
          </a:prstGeom>
        </p:spPr>
        <p:txBody>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4087C8"/>
                </a:solidFill>
                <a:effectLst/>
                <a:uLnTx/>
                <a:uFillTx/>
                <a:latin typeface="HGP創英角ｺﾞｼｯｸUB"/>
                <a:ea typeface="HGP創英角ｺﾞｼｯｸUB"/>
                <a:cs typeface="+mj-cs"/>
              </a:rPr>
              <a:t>水道の基盤を強化するための基本的な方針</a:t>
            </a:r>
          </a:p>
        </p:txBody>
      </p:sp>
      <p:sp>
        <p:nvSpPr>
          <p:cNvPr id="4" name="スライド番号プレースホルダー 3">
            <a:extLst>
              <a:ext uri="{FF2B5EF4-FFF2-40B4-BE49-F238E27FC236}">
                <a16:creationId xmlns:a16="http://schemas.microsoft.com/office/drawing/2014/main" id="{CE5A566F-FB7A-4F77-7F5C-CB586B3A0CAB}"/>
              </a:ext>
            </a:extLst>
          </p:cNvPr>
          <p:cNvSpPr>
            <a:spLocks noGrp="1"/>
          </p:cNvSpPr>
          <p:nvPr>
            <p:ph type="sldNum" sz="quarter" idx="12"/>
          </p:nvPr>
        </p:nvSpPr>
        <p:spPr>
          <a:xfrm>
            <a:off x="7594600" y="6381750"/>
            <a:ext cx="2311400" cy="476250"/>
          </a:xfrm>
        </p:spPr>
        <p:txBody>
          <a:bodyPr/>
          <a:lstStyle/>
          <a:p>
            <a:pPr marL="0" marR="0" lvl="0" indent="0" algn="r" defTabSz="914390" rtl="0" eaLnBrk="1" fontAlgn="base" latinLnBrk="0" hangingPunct="1">
              <a:lnSpc>
                <a:spcPct val="100000"/>
              </a:lnSpc>
              <a:spcBef>
                <a:spcPct val="0"/>
              </a:spcBef>
              <a:spcAft>
                <a:spcPct val="0"/>
              </a:spcAft>
              <a:buClrTx/>
              <a:buSzTx/>
              <a:buFontTx/>
              <a:buNone/>
              <a:tabLst/>
              <a:defRPr/>
            </a:pPr>
            <a:fld id="{97449DEE-7309-4C7E-8111-BC3EEAA8F865}" type="slidenum">
              <a:rPr kumimoji="1" lang="en-US" altLang="ja-JP" sz="14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390" rtl="0" eaLnBrk="1" fontAlgn="base" latinLnBrk="0" hangingPunct="1">
                <a:lnSpc>
                  <a:spcPct val="100000"/>
                </a:lnSpc>
                <a:spcBef>
                  <a:spcPct val="0"/>
                </a:spcBef>
                <a:spcAft>
                  <a:spcPct val="0"/>
                </a:spcAft>
                <a:buClrTx/>
                <a:buSzTx/>
                <a:buFontTx/>
                <a:buNone/>
                <a:tabLst/>
                <a:defRPr/>
              </a:pPr>
              <a:t>6</a:t>
            </a:fld>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角丸四角形 9">
            <a:extLst>
              <a:ext uri="{FF2B5EF4-FFF2-40B4-BE49-F238E27FC236}">
                <a16:creationId xmlns:a16="http://schemas.microsoft.com/office/drawing/2014/main" id="{5BEEF135-6EC8-8267-ECB5-AFF8E0E86C69}"/>
              </a:ext>
            </a:extLst>
          </p:cNvPr>
          <p:cNvSpPr/>
          <p:nvPr/>
        </p:nvSpPr>
        <p:spPr>
          <a:xfrm>
            <a:off x="1012932" y="2019614"/>
            <a:ext cx="3732678" cy="99519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20" tIns="35960" rIns="71920" bIns="35960" numCol="1" spcCol="0" rtlCol="0" fromWordArt="0" anchor="ctr" anchorCtr="0" forceAA="0" compatLnSpc="1">
            <a:prstTxWarp prst="textNoShape">
              <a:avLst/>
            </a:prstTxWarp>
            <a:noAutofit/>
          </a:bodyPr>
          <a:lstStyle/>
          <a:p>
            <a:pPr algn="ctr" defTabSz="719255" fontAlgn="auto">
              <a:spcBef>
                <a:spcPts val="0"/>
              </a:spcBef>
              <a:spcAft>
                <a:spcPts val="0"/>
              </a:spcAft>
              <a:defRPr/>
            </a:pPr>
            <a:endParaRPr lang="ja-JP" altLang="en-US" sz="1193">
              <a:solidFill>
                <a:prstClr val="white"/>
              </a:solidFill>
              <a:latin typeface="Calibri"/>
              <a:ea typeface="メイリオ" panose="020B0604030504040204" pitchFamily="50" charset="-128"/>
            </a:endParaRPr>
          </a:p>
        </p:txBody>
      </p:sp>
      <p:grpSp>
        <p:nvGrpSpPr>
          <p:cNvPr id="6" name="グループ化 5">
            <a:extLst>
              <a:ext uri="{FF2B5EF4-FFF2-40B4-BE49-F238E27FC236}">
                <a16:creationId xmlns:a16="http://schemas.microsoft.com/office/drawing/2014/main" id="{1D44F1C1-BE9F-7425-51B0-8C10000D5A25}"/>
              </a:ext>
            </a:extLst>
          </p:cNvPr>
          <p:cNvGrpSpPr/>
          <p:nvPr/>
        </p:nvGrpSpPr>
        <p:grpSpPr>
          <a:xfrm>
            <a:off x="1012934" y="2070602"/>
            <a:ext cx="3813301" cy="887229"/>
            <a:chOff x="2415523" y="1103989"/>
            <a:chExt cx="4848273" cy="1128034"/>
          </a:xfrm>
        </p:grpSpPr>
        <p:grpSp>
          <p:nvGrpSpPr>
            <p:cNvPr id="7" name="グループ化 6">
              <a:extLst>
                <a:ext uri="{FF2B5EF4-FFF2-40B4-BE49-F238E27FC236}">
                  <a16:creationId xmlns:a16="http://schemas.microsoft.com/office/drawing/2014/main" id="{C527344B-B101-6123-0EBD-5478D1827628}"/>
                </a:ext>
              </a:extLst>
            </p:cNvPr>
            <p:cNvGrpSpPr/>
            <p:nvPr/>
          </p:nvGrpSpPr>
          <p:grpSpPr>
            <a:xfrm>
              <a:off x="2415523" y="1214148"/>
              <a:ext cx="1856778" cy="1015525"/>
              <a:chOff x="3922026" y="1114325"/>
              <a:chExt cx="1856778" cy="1015525"/>
            </a:xfrm>
          </p:grpSpPr>
          <p:pic>
            <p:nvPicPr>
              <p:cNvPr id="18" name="図 17">
                <a:extLst>
                  <a:ext uri="{FF2B5EF4-FFF2-40B4-BE49-F238E27FC236}">
                    <a16:creationId xmlns:a16="http://schemas.microsoft.com/office/drawing/2014/main" id="{FDDB35FC-CB0A-5C11-C261-49655F10C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7234" y="1114325"/>
                <a:ext cx="815752" cy="815752"/>
              </a:xfrm>
              <a:prstGeom prst="rect">
                <a:avLst/>
              </a:prstGeom>
            </p:spPr>
          </p:pic>
          <p:sp>
            <p:nvSpPr>
              <p:cNvPr id="19" name="テキスト ボックス 18">
                <a:extLst>
                  <a:ext uri="{FF2B5EF4-FFF2-40B4-BE49-F238E27FC236}">
                    <a16:creationId xmlns:a16="http://schemas.microsoft.com/office/drawing/2014/main" id="{D76058E7-19F5-AD2C-8EE3-0ADAD951A194}"/>
                  </a:ext>
                </a:extLst>
              </p:cNvPr>
              <p:cNvSpPr txBox="1"/>
              <p:nvPr/>
            </p:nvSpPr>
            <p:spPr>
              <a:xfrm>
                <a:off x="3922026" y="1829110"/>
                <a:ext cx="1856778" cy="300740"/>
              </a:xfrm>
              <a:prstGeom prst="rect">
                <a:avLst/>
              </a:prstGeom>
              <a:noFill/>
            </p:spPr>
            <p:txBody>
              <a:bodyPr wrap="square" rtlCol="0">
                <a:spAutoFit/>
              </a:bodyPr>
              <a:lstStyle/>
              <a:p>
                <a:pPr defTabSz="719255" fontAlgn="auto">
                  <a:spcBef>
                    <a:spcPts val="0"/>
                  </a:spcBef>
                  <a:spcAft>
                    <a:spcPts val="0"/>
                  </a:spcAft>
                  <a:defRPr/>
                </a:pPr>
                <a:r>
                  <a:rPr lang="ja-JP" altLang="en-US" sz="937">
                    <a:solidFill>
                      <a:prstClr val="black"/>
                    </a:solidFill>
                    <a:latin typeface="Calibri"/>
                    <a:ea typeface="メイリオ" panose="020B0604030504040204" pitchFamily="50" charset="-128"/>
                  </a:rPr>
                  <a:t>老朽化・耐震性不足</a:t>
                </a:r>
                <a:endParaRPr lang="en-US" altLang="ja-JP" sz="937">
                  <a:solidFill>
                    <a:prstClr val="black"/>
                  </a:solidFill>
                  <a:latin typeface="Calibri"/>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E869270A-7F9F-08C1-A832-83B6589C6F24}"/>
                </a:ext>
              </a:extLst>
            </p:cNvPr>
            <p:cNvGrpSpPr/>
            <p:nvPr/>
          </p:nvGrpSpPr>
          <p:grpSpPr>
            <a:xfrm>
              <a:off x="5535604" y="1103989"/>
              <a:ext cx="1728192" cy="1127590"/>
              <a:chOff x="5391588" y="1103989"/>
              <a:chExt cx="1728192" cy="1127590"/>
            </a:xfrm>
          </p:grpSpPr>
          <p:pic>
            <p:nvPicPr>
              <p:cNvPr id="16" name="図 15">
                <a:extLst>
                  <a:ext uri="{FF2B5EF4-FFF2-40B4-BE49-F238E27FC236}">
                    <a16:creationId xmlns:a16="http://schemas.microsoft.com/office/drawing/2014/main" id="{61BBBC11-4110-3222-6999-C656F7B8C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7959" y="1103989"/>
                <a:ext cx="845313" cy="845313"/>
              </a:xfrm>
              <a:prstGeom prst="rect">
                <a:avLst/>
              </a:prstGeom>
            </p:spPr>
          </p:pic>
          <p:sp>
            <p:nvSpPr>
              <p:cNvPr id="17" name="テキスト ボックス 16">
                <a:extLst>
                  <a:ext uri="{FF2B5EF4-FFF2-40B4-BE49-F238E27FC236}">
                    <a16:creationId xmlns:a16="http://schemas.microsoft.com/office/drawing/2014/main" id="{68B3F203-FD62-86CF-31EB-EFBFDE9500D2}"/>
                  </a:ext>
                </a:extLst>
              </p:cNvPr>
              <p:cNvSpPr txBox="1"/>
              <p:nvPr/>
            </p:nvSpPr>
            <p:spPr>
              <a:xfrm>
                <a:off x="5391588" y="1930839"/>
                <a:ext cx="1728192" cy="300740"/>
              </a:xfrm>
              <a:prstGeom prst="rect">
                <a:avLst/>
              </a:prstGeom>
              <a:noFill/>
            </p:spPr>
            <p:txBody>
              <a:bodyPr wrap="square" rtlCol="0">
                <a:spAutoFit/>
              </a:bodyPr>
              <a:lstStyle/>
              <a:p>
                <a:pPr defTabSz="719255" fontAlgn="auto">
                  <a:spcBef>
                    <a:spcPts val="0"/>
                  </a:spcBef>
                  <a:spcAft>
                    <a:spcPts val="0"/>
                  </a:spcAft>
                  <a:defRPr/>
                </a:pPr>
                <a:r>
                  <a:rPr lang="ja-JP" altLang="en-US" sz="937">
                    <a:solidFill>
                      <a:prstClr val="black"/>
                    </a:solidFill>
                    <a:latin typeface="Calibri"/>
                    <a:ea typeface="メイリオ" panose="020B0604030504040204" pitchFamily="50" charset="-128"/>
                  </a:rPr>
                  <a:t>人材減少・高齢化</a:t>
                </a:r>
                <a:endParaRPr lang="en-US" altLang="ja-JP" sz="937">
                  <a:solidFill>
                    <a:prstClr val="black"/>
                  </a:solidFill>
                  <a:latin typeface="Calibri"/>
                  <a:ea typeface="メイリオ" panose="020B0604030504040204" pitchFamily="50" charset="-128"/>
                </a:endParaRPr>
              </a:p>
            </p:txBody>
          </p:sp>
        </p:grpSp>
        <p:grpSp>
          <p:nvGrpSpPr>
            <p:cNvPr id="9" name="グループ化 8">
              <a:extLst>
                <a:ext uri="{FF2B5EF4-FFF2-40B4-BE49-F238E27FC236}">
                  <a16:creationId xmlns:a16="http://schemas.microsoft.com/office/drawing/2014/main" id="{2E01C275-8EA5-9BCC-215F-3F38B0B15598}"/>
                </a:ext>
              </a:extLst>
            </p:cNvPr>
            <p:cNvGrpSpPr/>
            <p:nvPr/>
          </p:nvGrpSpPr>
          <p:grpSpPr>
            <a:xfrm>
              <a:off x="4127966" y="1164657"/>
              <a:ext cx="1517334" cy="1067366"/>
              <a:chOff x="4124105" y="1164657"/>
              <a:chExt cx="1728192" cy="1067366"/>
            </a:xfrm>
          </p:grpSpPr>
          <p:pic>
            <p:nvPicPr>
              <p:cNvPr id="14" name="図 13">
                <a:extLst>
                  <a:ext uri="{FF2B5EF4-FFF2-40B4-BE49-F238E27FC236}">
                    <a16:creationId xmlns:a16="http://schemas.microsoft.com/office/drawing/2014/main" id="{B39EB54B-FD7B-724B-8A00-C71B22052D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751" y="1164657"/>
                <a:ext cx="871623" cy="753447"/>
              </a:xfrm>
              <a:prstGeom prst="rect">
                <a:avLst/>
              </a:prstGeom>
            </p:spPr>
          </p:pic>
          <p:sp>
            <p:nvSpPr>
              <p:cNvPr id="15" name="テキスト ボックス 14">
                <a:extLst>
                  <a:ext uri="{FF2B5EF4-FFF2-40B4-BE49-F238E27FC236}">
                    <a16:creationId xmlns:a16="http://schemas.microsoft.com/office/drawing/2014/main" id="{B0FE3B1A-9A25-2AD8-A94A-0EA01E86F242}"/>
                  </a:ext>
                </a:extLst>
              </p:cNvPr>
              <p:cNvSpPr txBox="1"/>
              <p:nvPr/>
            </p:nvSpPr>
            <p:spPr>
              <a:xfrm>
                <a:off x="4124105" y="1931283"/>
                <a:ext cx="1728192" cy="300740"/>
              </a:xfrm>
              <a:prstGeom prst="rect">
                <a:avLst/>
              </a:prstGeom>
              <a:noFill/>
            </p:spPr>
            <p:txBody>
              <a:bodyPr wrap="square" rtlCol="0">
                <a:spAutoFit/>
              </a:bodyPr>
              <a:lstStyle/>
              <a:p>
                <a:pPr defTabSz="719255" fontAlgn="auto">
                  <a:spcBef>
                    <a:spcPts val="0"/>
                  </a:spcBef>
                  <a:spcAft>
                    <a:spcPts val="0"/>
                  </a:spcAft>
                  <a:defRPr/>
                </a:pPr>
                <a:r>
                  <a:rPr lang="ja-JP" altLang="en-US" sz="937">
                    <a:solidFill>
                      <a:prstClr val="black"/>
                    </a:solidFill>
                    <a:latin typeface="Calibri"/>
                    <a:ea typeface="メイリオ" panose="020B0604030504040204" pitchFamily="50" charset="-128"/>
                  </a:rPr>
                  <a:t>経営環境の悪化</a:t>
                </a:r>
                <a:endParaRPr lang="en-US" altLang="ja-JP" sz="937">
                  <a:solidFill>
                    <a:prstClr val="black"/>
                  </a:solidFill>
                  <a:latin typeface="Calibri"/>
                  <a:ea typeface="メイリオ" panose="020B0604030504040204" pitchFamily="50" charset="-128"/>
                </a:endParaRPr>
              </a:p>
            </p:txBody>
          </p:sp>
        </p:grpSp>
      </p:grpSp>
      <p:sp>
        <p:nvSpPr>
          <p:cNvPr id="28" name="正方形/長方形 27">
            <a:extLst>
              <a:ext uri="{FF2B5EF4-FFF2-40B4-BE49-F238E27FC236}">
                <a16:creationId xmlns:a16="http://schemas.microsoft.com/office/drawing/2014/main" id="{2B22CB60-F482-94DC-EFCB-E53DC5A5BBF4}"/>
              </a:ext>
            </a:extLst>
          </p:cNvPr>
          <p:cNvSpPr/>
          <p:nvPr/>
        </p:nvSpPr>
        <p:spPr>
          <a:xfrm>
            <a:off x="645347" y="692696"/>
            <a:ext cx="8372224" cy="68216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20" tIns="153373" rIns="71920" bIns="35960" numCol="1" spcCol="0" rtlCol="0" fromWordArt="0" anchor="ctr" anchorCtr="0" forceAA="0" compatLnSpc="1">
            <a:prstTxWarp prst="textNoShape">
              <a:avLst/>
            </a:prstTxWarp>
            <a:noAutofit/>
          </a:bodyPr>
          <a:lstStyle/>
          <a:p>
            <a:pPr defTabSz="719255" fontAlgn="auto">
              <a:spcBef>
                <a:spcPts val="0"/>
              </a:spcBef>
              <a:spcAft>
                <a:spcPts val="0"/>
              </a:spcAft>
              <a:defRPr/>
            </a:pPr>
            <a:r>
              <a:rPr lang="ja-JP" altLang="en-US" sz="1400">
                <a:solidFill>
                  <a:prstClr val="black"/>
                </a:solidFill>
                <a:latin typeface="Calibri"/>
                <a:ea typeface="メイリオ" panose="020B0604030504040204" pitchFamily="50" charset="-128"/>
              </a:rPr>
              <a:t>　水道法第５条の２第１項に基づき定める水道の基盤を強化するための基本的な方針であり、</a:t>
            </a:r>
            <a:r>
              <a:rPr lang="ja-JP" altLang="en-US" sz="1400" b="1" u="sng">
                <a:solidFill>
                  <a:prstClr val="black"/>
                </a:solidFill>
                <a:latin typeface="Calibri"/>
                <a:ea typeface="メイリオ" panose="020B0604030504040204" pitchFamily="50" charset="-128"/>
              </a:rPr>
              <a:t>今後の水道事業及び水道用水供給事業の目指すべき方向性を示すもの</a:t>
            </a:r>
            <a:r>
              <a:rPr lang="ja-JP" altLang="en-US" sz="1400">
                <a:solidFill>
                  <a:prstClr val="black"/>
                </a:solidFill>
                <a:latin typeface="Calibri"/>
                <a:ea typeface="メイリオ" panose="020B0604030504040204" pitchFamily="50" charset="-128"/>
              </a:rPr>
              <a:t>（令和元年</a:t>
            </a:r>
            <a:r>
              <a:rPr lang="en-US" altLang="ja-JP" sz="1400">
                <a:solidFill>
                  <a:prstClr val="black"/>
                </a:solidFill>
                <a:latin typeface="Calibri"/>
                <a:ea typeface="メイリオ" panose="020B0604030504040204" pitchFamily="50" charset="-128"/>
              </a:rPr>
              <a:t>9</a:t>
            </a:r>
            <a:r>
              <a:rPr lang="ja-JP" altLang="en-US" sz="1400">
                <a:solidFill>
                  <a:prstClr val="black"/>
                </a:solidFill>
                <a:latin typeface="Calibri"/>
                <a:ea typeface="メイリオ" panose="020B0604030504040204" pitchFamily="50" charset="-128"/>
              </a:rPr>
              <a:t>月</a:t>
            </a:r>
            <a:r>
              <a:rPr lang="en-US" altLang="ja-JP" sz="1400">
                <a:solidFill>
                  <a:prstClr val="black"/>
                </a:solidFill>
                <a:latin typeface="Calibri"/>
                <a:ea typeface="メイリオ" panose="020B0604030504040204" pitchFamily="50" charset="-128"/>
              </a:rPr>
              <a:t>30</a:t>
            </a:r>
            <a:r>
              <a:rPr lang="ja-JP" altLang="en-US" sz="1400">
                <a:solidFill>
                  <a:prstClr val="black"/>
                </a:solidFill>
                <a:latin typeface="Calibri"/>
                <a:ea typeface="メイリオ" panose="020B0604030504040204" pitchFamily="50" charset="-128"/>
              </a:rPr>
              <a:t>日厚生労働大臣告示）。</a:t>
            </a:r>
          </a:p>
        </p:txBody>
      </p:sp>
      <p:graphicFrame>
        <p:nvGraphicFramePr>
          <p:cNvPr id="36" name="表 35">
            <a:extLst>
              <a:ext uri="{FF2B5EF4-FFF2-40B4-BE49-F238E27FC236}">
                <a16:creationId xmlns:a16="http://schemas.microsoft.com/office/drawing/2014/main" id="{C1617F23-0052-4EF9-214E-54D1841FA727}"/>
              </a:ext>
            </a:extLst>
          </p:cNvPr>
          <p:cNvGraphicFramePr>
            <a:graphicFrameLocks noGrp="1"/>
          </p:cNvGraphicFramePr>
          <p:nvPr>
            <p:extLst>
              <p:ext uri="{D42A27DB-BD31-4B8C-83A1-F6EECF244321}">
                <p14:modId xmlns:p14="http://schemas.microsoft.com/office/powerpoint/2010/main" val="4268900882"/>
              </p:ext>
            </p:extLst>
          </p:nvPr>
        </p:nvGraphicFramePr>
        <p:xfrm>
          <a:off x="710080" y="3217692"/>
          <a:ext cx="4426634" cy="2329840"/>
        </p:xfrm>
        <a:graphic>
          <a:graphicData uri="http://schemas.openxmlformats.org/drawingml/2006/table">
            <a:tbl>
              <a:tblPr firstRow="1" bandRow="1">
                <a:tableStyleId>{5FD0F851-EC5A-4D38-B0AD-8093EC10F338}</a:tableStyleId>
              </a:tblPr>
              <a:tblGrid>
                <a:gridCol w="4426634">
                  <a:extLst>
                    <a:ext uri="{9D8B030D-6E8A-4147-A177-3AD203B41FA5}">
                      <a16:colId xmlns:a16="http://schemas.microsoft.com/office/drawing/2014/main" val="1075094952"/>
                    </a:ext>
                  </a:extLst>
                </a:gridCol>
              </a:tblGrid>
              <a:tr h="268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a:solidFill>
                            <a:srgbClr val="FF0000"/>
                          </a:solidFill>
                        </a:rPr>
                        <a:t>水道の基盤強化</a:t>
                      </a:r>
                      <a:r>
                        <a:rPr kumimoji="1" lang="ja-JP" altLang="en-US" sz="1400">
                          <a:solidFill>
                            <a:schemeClr val="tx1"/>
                          </a:solidFill>
                        </a:rPr>
                        <a:t>に向けた基本的考え方</a:t>
                      </a:r>
                      <a:endParaRPr kumimoji="1" lang="en-US" altLang="ja-JP" sz="1400">
                        <a:solidFill>
                          <a:schemeClr val="tx1"/>
                        </a:solidFill>
                      </a:endParaRPr>
                    </a:p>
                  </a:txBody>
                  <a:tcPr marL="71920" marR="71920" marT="35960" marB="35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396919960"/>
                  </a:ext>
                </a:extLst>
              </a:tr>
              <a:tr h="592851">
                <a:tc>
                  <a:txBody>
                    <a:bodyPr/>
                    <a:lstStyle/>
                    <a:p>
                      <a:r>
                        <a:rPr kumimoji="1" lang="ja-JP" altLang="en-US" sz="1200"/>
                        <a:t>　　　　　　</a:t>
                      </a:r>
                      <a:r>
                        <a:rPr kumimoji="1" lang="ja-JP" altLang="en-US" sz="1200" b="1" u="sng">
                          <a:solidFill>
                            <a:srgbClr val="FF0000"/>
                          </a:solidFill>
                        </a:rPr>
                        <a:t>①適切な資産管理</a:t>
                      </a:r>
                      <a:endParaRPr kumimoji="1" lang="en-US" altLang="ja-JP" sz="1200" b="1" u="sng">
                        <a:solidFill>
                          <a:srgbClr val="FF0000"/>
                        </a:solidFill>
                      </a:endParaRPr>
                    </a:p>
                    <a:p>
                      <a:pPr marL="717550" indent="0"/>
                      <a:r>
                        <a:rPr kumimoji="1" lang="ja-JP" altLang="en-US" sz="1200"/>
                        <a:t>収支の見通しの作成及び公表を通じ、水道施設の計画的な更新や耐震化等を進める。</a:t>
                      </a:r>
                    </a:p>
                  </a:txBody>
                  <a:tcPr marL="71920" marR="71920" marT="35960" marB="35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60542467"/>
                  </a:ext>
                </a:extLst>
              </a:tr>
              <a:tr h="581116">
                <a:tc>
                  <a:txBody>
                    <a:bodyPr/>
                    <a:lstStyle/>
                    <a:p>
                      <a:r>
                        <a:rPr kumimoji="1" lang="ja-JP" altLang="en-US" sz="1200"/>
                        <a:t>　　　　　　</a:t>
                      </a:r>
                      <a:r>
                        <a:rPr kumimoji="1" lang="ja-JP" altLang="en-US" sz="1200" b="1" u="sng">
                          <a:solidFill>
                            <a:srgbClr val="FF0000"/>
                          </a:solidFill>
                        </a:rPr>
                        <a:t>②広域連携</a:t>
                      </a:r>
                      <a:endParaRPr kumimoji="1" lang="en-US" altLang="ja-JP" sz="1200" b="1" u="sng">
                        <a:solidFill>
                          <a:srgbClr val="FF0000"/>
                        </a:solidFill>
                      </a:endParaRPr>
                    </a:p>
                    <a:p>
                      <a:pPr marL="717550" indent="0"/>
                      <a:r>
                        <a:rPr kumimoji="1" lang="ja-JP" altLang="en-US" sz="1200"/>
                        <a:t>人材の確保や経営面でのスケールメリットを活かした市町村の区域を越えた広域的な水道事業間の連携を推進する。</a:t>
                      </a:r>
                    </a:p>
                  </a:txBody>
                  <a:tcPr marL="71920" marR="71920" marT="35960" marB="35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620953670"/>
                  </a:ext>
                </a:extLst>
              </a:tr>
              <a:tr h="581116">
                <a:tc>
                  <a:txBody>
                    <a:bodyPr/>
                    <a:lstStyle/>
                    <a:p>
                      <a:r>
                        <a:rPr kumimoji="1" lang="ja-JP" altLang="en-US" sz="1200" dirty="0"/>
                        <a:t>　　　　　　</a:t>
                      </a:r>
                      <a:r>
                        <a:rPr kumimoji="1" lang="ja-JP" altLang="en-US" sz="1200" b="1" u="sng" dirty="0">
                          <a:solidFill>
                            <a:srgbClr val="FF0000"/>
                          </a:solidFill>
                        </a:rPr>
                        <a:t>③官民連携</a:t>
                      </a:r>
                      <a:endParaRPr kumimoji="1" lang="en-US" altLang="ja-JP" sz="1200" b="1" u="sng" dirty="0">
                        <a:solidFill>
                          <a:srgbClr val="FF0000"/>
                        </a:solidFill>
                      </a:endParaRPr>
                    </a:p>
                    <a:p>
                      <a:pPr marL="717550" indent="0"/>
                      <a:r>
                        <a:rPr kumimoji="1" lang="ja-JP" altLang="en-US" sz="1200" dirty="0"/>
                        <a:t>民間事業者の技術力や経営に関する知識を活用できる官民連携を推進する。</a:t>
                      </a:r>
                    </a:p>
                  </a:txBody>
                  <a:tcPr marL="71920" marR="71920" marT="35960" marB="35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176990226"/>
                  </a:ext>
                </a:extLst>
              </a:tr>
            </a:tbl>
          </a:graphicData>
        </a:graphic>
      </p:graphicFrame>
      <p:graphicFrame>
        <p:nvGraphicFramePr>
          <p:cNvPr id="42" name="表 41">
            <a:extLst>
              <a:ext uri="{FF2B5EF4-FFF2-40B4-BE49-F238E27FC236}">
                <a16:creationId xmlns:a16="http://schemas.microsoft.com/office/drawing/2014/main" id="{A8127421-6C5D-D1CB-68FB-402F189623A1}"/>
              </a:ext>
            </a:extLst>
          </p:cNvPr>
          <p:cNvGraphicFramePr>
            <a:graphicFrameLocks noGrp="1"/>
          </p:cNvGraphicFramePr>
          <p:nvPr>
            <p:extLst>
              <p:ext uri="{D42A27DB-BD31-4B8C-83A1-F6EECF244321}">
                <p14:modId xmlns:p14="http://schemas.microsoft.com/office/powerpoint/2010/main" val="481399787"/>
              </p:ext>
            </p:extLst>
          </p:nvPr>
        </p:nvGraphicFramePr>
        <p:xfrm>
          <a:off x="5299304" y="1948034"/>
          <a:ext cx="3613500" cy="3553522"/>
        </p:xfrm>
        <a:graphic>
          <a:graphicData uri="http://schemas.openxmlformats.org/drawingml/2006/table">
            <a:tbl>
              <a:tblPr firstRow="1" bandRow="1">
                <a:tableStyleId>{E8B1032C-EA38-4F05-BA0D-38AFFFC7BED3}</a:tableStyleId>
              </a:tblPr>
              <a:tblGrid>
                <a:gridCol w="1806750">
                  <a:extLst>
                    <a:ext uri="{9D8B030D-6E8A-4147-A177-3AD203B41FA5}">
                      <a16:colId xmlns:a16="http://schemas.microsoft.com/office/drawing/2014/main" val="2382880763"/>
                    </a:ext>
                  </a:extLst>
                </a:gridCol>
                <a:gridCol w="1806750">
                  <a:extLst>
                    <a:ext uri="{9D8B030D-6E8A-4147-A177-3AD203B41FA5}">
                      <a16:colId xmlns:a16="http://schemas.microsoft.com/office/drawing/2014/main" val="612906378"/>
                    </a:ext>
                  </a:extLst>
                </a:gridCol>
              </a:tblGrid>
              <a:tr h="3003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関係者の責務及び役割</a:t>
                      </a: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18448665"/>
                  </a:ext>
                </a:extLst>
              </a:tr>
              <a:tr h="1084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sng">
                          <a:solidFill>
                            <a:schemeClr val="tx1"/>
                          </a:solidFill>
                        </a:rPr>
                        <a:t>国</a:t>
                      </a:r>
                      <a:r>
                        <a:rPr kumimoji="1" lang="ja-JP" altLang="en-US" sz="1050">
                          <a:solidFill>
                            <a:schemeClr val="tx1"/>
                          </a:solidFill>
                        </a:rPr>
                        <a:t>：水道の基盤の強化に関する基本的かつ総合的な施策の策定、推進及び水道事業者等への技術的・財政的な援助、指導・監督を行う。</a:t>
                      </a: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sng">
                          <a:solidFill>
                            <a:schemeClr val="tx1"/>
                          </a:solidFill>
                        </a:rPr>
                        <a:t>水道事業者等</a:t>
                      </a:r>
                      <a:r>
                        <a:rPr kumimoji="1" lang="ja-JP" altLang="en-US" sz="1050">
                          <a:solidFill>
                            <a:schemeClr val="tx1"/>
                          </a:solidFill>
                        </a:rPr>
                        <a:t>：事業を適正かつ能率的に運営し、その事業の基盤を強化する。将来像を明らかにし、住民等に情報提供する。</a:t>
                      </a: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246432613"/>
                  </a:ext>
                </a:extLst>
              </a:tr>
              <a:tr h="1084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sng">
                          <a:solidFill>
                            <a:schemeClr val="tx1"/>
                          </a:solidFill>
                        </a:rPr>
                        <a:t>都道府県</a:t>
                      </a:r>
                      <a:r>
                        <a:rPr kumimoji="1" lang="ja-JP" altLang="en-US" sz="1050">
                          <a:solidFill>
                            <a:schemeClr val="tx1"/>
                          </a:solidFill>
                        </a:rPr>
                        <a:t>：広域連携の推進役として水道事業者間の調整を行う。水道基盤強化計画を策定し、実施する。水道事業者等への指導・監督を行う。</a:t>
                      </a:r>
                      <a:endParaRPr kumimoji="1" lang="en-US" altLang="ja-JP" sz="1050">
                        <a:solidFill>
                          <a:schemeClr val="tx1"/>
                        </a:solidFill>
                      </a:endParaRP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sng">
                          <a:solidFill>
                            <a:schemeClr val="tx1"/>
                          </a:solidFill>
                        </a:rPr>
                        <a:t>民間事業者</a:t>
                      </a:r>
                      <a:r>
                        <a:rPr kumimoji="1" lang="ja-JP" altLang="en-US" sz="1050">
                          <a:solidFill>
                            <a:schemeClr val="tx1"/>
                          </a:solidFill>
                        </a:rPr>
                        <a:t>：必要な技術者・技能者の確保、育成等を含めて水道事業者等と連携し、水道事業等の基盤強化を支援していく。</a:t>
                      </a: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982010970"/>
                  </a:ext>
                </a:extLst>
              </a:tr>
              <a:tr h="1084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sng">
                          <a:solidFill>
                            <a:schemeClr val="tx1"/>
                          </a:solidFill>
                        </a:rPr>
                        <a:t>市町村</a:t>
                      </a:r>
                      <a:r>
                        <a:rPr kumimoji="1" lang="ja-JP" altLang="en-US" sz="1050">
                          <a:solidFill>
                            <a:schemeClr val="tx1"/>
                          </a:solidFill>
                        </a:rPr>
                        <a:t>：地域の実情に応じて区域内の水道事業者等の連携等の施策を策定し、実施する。</a:t>
                      </a:r>
                      <a:endParaRPr kumimoji="1" lang="en-US" altLang="ja-JP" sz="1050">
                        <a:solidFill>
                          <a:schemeClr val="tx1"/>
                        </a:solidFill>
                      </a:endParaRP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u="sng" dirty="0">
                          <a:solidFill>
                            <a:schemeClr val="tx1"/>
                          </a:solidFill>
                        </a:rPr>
                        <a:t>住民等</a:t>
                      </a:r>
                      <a:r>
                        <a:rPr kumimoji="1" lang="ja-JP" altLang="en-US" sz="1050" dirty="0">
                          <a:solidFill>
                            <a:schemeClr val="tx1"/>
                          </a:solidFill>
                        </a:rPr>
                        <a:t>：施設更新等のための財源確保の必要性を理解し、水道は地域における共有財産であり、自らも経営に参画しているとの認識で関わる。</a:t>
                      </a:r>
                    </a:p>
                  </a:txBody>
                  <a:tcPr marL="71920" marR="71920" marT="35960" marB="3596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852253943"/>
                  </a:ext>
                </a:extLst>
              </a:tr>
            </a:tbl>
          </a:graphicData>
        </a:graphic>
      </p:graphicFrame>
      <p:sp>
        <p:nvSpPr>
          <p:cNvPr id="43" name="右矢印 30">
            <a:extLst>
              <a:ext uri="{FF2B5EF4-FFF2-40B4-BE49-F238E27FC236}">
                <a16:creationId xmlns:a16="http://schemas.microsoft.com/office/drawing/2014/main" id="{201B8B56-ECDA-F46A-D19C-27CF7C5353C6}"/>
              </a:ext>
            </a:extLst>
          </p:cNvPr>
          <p:cNvSpPr/>
          <p:nvPr/>
        </p:nvSpPr>
        <p:spPr>
          <a:xfrm rot="5400000">
            <a:off x="2706070" y="2959122"/>
            <a:ext cx="158319" cy="305768"/>
          </a:xfrm>
          <a:prstGeom prst="righ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20" tIns="35960" rIns="71920" bIns="35960" numCol="1" spcCol="0" rtlCol="0" fromWordArt="0" anchor="ctr" anchorCtr="0" forceAA="0" compatLnSpc="1">
            <a:prstTxWarp prst="textNoShape">
              <a:avLst/>
            </a:prstTxWarp>
            <a:noAutofit/>
          </a:bodyPr>
          <a:lstStyle/>
          <a:p>
            <a:pPr algn="ctr" defTabSz="719255" fontAlgn="auto">
              <a:spcBef>
                <a:spcPts val="0"/>
              </a:spcBef>
              <a:spcAft>
                <a:spcPts val="0"/>
              </a:spcAft>
              <a:defRPr/>
            </a:pPr>
            <a:endParaRPr lang="ja-JP" altLang="en-US" sz="1193">
              <a:solidFill>
                <a:prstClr val="white"/>
              </a:solidFill>
              <a:latin typeface="Calibri"/>
              <a:ea typeface="メイリオ" panose="020B0604030504040204" pitchFamily="50" charset="-128"/>
            </a:endParaRPr>
          </a:p>
        </p:txBody>
      </p:sp>
      <p:pic>
        <p:nvPicPr>
          <p:cNvPr id="44" name="図 43">
            <a:extLst>
              <a:ext uri="{FF2B5EF4-FFF2-40B4-BE49-F238E27FC236}">
                <a16:creationId xmlns:a16="http://schemas.microsoft.com/office/drawing/2014/main" id="{F6E3C509-E16D-D3D7-5CCB-52877666C4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526" y="4651826"/>
            <a:ext cx="536586" cy="536586"/>
          </a:xfrm>
          <a:prstGeom prst="rect">
            <a:avLst/>
          </a:prstGeom>
        </p:spPr>
      </p:pic>
      <p:pic>
        <p:nvPicPr>
          <p:cNvPr id="45" name="図 44">
            <a:extLst>
              <a:ext uri="{FF2B5EF4-FFF2-40B4-BE49-F238E27FC236}">
                <a16:creationId xmlns:a16="http://schemas.microsoft.com/office/drawing/2014/main" id="{73BA4F54-4AA1-28F7-1E88-654FB33722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271" y="3526555"/>
            <a:ext cx="538686" cy="538686"/>
          </a:xfrm>
          <a:prstGeom prst="rect">
            <a:avLst/>
          </a:prstGeom>
        </p:spPr>
      </p:pic>
      <p:pic>
        <p:nvPicPr>
          <p:cNvPr id="46" name="図 45">
            <a:extLst>
              <a:ext uri="{FF2B5EF4-FFF2-40B4-BE49-F238E27FC236}">
                <a16:creationId xmlns:a16="http://schemas.microsoft.com/office/drawing/2014/main" id="{F1757E3A-0F6C-757A-F87C-F57107850A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516" y="4111868"/>
            <a:ext cx="586587" cy="586587"/>
          </a:xfrm>
          <a:prstGeom prst="rect">
            <a:avLst/>
          </a:prstGeom>
        </p:spPr>
      </p:pic>
      <p:sp>
        <p:nvSpPr>
          <p:cNvPr id="47" name="角丸四角形 34">
            <a:extLst>
              <a:ext uri="{FF2B5EF4-FFF2-40B4-BE49-F238E27FC236}">
                <a16:creationId xmlns:a16="http://schemas.microsoft.com/office/drawing/2014/main" id="{DF5E958F-200C-DBAD-7764-720C64A2D794}"/>
              </a:ext>
            </a:extLst>
          </p:cNvPr>
          <p:cNvSpPr/>
          <p:nvPr/>
        </p:nvSpPr>
        <p:spPr>
          <a:xfrm>
            <a:off x="1068687" y="1879439"/>
            <a:ext cx="1789764" cy="24754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20" tIns="35960" rIns="71920" bIns="35960" numCol="1" spcCol="0" rtlCol="0" fromWordArt="0" anchor="ctr" anchorCtr="0" forceAA="0" compatLnSpc="1">
            <a:prstTxWarp prst="textNoShape">
              <a:avLst/>
            </a:prstTxWarp>
            <a:noAutofit/>
          </a:bodyPr>
          <a:lstStyle/>
          <a:p>
            <a:pPr algn="ctr" defTabSz="719255" fontAlgn="auto">
              <a:spcBef>
                <a:spcPts val="0"/>
              </a:spcBef>
              <a:spcAft>
                <a:spcPts val="0"/>
              </a:spcAft>
              <a:defRPr/>
            </a:pPr>
            <a:r>
              <a:rPr lang="ja-JP" altLang="en-US" sz="1023">
                <a:solidFill>
                  <a:prstClr val="black"/>
                </a:solidFill>
                <a:latin typeface="Calibri"/>
                <a:ea typeface="メイリオ" panose="020B0604030504040204" pitchFamily="50" charset="-128"/>
              </a:rPr>
              <a:t>水道事業の現状と課題</a:t>
            </a:r>
            <a:endParaRPr lang="en-US" altLang="ja-JP" sz="1023">
              <a:solidFill>
                <a:prstClr val="black"/>
              </a:solidFill>
              <a:latin typeface="Calibri"/>
              <a:ea typeface="メイリオ" panose="020B0604030504040204" pitchFamily="50" charset="-128"/>
            </a:endParaRPr>
          </a:p>
        </p:txBody>
      </p:sp>
      <p:sp>
        <p:nvSpPr>
          <p:cNvPr id="48" name="正方形/長方形 47">
            <a:extLst>
              <a:ext uri="{FF2B5EF4-FFF2-40B4-BE49-F238E27FC236}">
                <a16:creationId xmlns:a16="http://schemas.microsoft.com/office/drawing/2014/main" id="{80293F0D-891A-C6A7-E3E0-51585F79C06E}"/>
              </a:ext>
            </a:extLst>
          </p:cNvPr>
          <p:cNvSpPr/>
          <p:nvPr/>
        </p:nvSpPr>
        <p:spPr>
          <a:xfrm>
            <a:off x="655249" y="1735556"/>
            <a:ext cx="8352872" cy="3951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193">
              <a:solidFill>
                <a:prstClr val="white"/>
              </a:solidFill>
              <a:latin typeface="Calibri"/>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9E6C36B8-34A9-CE0B-8E33-0B7E131EC211}"/>
              </a:ext>
            </a:extLst>
          </p:cNvPr>
          <p:cNvSpPr txBox="1"/>
          <p:nvPr/>
        </p:nvSpPr>
        <p:spPr>
          <a:xfrm>
            <a:off x="725515" y="1589145"/>
            <a:ext cx="3556523" cy="261610"/>
          </a:xfrm>
          <a:prstGeom prst="rect">
            <a:avLst/>
          </a:prstGeom>
          <a:solidFill>
            <a:schemeClr val="bg1"/>
          </a:solidFill>
          <a:ln w="15875">
            <a:solidFill>
              <a:schemeClr val="accent1">
                <a:lumMod val="50000"/>
              </a:schemeClr>
            </a:solidFill>
          </a:ln>
        </p:spPr>
        <p:txBody>
          <a:bodyPr wrap="square" rtlCol="0">
            <a:spAutoFit/>
          </a:bodyPr>
          <a:lstStyle/>
          <a:p>
            <a:pPr defTabSz="779173" fontAlgn="auto">
              <a:spcBef>
                <a:spcPts val="0"/>
              </a:spcBef>
              <a:spcAft>
                <a:spcPts val="0"/>
              </a:spcAft>
              <a:defRPr/>
            </a:pPr>
            <a:r>
              <a:rPr lang="ja-JP" altLang="en-US" sz="1100">
                <a:solidFill>
                  <a:prstClr val="black"/>
                </a:solidFill>
                <a:latin typeface="Calibri"/>
                <a:ea typeface="メイリオ" panose="020B0604030504040204" pitchFamily="50" charset="-128"/>
              </a:rPr>
              <a:t>第１　水道の基盤の強化に関する基本的事項</a:t>
            </a:r>
          </a:p>
        </p:txBody>
      </p:sp>
      <p:sp>
        <p:nvSpPr>
          <p:cNvPr id="50" name="右矢印 38">
            <a:extLst>
              <a:ext uri="{FF2B5EF4-FFF2-40B4-BE49-F238E27FC236}">
                <a16:creationId xmlns:a16="http://schemas.microsoft.com/office/drawing/2014/main" id="{8C51FDC9-3BD3-9D25-9AC6-3CCB43033C09}"/>
              </a:ext>
            </a:extLst>
          </p:cNvPr>
          <p:cNvSpPr/>
          <p:nvPr/>
        </p:nvSpPr>
        <p:spPr>
          <a:xfrm>
            <a:off x="4895029" y="2423911"/>
            <a:ext cx="241686" cy="315074"/>
          </a:xfrm>
          <a:prstGeom prst="rightArrow">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20" tIns="35960" rIns="71920" bIns="35960" numCol="1" spcCol="0" rtlCol="0" fromWordArt="0" anchor="ctr" anchorCtr="0" forceAA="0" compatLnSpc="1">
            <a:prstTxWarp prst="textNoShape">
              <a:avLst/>
            </a:prstTxWarp>
            <a:noAutofit/>
          </a:bodyPr>
          <a:lstStyle/>
          <a:p>
            <a:pPr algn="ctr" defTabSz="719255" fontAlgn="auto">
              <a:spcBef>
                <a:spcPts val="0"/>
              </a:spcBef>
              <a:spcAft>
                <a:spcPts val="0"/>
              </a:spcAft>
              <a:defRPr/>
            </a:pPr>
            <a:endParaRPr lang="ja-JP" altLang="en-US" sz="1193">
              <a:solidFill>
                <a:prstClr val="white"/>
              </a:solidFill>
              <a:latin typeface="Calibri"/>
              <a:ea typeface="メイリオ" panose="020B0604030504040204" pitchFamily="50" charset="-128"/>
            </a:endParaRPr>
          </a:p>
        </p:txBody>
      </p:sp>
      <p:sp>
        <p:nvSpPr>
          <p:cNvPr id="51" name="正方形/長方形 50">
            <a:extLst>
              <a:ext uri="{FF2B5EF4-FFF2-40B4-BE49-F238E27FC236}">
                <a16:creationId xmlns:a16="http://schemas.microsoft.com/office/drawing/2014/main" id="{8862294B-835B-CF3D-0AC2-E00BE0760AAA}"/>
              </a:ext>
            </a:extLst>
          </p:cNvPr>
          <p:cNvSpPr/>
          <p:nvPr/>
        </p:nvSpPr>
        <p:spPr>
          <a:xfrm>
            <a:off x="658243" y="5766133"/>
            <a:ext cx="8352938" cy="72256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200">
              <a:solidFill>
                <a:prstClr val="white"/>
              </a:solidFill>
              <a:latin typeface="Calibri"/>
              <a:ea typeface="メイリオ" panose="020B0604030504040204" pitchFamily="50" charset="-128"/>
            </a:endParaRPr>
          </a:p>
        </p:txBody>
      </p:sp>
      <p:sp>
        <p:nvSpPr>
          <p:cNvPr id="52" name="スライド番号プレースホルダー 2">
            <a:extLst>
              <a:ext uri="{FF2B5EF4-FFF2-40B4-BE49-F238E27FC236}">
                <a16:creationId xmlns:a16="http://schemas.microsoft.com/office/drawing/2014/main" id="{C6C2DB0E-917A-FDAC-8335-E71EA41FC3BE}"/>
              </a:ext>
            </a:extLst>
          </p:cNvPr>
          <p:cNvSpPr txBox="1">
            <a:spLocks/>
          </p:cNvSpPr>
          <p:nvPr/>
        </p:nvSpPr>
        <p:spPr>
          <a:xfrm>
            <a:off x="8207857" y="6108714"/>
            <a:ext cx="537242" cy="237234"/>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tx1"/>
                </a:solidFill>
                <a:latin typeface="メイリオ" panose="020B0604030504040204" pitchFamily="50" charset="-128"/>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22041">
              <a:defRPr/>
            </a:pPr>
            <a:endParaRPr lang="en-US" sz="1023">
              <a:solidFill>
                <a:srgbClr val="000000"/>
              </a:solidFill>
              <a:ea typeface="ＭＳ Ｐゴシック"/>
            </a:endParaRPr>
          </a:p>
        </p:txBody>
      </p:sp>
      <p:sp>
        <p:nvSpPr>
          <p:cNvPr id="53" name="正方形/長方形 52">
            <a:extLst>
              <a:ext uri="{FF2B5EF4-FFF2-40B4-BE49-F238E27FC236}">
                <a16:creationId xmlns:a16="http://schemas.microsoft.com/office/drawing/2014/main" id="{A3CD9B9C-A35E-1103-CB7C-B1D8F00E4122}"/>
              </a:ext>
            </a:extLst>
          </p:cNvPr>
          <p:cNvSpPr/>
          <p:nvPr/>
        </p:nvSpPr>
        <p:spPr>
          <a:xfrm>
            <a:off x="710080" y="3526555"/>
            <a:ext cx="4493907" cy="2020977"/>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54" name="テキスト ボックス 53">
            <a:extLst>
              <a:ext uri="{FF2B5EF4-FFF2-40B4-BE49-F238E27FC236}">
                <a16:creationId xmlns:a16="http://schemas.microsoft.com/office/drawing/2014/main" id="{95DA7C7D-897D-BDD5-BE16-AB41074BA904}"/>
              </a:ext>
            </a:extLst>
          </p:cNvPr>
          <p:cNvSpPr txBox="1"/>
          <p:nvPr/>
        </p:nvSpPr>
        <p:spPr>
          <a:xfrm>
            <a:off x="759271" y="5878381"/>
            <a:ext cx="8658225" cy="530924"/>
          </a:xfrm>
          <a:prstGeom prst="rect">
            <a:avLst/>
          </a:prstGeom>
          <a:noFill/>
        </p:spPr>
        <p:txBody>
          <a:bodyPr wrap="square" numCol="2" rtlCol="0">
            <a:noAutofit/>
          </a:bodyPr>
          <a:lstStyle/>
          <a:p>
            <a:pPr defTabSz="719255" fontAlgn="auto" hangingPunct="0">
              <a:lnSpc>
                <a:spcPts val="1292"/>
              </a:lnSpc>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rPr>
              <a:t>第２　水道施設の維持管理及び計画的な更新に関する事項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719255" fontAlgn="auto" hangingPunct="0">
              <a:lnSpc>
                <a:spcPts val="1292"/>
              </a:lnSpc>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rPr>
              <a:t>第３　水道事業等の健全な経営の確保に関する事項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719255" fontAlgn="auto" hangingPunct="0">
              <a:lnSpc>
                <a:spcPts val="1292"/>
              </a:lnSpc>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rPr>
              <a:t>第４　水道事業等の運営に必要な人材の確保及び育成に関する事項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719255" fontAlgn="auto" hangingPunct="0">
              <a:lnSpc>
                <a:spcPts val="1292"/>
              </a:lnSpc>
              <a:spcBef>
                <a:spcPts val="0"/>
              </a:spcBef>
              <a:spcAft>
                <a:spcPts val="0"/>
              </a:spcAft>
              <a:defRPr/>
            </a:pPr>
            <a:endParaRPr lang="en-US" altLang="ja-JP" sz="1100" dirty="0">
              <a:solidFill>
                <a:prstClr val="black"/>
              </a:solidFill>
              <a:latin typeface="メイリオ" panose="020B0604030504040204" pitchFamily="50" charset="-128"/>
              <a:ea typeface="メイリオ" panose="020B0604030504040204" pitchFamily="50" charset="-128"/>
            </a:endParaRPr>
          </a:p>
          <a:p>
            <a:pPr defTabSz="719255" fontAlgn="auto" hangingPunct="0">
              <a:lnSpc>
                <a:spcPts val="1292"/>
              </a:lnSpc>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rPr>
              <a:t>　第５　水道事業者等の間の連携等の推進に関する事項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719255" fontAlgn="auto" hangingPunct="0">
              <a:lnSpc>
                <a:spcPts val="1292"/>
              </a:lnSpc>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rPr>
              <a:t>　第６　その他水道の基盤の強化に関する重要事項</a:t>
            </a:r>
            <a:endParaRPr lang="en-US" altLang="ja-JP" sz="1100" dirty="0">
              <a:solidFill>
                <a:prstClr val="black"/>
              </a:solidFill>
              <a:latin typeface="メイリオ" panose="020B0604030504040204" pitchFamily="50" charset="-128"/>
              <a:ea typeface="メイリオ" panose="020B0604030504040204" pitchFamily="50" charset="-128"/>
            </a:endParaRPr>
          </a:p>
          <a:p>
            <a:pPr defTabSz="719255" fontAlgn="auto" hangingPunct="0">
              <a:lnSpc>
                <a:spcPts val="1292"/>
              </a:lnSpc>
              <a:spcBef>
                <a:spcPts val="0"/>
              </a:spcBef>
              <a:spcAft>
                <a:spcPts val="0"/>
              </a:spcAft>
              <a:defRPr/>
            </a:pPr>
            <a:r>
              <a:rPr lang="ja-JP" altLang="en-US" sz="1100" dirty="0">
                <a:solidFill>
                  <a:prstClr val="black"/>
                </a:solidFill>
                <a:latin typeface="メイリオ" panose="020B0604030504040204" pitchFamily="50" charset="-128"/>
                <a:ea typeface="メイリオ" panose="020B0604030504040204" pitchFamily="50" charset="-128"/>
              </a:rPr>
              <a:t>　　　</a:t>
            </a:r>
            <a:endParaRPr lang="ja-JP" altLang="ja-JP" sz="1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3526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407B6-6C73-007C-3EE1-C761A02AA1FA}"/>
              </a:ext>
            </a:extLst>
          </p:cNvPr>
          <p:cNvSpPr>
            <a:spLocks noGrp="1"/>
          </p:cNvSpPr>
          <p:nvPr>
            <p:ph type="title"/>
          </p:nvPr>
        </p:nvSpPr>
        <p:spPr/>
        <p:txBody>
          <a:bodyPr/>
          <a:lstStyle/>
          <a:p>
            <a:r>
              <a:rPr kumimoji="1" lang="ja-JP" altLang="en-US" sz="2400" dirty="0"/>
              <a:t>広域連携の推進</a:t>
            </a:r>
          </a:p>
        </p:txBody>
      </p:sp>
      <p:sp>
        <p:nvSpPr>
          <p:cNvPr id="3" name="スライド番号プレースホルダー 2">
            <a:extLst>
              <a:ext uri="{FF2B5EF4-FFF2-40B4-BE49-F238E27FC236}">
                <a16:creationId xmlns:a16="http://schemas.microsoft.com/office/drawing/2014/main" id="{71DCE5F1-BF8D-1878-E629-8139FEC5DCB6}"/>
              </a:ext>
            </a:extLst>
          </p:cNvPr>
          <p:cNvSpPr>
            <a:spLocks noGrp="1"/>
          </p:cNvSpPr>
          <p:nvPr>
            <p:ph type="sldNum" sz="quarter" idx="12"/>
          </p:nvPr>
        </p:nvSpPr>
        <p:spPr/>
        <p:txBody>
          <a:bodyPr/>
          <a:lstStyle/>
          <a:p>
            <a:pPr>
              <a:defRPr/>
            </a:pPr>
            <a:fld id="{06FFE511-5094-4685-A035-FB392A6605D8}" type="slidenum">
              <a:rPr lang="en-US" altLang="ja-JP" smtClean="0"/>
              <a:pPr>
                <a:defRPr/>
              </a:pPr>
              <a:t>7</a:t>
            </a:fld>
            <a:endParaRPr lang="en-US" altLang="ja-JP"/>
          </a:p>
        </p:txBody>
      </p:sp>
      <p:sp>
        <p:nvSpPr>
          <p:cNvPr id="4" name="テキスト プレースホルダー 2">
            <a:extLst>
              <a:ext uri="{FF2B5EF4-FFF2-40B4-BE49-F238E27FC236}">
                <a16:creationId xmlns:a16="http://schemas.microsoft.com/office/drawing/2014/main" id="{0E7C7033-B2A8-C543-2894-796E71AB5B10}"/>
              </a:ext>
            </a:extLst>
          </p:cNvPr>
          <p:cNvSpPr txBox="1">
            <a:spLocks/>
          </p:cNvSpPr>
          <p:nvPr/>
        </p:nvSpPr>
        <p:spPr>
          <a:xfrm>
            <a:off x="0" y="542224"/>
            <a:ext cx="9906000" cy="1653437"/>
          </a:xfrm>
          <a:prstGeom prst="rect">
            <a:avLst/>
          </a:prstGeom>
          <a:solidFill>
            <a:schemeClr val="bg1">
              <a:lumMod val="95000"/>
            </a:schemeClr>
          </a:solidFill>
          <a:ln w="12700" cap="flat" cmpd="sng" algn="ctr">
            <a:noFill/>
            <a:prstDash val="solid"/>
            <a:miter lim="800000"/>
          </a:ln>
          <a:effectLst/>
        </p:spPr>
        <p:txBody>
          <a:bodyPr vert="horz" wrap="square" lIns="332308" tIns="132923" rIns="332308" bIns="132923" rtlCol="0" anchor="t">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285750" indent="-285750" defTabSz="779173" fontAlgn="auto">
              <a:lnSpc>
                <a:spcPct val="100000"/>
              </a:lnSpc>
              <a:spcBef>
                <a:spcPts val="1200"/>
              </a:spcBef>
              <a:spcAft>
                <a:spcPts val="0"/>
              </a:spcAft>
              <a:buClrTx/>
              <a:buFont typeface="ＭＳ Ｐゴシック" panose="020B0600070205080204" pitchFamily="50" charset="-128"/>
              <a:buChar char="○"/>
              <a:defRPr/>
            </a:pPr>
            <a:r>
              <a:rPr lang="ja-JP" altLang="en-US" sz="1400" kern="1200" spc="0">
                <a:solidFill>
                  <a:prstClr val="black"/>
                </a:solidFill>
                <a:latin typeface="+mn-ea"/>
              </a:rPr>
              <a:t>人口減少による料金・使用料収入の減少、職員数の減少による管理体制の脆弱化等に対応するため、民間ノウハウや活力を活用した</a:t>
            </a:r>
            <a:r>
              <a:rPr lang="ja-JP" altLang="en-US" sz="1400" u="sng" kern="1200" spc="0">
                <a:solidFill>
                  <a:prstClr val="black"/>
                </a:solidFill>
                <a:latin typeface="+mn-ea"/>
              </a:rPr>
              <a:t>官民連携や広域化の推進が課題</a:t>
            </a:r>
          </a:p>
          <a:p>
            <a:pPr marL="285750" indent="-285750" defTabSz="779173" fontAlgn="auto">
              <a:lnSpc>
                <a:spcPct val="100000"/>
              </a:lnSpc>
              <a:spcBef>
                <a:spcPts val="1200"/>
              </a:spcBef>
              <a:spcAft>
                <a:spcPts val="0"/>
              </a:spcAft>
              <a:buClrTx/>
              <a:buFont typeface="ＭＳ Ｐゴシック" panose="020B0600070205080204" pitchFamily="50" charset="-128"/>
              <a:buChar char="○"/>
              <a:defRPr/>
            </a:pPr>
            <a:r>
              <a:rPr lang="ja-JP" altLang="en-US" sz="1400" kern="1200" spc="0">
                <a:solidFill>
                  <a:prstClr val="black"/>
                </a:solidFill>
                <a:latin typeface="+mn-ea"/>
              </a:rPr>
              <a:t>水道事業ではすべての都道府県において、</a:t>
            </a:r>
            <a:r>
              <a:rPr lang="ja-JP" altLang="en-US" sz="1400" u="sng" kern="1200" spc="0">
                <a:solidFill>
                  <a:prstClr val="black"/>
                </a:solidFill>
                <a:latin typeface="+mn-ea"/>
              </a:rPr>
              <a:t>水道広域化推進プランを策定済（全国で</a:t>
            </a:r>
            <a:r>
              <a:rPr lang="en-US" altLang="ja-JP" sz="1400" u="sng" kern="1200" spc="0">
                <a:solidFill>
                  <a:prstClr val="black"/>
                </a:solidFill>
                <a:latin typeface="+mn-ea"/>
              </a:rPr>
              <a:t>234</a:t>
            </a:r>
            <a:r>
              <a:rPr lang="ja-JP" altLang="en-US" sz="1400" u="sng" kern="1200" spc="0">
                <a:solidFill>
                  <a:prstClr val="black"/>
                </a:solidFill>
                <a:latin typeface="+mn-ea"/>
              </a:rPr>
              <a:t>圏域）</a:t>
            </a:r>
          </a:p>
          <a:p>
            <a:pPr marL="285750" indent="-285750" defTabSz="779173" fontAlgn="auto">
              <a:lnSpc>
                <a:spcPct val="100000"/>
              </a:lnSpc>
              <a:spcBef>
                <a:spcPts val="1200"/>
              </a:spcBef>
              <a:spcAft>
                <a:spcPts val="0"/>
              </a:spcAft>
              <a:buClrTx/>
              <a:buFont typeface="ＭＳ Ｐゴシック" panose="020B0600070205080204" pitchFamily="50" charset="-128"/>
              <a:buChar char="○"/>
              <a:defRPr/>
            </a:pPr>
            <a:r>
              <a:rPr lang="ja-JP" altLang="en-US" sz="1400" kern="1200" spc="0">
                <a:solidFill>
                  <a:prstClr val="black"/>
                </a:solidFill>
                <a:latin typeface="+mn-ea"/>
              </a:rPr>
              <a:t>策定した広域化推進プランの実施を推進するため、国土交通省としては、</a:t>
            </a:r>
            <a:r>
              <a:rPr lang="ja-JP" altLang="en-US" sz="1400" u="sng" kern="1200" spc="0">
                <a:solidFill>
                  <a:prstClr val="black"/>
                </a:solidFill>
                <a:latin typeface="+mn-ea"/>
              </a:rPr>
              <a:t>モデル地域等における検討支援、事例集を水平展開</a:t>
            </a:r>
            <a:r>
              <a:rPr lang="ja-JP" altLang="en-US" sz="1400" kern="1200" spc="0">
                <a:solidFill>
                  <a:prstClr val="black"/>
                </a:solidFill>
                <a:latin typeface="+mn-ea"/>
              </a:rPr>
              <a:t>するとともに、</a:t>
            </a:r>
            <a:r>
              <a:rPr lang="ja-JP" altLang="en-US" sz="1400" u="sng" kern="1200" spc="0">
                <a:solidFill>
                  <a:prstClr val="black"/>
                </a:solidFill>
                <a:latin typeface="+mn-ea"/>
              </a:rPr>
              <a:t>広域化に係る施設整備等に対する財政支援措置を実施</a:t>
            </a:r>
          </a:p>
        </p:txBody>
      </p:sp>
      <p:sp>
        <p:nvSpPr>
          <p:cNvPr id="25" name="Text Box 4">
            <a:extLst>
              <a:ext uri="{FF2B5EF4-FFF2-40B4-BE49-F238E27FC236}">
                <a16:creationId xmlns:a16="http://schemas.microsoft.com/office/drawing/2014/main" id="{B7FB23E0-DB4D-3920-B2C9-33B976F5B2A8}"/>
              </a:ext>
            </a:extLst>
          </p:cNvPr>
          <p:cNvSpPr txBox="1">
            <a:spLocks noChangeArrowheads="1"/>
          </p:cNvSpPr>
          <p:nvPr/>
        </p:nvSpPr>
        <p:spPr>
          <a:xfrm>
            <a:off x="272596" y="2328124"/>
            <a:ext cx="4487363" cy="214989"/>
          </a:xfrm>
          <a:prstGeom prst="rect">
            <a:avLst/>
          </a:prstGeom>
          <a:solidFill>
            <a:srgbClr val="FFFF66"/>
          </a:solidFill>
          <a:ln w="28575">
            <a:solidFill>
              <a:srgbClr val="CC9900"/>
            </a:solidFill>
            <a:miter lim="800000"/>
            <a:headEnd/>
            <a:tailEnd/>
          </a:ln>
        </p:spPr>
        <p:txBody>
          <a:bodyPr lIns="48844" tIns="24423" rIns="48844" bIns="24423" anchor="ctr"/>
          <a:lstStyle/>
          <a:p>
            <a:pPr marL="0" marR="0" lvl="0" indent="0" algn="ctr" defTabSz="584255"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ＭＳ ゴシック" pitchFamily="49" charset="-128"/>
                <a:ea typeface="ＭＳ ゴシック" pitchFamily="49" charset="-128"/>
                <a:cs typeface="+mn-cs"/>
              </a:rPr>
              <a:t>広域連携形態について</a:t>
            </a:r>
          </a:p>
        </p:txBody>
      </p:sp>
      <p:sp>
        <p:nvSpPr>
          <p:cNvPr id="26" name="正方形/長方形 46">
            <a:extLst>
              <a:ext uri="{FF2B5EF4-FFF2-40B4-BE49-F238E27FC236}">
                <a16:creationId xmlns:a16="http://schemas.microsoft.com/office/drawing/2014/main" id="{C5DF4E7F-C8DB-1AC1-D3EC-A6D301A320D3}"/>
              </a:ext>
            </a:extLst>
          </p:cNvPr>
          <p:cNvSpPr>
            <a:spLocks noChangeArrowheads="1"/>
          </p:cNvSpPr>
          <p:nvPr/>
        </p:nvSpPr>
        <p:spPr bwMode="auto">
          <a:xfrm>
            <a:off x="212074" y="2669120"/>
            <a:ext cx="4547885" cy="156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2957" tIns="26478" rIns="52957" bIns="26478">
            <a:spAutoFit/>
          </a:bodyPr>
          <a:lstStyle>
            <a:lvl1pPr marL="180975" indent="-180975"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25289" marR="0" lvl="0" indent="-125289" algn="just" defTabSz="683594" rtl="0" eaLnBrk="1" fontAlgn="auto" latinLnBrk="0" hangingPunct="1">
              <a:lnSpc>
                <a:spcPct val="100000"/>
              </a:lnSpc>
              <a:spcBef>
                <a:spcPct val="0"/>
              </a:spcBef>
              <a:spcAft>
                <a:spcPts val="0"/>
              </a:spcAft>
              <a:buClr>
                <a:srgbClr val="F79646"/>
              </a:buClr>
              <a:buSzPct val="120000"/>
              <a:buFont typeface="Wingdings" panose="05000000000000000000" pitchFamily="2" charset="2"/>
              <a:buChar char="l"/>
              <a:tabLst/>
              <a:defRPr/>
            </a:pPr>
            <a:r>
              <a:rPr kumimoji="1" lang="ja-JP" altLang="en-US" sz="1400" b="0"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小規模で経営基盤が脆弱な事業者が多いことから、施設や経営の効率化・基盤強化を図る広域連携の推進が重要である。</a:t>
            </a:r>
            <a:endParaRPr kumimoji="1" lang="en-US" altLang="ja-JP" sz="1400" b="0"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125289" marR="0" lvl="0" indent="-125289" algn="just" defTabSz="683594" rtl="0" eaLnBrk="1" fontAlgn="auto" latinLnBrk="0" hangingPunct="1">
              <a:lnSpc>
                <a:spcPct val="100000"/>
              </a:lnSpc>
              <a:spcBef>
                <a:spcPct val="0"/>
              </a:spcBef>
              <a:spcAft>
                <a:spcPts val="0"/>
              </a:spcAft>
              <a:buClr>
                <a:srgbClr val="F79646"/>
              </a:buClr>
              <a:buSzPct val="120000"/>
              <a:buFont typeface="Wingdings" panose="05000000000000000000" pitchFamily="2" charset="2"/>
              <a:buChar char="l"/>
              <a:tabLst/>
              <a:defRPr/>
            </a:pPr>
            <a:r>
              <a:rPr kumimoji="1" lang="ja-JP" altLang="en-US" sz="1400" b="0"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経営の安定化やサービス水準等の格差是正、人材・資金・施設の経営資源の効率的な活用、災害・事故等の緊急時対応力強化等の大きな効果が期待される。</a:t>
            </a:r>
            <a:endParaRPr kumimoji="1" lang="en-US" altLang="ja-JP" sz="1400" b="0"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cs typeface="+mn-cs"/>
            </a:endParaRPr>
          </a:p>
          <a:p>
            <a:pPr marL="125289" marR="0" lvl="0" indent="-125289" algn="just" defTabSz="683594" rtl="0" eaLnBrk="1" fontAlgn="auto" latinLnBrk="0" hangingPunct="1">
              <a:lnSpc>
                <a:spcPct val="100000"/>
              </a:lnSpc>
              <a:spcBef>
                <a:spcPct val="0"/>
              </a:spcBef>
              <a:spcAft>
                <a:spcPts val="0"/>
              </a:spcAft>
              <a:buClr>
                <a:srgbClr val="F79646"/>
              </a:buClr>
              <a:buSzPct val="120000"/>
              <a:buFont typeface="Wingdings" panose="05000000000000000000" pitchFamily="2" charset="2"/>
              <a:buChar char="l"/>
              <a:tabLst/>
              <a:defRPr/>
            </a:pPr>
            <a:r>
              <a:rPr kumimoji="1" lang="ja-JP" altLang="en-US" sz="1400" b="0" i="0" u="none" strike="noStrike" kern="1200" cap="none" spc="0" normalizeH="0" baseline="0" noProof="0">
                <a:ln>
                  <a:noFill/>
                </a:ln>
                <a:solidFill>
                  <a:srgbClr val="000000"/>
                </a:solidFill>
                <a:effectLst/>
                <a:uLnTx/>
                <a:uFillTx/>
                <a:latin typeface="HGPｺﾞｼｯｸM" panose="020B0600000000000000" pitchFamily="50" charset="-128"/>
                <a:ea typeface="HGPｺﾞｼｯｸM" panose="020B0600000000000000" pitchFamily="50" charset="-128"/>
                <a:cs typeface="+mn-cs"/>
              </a:rPr>
              <a:t>特に市町村の区域を越えた広域連携を推進していく。</a:t>
            </a:r>
          </a:p>
        </p:txBody>
      </p:sp>
      <p:pic>
        <p:nvPicPr>
          <p:cNvPr id="27" name="図 26">
            <a:extLst>
              <a:ext uri="{FF2B5EF4-FFF2-40B4-BE49-F238E27FC236}">
                <a16:creationId xmlns:a16="http://schemas.microsoft.com/office/drawing/2014/main" id="{560F3B44-C15C-9302-D6FF-5CC5FEA98EFE}"/>
              </a:ext>
            </a:extLst>
          </p:cNvPr>
          <p:cNvPicPr>
            <a:picLocks noChangeAspect="1"/>
          </p:cNvPicPr>
          <p:nvPr/>
        </p:nvPicPr>
        <p:blipFill>
          <a:blip r:embed="rId3"/>
          <a:stretch>
            <a:fillRect/>
          </a:stretch>
        </p:blipFill>
        <p:spPr>
          <a:xfrm>
            <a:off x="388197" y="4389337"/>
            <a:ext cx="4371762" cy="2087713"/>
          </a:xfrm>
          <a:prstGeom prst="rect">
            <a:avLst/>
          </a:prstGeom>
        </p:spPr>
      </p:pic>
      <p:sp>
        <p:nvSpPr>
          <p:cNvPr id="28" name="Text Box 4">
            <a:extLst>
              <a:ext uri="{FF2B5EF4-FFF2-40B4-BE49-F238E27FC236}">
                <a16:creationId xmlns:a16="http://schemas.microsoft.com/office/drawing/2014/main" id="{0FE37827-A96C-FE75-1834-95E5B8A2DDB2}"/>
              </a:ext>
            </a:extLst>
          </p:cNvPr>
          <p:cNvSpPr txBox="1">
            <a:spLocks noChangeArrowheads="1"/>
          </p:cNvSpPr>
          <p:nvPr/>
        </p:nvSpPr>
        <p:spPr>
          <a:xfrm>
            <a:off x="5146043" y="2330935"/>
            <a:ext cx="4595115" cy="214989"/>
          </a:xfrm>
          <a:prstGeom prst="rect">
            <a:avLst/>
          </a:prstGeom>
          <a:solidFill>
            <a:srgbClr val="FFFF66"/>
          </a:solidFill>
          <a:ln w="28575">
            <a:solidFill>
              <a:srgbClr val="CC9900"/>
            </a:solidFill>
            <a:miter lim="800000"/>
            <a:headEnd/>
            <a:tailEnd/>
          </a:ln>
        </p:spPr>
        <p:txBody>
          <a:bodyPr lIns="48844" tIns="24423" rIns="48844" bIns="24423" anchor="ctr"/>
          <a:lstStyle/>
          <a:p>
            <a:pPr marL="0" marR="0" lvl="0" indent="0" algn="ctr" defTabSz="584255"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ＭＳ ゴシック" pitchFamily="49" charset="-128"/>
                <a:ea typeface="ＭＳ ゴシック" pitchFamily="49" charset="-128"/>
                <a:cs typeface="+mn-cs"/>
              </a:rPr>
              <a:t>広域連携の事例</a:t>
            </a:r>
          </a:p>
        </p:txBody>
      </p:sp>
      <p:graphicFrame>
        <p:nvGraphicFramePr>
          <p:cNvPr id="29" name="表 28">
            <a:extLst>
              <a:ext uri="{FF2B5EF4-FFF2-40B4-BE49-F238E27FC236}">
                <a16:creationId xmlns:a16="http://schemas.microsoft.com/office/drawing/2014/main" id="{0B27142D-9998-C546-8EED-0EBB0ECA140F}"/>
              </a:ext>
            </a:extLst>
          </p:cNvPr>
          <p:cNvGraphicFramePr>
            <a:graphicFrameLocks noGrp="1"/>
          </p:cNvGraphicFramePr>
          <p:nvPr/>
        </p:nvGraphicFramePr>
        <p:xfrm>
          <a:off x="5146042" y="2669120"/>
          <a:ext cx="4665233" cy="1789179"/>
        </p:xfrm>
        <a:graphic>
          <a:graphicData uri="http://schemas.openxmlformats.org/drawingml/2006/table">
            <a:tbl>
              <a:tblPr/>
              <a:tblGrid>
                <a:gridCol w="1296000">
                  <a:extLst>
                    <a:ext uri="{9D8B030D-6E8A-4147-A177-3AD203B41FA5}">
                      <a16:colId xmlns:a16="http://schemas.microsoft.com/office/drawing/2014/main" val="112321165"/>
                    </a:ext>
                  </a:extLst>
                </a:gridCol>
                <a:gridCol w="3369233">
                  <a:extLst>
                    <a:ext uri="{9D8B030D-6E8A-4147-A177-3AD203B41FA5}">
                      <a16:colId xmlns:a16="http://schemas.microsoft.com/office/drawing/2014/main" val="2595521775"/>
                    </a:ext>
                  </a:extLst>
                </a:gridCol>
              </a:tblGrid>
              <a:tr h="520124">
                <a:tc>
                  <a:txBody>
                    <a:bodyPr/>
                    <a:lstStyle/>
                    <a:p>
                      <a:pPr algn="ctr" fontAlgn="ctr"/>
                      <a:r>
                        <a:rPr lang="ja-JP" altLang="en-US"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広域連携前</a:t>
                      </a:r>
                      <a:endParaRPr lang="en-US" altLang="ja-JP"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38163" lvl="0" indent="-512763" algn="l" fontAlgn="ctr">
                        <a:buFont typeface="+mj-ea"/>
                        <a:buNone/>
                      </a:pPr>
                      <a:r>
                        <a:rPr lang="ja-JP" altLang="en-US"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■事業体等：</a:t>
                      </a:r>
                      <a:r>
                        <a:rPr lang="en-US" altLang="ja-JP"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県</a:t>
                      </a:r>
                      <a:r>
                        <a:rPr lang="en-US" altLang="ja-JP"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8</a:t>
                      </a:r>
                      <a:r>
                        <a:rPr lang="ja-JP" altLang="en-US"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市</a:t>
                      </a:r>
                      <a:r>
                        <a:rPr lang="en-US" altLang="ja-JP"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8</a:t>
                      </a:r>
                      <a:r>
                        <a:rPr lang="ja-JP" altLang="en-US"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町</a:t>
                      </a:r>
                      <a:r>
                        <a:rPr lang="en-US" altLang="ja-JP"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1</a:t>
                      </a:r>
                      <a:r>
                        <a:rPr lang="ja-JP" altLang="en-US"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事務組合</a:t>
                      </a:r>
                      <a:endParaRPr lang="en-US" altLang="ja-JP"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538163" lvl="0" indent="-512763" algn="l" fontAlgn="ctr">
                        <a:buFont typeface="+mj-ea"/>
                        <a:buNone/>
                      </a:pPr>
                      <a:r>
                        <a:rPr lang="ja-JP" altLang="en-US"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■基本方針：広域水道施設の整備、経年施設の更新整備</a:t>
                      </a:r>
                      <a:endParaRPr lang="en-US" altLang="ja-JP" sz="1000" b="0"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85247"/>
                  </a:ext>
                </a:extLst>
              </a:tr>
              <a:tr h="1269055">
                <a:tc>
                  <a:txBody>
                    <a:bodyPr/>
                    <a:lstStyle/>
                    <a:p>
                      <a:pPr algn="ctr" fontAlgn="ctr"/>
                      <a:r>
                        <a:rPr lang="ja-JP" altLang="en-US"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事業統合</a:t>
                      </a:r>
                    </a:p>
                    <a:p>
                      <a:pPr algn="ctr" fontAlgn="ctr"/>
                      <a:r>
                        <a:rPr lang="ja-JP" altLang="en-US"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（垂直・水平統合）</a:t>
                      </a:r>
                    </a:p>
                    <a:p>
                      <a:pPr algn="ctr" fontAlgn="ctr"/>
                      <a:r>
                        <a:rPr lang="ja-JP" altLang="en-US"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平成</a:t>
                      </a:r>
                      <a:r>
                        <a:rPr lang="en-US" altLang="ja-JP"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30</a:t>
                      </a:r>
                      <a:r>
                        <a:rPr lang="ja-JP" altLang="en-US"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年</a:t>
                      </a:r>
                      <a:r>
                        <a:rPr lang="en-US" altLang="ja-JP"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4</a:t>
                      </a:r>
                      <a:r>
                        <a:rPr lang="ja-JP" altLang="en-US"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rPr>
                        <a:t>月</a:t>
                      </a:r>
                      <a:endParaRPr lang="en-US" altLang="ja-JP" sz="1050" b="1" i="0" u="none" strike="noStrike">
                        <a:solidFill>
                          <a:schemeClr val="tx1">
                            <a:lumMod val="85000"/>
                            <a:lumOff val="15000"/>
                          </a:schemeClr>
                        </a:solidFill>
                        <a:effectLst/>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l" fontAlgn="ctr">
                        <a:buFont typeface="Wingdings" panose="05000000000000000000" pitchFamily="2" charset="2"/>
                        <a:buNone/>
                      </a:pP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■浄水場、管路の統廃合を計画、連絡管や統合浄水場</a:t>
                      </a:r>
                      <a:b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　整備など</a:t>
                      </a:r>
                      <a: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230</a:t>
                      </a: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億円予定（浄水場数：</a:t>
                      </a:r>
                      <a: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71→38</a:t>
                      </a: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p>
                    <a:p>
                      <a:pPr marL="0" indent="0" algn="l" fontAlgn="ctr">
                        <a:buFont typeface="Wingdings" panose="05000000000000000000" pitchFamily="2" charset="2"/>
                        <a:buNone/>
                      </a:pP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■将来の更新費用や経常管理費用の削減</a:t>
                      </a:r>
                    </a:p>
                    <a:p>
                      <a:pPr marL="0" indent="0" algn="l" fontAlgn="ctr">
                        <a:buFont typeface="Wingdings" panose="05000000000000000000" pitchFamily="2" charset="2"/>
                        <a:buNone/>
                      </a:pP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a:t>
                      </a:r>
                      <a: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IoT</a:t>
                      </a: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による集中監視、</a:t>
                      </a:r>
                      <a: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AI</a:t>
                      </a: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による水量計算</a:t>
                      </a:r>
                    </a:p>
                    <a:p>
                      <a:pPr marL="0" indent="0" algn="l" fontAlgn="ctr">
                        <a:buFont typeface="Wingdings" panose="05000000000000000000" pitchFamily="2" charset="2"/>
                        <a:buNone/>
                      </a:pP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■事業統合後</a:t>
                      </a:r>
                      <a: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10</a:t>
                      </a: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年間は旧事業体ごとの区分経理を維持し、</a:t>
                      </a:r>
                      <a:endPar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endParaRPr>
                    </a:p>
                    <a:p>
                      <a:pPr marL="0" indent="0" algn="l" fontAlgn="ctr">
                        <a:buFont typeface="Wingdings" panose="05000000000000000000" pitchFamily="2" charset="2"/>
                        <a:buNone/>
                      </a:pP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　事業統合後</a:t>
                      </a:r>
                      <a: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10</a:t>
                      </a: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年間経過を目途に県下全域で水道料金を</a:t>
                      </a:r>
                      <a:br>
                        <a:rPr lang="en-US" altLang="ja-JP"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br>
                      <a:r>
                        <a:rPr lang="ja-JP" altLang="en-US" sz="1000" b="0" i="0" u="none" strike="noStrike" dirty="0">
                          <a:solidFill>
                            <a:schemeClr val="tx1">
                              <a:lumMod val="85000"/>
                              <a:lumOff val="15000"/>
                            </a:schemeClr>
                          </a:solidFill>
                          <a:effectLst/>
                          <a:latin typeface="游ゴシック" panose="020B0400000000000000" pitchFamily="50" charset="-128"/>
                          <a:ea typeface="游ゴシック" panose="020B0400000000000000" pitchFamily="50" charset="-128"/>
                        </a:rPr>
                        <a:t>　統一</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926021"/>
                  </a:ext>
                </a:extLst>
              </a:tr>
            </a:tbl>
          </a:graphicData>
        </a:graphic>
      </p:graphicFrame>
      <p:sp>
        <p:nvSpPr>
          <p:cNvPr id="30" name="矢印: 下 29">
            <a:extLst>
              <a:ext uri="{FF2B5EF4-FFF2-40B4-BE49-F238E27FC236}">
                <a16:creationId xmlns:a16="http://schemas.microsoft.com/office/drawing/2014/main" id="{76CA79A8-5D0B-DA27-41DF-2409BA3CADE3}"/>
              </a:ext>
            </a:extLst>
          </p:cNvPr>
          <p:cNvSpPr/>
          <p:nvPr/>
        </p:nvSpPr>
        <p:spPr>
          <a:xfrm>
            <a:off x="7390681" y="3093086"/>
            <a:ext cx="473160" cy="164895"/>
          </a:xfrm>
          <a:prstGeom prst="downArrow">
            <a:avLst/>
          </a:prstGeom>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38764" rtl="0" eaLnBrk="1" fontAlgn="auto" latinLnBrk="0" hangingPunct="1">
              <a:lnSpc>
                <a:spcPct val="100000"/>
              </a:lnSpc>
              <a:spcBef>
                <a:spcPts val="0"/>
              </a:spcBef>
              <a:spcAft>
                <a:spcPts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grpSp>
        <p:nvGrpSpPr>
          <p:cNvPr id="31" name="グループ化 30">
            <a:extLst>
              <a:ext uri="{FF2B5EF4-FFF2-40B4-BE49-F238E27FC236}">
                <a16:creationId xmlns:a16="http://schemas.microsoft.com/office/drawing/2014/main" id="{75FE0364-C93B-0D36-517D-9B3C01843C1F}"/>
              </a:ext>
            </a:extLst>
          </p:cNvPr>
          <p:cNvGrpSpPr/>
          <p:nvPr/>
        </p:nvGrpSpPr>
        <p:grpSpPr>
          <a:xfrm>
            <a:off x="5767284" y="4568894"/>
            <a:ext cx="3438894" cy="2129688"/>
            <a:chOff x="3805689" y="8165106"/>
            <a:chExt cx="2600848" cy="1610691"/>
          </a:xfrm>
        </p:grpSpPr>
        <p:pic>
          <p:nvPicPr>
            <p:cNvPr id="32" name="図 31">
              <a:extLst>
                <a:ext uri="{FF2B5EF4-FFF2-40B4-BE49-F238E27FC236}">
                  <a16:creationId xmlns:a16="http://schemas.microsoft.com/office/drawing/2014/main" id="{DC899116-D695-DD5E-3C2C-814220144477}"/>
                </a:ext>
              </a:extLst>
            </p:cNvPr>
            <p:cNvPicPr>
              <a:picLocks noChangeAspect="1"/>
            </p:cNvPicPr>
            <p:nvPr/>
          </p:nvPicPr>
          <p:blipFill>
            <a:blip r:embed="rId4"/>
            <a:stretch>
              <a:fillRect/>
            </a:stretch>
          </p:blipFill>
          <p:spPr>
            <a:xfrm>
              <a:off x="3805689" y="8165106"/>
              <a:ext cx="2600848" cy="1610691"/>
            </a:xfrm>
            <a:prstGeom prst="rect">
              <a:avLst/>
            </a:prstGeom>
          </p:spPr>
        </p:pic>
        <p:pic>
          <p:nvPicPr>
            <p:cNvPr id="33" name="図 32">
              <a:extLst>
                <a:ext uri="{FF2B5EF4-FFF2-40B4-BE49-F238E27FC236}">
                  <a16:creationId xmlns:a16="http://schemas.microsoft.com/office/drawing/2014/main" id="{DD4B0759-8CCF-8576-A924-002C09D63AF1}"/>
                </a:ext>
              </a:extLst>
            </p:cNvPr>
            <p:cNvPicPr>
              <a:picLocks noChangeAspect="1"/>
            </p:cNvPicPr>
            <p:nvPr/>
          </p:nvPicPr>
          <p:blipFill rotWithShape="1">
            <a:blip r:embed="rId4"/>
            <a:srcRect l="90812" t="79118" r="4512" b="14526"/>
            <a:stretch/>
          </p:blipFill>
          <p:spPr>
            <a:xfrm>
              <a:off x="5520374" y="9458451"/>
              <a:ext cx="121613" cy="102362"/>
            </a:xfrm>
            <a:prstGeom prst="rect">
              <a:avLst/>
            </a:prstGeom>
          </p:spPr>
        </p:pic>
        <p:pic>
          <p:nvPicPr>
            <p:cNvPr id="34" name="図 33">
              <a:extLst>
                <a:ext uri="{FF2B5EF4-FFF2-40B4-BE49-F238E27FC236}">
                  <a16:creationId xmlns:a16="http://schemas.microsoft.com/office/drawing/2014/main" id="{EA77C236-0ED0-807D-1E4F-D384E0F69600}"/>
                </a:ext>
              </a:extLst>
            </p:cNvPr>
            <p:cNvPicPr>
              <a:picLocks noChangeAspect="1"/>
            </p:cNvPicPr>
            <p:nvPr/>
          </p:nvPicPr>
          <p:blipFill rotWithShape="1">
            <a:blip r:embed="rId4"/>
            <a:srcRect l="72923" t="79311" r="4512" b="14527"/>
            <a:stretch/>
          </p:blipFill>
          <p:spPr>
            <a:xfrm>
              <a:off x="5578006" y="9442516"/>
              <a:ext cx="586893" cy="99247"/>
            </a:xfrm>
            <a:prstGeom prst="rect">
              <a:avLst/>
            </a:prstGeom>
          </p:spPr>
        </p:pic>
      </p:grpSp>
    </p:spTree>
    <p:extLst>
      <p:ext uri="{BB962C8B-B14F-4D97-AF65-F5344CB8AC3E}">
        <p14:creationId xmlns:p14="http://schemas.microsoft.com/office/powerpoint/2010/main" val="31376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62F714-7028-3F54-6210-1EED75F08333}"/>
              </a:ext>
            </a:extLst>
          </p:cNvPr>
          <p:cNvSpPr>
            <a:spLocks noGrp="1"/>
          </p:cNvSpPr>
          <p:nvPr>
            <p:ph type="sldNum" sz="quarter" idx="12"/>
          </p:nvPr>
        </p:nvSpPr>
        <p:spPr/>
        <p:txBody>
          <a:bodyPr/>
          <a:lstStyle/>
          <a:p>
            <a:pPr>
              <a:defRPr/>
            </a:pPr>
            <a:fld id="{D8C59FD7-2EC2-4685-9C85-6CC810D64050}" type="slidenum">
              <a:rPr lang="en-US" altLang="ja-JP" smtClean="0"/>
              <a:pPr>
                <a:defRPr/>
              </a:pPr>
              <a:t>8</a:t>
            </a:fld>
            <a:endParaRPr lang="en-US" altLang="ja-JP"/>
          </a:p>
        </p:txBody>
      </p:sp>
      <p:sp>
        <p:nvSpPr>
          <p:cNvPr id="3" name="Rectangle 2">
            <a:extLst>
              <a:ext uri="{FF2B5EF4-FFF2-40B4-BE49-F238E27FC236}">
                <a16:creationId xmlns:a16="http://schemas.microsoft.com/office/drawing/2014/main" id="{12F90F72-5958-D6C1-E834-880D4AAA82DD}"/>
              </a:ext>
            </a:extLst>
          </p:cNvPr>
          <p:cNvSpPr txBox="1">
            <a:spLocks noChangeArrowheads="1"/>
          </p:cNvSpPr>
          <p:nvPr/>
        </p:nvSpPr>
        <p:spPr>
          <a:xfrm>
            <a:off x="0" y="0"/>
            <a:ext cx="7740352" cy="476250"/>
          </a:xfrm>
          <a:prstGeom prst="rect">
            <a:avLst/>
          </a:prstGeom>
        </p:spPr>
        <p:txBody>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1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38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57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76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eaLnBrk="1" hangingPunct="1"/>
            <a:r>
              <a:rPr lang="zh-TW" altLang="en-US" sz="2400" kern="0" dirty="0"/>
              <a:t>奈良県広域水道企業団</a:t>
            </a:r>
            <a:r>
              <a:rPr lang="ja-JP" altLang="en-US" sz="2400" kern="0" dirty="0"/>
              <a:t>が</a:t>
            </a:r>
            <a:r>
              <a:rPr lang="en-US" altLang="ja-JP" sz="2400" kern="0" dirty="0"/>
              <a:t>11</a:t>
            </a:r>
            <a:r>
              <a:rPr lang="ja-JP" altLang="en-US" sz="2400" kern="0" dirty="0"/>
              <a:t>月に設立</a:t>
            </a:r>
          </a:p>
        </p:txBody>
      </p:sp>
      <p:sp>
        <p:nvSpPr>
          <p:cNvPr id="5" name="Rectangle 3">
            <a:extLst>
              <a:ext uri="{FF2B5EF4-FFF2-40B4-BE49-F238E27FC236}">
                <a16:creationId xmlns:a16="http://schemas.microsoft.com/office/drawing/2014/main" id="{B43D8C86-F296-AE31-25D5-FB6D385439B7}"/>
              </a:ext>
            </a:extLst>
          </p:cNvPr>
          <p:cNvSpPr txBox="1">
            <a:spLocks noChangeArrowheads="1"/>
          </p:cNvSpPr>
          <p:nvPr/>
        </p:nvSpPr>
        <p:spPr bwMode="auto">
          <a:xfrm>
            <a:off x="160204" y="620688"/>
            <a:ext cx="9473316" cy="934478"/>
          </a:xfrm>
          <a:prstGeom prst="rect">
            <a:avLst/>
          </a:prstGeom>
          <a:noFill/>
          <a:ln w="3175">
            <a:solidFill>
              <a:schemeClr val="tx1"/>
            </a:solidFill>
            <a:miter lim="800000"/>
            <a:headEnd/>
            <a:tailEnd/>
          </a:ln>
        </p:spPr>
        <p:txBody>
          <a:bodyPr vert="horz" wrap="square" lIns="72000" tIns="72000" rIns="7200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●奈良県では、近年水道事業を取り巻く課題に対して、市町村単独ではなく連携して広域で対処し、安全で安心な</a:t>
            </a:r>
            <a:endParaRPr lang="en-US" altLang="ja-JP" sz="1400" b="1" kern="0" dirty="0">
              <a:latin typeface="UD デジタル 教科書体 NK-R" panose="02020400000000000000" pitchFamily="18" charset="-128"/>
              <a:ea typeface="UD デジタル 教科書体 NK-R" panose="02020400000000000000" pitchFamily="18" charset="-128"/>
            </a:endParaRPr>
          </a:p>
          <a:p>
            <a:pPr marL="177800" indent="-1778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　　水道水を将来にわたって持続的に供給することを目的に、県域水道一体化に取り組んできた。</a:t>
            </a:r>
            <a:endParaRPr lang="en-US" altLang="ja-JP" sz="1400" b="1" kern="0" dirty="0">
              <a:latin typeface="UD デジタル 教科書体 NK-R" panose="02020400000000000000" pitchFamily="18" charset="-128"/>
              <a:ea typeface="UD デジタル 教科書体 NK-R" panose="02020400000000000000" pitchFamily="18" charset="-128"/>
            </a:endParaRPr>
          </a:p>
          <a:p>
            <a:pPr marL="177800" indent="-1778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●令和</a:t>
            </a:r>
            <a:r>
              <a:rPr lang="en-US" altLang="ja-JP" sz="1400" b="1" kern="0" dirty="0">
                <a:latin typeface="UD デジタル 教科書体 NK-R" panose="02020400000000000000" pitchFamily="18" charset="-128"/>
                <a:ea typeface="UD デジタル 教科書体 NK-R" panose="02020400000000000000" pitchFamily="18" charset="-128"/>
              </a:rPr>
              <a:t>6</a:t>
            </a:r>
            <a:r>
              <a:rPr lang="ja-JP" altLang="en-US" sz="1400" b="1" kern="0" dirty="0">
                <a:latin typeface="UD デジタル 教科書体 NK-R" panose="02020400000000000000" pitchFamily="18" charset="-128"/>
                <a:ea typeface="UD デジタル 教科書体 NK-R" panose="02020400000000000000" pitchFamily="18" charset="-128"/>
              </a:rPr>
              <a:t>年</a:t>
            </a:r>
            <a:r>
              <a:rPr lang="en-US" altLang="ja-JP" sz="1400" b="1" kern="0" dirty="0">
                <a:latin typeface="UD デジタル 教科書体 NK-R" panose="02020400000000000000" pitchFamily="18" charset="-128"/>
                <a:ea typeface="UD デジタル 教科書体 NK-R" panose="02020400000000000000" pitchFamily="18" charset="-128"/>
              </a:rPr>
              <a:t>11</a:t>
            </a:r>
            <a:r>
              <a:rPr lang="ja-JP" altLang="en-US" sz="1400" b="1" kern="0" dirty="0">
                <a:latin typeface="UD デジタル 教科書体 NK-R" panose="02020400000000000000" pitchFamily="18" charset="-128"/>
                <a:ea typeface="UD デジタル 教科書体 NK-R" panose="02020400000000000000" pitchFamily="18" charset="-128"/>
              </a:rPr>
              <a:t>月</a:t>
            </a:r>
            <a:r>
              <a:rPr lang="en-US" altLang="ja-JP" sz="1400" b="1" kern="0" dirty="0">
                <a:latin typeface="UD デジタル 教科書体 NK-R" panose="02020400000000000000" pitchFamily="18" charset="-128"/>
                <a:ea typeface="UD デジタル 教科書体 NK-R" panose="02020400000000000000" pitchFamily="18" charset="-128"/>
              </a:rPr>
              <a:t>1</a:t>
            </a:r>
            <a:r>
              <a:rPr lang="ja-JP" altLang="en-US" sz="1400" b="1" kern="0" dirty="0">
                <a:latin typeface="UD デジタル 教科書体 NK-R" panose="02020400000000000000" pitchFamily="18" charset="-128"/>
                <a:ea typeface="UD デジタル 教科書体 NK-R" panose="02020400000000000000" pitchFamily="18" charset="-128"/>
              </a:rPr>
              <a:t>日付で総務大臣より奈良県広域水道企業団の設立が許可され、同日、設立したところ。</a:t>
            </a:r>
            <a:endParaRPr lang="en-US" altLang="ja-JP" sz="1400" b="1" kern="0" dirty="0">
              <a:latin typeface="UD デジタル 教科書体 NK-R" panose="02020400000000000000" pitchFamily="18" charset="-128"/>
              <a:ea typeface="UD デジタル 教科書体 NK-R" panose="02020400000000000000" pitchFamily="18" charset="-128"/>
            </a:endParaRPr>
          </a:p>
          <a:p>
            <a:pPr marL="0" indent="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●企業団の設立を記念し、令和</a:t>
            </a:r>
            <a:r>
              <a:rPr lang="en-US" altLang="ja-JP" sz="1400" b="1" kern="0" dirty="0">
                <a:latin typeface="UD デジタル 教科書体 NK-R" panose="02020400000000000000" pitchFamily="18" charset="-128"/>
                <a:ea typeface="UD デジタル 教科書体 NK-R" panose="02020400000000000000" pitchFamily="18" charset="-128"/>
              </a:rPr>
              <a:t>6</a:t>
            </a:r>
            <a:r>
              <a:rPr lang="ja-JP" altLang="en-US" sz="1400" b="1" kern="0" dirty="0">
                <a:latin typeface="UD デジタル 教科書体 NK-R" panose="02020400000000000000" pitchFamily="18" charset="-128"/>
                <a:ea typeface="UD デジタル 教科書体 NK-R" panose="02020400000000000000" pitchFamily="18" charset="-128"/>
              </a:rPr>
              <a:t>年</a:t>
            </a:r>
            <a:r>
              <a:rPr lang="en-US" altLang="ja-JP" sz="1400" b="1" kern="0" dirty="0">
                <a:latin typeface="UD デジタル 教科書体 NK-R" panose="02020400000000000000" pitchFamily="18" charset="-128"/>
                <a:ea typeface="UD デジタル 教科書体 NK-R" panose="02020400000000000000" pitchFamily="18" charset="-128"/>
              </a:rPr>
              <a:t>12</a:t>
            </a:r>
            <a:r>
              <a:rPr lang="ja-JP" altLang="en-US" sz="1400" b="1" kern="0" dirty="0">
                <a:latin typeface="UD デジタル 教科書体 NK-R" panose="02020400000000000000" pitchFamily="18" charset="-128"/>
                <a:ea typeface="UD デジタル 教科書体 NK-R" panose="02020400000000000000" pitchFamily="18" charset="-128"/>
              </a:rPr>
              <a:t>月</a:t>
            </a:r>
            <a:r>
              <a:rPr lang="en-US" altLang="ja-JP" sz="1400" b="1" kern="0" dirty="0">
                <a:latin typeface="UD デジタル 教科書体 NK-R" panose="02020400000000000000" pitchFamily="18" charset="-128"/>
                <a:ea typeface="UD デジタル 教科書体 NK-R" panose="02020400000000000000" pitchFamily="18" charset="-128"/>
              </a:rPr>
              <a:t>1</a:t>
            </a:r>
            <a:r>
              <a:rPr lang="ja-JP" altLang="en-US" sz="1400" b="1" kern="0" dirty="0">
                <a:latin typeface="UD デジタル 教科書体 NK-R" panose="02020400000000000000" pitchFamily="18" charset="-128"/>
                <a:ea typeface="UD デジタル 教科書体 NK-R" panose="02020400000000000000" pitchFamily="18" charset="-128"/>
              </a:rPr>
              <a:t>日（日）に設立式が開催され、来賓・地元関係者等　約６０名が参加。</a:t>
            </a:r>
            <a:endParaRPr lang="en-US" altLang="ja-JP" sz="1400" b="1" kern="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38D9B62E-F96C-EFC3-6415-AF1BEC7376D3}"/>
              </a:ext>
            </a:extLst>
          </p:cNvPr>
          <p:cNvSpPr txBox="1"/>
          <p:nvPr/>
        </p:nvSpPr>
        <p:spPr>
          <a:xfrm>
            <a:off x="160204" y="3687644"/>
            <a:ext cx="1330543" cy="246221"/>
          </a:xfrm>
          <a:prstGeom prst="rect">
            <a:avLst/>
          </a:prstGeom>
          <a:solidFill>
            <a:srgbClr val="0070C0"/>
          </a:solidFill>
          <a:ln>
            <a:solidFill>
              <a:schemeClr val="tx1"/>
            </a:solidFill>
          </a:ln>
        </p:spPr>
        <p:txBody>
          <a:bodyPr wrap="none" lIns="36000" tIns="0" rIns="72000" bIns="0" rtlCol="0" anchor="b">
            <a:spAutoFit/>
          </a:bodyPr>
          <a:lstStyle/>
          <a:p>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設立式の概要</a:t>
            </a:r>
          </a:p>
        </p:txBody>
      </p:sp>
      <p:grpSp>
        <p:nvGrpSpPr>
          <p:cNvPr id="8" name="グループ化 7">
            <a:extLst>
              <a:ext uri="{FF2B5EF4-FFF2-40B4-BE49-F238E27FC236}">
                <a16:creationId xmlns:a16="http://schemas.microsoft.com/office/drawing/2014/main" id="{8244AD85-FB26-12F8-E0B5-EB2B8741BF82}"/>
              </a:ext>
            </a:extLst>
          </p:cNvPr>
          <p:cNvGrpSpPr/>
          <p:nvPr/>
        </p:nvGrpSpPr>
        <p:grpSpPr>
          <a:xfrm>
            <a:off x="107504" y="1604447"/>
            <a:ext cx="9526016" cy="1991204"/>
            <a:chOff x="107504" y="1788056"/>
            <a:chExt cx="9526016" cy="1991204"/>
          </a:xfrm>
        </p:grpSpPr>
        <p:sp>
          <p:nvSpPr>
            <p:cNvPr id="9" name="正方形/長方形 8">
              <a:extLst>
                <a:ext uri="{FF2B5EF4-FFF2-40B4-BE49-F238E27FC236}">
                  <a16:creationId xmlns:a16="http://schemas.microsoft.com/office/drawing/2014/main" id="{62DCE06C-DD78-9688-852A-C87BA6CA8DE3}"/>
                </a:ext>
              </a:extLst>
            </p:cNvPr>
            <p:cNvSpPr/>
            <p:nvPr/>
          </p:nvSpPr>
          <p:spPr bwMode="auto">
            <a:xfrm>
              <a:off x="160204" y="1824375"/>
              <a:ext cx="9473316" cy="1954885"/>
            </a:xfrm>
            <a:prstGeom prst="rect">
              <a:avLst/>
            </a:prstGeom>
            <a:noFill/>
            <a:ln w="9525" cap="flat" cmpd="sng" algn="ctr">
              <a:solidFill>
                <a:schemeClr val="tx1"/>
              </a:solidFill>
              <a:prstDash val="solid"/>
              <a:round/>
              <a:headEnd type="none" w="med" len="med"/>
              <a:tailEnd type="none" w="med" len="med"/>
            </a:ln>
            <a:effectLst/>
          </p:spPr>
          <p:txBody>
            <a:bodyPr vert="horz" wrap="square" lIns="176107" tIns="88053" rIns="176107" bIns="88053" numCol="1" rtlCol="0" anchor="t" anchorCtr="0" compatLnSpc="1">
              <a:prstTxWarp prst="textNoShape">
                <a:avLst/>
              </a:prstTxWarp>
            </a:bodyPr>
            <a:lstStyle/>
            <a:p>
              <a:pPr>
                <a:lnSpc>
                  <a:spcPct val="80000"/>
                </a:lnSpc>
                <a:spcBef>
                  <a:spcPct val="20000"/>
                </a:spcBef>
              </a:pPr>
              <a:endParaRPr lang="ja-JP" altLang="en-US" sz="1400" b="1" kern="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a:extLst>
                <a:ext uri="{FF2B5EF4-FFF2-40B4-BE49-F238E27FC236}">
                  <a16:creationId xmlns:a16="http://schemas.microsoft.com/office/drawing/2014/main" id="{03D61E5C-AB16-D197-F175-6CE4809A8391}"/>
                </a:ext>
              </a:extLst>
            </p:cNvPr>
            <p:cNvSpPr txBox="1"/>
            <p:nvPr/>
          </p:nvSpPr>
          <p:spPr>
            <a:xfrm>
              <a:off x="170052" y="1829840"/>
              <a:ext cx="1368000" cy="246221"/>
            </a:xfrm>
            <a:prstGeom prst="rect">
              <a:avLst/>
            </a:prstGeom>
            <a:solidFill>
              <a:srgbClr val="0070C0"/>
            </a:solidFill>
            <a:ln>
              <a:solidFill>
                <a:schemeClr val="tx1"/>
              </a:solidFill>
            </a:ln>
          </p:spPr>
          <p:txBody>
            <a:bodyPr wrap="square" lIns="36000" tIns="0" rIns="72000" bIns="0" rtlCol="0" anchor="b">
              <a:spAutoFit/>
            </a:bodyPr>
            <a:lstStyle/>
            <a:p>
              <a:r>
                <a:rPr lang="ja-JP" altLang="en-US" sz="1600" dirty="0">
                  <a:solidFill>
                    <a:schemeClr val="bg1"/>
                  </a:solidFill>
                  <a:latin typeface="UD デジタル 教科書体 NK-R" panose="02020400000000000000" pitchFamily="18" charset="-128"/>
                  <a:ea typeface="UD デジタル 教科書体 NK-R" panose="02020400000000000000" pitchFamily="18" charset="-128"/>
                </a:rPr>
                <a:t>企業団の概要</a:t>
              </a:r>
            </a:p>
          </p:txBody>
        </p:sp>
        <p:sp>
          <p:nvSpPr>
            <p:cNvPr id="11" name="Rectangle 3">
              <a:extLst>
                <a:ext uri="{FF2B5EF4-FFF2-40B4-BE49-F238E27FC236}">
                  <a16:creationId xmlns:a16="http://schemas.microsoft.com/office/drawing/2014/main" id="{56FDE858-01AE-7A60-0442-4A9D1AB5829F}"/>
                </a:ext>
              </a:extLst>
            </p:cNvPr>
            <p:cNvSpPr txBox="1">
              <a:spLocks noChangeArrowheads="1"/>
            </p:cNvSpPr>
            <p:nvPr/>
          </p:nvSpPr>
          <p:spPr bwMode="auto">
            <a:xfrm>
              <a:off x="1403648" y="1788056"/>
              <a:ext cx="7486724" cy="1048886"/>
            </a:xfrm>
            <a:prstGeom prst="rect">
              <a:avLst/>
            </a:prstGeom>
            <a:noFill/>
            <a:ln w="9525">
              <a:noFill/>
              <a:miter lim="800000"/>
              <a:headEnd/>
              <a:tailEnd/>
            </a:ln>
          </p:spPr>
          <p:txBody>
            <a:bodyPr vert="horz" wrap="square" lIns="185301" tIns="92651" rIns="46324" bIns="92651"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90600" indent="-9906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○構成団体：</a:t>
              </a:r>
              <a:r>
                <a:rPr lang="zh-TW" altLang="en-US" sz="1400" b="1" kern="0" dirty="0">
                  <a:latin typeface="UD デジタル 教科書体 NK-R" panose="02020400000000000000" pitchFamily="18" charset="-128"/>
                  <a:ea typeface="UD デジタル 教科書体 NK-R" panose="02020400000000000000" pitchFamily="18" charset="-128"/>
                </a:rPr>
                <a:t>奈良県、大和高田市、大和郡山市、天理市、橿原市、桜井市、五條市、御所市、生駒市、香芝市、宇陀市、平群町、三郷町、斑鳩町、安堵町、川西町、三宅町、田原本町、</a:t>
              </a:r>
              <a:endParaRPr lang="en-US" altLang="zh-TW" sz="1400" b="1" kern="0" dirty="0">
                <a:latin typeface="UD デジタル 教科書体 NK-R" panose="02020400000000000000" pitchFamily="18" charset="-128"/>
                <a:ea typeface="UD デジタル 教科書体 NK-R" panose="02020400000000000000" pitchFamily="18" charset="-128"/>
              </a:endParaRPr>
            </a:p>
            <a:p>
              <a:pPr marL="990600" indent="-9906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　　　　　　　　　　　</a:t>
              </a:r>
              <a:r>
                <a:rPr lang="zh-TW" altLang="en-US" sz="1400" b="1" kern="0" dirty="0">
                  <a:latin typeface="UD デジタル 教科書体 NK-R" panose="02020400000000000000" pitchFamily="18" charset="-128"/>
                  <a:ea typeface="UD デジタル 教科書体 NK-R" panose="02020400000000000000" pitchFamily="18" charset="-128"/>
                </a:rPr>
                <a:t>高取町、明日香村、上牧町、王寺町、広陵町、河合町、吉野町、大淀町、下市町</a:t>
              </a:r>
              <a:endParaRPr lang="en-US" altLang="zh-TW" sz="1400" b="1" kern="0" dirty="0">
                <a:latin typeface="UD デジタル 教科書体 NK-R" panose="02020400000000000000" pitchFamily="18" charset="-128"/>
                <a:ea typeface="UD デジタル 教科書体 NK-R" panose="02020400000000000000" pitchFamily="18" charset="-128"/>
              </a:endParaRPr>
            </a:p>
            <a:p>
              <a:pPr marL="990600" indent="-990600" eaLnBrk="1" hangingPunct="1">
                <a:spcBef>
                  <a:spcPts val="0"/>
                </a:spcBef>
                <a:buNone/>
              </a:pPr>
              <a:r>
                <a:rPr lang="ja-JP" altLang="en-US" sz="1400" b="1" kern="0" dirty="0">
                  <a:latin typeface="UD デジタル 教科書体 NK-R" panose="02020400000000000000" pitchFamily="18" charset="-128"/>
                  <a:ea typeface="UD デジタル 教科書体 NK-R" panose="02020400000000000000" pitchFamily="18" charset="-128"/>
                </a:rPr>
                <a:t>○奈良県、１０市、１５町、明日香村の</a:t>
              </a:r>
              <a:r>
                <a:rPr lang="en-US" altLang="ja-JP" sz="1400" b="1" kern="0" dirty="0">
                  <a:latin typeface="UD デジタル 教科書体 NK-R" panose="02020400000000000000" pitchFamily="18" charset="-128"/>
                  <a:ea typeface="UD デジタル 教科書体 NK-R" panose="02020400000000000000" pitchFamily="18" charset="-128"/>
                </a:rPr>
                <a:t>27</a:t>
              </a:r>
              <a:r>
                <a:rPr lang="ja-JP" altLang="en-US" sz="1400" b="1" kern="0" dirty="0">
                  <a:latin typeface="UD デジタル 教科書体 NK-R" panose="02020400000000000000" pitchFamily="18" charset="-128"/>
                  <a:ea typeface="UD デジタル 教科書体 NK-R" panose="02020400000000000000" pitchFamily="18" charset="-128"/>
                </a:rPr>
                <a:t>団体で構成、約</a:t>
              </a:r>
              <a:r>
                <a:rPr lang="en-US" altLang="ja-JP" sz="1400" b="1" kern="0" dirty="0">
                  <a:latin typeface="UD デジタル 教科書体 NK-R" panose="02020400000000000000" pitchFamily="18" charset="-128"/>
                  <a:ea typeface="UD デジタル 教科書体 NK-R" panose="02020400000000000000" pitchFamily="18" charset="-128"/>
                </a:rPr>
                <a:t>91</a:t>
              </a:r>
              <a:r>
                <a:rPr lang="ja-JP" altLang="en-US" sz="1400" b="1" kern="0" dirty="0">
                  <a:latin typeface="UD デジタル 教科書体 NK-R" panose="02020400000000000000" pitchFamily="18" charset="-128"/>
                  <a:ea typeface="UD デジタル 教科書体 NK-R" panose="02020400000000000000" pitchFamily="18" charset="-128"/>
                </a:rPr>
                <a:t>万人の住民が対象の水道事業を創設</a:t>
              </a:r>
              <a:endParaRPr lang="en-US" altLang="ja-JP" sz="1400" b="1" kern="0" dirty="0">
                <a:latin typeface="UD デジタル 教科書体 NK-R" panose="02020400000000000000" pitchFamily="18" charset="-128"/>
                <a:ea typeface="UD デジタル 教科書体 NK-R" panose="02020400000000000000" pitchFamily="18" charset="-128"/>
              </a:endParaRPr>
            </a:p>
          </p:txBody>
        </p:sp>
        <p:pic>
          <p:nvPicPr>
            <p:cNvPr id="12" name="図 11">
              <a:extLst>
                <a:ext uri="{FF2B5EF4-FFF2-40B4-BE49-F238E27FC236}">
                  <a16:creationId xmlns:a16="http://schemas.microsoft.com/office/drawing/2014/main" id="{EE10B4B2-36A5-039F-2A67-9A9E72E923D9}"/>
                </a:ext>
              </a:extLst>
            </p:cNvPr>
            <p:cNvPicPr>
              <a:picLocks noChangeAspect="1"/>
            </p:cNvPicPr>
            <p:nvPr/>
          </p:nvPicPr>
          <p:blipFill>
            <a:blip r:embed="rId3"/>
            <a:srcRect l="2209" t="1641" r="1"/>
            <a:stretch/>
          </p:blipFill>
          <p:spPr>
            <a:xfrm>
              <a:off x="448045" y="2118017"/>
              <a:ext cx="1032777" cy="1273600"/>
            </a:xfrm>
            <a:prstGeom prst="rect">
              <a:avLst/>
            </a:prstGeom>
          </p:spPr>
        </p:pic>
        <p:sp>
          <p:nvSpPr>
            <p:cNvPr id="13" name="テキスト ボックス 12">
              <a:extLst>
                <a:ext uri="{FF2B5EF4-FFF2-40B4-BE49-F238E27FC236}">
                  <a16:creationId xmlns:a16="http://schemas.microsoft.com/office/drawing/2014/main" id="{D87E4D5B-9A40-06DC-1C50-B32939996D02}"/>
                </a:ext>
              </a:extLst>
            </p:cNvPr>
            <p:cNvSpPr txBox="1"/>
            <p:nvPr/>
          </p:nvSpPr>
          <p:spPr>
            <a:xfrm>
              <a:off x="107504" y="2493997"/>
              <a:ext cx="443511" cy="369332"/>
            </a:xfrm>
            <a:prstGeom prst="rect">
              <a:avLst/>
            </a:prstGeom>
            <a:noFill/>
          </p:spPr>
          <p:txBody>
            <a:bodyPr wrap="square" rtlCol="0">
              <a:spAutoFit/>
            </a:bodyPr>
            <a:lstStyle/>
            <a:p>
              <a:pPr algn="ctr"/>
              <a:r>
                <a:rPr lang="ja-JP" altLang="en-US" sz="900" b="1" kern="0" dirty="0">
                  <a:latin typeface="UD デジタル 教科書体 NK-R" panose="02020400000000000000" pitchFamily="18" charset="-128"/>
                  <a:ea typeface="UD デジタル 教科書体 NK-R" panose="02020400000000000000" pitchFamily="18" charset="-128"/>
                </a:rPr>
                <a:t>本部</a:t>
              </a:r>
              <a:endParaRPr lang="en-US" altLang="ja-JP" sz="900" b="1" kern="0" dirty="0">
                <a:latin typeface="UD デジタル 教科書体 NK-R" panose="02020400000000000000" pitchFamily="18" charset="-128"/>
                <a:ea typeface="UD デジタル 教科書体 NK-R" panose="02020400000000000000" pitchFamily="18" charset="-128"/>
              </a:endParaRPr>
            </a:p>
            <a:p>
              <a:pPr algn="ctr"/>
              <a:r>
                <a:rPr lang="ja-JP" altLang="en-US" sz="900" b="1" kern="0" dirty="0">
                  <a:latin typeface="UD デジタル 教科書体 NK-R" panose="02020400000000000000" pitchFamily="18" charset="-128"/>
                  <a:ea typeface="UD デジタル 教科書体 NK-R" panose="02020400000000000000" pitchFamily="18" charset="-128"/>
                </a:rPr>
                <a:t>位置</a:t>
              </a:r>
            </a:p>
          </p:txBody>
        </p:sp>
      </p:grpSp>
      <p:grpSp>
        <p:nvGrpSpPr>
          <p:cNvPr id="17" name="グループ化 16">
            <a:extLst>
              <a:ext uri="{FF2B5EF4-FFF2-40B4-BE49-F238E27FC236}">
                <a16:creationId xmlns:a16="http://schemas.microsoft.com/office/drawing/2014/main" id="{DDCC7F9A-DB88-D5DC-1E51-6DEECBCD4A9F}"/>
              </a:ext>
            </a:extLst>
          </p:cNvPr>
          <p:cNvGrpSpPr/>
          <p:nvPr/>
        </p:nvGrpSpPr>
        <p:grpSpPr>
          <a:xfrm>
            <a:off x="1794459" y="2708307"/>
            <a:ext cx="3168352" cy="715646"/>
            <a:chOff x="1619672" y="2563840"/>
            <a:chExt cx="3168352" cy="715646"/>
          </a:xfrm>
        </p:grpSpPr>
        <p:sp>
          <p:nvSpPr>
            <p:cNvPr id="18" name="フローチャート: せん孔テープ 17">
              <a:extLst>
                <a:ext uri="{FF2B5EF4-FFF2-40B4-BE49-F238E27FC236}">
                  <a16:creationId xmlns:a16="http://schemas.microsoft.com/office/drawing/2014/main" id="{3891936C-3145-3C85-F08B-559024F56C22}"/>
                </a:ext>
              </a:extLst>
            </p:cNvPr>
            <p:cNvSpPr/>
            <p:nvPr/>
          </p:nvSpPr>
          <p:spPr>
            <a:xfrm rot="6772127">
              <a:off x="1668826" y="2891347"/>
              <a:ext cx="477872" cy="289307"/>
            </a:xfrm>
            <a:prstGeom prst="flowChartPunchedTape">
              <a:avLst/>
            </a:prstGeom>
            <a:solidFill>
              <a:srgbClr val="68C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6F88486-D240-2B57-F72E-C73497329EE9}"/>
                </a:ext>
              </a:extLst>
            </p:cNvPr>
            <p:cNvSpPr txBox="1"/>
            <p:nvPr/>
          </p:nvSpPr>
          <p:spPr>
            <a:xfrm>
              <a:off x="1619672" y="2982144"/>
              <a:ext cx="561494" cy="230832"/>
            </a:xfrm>
            <a:prstGeom prst="rect">
              <a:avLst/>
            </a:prstGeom>
            <a:noFill/>
          </p:spPr>
          <p:txBody>
            <a:bodyPr wrap="square" rtlCol="0">
              <a:spAutoFit/>
            </a:bodyPr>
            <a:lstStyle/>
            <a:p>
              <a:pPr algn="ctr"/>
              <a:r>
                <a:rPr lang="ja-JP" altLang="en-US" sz="900" b="1" kern="0" dirty="0">
                  <a:latin typeface="UD デジタル 教科書体 NK-R" panose="02020400000000000000" pitchFamily="18" charset="-128"/>
                  <a:ea typeface="UD デジタル 教科書体 NK-R" panose="02020400000000000000" pitchFamily="18" charset="-128"/>
                </a:rPr>
                <a:t>水源</a:t>
              </a:r>
            </a:p>
          </p:txBody>
        </p:sp>
        <p:sp>
          <p:nvSpPr>
            <p:cNvPr id="20" name="テキスト ボックス 19">
              <a:extLst>
                <a:ext uri="{FF2B5EF4-FFF2-40B4-BE49-F238E27FC236}">
                  <a16:creationId xmlns:a16="http://schemas.microsoft.com/office/drawing/2014/main" id="{B1F24FC8-720A-D2D9-5A4D-A36B8D00B80E}"/>
                </a:ext>
              </a:extLst>
            </p:cNvPr>
            <p:cNvSpPr txBox="1"/>
            <p:nvPr/>
          </p:nvSpPr>
          <p:spPr>
            <a:xfrm>
              <a:off x="3347263" y="2909069"/>
              <a:ext cx="323165" cy="230832"/>
            </a:xfrm>
            <a:prstGeom prst="rect">
              <a:avLst/>
            </a:prstGeom>
            <a:noFill/>
          </p:spPr>
          <p:txBody>
            <a:bodyPr vert="eaVert" wrap="square" rtlCol="0">
              <a:spAutoFit/>
            </a:bodyPr>
            <a:lstStyle/>
            <a:p>
              <a:pPr algn="ctr"/>
              <a:r>
                <a:rPr lang="en-US" altLang="ja-JP" sz="900" b="1" kern="0" dirty="0">
                  <a:latin typeface="UD デジタル 教科書体 NK-R" panose="02020400000000000000" pitchFamily="18" charset="-128"/>
                  <a:ea typeface="UD デジタル 教科書体 NK-R" panose="02020400000000000000" pitchFamily="18" charset="-128"/>
                </a:rPr>
                <a:t>…</a:t>
              </a:r>
              <a:endParaRPr lang="ja-JP" altLang="en-US" sz="900" b="1" kern="0" dirty="0">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93B895BE-4884-7F5E-952F-BB1BF77BD81A}"/>
                </a:ext>
              </a:extLst>
            </p:cNvPr>
            <p:cNvSpPr/>
            <p:nvPr/>
          </p:nvSpPr>
          <p:spPr>
            <a:xfrm>
              <a:off x="4048989" y="2563840"/>
              <a:ext cx="739035" cy="715646"/>
            </a:xfrm>
            <a:prstGeom prst="rect">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各家庭</a:t>
              </a:r>
            </a:p>
          </p:txBody>
        </p:sp>
        <p:cxnSp>
          <p:nvCxnSpPr>
            <p:cNvPr id="22" name="直線コネクタ 21">
              <a:extLst>
                <a:ext uri="{FF2B5EF4-FFF2-40B4-BE49-F238E27FC236}">
                  <a16:creationId xmlns:a16="http://schemas.microsoft.com/office/drawing/2014/main" id="{AB2B8920-99F6-1FE5-6976-3F8C8B88E8F9}"/>
                </a:ext>
              </a:extLst>
            </p:cNvPr>
            <p:cNvCxnSpPr>
              <a:cxnSpLocks/>
            </p:cNvCxnSpPr>
            <p:nvPr/>
          </p:nvCxnSpPr>
          <p:spPr>
            <a:xfrm flipV="1">
              <a:off x="2035981" y="2861186"/>
              <a:ext cx="2016000"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D3CD08C-10D5-9EC0-886E-6652A317ABC6}"/>
                </a:ext>
              </a:extLst>
            </p:cNvPr>
            <p:cNvCxnSpPr>
              <a:cxnSpLocks/>
            </p:cNvCxnSpPr>
            <p:nvPr/>
          </p:nvCxnSpPr>
          <p:spPr>
            <a:xfrm>
              <a:off x="3064106" y="2646953"/>
              <a:ext cx="984883"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C474B81-CFE3-188C-3960-50369E84883A}"/>
                </a:ext>
              </a:extLst>
            </p:cNvPr>
            <p:cNvCxnSpPr>
              <a:cxnSpLocks/>
            </p:cNvCxnSpPr>
            <p:nvPr/>
          </p:nvCxnSpPr>
          <p:spPr>
            <a:xfrm flipV="1">
              <a:off x="3079981" y="2646953"/>
              <a:ext cx="0" cy="223312"/>
            </a:xfrm>
            <a:prstGeom prst="line">
              <a:avLst/>
            </a:prstGeom>
            <a:ln w="28575">
              <a:solidFill>
                <a:srgbClr val="68CEF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9C78058-B2B7-76C7-589B-216AB8D6460F}"/>
                </a:ext>
              </a:extLst>
            </p:cNvPr>
            <p:cNvCxnSpPr>
              <a:cxnSpLocks/>
            </p:cNvCxnSpPr>
            <p:nvPr/>
          </p:nvCxnSpPr>
          <p:spPr>
            <a:xfrm flipV="1">
              <a:off x="1960894" y="3168987"/>
              <a:ext cx="2088000"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5259BEC0-8105-FD78-8ECF-46B9EECEE812}"/>
                </a:ext>
              </a:extLst>
            </p:cNvPr>
            <p:cNvSpPr/>
            <p:nvPr/>
          </p:nvSpPr>
          <p:spPr>
            <a:xfrm>
              <a:off x="2247500" y="2708927"/>
              <a:ext cx="739035" cy="360034"/>
            </a:xfrm>
            <a:prstGeom prst="rect">
              <a:avLst/>
            </a:prstGeom>
            <a:solidFill>
              <a:srgbClr val="FFCCFF"/>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奈良県</a:t>
              </a:r>
            </a:p>
          </p:txBody>
        </p:sp>
        <p:sp>
          <p:nvSpPr>
            <p:cNvPr id="27" name="正方形/長方形 26">
              <a:extLst>
                <a:ext uri="{FF2B5EF4-FFF2-40B4-BE49-F238E27FC236}">
                  <a16:creationId xmlns:a16="http://schemas.microsoft.com/office/drawing/2014/main" id="{CE2E6B73-D694-E5A3-5800-805BB7D4183C}"/>
                </a:ext>
              </a:extLst>
            </p:cNvPr>
            <p:cNvSpPr/>
            <p:nvPr/>
          </p:nvSpPr>
          <p:spPr>
            <a:xfrm>
              <a:off x="3255624" y="2564905"/>
              <a:ext cx="540000" cy="180000"/>
            </a:xfrm>
            <a:prstGeom prst="rect">
              <a:avLst/>
            </a:prstGeom>
            <a:solidFill>
              <a:srgbClr val="99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rPr>
                <a:t>A</a:t>
              </a: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市</a:t>
              </a:r>
            </a:p>
          </p:txBody>
        </p:sp>
        <p:sp>
          <p:nvSpPr>
            <p:cNvPr id="28" name="正方形/長方形 27">
              <a:extLst>
                <a:ext uri="{FF2B5EF4-FFF2-40B4-BE49-F238E27FC236}">
                  <a16:creationId xmlns:a16="http://schemas.microsoft.com/office/drawing/2014/main" id="{230E20AC-1947-BC02-5A2D-FA98D95BDA06}"/>
                </a:ext>
              </a:extLst>
            </p:cNvPr>
            <p:cNvSpPr/>
            <p:nvPr/>
          </p:nvSpPr>
          <p:spPr>
            <a:xfrm>
              <a:off x="3255624" y="2780266"/>
              <a:ext cx="540000" cy="180000"/>
            </a:xfrm>
            <a:prstGeom prst="rect">
              <a:avLst/>
            </a:prstGeom>
            <a:solidFill>
              <a:srgbClr val="99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rPr>
                <a:t>B</a:t>
              </a: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市</a:t>
              </a:r>
            </a:p>
          </p:txBody>
        </p:sp>
        <p:sp>
          <p:nvSpPr>
            <p:cNvPr id="29" name="正方形/長方形 28">
              <a:extLst>
                <a:ext uri="{FF2B5EF4-FFF2-40B4-BE49-F238E27FC236}">
                  <a16:creationId xmlns:a16="http://schemas.microsoft.com/office/drawing/2014/main" id="{FB260883-EAE4-BB12-4968-B0C7FBDEE011}"/>
                </a:ext>
              </a:extLst>
            </p:cNvPr>
            <p:cNvSpPr/>
            <p:nvPr/>
          </p:nvSpPr>
          <p:spPr>
            <a:xfrm>
              <a:off x="3264194" y="3090096"/>
              <a:ext cx="540000" cy="180000"/>
            </a:xfrm>
            <a:prstGeom prst="rect">
              <a:avLst/>
            </a:prstGeom>
            <a:solidFill>
              <a:srgbClr val="99FFCC"/>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kern="0" dirty="0">
                  <a:solidFill>
                    <a:schemeClr val="tx1"/>
                  </a:solidFill>
                  <a:latin typeface="UD デジタル 教科書体 NK-R" panose="02020400000000000000" pitchFamily="18" charset="-128"/>
                  <a:ea typeface="UD デジタル 教科書体 NK-R" panose="02020400000000000000" pitchFamily="18" charset="-128"/>
                </a:rPr>
                <a:t>Z</a:t>
              </a: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町</a:t>
              </a:r>
            </a:p>
          </p:txBody>
        </p:sp>
      </p:grpSp>
      <p:grpSp>
        <p:nvGrpSpPr>
          <p:cNvPr id="30" name="グループ化 29">
            <a:extLst>
              <a:ext uri="{FF2B5EF4-FFF2-40B4-BE49-F238E27FC236}">
                <a16:creationId xmlns:a16="http://schemas.microsoft.com/office/drawing/2014/main" id="{C1F4C5EB-9BA3-5269-D2D7-3D734410B5D2}"/>
              </a:ext>
            </a:extLst>
          </p:cNvPr>
          <p:cNvGrpSpPr/>
          <p:nvPr/>
        </p:nvGrpSpPr>
        <p:grpSpPr>
          <a:xfrm>
            <a:off x="5428332" y="2682055"/>
            <a:ext cx="3168352" cy="715646"/>
            <a:chOff x="1619672" y="2563840"/>
            <a:chExt cx="3168352" cy="715646"/>
          </a:xfrm>
        </p:grpSpPr>
        <p:sp>
          <p:nvSpPr>
            <p:cNvPr id="31" name="フローチャート: せん孔テープ 30">
              <a:extLst>
                <a:ext uri="{FF2B5EF4-FFF2-40B4-BE49-F238E27FC236}">
                  <a16:creationId xmlns:a16="http://schemas.microsoft.com/office/drawing/2014/main" id="{60DF4B74-A430-601F-EAC6-224421D41805}"/>
                </a:ext>
              </a:extLst>
            </p:cNvPr>
            <p:cNvSpPr/>
            <p:nvPr/>
          </p:nvSpPr>
          <p:spPr>
            <a:xfrm rot="6772127">
              <a:off x="1668826" y="2891347"/>
              <a:ext cx="477872" cy="289307"/>
            </a:xfrm>
            <a:prstGeom prst="flowChartPunchedTape">
              <a:avLst/>
            </a:prstGeom>
            <a:solidFill>
              <a:srgbClr val="68C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4A8FAF08-9179-9284-14FC-32F1F8B30DFC}"/>
                </a:ext>
              </a:extLst>
            </p:cNvPr>
            <p:cNvSpPr txBox="1"/>
            <p:nvPr/>
          </p:nvSpPr>
          <p:spPr>
            <a:xfrm>
              <a:off x="1619672" y="2982144"/>
              <a:ext cx="561494" cy="230832"/>
            </a:xfrm>
            <a:prstGeom prst="rect">
              <a:avLst/>
            </a:prstGeom>
            <a:noFill/>
          </p:spPr>
          <p:txBody>
            <a:bodyPr wrap="square" rtlCol="0">
              <a:spAutoFit/>
            </a:bodyPr>
            <a:lstStyle/>
            <a:p>
              <a:pPr algn="ctr"/>
              <a:r>
                <a:rPr lang="ja-JP" altLang="en-US" sz="900" b="1" kern="0" dirty="0">
                  <a:latin typeface="UD デジタル 教科書体 NK-R" panose="02020400000000000000" pitchFamily="18" charset="-128"/>
                  <a:ea typeface="UD デジタル 教科書体 NK-R" panose="02020400000000000000" pitchFamily="18" charset="-128"/>
                </a:rPr>
                <a:t>水源</a:t>
              </a:r>
            </a:p>
          </p:txBody>
        </p:sp>
        <p:sp>
          <p:nvSpPr>
            <p:cNvPr id="33" name="正方形/長方形 32">
              <a:extLst>
                <a:ext uri="{FF2B5EF4-FFF2-40B4-BE49-F238E27FC236}">
                  <a16:creationId xmlns:a16="http://schemas.microsoft.com/office/drawing/2014/main" id="{0F6B5E05-FB8F-9961-C92D-F80C6A521272}"/>
                </a:ext>
              </a:extLst>
            </p:cNvPr>
            <p:cNvSpPr/>
            <p:nvPr/>
          </p:nvSpPr>
          <p:spPr>
            <a:xfrm>
              <a:off x="4048989" y="2563840"/>
              <a:ext cx="739035" cy="715646"/>
            </a:xfrm>
            <a:prstGeom prst="rect">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各家庭</a:t>
              </a:r>
            </a:p>
          </p:txBody>
        </p:sp>
        <p:cxnSp>
          <p:nvCxnSpPr>
            <p:cNvPr id="34" name="直線コネクタ 33">
              <a:extLst>
                <a:ext uri="{FF2B5EF4-FFF2-40B4-BE49-F238E27FC236}">
                  <a16:creationId xmlns:a16="http://schemas.microsoft.com/office/drawing/2014/main" id="{D5402DF4-3B33-6F1A-C5C2-C62544899A24}"/>
                </a:ext>
              </a:extLst>
            </p:cNvPr>
            <p:cNvCxnSpPr>
              <a:cxnSpLocks/>
            </p:cNvCxnSpPr>
            <p:nvPr/>
          </p:nvCxnSpPr>
          <p:spPr>
            <a:xfrm flipV="1">
              <a:off x="1960894" y="2951196"/>
              <a:ext cx="2088000" cy="0"/>
            </a:xfrm>
            <a:prstGeom prst="line">
              <a:avLst/>
            </a:prstGeom>
            <a:ln w="28575">
              <a:solidFill>
                <a:srgbClr val="68CEF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C12B0C1B-C50F-A2E7-343B-E45DD8AB4029}"/>
                </a:ext>
              </a:extLst>
            </p:cNvPr>
            <p:cNvSpPr/>
            <p:nvPr/>
          </p:nvSpPr>
          <p:spPr>
            <a:xfrm>
              <a:off x="2162263" y="2767898"/>
              <a:ext cx="1708692" cy="360034"/>
            </a:xfrm>
            <a:prstGeom prst="rect">
              <a:avLst/>
            </a:prstGeom>
            <a:solidFill>
              <a:srgbClr val="FFCCFF"/>
            </a:solid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kern="0" dirty="0">
                  <a:solidFill>
                    <a:schemeClr val="tx1"/>
                  </a:solidFill>
                  <a:latin typeface="UD デジタル 教科書体 NK-R" panose="02020400000000000000" pitchFamily="18" charset="-128"/>
                  <a:ea typeface="UD デジタル 教科書体 NK-R" panose="02020400000000000000" pitchFamily="18" charset="-128"/>
                </a:rPr>
                <a:t>奈良県広域水道企業団</a:t>
              </a:r>
            </a:p>
          </p:txBody>
        </p:sp>
      </p:grpSp>
      <p:sp>
        <p:nvSpPr>
          <p:cNvPr id="36" name="矢印: 右 35">
            <a:extLst>
              <a:ext uri="{FF2B5EF4-FFF2-40B4-BE49-F238E27FC236}">
                <a16:creationId xmlns:a16="http://schemas.microsoft.com/office/drawing/2014/main" id="{E9B57B88-AE2F-7D9E-A1F3-D67A0598A846}"/>
              </a:ext>
            </a:extLst>
          </p:cNvPr>
          <p:cNvSpPr/>
          <p:nvPr/>
        </p:nvSpPr>
        <p:spPr>
          <a:xfrm>
            <a:off x="5074026" y="2914732"/>
            <a:ext cx="391320" cy="403729"/>
          </a:xfrm>
          <a:prstGeom prst="rightArrow">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A318511E-B4F3-180F-18CE-682B5A892888}"/>
              </a:ext>
            </a:extLst>
          </p:cNvPr>
          <p:cNvSpPr/>
          <p:nvPr/>
        </p:nvSpPr>
        <p:spPr>
          <a:xfrm>
            <a:off x="2370639" y="2682055"/>
            <a:ext cx="1675103" cy="756736"/>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0F2BCC87-B50F-CC85-ADD8-1925575A085E}"/>
              </a:ext>
            </a:extLst>
          </p:cNvPr>
          <p:cNvSpPr txBox="1"/>
          <p:nvPr/>
        </p:nvSpPr>
        <p:spPr>
          <a:xfrm>
            <a:off x="4955545" y="3001180"/>
            <a:ext cx="561494" cy="230832"/>
          </a:xfrm>
          <a:prstGeom prst="rect">
            <a:avLst/>
          </a:prstGeom>
          <a:noFill/>
        </p:spPr>
        <p:txBody>
          <a:bodyPr wrap="square" rtlCol="0">
            <a:spAutoFit/>
          </a:bodyPr>
          <a:lstStyle/>
          <a:p>
            <a:pPr algn="ctr"/>
            <a:r>
              <a:rPr lang="ja-JP" altLang="en-US" sz="900" b="1" kern="0" dirty="0">
                <a:latin typeface="UD デジタル 教科書体 NK-R" panose="02020400000000000000" pitchFamily="18" charset="-128"/>
                <a:ea typeface="UD デジタル 教科書体 NK-R" panose="02020400000000000000" pitchFamily="18" charset="-128"/>
              </a:rPr>
              <a:t>統合</a:t>
            </a:r>
          </a:p>
        </p:txBody>
      </p:sp>
      <p:sp>
        <p:nvSpPr>
          <p:cNvPr id="39" name="テキスト ボックス 38">
            <a:extLst>
              <a:ext uri="{FF2B5EF4-FFF2-40B4-BE49-F238E27FC236}">
                <a16:creationId xmlns:a16="http://schemas.microsoft.com/office/drawing/2014/main" id="{0E98286A-C9CE-05A5-767D-64752787AC07}"/>
              </a:ext>
            </a:extLst>
          </p:cNvPr>
          <p:cNvSpPr txBox="1"/>
          <p:nvPr/>
        </p:nvSpPr>
        <p:spPr>
          <a:xfrm>
            <a:off x="5428332" y="2633989"/>
            <a:ext cx="942952" cy="230832"/>
          </a:xfrm>
          <a:prstGeom prst="rect">
            <a:avLst/>
          </a:prstGeom>
          <a:noFill/>
        </p:spPr>
        <p:txBody>
          <a:bodyPr wrap="square" rtlCol="0">
            <a:spAutoFit/>
          </a:bodyPr>
          <a:lstStyle/>
          <a:p>
            <a:r>
              <a:rPr lang="ja-JP" altLang="en-US" sz="900" b="1" kern="0" dirty="0">
                <a:highlight>
                  <a:srgbClr val="FFFF00"/>
                </a:highlight>
                <a:latin typeface="UD デジタル 教科書体 NK-R" panose="02020400000000000000" pitchFamily="18" charset="-128"/>
                <a:ea typeface="UD デジタル 教科書体 NK-R" panose="02020400000000000000" pitchFamily="18" charset="-128"/>
              </a:rPr>
              <a:t>統合後イメージ</a:t>
            </a:r>
          </a:p>
        </p:txBody>
      </p:sp>
      <p:sp>
        <p:nvSpPr>
          <p:cNvPr id="40" name="テキスト ボックス 39">
            <a:extLst>
              <a:ext uri="{FF2B5EF4-FFF2-40B4-BE49-F238E27FC236}">
                <a16:creationId xmlns:a16="http://schemas.microsoft.com/office/drawing/2014/main" id="{F4937851-4BD9-7EDC-10F0-249B1711C118}"/>
              </a:ext>
            </a:extLst>
          </p:cNvPr>
          <p:cNvSpPr txBox="1"/>
          <p:nvPr/>
        </p:nvSpPr>
        <p:spPr>
          <a:xfrm>
            <a:off x="1799265" y="2636392"/>
            <a:ext cx="827187" cy="230832"/>
          </a:xfrm>
          <a:prstGeom prst="rect">
            <a:avLst/>
          </a:prstGeom>
          <a:noFill/>
        </p:spPr>
        <p:txBody>
          <a:bodyPr wrap="square" rtlCol="0">
            <a:spAutoFit/>
          </a:bodyPr>
          <a:lstStyle/>
          <a:p>
            <a:pPr algn="ctr"/>
            <a:r>
              <a:rPr lang="ja-JP" altLang="en-US" sz="900" b="1" kern="0" dirty="0">
                <a:highlight>
                  <a:srgbClr val="FFFF00"/>
                </a:highlight>
                <a:latin typeface="UD デジタル 教科書体 NK-R" panose="02020400000000000000" pitchFamily="18" charset="-128"/>
                <a:ea typeface="UD デジタル 教科書体 NK-R" panose="02020400000000000000" pitchFamily="18" charset="-128"/>
              </a:rPr>
              <a:t>現状イメージ</a:t>
            </a:r>
          </a:p>
        </p:txBody>
      </p:sp>
      <p:pic>
        <p:nvPicPr>
          <p:cNvPr id="48" name="図 47" descr="会議室にいる人たち&#10;&#10;中程度の精度で自動的に生成された説明">
            <a:extLst>
              <a:ext uri="{FF2B5EF4-FFF2-40B4-BE49-F238E27FC236}">
                <a16:creationId xmlns:a16="http://schemas.microsoft.com/office/drawing/2014/main" id="{722A5395-99E7-406E-E992-FEABC28822E4}"/>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30000"/>
                    </a14:imgEffect>
                    <a14:imgEffect>
                      <a14:brightnessContrast bright="15000" contrast="40000"/>
                    </a14:imgEffect>
                  </a14:imgLayer>
                </a14:imgProps>
              </a:ext>
              <a:ext uri="{28A0092B-C50C-407E-A947-70E740481C1C}">
                <a14:useLocalDpi xmlns:a14="http://schemas.microsoft.com/office/drawing/2010/main" val="0"/>
              </a:ext>
            </a:extLst>
          </a:blip>
          <a:srcRect/>
          <a:stretch/>
        </p:blipFill>
        <p:spPr>
          <a:xfrm>
            <a:off x="4706673" y="4049916"/>
            <a:ext cx="4782831" cy="2347871"/>
          </a:xfrm>
          <a:prstGeom prst="rect">
            <a:avLst/>
          </a:prstGeom>
        </p:spPr>
      </p:pic>
      <p:sp>
        <p:nvSpPr>
          <p:cNvPr id="56" name="テキスト ボックス 55">
            <a:extLst>
              <a:ext uri="{FF2B5EF4-FFF2-40B4-BE49-F238E27FC236}">
                <a16:creationId xmlns:a16="http://schemas.microsoft.com/office/drawing/2014/main" id="{4F1FC0E2-56AD-4D9F-32B2-2AFEE70C5190}"/>
              </a:ext>
            </a:extLst>
          </p:cNvPr>
          <p:cNvSpPr txBox="1"/>
          <p:nvPr/>
        </p:nvSpPr>
        <p:spPr>
          <a:xfrm>
            <a:off x="5720386" y="6462429"/>
            <a:ext cx="2839484" cy="184666"/>
          </a:xfrm>
          <a:prstGeom prst="rect">
            <a:avLst/>
          </a:prstGeom>
          <a:noFill/>
          <a:effectLst>
            <a:glow rad="228600">
              <a:schemeClr val="bg1"/>
            </a:glow>
          </a:effectLst>
        </p:spPr>
        <p:txBody>
          <a:bodyPr wrap="square" lIns="0" tIns="0" rIns="0" bIns="0" rtlCol="0">
            <a:spAutoFit/>
          </a:bodyPr>
          <a:lstStyle/>
          <a:p>
            <a:pPr algn="ctr"/>
            <a:r>
              <a:rPr lang="en-US" altLang="ja-JP" sz="1200" dirty="0">
                <a:effectLst>
                  <a:glow rad="228600">
                    <a:srgbClr val="FFFFFF"/>
                  </a:glow>
                </a:effectLst>
                <a:latin typeface="メイリオ" panose="020B0604030504040204" pitchFamily="50" charset="-128"/>
                <a:ea typeface="メイリオ" panose="020B0604030504040204" pitchFamily="50" charset="-128"/>
              </a:rPr>
              <a:t>27</a:t>
            </a:r>
            <a:r>
              <a:rPr lang="ja-JP" altLang="en-US" sz="1200" dirty="0">
                <a:effectLst>
                  <a:glow rad="228600">
                    <a:srgbClr val="FFFFFF"/>
                  </a:glow>
                </a:effectLst>
                <a:latin typeface="メイリオ" panose="020B0604030504040204" pitchFamily="50" charset="-128"/>
                <a:ea typeface="メイリオ" panose="020B0604030504040204" pitchFamily="50" charset="-128"/>
              </a:rPr>
              <a:t>構成団体での記念撮影</a:t>
            </a:r>
          </a:p>
        </p:txBody>
      </p:sp>
      <p:sp>
        <p:nvSpPr>
          <p:cNvPr id="59" name="Rectangle 3">
            <a:extLst>
              <a:ext uri="{FF2B5EF4-FFF2-40B4-BE49-F238E27FC236}">
                <a16:creationId xmlns:a16="http://schemas.microsoft.com/office/drawing/2014/main" id="{8D4DAE7D-A443-E776-94FB-C05B6EF31CDC}"/>
              </a:ext>
            </a:extLst>
          </p:cNvPr>
          <p:cNvSpPr txBox="1">
            <a:spLocks noChangeArrowheads="1"/>
          </p:cNvSpPr>
          <p:nvPr/>
        </p:nvSpPr>
        <p:spPr bwMode="auto">
          <a:xfrm>
            <a:off x="160204" y="3691071"/>
            <a:ext cx="4332580" cy="917174"/>
          </a:xfrm>
          <a:prstGeom prst="rect">
            <a:avLst/>
          </a:prstGeom>
          <a:noFill/>
          <a:ln w="9525">
            <a:solidFill>
              <a:schemeClr val="tx1"/>
            </a:solid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endParaRPr lang="en-US" altLang="ja-JP" sz="8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endParaRPr lang="en-US" altLang="ja-JP" sz="7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　　■日　　時：令和６年</a:t>
            </a:r>
            <a:r>
              <a:rPr lang="en-US" altLang="ja-JP" sz="1200" b="1" kern="0" dirty="0">
                <a:latin typeface="UD デジタル 教科書体 NK-R" panose="02020400000000000000" pitchFamily="18" charset="-128"/>
                <a:ea typeface="UD デジタル 教科書体 NK-R" panose="02020400000000000000" pitchFamily="18" charset="-128"/>
              </a:rPr>
              <a:t>12</a:t>
            </a:r>
            <a:r>
              <a:rPr lang="ja-JP" altLang="en-US" sz="1200" b="1" kern="0" dirty="0">
                <a:latin typeface="UD デジタル 教科書体 NK-R" panose="02020400000000000000" pitchFamily="18" charset="-128"/>
                <a:ea typeface="UD デジタル 教科書体 NK-R" panose="02020400000000000000" pitchFamily="18" charset="-128"/>
              </a:rPr>
              <a:t>月</a:t>
            </a:r>
            <a:r>
              <a:rPr lang="en-US" altLang="ja-JP" sz="1200" b="1" kern="0" dirty="0">
                <a:latin typeface="UD デジタル 教科書体 NK-R" panose="02020400000000000000" pitchFamily="18" charset="-128"/>
                <a:ea typeface="UD デジタル 教科書体 NK-R" panose="02020400000000000000" pitchFamily="18" charset="-128"/>
              </a:rPr>
              <a:t>1</a:t>
            </a:r>
            <a:r>
              <a:rPr lang="ja-JP" altLang="en-US" sz="1200" b="1" kern="0" dirty="0">
                <a:latin typeface="UD デジタル 教科書体 NK-R" panose="02020400000000000000" pitchFamily="18" charset="-128"/>
                <a:ea typeface="UD デジタル 教科書体 NK-R" panose="02020400000000000000" pitchFamily="18" charset="-128"/>
              </a:rPr>
              <a:t>日（日）</a:t>
            </a:r>
            <a:r>
              <a:rPr lang="en-US" altLang="ja-JP" sz="1200" b="1" kern="0" dirty="0">
                <a:latin typeface="UD デジタル 教科書体 NK-R" panose="02020400000000000000" pitchFamily="18" charset="-128"/>
                <a:ea typeface="UD デジタル 教科書体 NK-R" panose="02020400000000000000" pitchFamily="18" charset="-128"/>
              </a:rPr>
              <a:t> 1</a:t>
            </a:r>
            <a:r>
              <a:rPr lang="ja-JP" altLang="en-US" sz="1200" b="1" kern="0" dirty="0">
                <a:latin typeface="UD デジタル 教科書体 NK-R" panose="02020400000000000000" pitchFamily="18" charset="-128"/>
                <a:ea typeface="UD デジタル 教科書体 NK-R" panose="02020400000000000000" pitchFamily="18" charset="-128"/>
              </a:rPr>
              <a:t>４</a:t>
            </a:r>
            <a:r>
              <a:rPr lang="en-US" altLang="ja-JP" sz="1200" b="1" kern="0" dirty="0">
                <a:latin typeface="UD デジタル 教科書体 NK-R" panose="02020400000000000000" pitchFamily="18" charset="-128"/>
                <a:ea typeface="UD デジタル 教科書体 NK-R" panose="02020400000000000000" pitchFamily="18" charset="-128"/>
              </a:rPr>
              <a:t>:</a:t>
            </a:r>
            <a:r>
              <a:rPr lang="ja-JP" altLang="en-US" sz="1200" b="1" kern="0" dirty="0">
                <a:latin typeface="UD デジタル 教科書体 NK-R" panose="02020400000000000000" pitchFamily="18" charset="-128"/>
                <a:ea typeface="UD デジタル 教科書体 NK-R" panose="02020400000000000000" pitchFamily="18" charset="-128"/>
              </a:rPr>
              <a:t>３</a:t>
            </a:r>
            <a:r>
              <a:rPr lang="en-US" altLang="ja-JP" sz="1200" b="1" kern="0" dirty="0">
                <a:latin typeface="UD デジタル 教科書体 NK-R" panose="02020400000000000000" pitchFamily="18" charset="-128"/>
                <a:ea typeface="UD デジタル 教科書体 NK-R" panose="02020400000000000000" pitchFamily="18" charset="-128"/>
              </a:rPr>
              <a:t>0</a:t>
            </a:r>
            <a:r>
              <a:rPr lang="ja-JP" altLang="en-US" sz="1200" b="1" kern="0" dirty="0">
                <a:latin typeface="UD デジタル 教科書体 NK-R" panose="02020400000000000000" pitchFamily="18" charset="-128"/>
                <a:ea typeface="UD デジタル 教科書体 NK-R" panose="02020400000000000000" pitchFamily="18" charset="-128"/>
              </a:rPr>
              <a:t>～</a:t>
            </a:r>
            <a:r>
              <a:rPr lang="en-US" altLang="ja-JP" sz="1200" b="1" kern="0" dirty="0">
                <a:latin typeface="UD デジタル 教科書体 NK-R" panose="02020400000000000000" pitchFamily="18" charset="-128"/>
                <a:ea typeface="UD デジタル 教科書体 NK-R" panose="02020400000000000000" pitchFamily="18" charset="-128"/>
              </a:rPr>
              <a:t>1</a:t>
            </a:r>
            <a:r>
              <a:rPr lang="ja-JP" altLang="en-US" sz="1200" b="1" kern="0" dirty="0">
                <a:latin typeface="UD デジタル 教科書体 NK-R" panose="02020400000000000000" pitchFamily="18" charset="-128"/>
                <a:ea typeface="UD デジタル 教科書体 NK-R" panose="02020400000000000000" pitchFamily="18" charset="-128"/>
              </a:rPr>
              <a:t>５</a:t>
            </a:r>
            <a:r>
              <a:rPr lang="en-US" altLang="ja-JP" sz="1200" b="1" kern="0" dirty="0">
                <a:latin typeface="UD デジタル 教科書体 NK-R" panose="02020400000000000000" pitchFamily="18" charset="-128"/>
                <a:ea typeface="UD デジタル 教科書体 NK-R" panose="02020400000000000000" pitchFamily="18" charset="-128"/>
              </a:rPr>
              <a:t>:</a:t>
            </a:r>
            <a:r>
              <a:rPr lang="ja-JP" altLang="en-US" sz="1200" b="1" kern="0" dirty="0">
                <a:latin typeface="UD デジタル 教科書体 NK-R" panose="02020400000000000000" pitchFamily="18" charset="-128"/>
                <a:ea typeface="UD デジタル 教科書体 NK-R" panose="02020400000000000000" pitchFamily="18" charset="-128"/>
              </a:rPr>
              <a:t>３０　</a:t>
            </a:r>
            <a:endParaRPr lang="en-US" altLang="ja-JP" sz="12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　　■会　　場：ホテルリガーレ春日野</a:t>
            </a:r>
            <a:endParaRPr lang="en-US" altLang="zh-TW" sz="1200" b="1" kern="0" dirty="0">
              <a:latin typeface="UD デジタル 教科書体 NK-R" panose="02020400000000000000" pitchFamily="18" charset="-128"/>
              <a:ea typeface="UD デジタル 教科書体 NK-R" panose="02020400000000000000" pitchFamily="18" charset="-128"/>
            </a:endParaRPr>
          </a:p>
          <a:p>
            <a:pPr marL="0" indent="0" eaLnBrk="1" hangingPunct="1">
              <a:buNone/>
            </a:pPr>
            <a:r>
              <a:rPr lang="ja-JP" altLang="en-US" sz="1200" b="1" kern="0" dirty="0">
                <a:latin typeface="UD デジタル 教科書体 NK-R" panose="02020400000000000000" pitchFamily="18" charset="-128"/>
                <a:ea typeface="UD デジタル 教科書体 NK-R" panose="02020400000000000000" pitchFamily="18" charset="-128"/>
              </a:rPr>
              <a:t>　　■主　　催：奈良県</a:t>
            </a:r>
            <a:endParaRPr lang="en-US" altLang="ja-JP" sz="1200" b="1" kern="0" dirty="0">
              <a:latin typeface="UD デジタル 教科書体 NK-R" panose="02020400000000000000" pitchFamily="18" charset="-128"/>
              <a:ea typeface="UD デジタル 教科書体 NK-R" panose="02020400000000000000" pitchFamily="18" charset="-128"/>
            </a:endParaRPr>
          </a:p>
        </p:txBody>
      </p:sp>
      <p:pic>
        <p:nvPicPr>
          <p:cNvPr id="61" name="図 60" descr="スーツを着た男性たちと女性&#10;&#10;低い精度で自動的に生成された説明">
            <a:extLst>
              <a:ext uri="{FF2B5EF4-FFF2-40B4-BE49-F238E27FC236}">
                <a16:creationId xmlns:a16="http://schemas.microsoft.com/office/drawing/2014/main" id="{B5E6CD9D-05A4-FD61-D4E3-2D6466103F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18587" y="4703665"/>
            <a:ext cx="3215814" cy="1694818"/>
          </a:xfrm>
          <a:prstGeom prst="rect">
            <a:avLst/>
          </a:prstGeom>
        </p:spPr>
      </p:pic>
      <p:sp>
        <p:nvSpPr>
          <p:cNvPr id="62" name="テキスト ボックス 61">
            <a:extLst>
              <a:ext uri="{FF2B5EF4-FFF2-40B4-BE49-F238E27FC236}">
                <a16:creationId xmlns:a16="http://schemas.microsoft.com/office/drawing/2014/main" id="{438DBBBC-4DEE-941D-E935-8DC0699307BF}"/>
              </a:ext>
            </a:extLst>
          </p:cNvPr>
          <p:cNvSpPr txBox="1"/>
          <p:nvPr/>
        </p:nvSpPr>
        <p:spPr>
          <a:xfrm>
            <a:off x="936211" y="6462429"/>
            <a:ext cx="2839484" cy="184666"/>
          </a:xfrm>
          <a:prstGeom prst="rect">
            <a:avLst/>
          </a:prstGeom>
          <a:noFill/>
          <a:effectLst>
            <a:glow rad="228600">
              <a:schemeClr val="bg1"/>
            </a:glow>
          </a:effectLst>
        </p:spPr>
        <p:txBody>
          <a:bodyPr wrap="square" lIns="0" tIns="0" rIns="0" bIns="0" rtlCol="0">
            <a:spAutoFit/>
          </a:bodyPr>
          <a:lstStyle/>
          <a:p>
            <a:pPr algn="ctr"/>
            <a:r>
              <a:rPr lang="ja-JP" altLang="en-US" sz="1200" dirty="0">
                <a:effectLst>
                  <a:glow rad="228600">
                    <a:srgbClr val="FFFFFF"/>
                  </a:glow>
                </a:effectLst>
                <a:latin typeface="メイリオ" panose="020B0604030504040204" pitchFamily="50" charset="-128"/>
                <a:ea typeface="メイリオ" panose="020B0604030504040204" pitchFamily="50" charset="-128"/>
              </a:rPr>
              <a:t>水道水で乾杯</a:t>
            </a:r>
          </a:p>
        </p:txBody>
      </p:sp>
    </p:spTree>
    <p:extLst>
      <p:ext uri="{BB962C8B-B14F-4D97-AF65-F5344CB8AC3E}">
        <p14:creationId xmlns:p14="http://schemas.microsoft.com/office/powerpoint/2010/main" val="2161666512"/>
      </p:ext>
    </p:extLst>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7100</Words>
  <Application>Microsoft Office PowerPoint</Application>
  <PresentationFormat>A4 210 x 297 mm</PresentationFormat>
  <Paragraphs>615</Paragraphs>
  <Slides>29</Slides>
  <Notes>29</Notes>
  <HiddenSlides>0</HiddenSlides>
  <MMClips>0</MMClips>
  <ScaleCrop>false</ScaleCrop>
  <HeadingPairs>
    <vt:vector size="6" baseType="variant">
      <vt:variant>
        <vt:lpstr>使用されているフォント</vt:lpstr>
      </vt:variant>
      <vt:variant>
        <vt:i4>22</vt:i4>
      </vt:variant>
      <vt:variant>
        <vt:lpstr>テーマ</vt:lpstr>
      </vt:variant>
      <vt:variant>
        <vt:i4>1</vt:i4>
      </vt:variant>
      <vt:variant>
        <vt:lpstr>スライド タイトル</vt:lpstr>
      </vt:variant>
      <vt:variant>
        <vt:i4>29</vt:i4>
      </vt:variant>
    </vt:vector>
  </HeadingPairs>
  <TitlesOfParts>
    <vt:vector size="52" baseType="lpstr">
      <vt:lpstr>$ＪＳゴシック</vt:lpstr>
      <vt:lpstr>BIZ UDPゴシック</vt:lpstr>
      <vt:lpstr>HGPGothicE</vt:lpstr>
      <vt:lpstr>HGPGothicE</vt:lpstr>
      <vt:lpstr>HGPｺﾞｼｯｸM</vt:lpstr>
      <vt:lpstr>HGP創英角ｺﾞｼｯｸUB</vt:lpstr>
      <vt:lpstr>HGSｺﾞｼｯｸM</vt:lpstr>
      <vt:lpstr>Meiryo UI</vt:lpstr>
      <vt:lpstr>ＭＳ Ｐゴシック</vt:lpstr>
      <vt:lpstr>ＭＳ Ｐゴシック 本文</vt:lpstr>
      <vt:lpstr>ＭＳ ゴシック</vt:lpstr>
      <vt:lpstr>UD デジタル 教科書体 NK-R</vt:lpstr>
      <vt:lpstr>メイリオ</vt:lpstr>
      <vt:lpstr>游ゴシック</vt:lpstr>
      <vt:lpstr>游ゴシック Light</vt:lpstr>
      <vt:lpstr>游ゴシック Medium</vt:lpstr>
      <vt:lpstr>Arial</vt:lpstr>
      <vt:lpstr>Calibri</vt:lpstr>
      <vt:lpstr>Century</vt:lpstr>
      <vt:lpstr>Segoe UI</vt:lpstr>
      <vt:lpstr>Times New Roman</vt:lpstr>
      <vt:lpstr>Wingdings</vt:lpstr>
      <vt:lpstr>1_標準デザイン</vt:lpstr>
      <vt:lpstr>水道行政の動向について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広域連携の推進</vt:lpstr>
      <vt:lpstr>PowerPoint プレゼンテーション</vt:lpstr>
      <vt:lpstr>大阪広域水道企業団　水道センター開所式（4月1日）</vt:lpstr>
      <vt:lpstr>官民連携の推進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2025-05-29T06:50:33Z</dcterms:created>
  <dcterms:modified xsi:type="dcterms:W3CDTF">2025-05-29T06:50:57Z</dcterms:modified>
</cp:coreProperties>
</file>