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4"/>
  </p:notesMasterIdLst>
  <p:sldIdLst>
    <p:sldId id="301" r:id="rId2"/>
    <p:sldId id="294" r:id="rId3"/>
    <p:sldId id="257" r:id="rId4"/>
    <p:sldId id="287" r:id="rId5"/>
    <p:sldId id="288" r:id="rId6"/>
    <p:sldId id="28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1" r:id="rId26"/>
    <p:sldId id="290" r:id="rId27"/>
    <p:sldId id="295" r:id="rId28"/>
    <p:sldId id="278" r:id="rId29"/>
    <p:sldId id="280" r:id="rId30"/>
    <p:sldId id="282" r:id="rId31"/>
    <p:sldId id="283" r:id="rId32"/>
    <p:sldId id="302" r:id="rId3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1" autoAdjust="0"/>
    <p:restoredTop sz="92662" autoAdjust="0"/>
  </p:normalViewPr>
  <p:slideViewPr>
    <p:cSldViewPr snapToGrid="0">
      <p:cViewPr varScale="1">
        <p:scale>
          <a:sx n="69" d="100"/>
          <a:sy n="69" d="100"/>
        </p:scale>
        <p:origin x="127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E95A3-8A6C-4AAF-8819-B8CC1D7B985B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D1B7E-5B56-447E-9B58-C61C90D45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486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D1B7E-5B56-447E-9B58-C61C90D45B6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363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B0424-6D22-45B5-A7A0-0EFEB87BD482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428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D1B7E-5B56-447E-9B58-C61C90D45B6B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71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D1B7E-5B56-447E-9B58-C61C90D45B6B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74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E8D-CCF3-4A4D-BDF5-DC18145DCEB1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13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DEB5-CFFA-4281-B798-BCC2C01D0DB1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8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93233-A252-476F-B778-43841AD004D8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1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0D918-08CB-44E8-A938-97233F50DEC8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4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F240-39CE-4281-A077-286C932B67DF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8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15EB-EAEE-4140-B124-F1553FA49805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61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8E3B-76BB-448E-9B29-640645D57310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5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A252C-FB77-4D14-850C-0F55FF5275B0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1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E4E4-D1FC-454A-9DD5-5E4EDB954512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60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D413-A632-41C9-AEFD-E0AFA0282728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60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374A-3172-4B3A-A474-8CA1CCBED104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18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FDF4-5EB3-40E1-935F-2A535A053A62}" type="datetime1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3256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64387-629B-4E46-93D6-B693036FBE1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398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9050" y="846589"/>
            <a:ext cx="916305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+mn-ea"/>
              </a:rPr>
              <a:t> </a:t>
            </a:r>
            <a:endParaRPr lang="ja-JP" altLang="ja-JP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 </a:t>
            </a:r>
            <a:endParaRPr lang="ja-JP" altLang="ja-JP" dirty="0">
              <a:latin typeface="+mn-ea"/>
            </a:endParaRPr>
          </a:p>
          <a:p>
            <a:r>
              <a:rPr lang="en-US" altLang="ja-JP" dirty="0">
                <a:latin typeface="+mn-ea"/>
              </a:rPr>
              <a:t> </a:t>
            </a:r>
            <a:endParaRPr lang="ja-JP" altLang="ja-JP" sz="3200" dirty="0">
              <a:latin typeface="+mn-ea"/>
            </a:endParaRPr>
          </a:p>
          <a:p>
            <a:pPr algn="ctr">
              <a:spcBef>
                <a:spcPts val="1200"/>
              </a:spcBef>
            </a:pPr>
            <a:r>
              <a:rPr lang="ja-JP" altLang="ja-JP" sz="4000" b="1" dirty="0" smtClean="0"/>
              <a:t>水道</a:t>
            </a:r>
            <a:r>
              <a:rPr lang="ja-JP" altLang="ja-JP" sz="4000" b="1" dirty="0"/>
              <a:t>事業の現状と課題、将来に</a:t>
            </a:r>
            <a:r>
              <a:rPr lang="ja-JP" altLang="ja-JP" sz="4000" b="1" dirty="0" smtClean="0"/>
              <a:t>ついて</a:t>
            </a:r>
            <a:endParaRPr lang="en-US" altLang="ja-JP" sz="4000" b="1" dirty="0" smtClean="0"/>
          </a:p>
          <a:p>
            <a:pPr algn="ctr">
              <a:spcBef>
                <a:spcPts val="3000"/>
              </a:spcBef>
            </a:pPr>
            <a:r>
              <a:rPr lang="ja-JP" altLang="ja-JP" sz="4000" dirty="0" smtClean="0"/>
              <a:t>【</a:t>
            </a:r>
            <a:r>
              <a:rPr lang="ja-JP" altLang="en-US" sz="4000" dirty="0" smtClean="0"/>
              <a:t>豊中市</a:t>
            </a:r>
            <a:r>
              <a:rPr lang="ja-JP" altLang="ja-JP" sz="4000" dirty="0" smtClean="0"/>
              <a:t>】</a:t>
            </a:r>
            <a:endParaRPr lang="ja-JP" altLang="ja-JP" sz="4000" dirty="0"/>
          </a:p>
          <a:p>
            <a:endParaRPr lang="ja-JP" altLang="ja-JP" sz="3200" dirty="0"/>
          </a:p>
          <a:p>
            <a:endParaRPr lang="en-US" altLang="ja-JP" sz="3200" dirty="0">
              <a:latin typeface="+mn-ea"/>
            </a:endParaRPr>
          </a:p>
          <a:p>
            <a:endParaRPr lang="en-US" altLang="ja-JP" sz="3200" dirty="0" smtClean="0">
              <a:latin typeface="+mn-ea"/>
            </a:endParaRPr>
          </a:p>
          <a:p>
            <a:endParaRPr lang="en-US" altLang="ja-JP" sz="3200" dirty="0">
              <a:latin typeface="+mn-ea"/>
            </a:endParaRPr>
          </a:p>
          <a:p>
            <a:endParaRPr lang="en-US" altLang="ja-JP" sz="3200" dirty="0">
              <a:latin typeface="+mn-ea"/>
            </a:endParaRPr>
          </a:p>
          <a:p>
            <a:pPr algn="ctr"/>
            <a:r>
              <a:rPr lang="ja-JP" altLang="ja-JP" sz="2400" dirty="0">
                <a:latin typeface="+mn-ea"/>
              </a:rPr>
              <a:t>大阪府健康</a:t>
            </a:r>
            <a:r>
              <a:rPr lang="ja-JP" altLang="ja-JP" sz="2400" dirty="0" smtClean="0">
                <a:latin typeface="+mn-ea"/>
              </a:rPr>
              <a:t>医療部</a:t>
            </a:r>
            <a:r>
              <a:rPr lang="ja-JP" altLang="en-US" sz="2400" dirty="0" smtClean="0">
                <a:latin typeface="+mn-ea"/>
              </a:rPr>
              <a:t>環境衛生課</a:t>
            </a:r>
            <a:endParaRPr lang="en-US" altLang="ja-JP" sz="2400" dirty="0" smtClean="0">
              <a:latin typeface="+mn-ea"/>
            </a:endParaRPr>
          </a:p>
          <a:p>
            <a:r>
              <a:rPr lang="en-US" altLang="ja-JP" dirty="0">
                <a:latin typeface="+mn-ea"/>
              </a:rPr>
              <a:t> </a:t>
            </a:r>
            <a:endParaRPr lang="ja-JP" altLang="ja-JP" dirty="0">
              <a:latin typeface="+mn-ea"/>
            </a:endParaRPr>
          </a:p>
          <a:p>
            <a:endParaRPr lang="ja-JP" altLang="ja-JP" dirty="0"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92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479" y="135333"/>
            <a:ext cx="896369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２　府域に</a:t>
            </a:r>
            <a:r>
              <a:rPr lang="ja-JP" altLang="en-US" sz="2400" b="1" dirty="0" smtClean="0"/>
              <a:t>おける豊中市の</a:t>
            </a:r>
            <a:r>
              <a:rPr lang="ja-JP" altLang="en-US" sz="2400" b="1" dirty="0"/>
              <a:t>状況</a:t>
            </a:r>
          </a:p>
          <a:p>
            <a:pPr>
              <a:spcBef>
                <a:spcPts val="600"/>
              </a:spcBef>
            </a:pPr>
            <a:r>
              <a:rPr lang="ja-JP" altLang="en-US" sz="2400" dirty="0"/>
              <a:t>２．１　各指標の大阪府平均との</a:t>
            </a:r>
            <a:r>
              <a:rPr lang="ja-JP" altLang="en-US" sz="2400" dirty="0">
                <a:latin typeface="+mn-ea"/>
              </a:rPr>
              <a:t>比較（</a:t>
            </a:r>
            <a:r>
              <a:rPr lang="en-US" altLang="ja-JP" sz="2400" dirty="0">
                <a:latin typeface="+mn-ea"/>
              </a:rPr>
              <a:t>2016</a:t>
            </a:r>
            <a:r>
              <a:rPr lang="ja-JP" altLang="en-US" sz="2400" dirty="0">
                <a:latin typeface="+mn-ea"/>
              </a:rPr>
              <a:t>年度）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72001"/>
              </p:ext>
            </p:extLst>
          </p:nvPr>
        </p:nvGraphicFramePr>
        <p:xfrm>
          <a:off x="56479" y="973609"/>
          <a:ext cx="8982747" cy="568097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05754">
                  <a:extLst>
                    <a:ext uri="{9D8B030D-6E8A-4147-A177-3AD203B41FA5}">
                      <a16:colId xmlns:a16="http://schemas.microsoft.com/office/drawing/2014/main" val="4249513469"/>
                    </a:ext>
                  </a:extLst>
                </a:gridCol>
                <a:gridCol w="7435197">
                  <a:extLst>
                    <a:ext uri="{9D8B030D-6E8A-4147-A177-3AD203B41FA5}">
                      <a16:colId xmlns:a16="http://schemas.microsoft.com/office/drawing/2014/main" val="2373518121"/>
                    </a:ext>
                  </a:extLst>
                </a:gridCol>
                <a:gridCol w="841796">
                  <a:extLst>
                    <a:ext uri="{9D8B030D-6E8A-4147-A177-3AD203B41FA5}">
                      <a16:colId xmlns:a16="http://schemas.microsoft.com/office/drawing/2014/main" val="2789846183"/>
                    </a:ext>
                  </a:extLst>
                </a:gridCol>
              </a:tblGrid>
              <a:tr h="398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項目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指標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府平均との比較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791944"/>
                  </a:ext>
                </a:extLst>
              </a:tr>
              <a:tr h="512686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耐震化関係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vert="eaVert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①全管路耐震適合率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管路の地震災害に対する安全性、信頼性を表す指標。高い方が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581923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②基幹管路耐震適合率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基幹管路の地震災害に対する安全性、信頼性を表す指標。高い方が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984733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③老朽管率　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法定耐用年数（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年）を超えた管路の割合。一般的には、低い方が望ましい。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599325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④管路更新率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管路更新の度合いを表す指標。一般的には、高い方が望ましい。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384232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⑤浄水場耐震化率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浄水施設の地震災害に対する安全性、信頼性を表す指標。高い方が望ましい。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33633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⑥配水池耐震化率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配水施設の地震災害に対する安全性、信頼性を表す指標。高い方が望ましい。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794521"/>
                  </a:ext>
                </a:extLst>
              </a:tr>
              <a:tr h="598408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経営関係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vert="eaVert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⑦給水原価　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有収水量（料金の対象となった水量）１㎥あたりにかかる費用を表す指標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一般的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には、低い方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が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望ましい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946675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⑧経常収支比率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単年度の収支が黒字であれば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100%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以上となる指標。一般的には、高い方が望ましい。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40534"/>
                  </a:ext>
                </a:extLst>
              </a:tr>
              <a:tr h="512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⑨企業債残高対給水収益率　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企業債残高の規模を表す指標。一般的には、低い方が望ましい。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9603"/>
                  </a:ext>
                </a:extLst>
              </a:tr>
              <a:tr h="5126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効率性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⑩施設利用率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　水道施設の利用状況や適正規模を判断する指標。一般的には、高い方が望ましい。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63230"/>
                  </a:ext>
                </a:extLst>
              </a:tr>
            </a:tbl>
          </a:graphicData>
        </a:graphic>
      </p:graphicFrame>
      <p:sp>
        <p:nvSpPr>
          <p:cNvPr id="7" name="テキスト ボックス 1"/>
          <p:cNvSpPr txBox="1"/>
          <p:nvPr/>
        </p:nvSpPr>
        <p:spPr>
          <a:xfrm>
            <a:off x="7083379" y="77235"/>
            <a:ext cx="2060621" cy="780276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黒：府平均を下回っている</a:t>
            </a:r>
            <a:endParaRPr lang="en-US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　（</a:t>
            </a:r>
            <a:r>
              <a:rPr lang="en-US" sz="1000" dirty="0">
                <a:latin typeface="+mn-ea"/>
                <a:cs typeface="Times New Roman" panose="02020603050405020304" pitchFamily="18" charset="0"/>
              </a:rPr>
              <a:t>25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％以上）</a:t>
            </a:r>
            <a:endParaRPr lang="ja-JP" altLang="en-US" sz="1600" dirty="0">
              <a:latin typeface="+mn-ea"/>
              <a:cs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灰：府平均をやや下回っている</a:t>
            </a:r>
            <a:endParaRPr lang="en-US" altLang="ja-JP" sz="1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　（</a:t>
            </a:r>
            <a:r>
              <a:rPr lang="en-US" sz="1000" dirty="0">
                <a:latin typeface="+mn-ea"/>
                <a:cs typeface="Times New Roman" panose="02020603050405020304" pitchFamily="18" charset="0"/>
              </a:rPr>
              <a:t>0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～</a:t>
            </a:r>
            <a:r>
              <a:rPr lang="en-US" sz="1000" dirty="0">
                <a:latin typeface="+mn-ea"/>
                <a:cs typeface="Times New Roman" panose="02020603050405020304" pitchFamily="18" charset="0"/>
              </a:rPr>
              <a:t>25%</a:t>
            </a: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）</a:t>
            </a:r>
            <a:endParaRPr lang="ja-JP" altLang="en-US" sz="1600" dirty="0">
              <a:latin typeface="+mn-ea"/>
              <a:cs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latin typeface="+mn-ea"/>
                <a:cs typeface="Times New Roman" panose="02020603050405020304" pitchFamily="18" charset="0"/>
              </a:rPr>
              <a:t>白：府平均を上回って</a:t>
            </a:r>
            <a:r>
              <a:rPr lang="ja-JP" altLang="en-US" sz="1000" dirty="0" smtClean="0">
                <a:latin typeface="+mn-ea"/>
                <a:cs typeface="Times New Roman" panose="02020603050405020304" pitchFamily="18" charset="0"/>
              </a:rPr>
              <a:t>いる</a:t>
            </a:r>
            <a:endParaRPr lang="ja-JP" altLang="en-US" sz="160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27608" y="6600817"/>
            <a:ext cx="5551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200" dirty="0" smtClean="0">
                <a:latin typeface="+mn-ea"/>
                <a:cs typeface="ＭＳ Ｐゴシック" panose="020B0600070205080204" pitchFamily="50" charset="-128"/>
              </a:rPr>
              <a:t>※</a:t>
            </a:r>
            <a:r>
              <a:rPr lang="ja-JP" altLang="en-US" sz="1200" dirty="0">
                <a:latin typeface="+mn-ea"/>
                <a:cs typeface="ＭＳ Ｐゴシック" panose="020B0600070205080204" pitchFamily="50" charset="-128"/>
              </a:rPr>
              <a:t>③、⑦、⑨については、</a:t>
            </a:r>
            <a:r>
              <a:rPr lang="ja-JP" altLang="ja-JP" sz="1200" dirty="0" smtClean="0">
                <a:latin typeface="+mn-ea"/>
                <a:cs typeface="ＭＳ Ｐゴシック" panose="020B0600070205080204" pitchFamily="50" charset="-128"/>
              </a:rPr>
              <a:t>府</a:t>
            </a:r>
            <a:r>
              <a:rPr lang="ja-JP" altLang="ja-JP" sz="1200" dirty="0">
                <a:latin typeface="+mn-ea"/>
                <a:cs typeface="ＭＳ Ｐゴシック" panose="020B0600070205080204" pitchFamily="50" charset="-128"/>
              </a:rPr>
              <a:t>平均を上回っているものを黒、灰として</a:t>
            </a:r>
            <a:r>
              <a:rPr lang="ja-JP" altLang="ja-JP" sz="1200" dirty="0" smtClean="0">
                <a:latin typeface="+mn-ea"/>
                <a:cs typeface="ＭＳ Ｐゴシック" panose="020B0600070205080204" pitchFamily="50" charset="-128"/>
              </a:rPr>
              <a:t>い</a:t>
            </a:r>
            <a:r>
              <a:rPr lang="ja-JP" altLang="en-US" sz="1200" dirty="0" smtClean="0">
                <a:latin typeface="+mn-ea"/>
                <a:cs typeface="ＭＳ Ｐゴシック" panose="020B0600070205080204" pitchFamily="50" charset="-128"/>
              </a:rPr>
              <a:t>ます</a:t>
            </a:r>
            <a:r>
              <a:rPr lang="ja-JP" altLang="ja-JP" sz="1050" dirty="0" smtClean="0">
                <a:latin typeface="+mn-ea"/>
                <a:cs typeface="ＭＳ Ｐゴシック" panose="020B0600070205080204" pitchFamily="50" charset="-128"/>
              </a:rPr>
              <a:t>。</a:t>
            </a:r>
            <a:endParaRPr lang="ja-JP" altLang="ja-JP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87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82" y="2112748"/>
            <a:ext cx="8435436" cy="36900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26062"/>
            <a:ext cx="1066370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 ２．２　府域に</a:t>
            </a:r>
            <a:r>
              <a:rPr lang="ja-JP" altLang="en-US" sz="2400" b="1" dirty="0" smtClean="0"/>
              <a:t>おける豊中市の</a:t>
            </a:r>
            <a:r>
              <a:rPr lang="ja-JP" altLang="en-US" sz="2400" b="1" dirty="0"/>
              <a:t>各指標の状況（</a:t>
            </a:r>
            <a:r>
              <a:rPr lang="en-US" altLang="ja-JP" sz="2400" b="1" dirty="0"/>
              <a:t>2016</a:t>
            </a:r>
            <a:r>
              <a:rPr lang="ja-JP" altLang="en-US" sz="2400" b="1" dirty="0"/>
              <a:t>年度）</a:t>
            </a:r>
          </a:p>
          <a:p>
            <a:endParaRPr lang="ja-JP" altLang="en-US" sz="2400" dirty="0"/>
          </a:p>
          <a:p>
            <a:r>
              <a:rPr lang="ja-JP" altLang="en-US" sz="2000" b="1" dirty="0"/>
              <a:t>①全管路耐震適合率（大阪府の水道の現況より</a:t>
            </a:r>
            <a:r>
              <a:rPr lang="ja-JP" altLang="en-US" sz="2000" b="1" dirty="0" smtClean="0"/>
              <a:t>）</a:t>
            </a:r>
            <a:endParaRPr lang="en-US" altLang="ja-JP" sz="2000" b="1" dirty="0" smtClean="0"/>
          </a:p>
          <a:p>
            <a:endParaRPr lang="ja-JP" altLang="en-US" b="1" dirty="0"/>
          </a:p>
          <a:p>
            <a:r>
              <a:rPr lang="ja-JP" altLang="en-US" dirty="0"/>
              <a:t>・全管路の耐震適合率</a:t>
            </a:r>
            <a:r>
              <a:rPr lang="ja-JP" altLang="en-US" dirty="0" smtClean="0"/>
              <a:t>は</a:t>
            </a:r>
            <a:r>
              <a:rPr lang="en-US" altLang="ja-JP" dirty="0" smtClean="0">
                <a:latin typeface="+mn-ea"/>
              </a:rPr>
              <a:t>27.9%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 smtClean="0">
                <a:latin typeface="+mn-ea"/>
              </a:rPr>
              <a:t>25.6%</a:t>
            </a:r>
            <a:r>
              <a:rPr lang="ja-JP" altLang="en-US" dirty="0"/>
              <a:t>を上回っています</a:t>
            </a:r>
            <a:r>
              <a:rPr lang="ja-JP" altLang="en-US" dirty="0" smtClean="0"/>
              <a:t>。</a:t>
            </a:r>
            <a:endParaRPr lang="ja-JP" altLang="ja-JP" dirty="0"/>
          </a:p>
          <a:p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04530" y="3740497"/>
            <a:ext cx="839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9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31" y="2465435"/>
            <a:ext cx="8428949" cy="36756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484685"/>
            <a:ext cx="1066370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②基幹管路耐震適合率（大阪府の水道の現況より）</a:t>
            </a:r>
            <a:endParaRPr lang="en-US" altLang="ja-JP" sz="2000" b="1" dirty="0"/>
          </a:p>
          <a:p>
            <a:endParaRPr lang="ja-JP" altLang="ja-JP" dirty="0"/>
          </a:p>
          <a:p>
            <a:r>
              <a:rPr lang="ja-JP" altLang="ja-JP" dirty="0"/>
              <a:t>・</a:t>
            </a:r>
            <a:r>
              <a:rPr lang="ja-JP" altLang="ja-JP" spc="-30" dirty="0"/>
              <a:t>基幹管路の耐震適合率</a:t>
            </a:r>
            <a:r>
              <a:rPr lang="ja-JP" altLang="ja-JP" spc="-30" dirty="0" smtClean="0"/>
              <a:t>は</a:t>
            </a:r>
            <a:r>
              <a:rPr lang="en-US" altLang="ja-JP" spc="-30" dirty="0">
                <a:latin typeface="+mn-ea"/>
              </a:rPr>
              <a:t>59.0</a:t>
            </a:r>
            <a:r>
              <a:rPr lang="en-US" altLang="ja-JP" spc="-30" dirty="0" smtClean="0">
                <a:latin typeface="+mn-ea"/>
              </a:rPr>
              <a:t>%</a:t>
            </a:r>
            <a:r>
              <a:rPr lang="ja-JP" altLang="en-US" spc="-30" dirty="0">
                <a:latin typeface="+mn-ea"/>
              </a:rPr>
              <a:t>であり、府平均</a:t>
            </a:r>
            <a:r>
              <a:rPr lang="en-US" altLang="ja-JP" spc="-30" dirty="0" smtClean="0">
                <a:latin typeface="+mn-ea"/>
              </a:rPr>
              <a:t>41.1%</a:t>
            </a:r>
            <a:r>
              <a:rPr lang="ja-JP" altLang="en-US" spc="-30" dirty="0">
                <a:latin typeface="+mn-ea"/>
              </a:rPr>
              <a:t>を</a:t>
            </a:r>
            <a:r>
              <a:rPr lang="ja-JP" altLang="en-US" spc="-30" dirty="0" smtClean="0">
                <a:latin typeface="+mn-ea"/>
              </a:rPr>
              <a:t>上回っています</a:t>
            </a:r>
            <a:r>
              <a:rPr lang="ja-JP" altLang="ja-JP" spc="-30" dirty="0" smtClean="0">
                <a:latin typeface="+mn-ea"/>
              </a:rPr>
              <a:t>。</a:t>
            </a:r>
            <a:endParaRPr lang="en-US" altLang="ja-JP" spc="-30" dirty="0" smtClean="0">
              <a:latin typeface="+mn-ea"/>
            </a:endParaRPr>
          </a:p>
          <a:p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zh-TW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8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降順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altLang="ja-JP" spc="-30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75372" y="3791818"/>
            <a:ext cx="9635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61724" y="4216388"/>
            <a:ext cx="9635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6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4386" y="475608"/>
            <a:ext cx="91994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③老朽管率（大阪府の水道の現況より）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・老朽管率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25.1</a:t>
            </a:r>
            <a:r>
              <a:rPr lang="en-US" altLang="ja-JP" dirty="0" smtClean="0">
                <a:latin typeface="+mn-ea"/>
              </a:rPr>
              <a:t>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>
                <a:latin typeface="+mn-ea"/>
              </a:rPr>
              <a:t>28.6%</a:t>
            </a:r>
            <a:r>
              <a:rPr lang="ja-JP" altLang="en-US" dirty="0" smtClean="0">
                <a:latin typeface="+mn-ea"/>
              </a:rPr>
              <a:t>を下回っています</a:t>
            </a:r>
            <a:r>
              <a:rPr lang="ja-JP" altLang="en-US" dirty="0" smtClean="0"/>
              <a:t>。</a:t>
            </a:r>
            <a:endParaRPr lang="en-US" altLang="ja-JP" dirty="0"/>
          </a:p>
          <a:p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游ゴシック" panose="020B0400000000000000" pitchFamily="50" charset="-128"/>
                <a:cs typeface="Times New Roman" panose="02020603050405020304" pitchFamily="18" charset="0"/>
              </a:rPr>
              <a:t>23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降順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zh-TW" altLang="en-US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81" y="2453669"/>
            <a:ext cx="8434800" cy="3658564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425547" y="3648491"/>
            <a:ext cx="9943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319531" y="4050433"/>
            <a:ext cx="9943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0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2157" y="479425"/>
            <a:ext cx="10663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④管路更新率（市町村経営比較分析表より）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・管路更新率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 smtClean="0">
                <a:latin typeface="+mn-ea"/>
              </a:rPr>
              <a:t>1.18%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 smtClean="0">
                <a:latin typeface="+mn-ea"/>
              </a:rPr>
              <a:t>0.82</a:t>
            </a:r>
            <a:r>
              <a:rPr lang="ja-JP" altLang="en-US" dirty="0" smtClean="0">
                <a:latin typeface="+mn-ea"/>
              </a:rPr>
              <a:t>％</a:t>
            </a:r>
            <a:r>
              <a:rPr lang="ja-JP" altLang="en-US" dirty="0">
                <a:latin typeface="+mn-ea"/>
              </a:rPr>
              <a:t>を上回って</a:t>
            </a:r>
            <a:r>
              <a:rPr lang="ja-JP" altLang="en-US" dirty="0"/>
              <a:t>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41" y="2595035"/>
            <a:ext cx="8434800" cy="3665217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17525" y="4324967"/>
            <a:ext cx="1044442" cy="31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317525" y="4601966"/>
            <a:ext cx="1044442" cy="31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9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551345"/>
            <a:ext cx="11045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⑤浄水場耐震化率（大阪府の水道の現況より）</a:t>
            </a:r>
            <a:endParaRPr lang="en-US" altLang="ja-JP" sz="2000" b="1" dirty="0">
              <a:latin typeface="+mn-ea"/>
            </a:endParaRPr>
          </a:p>
          <a:p>
            <a:endParaRPr lang="ja-JP" altLang="en-US" dirty="0"/>
          </a:p>
          <a:p>
            <a:r>
              <a:rPr lang="ja-JP" altLang="en-US" dirty="0"/>
              <a:t>・浄水場の耐震化率</a:t>
            </a:r>
            <a:r>
              <a:rPr lang="ja-JP" altLang="en-US" dirty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0</a:t>
            </a:r>
            <a:r>
              <a:rPr lang="en-US" altLang="ja-JP" dirty="0" smtClean="0">
                <a:latin typeface="+mn-ea"/>
              </a:rPr>
              <a:t>%</a:t>
            </a:r>
            <a:r>
              <a:rPr lang="ja-JP" altLang="en-US" dirty="0" smtClean="0">
                <a:latin typeface="+mn-ea"/>
              </a:rPr>
              <a:t>です。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5" y="2357387"/>
            <a:ext cx="8434800" cy="3609198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115300" y="4375212"/>
            <a:ext cx="839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040479" y="3842566"/>
            <a:ext cx="989112" cy="31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1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08590"/>
            <a:ext cx="10663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⑥配水池耐震化率（大阪府の水道の現況より）</a:t>
            </a:r>
            <a:endParaRPr lang="en-US" altLang="ja-JP" sz="2000" b="1" dirty="0"/>
          </a:p>
          <a:p>
            <a:endParaRPr lang="en-US" altLang="ja-JP" dirty="0"/>
          </a:p>
          <a:p>
            <a:r>
              <a:rPr lang="ja-JP" altLang="en-US" dirty="0"/>
              <a:t>・配水池の</a:t>
            </a:r>
            <a:r>
              <a:rPr lang="ja-JP" altLang="en-US" dirty="0">
                <a:latin typeface="+mn-ea"/>
              </a:rPr>
              <a:t>耐震化率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79.7</a:t>
            </a:r>
            <a:r>
              <a:rPr lang="en-US" altLang="ja-JP" dirty="0" smtClean="0">
                <a:latin typeface="+mn-ea"/>
              </a:rPr>
              <a:t>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>
                <a:latin typeface="+mn-ea"/>
              </a:rPr>
              <a:t>48.0%</a:t>
            </a:r>
            <a:r>
              <a:rPr lang="ja-JP" altLang="en-US" dirty="0" smtClean="0">
                <a:latin typeface="+mn-ea"/>
              </a:rPr>
              <a:t>を上回って</a:t>
            </a:r>
            <a:r>
              <a:rPr lang="ja-JP" altLang="en-US" dirty="0"/>
              <a:t>います。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23" y="2474114"/>
            <a:ext cx="8434800" cy="3649440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70791" y="3991057"/>
            <a:ext cx="839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304762" y="3619265"/>
            <a:ext cx="971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2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90743"/>
            <a:ext cx="926326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⑦給水原価（市町村経営比較分析表より）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・給水原価</a:t>
            </a:r>
            <a:r>
              <a:rPr lang="ja-JP" altLang="en-US" dirty="0" smtClean="0"/>
              <a:t>は</a:t>
            </a:r>
            <a:r>
              <a:rPr lang="en-US" altLang="ja-JP" dirty="0">
                <a:latin typeface="+mn-ea"/>
              </a:rPr>
              <a:t>164.2</a:t>
            </a:r>
            <a:r>
              <a:rPr lang="ja-JP" altLang="en-US" dirty="0" smtClean="0">
                <a:latin typeface="+mn-ea"/>
              </a:rPr>
              <a:t>円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>
                <a:latin typeface="+mn-ea"/>
              </a:rPr>
              <a:t>170.8</a:t>
            </a:r>
            <a:r>
              <a:rPr lang="ja-JP" altLang="en-US" dirty="0">
                <a:latin typeface="+mn-ea"/>
              </a:rPr>
              <a:t>円を</a:t>
            </a:r>
            <a:r>
              <a:rPr lang="ja-JP" altLang="en-US" dirty="0" smtClean="0">
                <a:latin typeface="+mn-ea"/>
              </a:rPr>
              <a:t>下回っています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游ゴシック" panose="020B0400000000000000" pitchFamily="50" charset="-128"/>
                <a:cs typeface="Times New Roman" panose="02020603050405020304" pitchFamily="18" charset="0"/>
              </a:rPr>
              <a:t>26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昇順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zh-TW" altLang="en-US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18" y="2506888"/>
            <a:ext cx="8434800" cy="3660993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16785" y="3950094"/>
            <a:ext cx="9464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316785" y="4286322"/>
            <a:ext cx="9464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1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426894"/>
            <a:ext cx="109212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⑧経常収支比率（市町村経営比較分析表より）</a:t>
            </a:r>
            <a:endParaRPr lang="en-US" altLang="ja-JP" sz="2000" b="1" dirty="0">
              <a:latin typeface="+mn-ea"/>
            </a:endParaRPr>
          </a:p>
          <a:p>
            <a:endParaRPr lang="ja-JP" altLang="en-US" dirty="0"/>
          </a:p>
          <a:p>
            <a:r>
              <a:rPr lang="ja-JP" altLang="en-US" dirty="0"/>
              <a:t>・経常収支比率は府</a:t>
            </a:r>
            <a:r>
              <a:rPr lang="ja-JP" altLang="en-US" dirty="0" smtClean="0">
                <a:latin typeface="+mn-ea"/>
              </a:rPr>
              <a:t>平均</a:t>
            </a:r>
            <a:r>
              <a:rPr lang="en-US" altLang="ja-JP" dirty="0" smtClean="0">
                <a:latin typeface="+mn-ea"/>
              </a:rPr>
              <a:t>111.98%</a:t>
            </a:r>
            <a:r>
              <a:rPr lang="ja-JP" altLang="en-US" dirty="0" smtClean="0">
                <a:latin typeface="+mn-ea"/>
              </a:rPr>
              <a:t>を</a:t>
            </a:r>
            <a:r>
              <a:rPr lang="ja-JP" altLang="en-US" dirty="0">
                <a:latin typeface="+mn-ea"/>
              </a:rPr>
              <a:t>下回</a:t>
            </a:r>
            <a:r>
              <a:rPr lang="ja-JP" altLang="en-US" dirty="0" smtClean="0">
                <a:latin typeface="+mn-ea"/>
              </a:rPr>
              <a:t>るものの、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en-US" altLang="ja-JP" dirty="0" smtClean="0">
                <a:latin typeface="+mn-ea"/>
              </a:rPr>
              <a:t>110.76%</a:t>
            </a:r>
            <a:r>
              <a:rPr lang="ja-JP" altLang="en-US" dirty="0">
                <a:latin typeface="+mn-ea"/>
              </a:rPr>
              <a:t>と単年度黒字を示す</a:t>
            </a:r>
            <a:r>
              <a:rPr lang="en-US" altLang="ja-JP" dirty="0">
                <a:latin typeface="+mn-ea"/>
              </a:rPr>
              <a:t>100%</a:t>
            </a:r>
            <a:r>
              <a:rPr lang="ja-JP" altLang="en-US" dirty="0" smtClean="0">
                <a:latin typeface="+mn-ea"/>
              </a:rPr>
              <a:t>を超えて</a:t>
            </a:r>
            <a:r>
              <a:rPr lang="ja-JP" altLang="en-US" dirty="0" smtClean="0"/>
              <a:t>います</a:t>
            </a:r>
            <a:r>
              <a:rPr lang="ja-JP" altLang="en-US" dirty="0"/>
              <a:t>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04" y="2466894"/>
            <a:ext cx="8434800" cy="3650524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44729" y="3687828"/>
            <a:ext cx="10435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194812" y="3224810"/>
            <a:ext cx="10435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143" y="660884"/>
            <a:ext cx="9113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⑨企業債残高対給水収益率（市町村経営比較分析表より）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・企業債残高対給水収益率</a:t>
            </a:r>
            <a:r>
              <a:rPr lang="ja-JP" altLang="en-US" dirty="0" smtClean="0"/>
              <a:t>は</a:t>
            </a:r>
            <a:r>
              <a:rPr lang="en-US" altLang="ja-JP" dirty="0">
                <a:latin typeface="+mn-ea"/>
              </a:rPr>
              <a:t>346.2</a:t>
            </a:r>
            <a:r>
              <a:rPr lang="en-US" altLang="ja-JP" dirty="0" smtClean="0">
                <a:latin typeface="+mn-ea"/>
              </a:rPr>
              <a:t>%</a:t>
            </a:r>
            <a:r>
              <a:rPr lang="ja-JP" altLang="en-US" dirty="0">
                <a:latin typeface="+mn-ea"/>
              </a:rPr>
              <a:t>であり、 府平均</a:t>
            </a:r>
            <a:r>
              <a:rPr lang="en-US" altLang="ja-JP" dirty="0">
                <a:latin typeface="+mn-ea"/>
              </a:rPr>
              <a:t>250.5%</a:t>
            </a:r>
            <a:r>
              <a:rPr lang="ja-JP" altLang="en-US" dirty="0">
                <a:latin typeface="+mn-ea"/>
              </a:rPr>
              <a:t>を上回って</a:t>
            </a:r>
            <a:r>
              <a:rPr lang="ja-JP" altLang="en-US" dirty="0"/>
              <a:t>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13" y="2676061"/>
            <a:ext cx="8434800" cy="3200239"/>
          </a:xfrm>
          <a:prstGeom prst="rect">
            <a:avLst/>
          </a:prstGeom>
        </p:spPr>
      </p:pic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292319" y="4519253"/>
            <a:ext cx="9283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92319" y="4100926"/>
            <a:ext cx="9283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0"/>
            <a:ext cx="9144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tx2"/>
                </a:solidFill>
                <a:latin typeface="+mn-ea"/>
              </a:rPr>
              <a:t>■市の水道の状態をのぞいてみよう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  <a:r>
              <a:rPr lang="ja-JP" altLang="en-US" b="1" dirty="0">
                <a:solidFill>
                  <a:schemeClr val="tx2"/>
                </a:solidFill>
                <a:latin typeface="+mn-ea"/>
              </a:rPr>
              <a:t>施設の耐震化状況や財政的な指標を府内で比較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</a:p>
          <a:p>
            <a:r>
              <a:rPr lang="ja-JP" altLang="en-US" b="1" dirty="0" smtClean="0">
                <a:latin typeface="+mn-ea"/>
              </a:rPr>
              <a:t>現状</a:t>
            </a:r>
            <a:r>
              <a:rPr lang="ja-JP" altLang="en-US" b="1" dirty="0">
                <a:latin typeface="+mn-ea"/>
              </a:rPr>
              <a:t>と課題</a:t>
            </a:r>
            <a:endParaRPr lang="en-US" altLang="ja-JP" b="1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１　基本情報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１．１　現状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１．２</a:t>
            </a:r>
            <a:r>
              <a:rPr lang="ja-JP" altLang="en-US" sz="1600" dirty="0">
                <a:latin typeface="+mn-ea"/>
              </a:rPr>
              <a:t>　一日最大給水量と自己水率の概要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１．３　水道施設の配置</a:t>
            </a:r>
            <a:r>
              <a:rPr lang="ja-JP" altLang="en-US" sz="1600" dirty="0" smtClean="0">
                <a:latin typeface="+mn-ea"/>
              </a:rPr>
              <a:t>状況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/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２　府域に</a:t>
            </a:r>
            <a:r>
              <a:rPr lang="ja-JP" altLang="en-US" sz="1600" dirty="0" smtClean="0">
                <a:latin typeface="+mn-ea"/>
              </a:rPr>
              <a:t>おける豊中市の</a:t>
            </a:r>
            <a:r>
              <a:rPr lang="ja-JP" altLang="en-US" sz="1600" dirty="0">
                <a:latin typeface="+mn-ea"/>
              </a:rPr>
              <a:t>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２．１　各指標の大阪府平均との比較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２．２　府域に</a:t>
            </a:r>
            <a:r>
              <a:rPr lang="ja-JP" altLang="en-US" sz="1600" dirty="0" smtClean="0">
                <a:latin typeface="+mn-ea"/>
              </a:rPr>
              <a:t>おける豊中市の</a:t>
            </a:r>
            <a:r>
              <a:rPr lang="ja-JP" altLang="en-US" sz="1600" dirty="0">
                <a:latin typeface="+mn-ea"/>
              </a:rPr>
              <a:t>各指標の状況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endParaRPr lang="en-US" altLang="ja-JP" sz="700" b="1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b="1" dirty="0">
                <a:solidFill>
                  <a:schemeClr val="tx2"/>
                </a:solidFill>
                <a:latin typeface="+mn-ea"/>
              </a:rPr>
              <a:t>■市の水道ってこれからどうなるの？　</a:t>
            </a:r>
            <a:r>
              <a:rPr lang="en-US" altLang="ja-JP" b="1" dirty="0">
                <a:solidFill>
                  <a:schemeClr val="tx2"/>
                </a:solidFill>
                <a:latin typeface="+mn-ea"/>
              </a:rPr>
              <a:t>~</a:t>
            </a:r>
            <a:r>
              <a:rPr lang="ja-JP" altLang="en-US" b="1" dirty="0">
                <a:solidFill>
                  <a:schemeClr val="tx2"/>
                </a:solidFill>
                <a:latin typeface="+mn-ea"/>
              </a:rPr>
              <a:t>今後の計画や水道料金のイメージを確認</a:t>
            </a:r>
            <a:r>
              <a:rPr lang="en-US" altLang="ja-JP" b="1" dirty="0" smtClean="0">
                <a:solidFill>
                  <a:schemeClr val="tx2"/>
                </a:solidFill>
                <a:latin typeface="+mn-ea"/>
              </a:rPr>
              <a:t>~</a:t>
            </a:r>
            <a:endParaRPr lang="en-US" altLang="ja-JP" b="1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豊中市の計画</a:t>
            </a:r>
            <a:endParaRPr lang="en-US" altLang="ja-JP" b="1" dirty="0" smtClean="0">
              <a:latin typeface="+mn-ea"/>
            </a:endParaRPr>
          </a:p>
          <a:p>
            <a:r>
              <a:rPr lang="en-US" altLang="ja-JP" sz="1600" dirty="0" smtClean="0">
                <a:latin typeface="+mn-ea"/>
              </a:rPr>
              <a:t>3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豊中市の</a:t>
            </a:r>
            <a:r>
              <a:rPr lang="ja-JP" altLang="en-US" sz="1600" dirty="0">
                <a:latin typeface="+mn-ea"/>
              </a:rPr>
              <a:t>今後の計画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３．１　水道施設の耐震化計画の策定状況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３．２</a:t>
            </a:r>
            <a:r>
              <a:rPr lang="ja-JP" altLang="en-US" sz="1600" dirty="0">
                <a:latin typeface="+mn-ea"/>
              </a:rPr>
              <a:t>　老朽管の更新に関する状況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３．３</a:t>
            </a:r>
            <a:r>
              <a:rPr lang="ja-JP" altLang="en-US" sz="1600" dirty="0">
                <a:latin typeface="+mn-ea"/>
              </a:rPr>
              <a:t>　耐震化計画の</a:t>
            </a:r>
            <a:r>
              <a:rPr lang="ja-JP" altLang="en-US" sz="1600" dirty="0" smtClean="0">
                <a:latin typeface="+mn-ea"/>
              </a:rPr>
              <a:t>内容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３．４　更新</a:t>
            </a:r>
            <a:r>
              <a:rPr lang="ja-JP" altLang="en-US" sz="1600" dirty="0">
                <a:latin typeface="+mn-ea"/>
              </a:rPr>
              <a:t>需要見込み額の見通し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３．５　収支</a:t>
            </a:r>
            <a:r>
              <a:rPr lang="ja-JP" altLang="en-US" sz="1600" dirty="0">
                <a:latin typeface="+mn-ea"/>
              </a:rPr>
              <a:t>の</a:t>
            </a:r>
            <a:r>
              <a:rPr lang="ja-JP" altLang="en-US" sz="1600" dirty="0" smtClean="0">
                <a:latin typeface="+mn-ea"/>
              </a:rPr>
              <a:t>見通し</a:t>
            </a:r>
            <a:endParaRPr lang="en-US" altLang="ja-JP" sz="1600" dirty="0" smtClean="0">
              <a:latin typeface="+mn-ea"/>
            </a:endParaRPr>
          </a:p>
          <a:p>
            <a:endParaRPr lang="en-US" altLang="ja-JP" sz="1600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大阪府による推計</a:t>
            </a:r>
            <a:endParaRPr lang="en-US" altLang="ja-JP" b="1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４　</a:t>
            </a:r>
            <a:r>
              <a:rPr lang="ja-JP" altLang="en-US" sz="1600" dirty="0" smtClean="0">
                <a:latin typeface="+mn-ea"/>
              </a:rPr>
              <a:t>大阪府推計による豊中市の</a:t>
            </a:r>
            <a:r>
              <a:rPr lang="ja-JP" altLang="en-US" sz="1600" dirty="0">
                <a:latin typeface="+mn-ea"/>
              </a:rPr>
              <a:t>今後の</a:t>
            </a:r>
            <a:r>
              <a:rPr lang="ja-JP" altLang="en-US" sz="1600" dirty="0" smtClean="0">
                <a:latin typeface="+mn-ea"/>
              </a:rPr>
              <a:t>見通し</a:t>
            </a:r>
            <a:r>
              <a:rPr lang="ja-JP" altLang="en-US" sz="1600" dirty="0">
                <a:latin typeface="+mn-ea"/>
              </a:rPr>
              <a:t/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４．１　給水</a:t>
            </a:r>
            <a:r>
              <a:rPr lang="ja-JP" altLang="en-US" sz="1600" dirty="0">
                <a:latin typeface="+mn-ea"/>
              </a:rPr>
              <a:t>人口と料金収入の見通し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４．２　更新</a:t>
            </a:r>
            <a:r>
              <a:rPr lang="ja-JP" altLang="en-US" sz="1600" dirty="0">
                <a:latin typeface="+mn-ea"/>
              </a:rPr>
              <a:t>需要見込み額の見通し</a:t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４．３　収支</a:t>
            </a:r>
            <a:r>
              <a:rPr lang="ja-JP" altLang="en-US" sz="1600" dirty="0">
                <a:latin typeface="+mn-ea"/>
              </a:rPr>
              <a:t>の</a:t>
            </a:r>
            <a:r>
              <a:rPr lang="ja-JP" altLang="en-US" sz="1600" dirty="0" smtClean="0">
                <a:latin typeface="+mn-ea"/>
              </a:rPr>
              <a:t>見通し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/>
            </a:r>
            <a:br>
              <a:rPr lang="ja-JP" altLang="en-US" sz="1600" dirty="0">
                <a:latin typeface="+mn-ea"/>
              </a:rPr>
            </a:br>
            <a:r>
              <a:rPr lang="ja-JP" altLang="en-US" sz="1600" dirty="0" smtClean="0">
                <a:latin typeface="+mn-ea"/>
              </a:rPr>
              <a:t>５　まとめ</a:t>
            </a:r>
            <a:endParaRPr lang="ja-JP" altLang="en-US" sz="1600" dirty="0">
              <a:latin typeface="+mn-ea"/>
            </a:endParaRPr>
          </a:p>
          <a:p>
            <a:endParaRPr lang="ja-JP" altLang="en-US" dirty="0">
              <a:latin typeface="+mn-ea"/>
            </a:endParaRPr>
          </a:p>
          <a:p>
            <a:endParaRPr lang="ja-JP" altLang="en-US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9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81" y="2684059"/>
            <a:ext cx="8377829" cy="36648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4036" y="618584"/>
            <a:ext cx="10921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⑩施設利用率（市町村経営比較分析表より）</a:t>
            </a:r>
            <a:endParaRPr lang="en-US" altLang="ja-JP" sz="2000" b="1" dirty="0"/>
          </a:p>
          <a:p>
            <a:endParaRPr lang="ja-JP" altLang="en-US" dirty="0"/>
          </a:p>
          <a:p>
            <a:r>
              <a:rPr lang="ja-JP" altLang="en-US" dirty="0"/>
              <a:t>・施設利用率</a:t>
            </a:r>
            <a:r>
              <a:rPr lang="ja-JP" altLang="en-US" dirty="0" smtClean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55.4</a:t>
            </a:r>
            <a:r>
              <a:rPr lang="en-US" altLang="ja-JP" dirty="0" smtClean="0">
                <a:latin typeface="+mn-ea"/>
              </a:rPr>
              <a:t>%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>
                <a:latin typeface="+mn-ea"/>
              </a:rPr>
              <a:t>58.4%</a:t>
            </a:r>
            <a:r>
              <a:rPr lang="ja-JP" altLang="en-US" dirty="0">
                <a:latin typeface="+mn-ea"/>
              </a:rPr>
              <a:t>を下回って</a:t>
            </a:r>
            <a:r>
              <a:rPr lang="ja-JP" altLang="en-US" dirty="0"/>
              <a:t>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8396866" y="3990763"/>
            <a:ext cx="11722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府平均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46934" y="3657960"/>
            <a:ext cx="11722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/>
            <a:r>
              <a:rPr lang="ja-JP" altLang="en-US" sz="1400" b="1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全国平均</a:t>
            </a:r>
            <a:endParaRPr lang="ja-JP" altLang="en-US" sz="14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6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181" y="325649"/>
            <a:ext cx="8833270" cy="407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　</a:t>
            </a:r>
            <a:r>
              <a:rPr lang="ja-JP" altLang="en-US" sz="2400" b="1" dirty="0" smtClean="0"/>
              <a:t>豊中市の</a:t>
            </a:r>
            <a:r>
              <a:rPr lang="ja-JP" altLang="en-US" sz="2400" b="1" dirty="0"/>
              <a:t>今後の計画</a:t>
            </a:r>
          </a:p>
          <a:p>
            <a:endParaRPr lang="en-US" altLang="ja-JP" sz="2400" dirty="0"/>
          </a:p>
          <a:p>
            <a:pPr marL="179388" indent="-179388">
              <a:lnSpc>
                <a:spcPct val="130000"/>
              </a:lnSpc>
            </a:pPr>
            <a:r>
              <a:rPr lang="ja-JP" altLang="en-US" dirty="0" smtClean="0"/>
              <a:t>・</a:t>
            </a:r>
            <a:r>
              <a:rPr lang="ja-JP" altLang="en-US" dirty="0"/>
              <a:t>浄水場は経済的に優位性が高いとともに、また水源の複数化による危機管理上のメリット</a:t>
            </a:r>
            <a:r>
              <a:rPr lang="ja-JP" altLang="en-US" dirty="0" smtClean="0"/>
              <a:t>もある</a:t>
            </a:r>
            <a:r>
              <a:rPr lang="ja-JP" altLang="en-US" dirty="0"/>
              <a:t>ことから、引き続き自己水施設の延命化を図り、取水量の動向をみながら施設</a:t>
            </a:r>
            <a:r>
              <a:rPr lang="ja-JP" altLang="en-US" dirty="0" smtClean="0"/>
              <a:t>の存廃</a:t>
            </a:r>
            <a:r>
              <a:rPr lang="ja-JP" altLang="en-US" dirty="0"/>
              <a:t>を適宜判断することとし、現有施設を最大限に有効活用</a:t>
            </a:r>
            <a:r>
              <a:rPr lang="ja-JP" altLang="en-US" dirty="0" smtClean="0"/>
              <a:t>していきます。</a:t>
            </a:r>
            <a:endParaRPr lang="en-US" altLang="ja-JP" dirty="0" smtClean="0"/>
          </a:p>
          <a:p>
            <a:pPr marL="179388" indent="-179388">
              <a:lnSpc>
                <a:spcPct val="130000"/>
              </a:lnSpc>
            </a:pPr>
            <a:endParaRPr lang="en-US" altLang="ja-JP" dirty="0"/>
          </a:p>
          <a:p>
            <a:pPr marL="179388" indent="-179388">
              <a:lnSpc>
                <a:spcPct val="130000"/>
              </a:lnSpc>
            </a:pPr>
            <a:r>
              <a:rPr lang="ja-JP" altLang="en-US" dirty="0" smtClean="0"/>
              <a:t>・配水池は２０１９年度には耐震化率が１００％となります。</a:t>
            </a:r>
            <a:endParaRPr lang="en-US" altLang="ja-JP" dirty="0" smtClean="0"/>
          </a:p>
          <a:p>
            <a:pPr>
              <a:lnSpc>
                <a:spcPct val="130000"/>
              </a:lnSpc>
            </a:pPr>
            <a:endParaRPr lang="en-US" altLang="ja-JP" dirty="0" smtClean="0"/>
          </a:p>
          <a:p>
            <a:pPr marL="179388" indent="-179388">
              <a:lnSpc>
                <a:spcPct val="130000"/>
              </a:lnSpc>
            </a:pPr>
            <a:r>
              <a:rPr lang="ja-JP" altLang="en-US" dirty="0" smtClean="0"/>
              <a:t>・基幹</a:t>
            </a:r>
            <a:r>
              <a:rPr lang="ja-JP" altLang="en-US" dirty="0"/>
              <a:t>管路</a:t>
            </a:r>
            <a:r>
              <a:rPr lang="ja-JP" altLang="en-US" dirty="0" smtClean="0"/>
              <a:t>は２０２７年度に耐震</a:t>
            </a:r>
            <a:r>
              <a:rPr lang="ja-JP" altLang="en-US" dirty="0"/>
              <a:t>適合率</a:t>
            </a:r>
            <a:r>
              <a:rPr lang="ja-JP" altLang="en-US" dirty="0" smtClean="0"/>
              <a:t>を７３．</a:t>
            </a:r>
            <a:r>
              <a:rPr lang="ja-JP" altLang="en-US" dirty="0"/>
              <a:t>４</a:t>
            </a:r>
            <a:r>
              <a:rPr lang="ja-JP" altLang="en-US" dirty="0" smtClean="0"/>
              <a:t>％に、２０４０年度には耐震適合率１００％とする予定です。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7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4898" y="491044"/>
            <a:ext cx="96745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３．１　水道施設の耐震化計画の策定</a:t>
            </a:r>
            <a:r>
              <a:rPr lang="ja-JP" altLang="ja-JP" sz="2400" b="1" dirty="0" smtClean="0"/>
              <a:t>状況</a:t>
            </a:r>
            <a:endParaRPr lang="en-US" altLang="ja-JP" sz="2400" b="1" dirty="0" smtClean="0"/>
          </a:p>
          <a:p>
            <a:r>
              <a:rPr lang="ja-JP" altLang="en-US" sz="2800" b="1" dirty="0"/>
              <a:t>　</a:t>
            </a:r>
            <a:r>
              <a:rPr lang="ja-JP" altLang="en-US" sz="2800" b="1" dirty="0" smtClean="0"/>
              <a:t>　　　　　　　　　　　　</a:t>
            </a:r>
            <a:r>
              <a:rPr lang="ja-JP" altLang="ja-JP" sz="2400" dirty="0" smtClean="0">
                <a:latin typeface="+mn-ea"/>
              </a:rPr>
              <a:t>（</a:t>
            </a:r>
            <a:r>
              <a:rPr lang="en-US" altLang="ja-JP" sz="2400" dirty="0">
                <a:latin typeface="+mn-ea"/>
              </a:rPr>
              <a:t>2018</a:t>
            </a:r>
            <a:r>
              <a:rPr lang="ja-JP" altLang="ja-JP" sz="2400" dirty="0">
                <a:latin typeface="+mn-ea"/>
              </a:rPr>
              <a:t>年度調査結果）</a:t>
            </a:r>
            <a:endParaRPr lang="ja-JP" altLang="en-US" sz="2400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flipH="1">
            <a:off x="1968330" y="2518080"/>
            <a:ext cx="192379" cy="283348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347301" y="5603233"/>
            <a:ext cx="15359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/>
              <a:t>◎耐震化率</a:t>
            </a:r>
            <a:r>
              <a:rPr lang="en-US" altLang="ja-JP" sz="1400" dirty="0"/>
              <a:t>100</a:t>
            </a:r>
            <a:r>
              <a:rPr lang="ja-JP" altLang="en-US" sz="1400" dirty="0"/>
              <a:t>％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69" y="2496007"/>
            <a:ext cx="8768213" cy="28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63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38338"/>
            <a:ext cx="10921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３</a:t>
            </a:r>
            <a:r>
              <a:rPr lang="ja-JP" altLang="en-US" sz="2400" b="1" dirty="0"/>
              <a:t>．２</a:t>
            </a:r>
            <a:r>
              <a:rPr lang="ja-JP" altLang="ja-JP" sz="2400" b="1" dirty="0"/>
              <a:t>　老朽管の更新に関する状況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885952"/>
              </p:ext>
            </p:extLst>
          </p:nvPr>
        </p:nvGraphicFramePr>
        <p:xfrm>
          <a:off x="52755" y="697968"/>
          <a:ext cx="9053847" cy="1743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051">
                  <a:extLst>
                    <a:ext uri="{9D8B030D-6E8A-4147-A177-3AD203B41FA5}">
                      <a16:colId xmlns:a16="http://schemas.microsoft.com/office/drawing/2014/main" val="214635048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16791253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3984703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1206743638"/>
                    </a:ext>
                  </a:extLst>
                </a:gridCol>
                <a:gridCol w="2348246">
                  <a:extLst>
                    <a:ext uri="{9D8B030D-6E8A-4147-A177-3AD203B41FA5}">
                      <a16:colId xmlns:a16="http://schemas.microsoft.com/office/drawing/2014/main" val="3993777513"/>
                    </a:ext>
                  </a:extLst>
                </a:gridCol>
              </a:tblGrid>
              <a:tr h="61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市町村計画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今後</a:t>
                      </a:r>
                      <a:r>
                        <a:rPr lang="en-US" sz="1800" kern="100" dirty="0">
                          <a:effectLst/>
                        </a:rPr>
                        <a:t>60</a:t>
                      </a:r>
                      <a:r>
                        <a:rPr lang="ja-JP" sz="1800" kern="100" dirty="0">
                          <a:effectLst/>
                        </a:rPr>
                        <a:t>年周期で管更新するために必要</a:t>
                      </a:r>
                      <a:r>
                        <a:rPr lang="ja-JP" sz="1800" kern="100" dirty="0" smtClean="0">
                          <a:effectLst/>
                        </a:rPr>
                        <a:t>な</a:t>
                      </a:r>
                      <a:r>
                        <a:rPr lang="ja-JP" altLang="en-US" sz="1800" kern="100" dirty="0" smtClean="0">
                          <a:effectLst/>
                        </a:rPr>
                        <a:t>管路</a:t>
                      </a:r>
                      <a:r>
                        <a:rPr lang="ja-JP" sz="1800" kern="100" dirty="0" smtClean="0">
                          <a:effectLst/>
                        </a:rPr>
                        <a:t>更新率</a:t>
                      </a:r>
                      <a:r>
                        <a:rPr lang="ja-JP" sz="1800" kern="100" dirty="0">
                          <a:effectLst/>
                        </a:rPr>
                        <a:t>（％）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7826303"/>
                  </a:ext>
                </a:extLst>
              </a:tr>
              <a:tr h="61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計画年次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老朽管率（％）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計画期間内年平均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</a:rPr>
                        <a:t>管路</a:t>
                      </a:r>
                      <a:r>
                        <a:rPr lang="ja-JP" sz="1800" kern="100" dirty="0" smtClean="0">
                          <a:effectLst/>
                        </a:rPr>
                        <a:t>更新率</a:t>
                      </a:r>
                      <a:r>
                        <a:rPr lang="ja-JP" sz="1800" kern="100" dirty="0">
                          <a:effectLst/>
                        </a:rPr>
                        <a:t>（％）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36762"/>
                  </a:ext>
                </a:extLst>
              </a:tr>
              <a:tr h="506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全管路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２０２７年度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１．</a:t>
                      </a:r>
                      <a:r>
                        <a:rPr lang="ja-JP" altLang="en-US" sz="1600" kern="10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０４</a:t>
                      </a:r>
                      <a:r>
                        <a:rPr lang="ja-JP" sz="1600" kern="10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１．６７％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4793505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0" y="2823797"/>
            <a:ext cx="10526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>
                <a:latin typeface="+mn-ea"/>
              </a:rPr>
              <a:t>３</a:t>
            </a:r>
            <a:r>
              <a:rPr lang="ja-JP" altLang="en-US" sz="2400" b="1" dirty="0">
                <a:latin typeface="+mn-ea"/>
              </a:rPr>
              <a:t>．３</a:t>
            </a:r>
            <a:r>
              <a:rPr lang="ja-JP" altLang="ja-JP" sz="2400" b="1" dirty="0">
                <a:latin typeface="+mn-ea"/>
              </a:rPr>
              <a:t>　耐震化計画の内容</a:t>
            </a:r>
          </a:p>
          <a:p>
            <a:r>
              <a:rPr lang="ja-JP" altLang="en-US" sz="2400" dirty="0" smtClean="0"/>
              <a:t>    </a:t>
            </a:r>
            <a:r>
              <a:rPr lang="ja-JP" altLang="en-US" dirty="0" smtClean="0"/>
              <a:t>（豊中市水道施設整備</a:t>
            </a:r>
            <a:r>
              <a:rPr lang="ja-JP" altLang="en-US" dirty="0" smtClean="0">
                <a:latin typeface="+mn-ea"/>
              </a:rPr>
              <a:t>計画</a:t>
            </a:r>
            <a:r>
              <a:rPr lang="ja-JP" altLang="en-US" dirty="0">
                <a:latin typeface="+mn-ea"/>
              </a:rPr>
              <a:t>（</a:t>
            </a:r>
            <a:r>
              <a:rPr lang="ja-JP" altLang="en-US" dirty="0" smtClean="0">
                <a:latin typeface="+mn-ea"/>
              </a:rPr>
              <a:t>２０１７年</a:t>
            </a:r>
            <a:r>
              <a:rPr lang="ja-JP" altLang="en-US" dirty="0">
                <a:latin typeface="+mn-ea"/>
              </a:rPr>
              <a:t>度</a:t>
            </a:r>
            <a:r>
              <a:rPr lang="ja-JP" altLang="en-US" dirty="0" smtClean="0"/>
              <a:t>策定</a:t>
            </a:r>
            <a:r>
              <a:rPr lang="ja-JP" altLang="en-US" dirty="0"/>
              <a:t>））</a:t>
            </a:r>
            <a:endParaRPr lang="ja-JP" altLang="ja-JP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953616"/>
              </p:ext>
            </p:extLst>
          </p:nvPr>
        </p:nvGraphicFramePr>
        <p:xfrm>
          <a:off x="52755" y="3654794"/>
          <a:ext cx="9053847" cy="3009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204">
                  <a:extLst>
                    <a:ext uri="{9D8B030D-6E8A-4147-A177-3AD203B41FA5}">
                      <a16:colId xmlns:a16="http://schemas.microsoft.com/office/drawing/2014/main" val="3316571117"/>
                    </a:ext>
                  </a:extLst>
                </a:gridCol>
                <a:gridCol w="1648768">
                  <a:extLst>
                    <a:ext uri="{9D8B030D-6E8A-4147-A177-3AD203B41FA5}">
                      <a16:colId xmlns:a16="http://schemas.microsoft.com/office/drawing/2014/main" val="2095981847"/>
                    </a:ext>
                  </a:extLst>
                </a:gridCol>
                <a:gridCol w="1754950">
                  <a:extLst>
                    <a:ext uri="{9D8B030D-6E8A-4147-A177-3AD203B41FA5}">
                      <a16:colId xmlns:a16="http://schemas.microsoft.com/office/drawing/2014/main" val="3672234804"/>
                    </a:ext>
                  </a:extLst>
                </a:gridCol>
                <a:gridCol w="2229574">
                  <a:extLst>
                    <a:ext uri="{9D8B030D-6E8A-4147-A177-3AD203B41FA5}">
                      <a16:colId xmlns:a16="http://schemas.microsoft.com/office/drawing/2014/main" val="2059464240"/>
                    </a:ext>
                  </a:extLst>
                </a:gridCol>
                <a:gridCol w="2164351">
                  <a:extLst>
                    <a:ext uri="{9D8B030D-6E8A-4147-A177-3AD203B41FA5}">
                      <a16:colId xmlns:a16="http://schemas.microsoft.com/office/drawing/2014/main" val="3072049620"/>
                    </a:ext>
                  </a:extLst>
                </a:gridCol>
              </a:tblGrid>
              <a:tr h="468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市町村目標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（参考）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1357823"/>
                  </a:ext>
                </a:extLst>
              </a:tr>
              <a:tr h="650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計画年次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耐震化率（％）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目標数量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</a:rPr>
                        <a:t>年度</a:t>
                      </a:r>
                      <a:r>
                        <a:rPr lang="ja-JP" sz="1800" kern="100" dirty="0">
                          <a:effectLst/>
                        </a:rPr>
                        <a:t>末時点</a:t>
                      </a:r>
                      <a:r>
                        <a:rPr lang="ja-JP" sz="1800" kern="100" dirty="0" smtClean="0">
                          <a:effectLst/>
                        </a:rPr>
                        <a:t>の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施設</a:t>
                      </a:r>
                      <a:r>
                        <a:rPr lang="ja-JP" sz="1800" kern="100" dirty="0">
                          <a:effectLst/>
                        </a:rPr>
                        <a:t>能力等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3812554"/>
                  </a:ext>
                </a:extLst>
              </a:tr>
              <a:tr h="684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浄水施設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具体的な目標設定なし</a:t>
                      </a:r>
                      <a:endParaRPr lang="ja-JP" alt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施設能力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２．２５</a:t>
                      </a:r>
                      <a:r>
                        <a:rPr lang="ja-JP" altLang="en-US" sz="1800" kern="100" baseline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万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㎥</a:t>
                      </a:r>
                      <a:r>
                        <a:rPr lang="en-US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607452"/>
                  </a:ext>
                </a:extLst>
              </a:tr>
              <a:tr h="628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配水施設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２０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１９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１００％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   １０９，６１３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ja-JP" altLang="en-US" baseline="0" dirty="0" smtClean="0"/>
                        <a:t>㎥</a:t>
                      </a:r>
                      <a:endParaRPr kumimoji="1" lang="ja-JP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施設容量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mtClean="0"/>
                        <a:t>１０９，６１３</a:t>
                      </a:r>
                      <a:r>
                        <a:rPr lang="ja-JP" sz="1800" kern="10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㎥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5497692"/>
                  </a:ext>
                </a:extLst>
              </a:tr>
              <a:tr h="576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基幹管路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２０２７年度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耐震適合率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７３．４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延長</a:t>
                      </a:r>
                    </a:p>
                    <a:p>
                      <a:pPr algn="r" latinLnBrk="1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ｋｍ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総延長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７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９．３</a:t>
                      </a:r>
                      <a:r>
                        <a:rPr lang="ja-JP" sz="18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8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ｋｍ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4476905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9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71615"/>
            <a:ext cx="90220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３．４　更新需要見込み額の見通し</a:t>
            </a:r>
          </a:p>
          <a:p>
            <a:endParaRPr lang="ja-JP" altLang="en-US" sz="2400" dirty="0">
              <a:latin typeface="+mn-ea"/>
            </a:endParaRPr>
          </a:p>
          <a:p>
            <a:r>
              <a:rPr lang="en-US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市町村計画</a:t>
            </a:r>
            <a:r>
              <a:rPr lang="en-US" altLang="ja-JP" sz="2000" dirty="0">
                <a:latin typeface="+mn-ea"/>
              </a:rPr>
              <a:t>】 </a:t>
            </a:r>
            <a:r>
              <a:rPr lang="ja-JP" altLang="en-US" dirty="0" smtClean="0">
                <a:latin typeface="+mn-ea"/>
              </a:rPr>
              <a:t>（豊中市水道施設整備計画（</a:t>
            </a:r>
            <a:r>
              <a:rPr lang="en-US" altLang="ja-JP" dirty="0" smtClean="0">
                <a:latin typeface="+mn-ea"/>
              </a:rPr>
              <a:t>2017</a:t>
            </a:r>
            <a:r>
              <a:rPr lang="ja-JP" altLang="en-US" dirty="0" smtClean="0">
                <a:latin typeface="+mn-ea"/>
              </a:rPr>
              <a:t>年度策定））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+mn-ea"/>
              </a:rPr>
              <a:t>・計画期間（</a:t>
            </a:r>
            <a:r>
              <a:rPr lang="en-US" altLang="ja-JP" dirty="0">
                <a:latin typeface="+mn-ea"/>
              </a:rPr>
              <a:t>2018</a:t>
            </a:r>
            <a:r>
              <a:rPr lang="ja-JP" altLang="en-US" dirty="0">
                <a:latin typeface="+mn-ea"/>
              </a:rPr>
              <a:t>年度～</a:t>
            </a:r>
            <a:r>
              <a:rPr lang="en-US" altLang="ja-JP" dirty="0">
                <a:latin typeface="+mn-ea"/>
              </a:rPr>
              <a:t>2027</a:t>
            </a:r>
            <a:r>
              <a:rPr lang="ja-JP" altLang="en-US" dirty="0">
                <a:latin typeface="+mn-ea"/>
              </a:rPr>
              <a:t>年度）に必要と見込まれる施設整備計画事業費は</a:t>
            </a:r>
            <a:r>
              <a:rPr lang="ja-JP" altLang="en-US" dirty="0" smtClean="0">
                <a:latin typeface="+mn-ea"/>
              </a:rPr>
              <a:t>構造物</a:t>
            </a:r>
            <a:endParaRPr lang="en-US" altLang="ja-JP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及び</a:t>
            </a:r>
            <a:r>
              <a:rPr lang="ja-JP" altLang="en-US" dirty="0">
                <a:latin typeface="+mn-ea"/>
              </a:rPr>
              <a:t>設備で</a:t>
            </a:r>
            <a:r>
              <a:rPr lang="ja-JP" altLang="en-US" dirty="0" smtClean="0">
                <a:latin typeface="+mn-ea"/>
              </a:rPr>
              <a:t>約３</a:t>
            </a:r>
            <a:r>
              <a:rPr lang="ja-JP" altLang="en-US" dirty="0">
                <a:latin typeface="+mn-ea"/>
              </a:rPr>
              <a:t>８</a:t>
            </a:r>
            <a:r>
              <a:rPr lang="ja-JP" altLang="en-US" dirty="0" smtClean="0">
                <a:latin typeface="+mn-ea"/>
              </a:rPr>
              <a:t>億円</a:t>
            </a:r>
            <a:r>
              <a:rPr lang="ja-JP" altLang="en-US" dirty="0">
                <a:latin typeface="+mn-ea"/>
              </a:rPr>
              <a:t>、管路で約</a:t>
            </a:r>
            <a:r>
              <a:rPr lang="ja-JP" altLang="en-US" dirty="0" smtClean="0">
                <a:latin typeface="+mn-ea"/>
              </a:rPr>
              <a:t>１５９億円</a:t>
            </a:r>
            <a:r>
              <a:rPr lang="ja-JP" altLang="en-US" dirty="0">
                <a:latin typeface="+mn-ea"/>
              </a:rPr>
              <a:t>、</a:t>
            </a:r>
            <a:r>
              <a:rPr lang="ja-JP" altLang="en-US" dirty="0" smtClean="0">
                <a:latin typeface="+mn-ea"/>
              </a:rPr>
              <a:t>計約１９</a:t>
            </a:r>
            <a:r>
              <a:rPr lang="ja-JP" altLang="en-US" dirty="0">
                <a:latin typeface="+mn-ea"/>
              </a:rPr>
              <a:t>７</a:t>
            </a:r>
            <a:r>
              <a:rPr lang="ja-JP" altLang="en-US" dirty="0" smtClean="0">
                <a:latin typeface="+mn-ea"/>
              </a:rPr>
              <a:t>億円</a:t>
            </a:r>
            <a:r>
              <a:rPr lang="ja-JP" altLang="en-US" dirty="0">
                <a:latin typeface="+mn-ea"/>
              </a:rPr>
              <a:t>です</a:t>
            </a:r>
            <a:r>
              <a:rPr lang="ja-JP" altLang="en-US" dirty="0" smtClean="0">
                <a:latin typeface="+mn-ea"/>
              </a:rPr>
              <a:t>。</a:t>
            </a:r>
            <a:endParaRPr lang="en-US" altLang="ja-JP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ja-JP" altLang="en-US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dirty="0">
                <a:latin typeface="+mn-ea"/>
              </a:rPr>
              <a:t>※</a:t>
            </a:r>
            <a:r>
              <a:rPr lang="ja-JP" altLang="en-US" dirty="0">
                <a:latin typeface="+mn-ea"/>
              </a:rPr>
              <a:t>期間は当該市町村での試算状況に</a:t>
            </a:r>
            <a:r>
              <a:rPr lang="ja-JP" altLang="en-US" dirty="0" smtClean="0">
                <a:latin typeface="+mn-ea"/>
              </a:rPr>
              <a:t>よります。</a:t>
            </a:r>
            <a:endParaRPr lang="ja-JP" altLang="en-US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3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26" y="2172721"/>
            <a:ext cx="8266372" cy="3657602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09942"/>
            <a:ext cx="99219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３．５　収支の見通し</a:t>
            </a:r>
          </a:p>
          <a:p>
            <a:endParaRPr lang="ja-JP" altLang="en-US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市町村計画</a:t>
            </a:r>
            <a:r>
              <a:rPr lang="en-US" altLang="ja-JP" sz="2000" dirty="0"/>
              <a:t>】 </a:t>
            </a:r>
            <a:r>
              <a:rPr lang="ja-JP" altLang="en-US" dirty="0">
                <a:latin typeface="+mn-ea"/>
              </a:rPr>
              <a:t>（第２次とよなか水未来構想（</a:t>
            </a:r>
            <a:r>
              <a:rPr lang="en-US" altLang="ja-JP" dirty="0">
                <a:latin typeface="+mn-ea"/>
              </a:rPr>
              <a:t>2017</a:t>
            </a:r>
            <a:r>
              <a:rPr lang="ja-JP" altLang="en-US" dirty="0">
                <a:latin typeface="+mn-ea"/>
              </a:rPr>
              <a:t>年度</a:t>
            </a:r>
            <a:r>
              <a:rPr lang="ja-JP" altLang="en-US" dirty="0" smtClean="0">
                <a:latin typeface="+mn-ea"/>
              </a:rPr>
              <a:t>策定））</a:t>
            </a:r>
            <a:endParaRPr lang="en-US" altLang="ja-JP" dirty="0" smtClean="0">
              <a:latin typeface="+mn-ea"/>
            </a:endParaRPr>
          </a:p>
          <a:p>
            <a:endParaRPr lang="en-US" altLang="ja-JP" dirty="0" smtClean="0"/>
          </a:p>
        </p:txBody>
      </p:sp>
      <p:sp>
        <p:nvSpPr>
          <p:cNvPr id="6" name="円形吹き出し 5"/>
          <p:cNvSpPr/>
          <p:nvPr/>
        </p:nvSpPr>
        <p:spPr>
          <a:xfrm>
            <a:off x="5789424" y="1486860"/>
            <a:ext cx="3002540" cy="533400"/>
          </a:xfrm>
          <a:prstGeom prst="wedgeEllipseCallout">
            <a:avLst>
              <a:gd name="adj1" fmla="val -4821"/>
              <a:gd name="adj2" fmla="val 17018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400"/>
              </a:lnSpc>
              <a:spcAft>
                <a:spcPts val="0"/>
              </a:spcAft>
            </a:pPr>
            <a:r>
              <a:rPr lang="ja-JP" sz="14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見通し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は</a:t>
            </a:r>
            <a:r>
              <a:rPr lang="en-US" alt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2027</a:t>
            </a:r>
            <a:r>
              <a:rPr lang="ja-JP" sz="1400" kern="100" dirty="0" smtClean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年度</a:t>
            </a:r>
            <a:r>
              <a:rPr lang="ja-JP" sz="14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まで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1656926" y="1470479"/>
            <a:ext cx="2800774" cy="702241"/>
          </a:xfrm>
          <a:prstGeom prst="wedgeEllipseCallout">
            <a:avLst>
              <a:gd name="adj1" fmla="val 11358"/>
              <a:gd name="adj2" fmla="val 13217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400" kern="100" dirty="0" smtClean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2021</a:t>
            </a:r>
            <a:r>
              <a:rPr lang="ja-JP" altLang="en-US" sz="1400" kern="100" dirty="0" smtClean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年度から支出が収入を上回る</a:t>
            </a:r>
            <a:endParaRPr lang="ja-JP" sz="140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8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26062"/>
            <a:ext cx="99219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３．５　収支の見通し</a:t>
            </a:r>
          </a:p>
          <a:p>
            <a:endParaRPr lang="ja-JP" altLang="en-US" sz="2400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市町村計画</a:t>
            </a:r>
            <a:r>
              <a:rPr lang="en-US" altLang="ja-JP" sz="2000" dirty="0"/>
              <a:t>】 </a:t>
            </a:r>
            <a:r>
              <a:rPr lang="ja-JP" altLang="en-US" dirty="0" smtClean="0"/>
              <a:t>（</a:t>
            </a:r>
            <a:r>
              <a:rPr lang="ja-JP" altLang="en-US" dirty="0">
                <a:latin typeface="+mn-ea"/>
              </a:rPr>
              <a:t>第２次とよなか水未来構想（</a:t>
            </a:r>
            <a:r>
              <a:rPr lang="en-US" altLang="ja-JP" dirty="0">
                <a:latin typeface="+mn-ea"/>
              </a:rPr>
              <a:t>2017</a:t>
            </a:r>
            <a:r>
              <a:rPr lang="ja-JP" altLang="en-US" dirty="0">
                <a:latin typeface="+mn-ea"/>
              </a:rPr>
              <a:t>年度策定</a:t>
            </a:r>
            <a:r>
              <a:rPr lang="ja-JP" altLang="en-US" dirty="0" smtClean="0">
                <a:latin typeface="+mn-ea"/>
              </a:rPr>
              <a:t>））</a:t>
            </a:r>
            <a:endParaRPr lang="ja-JP" altLang="en-US" dirty="0">
              <a:latin typeface="+mn-ea"/>
            </a:endParaRPr>
          </a:p>
          <a:p>
            <a:endParaRPr lang="en-US" altLang="ja-JP" sz="2400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26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61" y="1657350"/>
            <a:ext cx="7914502" cy="4071938"/>
          </a:xfrm>
          <a:prstGeom prst="rect">
            <a:avLst/>
          </a:prstGeom>
        </p:spPr>
      </p:pic>
      <p:sp>
        <p:nvSpPr>
          <p:cNvPr id="8" name="四角形吹き出し 52"/>
          <p:cNvSpPr>
            <a:spLocks noChangeArrowheads="1"/>
          </p:cNvSpPr>
          <p:nvPr/>
        </p:nvSpPr>
        <p:spPr bwMode="auto">
          <a:xfrm>
            <a:off x="5557838" y="1757363"/>
            <a:ext cx="1228725" cy="546678"/>
          </a:xfrm>
          <a:prstGeom prst="wedgeRectCallout">
            <a:avLst>
              <a:gd name="adj1" fmla="val -77338"/>
              <a:gd name="adj2" fmla="val 245566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資金</a:t>
            </a:r>
            <a:r>
              <a:rPr lang="ja-JP" altLang="en-US" sz="1400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残高がマイナス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0" y="5946260"/>
            <a:ext cx="8458200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・</a:t>
            </a: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2024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年度に資金残高がマイナス、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2027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年度には約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21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億円の資金不足となり、</a:t>
            </a:r>
            <a:endParaRPr lang="en-US" altLang="ja-JP" dirty="0" smtClean="0">
              <a:latin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財源確保が必要となります。</a:t>
            </a:r>
            <a:endParaRPr kumimoji="0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1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87925" y="-74070"/>
            <a:ext cx="9548127" cy="7065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latin typeface="+mn-ea"/>
              </a:rPr>
              <a:t>４　</a:t>
            </a:r>
            <a:r>
              <a:rPr lang="ja-JP" altLang="en-US" sz="2400" b="1" dirty="0" smtClean="0">
                <a:latin typeface="+mn-ea"/>
              </a:rPr>
              <a:t>大阪府推計による豊中市の</a:t>
            </a:r>
            <a:r>
              <a:rPr lang="ja-JP" altLang="en-US" sz="2400" b="1" dirty="0">
                <a:latin typeface="+mn-ea"/>
              </a:rPr>
              <a:t>今後の</a:t>
            </a:r>
            <a:r>
              <a:rPr lang="ja-JP" altLang="en-US" sz="2400" b="1" dirty="0" smtClean="0">
                <a:latin typeface="+mn-ea"/>
              </a:rPr>
              <a:t>見通し</a:t>
            </a:r>
            <a:r>
              <a:rPr lang="ja-JP" altLang="en-US" sz="2800" b="1" dirty="0">
                <a:latin typeface="+mn-ea"/>
              </a:rPr>
              <a:t>　</a:t>
            </a:r>
            <a:endParaRPr lang="en-US" altLang="ja-JP" sz="2800" b="1" dirty="0" smtClean="0">
              <a:latin typeface="+mn-ea"/>
            </a:endParaRPr>
          </a:p>
          <a:p>
            <a:endParaRPr lang="en-US" altLang="ja-JP" sz="400" b="1" dirty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（試算方法）</a:t>
            </a:r>
            <a:r>
              <a:rPr lang="ja-JP" altLang="ja-JP" sz="1370" u="sng" dirty="0">
                <a:latin typeface="+mn-ea"/>
              </a:rPr>
              <a:t>下線部分</a:t>
            </a:r>
            <a:r>
              <a:rPr lang="ja-JP" altLang="ja-JP" sz="1370" dirty="0">
                <a:latin typeface="+mn-ea"/>
              </a:rPr>
              <a:t>は</a:t>
            </a:r>
            <a:r>
              <a:rPr lang="ja-JP" altLang="ja-JP" sz="1370" dirty="0" smtClean="0">
                <a:latin typeface="+mn-ea"/>
              </a:rPr>
              <a:t>、</a:t>
            </a:r>
            <a:r>
              <a:rPr lang="ja-JP" altLang="en-US" sz="1370" dirty="0" smtClean="0">
                <a:latin typeface="+mn-ea"/>
              </a:rPr>
              <a:t>大阪府が</a:t>
            </a:r>
            <a:r>
              <a:rPr lang="ja-JP" altLang="ja-JP" sz="1370" dirty="0" smtClean="0">
                <a:latin typeface="+mn-ea"/>
              </a:rPr>
              <a:t>当該</a:t>
            </a:r>
            <a:r>
              <a:rPr lang="ja-JP" altLang="ja-JP" sz="1370" dirty="0">
                <a:latin typeface="+mn-ea"/>
              </a:rPr>
              <a:t>市の試算で行った箇所です。</a:t>
            </a:r>
          </a:p>
          <a:p>
            <a:pPr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１　</a:t>
            </a:r>
            <a:r>
              <a:rPr lang="en-US" altLang="ja-JP" sz="1370" dirty="0">
                <a:latin typeface="+mn-ea"/>
              </a:rPr>
              <a:t>2045</a:t>
            </a:r>
            <a:r>
              <a:rPr lang="ja-JP" altLang="ja-JP" sz="1370" dirty="0">
                <a:latin typeface="+mn-ea"/>
              </a:rPr>
              <a:t>年までの市町村での計画がある場合は、その計画を基本に管路の更新率を</a:t>
            </a:r>
            <a:r>
              <a:rPr lang="en-US" altLang="ja-JP" sz="1370" dirty="0">
                <a:latin typeface="+mn-ea"/>
              </a:rPr>
              <a:t>1.67</a:t>
            </a:r>
            <a:r>
              <a:rPr lang="ja-JP" altLang="ja-JP" sz="1370" dirty="0" smtClean="0">
                <a:latin typeface="+mn-ea"/>
              </a:rPr>
              <a:t>％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ja-JP" sz="1370" dirty="0" smtClean="0">
                <a:latin typeface="+mn-ea"/>
              </a:rPr>
              <a:t>（</a:t>
            </a:r>
            <a:r>
              <a:rPr lang="en-US" altLang="ja-JP" sz="1370" dirty="0">
                <a:latin typeface="+mn-ea"/>
              </a:rPr>
              <a:t>60</a:t>
            </a:r>
            <a:r>
              <a:rPr lang="ja-JP" altLang="ja-JP" sz="1370" dirty="0">
                <a:latin typeface="+mn-ea"/>
              </a:rPr>
              <a:t>年で全ての水道管を更新する）に設定します。市町村での既存計画が、この更新率を満たしている場合は</a:t>
            </a:r>
            <a:r>
              <a:rPr lang="ja-JP" altLang="ja-JP" sz="1370" dirty="0" smtClean="0">
                <a:latin typeface="+mn-ea"/>
              </a:rPr>
              <a:t>、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ja-JP" sz="1370" dirty="0" smtClean="0">
                <a:latin typeface="+mn-ea"/>
              </a:rPr>
              <a:t>府</a:t>
            </a:r>
            <a:r>
              <a:rPr lang="ja-JP" altLang="ja-JP" sz="1370" dirty="0">
                <a:latin typeface="+mn-ea"/>
              </a:rPr>
              <a:t>での独自推計は行わず、市町村計画をもとに</a:t>
            </a:r>
            <a:r>
              <a:rPr lang="en-US" altLang="ja-JP" sz="1370" dirty="0">
                <a:latin typeface="+mn-ea"/>
              </a:rPr>
              <a:t>2045</a:t>
            </a:r>
            <a:r>
              <a:rPr lang="ja-JP" altLang="ja-JP" sz="1370" dirty="0">
                <a:latin typeface="+mn-ea"/>
              </a:rPr>
              <a:t>年の水道料金を算出します</a:t>
            </a:r>
            <a:r>
              <a:rPr lang="ja-JP" altLang="ja-JP" sz="1370" dirty="0" smtClean="0">
                <a:latin typeface="+mn-ea"/>
              </a:rPr>
              <a:t>。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endParaRPr lang="ja-JP" altLang="ja-JP" sz="1370" dirty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２　市町村計画がない場合は、大阪府で試算を行いました</a:t>
            </a:r>
            <a:r>
              <a:rPr lang="ja-JP" altLang="ja-JP" sz="1370" dirty="0" smtClean="0">
                <a:latin typeface="+mn-ea"/>
              </a:rPr>
              <a:t>。</a:t>
            </a:r>
            <a:endParaRPr lang="en-US" altLang="ja-JP" sz="1370" dirty="0" smtClean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>
                <a:latin typeface="+mn-ea"/>
              </a:rPr>
              <a:t>○	推計期間は大阪府の将来推計人口の推計期間に合わせ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en-US" sz="1370" u="sng" dirty="0">
                <a:latin typeface="+mn-ea"/>
              </a:rPr>
              <a:t>年度まで。</a:t>
            </a:r>
            <a:endParaRPr lang="en-US" altLang="ja-JP" sz="1370" u="sng" dirty="0">
              <a:latin typeface="+mn-ea"/>
            </a:endParaRPr>
          </a:p>
          <a:p>
            <a:pPr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〇</a:t>
            </a:r>
            <a:r>
              <a:rPr lang="ja-JP" altLang="ja-JP" sz="1370" u="sng" dirty="0" smtClean="0">
                <a:latin typeface="+mn-ea"/>
              </a:rPr>
              <a:t>収入</a:t>
            </a:r>
            <a:r>
              <a:rPr lang="ja-JP" altLang="ja-JP" sz="1370" u="sng" dirty="0">
                <a:latin typeface="+mn-ea"/>
              </a:rPr>
              <a:t>は推計した料金収入に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ja-JP" sz="1370" u="sng" dirty="0">
                <a:latin typeface="+mn-ea"/>
              </a:rPr>
              <a:t>年度決算統計のその他収益を加算しています</a:t>
            </a:r>
            <a:r>
              <a:rPr lang="ja-JP" altLang="ja-JP" sz="1370" u="sng" dirty="0" smtClean="0">
                <a:latin typeface="+mn-ea"/>
              </a:rPr>
              <a:t>。</a:t>
            </a: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水道料金収入の見通しは、給水人口予測から有収水量を推計し、</a:t>
            </a:r>
            <a:endParaRPr lang="en-US" altLang="ja-JP" sz="1370" u="sng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dirty="0" smtClean="0">
                <a:latin typeface="+mn-ea"/>
              </a:rPr>
              <a:t>　</a:t>
            </a:r>
            <a:r>
              <a:rPr lang="en-US" altLang="ja-JP" sz="1370" u="sng" dirty="0" smtClean="0">
                <a:latin typeface="+mn-ea"/>
              </a:rPr>
              <a:t>2016</a:t>
            </a:r>
            <a:r>
              <a:rPr lang="ja-JP" altLang="ja-JP" sz="1370" u="sng" dirty="0" smtClean="0">
                <a:latin typeface="+mn-ea"/>
              </a:rPr>
              <a:t>年度の供給単価</a:t>
            </a:r>
            <a:r>
              <a:rPr lang="en-US" altLang="ja-JP" sz="1370" u="sng" dirty="0" smtClean="0">
                <a:latin typeface="+mn-ea"/>
              </a:rPr>
              <a:t>162.3</a:t>
            </a:r>
            <a:r>
              <a:rPr lang="ja-JP" altLang="ja-JP" sz="1370" u="sng" dirty="0" smtClean="0">
                <a:latin typeface="+mn-ea"/>
              </a:rPr>
              <a:t>円</a:t>
            </a:r>
            <a:r>
              <a:rPr lang="en-US" altLang="ja-JP" sz="1370" u="sng" dirty="0" smtClean="0">
                <a:latin typeface="+mn-ea"/>
              </a:rPr>
              <a:t>/m</a:t>
            </a:r>
            <a:r>
              <a:rPr lang="en-US" altLang="ja-JP" sz="1370" u="sng" baseline="30000" dirty="0" smtClean="0">
                <a:latin typeface="+mn-ea"/>
              </a:rPr>
              <a:t>3</a:t>
            </a:r>
            <a:r>
              <a:rPr lang="ja-JP" altLang="ja-JP" sz="1370" u="sng" dirty="0" smtClean="0">
                <a:latin typeface="+mn-ea"/>
              </a:rPr>
              <a:t>を乗じて算出しています。</a:t>
            </a:r>
            <a:endParaRPr lang="ja-JP" altLang="ja-JP" sz="1370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給水</a:t>
            </a:r>
            <a:r>
              <a:rPr lang="ja-JP" altLang="ja-JP" sz="1370" u="sng" dirty="0">
                <a:latin typeface="+mn-ea"/>
              </a:rPr>
              <a:t>人口の予測については、大阪府の将来推計人口（</a:t>
            </a:r>
            <a:r>
              <a:rPr lang="en-US" altLang="ja-JP" sz="1370" u="sng" dirty="0">
                <a:latin typeface="+mn-ea"/>
              </a:rPr>
              <a:t>2018</a:t>
            </a:r>
            <a:r>
              <a:rPr lang="ja-JP" altLang="ja-JP" sz="1370" u="sng" dirty="0">
                <a:latin typeface="+mn-ea"/>
              </a:rPr>
              <a:t>年</a:t>
            </a:r>
            <a:r>
              <a:rPr lang="en-US" altLang="ja-JP" sz="1370" u="sng" dirty="0">
                <a:latin typeface="+mn-ea"/>
              </a:rPr>
              <a:t>8</a:t>
            </a:r>
            <a:r>
              <a:rPr lang="ja-JP" altLang="ja-JP" sz="1370" u="sng" dirty="0">
                <a:latin typeface="+mn-ea"/>
              </a:rPr>
              <a:t>月大阪府政策企画部企画室計画課）を用い</a:t>
            </a:r>
            <a:r>
              <a:rPr lang="ja-JP" altLang="ja-JP" sz="1370" u="sng" dirty="0" smtClean="0">
                <a:latin typeface="+mn-ea"/>
              </a:rPr>
              <a:t>、</a:t>
            </a:r>
            <a:endParaRPr lang="en-US" altLang="ja-JP" sz="1370" u="sng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dirty="0" smtClean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府</a:t>
            </a:r>
            <a:r>
              <a:rPr lang="ja-JP" altLang="ja-JP" sz="1370" u="sng" dirty="0">
                <a:latin typeface="+mn-ea"/>
              </a:rPr>
              <a:t>が国立社会保障・人口問題研究所の市町村別予測を補正して推計しています。</a:t>
            </a:r>
            <a:endParaRPr lang="ja-JP" altLang="ja-JP" sz="1370" dirty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有</a:t>
            </a:r>
            <a:r>
              <a:rPr lang="ja-JP" altLang="ja-JP" sz="1370" u="sng" dirty="0">
                <a:latin typeface="+mn-ea"/>
              </a:rPr>
              <a:t>収水量の推計は、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ja-JP" sz="1370" u="sng" dirty="0">
                <a:latin typeface="+mn-ea"/>
              </a:rPr>
              <a:t>年度の年間有収水量と給水人口から</a:t>
            </a:r>
            <a:r>
              <a:rPr lang="en-US" altLang="ja-JP" sz="1370" u="sng" dirty="0">
                <a:latin typeface="+mn-ea"/>
              </a:rPr>
              <a:t>1</a:t>
            </a:r>
            <a:r>
              <a:rPr lang="ja-JP" altLang="ja-JP" sz="1370" u="sng" dirty="0">
                <a:latin typeface="+mn-ea"/>
              </a:rPr>
              <a:t>人</a:t>
            </a:r>
            <a:r>
              <a:rPr lang="en-US" altLang="ja-JP" sz="1370" u="sng" dirty="0">
                <a:latin typeface="+mn-ea"/>
              </a:rPr>
              <a:t>1</a:t>
            </a:r>
            <a:r>
              <a:rPr lang="ja-JP" altLang="ja-JP" sz="1370" u="sng" dirty="0">
                <a:latin typeface="+mn-ea"/>
              </a:rPr>
              <a:t>日平均有収水量を求め</a:t>
            </a:r>
            <a:r>
              <a:rPr lang="ja-JP" altLang="ja-JP" sz="1370" u="sng" dirty="0" smtClean="0">
                <a:latin typeface="+mn-ea"/>
              </a:rPr>
              <a:t>、</a:t>
            </a:r>
            <a:endParaRPr lang="en-US" altLang="ja-JP" sz="1370" u="sng" dirty="0" smtClean="0">
              <a:latin typeface="+mn-ea"/>
            </a:endParaRPr>
          </a:p>
          <a:p>
            <a:pPr lvl="1" indent="-96838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予測</a:t>
            </a:r>
            <a:r>
              <a:rPr lang="ja-JP" altLang="ja-JP" sz="1370" u="sng" dirty="0">
                <a:latin typeface="+mn-ea"/>
              </a:rPr>
              <a:t>給水人口を乗じて算出しています</a:t>
            </a:r>
            <a:r>
              <a:rPr lang="ja-JP" altLang="ja-JP" sz="1370" u="sng" dirty="0" smtClean="0">
                <a:latin typeface="+mn-ea"/>
              </a:rPr>
              <a:t>。</a:t>
            </a:r>
            <a:endParaRPr lang="en-US" altLang="ja-JP" sz="1370" dirty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〇</a:t>
            </a:r>
            <a:r>
              <a:rPr lang="ja-JP" altLang="ja-JP" sz="1370" u="sng" dirty="0" smtClean="0">
                <a:latin typeface="+mn-ea"/>
              </a:rPr>
              <a:t>支出</a:t>
            </a:r>
            <a:r>
              <a:rPr lang="ja-JP" altLang="ja-JP" sz="1370" u="sng" dirty="0">
                <a:latin typeface="+mn-ea"/>
              </a:rPr>
              <a:t>は管路更新以外の費用について、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ja-JP" sz="1370" u="sng" dirty="0">
                <a:latin typeface="+mn-ea"/>
              </a:rPr>
              <a:t>年度の経常費用の決算値の同額を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ja-JP" sz="1370" u="sng" dirty="0">
                <a:latin typeface="+mn-ea"/>
              </a:rPr>
              <a:t>年度まで見込んでいます</a:t>
            </a:r>
            <a:r>
              <a:rPr lang="ja-JP" altLang="ja-JP" sz="1370" u="sng" dirty="0" smtClean="0">
                <a:latin typeface="+mn-ea"/>
              </a:rPr>
              <a:t>。</a:t>
            </a:r>
            <a:endParaRPr lang="en-US" altLang="ja-JP" sz="1370" u="sng" dirty="0" smtClean="0">
              <a:latin typeface="+mn-ea"/>
            </a:endParaRPr>
          </a:p>
          <a:p>
            <a:pPr lvl="1" indent="-100013">
              <a:lnSpc>
                <a:spcPct val="105000"/>
              </a:lnSpc>
            </a:pPr>
            <a:r>
              <a:rPr lang="ja-JP" altLang="en-US" sz="1370" u="sng" dirty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管</a:t>
            </a:r>
            <a:r>
              <a:rPr lang="ja-JP" altLang="ja-JP" sz="1370" u="sng" dirty="0">
                <a:latin typeface="+mn-ea"/>
              </a:rPr>
              <a:t>路については管路更新率を</a:t>
            </a:r>
            <a:r>
              <a:rPr lang="en-US" altLang="ja-JP" sz="1370" u="sng" dirty="0">
                <a:latin typeface="+mn-ea"/>
              </a:rPr>
              <a:t>1.67</a:t>
            </a:r>
            <a:r>
              <a:rPr lang="ja-JP" altLang="ja-JP" sz="1370" u="sng" dirty="0">
                <a:latin typeface="+mn-ea"/>
              </a:rPr>
              <a:t>％に引き上げた場合</a:t>
            </a:r>
            <a:r>
              <a:rPr lang="ja-JP" altLang="ja-JP" sz="1370" u="sng" dirty="0" smtClean="0">
                <a:latin typeface="+mn-ea"/>
              </a:rPr>
              <a:t>の</a:t>
            </a:r>
            <a:r>
              <a:rPr lang="ja-JP" altLang="en-US" sz="1370" u="sng" dirty="0">
                <a:latin typeface="+mn-ea"/>
              </a:rPr>
              <a:t>減価</a:t>
            </a:r>
            <a:r>
              <a:rPr lang="ja-JP" altLang="ja-JP" sz="1370" u="sng" dirty="0" smtClean="0">
                <a:latin typeface="+mn-ea"/>
              </a:rPr>
              <a:t>償却費</a:t>
            </a:r>
            <a:r>
              <a:rPr lang="ja-JP" altLang="ja-JP" sz="1370" u="sng" dirty="0">
                <a:latin typeface="+mn-ea"/>
              </a:rPr>
              <a:t>増加を見込んでいます</a:t>
            </a:r>
            <a:r>
              <a:rPr lang="ja-JP" altLang="ja-JP" sz="1370" u="sng" dirty="0" smtClean="0">
                <a:latin typeface="+mn-ea"/>
              </a:rPr>
              <a:t>。</a:t>
            </a:r>
            <a:endParaRPr lang="en-US" altLang="ja-JP" sz="1370" u="sng" dirty="0" smtClean="0">
              <a:latin typeface="+mn-ea"/>
            </a:endParaRPr>
          </a:p>
          <a:p>
            <a:pPr lvl="1" indent="-100013">
              <a:lnSpc>
                <a:spcPct val="105000"/>
              </a:lnSpc>
            </a:pPr>
            <a:r>
              <a:rPr lang="ja-JP" altLang="ja-JP" sz="1370" dirty="0" smtClean="0">
                <a:latin typeface="+mn-ea"/>
              </a:rPr>
              <a:t>（</a:t>
            </a:r>
            <a:r>
              <a:rPr lang="ja-JP" altLang="ja-JP" sz="1370" dirty="0">
                <a:latin typeface="+mn-ea"/>
              </a:rPr>
              <a:t>市町村実績の管路更新率が</a:t>
            </a:r>
            <a:r>
              <a:rPr lang="en-US" altLang="ja-JP" sz="1370" dirty="0">
                <a:latin typeface="+mn-ea"/>
              </a:rPr>
              <a:t>1.67%</a:t>
            </a:r>
            <a:r>
              <a:rPr lang="ja-JP" altLang="ja-JP" sz="1370" dirty="0">
                <a:latin typeface="+mn-ea"/>
              </a:rPr>
              <a:t>以上の場合は、その更新率とします。）</a:t>
            </a:r>
          </a:p>
          <a:p>
            <a:pPr lvl="1" indent="-100013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追加</a:t>
            </a:r>
            <a:r>
              <a:rPr lang="ja-JP" altLang="ja-JP" sz="1370" u="sng" dirty="0">
                <a:latin typeface="+mn-ea"/>
              </a:rPr>
              <a:t>減価償却費</a:t>
            </a:r>
            <a:r>
              <a:rPr lang="en-US" altLang="ja-JP" sz="1370" u="sng" dirty="0">
                <a:latin typeface="+mn-ea"/>
              </a:rPr>
              <a:t>/</a:t>
            </a:r>
            <a:r>
              <a:rPr lang="ja-JP" altLang="ja-JP" sz="1370" u="sng" dirty="0">
                <a:latin typeface="+mn-ea"/>
              </a:rPr>
              <a:t>年は、次のとおり算出し、年数経過とともに積み上げています。</a:t>
            </a:r>
          </a:p>
          <a:p>
            <a:pPr lvl="0"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①　</a:t>
            </a:r>
            <a:r>
              <a:rPr lang="en-US" altLang="ja-JP" sz="1370" u="sng" dirty="0" smtClean="0">
                <a:latin typeface="+mn-ea"/>
              </a:rPr>
              <a:t>1.67</a:t>
            </a:r>
            <a:r>
              <a:rPr lang="ja-JP" altLang="ja-JP" sz="1370" u="sng" dirty="0">
                <a:latin typeface="+mn-ea"/>
              </a:rPr>
              <a:t>％と管路更新率</a:t>
            </a:r>
            <a:r>
              <a:rPr lang="en-US" altLang="ja-JP" sz="1370" u="sng" dirty="0">
                <a:latin typeface="+mn-ea"/>
              </a:rPr>
              <a:t>(2014-2016</a:t>
            </a:r>
            <a:r>
              <a:rPr lang="ja-JP" altLang="ja-JP" sz="1370" u="sng" dirty="0">
                <a:latin typeface="+mn-ea"/>
              </a:rPr>
              <a:t>年度の平均</a:t>
            </a:r>
            <a:r>
              <a:rPr lang="en-US" altLang="ja-JP" sz="1370" u="sng" dirty="0">
                <a:latin typeface="+mn-ea"/>
              </a:rPr>
              <a:t>)</a:t>
            </a:r>
            <a:r>
              <a:rPr lang="ja-JP" altLang="ja-JP" sz="1370" u="sng" dirty="0">
                <a:latin typeface="+mn-ea"/>
              </a:rPr>
              <a:t>の比率を算出。</a:t>
            </a:r>
          </a:p>
          <a:p>
            <a:pPr lvl="0"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②　</a:t>
            </a:r>
            <a:r>
              <a:rPr lang="ja-JP" altLang="ja-JP" sz="1370" u="sng" dirty="0" smtClean="0">
                <a:latin typeface="+mn-ea"/>
              </a:rPr>
              <a:t>配水</a:t>
            </a:r>
            <a:r>
              <a:rPr lang="ja-JP" altLang="ja-JP" sz="1370" u="sng" dirty="0">
                <a:latin typeface="+mn-ea"/>
              </a:rPr>
              <a:t>施設改良費に布設替延長比率を掛け、配水施設改良費（更新分）を算出</a:t>
            </a:r>
            <a:r>
              <a:rPr lang="en-US" altLang="ja-JP" sz="1370" u="sng" dirty="0">
                <a:latin typeface="+mn-ea"/>
              </a:rPr>
              <a:t>(2014-2016</a:t>
            </a:r>
            <a:r>
              <a:rPr lang="ja-JP" altLang="ja-JP" sz="1370" u="sng" dirty="0">
                <a:latin typeface="+mn-ea"/>
              </a:rPr>
              <a:t>年度の平均値</a:t>
            </a:r>
            <a:r>
              <a:rPr lang="en-US" altLang="ja-JP" sz="1370" u="sng" dirty="0">
                <a:latin typeface="+mn-ea"/>
              </a:rPr>
              <a:t>)</a:t>
            </a:r>
            <a:r>
              <a:rPr lang="ja-JP" altLang="ja-JP" sz="1370" u="sng" dirty="0" err="1">
                <a:latin typeface="+mn-ea"/>
              </a:rPr>
              <a:t>。</a:t>
            </a:r>
            <a:endParaRPr lang="ja-JP" altLang="ja-JP" sz="1370" u="sng" dirty="0">
              <a:latin typeface="+mn-ea"/>
            </a:endParaRPr>
          </a:p>
          <a:p>
            <a:pPr indent="360363"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　</a:t>
            </a:r>
            <a:r>
              <a:rPr lang="ja-JP" altLang="en-US" sz="1370" dirty="0" smtClean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※</a:t>
            </a:r>
            <a:r>
              <a:rPr lang="ja-JP" altLang="ja-JP" sz="1370" u="sng" dirty="0">
                <a:latin typeface="+mn-ea"/>
              </a:rPr>
              <a:t>布設替延長比率</a:t>
            </a:r>
            <a:r>
              <a:rPr lang="en-US" altLang="ja-JP" sz="1370" u="sng" dirty="0">
                <a:latin typeface="+mn-ea"/>
              </a:rPr>
              <a:t>=</a:t>
            </a:r>
            <a:r>
              <a:rPr lang="ja-JP" altLang="ja-JP" sz="1370" u="sng" dirty="0">
                <a:latin typeface="+mn-ea"/>
              </a:rPr>
              <a:t>配水管布設替延長</a:t>
            </a:r>
            <a:r>
              <a:rPr lang="en-US" altLang="ja-JP" sz="1370" u="sng" dirty="0">
                <a:latin typeface="+mn-ea"/>
              </a:rPr>
              <a:t>/</a:t>
            </a:r>
            <a:r>
              <a:rPr lang="ja-JP" altLang="ja-JP" sz="1370" u="sng" dirty="0">
                <a:latin typeface="+mn-ea"/>
              </a:rPr>
              <a:t>（配水管新設延長＋配水管布設替延長）</a:t>
            </a:r>
          </a:p>
          <a:p>
            <a:pPr lvl="0" indent="360363">
              <a:lnSpc>
                <a:spcPct val="105000"/>
              </a:lnSpc>
            </a:pPr>
            <a:r>
              <a:rPr lang="ja-JP" altLang="ja-JP" sz="1370" u="sng" dirty="0">
                <a:latin typeface="+mn-ea"/>
              </a:rPr>
              <a:t>　</a:t>
            </a:r>
            <a:r>
              <a:rPr lang="ja-JP" altLang="en-US" sz="1370" u="sng" dirty="0" smtClean="0">
                <a:latin typeface="+mn-ea"/>
              </a:rPr>
              <a:t>③　</a:t>
            </a:r>
            <a:r>
              <a:rPr lang="ja-JP" altLang="ja-JP" sz="1370" u="sng" dirty="0" smtClean="0">
                <a:latin typeface="+mn-ea"/>
              </a:rPr>
              <a:t>①</a:t>
            </a:r>
            <a:r>
              <a:rPr lang="ja-JP" altLang="ja-JP" sz="1370" u="sng" dirty="0">
                <a:latin typeface="+mn-ea"/>
              </a:rPr>
              <a:t>と②を掛けたうえで税抜き価格を算出し、法定耐用年数</a:t>
            </a:r>
            <a:r>
              <a:rPr lang="en-US" altLang="ja-JP" sz="1370" u="sng" dirty="0">
                <a:latin typeface="+mn-ea"/>
              </a:rPr>
              <a:t>40</a:t>
            </a:r>
            <a:r>
              <a:rPr lang="ja-JP" altLang="ja-JP" sz="1370" u="sng" dirty="0">
                <a:latin typeface="+mn-ea"/>
              </a:rPr>
              <a:t>年で割っています。</a:t>
            </a:r>
          </a:p>
          <a:p>
            <a:pPr indent="360363">
              <a:lnSpc>
                <a:spcPct val="105000"/>
              </a:lnSpc>
            </a:pPr>
            <a:r>
              <a:rPr lang="ja-JP" altLang="ja-JP" sz="1370" dirty="0">
                <a:latin typeface="+mn-ea"/>
              </a:rPr>
              <a:t>　</a:t>
            </a:r>
            <a:r>
              <a:rPr lang="ja-JP" altLang="en-US" sz="1370" dirty="0" smtClean="0">
                <a:latin typeface="+mn-ea"/>
              </a:rPr>
              <a:t>　</a:t>
            </a:r>
            <a:r>
              <a:rPr lang="ja-JP" altLang="ja-JP" sz="1370" u="sng" dirty="0" smtClean="0">
                <a:latin typeface="+mn-ea"/>
              </a:rPr>
              <a:t>（</a:t>
            </a:r>
            <a:r>
              <a:rPr lang="ja-JP" altLang="ja-JP" sz="1370" u="sng" dirty="0">
                <a:latin typeface="+mn-ea"/>
              </a:rPr>
              <a:t>管路更新率、各延長は大阪府の水道の現況による。）</a:t>
            </a:r>
          </a:p>
          <a:p>
            <a:pPr lvl="1" indent="-96838">
              <a:lnSpc>
                <a:spcPct val="105000"/>
              </a:lnSpc>
            </a:pPr>
            <a:r>
              <a:rPr lang="ja-JP" altLang="en-US" sz="1370" u="sng" dirty="0" smtClean="0">
                <a:latin typeface="+mn-ea"/>
              </a:rPr>
              <a:t>・</a:t>
            </a:r>
            <a:r>
              <a:rPr lang="ja-JP" altLang="ja-JP" sz="1370" u="sng" dirty="0" smtClean="0">
                <a:latin typeface="+mn-ea"/>
              </a:rPr>
              <a:t>なお</a:t>
            </a:r>
            <a:r>
              <a:rPr lang="ja-JP" altLang="ja-JP" sz="1370" u="sng" dirty="0">
                <a:latin typeface="+mn-ea"/>
              </a:rPr>
              <a:t>、浄水場や配水場等の更新費用については、市町村計画がある場合でも、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ja-JP" sz="1370" u="sng" dirty="0">
                <a:latin typeface="+mn-ea"/>
              </a:rPr>
              <a:t>年度までの更新時期</a:t>
            </a:r>
            <a:r>
              <a:rPr lang="ja-JP" altLang="ja-JP" sz="1370" u="sng" dirty="0" smtClean="0">
                <a:latin typeface="+mn-ea"/>
              </a:rPr>
              <a:t>や</a:t>
            </a:r>
            <a:endParaRPr lang="en-US" altLang="ja-JP" sz="1370" u="sng" dirty="0" smtClean="0">
              <a:latin typeface="+mn-ea"/>
            </a:endParaRPr>
          </a:p>
          <a:p>
            <a:pPr lvl="1" indent="-193675">
              <a:lnSpc>
                <a:spcPct val="105000"/>
              </a:lnSpc>
            </a:pPr>
            <a:r>
              <a:rPr lang="ja-JP" altLang="en-US" sz="1370" u="sng" dirty="0">
                <a:latin typeface="+mn-ea"/>
              </a:rPr>
              <a:t>　</a:t>
            </a:r>
            <a:r>
              <a:rPr lang="ja-JP" altLang="ja-JP" sz="1370" u="sng" spc="-20" dirty="0" smtClean="0">
                <a:latin typeface="+mn-ea"/>
              </a:rPr>
              <a:t>施設</a:t>
            </a:r>
            <a:r>
              <a:rPr lang="ja-JP" altLang="ja-JP" sz="1370" u="sng" spc="-20" dirty="0">
                <a:latin typeface="+mn-ea"/>
              </a:rPr>
              <a:t>能力等の設定が困難であるため、見込んでいません（</a:t>
            </a:r>
            <a:r>
              <a:rPr lang="en-US" altLang="ja-JP" sz="1370" u="sng" spc="-20" dirty="0">
                <a:latin typeface="+mn-ea"/>
              </a:rPr>
              <a:t>2016</a:t>
            </a:r>
            <a:r>
              <a:rPr lang="ja-JP" altLang="ja-JP" sz="1370" u="sng" spc="-20" dirty="0">
                <a:latin typeface="+mn-ea"/>
              </a:rPr>
              <a:t>年度の決算値を</a:t>
            </a:r>
            <a:r>
              <a:rPr lang="en-US" altLang="ja-JP" sz="1370" u="sng" spc="-20" dirty="0">
                <a:latin typeface="+mn-ea"/>
              </a:rPr>
              <a:t>2045</a:t>
            </a:r>
            <a:r>
              <a:rPr lang="ja-JP" altLang="ja-JP" sz="1370" u="sng" spc="-20" dirty="0">
                <a:latin typeface="+mn-ea"/>
              </a:rPr>
              <a:t>年度まで見込んでいます）</a:t>
            </a:r>
            <a:r>
              <a:rPr lang="ja-JP" altLang="ja-JP" sz="1370" u="sng" dirty="0">
                <a:latin typeface="+mn-ea"/>
              </a:rPr>
              <a:t>。</a:t>
            </a:r>
          </a:p>
          <a:p>
            <a:pPr lvl="1" indent="-277813">
              <a:lnSpc>
                <a:spcPct val="105000"/>
              </a:lnSpc>
            </a:pPr>
            <a:endParaRPr lang="en-US" altLang="ja-JP" sz="1370" dirty="0" smtClean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〇</a:t>
            </a:r>
            <a:r>
              <a:rPr lang="ja-JP" altLang="ja-JP" sz="1370" u="sng" dirty="0">
                <a:latin typeface="+mn-ea"/>
              </a:rPr>
              <a:t>水道料金は、</a:t>
            </a:r>
            <a:r>
              <a:rPr lang="en-US" altLang="ja-JP" sz="1370" u="sng" dirty="0">
                <a:latin typeface="+mn-ea"/>
              </a:rPr>
              <a:t>2045</a:t>
            </a:r>
            <a:r>
              <a:rPr lang="ja-JP" altLang="en-US" sz="1370" u="sng" dirty="0">
                <a:latin typeface="+mn-ea"/>
              </a:rPr>
              <a:t>年度時点で赤字とならないように、収入が何％アップ必要かを求め、</a:t>
            </a:r>
            <a:endParaRPr lang="en-US" altLang="ja-JP" sz="1370" u="sng" dirty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>
                <a:latin typeface="+mn-ea"/>
              </a:rPr>
              <a:t>その増加分を全て水道料金で補うと仮定し、</a:t>
            </a:r>
            <a:r>
              <a:rPr lang="en-US" altLang="ja-JP" sz="1370" u="sng" dirty="0">
                <a:latin typeface="+mn-ea"/>
              </a:rPr>
              <a:t>2016</a:t>
            </a:r>
            <a:r>
              <a:rPr lang="ja-JP" altLang="en-US" sz="1370" u="sng" dirty="0">
                <a:latin typeface="+mn-ea"/>
              </a:rPr>
              <a:t>年度の水道料金に加算して算出しています。</a:t>
            </a:r>
            <a:endParaRPr lang="en-US" altLang="ja-JP" sz="1370" u="sng" dirty="0">
              <a:latin typeface="+mn-ea"/>
            </a:endParaRPr>
          </a:p>
          <a:p>
            <a:pPr lvl="1" indent="-277813">
              <a:lnSpc>
                <a:spcPct val="105000"/>
              </a:lnSpc>
            </a:pPr>
            <a:r>
              <a:rPr lang="ja-JP" altLang="en-US" sz="1370" dirty="0">
                <a:latin typeface="+mn-ea"/>
              </a:rPr>
              <a:t>　</a:t>
            </a:r>
            <a:r>
              <a:rPr lang="ja-JP" altLang="en-US" sz="1370" u="sng" dirty="0">
                <a:latin typeface="+mn-ea"/>
              </a:rPr>
              <a:t>（実際は、今後の更新費用等を考慮して水道料金を設定する必要があります）</a:t>
            </a:r>
            <a:endParaRPr lang="en-US" altLang="ja-JP" sz="1370" b="1" u="sng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89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　大阪府推計に</a:t>
            </a:r>
            <a:r>
              <a:rPr lang="ja-JP" altLang="en-US" sz="2400" b="1" dirty="0" smtClean="0"/>
              <a:t>よる豊中市の</a:t>
            </a:r>
            <a:r>
              <a:rPr lang="ja-JP" altLang="en-US" sz="2400" b="1" dirty="0"/>
              <a:t>今後の見通し　</a:t>
            </a:r>
            <a:endParaRPr lang="en-US" altLang="ja-JP" sz="2400" b="1" dirty="0"/>
          </a:p>
          <a:p>
            <a:endParaRPr lang="ja-JP" altLang="en-US" dirty="0"/>
          </a:p>
          <a:p>
            <a:r>
              <a:rPr lang="ja-JP" altLang="en-US" sz="2400" b="1" dirty="0"/>
              <a:t>４．１　給水人口と料金収入の</a:t>
            </a:r>
            <a:r>
              <a:rPr lang="ja-JP" altLang="en-US" sz="2400" b="1" dirty="0" smtClean="0"/>
              <a:t>見通し</a:t>
            </a:r>
            <a:endParaRPr lang="en-US" altLang="ja-JP" sz="2400" b="1" dirty="0" smtClean="0"/>
          </a:p>
          <a:p>
            <a:endParaRPr lang="ja-JP" altLang="en-US" b="1" dirty="0"/>
          </a:p>
          <a:p>
            <a:r>
              <a:rPr lang="en-US" altLang="ja-JP" sz="2000" dirty="0"/>
              <a:t>【</a:t>
            </a:r>
            <a:r>
              <a:rPr lang="ja-JP" altLang="en-US" sz="2000" dirty="0"/>
              <a:t>大阪府推計</a:t>
            </a:r>
            <a:r>
              <a:rPr lang="en-US" altLang="ja-JP" sz="2000" dirty="0"/>
              <a:t>】</a:t>
            </a:r>
            <a:endParaRPr lang="ja-JP" altLang="en-US" sz="2000" dirty="0"/>
          </a:p>
          <a:p>
            <a:r>
              <a:rPr lang="ja-JP" altLang="en-US" sz="2000" dirty="0"/>
              <a:t>　給水人口の減少に伴い有収水量も減少していき、水道料金収入についても減少していくことが見込まれます</a:t>
            </a:r>
            <a:r>
              <a:rPr lang="ja-JP" altLang="en-US" sz="2000" dirty="0" smtClean="0"/>
              <a:t>。</a:t>
            </a:r>
            <a:endParaRPr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71662" y="2111150"/>
            <a:ext cx="229501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・給水人口の予測については、大阪府の将来推計人口（２０１８年８月大阪府政策企画部企画室計画課）を用い、府が国立社会保障・人口問題研究所の市町村別予測を補正して推計しています。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ja-JP" sz="1400" dirty="0"/>
              <a:t>・水道料金収入の見通しは、給水人口予測から有収水量を推計し、２０１６年度の供給</a:t>
            </a:r>
            <a:r>
              <a:rPr lang="ja-JP" altLang="ja-JP" sz="1400" dirty="0">
                <a:latin typeface="+mn-ea"/>
              </a:rPr>
              <a:t>単価</a:t>
            </a:r>
            <a:r>
              <a:rPr lang="en-US" altLang="ja-JP" sz="1400" dirty="0" smtClean="0">
                <a:latin typeface="+mn-ea"/>
              </a:rPr>
              <a:t>162.3</a:t>
            </a:r>
            <a:r>
              <a:rPr lang="ja-JP" altLang="ja-JP" sz="1400" dirty="0" smtClean="0">
                <a:latin typeface="+mn-ea"/>
              </a:rPr>
              <a:t>円</a:t>
            </a:r>
            <a:r>
              <a:rPr lang="en-US" altLang="ja-JP" sz="1400" dirty="0"/>
              <a:t>/</a:t>
            </a:r>
            <a:r>
              <a:rPr lang="ja-JP" altLang="ja-JP" sz="1400" dirty="0"/>
              <a:t>㎥を乗じて算出しています。</a:t>
            </a:r>
            <a:endParaRPr lang="en-US" altLang="ja-JP" sz="1400" dirty="0"/>
          </a:p>
          <a:p>
            <a:endParaRPr lang="ja-JP" altLang="ja-JP" sz="1400" dirty="0"/>
          </a:p>
          <a:p>
            <a:r>
              <a:rPr lang="ja-JP" altLang="ja-JP" sz="1400" dirty="0"/>
              <a:t>・有収水量の推計は、２０１６年度の年間有収水量と給水人口</a:t>
            </a:r>
            <a:r>
              <a:rPr lang="ja-JP" altLang="ja-JP" sz="1400" dirty="0">
                <a:latin typeface="+mn-ea"/>
              </a:rPr>
              <a:t>から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ja-JP" sz="1400" dirty="0">
                <a:latin typeface="+mn-ea"/>
              </a:rPr>
              <a:t>人</a:t>
            </a:r>
            <a:r>
              <a:rPr lang="en-US" altLang="ja-JP" sz="1400" dirty="0">
                <a:latin typeface="+mn-ea"/>
              </a:rPr>
              <a:t>1</a:t>
            </a:r>
            <a:r>
              <a:rPr lang="ja-JP" altLang="ja-JP" sz="1400" dirty="0"/>
              <a:t>日平均有収水量を求め、予測給水人口を乗じて算出しています。</a:t>
            </a:r>
          </a:p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28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40" y="2485622"/>
            <a:ext cx="6522583" cy="39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71614"/>
            <a:ext cx="1092128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４．２　更新需要見込み額の見通し</a:t>
            </a:r>
            <a:endParaRPr lang="en-US" altLang="ja-JP" sz="2400" b="1" dirty="0">
              <a:latin typeface="+mn-ea"/>
            </a:endParaRPr>
          </a:p>
          <a:p>
            <a:endParaRPr lang="en-US" altLang="ja-JP" sz="2400" dirty="0"/>
          </a:p>
          <a:p>
            <a:r>
              <a:rPr lang="ja-JP" altLang="ja-JP" sz="2000" dirty="0"/>
              <a:t>【大阪府推計】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303393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・試算</a:t>
            </a:r>
            <a:r>
              <a:rPr lang="ja-JP" altLang="en-US" dirty="0">
                <a:latin typeface="+mn-ea"/>
              </a:rPr>
              <a:t>するために必要な精度の</a:t>
            </a:r>
            <a:r>
              <a:rPr lang="en-US" altLang="ja-JP" dirty="0">
                <a:latin typeface="+mn-ea"/>
              </a:rPr>
              <a:t>2045</a:t>
            </a:r>
            <a:r>
              <a:rPr lang="ja-JP" altLang="en-US" dirty="0">
                <a:latin typeface="+mn-ea"/>
              </a:rPr>
              <a:t>年度までの更新需要等のデータがないため</a:t>
            </a:r>
            <a:r>
              <a:rPr lang="ja-JP" altLang="en-US" dirty="0" smtClean="0">
                <a:latin typeface="+mn-ea"/>
              </a:rPr>
              <a:t>、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未推計です。</a:t>
            </a:r>
            <a:endParaRPr lang="ja-JP" altLang="ja-JP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4360" y="1387890"/>
            <a:ext cx="85507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just"/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推計は市町村計画を基に大阪府が次の条件により実施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しています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。</a:t>
            </a:r>
            <a:endParaRPr lang="ja-JP" altLang="ja-JP" sz="2000" kern="100" dirty="0">
              <a:latin typeface="+mn-ea"/>
              <a:cs typeface="Times New Roman" panose="02020603050405020304" pitchFamily="18" charset="0"/>
            </a:endParaRPr>
          </a:p>
          <a:p>
            <a:pPr marL="90170" indent="-90170" algn="just"/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・管路更新率を</a:t>
            </a:r>
            <a:r>
              <a:rPr lang="en-US" altLang="ja-JP" kern="100" dirty="0">
                <a:latin typeface="+mn-ea"/>
                <a:cs typeface="Times New Roman" panose="02020603050405020304" pitchFamily="18" charset="0"/>
              </a:rPr>
              <a:t>1.67%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に引き上げ。（今後</a:t>
            </a:r>
            <a:r>
              <a:rPr lang="en-US" altLang="ja-JP" kern="100" dirty="0">
                <a:latin typeface="+mn-ea"/>
                <a:cs typeface="Times New Roman" panose="02020603050405020304" pitchFamily="18" charset="0"/>
              </a:rPr>
              <a:t>60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年周期で管更新と</a:t>
            </a:r>
            <a:r>
              <a:rPr lang="ja-JP" altLang="ja-JP" kern="100">
                <a:latin typeface="+mn-ea"/>
                <a:cs typeface="Times New Roman" panose="02020603050405020304" pitchFamily="18" charset="0"/>
              </a:rPr>
              <a:t>する</a:t>
            </a:r>
            <a:r>
              <a:rPr lang="ja-JP" altLang="ja-JP" kern="100" smtClean="0">
                <a:latin typeface="+mn-ea"/>
                <a:cs typeface="Times New Roman" panose="02020603050405020304" pitchFamily="18" charset="0"/>
              </a:rPr>
              <a:t>）</a:t>
            </a:r>
            <a:endParaRPr lang="en-US" altLang="ja-JP" kern="100" dirty="0" smtClean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79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49064"/>
            <a:ext cx="91440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ja-JP" altLang="ja-JP" sz="2800" b="1" dirty="0">
                <a:latin typeface="+mn-ea"/>
                <a:cs typeface="Times New Roman" panose="02020603050405020304" pitchFamily="18" charset="0"/>
              </a:rPr>
              <a:t>１　</a:t>
            </a:r>
            <a:r>
              <a:rPr kumimoji="0" lang="ja-JP" altLang="en-US" sz="2800" b="1" dirty="0" smtClean="0">
                <a:latin typeface="+mn-ea"/>
                <a:cs typeface="Times New Roman" panose="02020603050405020304" pitchFamily="18" charset="0"/>
              </a:rPr>
              <a:t>豊中市</a:t>
            </a:r>
            <a:r>
              <a:rPr kumimoji="0" lang="ja-JP" altLang="ja-JP" sz="2800" b="1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kumimoji="0" lang="ja-JP" altLang="ja-JP" sz="2800" b="1" dirty="0">
                <a:latin typeface="+mn-ea"/>
                <a:cs typeface="Times New Roman" panose="02020603050405020304" pitchFamily="18" charset="0"/>
              </a:rPr>
              <a:t>基本</a:t>
            </a:r>
            <a:r>
              <a:rPr kumimoji="0" lang="ja-JP" altLang="ja-JP" sz="2800" b="1" dirty="0" smtClean="0">
                <a:latin typeface="+mn-ea"/>
                <a:cs typeface="Times New Roman" panose="02020603050405020304" pitchFamily="18" charset="0"/>
              </a:rPr>
              <a:t>情報</a:t>
            </a:r>
            <a:endParaRPr kumimoji="0" lang="en-US" altLang="ja-JP" sz="2800" b="1" dirty="0" smtClean="0">
              <a:latin typeface="+mn-ea"/>
              <a:cs typeface="Times New Roman" panose="02020603050405020304" pitchFamily="18" charset="0"/>
            </a:endParaRPr>
          </a:p>
          <a:p>
            <a:endParaRPr kumimoji="0" lang="ja-JP" altLang="ja-JP" dirty="0">
              <a:latin typeface="+mn-ea"/>
            </a:endParaRPr>
          </a:p>
          <a:p>
            <a:r>
              <a:rPr kumimoji="0" lang="ja-JP" altLang="ja-JP" sz="2400" b="1" dirty="0">
                <a:latin typeface="+mn-ea"/>
                <a:cs typeface="Times New Roman" panose="02020603050405020304" pitchFamily="18" charset="0"/>
              </a:rPr>
              <a:t>１</a:t>
            </a:r>
            <a:r>
              <a:rPr kumimoji="0" lang="en-US" altLang="ja-JP" sz="2400" b="1" dirty="0">
                <a:latin typeface="+mn-ea"/>
                <a:cs typeface="Times New Roman" panose="02020603050405020304" pitchFamily="18" charset="0"/>
              </a:rPr>
              <a:t>.</a:t>
            </a:r>
            <a:r>
              <a:rPr kumimoji="0" lang="ja-JP" altLang="en-US" sz="2400" b="1" dirty="0">
                <a:latin typeface="+mn-ea"/>
                <a:cs typeface="Times New Roman" panose="02020603050405020304" pitchFamily="18" charset="0"/>
              </a:rPr>
              <a:t>１　</a:t>
            </a:r>
            <a:r>
              <a:rPr lang="ja-JP" altLang="en-US" sz="2400" b="1" dirty="0" smtClean="0">
                <a:latin typeface="+mn-ea"/>
                <a:cs typeface="Times New Roman" panose="02020603050405020304" pitchFamily="18" charset="0"/>
              </a:rPr>
              <a:t>豊中市</a:t>
            </a:r>
            <a:r>
              <a:rPr kumimoji="0" lang="ja-JP" altLang="en-US" sz="2400" b="1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kumimoji="0" lang="ja-JP" altLang="en-US" sz="2400" b="1" dirty="0">
                <a:latin typeface="+mn-ea"/>
                <a:cs typeface="Times New Roman" panose="02020603050405020304" pitchFamily="18" charset="0"/>
              </a:rPr>
              <a:t>現状（</a:t>
            </a:r>
            <a:r>
              <a:rPr kumimoji="0" lang="en-US" altLang="ja-JP" sz="2400" b="1" dirty="0">
                <a:latin typeface="+mn-ea"/>
                <a:cs typeface="Times New Roman" panose="02020603050405020304" pitchFamily="18" charset="0"/>
              </a:rPr>
              <a:t>2016</a:t>
            </a:r>
            <a:r>
              <a:rPr kumimoji="0" lang="ja-JP" altLang="en-US" sz="2400" b="1" dirty="0">
                <a:latin typeface="+mn-ea"/>
                <a:cs typeface="Times New Roman" panose="02020603050405020304" pitchFamily="18" charset="0"/>
              </a:rPr>
              <a:t>年度</a:t>
            </a:r>
            <a:r>
              <a:rPr kumimoji="0" lang="ja-JP" altLang="en-US" sz="2400" b="1" dirty="0" smtClean="0">
                <a:latin typeface="+mn-ea"/>
                <a:cs typeface="Times New Roman" panose="02020603050405020304" pitchFamily="18" charset="0"/>
              </a:rPr>
              <a:t>）</a:t>
            </a:r>
            <a:endParaRPr kumimoji="0" lang="en-US" altLang="ja-JP" sz="2400" b="1" dirty="0" smtClean="0">
              <a:latin typeface="+mn-ea"/>
              <a:cs typeface="Times New Roman" panose="02020603050405020304" pitchFamily="18" charset="0"/>
            </a:endParaRPr>
          </a:p>
          <a:p>
            <a:endParaRPr kumimoji="0" lang="ja-JP" altLang="en-US" dirty="0" smtClean="0">
              <a:latin typeface="+mn-ea"/>
            </a:endParaRPr>
          </a:p>
          <a:p>
            <a:pPr lvl="0"/>
            <a:r>
              <a:rPr kumimoji="0" lang="ja-JP" altLang="en-US" sz="2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kumimoji="0" lang="ja-JP" altLang="en-US" sz="2000" b="1" dirty="0">
                <a:latin typeface="+mn-ea"/>
                <a:cs typeface="Times New Roman" panose="02020603050405020304" pitchFamily="18" charset="0"/>
              </a:rPr>
              <a:t>１）年間給水量（大阪府の水道の現況より</a:t>
            </a:r>
            <a:r>
              <a:rPr kumimoji="0" lang="ja-JP" altLang="en-US" sz="2000" b="1" dirty="0" smtClean="0">
                <a:latin typeface="+mn-ea"/>
                <a:cs typeface="Times New Roman" panose="02020603050405020304" pitchFamily="18" charset="0"/>
              </a:rPr>
              <a:t>）</a:t>
            </a:r>
            <a:endParaRPr kumimoji="0" lang="en-US" altLang="ja-JP" sz="2000" b="1" dirty="0" smtClean="0">
              <a:latin typeface="+mn-ea"/>
              <a:cs typeface="Times New Roman" panose="02020603050405020304" pitchFamily="18" charset="0"/>
            </a:endParaRPr>
          </a:p>
          <a:p>
            <a:pPr lvl="0"/>
            <a:endParaRPr kumimoji="0" lang="ja-JP" altLang="en-US" dirty="0">
              <a:latin typeface="+mn-ea"/>
              <a:cs typeface="Times New Roman" panose="02020603050405020304" pitchFamily="18" charset="0"/>
            </a:endParaRPr>
          </a:p>
          <a:p>
            <a:pPr lvl="0"/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・年間給水量は約</a:t>
            </a:r>
            <a:r>
              <a:rPr lang="en-US" altLang="ja-JP" dirty="0" smtClean="0">
                <a:latin typeface="+mn-ea"/>
                <a:cs typeface="Times New Roman" panose="02020603050405020304" pitchFamily="18" charset="0"/>
              </a:rPr>
              <a:t>43.8</a:t>
            </a:r>
            <a:r>
              <a:rPr lang="ja-JP" altLang="en-US" dirty="0" smtClean="0">
                <a:latin typeface="+mn-ea"/>
                <a:cs typeface="Times New Roman" panose="02020603050405020304" pitchFamily="18" charset="0"/>
              </a:rPr>
              <a:t>百万㎥です。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5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降順）</a:t>
            </a:r>
          </a:p>
          <a:p>
            <a:pPr lvl="0"/>
            <a:r>
              <a:rPr kumimoji="0" lang="ja-JP" altLang="en-US" sz="1000" dirty="0" smtClean="0">
                <a:latin typeface="+mn-ea"/>
                <a:cs typeface="Times New Roman" panose="02020603050405020304" pitchFamily="18" charset="0"/>
              </a:rPr>
              <a:t>　　</a:t>
            </a:r>
            <a:endParaRPr kumimoji="0" lang="ja-JP" altLang="en-US" dirty="0">
              <a:latin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01" y="2465110"/>
            <a:ext cx="8434800" cy="368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185" y="1722196"/>
            <a:ext cx="8570652" cy="3877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7378" y="5604315"/>
            <a:ext cx="877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・管路更新率の目標</a:t>
            </a:r>
            <a:r>
              <a:rPr lang="ja-JP" altLang="ja-JP" dirty="0" smtClean="0"/>
              <a:t>を６０年</a:t>
            </a:r>
            <a:r>
              <a:rPr lang="ja-JP" altLang="ja-JP" dirty="0"/>
              <a:t>周期での管更新となる１．６７％に上昇させた場合、</a:t>
            </a:r>
            <a:endParaRPr lang="en-US" altLang="ja-JP" dirty="0"/>
          </a:p>
          <a:p>
            <a:r>
              <a:rPr lang="ja-JP" altLang="ja-JP" dirty="0"/>
              <a:t>管路更新費用</a:t>
            </a:r>
            <a:r>
              <a:rPr lang="ja-JP" altLang="ja-JP" dirty="0" smtClean="0"/>
              <a:t>は増加が見込まれ、その分支出が増加</a:t>
            </a:r>
            <a:r>
              <a:rPr lang="ja-JP" altLang="en-US" dirty="0" smtClean="0"/>
              <a:t>します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ja-JP" dirty="0" smtClean="0"/>
              <a:t>その場合</a:t>
            </a:r>
            <a:r>
              <a:rPr lang="ja-JP" altLang="en-US" dirty="0" smtClean="0"/>
              <a:t>でも</a:t>
            </a:r>
            <a:r>
              <a:rPr lang="ja-JP" altLang="ja-JP" dirty="0" smtClean="0"/>
              <a:t>、収入</a:t>
            </a:r>
            <a:r>
              <a:rPr lang="ja-JP" altLang="en-US" dirty="0" smtClean="0"/>
              <a:t>は</a:t>
            </a:r>
            <a:r>
              <a:rPr lang="ja-JP" altLang="ja-JP" dirty="0" smtClean="0"/>
              <a:t>支出</a:t>
            </a:r>
            <a:r>
              <a:rPr lang="ja-JP" altLang="en-US" dirty="0" smtClean="0"/>
              <a:t>を上回る見込みです</a:t>
            </a:r>
            <a:r>
              <a:rPr lang="ja-JP" altLang="ja-JP" dirty="0" smtClean="0"/>
              <a:t>。</a:t>
            </a:r>
            <a:endParaRPr lang="ja-JP" altLang="ja-JP" dirty="0"/>
          </a:p>
        </p:txBody>
      </p:sp>
      <p:sp>
        <p:nvSpPr>
          <p:cNvPr id="12" name="円形吹き出し 11"/>
          <p:cNvSpPr/>
          <p:nvPr/>
        </p:nvSpPr>
        <p:spPr>
          <a:xfrm>
            <a:off x="5527116" y="1009541"/>
            <a:ext cx="3376252" cy="739047"/>
          </a:xfrm>
          <a:prstGeom prst="wedgeEllipseCallout">
            <a:avLst>
              <a:gd name="adj1" fmla="val -13073"/>
              <a:gd name="adj2" fmla="val 828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600" kern="100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収入が支出を上回り、黒字の見込み</a:t>
            </a:r>
            <a:endParaRPr lang="ja-JP" sz="20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13" y="41204"/>
            <a:ext cx="819096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４．３　収支</a:t>
            </a:r>
            <a:r>
              <a:rPr lang="ja-JP" altLang="en-US" sz="2400" b="1" dirty="0"/>
              <a:t>の</a:t>
            </a:r>
            <a:r>
              <a:rPr lang="ja-JP" altLang="en-US" sz="2400" b="1" dirty="0" smtClean="0"/>
              <a:t>見通し</a:t>
            </a:r>
            <a:endParaRPr lang="en-US" altLang="ja-JP" sz="2400" b="1" dirty="0" smtClean="0"/>
          </a:p>
          <a:p>
            <a:endParaRPr lang="en-US" altLang="ja-JP" dirty="0" smtClean="0"/>
          </a:p>
          <a:p>
            <a:r>
              <a:rPr lang="en-US" altLang="ja-JP" sz="2000" dirty="0" smtClean="0"/>
              <a:t>【</a:t>
            </a:r>
            <a:r>
              <a:rPr lang="ja-JP" altLang="en-US" sz="2000" dirty="0"/>
              <a:t>大阪府推計</a:t>
            </a:r>
            <a:r>
              <a:rPr lang="en-US" altLang="ja-JP" sz="2000" dirty="0"/>
              <a:t>】</a:t>
            </a:r>
            <a:endParaRPr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0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13" y="216540"/>
            <a:ext cx="8190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５　まとめ</a:t>
            </a:r>
            <a:endParaRPr lang="ja-JP" altLang="ja-JP" sz="2400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31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38" y="678205"/>
            <a:ext cx="8797923" cy="579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7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32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20" y="817370"/>
            <a:ext cx="8940780" cy="3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6251" y="234829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261293"/>
            <a:ext cx="812292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（２）全管路延長（大阪府の水道の現況より）</a:t>
            </a:r>
            <a:endParaRPr lang="en-US" altLang="ja-JP" sz="2000" b="1" dirty="0"/>
          </a:p>
          <a:p>
            <a:endParaRPr lang="ja-JP" altLang="ja-JP" dirty="0"/>
          </a:p>
          <a:p>
            <a:r>
              <a:rPr lang="ja-JP" altLang="ja-JP" dirty="0"/>
              <a:t>・全管路延長</a:t>
            </a:r>
            <a:r>
              <a:rPr lang="ja-JP" altLang="ja-JP" dirty="0" smtClean="0"/>
              <a:t>は</a:t>
            </a:r>
            <a:r>
              <a:rPr lang="ja-JP" altLang="en-US" dirty="0" smtClean="0"/>
              <a:t>約</a:t>
            </a:r>
            <a:r>
              <a:rPr lang="en-US" altLang="ja-JP" dirty="0" smtClean="0">
                <a:latin typeface="+mn-ea"/>
              </a:rPr>
              <a:t>812km</a:t>
            </a:r>
            <a:r>
              <a:rPr lang="ja-JP" altLang="ja-JP" dirty="0" smtClean="0"/>
              <a:t>で</a:t>
            </a:r>
            <a:r>
              <a:rPr lang="ja-JP" altLang="en-US" dirty="0" smtClean="0"/>
              <a:t>す。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游ゴシック" panose="020B0400000000000000" pitchFamily="50" charset="-128"/>
                <a:cs typeface="Times New Roman" panose="02020603050405020304" pitchFamily="18" charset="0"/>
              </a:rPr>
              <a:t>6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降順）</a:t>
            </a:r>
          </a:p>
          <a:p>
            <a:endParaRPr lang="ja-JP" altLang="ja-JP" dirty="0"/>
          </a:p>
          <a:p>
            <a:endParaRPr lang="ja-JP" altLang="en-US" sz="135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01" y="2140534"/>
            <a:ext cx="8434800" cy="367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6251" y="234829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4796" y="413693"/>
            <a:ext cx="841820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（３）経常収益（地方公営企業決算状況調査より）</a:t>
            </a:r>
            <a:endParaRPr lang="en-US" altLang="ja-JP" sz="2000" b="1" dirty="0"/>
          </a:p>
          <a:p>
            <a:endParaRPr lang="en-US" altLang="ja-JP" dirty="0"/>
          </a:p>
          <a:p>
            <a:r>
              <a:rPr lang="ja-JP" altLang="ja-JP" dirty="0" smtClean="0"/>
              <a:t>・</a:t>
            </a:r>
            <a:r>
              <a:rPr lang="ja-JP" altLang="en-US" dirty="0"/>
              <a:t>経常収益は</a:t>
            </a:r>
            <a:r>
              <a:rPr lang="ja-JP" altLang="en-US" dirty="0" smtClean="0">
                <a:latin typeface="+mn-ea"/>
              </a:rPr>
              <a:t>約</a:t>
            </a:r>
            <a:r>
              <a:rPr lang="en-US" altLang="ja-JP" dirty="0">
                <a:latin typeface="+mn-ea"/>
              </a:rPr>
              <a:t>80</a:t>
            </a:r>
            <a:r>
              <a:rPr lang="ja-JP" altLang="en-US" dirty="0" smtClean="0"/>
              <a:t>億円です。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游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降順）</a:t>
            </a:r>
          </a:p>
          <a:p>
            <a:endParaRPr lang="ja-JP" altLang="en-US" dirty="0"/>
          </a:p>
          <a:p>
            <a:endParaRPr lang="ja-JP" altLang="ja-JP" dirty="0"/>
          </a:p>
          <a:p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96" y="2455163"/>
            <a:ext cx="8434800" cy="3624078"/>
          </a:xfrm>
          <a:prstGeom prst="rect">
            <a:avLst/>
          </a:prstGeom>
        </p:spPr>
      </p:pic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8364661" y="4113313"/>
            <a:ext cx="7274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府平均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3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6251" y="234829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230813"/>
            <a:ext cx="8991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（４）水道料金（大阪府の水道の現況より）</a:t>
            </a:r>
          </a:p>
          <a:p>
            <a:endParaRPr lang="en-US" altLang="ja-JP" dirty="0"/>
          </a:p>
          <a:p>
            <a:pPr marL="179388" indent="-179388"/>
            <a:r>
              <a:rPr lang="ja-JP" altLang="ja-JP" dirty="0"/>
              <a:t>・</a:t>
            </a:r>
            <a:r>
              <a:rPr lang="ja-JP" altLang="ja-JP" dirty="0">
                <a:latin typeface="+mn-ea"/>
              </a:rPr>
              <a:t>家庭用</a:t>
            </a:r>
            <a:r>
              <a:rPr lang="en-US" altLang="ja-JP" dirty="0">
                <a:latin typeface="+mn-ea"/>
              </a:rPr>
              <a:t>(</a:t>
            </a:r>
            <a:r>
              <a:rPr lang="ja-JP" altLang="ja-JP" dirty="0">
                <a:latin typeface="+mn-ea"/>
              </a:rPr>
              <a:t>口径</a:t>
            </a:r>
            <a:r>
              <a:rPr lang="en-US" altLang="ja-JP" dirty="0">
                <a:latin typeface="+mn-ea"/>
              </a:rPr>
              <a:t>13mm </a:t>
            </a:r>
            <a:r>
              <a:rPr lang="en-US" altLang="ja-JP" dirty="0" smtClean="0">
                <a:latin typeface="+mn-ea"/>
              </a:rPr>
              <a:t>20</a:t>
            </a:r>
            <a:r>
              <a:rPr lang="ja-JP" altLang="en-US" dirty="0" smtClean="0">
                <a:latin typeface="+mn-ea"/>
              </a:rPr>
              <a:t>㎥</a:t>
            </a:r>
            <a:r>
              <a:rPr lang="en-US" altLang="ja-JP" dirty="0" smtClean="0">
                <a:latin typeface="+mn-ea"/>
              </a:rPr>
              <a:t>)</a:t>
            </a:r>
            <a:r>
              <a:rPr lang="ja-JP" altLang="ja-JP" dirty="0">
                <a:latin typeface="+mn-ea"/>
              </a:rPr>
              <a:t>の一月あたりの水道料金</a:t>
            </a:r>
            <a:r>
              <a:rPr lang="ja-JP" altLang="ja-JP" dirty="0" smtClean="0">
                <a:latin typeface="+mn-ea"/>
              </a:rPr>
              <a:t>は</a:t>
            </a:r>
            <a:r>
              <a:rPr lang="en-US" altLang="ja-JP" dirty="0" smtClean="0">
                <a:latin typeface="+mn-ea"/>
              </a:rPr>
              <a:t>2,451</a:t>
            </a:r>
            <a:r>
              <a:rPr lang="ja-JP" altLang="en-US" dirty="0" smtClean="0">
                <a:latin typeface="+mn-ea"/>
              </a:rPr>
              <a:t>円</a:t>
            </a:r>
            <a:r>
              <a:rPr lang="ja-JP" altLang="en-US" dirty="0">
                <a:latin typeface="+mn-ea"/>
              </a:rPr>
              <a:t>であり、府平均</a:t>
            </a:r>
            <a:r>
              <a:rPr lang="en-US" altLang="ja-JP" dirty="0" smtClean="0">
                <a:latin typeface="+mn-ea"/>
              </a:rPr>
              <a:t>2,813</a:t>
            </a:r>
            <a:r>
              <a:rPr lang="ja-JP" altLang="en-US" dirty="0" smtClean="0">
                <a:latin typeface="+mn-ea"/>
              </a:rPr>
              <a:t>円</a:t>
            </a:r>
            <a:r>
              <a:rPr lang="ja-JP" altLang="en-US" dirty="0">
                <a:latin typeface="+mn-ea"/>
              </a:rPr>
              <a:t>を</a:t>
            </a:r>
            <a:r>
              <a:rPr lang="ja-JP" altLang="en-US" dirty="0" smtClean="0">
                <a:latin typeface="+mn-ea"/>
              </a:rPr>
              <a:t>下回っています。</a:t>
            </a:r>
            <a:r>
              <a:rPr lang="zh-TW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43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事業体中</a:t>
            </a:r>
            <a:r>
              <a:rPr lang="en-US" altLang="ja-JP" dirty="0" smtClean="0">
                <a:latin typeface="游ゴシック" panose="020B0400000000000000" pitchFamily="50" charset="-128"/>
                <a:cs typeface="Times New Roman" panose="02020603050405020304" pitchFamily="18" charset="0"/>
              </a:rPr>
              <a:t>8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番目</a:t>
            </a:r>
            <a:r>
              <a:rPr lang="en-US" altLang="zh-TW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昇順</a:t>
            </a:r>
            <a:r>
              <a:rPr lang="zh-TW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zh-TW" altLang="en-US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endParaRPr lang="ja-JP" altLang="ja-JP" dirty="0">
              <a:latin typeface="+mn-ea"/>
            </a:endParaRPr>
          </a:p>
          <a:p>
            <a:endParaRPr lang="ja-JP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00" y="2401300"/>
            <a:ext cx="8434800" cy="3674645"/>
          </a:xfrm>
          <a:prstGeom prst="rect">
            <a:avLst/>
          </a:prstGeom>
        </p:spPr>
      </p:pic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293660" y="3246677"/>
            <a:ext cx="998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全国平均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8367471" y="3703296"/>
            <a:ext cx="998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府平均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4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890" y="566831"/>
            <a:ext cx="89636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（５）技術職員数（大阪府の水道の現況より）</a:t>
            </a:r>
            <a:endParaRPr lang="en-US" altLang="ja-JP" sz="2000" b="1" dirty="0"/>
          </a:p>
          <a:p>
            <a:endParaRPr lang="en-US" altLang="ja-JP" dirty="0"/>
          </a:p>
          <a:p>
            <a:r>
              <a:rPr lang="ja-JP" altLang="ja-JP" dirty="0" smtClean="0"/>
              <a:t>・</a:t>
            </a:r>
            <a:r>
              <a:rPr lang="ja-JP" altLang="en-US" dirty="0"/>
              <a:t>技術職員</a:t>
            </a:r>
            <a:r>
              <a:rPr lang="ja-JP" altLang="en-US" dirty="0" smtClean="0"/>
              <a:t>は</a:t>
            </a:r>
            <a:r>
              <a:rPr lang="en-US" altLang="ja-JP" dirty="0">
                <a:latin typeface="+mn-ea"/>
              </a:rPr>
              <a:t>79</a:t>
            </a:r>
            <a:r>
              <a:rPr lang="ja-JP" altLang="en-US" dirty="0" smtClean="0"/>
              <a:t>人</a:t>
            </a:r>
            <a:r>
              <a:rPr lang="ja-JP" altLang="en-US" dirty="0"/>
              <a:t>で</a:t>
            </a:r>
            <a:r>
              <a:rPr lang="ja-JP" altLang="en-US" dirty="0" smtClean="0"/>
              <a:t>あり、府平均を上回っています。</a:t>
            </a:r>
            <a:endParaRPr lang="ja-JP" altLang="ja-JP" dirty="0"/>
          </a:p>
          <a:p>
            <a:endParaRPr lang="ja-JP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90" y="2319023"/>
            <a:ext cx="8434800" cy="3634442"/>
          </a:xfrm>
          <a:prstGeom prst="rect">
            <a:avLst/>
          </a:prstGeom>
        </p:spPr>
      </p:pic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304530" y="4096488"/>
            <a:ext cx="8394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府平均</a:t>
            </a:r>
            <a:endParaRPr 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52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303"/>
          <p:cNvSpPr txBox="1"/>
          <p:nvPr/>
        </p:nvSpPr>
        <p:spPr>
          <a:xfrm>
            <a:off x="7652084" y="6086661"/>
            <a:ext cx="1129966" cy="2660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+mn-ea"/>
                <a:cs typeface="Times New Roman" panose="02020603050405020304" pitchFamily="18" charset="0"/>
              </a:rPr>
              <a:t>大阪市</a:t>
            </a:r>
            <a:endParaRPr lang="ja-JP" sz="12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0253" y="257738"/>
            <a:ext cx="89636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１．２　</a:t>
            </a:r>
            <a:r>
              <a:rPr lang="ja-JP" altLang="en-US" sz="2400" b="1" dirty="0"/>
              <a:t>一日最大給水量と自己水率</a:t>
            </a:r>
            <a:r>
              <a:rPr lang="ja-JP" altLang="ja-JP" sz="2400" b="1" dirty="0" smtClean="0"/>
              <a:t>の</a:t>
            </a:r>
            <a:r>
              <a:rPr lang="ja-JP" altLang="ja-JP" sz="2400" b="1" dirty="0"/>
              <a:t>概要（</a:t>
            </a:r>
            <a:r>
              <a:rPr lang="en-US" altLang="ja-JP" sz="2400" b="1" dirty="0"/>
              <a:t>2016</a:t>
            </a:r>
            <a:r>
              <a:rPr lang="ja-JP" altLang="ja-JP" sz="2400" b="1" dirty="0"/>
              <a:t>年度）</a:t>
            </a:r>
            <a:endParaRPr lang="en-US" altLang="ja-JP" sz="2400" b="1" dirty="0"/>
          </a:p>
          <a:p>
            <a:endParaRPr lang="ja-JP" altLang="ja-JP" dirty="0"/>
          </a:p>
          <a:p>
            <a:r>
              <a:rPr lang="ja-JP" altLang="ja-JP" dirty="0" smtClean="0"/>
              <a:t>・水源</a:t>
            </a:r>
            <a:r>
              <a:rPr lang="ja-JP" altLang="ja-JP" dirty="0"/>
              <a:t>は、猪名川の伏流水を水源とした柴原浄水場の自己水と</a:t>
            </a:r>
            <a:r>
              <a:rPr lang="ja-JP" altLang="ja-JP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ja-JP" dirty="0" smtClean="0"/>
              <a:t>淀川</a:t>
            </a:r>
            <a:r>
              <a:rPr lang="ja-JP" altLang="ja-JP" dirty="0"/>
              <a:t>を水源とした</a:t>
            </a:r>
            <a:r>
              <a:rPr lang="ja-JP" altLang="ja-JP" dirty="0" smtClean="0"/>
              <a:t>大阪</a:t>
            </a:r>
            <a:r>
              <a:rPr lang="ja-JP" altLang="ja-JP" dirty="0"/>
              <a:t>広域水道企業団からの浄水受水で賄っており</a:t>
            </a:r>
            <a:r>
              <a:rPr lang="ja-JP" altLang="ja-JP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ja-JP" dirty="0" smtClean="0"/>
              <a:t>この</a:t>
            </a:r>
            <a:r>
              <a:rPr lang="ja-JP" altLang="ja-JP" dirty="0"/>
              <a:t>うち企業団受水は総配水量の約８５％を占める。</a:t>
            </a:r>
          </a:p>
          <a:p>
            <a:endParaRPr lang="ja-JP" altLang="ja-JP" dirty="0"/>
          </a:p>
          <a:p>
            <a:endParaRPr lang="ja-JP" altLang="ja-JP" dirty="0"/>
          </a:p>
          <a:p>
            <a:endParaRPr lang="ja-JP" altLang="en-US" dirty="0"/>
          </a:p>
        </p:txBody>
      </p:sp>
      <p:pic>
        <p:nvPicPr>
          <p:cNvPr id="9" name="図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227" y="5199202"/>
            <a:ext cx="802005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53" y="2222603"/>
            <a:ext cx="8631797" cy="448656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/>
        </p:nvSpPr>
        <p:spPr>
          <a:xfrm>
            <a:off x="4168288" y="4465250"/>
            <a:ext cx="191677" cy="198019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6287" y="2104398"/>
            <a:ext cx="9504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万㎥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3394" y="3535877"/>
            <a:ext cx="400110" cy="13490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/>
              <a:t>一</a:t>
            </a:r>
            <a:r>
              <a:rPr kumimoji="1" lang="ja-JP" altLang="en-US" sz="1400" dirty="0" smtClean="0"/>
              <a:t>日最大給水量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692153" y="3535877"/>
            <a:ext cx="400110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 smtClean="0"/>
              <a:t>自己水率</a:t>
            </a:r>
            <a:endParaRPr kumimoji="1" lang="ja-JP" altLang="en-US" sz="1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5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5668" y="19880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59537"/>
            <a:ext cx="8963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１．３　水道施設の配置</a:t>
            </a:r>
            <a:r>
              <a:rPr lang="ja-JP" altLang="ja-JP" sz="2400" b="1" dirty="0" smtClean="0"/>
              <a:t>状況</a:t>
            </a:r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64387-629B-4E46-93D6-B693036FBE10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83" y="621202"/>
            <a:ext cx="4453022" cy="597119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700" y="5188006"/>
            <a:ext cx="34115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1013</Words>
  <Application>Microsoft Office PowerPoint</Application>
  <PresentationFormat>画面に合わせる (4:3)</PresentationFormat>
  <Paragraphs>325</Paragraphs>
  <Slides>32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4" baseType="lpstr">
      <vt:lpstr>ＭＳ Ｐゴシック</vt:lpstr>
      <vt:lpstr>ＭＳ 明朝</vt:lpstr>
      <vt:lpstr>新細明體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2018-12-28T13:12:17Z</dcterms:created>
  <dcterms:modified xsi:type="dcterms:W3CDTF">2019-03-28T06:14:56Z</dcterms:modified>
</cp:coreProperties>
</file>