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5"/>
  </p:notesMasterIdLst>
  <p:sldIdLst>
    <p:sldId id="302" r:id="rId2"/>
    <p:sldId id="293"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4" r:id="rId19"/>
    <p:sldId id="273" r:id="rId20"/>
    <p:sldId id="272" r:id="rId21"/>
    <p:sldId id="271" r:id="rId22"/>
    <p:sldId id="277" r:id="rId23"/>
    <p:sldId id="276" r:id="rId24"/>
    <p:sldId id="279" r:id="rId25"/>
    <p:sldId id="281" r:id="rId26"/>
    <p:sldId id="282" r:id="rId27"/>
    <p:sldId id="294" r:id="rId28"/>
    <p:sldId id="275" r:id="rId29"/>
    <p:sldId id="296" r:id="rId30"/>
    <p:sldId id="288" r:id="rId31"/>
    <p:sldId id="285" r:id="rId32"/>
    <p:sldId id="286" r:id="rId33"/>
    <p:sldId id="303" r:id="rId34"/>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78" d="100"/>
          <a:sy n="78" d="100"/>
        </p:scale>
        <p:origin x="91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6EAA5571-63CA-4A29-8DB5-43AB0E2D4865}" type="datetimeFigureOut">
              <a:rPr kumimoji="1" lang="ja-JP" altLang="en-US" smtClean="0"/>
              <a:t>2019/3/29</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AF01172-78D8-48CB-A13F-4B9113C4DC57}" type="slidenum">
              <a:rPr kumimoji="1" lang="ja-JP" altLang="en-US" smtClean="0"/>
              <a:t>‹#›</a:t>
            </a:fld>
            <a:endParaRPr kumimoji="1" lang="ja-JP" altLang="en-US"/>
          </a:p>
        </p:txBody>
      </p:sp>
    </p:spTree>
    <p:extLst>
      <p:ext uri="{BB962C8B-B14F-4D97-AF65-F5344CB8AC3E}">
        <p14:creationId xmlns:p14="http://schemas.microsoft.com/office/powerpoint/2010/main" val="14315347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59B0424-6D22-45B5-A7A0-0EFEB87BD482}" type="slidenum">
              <a:rPr kumimoji="1" lang="ja-JP" altLang="en-US" smtClean="0"/>
              <a:t>27</a:t>
            </a:fld>
            <a:endParaRPr kumimoji="1" lang="ja-JP" altLang="en-US"/>
          </a:p>
        </p:txBody>
      </p:sp>
    </p:spTree>
    <p:extLst>
      <p:ext uri="{BB962C8B-B14F-4D97-AF65-F5344CB8AC3E}">
        <p14:creationId xmlns:p14="http://schemas.microsoft.com/office/powerpoint/2010/main" val="1350276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14E3875-BF60-4D50-ACA9-D70040DDF555}" type="datetime1">
              <a:rPr kumimoji="1" lang="ja-JP" altLang="en-US" smtClean="0"/>
              <a:t>2019/3/29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p:spPr>
        <p:txBody>
          <a:bodyPr/>
          <a:lstStyle>
            <a:lvl1pPr>
              <a:defRPr sz="1600"/>
            </a:lvl1pPr>
          </a:lstStyle>
          <a:p>
            <a:fld id="{6006E7AC-397C-46DB-B16C-C18B8E404D27}" type="slidenum">
              <a:rPr kumimoji="1" lang="ja-JP" altLang="en-US" smtClean="0"/>
              <a:pPr/>
              <a:t>‹#›</a:t>
            </a:fld>
            <a:endParaRPr kumimoji="1" lang="ja-JP" altLang="en-US" dirty="0"/>
          </a:p>
        </p:txBody>
      </p:sp>
    </p:spTree>
    <p:extLst>
      <p:ext uri="{BB962C8B-B14F-4D97-AF65-F5344CB8AC3E}">
        <p14:creationId xmlns:p14="http://schemas.microsoft.com/office/powerpoint/2010/main" val="888483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B7FD0DC-F1E6-4695-B0C7-04B81319CA40}" type="datetime1">
              <a:rPr kumimoji="1" lang="ja-JP" altLang="en-US" smtClean="0"/>
              <a:t>2019/3/29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06E7AC-397C-46DB-B16C-C18B8E404D27}" type="slidenum">
              <a:rPr kumimoji="1" lang="ja-JP" altLang="en-US" smtClean="0"/>
              <a:t>‹#›</a:t>
            </a:fld>
            <a:endParaRPr kumimoji="1" lang="ja-JP" altLang="en-US"/>
          </a:p>
        </p:txBody>
      </p:sp>
    </p:spTree>
    <p:extLst>
      <p:ext uri="{BB962C8B-B14F-4D97-AF65-F5344CB8AC3E}">
        <p14:creationId xmlns:p14="http://schemas.microsoft.com/office/powerpoint/2010/main" val="957852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5AF6893-86D2-49B4-BA33-09F59659710F}" type="datetime1">
              <a:rPr kumimoji="1" lang="ja-JP" altLang="en-US" smtClean="0"/>
              <a:t>2019/3/29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06E7AC-397C-46DB-B16C-C18B8E404D27}" type="slidenum">
              <a:rPr kumimoji="1" lang="ja-JP" altLang="en-US" smtClean="0"/>
              <a:t>‹#›</a:t>
            </a:fld>
            <a:endParaRPr kumimoji="1" lang="ja-JP" altLang="en-US"/>
          </a:p>
        </p:txBody>
      </p:sp>
    </p:spTree>
    <p:extLst>
      <p:ext uri="{BB962C8B-B14F-4D97-AF65-F5344CB8AC3E}">
        <p14:creationId xmlns:p14="http://schemas.microsoft.com/office/powerpoint/2010/main" val="1405903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945B7B2-C44A-425F-B6E8-8BDC31D0EC1E}" type="datetime1">
              <a:rPr kumimoji="1" lang="ja-JP" altLang="en-US" smtClean="0"/>
              <a:t>2019/3/29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06E7AC-397C-46DB-B16C-C18B8E404D27}" type="slidenum">
              <a:rPr kumimoji="1" lang="ja-JP" altLang="en-US" smtClean="0"/>
              <a:t>‹#›</a:t>
            </a:fld>
            <a:endParaRPr kumimoji="1" lang="ja-JP" altLang="en-US"/>
          </a:p>
        </p:txBody>
      </p:sp>
    </p:spTree>
    <p:extLst>
      <p:ext uri="{BB962C8B-B14F-4D97-AF65-F5344CB8AC3E}">
        <p14:creationId xmlns:p14="http://schemas.microsoft.com/office/powerpoint/2010/main" val="2906133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116340B-3FC4-4828-9DF9-703845201068}" type="datetime1">
              <a:rPr kumimoji="1" lang="ja-JP" altLang="en-US" smtClean="0"/>
              <a:t>2019/3/29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06E7AC-397C-46DB-B16C-C18B8E404D27}" type="slidenum">
              <a:rPr kumimoji="1" lang="ja-JP" altLang="en-US" smtClean="0"/>
              <a:t>‹#›</a:t>
            </a:fld>
            <a:endParaRPr kumimoji="1" lang="ja-JP" altLang="en-US"/>
          </a:p>
        </p:txBody>
      </p:sp>
    </p:spTree>
    <p:extLst>
      <p:ext uri="{BB962C8B-B14F-4D97-AF65-F5344CB8AC3E}">
        <p14:creationId xmlns:p14="http://schemas.microsoft.com/office/powerpoint/2010/main" val="1684683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B87DED2-805B-460E-B588-34B829995A10}" type="datetime1">
              <a:rPr kumimoji="1" lang="ja-JP" altLang="en-US" smtClean="0"/>
              <a:t>2019/3/29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06E7AC-397C-46DB-B16C-C18B8E404D27}" type="slidenum">
              <a:rPr kumimoji="1" lang="ja-JP" altLang="en-US" smtClean="0"/>
              <a:t>‹#›</a:t>
            </a:fld>
            <a:endParaRPr kumimoji="1" lang="ja-JP" altLang="en-US"/>
          </a:p>
        </p:txBody>
      </p:sp>
    </p:spTree>
    <p:extLst>
      <p:ext uri="{BB962C8B-B14F-4D97-AF65-F5344CB8AC3E}">
        <p14:creationId xmlns:p14="http://schemas.microsoft.com/office/powerpoint/2010/main" val="1474023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CA72392-019D-41FB-B4D4-88B4F56EDA8B}" type="datetime1">
              <a:rPr kumimoji="1" lang="ja-JP" altLang="en-US" smtClean="0"/>
              <a:t>2019/3/29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006E7AC-397C-46DB-B16C-C18B8E404D27}" type="slidenum">
              <a:rPr kumimoji="1" lang="ja-JP" altLang="en-US" smtClean="0"/>
              <a:t>‹#›</a:t>
            </a:fld>
            <a:endParaRPr kumimoji="1" lang="ja-JP" altLang="en-US"/>
          </a:p>
        </p:txBody>
      </p:sp>
    </p:spTree>
    <p:extLst>
      <p:ext uri="{BB962C8B-B14F-4D97-AF65-F5344CB8AC3E}">
        <p14:creationId xmlns:p14="http://schemas.microsoft.com/office/powerpoint/2010/main" val="240908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DC01DBF-8D5F-4EAC-A027-13B1FF3685B4}" type="datetime1">
              <a:rPr kumimoji="1" lang="ja-JP" altLang="en-US" smtClean="0"/>
              <a:t>2019/3/29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006E7AC-397C-46DB-B16C-C18B8E404D27}" type="slidenum">
              <a:rPr kumimoji="1" lang="ja-JP" altLang="en-US" smtClean="0"/>
              <a:t>‹#›</a:t>
            </a:fld>
            <a:endParaRPr kumimoji="1" lang="ja-JP" altLang="en-US"/>
          </a:p>
        </p:txBody>
      </p:sp>
    </p:spTree>
    <p:extLst>
      <p:ext uri="{BB962C8B-B14F-4D97-AF65-F5344CB8AC3E}">
        <p14:creationId xmlns:p14="http://schemas.microsoft.com/office/powerpoint/2010/main" val="797015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53FF3-1B02-477D-A612-4DD7B7DB7272}" type="datetime1">
              <a:rPr kumimoji="1" lang="ja-JP" altLang="en-US" smtClean="0"/>
              <a:t>2019/3/29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086600" y="6362702"/>
            <a:ext cx="2057400" cy="365125"/>
          </a:xfrm>
        </p:spPr>
        <p:txBody>
          <a:bodyPr/>
          <a:lstStyle>
            <a:lvl1pPr>
              <a:defRPr sz="1600"/>
            </a:lvl1pPr>
          </a:lstStyle>
          <a:p>
            <a:fld id="{6006E7AC-397C-46DB-B16C-C18B8E404D27}" type="slidenum">
              <a:rPr kumimoji="1" lang="ja-JP" altLang="en-US" smtClean="0"/>
              <a:pPr/>
              <a:t>‹#›</a:t>
            </a:fld>
            <a:endParaRPr kumimoji="1" lang="ja-JP" altLang="en-US" dirty="0"/>
          </a:p>
        </p:txBody>
      </p:sp>
    </p:spTree>
    <p:extLst>
      <p:ext uri="{BB962C8B-B14F-4D97-AF65-F5344CB8AC3E}">
        <p14:creationId xmlns:p14="http://schemas.microsoft.com/office/powerpoint/2010/main" val="3092661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36760DB-5765-4347-B2CC-DD8E94100668}" type="datetime1">
              <a:rPr kumimoji="1" lang="ja-JP" altLang="en-US" smtClean="0"/>
              <a:t>2019/3/29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06E7AC-397C-46DB-B16C-C18B8E404D27}" type="slidenum">
              <a:rPr kumimoji="1" lang="ja-JP" altLang="en-US" smtClean="0"/>
              <a:t>‹#›</a:t>
            </a:fld>
            <a:endParaRPr kumimoji="1" lang="ja-JP" altLang="en-US"/>
          </a:p>
        </p:txBody>
      </p:sp>
    </p:spTree>
    <p:extLst>
      <p:ext uri="{BB962C8B-B14F-4D97-AF65-F5344CB8AC3E}">
        <p14:creationId xmlns:p14="http://schemas.microsoft.com/office/powerpoint/2010/main" val="3261047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B389C6B-028C-4EC0-BA8F-751A6B67E434}" type="datetime1">
              <a:rPr kumimoji="1" lang="ja-JP" altLang="en-US" smtClean="0"/>
              <a:t>2019/3/29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06E7AC-397C-46DB-B16C-C18B8E404D27}" type="slidenum">
              <a:rPr kumimoji="1" lang="ja-JP" altLang="en-US" smtClean="0"/>
              <a:t>‹#›</a:t>
            </a:fld>
            <a:endParaRPr kumimoji="1" lang="ja-JP" altLang="en-US"/>
          </a:p>
        </p:txBody>
      </p:sp>
    </p:spTree>
    <p:extLst>
      <p:ext uri="{BB962C8B-B14F-4D97-AF65-F5344CB8AC3E}">
        <p14:creationId xmlns:p14="http://schemas.microsoft.com/office/powerpoint/2010/main" val="2970778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F08D1-9B62-4472-AB38-9BFE19A5C64B}" type="datetime1">
              <a:rPr kumimoji="1" lang="ja-JP" altLang="en-US" smtClean="0"/>
              <a:t>2019/3/29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538913"/>
            <a:ext cx="20574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006E7AC-397C-46DB-B16C-C18B8E404D27}" type="slidenum">
              <a:rPr kumimoji="1" lang="ja-JP" altLang="en-US" smtClean="0"/>
              <a:pPr/>
              <a:t>‹#›</a:t>
            </a:fld>
            <a:endParaRPr kumimoji="1" lang="ja-JP" altLang="en-US" dirty="0"/>
          </a:p>
        </p:txBody>
      </p:sp>
    </p:spTree>
    <p:extLst>
      <p:ext uri="{BB962C8B-B14F-4D97-AF65-F5344CB8AC3E}">
        <p14:creationId xmlns:p14="http://schemas.microsoft.com/office/powerpoint/2010/main" val="1260956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9050" y="846589"/>
            <a:ext cx="9163050" cy="6078587"/>
          </a:xfrm>
          <a:prstGeom prst="rect">
            <a:avLst/>
          </a:prstGeom>
          <a:noFill/>
        </p:spPr>
        <p:txBody>
          <a:bodyPr wrap="square" rtlCol="0">
            <a:spAutoFit/>
          </a:bodyPr>
          <a:lstStyle/>
          <a:p>
            <a:r>
              <a:rPr lang="en-US" altLang="ja-JP" dirty="0">
                <a:latin typeface="+mn-ea"/>
              </a:rPr>
              <a:t> </a:t>
            </a:r>
            <a:endParaRPr lang="ja-JP" altLang="ja-JP" dirty="0">
              <a:latin typeface="+mn-ea"/>
            </a:endParaRPr>
          </a:p>
          <a:p>
            <a:r>
              <a:rPr lang="en-US" altLang="ja-JP" dirty="0">
                <a:latin typeface="+mn-ea"/>
              </a:rPr>
              <a:t> </a:t>
            </a:r>
            <a:endParaRPr lang="ja-JP" altLang="ja-JP" dirty="0">
              <a:latin typeface="+mn-ea"/>
            </a:endParaRPr>
          </a:p>
          <a:p>
            <a:r>
              <a:rPr lang="en-US" altLang="ja-JP" dirty="0">
                <a:latin typeface="+mn-ea"/>
              </a:rPr>
              <a:t> </a:t>
            </a:r>
            <a:endParaRPr lang="ja-JP" altLang="ja-JP" sz="3200" dirty="0">
              <a:latin typeface="+mn-ea"/>
            </a:endParaRPr>
          </a:p>
          <a:p>
            <a:pPr algn="ctr">
              <a:spcBef>
                <a:spcPts val="1200"/>
              </a:spcBef>
            </a:pPr>
            <a:r>
              <a:rPr lang="ja-JP" altLang="ja-JP" sz="4000" b="1" dirty="0" smtClean="0"/>
              <a:t>水道</a:t>
            </a:r>
            <a:r>
              <a:rPr lang="ja-JP" altLang="ja-JP" sz="4000" b="1" dirty="0"/>
              <a:t>事業の現状と課題、将来に</a:t>
            </a:r>
            <a:r>
              <a:rPr lang="ja-JP" altLang="ja-JP" sz="4000" b="1" dirty="0" smtClean="0"/>
              <a:t>ついて</a:t>
            </a:r>
            <a:endParaRPr lang="en-US" altLang="ja-JP" sz="4000" b="1" dirty="0" smtClean="0"/>
          </a:p>
          <a:p>
            <a:pPr algn="ctr">
              <a:spcBef>
                <a:spcPts val="3000"/>
              </a:spcBef>
            </a:pPr>
            <a:r>
              <a:rPr lang="ja-JP" altLang="ja-JP" sz="4000" dirty="0" smtClean="0"/>
              <a:t>【</a:t>
            </a:r>
            <a:r>
              <a:rPr lang="ja-JP" altLang="en-US" sz="4000" dirty="0" smtClean="0"/>
              <a:t>富田林</a:t>
            </a:r>
            <a:r>
              <a:rPr lang="ja-JP" altLang="ja-JP" sz="4000" dirty="0" smtClean="0"/>
              <a:t>市</a:t>
            </a:r>
            <a:r>
              <a:rPr lang="ja-JP" altLang="ja-JP" sz="4000" dirty="0"/>
              <a:t>】</a:t>
            </a:r>
          </a:p>
          <a:p>
            <a:endParaRPr lang="ja-JP" altLang="ja-JP" sz="3200" dirty="0"/>
          </a:p>
          <a:p>
            <a:endParaRPr lang="en-US" altLang="ja-JP" sz="3200" dirty="0">
              <a:latin typeface="+mn-ea"/>
            </a:endParaRPr>
          </a:p>
          <a:p>
            <a:endParaRPr lang="en-US" altLang="ja-JP" sz="3200" dirty="0" smtClean="0">
              <a:latin typeface="+mn-ea"/>
            </a:endParaRPr>
          </a:p>
          <a:p>
            <a:endParaRPr lang="en-US" altLang="ja-JP" sz="3200" dirty="0">
              <a:latin typeface="+mn-ea"/>
            </a:endParaRPr>
          </a:p>
          <a:p>
            <a:endParaRPr lang="en-US" altLang="ja-JP" sz="3200" dirty="0">
              <a:latin typeface="+mn-ea"/>
            </a:endParaRPr>
          </a:p>
          <a:p>
            <a:pPr algn="ctr"/>
            <a:r>
              <a:rPr lang="ja-JP" altLang="ja-JP" sz="2400" dirty="0">
                <a:latin typeface="+mn-ea"/>
              </a:rPr>
              <a:t>大阪府健康</a:t>
            </a:r>
            <a:r>
              <a:rPr lang="ja-JP" altLang="ja-JP" sz="2400" dirty="0" smtClean="0">
                <a:latin typeface="+mn-ea"/>
              </a:rPr>
              <a:t>医療部</a:t>
            </a:r>
            <a:r>
              <a:rPr lang="ja-JP" altLang="en-US" sz="2400" dirty="0" smtClean="0">
                <a:latin typeface="+mn-ea"/>
              </a:rPr>
              <a:t>環境衛生課</a:t>
            </a:r>
            <a:endParaRPr lang="en-US" altLang="ja-JP" sz="2400" dirty="0" smtClean="0">
              <a:latin typeface="+mn-ea"/>
            </a:endParaRPr>
          </a:p>
          <a:p>
            <a:r>
              <a:rPr lang="en-US" altLang="ja-JP" dirty="0">
                <a:latin typeface="+mn-ea"/>
              </a:rPr>
              <a:t> </a:t>
            </a:r>
            <a:endParaRPr lang="ja-JP" altLang="ja-JP" dirty="0">
              <a:latin typeface="+mn-ea"/>
            </a:endParaRPr>
          </a:p>
          <a:p>
            <a:endParaRPr lang="ja-JP" altLang="ja-JP" dirty="0">
              <a:latin typeface="+mn-ea"/>
            </a:endParaRP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1</a:t>
            </a:fld>
            <a:endParaRPr kumimoji="1" lang="ja-JP" altLang="en-US" dirty="0"/>
          </a:p>
        </p:txBody>
      </p:sp>
    </p:spTree>
    <p:extLst>
      <p:ext uri="{BB962C8B-B14F-4D97-AF65-F5344CB8AC3E}">
        <p14:creationId xmlns:p14="http://schemas.microsoft.com/office/powerpoint/2010/main" val="2583632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3712"/>
            <a:ext cx="9368589" cy="907941"/>
          </a:xfrm>
          <a:prstGeom prst="rect">
            <a:avLst/>
          </a:prstGeom>
        </p:spPr>
        <p:txBody>
          <a:bodyPr wrap="square">
            <a:spAutoFit/>
          </a:bodyPr>
          <a:lstStyle/>
          <a:p>
            <a:pPr marL="167164" indent="-67151" algn="just"/>
            <a:r>
              <a:rPr lang="ja-JP" altLang="ja-JP" sz="2400" b="1" kern="100" dirty="0">
                <a:latin typeface="+mn-ea"/>
                <a:cs typeface="Times New Roman" panose="02020603050405020304" pitchFamily="18" charset="0"/>
              </a:rPr>
              <a:t>２　府域における富田林市の状況</a:t>
            </a:r>
          </a:p>
          <a:p>
            <a:pPr marL="167164" indent="-67151" algn="just">
              <a:spcBef>
                <a:spcPts val="600"/>
              </a:spcBef>
            </a:pPr>
            <a:r>
              <a:rPr lang="ja-JP" altLang="ja-JP" sz="2400" kern="100" dirty="0">
                <a:latin typeface="+mn-ea"/>
                <a:cs typeface="Times New Roman" panose="02020603050405020304" pitchFamily="18" charset="0"/>
              </a:rPr>
              <a:t>２．１　各指標の大阪府平均との比較（</a:t>
            </a:r>
            <a:r>
              <a:rPr lang="en-US" altLang="ja-JP" sz="2400" kern="100" dirty="0">
                <a:latin typeface="+mn-ea"/>
                <a:cs typeface="Times New Roman" panose="02020603050405020304" pitchFamily="18" charset="0"/>
              </a:rPr>
              <a:t>2016</a:t>
            </a:r>
            <a:r>
              <a:rPr lang="ja-JP" altLang="ja-JP" sz="2400" kern="100" dirty="0">
                <a:latin typeface="+mn-ea"/>
                <a:cs typeface="Times New Roman" panose="02020603050405020304" pitchFamily="18" charset="0"/>
              </a:rPr>
              <a:t>年度）</a:t>
            </a:r>
          </a:p>
        </p:txBody>
      </p:sp>
      <p:graphicFrame>
        <p:nvGraphicFramePr>
          <p:cNvPr id="4" name="表 3"/>
          <p:cNvGraphicFramePr>
            <a:graphicFrameLocks noGrp="1"/>
          </p:cNvGraphicFramePr>
          <p:nvPr>
            <p:extLst>
              <p:ext uri="{D42A27DB-BD31-4B8C-83A1-F6EECF244321}">
                <p14:modId xmlns:p14="http://schemas.microsoft.com/office/powerpoint/2010/main" val="3852976068"/>
              </p:ext>
            </p:extLst>
          </p:nvPr>
        </p:nvGraphicFramePr>
        <p:xfrm>
          <a:off x="47298" y="917436"/>
          <a:ext cx="8961449" cy="5724003"/>
        </p:xfrm>
        <a:graphic>
          <a:graphicData uri="http://schemas.openxmlformats.org/drawingml/2006/table">
            <a:tbl>
              <a:tblPr firstRow="1" firstCol="1" bandRow="1">
                <a:tableStyleId>{5C22544A-7EE6-4342-B048-85BDC9FD1C3A}</a:tableStyleId>
              </a:tblPr>
              <a:tblGrid>
                <a:gridCol w="646385">
                  <a:extLst>
                    <a:ext uri="{9D8B030D-6E8A-4147-A177-3AD203B41FA5}">
                      <a16:colId xmlns:a16="http://schemas.microsoft.com/office/drawing/2014/main" val="3542442014"/>
                    </a:ext>
                  </a:extLst>
                </a:gridCol>
                <a:gridCol w="7465903">
                  <a:extLst>
                    <a:ext uri="{9D8B030D-6E8A-4147-A177-3AD203B41FA5}">
                      <a16:colId xmlns:a16="http://schemas.microsoft.com/office/drawing/2014/main" val="65978521"/>
                    </a:ext>
                  </a:extLst>
                </a:gridCol>
                <a:gridCol w="849161">
                  <a:extLst>
                    <a:ext uri="{9D8B030D-6E8A-4147-A177-3AD203B41FA5}">
                      <a16:colId xmlns:a16="http://schemas.microsoft.com/office/drawing/2014/main" val="607920381"/>
                    </a:ext>
                  </a:extLst>
                </a:gridCol>
              </a:tblGrid>
              <a:tr h="373777">
                <a:tc>
                  <a:txBody>
                    <a:bodyPr/>
                    <a:lstStyle/>
                    <a:p>
                      <a:pPr algn="ctr">
                        <a:spcAft>
                          <a:spcPts val="0"/>
                        </a:spcAft>
                      </a:pPr>
                      <a:r>
                        <a:rPr lang="ja-JP" sz="1400" kern="100" dirty="0">
                          <a:effectLst/>
                          <a:latin typeface="+mn-ea"/>
                          <a:ea typeface="+mn-ea"/>
                        </a:rPr>
                        <a:t>項目</a:t>
                      </a:r>
                      <a:endParaRPr lang="ja-JP" sz="1400" kern="100" dirty="0">
                        <a:effectLst/>
                        <a:latin typeface="+mn-ea"/>
                        <a:ea typeface="+mn-ea"/>
                        <a:cs typeface="Times New Roman" panose="02020603050405020304" pitchFamily="18" charset="0"/>
                      </a:endParaRPr>
                    </a:p>
                  </a:txBody>
                  <a:tcPr marL="47545" marR="47545" marT="0" marB="0" anchor="ctr"/>
                </a:tc>
                <a:tc>
                  <a:txBody>
                    <a:bodyPr/>
                    <a:lstStyle/>
                    <a:p>
                      <a:pPr algn="ctr">
                        <a:spcAft>
                          <a:spcPts val="0"/>
                        </a:spcAft>
                      </a:pPr>
                      <a:r>
                        <a:rPr lang="ja-JP" sz="1400" kern="100" dirty="0">
                          <a:effectLst/>
                          <a:latin typeface="+mn-ea"/>
                          <a:ea typeface="+mn-ea"/>
                        </a:rPr>
                        <a:t>指標</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ja-JP" sz="1400" kern="100" dirty="0">
                          <a:effectLst/>
                          <a:latin typeface="+mn-ea"/>
                          <a:ea typeface="+mn-ea"/>
                        </a:rPr>
                        <a:t>府平均との比較</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187255"/>
                  </a:ext>
                </a:extLst>
              </a:tr>
              <a:tr h="517467">
                <a:tc rowSpan="6">
                  <a:txBody>
                    <a:bodyPr/>
                    <a:lstStyle/>
                    <a:p>
                      <a:pPr marL="71755" marR="71755" algn="ctr">
                        <a:spcAft>
                          <a:spcPts val="0"/>
                        </a:spcAft>
                      </a:pPr>
                      <a:r>
                        <a:rPr lang="ja-JP" sz="1400" kern="100">
                          <a:effectLst/>
                          <a:latin typeface="+mn-ea"/>
                          <a:ea typeface="+mn-ea"/>
                        </a:rPr>
                        <a:t>耐震化関係</a:t>
                      </a:r>
                      <a:endParaRPr lang="ja-JP" sz="1400" kern="100">
                        <a:effectLst/>
                        <a:latin typeface="+mn-ea"/>
                        <a:ea typeface="+mn-ea"/>
                        <a:cs typeface="Times New Roman" panose="02020603050405020304" pitchFamily="18" charset="0"/>
                      </a:endParaRPr>
                    </a:p>
                  </a:txBody>
                  <a:tcPr marL="47545" marR="47545" marT="0" marB="0" vert="eaVert" anchor="ctr"/>
                </a:tc>
                <a:tc>
                  <a:txBody>
                    <a:bodyPr/>
                    <a:lstStyle/>
                    <a:p>
                      <a:pPr algn="just">
                        <a:spcAft>
                          <a:spcPts val="0"/>
                        </a:spcAft>
                      </a:pPr>
                      <a:r>
                        <a:rPr lang="ja-JP" sz="1400" kern="100" dirty="0">
                          <a:effectLst/>
                          <a:latin typeface="+mn-ea"/>
                          <a:ea typeface="+mn-ea"/>
                        </a:rPr>
                        <a:t>①全管路耐震適合率</a:t>
                      </a:r>
                    </a:p>
                    <a:p>
                      <a:pPr algn="just">
                        <a:spcAft>
                          <a:spcPts val="0"/>
                        </a:spcAft>
                      </a:pPr>
                      <a:r>
                        <a:rPr lang="ja-JP" sz="1400" kern="100" dirty="0">
                          <a:effectLst/>
                          <a:latin typeface="+mn-ea"/>
                          <a:ea typeface="+mn-ea"/>
                        </a:rPr>
                        <a:t>　管路の地震災害に対する安全性、信頼性を表す指標。高い方が望ましい。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795814872"/>
                  </a:ext>
                </a:extLst>
              </a:tr>
              <a:tr h="517467">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②基幹管路耐震適合率</a:t>
                      </a:r>
                    </a:p>
                    <a:p>
                      <a:pPr algn="just">
                        <a:spcAft>
                          <a:spcPts val="0"/>
                        </a:spcAft>
                      </a:pPr>
                      <a:r>
                        <a:rPr lang="ja-JP" sz="1400" kern="100" dirty="0">
                          <a:effectLst/>
                          <a:latin typeface="+mn-ea"/>
                          <a:ea typeface="+mn-ea"/>
                        </a:rPr>
                        <a:t>　基幹管路の地震災害に対する安全性、信頼性を表す指標。高い方が望ましい。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3509359"/>
                  </a:ext>
                </a:extLst>
              </a:tr>
              <a:tr h="517467">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③老朽管率　※</a:t>
                      </a:r>
                    </a:p>
                    <a:p>
                      <a:pPr algn="just">
                        <a:spcAft>
                          <a:spcPts val="0"/>
                        </a:spcAft>
                      </a:pPr>
                      <a:r>
                        <a:rPr lang="ja-JP" sz="1400" kern="100" dirty="0">
                          <a:effectLst/>
                          <a:latin typeface="+mn-ea"/>
                          <a:ea typeface="+mn-ea"/>
                        </a:rPr>
                        <a:t>　法定耐用年数（</a:t>
                      </a:r>
                      <a:r>
                        <a:rPr lang="en-US" sz="1400" kern="100" dirty="0">
                          <a:effectLst/>
                          <a:latin typeface="+mn-ea"/>
                          <a:ea typeface="+mn-ea"/>
                        </a:rPr>
                        <a:t>40</a:t>
                      </a:r>
                      <a:r>
                        <a:rPr lang="ja-JP" sz="1400" kern="100" dirty="0">
                          <a:effectLst/>
                          <a:latin typeface="+mn-ea"/>
                          <a:ea typeface="+mn-ea"/>
                        </a:rPr>
                        <a:t>年）を超えた管路の割合。一般的には、低い方が望ましい。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6806506"/>
                  </a:ext>
                </a:extLst>
              </a:tr>
              <a:tr h="517467">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④管路更新率</a:t>
                      </a:r>
                    </a:p>
                    <a:p>
                      <a:pPr algn="just">
                        <a:spcAft>
                          <a:spcPts val="0"/>
                        </a:spcAft>
                      </a:pPr>
                      <a:r>
                        <a:rPr lang="ja-JP" sz="1400" kern="100" dirty="0">
                          <a:effectLst/>
                          <a:latin typeface="+mn-ea"/>
                          <a:ea typeface="+mn-ea"/>
                        </a:rPr>
                        <a:t>　管路更新の度合いを表す指標。一般的には、高い方が望ましい。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4789416"/>
                  </a:ext>
                </a:extLst>
              </a:tr>
              <a:tr h="517467">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⑤浄水場耐震化率</a:t>
                      </a:r>
                    </a:p>
                    <a:p>
                      <a:pPr algn="just">
                        <a:spcAft>
                          <a:spcPts val="0"/>
                        </a:spcAft>
                      </a:pPr>
                      <a:r>
                        <a:rPr lang="ja-JP" sz="1400" kern="100" dirty="0">
                          <a:effectLst/>
                          <a:latin typeface="+mn-ea"/>
                          <a:ea typeface="+mn-ea"/>
                        </a:rPr>
                        <a:t>　浄水施設の地震災害に対する安全性、信頼性を表す指標。高い方が望ましい。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907189290"/>
                  </a:ext>
                </a:extLst>
              </a:tr>
              <a:tr h="517467">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⑥配水池耐震化率</a:t>
                      </a:r>
                    </a:p>
                    <a:p>
                      <a:pPr algn="just">
                        <a:spcAft>
                          <a:spcPts val="0"/>
                        </a:spcAft>
                      </a:pPr>
                      <a:r>
                        <a:rPr lang="ja-JP" sz="1400" kern="100" dirty="0">
                          <a:effectLst/>
                          <a:latin typeface="+mn-ea"/>
                          <a:ea typeface="+mn-ea"/>
                        </a:rPr>
                        <a:t>　配水施設の地震災害に対する安全性、信頼性を表す指標。高い方が望ましい。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0183093"/>
                  </a:ext>
                </a:extLst>
              </a:tr>
              <a:tr h="560666">
                <a:tc rowSpan="3">
                  <a:txBody>
                    <a:bodyPr/>
                    <a:lstStyle/>
                    <a:p>
                      <a:pPr marL="71755" marR="71755" algn="ctr">
                        <a:spcAft>
                          <a:spcPts val="0"/>
                        </a:spcAft>
                      </a:pPr>
                      <a:r>
                        <a:rPr lang="ja-JP" sz="1400" kern="100" dirty="0" smtClean="0">
                          <a:effectLst/>
                          <a:latin typeface="+mn-ea"/>
                          <a:ea typeface="+mn-ea"/>
                        </a:rPr>
                        <a:t>経営関係</a:t>
                      </a:r>
                      <a:endParaRPr lang="ja-JP" sz="1400" kern="100" dirty="0">
                        <a:effectLst/>
                        <a:latin typeface="+mn-ea"/>
                        <a:ea typeface="+mn-ea"/>
                        <a:cs typeface="Times New Roman" panose="02020603050405020304" pitchFamily="18" charset="0"/>
                      </a:endParaRPr>
                    </a:p>
                  </a:txBody>
                  <a:tcPr marL="47545" marR="47545" marT="0" marB="0" vert="eaVert" anchor="ctr"/>
                </a:tc>
                <a:tc>
                  <a:txBody>
                    <a:bodyPr/>
                    <a:lstStyle/>
                    <a:p>
                      <a:pPr algn="just">
                        <a:spcAft>
                          <a:spcPts val="0"/>
                        </a:spcAft>
                      </a:pPr>
                      <a:r>
                        <a:rPr lang="ja-JP" sz="1400" kern="100" dirty="0">
                          <a:effectLst/>
                          <a:latin typeface="+mn-ea"/>
                          <a:ea typeface="+mn-ea"/>
                        </a:rPr>
                        <a:t>⑦給水原価　※</a:t>
                      </a:r>
                    </a:p>
                    <a:p>
                      <a:pPr algn="just">
                        <a:spcAft>
                          <a:spcPts val="0"/>
                        </a:spcAft>
                      </a:pPr>
                      <a:r>
                        <a:rPr lang="ja-JP" sz="1400" kern="100" dirty="0">
                          <a:effectLst/>
                          <a:latin typeface="+mn-ea"/>
                          <a:ea typeface="+mn-ea"/>
                        </a:rPr>
                        <a:t>　有収水量（料金の対象となった水量）１㎥あたりにかかる費用を表す指標</a:t>
                      </a:r>
                      <a:r>
                        <a:rPr lang="ja-JP" sz="1400" kern="100" dirty="0" smtClean="0">
                          <a:effectLst/>
                          <a:latin typeface="+mn-ea"/>
                          <a:ea typeface="+mn-ea"/>
                        </a:rPr>
                        <a:t>。</a:t>
                      </a:r>
                      <a:endParaRPr lang="en-US" altLang="ja-JP" sz="1400" kern="100" dirty="0" smtClean="0">
                        <a:effectLst/>
                        <a:latin typeface="+mn-ea"/>
                        <a:ea typeface="+mn-ea"/>
                      </a:endParaRPr>
                    </a:p>
                    <a:p>
                      <a:pPr algn="just">
                        <a:spcAft>
                          <a:spcPts val="0"/>
                        </a:spcAft>
                      </a:pPr>
                      <a:r>
                        <a:rPr lang="ja-JP" altLang="en-US" sz="1400" kern="100" dirty="0" smtClean="0">
                          <a:effectLst/>
                          <a:latin typeface="+mn-ea"/>
                          <a:ea typeface="+mn-ea"/>
                        </a:rPr>
                        <a:t>　</a:t>
                      </a:r>
                      <a:r>
                        <a:rPr lang="ja-JP" sz="1400" kern="100" dirty="0" smtClean="0">
                          <a:effectLst/>
                          <a:latin typeface="+mn-ea"/>
                          <a:ea typeface="+mn-ea"/>
                        </a:rPr>
                        <a:t>一般的</a:t>
                      </a:r>
                      <a:r>
                        <a:rPr lang="ja-JP" sz="1400" kern="100" dirty="0">
                          <a:effectLst/>
                          <a:latin typeface="+mn-ea"/>
                          <a:ea typeface="+mn-ea"/>
                        </a:rPr>
                        <a:t>には、低い方が望ましい。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927926"/>
                  </a:ext>
                </a:extLst>
              </a:tr>
              <a:tr h="517467">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⑧経常収支比率</a:t>
                      </a:r>
                    </a:p>
                    <a:p>
                      <a:pPr algn="just">
                        <a:spcAft>
                          <a:spcPts val="0"/>
                        </a:spcAft>
                      </a:pPr>
                      <a:r>
                        <a:rPr lang="ja-JP" sz="1400" kern="100" dirty="0">
                          <a:effectLst/>
                          <a:latin typeface="+mn-ea"/>
                          <a:ea typeface="+mn-ea"/>
                        </a:rPr>
                        <a:t>　単年度の収支が黒字であれば</a:t>
                      </a:r>
                      <a:r>
                        <a:rPr lang="en-US" sz="1400" kern="100" dirty="0">
                          <a:effectLst/>
                          <a:latin typeface="+mn-ea"/>
                          <a:ea typeface="+mn-ea"/>
                        </a:rPr>
                        <a:t>100%</a:t>
                      </a:r>
                      <a:r>
                        <a:rPr lang="ja-JP" sz="1400" kern="100" dirty="0">
                          <a:effectLst/>
                          <a:latin typeface="+mn-ea"/>
                          <a:ea typeface="+mn-ea"/>
                        </a:rPr>
                        <a:t>以上となる指標。一般的には、高い方が望ましい。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7567107"/>
                  </a:ext>
                </a:extLst>
              </a:tr>
              <a:tr h="517467">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⑨企業債残高対給水収益率　※</a:t>
                      </a:r>
                    </a:p>
                    <a:p>
                      <a:pPr algn="just">
                        <a:spcAft>
                          <a:spcPts val="0"/>
                        </a:spcAft>
                      </a:pPr>
                      <a:r>
                        <a:rPr lang="ja-JP" sz="1400" kern="100" dirty="0">
                          <a:effectLst/>
                          <a:latin typeface="+mn-ea"/>
                          <a:ea typeface="+mn-ea"/>
                        </a:rPr>
                        <a:t>企業債残高の規模を表す指標。一般的には、低い方が望ましい。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8236075"/>
                  </a:ext>
                </a:extLst>
              </a:tr>
              <a:tr h="517467">
                <a:tc>
                  <a:txBody>
                    <a:bodyPr/>
                    <a:lstStyle/>
                    <a:p>
                      <a:pPr algn="just">
                        <a:spcAft>
                          <a:spcPts val="0"/>
                        </a:spcAft>
                      </a:pPr>
                      <a:r>
                        <a:rPr lang="ja-JP" sz="1400" kern="100" dirty="0">
                          <a:effectLst/>
                          <a:latin typeface="+mn-ea"/>
                          <a:ea typeface="+mn-ea"/>
                        </a:rPr>
                        <a:t>効率性</a:t>
                      </a:r>
                      <a:endParaRPr lang="ja-JP" sz="1400" kern="100" dirty="0">
                        <a:effectLst/>
                        <a:latin typeface="+mn-ea"/>
                        <a:ea typeface="+mn-ea"/>
                        <a:cs typeface="Times New Roman" panose="02020603050405020304" pitchFamily="18" charset="0"/>
                      </a:endParaRPr>
                    </a:p>
                  </a:txBody>
                  <a:tcPr marL="47545" marR="47545" marT="0" marB="0" anchor="ctr"/>
                </a:tc>
                <a:tc>
                  <a:txBody>
                    <a:bodyPr/>
                    <a:lstStyle/>
                    <a:p>
                      <a:pPr algn="just">
                        <a:spcAft>
                          <a:spcPts val="0"/>
                        </a:spcAft>
                      </a:pPr>
                      <a:r>
                        <a:rPr lang="ja-JP" sz="1400" kern="100" dirty="0">
                          <a:effectLst/>
                          <a:latin typeface="+mn-ea"/>
                          <a:ea typeface="+mn-ea"/>
                        </a:rPr>
                        <a:t>⑩施設利用率</a:t>
                      </a:r>
                    </a:p>
                    <a:p>
                      <a:pPr algn="just">
                        <a:spcAft>
                          <a:spcPts val="0"/>
                        </a:spcAft>
                      </a:pPr>
                      <a:r>
                        <a:rPr lang="ja-JP" sz="1400" kern="100" dirty="0">
                          <a:effectLst/>
                          <a:latin typeface="+mn-ea"/>
                          <a:ea typeface="+mn-ea"/>
                        </a:rPr>
                        <a:t>　水道施設の利用状況や適正規模を判断する指標。一般的には、高い方が望ましい。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1559961"/>
                  </a:ext>
                </a:extLst>
              </a:tr>
            </a:tbl>
          </a:graphicData>
        </a:graphic>
      </p:graphicFrame>
      <p:sp>
        <p:nvSpPr>
          <p:cNvPr id="6" name="テキスト ボックス 5"/>
          <p:cNvSpPr txBox="1"/>
          <p:nvPr/>
        </p:nvSpPr>
        <p:spPr>
          <a:xfrm>
            <a:off x="2908295" y="6608762"/>
            <a:ext cx="5551520" cy="276999"/>
          </a:xfrm>
          <a:prstGeom prst="rect">
            <a:avLst/>
          </a:prstGeom>
          <a:noFill/>
        </p:spPr>
        <p:txBody>
          <a:bodyPr wrap="none" rtlCol="0">
            <a:spAutoFit/>
          </a:bodyPr>
          <a:lstStyle/>
          <a:p>
            <a:r>
              <a:rPr lang="ja-JP" altLang="ja-JP" sz="1200" dirty="0" smtClean="0">
                <a:latin typeface="+mn-ea"/>
                <a:cs typeface="ＭＳ Ｐゴシック" panose="020B0600070205080204" pitchFamily="50" charset="-128"/>
              </a:rPr>
              <a:t>※</a:t>
            </a:r>
            <a:r>
              <a:rPr lang="ja-JP" altLang="en-US" sz="1200" dirty="0">
                <a:latin typeface="+mn-ea"/>
                <a:cs typeface="ＭＳ Ｐゴシック" panose="020B0600070205080204" pitchFamily="50" charset="-128"/>
              </a:rPr>
              <a:t>③、⑦、⑨については、</a:t>
            </a:r>
            <a:r>
              <a:rPr lang="ja-JP" altLang="ja-JP" sz="1200" dirty="0" smtClean="0">
                <a:latin typeface="+mn-ea"/>
                <a:cs typeface="ＭＳ Ｐゴシック" panose="020B0600070205080204" pitchFamily="50" charset="-128"/>
              </a:rPr>
              <a:t>府</a:t>
            </a:r>
            <a:r>
              <a:rPr lang="ja-JP" altLang="ja-JP" sz="1200" dirty="0">
                <a:latin typeface="+mn-ea"/>
                <a:cs typeface="ＭＳ Ｐゴシック" panose="020B0600070205080204" pitchFamily="50" charset="-128"/>
              </a:rPr>
              <a:t>平均を上回っているものを黒、灰として</a:t>
            </a:r>
            <a:r>
              <a:rPr lang="ja-JP" altLang="ja-JP" sz="1200" dirty="0" smtClean="0">
                <a:latin typeface="+mn-ea"/>
                <a:cs typeface="ＭＳ Ｐゴシック" panose="020B0600070205080204" pitchFamily="50" charset="-128"/>
              </a:rPr>
              <a:t>い</a:t>
            </a:r>
            <a:r>
              <a:rPr lang="ja-JP" altLang="en-US" sz="1200" dirty="0" smtClean="0">
                <a:latin typeface="+mn-ea"/>
                <a:cs typeface="ＭＳ Ｐゴシック" panose="020B0600070205080204" pitchFamily="50" charset="-128"/>
              </a:rPr>
              <a:t>ます</a:t>
            </a:r>
            <a:r>
              <a:rPr lang="ja-JP" altLang="ja-JP" sz="1050" dirty="0" smtClean="0">
                <a:latin typeface="+mn-ea"/>
                <a:cs typeface="ＭＳ Ｐゴシック" panose="020B0600070205080204" pitchFamily="50" charset="-128"/>
              </a:rPr>
              <a:t>。</a:t>
            </a:r>
            <a:endParaRPr lang="ja-JP" altLang="ja-JP" dirty="0">
              <a:latin typeface="+mn-ea"/>
              <a:cs typeface="ＭＳ Ｐゴシック" panose="020B0600070205080204" pitchFamily="50" charset="-128"/>
            </a:endParaRPr>
          </a:p>
        </p:txBody>
      </p:sp>
      <p:sp>
        <p:nvSpPr>
          <p:cNvPr id="7" name="テキスト ボックス 1"/>
          <p:cNvSpPr txBox="1"/>
          <p:nvPr/>
        </p:nvSpPr>
        <p:spPr>
          <a:xfrm>
            <a:off x="7286555" y="87544"/>
            <a:ext cx="2060621" cy="780276"/>
          </a:xfrm>
          <a:prstGeom prst="rect">
            <a:avLst/>
          </a:prstGeom>
        </p:spPr>
        <p:txBody>
          <a:bodyPr wrap="square" rtlCol="0">
            <a:noAutofit/>
          </a:bodyPr>
          <a:lstStyle/>
          <a:p>
            <a:pPr>
              <a:lnSpc>
                <a:spcPts val="1200"/>
              </a:lnSpc>
            </a:pPr>
            <a:r>
              <a:rPr lang="ja-JP" altLang="en-US" sz="1000" dirty="0">
                <a:latin typeface="+mn-ea"/>
                <a:cs typeface="Times New Roman" panose="02020603050405020304" pitchFamily="18" charset="0"/>
              </a:rPr>
              <a:t>黒：府平均を下回っている</a:t>
            </a:r>
            <a:endParaRPr lang="en-US" altLang="ja-JP" sz="1000" dirty="0">
              <a:latin typeface="+mn-ea"/>
              <a:cs typeface="Times New Roman" panose="02020603050405020304" pitchFamily="18" charset="0"/>
            </a:endParaRPr>
          </a:p>
          <a:p>
            <a:pPr>
              <a:lnSpc>
                <a:spcPts val="1200"/>
              </a:lnSpc>
            </a:pPr>
            <a:r>
              <a:rPr lang="ja-JP" altLang="en-US" sz="1000" dirty="0">
                <a:latin typeface="+mn-ea"/>
                <a:cs typeface="Times New Roman" panose="02020603050405020304" pitchFamily="18" charset="0"/>
              </a:rPr>
              <a:t>　（</a:t>
            </a:r>
            <a:r>
              <a:rPr lang="en-US" sz="1000" dirty="0">
                <a:latin typeface="+mn-ea"/>
                <a:cs typeface="Times New Roman" panose="02020603050405020304" pitchFamily="18" charset="0"/>
              </a:rPr>
              <a:t>25</a:t>
            </a:r>
            <a:r>
              <a:rPr lang="ja-JP" altLang="en-US" sz="1000" dirty="0">
                <a:latin typeface="+mn-ea"/>
                <a:cs typeface="Times New Roman" panose="02020603050405020304" pitchFamily="18" charset="0"/>
              </a:rPr>
              <a:t>％以上）</a:t>
            </a:r>
            <a:endParaRPr lang="ja-JP" altLang="en-US" sz="1600" dirty="0">
              <a:latin typeface="+mn-ea"/>
              <a:cs typeface="ＭＳ Ｐゴシック" panose="020B0600070205080204" pitchFamily="50" charset="-128"/>
            </a:endParaRPr>
          </a:p>
          <a:p>
            <a:pPr>
              <a:lnSpc>
                <a:spcPts val="1200"/>
              </a:lnSpc>
            </a:pPr>
            <a:r>
              <a:rPr lang="ja-JP" altLang="en-US" sz="1000" dirty="0">
                <a:latin typeface="+mn-ea"/>
                <a:cs typeface="Times New Roman" panose="02020603050405020304" pitchFamily="18" charset="0"/>
              </a:rPr>
              <a:t>灰：府平均をやや下回っている</a:t>
            </a:r>
            <a:endParaRPr lang="en-US" altLang="ja-JP" sz="1000" dirty="0">
              <a:latin typeface="+mn-ea"/>
              <a:cs typeface="Times New Roman" panose="02020603050405020304" pitchFamily="18" charset="0"/>
            </a:endParaRPr>
          </a:p>
          <a:p>
            <a:pPr>
              <a:lnSpc>
                <a:spcPts val="1200"/>
              </a:lnSpc>
            </a:pPr>
            <a:r>
              <a:rPr lang="ja-JP" altLang="en-US" sz="1000" dirty="0">
                <a:latin typeface="+mn-ea"/>
                <a:cs typeface="Times New Roman" panose="02020603050405020304" pitchFamily="18" charset="0"/>
              </a:rPr>
              <a:t>　（</a:t>
            </a:r>
            <a:r>
              <a:rPr lang="en-US" sz="1000" dirty="0">
                <a:latin typeface="+mn-ea"/>
                <a:cs typeface="Times New Roman" panose="02020603050405020304" pitchFamily="18" charset="0"/>
              </a:rPr>
              <a:t>0</a:t>
            </a:r>
            <a:r>
              <a:rPr lang="ja-JP" altLang="en-US" sz="1000" dirty="0">
                <a:latin typeface="+mn-ea"/>
                <a:cs typeface="Times New Roman" panose="02020603050405020304" pitchFamily="18" charset="0"/>
              </a:rPr>
              <a:t>～</a:t>
            </a:r>
            <a:r>
              <a:rPr lang="en-US" sz="1000" dirty="0">
                <a:latin typeface="+mn-ea"/>
                <a:cs typeface="Times New Roman" panose="02020603050405020304" pitchFamily="18" charset="0"/>
              </a:rPr>
              <a:t>25%</a:t>
            </a:r>
            <a:r>
              <a:rPr lang="ja-JP" altLang="en-US" sz="1000" dirty="0">
                <a:latin typeface="+mn-ea"/>
                <a:cs typeface="Times New Roman" panose="02020603050405020304" pitchFamily="18" charset="0"/>
              </a:rPr>
              <a:t>）</a:t>
            </a:r>
            <a:endParaRPr lang="ja-JP" altLang="en-US" sz="1600" dirty="0">
              <a:latin typeface="+mn-ea"/>
              <a:cs typeface="ＭＳ Ｐゴシック" panose="020B0600070205080204" pitchFamily="50" charset="-128"/>
            </a:endParaRPr>
          </a:p>
          <a:p>
            <a:pPr>
              <a:lnSpc>
                <a:spcPts val="1200"/>
              </a:lnSpc>
            </a:pPr>
            <a:r>
              <a:rPr lang="ja-JP" altLang="en-US" sz="1000" dirty="0">
                <a:latin typeface="+mn-ea"/>
                <a:cs typeface="Times New Roman" panose="02020603050405020304" pitchFamily="18" charset="0"/>
              </a:rPr>
              <a:t>白：府平均を上回って</a:t>
            </a:r>
            <a:r>
              <a:rPr lang="ja-JP" altLang="en-US" sz="1000" dirty="0" smtClean="0">
                <a:latin typeface="+mn-ea"/>
                <a:cs typeface="Times New Roman" panose="02020603050405020304" pitchFamily="18" charset="0"/>
              </a:rPr>
              <a:t>いる</a:t>
            </a:r>
            <a:endParaRPr lang="ja-JP" altLang="en-US" sz="1600" dirty="0">
              <a:latin typeface="+mn-ea"/>
              <a:cs typeface="ＭＳ Ｐゴシック" panose="020B0600070205080204" pitchFamily="50" charset="-128"/>
            </a:endParaRPr>
          </a:p>
        </p:txBody>
      </p:sp>
      <p:sp>
        <p:nvSpPr>
          <p:cNvPr id="3" name="スライド番号プレースホルダー 2"/>
          <p:cNvSpPr>
            <a:spLocks noGrp="1"/>
          </p:cNvSpPr>
          <p:nvPr>
            <p:ph type="sldNum" sz="quarter" idx="12"/>
          </p:nvPr>
        </p:nvSpPr>
        <p:spPr>
          <a:xfrm>
            <a:off x="7131268" y="6564700"/>
            <a:ext cx="2057400" cy="365125"/>
          </a:xfrm>
        </p:spPr>
        <p:txBody>
          <a:bodyPr/>
          <a:lstStyle/>
          <a:p>
            <a:fld id="{6006E7AC-397C-46DB-B16C-C18B8E404D27}" type="slidenum">
              <a:rPr kumimoji="1" lang="ja-JP" altLang="en-US" smtClean="0"/>
              <a:t>10</a:t>
            </a:fld>
            <a:endParaRPr kumimoji="1" lang="ja-JP" altLang="en-US" dirty="0"/>
          </a:p>
        </p:txBody>
      </p:sp>
    </p:spTree>
    <p:extLst>
      <p:ext uri="{BB962C8B-B14F-4D97-AF65-F5344CB8AC3E}">
        <p14:creationId xmlns:p14="http://schemas.microsoft.com/office/powerpoint/2010/main" val="1430401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368968"/>
            <a:ext cx="8987498" cy="1600438"/>
          </a:xfrm>
          <a:prstGeom prst="rect">
            <a:avLst/>
          </a:prstGeom>
        </p:spPr>
        <p:txBody>
          <a:bodyPr wrap="square">
            <a:spAutoFit/>
          </a:bodyPr>
          <a:lstStyle/>
          <a:p>
            <a:pPr marL="167164" indent="-67151" algn="just"/>
            <a:r>
              <a:rPr lang="ja-JP" altLang="ja-JP" sz="2400" b="1" kern="100" dirty="0">
                <a:latin typeface="+mn-ea"/>
                <a:cs typeface="Times New Roman" panose="02020603050405020304" pitchFamily="18" charset="0"/>
              </a:rPr>
              <a:t>２．２　府域における富田林市の状況（</a:t>
            </a:r>
            <a:r>
              <a:rPr lang="en-US" altLang="ja-JP" sz="2400" b="1" kern="100" dirty="0">
                <a:latin typeface="+mn-ea"/>
                <a:cs typeface="Times New Roman" panose="02020603050405020304" pitchFamily="18" charset="0"/>
              </a:rPr>
              <a:t>2016</a:t>
            </a:r>
            <a:r>
              <a:rPr lang="ja-JP" altLang="ja-JP" sz="2400" b="1" kern="100" dirty="0">
                <a:latin typeface="+mn-ea"/>
                <a:cs typeface="Times New Roman" panose="02020603050405020304" pitchFamily="18" charset="0"/>
              </a:rPr>
              <a:t>年度）</a:t>
            </a:r>
            <a:endParaRPr lang="ja-JP" altLang="ja-JP" sz="2400" kern="100" dirty="0">
              <a:latin typeface="+mn-ea"/>
              <a:cs typeface="Times New Roman" panose="02020603050405020304" pitchFamily="18" charset="0"/>
            </a:endParaRPr>
          </a:p>
          <a:p>
            <a:pPr algn="just"/>
            <a:endParaRPr lang="en-US" altLang="ja-JP" kern="100" dirty="0" smtClean="0">
              <a:latin typeface="+mn-ea"/>
              <a:cs typeface="Times New Roman" panose="02020603050405020304" pitchFamily="18" charset="0"/>
            </a:endParaRPr>
          </a:p>
          <a:p>
            <a:pPr algn="just"/>
            <a:r>
              <a:rPr lang="ja-JP" altLang="ja-JP" sz="2000" b="1" kern="100" dirty="0" smtClean="0">
                <a:latin typeface="+mn-ea"/>
                <a:cs typeface="Times New Roman" panose="02020603050405020304" pitchFamily="18" charset="0"/>
              </a:rPr>
              <a:t>①</a:t>
            </a:r>
            <a:r>
              <a:rPr lang="ja-JP" altLang="ja-JP" sz="2000" b="1" kern="100" dirty="0">
                <a:latin typeface="+mn-ea"/>
                <a:cs typeface="Times New Roman" panose="02020603050405020304" pitchFamily="18" charset="0"/>
              </a:rPr>
              <a:t>全管路耐震適合率</a:t>
            </a:r>
            <a:r>
              <a:rPr lang="ja-JP" altLang="ja-JP" sz="2000" b="1" kern="0" dirty="0">
                <a:latin typeface="+mn-ea"/>
                <a:cs typeface="Times New Roman" panose="02020603050405020304" pitchFamily="18" charset="0"/>
              </a:rPr>
              <a:t>（大阪府の水道の現況より）</a:t>
            </a:r>
            <a:endParaRPr lang="ja-JP" altLang="ja-JP" sz="2000" b="1" kern="100" dirty="0">
              <a:latin typeface="+mn-ea"/>
              <a:cs typeface="Times New Roman" panose="02020603050405020304" pitchFamily="18" charset="0"/>
            </a:endParaRPr>
          </a:p>
          <a:p>
            <a:pPr indent="67628" algn="just"/>
            <a:endParaRPr lang="en-US" altLang="ja-JP" kern="100" dirty="0" smtClean="0">
              <a:latin typeface="+mn-ea"/>
              <a:cs typeface="Times New Roman" panose="02020603050405020304" pitchFamily="18" charset="0"/>
            </a:endParaRPr>
          </a:p>
          <a:p>
            <a:pPr indent="67628" algn="just"/>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全管路の耐震適合率は</a:t>
            </a:r>
            <a:r>
              <a:rPr lang="en-US" altLang="ja-JP" kern="100" dirty="0">
                <a:latin typeface="+mn-ea"/>
                <a:cs typeface="Times New Roman" panose="02020603050405020304" pitchFamily="18" charset="0"/>
              </a:rPr>
              <a:t>21.6%</a:t>
            </a:r>
            <a:r>
              <a:rPr lang="ja-JP" altLang="ja-JP" kern="100" dirty="0">
                <a:latin typeface="+mn-ea"/>
                <a:cs typeface="Times New Roman" panose="02020603050405020304" pitchFamily="18" charset="0"/>
              </a:rPr>
              <a:t>であり、府平均</a:t>
            </a:r>
            <a:r>
              <a:rPr lang="en-US" altLang="ja-JP" kern="100" dirty="0" smtClean="0">
                <a:latin typeface="+mn-ea"/>
                <a:cs typeface="Times New Roman" panose="02020603050405020304" pitchFamily="18" charset="0"/>
              </a:rPr>
              <a:t>25.6%</a:t>
            </a:r>
            <a:r>
              <a:rPr lang="ja-JP" altLang="ja-JP" kern="100" dirty="0">
                <a:latin typeface="+mn-ea"/>
                <a:cs typeface="Times New Roman" panose="02020603050405020304" pitchFamily="18" charset="0"/>
              </a:rPr>
              <a:t>を下回って</a:t>
            </a:r>
            <a:r>
              <a:rPr lang="ja-JP" altLang="ja-JP" kern="100" dirty="0" smtClean="0">
                <a:latin typeface="+mn-ea"/>
                <a:cs typeface="Times New Roman" panose="02020603050405020304" pitchFamily="18" charset="0"/>
              </a:rPr>
              <a:t>い</a:t>
            </a:r>
            <a:r>
              <a:rPr lang="ja-JP" altLang="en-US" kern="100" dirty="0" smtClean="0">
                <a:latin typeface="+mn-ea"/>
                <a:cs typeface="Times New Roman" panose="02020603050405020304" pitchFamily="18" charset="0"/>
              </a:rPr>
              <a:t>ます</a:t>
            </a:r>
            <a:r>
              <a:rPr lang="ja-JP" altLang="ja-JP" kern="100" dirty="0" smtClean="0">
                <a:latin typeface="+mn-ea"/>
                <a:cs typeface="Times New Roman" panose="02020603050405020304" pitchFamily="18" charset="0"/>
              </a:rPr>
              <a:t>。</a:t>
            </a:r>
            <a:endParaRPr lang="ja-JP" altLang="ja-JP" kern="100" dirty="0">
              <a:latin typeface="+mn-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6006E7AC-397C-46DB-B16C-C18B8E404D27}" type="slidenum">
              <a:rPr kumimoji="1" lang="ja-JP" altLang="en-US" smtClean="0"/>
              <a:t>11</a:t>
            </a:fld>
            <a:endParaRPr kumimoji="1" lang="ja-JP" altLang="en-US"/>
          </a:p>
        </p:txBody>
      </p:sp>
      <p:pic>
        <p:nvPicPr>
          <p:cNvPr id="4" name="図 3"/>
          <p:cNvPicPr>
            <a:picLocks noChangeAspect="1"/>
          </p:cNvPicPr>
          <p:nvPr/>
        </p:nvPicPr>
        <p:blipFill>
          <a:blip r:embed="rId2"/>
          <a:stretch>
            <a:fillRect/>
          </a:stretch>
        </p:blipFill>
        <p:spPr>
          <a:xfrm>
            <a:off x="313420" y="2656323"/>
            <a:ext cx="8434800" cy="3681665"/>
          </a:xfrm>
          <a:prstGeom prst="rect">
            <a:avLst/>
          </a:prstGeom>
        </p:spPr>
      </p:pic>
      <p:sp>
        <p:nvSpPr>
          <p:cNvPr id="5" name="テキスト ボックス 2"/>
          <p:cNvSpPr txBox="1">
            <a:spLocks noChangeArrowheads="1"/>
          </p:cNvSpPr>
          <p:nvPr/>
        </p:nvSpPr>
        <p:spPr bwMode="auto">
          <a:xfrm>
            <a:off x="8324894" y="4023707"/>
            <a:ext cx="772510"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395582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05740"/>
            <a:ext cx="9015663" cy="1231106"/>
          </a:xfrm>
          <a:prstGeom prst="rect">
            <a:avLst/>
          </a:prstGeom>
        </p:spPr>
        <p:txBody>
          <a:bodyPr wrap="square">
            <a:spAutoFit/>
          </a:bodyPr>
          <a:lstStyle/>
          <a:p>
            <a:pPr algn="just"/>
            <a:r>
              <a:rPr lang="ja-JP" altLang="ja-JP" sz="2000" b="1" kern="100" dirty="0">
                <a:latin typeface="+mn-ea"/>
                <a:cs typeface="Times New Roman" panose="02020603050405020304" pitchFamily="18" charset="0"/>
              </a:rPr>
              <a:t>②基幹管路耐震適合率</a:t>
            </a:r>
            <a:r>
              <a:rPr lang="ja-JP" altLang="ja-JP" sz="2000" b="1" kern="0" dirty="0">
                <a:latin typeface="+mn-ea"/>
                <a:cs typeface="Times New Roman" panose="02020603050405020304" pitchFamily="18" charset="0"/>
              </a:rPr>
              <a:t>（大阪府の水道の現況より</a:t>
            </a:r>
            <a:r>
              <a:rPr lang="ja-JP" altLang="ja-JP" sz="2000" b="1" kern="0" dirty="0" smtClean="0">
                <a:latin typeface="+mn-ea"/>
                <a:cs typeface="Times New Roman" panose="02020603050405020304" pitchFamily="18" charset="0"/>
              </a:rPr>
              <a:t>）</a:t>
            </a:r>
            <a:endParaRPr lang="en-US" altLang="ja-JP" sz="2000" b="1" kern="0" dirty="0" smtClean="0">
              <a:latin typeface="+mn-ea"/>
              <a:cs typeface="Times New Roman" panose="02020603050405020304" pitchFamily="18" charset="0"/>
            </a:endParaRPr>
          </a:p>
          <a:p>
            <a:pPr algn="just"/>
            <a:endParaRPr lang="ja-JP" altLang="ja-JP" kern="100" dirty="0">
              <a:latin typeface="+mn-ea"/>
              <a:cs typeface="Times New Roman" panose="02020603050405020304" pitchFamily="18" charset="0"/>
            </a:endParaRPr>
          </a:p>
          <a:p>
            <a:pPr indent="67628" algn="just"/>
            <a:r>
              <a:rPr lang="ja-JP" altLang="ja-JP" kern="100" dirty="0">
                <a:latin typeface="+mn-ea"/>
                <a:cs typeface="Times New Roman" panose="02020603050405020304" pitchFamily="18" charset="0"/>
              </a:rPr>
              <a:t>・基幹管路の耐震適合率は</a:t>
            </a:r>
            <a:r>
              <a:rPr lang="en-US" altLang="ja-JP" kern="100" dirty="0">
                <a:latin typeface="+mn-ea"/>
                <a:cs typeface="Times New Roman" panose="02020603050405020304" pitchFamily="18" charset="0"/>
              </a:rPr>
              <a:t>44.0%</a:t>
            </a:r>
            <a:r>
              <a:rPr lang="ja-JP" altLang="ja-JP" kern="100" dirty="0">
                <a:latin typeface="+mn-ea"/>
                <a:cs typeface="Times New Roman" panose="02020603050405020304" pitchFamily="18" charset="0"/>
              </a:rPr>
              <a:t>であり、府平均</a:t>
            </a:r>
            <a:r>
              <a:rPr lang="en-US" altLang="ja-JP" kern="100" dirty="0" smtClean="0">
                <a:latin typeface="+mn-ea"/>
                <a:cs typeface="Times New Roman" panose="02020603050405020304" pitchFamily="18" charset="0"/>
              </a:rPr>
              <a:t>41.1%</a:t>
            </a:r>
            <a:r>
              <a:rPr lang="ja-JP" altLang="ja-JP" kern="100" dirty="0">
                <a:latin typeface="+mn-ea"/>
                <a:cs typeface="Times New Roman" panose="02020603050405020304" pitchFamily="18" charset="0"/>
              </a:rPr>
              <a:t>を</a:t>
            </a:r>
            <a:r>
              <a:rPr lang="ja-JP" altLang="ja-JP" kern="100" dirty="0" smtClean="0">
                <a:latin typeface="+mn-ea"/>
                <a:cs typeface="Times New Roman" panose="02020603050405020304" pitchFamily="18" charset="0"/>
              </a:rPr>
              <a:t>上</a:t>
            </a:r>
            <a:r>
              <a:rPr lang="ja-JP" altLang="en-US" kern="100" dirty="0" smtClean="0">
                <a:latin typeface="+mn-ea"/>
                <a:cs typeface="Times New Roman" panose="02020603050405020304" pitchFamily="18" charset="0"/>
              </a:rPr>
              <a:t>回っています。</a:t>
            </a:r>
            <a:endParaRPr lang="en-US" altLang="ja-JP" kern="100" dirty="0" smtClean="0">
              <a:latin typeface="+mn-ea"/>
              <a:cs typeface="Times New Roman" panose="02020603050405020304" pitchFamily="18" charset="0"/>
            </a:endParaRPr>
          </a:p>
          <a:p>
            <a:pPr indent="67628" algn="just"/>
            <a:r>
              <a:rPr lang="ja-JP" altLang="en-US" dirty="0" smtClean="0">
                <a:latin typeface="+mn-ea"/>
                <a:cs typeface="Times New Roman" panose="02020603050405020304" pitchFamily="18" charset="0"/>
              </a:rPr>
              <a:t>（</a:t>
            </a:r>
            <a:r>
              <a:rPr lang="en-US" altLang="ja-JP" dirty="0">
                <a:latin typeface="+mn-ea"/>
                <a:cs typeface="Times New Roman" panose="02020603050405020304" pitchFamily="18" charset="0"/>
              </a:rPr>
              <a:t>43</a:t>
            </a:r>
            <a:r>
              <a:rPr lang="ja-JP" altLang="en-US" dirty="0" smtClean="0">
                <a:latin typeface="+mn-ea"/>
                <a:cs typeface="Times New Roman" panose="02020603050405020304" pitchFamily="18" charset="0"/>
              </a:rPr>
              <a:t>事業体中</a:t>
            </a:r>
            <a:r>
              <a:rPr lang="en-US" altLang="ja-JP" dirty="0">
                <a:latin typeface="+mn-ea"/>
                <a:cs typeface="Times New Roman" panose="02020603050405020304" pitchFamily="18" charset="0"/>
              </a:rPr>
              <a:t>19</a:t>
            </a:r>
            <a:r>
              <a:rPr lang="ja-JP" altLang="en-US" dirty="0" smtClean="0">
                <a:latin typeface="+mn-ea"/>
                <a:cs typeface="Times New Roman" panose="02020603050405020304" pitchFamily="18" charset="0"/>
              </a:rPr>
              <a:t>番目</a:t>
            </a:r>
            <a:r>
              <a:rPr lang="en-US" altLang="ja-JP" dirty="0">
                <a:latin typeface="+mn-ea"/>
                <a:cs typeface="Times New Roman" panose="02020603050405020304" pitchFamily="18" charset="0"/>
              </a:rPr>
              <a:t>/</a:t>
            </a:r>
            <a:r>
              <a:rPr lang="ja-JP" altLang="en-US" dirty="0">
                <a:latin typeface="+mn-ea"/>
                <a:cs typeface="Times New Roman" panose="02020603050405020304" pitchFamily="18" charset="0"/>
              </a:rPr>
              <a:t>降順</a:t>
            </a:r>
            <a:r>
              <a:rPr lang="ja-JP" altLang="en-US" dirty="0" smtClean="0">
                <a:latin typeface="+mn-ea"/>
                <a:cs typeface="Times New Roman" panose="02020603050405020304" pitchFamily="18" charset="0"/>
              </a:rPr>
              <a:t>）</a:t>
            </a:r>
            <a:endParaRPr lang="en-US" altLang="ja-JP" kern="100" dirty="0" smtClean="0">
              <a:latin typeface="+mn-ea"/>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12</a:t>
            </a:fld>
            <a:endParaRPr kumimoji="1" lang="ja-JP" altLang="en-US"/>
          </a:p>
        </p:txBody>
      </p:sp>
      <p:pic>
        <p:nvPicPr>
          <p:cNvPr id="7" name="図 6"/>
          <p:cNvPicPr>
            <a:picLocks noChangeAspect="1"/>
          </p:cNvPicPr>
          <p:nvPr/>
        </p:nvPicPr>
        <p:blipFill>
          <a:blip r:embed="rId2"/>
          <a:stretch>
            <a:fillRect/>
          </a:stretch>
        </p:blipFill>
        <p:spPr>
          <a:xfrm>
            <a:off x="290431" y="2551878"/>
            <a:ext cx="8434800" cy="3686201"/>
          </a:xfrm>
          <a:prstGeom prst="rect">
            <a:avLst/>
          </a:prstGeom>
        </p:spPr>
      </p:pic>
      <p:sp>
        <p:nvSpPr>
          <p:cNvPr id="4" name="テキスト ボックス 2"/>
          <p:cNvSpPr txBox="1">
            <a:spLocks noChangeArrowheads="1"/>
          </p:cNvSpPr>
          <p:nvPr/>
        </p:nvSpPr>
        <p:spPr bwMode="auto">
          <a:xfrm>
            <a:off x="8456352" y="3956144"/>
            <a:ext cx="690637"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5" name="テキスト ボックス 2"/>
          <p:cNvSpPr txBox="1">
            <a:spLocks noChangeArrowheads="1"/>
          </p:cNvSpPr>
          <p:nvPr/>
        </p:nvSpPr>
        <p:spPr bwMode="auto">
          <a:xfrm>
            <a:off x="8304426" y="4252631"/>
            <a:ext cx="1420342"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882531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13758" y="112686"/>
            <a:ext cx="9030241" cy="1323439"/>
          </a:xfrm>
          <a:prstGeom prst="rect">
            <a:avLst/>
          </a:prstGeom>
        </p:spPr>
        <p:txBody>
          <a:bodyPr wrap="square">
            <a:spAutoFit/>
          </a:bodyPr>
          <a:lstStyle/>
          <a:p>
            <a:pPr algn="just"/>
            <a:r>
              <a:rPr lang="ja-JP" altLang="ja-JP" sz="2000" b="1" kern="100" dirty="0">
                <a:latin typeface="+mn-ea"/>
                <a:cs typeface="Times New Roman" panose="02020603050405020304" pitchFamily="18" charset="0"/>
              </a:rPr>
              <a:t>③老朽管率</a:t>
            </a:r>
            <a:r>
              <a:rPr lang="ja-JP" altLang="ja-JP" sz="2000" b="1" kern="0" dirty="0">
                <a:latin typeface="+mn-ea"/>
                <a:cs typeface="Times New Roman" panose="02020603050405020304" pitchFamily="18" charset="0"/>
              </a:rPr>
              <a:t>（大阪府の水道の現況より</a:t>
            </a:r>
            <a:r>
              <a:rPr lang="ja-JP" altLang="ja-JP" sz="2000" b="1" kern="0" dirty="0" smtClean="0">
                <a:latin typeface="+mn-ea"/>
                <a:cs typeface="Times New Roman" panose="02020603050405020304" pitchFamily="18" charset="0"/>
              </a:rPr>
              <a:t>）</a:t>
            </a:r>
            <a:endParaRPr lang="en-US" altLang="ja-JP" sz="2000" b="1" kern="0" dirty="0" smtClean="0">
              <a:latin typeface="+mn-ea"/>
              <a:cs typeface="Times New Roman" panose="02020603050405020304" pitchFamily="18" charset="0"/>
            </a:endParaRPr>
          </a:p>
          <a:p>
            <a:pPr algn="just"/>
            <a:endParaRPr lang="ja-JP" altLang="ja-JP" sz="2400" kern="100" dirty="0">
              <a:latin typeface="+mn-ea"/>
              <a:cs typeface="Times New Roman" panose="02020603050405020304" pitchFamily="18" charset="0"/>
            </a:endParaRPr>
          </a:p>
          <a:p>
            <a:pPr indent="67628" algn="just"/>
            <a:r>
              <a:rPr lang="ja-JP" altLang="ja-JP" kern="100" dirty="0">
                <a:latin typeface="+mn-ea"/>
                <a:cs typeface="Times New Roman" panose="02020603050405020304" pitchFamily="18" charset="0"/>
              </a:rPr>
              <a:t>・老朽管率は</a:t>
            </a:r>
            <a:r>
              <a:rPr lang="en-US" altLang="ja-JP" kern="100" dirty="0">
                <a:latin typeface="+mn-ea"/>
                <a:cs typeface="Times New Roman" panose="02020603050405020304" pitchFamily="18" charset="0"/>
              </a:rPr>
              <a:t>26.4%</a:t>
            </a:r>
            <a:r>
              <a:rPr lang="ja-JP" altLang="ja-JP" kern="100" dirty="0">
                <a:latin typeface="+mn-ea"/>
                <a:cs typeface="Times New Roman" panose="02020603050405020304" pitchFamily="18" charset="0"/>
              </a:rPr>
              <a:t>であり、府平均</a:t>
            </a:r>
            <a:r>
              <a:rPr lang="en-US" altLang="ja-JP" kern="100" dirty="0">
                <a:latin typeface="+mn-ea"/>
                <a:cs typeface="Times New Roman" panose="02020603050405020304" pitchFamily="18" charset="0"/>
              </a:rPr>
              <a:t>28.6%</a:t>
            </a:r>
            <a:r>
              <a:rPr lang="ja-JP" altLang="ja-JP" kern="100" dirty="0">
                <a:latin typeface="+mn-ea"/>
                <a:cs typeface="Times New Roman" panose="02020603050405020304" pitchFamily="18" charset="0"/>
              </a:rPr>
              <a:t>を</a:t>
            </a:r>
            <a:r>
              <a:rPr lang="ja-JP" altLang="ja-JP" kern="100" dirty="0" smtClean="0">
                <a:latin typeface="+mn-ea"/>
                <a:cs typeface="Times New Roman" panose="02020603050405020304" pitchFamily="18" charset="0"/>
              </a:rPr>
              <a:t>下</a:t>
            </a:r>
            <a:r>
              <a:rPr lang="ja-JP" altLang="en-US" kern="100" dirty="0" smtClean="0">
                <a:latin typeface="+mn-ea"/>
                <a:cs typeface="Times New Roman" panose="02020603050405020304" pitchFamily="18" charset="0"/>
              </a:rPr>
              <a:t>回っています。</a:t>
            </a:r>
            <a:endParaRPr lang="en-US" altLang="ja-JP" kern="100" dirty="0" smtClean="0">
              <a:latin typeface="+mn-ea"/>
              <a:cs typeface="Times New Roman" panose="02020603050405020304" pitchFamily="18" charset="0"/>
            </a:endParaRPr>
          </a:p>
          <a:p>
            <a:pPr indent="67628" algn="just"/>
            <a:r>
              <a:rPr lang="ja-JP" altLang="en-US" dirty="0">
                <a:latin typeface="+mn-ea"/>
                <a:cs typeface="Times New Roman" panose="02020603050405020304" pitchFamily="18" charset="0"/>
              </a:rPr>
              <a:t>（</a:t>
            </a:r>
            <a:r>
              <a:rPr lang="en-US" altLang="ja-JP" dirty="0">
                <a:latin typeface="+mn-ea"/>
                <a:cs typeface="Times New Roman" panose="02020603050405020304" pitchFamily="18" charset="0"/>
              </a:rPr>
              <a:t>43</a:t>
            </a:r>
            <a:r>
              <a:rPr lang="ja-JP" altLang="en-US" dirty="0" smtClean="0">
                <a:latin typeface="+mn-ea"/>
                <a:cs typeface="Times New Roman" panose="02020603050405020304" pitchFamily="18" charset="0"/>
              </a:rPr>
              <a:t>事業体中</a:t>
            </a:r>
            <a:r>
              <a:rPr lang="en-US" altLang="ja-JP" dirty="0">
                <a:latin typeface="+mn-ea"/>
                <a:cs typeface="Times New Roman" panose="02020603050405020304" pitchFamily="18" charset="0"/>
              </a:rPr>
              <a:t>18</a:t>
            </a:r>
            <a:r>
              <a:rPr lang="ja-JP" altLang="en-US" dirty="0" smtClean="0">
                <a:latin typeface="+mn-ea"/>
                <a:cs typeface="Times New Roman" panose="02020603050405020304" pitchFamily="18" charset="0"/>
              </a:rPr>
              <a:t>番目</a:t>
            </a:r>
            <a:r>
              <a:rPr lang="en-US" altLang="ja-JP" dirty="0">
                <a:latin typeface="+mn-ea"/>
                <a:cs typeface="Times New Roman" panose="02020603050405020304" pitchFamily="18" charset="0"/>
              </a:rPr>
              <a:t>/</a:t>
            </a:r>
            <a:r>
              <a:rPr lang="ja-JP" altLang="en-US" dirty="0">
                <a:latin typeface="+mn-ea"/>
                <a:cs typeface="Times New Roman" panose="02020603050405020304" pitchFamily="18" charset="0"/>
              </a:rPr>
              <a:t>降順</a:t>
            </a:r>
            <a:r>
              <a:rPr lang="ja-JP" altLang="en-US" dirty="0" smtClean="0">
                <a:latin typeface="+mn-ea"/>
                <a:cs typeface="Times New Roman" panose="02020603050405020304" pitchFamily="18" charset="0"/>
              </a:rPr>
              <a:t>）</a:t>
            </a:r>
            <a:endParaRPr lang="ja-JP" altLang="ja-JP" kern="100" dirty="0">
              <a:latin typeface="+mn-ea"/>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13</a:t>
            </a:fld>
            <a:endParaRPr kumimoji="1" lang="ja-JP" altLang="en-US"/>
          </a:p>
        </p:txBody>
      </p:sp>
      <p:pic>
        <p:nvPicPr>
          <p:cNvPr id="7" name="図 6"/>
          <p:cNvPicPr>
            <a:picLocks noChangeAspect="1"/>
          </p:cNvPicPr>
          <p:nvPr/>
        </p:nvPicPr>
        <p:blipFill>
          <a:blip r:embed="rId2"/>
          <a:stretch>
            <a:fillRect/>
          </a:stretch>
        </p:blipFill>
        <p:spPr>
          <a:xfrm>
            <a:off x="212835" y="2242075"/>
            <a:ext cx="8434800" cy="3658564"/>
          </a:xfrm>
          <a:prstGeom prst="rect">
            <a:avLst/>
          </a:prstGeom>
        </p:spPr>
      </p:pic>
      <p:sp>
        <p:nvSpPr>
          <p:cNvPr id="4" name="テキスト ボックス 2"/>
          <p:cNvSpPr txBox="1">
            <a:spLocks noChangeArrowheads="1"/>
          </p:cNvSpPr>
          <p:nvPr/>
        </p:nvSpPr>
        <p:spPr bwMode="auto">
          <a:xfrm>
            <a:off x="8370211" y="3966082"/>
            <a:ext cx="1076203"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
        <p:nvSpPr>
          <p:cNvPr id="5" name="テキスト ボックス 2"/>
          <p:cNvSpPr txBox="1">
            <a:spLocks noChangeArrowheads="1"/>
          </p:cNvSpPr>
          <p:nvPr/>
        </p:nvSpPr>
        <p:spPr bwMode="auto">
          <a:xfrm>
            <a:off x="8422425" y="3466948"/>
            <a:ext cx="721575"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2033451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08548"/>
            <a:ext cx="8188573" cy="954107"/>
          </a:xfrm>
          <a:prstGeom prst="rect">
            <a:avLst/>
          </a:prstGeom>
        </p:spPr>
        <p:txBody>
          <a:bodyPr wrap="square">
            <a:spAutoFit/>
          </a:bodyPr>
          <a:lstStyle/>
          <a:p>
            <a:pPr indent="135255" algn="just"/>
            <a:r>
              <a:rPr lang="ja-JP" altLang="ja-JP" sz="2000" b="1" kern="100" dirty="0">
                <a:latin typeface="+mn-ea"/>
                <a:cs typeface="Times New Roman" panose="02020603050405020304" pitchFamily="18" charset="0"/>
              </a:rPr>
              <a:t>④管路更新率</a:t>
            </a:r>
            <a:r>
              <a:rPr lang="ja-JP" altLang="ja-JP" sz="2000" b="1" kern="0" dirty="0">
                <a:latin typeface="+mn-ea"/>
                <a:cs typeface="Times New Roman" panose="02020603050405020304" pitchFamily="18" charset="0"/>
              </a:rPr>
              <a:t>（市町村経営比較分析表より）</a:t>
            </a:r>
            <a:endParaRPr lang="ja-JP" altLang="ja-JP" sz="2000" b="1" kern="100" dirty="0">
              <a:latin typeface="+mn-ea"/>
              <a:cs typeface="Times New Roman" panose="02020603050405020304" pitchFamily="18" charset="0"/>
            </a:endParaRPr>
          </a:p>
          <a:p>
            <a:pPr indent="135255" algn="just"/>
            <a:endParaRPr lang="en-US" altLang="ja-JP" kern="100" dirty="0" smtClean="0">
              <a:latin typeface="+mn-ea"/>
              <a:cs typeface="Times New Roman" panose="02020603050405020304" pitchFamily="18" charset="0"/>
            </a:endParaRPr>
          </a:p>
          <a:p>
            <a:pPr indent="135255" algn="just"/>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管路更新率は</a:t>
            </a:r>
            <a:r>
              <a:rPr lang="en-US" altLang="ja-JP" kern="100" dirty="0">
                <a:latin typeface="+mn-ea"/>
                <a:cs typeface="Times New Roman" panose="02020603050405020304" pitchFamily="18" charset="0"/>
              </a:rPr>
              <a:t>1.66%</a:t>
            </a:r>
            <a:r>
              <a:rPr lang="ja-JP" altLang="ja-JP" kern="100" dirty="0">
                <a:latin typeface="+mn-ea"/>
                <a:cs typeface="Times New Roman" panose="02020603050405020304" pitchFamily="18" charset="0"/>
              </a:rPr>
              <a:t>であり、府平均</a:t>
            </a:r>
            <a:r>
              <a:rPr lang="en-US" altLang="ja-JP" kern="100" dirty="0" smtClean="0">
                <a:latin typeface="+mn-ea"/>
                <a:cs typeface="Times New Roman" panose="02020603050405020304" pitchFamily="18" charset="0"/>
              </a:rPr>
              <a:t>0.82</a:t>
            </a:r>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を大きく上回って</a:t>
            </a:r>
            <a:r>
              <a:rPr lang="ja-JP" altLang="ja-JP" kern="100" dirty="0" smtClean="0">
                <a:latin typeface="+mn-ea"/>
                <a:cs typeface="Times New Roman" panose="02020603050405020304" pitchFamily="18" charset="0"/>
              </a:rPr>
              <a:t>い</a:t>
            </a:r>
            <a:r>
              <a:rPr lang="ja-JP" altLang="en-US" kern="100" dirty="0" smtClean="0">
                <a:latin typeface="+mn-ea"/>
                <a:cs typeface="Times New Roman" panose="02020603050405020304" pitchFamily="18" charset="0"/>
              </a:rPr>
              <a:t>ます</a:t>
            </a:r>
            <a:r>
              <a:rPr lang="ja-JP" altLang="ja-JP" kern="100" dirty="0" smtClean="0">
                <a:latin typeface="+mn-ea"/>
                <a:cs typeface="Times New Roman" panose="02020603050405020304" pitchFamily="18" charset="0"/>
              </a:rPr>
              <a:t>。</a:t>
            </a:r>
            <a:endParaRPr lang="ja-JP" altLang="ja-JP" kern="100" dirty="0">
              <a:latin typeface="+mn-ea"/>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6006E7AC-397C-46DB-B16C-C18B8E404D27}" type="slidenum">
              <a:rPr kumimoji="1" lang="ja-JP" altLang="en-US" smtClean="0"/>
              <a:t>14</a:t>
            </a:fld>
            <a:endParaRPr kumimoji="1" lang="ja-JP" altLang="en-US"/>
          </a:p>
        </p:txBody>
      </p:sp>
      <p:pic>
        <p:nvPicPr>
          <p:cNvPr id="3" name="図 2"/>
          <p:cNvPicPr>
            <a:picLocks noChangeAspect="1"/>
          </p:cNvPicPr>
          <p:nvPr/>
        </p:nvPicPr>
        <p:blipFill>
          <a:blip r:embed="rId2"/>
          <a:stretch>
            <a:fillRect/>
          </a:stretch>
        </p:blipFill>
        <p:spPr>
          <a:xfrm>
            <a:off x="222305" y="2534741"/>
            <a:ext cx="8434800" cy="3657213"/>
          </a:xfrm>
          <a:prstGeom prst="rect">
            <a:avLst/>
          </a:prstGeom>
        </p:spPr>
      </p:pic>
      <p:sp>
        <p:nvSpPr>
          <p:cNvPr id="6" name="テキスト ボックス 2"/>
          <p:cNvSpPr txBox="1">
            <a:spLocks noChangeArrowheads="1"/>
          </p:cNvSpPr>
          <p:nvPr/>
        </p:nvSpPr>
        <p:spPr bwMode="auto">
          <a:xfrm>
            <a:off x="8467399" y="4301076"/>
            <a:ext cx="775456"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327115" y="4585769"/>
            <a:ext cx="1200085"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736975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9981" y="282425"/>
            <a:ext cx="8114053" cy="954107"/>
          </a:xfrm>
          <a:prstGeom prst="rect">
            <a:avLst/>
          </a:prstGeom>
        </p:spPr>
        <p:txBody>
          <a:bodyPr wrap="square">
            <a:spAutoFit/>
          </a:bodyPr>
          <a:lstStyle/>
          <a:p>
            <a:pPr indent="135255" algn="just"/>
            <a:r>
              <a:rPr lang="ja-JP" altLang="ja-JP" sz="2000" b="1" kern="100" dirty="0">
                <a:latin typeface="+mn-ea"/>
                <a:cs typeface="Times New Roman" panose="02020603050405020304" pitchFamily="18" charset="0"/>
              </a:rPr>
              <a:t>⑤浄水場耐震化率</a:t>
            </a:r>
            <a:r>
              <a:rPr lang="ja-JP" altLang="ja-JP" sz="2000" b="1" kern="0" dirty="0">
                <a:latin typeface="+mn-ea"/>
                <a:cs typeface="Times New Roman" panose="02020603050405020304" pitchFamily="18" charset="0"/>
              </a:rPr>
              <a:t>（大阪府の水道の現況より）</a:t>
            </a:r>
            <a:endParaRPr lang="ja-JP" altLang="ja-JP" sz="2000" b="1" kern="100" dirty="0">
              <a:latin typeface="+mn-ea"/>
              <a:cs typeface="Times New Roman" panose="02020603050405020304" pitchFamily="18" charset="0"/>
            </a:endParaRPr>
          </a:p>
          <a:p>
            <a:pPr indent="135255" algn="just"/>
            <a:endParaRPr lang="en-US" altLang="ja-JP" kern="100" dirty="0" smtClean="0">
              <a:latin typeface="+mn-ea"/>
              <a:cs typeface="Times New Roman" panose="02020603050405020304" pitchFamily="18" charset="0"/>
            </a:endParaRPr>
          </a:p>
          <a:p>
            <a:pPr indent="135255" algn="just"/>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浄水場の耐震化率は</a:t>
            </a:r>
            <a:r>
              <a:rPr lang="en-US" altLang="ja-JP" kern="100" dirty="0">
                <a:latin typeface="+mn-ea"/>
                <a:cs typeface="Times New Roman" panose="02020603050405020304" pitchFamily="18" charset="0"/>
              </a:rPr>
              <a:t>0%</a:t>
            </a:r>
            <a:r>
              <a:rPr lang="ja-JP" altLang="ja-JP" kern="100" dirty="0">
                <a:latin typeface="+mn-ea"/>
                <a:cs typeface="Times New Roman" panose="02020603050405020304" pitchFamily="18" charset="0"/>
              </a:rPr>
              <a:t>であり、今後の耐震化が計画されて</a:t>
            </a:r>
            <a:r>
              <a:rPr lang="ja-JP" altLang="ja-JP" kern="100" dirty="0" smtClean="0">
                <a:latin typeface="+mn-ea"/>
                <a:cs typeface="Times New Roman" panose="02020603050405020304" pitchFamily="18" charset="0"/>
              </a:rPr>
              <a:t>い</a:t>
            </a:r>
            <a:r>
              <a:rPr lang="ja-JP" altLang="en-US" kern="100" dirty="0" smtClean="0">
                <a:latin typeface="+mn-ea"/>
                <a:cs typeface="Times New Roman" panose="02020603050405020304" pitchFamily="18" charset="0"/>
              </a:rPr>
              <a:t>ます</a:t>
            </a:r>
            <a:r>
              <a:rPr lang="ja-JP" altLang="ja-JP" kern="100" dirty="0" smtClean="0">
                <a:latin typeface="+mn-ea"/>
                <a:cs typeface="Times New Roman" panose="02020603050405020304" pitchFamily="18" charset="0"/>
              </a:rPr>
              <a:t>。</a:t>
            </a:r>
            <a:endParaRPr lang="ja-JP" altLang="ja-JP" kern="100" dirty="0">
              <a:latin typeface="+mn-ea"/>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15</a:t>
            </a:fld>
            <a:endParaRPr kumimoji="1" lang="ja-JP" altLang="en-US"/>
          </a:p>
        </p:txBody>
      </p:sp>
      <p:pic>
        <p:nvPicPr>
          <p:cNvPr id="7" name="図 6"/>
          <p:cNvPicPr>
            <a:picLocks noChangeAspect="1"/>
          </p:cNvPicPr>
          <p:nvPr/>
        </p:nvPicPr>
        <p:blipFill>
          <a:blip r:embed="rId2"/>
          <a:stretch>
            <a:fillRect/>
          </a:stretch>
        </p:blipFill>
        <p:spPr>
          <a:xfrm>
            <a:off x="333517" y="2431246"/>
            <a:ext cx="8434800" cy="3609198"/>
          </a:xfrm>
          <a:prstGeom prst="rect">
            <a:avLst/>
          </a:prstGeom>
        </p:spPr>
      </p:pic>
      <p:sp>
        <p:nvSpPr>
          <p:cNvPr id="4" name="テキスト ボックス 2"/>
          <p:cNvSpPr txBox="1">
            <a:spLocks noChangeAspect="1" noChangeArrowheads="1"/>
          </p:cNvSpPr>
          <p:nvPr/>
        </p:nvSpPr>
        <p:spPr bwMode="auto">
          <a:xfrm>
            <a:off x="8034427" y="4485530"/>
            <a:ext cx="1154020"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a:solidFill>
                  <a:srgbClr val="FF0000"/>
                </a:solidFill>
                <a:latin typeface="+mn-ea"/>
                <a:cs typeface="Times New Roman" panose="02020603050405020304" pitchFamily="18" charset="0"/>
              </a:rPr>
              <a:t>府平均</a:t>
            </a:r>
            <a:endParaRPr lang="ja-JP" altLang="en-US" sz="1400" kern="100">
              <a:latin typeface="+mn-ea"/>
              <a:cs typeface="Times New Roman" panose="02020603050405020304" pitchFamily="18" charset="0"/>
            </a:endParaRPr>
          </a:p>
        </p:txBody>
      </p:sp>
      <p:sp>
        <p:nvSpPr>
          <p:cNvPr id="5" name="テキスト ボックス 2"/>
          <p:cNvSpPr txBox="1">
            <a:spLocks noChangeAspect="1" noChangeArrowheads="1"/>
          </p:cNvSpPr>
          <p:nvPr/>
        </p:nvSpPr>
        <p:spPr bwMode="auto">
          <a:xfrm>
            <a:off x="7989980" y="4020926"/>
            <a:ext cx="1154020"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2067906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631" y="320841"/>
            <a:ext cx="8795293" cy="954107"/>
          </a:xfrm>
          <a:prstGeom prst="rect">
            <a:avLst/>
          </a:prstGeom>
        </p:spPr>
        <p:txBody>
          <a:bodyPr wrap="square">
            <a:spAutoFit/>
          </a:bodyPr>
          <a:lstStyle/>
          <a:p>
            <a:pPr indent="135255" algn="just"/>
            <a:r>
              <a:rPr lang="ja-JP" altLang="ja-JP" sz="2000" b="1" kern="100" dirty="0">
                <a:latin typeface="+mn-ea"/>
                <a:cs typeface="Times New Roman" panose="02020603050405020304" pitchFamily="18" charset="0"/>
              </a:rPr>
              <a:t>⑥配水池耐震化率</a:t>
            </a:r>
            <a:r>
              <a:rPr lang="ja-JP" altLang="ja-JP" sz="2000" b="1" kern="0" dirty="0">
                <a:latin typeface="+mn-ea"/>
                <a:cs typeface="Times New Roman" panose="02020603050405020304" pitchFamily="18" charset="0"/>
              </a:rPr>
              <a:t>（大阪府の水道の現況より</a:t>
            </a:r>
            <a:r>
              <a:rPr lang="ja-JP" altLang="ja-JP" sz="2000" b="1" kern="0" dirty="0" smtClean="0">
                <a:latin typeface="+mn-ea"/>
                <a:cs typeface="Times New Roman" panose="02020603050405020304" pitchFamily="18" charset="0"/>
              </a:rPr>
              <a:t>）</a:t>
            </a:r>
            <a:endParaRPr lang="en-US" altLang="ja-JP" sz="2000" b="1" kern="0" dirty="0" smtClean="0">
              <a:latin typeface="+mn-ea"/>
              <a:cs typeface="Times New Roman" panose="02020603050405020304" pitchFamily="18" charset="0"/>
            </a:endParaRPr>
          </a:p>
          <a:p>
            <a:pPr indent="135255" algn="just"/>
            <a:endParaRPr lang="ja-JP" altLang="ja-JP" kern="100" dirty="0">
              <a:latin typeface="+mn-ea"/>
              <a:cs typeface="Times New Roman" panose="02020603050405020304" pitchFamily="18" charset="0"/>
            </a:endParaRPr>
          </a:p>
          <a:p>
            <a:pPr indent="135255" algn="just"/>
            <a:r>
              <a:rPr lang="ja-JP" altLang="ja-JP" kern="100" dirty="0">
                <a:latin typeface="+mn-ea"/>
                <a:cs typeface="Times New Roman" panose="02020603050405020304" pitchFamily="18" charset="0"/>
              </a:rPr>
              <a:t>・配水池の耐震化率は</a:t>
            </a:r>
            <a:r>
              <a:rPr lang="en-US" altLang="ja-JP" kern="100" dirty="0">
                <a:latin typeface="+mn-ea"/>
                <a:cs typeface="Times New Roman" panose="02020603050405020304" pitchFamily="18" charset="0"/>
              </a:rPr>
              <a:t>83.9%</a:t>
            </a:r>
            <a:r>
              <a:rPr lang="ja-JP" altLang="ja-JP" kern="100" dirty="0">
                <a:latin typeface="+mn-ea"/>
                <a:cs typeface="Times New Roman" panose="02020603050405020304" pitchFamily="18" charset="0"/>
              </a:rPr>
              <a:t>であり、府平均</a:t>
            </a:r>
            <a:r>
              <a:rPr lang="en-US" altLang="ja-JP" kern="100" dirty="0">
                <a:latin typeface="+mn-ea"/>
                <a:cs typeface="Times New Roman" panose="02020603050405020304" pitchFamily="18" charset="0"/>
              </a:rPr>
              <a:t>48.0%</a:t>
            </a:r>
            <a:r>
              <a:rPr lang="ja-JP" altLang="ja-JP" kern="100" dirty="0">
                <a:latin typeface="+mn-ea"/>
                <a:cs typeface="Times New Roman" panose="02020603050405020304" pitchFamily="18" charset="0"/>
              </a:rPr>
              <a:t>を大きく上回って</a:t>
            </a:r>
            <a:r>
              <a:rPr lang="ja-JP" altLang="ja-JP" kern="100" dirty="0" smtClean="0">
                <a:latin typeface="+mn-ea"/>
                <a:cs typeface="Times New Roman" panose="02020603050405020304" pitchFamily="18" charset="0"/>
              </a:rPr>
              <a:t>い</a:t>
            </a:r>
            <a:r>
              <a:rPr lang="ja-JP" altLang="en-US" kern="100" dirty="0" smtClean="0">
                <a:latin typeface="+mn-ea"/>
                <a:cs typeface="Times New Roman" panose="02020603050405020304" pitchFamily="18" charset="0"/>
              </a:rPr>
              <a:t>ます</a:t>
            </a:r>
            <a:r>
              <a:rPr lang="ja-JP" altLang="ja-JP" kern="100" dirty="0" smtClean="0">
                <a:latin typeface="+mn-ea"/>
                <a:cs typeface="Times New Roman" panose="02020603050405020304" pitchFamily="18" charset="0"/>
              </a:rPr>
              <a:t>。</a:t>
            </a:r>
            <a:endParaRPr lang="ja-JP" altLang="ja-JP" kern="100" dirty="0">
              <a:latin typeface="+mn-ea"/>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16</a:t>
            </a:fld>
            <a:endParaRPr kumimoji="1" lang="ja-JP" altLang="en-US"/>
          </a:p>
        </p:txBody>
      </p:sp>
      <p:pic>
        <p:nvPicPr>
          <p:cNvPr id="7" name="図 6"/>
          <p:cNvPicPr>
            <a:picLocks noChangeAspect="1"/>
          </p:cNvPicPr>
          <p:nvPr/>
        </p:nvPicPr>
        <p:blipFill>
          <a:blip r:embed="rId2"/>
          <a:stretch>
            <a:fillRect/>
          </a:stretch>
        </p:blipFill>
        <p:spPr>
          <a:xfrm>
            <a:off x="197877" y="2310675"/>
            <a:ext cx="8434800" cy="3641385"/>
          </a:xfrm>
          <a:prstGeom prst="rect">
            <a:avLst/>
          </a:prstGeom>
        </p:spPr>
      </p:pic>
      <p:sp>
        <p:nvSpPr>
          <p:cNvPr id="5" name="テキスト ボックス 2"/>
          <p:cNvSpPr txBox="1">
            <a:spLocks noChangeArrowheads="1"/>
          </p:cNvSpPr>
          <p:nvPr/>
        </p:nvSpPr>
        <p:spPr bwMode="auto">
          <a:xfrm>
            <a:off x="8226568" y="3449242"/>
            <a:ext cx="1428716"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
        <p:nvSpPr>
          <p:cNvPr id="4" name="テキスト ボックス 2"/>
          <p:cNvSpPr txBox="1">
            <a:spLocks noChangeArrowheads="1"/>
          </p:cNvSpPr>
          <p:nvPr/>
        </p:nvSpPr>
        <p:spPr bwMode="auto">
          <a:xfrm>
            <a:off x="8271299" y="3846674"/>
            <a:ext cx="1428716"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3199685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60232"/>
            <a:ext cx="9718969" cy="1231106"/>
          </a:xfrm>
          <a:prstGeom prst="rect">
            <a:avLst/>
          </a:prstGeom>
        </p:spPr>
        <p:txBody>
          <a:bodyPr wrap="square">
            <a:spAutoFit/>
          </a:bodyPr>
          <a:lstStyle/>
          <a:p>
            <a:pPr indent="135255" algn="just"/>
            <a:r>
              <a:rPr lang="ja-JP" altLang="ja-JP" sz="2000" b="1" kern="100" dirty="0">
                <a:latin typeface="+mn-ea"/>
                <a:cs typeface="Times New Roman" panose="02020603050405020304" pitchFamily="18" charset="0"/>
              </a:rPr>
              <a:t>⑦給水原価</a:t>
            </a:r>
            <a:r>
              <a:rPr lang="ja-JP" altLang="ja-JP" sz="2000" b="1" kern="0" dirty="0">
                <a:latin typeface="+mn-ea"/>
                <a:cs typeface="Times New Roman" panose="02020603050405020304" pitchFamily="18" charset="0"/>
              </a:rPr>
              <a:t>（市町村経営比較分析表より</a:t>
            </a:r>
            <a:r>
              <a:rPr lang="ja-JP" altLang="ja-JP" sz="2000" b="1" kern="0" dirty="0" smtClean="0">
                <a:latin typeface="+mn-ea"/>
                <a:cs typeface="Times New Roman" panose="02020603050405020304" pitchFamily="18" charset="0"/>
              </a:rPr>
              <a:t>）</a:t>
            </a:r>
            <a:endParaRPr lang="en-US" altLang="ja-JP" sz="2000" b="1" kern="0" dirty="0" smtClean="0">
              <a:latin typeface="+mn-ea"/>
              <a:cs typeface="Times New Roman" panose="02020603050405020304" pitchFamily="18" charset="0"/>
            </a:endParaRPr>
          </a:p>
          <a:p>
            <a:pPr indent="135255" algn="just"/>
            <a:endParaRPr lang="ja-JP" altLang="ja-JP" kern="100" dirty="0">
              <a:latin typeface="+mn-ea"/>
              <a:cs typeface="Times New Roman" panose="02020603050405020304" pitchFamily="18" charset="0"/>
            </a:endParaRPr>
          </a:p>
          <a:p>
            <a:pPr indent="135255" algn="just"/>
            <a:r>
              <a:rPr lang="ja-JP" altLang="ja-JP" kern="100" dirty="0">
                <a:latin typeface="+mn-ea"/>
                <a:cs typeface="Times New Roman" panose="02020603050405020304" pitchFamily="18" charset="0"/>
              </a:rPr>
              <a:t>・給水原価は</a:t>
            </a:r>
            <a:r>
              <a:rPr lang="en-US" altLang="ja-JP" kern="100" dirty="0">
                <a:latin typeface="+mn-ea"/>
                <a:cs typeface="Times New Roman" panose="02020603050405020304" pitchFamily="18" charset="0"/>
              </a:rPr>
              <a:t>124.0</a:t>
            </a:r>
            <a:r>
              <a:rPr lang="ja-JP" altLang="ja-JP" kern="100" dirty="0">
                <a:latin typeface="+mn-ea"/>
                <a:cs typeface="Times New Roman" panose="02020603050405020304" pitchFamily="18" charset="0"/>
              </a:rPr>
              <a:t>円であり、府平均</a:t>
            </a:r>
            <a:r>
              <a:rPr lang="en-US" altLang="ja-JP" kern="100" dirty="0">
                <a:latin typeface="+mn-ea"/>
                <a:cs typeface="Times New Roman" panose="02020603050405020304" pitchFamily="18" charset="0"/>
              </a:rPr>
              <a:t>170.8</a:t>
            </a:r>
            <a:r>
              <a:rPr lang="ja-JP" altLang="ja-JP" kern="100" dirty="0">
                <a:latin typeface="+mn-ea"/>
                <a:cs typeface="Times New Roman" panose="02020603050405020304" pitchFamily="18" charset="0"/>
              </a:rPr>
              <a:t>円を</a:t>
            </a:r>
            <a:r>
              <a:rPr lang="ja-JP" altLang="ja-JP" kern="100" dirty="0" smtClean="0">
                <a:latin typeface="+mn-ea"/>
                <a:cs typeface="Times New Roman" panose="02020603050405020304" pitchFamily="18" charset="0"/>
              </a:rPr>
              <a:t>下</a:t>
            </a:r>
            <a:r>
              <a:rPr lang="ja-JP" altLang="en-US" kern="100" dirty="0" smtClean="0">
                <a:latin typeface="+mn-ea"/>
                <a:cs typeface="Times New Roman" panose="02020603050405020304" pitchFamily="18" charset="0"/>
              </a:rPr>
              <a:t>回っています。</a:t>
            </a:r>
            <a:endParaRPr lang="en-US" altLang="ja-JP" kern="100" dirty="0" smtClean="0">
              <a:latin typeface="+mn-ea"/>
              <a:cs typeface="Times New Roman" panose="02020603050405020304" pitchFamily="18" charset="0"/>
            </a:endParaRPr>
          </a:p>
          <a:p>
            <a:pPr indent="135255" algn="just"/>
            <a:r>
              <a:rPr lang="ja-JP" altLang="en-US" dirty="0">
                <a:latin typeface="+mn-ea"/>
                <a:cs typeface="Times New Roman" panose="02020603050405020304" pitchFamily="18" charset="0"/>
              </a:rPr>
              <a:t>（</a:t>
            </a:r>
            <a:r>
              <a:rPr lang="en-US" altLang="ja-JP" dirty="0">
                <a:latin typeface="+mn-ea"/>
                <a:cs typeface="Times New Roman" panose="02020603050405020304" pitchFamily="18" charset="0"/>
              </a:rPr>
              <a:t>43</a:t>
            </a:r>
            <a:r>
              <a:rPr lang="ja-JP" altLang="en-US" dirty="0" smtClean="0">
                <a:latin typeface="+mn-ea"/>
                <a:cs typeface="Times New Roman" panose="02020603050405020304" pitchFamily="18" charset="0"/>
              </a:rPr>
              <a:t>事業体中</a:t>
            </a:r>
            <a:r>
              <a:rPr lang="en-US" altLang="ja-JP" dirty="0">
                <a:latin typeface="+mn-ea"/>
                <a:cs typeface="Times New Roman" panose="02020603050405020304" pitchFamily="18" charset="0"/>
              </a:rPr>
              <a:t>2</a:t>
            </a:r>
            <a:r>
              <a:rPr lang="ja-JP" altLang="en-US" dirty="0" smtClean="0">
                <a:latin typeface="+mn-ea"/>
                <a:cs typeface="Times New Roman" panose="02020603050405020304" pitchFamily="18" charset="0"/>
              </a:rPr>
              <a:t>番目</a:t>
            </a:r>
            <a:r>
              <a:rPr lang="en-US" altLang="ja-JP" dirty="0" smtClean="0">
                <a:latin typeface="+mn-ea"/>
                <a:cs typeface="Times New Roman" panose="02020603050405020304" pitchFamily="18" charset="0"/>
              </a:rPr>
              <a:t>/</a:t>
            </a:r>
            <a:r>
              <a:rPr lang="ja-JP" altLang="en-US" dirty="0" smtClean="0">
                <a:latin typeface="+mn-ea"/>
                <a:cs typeface="Times New Roman" panose="02020603050405020304" pitchFamily="18" charset="0"/>
              </a:rPr>
              <a:t>昇順）</a:t>
            </a:r>
            <a:endParaRPr lang="ja-JP" altLang="ja-JP" kern="100" dirty="0">
              <a:latin typeface="+mn-ea"/>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17</a:t>
            </a:fld>
            <a:endParaRPr kumimoji="1" lang="ja-JP" altLang="en-US"/>
          </a:p>
        </p:txBody>
      </p:sp>
      <p:pic>
        <p:nvPicPr>
          <p:cNvPr id="7" name="図 6"/>
          <p:cNvPicPr>
            <a:picLocks noChangeAspect="1"/>
          </p:cNvPicPr>
          <p:nvPr/>
        </p:nvPicPr>
        <p:blipFill>
          <a:blip r:embed="rId2"/>
          <a:stretch>
            <a:fillRect/>
          </a:stretch>
        </p:blipFill>
        <p:spPr>
          <a:xfrm>
            <a:off x="135481" y="1771223"/>
            <a:ext cx="8434800" cy="3660993"/>
          </a:xfrm>
          <a:prstGeom prst="rect">
            <a:avLst/>
          </a:prstGeom>
        </p:spPr>
      </p:pic>
      <p:sp>
        <p:nvSpPr>
          <p:cNvPr id="4" name="テキスト ボックス 2"/>
          <p:cNvSpPr txBox="1">
            <a:spLocks noChangeArrowheads="1"/>
          </p:cNvSpPr>
          <p:nvPr/>
        </p:nvSpPr>
        <p:spPr bwMode="auto">
          <a:xfrm>
            <a:off x="8271357" y="3203061"/>
            <a:ext cx="999371"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
        <p:nvSpPr>
          <p:cNvPr id="5" name="テキスト ボックス 2"/>
          <p:cNvSpPr txBox="1">
            <a:spLocks noChangeArrowheads="1"/>
          </p:cNvSpPr>
          <p:nvPr/>
        </p:nvSpPr>
        <p:spPr bwMode="auto">
          <a:xfrm>
            <a:off x="8271357" y="3601719"/>
            <a:ext cx="999371"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全国平均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2158401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 y="182565"/>
            <a:ext cx="9015663" cy="1231106"/>
          </a:xfrm>
          <a:prstGeom prst="rect">
            <a:avLst/>
          </a:prstGeom>
        </p:spPr>
        <p:txBody>
          <a:bodyPr wrap="square">
            <a:spAutoFit/>
          </a:bodyPr>
          <a:lstStyle/>
          <a:p>
            <a:pPr algn="just">
              <a:spcAft>
                <a:spcPts val="0"/>
              </a:spcAft>
            </a:pPr>
            <a:r>
              <a:rPr lang="ja-JP" altLang="ja-JP" sz="2000" b="1" kern="100" dirty="0">
                <a:latin typeface="+mn-ea"/>
                <a:cs typeface="Times New Roman" panose="02020603050405020304" pitchFamily="18" charset="0"/>
              </a:rPr>
              <a:t> ⑧経常収支比率</a:t>
            </a:r>
            <a:r>
              <a:rPr lang="ja-JP" altLang="ja-JP" sz="2000" b="1" kern="0" dirty="0">
                <a:latin typeface="+mn-ea"/>
                <a:cs typeface="Times New Roman" panose="02020603050405020304" pitchFamily="18" charset="0"/>
              </a:rPr>
              <a:t>（市町村経営比較分析表より</a:t>
            </a:r>
            <a:r>
              <a:rPr lang="ja-JP" altLang="ja-JP" sz="2000" b="1" kern="0" dirty="0" smtClean="0">
                <a:latin typeface="+mn-ea"/>
                <a:cs typeface="Times New Roman" panose="02020603050405020304" pitchFamily="18" charset="0"/>
              </a:rPr>
              <a:t>）</a:t>
            </a:r>
            <a:endParaRPr lang="en-US" altLang="ja-JP" sz="2000" b="1" kern="0" dirty="0" smtClean="0">
              <a:latin typeface="+mn-ea"/>
              <a:cs typeface="Times New Roman" panose="02020603050405020304" pitchFamily="18" charset="0"/>
            </a:endParaRPr>
          </a:p>
          <a:p>
            <a:pPr algn="just">
              <a:spcAft>
                <a:spcPts val="0"/>
              </a:spcAft>
            </a:pPr>
            <a:endParaRPr lang="ja-JP" altLang="ja-JP" kern="100" dirty="0">
              <a:latin typeface="+mn-ea"/>
              <a:cs typeface="Times New Roman" panose="02020603050405020304" pitchFamily="18" charset="0"/>
            </a:endParaRPr>
          </a:p>
          <a:p>
            <a:pPr indent="90170" algn="just">
              <a:spcAft>
                <a:spcPts val="0"/>
              </a:spcAft>
            </a:pPr>
            <a:r>
              <a:rPr lang="ja-JP" altLang="ja-JP" kern="0" dirty="0" smtClean="0">
                <a:latin typeface="+mn-ea"/>
                <a:cs typeface="Times New Roman" panose="02020603050405020304" pitchFamily="18" charset="0"/>
              </a:rPr>
              <a:t>・</a:t>
            </a:r>
            <a:r>
              <a:rPr lang="ja-JP" altLang="ja-JP" kern="0" dirty="0">
                <a:latin typeface="+mn-ea"/>
                <a:cs typeface="Times New Roman" panose="02020603050405020304" pitchFamily="18" charset="0"/>
              </a:rPr>
              <a:t>経常収支比率は府平均</a:t>
            </a:r>
            <a:r>
              <a:rPr lang="en-US" altLang="ja-JP" kern="0" dirty="0" smtClean="0">
                <a:latin typeface="+mn-ea"/>
                <a:cs typeface="Times New Roman" panose="02020603050405020304" pitchFamily="18" charset="0"/>
              </a:rPr>
              <a:t>111.98%</a:t>
            </a:r>
            <a:r>
              <a:rPr lang="ja-JP" altLang="ja-JP" kern="0" dirty="0" smtClean="0">
                <a:latin typeface="+mn-ea"/>
                <a:cs typeface="Times New Roman" panose="02020603050405020304" pitchFamily="18" charset="0"/>
              </a:rPr>
              <a:t>を</a:t>
            </a:r>
            <a:r>
              <a:rPr lang="ja-JP" altLang="ja-JP" kern="0" dirty="0">
                <a:latin typeface="+mn-ea"/>
                <a:cs typeface="Times New Roman" panose="02020603050405020304" pitchFamily="18" charset="0"/>
              </a:rPr>
              <a:t>上回り、</a:t>
            </a:r>
            <a:r>
              <a:rPr lang="en-US" altLang="ja-JP" kern="0" dirty="0">
                <a:latin typeface="+mn-ea"/>
                <a:cs typeface="Times New Roman" panose="02020603050405020304" pitchFamily="18" charset="0"/>
              </a:rPr>
              <a:t>118.26%</a:t>
            </a:r>
            <a:r>
              <a:rPr lang="ja-JP" altLang="ja-JP" kern="0" dirty="0">
                <a:latin typeface="+mn-ea"/>
                <a:cs typeface="Times New Roman" panose="02020603050405020304" pitchFamily="18" charset="0"/>
              </a:rPr>
              <a:t>と単年度黒字を示す</a:t>
            </a:r>
            <a:r>
              <a:rPr lang="en-US" altLang="ja-JP" kern="0" dirty="0">
                <a:latin typeface="+mn-ea"/>
                <a:cs typeface="Times New Roman" panose="02020603050405020304" pitchFamily="18" charset="0"/>
              </a:rPr>
              <a:t>100%</a:t>
            </a:r>
            <a:r>
              <a:rPr lang="ja-JP" altLang="ja-JP" kern="0" dirty="0" smtClean="0">
                <a:latin typeface="+mn-ea"/>
                <a:cs typeface="Times New Roman" panose="02020603050405020304" pitchFamily="18" charset="0"/>
              </a:rPr>
              <a:t>を</a:t>
            </a:r>
            <a:endParaRPr lang="en-US" altLang="ja-JP" kern="0" dirty="0" smtClean="0">
              <a:latin typeface="+mn-ea"/>
              <a:cs typeface="Times New Roman" panose="02020603050405020304" pitchFamily="18" charset="0"/>
            </a:endParaRPr>
          </a:p>
          <a:p>
            <a:pPr indent="90170" algn="just">
              <a:spcAft>
                <a:spcPts val="0"/>
              </a:spcAft>
            </a:pPr>
            <a:r>
              <a:rPr lang="ja-JP" altLang="en-US" kern="0" dirty="0">
                <a:latin typeface="+mn-ea"/>
                <a:cs typeface="Times New Roman" panose="02020603050405020304" pitchFamily="18" charset="0"/>
              </a:rPr>
              <a:t>　</a:t>
            </a:r>
            <a:r>
              <a:rPr lang="ja-JP" altLang="ja-JP" kern="0" dirty="0" smtClean="0">
                <a:latin typeface="+mn-ea"/>
                <a:cs typeface="Times New Roman" panose="02020603050405020304" pitchFamily="18" charset="0"/>
              </a:rPr>
              <a:t>超えてい</a:t>
            </a:r>
            <a:r>
              <a:rPr lang="ja-JP" altLang="en-US" kern="0" dirty="0" smtClean="0">
                <a:latin typeface="+mn-ea"/>
                <a:cs typeface="Times New Roman" panose="02020603050405020304" pitchFamily="18" charset="0"/>
              </a:rPr>
              <a:t>ます</a:t>
            </a:r>
            <a:r>
              <a:rPr lang="ja-JP" altLang="ja-JP" kern="0" dirty="0" smtClean="0">
                <a:latin typeface="+mn-ea"/>
                <a:cs typeface="Times New Roman" panose="02020603050405020304" pitchFamily="18" charset="0"/>
              </a:rPr>
              <a:t>。</a:t>
            </a:r>
            <a:endParaRPr lang="ja-JP" altLang="ja-JP" kern="100" dirty="0">
              <a:effectLst/>
              <a:latin typeface="+mn-ea"/>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18</a:t>
            </a:fld>
            <a:endParaRPr kumimoji="1" lang="ja-JP" altLang="en-US"/>
          </a:p>
        </p:txBody>
      </p:sp>
      <p:pic>
        <p:nvPicPr>
          <p:cNvPr id="7" name="図 6"/>
          <p:cNvPicPr>
            <a:picLocks noChangeAspect="1"/>
          </p:cNvPicPr>
          <p:nvPr/>
        </p:nvPicPr>
        <p:blipFill>
          <a:blip r:embed="rId2"/>
          <a:stretch>
            <a:fillRect/>
          </a:stretch>
        </p:blipFill>
        <p:spPr>
          <a:xfrm>
            <a:off x="282495" y="2509133"/>
            <a:ext cx="8401242" cy="3636000"/>
          </a:xfrm>
          <a:prstGeom prst="rect">
            <a:avLst/>
          </a:prstGeom>
        </p:spPr>
      </p:pic>
      <p:sp>
        <p:nvSpPr>
          <p:cNvPr id="4" name="テキスト ボックス 2"/>
          <p:cNvSpPr txBox="1">
            <a:spLocks noChangeArrowheads="1"/>
          </p:cNvSpPr>
          <p:nvPr/>
        </p:nvSpPr>
        <p:spPr bwMode="auto">
          <a:xfrm>
            <a:off x="8322828" y="3316161"/>
            <a:ext cx="93723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全国平均</a:t>
            </a:r>
            <a:endParaRPr lang="ja-JP" sz="1400" kern="100" dirty="0">
              <a:effectLst/>
              <a:latin typeface="+mn-ea"/>
              <a:cs typeface="Times New Roman" panose="02020603050405020304" pitchFamily="18" charset="0"/>
            </a:endParaRPr>
          </a:p>
        </p:txBody>
      </p:sp>
      <p:sp>
        <p:nvSpPr>
          <p:cNvPr id="5" name="テキスト ボックス 2"/>
          <p:cNvSpPr txBox="1">
            <a:spLocks noChangeArrowheads="1"/>
          </p:cNvSpPr>
          <p:nvPr/>
        </p:nvSpPr>
        <p:spPr bwMode="auto">
          <a:xfrm>
            <a:off x="8339955" y="3759865"/>
            <a:ext cx="93723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3262577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67518"/>
            <a:ext cx="8674444" cy="954107"/>
          </a:xfrm>
          <a:prstGeom prst="rect">
            <a:avLst/>
          </a:prstGeom>
        </p:spPr>
        <p:txBody>
          <a:bodyPr wrap="square">
            <a:spAutoFit/>
          </a:bodyPr>
          <a:lstStyle/>
          <a:p>
            <a:pPr indent="180340" algn="just">
              <a:spcAft>
                <a:spcPts val="0"/>
              </a:spcAft>
            </a:pPr>
            <a:r>
              <a:rPr lang="ja-JP" altLang="ja-JP" sz="2000" b="1" kern="100" dirty="0">
                <a:latin typeface="+mn-ea"/>
                <a:cs typeface="Times New Roman" panose="02020603050405020304" pitchFamily="18" charset="0"/>
              </a:rPr>
              <a:t>⑨業債残高対給水収益率</a:t>
            </a:r>
            <a:r>
              <a:rPr lang="ja-JP" altLang="ja-JP" sz="2000" b="1" kern="0" dirty="0">
                <a:latin typeface="+mn-ea"/>
                <a:cs typeface="Times New Roman" panose="02020603050405020304" pitchFamily="18" charset="0"/>
              </a:rPr>
              <a:t>（市町村経営比較分析表より</a:t>
            </a:r>
            <a:r>
              <a:rPr lang="ja-JP" altLang="ja-JP" sz="2000" b="1" kern="0" dirty="0" smtClean="0">
                <a:latin typeface="+mn-ea"/>
                <a:cs typeface="Times New Roman" panose="02020603050405020304" pitchFamily="18" charset="0"/>
              </a:rPr>
              <a:t>）</a:t>
            </a:r>
            <a:endParaRPr lang="en-US" altLang="ja-JP" sz="2000" b="1" kern="0" dirty="0" smtClean="0">
              <a:latin typeface="+mn-ea"/>
              <a:cs typeface="Times New Roman" panose="02020603050405020304" pitchFamily="18" charset="0"/>
            </a:endParaRPr>
          </a:p>
          <a:p>
            <a:pPr indent="180340" algn="just">
              <a:spcAft>
                <a:spcPts val="0"/>
              </a:spcAft>
            </a:pPr>
            <a:endParaRPr lang="ja-JP" altLang="ja-JP" kern="100" dirty="0">
              <a:latin typeface="+mn-ea"/>
              <a:cs typeface="Times New Roman" panose="02020603050405020304" pitchFamily="18" charset="0"/>
            </a:endParaRPr>
          </a:p>
          <a:p>
            <a:pPr indent="180340" algn="just">
              <a:spcAft>
                <a:spcPts val="0"/>
              </a:spcAft>
            </a:pPr>
            <a:r>
              <a:rPr lang="ja-JP" altLang="ja-JP" kern="100" dirty="0">
                <a:latin typeface="+mn-ea"/>
                <a:cs typeface="Times New Roman" panose="02020603050405020304" pitchFamily="18" charset="0"/>
              </a:rPr>
              <a:t>・企業債残高対給水収益率は</a:t>
            </a:r>
            <a:r>
              <a:rPr lang="en-US" altLang="ja-JP" kern="100" dirty="0">
                <a:latin typeface="+mn-ea"/>
                <a:cs typeface="Times New Roman" panose="02020603050405020304" pitchFamily="18" charset="0"/>
              </a:rPr>
              <a:t>178.6%</a:t>
            </a:r>
            <a:r>
              <a:rPr lang="ja-JP" altLang="ja-JP" kern="100" dirty="0">
                <a:latin typeface="+mn-ea"/>
                <a:cs typeface="Times New Roman" panose="02020603050405020304" pitchFamily="18" charset="0"/>
              </a:rPr>
              <a:t>であり、 府平均</a:t>
            </a:r>
            <a:r>
              <a:rPr lang="en-US" altLang="ja-JP" kern="100" dirty="0">
                <a:latin typeface="+mn-ea"/>
                <a:cs typeface="Times New Roman" panose="02020603050405020304" pitchFamily="18" charset="0"/>
              </a:rPr>
              <a:t>250.5%</a:t>
            </a:r>
            <a:r>
              <a:rPr lang="ja-JP" altLang="ja-JP" kern="100" dirty="0">
                <a:latin typeface="+mn-ea"/>
                <a:cs typeface="Times New Roman" panose="02020603050405020304" pitchFamily="18" charset="0"/>
              </a:rPr>
              <a:t>を下回って</a:t>
            </a:r>
            <a:r>
              <a:rPr lang="ja-JP" altLang="ja-JP" kern="100" dirty="0" smtClean="0">
                <a:latin typeface="+mn-ea"/>
                <a:cs typeface="Times New Roman" panose="02020603050405020304" pitchFamily="18" charset="0"/>
              </a:rPr>
              <a:t>い</a:t>
            </a:r>
            <a:r>
              <a:rPr lang="ja-JP" altLang="en-US" kern="100" dirty="0" smtClean="0">
                <a:latin typeface="+mn-ea"/>
                <a:cs typeface="Times New Roman" panose="02020603050405020304" pitchFamily="18" charset="0"/>
              </a:rPr>
              <a:t>ます</a:t>
            </a:r>
            <a:r>
              <a:rPr lang="ja-JP" altLang="ja-JP" kern="100" dirty="0" smtClean="0">
                <a:latin typeface="+mn-ea"/>
                <a:cs typeface="Times New Roman" panose="02020603050405020304" pitchFamily="18" charset="0"/>
              </a:rPr>
              <a:t>。</a:t>
            </a:r>
            <a:endParaRPr lang="ja-JP" altLang="ja-JP" kern="100" dirty="0">
              <a:effectLst/>
              <a:latin typeface="+mn-ea"/>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19</a:t>
            </a:fld>
            <a:endParaRPr kumimoji="1" lang="ja-JP" altLang="en-US"/>
          </a:p>
        </p:txBody>
      </p:sp>
      <p:pic>
        <p:nvPicPr>
          <p:cNvPr id="7" name="図 6"/>
          <p:cNvPicPr>
            <a:picLocks noChangeAspect="1"/>
          </p:cNvPicPr>
          <p:nvPr/>
        </p:nvPicPr>
        <p:blipFill>
          <a:blip r:embed="rId2"/>
          <a:stretch>
            <a:fillRect/>
          </a:stretch>
        </p:blipFill>
        <p:spPr>
          <a:xfrm>
            <a:off x="119822" y="2081155"/>
            <a:ext cx="8434800" cy="3208280"/>
          </a:xfrm>
          <a:prstGeom prst="rect">
            <a:avLst/>
          </a:prstGeom>
        </p:spPr>
      </p:pic>
      <p:sp>
        <p:nvSpPr>
          <p:cNvPr id="5" name="テキスト ボックス 2"/>
          <p:cNvSpPr txBox="1">
            <a:spLocks noChangeArrowheads="1"/>
          </p:cNvSpPr>
          <p:nvPr/>
        </p:nvSpPr>
        <p:spPr bwMode="auto">
          <a:xfrm>
            <a:off x="8311836" y="3531406"/>
            <a:ext cx="102233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全国平均</a:t>
            </a:r>
            <a:endParaRPr lang="ja-JP" sz="1400" kern="100" dirty="0">
              <a:effectLst/>
              <a:latin typeface="+mn-ea"/>
              <a:cs typeface="Times New Roman" panose="02020603050405020304" pitchFamily="18" charset="0"/>
            </a:endParaRPr>
          </a:p>
        </p:txBody>
      </p:sp>
      <p:sp>
        <p:nvSpPr>
          <p:cNvPr id="4" name="テキスト ボックス 2"/>
          <p:cNvSpPr txBox="1">
            <a:spLocks noChangeArrowheads="1"/>
          </p:cNvSpPr>
          <p:nvPr/>
        </p:nvSpPr>
        <p:spPr bwMode="auto">
          <a:xfrm>
            <a:off x="8311836" y="3914151"/>
            <a:ext cx="102233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2303451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0"/>
            <a:ext cx="9144000" cy="7725192"/>
          </a:xfrm>
          <a:prstGeom prst="rect">
            <a:avLst/>
          </a:prstGeom>
          <a:noFill/>
        </p:spPr>
        <p:txBody>
          <a:bodyPr wrap="square" rtlCol="0">
            <a:spAutoFit/>
          </a:bodyPr>
          <a:lstStyle/>
          <a:p>
            <a:r>
              <a:rPr lang="ja-JP" altLang="en-US" b="1" dirty="0">
                <a:solidFill>
                  <a:schemeClr val="tx2"/>
                </a:solidFill>
                <a:latin typeface="+mn-ea"/>
              </a:rPr>
              <a:t>■市の水道の状態をのぞいてみよう</a:t>
            </a:r>
            <a:r>
              <a:rPr lang="en-US" altLang="ja-JP" b="1" dirty="0">
                <a:solidFill>
                  <a:schemeClr val="tx2"/>
                </a:solidFill>
                <a:latin typeface="+mn-ea"/>
              </a:rPr>
              <a:t>~</a:t>
            </a:r>
            <a:r>
              <a:rPr lang="ja-JP" altLang="en-US" b="1" dirty="0">
                <a:solidFill>
                  <a:schemeClr val="tx2"/>
                </a:solidFill>
                <a:latin typeface="+mn-ea"/>
              </a:rPr>
              <a:t>施設の耐震化状況や財政的な指標を府内で比較</a:t>
            </a:r>
            <a:r>
              <a:rPr lang="en-US" altLang="ja-JP" b="1" dirty="0">
                <a:solidFill>
                  <a:schemeClr val="tx2"/>
                </a:solidFill>
                <a:latin typeface="+mn-ea"/>
              </a:rPr>
              <a:t>~</a:t>
            </a:r>
          </a:p>
          <a:p>
            <a:r>
              <a:rPr lang="ja-JP" altLang="en-US" b="1" dirty="0" smtClean="0">
                <a:latin typeface="+mn-ea"/>
              </a:rPr>
              <a:t>現状</a:t>
            </a:r>
            <a:r>
              <a:rPr lang="ja-JP" altLang="en-US" b="1" dirty="0">
                <a:latin typeface="+mn-ea"/>
              </a:rPr>
              <a:t>と課題</a:t>
            </a:r>
            <a:endParaRPr lang="en-US" altLang="ja-JP" b="1" dirty="0">
              <a:latin typeface="+mn-ea"/>
            </a:endParaRPr>
          </a:p>
          <a:p>
            <a:r>
              <a:rPr lang="ja-JP" altLang="en-US" sz="1600" dirty="0">
                <a:latin typeface="+mn-ea"/>
              </a:rPr>
              <a:t>１　基本情報</a:t>
            </a:r>
            <a:br>
              <a:rPr lang="ja-JP" altLang="en-US" sz="1600" dirty="0">
                <a:latin typeface="+mn-ea"/>
              </a:rPr>
            </a:br>
            <a:r>
              <a:rPr lang="ja-JP" altLang="en-US" sz="1600" dirty="0">
                <a:latin typeface="+mn-ea"/>
              </a:rPr>
              <a:t>　１．１　現状</a:t>
            </a:r>
            <a:br>
              <a:rPr lang="ja-JP" altLang="en-US" sz="1600" dirty="0">
                <a:latin typeface="+mn-ea"/>
              </a:rPr>
            </a:br>
            <a:r>
              <a:rPr lang="ja-JP" altLang="en-US" sz="1600" dirty="0">
                <a:latin typeface="+mn-ea"/>
              </a:rPr>
              <a:t>　</a:t>
            </a:r>
            <a:r>
              <a:rPr lang="ja-JP" altLang="en-US" sz="1600" dirty="0" smtClean="0">
                <a:latin typeface="+mn-ea"/>
              </a:rPr>
              <a:t>１．２</a:t>
            </a:r>
            <a:r>
              <a:rPr lang="ja-JP" altLang="en-US" sz="1600" dirty="0">
                <a:latin typeface="+mn-ea"/>
              </a:rPr>
              <a:t>　一日最大給水量と自己水率の概要</a:t>
            </a:r>
            <a:br>
              <a:rPr lang="ja-JP" altLang="en-US" sz="1600" dirty="0">
                <a:latin typeface="+mn-ea"/>
              </a:rPr>
            </a:br>
            <a:r>
              <a:rPr lang="ja-JP" altLang="en-US" sz="1600" dirty="0">
                <a:latin typeface="+mn-ea"/>
              </a:rPr>
              <a:t>　１．３　水道施設の配置</a:t>
            </a:r>
            <a:r>
              <a:rPr lang="ja-JP" altLang="en-US" sz="1600" dirty="0" smtClean="0">
                <a:latin typeface="+mn-ea"/>
              </a:rPr>
              <a:t>状況</a:t>
            </a:r>
            <a:endParaRPr lang="en-US" altLang="ja-JP" sz="1600" dirty="0" smtClean="0">
              <a:latin typeface="+mn-ea"/>
            </a:endParaRPr>
          </a:p>
          <a:p>
            <a:r>
              <a:rPr lang="ja-JP" altLang="en-US" sz="1600" dirty="0">
                <a:latin typeface="+mn-ea"/>
              </a:rPr>
              <a:t/>
            </a:r>
            <a:br>
              <a:rPr lang="ja-JP" altLang="en-US" sz="1600" dirty="0">
                <a:latin typeface="+mn-ea"/>
              </a:rPr>
            </a:br>
            <a:r>
              <a:rPr lang="ja-JP" altLang="en-US" sz="1600" dirty="0">
                <a:latin typeface="+mn-ea"/>
              </a:rPr>
              <a:t>２　府域に</a:t>
            </a:r>
            <a:r>
              <a:rPr lang="ja-JP" altLang="en-US" sz="1600" dirty="0" smtClean="0">
                <a:latin typeface="+mn-ea"/>
              </a:rPr>
              <a:t>おける富田林市</a:t>
            </a:r>
            <a:r>
              <a:rPr lang="ja-JP" altLang="en-US" sz="1600" dirty="0">
                <a:latin typeface="+mn-ea"/>
              </a:rPr>
              <a:t>の状況</a:t>
            </a:r>
            <a:br>
              <a:rPr lang="ja-JP" altLang="en-US" sz="1600" dirty="0">
                <a:latin typeface="+mn-ea"/>
              </a:rPr>
            </a:br>
            <a:r>
              <a:rPr lang="ja-JP" altLang="en-US" sz="1600" dirty="0">
                <a:latin typeface="+mn-ea"/>
              </a:rPr>
              <a:t>　２．１　各指標の大阪府平均との比較</a:t>
            </a:r>
            <a:br>
              <a:rPr lang="ja-JP" altLang="en-US" sz="1600" dirty="0">
                <a:latin typeface="+mn-ea"/>
              </a:rPr>
            </a:br>
            <a:r>
              <a:rPr lang="ja-JP" altLang="en-US" sz="1600" dirty="0">
                <a:latin typeface="+mn-ea"/>
              </a:rPr>
              <a:t>　２．２　府域に</a:t>
            </a:r>
            <a:r>
              <a:rPr lang="ja-JP" altLang="en-US" sz="1600" dirty="0" smtClean="0">
                <a:latin typeface="+mn-ea"/>
              </a:rPr>
              <a:t>おける富田林市</a:t>
            </a:r>
            <a:r>
              <a:rPr lang="ja-JP" altLang="en-US" sz="1600" dirty="0">
                <a:latin typeface="+mn-ea"/>
              </a:rPr>
              <a:t>の各指標の状況</a:t>
            </a:r>
            <a:br>
              <a:rPr lang="ja-JP" altLang="en-US" sz="1600" dirty="0">
                <a:latin typeface="+mn-ea"/>
              </a:rPr>
            </a:br>
            <a:r>
              <a:rPr lang="ja-JP" altLang="en-US" sz="1600" dirty="0">
                <a:latin typeface="+mn-ea"/>
              </a:rPr>
              <a:t>　</a:t>
            </a:r>
            <a:endParaRPr lang="en-US" altLang="ja-JP" sz="700" b="1" dirty="0" smtClean="0">
              <a:solidFill>
                <a:schemeClr val="tx2"/>
              </a:solidFill>
              <a:latin typeface="+mn-ea"/>
            </a:endParaRPr>
          </a:p>
          <a:p>
            <a:r>
              <a:rPr lang="ja-JP" altLang="en-US" b="1" dirty="0">
                <a:solidFill>
                  <a:schemeClr val="tx2"/>
                </a:solidFill>
                <a:latin typeface="+mn-ea"/>
              </a:rPr>
              <a:t>■市の水道ってこれからどうなるの？　</a:t>
            </a:r>
            <a:r>
              <a:rPr lang="en-US" altLang="ja-JP" b="1" dirty="0">
                <a:solidFill>
                  <a:schemeClr val="tx2"/>
                </a:solidFill>
                <a:latin typeface="+mn-ea"/>
              </a:rPr>
              <a:t>~</a:t>
            </a:r>
            <a:r>
              <a:rPr lang="ja-JP" altLang="en-US" b="1" dirty="0">
                <a:solidFill>
                  <a:schemeClr val="tx2"/>
                </a:solidFill>
                <a:latin typeface="+mn-ea"/>
              </a:rPr>
              <a:t>今後の計画や水道料金のイメージを確認</a:t>
            </a:r>
            <a:r>
              <a:rPr lang="en-US" altLang="ja-JP" b="1" dirty="0">
                <a:solidFill>
                  <a:schemeClr val="tx2"/>
                </a:solidFill>
                <a:latin typeface="+mn-ea"/>
              </a:rPr>
              <a:t>~</a:t>
            </a:r>
          </a:p>
          <a:p>
            <a:r>
              <a:rPr lang="ja-JP" altLang="en-US" b="1" dirty="0" smtClean="0">
                <a:latin typeface="+mn-ea"/>
              </a:rPr>
              <a:t>富田林市の計画</a:t>
            </a:r>
            <a:endParaRPr lang="en-US" altLang="ja-JP" b="1" dirty="0" smtClean="0">
              <a:latin typeface="+mn-ea"/>
            </a:endParaRPr>
          </a:p>
          <a:p>
            <a:r>
              <a:rPr lang="en-US" altLang="ja-JP" sz="1600" dirty="0" smtClean="0">
                <a:latin typeface="+mn-ea"/>
              </a:rPr>
              <a:t>3</a:t>
            </a:r>
            <a:r>
              <a:rPr lang="ja-JP" altLang="en-US" sz="1600" dirty="0">
                <a:latin typeface="+mn-ea"/>
              </a:rPr>
              <a:t>　</a:t>
            </a:r>
            <a:r>
              <a:rPr lang="ja-JP" altLang="en-US" sz="1600" dirty="0" smtClean="0">
                <a:latin typeface="+mn-ea"/>
              </a:rPr>
              <a:t>富田林市</a:t>
            </a:r>
            <a:r>
              <a:rPr lang="ja-JP" altLang="en-US" sz="1600" dirty="0">
                <a:latin typeface="+mn-ea"/>
              </a:rPr>
              <a:t>の今後の計画</a:t>
            </a:r>
            <a:br>
              <a:rPr lang="ja-JP" altLang="en-US" sz="1600" dirty="0">
                <a:latin typeface="+mn-ea"/>
              </a:rPr>
            </a:br>
            <a:r>
              <a:rPr lang="ja-JP" altLang="en-US" sz="1600" dirty="0">
                <a:latin typeface="+mn-ea"/>
              </a:rPr>
              <a:t>　３．１　水道施設の耐震化計画の策定状況</a:t>
            </a:r>
            <a:br>
              <a:rPr lang="ja-JP" altLang="en-US" sz="1600" dirty="0">
                <a:latin typeface="+mn-ea"/>
              </a:rPr>
            </a:br>
            <a:r>
              <a:rPr lang="ja-JP" altLang="en-US" sz="1600" dirty="0">
                <a:latin typeface="+mn-ea"/>
              </a:rPr>
              <a:t>　</a:t>
            </a:r>
            <a:r>
              <a:rPr lang="ja-JP" altLang="en-US" sz="1600" dirty="0" smtClean="0">
                <a:latin typeface="+mn-ea"/>
              </a:rPr>
              <a:t>３．２</a:t>
            </a:r>
            <a:r>
              <a:rPr lang="ja-JP" altLang="en-US" sz="1600" dirty="0">
                <a:latin typeface="+mn-ea"/>
              </a:rPr>
              <a:t>　老朽管の更新に関する状況</a:t>
            </a:r>
            <a:br>
              <a:rPr lang="ja-JP" altLang="en-US" sz="1600" dirty="0">
                <a:latin typeface="+mn-ea"/>
              </a:rPr>
            </a:br>
            <a:r>
              <a:rPr lang="ja-JP" altLang="en-US" sz="1600" dirty="0">
                <a:latin typeface="+mn-ea"/>
              </a:rPr>
              <a:t>　</a:t>
            </a:r>
            <a:r>
              <a:rPr lang="ja-JP" altLang="en-US" sz="1600" dirty="0" smtClean="0">
                <a:latin typeface="+mn-ea"/>
              </a:rPr>
              <a:t>３．３</a:t>
            </a:r>
            <a:r>
              <a:rPr lang="ja-JP" altLang="en-US" sz="1600" dirty="0">
                <a:latin typeface="+mn-ea"/>
              </a:rPr>
              <a:t>　耐震化計画の</a:t>
            </a:r>
            <a:r>
              <a:rPr lang="ja-JP" altLang="en-US" sz="1600" dirty="0" smtClean="0">
                <a:latin typeface="+mn-ea"/>
              </a:rPr>
              <a:t>内容</a:t>
            </a:r>
            <a:endParaRPr lang="en-US" altLang="ja-JP" sz="1600" dirty="0" smtClean="0">
              <a:latin typeface="+mn-ea"/>
            </a:endParaRPr>
          </a:p>
          <a:p>
            <a:r>
              <a:rPr lang="ja-JP" altLang="en-US" sz="1600" dirty="0">
                <a:latin typeface="+mn-ea"/>
              </a:rPr>
              <a:t>　</a:t>
            </a:r>
            <a:r>
              <a:rPr lang="ja-JP" altLang="en-US" sz="1600" dirty="0" smtClean="0">
                <a:latin typeface="+mn-ea"/>
              </a:rPr>
              <a:t>３．４　更新</a:t>
            </a:r>
            <a:r>
              <a:rPr lang="ja-JP" altLang="en-US" sz="1600" dirty="0">
                <a:latin typeface="+mn-ea"/>
              </a:rPr>
              <a:t>需要見込み額の見通し</a:t>
            </a:r>
            <a:br>
              <a:rPr lang="ja-JP" altLang="en-US" sz="1600" dirty="0">
                <a:latin typeface="+mn-ea"/>
              </a:rPr>
            </a:br>
            <a:r>
              <a:rPr lang="ja-JP" altLang="en-US" sz="1600" dirty="0">
                <a:latin typeface="+mn-ea"/>
              </a:rPr>
              <a:t>　</a:t>
            </a:r>
            <a:r>
              <a:rPr lang="ja-JP" altLang="en-US" sz="1600" dirty="0" smtClean="0">
                <a:latin typeface="+mn-ea"/>
              </a:rPr>
              <a:t>３．５　収支</a:t>
            </a:r>
            <a:r>
              <a:rPr lang="ja-JP" altLang="en-US" sz="1600" dirty="0">
                <a:latin typeface="+mn-ea"/>
              </a:rPr>
              <a:t>の</a:t>
            </a:r>
            <a:r>
              <a:rPr lang="ja-JP" altLang="en-US" sz="1600" dirty="0" smtClean="0">
                <a:latin typeface="+mn-ea"/>
              </a:rPr>
              <a:t>見通し</a:t>
            </a:r>
            <a:endParaRPr lang="en-US" altLang="ja-JP" sz="1600" dirty="0" smtClean="0">
              <a:latin typeface="+mn-ea"/>
            </a:endParaRPr>
          </a:p>
          <a:p>
            <a:endParaRPr lang="en-US" altLang="ja-JP" sz="1600" dirty="0" smtClean="0">
              <a:latin typeface="+mn-ea"/>
            </a:endParaRPr>
          </a:p>
          <a:p>
            <a:r>
              <a:rPr lang="ja-JP" altLang="en-US" b="1" dirty="0" smtClean="0">
                <a:latin typeface="+mn-ea"/>
              </a:rPr>
              <a:t>大阪府による推計</a:t>
            </a:r>
            <a:endParaRPr lang="en-US" altLang="ja-JP" b="1" dirty="0">
              <a:latin typeface="+mn-ea"/>
            </a:endParaRPr>
          </a:p>
          <a:p>
            <a:r>
              <a:rPr lang="ja-JP" altLang="en-US" sz="1600" dirty="0">
                <a:latin typeface="+mn-ea"/>
              </a:rPr>
              <a:t>４　</a:t>
            </a:r>
            <a:r>
              <a:rPr lang="ja-JP" altLang="en-US" sz="1600" dirty="0" smtClean="0">
                <a:latin typeface="+mn-ea"/>
              </a:rPr>
              <a:t>大阪府推計による富田林市</a:t>
            </a:r>
            <a:r>
              <a:rPr lang="ja-JP" altLang="en-US" sz="1600" dirty="0">
                <a:latin typeface="+mn-ea"/>
              </a:rPr>
              <a:t>の今後の</a:t>
            </a:r>
            <a:r>
              <a:rPr lang="ja-JP" altLang="en-US" sz="1600" dirty="0" smtClean="0">
                <a:latin typeface="+mn-ea"/>
              </a:rPr>
              <a:t>見通し</a:t>
            </a:r>
            <a:r>
              <a:rPr lang="ja-JP" altLang="en-US" sz="1600" dirty="0">
                <a:latin typeface="+mn-ea"/>
              </a:rPr>
              <a:t/>
            </a:r>
            <a:br>
              <a:rPr lang="ja-JP" altLang="en-US" sz="1600" dirty="0">
                <a:latin typeface="+mn-ea"/>
              </a:rPr>
            </a:br>
            <a:r>
              <a:rPr lang="ja-JP" altLang="en-US" sz="1600" dirty="0">
                <a:latin typeface="+mn-ea"/>
              </a:rPr>
              <a:t>　</a:t>
            </a:r>
            <a:r>
              <a:rPr lang="ja-JP" altLang="en-US" sz="1600" dirty="0" smtClean="0">
                <a:latin typeface="+mn-ea"/>
              </a:rPr>
              <a:t>４．１　給水</a:t>
            </a:r>
            <a:r>
              <a:rPr lang="ja-JP" altLang="en-US" sz="1600" dirty="0">
                <a:latin typeface="+mn-ea"/>
              </a:rPr>
              <a:t>人口と料金収入の見通し</a:t>
            </a:r>
            <a:br>
              <a:rPr lang="ja-JP" altLang="en-US" sz="1600" dirty="0">
                <a:latin typeface="+mn-ea"/>
              </a:rPr>
            </a:br>
            <a:r>
              <a:rPr lang="ja-JP" altLang="en-US" sz="1600" dirty="0">
                <a:latin typeface="+mn-ea"/>
              </a:rPr>
              <a:t>　</a:t>
            </a:r>
            <a:r>
              <a:rPr lang="ja-JP" altLang="en-US" sz="1600" dirty="0" smtClean="0">
                <a:latin typeface="+mn-ea"/>
              </a:rPr>
              <a:t>４．２　更新</a:t>
            </a:r>
            <a:r>
              <a:rPr lang="ja-JP" altLang="en-US" sz="1600" dirty="0">
                <a:latin typeface="+mn-ea"/>
              </a:rPr>
              <a:t>需要見込み額の見通し</a:t>
            </a:r>
            <a:br>
              <a:rPr lang="ja-JP" altLang="en-US" sz="1600" dirty="0">
                <a:latin typeface="+mn-ea"/>
              </a:rPr>
            </a:br>
            <a:r>
              <a:rPr lang="ja-JP" altLang="en-US" sz="1600" dirty="0">
                <a:latin typeface="+mn-ea"/>
              </a:rPr>
              <a:t>　</a:t>
            </a:r>
            <a:r>
              <a:rPr lang="ja-JP" altLang="en-US" sz="1600" dirty="0" smtClean="0">
                <a:latin typeface="+mn-ea"/>
              </a:rPr>
              <a:t>４．３　収支</a:t>
            </a:r>
            <a:r>
              <a:rPr lang="ja-JP" altLang="en-US" sz="1600" dirty="0">
                <a:latin typeface="+mn-ea"/>
              </a:rPr>
              <a:t>の</a:t>
            </a:r>
            <a:r>
              <a:rPr lang="ja-JP" altLang="en-US" sz="1600" dirty="0" smtClean="0">
                <a:latin typeface="+mn-ea"/>
              </a:rPr>
              <a:t>見通し</a:t>
            </a:r>
            <a:endParaRPr lang="en-US" altLang="ja-JP" sz="1600" dirty="0" smtClean="0">
              <a:latin typeface="+mn-ea"/>
            </a:endParaRPr>
          </a:p>
          <a:p>
            <a:r>
              <a:rPr lang="ja-JP" altLang="en-US" sz="1600" dirty="0">
                <a:latin typeface="+mn-ea"/>
              </a:rPr>
              <a:t/>
            </a:r>
            <a:br>
              <a:rPr lang="ja-JP" altLang="en-US" sz="1600" dirty="0">
                <a:latin typeface="+mn-ea"/>
              </a:rPr>
            </a:br>
            <a:r>
              <a:rPr lang="ja-JP" altLang="en-US" sz="1600" dirty="0" smtClean="0">
                <a:latin typeface="+mn-ea"/>
              </a:rPr>
              <a:t>５　まとめ</a:t>
            </a:r>
            <a:endParaRPr lang="ja-JP" altLang="en-US" sz="1600" dirty="0">
              <a:latin typeface="+mn-ea"/>
            </a:endParaRPr>
          </a:p>
          <a:p>
            <a:endParaRPr lang="ja-JP" altLang="en-US" dirty="0">
              <a:latin typeface="+mn-ea"/>
            </a:endParaRPr>
          </a:p>
          <a:p>
            <a:endParaRPr lang="ja-JP" altLang="en-US" dirty="0">
              <a:latin typeface="+mn-ea"/>
            </a:endParaRPr>
          </a:p>
        </p:txBody>
      </p:sp>
      <p:sp>
        <p:nvSpPr>
          <p:cNvPr id="2" name="スライド番号プレースホルダー 1"/>
          <p:cNvSpPr>
            <a:spLocks noGrp="1"/>
          </p:cNvSpPr>
          <p:nvPr>
            <p:ph type="sldNum" sz="quarter" idx="12"/>
          </p:nvPr>
        </p:nvSpPr>
        <p:spPr/>
        <p:txBody>
          <a:bodyPr/>
          <a:lstStyle/>
          <a:p>
            <a:fld id="{6006E7AC-397C-46DB-B16C-C18B8E404D27}" type="slidenum">
              <a:rPr kumimoji="1" lang="ja-JP" altLang="en-US" smtClean="0"/>
              <a:t>2</a:t>
            </a:fld>
            <a:endParaRPr kumimoji="1" lang="ja-JP" altLang="en-US"/>
          </a:p>
        </p:txBody>
      </p:sp>
    </p:spTree>
    <p:extLst>
      <p:ext uri="{BB962C8B-B14F-4D97-AF65-F5344CB8AC3E}">
        <p14:creationId xmlns:p14="http://schemas.microsoft.com/office/powerpoint/2010/main" val="7351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41938"/>
            <a:ext cx="7902905" cy="954107"/>
          </a:xfrm>
          <a:prstGeom prst="rect">
            <a:avLst/>
          </a:prstGeom>
        </p:spPr>
        <p:txBody>
          <a:bodyPr wrap="square">
            <a:spAutoFit/>
          </a:bodyPr>
          <a:lstStyle/>
          <a:p>
            <a:pPr indent="180340" algn="just">
              <a:spcAft>
                <a:spcPts val="0"/>
              </a:spcAft>
            </a:pPr>
            <a:r>
              <a:rPr lang="ja-JP" altLang="ja-JP" sz="2000" b="1" kern="100" dirty="0" smtClean="0">
                <a:latin typeface="+mn-ea"/>
                <a:cs typeface="Times New Roman" panose="02020603050405020304" pitchFamily="18" charset="0"/>
              </a:rPr>
              <a:t>⑩</a:t>
            </a:r>
            <a:r>
              <a:rPr lang="ja-JP" altLang="en-US" sz="2000" b="1" kern="100" dirty="0" smtClean="0">
                <a:latin typeface="+mn-ea"/>
                <a:cs typeface="Times New Roman" panose="02020603050405020304" pitchFamily="18" charset="0"/>
              </a:rPr>
              <a:t>施</a:t>
            </a:r>
            <a:r>
              <a:rPr lang="ja-JP" altLang="ja-JP" sz="2000" b="1" kern="100" dirty="0" smtClean="0">
                <a:latin typeface="+mn-ea"/>
                <a:cs typeface="Times New Roman" panose="02020603050405020304" pitchFamily="18" charset="0"/>
              </a:rPr>
              <a:t>設</a:t>
            </a:r>
            <a:r>
              <a:rPr lang="ja-JP" altLang="ja-JP" sz="2000" b="1" kern="100" dirty="0">
                <a:latin typeface="+mn-ea"/>
                <a:cs typeface="Times New Roman" panose="02020603050405020304" pitchFamily="18" charset="0"/>
              </a:rPr>
              <a:t>利用率</a:t>
            </a:r>
            <a:r>
              <a:rPr lang="ja-JP" altLang="ja-JP" sz="2000" b="1" kern="0" dirty="0">
                <a:latin typeface="+mn-ea"/>
                <a:cs typeface="Times New Roman" panose="02020603050405020304" pitchFamily="18" charset="0"/>
              </a:rPr>
              <a:t>（市町村経営比較分析表より</a:t>
            </a:r>
            <a:r>
              <a:rPr lang="ja-JP" altLang="ja-JP" sz="2000" b="1" kern="0" dirty="0" smtClean="0">
                <a:latin typeface="+mn-ea"/>
                <a:cs typeface="Times New Roman" panose="02020603050405020304" pitchFamily="18" charset="0"/>
              </a:rPr>
              <a:t>）</a:t>
            </a:r>
            <a:endParaRPr lang="en-US" altLang="ja-JP" sz="2000" b="1" kern="0" dirty="0" smtClean="0">
              <a:latin typeface="+mn-ea"/>
              <a:cs typeface="Times New Roman" panose="02020603050405020304" pitchFamily="18" charset="0"/>
            </a:endParaRPr>
          </a:p>
          <a:p>
            <a:pPr indent="180340" algn="just">
              <a:spcAft>
                <a:spcPts val="0"/>
              </a:spcAft>
            </a:pPr>
            <a:endParaRPr lang="ja-JP" altLang="ja-JP" kern="100" dirty="0">
              <a:latin typeface="+mn-ea"/>
              <a:cs typeface="Times New Roman" panose="02020603050405020304" pitchFamily="18" charset="0"/>
            </a:endParaRPr>
          </a:p>
          <a:p>
            <a:pPr indent="180340" algn="just">
              <a:spcAft>
                <a:spcPts val="0"/>
              </a:spcAft>
            </a:pPr>
            <a:r>
              <a:rPr lang="ja-JP" altLang="ja-JP" kern="100" dirty="0">
                <a:latin typeface="+mn-ea"/>
                <a:cs typeface="Times New Roman" panose="02020603050405020304" pitchFamily="18" charset="0"/>
              </a:rPr>
              <a:t>・施設利用率は</a:t>
            </a:r>
            <a:r>
              <a:rPr lang="en-US" altLang="ja-JP" kern="100" dirty="0">
                <a:latin typeface="+mn-ea"/>
                <a:cs typeface="Times New Roman" panose="02020603050405020304" pitchFamily="18" charset="0"/>
              </a:rPr>
              <a:t>60.9%</a:t>
            </a:r>
            <a:r>
              <a:rPr lang="ja-JP" altLang="ja-JP" kern="100" dirty="0">
                <a:latin typeface="+mn-ea"/>
                <a:cs typeface="Times New Roman" panose="02020603050405020304" pitchFamily="18" charset="0"/>
              </a:rPr>
              <a:t>であり、府平均</a:t>
            </a:r>
            <a:r>
              <a:rPr lang="en-US" altLang="ja-JP" kern="100" dirty="0">
                <a:latin typeface="+mn-ea"/>
                <a:cs typeface="Times New Roman" panose="02020603050405020304" pitchFamily="18" charset="0"/>
              </a:rPr>
              <a:t>58.4%</a:t>
            </a:r>
            <a:r>
              <a:rPr lang="ja-JP" altLang="ja-JP" kern="100" dirty="0">
                <a:latin typeface="+mn-ea"/>
                <a:cs typeface="Times New Roman" panose="02020603050405020304" pitchFamily="18" charset="0"/>
              </a:rPr>
              <a:t>を上回って</a:t>
            </a:r>
            <a:r>
              <a:rPr lang="ja-JP" altLang="ja-JP" kern="100" dirty="0" smtClean="0">
                <a:latin typeface="+mn-ea"/>
                <a:cs typeface="Times New Roman" panose="02020603050405020304" pitchFamily="18" charset="0"/>
              </a:rPr>
              <a:t>い</a:t>
            </a:r>
            <a:r>
              <a:rPr lang="ja-JP" altLang="en-US" kern="100" dirty="0" smtClean="0">
                <a:latin typeface="+mn-ea"/>
                <a:cs typeface="Times New Roman" panose="02020603050405020304" pitchFamily="18" charset="0"/>
              </a:rPr>
              <a:t>ます</a:t>
            </a:r>
            <a:r>
              <a:rPr lang="ja-JP" altLang="ja-JP" kern="100" dirty="0" smtClean="0">
                <a:latin typeface="+mn-ea"/>
                <a:cs typeface="Times New Roman" panose="02020603050405020304" pitchFamily="18" charset="0"/>
              </a:rPr>
              <a:t>。</a:t>
            </a:r>
            <a:endParaRPr lang="ja-JP" altLang="ja-JP" kern="100" dirty="0">
              <a:effectLst/>
              <a:latin typeface="+mn-ea"/>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20</a:t>
            </a:fld>
            <a:endParaRPr kumimoji="1" lang="ja-JP" altLang="en-US"/>
          </a:p>
        </p:txBody>
      </p:sp>
      <p:pic>
        <p:nvPicPr>
          <p:cNvPr id="7" name="図 6"/>
          <p:cNvPicPr>
            <a:picLocks noChangeAspect="1"/>
          </p:cNvPicPr>
          <p:nvPr/>
        </p:nvPicPr>
        <p:blipFill>
          <a:blip r:embed="rId2"/>
          <a:stretch>
            <a:fillRect/>
          </a:stretch>
        </p:blipFill>
        <p:spPr>
          <a:xfrm>
            <a:off x="324404" y="2443715"/>
            <a:ext cx="8434800" cy="3681665"/>
          </a:xfrm>
          <a:prstGeom prst="rect">
            <a:avLst/>
          </a:prstGeom>
        </p:spPr>
      </p:pic>
      <p:sp>
        <p:nvSpPr>
          <p:cNvPr id="5" name="テキスト ボックス 2"/>
          <p:cNvSpPr txBox="1">
            <a:spLocks noChangeArrowheads="1"/>
          </p:cNvSpPr>
          <p:nvPr/>
        </p:nvSpPr>
        <p:spPr bwMode="auto">
          <a:xfrm>
            <a:off x="8246824" y="3475594"/>
            <a:ext cx="1024759"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
        <p:nvSpPr>
          <p:cNvPr id="4" name="テキスト ボックス 2"/>
          <p:cNvSpPr txBox="1">
            <a:spLocks noChangeArrowheads="1"/>
          </p:cNvSpPr>
          <p:nvPr/>
        </p:nvSpPr>
        <p:spPr bwMode="auto">
          <a:xfrm>
            <a:off x="8433469" y="3783371"/>
            <a:ext cx="1024759"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2523010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547824"/>
            <a:ext cx="9020433" cy="3323987"/>
          </a:xfrm>
          <a:prstGeom prst="rect">
            <a:avLst/>
          </a:prstGeom>
        </p:spPr>
        <p:txBody>
          <a:bodyPr wrap="square">
            <a:spAutoFit/>
          </a:bodyPr>
          <a:lstStyle/>
          <a:p>
            <a:pPr algn="just">
              <a:spcAft>
                <a:spcPts val="0"/>
              </a:spcAft>
            </a:pPr>
            <a:r>
              <a:rPr lang="ja-JP" altLang="ja-JP" sz="2400" b="1" kern="100" dirty="0">
                <a:latin typeface="+mn-ea"/>
                <a:cs typeface="Times New Roman" panose="02020603050405020304" pitchFamily="18" charset="0"/>
              </a:rPr>
              <a:t>３　富田林市の今後の計画</a:t>
            </a:r>
            <a:endParaRPr lang="ja-JP" altLang="ja-JP" sz="2400" kern="100" dirty="0">
              <a:latin typeface="+mn-ea"/>
              <a:cs typeface="Times New Roman" panose="02020603050405020304" pitchFamily="18" charset="0"/>
            </a:endParaRPr>
          </a:p>
          <a:p>
            <a:pPr algn="just">
              <a:spcAft>
                <a:spcPts val="0"/>
              </a:spcAft>
            </a:pPr>
            <a:r>
              <a:rPr lang="en-US" altLang="ja-JP" sz="2400" kern="100" dirty="0">
                <a:latin typeface="+mn-ea"/>
                <a:cs typeface="Times New Roman" panose="02020603050405020304" pitchFamily="18" charset="0"/>
              </a:rPr>
              <a:t> </a:t>
            </a:r>
            <a:endParaRPr lang="ja-JP" altLang="ja-JP" sz="2400" kern="100" dirty="0">
              <a:latin typeface="+mn-ea"/>
              <a:cs typeface="Times New Roman" panose="02020603050405020304" pitchFamily="18" charset="0"/>
            </a:endParaRPr>
          </a:p>
          <a:p>
            <a:pPr marL="269240" indent="-90805" algn="just">
              <a:spcAft>
                <a:spcPts val="0"/>
              </a:spcAft>
            </a:pPr>
            <a:r>
              <a:rPr lang="ja-JP" altLang="ja-JP" kern="100" dirty="0">
                <a:latin typeface="+mn-ea"/>
                <a:cs typeface="Times New Roman" panose="02020603050405020304" pitchFamily="18" charset="0"/>
              </a:rPr>
              <a:t>・甲田浄水場は存続するケースと廃止するケースを比較</a:t>
            </a:r>
            <a:r>
              <a:rPr lang="ja-JP" altLang="ja-JP" kern="100" dirty="0" smtClean="0">
                <a:latin typeface="+mn-ea"/>
                <a:cs typeface="Times New Roman" panose="02020603050405020304" pitchFamily="18" charset="0"/>
              </a:rPr>
              <a:t>検討し</a:t>
            </a:r>
            <a:r>
              <a:rPr lang="ja-JP" altLang="ja-JP" kern="100" dirty="0">
                <a:latin typeface="+mn-ea"/>
                <a:cs typeface="Times New Roman" panose="02020603050405020304" pitchFamily="18" charset="0"/>
              </a:rPr>
              <a:t>、廃止する方針</a:t>
            </a:r>
            <a:r>
              <a:rPr lang="ja-JP" altLang="ja-JP" kern="100" dirty="0" smtClean="0">
                <a:latin typeface="+mn-ea"/>
                <a:cs typeface="Times New Roman" panose="02020603050405020304" pitchFamily="18" charset="0"/>
              </a:rPr>
              <a:t>と</a:t>
            </a:r>
            <a:endParaRPr lang="en-US" altLang="ja-JP" kern="100" dirty="0" smtClean="0">
              <a:latin typeface="+mn-ea"/>
              <a:cs typeface="Times New Roman" panose="02020603050405020304" pitchFamily="18" charset="0"/>
            </a:endParaRPr>
          </a:p>
          <a:p>
            <a:pPr marL="269240" indent="-90805" algn="just">
              <a:spcAft>
                <a:spcPts val="0"/>
              </a:spcAft>
            </a:pPr>
            <a:r>
              <a:rPr lang="ja-JP" altLang="en-US" kern="100" dirty="0">
                <a:latin typeface="+mn-ea"/>
                <a:cs typeface="Times New Roman" panose="02020603050405020304" pitchFamily="18" charset="0"/>
              </a:rPr>
              <a:t>　</a:t>
            </a:r>
            <a:r>
              <a:rPr lang="ja-JP" altLang="ja-JP" kern="100" dirty="0" smtClean="0">
                <a:latin typeface="+mn-ea"/>
                <a:cs typeface="Times New Roman" panose="02020603050405020304" pitchFamily="18" charset="0"/>
              </a:rPr>
              <a:t>してい</a:t>
            </a:r>
            <a:r>
              <a:rPr lang="ja-JP" altLang="en-US" kern="100" dirty="0" smtClean="0">
                <a:latin typeface="+mn-ea"/>
                <a:cs typeface="Times New Roman" panose="02020603050405020304" pitchFamily="18" charset="0"/>
              </a:rPr>
              <a:t>ます</a:t>
            </a:r>
            <a:r>
              <a:rPr lang="ja-JP" altLang="ja-JP" kern="100" dirty="0" smtClean="0">
                <a:latin typeface="+mn-ea"/>
                <a:cs typeface="Times New Roman" panose="02020603050405020304" pitchFamily="18" charset="0"/>
              </a:rPr>
              <a:t>。</a:t>
            </a:r>
            <a:endParaRPr lang="en-US" altLang="ja-JP" kern="100" dirty="0" smtClean="0">
              <a:latin typeface="+mn-ea"/>
              <a:cs typeface="Times New Roman" panose="02020603050405020304" pitchFamily="18" charset="0"/>
            </a:endParaRPr>
          </a:p>
          <a:p>
            <a:pPr marL="269240" indent="-90805" algn="just">
              <a:spcAft>
                <a:spcPts val="0"/>
              </a:spcAft>
            </a:pPr>
            <a:endParaRPr lang="ja-JP" altLang="ja-JP" kern="100" dirty="0">
              <a:latin typeface="+mn-ea"/>
              <a:cs typeface="Times New Roman" panose="02020603050405020304" pitchFamily="18" charset="0"/>
            </a:endParaRPr>
          </a:p>
          <a:p>
            <a:pPr marL="269240" indent="-90805" algn="just">
              <a:spcAft>
                <a:spcPts val="0"/>
              </a:spcAft>
            </a:pPr>
            <a:r>
              <a:rPr lang="ja-JP" altLang="ja-JP" kern="100" dirty="0">
                <a:latin typeface="+mn-ea"/>
                <a:cs typeface="Times New Roman" panose="02020603050405020304" pitchFamily="18" charset="0"/>
              </a:rPr>
              <a:t>・日野浄水場は耐震化を行い、２０２６年度には耐震化率</a:t>
            </a:r>
            <a:r>
              <a:rPr lang="ja-JP" altLang="ja-JP" kern="100" dirty="0" smtClean="0">
                <a:latin typeface="+mn-ea"/>
                <a:cs typeface="Times New Roman" panose="02020603050405020304" pitchFamily="18" charset="0"/>
              </a:rPr>
              <a:t>が１００％</a:t>
            </a:r>
            <a:r>
              <a:rPr lang="ja-JP" altLang="ja-JP" kern="100" dirty="0">
                <a:latin typeface="+mn-ea"/>
                <a:cs typeface="Times New Roman" panose="02020603050405020304" pitchFamily="18" charset="0"/>
              </a:rPr>
              <a:t>と</a:t>
            </a:r>
            <a:r>
              <a:rPr lang="ja-JP" altLang="ja-JP" kern="100" dirty="0" smtClean="0">
                <a:latin typeface="+mn-ea"/>
                <a:cs typeface="Times New Roman" panose="02020603050405020304" pitchFamily="18" charset="0"/>
              </a:rPr>
              <a:t>な</a:t>
            </a:r>
            <a:r>
              <a:rPr lang="ja-JP" altLang="en-US" kern="100" dirty="0" smtClean="0">
                <a:latin typeface="+mn-ea"/>
                <a:cs typeface="Times New Roman" panose="02020603050405020304" pitchFamily="18" charset="0"/>
              </a:rPr>
              <a:t>ります</a:t>
            </a:r>
            <a:r>
              <a:rPr lang="ja-JP" altLang="ja-JP" kern="100" dirty="0" smtClean="0">
                <a:latin typeface="+mn-ea"/>
                <a:cs typeface="Times New Roman" panose="02020603050405020304" pitchFamily="18" charset="0"/>
              </a:rPr>
              <a:t>。</a:t>
            </a:r>
            <a:endParaRPr lang="en-US" altLang="ja-JP" kern="100" dirty="0" smtClean="0">
              <a:latin typeface="+mn-ea"/>
              <a:cs typeface="Times New Roman" panose="02020603050405020304" pitchFamily="18" charset="0"/>
            </a:endParaRPr>
          </a:p>
          <a:p>
            <a:pPr marL="269240" indent="-90805" algn="just">
              <a:spcAft>
                <a:spcPts val="0"/>
              </a:spcAft>
            </a:pPr>
            <a:endParaRPr lang="ja-JP" altLang="ja-JP" kern="100" dirty="0">
              <a:latin typeface="+mn-ea"/>
              <a:cs typeface="Times New Roman" panose="02020603050405020304" pitchFamily="18" charset="0"/>
            </a:endParaRPr>
          </a:p>
          <a:p>
            <a:pPr marL="269240" indent="-90805" algn="just">
              <a:spcAft>
                <a:spcPts val="0"/>
              </a:spcAft>
            </a:pPr>
            <a:r>
              <a:rPr lang="ja-JP" altLang="ja-JP" kern="100" dirty="0">
                <a:latin typeface="+mn-ea"/>
                <a:cs typeface="Times New Roman" panose="02020603050405020304" pitchFamily="18" charset="0"/>
              </a:rPr>
              <a:t>・配水池も２０２６年度には耐震化率が１００％と</a:t>
            </a:r>
            <a:r>
              <a:rPr lang="ja-JP" altLang="ja-JP" kern="100" dirty="0" smtClean="0">
                <a:latin typeface="+mn-ea"/>
                <a:cs typeface="Times New Roman" panose="02020603050405020304" pitchFamily="18" charset="0"/>
              </a:rPr>
              <a:t>な</a:t>
            </a:r>
            <a:r>
              <a:rPr lang="ja-JP" altLang="en-US" kern="100" dirty="0" smtClean="0">
                <a:latin typeface="+mn-ea"/>
                <a:cs typeface="Times New Roman" panose="02020603050405020304" pitchFamily="18" charset="0"/>
              </a:rPr>
              <a:t>ります</a:t>
            </a:r>
            <a:r>
              <a:rPr lang="ja-JP" altLang="ja-JP" kern="100" dirty="0" smtClean="0">
                <a:latin typeface="+mn-ea"/>
                <a:cs typeface="Times New Roman" panose="02020603050405020304" pitchFamily="18" charset="0"/>
              </a:rPr>
              <a:t>。</a:t>
            </a:r>
            <a:endParaRPr lang="en-US" altLang="ja-JP" kern="100" dirty="0" smtClean="0">
              <a:latin typeface="+mn-ea"/>
              <a:cs typeface="Times New Roman" panose="02020603050405020304" pitchFamily="18" charset="0"/>
            </a:endParaRPr>
          </a:p>
          <a:p>
            <a:pPr marL="269240" indent="-90805" algn="just">
              <a:spcAft>
                <a:spcPts val="0"/>
              </a:spcAft>
            </a:pPr>
            <a:endParaRPr lang="ja-JP" altLang="ja-JP" kern="100" dirty="0">
              <a:latin typeface="+mn-ea"/>
              <a:cs typeface="Times New Roman" panose="02020603050405020304" pitchFamily="18" charset="0"/>
            </a:endParaRPr>
          </a:p>
          <a:p>
            <a:pPr marL="269240" indent="-90805" algn="just">
              <a:spcAft>
                <a:spcPts val="0"/>
              </a:spcAft>
            </a:pPr>
            <a:r>
              <a:rPr lang="ja-JP" altLang="ja-JP" kern="100" dirty="0">
                <a:latin typeface="+mn-ea"/>
                <a:cs typeface="Times New Roman" panose="02020603050405020304" pitchFamily="18" charset="0"/>
              </a:rPr>
              <a:t>・基幹管路は、富田林市が設定した更新基準年数で更新</a:t>
            </a:r>
            <a:r>
              <a:rPr lang="ja-JP" altLang="ja-JP" kern="100" dirty="0" smtClean="0">
                <a:latin typeface="+mn-ea"/>
                <a:cs typeface="Times New Roman" panose="02020603050405020304" pitchFamily="18" charset="0"/>
              </a:rPr>
              <a:t>した場合</a:t>
            </a:r>
            <a:r>
              <a:rPr lang="ja-JP" altLang="ja-JP" kern="100" dirty="0">
                <a:latin typeface="+mn-ea"/>
                <a:cs typeface="Times New Roman" panose="02020603050405020304" pitchFamily="18" charset="0"/>
              </a:rPr>
              <a:t>、</a:t>
            </a:r>
            <a:r>
              <a:rPr lang="ja-JP" altLang="ja-JP" kern="100" dirty="0" smtClean="0">
                <a:latin typeface="+mn-ea"/>
                <a:cs typeface="Times New Roman" panose="02020603050405020304" pitchFamily="18" charset="0"/>
              </a:rPr>
              <a:t>２０２６年度</a:t>
            </a:r>
            <a:endParaRPr lang="en-US" altLang="ja-JP" kern="100" dirty="0" smtClean="0">
              <a:latin typeface="+mn-ea"/>
              <a:cs typeface="Times New Roman" panose="02020603050405020304" pitchFamily="18" charset="0"/>
            </a:endParaRPr>
          </a:p>
          <a:p>
            <a:pPr marL="269240" indent="-90805" algn="just">
              <a:spcAft>
                <a:spcPts val="0"/>
              </a:spcAft>
            </a:pPr>
            <a:r>
              <a:rPr lang="ja-JP" altLang="en-US" kern="100" dirty="0">
                <a:latin typeface="+mn-ea"/>
                <a:cs typeface="Times New Roman" panose="02020603050405020304" pitchFamily="18" charset="0"/>
              </a:rPr>
              <a:t>　</a:t>
            </a:r>
            <a:r>
              <a:rPr lang="ja-JP" altLang="ja-JP" kern="100" dirty="0" smtClean="0">
                <a:latin typeface="+mn-ea"/>
                <a:cs typeface="Times New Roman" panose="02020603050405020304" pitchFamily="18" charset="0"/>
              </a:rPr>
              <a:t>に</a:t>
            </a:r>
            <a:r>
              <a:rPr lang="ja-JP" altLang="ja-JP" kern="100" dirty="0">
                <a:latin typeface="+mn-ea"/>
                <a:cs typeface="Times New Roman" panose="02020603050405020304" pitchFamily="18" charset="0"/>
              </a:rPr>
              <a:t>耐震適合率が８５．７％と</a:t>
            </a:r>
            <a:r>
              <a:rPr lang="ja-JP" altLang="ja-JP" kern="100" dirty="0" smtClean="0">
                <a:latin typeface="+mn-ea"/>
                <a:cs typeface="Times New Roman" panose="02020603050405020304" pitchFamily="18" charset="0"/>
              </a:rPr>
              <a:t>な</a:t>
            </a:r>
            <a:r>
              <a:rPr lang="ja-JP" altLang="en-US" kern="100" dirty="0" smtClean="0">
                <a:latin typeface="+mn-ea"/>
                <a:cs typeface="Times New Roman" panose="02020603050405020304" pitchFamily="18" charset="0"/>
              </a:rPr>
              <a:t>ります</a:t>
            </a:r>
            <a:r>
              <a:rPr lang="ja-JP" altLang="ja-JP" kern="100" dirty="0" smtClean="0">
                <a:latin typeface="+mn-ea"/>
                <a:cs typeface="Times New Roman" panose="02020603050405020304" pitchFamily="18" charset="0"/>
              </a:rPr>
              <a:t>。</a:t>
            </a:r>
            <a:endParaRPr lang="ja-JP" altLang="ja-JP" kern="100" dirty="0">
              <a:effectLst/>
              <a:latin typeface="+mn-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6006E7AC-397C-46DB-B16C-C18B8E404D27}" type="slidenum">
              <a:rPr kumimoji="1" lang="ja-JP" altLang="en-US" smtClean="0"/>
              <a:t>21</a:t>
            </a:fld>
            <a:endParaRPr kumimoji="1" lang="ja-JP" altLang="en-US"/>
          </a:p>
        </p:txBody>
      </p:sp>
    </p:spTree>
    <p:extLst>
      <p:ext uri="{BB962C8B-B14F-4D97-AF65-F5344CB8AC3E}">
        <p14:creationId xmlns:p14="http://schemas.microsoft.com/office/powerpoint/2010/main" val="3745964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2279" y="457799"/>
            <a:ext cx="8468138" cy="892552"/>
          </a:xfrm>
          <a:prstGeom prst="rect">
            <a:avLst/>
          </a:prstGeom>
          <a:noFill/>
        </p:spPr>
        <p:txBody>
          <a:bodyPr wrap="square" rtlCol="0">
            <a:spAutoFit/>
          </a:bodyPr>
          <a:lstStyle/>
          <a:p>
            <a:r>
              <a:rPr lang="ja-JP" altLang="ja-JP" sz="2400" b="1" dirty="0">
                <a:latin typeface="+mn-ea"/>
              </a:rPr>
              <a:t>３．１　水道施設の耐震化計画の策定</a:t>
            </a:r>
            <a:r>
              <a:rPr lang="ja-JP" altLang="ja-JP" sz="2400" b="1" dirty="0" smtClean="0">
                <a:latin typeface="+mn-ea"/>
              </a:rPr>
              <a:t>状況</a:t>
            </a:r>
            <a:endParaRPr lang="en-US" altLang="ja-JP" sz="2400" b="1" dirty="0" smtClean="0">
              <a:latin typeface="+mn-ea"/>
            </a:endParaRPr>
          </a:p>
          <a:p>
            <a:r>
              <a:rPr lang="ja-JP" altLang="en-US" sz="2800" dirty="0">
                <a:latin typeface="+mn-ea"/>
              </a:rPr>
              <a:t>　</a:t>
            </a:r>
            <a:r>
              <a:rPr lang="ja-JP" altLang="en-US" sz="2800" dirty="0" smtClean="0">
                <a:latin typeface="+mn-ea"/>
              </a:rPr>
              <a:t>　　　　　　　　　　　</a:t>
            </a:r>
            <a:r>
              <a:rPr lang="ja-JP" altLang="ja-JP" sz="2400" dirty="0" smtClean="0">
                <a:latin typeface="+mn-ea"/>
              </a:rPr>
              <a:t>（</a:t>
            </a:r>
            <a:r>
              <a:rPr lang="en-US" altLang="ja-JP" sz="2400" dirty="0">
                <a:latin typeface="+mn-ea"/>
              </a:rPr>
              <a:t>2018</a:t>
            </a:r>
            <a:r>
              <a:rPr lang="ja-JP" altLang="ja-JP" sz="2400" dirty="0">
                <a:latin typeface="+mn-ea"/>
              </a:rPr>
              <a:t>年度調査結果）</a:t>
            </a:r>
            <a:endParaRPr lang="ja-JP" altLang="en-US" sz="2800" dirty="0">
              <a:latin typeface="+mn-ea"/>
            </a:endParaRPr>
          </a:p>
        </p:txBody>
      </p:sp>
      <p:sp>
        <p:nvSpPr>
          <p:cNvPr id="2" name="スライド番号プレースホルダー 1"/>
          <p:cNvSpPr>
            <a:spLocks noGrp="1"/>
          </p:cNvSpPr>
          <p:nvPr>
            <p:ph type="sldNum" sz="quarter" idx="12"/>
          </p:nvPr>
        </p:nvSpPr>
        <p:spPr/>
        <p:txBody>
          <a:bodyPr/>
          <a:lstStyle/>
          <a:p>
            <a:fld id="{6006E7AC-397C-46DB-B16C-C18B8E404D27}" type="slidenum">
              <a:rPr kumimoji="1" lang="ja-JP" altLang="en-US" smtClean="0"/>
              <a:t>22</a:t>
            </a:fld>
            <a:endParaRPr kumimoji="1" lang="ja-JP" altLang="en-US"/>
          </a:p>
        </p:txBody>
      </p:sp>
      <p:sp>
        <p:nvSpPr>
          <p:cNvPr id="4" name="正方形/長方形 3"/>
          <p:cNvSpPr/>
          <p:nvPr/>
        </p:nvSpPr>
        <p:spPr>
          <a:xfrm>
            <a:off x="4320408" y="2571067"/>
            <a:ext cx="171880" cy="2844117"/>
          </a:xfrm>
          <a:prstGeom prst="rect">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6" name="図 5"/>
          <p:cNvPicPr>
            <a:picLocks noChangeAspect="1"/>
          </p:cNvPicPr>
          <p:nvPr/>
        </p:nvPicPr>
        <p:blipFill>
          <a:blip r:embed="rId2"/>
          <a:stretch>
            <a:fillRect/>
          </a:stretch>
        </p:blipFill>
        <p:spPr>
          <a:xfrm>
            <a:off x="197679" y="2546807"/>
            <a:ext cx="8768213" cy="2833200"/>
          </a:xfrm>
          <a:prstGeom prst="rect">
            <a:avLst/>
          </a:prstGeom>
        </p:spPr>
      </p:pic>
      <p:sp>
        <p:nvSpPr>
          <p:cNvPr id="7" name="正方形/長方形 6"/>
          <p:cNvSpPr/>
          <p:nvPr/>
        </p:nvSpPr>
        <p:spPr>
          <a:xfrm>
            <a:off x="7347301" y="5603233"/>
            <a:ext cx="1535998" cy="307777"/>
          </a:xfrm>
          <a:prstGeom prst="rect">
            <a:avLst/>
          </a:prstGeom>
        </p:spPr>
        <p:txBody>
          <a:bodyPr wrap="none">
            <a:spAutoFit/>
          </a:bodyPr>
          <a:lstStyle/>
          <a:p>
            <a:r>
              <a:rPr lang="ja-JP" altLang="en-US" sz="1400" dirty="0"/>
              <a:t>◎耐震化率</a:t>
            </a:r>
            <a:r>
              <a:rPr lang="en-US" altLang="ja-JP" sz="1400" dirty="0"/>
              <a:t>100</a:t>
            </a:r>
            <a:r>
              <a:rPr lang="ja-JP" altLang="en-US" sz="1400" dirty="0"/>
              <a:t>％</a:t>
            </a:r>
          </a:p>
        </p:txBody>
      </p:sp>
    </p:spTree>
    <p:extLst>
      <p:ext uri="{BB962C8B-B14F-4D97-AF65-F5344CB8AC3E}">
        <p14:creationId xmlns:p14="http://schemas.microsoft.com/office/powerpoint/2010/main" val="14905298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464997363"/>
              </p:ext>
            </p:extLst>
          </p:nvPr>
        </p:nvGraphicFramePr>
        <p:xfrm>
          <a:off x="0" y="633967"/>
          <a:ext cx="8999620" cy="1783572"/>
        </p:xfrm>
        <a:graphic>
          <a:graphicData uri="http://schemas.openxmlformats.org/drawingml/2006/table">
            <a:tbl>
              <a:tblPr firstRow="1" firstCol="1" bandRow="1">
                <a:tableStyleId>{5C22544A-7EE6-4342-B048-85BDC9FD1C3A}</a:tableStyleId>
              </a:tblPr>
              <a:tblGrid>
                <a:gridCol w="1236095">
                  <a:extLst>
                    <a:ext uri="{9D8B030D-6E8A-4147-A177-3AD203B41FA5}">
                      <a16:colId xmlns:a16="http://schemas.microsoft.com/office/drawing/2014/main" val="2104565835"/>
                    </a:ext>
                  </a:extLst>
                </a:gridCol>
                <a:gridCol w="1642854">
                  <a:extLst>
                    <a:ext uri="{9D8B030D-6E8A-4147-A177-3AD203B41FA5}">
                      <a16:colId xmlns:a16="http://schemas.microsoft.com/office/drawing/2014/main" val="2332352865"/>
                    </a:ext>
                  </a:extLst>
                </a:gridCol>
                <a:gridCol w="1741176">
                  <a:extLst>
                    <a:ext uri="{9D8B030D-6E8A-4147-A177-3AD203B41FA5}">
                      <a16:colId xmlns:a16="http://schemas.microsoft.com/office/drawing/2014/main" val="2697616592"/>
                    </a:ext>
                  </a:extLst>
                </a:gridCol>
                <a:gridCol w="2117558">
                  <a:extLst>
                    <a:ext uri="{9D8B030D-6E8A-4147-A177-3AD203B41FA5}">
                      <a16:colId xmlns:a16="http://schemas.microsoft.com/office/drawing/2014/main" val="1519822967"/>
                    </a:ext>
                  </a:extLst>
                </a:gridCol>
                <a:gridCol w="2261937">
                  <a:extLst>
                    <a:ext uri="{9D8B030D-6E8A-4147-A177-3AD203B41FA5}">
                      <a16:colId xmlns:a16="http://schemas.microsoft.com/office/drawing/2014/main" val="1990054016"/>
                    </a:ext>
                  </a:extLst>
                </a:gridCol>
              </a:tblGrid>
              <a:tr h="595743">
                <a:tc>
                  <a:txBody>
                    <a:bodyPr/>
                    <a:lstStyle/>
                    <a:p>
                      <a:pPr algn="ctr">
                        <a:spcAft>
                          <a:spcPts val="0"/>
                        </a:spcAft>
                      </a:pPr>
                      <a:r>
                        <a:rPr lang="en-US" sz="1800" kern="100" dirty="0">
                          <a:effectLst/>
                        </a:rPr>
                        <a:t>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gridSpan="3">
                  <a:txBody>
                    <a:bodyPr/>
                    <a:lstStyle/>
                    <a:p>
                      <a:pPr algn="ctr">
                        <a:spcAft>
                          <a:spcPts val="0"/>
                        </a:spcAft>
                      </a:pPr>
                      <a:r>
                        <a:rPr lang="ja-JP" sz="1800" kern="100" dirty="0">
                          <a:effectLst/>
                        </a:rPr>
                        <a:t>市町村計画</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rowSpan="2">
                  <a:txBody>
                    <a:bodyPr/>
                    <a:lstStyle/>
                    <a:p>
                      <a:pPr algn="ctr">
                        <a:spcAft>
                          <a:spcPts val="0"/>
                        </a:spcAft>
                      </a:pPr>
                      <a:r>
                        <a:rPr lang="ja-JP" sz="1800" kern="100" dirty="0">
                          <a:effectLst/>
                        </a:rPr>
                        <a:t>今後</a:t>
                      </a:r>
                      <a:r>
                        <a:rPr lang="en-US" sz="1800" kern="100" dirty="0">
                          <a:effectLst/>
                        </a:rPr>
                        <a:t>60</a:t>
                      </a:r>
                      <a:r>
                        <a:rPr lang="ja-JP" sz="1800" kern="100">
                          <a:effectLst/>
                        </a:rPr>
                        <a:t>年周期で管更新するために必要な</a:t>
                      </a:r>
                      <a:r>
                        <a:rPr lang="ja-JP" sz="1800" kern="100" smtClean="0">
                          <a:effectLst/>
                        </a:rPr>
                        <a:t>管</a:t>
                      </a:r>
                      <a:r>
                        <a:rPr lang="ja-JP" altLang="en-US" sz="1800" kern="100" smtClean="0">
                          <a:effectLst/>
                        </a:rPr>
                        <a:t>路</a:t>
                      </a:r>
                      <a:r>
                        <a:rPr lang="ja-JP" sz="1800" kern="100" smtClean="0">
                          <a:effectLst/>
                        </a:rPr>
                        <a:t>更新率</a:t>
                      </a:r>
                      <a:r>
                        <a:rPr lang="ja-JP" sz="1800" kern="100">
                          <a:effectLst/>
                        </a:rPr>
                        <a:t>（％）</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618848991"/>
                  </a:ext>
                </a:extLst>
              </a:tr>
              <a:tr h="684939">
                <a:tc>
                  <a:txBody>
                    <a:bodyPr/>
                    <a:lstStyle/>
                    <a:p>
                      <a:pPr algn="ctr">
                        <a:spcAft>
                          <a:spcPts val="0"/>
                        </a:spcAft>
                      </a:pPr>
                      <a:r>
                        <a:rPr lang="en-US" sz="1800" kern="100">
                          <a:effectLst/>
                        </a:rPr>
                        <a:t> </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計画年次</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老朽管率（％）</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計画期間内年平均</a:t>
                      </a:r>
                    </a:p>
                    <a:p>
                      <a:pPr algn="ctr">
                        <a:spcAft>
                          <a:spcPts val="0"/>
                        </a:spcAft>
                      </a:pPr>
                      <a:r>
                        <a:rPr lang="ja-JP" sz="1800" kern="100" dirty="0" smtClean="0">
                          <a:effectLst/>
                        </a:rPr>
                        <a:t>管</a:t>
                      </a:r>
                      <a:r>
                        <a:rPr lang="ja-JP" altLang="en-US" sz="1800" kern="100" dirty="0" smtClean="0">
                          <a:effectLst/>
                        </a:rPr>
                        <a:t>路</a:t>
                      </a:r>
                      <a:r>
                        <a:rPr lang="ja-JP" sz="1800" kern="100" dirty="0" smtClean="0">
                          <a:effectLst/>
                        </a:rPr>
                        <a:t>更新率</a:t>
                      </a:r>
                      <a:r>
                        <a:rPr lang="ja-JP" sz="1800" kern="100" dirty="0">
                          <a:effectLst/>
                        </a:rPr>
                        <a:t>（％）</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vMerge="1">
                  <a:txBody>
                    <a:bodyPr/>
                    <a:lstStyle/>
                    <a:p>
                      <a:endParaRPr kumimoji="1" lang="ja-JP" altLang="en-US"/>
                    </a:p>
                  </a:txBody>
                  <a:tcPr/>
                </a:tc>
                <a:extLst>
                  <a:ext uri="{0D108BD9-81ED-4DB2-BD59-A6C34878D82A}">
                    <a16:rowId xmlns:a16="http://schemas.microsoft.com/office/drawing/2014/main" val="1584547975"/>
                  </a:ext>
                </a:extLst>
              </a:tr>
              <a:tr h="502890">
                <a:tc>
                  <a:txBody>
                    <a:bodyPr/>
                    <a:lstStyle/>
                    <a:p>
                      <a:pPr algn="ctr">
                        <a:spcAft>
                          <a:spcPts val="0"/>
                        </a:spcAft>
                      </a:pPr>
                      <a:r>
                        <a:rPr lang="ja-JP" sz="1800" kern="100">
                          <a:effectLst/>
                        </a:rPr>
                        <a:t>全管路</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spcAft>
                          <a:spcPts val="0"/>
                        </a:spcAft>
                      </a:pPr>
                      <a:r>
                        <a:rPr lang="ja-JP" sz="1800" kern="100">
                          <a:effectLst/>
                        </a:rPr>
                        <a:t>２０２６年度</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a:effectLst/>
                        </a:rPr>
                        <a:t>３１％</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１．７０％</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１．６７％</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868360272"/>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2755096739"/>
              </p:ext>
            </p:extLst>
          </p:nvPr>
        </p:nvGraphicFramePr>
        <p:xfrm>
          <a:off x="0" y="3645455"/>
          <a:ext cx="9143999" cy="3039124"/>
        </p:xfrm>
        <a:graphic>
          <a:graphicData uri="http://schemas.openxmlformats.org/drawingml/2006/table">
            <a:tbl>
              <a:tblPr firstRow="1" firstCol="1" bandRow="1">
                <a:tableStyleId>{5C22544A-7EE6-4342-B048-85BDC9FD1C3A}</a:tableStyleId>
              </a:tblPr>
              <a:tblGrid>
                <a:gridCol w="1283368">
                  <a:extLst>
                    <a:ext uri="{9D8B030D-6E8A-4147-A177-3AD203B41FA5}">
                      <a16:colId xmlns:a16="http://schemas.microsoft.com/office/drawing/2014/main" val="909077606"/>
                    </a:ext>
                  </a:extLst>
                </a:gridCol>
                <a:gridCol w="1668379">
                  <a:extLst>
                    <a:ext uri="{9D8B030D-6E8A-4147-A177-3AD203B41FA5}">
                      <a16:colId xmlns:a16="http://schemas.microsoft.com/office/drawing/2014/main" val="68402390"/>
                    </a:ext>
                  </a:extLst>
                </a:gridCol>
                <a:gridCol w="1780674">
                  <a:extLst>
                    <a:ext uri="{9D8B030D-6E8A-4147-A177-3AD203B41FA5}">
                      <a16:colId xmlns:a16="http://schemas.microsoft.com/office/drawing/2014/main" val="2415009298"/>
                    </a:ext>
                  </a:extLst>
                </a:gridCol>
                <a:gridCol w="2101516">
                  <a:extLst>
                    <a:ext uri="{9D8B030D-6E8A-4147-A177-3AD203B41FA5}">
                      <a16:colId xmlns:a16="http://schemas.microsoft.com/office/drawing/2014/main" val="3925539511"/>
                    </a:ext>
                  </a:extLst>
                </a:gridCol>
                <a:gridCol w="2310062">
                  <a:extLst>
                    <a:ext uri="{9D8B030D-6E8A-4147-A177-3AD203B41FA5}">
                      <a16:colId xmlns:a16="http://schemas.microsoft.com/office/drawing/2014/main" val="321841153"/>
                    </a:ext>
                  </a:extLst>
                </a:gridCol>
              </a:tblGrid>
              <a:tr h="484167">
                <a:tc>
                  <a:txBody>
                    <a:bodyPr/>
                    <a:lstStyle/>
                    <a:p>
                      <a:pPr algn="ctr">
                        <a:spcAft>
                          <a:spcPts val="0"/>
                        </a:spcAft>
                      </a:pPr>
                      <a:r>
                        <a:rPr lang="en-US" sz="1800" kern="100">
                          <a:effectLst/>
                        </a:rPr>
                        <a:t> </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gridSpan="3">
                  <a:txBody>
                    <a:bodyPr/>
                    <a:lstStyle/>
                    <a:p>
                      <a:pPr algn="ctr">
                        <a:spcAft>
                          <a:spcPts val="0"/>
                        </a:spcAft>
                      </a:pPr>
                      <a:r>
                        <a:rPr lang="ja-JP" sz="1800" kern="100" dirty="0">
                          <a:effectLst/>
                        </a:rPr>
                        <a:t>市町村目標</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800" kern="100" dirty="0" smtClean="0">
                          <a:effectLst/>
                        </a:rPr>
                        <a:t>（参考）</a:t>
                      </a:r>
                      <a:r>
                        <a:rPr lang="en-US" sz="1800" kern="100" dirty="0">
                          <a:effectLst/>
                        </a:rPr>
                        <a:t>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866856154"/>
                  </a:ext>
                </a:extLst>
              </a:tr>
              <a:tr h="673607">
                <a:tc>
                  <a:txBody>
                    <a:bodyPr/>
                    <a:lstStyle/>
                    <a:p>
                      <a:pPr algn="ctr">
                        <a:spcAft>
                          <a:spcPts val="0"/>
                        </a:spcAft>
                      </a:pPr>
                      <a:r>
                        <a:rPr lang="en-US" sz="1800" kern="100" dirty="0">
                          <a:effectLst/>
                        </a:rPr>
                        <a:t>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altLang="en-US" sz="1800" kern="100" dirty="0" smtClean="0">
                          <a:effectLst/>
                        </a:rPr>
                        <a:t>計画</a:t>
                      </a:r>
                      <a:r>
                        <a:rPr lang="ja-JP" sz="1800" kern="100" dirty="0" smtClean="0">
                          <a:effectLst/>
                        </a:rPr>
                        <a:t>年次</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smtClean="0">
                          <a:effectLst/>
                        </a:rPr>
                        <a:t>耐震化率</a:t>
                      </a:r>
                      <a:r>
                        <a:rPr lang="ja-JP" altLang="en-US" sz="1800" kern="100" dirty="0" smtClean="0">
                          <a:effectLst/>
                        </a:rPr>
                        <a:t>（</a:t>
                      </a:r>
                      <a:r>
                        <a:rPr lang="ja-JP" sz="1800" kern="100" dirty="0" smtClean="0">
                          <a:effectLst/>
                        </a:rPr>
                        <a:t>％</a:t>
                      </a:r>
                      <a:r>
                        <a:rPr lang="ja-JP" sz="1800" kern="100" dirty="0">
                          <a:effectLst/>
                        </a:rPr>
                        <a:t>）</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altLang="en-US" sz="1800" kern="100" dirty="0" smtClean="0">
                          <a:effectLst/>
                        </a:rPr>
                        <a:t>目標数量</a:t>
                      </a:r>
                      <a:endParaRPr lang="ja-JP" altLang="en-US" sz="1800" kern="100" dirty="0">
                        <a:effectLst/>
                      </a:endParaRPr>
                    </a:p>
                  </a:txBody>
                  <a:tcPr marL="68580" marR="68580" marT="0" marB="0" anchor="ctr"/>
                </a:tc>
                <a:tc>
                  <a:txBody>
                    <a:bodyPr/>
                    <a:lstStyle/>
                    <a:p>
                      <a:pPr algn="ctr">
                        <a:spcAft>
                          <a:spcPts val="0"/>
                        </a:spcAft>
                      </a:pPr>
                      <a:r>
                        <a:rPr lang="en-US" sz="1800" kern="100" dirty="0">
                          <a:effectLst/>
                          <a:latin typeface="+mn-ea"/>
                          <a:ea typeface="+mn-ea"/>
                        </a:rPr>
                        <a:t>2016</a:t>
                      </a:r>
                      <a:r>
                        <a:rPr lang="ja-JP" sz="1800" kern="100" dirty="0">
                          <a:effectLst/>
                          <a:latin typeface="+mn-ea"/>
                          <a:ea typeface="+mn-ea"/>
                        </a:rPr>
                        <a:t>年度</a:t>
                      </a:r>
                      <a:r>
                        <a:rPr lang="ja-JP" sz="1800" kern="100" dirty="0">
                          <a:effectLst/>
                        </a:rPr>
                        <a:t>末時点の</a:t>
                      </a:r>
                    </a:p>
                    <a:p>
                      <a:pPr algn="ctr">
                        <a:spcAft>
                          <a:spcPts val="0"/>
                        </a:spcAft>
                      </a:pPr>
                      <a:r>
                        <a:rPr lang="ja-JP" sz="1800" kern="100" dirty="0">
                          <a:effectLst/>
                        </a:rPr>
                        <a:t>施設能力等</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818146802"/>
                  </a:ext>
                </a:extLst>
              </a:tr>
              <a:tr h="663642">
                <a:tc>
                  <a:txBody>
                    <a:bodyPr/>
                    <a:lstStyle/>
                    <a:p>
                      <a:pPr algn="ctr">
                        <a:spcAft>
                          <a:spcPts val="0"/>
                        </a:spcAft>
                      </a:pPr>
                      <a:r>
                        <a:rPr lang="ja-JP" sz="1800" kern="100">
                          <a:effectLst/>
                        </a:rPr>
                        <a:t>浄水施設</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２０２６年度</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a:effectLst/>
                        </a:rPr>
                        <a:t>１００％</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rPr>
                        <a:t>施設能力</a:t>
                      </a:r>
                    </a:p>
                    <a:p>
                      <a:pPr algn="r">
                        <a:spcAft>
                          <a:spcPts val="0"/>
                        </a:spcAft>
                      </a:pPr>
                      <a:r>
                        <a:rPr lang="ja-JP" altLang="en-US" sz="1800" kern="100" dirty="0" smtClean="0">
                          <a:effectLst/>
                          <a:latin typeface="+mn-ea"/>
                          <a:ea typeface="+mn-ea"/>
                        </a:rPr>
                        <a:t>２１</a:t>
                      </a:r>
                      <a:r>
                        <a:rPr lang="en-US" altLang="ja-JP" sz="1800" kern="100" dirty="0" smtClean="0">
                          <a:effectLst/>
                          <a:latin typeface="+mn-ea"/>
                          <a:ea typeface="+mn-ea"/>
                        </a:rPr>
                        <a:t>,</a:t>
                      </a:r>
                      <a:r>
                        <a:rPr lang="ja-JP" altLang="en-US" sz="1800" kern="100" dirty="0" smtClean="0">
                          <a:effectLst/>
                          <a:latin typeface="+mn-ea"/>
                          <a:ea typeface="+mn-ea"/>
                        </a:rPr>
                        <a:t>４００</a:t>
                      </a:r>
                      <a:r>
                        <a:rPr lang="ja-JP" sz="1800" kern="100" dirty="0" smtClean="0">
                          <a:effectLst/>
                        </a:rPr>
                        <a:t>㎥</a:t>
                      </a:r>
                      <a:r>
                        <a:rPr lang="en-US" sz="1800" kern="100" dirty="0">
                          <a:effectLst/>
                        </a:rPr>
                        <a:t>/</a:t>
                      </a:r>
                      <a:r>
                        <a:rPr lang="ja-JP" sz="1800" kern="100" dirty="0">
                          <a:effectLst/>
                        </a:rPr>
                        <a:t>日</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rPr>
                        <a:t>施設能力</a:t>
                      </a:r>
                    </a:p>
                    <a:p>
                      <a:pPr algn="r">
                        <a:spcAft>
                          <a:spcPts val="0"/>
                        </a:spcAft>
                      </a:pPr>
                      <a:r>
                        <a:rPr lang="ja-JP" altLang="en-US" sz="1800" kern="100" dirty="0" smtClean="0">
                          <a:effectLst/>
                          <a:latin typeface="+mn-ea"/>
                          <a:ea typeface="+mn-ea"/>
                        </a:rPr>
                        <a:t>３０</a:t>
                      </a:r>
                      <a:r>
                        <a:rPr lang="en-US" altLang="ja-JP" sz="1800" kern="100" dirty="0" smtClean="0">
                          <a:effectLst/>
                          <a:latin typeface="+mn-ea"/>
                          <a:ea typeface="+mn-ea"/>
                        </a:rPr>
                        <a:t>,</a:t>
                      </a:r>
                      <a:r>
                        <a:rPr lang="ja-JP" altLang="en-US" sz="1800" kern="100" dirty="0" smtClean="0">
                          <a:effectLst/>
                          <a:latin typeface="+mn-ea"/>
                          <a:ea typeface="+mn-ea"/>
                        </a:rPr>
                        <a:t>９９５</a:t>
                      </a:r>
                      <a:r>
                        <a:rPr lang="ja-JP" sz="1800" kern="100" dirty="0" smtClean="0">
                          <a:effectLst/>
                        </a:rPr>
                        <a:t>㎥</a:t>
                      </a:r>
                      <a:r>
                        <a:rPr lang="en-US" sz="1800" kern="100" dirty="0">
                          <a:effectLst/>
                        </a:rPr>
                        <a:t>/</a:t>
                      </a:r>
                      <a:r>
                        <a:rPr lang="ja-JP" sz="1800" kern="100" dirty="0">
                          <a:effectLst/>
                        </a:rPr>
                        <a:t>日</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288598623"/>
                  </a:ext>
                </a:extLst>
              </a:tr>
              <a:tr h="650605">
                <a:tc>
                  <a:txBody>
                    <a:bodyPr/>
                    <a:lstStyle/>
                    <a:p>
                      <a:pPr algn="ctr">
                        <a:spcAft>
                          <a:spcPts val="0"/>
                        </a:spcAft>
                      </a:pPr>
                      <a:r>
                        <a:rPr lang="ja-JP" sz="1800" kern="100">
                          <a:effectLst/>
                        </a:rPr>
                        <a:t>配水施設</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a:effectLst/>
                        </a:rPr>
                        <a:t>２０２６年度</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１００％</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rPr>
                        <a:t>施設容量</a:t>
                      </a:r>
                    </a:p>
                    <a:p>
                      <a:pPr algn="r">
                        <a:spcAft>
                          <a:spcPts val="0"/>
                        </a:spcAft>
                      </a:pPr>
                      <a:r>
                        <a:rPr lang="ja-JP" altLang="en-US" sz="1800" kern="100" dirty="0" smtClean="0">
                          <a:effectLst/>
                          <a:latin typeface="+mn-ea"/>
                          <a:ea typeface="+mn-ea"/>
                        </a:rPr>
                        <a:t>５６</a:t>
                      </a:r>
                      <a:r>
                        <a:rPr lang="en-US" altLang="ja-JP" sz="1800" kern="100" dirty="0" smtClean="0">
                          <a:effectLst/>
                          <a:latin typeface="+mn-ea"/>
                          <a:ea typeface="+mn-ea"/>
                        </a:rPr>
                        <a:t>,</a:t>
                      </a:r>
                      <a:r>
                        <a:rPr lang="ja-JP" altLang="en-US" sz="1800" kern="100" dirty="0" smtClean="0">
                          <a:effectLst/>
                          <a:latin typeface="+mn-ea"/>
                          <a:ea typeface="+mn-ea"/>
                        </a:rPr>
                        <a:t>２００</a:t>
                      </a:r>
                      <a:r>
                        <a:rPr lang="ja-JP" sz="1800" kern="100" dirty="0" smtClean="0">
                          <a:effectLst/>
                        </a:rPr>
                        <a:t>㎥</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rPr>
                        <a:t>施設容量</a:t>
                      </a:r>
                    </a:p>
                    <a:p>
                      <a:pPr algn="r">
                        <a:spcAft>
                          <a:spcPts val="0"/>
                        </a:spcAft>
                      </a:pPr>
                      <a:r>
                        <a:rPr lang="ja-JP" altLang="en-US" sz="1800" kern="100" dirty="0" smtClean="0">
                          <a:effectLst/>
                          <a:latin typeface="+mn-ea"/>
                          <a:ea typeface="+mn-ea"/>
                        </a:rPr>
                        <a:t>４７</a:t>
                      </a:r>
                      <a:r>
                        <a:rPr lang="en-US" altLang="ja-JP" sz="1800" kern="100" dirty="0" smtClean="0">
                          <a:effectLst/>
                          <a:latin typeface="+mn-ea"/>
                          <a:ea typeface="+mn-ea"/>
                        </a:rPr>
                        <a:t>,</a:t>
                      </a:r>
                      <a:r>
                        <a:rPr lang="ja-JP" altLang="en-US" sz="1800" kern="100" dirty="0" smtClean="0">
                          <a:effectLst/>
                          <a:latin typeface="+mn-ea"/>
                          <a:ea typeface="+mn-ea"/>
                        </a:rPr>
                        <a:t>３９５</a:t>
                      </a:r>
                      <a:r>
                        <a:rPr lang="en-US" altLang="ja-JP" sz="1800" kern="100" dirty="0" smtClean="0">
                          <a:effectLst/>
                          <a:latin typeface="+mn-ea"/>
                          <a:ea typeface="+mn-ea"/>
                        </a:rPr>
                        <a:t> </a:t>
                      </a:r>
                      <a:r>
                        <a:rPr lang="ja-JP" sz="1800" kern="100" dirty="0" smtClean="0">
                          <a:effectLst/>
                        </a:rPr>
                        <a:t>㎥</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4256858533"/>
                  </a:ext>
                </a:extLst>
              </a:tr>
              <a:tr h="567103">
                <a:tc>
                  <a:txBody>
                    <a:bodyPr/>
                    <a:lstStyle/>
                    <a:p>
                      <a:pPr algn="ctr">
                        <a:spcAft>
                          <a:spcPts val="0"/>
                        </a:spcAft>
                      </a:pPr>
                      <a:r>
                        <a:rPr lang="ja-JP" sz="1800" kern="100">
                          <a:effectLst/>
                        </a:rPr>
                        <a:t>基幹管路</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a:effectLst/>
                        </a:rPr>
                        <a:t>２０２６年度</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耐震適合率</a:t>
                      </a:r>
                    </a:p>
                    <a:p>
                      <a:pPr algn="ctr">
                        <a:spcAft>
                          <a:spcPts val="0"/>
                        </a:spcAft>
                      </a:pPr>
                      <a:r>
                        <a:rPr lang="ja-JP" sz="1800" kern="100" dirty="0">
                          <a:effectLst/>
                        </a:rPr>
                        <a:t>８５．７％</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rPr>
                        <a:t>延長</a:t>
                      </a:r>
                    </a:p>
                    <a:p>
                      <a:pPr algn="r" latinLnBrk="1">
                        <a:spcAft>
                          <a:spcPts val="0"/>
                        </a:spcAft>
                      </a:pPr>
                      <a:r>
                        <a:rPr lang="ja-JP" altLang="en-US" sz="1800" kern="100" dirty="0" smtClean="0">
                          <a:effectLst/>
                          <a:latin typeface="+mn-ea"/>
                          <a:ea typeface="+mn-ea"/>
                        </a:rPr>
                        <a:t>２１</a:t>
                      </a:r>
                      <a:r>
                        <a:rPr lang="en-US" altLang="ja-JP" sz="1800" kern="100" dirty="0" smtClean="0">
                          <a:effectLst/>
                          <a:latin typeface="+mn-ea"/>
                          <a:ea typeface="+mn-ea"/>
                        </a:rPr>
                        <a:t>,</a:t>
                      </a:r>
                      <a:r>
                        <a:rPr lang="ja-JP" altLang="en-US" sz="1800" kern="100" dirty="0" smtClean="0">
                          <a:effectLst/>
                          <a:latin typeface="+mn-ea"/>
                          <a:ea typeface="+mn-ea"/>
                        </a:rPr>
                        <a:t>７２２</a:t>
                      </a:r>
                      <a:r>
                        <a:rPr lang="ja-JP" sz="1800" kern="100" dirty="0" smtClean="0">
                          <a:effectLst/>
                        </a:rPr>
                        <a:t>ｍ</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rPr>
                        <a:t>総延長</a:t>
                      </a:r>
                    </a:p>
                    <a:p>
                      <a:pPr algn="r">
                        <a:spcAft>
                          <a:spcPts val="0"/>
                        </a:spcAft>
                      </a:pPr>
                      <a:r>
                        <a:rPr lang="ja-JP" altLang="en-US" sz="1800" kern="100" dirty="0" smtClean="0">
                          <a:effectLst/>
                          <a:latin typeface="+mn-ea"/>
                          <a:ea typeface="+mn-ea"/>
                        </a:rPr>
                        <a:t>５３．５</a:t>
                      </a:r>
                      <a:r>
                        <a:rPr lang="ja-JP" sz="1800" kern="100" dirty="0" smtClean="0">
                          <a:effectLst/>
                        </a:rPr>
                        <a:t>ｋｍ</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3046860094"/>
                  </a:ext>
                </a:extLst>
              </a:tr>
            </a:tbl>
          </a:graphicData>
        </a:graphic>
      </p:graphicFrame>
      <p:sp>
        <p:nvSpPr>
          <p:cNvPr id="5" name="正方形/長方形 4"/>
          <p:cNvSpPr/>
          <p:nvPr/>
        </p:nvSpPr>
        <p:spPr>
          <a:xfrm>
            <a:off x="0" y="2876014"/>
            <a:ext cx="9144000" cy="769441"/>
          </a:xfrm>
          <a:prstGeom prst="rect">
            <a:avLst/>
          </a:prstGeom>
        </p:spPr>
        <p:txBody>
          <a:bodyPr wrap="square">
            <a:spAutoFit/>
          </a:bodyPr>
          <a:lstStyle/>
          <a:p>
            <a:pPr indent="127000" defTabSz="914400" eaLnBrk="0" fontAlgn="base" hangingPunct="0">
              <a:spcBef>
                <a:spcPct val="0"/>
              </a:spcBef>
              <a:spcAft>
                <a:spcPct val="0"/>
              </a:spcAft>
            </a:pPr>
            <a:r>
              <a:rPr lang="ja-JP" altLang="ja-JP" sz="2400" b="1" dirty="0">
                <a:latin typeface="+mn-ea"/>
              </a:rPr>
              <a:t>３</a:t>
            </a:r>
            <a:r>
              <a:rPr lang="ja-JP" altLang="en-US" sz="2400" b="1" dirty="0">
                <a:latin typeface="+mn-ea"/>
              </a:rPr>
              <a:t>．３</a:t>
            </a:r>
            <a:r>
              <a:rPr lang="ja-JP" altLang="ja-JP" sz="2400" b="1" dirty="0">
                <a:latin typeface="+mn-ea"/>
              </a:rPr>
              <a:t>　耐震化計画の内容</a:t>
            </a:r>
          </a:p>
          <a:p>
            <a:pPr lvl="0" indent="127000" defTabSz="914400" eaLnBrk="0" fontAlgn="base" hangingPunct="0">
              <a:spcBef>
                <a:spcPct val="0"/>
              </a:spcBef>
              <a:spcAft>
                <a:spcPct val="0"/>
              </a:spcAft>
            </a:pPr>
            <a:r>
              <a:rPr lang="ja-JP" altLang="en-US" sz="2000" dirty="0" smtClean="0">
                <a:latin typeface="+mn-ea"/>
                <a:cs typeface="Times New Roman" panose="02020603050405020304" pitchFamily="18" charset="0"/>
              </a:rPr>
              <a:t>　　　　　　</a:t>
            </a:r>
            <a:r>
              <a:rPr lang="ja-JP" altLang="ja-JP" sz="2000" dirty="0" smtClean="0">
                <a:latin typeface="+mn-ea"/>
                <a:cs typeface="Times New Roman" panose="02020603050405020304" pitchFamily="18" charset="0"/>
              </a:rPr>
              <a:t>（</a:t>
            </a:r>
            <a:r>
              <a:rPr lang="ja-JP" altLang="ja-JP" sz="2000" dirty="0">
                <a:latin typeface="+mn-ea"/>
                <a:cs typeface="Times New Roman" panose="02020603050405020304" pitchFamily="18" charset="0"/>
              </a:rPr>
              <a:t>富田林市水道事業財務及び事業計画（２０１５年度策定））</a:t>
            </a:r>
            <a:endParaRPr lang="ja-JP" altLang="ja-JP" sz="1600" dirty="0">
              <a:latin typeface="+mn-ea"/>
            </a:endParaRPr>
          </a:p>
        </p:txBody>
      </p:sp>
      <p:sp>
        <p:nvSpPr>
          <p:cNvPr id="6" name="テキスト ボックス 5"/>
          <p:cNvSpPr txBox="1"/>
          <p:nvPr/>
        </p:nvSpPr>
        <p:spPr>
          <a:xfrm>
            <a:off x="32313" y="154090"/>
            <a:ext cx="8190965" cy="461665"/>
          </a:xfrm>
          <a:prstGeom prst="rect">
            <a:avLst/>
          </a:prstGeom>
          <a:noFill/>
        </p:spPr>
        <p:txBody>
          <a:bodyPr wrap="square" rtlCol="0">
            <a:spAutoFit/>
          </a:bodyPr>
          <a:lstStyle/>
          <a:p>
            <a:r>
              <a:rPr lang="ja-JP" altLang="ja-JP" sz="2400" b="1" dirty="0" smtClean="0"/>
              <a:t>３</a:t>
            </a:r>
            <a:r>
              <a:rPr lang="ja-JP" altLang="en-US" sz="2400" b="1" dirty="0" smtClean="0"/>
              <a:t>．２</a:t>
            </a:r>
            <a:r>
              <a:rPr lang="ja-JP" altLang="ja-JP" sz="2400" b="1" dirty="0"/>
              <a:t>　老朽管の更新に関する状況</a:t>
            </a:r>
          </a:p>
        </p:txBody>
      </p:sp>
      <p:sp>
        <p:nvSpPr>
          <p:cNvPr id="4" name="スライド番号プレースホルダー 3"/>
          <p:cNvSpPr>
            <a:spLocks noGrp="1"/>
          </p:cNvSpPr>
          <p:nvPr>
            <p:ph type="sldNum" sz="quarter" idx="12"/>
          </p:nvPr>
        </p:nvSpPr>
        <p:spPr>
          <a:xfrm>
            <a:off x="7086600" y="6502016"/>
            <a:ext cx="2057400" cy="365125"/>
          </a:xfrm>
        </p:spPr>
        <p:txBody>
          <a:bodyPr/>
          <a:lstStyle/>
          <a:p>
            <a:fld id="{6006E7AC-397C-46DB-B16C-C18B8E404D27}" type="slidenum">
              <a:rPr kumimoji="1" lang="ja-JP" altLang="en-US" smtClean="0"/>
              <a:t>23</a:t>
            </a:fld>
            <a:endParaRPr kumimoji="1" lang="ja-JP" altLang="en-US" dirty="0"/>
          </a:p>
        </p:txBody>
      </p:sp>
    </p:spTree>
    <p:extLst>
      <p:ext uri="{BB962C8B-B14F-4D97-AF65-F5344CB8AC3E}">
        <p14:creationId xmlns:p14="http://schemas.microsoft.com/office/powerpoint/2010/main" val="3255645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357" y="219986"/>
            <a:ext cx="9156357" cy="1077218"/>
          </a:xfrm>
          <a:prstGeom prst="rect">
            <a:avLst/>
          </a:prstGeom>
        </p:spPr>
        <p:txBody>
          <a:bodyPr wrap="square">
            <a:spAutoFit/>
          </a:bodyPr>
          <a:lstStyle/>
          <a:p>
            <a:r>
              <a:rPr lang="ja-JP" altLang="en-US" sz="2400" b="1" dirty="0"/>
              <a:t>３．４　更新需要見込み額の見通し</a:t>
            </a:r>
          </a:p>
          <a:p>
            <a:endParaRPr lang="ja-JP" altLang="en-US" dirty="0"/>
          </a:p>
          <a:p>
            <a:r>
              <a:rPr lang="en-US" altLang="ja-JP" sz="2000" dirty="0"/>
              <a:t>【</a:t>
            </a:r>
            <a:r>
              <a:rPr lang="ja-JP" altLang="en-US" sz="2000" dirty="0"/>
              <a:t>市町村計画</a:t>
            </a:r>
            <a:r>
              <a:rPr lang="en-US" altLang="ja-JP" sz="2000" dirty="0"/>
              <a:t>】 </a:t>
            </a:r>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富田林市水道事業財務及び事業計画</a:t>
            </a:r>
            <a:r>
              <a:rPr lang="ja-JP" altLang="ja-JP" kern="100" dirty="0" smtClean="0">
                <a:latin typeface="+mn-ea"/>
                <a:cs typeface="Times New Roman" panose="02020603050405020304" pitchFamily="18" charset="0"/>
              </a:rPr>
              <a:t>（</a:t>
            </a:r>
            <a:r>
              <a:rPr lang="ja-JP" altLang="en-US" dirty="0">
                <a:latin typeface="+mn-ea"/>
                <a:cs typeface="Times New Roman" panose="02020603050405020304" pitchFamily="18" charset="0"/>
              </a:rPr>
              <a:t> ２０１５年</a:t>
            </a:r>
            <a:r>
              <a:rPr lang="ja-JP" altLang="ja-JP" kern="100" dirty="0" smtClean="0">
                <a:latin typeface="+mn-ea"/>
                <a:cs typeface="Times New Roman" panose="02020603050405020304" pitchFamily="18" charset="0"/>
              </a:rPr>
              <a:t>策定</a:t>
            </a:r>
            <a:r>
              <a:rPr lang="ja-JP" altLang="ja-JP" kern="100" dirty="0">
                <a:latin typeface="+mn-ea"/>
                <a:cs typeface="Times New Roman" panose="02020603050405020304" pitchFamily="18" charset="0"/>
              </a:rPr>
              <a:t>））</a:t>
            </a:r>
            <a:endParaRPr lang="ja-JP" altLang="ja-JP" kern="100" dirty="0">
              <a:effectLst/>
              <a:latin typeface="+mn-ea"/>
              <a:cs typeface="Times New Roman" panose="02020603050405020304" pitchFamily="18" charset="0"/>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517189"/>
            <a:ext cx="4433429" cy="3138270"/>
          </a:xfrm>
          <a:prstGeom prst="rect">
            <a:avLst/>
          </a:prstGeom>
          <a:noFill/>
          <a:ln>
            <a:noFill/>
          </a:ln>
        </p:spPr>
      </p:pic>
      <p:sp>
        <p:nvSpPr>
          <p:cNvPr id="4" name="テキスト ボックス 2"/>
          <p:cNvSpPr txBox="1">
            <a:spLocks noChangeArrowheads="1"/>
          </p:cNvSpPr>
          <p:nvPr/>
        </p:nvSpPr>
        <p:spPr bwMode="auto">
          <a:xfrm>
            <a:off x="1" y="5095430"/>
            <a:ext cx="9144000" cy="144655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90170" indent="-90170" algn="just">
              <a:spcAft>
                <a:spcPts val="0"/>
              </a:spcAft>
            </a:pPr>
            <a:r>
              <a:rPr lang="ja-JP" kern="100" dirty="0">
                <a:effectLst/>
                <a:latin typeface="+mn-ea"/>
                <a:cs typeface="Times New Roman" panose="02020603050405020304" pitchFamily="18" charset="0"/>
              </a:rPr>
              <a:t>・計画期間</a:t>
            </a:r>
            <a:r>
              <a:rPr lang="ja-JP" kern="100" dirty="0" smtClean="0">
                <a:effectLst/>
                <a:latin typeface="+mn-ea"/>
                <a:cs typeface="Times New Roman" panose="02020603050405020304" pitchFamily="18" charset="0"/>
              </a:rPr>
              <a:t>（</a:t>
            </a:r>
            <a:r>
              <a:rPr lang="en-US" altLang="ja-JP" kern="100" dirty="0" smtClean="0">
                <a:effectLst/>
                <a:latin typeface="+mn-ea"/>
                <a:cs typeface="Times New Roman" panose="02020603050405020304" pitchFamily="18" charset="0"/>
              </a:rPr>
              <a:t>2017</a:t>
            </a:r>
            <a:r>
              <a:rPr lang="ja-JP" kern="100" dirty="0" smtClean="0">
                <a:effectLst/>
                <a:latin typeface="+mn-ea"/>
                <a:cs typeface="Times New Roman" panose="02020603050405020304" pitchFamily="18" charset="0"/>
              </a:rPr>
              <a:t>年度～</a:t>
            </a:r>
            <a:r>
              <a:rPr lang="en-US" altLang="ja-JP" kern="100" dirty="0" smtClean="0">
                <a:effectLst/>
                <a:latin typeface="+mn-ea"/>
                <a:cs typeface="Times New Roman" panose="02020603050405020304" pitchFamily="18" charset="0"/>
              </a:rPr>
              <a:t>2026</a:t>
            </a:r>
            <a:r>
              <a:rPr lang="ja-JP" kern="100" dirty="0" smtClean="0">
                <a:effectLst/>
                <a:latin typeface="+mn-ea"/>
                <a:cs typeface="Times New Roman" panose="02020603050405020304" pitchFamily="18" charset="0"/>
              </a:rPr>
              <a:t>年度</a:t>
            </a:r>
            <a:r>
              <a:rPr lang="ja-JP" kern="100" dirty="0">
                <a:effectLst/>
                <a:latin typeface="+mn-ea"/>
                <a:cs typeface="Times New Roman" panose="02020603050405020304" pitchFamily="18" charset="0"/>
              </a:rPr>
              <a:t>）に必要と見込まれる更新需要の合計額は</a:t>
            </a:r>
            <a:r>
              <a:rPr lang="ja-JP" kern="100" dirty="0" smtClean="0">
                <a:effectLst/>
                <a:latin typeface="+mn-ea"/>
                <a:cs typeface="Times New Roman" panose="02020603050405020304" pitchFamily="18" charset="0"/>
              </a:rPr>
              <a:t>構造物</a:t>
            </a:r>
            <a:endParaRPr lang="en-US" altLang="ja-JP" kern="100" dirty="0" smtClean="0">
              <a:effectLst/>
              <a:latin typeface="+mn-ea"/>
              <a:cs typeface="Times New Roman" panose="02020603050405020304" pitchFamily="18" charset="0"/>
            </a:endParaRPr>
          </a:p>
          <a:p>
            <a:pPr marL="90170" indent="-90170" algn="just">
              <a:spcAft>
                <a:spcPts val="0"/>
              </a:spcAft>
            </a:pPr>
            <a:r>
              <a:rPr lang="ja-JP" altLang="en-US" kern="100" dirty="0">
                <a:latin typeface="+mn-ea"/>
                <a:cs typeface="Times New Roman" panose="02020603050405020304" pitchFamily="18" charset="0"/>
              </a:rPr>
              <a:t>　</a:t>
            </a:r>
            <a:r>
              <a:rPr lang="ja-JP" kern="100" dirty="0" smtClean="0">
                <a:effectLst/>
                <a:latin typeface="+mn-ea"/>
                <a:cs typeface="Times New Roman" panose="02020603050405020304" pitchFamily="18" charset="0"/>
              </a:rPr>
              <a:t>及び</a:t>
            </a:r>
            <a:r>
              <a:rPr lang="ja-JP" kern="100" dirty="0">
                <a:effectLst/>
                <a:latin typeface="+mn-ea"/>
                <a:cs typeface="Times New Roman" panose="02020603050405020304" pitchFamily="18" charset="0"/>
              </a:rPr>
              <a:t>設備で約６０億円、管路で約１１１億円、計約１７１億円となる見込みです</a:t>
            </a:r>
            <a:r>
              <a:rPr lang="ja-JP" kern="100" dirty="0" smtClean="0">
                <a:effectLst/>
                <a:latin typeface="+mn-ea"/>
                <a:cs typeface="Times New Roman" panose="02020603050405020304" pitchFamily="18" charset="0"/>
              </a:rPr>
              <a:t>。</a:t>
            </a:r>
            <a:endParaRPr lang="en-US" altLang="ja-JP" kern="100" dirty="0" smtClean="0">
              <a:effectLst/>
              <a:latin typeface="+mn-ea"/>
              <a:cs typeface="Times New Roman" panose="02020603050405020304" pitchFamily="18" charset="0"/>
            </a:endParaRPr>
          </a:p>
          <a:p>
            <a:pPr marL="90170" indent="-90170" algn="just">
              <a:spcAft>
                <a:spcPts val="0"/>
              </a:spcAft>
            </a:pPr>
            <a:r>
              <a:rPr lang="ja-JP" altLang="en-US" kern="100" dirty="0">
                <a:latin typeface="+mn-ea"/>
                <a:cs typeface="Times New Roman" panose="02020603050405020304" pitchFamily="18" charset="0"/>
              </a:rPr>
              <a:t>　</a:t>
            </a:r>
            <a:r>
              <a:rPr lang="ja-JP" kern="100" dirty="0" smtClean="0">
                <a:effectLst/>
                <a:latin typeface="+mn-ea"/>
                <a:cs typeface="Times New Roman" panose="02020603050405020304" pitchFamily="18" charset="0"/>
              </a:rPr>
              <a:t>なお</a:t>
            </a:r>
            <a:r>
              <a:rPr lang="ja-JP" kern="100" dirty="0">
                <a:effectLst/>
                <a:latin typeface="+mn-ea"/>
                <a:cs typeface="Times New Roman" panose="02020603050405020304" pitchFamily="18" charset="0"/>
              </a:rPr>
              <a:t>、管路更新率の目標は１．７０％であり、府目標の１．６７％を上回っています</a:t>
            </a:r>
            <a:r>
              <a:rPr lang="ja-JP" kern="100" dirty="0" smtClean="0">
                <a:effectLst/>
                <a:latin typeface="+mn-ea"/>
                <a:cs typeface="Times New Roman" panose="02020603050405020304" pitchFamily="18" charset="0"/>
              </a:rPr>
              <a:t>。</a:t>
            </a:r>
            <a:endParaRPr lang="en-US" altLang="ja-JP" kern="100" dirty="0" smtClean="0">
              <a:effectLst/>
              <a:latin typeface="+mn-ea"/>
              <a:cs typeface="Times New Roman" panose="02020603050405020304" pitchFamily="18" charset="0"/>
            </a:endParaRPr>
          </a:p>
          <a:p>
            <a:pPr marL="90170" indent="-90170" algn="just">
              <a:spcAft>
                <a:spcPts val="0"/>
              </a:spcAft>
            </a:pPr>
            <a:endParaRPr lang="en-US" altLang="ja-JP" kern="100" dirty="0">
              <a:latin typeface="+mn-ea"/>
              <a:cs typeface="Times New Roman" panose="02020603050405020304" pitchFamily="18" charset="0"/>
            </a:endParaRPr>
          </a:p>
          <a:p>
            <a:pPr marL="90170" indent="-90170" algn="just">
              <a:spcAft>
                <a:spcPts val="0"/>
              </a:spcAft>
            </a:pPr>
            <a:r>
              <a:rPr lang="en-US" altLang="ja-JP" sz="1600" kern="100" dirty="0">
                <a:latin typeface="+mn-ea"/>
                <a:cs typeface="Times New Roman" panose="02020603050405020304" pitchFamily="18" charset="0"/>
              </a:rPr>
              <a:t>※</a:t>
            </a:r>
            <a:r>
              <a:rPr lang="ja-JP" altLang="en-US" sz="1600" kern="100" dirty="0">
                <a:latin typeface="+mn-ea"/>
                <a:cs typeface="Times New Roman" panose="02020603050405020304" pitchFamily="18" charset="0"/>
              </a:rPr>
              <a:t>期間は当該市町村での試算状況によります</a:t>
            </a:r>
            <a:r>
              <a:rPr lang="ja-JP" altLang="en-US" sz="1600" kern="100" dirty="0" smtClean="0">
                <a:latin typeface="+mn-ea"/>
                <a:cs typeface="Times New Roman" panose="02020603050405020304" pitchFamily="18" charset="0"/>
              </a:rPr>
              <a:t>。</a:t>
            </a:r>
            <a:endParaRPr lang="ja-JP" altLang="en-US" sz="1600" kern="100" dirty="0">
              <a:latin typeface="+mn-ea"/>
              <a:cs typeface="Times New Roman" panose="02020603050405020304" pitchFamily="18" charset="0"/>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80728" y="1517189"/>
            <a:ext cx="4604510" cy="3138270"/>
          </a:xfrm>
          <a:prstGeom prst="rect">
            <a:avLst/>
          </a:prstGeom>
          <a:noFill/>
          <a:ln>
            <a:noFill/>
          </a:ln>
        </p:spPr>
      </p:pic>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24</a:t>
            </a:fld>
            <a:endParaRPr kumimoji="1" lang="ja-JP" altLang="en-US"/>
          </a:p>
        </p:txBody>
      </p:sp>
    </p:spTree>
    <p:extLst>
      <p:ext uri="{BB962C8B-B14F-4D97-AF65-F5344CB8AC3E}">
        <p14:creationId xmlns:p14="http://schemas.microsoft.com/office/powerpoint/2010/main" val="19731696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Rectangle 4"/>
          <p:cNvSpPr>
            <a:spLocks noChangeArrowheads="1"/>
          </p:cNvSpPr>
          <p:nvPr/>
        </p:nvSpPr>
        <p:spPr bwMode="auto">
          <a:xfrm>
            <a:off x="-128337" y="401119"/>
            <a:ext cx="927233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en-US" sz="2400" b="1" dirty="0"/>
              <a:t>３．５　収支の見通し</a:t>
            </a:r>
          </a:p>
          <a:p>
            <a:endParaRPr lang="ja-JP" altLang="en-US" dirty="0"/>
          </a:p>
          <a:p>
            <a:r>
              <a:rPr lang="en-US" altLang="ja-JP" sz="2000" dirty="0"/>
              <a:t>【</a:t>
            </a:r>
            <a:r>
              <a:rPr lang="ja-JP" altLang="en-US" sz="2000" dirty="0"/>
              <a:t>市町村計画</a:t>
            </a:r>
            <a:r>
              <a:rPr lang="en-US" altLang="ja-JP" sz="2000" dirty="0"/>
              <a:t>】 </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（富田林市水道事業財務及び事業計画（２０１５年策定））</a:t>
            </a:r>
            <a:r>
              <a:rPr kumimoji="0" lang="ja-JP" altLang="en-US" b="0" i="0" u="none" strike="noStrike" cap="none" normalizeH="0" baseline="0" dirty="0" smtClean="0">
                <a:ln>
                  <a:noFill/>
                </a:ln>
                <a:solidFill>
                  <a:schemeClr val="tx1"/>
                </a:solidFill>
                <a:effectLst/>
                <a:latin typeface="+mn-ea"/>
              </a:rPr>
              <a:t> </a:t>
            </a: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054" y="2264467"/>
            <a:ext cx="8768239" cy="3879659"/>
          </a:xfrm>
          <a:prstGeom prst="rect">
            <a:avLst/>
          </a:prstGeom>
          <a:noFill/>
          <a:ln>
            <a:noFill/>
          </a:ln>
        </p:spPr>
      </p:pic>
      <p:sp>
        <p:nvSpPr>
          <p:cNvPr id="3" name="円形吹き出し 28"/>
          <p:cNvSpPr>
            <a:spLocks noChangeArrowheads="1"/>
          </p:cNvSpPr>
          <p:nvPr/>
        </p:nvSpPr>
        <p:spPr bwMode="auto">
          <a:xfrm>
            <a:off x="4780547" y="1559617"/>
            <a:ext cx="4149746" cy="694852"/>
          </a:xfrm>
          <a:prstGeom prst="wedgeEllipseCallout">
            <a:avLst>
              <a:gd name="adj1" fmla="val -20670"/>
              <a:gd name="adj2" fmla="val 143915"/>
            </a:avLst>
          </a:prstGeom>
          <a:solidFill>
            <a:srgbClr val="FFFFFF"/>
          </a:solidFill>
          <a:ln w="190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rgbClr val="000000"/>
                </a:solidFill>
                <a:effectLst/>
                <a:latin typeface="+mn-ea"/>
                <a:cs typeface="Times New Roman" panose="02020603050405020304" pitchFamily="18" charset="0"/>
              </a:rPr>
              <a:t>2023</a:t>
            </a:r>
            <a:r>
              <a:rPr kumimoji="0" lang="ja-JP" altLang="en-US" sz="1400" b="0" i="0" u="none" strike="noStrike" cap="none" normalizeH="0" baseline="0" dirty="0" smtClean="0">
                <a:ln>
                  <a:noFill/>
                </a:ln>
                <a:solidFill>
                  <a:srgbClr val="000000"/>
                </a:solidFill>
                <a:effectLst/>
                <a:latin typeface="+mn-ea"/>
                <a:cs typeface="Times New Roman" panose="02020603050405020304" pitchFamily="18" charset="0"/>
              </a:rPr>
              <a:t>年から支出が収入を上回る。</a:t>
            </a:r>
            <a:endParaRPr kumimoji="0" lang="ja-JP" altLang="en-US" sz="1400" b="0" i="0" u="none" strike="noStrike" cap="none" normalizeH="0" baseline="0" dirty="0" smtClean="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mn-ea"/>
                <a:cs typeface="Times New Roman" panose="02020603050405020304" pitchFamily="18" charset="0"/>
              </a:rPr>
              <a:t>赤字回避には収入アップが必要</a:t>
            </a:r>
            <a:endParaRPr kumimoji="0" lang="ja-JP" altLang="en-US" sz="1400" b="0" i="0" u="none" strike="noStrike" cap="none" normalizeH="0" baseline="0" dirty="0" smtClean="0">
              <a:ln>
                <a:noFill/>
              </a:ln>
              <a:solidFill>
                <a:schemeClr val="tx1"/>
              </a:solidFill>
              <a:effectLst/>
              <a:latin typeface="+mn-ea"/>
            </a:endParaRPr>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25</a:t>
            </a:fld>
            <a:endParaRPr kumimoji="1" lang="ja-JP" altLang="en-US"/>
          </a:p>
        </p:txBody>
      </p:sp>
    </p:spTree>
    <p:extLst>
      <p:ext uri="{BB962C8B-B14F-4D97-AF65-F5344CB8AC3E}">
        <p14:creationId xmlns:p14="http://schemas.microsoft.com/office/powerpoint/2010/main" val="17435236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492" y="1741006"/>
            <a:ext cx="8623406" cy="3798406"/>
          </a:xfrm>
          <a:prstGeom prst="rect">
            <a:avLst/>
          </a:prstGeom>
          <a:noFill/>
          <a:ln>
            <a:noFill/>
          </a:ln>
        </p:spPr>
      </p:pic>
      <p:sp>
        <p:nvSpPr>
          <p:cNvPr id="3" name="テキスト ボックス 2"/>
          <p:cNvSpPr txBox="1">
            <a:spLocks noChangeArrowheads="1"/>
          </p:cNvSpPr>
          <p:nvPr/>
        </p:nvSpPr>
        <p:spPr bwMode="auto">
          <a:xfrm>
            <a:off x="313492" y="5887453"/>
            <a:ext cx="8623406" cy="64633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90170" indent="-90170" algn="just">
              <a:spcAft>
                <a:spcPts val="0"/>
              </a:spcAft>
            </a:pPr>
            <a:r>
              <a:rPr lang="ja-JP" kern="100" dirty="0" smtClean="0">
                <a:effectLst/>
                <a:latin typeface="+mn-ea"/>
                <a:cs typeface="Times New Roman" panose="02020603050405020304" pitchFamily="18" charset="0"/>
              </a:rPr>
              <a:t>・</a:t>
            </a:r>
            <a:r>
              <a:rPr lang="en-US" altLang="ja-JP" kern="100" dirty="0" smtClean="0">
                <a:effectLst/>
                <a:latin typeface="+mn-ea"/>
                <a:cs typeface="Times New Roman" panose="02020603050405020304" pitchFamily="18" charset="0"/>
              </a:rPr>
              <a:t>2020</a:t>
            </a:r>
            <a:r>
              <a:rPr lang="ja-JP" kern="100" dirty="0" smtClean="0">
                <a:effectLst/>
                <a:latin typeface="+mn-ea"/>
                <a:cs typeface="Times New Roman" panose="02020603050405020304" pitchFamily="18" charset="0"/>
              </a:rPr>
              <a:t>年度</a:t>
            </a:r>
            <a:r>
              <a:rPr lang="ja-JP" kern="100" dirty="0">
                <a:effectLst/>
                <a:latin typeface="+mn-ea"/>
                <a:cs typeface="Times New Roman" panose="02020603050405020304" pitchFamily="18" charset="0"/>
              </a:rPr>
              <a:t>に資金残高がマイナスとなり</a:t>
            </a:r>
            <a:r>
              <a:rPr lang="ja-JP" kern="100" dirty="0" smtClean="0">
                <a:effectLst/>
                <a:latin typeface="+mn-ea"/>
                <a:cs typeface="Times New Roman" panose="02020603050405020304" pitchFamily="18" charset="0"/>
              </a:rPr>
              <a:t>、</a:t>
            </a:r>
            <a:r>
              <a:rPr lang="en-US" altLang="ja-JP" kern="100" dirty="0" smtClean="0">
                <a:effectLst/>
                <a:latin typeface="+mn-ea"/>
                <a:cs typeface="Times New Roman" panose="02020603050405020304" pitchFamily="18" charset="0"/>
              </a:rPr>
              <a:t>2026</a:t>
            </a:r>
            <a:r>
              <a:rPr lang="ja-JP" kern="100" dirty="0" smtClean="0">
                <a:effectLst/>
                <a:latin typeface="+mn-ea"/>
                <a:cs typeface="Times New Roman" panose="02020603050405020304" pitchFamily="18" charset="0"/>
              </a:rPr>
              <a:t>年度</a:t>
            </a:r>
            <a:r>
              <a:rPr lang="ja-JP" kern="100" dirty="0">
                <a:effectLst/>
                <a:latin typeface="+mn-ea"/>
                <a:cs typeface="Times New Roman" panose="02020603050405020304" pitchFamily="18" charset="0"/>
              </a:rPr>
              <a:t>に</a:t>
            </a:r>
            <a:r>
              <a:rPr lang="ja-JP" kern="100" dirty="0" smtClean="0">
                <a:effectLst/>
                <a:latin typeface="+mn-ea"/>
                <a:cs typeface="Times New Roman" panose="02020603050405020304" pitchFamily="18" charset="0"/>
              </a:rPr>
              <a:t>は</a:t>
            </a:r>
            <a:r>
              <a:rPr lang="en-US" altLang="ja-JP" kern="100" dirty="0" smtClean="0">
                <a:effectLst/>
                <a:latin typeface="+mn-ea"/>
                <a:cs typeface="Times New Roman" panose="02020603050405020304" pitchFamily="18" charset="0"/>
              </a:rPr>
              <a:t>57</a:t>
            </a:r>
            <a:r>
              <a:rPr lang="ja-JP" kern="100" dirty="0" smtClean="0">
                <a:effectLst/>
                <a:latin typeface="+mn-ea"/>
                <a:cs typeface="Times New Roman" panose="02020603050405020304" pitchFamily="18" charset="0"/>
              </a:rPr>
              <a:t>億円</a:t>
            </a:r>
            <a:r>
              <a:rPr lang="ja-JP" kern="100" dirty="0">
                <a:effectLst/>
                <a:latin typeface="+mn-ea"/>
                <a:cs typeface="Times New Roman" panose="02020603050405020304" pitchFamily="18" charset="0"/>
              </a:rPr>
              <a:t>の資金不足</a:t>
            </a:r>
            <a:r>
              <a:rPr lang="ja-JP" kern="100" dirty="0" smtClean="0">
                <a:effectLst/>
                <a:latin typeface="+mn-ea"/>
                <a:cs typeface="Times New Roman" panose="02020603050405020304" pitchFamily="18" charset="0"/>
              </a:rPr>
              <a:t>と</a:t>
            </a:r>
            <a:endParaRPr lang="en-US" altLang="ja-JP" kern="100" dirty="0" smtClean="0">
              <a:effectLst/>
              <a:latin typeface="+mn-ea"/>
              <a:cs typeface="Times New Roman" panose="02020603050405020304" pitchFamily="18" charset="0"/>
            </a:endParaRPr>
          </a:p>
          <a:p>
            <a:pPr marL="90170" indent="-90170" algn="just">
              <a:spcAft>
                <a:spcPts val="0"/>
              </a:spcAft>
            </a:pPr>
            <a:r>
              <a:rPr lang="ja-JP" altLang="en-US" kern="100" dirty="0">
                <a:latin typeface="+mn-ea"/>
                <a:cs typeface="Times New Roman" panose="02020603050405020304" pitchFamily="18" charset="0"/>
              </a:rPr>
              <a:t>　</a:t>
            </a:r>
            <a:r>
              <a:rPr lang="ja-JP" kern="100" dirty="0" smtClean="0">
                <a:effectLst/>
                <a:latin typeface="+mn-ea"/>
                <a:cs typeface="Times New Roman" panose="02020603050405020304" pitchFamily="18" charset="0"/>
              </a:rPr>
              <a:t>なり</a:t>
            </a:r>
            <a:r>
              <a:rPr lang="ja-JP" kern="100" dirty="0">
                <a:effectLst/>
                <a:latin typeface="+mn-ea"/>
                <a:cs typeface="Times New Roman" panose="02020603050405020304" pitchFamily="18" charset="0"/>
              </a:rPr>
              <a:t>、財源確保のためには</a:t>
            </a:r>
            <a:r>
              <a:rPr lang="ja-JP" kern="100" dirty="0" smtClean="0">
                <a:effectLst/>
                <a:latin typeface="+mn-ea"/>
                <a:cs typeface="Times New Roman" panose="02020603050405020304" pitchFamily="18" charset="0"/>
              </a:rPr>
              <a:t>約</a:t>
            </a:r>
            <a:r>
              <a:rPr lang="en-US" altLang="ja-JP" kern="100" dirty="0" smtClean="0">
                <a:effectLst/>
                <a:latin typeface="+mn-ea"/>
                <a:cs typeface="Times New Roman" panose="02020603050405020304" pitchFamily="18" charset="0"/>
              </a:rPr>
              <a:t>55%</a:t>
            </a:r>
            <a:r>
              <a:rPr lang="ja-JP" kern="100" dirty="0" smtClean="0">
                <a:effectLst/>
                <a:latin typeface="+mn-ea"/>
                <a:cs typeface="Times New Roman" panose="02020603050405020304" pitchFamily="18" charset="0"/>
              </a:rPr>
              <a:t>の</a:t>
            </a:r>
            <a:r>
              <a:rPr lang="ja-JP" kern="100" dirty="0">
                <a:effectLst/>
                <a:latin typeface="+mn-ea"/>
                <a:cs typeface="Times New Roman" panose="02020603050405020304" pitchFamily="18" charset="0"/>
              </a:rPr>
              <a:t>収入アップが必要と</a:t>
            </a:r>
            <a:r>
              <a:rPr lang="ja-JP" kern="100" dirty="0" smtClean="0">
                <a:effectLst/>
                <a:latin typeface="+mn-ea"/>
                <a:cs typeface="Times New Roman" panose="02020603050405020304" pitchFamily="18" charset="0"/>
              </a:rPr>
              <a:t>な</a:t>
            </a:r>
            <a:r>
              <a:rPr lang="ja-JP" altLang="en-US" kern="100" dirty="0" smtClean="0">
                <a:effectLst/>
                <a:latin typeface="+mn-ea"/>
                <a:cs typeface="Times New Roman" panose="02020603050405020304" pitchFamily="18" charset="0"/>
              </a:rPr>
              <a:t>ります</a:t>
            </a:r>
            <a:r>
              <a:rPr lang="ja-JP" kern="100" dirty="0" smtClean="0">
                <a:effectLst/>
                <a:latin typeface="+mn-ea"/>
                <a:cs typeface="Times New Roman" panose="02020603050405020304" pitchFamily="18" charset="0"/>
              </a:rPr>
              <a:t>。</a:t>
            </a:r>
            <a:endParaRPr lang="ja-JP" sz="2000" kern="100" dirty="0">
              <a:effectLst/>
              <a:latin typeface="+mn-ea"/>
              <a:cs typeface="Times New Roman" panose="02020603050405020304" pitchFamily="18" charset="0"/>
            </a:endParaRPr>
          </a:p>
        </p:txBody>
      </p:sp>
      <p:sp>
        <p:nvSpPr>
          <p:cNvPr id="4" name="Rectangle 4"/>
          <p:cNvSpPr>
            <a:spLocks noChangeArrowheads="1"/>
          </p:cNvSpPr>
          <p:nvPr/>
        </p:nvSpPr>
        <p:spPr bwMode="auto">
          <a:xfrm>
            <a:off x="-128337" y="401119"/>
            <a:ext cx="927233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en-US" sz="2400" b="1" dirty="0"/>
              <a:t>３．５　収支の見通し</a:t>
            </a:r>
          </a:p>
          <a:p>
            <a:endParaRPr lang="ja-JP" altLang="en-US" dirty="0"/>
          </a:p>
          <a:p>
            <a:r>
              <a:rPr lang="en-US" altLang="ja-JP" sz="2000" dirty="0"/>
              <a:t>【</a:t>
            </a:r>
            <a:r>
              <a:rPr lang="ja-JP" altLang="en-US" sz="2000" dirty="0"/>
              <a:t>市町村計画</a:t>
            </a:r>
            <a:r>
              <a:rPr lang="en-US" altLang="ja-JP" sz="2000" dirty="0"/>
              <a:t>】 </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（富田林市水道事業財務及び事業計画（２０１５年策定））</a:t>
            </a:r>
            <a:r>
              <a:rPr kumimoji="0" lang="ja-JP" altLang="en-US" b="0" i="0" u="none" strike="noStrike" cap="none" normalizeH="0" baseline="0" dirty="0" smtClean="0">
                <a:ln>
                  <a:noFill/>
                </a:ln>
                <a:solidFill>
                  <a:schemeClr val="tx1"/>
                </a:solidFill>
                <a:effectLst/>
                <a:latin typeface="+mn-ea"/>
              </a:rPr>
              <a:t> </a:t>
            </a:r>
          </a:p>
        </p:txBody>
      </p:sp>
      <p:sp>
        <p:nvSpPr>
          <p:cNvPr id="5" name="四角形吹き出し 4"/>
          <p:cNvSpPr/>
          <p:nvPr/>
        </p:nvSpPr>
        <p:spPr>
          <a:xfrm>
            <a:off x="4170363" y="2324100"/>
            <a:ext cx="1163638" cy="459105"/>
          </a:xfrm>
          <a:prstGeom prst="wedgeRectCallout">
            <a:avLst>
              <a:gd name="adj1" fmla="val 1661"/>
              <a:gd name="adj2" fmla="val 99714"/>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000"/>
              </a:lnSpc>
              <a:spcAft>
                <a:spcPts val="0"/>
              </a:spcAft>
            </a:pPr>
            <a:r>
              <a:rPr lang="ja-JP" sz="1400" kern="100" dirty="0">
                <a:solidFill>
                  <a:srgbClr val="000000"/>
                </a:solidFill>
                <a:effectLst/>
                <a:latin typeface="+mn-ea"/>
                <a:cs typeface="Times New Roman" panose="02020603050405020304" pitchFamily="18" charset="0"/>
              </a:rPr>
              <a:t>資金残高がマイナス</a:t>
            </a:r>
            <a:endParaRPr lang="ja-JP" kern="100" dirty="0">
              <a:effectLst/>
              <a:latin typeface="+mn-ea"/>
              <a:cs typeface="Times New Roman" panose="02020603050405020304" pitchFamily="18" charset="0"/>
            </a:endParaRPr>
          </a:p>
        </p:txBody>
      </p:sp>
      <p:sp>
        <p:nvSpPr>
          <p:cNvPr id="6" name="四角形吹き出し 5"/>
          <p:cNvSpPr/>
          <p:nvPr/>
        </p:nvSpPr>
        <p:spPr>
          <a:xfrm>
            <a:off x="6227763" y="2267646"/>
            <a:ext cx="1336675" cy="413959"/>
          </a:xfrm>
          <a:prstGeom prst="wedgeRectCallout">
            <a:avLst>
              <a:gd name="adj1" fmla="val 44416"/>
              <a:gd name="adj2" fmla="val 15709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000"/>
              </a:lnSpc>
              <a:spcAft>
                <a:spcPts val="0"/>
              </a:spcAft>
            </a:pPr>
            <a:r>
              <a:rPr lang="ja-JP" sz="1400" kern="100" dirty="0">
                <a:solidFill>
                  <a:srgbClr val="000000"/>
                </a:solidFill>
                <a:effectLst/>
                <a:latin typeface="+mn-ea"/>
                <a:cs typeface="Times New Roman" panose="02020603050405020304" pitchFamily="18" charset="0"/>
              </a:rPr>
              <a:t>約</a:t>
            </a:r>
            <a:r>
              <a:rPr lang="en-US" sz="1400" kern="100" dirty="0">
                <a:solidFill>
                  <a:srgbClr val="000000"/>
                </a:solidFill>
                <a:effectLst/>
                <a:latin typeface="+mn-ea"/>
                <a:cs typeface="Times New Roman" panose="02020603050405020304" pitchFamily="18" charset="0"/>
              </a:rPr>
              <a:t>-57</a:t>
            </a:r>
            <a:r>
              <a:rPr lang="ja-JP" sz="1400" kern="100" dirty="0">
                <a:solidFill>
                  <a:srgbClr val="000000"/>
                </a:solidFill>
                <a:effectLst/>
                <a:latin typeface="+mn-ea"/>
                <a:cs typeface="Times New Roman" panose="02020603050405020304" pitchFamily="18" charset="0"/>
              </a:rPr>
              <a:t>億円</a:t>
            </a:r>
            <a:endParaRPr lang="ja-JP" kern="100" dirty="0">
              <a:effectLst/>
              <a:latin typeface="+mn-ea"/>
              <a:cs typeface="Times New Roman" panose="02020603050405020304" pitchFamily="18" charset="0"/>
            </a:endParaRPr>
          </a:p>
        </p:txBody>
      </p:sp>
      <p:sp>
        <p:nvSpPr>
          <p:cNvPr id="7" name="スライド番号プレースホルダー 6"/>
          <p:cNvSpPr>
            <a:spLocks noGrp="1"/>
          </p:cNvSpPr>
          <p:nvPr>
            <p:ph type="sldNum" sz="quarter" idx="12"/>
          </p:nvPr>
        </p:nvSpPr>
        <p:spPr/>
        <p:txBody>
          <a:bodyPr/>
          <a:lstStyle/>
          <a:p>
            <a:fld id="{6006E7AC-397C-46DB-B16C-C18B8E404D27}" type="slidenum">
              <a:rPr kumimoji="1" lang="ja-JP" altLang="en-US" smtClean="0"/>
              <a:t>26</a:t>
            </a:fld>
            <a:endParaRPr kumimoji="1" lang="ja-JP" altLang="en-US"/>
          </a:p>
        </p:txBody>
      </p:sp>
    </p:spTree>
    <p:extLst>
      <p:ext uri="{BB962C8B-B14F-4D97-AF65-F5344CB8AC3E}">
        <p14:creationId xmlns:p14="http://schemas.microsoft.com/office/powerpoint/2010/main" val="10570986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0340" y="-87925"/>
            <a:ext cx="9472465" cy="6976269"/>
          </a:xfrm>
          <a:prstGeom prst="rect">
            <a:avLst/>
          </a:prstGeom>
        </p:spPr>
        <p:txBody>
          <a:bodyPr wrap="none">
            <a:spAutoFit/>
          </a:bodyPr>
          <a:lstStyle/>
          <a:p>
            <a:r>
              <a:rPr lang="ja-JP" altLang="en-US" sz="2400" b="1" dirty="0">
                <a:latin typeface="+mn-ea"/>
              </a:rPr>
              <a:t>４　</a:t>
            </a:r>
            <a:r>
              <a:rPr lang="ja-JP" altLang="en-US" sz="2400" b="1" dirty="0" smtClean="0">
                <a:latin typeface="+mn-ea"/>
              </a:rPr>
              <a:t>大阪府推計による富田林市</a:t>
            </a:r>
            <a:r>
              <a:rPr lang="ja-JP" altLang="en-US" sz="2400" b="1" dirty="0">
                <a:latin typeface="+mn-ea"/>
              </a:rPr>
              <a:t>の今後の</a:t>
            </a:r>
            <a:r>
              <a:rPr lang="ja-JP" altLang="en-US" sz="2400" b="1" dirty="0" smtClean="0">
                <a:latin typeface="+mn-ea"/>
              </a:rPr>
              <a:t>見通し</a:t>
            </a:r>
            <a:r>
              <a:rPr lang="ja-JP" altLang="en-US" sz="2800" b="1" dirty="0">
                <a:latin typeface="+mn-ea"/>
              </a:rPr>
              <a:t>　</a:t>
            </a:r>
            <a:endParaRPr lang="en-US" altLang="ja-JP" sz="2800" b="1" dirty="0" smtClean="0">
              <a:latin typeface="+mn-ea"/>
            </a:endParaRPr>
          </a:p>
          <a:p>
            <a:endParaRPr lang="en-US" altLang="ja-JP" sz="400" b="1" dirty="0">
              <a:latin typeface="+mn-ea"/>
            </a:endParaRPr>
          </a:p>
          <a:p>
            <a:r>
              <a:rPr lang="ja-JP" altLang="ja-JP" sz="1600" dirty="0">
                <a:latin typeface="+mn-ea"/>
              </a:rPr>
              <a:t>（試算方法）</a:t>
            </a:r>
            <a:r>
              <a:rPr lang="ja-JP" altLang="ja-JP" sz="1400" u="sng" dirty="0">
                <a:latin typeface="+mn-ea"/>
              </a:rPr>
              <a:t>下線部分</a:t>
            </a:r>
            <a:r>
              <a:rPr lang="ja-JP" altLang="ja-JP" sz="1400" dirty="0">
                <a:latin typeface="+mn-ea"/>
              </a:rPr>
              <a:t>は</a:t>
            </a:r>
            <a:r>
              <a:rPr lang="ja-JP" altLang="ja-JP" sz="1400" dirty="0" smtClean="0">
                <a:latin typeface="+mn-ea"/>
              </a:rPr>
              <a:t>、</a:t>
            </a:r>
            <a:r>
              <a:rPr lang="ja-JP" altLang="en-US" sz="1400" dirty="0" smtClean="0">
                <a:latin typeface="+mn-ea"/>
              </a:rPr>
              <a:t>大阪府が</a:t>
            </a:r>
            <a:r>
              <a:rPr lang="ja-JP" altLang="ja-JP" sz="1400" dirty="0" smtClean="0">
                <a:latin typeface="+mn-ea"/>
              </a:rPr>
              <a:t>当該</a:t>
            </a:r>
            <a:r>
              <a:rPr lang="ja-JP" altLang="ja-JP" sz="1400" dirty="0">
                <a:latin typeface="+mn-ea"/>
              </a:rPr>
              <a:t>市の試算で行った箇所です。</a:t>
            </a:r>
            <a:endParaRPr lang="ja-JP" altLang="ja-JP" sz="1200" dirty="0">
              <a:latin typeface="+mn-ea"/>
            </a:endParaRPr>
          </a:p>
          <a:p>
            <a:r>
              <a:rPr lang="ja-JP" altLang="ja-JP" sz="1400" dirty="0">
                <a:latin typeface="+mn-ea"/>
              </a:rPr>
              <a:t>１　</a:t>
            </a:r>
            <a:r>
              <a:rPr lang="en-US" altLang="ja-JP" sz="1400" u="sng" dirty="0">
                <a:latin typeface="+mn-ea"/>
              </a:rPr>
              <a:t>2045</a:t>
            </a:r>
            <a:r>
              <a:rPr lang="ja-JP" altLang="ja-JP" sz="1400" u="sng" dirty="0">
                <a:latin typeface="+mn-ea"/>
              </a:rPr>
              <a:t>年までの市町村での計画がある場合は、その計画を基本に管路の更新率を</a:t>
            </a:r>
            <a:r>
              <a:rPr lang="en-US" altLang="ja-JP" sz="1400" u="sng" dirty="0">
                <a:latin typeface="+mn-ea"/>
              </a:rPr>
              <a:t>1.67</a:t>
            </a:r>
            <a:r>
              <a:rPr lang="ja-JP" altLang="ja-JP" sz="1400" u="sng" dirty="0" smtClean="0">
                <a:latin typeface="+mn-ea"/>
              </a:rPr>
              <a:t>％</a:t>
            </a:r>
            <a:endParaRPr lang="en-US" altLang="ja-JP" sz="1400" u="sng" dirty="0" smtClean="0">
              <a:latin typeface="+mn-ea"/>
            </a:endParaRPr>
          </a:p>
          <a:p>
            <a:r>
              <a:rPr lang="ja-JP" altLang="en-US" sz="1400" dirty="0">
                <a:latin typeface="+mn-ea"/>
              </a:rPr>
              <a:t>　</a:t>
            </a:r>
            <a:r>
              <a:rPr lang="ja-JP" altLang="ja-JP" sz="1400" u="sng" dirty="0" smtClean="0">
                <a:latin typeface="+mn-ea"/>
              </a:rPr>
              <a:t>（</a:t>
            </a:r>
            <a:r>
              <a:rPr lang="en-US" altLang="ja-JP" sz="1400" u="sng" dirty="0">
                <a:latin typeface="+mn-ea"/>
              </a:rPr>
              <a:t>60</a:t>
            </a:r>
            <a:r>
              <a:rPr lang="ja-JP" altLang="ja-JP" sz="1400" u="sng" dirty="0">
                <a:latin typeface="+mn-ea"/>
              </a:rPr>
              <a:t>年で全ての水道管を更新する）に設定します。市町村での既存計画が、この更新率を満たしている場合は</a:t>
            </a:r>
            <a:r>
              <a:rPr lang="ja-JP" altLang="ja-JP" sz="1400" u="sng" dirty="0" smtClean="0">
                <a:latin typeface="+mn-ea"/>
              </a:rPr>
              <a:t>、</a:t>
            </a:r>
            <a:endParaRPr lang="en-US" altLang="ja-JP" sz="1400" u="sng" dirty="0" smtClean="0">
              <a:latin typeface="+mn-ea"/>
            </a:endParaRPr>
          </a:p>
          <a:p>
            <a:r>
              <a:rPr lang="ja-JP" altLang="en-US" sz="1400" u="sng" dirty="0">
                <a:latin typeface="+mn-ea"/>
              </a:rPr>
              <a:t>　</a:t>
            </a:r>
            <a:r>
              <a:rPr lang="ja-JP" altLang="ja-JP" sz="1400" u="sng" dirty="0" smtClean="0">
                <a:latin typeface="+mn-ea"/>
              </a:rPr>
              <a:t>府</a:t>
            </a:r>
            <a:r>
              <a:rPr lang="ja-JP" altLang="ja-JP" sz="1400" u="sng" dirty="0">
                <a:latin typeface="+mn-ea"/>
              </a:rPr>
              <a:t>での独自推計は行わず、市町村計画をもとに</a:t>
            </a:r>
            <a:r>
              <a:rPr lang="en-US" altLang="ja-JP" sz="1400" u="sng" dirty="0">
                <a:latin typeface="+mn-ea"/>
              </a:rPr>
              <a:t>2045</a:t>
            </a:r>
            <a:r>
              <a:rPr lang="ja-JP" altLang="ja-JP" sz="1400" u="sng" dirty="0">
                <a:latin typeface="+mn-ea"/>
              </a:rPr>
              <a:t>年の水道料金を算出します</a:t>
            </a:r>
            <a:r>
              <a:rPr lang="ja-JP" altLang="ja-JP" sz="1400" u="sng" dirty="0" smtClean="0">
                <a:latin typeface="+mn-ea"/>
              </a:rPr>
              <a:t>。</a:t>
            </a:r>
            <a:endParaRPr lang="en-US" altLang="ja-JP" sz="1400" u="sng" dirty="0" smtClean="0">
              <a:latin typeface="+mn-ea"/>
            </a:endParaRPr>
          </a:p>
          <a:p>
            <a:pPr>
              <a:lnSpc>
                <a:spcPts val="1400"/>
              </a:lnSpc>
            </a:pPr>
            <a:r>
              <a:rPr lang="ja-JP" altLang="en-US" sz="1400" u="sng" dirty="0" smtClean="0">
                <a:latin typeface="+mn-ea"/>
              </a:rPr>
              <a:t>　→</a:t>
            </a:r>
            <a:r>
              <a:rPr lang="ja-JP" altLang="en-US" sz="1400" u="sng" dirty="0">
                <a:latin typeface="+mn-ea"/>
              </a:rPr>
              <a:t>資本的収支については、市計画年次以降のデータが不足しているため、市計画期間中の管路事業費</a:t>
            </a:r>
            <a:r>
              <a:rPr lang="ja-JP" altLang="en-US" sz="1400" u="sng" dirty="0" smtClean="0">
                <a:latin typeface="+mn-ea"/>
              </a:rPr>
              <a:t>、</a:t>
            </a:r>
            <a:endParaRPr lang="en-US" altLang="ja-JP" sz="1400" u="sng" dirty="0" smtClean="0">
              <a:latin typeface="+mn-ea"/>
            </a:endParaRPr>
          </a:p>
          <a:p>
            <a:pPr>
              <a:lnSpc>
                <a:spcPts val="1400"/>
              </a:lnSpc>
            </a:pPr>
            <a:r>
              <a:rPr lang="ja-JP" altLang="en-US" sz="1400" u="sng" dirty="0" smtClean="0">
                <a:latin typeface="+mn-ea"/>
              </a:rPr>
              <a:t>　　起債率</a:t>
            </a:r>
            <a:r>
              <a:rPr lang="ja-JP" altLang="en-US" sz="1400" u="sng" dirty="0">
                <a:latin typeface="+mn-ea"/>
              </a:rPr>
              <a:t>をそのままとして、試算</a:t>
            </a:r>
            <a:r>
              <a:rPr lang="ja-JP" altLang="en-US" sz="1400" u="sng" dirty="0" smtClean="0">
                <a:latin typeface="+mn-ea"/>
              </a:rPr>
              <a:t>しました</a:t>
            </a:r>
            <a:r>
              <a:rPr lang="ja-JP" altLang="en-US" sz="1400" u="sng" dirty="0">
                <a:latin typeface="+mn-ea"/>
              </a:rPr>
              <a:t>。</a:t>
            </a:r>
            <a:endParaRPr lang="en-US" altLang="ja-JP" sz="1400" u="sng" dirty="0" smtClean="0">
              <a:latin typeface="+mn-ea"/>
            </a:endParaRPr>
          </a:p>
          <a:p>
            <a:r>
              <a:rPr lang="ja-JP" altLang="ja-JP" sz="1400" dirty="0" smtClean="0">
                <a:latin typeface="+mn-ea"/>
              </a:rPr>
              <a:t>２</a:t>
            </a:r>
            <a:r>
              <a:rPr lang="ja-JP" altLang="ja-JP" sz="1400" dirty="0">
                <a:latin typeface="+mn-ea"/>
              </a:rPr>
              <a:t>　市町村計画がない場合は、大阪府で試算を行いました</a:t>
            </a:r>
            <a:r>
              <a:rPr lang="ja-JP" altLang="ja-JP" sz="1400" dirty="0" smtClean="0">
                <a:latin typeface="+mn-ea"/>
              </a:rPr>
              <a:t>。</a:t>
            </a:r>
            <a:endParaRPr lang="en-US" altLang="ja-JP" sz="1400" dirty="0" smtClean="0">
              <a:latin typeface="+mn-ea"/>
            </a:endParaRPr>
          </a:p>
          <a:p>
            <a:r>
              <a:rPr lang="ja-JP" altLang="en-US" sz="1400" dirty="0">
                <a:latin typeface="+mn-ea"/>
              </a:rPr>
              <a:t>　</a:t>
            </a:r>
            <a:r>
              <a:rPr lang="ja-JP" altLang="en-US" sz="1400" dirty="0" smtClean="0">
                <a:latin typeface="+mn-ea"/>
              </a:rPr>
              <a:t>〇</a:t>
            </a:r>
            <a:r>
              <a:rPr lang="ja-JP" altLang="en-US" sz="1400" u="sng" dirty="0" smtClean="0">
                <a:latin typeface="+mn-ea"/>
              </a:rPr>
              <a:t>推計</a:t>
            </a:r>
            <a:r>
              <a:rPr lang="ja-JP" altLang="en-US" sz="1400" u="sng" dirty="0">
                <a:latin typeface="+mn-ea"/>
              </a:rPr>
              <a:t>期間は大阪府の将来推計人口の推計期間に合わせ</a:t>
            </a:r>
            <a:r>
              <a:rPr lang="en-US" altLang="ja-JP" sz="1400" u="sng" dirty="0">
                <a:latin typeface="+mn-ea"/>
              </a:rPr>
              <a:t>2045</a:t>
            </a:r>
            <a:r>
              <a:rPr lang="ja-JP" altLang="en-US" sz="1400" u="sng" dirty="0">
                <a:latin typeface="+mn-ea"/>
              </a:rPr>
              <a:t>年度まで。</a:t>
            </a:r>
            <a:endParaRPr lang="en-US" altLang="ja-JP" sz="1200" u="sng" dirty="0">
              <a:latin typeface="+mn-ea"/>
            </a:endParaRPr>
          </a:p>
          <a:p>
            <a:r>
              <a:rPr lang="ja-JP" altLang="en-US" sz="1200" dirty="0">
                <a:latin typeface="+mn-ea"/>
              </a:rPr>
              <a:t>　</a:t>
            </a:r>
            <a:r>
              <a:rPr lang="ja-JP" altLang="en-US" sz="1400" dirty="0" smtClean="0">
                <a:latin typeface="+mn-ea"/>
              </a:rPr>
              <a:t>〇</a:t>
            </a:r>
            <a:r>
              <a:rPr lang="ja-JP" altLang="ja-JP" sz="1400" dirty="0" smtClean="0">
                <a:latin typeface="+mn-ea"/>
              </a:rPr>
              <a:t>収入</a:t>
            </a:r>
            <a:r>
              <a:rPr lang="ja-JP" altLang="ja-JP" sz="1400" dirty="0">
                <a:latin typeface="+mn-ea"/>
              </a:rPr>
              <a:t>は推計した料金収入に</a:t>
            </a:r>
            <a:r>
              <a:rPr lang="en-US" altLang="ja-JP" sz="1400" dirty="0">
                <a:latin typeface="+mn-ea"/>
              </a:rPr>
              <a:t>2016</a:t>
            </a:r>
            <a:r>
              <a:rPr lang="ja-JP" altLang="ja-JP" sz="1400" dirty="0">
                <a:latin typeface="+mn-ea"/>
              </a:rPr>
              <a:t>年度決算統計のその他収益を加算しています</a:t>
            </a:r>
            <a:r>
              <a:rPr lang="ja-JP" altLang="ja-JP" sz="1400" dirty="0" smtClean="0">
                <a:latin typeface="+mn-ea"/>
              </a:rPr>
              <a:t>。</a:t>
            </a:r>
            <a:endParaRPr lang="ja-JP" altLang="ja-JP" sz="1200" dirty="0" smtClean="0">
              <a:latin typeface="+mn-ea"/>
            </a:endParaRPr>
          </a:p>
          <a:p>
            <a:pPr lvl="1" indent="-96838"/>
            <a:r>
              <a:rPr lang="ja-JP" altLang="en-US" sz="1400" dirty="0" smtClean="0">
                <a:latin typeface="+mn-ea"/>
              </a:rPr>
              <a:t>・</a:t>
            </a:r>
            <a:r>
              <a:rPr lang="ja-JP" altLang="ja-JP" sz="1400" dirty="0" smtClean="0">
                <a:latin typeface="+mn-ea"/>
              </a:rPr>
              <a:t>水道料金収入の見通しは、給水人口予測から有収水量を推計し、</a:t>
            </a:r>
            <a:endParaRPr lang="en-US" altLang="ja-JP" sz="1400" dirty="0" smtClean="0">
              <a:latin typeface="+mn-ea"/>
            </a:endParaRPr>
          </a:p>
          <a:p>
            <a:pPr lvl="1" indent="-96838"/>
            <a:r>
              <a:rPr lang="ja-JP" altLang="en-US" sz="1400" dirty="0" smtClean="0">
                <a:latin typeface="+mn-ea"/>
              </a:rPr>
              <a:t>　</a:t>
            </a:r>
            <a:r>
              <a:rPr lang="en-US" altLang="ja-JP" sz="1400" dirty="0" smtClean="0">
                <a:latin typeface="+mn-ea"/>
              </a:rPr>
              <a:t>2016</a:t>
            </a:r>
            <a:r>
              <a:rPr lang="ja-JP" altLang="ja-JP" sz="1400" dirty="0" smtClean="0">
                <a:latin typeface="+mn-ea"/>
              </a:rPr>
              <a:t>年度の供給単価</a:t>
            </a:r>
            <a:r>
              <a:rPr lang="en-US" altLang="ja-JP" sz="1400" dirty="0" smtClean="0">
                <a:latin typeface="+mn-ea"/>
              </a:rPr>
              <a:t>146.7</a:t>
            </a:r>
            <a:r>
              <a:rPr lang="ja-JP" altLang="ja-JP" sz="1400" dirty="0" smtClean="0">
                <a:latin typeface="+mn-ea"/>
              </a:rPr>
              <a:t>円</a:t>
            </a:r>
            <a:r>
              <a:rPr lang="en-US" altLang="ja-JP" sz="1400" dirty="0" smtClean="0">
                <a:latin typeface="+mn-ea"/>
              </a:rPr>
              <a:t>/m</a:t>
            </a:r>
            <a:r>
              <a:rPr lang="en-US" altLang="ja-JP" sz="1400" baseline="30000" dirty="0" smtClean="0">
                <a:latin typeface="+mn-ea"/>
              </a:rPr>
              <a:t>3</a:t>
            </a:r>
            <a:r>
              <a:rPr lang="ja-JP" altLang="ja-JP" sz="1400" dirty="0" smtClean="0">
                <a:latin typeface="+mn-ea"/>
              </a:rPr>
              <a:t>を乗じて算出しています。</a:t>
            </a:r>
            <a:endParaRPr lang="ja-JP" altLang="ja-JP" sz="1200" dirty="0" smtClean="0">
              <a:latin typeface="+mn-ea"/>
            </a:endParaRPr>
          </a:p>
          <a:p>
            <a:pPr lvl="1" indent="-96838"/>
            <a:r>
              <a:rPr lang="ja-JP" altLang="en-US" sz="1400" dirty="0" smtClean="0">
                <a:latin typeface="+mn-ea"/>
              </a:rPr>
              <a:t>・</a:t>
            </a:r>
            <a:r>
              <a:rPr lang="ja-JP" altLang="ja-JP" sz="1400" dirty="0" smtClean="0">
                <a:latin typeface="+mn-ea"/>
              </a:rPr>
              <a:t>給水</a:t>
            </a:r>
            <a:r>
              <a:rPr lang="ja-JP" altLang="ja-JP" sz="1400" dirty="0">
                <a:latin typeface="+mn-ea"/>
              </a:rPr>
              <a:t>人口の予測については、大阪府の将来推計人口（</a:t>
            </a:r>
            <a:r>
              <a:rPr lang="en-US" altLang="ja-JP" sz="1400" dirty="0">
                <a:latin typeface="+mn-ea"/>
              </a:rPr>
              <a:t>2018</a:t>
            </a:r>
            <a:r>
              <a:rPr lang="ja-JP" altLang="ja-JP" sz="1400" dirty="0">
                <a:latin typeface="+mn-ea"/>
              </a:rPr>
              <a:t>年</a:t>
            </a:r>
            <a:r>
              <a:rPr lang="en-US" altLang="ja-JP" sz="1400" dirty="0">
                <a:latin typeface="+mn-ea"/>
              </a:rPr>
              <a:t>8</a:t>
            </a:r>
            <a:r>
              <a:rPr lang="ja-JP" altLang="ja-JP" sz="1400" dirty="0">
                <a:latin typeface="+mn-ea"/>
              </a:rPr>
              <a:t>月大阪府政策企画部企画室計画課）を用い</a:t>
            </a:r>
            <a:r>
              <a:rPr lang="ja-JP" altLang="ja-JP" sz="1400" dirty="0" smtClean="0">
                <a:latin typeface="+mn-ea"/>
              </a:rPr>
              <a:t>、</a:t>
            </a:r>
            <a:endParaRPr lang="en-US" altLang="ja-JP" sz="1400" dirty="0" smtClean="0">
              <a:latin typeface="+mn-ea"/>
            </a:endParaRPr>
          </a:p>
          <a:p>
            <a:pPr lvl="1" indent="-96838"/>
            <a:r>
              <a:rPr lang="ja-JP" altLang="en-US" sz="1400" dirty="0" smtClean="0">
                <a:latin typeface="+mn-ea"/>
              </a:rPr>
              <a:t>　</a:t>
            </a:r>
            <a:r>
              <a:rPr lang="ja-JP" altLang="ja-JP" sz="1400" dirty="0" smtClean="0">
                <a:latin typeface="+mn-ea"/>
              </a:rPr>
              <a:t>府</a:t>
            </a:r>
            <a:r>
              <a:rPr lang="ja-JP" altLang="ja-JP" sz="1400" dirty="0">
                <a:latin typeface="+mn-ea"/>
              </a:rPr>
              <a:t>が国立社会保障・人口問題研究所の市町村別予測を補正して推計しています。</a:t>
            </a:r>
            <a:endParaRPr lang="ja-JP" altLang="ja-JP" sz="1200" dirty="0">
              <a:latin typeface="+mn-ea"/>
            </a:endParaRPr>
          </a:p>
          <a:p>
            <a:pPr lvl="1" indent="-96838"/>
            <a:r>
              <a:rPr lang="ja-JP" altLang="en-US" sz="1400" dirty="0" smtClean="0">
                <a:latin typeface="+mn-ea"/>
              </a:rPr>
              <a:t>・</a:t>
            </a:r>
            <a:r>
              <a:rPr lang="ja-JP" altLang="ja-JP" sz="1400" dirty="0" smtClean="0">
                <a:latin typeface="+mn-ea"/>
              </a:rPr>
              <a:t>有</a:t>
            </a:r>
            <a:r>
              <a:rPr lang="ja-JP" altLang="ja-JP" sz="1400" dirty="0">
                <a:latin typeface="+mn-ea"/>
              </a:rPr>
              <a:t>収水量の推計は、</a:t>
            </a:r>
            <a:r>
              <a:rPr lang="en-US" altLang="ja-JP" sz="1400" dirty="0">
                <a:latin typeface="+mn-ea"/>
              </a:rPr>
              <a:t>2016</a:t>
            </a:r>
            <a:r>
              <a:rPr lang="ja-JP" altLang="ja-JP" sz="1400" dirty="0">
                <a:latin typeface="+mn-ea"/>
              </a:rPr>
              <a:t>年度の年間有収水量と給水人口から</a:t>
            </a:r>
            <a:r>
              <a:rPr lang="en-US" altLang="ja-JP" sz="1400" dirty="0">
                <a:latin typeface="+mn-ea"/>
              </a:rPr>
              <a:t>1</a:t>
            </a:r>
            <a:r>
              <a:rPr lang="ja-JP" altLang="ja-JP" sz="1400" dirty="0">
                <a:latin typeface="+mn-ea"/>
              </a:rPr>
              <a:t>人</a:t>
            </a:r>
            <a:r>
              <a:rPr lang="en-US" altLang="ja-JP" sz="1400" dirty="0">
                <a:latin typeface="+mn-ea"/>
              </a:rPr>
              <a:t>1</a:t>
            </a:r>
            <a:r>
              <a:rPr lang="ja-JP" altLang="ja-JP" sz="1400" dirty="0">
                <a:latin typeface="+mn-ea"/>
              </a:rPr>
              <a:t>日平均有収水量を求め</a:t>
            </a:r>
            <a:r>
              <a:rPr lang="ja-JP" altLang="ja-JP" sz="1400" dirty="0" smtClean="0">
                <a:latin typeface="+mn-ea"/>
              </a:rPr>
              <a:t>、</a:t>
            </a:r>
            <a:endParaRPr lang="en-US" altLang="ja-JP" sz="1400" dirty="0" smtClean="0">
              <a:latin typeface="+mn-ea"/>
            </a:endParaRPr>
          </a:p>
          <a:p>
            <a:pPr lvl="1" indent="-96838"/>
            <a:r>
              <a:rPr lang="ja-JP" altLang="en-US" sz="1400" dirty="0">
                <a:latin typeface="+mn-ea"/>
              </a:rPr>
              <a:t>　</a:t>
            </a:r>
            <a:r>
              <a:rPr lang="ja-JP" altLang="ja-JP" sz="1400" dirty="0" smtClean="0">
                <a:latin typeface="+mn-ea"/>
              </a:rPr>
              <a:t>予測</a:t>
            </a:r>
            <a:r>
              <a:rPr lang="ja-JP" altLang="ja-JP" sz="1400" dirty="0">
                <a:latin typeface="+mn-ea"/>
              </a:rPr>
              <a:t>給水人口を乗じて算出しています</a:t>
            </a:r>
            <a:r>
              <a:rPr lang="ja-JP" altLang="ja-JP" sz="1400" dirty="0" smtClean="0">
                <a:latin typeface="+mn-ea"/>
              </a:rPr>
              <a:t>。</a:t>
            </a:r>
            <a:endParaRPr lang="en-US" altLang="ja-JP" sz="1200" dirty="0">
              <a:latin typeface="+mn-ea"/>
            </a:endParaRPr>
          </a:p>
          <a:p>
            <a:pPr lvl="1" indent="-277813"/>
            <a:r>
              <a:rPr lang="ja-JP" altLang="en-US" sz="1400" dirty="0" smtClean="0">
                <a:latin typeface="+mn-ea"/>
              </a:rPr>
              <a:t>〇</a:t>
            </a:r>
            <a:r>
              <a:rPr lang="ja-JP" altLang="ja-JP" sz="1400" dirty="0" smtClean="0">
                <a:latin typeface="+mn-ea"/>
              </a:rPr>
              <a:t>支出</a:t>
            </a:r>
            <a:r>
              <a:rPr lang="ja-JP" altLang="ja-JP" sz="1400" dirty="0">
                <a:latin typeface="+mn-ea"/>
              </a:rPr>
              <a:t>は管路更新以外の費用について、</a:t>
            </a:r>
            <a:r>
              <a:rPr lang="en-US" altLang="ja-JP" sz="1400" dirty="0">
                <a:latin typeface="+mn-ea"/>
              </a:rPr>
              <a:t>2016</a:t>
            </a:r>
            <a:r>
              <a:rPr lang="ja-JP" altLang="ja-JP" sz="1400" dirty="0">
                <a:latin typeface="+mn-ea"/>
              </a:rPr>
              <a:t>年度の経常費用の決算値の同額を</a:t>
            </a:r>
            <a:r>
              <a:rPr lang="en-US" altLang="ja-JP" sz="1400" dirty="0">
                <a:latin typeface="+mn-ea"/>
              </a:rPr>
              <a:t>2045</a:t>
            </a:r>
            <a:r>
              <a:rPr lang="ja-JP" altLang="ja-JP" sz="1400" dirty="0">
                <a:latin typeface="+mn-ea"/>
              </a:rPr>
              <a:t>年度まで見込んでいます</a:t>
            </a:r>
            <a:r>
              <a:rPr lang="ja-JP" altLang="ja-JP" sz="1400" dirty="0" smtClean="0">
                <a:latin typeface="+mn-ea"/>
              </a:rPr>
              <a:t>。</a:t>
            </a:r>
            <a:endParaRPr lang="en-US" altLang="ja-JP" sz="1400" dirty="0" smtClean="0">
              <a:latin typeface="+mn-ea"/>
            </a:endParaRPr>
          </a:p>
          <a:p>
            <a:pPr lvl="1" indent="-100013"/>
            <a:r>
              <a:rPr lang="ja-JP" altLang="en-US" sz="1400" dirty="0">
                <a:latin typeface="+mn-ea"/>
              </a:rPr>
              <a:t>・</a:t>
            </a:r>
            <a:r>
              <a:rPr lang="ja-JP" altLang="ja-JP" sz="1400" dirty="0" smtClean="0">
                <a:latin typeface="+mn-ea"/>
              </a:rPr>
              <a:t>管</a:t>
            </a:r>
            <a:r>
              <a:rPr lang="ja-JP" altLang="ja-JP" sz="1400" dirty="0">
                <a:latin typeface="+mn-ea"/>
              </a:rPr>
              <a:t>路については管路更新率を</a:t>
            </a:r>
            <a:r>
              <a:rPr lang="en-US" altLang="ja-JP" sz="1400" dirty="0">
                <a:latin typeface="+mn-ea"/>
              </a:rPr>
              <a:t>1.67</a:t>
            </a:r>
            <a:r>
              <a:rPr lang="ja-JP" altLang="ja-JP" sz="1400" dirty="0">
                <a:latin typeface="+mn-ea"/>
              </a:rPr>
              <a:t>％に引き上げた場合</a:t>
            </a:r>
            <a:r>
              <a:rPr lang="ja-JP" altLang="ja-JP" sz="1400" dirty="0" smtClean="0">
                <a:latin typeface="+mn-ea"/>
              </a:rPr>
              <a:t>の</a:t>
            </a:r>
            <a:r>
              <a:rPr lang="ja-JP" altLang="en-US" sz="1400" dirty="0">
                <a:latin typeface="+mn-ea"/>
              </a:rPr>
              <a:t>減価</a:t>
            </a:r>
            <a:r>
              <a:rPr lang="ja-JP" altLang="ja-JP" sz="1400" dirty="0" smtClean="0">
                <a:latin typeface="+mn-ea"/>
              </a:rPr>
              <a:t>償却費</a:t>
            </a:r>
            <a:r>
              <a:rPr lang="ja-JP" altLang="ja-JP" sz="1400" dirty="0">
                <a:latin typeface="+mn-ea"/>
              </a:rPr>
              <a:t>増加を見込んでいます</a:t>
            </a:r>
            <a:r>
              <a:rPr lang="ja-JP" altLang="ja-JP" sz="1400" dirty="0" smtClean="0">
                <a:latin typeface="+mn-ea"/>
              </a:rPr>
              <a:t>。</a:t>
            </a:r>
            <a:endParaRPr lang="en-US" altLang="ja-JP" sz="1400" dirty="0" smtClean="0">
              <a:latin typeface="+mn-ea"/>
            </a:endParaRPr>
          </a:p>
          <a:p>
            <a:pPr lvl="1" indent="-100013"/>
            <a:r>
              <a:rPr lang="ja-JP" altLang="ja-JP" sz="1400" dirty="0" smtClean="0">
                <a:latin typeface="+mn-ea"/>
              </a:rPr>
              <a:t>（</a:t>
            </a:r>
            <a:r>
              <a:rPr lang="ja-JP" altLang="ja-JP" sz="1400" dirty="0">
                <a:latin typeface="+mn-ea"/>
              </a:rPr>
              <a:t>市町村実績の管路更新率が</a:t>
            </a:r>
            <a:r>
              <a:rPr lang="en-US" altLang="ja-JP" sz="1400" dirty="0">
                <a:latin typeface="+mn-ea"/>
              </a:rPr>
              <a:t>1.67%</a:t>
            </a:r>
            <a:r>
              <a:rPr lang="ja-JP" altLang="ja-JP" sz="1400" dirty="0">
                <a:latin typeface="+mn-ea"/>
              </a:rPr>
              <a:t>以上の場合は、その更新率とします。）</a:t>
            </a:r>
            <a:endParaRPr lang="ja-JP" altLang="ja-JP" sz="1200" dirty="0">
              <a:latin typeface="+mn-ea"/>
            </a:endParaRPr>
          </a:p>
          <a:p>
            <a:pPr lvl="1" indent="-100013"/>
            <a:r>
              <a:rPr lang="ja-JP" altLang="en-US" sz="1400" dirty="0" smtClean="0">
                <a:latin typeface="+mn-ea"/>
              </a:rPr>
              <a:t>・</a:t>
            </a:r>
            <a:r>
              <a:rPr lang="ja-JP" altLang="ja-JP" sz="1400" dirty="0" smtClean="0">
                <a:latin typeface="+mn-ea"/>
              </a:rPr>
              <a:t>追加</a:t>
            </a:r>
            <a:r>
              <a:rPr lang="ja-JP" altLang="en-US" sz="1400" dirty="0">
                <a:latin typeface="+mn-ea"/>
              </a:rPr>
              <a:t>減価</a:t>
            </a:r>
            <a:r>
              <a:rPr lang="ja-JP" altLang="ja-JP" sz="1400" dirty="0" smtClean="0">
                <a:latin typeface="+mn-ea"/>
              </a:rPr>
              <a:t>償却費</a:t>
            </a:r>
            <a:r>
              <a:rPr lang="en-US" altLang="ja-JP" sz="1400" dirty="0">
                <a:latin typeface="+mn-ea"/>
              </a:rPr>
              <a:t>/</a:t>
            </a:r>
            <a:r>
              <a:rPr lang="ja-JP" altLang="ja-JP" sz="1400" dirty="0">
                <a:latin typeface="+mn-ea"/>
              </a:rPr>
              <a:t>年は、次のとおり算出し、年数経過とともに積み上げています。</a:t>
            </a:r>
            <a:endParaRPr lang="ja-JP" altLang="ja-JP" sz="1200" dirty="0">
              <a:latin typeface="+mn-ea"/>
            </a:endParaRPr>
          </a:p>
          <a:p>
            <a:pPr lvl="0" indent="360363"/>
            <a:r>
              <a:rPr lang="ja-JP" altLang="ja-JP" sz="1400" dirty="0">
                <a:latin typeface="+mn-ea"/>
              </a:rPr>
              <a:t>　</a:t>
            </a:r>
            <a:r>
              <a:rPr lang="ja-JP" altLang="en-US" sz="1400" dirty="0" smtClean="0">
                <a:latin typeface="+mn-ea"/>
              </a:rPr>
              <a:t>①　</a:t>
            </a:r>
            <a:r>
              <a:rPr lang="en-US" altLang="ja-JP" sz="1400" dirty="0" smtClean="0">
                <a:latin typeface="+mn-ea"/>
              </a:rPr>
              <a:t>1.67</a:t>
            </a:r>
            <a:r>
              <a:rPr lang="ja-JP" altLang="ja-JP" sz="1400" dirty="0">
                <a:latin typeface="+mn-ea"/>
              </a:rPr>
              <a:t>％と管路更新率</a:t>
            </a:r>
            <a:r>
              <a:rPr lang="en-US" altLang="ja-JP" sz="1400" dirty="0">
                <a:latin typeface="+mn-ea"/>
              </a:rPr>
              <a:t>(2014-2016</a:t>
            </a:r>
            <a:r>
              <a:rPr lang="ja-JP" altLang="ja-JP" sz="1400" dirty="0">
                <a:latin typeface="+mn-ea"/>
              </a:rPr>
              <a:t>年度の平均</a:t>
            </a:r>
            <a:r>
              <a:rPr lang="en-US" altLang="ja-JP" sz="1400" dirty="0">
                <a:latin typeface="+mn-ea"/>
              </a:rPr>
              <a:t>)</a:t>
            </a:r>
            <a:r>
              <a:rPr lang="ja-JP" altLang="ja-JP" sz="1400" dirty="0">
                <a:latin typeface="+mn-ea"/>
              </a:rPr>
              <a:t>の比率を算出。</a:t>
            </a:r>
            <a:endParaRPr lang="ja-JP" altLang="ja-JP" sz="1200" dirty="0">
              <a:latin typeface="+mn-ea"/>
            </a:endParaRPr>
          </a:p>
          <a:p>
            <a:pPr lvl="0" indent="360363"/>
            <a:r>
              <a:rPr lang="ja-JP" altLang="ja-JP" sz="1400" dirty="0">
                <a:latin typeface="+mn-ea"/>
              </a:rPr>
              <a:t>　</a:t>
            </a:r>
            <a:r>
              <a:rPr lang="ja-JP" altLang="en-US" sz="1400" dirty="0" smtClean="0">
                <a:latin typeface="+mn-ea"/>
              </a:rPr>
              <a:t>②　</a:t>
            </a:r>
            <a:r>
              <a:rPr lang="ja-JP" altLang="ja-JP" sz="1400" dirty="0" smtClean="0">
                <a:latin typeface="+mn-ea"/>
              </a:rPr>
              <a:t>配水</a:t>
            </a:r>
            <a:r>
              <a:rPr lang="ja-JP" altLang="ja-JP" sz="1400" dirty="0">
                <a:latin typeface="+mn-ea"/>
              </a:rPr>
              <a:t>施設改良費に布設替延長比率を掛け、配水施設改良費（更新分）を算出</a:t>
            </a:r>
            <a:r>
              <a:rPr lang="en-US" altLang="ja-JP" sz="1400" dirty="0">
                <a:latin typeface="+mn-ea"/>
              </a:rPr>
              <a:t>(2014-2016</a:t>
            </a:r>
            <a:r>
              <a:rPr lang="ja-JP" altLang="ja-JP" sz="1400" dirty="0">
                <a:latin typeface="+mn-ea"/>
              </a:rPr>
              <a:t>年度の平均値</a:t>
            </a:r>
            <a:r>
              <a:rPr lang="en-US" altLang="ja-JP" sz="1400" dirty="0">
                <a:latin typeface="+mn-ea"/>
              </a:rPr>
              <a:t>)</a:t>
            </a:r>
            <a:r>
              <a:rPr lang="ja-JP" altLang="ja-JP" sz="1400" dirty="0" err="1">
                <a:latin typeface="+mn-ea"/>
              </a:rPr>
              <a:t>。</a:t>
            </a:r>
            <a:endParaRPr lang="ja-JP" altLang="ja-JP" sz="1200" dirty="0">
              <a:latin typeface="+mn-ea"/>
            </a:endParaRPr>
          </a:p>
          <a:p>
            <a:pPr indent="360363"/>
            <a:r>
              <a:rPr lang="ja-JP" altLang="ja-JP" sz="1400" dirty="0">
                <a:latin typeface="+mn-ea"/>
              </a:rPr>
              <a:t>　</a:t>
            </a:r>
            <a:r>
              <a:rPr lang="ja-JP" altLang="en-US" sz="1400" dirty="0" smtClean="0">
                <a:latin typeface="+mn-ea"/>
              </a:rPr>
              <a:t>　</a:t>
            </a:r>
            <a:r>
              <a:rPr lang="ja-JP" altLang="ja-JP" sz="1400" dirty="0" smtClean="0">
                <a:latin typeface="+mn-ea"/>
              </a:rPr>
              <a:t>※</a:t>
            </a:r>
            <a:r>
              <a:rPr lang="ja-JP" altLang="ja-JP" sz="1400" dirty="0">
                <a:latin typeface="+mn-ea"/>
              </a:rPr>
              <a:t>布設替延長比率</a:t>
            </a:r>
            <a:r>
              <a:rPr lang="en-US" altLang="ja-JP" sz="1400" dirty="0">
                <a:latin typeface="+mn-ea"/>
              </a:rPr>
              <a:t>=</a:t>
            </a:r>
            <a:r>
              <a:rPr lang="ja-JP" altLang="ja-JP" sz="1400" dirty="0">
                <a:latin typeface="+mn-ea"/>
              </a:rPr>
              <a:t>配水管布設替延長</a:t>
            </a:r>
            <a:r>
              <a:rPr lang="en-US" altLang="ja-JP" sz="1400" dirty="0">
                <a:latin typeface="+mn-ea"/>
              </a:rPr>
              <a:t>/</a:t>
            </a:r>
            <a:r>
              <a:rPr lang="ja-JP" altLang="ja-JP" sz="1400" dirty="0">
                <a:latin typeface="+mn-ea"/>
              </a:rPr>
              <a:t>（配水管新設延長＋配水管布設替延長）</a:t>
            </a:r>
            <a:endParaRPr lang="ja-JP" altLang="ja-JP" sz="1200" dirty="0">
              <a:latin typeface="+mn-ea"/>
            </a:endParaRPr>
          </a:p>
          <a:p>
            <a:pPr lvl="0" indent="360363"/>
            <a:r>
              <a:rPr lang="ja-JP" altLang="ja-JP" sz="1400" dirty="0">
                <a:latin typeface="+mn-ea"/>
              </a:rPr>
              <a:t>　</a:t>
            </a:r>
            <a:r>
              <a:rPr lang="ja-JP" altLang="en-US" sz="1400" dirty="0" smtClean="0">
                <a:latin typeface="+mn-ea"/>
              </a:rPr>
              <a:t>③　</a:t>
            </a:r>
            <a:r>
              <a:rPr lang="ja-JP" altLang="ja-JP" sz="1400" dirty="0" smtClean="0">
                <a:latin typeface="+mn-ea"/>
              </a:rPr>
              <a:t>①</a:t>
            </a:r>
            <a:r>
              <a:rPr lang="ja-JP" altLang="ja-JP" sz="1400" dirty="0">
                <a:latin typeface="+mn-ea"/>
              </a:rPr>
              <a:t>と②を掛けたうえで税抜き価格を算出し、法定耐用年数</a:t>
            </a:r>
            <a:r>
              <a:rPr lang="en-US" altLang="ja-JP" sz="1400" dirty="0">
                <a:latin typeface="+mn-ea"/>
              </a:rPr>
              <a:t>40</a:t>
            </a:r>
            <a:r>
              <a:rPr lang="ja-JP" altLang="ja-JP" sz="1400" dirty="0">
                <a:latin typeface="+mn-ea"/>
              </a:rPr>
              <a:t>年で割っています。</a:t>
            </a:r>
            <a:endParaRPr lang="ja-JP" altLang="ja-JP" sz="1200" dirty="0">
              <a:latin typeface="+mn-ea"/>
            </a:endParaRPr>
          </a:p>
          <a:p>
            <a:pPr indent="360363"/>
            <a:r>
              <a:rPr lang="ja-JP" altLang="ja-JP" sz="1400" dirty="0">
                <a:latin typeface="+mn-ea"/>
              </a:rPr>
              <a:t>　</a:t>
            </a:r>
            <a:r>
              <a:rPr lang="ja-JP" altLang="en-US" sz="1400" dirty="0" smtClean="0">
                <a:latin typeface="+mn-ea"/>
              </a:rPr>
              <a:t>　</a:t>
            </a:r>
            <a:r>
              <a:rPr lang="ja-JP" altLang="ja-JP" sz="1400" dirty="0" smtClean="0">
                <a:latin typeface="+mn-ea"/>
              </a:rPr>
              <a:t>（</a:t>
            </a:r>
            <a:r>
              <a:rPr lang="ja-JP" altLang="ja-JP" sz="1400" dirty="0">
                <a:latin typeface="+mn-ea"/>
              </a:rPr>
              <a:t>管路更新率、各延長は大阪府の水道の現況による。）</a:t>
            </a:r>
            <a:endParaRPr lang="ja-JP" altLang="ja-JP" sz="1200" dirty="0">
              <a:latin typeface="+mn-ea"/>
            </a:endParaRPr>
          </a:p>
          <a:p>
            <a:pPr lvl="1" indent="-96838"/>
            <a:r>
              <a:rPr lang="ja-JP" altLang="en-US" sz="1400" dirty="0" smtClean="0">
                <a:latin typeface="+mn-ea"/>
              </a:rPr>
              <a:t>・</a:t>
            </a:r>
            <a:r>
              <a:rPr lang="ja-JP" altLang="ja-JP" sz="1400" dirty="0" smtClean="0">
                <a:latin typeface="+mn-ea"/>
              </a:rPr>
              <a:t>なお</a:t>
            </a:r>
            <a:r>
              <a:rPr lang="ja-JP" altLang="ja-JP" sz="1400" dirty="0">
                <a:latin typeface="+mn-ea"/>
              </a:rPr>
              <a:t>、浄水場や配水場等の更新費用については、市町村計画がある場合でも、</a:t>
            </a:r>
            <a:r>
              <a:rPr lang="en-US" altLang="ja-JP" sz="1400" dirty="0">
                <a:latin typeface="+mn-ea"/>
              </a:rPr>
              <a:t>2045</a:t>
            </a:r>
            <a:r>
              <a:rPr lang="ja-JP" altLang="ja-JP" sz="1400" dirty="0">
                <a:latin typeface="+mn-ea"/>
              </a:rPr>
              <a:t>年度までの更新時期</a:t>
            </a:r>
            <a:r>
              <a:rPr lang="ja-JP" altLang="ja-JP" sz="1400" dirty="0" smtClean="0">
                <a:latin typeface="+mn-ea"/>
              </a:rPr>
              <a:t>や</a:t>
            </a:r>
            <a:endParaRPr lang="en-US" altLang="ja-JP" sz="1400" dirty="0" smtClean="0">
              <a:latin typeface="+mn-ea"/>
            </a:endParaRPr>
          </a:p>
          <a:p>
            <a:pPr lvl="1" indent="-193675"/>
            <a:r>
              <a:rPr lang="ja-JP" altLang="en-US" sz="1400" spc="-30" dirty="0">
                <a:latin typeface="+mn-ea"/>
              </a:rPr>
              <a:t>　</a:t>
            </a:r>
            <a:r>
              <a:rPr lang="ja-JP" altLang="ja-JP" sz="1400" spc="-30" dirty="0" smtClean="0">
                <a:latin typeface="+mn-ea"/>
              </a:rPr>
              <a:t>施設</a:t>
            </a:r>
            <a:r>
              <a:rPr lang="ja-JP" altLang="ja-JP" sz="1400" spc="-30" dirty="0">
                <a:latin typeface="+mn-ea"/>
              </a:rPr>
              <a:t>能力等の設定が困難であるため、見込んでいません（</a:t>
            </a:r>
            <a:r>
              <a:rPr lang="en-US" altLang="ja-JP" sz="1400" spc="-30" dirty="0">
                <a:latin typeface="+mn-ea"/>
              </a:rPr>
              <a:t>2016</a:t>
            </a:r>
            <a:r>
              <a:rPr lang="ja-JP" altLang="ja-JP" sz="1400" spc="-30" dirty="0">
                <a:latin typeface="+mn-ea"/>
              </a:rPr>
              <a:t>年度の決算値を</a:t>
            </a:r>
            <a:r>
              <a:rPr lang="en-US" altLang="ja-JP" sz="1400" spc="-30" dirty="0">
                <a:latin typeface="+mn-ea"/>
              </a:rPr>
              <a:t>2045</a:t>
            </a:r>
            <a:r>
              <a:rPr lang="ja-JP" altLang="ja-JP" sz="1400" spc="-30" dirty="0">
                <a:latin typeface="+mn-ea"/>
              </a:rPr>
              <a:t>年度まで見込んでいます）</a:t>
            </a:r>
            <a:r>
              <a:rPr lang="ja-JP" altLang="ja-JP" sz="1400" spc="-30" dirty="0" smtClean="0">
                <a:latin typeface="+mn-ea"/>
              </a:rPr>
              <a:t>。</a:t>
            </a:r>
            <a:endParaRPr lang="en-US" altLang="ja-JP" sz="1400" spc="-30" dirty="0" smtClean="0">
              <a:latin typeface="+mn-ea"/>
            </a:endParaRPr>
          </a:p>
          <a:p>
            <a:pPr lvl="1" indent="-193675"/>
            <a:endParaRPr lang="ja-JP" altLang="ja-JP" sz="1200" spc="-30" dirty="0">
              <a:latin typeface="+mn-ea"/>
            </a:endParaRPr>
          </a:p>
          <a:p>
            <a:pPr lvl="1" indent="-277813"/>
            <a:r>
              <a:rPr lang="ja-JP" altLang="en-US" sz="1400" dirty="0" smtClean="0">
                <a:latin typeface="+mn-ea"/>
              </a:rPr>
              <a:t>〇</a:t>
            </a:r>
            <a:r>
              <a:rPr lang="ja-JP" altLang="ja-JP" sz="1400" u="sng" dirty="0" smtClean="0">
                <a:latin typeface="+mn-ea"/>
              </a:rPr>
              <a:t>水道</a:t>
            </a:r>
            <a:r>
              <a:rPr lang="ja-JP" altLang="ja-JP" sz="1400" u="sng" dirty="0">
                <a:latin typeface="+mn-ea"/>
              </a:rPr>
              <a:t>料金は</a:t>
            </a:r>
            <a:r>
              <a:rPr lang="ja-JP" altLang="ja-JP" sz="1400" u="sng" dirty="0" smtClean="0">
                <a:latin typeface="+mn-ea"/>
              </a:rPr>
              <a:t>、</a:t>
            </a:r>
            <a:r>
              <a:rPr lang="en-US" altLang="ja-JP" sz="1400" u="sng" dirty="0">
                <a:latin typeface="+mn-ea"/>
              </a:rPr>
              <a:t>2045</a:t>
            </a:r>
            <a:r>
              <a:rPr lang="ja-JP" altLang="en-US" sz="1400" u="sng" dirty="0">
                <a:latin typeface="+mn-ea"/>
              </a:rPr>
              <a:t>年度</a:t>
            </a:r>
            <a:r>
              <a:rPr lang="ja-JP" altLang="en-US" sz="1400" u="sng" dirty="0" smtClean="0">
                <a:latin typeface="+mn-ea"/>
              </a:rPr>
              <a:t>時点で赤字とならないように、収入が何％アップ必要かを求め、</a:t>
            </a:r>
            <a:endParaRPr lang="en-US" altLang="ja-JP" sz="1400" u="sng" dirty="0" smtClean="0">
              <a:latin typeface="+mn-ea"/>
            </a:endParaRPr>
          </a:p>
          <a:p>
            <a:pPr lvl="1" indent="-277813"/>
            <a:r>
              <a:rPr lang="ja-JP" altLang="en-US" sz="1400" u="sng" dirty="0" smtClean="0">
                <a:latin typeface="+mn-ea"/>
              </a:rPr>
              <a:t>　その増加分を全て水道料金で補うと仮定し、</a:t>
            </a:r>
            <a:r>
              <a:rPr lang="en-US" altLang="ja-JP" sz="1400" u="sng" dirty="0" smtClean="0">
                <a:latin typeface="+mn-ea"/>
              </a:rPr>
              <a:t>2016</a:t>
            </a:r>
            <a:r>
              <a:rPr lang="ja-JP" altLang="en-US" sz="1400" u="sng" dirty="0" smtClean="0">
                <a:latin typeface="+mn-ea"/>
              </a:rPr>
              <a:t>年度の水道料金に加算して算出しています。</a:t>
            </a:r>
            <a:endParaRPr lang="en-US" altLang="ja-JP" sz="1400" u="sng" dirty="0" smtClean="0">
              <a:latin typeface="+mn-ea"/>
            </a:endParaRPr>
          </a:p>
          <a:p>
            <a:pPr lvl="1" indent="-277813"/>
            <a:r>
              <a:rPr lang="ja-JP" altLang="en-US" sz="1400" u="sng" dirty="0" smtClean="0">
                <a:latin typeface="+mn-ea"/>
              </a:rPr>
              <a:t>　（</a:t>
            </a:r>
            <a:r>
              <a:rPr lang="ja-JP" altLang="en-US" sz="1400" u="sng" dirty="0">
                <a:latin typeface="+mn-ea"/>
              </a:rPr>
              <a:t>実際は、今後の更新費用等を考慮して水道料金を設定する必要があります。）</a:t>
            </a:r>
            <a:endParaRPr lang="en-US" altLang="ja-JP" sz="1400" u="sng" dirty="0">
              <a:latin typeface="+mn-ea"/>
            </a:endParaRPr>
          </a:p>
        </p:txBody>
      </p:sp>
      <p:sp>
        <p:nvSpPr>
          <p:cNvPr id="2" name="スライド番号プレースホルダー 1"/>
          <p:cNvSpPr>
            <a:spLocks noGrp="1"/>
          </p:cNvSpPr>
          <p:nvPr>
            <p:ph type="sldNum" sz="quarter" idx="12"/>
          </p:nvPr>
        </p:nvSpPr>
        <p:spPr/>
        <p:txBody>
          <a:bodyPr/>
          <a:lstStyle/>
          <a:p>
            <a:fld id="{6006E7AC-397C-46DB-B16C-C18B8E404D27}" type="slidenum">
              <a:rPr kumimoji="1" lang="ja-JP" altLang="en-US" smtClean="0"/>
              <a:t>27</a:t>
            </a:fld>
            <a:endParaRPr kumimoji="1" lang="ja-JP" altLang="en-US" dirty="0"/>
          </a:p>
        </p:txBody>
      </p:sp>
    </p:spTree>
    <p:extLst>
      <p:ext uri="{BB962C8B-B14F-4D97-AF65-F5344CB8AC3E}">
        <p14:creationId xmlns:p14="http://schemas.microsoft.com/office/powerpoint/2010/main" val="4260832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9924" y="0"/>
            <a:ext cx="9270124" cy="2308324"/>
          </a:xfrm>
          <a:prstGeom prst="rect">
            <a:avLst/>
          </a:prstGeom>
        </p:spPr>
        <p:txBody>
          <a:bodyPr wrap="square">
            <a:spAutoFit/>
          </a:bodyPr>
          <a:lstStyle/>
          <a:p>
            <a:pPr algn="just">
              <a:spcAft>
                <a:spcPts val="0"/>
              </a:spcAft>
            </a:pPr>
            <a:r>
              <a:rPr lang="ja-JP" altLang="ja-JP" sz="2400" b="1" kern="100" dirty="0">
                <a:latin typeface="+mn-ea"/>
                <a:cs typeface="Times New Roman" panose="02020603050405020304" pitchFamily="18" charset="0"/>
              </a:rPr>
              <a:t>４　</a:t>
            </a:r>
            <a:r>
              <a:rPr lang="ja-JP" altLang="en-US" sz="2400" b="1" dirty="0"/>
              <a:t>大阪府推計による</a:t>
            </a:r>
            <a:r>
              <a:rPr lang="ja-JP" altLang="ja-JP" sz="2400" b="1" kern="100" dirty="0" smtClean="0">
                <a:latin typeface="+mn-ea"/>
                <a:cs typeface="Times New Roman" panose="02020603050405020304" pitchFamily="18" charset="0"/>
              </a:rPr>
              <a:t>富田林市</a:t>
            </a:r>
            <a:r>
              <a:rPr lang="ja-JP" altLang="ja-JP" sz="2400" b="1" kern="100" dirty="0">
                <a:latin typeface="+mn-ea"/>
                <a:cs typeface="Times New Roman" panose="02020603050405020304" pitchFamily="18" charset="0"/>
              </a:rPr>
              <a:t>の今後の見通し　</a:t>
            </a:r>
            <a:endParaRPr lang="en-US" altLang="ja-JP" sz="2400" b="1" kern="100" dirty="0" smtClean="0">
              <a:latin typeface="+mn-ea"/>
              <a:cs typeface="Times New Roman" panose="02020603050405020304" pitchFamily="18" charset="0"/>
            </a:endParaRPr>
          </a:p>
          <a:p>
            <a:pPr algn="just">
              <a:spcAft>
                <a:spcPts val="0"/>
              </a:spcAft>
            </a:pPr>
            <a:endParaRPr lang="ja-JP" altLang="ja-JP" kern="100" dirty="0">
              <a:latin typeface="+mn-ea"/>
              <a:cs typeface="Times New Roman" panose="02020603050405020304" pitchFamily="18" charset="0"/>
            </a:endParaRPr>
          </a:p>
          <a:p>
            <a:r>
              <a:rPr lang="ja-JP" altLang="en-US" sz="2400" b="1" dirty="0"/>
              <a:t>４．１　給水人口と料金収入の見通し</a:t>
            </a:r>
          </a:p>
          <a:p>
            <a:endParaRPr lang="en-US" altLang="ja-JP" dirty="0"/>
          </a:p>
          <a:p>
            <a:r>
              <a:rPr lang="en-US" altLang="ja-JP" sz="2000" dirty="0"/>
              <a:t>【</a:t>
            </a:r>
            <a:r>
              <a:rPr lang="ja-JP" altLang="en-US" sz="2000" dirty="0"/>
              <a:t>大阪府推計</a:t>
            </a:r>
            <a:r>
              <a:rPr lang="en-US" altLang="ja-JP" sz="2000" dirty="0"/>
              <a:t>】</a:t>
            </a:r>
            <a:endParaRPr lang="ja-JP" altLang="en-US" sz="2000" dirty="0"/>
          </a:p>
          <a:p>
            <a:pPr marL="179705" algn="just"/>
            <a:r>
              <a:rPr lang="ja-JP" altLang="ja-JP" sz="2000" kern="100" dirty="0">
                <a:latin typeface="+mn-ea"/>
                <a:cs typeface="Times New Roman" panose="02020603050405020304" pitchFamily="18" charset="0"/>
              </a:rPr>
              <a:t>　給水人口の減少に伴い有収水量も減少していき、水道料金収入についても減少していくことが見込まれます</a:t>
            </a:r>
            <a:r>
              <a:rPr lang="ja-JP" altLang="ja-JP" sz="2000" kern="100" dirty="0" smtClean="0">
                <a:latin typeface="+mn-ea"/>
                <a:cs typeface="Times New Roman" panose="02020603050405020304" pitchFamily="18" charset="0"/>
              </a:rPr>
              <a:t>。</a:t>
            </a:r>
            <a:endParaRPr lang="ja-JP" altLang="ja-JP" sz="2000" kern="100" dirty="0">
              <a:effectLst/>
              <a:latin typeface="+mn-ea"/>
              <a:cs typeface="Times New Roman" panose="02020603050405020304" pitchFamily="18" charset="0"/>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758" y="2477520"/>
            <a:ext cx="6442741" cy="3875153"/>
          </a:xfrm>
          <a:prstGeom prst="rect">
            <a:avLst/>
          </a:prstGeom>
          <a:noFill/>
          <a:ln>
            <a:noFill/>
          </a:ln>
        </p:spPr>
      </p:pic>
      <p:sp>
        <p:nvSpPr>
          <p:cNvPr id="6" name="テキスト ボックス 5"/>
          <p:cNvSpPr txBox="1"/>
          <p:nvPr/>
        </p:nvSpPr>
        <p:spPr>
          <a:xfrm>
            <a:off x="6925188" y="1988055"/>
            <a:ext cx="2295012" cy="5109091"/>
          </a:xfrm>
          <a:prstGeom prst="rect">
            <a:avLst/>
          </a:prstGeom>
          <a:noFill/>
        </p:spPr>
        <p:txBody>
          <a:bodyPr wrap="square" rtlCol="0">
            <a:spAutoFit/>
          </a:bodyPr>
          <a:lstStyle/>
          <a:p>
            <a:r>
              <a:rPr lang="ja-JP" altLang="ja-JP" sz="1400" dirty="0"/>
              <a:t>・給水人口の予測については、大阪府の将来推計人口（２０１８年８月大阪府政策企画部企画室計画課）を用い、府が国立社会保障・人口問題研究所の市町村別予測を補正して推計しています。</a:t>
            </a:r>
            <a:endParaRPr lang="en-US" altLang="ja-JP" sz="1400" dirty="0"/>
          </a:p>
          <a:p>
            <a:endParaRPr lang="ja-JP" altLang="ja-JP" sz="1400" dirty="0"/>
          </a:p>
          <a:p>
            <a:r>
              <a:rPr lang="ja-JP" altLang="ja-JP" sz="1400" dirty="0"/>
              <a:t>・水道料金収入の見通しは、給水人口予測から有収水量を推計し、２０１６年度の供給</a:t>
            </a:r>
            <a:r>
              <a:rPr lang="ja-JP" altLang="ja-JP" sz="1400" dirty="0" smtClean="0"/>
              <a:t>単価</a:t>
            </a:r>
            <a:r>
              <a:rPr lang="en-US" altLang="ja-JP" sz="1400" dirty="0">
                <a:latin typeface="+mn-ea"/>
              </a:rPr>
              <a:t>146.7</a:t>
            </a:r>
            <a:r>
              <a:rPr lang="ja-JP" altLang="ja-JP" sz="1400" dirty="0" smtClean="0"/>
              <a:t>円</a:t>
            </a:r>
            <a:r>
              <a:rPr lang="en-US" altLang="ja-JP" sz="1400" dirty="0"/>
              <a:t>/</a:t>
            </a:r>
            <a:r>
              <a:rPr lang="ja-JP" altLang="ja-JP" sz="1400" dirty="0"/>
              <a:t>㎥を乗じて算出しています。</a:t>
            </a:r>
            <a:endParaRPr lang="en-US" altLang="ja-JP" sz="1400" dirty="0"/>
          </a:p>
          <a:p>
            <a:endParaRPr lang="ja-JP" altLang="ja-JP" sz="1400" dirty="0"/>
          </a:p>
          <a:p>
            <a:r>
              <a:rPr lang="ja-JP" altLang="ja-JP" sz="1400" dirty="0"/>
              <a:t>・有収水量の推計は、２０１６年度の年間有収水量と給水人口</a:t>
            </a:r>
            <a:r>
              <a:rPr lang="ja-JP" altLang="ja-JP" sz="1400" dirty="0" smtClean="0">
                <a:latin typeface="+mn-ea"/>
              </a:rPr>
              <a:t>から</a:t>
            </a:r>
            <a:r>
              <a:rPr lang="en-US" altLang="ja-JP" sz="1400" dirty="0" smtClean="0">
                <a:latin typeface="+mn-ea"/>
              </a:rPr>
              <a:t>1</a:t>
            </a:r>
            <a:r>
              <a:rPr lang="ja-JP" altLang="en-US" sz="1400" dirty="0" smtClean="0">
                <a:latin typeface="+mn-ea"/>
              </a:rPr>
              <a:t>人</a:t>
            </a:r>
            <a:r>
              <a:rPr lang="en-US" altLang="ja-JP" sz="1400" dirty="0" smtClean="0">
                <a:latin typeface="+mn-ea"/>
              </a:rPr>
              <a:t>1</a:t>
            </a:r>
            <a:r>
              <a:rPr lang="ja-JP" altLang="ja-JP" sz="1400" dirty="0" smtClean="0"/>
              <a:t>日</a:t>
            </a:r>
            <a:r>
              <a:rPr lang="ja-JP" altLang="ja-JP" sz="1400" dirty="0"/>
              <a:t>平均有収水量を求め、予測給水人口を乗じて算出しています。</a:t>
            </a:r>
          </a:p>
          <a:p>
            <a:endParaRPr lang="ja-JP" altLang="en-US" dirty="0"/>
          </a:p>
        </p:txBody>
      </p:sp>
      <p:sp>
        <p:nvSpPr>
          <p:cNvPr id="4" name="スライド番号プレースホルダー 3"/>
          <p:cNvSpPr>
            <a:spLocks noGrp="1"/>
          </p:cNvSpPr>
          <p:nvPr>
            <p:ph type="sldNum" sz="quarter" idx="12"/>
          </p:nvPr>
        </p:nvSpPr>
        <p:spPr>
          <a:xfrm>
            <a:off x="7086600" y="6492875"/>
            <a:ext cx="2057400" cy="365125"/>
          </a:xfrm>
        </p:spPr>
        <p:txBody>
          <a:bodyPr/>
          <a:lstStyle/>
          <a:p>
            <a:fld id="{6006E7AC-397C-46DB-B16C-C18B8E404D27}" type="slidenum">
              <a:rPr kumimoji="1" lang="ja-JP" altLang="en-US" smtClean="0"/>
              <a:t>28</a:t>
            </a:fld>
            <a:endParaRPr kumimoji="1" lang="ja-JP" altLang="en-US" dirty="0"/>
          </a:p>
        </p:txBody>
      </p:sp>
    </p:spTree>
    <p:extLst>
      <p:ext uri="{BB962C8B-B14F-4D97-AF65-F5344CB8AC3E}">
        <p14:creationId xmlns:p14="http://schemas.microsoft.com/office/powerpoint/2010/main" val="313212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06251" y="23482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2" name="テキスト ボックス 1"/>
          <p:cNvSpPr txBox="1"/>
          <p:nvPr/>
        </p:nvSpPr>
        <p:spPr>
          <a:xfrm>
            <a:off x="-36969" y="154755"/>
            <a:ext cx="8190965" cy="1077218"/>
          </a:xfrm>
          <a:prstGeom prst="rect">
            <a:avLst/>
          </a:prstGeom>
          <a:noFill/>
        </p:spPr>
        <p:txBody>
          <a:bodyPr wrap="square" rtlCol="0">
            <a:spAutoFit/>
          </a:bodyPr>
          <a:lstStyle/>
          <a:p>
            <a:r>
              <a:rPr lang="ja-JP" altLang="en-US" sz="2400" b="1" dirty="0" smtClean="0">
                <a:latin typeface="+mn-ea"/>
              </a:rPr>
              <a:t>４．２　更新</a:t>
            </a:r>
            <a:r>
              <a:rPr lang="ja-JP" altLang="en-US" sz="2400" b="1" dirty="0">
                <a:latin typeface="+mn-ea"/>
              </a:rPr>
              <a:t>需要見込み額の</a:t>
            </a:r>
            <a:r>
              <a:rPr lang="ja-JP" altLang="en-US" sz="2400" b="1" dirty="0" smtClean="0">
                <a:latin typeface="+mn-ea"/>
              </a:rPr>
              <a:t>見通し</a:t>
            </a:r>
            <a:endParaRPr lang="en-US" altLang="ja-JP" sz="2400" b="1" dirty="0" smtClean="0">
              <a:latin typeface="+mn-ea"/>
            </a:endParaRPr>
          </a:p>
          <a:p>
            <a:endParaRPr lang="en-US" altLang="ja-JP" dirty="0" smtClean="0"/>
          </a:p>
          <a:p>
            <a:r>
              <a:rPr lang="ja-JP" altLang="ja-JP" sz="2000" dirty="0" smtClean="0"/>
              <a:t>【</a:t>
            </a:r>
            <a:r>
              <a:rPr lang="ja-JP" altLang="ja-JP" sz="2000" dirty="0"/>
              <a:t>大阪府推計】</a:t>
            </a:r>
          </a:p>
        </p:txBody>
      </p:sp>
      <p:sp>
        <p:nvSpPr>
          <p:cNvPr id="3" name="テキスト ボックス 2"/>
          <p:cNvSpPr txBox="1"/>
          <p:nvPr/>
        </p:nvSpPr>
        <p:spPr>
          <a:xfrm>
            <a:off x="32313" y="1701961"/>
            <a:ext cx="8983350" cy="646331"/>
          </a:xfrm>
          <a:prstGeom prst="rect">
            <a:avLst/>
          </a:prstGeom>
          <a:noFill/>
        </p:spPr>
        <p:txBody>
          <a:bodyPr wrap="square" rtlCol="0">
            <a:spAutoFit/>
          </a:bodyPr>
          <a:lstStyle/>
          <a:p>
            <a:r>
              <a:rPr lang="ja-JP" altLang="en-US" dirty="0"/>
              <a:t>・既存計画が</a:t>
            </a:r>
            <a:r>
              <a:rPr lang="ja-JP" altLang="en-US" dirty="0" smtClean="0"/>
              <a:t>、管路更新率１．６７％を満たしているため、府</a:t>
            </a:r>
            <a:r>
              <a:rPr lang="ja-JP" altLang="en-US" dirty="0"/>
              <a:t>で</a:t>
            </a:r>
            <a:r>
              <a:rPr lang="ja-JP" altLang="en-US" dirty="0" smtClean="0"/>
              <a:t>の推計</a:t>
            </a:r>
            <a:r>
              <a:rPr lang="ja-JP" altLang="en-US" dirty="0"/>
              <a:t>は</a:t>
            </a:r>
            <a:r>
              <a:rPr lang="ja-JP" altLang="en-US" dirty="0" smtClean="0"/>
              <a:t>行っていません</a:t>
            </a:r>
            <a:r>
              <a:rPr lang="ja-JP" altLang="ja-JP" dirty="0" smtClean="0"/>
              <a:t>。</a:t>
            </a:r>
            <a:endParaRPr lang="ja-JP" altLang="ja-JP" dirty="0"/>
          </a:p>
        </p:txBody>
      </p:sp>
      <p:sp>
        <p:nvSpPr>
          <p:cNvPr id="4" name="スライド番号プレースホルダー 3"/>
          <p:cNvSpPr>
            <a:spLocks noGrp="1"/>
          </p:cNvSpPr>
          <p:nvPr>
            <p:ph type="sldNum" sz="quarter" idx="12"/>
          </p:nvPr>
        </p:nvSpPr>
        <p:spPr/>
        <p:txBody>
          <a:bodyPr/>
          <a:lstStyle/>
          <a:p>
            <a:fld id="{6006E7AC-397C-46DB-B16C-C18B8E404D27}" type="slidenum">
              <a:rPr kumimoji="1" lang="ja-JP" altLang="en-US" smtClean="0"/>
              <a:t>29</a:t>
            </a:fld>
            <a:endParaRPr kumimoji="1" lang="ja-JP" altLang="en-US"/>
          </a:p>
        </p:txBody>
      </p:sp>
    </p:spTree>
    <p:extLst>
      <p:ext uri="{BB962C8B-B14F-4D97-AF65-F5344CB8AC3E}">
        <p14:creationId xmlns:p14="http://schemas.microsoft.com/office/powerpoint/2010/main" val="1704417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2339102"/>
          </a:xfrm>
          <a:prstGeom prst="rect">
            <a:avLst/>
          </a:prstGeom>
        </p:spPr>
        <p:txBody>
          <a:bodyPr wrap="square">
            <a:spAutoFit/>
          </a:bodyPr>
          <a:lstStyle/>
          <a:p>
            <a:pPr algn="just"/>
            <a:r>
              <a:rPr lang="ja-JP" altLang="ja-JP" sz="2800" b="1" kern="100" dirty="0">
                <a:latin typeface="+mn-ea"/>
                <a:cs typeface="Times New Roman" panose="02020603050405020304" pitchFamily="18" charset="0"/>
              </a:rPr>
              <a:t>１　富田林市の基本情報</a:t>
            </a:r>
            <a:endParaRPr lang="ja-JP" altLang="ja-JP" sz="2800" kern="100" dirty="0">
              <a:latin typeface="+mn-ea"/>
              <a:cs typeface="Times New Roman" panose="02020603050405020304" pitchFamily="18" charset="0"/>
            </a:endParaRPr>
          </a:p>
          <a:p>
            <a:pPr algn="just"/>
            <a:endParaRPr lang="en-US" altLang="ja-JP" b="1" kern="100" dirty="0" smtClean="0">
              <a:latin typeface="+mn-ea"/>
              <a:cs typeface="Times New Roman" panose="02020603050405020304" pitchFamily="18" charset="0"/>
            </a:endParaRPr>
          </a:p>
          <a:p>
            <a:pPr algn="just"/>
            <a:r>
              <a:rPr lang="ja-JP" altLang="en-US" sz="2400" b="1" dirty="0">
                <a:latin typeface="+mn-ea"/>
                <a:cs typeface="Times New Roman" panose="02020603050405020304" pitchFamily="18" charset="0"/>
              </a:rPr>
              <a:t>１．１　</a:t>
            </a:r>
            <a:r>
              <a:rPr lang="ja-JP" altLang="ja-JP" sz="2400" b="1" kern="100" dirty="0" smtClean="0">
                <a:latin typeface="+mn-ea"/>
                <a:cs typeface="Times New Roman" panose="02020603050405020304" pitchFamily="18" charset="0"/>
              </a:rPr>
              <a:t>富田林市</a:t>
            </a:r>
            <a:r>
              <a:rPr lang="ja-JP" altLang="ja-JP" sz="2400" b="1" kern="100" dirty="0">
                <a:latin typeface="+mn-ea"/>
                <a:cs typeface="Times New Roman" panose="02020603050405020304" pitchFamily="18" charset="0"/>
              </a:rPr>
              <a:t>の現状（</a:t>
            </a:r>
            <a:r>
              <a:rPr lang="en-US" altLang="ja-JP" sz="2400" b="1" kern="100" dirty="0">
                <a:latin typeface="+mn-ea"/>
                <a:cs typeface="Times New Roman" panose="02020603050405020304" pitchFamily="18" charset="0"/>
              </a:rPr>
              <a:t>2016</a:t>
            </a:r>
            <a:r>
              <a:rPr lang="ja-JP" altLang="ja-JP" sz="2400" b="1" kern="100" dirty="0">
                <a:latin typeface="+mn-ea"/>
                <a:cs typeface="Times New Roman" panose="02020603050405020304" pitchFamily="18" charset="0"/>
              </a:rPr>
              <a:t>年度</a:t>
            </a:r>
            <a:r>
              <a:rPr lang="ja-JP" altLang="ja-JP" sz="2400" b="1" kern="100" dirty="0" smtClean="0">
                <a:latin typeface="+mn-ea"/>
                <a:cs typeface="Times New Roman" panose="02020603050405020304" pitchFamily="18" charset="0"/>
              </a:rPr>
              <a:t>）</a:t>
            </a:r>
            <a:endParaRPr lang="ja-JP" altLang="ja-JP" sz="2400" kern="100" dirty="0">
              <a:latin typeface="+mn-ea"/>
              <a:cs typeface="Times New Roman" panose="02020603050405020304" pitchFamily="18" charset="0"/>
            </a:endParaRPr>
          </a:p>
          <a:p>
            <a:pPr algn="just"/>
            <a:endParaRPr lang="en-US" altLang="ja-JP" sz="2000" b="1" kern="100" dirty="0" smtClean="0">
              <a:latin typeface="+mn-ea"/>
              <a:cs typeface="Times New Roman" panose="02020603050405020304" pitchFamily="18" charset="0"/>
            </a:endParaRPr>
          </a:p>
          <a:p>
            <a:pPr algn="just"/>
            <a:r>
              <a:rPr lang="ja-JP" altLang="ja-JP" sz="2000" b="1" kern="100" dirty="0" smtClean="0">
                <a:latin typeface="+mn-ea"/>
                <a:cs typeface="Times New Roman" panose="02020603050405020304" pitchFamily="18" charset="0"/>
              </a:rPr>
              <a:t>（</a:t>
            </a:r>
            <a:r>
              <a:rPr lang="ja-JP" altLang="ja-JP" sz="2000" b="1" kern="100" dirty="0">
                <a:latin typeface="+mn-ea"/>
                <a:cs typeface="Times New Roman" panose="02020603050405020304" pitchFamily="18" charset="0"/>
              </a:rPr>
              <a:t>１）年間給水量</a:t>
            </a:r>
            <a:r>
              <a:rPr lang="ja-JP" altLang="ja-JP" sz="2000" b="1" kern="0" dirty="0">
                <a:latin typeface="+mn-ea"/>
                <a:cs typeface="Times New Roman" panose="02020603050405020304" pitchFamily="18" charset="0"/>
              </a:rPr>
              <a:t>（大阪府の水道の現況より）</a:t>
            </a:r>
            <a:endParaRPr lang="ja-JP" altLang="ja-JP" sz="2000" b="1" kern="100" dirty="0">
              <a:latin typeface="+mn-ea"/>
              <a:cs typeface="Times New Roman" panose="02020603050405020304" pitchFamily="18" charset="0"/>
            </a:endParaRPr>
          </a:p>
          <a:p>
            <a:pPr indent="67628" algn="just"/>
            <a:endParaRPr lang="en-US" altLang="ja-JP" kern="100" dirty="0" smtClean="0">
              <a:latin typeface="+mn-ea"/>
              <a:cs typeface="Times New Roman" panose="02020603050405020304" pitchFamily="18" charset="0"/>
            </a:endParaRPr>
          </a:p>
          <a:p>
            <a:pPr indent="67628" algn="just"/>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年間給水量は</a:t>
            </a:r>
            <a:r>
              <a:rPr lang="en-US" altLang="ja-JP" kern="100" dirty="0">
                <a:latin typeface="+mn-ea"/>
                <a:cs typeface="Times New Roman" panose="02020603050405020304" pitchFamily="18" charset="0"/>
              </a:rPr>
              <a:t>12.5</a:t>
            </a:r>
            <a:r>
              <a:rPr lang="ja-JP" altLang="ja-JP" kern="100" dirty="0" smtClean="0">
                <a:latin typeface="+mn-ea"/>
                <a:cs typeface="Times New Roman" panose="02020603050405020304" pitchFamily="18" charset="0"/>
              </a:rPr>
              <a:t>百万</a:t>
            </a:r>
            <a:r>
              <a:rPr lang="ja-JP" altLang="en-US" dirty="0">
                <a:latin typeface="+mn-ea"/>
                <a:cs typeface="Times New Roman" panose="02020603050405020304" pitchFamily="18" charset="0"/>
              </a:rPr>
              <a:t>㎥</a:t>
            </a:r>
            <a:r>
              <a:rPr lang="ja-JP" altLang="ja-JP" kern="100" dirty="0" smtClean="0">
                <a:latin typeface="+mn-ea"/>
                <a:cs typeface="Times New Roman" panose="02020603050405020304" pitchFamily="18" charset="0"/>
              </a:rPr>
              <a:t>で</a:t>
            </a:r>
            <a:r>
              <a:rPr lang="ja-JP" altLang="en-US" kern="100" dirty="0" smtClean="0">
                <a:latin typeface="+mn-ea"/>
                <a:cs typeface="Times New Roman" panose="02020603050405020304" pitchFamily="18" charset="0"/>
              </a:rPr>
              <a:t>す。</a:t>
            </a:r>
            <a:r>
              <a:rPr lang="ja-JP" altLang="en-US" dirty="0">
                <a:latin typeface="+mn-ea"/>
                <a:cs typeface="Times New Roman" panose="02020603050405020304" pitchFamily="18" charset="0"/>
              </a:rPr>
              <a:t>（</a:t>
            </a:r>
            <a:r>
              <a:rPr lang="en-US" altLang="ja-JP" dirty="0">
                <a:latin typeface="+mn-ea"/>
                <a:cs typeface="Times New Roman" panose="02020603050405020304" pitchFamily="18" charset="0"/>
              </a:rPr>
              <a:t>43</a:t>
            </a:r>
            <a:r>
              <a:rPr lang="ja-JP" altLang="en-US" dirty="0" smtClean="0">
                <a:latin typeface="+mn-ea"/>
                <a:cs typeface="Times New Roman" panose="02020603050405020304" pitchFamily="18" charset="0"/>
              </a:rPr>
              <a:t>事業体中</a:t>
            </a:r>
            <a:r>
              <a:rPr lang="en-US" altLang="ja-JP" dirty="0">
                <a:latin typeface="+mn-ea"/>
                <a:cs typeface="Times New Roman" panose="02020603050405020304" pitchFamily="18" charset="0"/>
              </a:rPr>
              <a:t>18</a:t>
            </a:r>
            <a:r>
              <a:rPr lang="ja-JP" altLang="en-US" dirty="0" smtClean="0">
                <a:latin typeface="+mn-ea"/>
                <a:cs typeface="Times New Roman" panose="02020603050405020304" pitchFamily="18" charset="0"/>
              </a:rPr>
              <a:t>番目</a:t>
            </a:r>
            <a:r>
              <a:rPr lang="en-US" altLang="ja-JP" dirty="0">
                <a:latin typeface="+mn-ea"/>
                <a:cs typeface="Times New Roman" panose="02020603050405020304" pitchFamily="18" charset="0"/>
              </a:rPr>
              <a:t>/</a:t>
            </a:r>
            <a:r>
              <a:rPr lang="ja-JP" altLang="en-US" dirty="0">
                <a:latin typeface="+mn-ea"/>
                <a:cs typeface="Times New Roman" panose="02020603050405020304" pitchFamily="18" charset="0"/>
              </a:rPr>
              <a:t>降順</a:t>
            </a:r>
            <a:r>
              <a:rPr lang="ja-JP" altLang="en-US" dirty="0" smtClean="0">
                <a:latin typeface="+mn-ea"/>
                <a:cs typeface="Times New Roman" panose="02020603050405020304" pitchFamily="18" charset="0"/>
              </a:rPr>
              <a:t>）</a:t>
            </a:r>
            <a:endParaRPr lang="ja-JP" altLang="ja-JP" kern="100" dirty="0">
              <a:latin typeface="+mn-ea"/>
              <a:cs typeface="Times New Roman" panose="02020603050405020304" pitchFamily="18" charset="0"/>
            </a:endParaRPr>
          </a:p>
        </p:txBody>
      </p:sp>
      <p:pic>
        <p:nvPicPr>
          <p:cNvPr id="2" name="図 1"/>
          <p:cNvPicPr>
            <a:picLocks noChangeAspect="1"/>
          </p:cNvPicPr>
          <p:nvPr/>
        </p:nvPicPr>
        <p:blipFill>
          <a:blip r:embed="rId2"/>
          <a:stretch>
            <a:fillRect/>
          </a:stretch>
        </p:blipFill>
        <p:spPr>
          <a:xfrm>
            <a:off x="221719" y="2339102"/>
            <a:ext cx="8460000" cy="3697214"/>
          </a:xfrm>
          <a:prstGeom prst="rect">
            <a:avLst/>
          </a:prstGeom>
        </p:spPr>
      </p:pic>
      <p:sp>
        <p:nvSpPr>
          <p:cNvPr id="3" name="スライド番号プレースホルダー 2"/>
          <p:cNvSpPr>
            <a:spLocks noGrp="1"/>
          </p:cNvSpPr>
          <p:nvPr>
            <p:ph type="sldNum" sz="quarter" idx="12"/>
          </p:nvPr>
        </p:nvSpPr>
        <p:spPr/>
        <p:txBody>
          <a:bodyPr/>
          <a:lstStyle/>
          <a:p>
            <a:fld id="{6006E7AC-397C-46DB-B16C-C18B8E404D27}" type="slidenum">
              <a:rPr kumimoji="1" lang="ja-JP" altLang="en-US" smtClean="0"/>
              <a:t>3</a:t>
            </a:fld>
            <a:endParaRPr kumimoji="1" lang="ja-JP" altLang="en-US"/>
          </a:p>
        </p:txBody>
      </p:sp>
    </p:spTree>
    <p:extLst>
      <p:ext uri="{BB962C8B-B14F-4D97-AF65-F5344CB8AC3E}">
        <p14:creationId xmlns:p14="http://schemas.microsoft.com/office/powerpoint/2010/main" val="1572839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4955" y="1532376"/>
            <a:ext cx="6699334" cy="5160528"/>
          </a:xfrm>
          <a:prstGeom prst="rect">
            <a:avLst/>
          </a:prstGeom>
          <a:noFill/>
          <a:ln>
            <a:noFill/>
          </a:ln>
        </p:spPr>
      </p:pic>
      <p:sp>
        <p:nvSpPr>
          <p:cNvPr id="12" name="円形吹き出し 11"/>
          <p:cNvSpPr/>
          <p:nvPr/>
        </p:nvSpPr>
        <p:spPr>
          <a:xfrm>
            <a:off x="4546241" y="441435"/>
            <a:ext cx="4393221" cy="1210282"/>
          </a:xfrm>
          <a:prstGeom prst="wedgeEllipseCallout">
            <a:avLst>
              <a:gd name="adj1" fmla="val -2951"/>
              <a:gd name="adj2" fmla="val 1616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altLang="ja-JP" sz="1400" kern="100" dirty="0">
                <a:solidFill>
                  <a:srgbClr val="000000"/>
                </a:solidFill>
                <a:latin typeface="+mn-ea"/>
                <a:cs typeface="Times New Roman" panose="02020603050405020304" pitchFamily="18" charset="0"/>
              </a:rPr>
              <a:t>2023</a:t>
            </a:r>
            <a:r>
              <a:rPr lang="ja-JP" altLang="en-US" sz="1400" kern="100" dirty="0">
                <a:solidFill>
                  <a:srgbClr val="000000"/>
                </a:solidFill>
                <a:latin typeface="+mn-ea"/>
                <a:cs typeface="Times New Roman" panose="02020603050405020304" pitchFamily="18" charset="0"/>
              </a:rPr>
              <a:t>年から支出が収入を上回る。赤字回避には収入アップが必要（</a:t>
            </a:r>
            <a:r>
              <a:rPr lang="en-US" altLang="ja-JP" sz="1400" kern="100" dirty="0">
                <a:solidFill>
                  <a:srgbClr val="000000"/>
                </a:solidFill>
                <a:latin typeface="+mn-ea"/>
                <a:cs typeface="Times New Roman" panose="02020603050405020304" pitchFamily="18" charset="0"/>
              </a:rPr>
              <a:t>2045</a:t>
            </a:r>
            <a:r>
              <a:rPr lang="ja-JP" altLang="en-US" sz="1400" kern="100" dirty="0">
                <a:solidFill>
                  <a:srgbClr val="000000"/>
                </a:solidFill>
                <a:latin typeface="+mn-ea"/>
                <a:cs typeface="Times New Roman" panose="02020603050405020304" pitchFamily="18" charset="0"/>
              </a:rPr>
              <a:t>年で収入の</a:t>
            </a:r>
            <a:r>
              <a:rPr lang="en-US" altLang="ja-JP" sz="1400" kern="100" dirty="0">
                <a:solidFill>
                  <a:srgbClr val="000000"/>
                </a:solidFill>
                <a:latin typeface="+mn-ea"/>
                <a:cs typeface="Times New Roman" panose="02020603050405020304" pitchFamily="18" charset="0"/>
              </a:rPr>
              <a:t>3</a:t>
            </a:r>
            <a:r>
              <a:rPr lang="ja-JP" altLang="en-US" sz="1400" kern="100" dirty="0">
                <a:solidFill>
                  <a:srgbClr val="000000"/>
                </a:solidFill>
                <a:latin typeface="+mn-ea"/>
                <a:cs typeface="Times New Roman" panose="02020603050405020304" pitchFamily="18" charset="0"/>
              </a:rPr>
              <a:t>割増が必要</a:t>
            </a:r>
            <a:r>
              <a:rPr lang="ja-JP" altLang="en-US" sz="1400" kern="100" dirty="0" smtClean="0">
                <a:solidFill>
                  <a:srgbClr val="000000"/>
                </a:solidFill>
                <a:latin typeface="+mn-ea"/>
                <a:cs typeface="Times New Roman" panose="02020603050405020304" pitchFamily="18" charset="0"/>
              </a:rPr>
              <a:t>。）</a:t>
            </a:r>
            <a:endParaRPr lang="ja-JP" altLang="en-US" sz="1400" kern="100" dirty="0">
              <a:solidFill>
                <a:srgbClr val="000000"/>
              </a:solidFill>
              <a:latin typeface="+mn-ea"/>
              <a:cs typeface="Times New Roman" panose="02020603050405020304" pitchFamily="18" charset="0"/>
            </a:endParaRPr>
          </a:p>
        </p:txBody>
      </p:sp>
      <p:cxnSp>
        <p:nvCxnSpPr>
          <p:cNvPr id="15" name="直線矢印コネクタ 14"/>
          <p:cNvCxnSpPr/>
          <p:nvPr/>
        </p:nvCxnSpPr>
        <p:spPr>
          <a:xfrm>
            <a:off x="6526924" y="3105807"/>
            <a:ext cx="17408" cy="40629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2313" y="41204"/>
            <a:ext cx="8190965" cy="1046440"/>
          </a:xfrm>
          <a:prstGeom prst="rect">
            <a:avLst/>
          </a:prstGeom>
          <a:noFill/>
        </p:spPr>
        <p:txBody>
          <a:bodyPr wrap="square" rtlCol="0">
            <a:spAutoFit/>
          </a:bodyPr>
          <a:lstStyle/>
          <a:p>
            <a:r>
              <a:rPr lang="ja-JP" altLang="en-US" sz="2400" b="1" dirty="0" smtClean="0"/>
              <a:t>４．３　収支</a:t>
            </a:r>
            <a:r>
              <a:rPr lang="ja-JP" altLang="en-US" sz="2400" b="1" dirty="0"/>
              <a:t>の</a:t>
            </a:r>
            <a:r>
              <a:rPr lang="ja-JP" altLang="en-US" sz="2400" b="1" dirty="0" smtClean="0"/>
              <a:t>見通し</a:t>
            </a:r>
            <a:endParaRPr lang="en-US" altLang="ja-JP" sz="2400" b="1" dirty="0" smtClean="0"/>
          </a:p>
          <a:p>
            <a:endParaRPr lang="en-US" altLang="ja-JP" dirty="0" smtClean="0"/>
          </a:p>
          <a:p>
            <a:r>
              <a:rPr lang="en-US" altLang="ja-JP" sz="2000" dirty="0" smtClean="0"/>
              <a:t>【</a:t>
            </a:r>
            <a:r>
              <a:rPr lang="ja-JP" altLang="en-US" sz="2000" dirty="0"/>
              <a:t>大阪府推計</a:t>
            </a:r>
            <a:r>
              <a:rPr lang="en-US" altLang="ja-JP" sz="2000" dirty="0"/>
              <a:t>】</a:t>
            </a:r>
            <a:endParaRPr lang="ja-JP" altLang="en-US" sz="2000" dirty="0"/>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6006E7AC-397C-46DB-B16C-C18B8E404D27}" type="slidenum">
              <a:rPr kumimoji="1" lang="ja-JP" altLang="en-US" smtClean="0"/>
              <a:t>30</a:t>
            </a:fld>
            <a:endParaRPr kumimoji="1" lang="ja-JP" altLang="en-US"/>
          </a:p>
        </p:txBody>
      </p:sp>
    </p:spTree>
    <p:extLst>
      <p:ext uri="{BB962C8B-B14F-4D97-AF65-F5344CB8AC3E}">
        <p14:creationId xmlns:p14="http://schemas.microsoft.com/office/powerpoint/2010/main" val="3882188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5021" y="1175152"/>
            <a:ext cx="7165842" cy="4588256"/>
          </a:xfrm>
          <a:prstGeom prst="rect">
            <a:avLst/>
          </a:prstGeom>
          <a:noFill/>
          <a:ln>
            <a:noFill/>
          </a:ln>
        </p:spPr>
      </p:pic>
      <p:sp>
        <p:nvSpPr>
          <p:cNvPr id="3" name="四角形吹き出し 2"/>
          <p:cNvSpPr/>
          <p:nvPr/>
        </p:nvSpPr>
        <p:spPr>
          <a:xfrm>
            <a:off x="5634497" y="2512249"/>
            <a:ext cx="1625662" cy="395749"/>
          </a:xfrm>
          <a:prstGeom prst="wedgeRectCallout">
            <a:avLst>
              <a:gd name="adj1" fmla="val 44416"/>
              <a:gd name="adj2" fmla="val 15709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000"/>
              </a:lnSpc>
              <a:spcAft>
                <a:spcPts val="0"/>
              </a:spcAft>
            </a:pPr>
            <a:r>
              <a:rPr lang="ja-JP" sz="1400" kern="100" dirty="0">
                <a:solidFill>
                  <a:srgbClr val="000000"/>
                </a:solidFill>
                <a:effectLst/>
                <a:latin typeface="+mn-ea"/>
                <a:cs typeface="Times New Roman" panose="02020603050405020304" pitchFamily="18" charset="0"/>
              </a:rPr>
              <a:t>約</a:t>
            </a:r>
            <a:r>
              <a:rPr lang="en-US" sz="1400" kern="100" dirty="0">
                <a:solidFill>
                  <a:srgbClr val="000000"/>
                </a:solidFill>
                <a:effectLst/>
                <a:latin typeface="+mn-ea"/>
                <a:cs typeface="Times New Roman" panose="02020603050405020304" pitchFamily="18" charset="0"/>
              </a:rPr>
              <a:t>-109</a:t>
            </a:r>
            <a:r>
              <a:rPr lang="ja-JP" sz="1400" kern="100" dirty="0">
                <a:solidFill>
                  <a:srgbClr val="000000"/>
                </a:solidFill>
                <a:effectLst/>
                <a:latin typeface="+mn-ea"/>
                <a:cs typeface="Times New Roman" panose="02020603050405020304" pitchFamily="18" charset="0"/>
              </a:rPr>
              <a:t>億円</a:t>
            </a:r>
            <a:endParaRPr lang="ja-JP" sz="1400" kern="100" dirty="0">
              <a:effectLst/>
              <a:latin typeface="+mn-ea"/>
              <a:cs typeface="Times New Roman" panose="02020603050405020304" pitchFamily="18" charset="0"/>
            </a:endParaRPr>
          </a:p>
        </p:txBody>
      </p:sp>
      <p:sp>
        <p:nvSpPr>
          <p:cNvPr id="4" name="テキスト ボックス 2"/>
          <p:cNvSpPr txBox="1">
            <a:spLocks noChangeArrowheads="1"/>
          </p:cNvSpPr>
          <p:nvPr/>
        </p:nvSpPr>
        <p:spPr bwMode="auto">
          <a:xfrm>
            <a:off x="128746" y="6022184"/>
            <a:ext cx="8726496" cy="64633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90170" indent="-90170" algn="just">
              <a:spcAft>
                <a:spcPts val="0"/>
              </a:spcAft>
            </a:pPr>
            <a:r>
              <a:rPr lang="ja-JP" kern="100" dirty="0">
                <a:effectLst/>
                <a:latin typeface="+mn-ea"/>
                <a:cs typeface="Times New Roman" panose="02020603050405020304" pitchFamily="18" charset="0"/>
              </a:rPr>
              <a:t>・市計画期間以降も赤字が累積し、収入アップ</a:t>
            </a:r>
            <a:r>
              <a:rPr lang="ja-JP" kern="100" dirty="0" smtClean="0">
                <a:effectLst/>
                <a:latin typeface="+mn-ea"/>
                <a:cs typeface="Times New Roman" panose="02020603050405020304" pitchFamily="18" charset="0"/>
              </a:rPr>
              <a:t>しなければ</a:t>
            </a:r>
            <a:r>
              <a:rPr lang="en-US" altLang="ja-JP" kern="100" dirty="0" smtClean="0">
                <a:effectLst/>
                <a:latin typeface="+mn-ea"/>
                <a:cs typeface="Times New Roman" panose="02020603050405020304" pitchFamily="18" charset="0"/>
              </a:rPr>
              <a:t>2045</a:t>
            </a:r>
            <a:r>
              <a:rPr lang="ja-JP" kern="100" dirty="0" smtClean="0">
                <a:effectLst/>
                <a:latin typeface="+mn-ea"/>
                <a:cs typeface="Times New Roman" panose="02020603050405020304" pitchFamily="18" charset="0"/>
              </a:rPr>
              <a:t>年度</a:t>
            </a:r>
            <a:r>
              <a:rPr lang="ja-JP" kern="100" dirty="0">
                <a:effectLst/>
                <a:latin typeface="+mn-ea"/>
                <a:cs typeface="Times New Roman" panose="02020603050405020304" pitchFamily="18" charset="0"/>
              </a:rPr>
              <a:t>には</a:t>
            </a:r>
            <a:r>
              <a:rPr lang="ja-JP" kern="100" dirty="0" smtClean="0">
                <a:effectLst/>
                <a:latin typeface="+mn-ea"/>
                <a:cs typeface="Times New Roman" panose="02020603050405020304" pitchFamily="18" charset="0"/>
              </a:rPr>
              <a:t>約</a:t>
            </a:r>
            <a:r>
              <a:rPr lang="en-US" altLang="ja-JP" kern="100" dirty="0" smtClean="0">
                <a:effectLst/>
                <a:latin typeface="+mn-ea"/>
                <a:cs typeface="Times New Roman" panose="02020603050405020304" pitchFamily="18" charset="0"/>
              </a:rPr>
              <a:t>109</a:t>
            </a:r>
            <a:r>
              <a:rPr lang="ja-JP" kern="100" dirty="0" smtClean="0">
                <a:effectLst/>
                <a:latin typeface="+mn-ea"/>
                <a:cs typeface="Times New Roman" panose="02020603050405020304" pitchFamily="18" charset="0"/>
              </a:rPr>
              <a:t>億円</a:t>
            </a:r>
            <a:r>
              <a:rPr lang="ja-JP" kern="100" dirty="0">
                <a:effectLst/>
                <a:latin typeface="+mn-ea"/>
                <a:cs typeface="Times New Roman" panose="02020603050405020304" pitchFamily="18" charset="0"/>
              </a:rPr>
              <a:t>の資金不足となる。</a:t>
            </a:r>
          </a:p>
        </p:txBody>
      </p:sp>
      <p:sp>
        <p:nvSpPr>
          <p:cNvPr id="5" name="テキスト ボックス 4"/>
          <p:cNvSpPr txBox="1"/>
          <p:nvPr/>
        </p:nvSpPr>
        <p:spPr>
          <a:xfrm>
            <a:off x="32313" y="41204"/>
            <a:ext cx="8190965" cy="1046440"/>
          </a:xfrm>
          <a:prstGeom prst="rect">
            <a:avLst/>
          </a:prstGeom>
          <a:noFill/>
        </p:spPr>
        <p:txBody>
          <a:bodyPr wrap="square" rtlCol="0">
            <a:spAutoFit/>
          </a:bodyPr>
          <a:lstStyle/>
          <a:p>
            <a:r>
              <a:rPr lang="ja-JP" altLang="en-US" sz="2400" b="1" dirty="0" smtClean="0"/>
              <a:t>４．３　収支</a:t>
            </a:r>
            <a:r>
              <a:rPr lang="ja-JP" altLang="en-US" sz="2400" b="1" dirty="0"/>
              <a:t>の</a:t>
            </a:r>
            <a:r>
              <a:rPr lang="ja-JP" altLang="en-US" sz="2400" b="1" dirty="0" smtClean="0"/>
              <a:t>見通し</a:t>
            </a:r>
            <a:endParaRPr lang="en-US" altLang="ja-JP" sz="2400" b="1" dirty="0" smtClean="0"/>
          </a:p>
          <a:p>
            <a:endParaRPr lang="en-US" altLang="ja-JP" dirty="0" smtClean="0"/>
          </a:p>
          <a:p>
            <a:r>
              <a:rPr lang="en-US" altLang="ja-JP" sz="2000" dirty="0" smtClean="0"/>
              <a:t>【</a:t>
            </a:r>
            <a:r>
              <a:rPr lang="ja-JP" altLang="en-US" sz="2000" dirty="0"/>
              <a:t>大阪府推計</a:t>
            </a:r>
            <a:r>
              <a:rPr lang="en-US" altLang="ja-JP" sz="2000" dirty="0"/>
              <a:t>】</a:t>
            </a:r>
            <a:endParaRPr lang="ja-JP" altLang="en-US" sz="2000" dirty="0"/>
          </a:p>
        </p:txBody>
      </p:sp>
      <p:sp>
        <p:nvSpPr>
          <p:cNvPr id="6" name="スライド番号プレースホルダー 5"/>
          <p:cNvSpPr>
            <a:spLocks noGrp="1"/>
          </p:cNvSpPr>
          <p:nvPr>
            <p:ph type="sldNum" sz="quarter" idx="12"/>
          </p:nvPr>
        </p:nvSpPr>
        <p:spPr>
          <a:xfrm>
            <a:off x="7086600" y="6455790"/>
            <a:ext cx="2057400" cy="365125"/>
          </a:xfrm>
        </p:spPr>
        <p:txBody>
          <a:bodyPr/>
          <a:lstStyle/>
          <a:p>
            <a:fld id="{6006E7AC-397C-46DB-B16C-C18B8E404D27}" type="slidenum">
              <a:rPr kumimoji="1" lang="ja-JP" altLang="en-US" smtClean="0"/>
              <a:t>31</a:t>
            </a:fld>
            <a:endParaRPr kumimoji="1" lang="ja-JP" altLang="en-US" dirty="0"/>
          </a:p>
        </p:txBody>
      </p:sp>
    </p:spTree>
    <p:extLst>
      <p:ext uri="{BB962C8B-B14F-4D97-AF65-F5344CB8AC3E}">
        <p14:creationId xmlns:p14="http://schemas.microsoft.com/office/powerpoint/2010/main" val="29550347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4"/>
          <p:cNvSpPr>
            <a:spLocks noChangeArrowheads="1"/>
          </p:cNvSpPr>
          <p:nvPr/>
        </p:nvSpPr>
        <p:spPr bwMode="auto">
          <a:xfrm>
            <a:off x="628650" y="2676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r>
            <a:br>
              <a:rPr kumimoji="0" lang="en-US" altLang="ja-JP" sz="1000" b="0" i="0" u="none" strike="noStrike" cap="none" normalizeH="0" baseline="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endParaRPr kumimoji="0" lang="en-US" altLang="ja-JP"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smtClean="0">
              <a:ln>
                <a:noFill/>
              </a:ln>
              <a:solidFill>
                <a:schemeClr val="tx1"/>
              </a:solidFill>
              <a:effectLst/>
              <a:latin typeface="Arial" panose="020B0604020202020204" pitchFamily="34" charset="0"/>
            </a:endParaRPr>
          </a:p>
        </p:txBody>
      </p:sp>
      <p:sp>
        <p:nvSpPr>
          <p:cNvPr id="17" name="テキスト ボックス 16"/>
          <p:cNvSpPr txBox="1"/>
          <p:nvPr/>
        </p:nvSpPr>
        <p:spPr>
          <a:xfrm>
            <a:off x="32313" y="216540"/>
            <a:ext cx="8190965" cy="461665"/>
          </a:xfrm>
          <a:prstGeom prst="rect">
            <a:avLst/>
          </a:prstGeom>
          <a:noFill/>
        </p:spPr>
        <p:txBody>
          <a:bodyPr wrap="square" rtlCol="0">
            <a:spAutoFit/>
          </a:bodyPr>
          <a:lstStyle/>
          <a:p>
            <a:r>
              <a:rPr lang="ja-JP" altLang="en-US" sz="2400" b="1" dirty="0" smtClean="0"/>
              <a:t>５　まとめ</a:t>
            </a:r>
            <a:endParaRPr lang="ja-JP" altLang="ja-JP" sz="2400" b="1" dirty="0"/>
          </a:p>
        </p:txBody>
      </p:sp>
      <p:sp>
        <p:nvSpPr>
          <p:cNvPr id="3" name="スライド番号プレースホルダー 2"/>
          <p:cNvSpPr>
            <a:spLocks noGrp="1"/>
          </p:cNvSpPr>
          <p:nvPr>
            <p:ph type="sldNum" sz="quarter" idx="12"/>
          </p:nvPr>
        </p:nvSpPr>
        <p:spPr>
          <a:xfrm>
            <a:off x="7086600" y="6492875"/>
            <a:ext cx="2057400" cy="365125"/>
          </a:xfrm>
        </p:spPr>
        <p:txBody>
          <a:bodyPr/>
          <a:lstStyle/>
          <a:p>
            <a:fld id="{6006E7AC-397C-46DB-B16C-C18B8E404D27}" type="slidenum">
              <a:rPr kumimoji="1" lang="ja-JP" altLang="en-US" smtClean="0"/>
              <a:t>32</a:t>
            </a:fld>
            <a:endParaRPr kumimoji="1" lang="ja-JP" altLang="en-US" dirty="0"/>
          </a:p>
        </p:txBody>
      </p:sp>
      <p:pic>
        <p:nvPicPr>
          <p:cNvPr id="4" name="図 3"/>
          <p:cNvPicPr>
            <a:picLocks noChangeAspect="1"/>
          </p:cNvPicPr>
          <p:nvPr/>
        </p:nvPicPr>
        <p:blipFill>
          <a:blip r:embed="rId2"/>
          <a:stretch>
            <a:fillRect/>
          </a:stretch>
        </p:blipFill>
        <p:spPr>
          <a:xfrm>
            <a:off x="199869" y="678205"/>
            <a:ext cx="8722019" cy="5796000"/>
          </a:xfrm>
          <a:prstGeom prst="rect">
            <a:avLst/>
          </a:prstGeom>
        </p:spPr>
      </p:pic>
    </p:spTree>
    <p:extLst>
      <p:ext uri="{BB962C8B-B14F-4D97-AF65-F5344CB8AC3E}">
        <p14:creationId xmlns:p14="http://schemas.microsoft.com/office/powerpoint/2010/main" val="36831113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006E7AC-397C-46DB-B16C-C18B8E404D27}" type="slidenum">
              <a:rPr kumimoji="1" lang="ja-JP" altLang="en-US" smtClean="0"/>
              <a:pPr/>
              <a:t>33</a:t>
            </a:fld>
            <a:endParaRPr kumimoji="1" lang="ja-JP" altLang="en-US" dirty="0"/>
          </a:p>
        </p:txBody>
      </p:sp>
      <p:pic>
        <p:nvPicPr>
          <p:cNvPr id="3" name="図 2"/>
          <p:cNvPicPr>
            <a:picLocks noChangeAspect="1"/>
          </p:cNvPicPr>
          <p:nvPr/>
        </p:nvPicPr>
        <p:blipFill>
          <a:blip r:embed="rId2"/>
          <a:stretch>
            <a:fillRect/>
          </a:stretch>
        </p:blipFill>
        <p:spPr>
          <a:xfrm>
            <a:off x="262600" y="768879"/>
            <a:ext cx="9182675" cy="3179763"/>
          </a:xfrm>
          <a:prstGeom prst="rect">
            <a:avLst/>
          </a:prstGeom>
        </p:spPr>
      </p:pic>
    </p:spTree>
    <p:extLst>
      <p:ext uri="{BB962C8B-B14F-4D97-AF65-F5344CB8AC3E}">
        <p14:creationId xmlns:p14="http://schemas.microsoft.com/office/powerpoint/2010/main" val="2246259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33236"/>
            <a:ext cx="8361817" cy="954107"/>
          </a:xfrm>
          <a:prstGeom prst="rect">
            <a:avLst/>
          </a:prstGeom>
        </p:spPr>
        <p:txBody>
          <a:bodyPr wrap="square">
            <a:spAutoFit/>
          </a:bodyPr>
          <a:lstStyle/>
          <a:p>
            <a:pPr algn="just"/>
            <a:r>
              <a:rPr lang="ja-JP" altLang="ja-JP" sz="2000" b="1" kern="100" dirty="0">
                <a:latin typeface="+mn-ea"/>
                <a:cs typeface="Times New Roman" panose="02020603050405020304" pitchFamily="18" charset="0"/>
              </a:rPr>
              <a:t>（２）全管路延長</a:t>
            </a:r>
            <a:r>
              <a:rPr lang="ja-JP" altLang="ja-JP" sz="2000" b="1" kern="0" dirty="0">
                <a:latin typeface="+mn-ea"/>
                <a:cs typeface="Times New Roman" panose="02020603050405020304" pitchFamily="18" charset="0"/>
              </a:rPr>
              <a:t>（大阪府の水道の現況より）</a:t>
            </a:r>
            <a:endParaRPr lang="ja-JP" altLang="ja-JP" sz="2000" b="1" kern="100" dirty="0">
              <a:latin typeface="+mn-ea"/>
              <a:cs typeface="Times New Roman" panose="02020603050405020304" pitchFamily="18" charset="0"/>
            </a:endParaRPr>
          </a:p>
          <a:p>
            <a:pPr indent="67628" algn="just"/>
            <a:endParaRPr lang="en-US" altLang="ja-JP" kern="100" dirty="0" smtClean="0">
              <a:latin typeface="+mn-ea"/>
              <a:cs typeface="Times New Roman" panose="02020603050405020304" pitchFamily="18" charset="0"/>
            </a:endParaRPr>
          </a:p>
          <a:p>
            <a:pPr indent="67628" algn="just"/>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全管路延長は約</a:t>
            </a:r>
            <a:r>
              <a:rPr lang="en-US" altLang="ja-JP" kern="100" dirty="0">
                <a:latin typeface="+mn-ea"/>
                <a:cs typeface="Times New Roman" panose="02020603050405020304" pitchFamily="18" charset="0"/>
              </a:rPr>
              <a:t>492km</a:t>
            </a:r>
            <a:r>
              <a:rPr lang="ja-JP" altLang="ja-JP" kern="100" dirty="0" smtClean="0">
                <a:latin typeface="+mn-ea"/>
                <a:cs typeface="Times New Roman" panose="02020603050405020304" pitchFamily="18" charset="0"/>
              </a:rPr>
              <a:t>で</a:t>
            </a:r>
            <a:r>
              <a:rPr lang="ja-JP" altLang="en-US" kern="100" dirty="0" smtClean="0">
                <a:latin typeface="+mn-ea"/>
                <a:cs typeface="Times New Roman" panose="02020603050405020304" pitchFamily="18" charset="0"/>
              </a:rPr>
              <a:t>す。</a:t>
            </a:r>
            <a:r>
              <a:rPr lang="ja-JP" altLang="en-US" dirty="0">
                <a:latin typeface="+mn-ea"/>
                <a:cs typeface="Times New Roman" panose="02020603050405020304" pitchFamily="18" charset="0"/>
              </a:rPr>
              <a:t>（</a:t>
            </a:r>
            <a:r>
              <a:rPr lang="en-US" altLang="ja-JP" dirty="0">
                <a:latin typeface="+mn-ea"/>
                <a:cs typeface="Times New Roman" panose="02020603050405020304" pitchFamily="18" charset="0"/>
              </a:rPr>
              <a:t>43</a:t>
            </a:r>
            <a:r>
              <a:rPr lang="ja-JP" altLang="en-US" dirty="0" smtClean="0">
                <a:latin typeface="+mn-ea"/>
                <a:cs typeface="Times New Roman" panose="02020603050405020304" pitchFamily="18" charset="0"/>
              </a:rPr>
              <a:t>事業体中</a:t>
            </a:r>
            <a:r>
              <a:rPr lang="en-US" altLang="ja-JP" dirty="0">
                <a:latin typeface="+mn-ea"/>
                <a:cs typeface="Times New Roman" panose="02020603050405020304" pitchFamily="18" charset="0"/>
              </a:rPr>
              <a:t>15</a:t>
            </a:r>
            <a:r>
              <a:rPr lang="ja-JP" altLang="en-US" dirty="0" smtClean="0">
                <a:latin typeface="+mn-ea"/>
                <a:cs typeface="Times New Roman" panose="02020603050405020304" pitchFamily="18" charset="0"/>
              </a:rPr>
              <a:t>番目</a:t>
            </a:r>
            <a:r>
              <a:rPr lang="en-US" altLang="ja-JP" dirty="0">
                <a:latin typeface="+mn-ea"/>
                <a:cs typeface="Times New Roman" panose="02020603050405020304" pitchFamily="18" charset="0"/>
              </a:rPr>
              <a:t>/</a:t>
            </a:r>
            <a:r>
              <a:rPr lang="ja-JP" altLang="en-US" dirty="0">
                <a:latin typeface="+mn-ea"/>
                <a:cs typeface="Times New Roman" panose="02020603050405020304" pitchFamily="18" charset="0"/>
              </a:rPr>
              <a:t>降順</a:t>
            </a:r>
            <a:r>
              <a:rPr lang="ja-JP" altLang="en-US" dirty="0" smtClean="0">
                <a:latin typeface="+mn-ea"/>
                <a:cs typeface="Times New Roman" panose="02020603050405020304" pitchFamily="18" charset="0"/>
              </a:rPr>
              <a:t>）</a:t>
            </a:r>
            <a:endParaRPr lang="ja-JP" altLang="ja-JP" sz="2000" kern="100" dirty="0">
              <a:latin typeface="+mn-ea"/>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6006E7AC-397C-46DB-B16C-C18B8E404D27}" type="slidenum">
              <a:rPr kumimoji="1" lang="ja-JP" altLang="en-US" smtClean="0"/>
              <a:t>4</a:t>
            </a:fld>
            <a:endParaRPr kumimoji="1" lang="ja-JP" altLang="en-US"/>
          </a:p>
        </p:txBody>
      </p:sp>
      <p:pic>
        <p:nvPicPr>
          <p:cNvPr id="5" name="図 4"/>
          <p:cNvPicPr>
            <a:picLocks noChangeAspect="1"/>
          </p:cNvPicPr>
          <p:nvPr/>
        </p:nvPicPr>
        <p:blipFill>
          <a:blip r:embed="rId2"/>
          <a:stretch>
            <a:fillRect/>
          </a:stretch>
        </p:blipFill>
        <p:spPr>
          <a:xfrm>
            <a:off x="261313" y="1822584"/>
            <a:ext cx="8433694" cy="3637433"/>
          </a:xfrm>
          <a:prstGeom prst="rect">
            <a:avLst/>
          </a:prstGeom>
        </p:spPr>
      </p:pic>
    </p:spTree>
    <p:extLst>
      <p:ext uri="{BB962C8B-B14F-4D97-AF65-F5344CB8AC3E}">
        <p14:creationId xmlns:p14="http://schemas.microsoft.com/office/powerpoint/2010/main" val="3470615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3351" y="264165"/>
            <a:ext cx="8555428" cy="884858"/>
          </a:xfrm>
          <a:prstGeom prst="rect">
            <a:avLst/>
          </a:prstGeom>
        </p:spPr>
        <p:txBody>
          <a:bodyPr wrap="square">
            <a:spAutoFit/>
          </a:bodyPr>
          <a:lstStyle/>
          <a:p>
            <a:pPr algn="just"/>
            <a:r>
              <a:rPr lang="ja-JP" altLang="ja-JP" sz="2000" b="1" kern="100" dirty="0">
                <a:latin typeface="+mn-ea"/>
                <a:cs typeface="Times New Roman" panose="02020603050405020304" pitchFamily="18" charset="0"/>
              </a:rPr>
              <a:t>（３）経常収益</a:t>
            </a:r>
            <a:r>
              <a:rPr lang="ja-JP" altLang="ja-JP" sz="2000" b="1" kern="0" dirty="0">
                <a:latin typeface="+mn-ea"/>
                <a:cs typeface="Times New Roman" panose="02020603050405020304" pitchFamily="18" charset="0"/>
              </a:rPr>
              <a:t>（地方公営企業決算状況調査より）</a:t>
            </a:r>
            <a:endParaRPr lang="ja-JP" altLang="ja-JP" sz="2000" b="1" kern="100" dirty="0">
              <a:latin typeface="+mn-ea"/>
              <a:cs typeface="Times New Roman" panose="02020603050405020304" pitchFamily="18" charset="0"/>
            </a:endParaRPr>
          </a:p>
          <a:p>
            <a:pPr marL="135731" indent="-67628" algn="just"/>
            <a:endParaRPr lang="en-US" altLang="ja-JP" sz="1350" kern="100" dirty="0" smtClean="0">
              <a:latin typeface="+mn-ea"/>
              <a:cs typeface="Times New Roman" panose="02020603050405020304" pitchFamily="18" charset="0"/>
            </a:endParaRPr>
          </a:p>
          <a:p>
            <a:pPr marL="135731" indent="-67628" algn="just"/>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経常収益は約</a:t>
            </a:r>
            <a:r>
              <a:rPr lang="en-US" altLang="ja-JP" kern="100" dirty="0">
                <a:latin typeface="+mn-ea"/>
                <a:cs typeface="Times New Roman" panose="02020603050405020304" pitchFamily="18" charset="0"/>
              </a:rPr>
              <a:t>24</a:t>
            </a:r>
            <a:r>
              <a:rPr lang="ja-JP" altLang="ja-JP" kern="100" dirty="0">
                <a:latin typeface="+mn-ea"/>
                <a:cs typeface="Times New Roman" panose="02020603050405020304" pitchFamily="18" charset="0"/>
              </a:rPr>
              <a:t>億円</a:t>
            </a:r>
            <a:r>
              <a:rPr lang="ja-JP" altLang="ja-JP" kern="100" dirty="0" smtClean="0">
                <a:latin typeface="+mn-ea"/>
                <a:cs typeface="Times New Roman" panose="02020603050405020304" pitchFamily="18" charset="0"/>
              </a:rPr>
              <a:t>で</a:t>
            </a:r>
            <a:r>
              <a:rPr lang="ja-JP" altLang="en-US" kern="100" dirty="0" smtClean="0">
                <a:latin typeface="+mn-ea"/>
                <a:cs typeface="Times New Roman" panose="02020603050405020304" pitchFamily="18" charset="0"/>
              </a:rPr>
              <a:t>す。</a:t>
            </a:r>
            <a:r>
              <a:rPr lang="ja-JP" altLang="en-US" dirty="0">
                <a:latin typeface="+mn-ea"/>
                <a:cs typeface="Times New Roman" panose="02020603050405020304" pitchFamily="18" charset="0"/>
              </a:rPr>
              <a:t>（</a:t>
            </a:r>
            <a:r>
              <a:rPr lang="en-US" altLang="ja-JP" dirty="0">
                <a:latin typeface="+mn-ea"/>
                <a:cs typeface="Times New Roman" panose="02020603050405020304" pitchFamily="18" charset="0"/>
              </a:rPr>
              <a:t>43</a:t>
            </a:r>
            <a:r>
              <a:rPr lang="ja-JP" altLang="en-US" dirty="0" smtClean="0">
                <a:latin typeface="+mn-ea"/>
                <a:cs typeface="Times New Roman" panose="02020603050405020304" pitchFamily="18" charset="0"/>
              </a:rPr>
              <a:t>事業体中</a:t>
            </a:r>
            <a:r>
              <a:rPr lang="en-US" altLang="ja-JP" dirty="0">
                <a:latin typeface="+mn-ea"/>
                <a:cs typeface="Times New Roman" panose="02020603050405020304" pitchFamily="18" charset="0"/>
              </a:rPr>
              <a:t>20</a:t>
            </a:r>
            <a:r>
              <a:rPr lang="ja-JP" altLang="en-US" dirty="0" smtClean="0">
                <a:latin typeface="+mn-ea"/>
                <a:cs typeface="Times New Roman" panose="02020603050405020304" pitchFamily="18" charset="0"/>
              </a:rPr>
              <a:t>番目</a:t>
            </a:r>
            <a:r>
              <a:rPr lang="en-US" altLang="ja-JP" dirty="0">
                <a:latin typeface="+mn-ea"/>
                <a:cs typeface="Times New Roman" panose="02020603050405020304" pitchFamily="18" charset="0"/>
              </a:rPr>
              <a:t>/</a:t>
            </a:r>
            <a:r>
              <a:rPr lang="ja-JP" altLang="en-US" dirty="0">
                <a:latin typeface="+mn-ea"/>
                <a:cs typeface="Times New Roman" panose="02020603050405020304" pitchFamily="18" charset="0"/>
              </a:rPr>
              <a:t>降順</a:t>
            </a:r>
            <a:r>
              <a:rPr lang="ja-JP" altLang="en-US" dirty="0" smtClean="0">
                <a:latin typeface="+mn-ea"/>
                <a:cs typeface="Times New Roman" panose="02020603050405020304" pitchFamily="18" charset="0"/>
              </a:rPr>
              <a:t>）</a:t>
            </a:r>
            <a:endParaRPr lang="ja-JP" altLang="ja-JP" kern="100" dirty="0">
              <a:latin typeface="+mn-ea"/>
              <a:cs typeface="Times New Roman" panose="02020603050405020304" pitchFamily="18" charset="0"/>
            </a:endParaRPr>
          </a:p>
        </p:txBody>
      </p:sp>
      <p:sp>
        <p:nvSpPr>
          <p:cNvPr id="4" name="テキスト ボックス 2"/>
          <p:cNvSpPr txBox="1">
            <a:spLocks noChangeArrowheads="1"/>
          </p:cNvSpPr>
          <p:nvPr/>
        </p:nvSpPr>
        <p:spPr bwMode="auto">
          <a:xfrm>
            <a:off x="8512472" y="4001816"/>
            <a:ext cx="83947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6006E7AC-397C-46DB-B16C-C18B8E404D27}" type="slidenum">
              <a:rPr kumimoji="1" lang="ja-JP" altLang="en-US" smtClean="0"/>
              <a:t>5</a:t>
            </a:fld>
            <a:endParaRPr kumimoji="1" lang="ja-JP" altLang="en-US"/>
          </a:p>
        </p:txBody>
      </p:sp>
      <p:pic>
        <p:nvPicPr>
          <p:cNvPr id="6" name="図 5"/>
          <p:cNvPicPr>
            <a:picLocks noChangeAspect="1"/>
          </p:cNvPicPr>
          <p:nvPr/>
        </p:nvPicPr>
        <p:blipFill>
          <a:blip r:embed="rId2"/>
          <a:stretch>
            <a:fillRect/>
          </a:stretch>
        </p:blipFill>
        <p:spPr>
          <a:xfrm>
            <a:off x="207495" y="2200016"/>
            <a:ext cx="8387139" cy="3603600"/>
          </a:xfrm>
          <a:prstGeom prst="rect">
            <a:avLst/>
          </a:prstGeom>
        </p:spPr>
      </p:pic>
    </p:spTree>
    <p:extLst>
      <p:ext uri="{BB962C8B-B14F-4D97-AF65-F5344CB8AC3E}">
        <p14:creationId xmlns:p14="http://schemas.microsoft.com/office/powerpoint/2010/main" val="1413417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68853"/>
            <a:ext cx="8710863" cy="1161857"/>
          </a:xfrm>
          <a:prstGeom prst="rect">
            <a:avLst/>
          </a:prstGeom>
        </p:spPr>
        <p:txBody>
          <a:bodyPr wrap="square">
            <a:spAutoFit/>
          </a:bodyPr>
          <a:lstStyle/>
          <a:p>
            <a:pPr algn="just"/>
            <a:r>
              <a:rPr lang="ja-JP" altLang="ja-JP" sz="2000" b="1" kern="100" dirty="0">
                <a:latin typeface="+mn-ea"/>
                <a:cs typeface="Times New Roman" panose="02020603050405020304" pitchFamily="18" charset="0"/>
              </a:rPr>
              <a:t>（４）水道料金</a:t>
            </a:r>
            <a:r>
              <a:rPr lang="ja-JP" altLang="ja-JP" sz="2000" b="1" kern="0" dirty="0">
                <a:latin typeface="+mn-ea"/>
                <a:cs typeface="Times New Roman" panose="02020603050405020304" pitchFamily="18" charset="0"/>
              </a:rPr>
              <a:t>（大阪府の水道の現況より）</a:t>
            </a:r>
            <a:endParaRPr lang="ja-JP" altLang="ja-JP" sz="2000" b="1" kern="100" dirty="0">
              <a:latin typeface="+mn-ea"/>
              <a:cs typeface="Times New Roman" panose="02020603050405020304" pitchFamily="18" charset="0"/>
            </a:endParaRPr>
          </a:p>
          <a:p>
            <a:pPr marL="135731" indent="-67628" algn="just"/>
            <a:endParaRPr lang="en-US" altLang="ja-JP" sz="1350" kern="100" dirty="0" smtClean="0">
              <a:latin typeface="+mn-ea"/>
              <a:cs typeface="Times New Roman" panose="02020603050405020304" pitchFamily="18" charset="0"/>
            </a:endParaRPr>
          </a:p>
          <a:p>
            <a:pPr marL="135731" indent="-67628" algn="just"/>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家庭用</a:t>
            </a:r>
            <a:r>
              <a:rPr lang="en-US" altLang="ja-JP" kern="100" dirty="0">
                <a:latin typeface="+mn-ea"/>
                <a:cs typeface="Times New Roman" panose="02020603050405020304" pitchFamily="18" charset="0"/>
              </a:rPr>
              <a:t>(</a:t>
            </a:r>
            <a:r>
              <a:rPr lang="ja-JP" altLang="ja-JP" kern="100" dirty="0">
                <a:latin typeface="+mn-ea"/>
                <a:cs typeface="Times New Roman" panose="02020603050405020304" pitchFamily="18" charset="0"/>
              </a:rPr>
              <a:t>口径</a:t>
            </a:r>
            <a:r>
              <a:rPr lang="en-US" altLang="ja-JP" kern="100" dirty="0">
                <a:latin typeface="+mn-ea"/>
                <a:cs typeface="Times New Roman" panose="02020603050405020304" pitchFamily="18" charset="0"/>
              </a:rPr>
              <a:t>13mm 20㎥)</a:t>
            </a:r>
            <a:r>
              <a:rPr lang="ja-JP" altLang="ja-JP" kern="100" dirty="0">
                <a:latin typeface="+mn-ea"/>
                <a:cs typeface="Times New Roman" panose="02020603050405020304" pitchFamily="18" charset="0"/>
              </a:rPr>
              <a:t>の一月あたりの水道料金は</a:t>
            </a:r>
            <a:r>
              <a:rPr lang="en-US" altLang="ja-JP" kern="100" dirty="0" smtClean="0">
                <a:latin typeface="+mn-ea"/>
                <a:cs typeface="Times New Roman" panose="02020603050405020304" pitchFamily="18" charset="0"/>
              </a:rPr>
              <a:t>2,378</a:t>
            </a:r>
            <a:r>
              <a:rPr lang="ja-JP" altLang="ja-JP" kern="100" dirty="0">
                <a:latin typeface="+mn-ea"/>
                <a:cs typeface="Times New Roman" panose="02020603050405020304" pitchFamily="18" charset="0"/>
              </a:rPr>
              <a:t>円であり</a:t>
            </a:r>
            <a:r>
              <a:rPr lang="ja-JP" altLang="ja-JP" kern="100" dirty="0" smtClean="0">
                <a:latin typeface="+mn-ea"/>
                <a:cs typeface="Times New Roman" panose="02020603050405020304" pitchFamily="18" charset="0"/>
              </a:rPr>
              <a:t>、</a:t>
            </a:r>
            <a:endParaRPr lang="en-US" altLang="ja-JP" kern="100" dirty="0" smtClean="0">
              <a:latin typeface="+mn-ea"/>
              <a:cs typeface="Times New Roman" panose="02020603050405020304" pitchFamily="18" charset="0"/>
            </a:endParaRPr>
          </a:p>
          <a:p>
            <a:pPr marL="135731" indent="-67628" algn="just"/>
            <a:r>
              <a:rPr lang="ja-JP" altLang="en-US" kern="100" dirty="0">
                <a:latin typeface="+mn-ea"/>
                <a:cs typeface="Times New Roman" panose="02020603050405020304" pitchFamily="18" charset="0"/>
              </a:rPr>
              <a:t>　</a:t>
            </a:r>
            <a:r>
              <a:rPr lang="ja-JP" altLang="ja-JP" kern="100" dirty="0" smtClean="0">
                <a:latin typeface="+mn-ea"/>
                <a:cs typeface="Times New Roman" panose="02020603050405020304" pitchFamily="18" charset="0"/>
              </a:rPr>
              <a:t>府</a:t>
            </a:r>
            <a:r>
              <a:rPr lang="ja-JP" altLang="ja-JP" kern="100" dirty="0">
                <a:latin typeface="+mn-ea"/>
                <a:cs typeface="Times New Roman" panose="02020603050405020304" pitchFamily="18" charset="0"/>
              </a:rPr>
              <a:t>平均</a:t>
            </a:r>
            <a:r>
              <a:rPr lang="en-US" altLang="ja-JP" kern="100" dirty="0" smtClean="0">
                <a:latin typeface="+mn-ea"/>
                <a:cs typeface="Times New Roman" panose="02020603050405020304" pitchFamily="18" charset="0"/>
              </a:rPr>
              <a:t>2,813</a:t>
            </a:r>
            <a:r>
              <a:rPr lang="ja-JP" altLang="ja-JP" kern="100" dirty="0" smtClean="0">
                <a:latin typeface="+mn-ea"/>
                <a:cs typeface="Times New Roman" panose="02020603050405020304" pitchFamily="18" charset="0"/>
              </a:rPr>
              <a:t>円</a:t>
            </a:r>
            <a:r>
              <a:rPr lang="ja-JP" altLang="ja-JP" kern="100" dirty="0">
                <a:latin typeface="+mn-ea"/>
                <a:cs typeface="Times New Roman" panose="02020603050405020304" pitchFamily="18" charset="0"/>
              </a:rPr>
              <a:t>を</a:t>
            </a:r>
            <a:r>
              <a:rPr lang="ja-JP" altLang="ja-JP" kern="100" dirty="0" smtClean="0">
                <a:latin typeface="+mn-ea"/>
                <a:cs typeface="Times New Roman" panose="02020603050405020304" pitchFamily="18" charset="0"/>
              </a:rPr>
              <a:t>下</a:t>
            </a:r>
            <a:r>
              <a:rPr lang="ja-JP" altLang="en-US" kern="100" dirty="0" smtClean="0">
                <a:latin typeface="+mn-ea"/>
                <a:cs typeface="Times New Roman" panose="02020603050405020304" pitchFamily="18" charset="0"/>
              </a:rPr>
              <a:t>回っています。</a:t>
            </a:r>
            <a:r>
              <a:rPr lang="ja-JP" altLang="en-US" dirty="0">
                <a:latin typeface="+mn-ea"/>
                <a:cs typeface="Times New Roman" panose="02020603050405020304" pitchFamily="18" charset="0"/>
              </a:rPr>
              <a:t>（</a:t>
            </a:r>
            <a:r>
              <a:rPr lang="en-US" altLang="ja-JP" dirty="0">
                <a:latin typeface="+mn-ea"/>
                <a:cs typeface="Times New Roman" panose="02020603050405020304" pitchFamily="18" charset="0"/>
              </a:rPr>
              <a:t>43</a:t>
            </a:r>
            <a:r>
              <a:rPr lang="ja-JP" altLang="en-US" dirty="0" smtClean="0">
                <a:latin typeface="+mn-ea"/>
                <a:cs typeface="Times New Roman" panose="02020603050405020304" pitchFamily="18" charset="0"/>
              </a:rPr>
              <a:t>事業体中</a:t>
            </a:r>
            <a:r>
              <a:rPr lang="en-US" altLang="ja-JP" dirty="0">
                <a:latin typeface="+mn-ea"/>
                <a:cs typeface="Times New Roman" panose="02020603050405020304" pitchFamily="18" charset="0"/>
              </a:rPr>
              <a:t>7</a:t>
            </a:r>
            <a:r>
              <a:rPr lang="ja-JP" altLang="en-US" dirty="0" smtClean="0">
                <a:latin typeface="+mn-ea"/>
                <a:cs typeface="Times New Roman" panose="02020603050405020304" pitchFamily="18" charset="0"/>
              </a:rPr>
              <a:t>番目</a:t>
            </a:r>
            <a:r>
              <a:rPr lang="en-US" altLang="ja-JP" dirty="0" smtClean="0">
                <a:latin typeface="+mn-ea"/>
                <a:cs typeface="Times New Roman" panose="02020603050405020304" pitchFamily="18" charset="0"/>
              </a:rPr>
              <a:t>/</a:t>
            </a:r>
            <a:r>
              <a:rPr lang="ja-JP" altLang="en-US" dirty="0">
                <a:latin typeface="+mn-ea"/>
                <a:cs typeface="Times New Roman" panose="02020603050405020304" pitchFamily="18" charset="0"/>
              </a:rPr>
              <a:t>昇順</a:t>
            </a:r>
            <a:r>
              <a:rPr lang="ja-JP" altLang="en-US" dirty="0" smtClean="0">
                <a:latin typeface="+mn-ea"/>
                <a:cs typeface="Times New Roman" panose="02020603050405020304" pitchFamily="18" charset="0"/>
              </a:rPr>
              <a:t>）</a:t>
            </a:r>
            <a:endParaRPr lang="ja-JP" altLang="ja-JP" kern="100" dirty="0">
              <a:latin typeface="+mn-ea"/>
              <a:cs typeface="Times New Roman" panose="02020603050405020304" pitchFamily="18" charset="0"/>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0541" y="2209016"/>
            <a:ext cx="8480322" cy="3694478"/>
          </a:xfrm>
          <a:prstGeom prst="rect">
            <a:avLst/>
          </a:prstGeom>
          <a:noFill/>
          <a:ln>
            <a:noFill/>
          </a:ln>
        </p:spPr>
      </p:pic>
      <p:sp>
        <p:nvSpPr>
          <p:cNvPr id="5" name="テキスト ボックス 2"/>
          <p:cNvSpPr txBox="1">
            <a:spLocks noChangeArrowheads="1"/>
          </p:cNvSpPr>
          <p:nvPr/>
        </p:nvSpPr>
        <p:spPr bwMode="auto">
          <a:xfrm>
            <a:off x="8261130" y="3176402"/>
            <a:ext cx="1051239"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全国平均</a:t>
            </a:r>
            <a:endParaRPr lang="ja-JP" sz="1400" kern="100" dirty="0">
              <a:effectLst/>
              <a:latin typeface="+mn-ea"/>
              <a:cs typeface="Times New Roman" panose="02020603050405020304" pitchFamily="18" charset="0"/>
            </a:endParaRPr>
          </a:p>
        </p:txBody>
      </p:sp>
      <p:sp>
        <p:nvSpPr>
          <p:cNvPr id="6" name="テキスト ボックス 2"/>
          <p:cNvSpPr txBox="1">
            <a:spLocks noChangeArrowheads="1"/>
          </p:cNvSpPr>
          <p:nvPr/>
        </p:nvSpPr>
        <p:spPr bwMode="auto">
          <a:xfrm>
            <a:off x="8261131" y="3484179"/>
            <a:ext cx="1051239"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6006E7AC-397C-46DB-B16C-C18B8E404D27}" type="slidenum">
              <a:rPr kumimoji="1" lang="ja-JP" altLang="en-US" smtClean="0"/>
              <a:t>6</a:t>
            </a:fld>
            <a:endParaRPr kumimoji="1" lang="ja-JP" altLang="en-US"/>
          </a:p>
        </p:txBody>
      </p:sp>
    </p:spTree>
    <p:extLst>
      <p:ext uri="{BB962C8B-B14F-4D97-AF65-F5344CB8AC3E}">
        <p14:creationId xmlns:p14="http://schemas.microsoft.com/office/powerpoint/2010/main" val="4072311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385010"/>
            <a:ext cx="8324335" cy="907941"/>
          </a:xfrm>
          <a:prstGeom prst="rect">
            <a:avLst/>
          </a:prstGeom>
        </p:spPr>
        <p:txBody>
          <a:bodyPr wrap="square">
            <a:spAutoFit/>
          </a:bodyPr>
          <a:lstStyle/>
          <a:p>
            <a:pPr algn="just"/>
            <a:r>
              <a:rPr lang="ja-JP" altLang="ja-JP" sz="2000" b="1" kern="100" dirty="0">
                <a:latin typeface="+mn-ea"/>
                <a:cs typeface="Times New Roman" panose="02020603050405020304" pitchFamily="18" charset="0"/>
              </a:rPr>
              <a:t>（５）技術職員数</a:t>
            </a:r>
            <a:r>
              <a:rPr lang="ja-JP" altLang="ja-JP" sz="2000" b="1" kern="0" dirty="0">
                <a:latin typeface="+mn-ea"/>
                <a:cs typeface="Times New Roman" panose="02020603050405020304" pitchFamily="18" charset="0"/>
              </a:rPr>
              <a:t>（大阪府の水道の現況より</a:t>
            </a:r>
            <a:r>
              <a:rPr lang="ja-JP" altLang="ja-JP" sz="2000" b="1" kern="0" dirty="0" smtClean="0">
                <a:latin typeface="+mn-ea"/>
                <a:cs typeface="Times New Roman" panose="02020603050405020304" pitchFamily="18" charset="0"/>
              </a:rPr>
              <a:t>）</a:t>
            </a:r>
            <a:endParaRPr lang="en-US" altLang="ja-JP" sz="2000" b="1" kern="0" dirty="0" smtClean="0">
              <a:latin typeface="+mn-ea"/>
              <a:cs typeface="Times New Roman" panose="02020603050405020304" pitchFamily="18" charset="0"/>
            </a:endParaRPr>
          </a:p>
          <a:p>
            <a:pPr algn="just"/>
            <a:endParaRPr lang="ja-JP" altLang="ja-JP" sz="1500" kern="100" dirty="0">
              <a:latin typeface="+mn-ea"/>
              <a:cs typeface="Times New Roman" panose="02020603050405020304" pitchFamily="18" charset="0"/>
            </a:endParaRPr>
          </a:p>
          <a:p>
            <a:pPr marL="135731" indent="-67628" algn="just"/>
            <a:r>
              <a:rPr lang="ja-JP" altLang="ja-JP" kern="100" dirty="0">
                <a:latin typeface="+mn-ea"/>
                <a:cs typeface="Times New Roman" panose="02020603050405020304" pitchFamily="18" charset="0"/>
              </a:rPr>
              <a:t>・技術職員は</a:t>
            </a:r>
            <a:r>
              <a:rPr lang="en-US" altLang="ja-JP" kern="100" dirty="0">
                <a:latin typeface="+mn-ea"/>
                <a:cs typeface="Times New Roman" panose="02020603050405020304" pitchFamily="18" charset="0"/>
              </a:rPr>
              <a:t>27</a:t>
            </a:r>
            <a:r>
              <a:rPr lang="ja-JP" altLang="ja-JP" kern="100" dirty="0">
                <a:latin typeface="+mn-ea"/>
                <a:cs typeface="Times New Roman" panose="02020603050405020304" pitchFamily="18" charset="0"/>
              </a:rPr>
              <a:t>人であり、府平均を下回って</a:t>
            </a:r>
            <a:r>
              <a:rPr lang="ja-JP" altLang="ja-JP" kern="100" dirty="0" smtClean="0">
                <a:latin typeface="+mn-ea"/>
                <a:cs typeface="Times New Roman" panose="02020603050405020304" pitchFamily="18" charset="0"/>
              </a:rPr>
              <a:t>い</a:t>
            </a:r>
            <a:r>
              <a:rPr lang="ja-JP" altLang="en-US" kern="100" dirty="0" smtClean="0">
                <a:latin typeface="+mn-ea"/>
                <a:cs typeface="Times New Roman" panose="02020603050405020304" pitchFamily="18" charset="0"/>
              </a:rPr>
              <a:t>ます</a:t>
            </a:r>
            <a:r>
              <a:rPr lang="ja-JP" altLang="ja-JP" kern="100" dirty="0" smtClean="0">
                <a:latin typeface="+mn-ea"/>
                <a:cs typeface="Times New Roman" panose="02020603050405020304" pitchFamily="18" charset="0"/>
              </a:rPr>
              <a:t>。</a:t>
            </a:r>
            <a:endParaRPr lang="ja-JP" altLang="ja-JP" kern="100" dirty="0">
              <a:latin typeface="+mn-ea"/>
              <a:cs typeface="Times New Roman" panose="02020603050405020304" pitchFamily="18" charset="0"/>
            </a:endParaRPr>
          </a:p>
        </p:txBody>
      </p:sp>
      <p:pic>
        <p:nvPicPr>
          <p:cNvPr id="3" name="図 2"/>
          <p:cNvPicPr>
            <a:picLocks noChangeAspect="1"/>
          </p:cNvPicPr>
          <p:nvPr/>
        </p:nvPicPr>
        <p:blipFill>
          <a:blip r:embed="rId2"/>
          <a:stretch>
            <a:fillRect/>
          </a:stretch>
        </p:blipFill>
        <p:spPr>
          <a:xfrm>
            <a:off x="132819" y="2292483"/>
            <a:ext cx="8640000" cy="3726412"/>
          </a:xfrm>
          <a:prstGeom prst="rect">
            <a:avLst/>
          </a:prstGeom>
        </p:spPr>
      </p:pic>
      <p:sp>
        <p:nvSpPr>
          <p:cNvPr id="4" name="テキスト ボックス 2"/>
          <p:cNvSpPr txBox="1">
            <a:spLocks noChangeArrowheads="1"/>
          </p:cNvSpPr>
          <p:nvPr/>
        </p:nvSpPr>
        <p:spPr bwMode="auto">
          <a:xfrm>
            <a:off x="8492828" y="4316341"/>
            <a:ext cx="839470" cy="315595"/>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6006E7AC-397C-46DB-B16C-C18B8E404D27}" type="slidenum">
              <a:rPr kumimoji="1" lang="ja-JP" altLang="en-US" smtClean="0"/>
              <a:t>7</a:t>
            </a:fld>
            <a:endParaRPr kumimoji="1" lang="ja-JP" altLang="en-US"/>
          </a:p>
        </p:txBody>
      </p:sp>
    </p:spTree>
    <p:extLst>
      <p:ext uri="{BB962C8B-B14F-4D97-AF65-F5344CB8AC3E}">
        <p14:creationId xmlns:p14="http://schemas.microsoft.com/office/powerpoint/2010/main" val="3642836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82017"/>
            <a:ext cx="8887326" cy="1492716"/>
          </a:xfrm>
          <a:prstGeom prst="rect">
            <a:avLst/>
          </a:prstGeom>
        </p:spPr>
        <p:txBody>
          <a:bodyPr wrap="square">
            <a:spAutoFit/>
          </a:bodyPr>
          <a:lstStyle/>
          <a:p>
            <a:r>
              <a:rPr lang="en-US" altLang="ja-JP" sz="1350" kern="100" dirty="0">
                <a:latin typeface="+mn-ea"/>
                <a:cs typeface="Times New Roman" panose="02020603050405020304" pitchFamily="18" charset="0"/>
              </a:rPr>
              <a:t> </a:t>
            </a:r>
            <a:endParaRPr lang="ja-JP" altLang="ja-JP" sz="2800" kern="100" dirty="0">
              <a:latin typeface="+mn-ea"/>
              <a:cs typeface="Times New Roman" panose="02020603050405020304" pitchFamily="18" charset="0"/>
            </a:endParaRPr>
          </a:p>
          <a:p>
            <a:pPr algn="just">
              <a:lnSpc>
                <a:spcPts val="1200"/>
              </a:lnSpc>
            </a:pPr>
            <a:r>
              <a:rPr lang="ja-JP" altLang="ja-JP" sz="2400" b="1" kern="100" dirty="0">
                <a:latin typeface="+mn-ea"/>
                <a:cs typeface="Times New Roman" panose="02020603050405020304" pitchFamily="18" charset="0"/>
              </a:rPr>
              <a:t>１．２</a:t>
            </a:r>
            <a:r>
              <a:rPr lang="ja-JP" altLang="ja-JP" sz="2400" b="1" kern="100">
                <a:latin typeface="+mn-ea"/>
                <a:cs typeface="Times New Roman" panose="02020603050405020304" pitchFamily="18" charset="0"/>
              </a:rPr>
              <a:t>　</a:t>
            </a:r>
            <a:r>
              <a:rPr lang="ja-JP" altLang="en-US" sz="2400" b="1" kern="100">
                <a:latin typeface="+mn-ea"/>
                <a:cs typeface="Times New Roman" panose="02020603050405020304" pitchFamily="18" charset="0"/>
              </a:rPr>
              <a:t>一日最大給水量と自己水率の</a:t>
            </a:r>
            <a:r>
              <a:rPr lang="ja-JP" altLang="en-US" sz="2400" b="1" kern="100" dirty="0">
                <a:latin typeface="+mn-ea"/>
                <a:cs typeface="Times New Roman" panose="02020603050405020304" pitchFamily="18" charset="0"/>
              </a:rPr>
              <a:t>概要（</a:t>
            </a:r>
            <a:r>
              <a:rPr lang="en-US" altLang="ja-JP" sz="2400" b="1" kern="100" dirty="0">
                <a:latin typeface="+mn-ea"/>
                <a:cs typeface="Times New Roman" panose="02020603050405020304" pitchFamily="18" charset="0"/>
              </a:rPr>
              <a:t>2016</a:t>
            </a:r>
            <a:r>
              <a:rPr lang="ja-JP" altLang="en-US" sz="2400" b="1" kern="100" dirty="0">
                <a:latin typeface="+mn-ea"/>
                <a:cs typeface="Times New Roman" panose="02020603050405020304" pitchFamily="18" charset="0"/>
              </a:rPr>
              <a:t>年度）</a:t>
            </a:r>
          </a:p>
          <a:p>
            <a:pPr marL="147638" indent="-47625" algn="just"/>
            <a:endParaRPr lang="en-US" altLang="ja-JP" sz="1350" kern="100" dirty="0" smtClean="0">
              <a:latin typeface="+mn-ea"/>
              <a:cs typeface="Times New Roman" panose="02020603050405020304" pitchFamily="18" charset="0"/>
            </a:endParaRPr>
          </a:p>
          <a:p>
            <a:pPr marL="147638" indent="-47625" algn="just"/>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水源は、滝畑ダムを水源とした日野浄水場と深井戸及び浅井戸を水源とした甲田浄水場の自己水と、淀川を水源とした大阪広域水道企業団からの浄水受水で賄っており、このうち企業団受水は総配水量の約３５％を</a:t>
            </a:r>
            <a:r>
              <a:rPr lang="ja-JP" altLang="ja-JP" kern="100" dirty="0" smtClean="0">
                <a:latin typeface="+mn-ea"/>
                <a:cs typeface="Times New Roman" panose="02020603050405020304" pitchFamily="18" charset="0"/>
              </a:rPr>
              <a:t>占め</a:t>
            </a:r>
            <a:r>
              <a:rPr lang="ja-JP" altLang="en-US" kern="100" dirty="0" smtClean="0">
                <a:latin typeface="+mn-ea"/>
                <a:cs typeface="Times New Roman" panose="02020603050405020304" pitchFamily="18" charset="0"/>
              </a:rPr>
              <a:t>ています</a:t>
            </a:r>
            <a:r>
              <a:rPr lang="ja-JP" altLang="ja-JP" kern="100" dirty="0" smtClean="0">
                <a:latin typeface="+mn-ea"/>
                <a:cs typeface="Times New Roman" panose="02020603050405020304" pitchFamily="18" charset="0"/>
              </a:rPr>
              <a:t>。</a:t>
            </a:r>
            <a:endParaRPr lang="ja-JP" altLang="ja-JP" kern="100" dirty="0">
              <a:latin typeface="+mn-ea"/>
              <a:cs typeface="Times New Roman" panose="02020603050405020304" pitchFamily="18" charset="0"/>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743" y="1674733"/>
            <a:ext cx="8743583" cy="4998783"/>
          </a:xfrm>
          <a:prstGeom prst="rect">
            <a:avLst/>
          </a:prstGeom>
          <a:noFill/>
          <a:ln>
            <a:noFill/>
          </a:ln>
        </p:spPr>
      </p:pic>
      <p:sp>
        <p:nvSpPr>
          <p:cNvPr id="4" name="テキスト ボックス 303"/>
          <p:cNvSpPr txBox="1"/>
          <p:nvPr/>
        </p:nvSpPr>
        <p:spPr>
          <a:xfrm>
            <a:off x="7721129" y="5870514"/>
            <a:ext cx="893481" cy="45007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100" kern="100" dirty="0">
                <a:effectLst/>
                <a:latin typeface="+mn-ea"/>
                <a:cs typeface="Times New Roman" panose="02020603050405020304" pitchFamily="18" charset="0"/>
              </a:rPr>
              <a:t>大阪市</a:t>
            </a:r>
            <a:endParaRPr lang="ja-JP" sz="1600" kern="100" dirty="0">
              <a:effectLst/>
              <a:latin typeface="+mn-ea"/>
              <a:cs typeface="Times New Roman" panose="02020603050405020304" pitchFamily="18" charset="0"/>
            </a:endParaRPr>
          </a:p>
        </p:txBody>
      </p:sp>
      <p:sp>
        <p:nvSpPr>
          <p:cNvPr id="5" name="正方形/長方形 4"/>
          <p:cNvSpPr/>
          <p:nvPr/>
        </p:nvSpPr>
        <p:spPr>
          <a:xfrm>
            <a:off x="5958840" y="4844716"/>
            <a:ext cx="194109" cy="201328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 name="テキスト ボックス 5"/>
          <p:cNvSpPr txBox="1"/>
          <p:nvPr/>
        </p:nvSpPr>
        <p:spPr>
          <a:xfrm>
            <a:off x="173394" y="3535877"/>
            <a:ext cx="400110" cy="1349087"/>
          </a:xfrm>
          <a:prstGeom prst="rect">
            <a:avLst/>
          </a:prstGeom>
          <a:noFill/>
        </p:spPr>
        <p:txBody>
          <a:bodyPr vert="eaVert" wrap="none" rtlCol="0">
            <a:spAutoFit/>
          </a:bodyPr>
          <a:lstStyle/>
          <a:p>
            <a:r>
              <a:rPr kumimoji="1" lang="ja-JP" altLang="en-US" sz="1400" dirty="0"/>
              <a:t>一</a:t>
            </a:r>
            <a:r>
              <a:rPr kumimoji="1" lang="ja-JP" altLang="en-US" sz="1400" dirty="0" smtClean="0"/>
              <a:t>日最大給水量</a:t>
            </a:r>
            <a:endParaRPr kumimoji="1" lang="ja-JP" altLang="en-US" sz="1400" dirty="0"/>
          </a:p>
        </p:txBody>
      </p:sp>
      <p:sp>
        <p:nvSpPr>
          <p:cNvPr id="7" name="テキスト ボックス 6"/>
          <p:cNvSpPr txBox="1"/>
          <p:nvPr/>
        </p:nvSpPr>
        <p:spPr>
          <a:xfrm>
            <a:off x="8692153" y="3535877"/>
            <a:ext cx="400110" cy="810478"/>
          </a:xfrm>
          <a:prstGeom prst="rect">
            <a:avLst/>
          </a:prstGeom>
          <a:noFill/>
        </p:spPr>
        <p:txBody>
          <a:bodyPr vert="eaVert" wrap="none" rtlCol="0">
            <a:spAutoFit/>
          </a:bodyPr>
          <a:lstStyle/>
          <a:p>
            <a:r>
              <a:rPr kumimoji="1" lang="ja-JP" altLang="en-US" sz="1400" dirty="0" smtClean="0"/>
              <a:t>自己水率</a:t>
            </a:r>
            <a:endParaRPr kumimoji="1" lang="ja-JP" altLang="en-US" sz="1400" dirty="0"/>
          </a:p>
        </p:txBody>
      </p:sp>
      <p:sp>
        <p:nvSpPr>
          <p:cNvPr id="8" name="スライド番号プレースホルダー 7"/>
          <p:cNvSpPr>
            <a:spLocks noGrp="1"/>
          </p:cNvSpPr>
          <p:nvPr>
            <p:ph type="sldNum" sz="quarter" idx="12"/>
          </p:nvPr>
        </p:nvSpPr>
        <p:spPr/>
        <p:txBody>
          <a:bodyPr/>
          <a:lstStyle/>
          <a:p>
            <a:fld id="{6006E7AC-397C-46DB-B16C-C18B8E404D27}" type="slidenum">
              <a:rPr kumimoji="1" lang="ja-JP" altLang="en-US" smtClean="0"/>
              <a:t>8</a:t>
            </a:fld>
            <a:endParaRPr kumimoji="1" lang="ja-JP" altLang="en-US"/>
          </a:p>
        </p:txBody>
      </p:sp>
    </p:spTree>
    <p:extLst>
      <p:ext uri="{BB962C8B-B14F-4D97-AF65-F5344CB8AC3E}">
        <p14:creationId xmlns:p14="http://schemas.microsoft.com/office/powerpoint/2010/main" val="4293789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 y="8902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pic>
        <p:nvPicPr>
          <p:cNvPr id="1025" name="図 29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00150"/>
            <a:ext cx="7144" cy="71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154298"/>
            <a:ext cx="4831599"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kumimoji="0" lang="ja-JP" altLang="ja-JP" sz="2400" b="1" dirty="0">
                <a:latin typeface="+mn-ea"/>
                <a:cs typeface="Times New Roman" panose="02020603050405020304" pitchFamily="18" charset="0"/>
              </a:rPr>
              <a:t>１．３　水道施設の配置状況</a:t>
            </a:r>
            <a:endParaRPr kumimoji="0" lang="ja-JP" altLang="ja-JP" sz="2400" b="1" dirty="0">
              <a:latin typeface="+mn-ea"/>
            </a:endParaRPr>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t="1243"/>
          <a:stretch/>
        </p:blipFill>
        <p:spPr bwMode="auto">
          <a:xfrm>
            <a:off x="507533" y="608495"/>
            <a:ext cx="4773532" cy="6249505"/>
          </a:xfrm>
          <a:prstGeom prst="rect">
            <a:avLst/>
          </a:prstGeom>
          <a:noFill/>
          <a:extLst/>
        </p:spPr>
      </p:pic>
      <p:pic>
        <p:nvPicPr>
          <p:cNvPr id="4" name="図 3"/>
          <p:cNvPicPr>
            <a:picLocks noChangeAspect="1"/>
          </p:cNvPicPr>
          <p:nvPr/>
        </p:nvPicPr>
        <p:blipFill>
          <a:blip r:embed="rId4"/>
          <a:stretch>
            <a:fillRect/>
          </a:stretch>
        </p:blipFill>
        <p:spPr>
          <a:xfrm>
            <a:off x="5440242" y="5743343"/>
            <a:ext cx="3318115" cy="832313"/>
          </a:xfrm>
          <a:prstGeom prst="rect">
            <a:avLst/>
          </a:prstGeom>
        </p:spPr>
      </p:pic>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9</a:t>
            </a:fld>
            <a:endParaRPr kumimoji="1" lang="ja-JP" altLang="en-US"/>
          </a:p>
        </p:txBody>
      </p:sp>
    </p:spTree>
    <p:extLst>
      <p:ext uri="{BB962C8B-B14F-4D97-AF65-F5344CB8AC3E}">
        <p14:creationId xmlns:p14="http://schemas.microsoft.com/office/powerpoint/2010/main" val="32675953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1015</Words>
  <Application>Microsoft Office PowerPoint</Application>
  <PresentationFormat>画面に合わせる (4:3)</PresentationFormat>
  <Paragraphs>329</Paragraphs>
  <Slides>33</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33</vt:i4>
      </vt:variant>
    </vt:vector>
  </HeadingPairs>
  <TitlesOfParts>
    <vt:vector size="44" baseType="lpstr">
      <vt:lpstr>ＭＳ Ｐゴシック</vt:lpstr>
      <vt:lpstr>ＭＳ ゴシック</vt:lpstr>
      <vt:lpstr>ＭＳ 明朝</vt:lpstr>
      <vt:lpstr>游ゴシック</vt:lpstr>
      <vt:lpstr>游ゴシック Light</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2018-12-28T13:14:04Z</dcterms:created>
  <dcterms:modified xsi:type="dcterms:W3CDTF">2019-03-29T05:42:52Z</dcterms:modified>
</cp:coreProperties>
</file>