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96" r:id="rId2"/>
    <p:sldId id="28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57" r:id="rId17"/>
    <p:sldId id="270" r:id="rId18"/>
    <p:sldId id="271" r:id="rId19"/>
    <p:sldId id="272" r:id="rId20"/>
    <p:sldId id="273" r:id="rId21"/>
    <p:sldId id="274" r:id="rId22"/>
    <p:sldId id="275" r:id="rId23"/>
    <p:sldId id="276" r:id="rId24"/>
    <p:sldId id="279" r:id="rId25"/>
    <p:sldId id="281" r:id="rId26"/>
    <p:sldId id="282" r:id="rId27"/>
    <p:sldId id="298" r:id="rId28"/>
    <p:sldId id="299" r:id="rId29"/>
    <p:sldId id="283" r:id="rId30"/>
    <p:sldId id="297" r:id="rId31"/>
  </p:sldIdLst>
  <p:sldSz cx="9144000" cy="6858000" type="screen4x3"/>
  <p:notesSz cx="6802438" cy="99345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5" autoAdjust="0"/>
    <p:restoredTop sz="94660"/>
  </p:normalViewPr>
  <p:slideViewPr>
    <p:cSldViewPr snapToGrid="0">
      <p:cViewPr varScale="1">
        <p:scale>
          <a:sx n="75" d="100"/>
          <a:sy n="75" d="100"/>
        </p:scale>
        <p:origin x="9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7723" cy="498454"/>
          </a:xfrm>
          <a:prstGeom prst="rect">
            <a:avLst/>
          </a:prstGeom>
        </p:spPr>
        <p:txBody>
          <a:bodyPr vert="horz" lIns="91385" tIns="45693" rIns="91385" bIns="4569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3141" y="1"/>
            <a:ext cx="2947723" cy="498454"/>
          </a:xfrm>
          <a:prstGeom prst="rect">
            <a:avLst/>
          </a:prstGeom>
        </p:spPr>
        <p:txBody>
          <a:bodyPr vert="horz" lIns="91385" tIns="45693" rIns="91385" bIns="45693" rtlCol="0"/>
          <a:lstStyle>
            <a:lvl1pPr algn="r">
              <a:defRPr sz="1200"/>
            </a:lvl1pPr>
          </a:lstStyle>
          <a:p>
            <a:fld id="{1004C6F0-A316-40F9-A91D-3140903B07FA}" type="datetimeFigureOut">
              <a:rPr kumimoji="1" lang="ja-JP" altLang="en-US" smtClean="0"/>
              <a:t>2019/3/26</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68812" cy="3352800"/>
          </a:xfrm>
          <a:prstGeom prst="rect">
            <a:avLst/>
          </a:prstGeom>
          <a:noFill/>
          <a:ln w="12700">
            <a:solidFill>
              <a:prstClr val="black"/>
            </a:solidFill>
          </a:ln>
        </p:spPr>
        <p:txBody>
          <a:bodyPr vert="horz" lIns="91385" tIns="45693" rIns="91385" bIns="45693" rtlCol="0" anchor="ctr"/>
          <a:lstStyle/>
          <a:p>
            <a:endParaRPr lang="ja-JP" altLang="en-US"/>
          </a:p>
        </p:txBody>
      </p:sp>
      <p:sp>
        <p:nvSpPr>
          <p:cNvPr id="5" name="ノート プレースホルダー 4"/>
          <p:cNvSpPr>
            <a:spLocks noGrp="1"/>
          </p:cNvSpPr>
          <p:nvPr>
            <p:ph type="body" sz="quarter" idx="3"/>
          </p:nvPr>
        </p:nvSpPr>
        <p:spPr>
          <a:xfrm>
            <a:off x="680244" y="4781015"/>
            <a:ext cx="5441950" cy="3911739"/>
          </a:xfrm>
          <a:prstGeom prst="rect">
            <a:avLst/>
          </a:prstGeom>
        </p:spPr>
        <p:txBody>
          <a:bodyPr vert="horz" lIns="91385" tIns="45693" rIns="91385" bIns="4569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36123"/>
            <a:ext cx="2947723" cy="498453"/>
          </a:xfrm>
          <a:prstGeom prst="rect">
            <a:avLst/>
          </a:prstGeom>
        </p:spPr>
        <p:txBody>
          <a:bodyPr vert="horz" lIns="91385" tIns="45693" rIns="91385" bIns="456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3141" y="9436123"/>
            <a:ext cx="2947723" cy="498453"/>
          </a:xfrm>
          <a:prstGeom prst="rect">
            <a:avLst/>
          </a:prstGeom>
        </p:spPr>
        <p:txBody>
          <a:bodyPr vert="horz" lIns="91385" tIns="45693" rIns="91385" bIns="45693" rtlCol="0" anchor="b"/>
          <a:lstStyle>
            <a:lvl1pPr algn="r">
              <a:defRPr sz="1200"/>
            </a:lvl1pPr>
          </a:lstStyle>
          <a:p>
            <a:fld id="{F6519BC5-0E53-4008-98CE-F2694F36E761}" type="slidenum">
              <a:rPr kumimoji="1" lang="ja-JP" altLang="en-US" smtClean="0"/>
              <a:t>‹#›</a:t>
            </a:fld>
            <a:endParaRPr kumimoji="1" lang="ja-JP" altLang="en-US"/>
          </a:p>
        </p:txBody>
      </p:sp>
    </p:spTree>
    <p:extLst>
      <p:ext uri="{BB962C8B-B14F-4D97-AF65-F5344CB8AC3E}">
        <p14:creationId xmlns:p14="http://schemas.microsoft.com/office/powerpoint/2010/main" val="28943353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24E40C2-ED08-46C5-A167-88E39BE20D43}"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3418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E0E3AA7-DF5D-4CC5-8E37-B221897F1CFF}"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69454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6C5F105-986E-4A11-B953-1C7959EE6C42}"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7645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F579E57-27B6-4DB1-A809-D27975EB07FB}"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406137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AE1DB64-ACF1-4B7C-8D7B-806921E0CF8C}" type="datetime1">
              <a:rPr kumimoji="1" lang="ja-JP" altLang="en-US" smtClean="0"/>
              <a:t>2019/3/26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88911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FD0DAD6-DF7B-4632-979E-EA8607A17E55}"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008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8033913-ABD1-4D20-91FC-39A0E3A598B0}" type="datetime1">
              <a:rPr kumimoji="1" lang="ja-JP" altLang="en-US" smtClean="0"/>
              <a:t>2019/3/26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33546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2EBFAFF-64E5-4636-B697-DA1CD9F3B802}" type="datetime1">
              <a:rPr kumimoji="1" lang="ja-JP" altLang="en-US" smtClean="0"/>
              <a:t>2019/3/26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72451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A8388-03A9-41DE-844F-9B5F30708957}" type="datetime1">
              <a:rPr kumimoji="1" lang="ja-JP" altLang="en-US" smtClean="0"/>
              <a:t>2019/3/26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209081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2FCBEC6-A8F0-47B9-9AA1-9400D107055A}"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347361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E675D4-3A74-40AD-A333-885A4C6D1916}" type="datetime1">
              <a:rPr kumimoji="1" lang="ja-JP" altLang="en-US" smtClean="0"/>
              <a:t>2019/3/26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F0AFDB2-A8C5-4D1A-8CED-847563F61E7C}" type="slidenum">
              <a:rPr kumimoji="1" lang="ja-JP" altLang="en-US" smtClean="0"/>
              <a:t>‹#›</a:t>
            </a:fld>
            <a:endParaRPr kumimoji="1" lang="ja-JP" altLang="en-US"/>
          </a:p>
        </p:txBody>
      </p:sp>
    </p:spTree>
    <p:extLst>
      <p:ext uri="{BB962C8B-B14F-4D97-AF65-F5344CB8AC3E}">
        <p14:creationId xmlns:p14="http://schemas.microsoft.com/office/powerpoint/2010/main" val="16082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6ED4C-96BF-4DB9-8152-F710D54B1E14}" type="datetime1">
              <a:rPr kumimoji="1" lang="ja-JP" altLang="en-US" smtClean="0"/>
              <a:t>2019/3/26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538913"/>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0AFDB2-A8C5-4D1A-8CED-847563F61E7C}" type="slidenum">
              <a:rPr kumimoji="1" lang="ja-JP" altLang="en-US" smtClean="0"/>
              <a:pPr/>
              <a:t>‹#›</a:t>
            </a:fld>
            <a:endParaRPr kumimoji="1" lang="ja-JP" altLang="en-US" dirty="0"/>
          </a:p>
        </p:txBody>
      </p:sp>
    </p:spTree>
    <p:extLst>
      <p:ext uri="{BB962C8B-B14F-4D97-AF65-F5344CB8AC3E}">
        <p14:creationId xmlns:p14="http://schemas.microsoft.com/office/powerpoint/2010/main" val="274748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050" y="846589"/>
            <a:ext cx="9163050" cy="6586418"/>
          </a:xfrm>
          <a:prstGeom prst="rect">
            <a:avLst/>
          </a:prstGeom>
          <a:noFill/>
        </p:spPr>
        <p:txBody>
          <a:bodyPr wrap="square" rtlCol="0">
            <a:spAutoFit/>
          </a:bodyPr>
          <a:lstStyle/>
          <a:p>
            <a:r>
              <a:rPr lang="en-US" altLang="ja-JP" dirty="0">
                <a:latin typeface="+mn-ea"/>
              </a:rPr>
              <a:t> </a:t>
            </a:r>
            <a:endParaRPr lang="ja-JP" altLang="ja-JP" dirty="0">
              <a:latin typeface="+mn-ea"/>
            </a:endParaRPr>
          </a:p>
          <a:p>
            <a:r>
              <a:rPr lang="en-US" altLang="ja-JP" dirty="0">
                <a:latin typeface="+mn-ea"/>
              </a:rPr>
              <a:t> </a:t>
            </a:r>
            <a:endParaRPr lang="ja-JP" altLang="ja-JP" dirty="0">
              <a:latin typeface="+mn-ea"/>
            </a:endParaRPr>
          </a:p>
          <a:p>
            <a:r>
              <a:rPr lang="en-US" altLang="ja-JP" dirty="0">
                <a:latin typeface="+mn-ea"/>
              </a:rPr>
              <a:t> </a:t>
            </a:r>
            <a:endParaRPr lang="ja-JP" altLang="ja-JP" sz="3200" dirty="0">
              <a:latin typeface="+mn-ea"/>
            </a:endParaRPr>
          </a:p>
          <a:p>
            <a:pPr algn="ctr">
              <a:spcBef>
                <a:spcPts val="1200"/>
              </a:spcBef>
            </a:pPr>
            <a:r>
              <a:rPr lang="ja-JP" altLang="ja-JP" sz="4000" b="1" dirty="0" smtClean="0"/>
              <a:t>水道</a:t>
            </a:r>
            <a:r>
              <a:rPr lang="ja-JP" altLang="ja-JP" sz="4000" b="1" dirty="0"/>
              <a:t>事業の現状と課題、将来に</a:t>
            </a:r>
            <a:r>
              <a:rPr lang="ja-JP" altLang="ja-JP" sz="4000" b="1" dirty="0" smtClean="0"/>
              <a:t>ついて</a:t>
            </a:r>
            <a:endParaRPr lang="en-US" altLang="ja-JP" sz="4000" b="1" dirty="0" smtClean="0"/>
          </a:p>
          <a:p>
            <a:pPr algn="ctr">
              <a:spcBef>
                <a:spcPts val="3000"/>
              </a:spcBef>
            </a:pPr>
            <a:r>
              <a:rPr lang="ja-JP" altLang="ja-JP" sz="4000" dirty="0" smtClean="0"/>
              <a:t>【</a:t>
            </a:r>
            <a:r>
              <a:rPr lang="ja-JP" altLang="en-US" sz="4000" dirty="0" smtClean="0"/>
              <a:t>千早赤阪村</a:t>
            </a:r>
            <a:r>
              <a:rPr lang="ja-JP" altLang="ja-JP" sz="4000" dirty="0" smtClean="0"/>
              <a:t>】</a:t>
            </a:r>
            <a:endParaRPr lang="en-US" altLang="ja-JP" sz="4000" dirty="0" smtClean="0"/>
          </a:p>
          <a:p>
            <a:pPr algn="ctr">
              <a:spcBef>
                <a:spcPts val="3000"/>
              </a:spcBef>
            </a:pPr>
            <a:r>
              <a:rPr lang="ja-JP" altLang="en-US" sz="4000" dirty="0" smtClean="0"/>
              <a:t>（大阪広域水道企業団）</a:t>
            </a:r>
            <a:endParaRPr lang="ja-JP" altLang="ja-JP" sz="3200" dirty="0"/>
          </a:p>
          <a:p>
            <a:endParaRPr lang="en-US" altLang="ja-JP" sz="3200" dirty="0">
              <a:latin typeface="+mn-ea"/>
            </a:endParaRPr>
          </a:p>
          <a:p>
            <a:endParaRPr lang="en-US" altLang="ja-JP" sz="3200" dirty="0" smtClean="0">
              <a:latin typeface="+mn-ea"/>
            </a:endParaRPr>
          </a:p>
          <a:p>
            <a:endParaRPr lang="en-US" altLang="ja-JP" sz="3200" dirty="0">
              <a:latin typeface="+mn-ea"/>
            </a:endParaRPr>
          </a:p>
          <a:p>
            <a:endParaRPr lang="en-US" altLang="ja-JP" sz="3200" dirty="0">
              <a:latin typeface="+mn-ea"/>
            </a:endParaRPr>
          </a:p>
          <a:p>
            <a:pPr algn="ctr"/>
            <a:r>
              <a:rPr lang="ja-JP" altLang="ja-JP" sz="2400" dirty="0">
                <a:latin typeface="+mn-ea"/>
              </a:rPr>
              <a:t>大阪府健康</a:t>
            </a:r>
            <a:r>
              <a:rPr lang="ja-JP" altLang="ja-JP" sz="2400" dirty="0" smtClean="0">
                <a:latin typeface="+mn-ea"/>
              </a:rPr>
              <a:t>医療部</a:t>
            </a:r>
            <a:r>
              <a:rPr lang="ja-JP" altLang="en-US" sz="2400" dirty="0" smtClean="0">
                <a:latin typeface="+mn-ea"/>
              </a:rPr>
              <a:t>環境衛生課</a:t>
            </a:r>
            <a:endParaRPr lang="en-US" altLang="ja-JP" sz="2400" dirty="0" smtClean="0">
              <a:latin typeface="+mn-ea"/>
            </a:endParaRPr>
          </a:p>
          <a:p>
            <a:r>
              <a:rPr lang="en-US" altLang="ja-JP" dirty="0">
                <a:latin typeface="+mn-ea"/>
              </a:rPr>
              <a:t> </a:t>
            </a:r>
            <a:endParaRPr lang="ja-JP" altLang="ja-JP" dirty="0">
              <a:latin typeface="+mn-ea"/>
            </a:endParaRPr>
          </a:p>
          <a:p>
            <a:endParaRPr lang="ja-JP" altLang="ja-JP" dirty="0">
              <a:latin typeface="+mn-ea"/>
            </a:endParaRPr>
          </a:p>
        </p:txBody>
      </p:sp>
      <p:sp>
        <p:nvSpPr>
          <p:cNvPr id="4" name="スライド番号プレースホルダー 3"/>
          <p:cNvSpPr>
            <a:spLocks noGrp="1"/>
          </p:cNvSpPr>
          <p:nvPr>
            <p:ph type="sldNum" sz="quarter" idx="12"/>
          </p:nvPr>
        </p:nvSpPr>
        <p:spPr/>
        <p:txBody>
          <a:bodyPr/>
          <a:lstStyle/>
          <a:p>
            <a:fld id="{0AB64387-629B-4E46-93D6-B693036FBE10}" type="slidenum">
              <a:rPr kumimoji="1" lang="ja-JP" altLang="en-US" smtClean="0"/>
              <a:t>1</a:t>
            </a:fld>
            <a:endParaRPr kumimoji="1" lang="ja-JP" altLang="en-US" dirty="0"/>
          </a:p>
        </p:txBody>
      </p:sp>
    </p:spTree>
    <p:extLst>
      <p:ext uri="{BB962C8B-B14F-4D97-AF65-F5344CB8AC3E}">
        <p14:creationId xmlns:p14="http://schemas.microsoft.com/office/powerpoint/2010/main" val="3424949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7512908" cy="907941"/>
          </a:xfrm>
          <a:prstGeom prst="rect">
            <a:avLst/>
          </a:prstGeom>
        </p:spPr>
        <p:txBody>
          <a:bodyPr wrap="square">
            <a:spAutoFit/>
          </a:bodyPr>
          <a:lstStyle/>
          <a:p>
            <a:pPr marL="222885" indent="-89535" algn="just">
              <a:spcAft>
                <a:spcPts val="0"/>
              </a:spcAft>
            </a:pPr>
            <a:r>
              <a:rPr lang="ja-JP" altLang="ja-JP" sz="2400" b="1" kern="100" dirty="0" smtClean="0">
                <a:latin typeface="+mn-ea"/>
                <a:cs typeface="Times New Roman" panose="02020603050405020304" pitchFamily="18" charset="0"/>
              </a:rPr>
              <a:t>２　府域における</a:t>
            </a:r>
            <a:r>
              <a:rPr lang="ja-JP" altLang="en-US" sz="2400" b="1" kern="100" dirty="0" smtClean="0">
                <a:latin typeface="+mn-ea"/>
                <a:cs typeface="Times New Roman" panose="02020603050405020304" pitchFamily="18" charset="0"/>
              </a:rPr>
              <a:t>千早赤阪村</a:t>
            </a:r>
            <a:r>
              <a:rPr lang="ja-JP" altLang="ja-JP" sz="2400" b="1" kern="100" dirty="0" smtClean="0">
                <a:latin typeface="+mn-ea"/>
                <a:cs typeface="Times New Roman" panose="02020603050405020304" pitchFamily="18" charset="0"/>
              </a:rPr>
              <a:t>の状況</a:t>
            </a:r>
            <a:endParaRPr lang="ja-JP" altLang="ja-JP" sz="2400" kern="100" dirty="0" smtClean="0">
              <a:latin typeface="+mn-ea"/>
              <a:cs typeface="Times New Roman" panose="02020603050405020304" pitchFamily="18" charset="0"/>
            </a:endParaRPr>
          </a:p>
          <a:p>
            <a:pPr marL="222885" indent="-89535" algn="just">
              <a:spcBef>
                <a:spcPts val="600"/>
              </a:spcBef>
              <a:spcAft>
                <a:spcPts val="0"/>
              </a:spcAft>
            </a:pPr>
            <a:r>
              <a:rPr lang="ja-JP" altLang="ja-JP" sz="2400" kern="100" dirty="0" smtClean="0">
                <a:latin typeface="+mn-ea"/>
                <a:cs typeface="Times New Roman" panose="02020603050405020304" pitchFamily="18" charset="0"/>
              </a:rPr>
              <a:t>２．１　各指標の大阪府平均との比較（</a:t>
            </a:r>
            <a:r>
              <a:rPr lang="en-US" altLang="ja-JP" sz="2400" kern="100" dirty="0" smtClean="0">
                <a:latin typeface="+mn-ea"/>
                <a:cs typeface="Times New Roman" panose="02020603050405020304" pitchFamily="18" charset="0"/>
              </a:rPr>
              <a:t>2016</a:t>
            </a:r>
            <a:r>
              <a:rPr lang="ja-JP" altLang="ja-JP" sz="2400" kern="100" dirty="0" smtClean="0">
                <a:latin typeface="+mn-ea"/>
                <a:cs typeface="Times New Roman" panose="02020603050405020304" pitchFamily="18" charset="0"/>
              </a:rPr>
              <a:t>年度）</a:t>
            </a:r>
          </a:p>
        </p:txBody>
      </p:sp>
      <p:graphicFrame>
        <p:nvGraphicFramePr>
          <p:cNvPr id="3" name="表 2"/>
          <p:cNvGraphicFramePr>
            <a:graphicFrameLocks noGrp="1"/>
          </p:cNvGraphicFramePr>
          <p:nvPr>
            <p:extLst>
              <p:ext uri="{D42A27DB-BD31-4B8C-83A1-F6EECF244321}">
                <p14:modId xmlns:p14="http://schemas.microsoft.com/office/powerpoint/2010/main" val="4109026968"/>
              </p:ext>
            </p:extLst>
          </p:nvPr>
        </p:nvGraphicFramePr>
        <p:xfrm>
          <a:off x="0" y="1043272"/>
          <a:ext cx="9002110" cy="5580983"/>
        </p:xfrm>
        <a:graphic>
          <a:graphicData uri="http://schemas.openxmlformats.org/drawingml/2006/table">
            <a:tbl>
              <a:tblPr firstRow="1" firstCol="1" bandRow="1">
                <a:tableStyleId>{5C22544A-7EE6-4342-B048-85BDC9FD1C3A}</a:tableStyleId>
              </a:tblPr>
              <a:tblGrid>
                <a:gridCol w="646386">
                  <a:extLst>
                    <a:ext uri="{9D8B030D-6E8A-4147-A177-3AD203B41FA5}">
                      <a16:colId xmlns:a16="http://schemas.microsoft.com/office/drawing/2014/main" val="829471312"/>
                    </a:ext>
                  </a:extLst>
                </a:gridCol>
                <a:gridCol w="7464170">
                  <a:extLst>
                    <a:ext uri="{9D8B030D-6E8A-4147-A177-3AD203B41FA5}">
                      <a16:colId xmlns:a16="http://schemas.microsoft.com/office/drawing/2014/main" val="4088822470"/>
                    </a:ext>
                  </a:extLst>
                </a:gridCol>
                <a:gridCol w="891554">
                  <a:extLst>
                    <a:ext uri="{9D8B030D-6E8A-4147-A177-3AD203B41FA5}">
                      <a16:colId xmlns:a16="http://schemas.microsoft.com/office/drawing/2014/main" val="5943089"/>
                    </a:ext>
                  </a:extLst>
                </a:gridCol>
              </a:tblGrid>
              <a:tr h="485303">
                <a:tc>
                  <a:txBody>
                    <a:bodyPr/>
                    <a:lstStyle/>
                    <a:p>
                      <a:pPr algn="ctr">
                        <a:spcAft>
                          <a:spcPts val="0"/>
                        </a:spcAft>
                      </a:pPr>
                      <a:r>
                        <a:rPr lang="ja-JP" sz="1400" kern="100" dirty="0">
                          <a:effectLst/>
                          <a:latin typeface="+mn-ea"/>
                          <a:ea typeface="+mn-ea"/>
                        </a:rPr>
                        <a:t>項目</a:t>
                      </a:r>
                      <a:endParaRPr lang="ja-JP" sz="1400" kern="100" dirty="0">
                        <a:effectLst/>
                        <a:latin typeface="+mn-ea"/>
                        <a:ea typeface="+mn-ea"/>
                        <a:cs typeface="Times New Roman" panose="02020603050405020304" pitchFamily="18" charset="0"/>
                      </a:endParaRPr>
                    </a:p>
                  </a:txBody>
                  <a:tcPr marL="51244" marR="51244" marT="0" marB="0" anchor="ctr"/>
                </a:tc>
                <a:tc>
                  <a:txBody>
                    <a:bodyPr/>
                    <a:lstStyle/>
                    <a:p>
                      <a:pPr algn="ctr">
                        <a:spcAft>
                          <a:spcPts val="0"/>
                        </a:spcAft>
                      </a:pPr>
                      <a:r>
                        <a:rPr lang="ja-JP" sz="1400" kern="100" dirty="0">
                          <a:effectLst/>
                          <a:latin typeface="+mn-ea"/>
                          <a:ea typeface="+mn-ea"/>
                        </a:rPr>
                        <a:t>指標</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ja-JP" sz="1400" kern="100" dirty="0">
                          <a:effectLst/>
                          <a:latin typeface="+mn-ea"/>
                          <a:ea typeface="+mn-ea"/>
                        </a:rPr>
                        <a:t>府平均との比較</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188787"/>
                  </a:ext>
                </a:extLst>
              </a:tr>
              <a:tr h="485303">
                <a:tc rowSpan="6">
                  <a:txBody>
                    <a:bodyPr/>
                    <a:lstStyle/>
                    <a:p>
                      <a:pPr marL="71755" marR="71755" algn="ctr">
                        <a:spcAft>
                          <a:spcPts val="0"/>
                        </a:spcAft>
                      </a:pPr>
                      <a:r>
                        <a:rPr lang="ja-JP" sz="1400" kern="100">
                          <a:effectLst/>
                          <a:latin typeface="+mn-ea"/>
                          <a:ea typeface="+mn-ea"/>
                        </a:rPr>
                        <a:t>耐震化関係</a:t>
                      </a:r>
                      <a:endParaRPr lang="ja-JP" sz="1400" kern="10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a:effectLst/>
                          <a:latin typeface="+mn-ea"/>
                          <a:ea typeface="+mn-ea"/>
                        </a:rPr>
                        <a:t>①全管路耐震適合率</a:t>
                      </a:r>
                    </a:p>
                    <a:p>
                      <a:pPr algn="just">
                        <a:spcAft>
                          <a:spcPts val="0"/>
                        </a:spcAft>
                      </a:pPr>
                      <a:r>
                        <a:rPr lang="ja-JP" sz="1400" kern="100">
                          <a:effectLst/>
                          <a:latin typeface="+mn-ea"/>
                          <a:ea typeface="+mn-ea"/>
                        </a:rPr>
                        <a:t>　管路の地震災害に対する安全性、信頼性を表す指標。高い方が望ましい。</a:t>
                      </a:r>
                      <a:endParaRPr lang="ja-JP" sz="1400" kern="10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222167238"/>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②基幹管路耐震適合率</a:t>
                      </a:r>
                    </a:p>
                    <a:p>
                      <a:pPr algn="just">
                        <a:spcAft>
                          <a:spcPts val="0"/>
                        </a:spcAft>
                      </a:pPr>
                      <a:r>
                        <a:rPr lang="ja-JP" sz="1400" kern="100" dirty="0">
                          <a:effectLst/>
                          <a:latin typeface="+mn-ea"/>
                          <a:ea typeface="+mn-ea"/>
                        </a:rPr>
                        <a:t>　基幹管路の地震災害に対する安全性、信頼性を表す指標。高い方が望ましい。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190772374"/>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③老朽管率　※</a:t>
                      </a:r>
                    </a:p>
                    <a:p>
                      <a:pPr algn="just">
                        <a:spcAft>
                          <a:spcPts val="0"/>
                        </a:spcAft>
                      </a:pPr>
                      <a:r>
                        <a:rPr lang="ja-JP" sz="1400" kern="100" dirty="0">
                          <a:effectLst/>
                          <a:latin typeface="+mn-ea"/>
                          <a:ea typeface="+mn-ea"/>
                        </a:rPr>
                        <a:t>　法定耐用年数（</a:t>
                      </a:r>
                      <a:r>
                        <a:rPr lang="en-US" sz="1400" kern="100" dirty="0">
                          <a:effectLst/>
                          <a:latin typeface="+mn-ea"/>
                          <a:ea typeface="+mn-ea"/>
                        </a:rPr>
                        <a:t>40</a:t>
                      </a:r>
                      <a:r>
                        <a:rPr lang="ja-JP" sz="1400" kern="100" dirty="0">
                          <a:effectLst/>
                          <a:latin typeface="+mn-ea"/>
                          <a:ea typeface="+mn-ea"/>
                        </a:rPr>
                        <a:t>年）を超えた管路の割合。一般的には、低い方が望ましい。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28855549"/>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④管路更新率</a:t>
                      </a:r>
                    </a:p>
                    <a:p>
                      <a:pPr algn="just">
                        <a:spcAft>
                          <a:spcPts val="0"/>
                        </a:spcAft>
                      </a:pPr>
                      <a:r>
                        <a:rPr lang="ja-JP" sz="1400" kern="100" dirty="0">
                          <a:effectLst/>
                          <a:latin typeface="+mn-ea"/>
                          <a:ea typeface="+mn-ea"/>
                        </a:rPr>
                        <a:t>　管路更新の度合いを表す指標。一般的には、高い方が望ましい。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2260181"/>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⑤浄水場耐震化率</a:t>
                      </a:r>
                    </a:p>
                    <a:p>
                      <a:pPr algn="just">
                        <a:spcAft>
                          <a:spcPts val="0"/>
                        </a:spcAft>
                      </a:pPr>
                      <a:r>
                        <a:rPr lang="ja-JP" sz="1400" kern="100" dirty="0">
                          <a:effectLst/>
                          <a:latin typeface="+mn-ea"/>
                          <a:ea typeface="+mn-ea"/>
                        </a:rPr>
                        <a:t>　浄水施設の地震災害に対する安全性、信頼性を表す指標。高い方が望ましい。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34832108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⑥配水池耐震化率</a:t>
                      </a:r>
                    </a:p>
                    <a:p>
                      <a:pPr algn="just">
                        <a:spcAft>
                          <a:spcPts val="0"/>
                        </a:spcAft>
                      </a:pPr>
                      <a:r>
                        <a:rPr lang="ja-JP" sz="1400" kern="100" dirty="0">
                          <a:effectLst/>
                          <a:latin typeface="+mn-ea"/>
                          <a:ea typeface="+mn-ea"/>
                        </a:rPr>
                        <a:t>　配水施設の地震災害に対する安全性、信頼性を表す指標。高い方が望ましい。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227781128"/>
                  </a:ext>
                </a:extLst>
              </a:tr>
              <a:tr h="727953">
                <a:tc rowSpan="3">
                  <a:txBody>
                    <a:bodyPr/>
                    <a:lstStyle/>
                    <a:p>
                      <a:pPr marL="71755" marR="71755" algn="ctr">
                        <a:spcAft>
                          <a:spcPts val="0"/>
                        </a:spcAft>
                      </a:pPr>
                      <a:r>
                        <a:rPr lang="ja-JP" sz="1400" kern="100" dirty="0" smtClean="0">
                          <a:effectLst/>
                          <a:latin typeface="+mn-ea"/>
                          <a:ea typeface="+mn-ea"/>
                        </a:rPr>
                        <a:t>経営関係</a:t>
                      </a:r>
                      <a:endParaRPr lang="ja-JP" sz="1400" kern="100" dirty="0">
                        <a:effectLst/>
                        <a:latin typeface="+mn-ea"/>
                        <a:ea typeface="+mn-ea"/>
                        <a:cs typeface="Times New Roman" panose="02020603050405020304" pitchFamily="18" charset="0"/>
                      </a:endParaRPr>
                    </a:p>
                  </a:txBody>
                  <a:tcPr marL="51244" marR="51244" marT="0" marB="0" vert="eaVert" anchor="ctr"/>
                </a:tc>
                <a:tc>
                  <a:txBody>
                    <a:bodyPr/>
                    <a:lstStyle/>
                    <a:p>
                      <a:pPr algn="just">
                        <a:spcAft>
                          <a:spcPts val="0"/>
                        </a:spcAft>
                      </a:pPr>
                      <a:r>
                        <a:rPr lang="ja-JP" sz="1400" kern="100" dirty="0">
                          <a:effectLst/>
                          <a:latin typeface="+mn-ea"/>
                          <a:ea typeface="+mn-ea"/>
                        </a:rPr>
                        <a:t>⑦給水原価　※</a:t>
                      </a:r>
                    </a:p>
                    <a:p>
                      <a:pPr algn="just">
                        <a:spcAft>
                          <a:spcPts val="0"/>
                        </a:spcAft>
                      </a:pPr>
                      <a:r>
                        <a:rPr lang="ja-JP" sz="1400" kern="100" dirty="0">
                          <a:effectLst/>
                          <a:latin typeface="+mn-ea"/>
                          <a:ea typeface="+mn-ea"/>
                        </a:rPr>
                        <a:t>　有収水量（料金の対象となった水量）１㎥あたりにかかる費用を表す指標</a:t>
                      </a:r>
                      <a:r>
                        <a:rPr lang="ja-JP" sz="1400" kern="100" dirty="0" smtClean="0">
                          <a:effectLst/>
                          <a:latin typeface="+mn-ea"/>
                          <a:ea typeface="+mn-ea"/>
                        </a:rPr>
                        <a:t>。</a:t>
                      </a:r>
                      <a:endParaRPr lang="en-US" altLang="ja-JP" sz="1400" kern="100" dirty="0" smtClean="0">
                        <a:effectLst/>
                        <a:latin typeface="+mn-ea"/>
                        <a:ea typeface="+mn-ea"/>
                      </a:endParaRP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一般的</a:t>
                      </a:r>
                      <a:r>
                        <a:rPr lang="ja-JP" sz="1400" kern="100" dirty="0">
                          <a:effectLst/>
                          <a:latin typeface="+mn-ea"/>
                          <a:ea typeface="+mn-ea"/>
                        </a:rPr>
                        <a:t>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635325285"/>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⑧経常収支比率</a:t>
                      </a:r>
                    </a:p>
                    <a:p>
                      <a:pPr algn="just">
                        <a:spcAft>
                          <a:spcPts val="0"/>
                        </a:spcAft>
                      </a:pPr>
                      <a:r>
                        <a:rPr lang="ja-JP" sz="1400" kern="100" dirty="0">
                          <a:effectLst/>
                          <a:latin typeface="+mn-ea"/>
                          <a:ea typeface="+mn-ea"/>
                        </a:rPr>
                        <a:t>　単年度の収支が黒字であれば</a:t>
                      </a:r>
                      <a:r>
                        <a:rPr lang="en-US" sz="1400" kern="100" dirty="0">
                          <a:effectLst/>
                          <a:latin typeface="+mn-ea"/>
                          <a:ea typeface="+mn-ea"/>
                        </a:rPr>
                        <a:t>100%</a:t>
                      </a:r>
                      <a:r>
                        <a:rPr lang="ja-JP" sz="1400" kern="100" dirty="0">
                          <a:effectLst/>
                          <a:latin typeface="+mn-ea"/>
                          <a:ea typeface="+mn-ea"/>
                        </a:rPr>
                        <a:t>以上となる指標。一般的には、高い方が望ましい。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370873443"/>
                  </a:ext>
                </a:extLst>
              </a:tr>
              <a:tr h="485303">
                <a:tc vMerge="1">
                  <a:txBody>
                    <a:bodyPr/>
                    <a:lstStyle/>
                    <a:p>
                      <a:endParaRPr kumimoji="1" lang="ja-JP" altLang="en-US"/>
                    </a:p>
                  </a:txBody>
                  <a:tcPr/>
                </a:tc>
                <a:tc>
                  <a:txBody>
                    <a:bodyPr/>
                    <a:lstStyle/>
                    <a:p>
                      <a:pPr algn="just">
                        <a:spcAft>
                          <a:spcPts val="0"/>
                        </a:spcAft>
                      </a:pPr>
                      <a:r>
                        <a:rPr lang="ja-JP" sz="1400" kern="100" dirty="0">
                          <a:effectLst/>
                          <a:latin typeface="+mn-ea"/>
                          <a:ea typeface="+mn-ea"/>
                        </a:rPr>
                        <a:t>⑨企業債残高対給水収益率　※</a:t>
                      </a:r>
                    </a:p>
                    <a:p>
                      <a:pPr algn="just">
                        <a:spcAft>
                          <a:spcPts val="0"/>
                        </a:spcAft>
                      </a:pPr>
                      <a:r>
                        <a:rPr lang="ja-JP" altLang="en-US" sz="1400" kern="100" dirty="0" smtClean="0">
                          <a:effectLst/>
                          <a:latin typeface="+mn-ea"/>
                          <a:ea typeface="+mn-ea"/>
                        </a:rPr>
                        <a:t>　</a:t>
                      </a:r>
                      <a:r>
                        <a:rPr lang="ja-JP" sz="1400" kern="100" dirty="0" smtClean="0">
                          <a:effectLst/>
                          <a:latin typeface="+mn-ea"/>
                          <a:ea typeface="+mn-ea"/>
                        </a:rPr>
                        <a:t>企業債</a:t>
                      </a:r>
                      <a:r>
                        <a:rPr lang="ja-JP" sz="1400" kern="100" dirty="0">
                          <a:effectLst/>
                          <a:latin typeface="+mn-ea"/>
                          <a:ea typeface="+mn-ea"/>
                        </a:rPr>
                        <a:t>残高の規模を表す指標。一般的には、低い方が望ましい。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17732271"/>
                  </a:ext>
                </a:extLst>
              </a:tr>
              <a:tr h="485303">
                <a:tc>
                  <a:txBody>
                    <a:bodyPr/>
                    <a:lstStyle/>
                    <a:p>
                      <a:pPr algn="just">
                        <a:spcAft>
                          <a:spcPts val="0"/>
                        </a:spcAft>
                      </a:pPr>
                      <a:r>
                        <a:rPr lang="ja-JP" sz="1400" kern="100">
                          <a:effectLst/>
                          <a:latin typeface="+mn-ea"/>
                          <a:ea typeface="+mn-ea"/>
                        </a:rPr>
                        <a:t>効率性</a:t>
                      </a:r>
                      <a:endParaRPr lang="ja-JP" sz="1400" kern="100">
                        <a:effectLst/>
                        <a:latin typeface="+mn-ea"/>
                        <a:ea typeface="+mn-ea"/>
                        <a:cs typeface="Times New Roman" panose="02020603050405020304" pitchFamily="18" charset="0"/>
                      </a:endParaRPr>
                    </a:p>
                  </a:txBody>
                  <a:tcPr marL="51244" marR="51244" marT="0" marB="0" anchor="ctr"/>
                </a:tc>
                <a:tc>
                  <a:txBody>
                    <a:bodyPr/>
                    <a:lstStyle/>
                    <a:p>
                      <a:pPr algn="just">
                        <a:spcAft>
                          <a:spcPts val="0"/>
                        </a:spcAft>
                      </a:pPr>
                      <a:r>
                        <a:rPr lang="ja-JP" sz="1400" kern="100" dirty="0">
                          <a:effectLst/>
                          <a:latin typeface="+mn-ea"/>
                          <a:ea typeface="+mn-ea"/>
                        </a:rPr>
                        <a:t>⑩施設利用率</a:t>
                      </a:r>
                    </a:p>
                    <a:p>
                      <a:pPr algn="just">
                        <a:spcAft>
                          <a:spcPts val="0"/>
                        </a:spcAft>
                      </a:pPr>
                      <a:r>
                        <a:rPr lang="ja-JP" sz="1400" kern="100" dirty="0">
                          <a:effectLst/>
                          <a:latin typeface="+mn-ea"/>
                          <a:ea typeface="+mn-ea"/>
                        </a:rPr>
                        <a:t>　水道施設の利用状況や適正規模を判断する指標。一般的には、高い方が望ましい。</a:t>
                      </a:r>
                      <a:endParaRPr lang="ja-JP" sz="1400" kern="100" dirty="0">
                        <a:effectLst/>
                        <a:latin typeface="+mn-ea"/>
                        <a:ea typeface="+mn-ea"/>
                        <a:cs typeface="Times New Roman" panose="02020603050405020304" pitchFamily="18" charset="0"/>
                      </a:endParaRPr>
                    </a:p>
                  </a:txBody>
                  <a:tcPr marL="51244" marR="51244" marT="0" marB="0" anchor="ctr">
                    <a:lnR w="12700" cap="flat" cmpd="sng" algn="ctr">
                      <a:solidFill>
                        <a:schemeClr val="tx1"/>
                      </a:solidFill>
                      <a:prstDash val="solid"/>
                      <a:round/>
                      <a:headEnd type="none" w="med" len="med"/>
                      <a:tailEnd type="none" w="med" len="med"/>
                    </a:lnR>
                  </a:tcPr>
                </a:tc>
                <a:tc>
                  <a:txBody>
                    <a:bodyPr/>
                    <a:lstStyle/>
                    <a:p>
                      <a:pPr algn="just">
                        <a:spcAft>
                          <a:spcPts val="0"/>
                        </a:spcAft>
                      </a:pPr>
                      <a:r>
                        <a:rPr lang="en-US" sz="1400" kern="100" dirty="0">
                          <a:effectLst/>
                          <a:latin typeface="+mn-ea"/>
                          <a:ea typeface="+mn-ea"/>
                        </a:rPr>
                        <a:t> </a:t>
                      </a:r>
                      <a:endParaRPr lang="ja-JP" sz="1400" kern="100" dirty="0">
                        <a:effectLst/>
                        <a:latin typeface="+mn-ea"/>
                        <a:ea typeface="+mn-ea"/>
                        <a:cs typeface="Times New Roman" panose="02020603050405020304" pitchFamily="18" charset="0"/>
                      </a:endParaRPr>
                    </a:p>
                  </a:txBody>
                  <a:tcPr marL="51244" marR="51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479331984"/>
                  </a:ext>
                </a:extLst>
              </a:tr>
            </a:tbl>
          </a:graphicData>
        </a:graphic>
      </p:graphicFrame>
      <p:sp>
        <p:nvSpPr>
          <p:cNvPr id="5" name="テキスト ボックス 4"/>
          <p:cNvSpPr txBox="1"/>
          <p:nvPr/>
        </p:nvSpPr>
        <p:spPr>
          <a:xfrm>
            <a:off x="5244342" y="6621086"/>
            <a:ext cx="3858749" cy="276999"/>
          </a:xfrm>
          <a:prstGeom prst="rect">
            <a:avLst/>
          </a:prstGeom>
          <a:noFill/>
        </p:spPr>
        <p:txBody>
          <a:bodyPr wrap="none" rtlCol="0">
            <a:spAutoFit/>
          </a:bodyPr>
          <a:lstStyle/>
          <a:p>
            <a:r>
              <a:rPr lang="ja-JP" altLang="ja-JP" sz="1200" dirty="0">
                <a:latin typeface="+mn-ea"/>
                <a:cs typeface="ＭＳ Ｐゴシック" panose="020B0600070205080204" pitchFamily="50" charset="-128"/>
              </a:rPr>
              <a:t>※府平均を上回っているものを黒、灰として</a:t>
            </a:r>
            <a:r>
              <a:rPr lang="ja-JP" altLang="ja-JP" sz="1200" dirty="0" smtClean="0">
                <a:latin typeface="+mn-ea"/>
                <a:cs typeface="ＭＳ Ｐゴシック" panose="020B0600070205080204" pitchFamily="50" charset="-128"/>
              </a:rPr>
              <a:t>い</a:t>
            </a:r>
            <a:r>
              <a:rPr lang="ja-JP" altLang="en-US" sz="1200" dirty="0" smtClean="0">
                <a:latin typeface="+mn-ea"/>
                <a:cs typeface="ＭＳ Ｐゴシック" panose="020B0600070205080204" pitchFamily="50" charset="-128"/>
              </a:rPr>
              <a:t>ます</a:t>
            </a:r>
            <a:r>
              <a:rPr lang="ja-JP" altLang="ja-JP" sz="1050" dirty="0" smtClean="0">
                <a:latin typeface="+mn-ea"/>
                <a:cs typeface="ＭＳ Ｐゴシック" panose="020B0600070205080204" pitchFamily="50" charset="-128"/>
              </a:rPr>
              <a:t>。</a:t>
            </a:r>
            <a:endParaRPr lang="ja-JP" altLang="ja-JP" dirty="0">
              <a:latin typeface="+mn-ea"/>
              <a:cs typeface="ＭＳ Ｐゴシック" panose="020B0600070205080204" pitchFamily="50" charset="-128"/>
            </a:endParaRPr>
          </a:p>
        </p:txBody>
      </p:sp>
      <p:sp>
        <p:nvSpPr>
          <p:cNvPr id="6" name="テキスト ボックス 1"/>
          <p:cNvSpPr txBox="1"/>
          <p:nvPr/>
        </p:nvSpPr>
        <p:spPr>
          <a:xfrm>
            <a:off x="7173717" y="135333"/>
            <a:ext cx="2060621" cy="871697"/>
          </a:xfrm>
          <a:prstGeom prst="rect">
            <a:avLst/>
          </a:prstGeom>
        </p:spPr>
        <p:txBody>
          <a:bodyPr wrap="square" rtlCol="0">
            <a:noAutofit/>
          </a:bodyPr>
          <a:lstStyle/>
          <a:p>
            <a:pPr>
              <a:lnSpc>
                <a:spcPts val="1200"/>
              </a:lnSpc>
            </a:pPr>
            <a:r>
              <a:rPr lang="ja-JP" altLang="en-US" sz="1000" dirty="0">
                <a:latin typeface="+mn-ea"/>
                <a:cs typeface="Times New Roman" panose="02020603050405020304" pitchFamily="18" charset="0"/>
              </a:rPr>
              <a:t>黒：府平均を下回っている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％以上）</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灰：府平均をやや下回っている</a:t>
            </a:r>
            <a:endParaRPr lang="en-US" altLang="ja-JP" sz="1000" dirty="0">
              <a:latin typeface="+mn-ea"/>
              <a:cs typeface="Times New Roman" panose="02020603050405020304" pitchFamily="18" charset="0"/>
            </a:endParaRPr>
          </a:p>
          <a:p>
            <a:pPr>
              <a:lnSpc>
                <a:spcPts val="1200"/>
              </a:lnSpc>
            </a:pPr>
            <a:r>
              <a:rPr lang="ja-JP" altLang="en-US" sz="1000" dirty="0">
                <a:latin typeface="+mn-ea"/>
                <a:cs typeface="Times New Roman" panose="02020603050405020304" pitchFamily="18" charset="0"/>
              </a:rPr>
              <a:t>　（</a:t>
            </a:r>
            <a:r>
              <a:rPr lang="en-US" sz="1000" dirty="0">
                <a:latin typeface="+mn-ea"/>
                <a:cs typeface="Times New Roman" panose="02020603050405020304" pitchFamily="18" charset="0"/>
              </a:rPr>
              <a:t>0</a:t>
            </a:r>
            <a:r>
              <a:rPr lang="ja-JP" altLang="en-US" sz="1000" dirty="0">
                <a:latin typeface="+mn-ea"/>
                <a:cs typeface="Times New Roman" panose="02020603050405020304" pitchFamily="18" charset="0"/>
              </a:rPr>
              <a:t>～</a:t>
            </a:r>
            <a:r>
              <a:rPr lang="en-US" sz="1000" dirty="0">
                <a:latin typeface="+mn-ea"/>
                <a:cs typeface="Times New Roman" panose="02020603050405020304" pitchFamily="18" charset="0"/>
              </a:rPr>
              <a:t>25%</a:t>
            </a:r>
            <a:r>
              <a:rPr lang="ja-JP" altLang="en-US" sz="1000" dirty="0">
                <a:latin typeface="+mn-ea"/>
                <a:cs typeface="Times New Roman" panose="02020603050405020304" pitchFamily="18" charset="0"/>
              </a:rPr>
              <a:t>）</a:t>
            </a:r>
            <a:endParaRPr lang="ja-JP" altLang="en-US" sz="1600" dirty="0">
              <a:latin typeface="+mn-ea"/>
              <a:cs typeface="ＭＳ Ｐゴシック" panose="020B0600070205080204" pitchFamily="50" charset="-128"/>
            </a:endParaRPr>
          </a:p>
          <a:p>
            <a:pPr>
              <a:lnSpc>
                <a:spcPts val="1200"/>
              </a:lnSpc>
            </a:pPr>
            <a:r>
              <a:rPr lang="ja-JP" altLang="en-US" sz="1000" dirty="0">
                <a:latin typeface="+mn-ea"/>
                <a:cs typeface="Times New Roman" panose="02020603050405020304" pitchFamily="18" charset="0"/>
              </a:rPr>
              <a:t>白：府平均を上回って</a:t>
            </a:r>
            <a:r>
              <a:rPr lang="ja-JP" altLang="en-US" sz="1000" dirty="0" smtClean="0">
                <a:latin typeface="+mn-ea"/>
                <a:cs typeface="Times New Roman" panose="02020603050405020304" pitchFamily="18" charset="0"/>
              </a:rPr>
              <a:t>いる</a:t>
            </a:r>
            <a:endParaRPr lang="ja-JP" altLang="en-US" sz="1600" dirty="0">
              <a:latin typeface="+mn-ea"/>
              <a:cs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10</a:t>
            </a:fld>
            <a:endParaRPr kumimoji="1" lang="ja-JP" altLang="en-US"/>
          </a:p>
        </p:txBody>
      </p:sp>
    </p:spTree>
    <p:extLst>
      <p:ext uri="{BB962C8B-B14F-4D97-AF65-F5344CB8AC3E}">
        <p14:creationId xmlns:p14="http://schemas.microsoft.com/office/powerpoint/2010/main" val="2237406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3156" y="261117"/>
            <a:ext cx="9094156"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２．２　府域における</a:t>
            </a:r>
            <a:r>
              <a:rPr kumimoji="0" lang="ja-JP" altLang="en-US" sz="2400" b="1" i="0" u="none" strike="noStrike" cap="none" normalizeH="0" baseline="0" dirty="0" smtClean="0">
                <a:ln>
                  <a:noFill/>
                </a:ln>
                <a:solidFill>
                  <a:schemeClr val="tx1"/>
                </a:solidFill>
                <a:effectLst/>
                <a:latin typeface="+mn-ea"/>
                <a:cs typeface="Times New Roman" panose="02020603050405020304" pitchFamily="18" charset="0"/>
              </a:rPr>
              <a:t>千早赤阪村</a:t>
            </a:r>
            <a:r>
              <a:rPr kumimoji="0" lang="ja-JP" altLang="ja-JP" sz="2400" b="1" i="0" u="none" strike="noStrike" cap="none" normalizeH="0" baseline="0" dirty="0" smtClean="0">
                <a:ln>
                  <a:noFill/>
                </a:ln>
                <a:solidFill>
                  <a:schemeClr val="tx1"/>
                </a:solidFill>
                <a:effectLst/>
                <a:latin typeface="+mn-ea"/>
                <a:cs typeface="Times New Roman" panose="02020603050405020304" pitchFamily="18" charset="0"/>
              </a:rPr>
              <a:t>の各指標の状況（</a:t>
            </a:r>
            <a:r>
              <a:rPr kumimoji="0" lang="en-US" altLang="ja-JP" sz="2400" b="1" i="0" u="none" strike="noStrike" cap="none" normalizeH="0" baseline="0" dirty="0" smtClean="0">
                <a:ln>
                  <a:noFill/>
                </a:ln>
                <a:solidFill>
                  <a:schemeClr val="tx1"/>
                </a:solidFill>
                <a:effectLst/>
                <a:latin typeface="+mn-ea"/>
                <a:cs typeface="Times New Roman" panose="02020603050405020304" pitchFamily="18" charset="0"/>
              </a:rPr>
              <a:t>2016</a:t>
            </a:r>
            <a:r>
              <a:rPr kumimoji="0" lang="ja-JP" altLang="en-US" sz="2400" b="1" i="0" u="none" strike="noStrike" cap="none" normalizeH="0" baseline="0" dirty="0" smtClean="0">
                <a:ln>
                  <a:noFill/>
                </a:ln>
                <a:solidFill>
                  <a:schemeClr val="tx1"/>
                </a:solidFill>
                <a:effectLst/>
                <a:latin typeface="+mn-ea"/>
                <a:cs typeface="Times New Roman" panose="02020603050405020304" pitchFamily="18" charset="0"/>
              </a:rPr>
              <a:t>年度）</a:t>
            </a:r>
            <a:endParaRPr kumimoji="0" lang="ja-JP" altLang="en-US" sz="2400"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cs typeface="Times New Roman" panose="02020603050405020304" pitchFamily="18" charset="0"/>
              </a:rPr>
              <a:t>①全管路耐震適合率（大阪府の水道の現況より）</a:t>
            </a:r>
            <a:endParaRPr kumimoji="0" lang="ja-JP" altLang="en-US" sz="2000" b="1"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200025"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・全管路の耐震適合率は</a:t>
            </a:r>
            <a:r>
              <a:rPr lang="en-US" altLang="ja-JP" dirty="0">
                <a:latin typeface="+mn-ea"/>
                <a:cs typeface="Times New Roman" panose="02020603050405020304" pitchFamily="18" charset="0"/>
              </a:rPr>
              <a:t>2.45</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ja-JP" altLang="en-US" b="0" i="0" u="none" strike="noStrike" cap="none" normalizeH="0" baseline="0" dirty="0" smtClean="0">
              <a:ln>
                <a:noFill/>
              </a:ln>
              <a:solidFill>
                <a:schemeClr val="tx1"/>
              </a:solidFill>
              <a:effectLst/>
              <a:latin typeface="+mn-ea"/>
            </a:endParaRPr>
          </a:p>
          <a:p>
            <a:pPr marL="0" marR="0" lvl="0" indent="200025"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smtClean="0">
              <a:ln>
                <a:noFill/>
              </a:ln>
              <a:solidFill>
                <a:schemeClr val="tx1"/>
              </a:solidFill>
              <a:effectLst/>
              <a:latin typeface="+mn-ea"/>
            </a:endParaRPr>
          </a:p>
        </p:txBody>
      </p:sp>
      <p:sp>
        <p:nvSpPr>
          <p:cNvPr id="4" name="Rectangle 4"/>
          <p:cNvSpPr>
            <a:spLocks noChangeArrowheads="1"/>
          </p:cNvSpPr>
          <p:nvPr/>
        </p:nvSpPr>
        <p:spPr bwMode="auto">
          <a:xfrm>
            <a:off x="803189" y="139631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803189" y="37108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11</a:t>
            </a:fld>
            <a:endParaRPr kumimoji="1" lang="ja-JP" altLang="en-US"/>
          </a:p>
        </p:txBody>
      </p:sp>
      <p:pic>
        <p:nvPicPr>
          <p:cNvPr id="8" name="図 7"/>
          <p:cNvPicPr>
            <a:picLocks noChangeAspect="1"/>
          </p:cNvPicPr>
          <p:nvPr/>
        </p:nvPicPr>
        <p:blipFill>
          <a:blip r:embed="rId2"/>
          <a:stretch>
            <a:fillRect/>
          </a:stretch>
        </p:blipFill>
        <p:spPr>
          <a:xfrm>
            <a:off x="216522" y="2624924"/>
            <a:ext cx="8434800" cy="3689722"/>
          </a:xfrm>
          <a:prstGeom prst="rect">
            <a:avLst/>
          </a:prstGeom>
        </p:spPr>
      </p:pic>
      <p:sp>
        <p:nvSpPr>
          <p:cNvPr id="2" name="テキスト ボックス 2"/>
          <p:cNvSpPr txBox="1">
            <a:spLocks noChangeArrowheads="1"/>
          </p:cNvSpPr>
          <p:nvPr/>
        </p:nvSpPr>
        <p:spPr bwMode="auto">
          <a:xfrm>
            <a:off x="8304213" y="3899905"/>
            <a:ext cx="8397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96748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926757" y="129745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926757" y="362155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正方形/長方形 6"/>
          <p:cNvSpPr/>
          <p:nvPr/>
        </p:nvSpPr>
        <p:spPr>
          <a:xfrm>
            <a:off x="0" y="435549"/>
            <a:ext cx="8788400" cy="1231106"/>
          </a:xfrm>
          <a:prstGeom prst="rect">
            <a:avLst/>
          </a:prstGeom>
        </p:spPr>
        <p:txBody>
          <a:bodyPr wrap="square">
            <a:spAutoFit/>
          </a:bodyPr>
          <a:lstStyle/>
          <a:p>
            <a:pPr lvl="0" indent="90488" defTabSz="914400" eaLnBrk="0" fontAlgn="base" hangingPunct="0">
              <a:spcBef>
                <a:spcPct val="0"/>
              </a:spcBef>
              <a:spcAft>
                <a:spcPct val="0"/>
              </a:spcAft>
            </a:pPr>
            <a:r>
              <a:rPr lang="ja-JP" altLang="ja-JP" sz="2000" b="1" dirty="0" smtClean="0">
                <a:latin typeface="+mn-ea"/>
                <a:cs typeface="Times New Roman" panose="02020603050405020304" pitchFamily="18" charset="0"/>
              </a:rPr>
              <a:t>②基幹管路耐震適合率（大阪府の水道の現況より）</a:t>
            </a:r>
            <a:endParaRPr lang="en-US" altLang="ja-JP" sz="2000" b="1" dirty="0" smtClean="0">
              <a:latin typeface="+mn-ea"/>
            </a:endParaRPr>
          </a:p>
          <a:p>
            <a:pPr lvl="0" indent="90488" defTabSz="914400" eaLnBrk="0" fontAlgn="base" hangingPunct="0">
              <a:spcBef>
                <a:spcPct val="0"/>
              </a:spcBef>
              <a:spcAft>
                <a:spcPct val="0"/>
              </a:spcAft>
            </a:pPr>
            <a:endParaRPr lang="en-US" altLang="ja-JP" dirty="0">
              <a:latin typeface="+mn-ea"/>
              <a:cs typeface="Times New Roman" panose="02020603050405020304" pitchFamily="18" charset="0"/>
            </a:endParaRPr>
          </a:p>
          <a:p>
            <a:pPr lvl="0" indent="90488" defTabSz="914400" eaLnBrk="0" fontAlgn="base" hangingPunct="0">
              <a:spcBef>
                <a:spcPct val="0"/>
              </a:spcBef>
              <a:spcAft>
                <a:spcPct val="0"/>
              </a:spcAft>
            </a:pPr>
            <a:r>
              <a:rPr lang="ja-JP" altLang="ja-JP" dirty="0" smtClean="0">
                <a:latin typeface="+mn-ea"/>
                <a:cs typeface="Times New Roman" panose="02020603050405020304" pitchFamily="18" charset="0"/>
              </a:rPr>
              <a:t>・</a:t>
            </a:r>
            <a:r>
              <a:rPr lang="ja-JP" altLang="ja-JP" dirty="0">
                <a:latin typeface="+mn-ea"/>
                <a:cs typeface="Times New Roman" panose="02020603050405020304" pitchFamily="18" charset="0"/>
              </a:rPr>
              <a:t>基幹管路の耐震適合率</a:t>
            </a:r>
            <a:r>
              <a:rPr lang="ja-JP" altLang="ja-JP" dirty="0" smtClean="0">
                <a:latin typeface="+mn-ea"/>
                <a:cs typeface="Times New Roman" panose="02020603050405020304" pitchFamily="18" charset="0"/>
              </a:rPr>
              <a:t>は</a:t>
            </a:r>
            <a:r>
              <a:rPr lang="en-US" altLang="ja-JP" dirty="0">
                <a:latin typeface="+mn-ea"/>
                <a:cs typeface="Times New Roman" panose="02020603050405020304" pitchFamily="18" charset="0"/>
              </a:rPr>
              <a:t>1.4</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であり</a:t>
            </a:r>
            <a:r>
              <a:rPr lang="ja-JP" altLang="en-US" dirty="0">
                <a:latin typeface="+mn-ea"/>
                <a:cs typeface="Times New Roman" panose="02020603050405020304" pitchFamily="18" charset="0"/>
              </a:rPr>
              <a:t>、府平均</a:t>
            </a:r>
            <a:r>
              <a:rPr lang="en-US" altLang="ja-JP" smtClean="0">
                <a:latin typeface="+mn-ea"/>
                <a:cs typeface="Times New Roman" panose="02020603050405020304" pitchFamily="18" charset="0"/>
              </a:rPr>
              <a:t>41.1%</a:t>
            </a:r>
            <a:r>
              <a:rPr lang="ja-JP" altLang="en-US" dirty="0">
                <a:latin typeface="+mn-ea"/>
                <a:cs typeface="Times New Roman" panose="02020603050405020304" pitchFamily="18" charset="0"/>
              </a:rPr>
              <a:t>を</a:t>
            </a:r>
            <a:r>
              <a:rPr lang="ja-JP" altLang="en-US" dirty="0" smtClean="0">
                <a:latin typeface="+mn-ea"/>
                <a:cs typeface="Times New Roman" panose="02020603050405020304" pitchFamily="18" charset="0"/>
              </a:rPr>
              <a:t>下回っています。</a:t>
            </a:r>
            <a:endParaRPr lang="en-US" altLang="ja-JP" dirty="0" smtClean="0">
              <a:latin typeface="+mn-ea"/>
              <a:cs typeface="Times New Roman" panose="02020603050405020304" pitchFamily="18" charset="0"/>
            </a:endParaRPr>
          </a:p>
          <a:p>
            <a:pPr lvl="0" indent="90488" defTabSz="914400" eaLnBrk="0" fontAlgn="base" hangingPunct="0">
              <a:spcBef>
                <a:spcPct val="0"/>
              </a:spcBef>
              <a:spcAft>
                <a:spcPct val="0"/>
              </a:spcAft>
            </a:pPr>
            <a:r>
              <a:rPr lang="ja-JP" altLang="en-US" dirty="0" smtClean="0">
                <a:latin typeface="+mn-ea"/>
              </a:rPr>
              <a:t>（</a:t>
            </a:r>
            <a:r>
              <a:rPr lang="en-US" altLang="ja-JP" dirty="0">
                <a:latin typeface="+mn-ea"/>
              </a:rPr>
              <a:t>43</a:t>
            </a:r>
            <a:r>
              <a:rPr lang="ja-JP" altLang="en-US" dirty="0" smtClean="0">
                <a:latin typeface="+mn-ea"/>
              </a:rPr>
              <a:t>事業体中</a:t>
            </a:r>
            <a:r>
              <a:rPr lang="en-US" altLang="ja-JP" dirty="0" smtClean="0">
                <a:latin typeface="+mn-ea"/>
              </a:rPr>
              <a:t>43</a:t>
            </a:r>
            <a:r>
              <a:rPr lang="ja-JP" altLang="en-US" dirty="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12</a:t>
            </a:fld>
            <a:endParaRPr kumimoji="1" lang="ja-JP" altLang="en-US"/>
          </a:p>
        </p:txBody>
      </p:sp>
      <p:pic>
        <p:nvPicPr>
          <p:cNvPr id="10" name="図 9"/>
          <p:cNvPicPr>
            <a:picLocks noChangeAspect="1"/>
          </p:cNvPicPr>
          <p:nvPr/>
        </p:nvPicPr>
        <p:blipFill>
          <a:blip r:embed="rId2"/>
          <a:stretch>
            <a:fillRect/>
          </a:stretch>
        </p:blipFill>
        <p:spPr>
          <a:xfrm>
            <a:off x="176800" y="2528565"/>
            <a:ext cx="8434800" cy="3678152"/>
          </a:xfrm>
          <a:prstGeom prst="rect">
            <a:avLst/>
          </a:prstGeom>
        </p:spPr>
      </p:pic>
      <p:sp>
        <p:nvSpPr>
          <p:cNvPr id="2" name="テキスト ボックス 2"/>
          <p:cNvSpPr txBox="1">
            <a:spLocks noChangeArrowheads="1"/>
          </p:cNvSpPr>
          <p:nvPr/>
        </p:nvSpPr>
        <p:spPr bwMode="auto">
          <a:xfrm>
            <a:off x="8290762" y="3846447"/>
            <a:ext cx="10447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266048" y="4213752"/>
            <a:ext cx="1044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166592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60638" y="449162"/>
            <a:ext cx="671081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③老朽管率（大阪府の水道の現況より）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・老朽管率は</a:t>
            </a:r>
            <a:r>
              <a:rPr lang="en-US" altLang="ja-JP" dirty="0">
                <a:latin typeface="+mn-ea"/>
                <a:cs typeface="Times New Roman" panose="02020603050405020304" pitchFamily="18" charset="0"/>
              </a:rPr>
              <a:t>42.0</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28.6%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defTabSz="914400"/>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5</a:t>
            </a:r>
            <a:r>
              <a:rPr lang="ja-JP" altLang="en-US" dirty="0" smtClean="0">
                <a:latin typeface="+mn-ea"/>
              </a:rPr>
              <a:t>番目</a:t>
            </a:r>
            <a:r>
              <a:rPr lang="en-US" altLang="ja-JP" dirty="0">
                <a:latin typeface="+mn-ea"/>
              </a:rPr>
              <a:t>/</a:t>
            </a:r>
            <a:r>
              <a:rPr lang="ja-JP" altLang="en-US" dirty="0">
                <a:latin typeface="+mn-ea"/>
              </a:rPr>
              <a:t>降順</a:t>
            </a:r>
            <a:r>
              <a:rPr lang="ja-JP" altLang="en-US" dirty="0" smtClean="0">
                <a:latin typeface="+mn-ea"/>
              </a:rPr>
              <a:t>）</a:t>
            </a:r>
            <a:endParaRPr lang="ja-JP" altLang="en-US" dirty="0"/>
          </a:p>
        </p:txBody>
      </p:sp>
      <p:sp>
        <p:nvSpPr>
          <p:cNvPr id="5" name="Rectangle 5"/>
          <p:cNvSpPr>
            <a:spLocks noChangeArrowheads="1"/>
          </p:cNvSpPr>
          <p:nvPr/>
        </p:nvSpPr>
        <p:spPr bwMode="auto">
          <a:xfrm>
            <a:off x="815546" y="21253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815546" y="44399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13</a:t>
            </a:fld>
            <a:endParaRPr kumimoji="1" lang="ja-JP" altLang="en-US"/>
          </a:p>
        </p:txBody>
      </p:sp>
      <p:pic>
        <p:nvPicPr>
          <p:cNvPr id="8" name="図 7"/>
          <p:cNvPicPr>
            <a:picLocks noChangeAspect="1"/>
          </p:cNvPicPr>
          <p:nvPr/>
        </p:nvPicPr>
        <p:blipFill>
          <a:blip r:embed="rId2"/>
          <a:stretch>
            <a:fillRect/>
          </a:stretch>
        </p:blipFill>
        <p:spPr>
          <a:xfrm>
            <a:off x="263455" y="2570457"/>
            <a:ext cx="8434800" cy="3658564"/>
          </a:xfrm>
          <a:prstGeom prst="rect">
            <a:avLst/>
          </a:prstGeom>
        </p:spPr>
      </p:pic>
      <p:sp>
        <p:nvSpPr>
          <p:cNvPr id="2" name="テキスト ボックス 2"/>
          <p:cNvSpPr txBox="1">
            <a:spLocks noChangeArrowheads="1"/>
          </p:cNvSpPr>
          <p:nvPr/>
        </p:nvSpPr>
        <p:spPr bwMode="auto">
          <a:xfrm>
            <a:off x="8355724" y="4153260"/>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355724" y="3622936"/>
            <a:ext cx="9270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2319508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14529" y="2683649"/>
            <a:ext cx="8433841" cy="3664800"/>
          </a:xfrm>
          <a:prstGeom prst="rect">
            <a:avLst/>
          </a:prstGeom>
        </p:spPr>
      </p:pic>
      <p:sp>
        <p:nvSpPr>
          <p:cNvPr id="4" name="Rectangle 4"/>
          <p:cNvSpPr>
            <a:spLocks noChangeArrowheads="1"/>
          </p:cNvSpPr>
          <p:nvPr/>
        </p:nvSpPr>
        <p:spPr bwMode="auto">
          <a:xfrm>
            <a:off x="0" y="482353"/>
            <a:ext cx="7090724"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④管路更新率（市町村経営比較分析表より）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・管路更新率は</a:t>
            </a:r>
            <a:r>
              <a:rPr lang="en-US" altLang="ja-JP" dirty="0">
                <a:latin typeface="+mn-ea"/>
                <a:cs typeface="Times New Roman" panose="02020603050405020304" pitchFamily="18" charset="0"/>
              </a:rPr>
              <a:t>3.16</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0.82</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000897" y="17793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000897" y="409394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14</a:t>
            </a:fld>
            <a:endParaRPr kumimoji="1" lang="ja-JP" altLang="en-US"/>
          </a:p>
        </p:txBody>
      </p:sp>
      <p:sp>
        <p:nvSpPr>
          <p:cNvPr id="2" name="テキスト ボックス 2"/>
          <p:cNvSpPr txBox="1">
            <a:spLocks noChangeArrowheads="1"/>
          </p:cNvSpPr>
          <p:nvPr/>
        </p:nvSpPr>
        <p:spPr bwMode="auto">
          <a:xfrm>
            <a:off x="8263750" y="4412961"/>
            <a:ext cx="938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253457" y="4691349"/>
            <a:ext cx="93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8031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33632" y="427730"/>
            <a:ext cx="575349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⑤浄水場耐震化率（大阪府の水道の現況より）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・浄水場の耐震化率は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679621" y="16434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679621" y="39199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15</a:t>
            </a:fld>
            <a:endParaRPr kumimoji="1" lang="ja-JP" altLang="en-US"/>
          </a:p>
        </p:txBody>
      </p:sp>
      <p:pic>
        <p:nvPicPr>
          <p:cNvPr id="8" name="図 7"/>
          <p:cNvPicPr>
            <a:picLocks noChangeAspect="1"/>
          </p:cNvPicPr>
          <p:nvPr/>
        </p:nvPicPr>
        <p:blipFill>
          <a:blip r:embed="rId2"/>
          <a:stretch>
            <a:fillRect/>
          </a:stretch>
        </p:blipFill>
        <p:spPr>
          <a:xfrm>
            <a:off x="215709" y="2444438"/>
            <a:ext cx="8489375" cy="3636000"/>
          </a:xfrm>
          <a:prstGeom prst="rect">
            <a:avLst/>
          </a:prstGeom>
        </p:spPr>
      </p:pic>
      <p:sp>
        <p:nvSpPr>
          <p:cNvPr id="2" name="テキスト ボックス 2"/>
          <p:cNvSpPr txBox="1">
            <a:spLocks noChangeArrowheads="1"/>
          </p:cNvSpPr>
          <p:nvPr/>
        </p:nvSpPr>
        <p:spPr bwMode="auto">
          <a:xfrm>
            <a:off x="8462528" y="4647533"/>
            <a:ext cx="970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2"/>
          <p:cNvSpPr txBox="1">
            <a:spLocks noChangeArrowheads="1"/>
          </p:cNvSpPr>
          <p:nvPr/>
        </p:nvSpPr>
        <p:spPr bwMode="auto">
          <a:xfrm>
            <a:off x="8219970" y="4020822"/>
            <a:ext cx="970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300145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566092"/>
            <a:ext cx="575349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⑥配水池耐震化率（大阪府の水道の現況より）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・配水池の耐震化率は</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0%</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1149178" y="194001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1149178" y="4245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16</a:t>
            </a:fld>
            <a:endParaRPr kumimoji="1" lang="ja-JP" altLang="en-US"/>
          </a:p>
        </p:txBody>
      </p:sp>
      <p:pic>
        <p:nvPicPr>
          <p:cNvPr id="9" name="図 8"/>
          <p:cNvPicPr>
            <a:picLocks noChangeAspect="1"/>
          </p:cNvPicPr>
          <p:nvPr/>
        </p:nvPicPr>
        <p:blipFill>
          <a:blip r:embed="rId2"/>
          <a:stretch>
            <a:fillRect/>
          </a:stretch>
        </p:blipFill>
        <p:spPr>
          <a:xfrm>
            <a:off x="169505" y="2764827"/>
            <a:ext cx="8434800" cy="3649440"/>
          </a:xfrm>
          <a:prstGeom prst="rect">
            <a:avLst/>
          </a:prstGeom>
        </p:spPr>
      </p:pic>
      <p:sp>
        <p:nvSpPr>
          <p:cNvPr id="4" name="テキスト ボックス 2"/>
          <p:cNvSpPr txBox="1">
            <a:spLocks noChangeArrowheads="1"/>
          </p:cNvSpPr>
          <p:nvPr/>
        </p:nvSpPr>
        <p:spPr bwMode="auto">
          <a:xfrm>
            <a:off x="8261131" y="4281770"/>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8213576" y="3889378"/>
            <a:ext cx="1025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72640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48280" y="508480"/>
            <a:ext cx="706026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⑦給水原価（市町村経営比較分析表より）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・給水原価は</a:t>
            </a:r>
            <a:r>
              <a:rPr lang="en-US" altLang="ja-JP" dirty="0">
                <a:latin typeface="+mn-ea"/>
                <a:cs typeface="Times New Roman" panose="02020603050405020304" pitchFamily="18" charset="0"/>
              </a:rPr>
              <a:t>267.6</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170.8</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円を上回っています。</a:t>
            </a: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defTabSz="914400"/>
            <a:r>
              <a:rPr lang="ja-JP" altLang="en-US" dirty="0" smtClean="0">
                <a:latin typeface="+mn-ea"/>
              </a:rPr>
              <a:t>（</a:t>
            </a:r>
            <a:r>
              <a:rPr lang="en-US" altLang="ja-JP" dirty="0">
                <a:latin typeface="+mn-ea"/>
              </a:rPr>
              <a:t>43</a:t>
            </a:r>
            <a:r>
              <a:rPr lang="ja-JP" altLang="en-US" dirty="0" smtClean="0">
                <a:latin typeface="+mn-ea"/>
              </a:rPr>
              <a:t>事業体中</a:t>
            </a:r>
            <a:r>
              <a:rPr lang="en-US" altLang="ja-JP" dirty="0">
                <a:latin typeface="+mn-ea"/>
              </a:rPr>
              <a:t>41</a:t>
            </a:r>
            <a:r>
              <a:rPr lang="ja-JP" altLang="en-US" dirty="0" smtClean="0">
                <a:latin typeface="+mn-ea"/>
              </a:rPr>
              <a:t>番目</a:t>
            </a:r>
            <a:r>
              <a:rPr lang="en-US" altLang="ja-JP" dirty="0" smtClean="0">
                <a:latin typeface="+mn-ea"/>
              </a:rPr>
              <a:t>/</a:t>
            </a:r>
            <a:r>
              <a:rPr lang="ja-JP" altLang="en-US">
                <a:latin typeface="+mn-ea"/>
              </a:rPr>
              <a:t>昇順</a:t>
            </a:r>
            <a:r>
              <a:rPr lang="ja-JP" altLang="en-US" smtClean="0">
                <a:latin typeface="+mn-ea"/>
              </a:rPr>
              <a:t>）</a:t>
            </a:r>
            <a:endParaRPr lang="ja-JP" altLang="en-US" dirty="0"/>
          </a:p>
        </p:txBody>
      </p:sp>
      <p:sp>
        <p:nvSpPr>
          <p:cNvPr id="7" name="Rectangle 5"/>
          <p:cNvSpPr>
            <a:spLocks noChangeArrowheads="1"/>
          </p:cNvSpPr>
          <p:nvPr/>
        </p:nvSpPr>
        <p:spPr bwMode="auto">
          <a:xfrm>
            <a:off x="864973" y="20512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6"/>
          <p:cNvSpPr>
            <a:spLocks noChangeArrowheads="1"/>
          </p:cNvSpPr>
          <p:nvPr/>
        </p:nvSpPr>
        <p:spPr bwMode="auto">
          <a:xfrm>
            <a:off x="864973" y="43657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17</a:t>
            </a:fld>
            <a:endParaRPr kumimoji="1" lang="ja-JP" altLang="en-US"/>
          </a:p>
        </p:txBody>
      </p:sp>
      <p:pic>
        <p:nvPicPr>
          <p:cNvPr id="9" name="図 8"/>
          <p:cNvPicPr>
            <a:picLocks noChangeAspect="1"/>
          </p:cNvPicPr>
          <p:nvPr/>
        </p:nvPicPr>
        <p:blipFill>
          <a:blip r:embed="rId2"/>
          <a:stretch>
            <a:fillRect/>
          </a:stretch>
        </p:blipFill>
        <p:spPr>
          <a:xfrm>
            <a:off x="251091" y="2701684"/>
            <a:ext cx="8377216" cy="3636000"/>
          </a:xfrm>
          <a:prstGeom prst="rect">
            <a:avLst/>
          </a:prstGeom>
        </p:spPr>
      </p:pic>
      <p:sp>
        <p:nvSpPr>
          <p:cNvPr id="4" name="テキスト ボックス 2"/>
          <p:cNvSpPr txBox="1">
            <a:spLocks noChangeArrowheads="1"/>
          </p:cNvSpPr>
          <p:nvPr/>
        </p:nvSpPr>
        <p:spPr bwMode="auto">
          <a:xfrm>
            <a:off x="8305584" y="4158163"/>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5" name="Text Box 3"/>
          <p:cNvSpPr txBox="1">
            <a:spLocks noChangeArrowheads="1"/>
          </p:cNvSpPr>
          <p:nvPr/>
        </p:nvSpPr>
        <p:spPr bwMode="auto">
          <a:xfrm>
            <a:off x="8305584" y="4541490"/>
            <a:ext cx="10130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73486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2422" y="450169"/>
            <a:ext cx="891718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⑧経常収支比率（市町村経営比較分析表より）</a:t>
            </a:r>
            <a:endParaRPr lang="en-US" altLang="ja-JP" sz="2000" b="1" dirty="0">
              <a:latin typeface="+mn-ea"/>
            </a:endParaRPr>
          </a:p>
          <a:p>
            <a:pPr marL="0" marR="0" lvl="0" indent="127000" algn="l" defTabSz="914400" rtl="0" eaLnBrk="0" fontAlgn="base" latinLnBrk="0" hangingPunct="0">
              <a:lnSpc>
                <a:spcPct val="100000"/>
              </a:lnSpc>
              <a:spcBef>
                <a:spcPct val="0"/>
              </a:spcBef>
              <a:spcAft>
                <a:spcPct val="0"/>
              </a:spcAft>
              <a:buClrTx/>
              <a:buSzTx/>
              <a:buFontTx/>
              <a:buNone/>
              <a:tabLst/>
            </a:pPr>
            <a:endParaRPr kumimoji="0" lang="en-US" altLang="ja-JP" b="0" i="0" u="none" strike="noStrike" cap="none" normalizeH="0" baseline="0" dirty="0" smtClean="0">
              <a:ln>
                <a:noFill/>
              </a:ln>
              <a:solidFill>
                <a:schemeClr val="tx1"/>
              </a:solidFill>
              <a:effectLst/>
              <a:latin typeface="+mn-ea"/>
              <a:cs typeface="Times New Roman" panose="02020603050405020304" pitchFamily="18" charset="0"/>
            </a:endParaRPr>
          </a:p>
          <a:p>
            <a:pPr lvl="0" indent="127000" defTabSz="914400"/>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・経常収支比率は</a:t>
            </a:r>
            <a:r>
              <a:rPr lang="en-US" altLang="ja-JP" dirty="0" smtClean="0">
                <a:latin typeface="+mn-ea"/>
                <a:cs typeface="Times New Roman" panose="02020603050405020304" pitchFamily="18" charset="0"/>
              </a:rPr>
              <a:t>96.56</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lang="ja-JP" altLang="en-US" dirty="0" smtClean="0">
                <a:latin typeface="+mn-ea"/>
                <a:cs typeface="Times New Roman" panose="02020603050405020304" pitchFamily="18" charset="0"/>
              </a:rPr>
              <a:t>であり</a:t>
            </a:r>
            <a:r>
              <a:rPr lang="ja-JP" altLang="en-US" dirty="0">
                <a:latin typeface="+mn-ea"/>
                <a:cs typeface="Times New Roman" panose="02020603050405020304" pitchFamily="18" charset="0"/>
              </a:rPr>
              <a:t>、</a:t>
            </a:r>
            <a:r>
              <a:rPr lang="ja-JP" altLang="ja-JP" dirty="0" smtClean="0">
                <a:latin typeface="+mn-ea"/>
                <a:cs typeface="Times New Roman" panose="02020603050405020304" pitchFamily="18" charset="0"/>
              </a:rPr>
              <a:t>府</a:t>
            </a:r>
            <a:r>
              <a:rPr lang="ja-JP" altLang="ja-JP" dirty="0">
                <a:latin typeface="+mn-ea"/>
                <a:cs typeface="Times New Roman" panose="02020603050405020304" pitchFamily="18" charset="0"/>
              </a:rPr>
              <a:t>平均</a:t>
            </a:r>
            <a:r>
              <a:rPr lang="en-US" altLang="ja-JP" dirty="0">
                <a:latin typeface="+mn-ea"/>
                <a:cs typeface="Times New Roman" panose="02020603050405020304" pitchFamily="18" charset="0"/>
              </a:rPr>
              <a:t>111.98</a:t>
            </a:r>
            <a:r>
              <a:rPr lang="en-US" altLang="ja-JP" dirty="0" smtClean="0">
                <a:latin typeface="+mn-ea"/>
                <a:cs typeface="Times New Roman" panose="02020603050405020304" pitchFamily="18" charset="0"/>
              </a:rPr>
              <a:t>%</a:t>
            </a:r>
            <a:r>
              <a:rPr lang="ja-JP" altLang="en-US" dirty="0" smtClean="0">
                <a:latin typeface="+mn-ea"/>
                <a:cs typeface="Times New Roman" panose="02020603050405020304" pitchFamily="18" charset="0"/>
              </a:rPr>
              <a:t>およ</a:t>
            </a:r>
            <a:r>
              <a:rPr lang="ja-JP" altLang="en-US" dirty="0">
                <a:latin typeface="+mn-ea"/>
                <a:cs typeface="Times New Roman" panose="02020603050405020304" pitchFamily="18" charset="0"/>
              </a:rPr>
              <a:t>び</a:t>
            </a:r>
            <a:r>
              <a:rPr lang="ja-JP" altLang="en-US" dirty="0" smtClean="0">
                <a:latin typeface="+mn-ea"/>
                <a:cs typeface="Times New Roman" panose="02020603050405020304" pitchFamily="18" charset="0"/>
              </a:rPr>
              <a:t>単</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年度黒字を示す</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100%</a:t>
            </a:r>
          </a:p>
          <a:p>
            <a:pPr marL="0" marR="0" lvl="0" indent="12700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　を</a:t>
            </a:r>
            <a:r>
              <a:rPr lang="ja-JP" altLang="en-US" dirty="0">
                <a:latin typeface="+mn-ea"/>
                <a:cs typeface="Times New Roman" panose="02020603050405020304" pitchFamily="18" charset="0"/>
              </a:rPr>
              <a:t>下回</a:t>
            </a:r>
            <a:r>
              <a:rPr lang="ja-JP" altLang="en-US" dirty="0" smtClean="0">
                <a:latin typeface="+mn-ea"/>
                <a:cs typeface="Times New Roman" panose="02020603050405020304" pitchFamily="18" charset="0"/>
              </a:rPr>
              <a:t>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78476" y="17793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78476" y="408442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18</a:t>
            </a:fld>
            <a:endParaRPr kumimoji="1" lang="ja-JP" altLang="en-US"/>
          </a:p>
        </p:txBody>
      </p:sp>
      <p:pic>
        <p:nvPicPr>
          <p:cNvPr id="8" name="図 7"/>
          <p:cNvPicPr>
            <a:picLocks noChangeAspect="1"/>
          </p:cNvPicPr>
          <p:nvPr/>
        </p:nvPicPr>
        <p:blipFill>
          <a:blip r:embed="rId2"/>
          <a:stretch>
            <a:fillRect/>
          </a:stretch>
        </p:blipFill>
        <p:spPr>
          <a:xfrm>
            <a:off x="222422" y="2675282"/>
            <a:ext cx="8434800" cy="3650524"/>
          </a:xfrm>
          <a:prstGeom prst="rect">
            <a:avLst/>
          </a:prstGeom>
        </p:spPr>
      </p:pic>
      <p:sp>
        <p:nvSpPr>
          <p:cNvPr id="2" name="テキスト ボックス 2"/>
          <p:cNvSpPr txBox="1">
            <a:spLocks noChangeArrowheads="1"/>
          </p:cNvSpPr>
          <p:nvPr/>
        </p:nvSpPr>
        <p:spPr bwMode="auto">
          <a:xfrm>
            <a:off x="8186451" y="3516204"/>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202459" y="3887486"/>
            <a:ext cx="9415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smtClean="0">
              <a:ln>
                <a:noFill/>
              </a:ln>
              <a:solidFill>
                <a:schemeClr val="tx1"/>
              </a:solidFill>
              <a:effectLst/>
              <a:latin typeface="+mn-ea"/>
            </a:endParaRPr>
          </a:p>
        </p:txBody>
      </p:sp>
    </p:spTree>
    <p:extLst>
      <p:ext uri="{BB962C8B-B14F-4D97-AF65-F5344CB8AC3E}">
        <p14:creationId xmlns:p14="http://schemas.microsoft.com/office/powerpoint/2010/main" val="3756965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87243" y="458089"/>
            <a:ext cx="854625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⑨企業債残高対給水収益率（市町村経営比較分析表より）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・企業債残高対給水収益率は</a:t>
            </a:r>
            <a:r>
              <a:rPr lang="en-US" altLang="ja-JP" dirty="0">
                <a:latin typeface="+mn-ea"/>
                <a:cs typeface="Times New Roman" panose="02020603050405020304" pitchFamily="18" charset="0"/>
              </a:rPr>
              <a:t>541.5</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 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250.5%</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を上回っています</a:t>
            </a:r>
            <a:r>
              <a:rPr kumimoji="0"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en-US" sz="800" b="0" i="0" u="none" strike="noStrike" cap="none" normalizeH="0" baseline="0" dirty="0" smtClean="0">
              <a:ln>
                <a:noFill/>
              </a:ln>
              <a:solidFill>
                <a:schemeClr val="tx1"/>
              </a:solidFill>
              <a:effectLst/>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766119" y="17423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766119" y="377112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19</a:t>
            </a:fld>
            <a:endParaRPr kumimoji="1" lang="ja-JP" altLang="en-US"/>
          </a:p>
        </p:txBody>
      </p:sp>
      <p:pic>
        <p:nvPicPr>
          <p:cNvPr id="9" name="図 8"/>
          <p:cNvPicPr>
            <a:picLocks noChangeAspect="1"/>
          </p:cNvPicPr>
          <p:nvPr/>
        </p:nvPicPr>
        <p:blipFill>
          <a:blip r:embed="rId2"/>
          <a:stretch>
            <a:fillRect/>
          </a:stretch>
        </p:blipFill>
        <p:spPr>
          <a:xfrm>
            <a:off x="126338" y="2463387"/>
            <a:ext cx="8434800" cy="3200239"/>
          </a:xfrm>
          <a:prstGeom prst="rect">
            <a:avLst/>
          </a:prstGeom>
        </p:spPr>
      </p:pic>
      <p:sp>
        <p:nvSpPr>
          <p:cNvPr id="3" name="Text Box 3"/>
          <p:cNvSpPr txBox="1">
            <a:spLocks noChangeArrowheads="1"/>
          </p:cNvSpPr>
          <p:nvPr/>
        </p:nvSpPr>
        <p:spPr bwMode="auto">
          <a:xfrm>
            <a:off x="8216539" y="3909933"/>
            <a:ext cx="1079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
        <p:nvSpPr>
          <p:cNvPr id="2" name="テキスト ボックス 2"/>
          <p:cNvSpPr txBox="1">
            <a:spLocks noChangeArrowheads="1"/>
          </p:cNvSpPr>
          <p:nvPr/>
        </p:nvSpPr>
        <p:spPr bwMode="auto">
          <a:xfrm>
            <a:off x="8216539" y="4272959"/>
            <a:ext cx="1441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747242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9144000" cy="6463308"/>
          </a:xfrm>
          <a:prstGeom prst="rect">
            <a:avLst/>
          </a:prstGeom>
          <a:noFill/>
        </p:spPr>
        <p:txBody>
          <a:bodyPr wrap="square" rtlCol="0">
            <a:spAutoFit/>
          </a:bodyPr>
          <a:lstStyle/>
          <a:p>
            <a:r>
              <a:rPr lang="ja-JP" altLang="en-US" b="1" dirty="0" smtClean="0">
                <a:solidFill>
                  <a:schemeClr val="tx2"/>
                </a:solidFill>
                <a:latin typeface="+mn-ea"/>
              </a:rPr>
              <a:t>■村の</a:t>
            </a:r>
            <a:r>
              <a:rPr lang="ja-JP" altLang="en-US" b="1" dirty="0">
                <a:solidFill>
                  <a:schemeClr val="tx2"/>
                </a:solidFill>
                <a:latin typeface="+mn-ea"/>
              </a:rPr>
              <a:t>水道の状態をのぞいてみよう</a:t>
            </a:r>
            <a:r>
              <a:rPr lang="en-US" altLang="ja-JP" b="1" dirty="0">
                <a:solidFill>
                  <a:schemeClr val="tx2"/>
                </a:solidFill>
                <a:latin typeface="+mn-ea"/>
              </a:rPr>
              <a:t>~</a:t>
            </a:r>
            <a:r>
              <a:rPr lang="ja-JP" altLang="en-US" b="1" dirty="0">
                <a:solidFill>
                  <a:schemeClr val="tx2"/>
                </a:solidFill>
                <a:latin typeface="+mn-ea"/>
              </a:rPr>
              <a:t>施設の耐震化状況や財政的な指標を府内で比較</a:t>
            </a:r>
            <a:r>
              <a:rPr lang="en-US" altLang="ja-JP" b="1" dirty="0">
                <a:solidFill>
                  <a:schemeClr val="tx2"/>
                </a:solidFill>
                <a:latin typeface="+mn-ea"/>
              </a:rPr>
              <a:t>~</a:t>
            </a:r>
          </a:p>
          <a:p>
            <a:endParaRPr lang="en-US" altLang="ja-JP" b="1" dirty="0" smtClean="0">
              <a:solidFill>
                <a:schemeClr val="tx2"/>
              </a:solidFill>
              <a:latin typeface="+mn-ea"/>
            </a:endParaRPr>
          </a:p>
          <a:p>
            <a:r>
              <a:rPr lang="ja-JP" altLang="en-US" b="1" dirty="0" smtClean="0">
                <a:latin typeface="+mn-ea"/>
              </a:rPr>
              <a:t>現状</a:t>
            </a:r>
            <a:r>
              <a:rPr lang="ja-JP" altLang="en-US" b="1" dirty="0">
                <a:latin typeface="+mn-ea"/>
              </a:rPr>
              <a:t>と課題</a:t>
            </a:r>
            <a:endParaRPr lang="en-US" altLang="ja-JP" b="1" dirty="0">
              <a:latin typeface="+mn-ea"/>
            </a:endParaRPr>
          </a:p>
          <a:p>
            <a:r>
              <a:rPr lang="ja-JP" altLang="en-US" sz="1600" dirty="0">
                <a:latin typeface="+mn-ea"/>
              </a:rPr>
              <a:t>１　基本情報</a:t>
            </a:r>
            <a:br>
              <a:rPr lang="ja-JP" altLang="en-US" sz="1600" dirty="0">
                <a:latin typeface="+mn-ea"/>
              </a:rPr>
            </a:br>
            <a:r>
              <a:rPr lang="ja-JP" altLang="en-US" sz="1600" dirty="0">
                <a:latin typeface="+mn-ea"/>
              </a:rPr>
              <a:t>　１．１　現状</a:t>
            </a:r>
            <a:br>
              <a:rPr lang="ja-JP" altLang="en-US" sz="1600" dirty="0">
                <a:latin typeface="+mn-ea"/>
              </a:rPr>
            </a:br>
            <a:r>
              <a:rPr lang="ja-JP" altLang="en-US" sz="1600" dirty="0">
                <a:latin typeface="+mn-ea"/>
              </a:rPr>
              <a:t>　</a:t>
            </a:r>
            <a:r>
              <a:rPr lang="ja-JP" altLang="en-US" sz="1600" dirty="0" smtClean="0">
                <a:latin typeface="+mn-ea"/>
              </a:rPr>
              <a:t>１．２</a:t>
            </a:r>
            <a:r>
              <a:rPr lang="ja-JP" altLang="en-US" sz="1600" dirty="0">
                <a:latin typeface="+mn-ea"/>
              </a:rPr>
              <a:t>　一日最大給水量と自己水率の概要</a:t>
            </a:r>
            <a:br>
              <a:rPr lang="ja-JP" altLang="en-US" sz="1600" dirty="0">
                <a:latin typeface="+mn-ea"/>
              </a:rPr>
            </a:br>
            <a:r>
              <a:rPr lang="ja-JP" altLang="en-US" sz="1600" dirty="0">
                <a:latin typeface="+mn-ea"/>
              </a:rPr>
              <a:t>　１．３　水道施設の配置</a:t>
            </a:r>
            <a:r>
              <a:rPr lang="ja-JP" altLang="en-US" sz="1600" dirty="0" smtClean="0">
                <a:latin typeface="+mn-ea"/>
              </a:rPr>
              <a:t>状況</a:t>
            </a:r>
            <a:endParaRPr lang="en-US" altLang="ja-JP" sz="1600" dirty="0" smtClean="0">
              <a:latin typeface="+mn-ea"/>
            </a:endParaRPr>
          </a:p>
          <a:p>
            <a:r>
              <a:rPr lang="ja-JP" altLang="en-US" sz="1600" dirty="0">
                <a:latin typeface="+mn-ea"/>
              </a:rPr>
              <a:t/>
            </a:r>
            <a:br>
              <a:rPr lang="ja-JP" altLang="en-US" sz="1600" dirty="0">
                <a:latin typeface="+mn-ea"/>
              </a:rPr>
            </a:br>
            <a:r>
              <a:rPr lang="ja-JP" altLang="en-US" sz="1600" dirty="0">
                <a:latin typeface="+mn-ea"/>
              </a:rPr>
              <a:t>２　府域に</a:t>
            </a:r>
            <a:r>
              <a:rPr lang="ja-JP" altLang="en-US" sz="1600" dirty="0" smtClean="0">
                <a:latin typeface="+mn-ea"/>
              </a:rPr>
              <a:t>おける千早赤阪村の</a:t>
            </a:r>
            <a:r>
              <a:rPr lang="ja-JP" altLang="en-US" sz="1600" dirty="0">
                <a:latin typeface="+mn-ea"/>
              </a:rPr>
              <a:t>状況</a:t>
            </a:r>
            <a:br>
              <a:rPr lang="ja-JP" altLang="en-US" sz="1600" dirty="0">
                <a:latin typeface="+mn-ea"/>
              </a:rPr>
            </a:br>
            <a:r>
              <a:rPr lang="ja-JP" altLang="en-US" sz="1600" dirty="0">
                <a:latin typeface="+mn-ea"/>
              </a:rPr>
              <a:t>　２．１　各指標の大阪府平均との比較</a:t>
            </a:r>
            <a:br>
              <a:rPr lang="ja-JP" altLang="en-US" sz="1600" dirty="0">
                <a:latin typeface="+mn-ea"/>
              </a:rPr>
            </a:br>
            <a:r>
              <a:rPr lang="ja-JP" altLang="en-US" sz="1600" dirty="0">
                <a:latin typeface="+mn-ea"/>
              </a:rPr>
              <a:t>　２．２　府域に</a:t>
            </a:r>
            <a:r>
              <a:rPr lang="ja-JP" altLang="en-US" sz="1600" dirty="0" smtClean="0">
                <a:latin typeface="+mn-ea"/>
              </a:rPr>
              <a:t>おける千早赤阪村の</a:t>
            </a:r>
            <a:r>
              <a:rPr lang="ja-JP" altLang="en-US" sz="1600" dirty="0">
                <a:latin typeface="+mn-ea"/>
              </a:rPr>
              <a:t>各指標の状況</a:t>
            </a:r>
            <a:br>
              <a:rPr lang="ja-JP" altLang="en-US" sz="1600" dirty="0">
                <a:latin typeface="+mn-ea"/>
              </a:rPr>
            </a:br>
            <a:r>
              <a:rPr lang="ja-JP" altLang="en-US" sz="1600" dirty="0">
                <a:latin typeface="+mn-ea"/>
              </a:rPr>
              <a:t>　</a:t>
            </a:r>
            <a:endParaRPr lang="en-US" altLang="ja-JP" sz="700" b="1" dirty="0" smtClean="0">
              <a:solidFill>
                <a:schemeClr val="tx2"/>
              </a:solidFill>
              <a:latin typeface="+mn-ea"/>
            </a:endParaRPr>
          </a:p>
          <a:p>
            <a:r>
              <a:rPr lang="ja-JP" altLang="en-US" b="1" dirty="0" smtClean="0">
                <a:solidFill>
                  <a:schemeClr val="tx2"/>
                </a:solidFill>
                <a:latin typeface="+mn-ea"/>
              </a:rPr>
              <a:t>■村の</a:t>
            </a:r>
            <a:r>
              <a:rPr lang="ja-JP" altLang="en-US" b="1" dirty="0">
                <a:solidFill>
                  <a:schemeClr val="tx2"/>
                </a:solidFill>
                <a:latin typeface="+mn-ea"/>
              </a:rPr>
              <a:t>水道ってこれからどうなるの？　</a:t>
            </a:r>
            <a:r>
              <a:rPr lang="en-US" altLang="ja-JP" b="1" dirty="0">
                <a:solidFill>
                  <a:schemeClr val="tx2"/>
                </a:solidFill>
                <a:latin typeface="+mn-ea"/>
              </a:rPr>
              <a:t>~</a:t>
            </a:r>
            <a:r>
              <a:rPr lang="ja-JP" altLang="en-US" b="1" dirty="0">
                <a:solidFill>
                  <a:schemeClr val="tx2"/>
                </a:solidFill>
                <a:latin typeface="+mn-ea"/>
              </a:rPr>
              <a:t>今後の計画や水道料金のイメージを確認</a:t>
            </a:r>
            <a:r>
              <a:rPr lang="en-US" altLang="ja-JP" b="1" dirty="0" smtClean="0">
                <a:solidFill>
                  <a:schemeClr val="tx2"/>
                </a:solidFill>
                <a:latin typeface="+mn-ea"/>
              </a:rPr>
              <a:t>~</a:t>
            </a:r>
            <a:endParaRPr lang="en-US" altLang="ja-JP" b="1" dirty="0">
              <a:solidFill>
                <a:schemeClr val="tx2"/>
              </a:solidFill>
              <a:latin typeface="+mn-ea"/>
            </a:endParaRPr>
          </a:p>
          <a:p>
            <a:r>
              <a:rPr lang="ja-JP" altLang="en-US" b="1" dirty="0" smtClean="0">
                <a:latin typeface="+mn-ea"/>
              </a:rPr>
              <a:t>千早赤阪村の計画</a:t>
            </a:r>
            <a:endParaRPr lang="en-US" altLang="ja-JP" b="1" dirty="0" smtClean="0">
              <a:latin typeface="+mn-ea"/>
            </a:endParaRPr>
          </a:p>
          <a:p>
            <a:r>
              <a:rPr lang="en-US" altLang="ja-JP" sz="1600" dirty="0" smtClean="0">
                <a:latin typeface="+mn-ea"/>
              </a:rPr>
              <a:t>3</a:t>
            </a:r>
            <a:r>
              <a:rPr lang="ja-JP" altLang="en-US" sz="1600" dirty="0">
                <a:latin typeface="+mn-ea"/>
              </a:rPr>
              <a:t>　</a:t>
            </a:r>
            <a:r>
              <a:rPr lang="ja-JP" altLang="en-US" sz="1600" dirty="0" smtClean="0">
                <a:latin typeface="+mn-ea"/>
              </a:rPr>
              <a:t>千早赤阪村の</a:t>
            </a:r>
            <a:r>
              <a:rPr lang="ja-JP" altLang="en-US" sz="1600" dirty="0">
                <a:latin typeface="+mn-ea"/>
              </a:rPr>
              <a:t>今後の計画</a:t>
            </a:r>
            <a:br>
              <a:rPr lang="ja-JP" altLang="en-US" sz="1600" dirty="0">
                <a:latin typeface="+mn-ea"/>
              </a:rPr>
            </a:br>
            <a:r>
              <a:rPr lang="ja-JP" altLang="en-US" sz="1600" dirty="0">
                <a:latin typeface="+mn-ea"/>
              </a:rPr>
              <a:t>　３．１　水道施設の耐震化計画の策定状況</a:t>
            </a:r>
            <a:br>
              <a:rPr lang="ja-JP" altLang="en-US" sz="1600" dirty="0">
                <a:latin typeface="+mn-ea"/>
              </a:rPr>
            </a:br>
            <a:r>
              <a:rPr lang="ja-JP" altLang="en-US" sz="1600" dirty="0">
                <a:latin typeface="+mn-ea"/>
              </a:rPr>
              <a:t>　</a:t>
            </a:r>
            <a:r>
              <a:rPr lang="ja-JP" altLang="en-US" sz="1600" dirty="0" smtClean="0">
                <a:latin typeface="+mn-ea"/>
              </a:rPr>
              <a:t>３．２</a:t>
            </a:r>
            <a:r>
              <a:rPr lang="ja-JP" altLang="en-US" sz="1600" dirty="0">
                <a:latin typeface="+mn-ea"/>
              </a:rPr>
              <a:t>　老朽管の更新に関する状況</a:t>
            </a:r>
            <a:br>
              <a:rPr lang="ja-JP" altLang="en-US" sz="1600" dirty="0">
                <a:latin typeface="+mn-ea"/>
              </a:rPr>
            </a:br>
            <a:r>
              <a:rPr lang="ja-JP" altLang="en-US" sz="1600" dirty="0">
                <a:latin typeface="+mn-ea"/>
              </a:rPr>
              <a:t>　</a:t>
            </a:r>
            <a:r>
              <a:rPr lang="ja-JP" altLang="en-US" sz="1600" dirty="0" smtClean="0">
                <a:latin typeface="+mn-ea"/>
              </a:rPr>
              <a:t>３．３</a:t>
            </a:r>
            <a:r>
              <a:rPr lang="ja-JP" altLang="en-US" sz="1600" dirty="0">
                <a:latin typeface="+mn-ea"/>
              </a:rPr>
              <a:t>　耐震化計画の</a:t>
            </a:r>
            <a:r>
              <a:rPr lang="ja-JP" altLang="en-US" sz="1600" dirty="0" smtClean="0">
                <a:latin typeface="+mn-ea"/>
              </a:rPr>
              <a:t>内容</a:t>
            </a:r>
            <a:endParaRPr lang="en-US" altLang="ja-JP" sz="1600" dirty="0" smtClean="0">
              <a:latin typeface="+mn-ea"/>
            </a:endParaRPr>
          </a:p>
          <a:p>
            <a:r>
              <a:rPr lang="ja-JP" altLang="en-US" sz="1600" dirty="0">
                <a:latin typeface="+mn-ea"/>
              </a:rPr>
              <a:t>　</a:t>
            </a:r>
            <a:r>
              <a:rPr lang="ja-JP" altLang="en-US" sz="1600" dirty="0" smtClean="0">
                <a:latin typeface="+mn-ea"/>
              </a:rPr>
              <a:t>３．４　更新</a:t>
            </a:r>
            <a:r>
              <a:rPr lang="ja-JP" altLang="en-US" sz="1600" dirty="0">
                <a:latin typeface="+mn-ea"/>
              </a:rPr>
              <a:t>需要見込み額の見通し</a:t>
            </a:r>
            <a:br>
              <a:rPr lang="ja-JP" altLang="en-US" sz="1600" dirty="0">
                <a:latin typeface="+mn-ea"/>
              </a:rPr>
            </a:br>
            <a:r>
              <a:rPr lang="ja-JP" altLang="en-US" sz="1600" dirty="0">
                <a:latin typeface="+mn-ea"/>
              </a:rPr>
              <a:t>　</a:t>
            </a:r>
            <a:r>
              <a:rPr lang="ja-JP" altLang="en-US" sz="1600" dirty="0" smtClean="0">
                <a:latin typeface="+mn-ea"/>
              </a:rPr>
              <a:t>３．５　収支</a:t>
            </a:r>
            <a:r>
              <a:rPr lang="ja-JP" altLang="en-US" sz="1600" dirty="0">
                <a:latin typeface="+mn-ea"/>
              </a:rPr>
              <a:t>の</a:t>
            </a:r>
            <a:r>
              <a:rPr lang="ja-JP" altLang="en-US" sz="1600" dirty="0" smtClean="0">
                <a:latin typeface="+mn-ea"/>
              </a:rPr>
              <a:t>見通し</a:t>
            </a:r>
            <a:endParaRPr lang="en-US" altLang="ja-JP" sz="1600" dirty="0" smtClean="0">
              <a:latin typeface="+mn-ea"/>
            </a:endParaRPr>
          </a:p>
          <a:p>
            <a:r>
              <a:rPr lang="ja-JP" altLang="en-US" sz="1600" dirty="0">
                <a:latin typeface="+mn-ea"/>
              </a:rPr>
              <a:t/>
            </a:r>
            <a:br>
              <a:rPr lang="ja-JP" altLang="en-US" sz="1600" dirty="0">
                <a:latin typeface="+mn-ea"/>
              </a:rPr>
            </a:br>
            <a:r>
              <a:rPr lang="en-US" altLang="ja-JP" sz="1600" dirty="0">
                <a:latin typeface="+mn-ea"/>
              </a:rPr>
              <a:t>4</a:t>
            </a:r>
            <a:r>
              <a:rPr lang="ja-JP" altLang="en-US" sz="1600" dirty="0" smtClean="0">
                <a:latin typeface="+mn-ea"/>
              </a:rPr>
              <a:t>　まとめ</a:t>
            </a:r>
            <a:endParaRPr lang="ja-JP" altLang="en-US" sz="1600" dirty="0">
              <a:latin typeface="+mn-ea"/>
            </a:endParaRPr>
          </a:p>
          <a:p>
            <a:endParaRPr lang="ja-JP" altLang="en-US" dirty="0">
              <a:latin typeface="+mn-ea"/>
            </a:endParaRPr>
          </a:p>
          <a:p>
            <a:endParaRPr lang="ja-JP" altLang="en-US"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a:t>
            </a:fld>
            <a:endParaRPr kumimoji="1" lang="ja-JP" altLang="en-US"/>
          </a:p>
        </p:txBody>
      </p:sp>
    </p:spTree>
    <p:extLst>
      <p:ext uri="{BB962C8B-B14F-4D97-AF65-F5344CB8AC3E}">
        <p14:creationId xmlns:p14="http://schemas.microsoft.com/office/powerpoint/2010/main" val="161582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440478"/>
            <a:ext cx="717247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mn-ea"/>
                <a:cs typeface="Times New Roman" panose="02020603050405020304" pitchFamily="18" charset="0"/>
              </a:rPr>
              <a:t>⑩施設利用率（市町村経営比較分析表より）</a:t>
            </a:r>
            <a:endParaRPr kumimoji="0" lang="en-US" altLang="ja-JP" sz="2000" b="1" i="0" u="none" strike="noStrike" cap="none" normalizeH="0" baseline="0" dirty="0" smtClean="0">
              <a:ln>
                <a:noFill/>
              </a:ln>
              <a:solidFill>
                <a:schemeClr val="tx1"/>
              </a:solidFill>
              <a:effectLst/>
              <a:latin typeface="+mn-ea"/>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ja-JP" altLang="ja-JP"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chemeClr val="tx1"/>
                </a:solidFill>
                <a:effectLst/>
                <a:latin typeface="+mn-ea"/>
                <a:cs typeface="Times New Roman" panose="02020603050405020304" pitchFamily="18" charset="0"/>
              </a:rPr>
              <a:t>・施設利用率は</a:t>
            </a:r>
            <a:r>
              <a:rPr lang="en-US" altLang="ja-JP" dirty="0">
                <a:latin typeface="+mn-ea"/>
                <a:cs typeface="Times New Roman" panose="02020603050405020304" pitchFamily="18" charset="0"/>
              </a:rPr>
              <a:t>52.5</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であり、府平均</a:t>
            </a:r>
            <a:r>
              <a:rPr kumimoji="0" lang="en-US" altLang="ja-JP" b="0" i="0" u="none" strike="noStrike" cap="none" normalizeH="0" baseline="0" dirty="0" smtClean="0">
                <a:ln>
                  <a:noFill/>
                </a:ln>
                <a:solidFill>
                  <a:schemeClr val="tx1"/>
                </a:solidFill>
                <a:effectLst/>
                <a:latin typeface="+mn-ea"/>
                <a:cs typeface="Times New Roman" panose="02020603050405020304" pitchFamily="18" charset="0"/>
              </a:rPr>
              <a:t>58.4%</a:t>
            </a:r>
            <a:r>
              <a:rPr kumimoji="0" lang="ja-JP" altLang="en-US" b="0" i="0" u="none" strike="noStrike" cap="none" normalizeH="0" baseline="0" dirty="0" smtClean="0">
                <a:ln>
                  <a:noFill/>
                </a:ln>
                <a:solidFill>
                  <a:schemeClr val="tx1"/>
                </a:solidFill>
                <a:effectLst/>
                <a:latin typeface="+mn-ea"/>
                <a:cs typeface="Times New Roman" panose="02020603050405020304" pitchFamily="18" charset="0"/>
              </a:rPr>
              <a:t>を下回っています。</a:t>
            </a:r>
            <a:endParaRPr kumimoji="0" lang="ja-JP" altLang="en-US" b="0" i="0" u="none" strike="noStrike" cap="none" normalizeH="0" baseline="0" dirty="0" smtClean="0">
              <a:ln>
                <a:noFill/>
              </a:ln>
              <a:solidFill>
                <a:schemeClr val="tx1"/>
              </a:solidFill>
              <a:effectLst/>
              <a:latin typeface="+mn-ea"/>
            </a:endParaRPr>
          </a:p>
          <a:p>
            <a:pPr marL="0" marR="0" lvl="0" indent="188913"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445741" y="18164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1445741" y="41500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rgbClr val="FF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 name="スライド番号プレースホルダー 6"/>
          <p:cNvSpPr>
            <a:spLocks noGrp="1"/>
          </p:cNvSpPr>
          <p:nvPr>
            <p:ph type="sldNum" sz="quarter" idx="12"/>
          </p:nvPr>
        </p:nvSpPr>
        <p:spPr/>
        <p:txBody>
          <a:bodyPr/>
          <a:lstStyle/>
          <a:p>
            <a:fld id="{4F0AFDB2-A8C5-4D1A-8CED-847563F61E7C}" type="slidenum">
              <a:rPr kumimoji="1" lang="ja-JP" altLang="en-US" smtClean="0"/>
              <a:t>20</a:t>
            </a:fld>
            <a:endParaRPr kumimoji="1" lang="ja-JP" altLang="en-US"/>
          </a:p>
        </p:txBody>
      </p:sp>
      <p:pic>
        <p:nvPicPr>
          <p:cNvPr id="9" name="図 8"/>
          <p:cNvPicPr>
            <a:picLocks noChangeAspect="1"/>
          </p:cNvPicPr>
          <p:nvPr/>
        </p:nvPicPr>
        <p:blipFill>
          <a:blip r:embed="rId2"/>
          <a:stretch>
            <a:fillRect/>
          </a:stretch>
        </p:blipFill>
        <p:spPr>
          <a:xfrm>
            <a:off x="225898" y="2360427"/>
            <a:ext cx="8434800" cy="3689722"/>
          </a:xfrm>
          <a:prstGeom prst="rect">
            <a:avLst/>
          </a:prstGeom>
        </p:spPr>
      </p:pic>
      <p:sp>
        <p:nvSpPr>
          <p:cNvPr id="2" name="テキスト ボックス 2"/>
          <p:cNvSpPr txBox="1">
            <a:spLocks noChangeArrowheads="1"/>
          </p:cNvSpPr>
          <p:nvPr/>
        </p:nvSpPr>
        <p:spPr bwMode="auto">
          <a:xfrm>
            <a:off x="8284567" y="3668702"/>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府平均</a:t>
            </a:r>
            <a:endParaRPr kumimoji="0" lang="ja-JP" altLang="ja-JP" sz="1400" b="0" i="0" u="none" strike="noStrike" cap="none" normalizeH="0" baseline="0" dirty="0" smtClean="0">
              <a:ln>
                <a:noFill/>
              </a:ln>
              <a:solidFill>
                <a:schemeClr val="tx1"/>
              </a:solidFill>
              <a:effectLst/>
              <a:latin typeface="+mn-ea"/>
            </a:endParaRPr>
          </a:p>
        </p:txBody>
      </p:sp>
      <p:sp>
        <p:nvSpPr>
          <p:cNvPr id="3" name="Text Box 3"/>
          <p:cNvSpPr txBox="1">
            <a:spLocks noChangeArrowheads="1"/>
          </p:cNvSpPr>
          <p:nvPr/>
        </p:nvSpPr>
        <p:spPr bwMode="auto">
          <a:xfrm>
            <a:off x="8284567" y="3428019"/>
            <a:ext cx="9746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mn-ea"/>
                <a:cs typeface="Times New Roman" panose="02020603050405020304" pitchFamily="18" charset="0"/>
              </a:rPr>
              <a:t>全国平均</a:t>
            </a:r>
            <a:endParaRPr kumimoji="0" lang="ja-JP" altLang="ja-JP" sz="1400" b="0" i="0" u="none" strike="noStrike" cap="none" normalizeH="0" baseline="0" dirty="0" smtClean="0">
              <a:ln>
                <a:noFill/>
              </a:ln>
              <a:solidFill>
                <a:schemeClr val="tx1"/>
              </a:solidFill>
              <a:effectLst/>
              <a:latin typeface="+mn-ea"/>
            </a:endParaRPr>
          </a:p>
        </p:txBody>
      </p:sp>
    </p:spTree>
    <p:extLst>
      <p:ext uri="{BB962C8B-B14F-4D97-AF65-F5344CB8AC3E}">
        <p14:creationId xmlns:p14="http://schemas.microsoft.com/office/powerpoint/2010/main" val="115304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711"/>
            <a:ext cx="9008076" cy="2308324"/>
          </a:xfrm>
          <a:prstGeom prst="rect">
            <a:avLst/>
          </a:prstGeom>
        </p:spPr>
        <p:txBody>
          <a:bodyPr wrap="square">
            <a:spAutoFit/>
          </a:bodyPr>
          <a:lstStyle/>
          <a:p>
            <a:pPr algn="just">
              <a:spcAft>
                <a:spcPts val="0"/>
              </a:spcAft>
            </a:pPr>
            <a:r>
              <a:rPr lang="ja-JP" altLang="ja-JP" sz="2400" b="1" kern="100" dirty="0">
                <a:latin typeface="+mn-ea"/>
                <a:cs typeface="Times New Roman" panose="02020603050405020304" pitchFamily="18" charset="0"/>
              </a:rPr>
              <a:t>３　</a:t>
            </a:r>
            <a:r>
              <a:rPr lang="ja-JP" altLang="en-US" sz="2400" b="1" kern="100" dirty="0" smtClean="0">
                <a:latin typeface="+mn-ea"/>
                <a:cs typeface="Times New Roman" panose="02020603050405020304" pitchFamily="18" charset="0"/>
              </a:rPr>
              <a:t>千早赤阪村</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今後の計画</a:t>
            </a:r>
            <a:endParaRPr lang="ja-JP" altLang="ja-JP" sz="2400" kern="100" dirty="0">
              <a:latin typeface="+mn-ea"/>
              <a:cs typeface="Times New Roman" panose="02020603050405020304" pitchFamily="18" charset="0"/>
            </a:endParaRPr>
          </a:p>
          <a:p>
            <a:pPr algn="just"/>
            <a:r>
              <a:rPr lang="en-US" altLang="ja-JP" sz="2800" kern="100" dirty="0">
                <a:latin typeface="+mn-ea"/>
                <a:cs typeface="Times New Roman" panose="02020603050405020304" pitchFamily="18" charset="0"/>
              </a:rPr>
              <a:t> </a:t>
            </a:r>
            <a:endParaRPr lang="en-US" altLang="ja-JP" sz="2800" kern="100" dirty="0" smtClean="0">
              <a:latin typeface="+mn-ea"/>
              <a:cs typeface="Times New Roman" panose="02020603050405020304" pitchFamily="18" charset="0"/>
            </a:endParaRPr>
          </a:p>
          <a:p>
            <a:pPr algn="just"/>
            <a:endParaRPr lang="en-US" altLang="ja-JP" sz="2800" kern="100" dirty="0">
              <a:latin typeface="+mn-ea"/>
              <a:cs typeface="Times New Roman" panose="02020603050405020304" pitchFamily="18" charset="0"/>
            </a:endParaRPr>
          </a:p>
          <a:p>
            <a:pPr algn="just"/>
            <a:r>
              <a:rPr lang="ja-JP" altLang="ja-JP" kern="100" dirty="0" smtClean="0">
                <a:latin typeface="+mn-ea"/>
                <a:cs typeface="Times New Roman" panose="02020603050405020304" pitchFamily="18" charset="0"/>
              </a:rPr>
              <a:t>・</a:t>
            </a:r>
            <a:r>
              <a:rPr lang="ja-JP" altLang="en-US" kern="100" dirty="0">
                <a:latin typeface="+mn-ea"/>
                <a:cs typeface="Times New Roman" panose="02020603050405020304" pitchFamily="18" charset="0"/>
              </a:rPr>
              <a:t>２０１７年</a:t>
            </a:r>
            <a:r>
              <a:rPr lang="en-US" altLang="ja-JP" kern="100" dirty="0">
                <a:latin typeface="+mn-ea"/>
                <a:cs typeface="Times New Roman" panose="02020603050405020304" pitchFamily="18" charset="0"/>
              </a:rPr>
              <a:t>4</a:t>
            </a:r>
            <a:r>
              <a:rPr lang="ja-JP" altLang="en-US" kern="100" dirty="0">
                <a:latin typeface="+mn-ea"/>
                <a:cs typeface="Times New Roman" panose="02020603050405020304" pitchFamily="18" charset="0"/>
              </a:rPr>
              <a:t>月に大阪広域水道企業団と統合し、大阪広域水道企業団による経営</a:t>
            </a:r>
            <a:r>
              <a:rPr lang="ja-JP" altLang="en-US" kern="100" dirty="0" smtClean="0">
                <a:latin typeface="+mn-ea"/>
                <a:cs typeface="Times New Roman" panose="02020603050405020304" pitchFamily="18" charset="0"/>
              </a:rPr>
              <a:t>が</a:t>
            </a:r>
            <a:endParaRPr lang="en-US" altLang="ja-JP" kern="100" dirty="0" smtClean="0">
              <a:latin typeface="+mn-ea"/>
              <a:cs typeface="Times New Roman" panose="02020603050405020304" pitchFamily="18" charset="0"/>
            </a:endParaRPr>
          </a:p>
          <a:p>
            <a:pPr algn="just"/>
            <a:r>
              <a:rPr lang="ja-JP" altLang="en-US" kern="100" dirty="0">
                <a:latin typeface="+mn-ea"/>
                <a:cs typeface="Times New Roman" panose="02020603050405020304" pitchFamily="18" charset="0"/>
              </a:rPr>
              <a:t>　</a:t>
            </a:r>
            <a:r>
              <a:rPr lang="ja-JP" altLang="en-US" kern="100" dirty="0" smtClean="0">
                <a:latin typeface="+mn-ea"/>
                <a:cs typeface="Times New Roman" panose="02020603050405020304" pitchFamily="18" charset="0"/>
              </a:rPr>
              <a:t>始まって</a:t>
            </a:r>
            <a:r>
              <a:rPr lang="ja-JP" altLang="en-US" kern="100" dirty="0">
                <a:latin typeface="+mn-ea"/>
                <a:cs typeface="Times New Roman" panose="02020603050405020304" pitchFamily="18" charset="0"/>
              </a:rPr>
              <a:t>います。</a:t>
            </a:r>
            <a:endParaRPr lang="ja-JP" altLang="ja-JP" kern="100" dirty="0">
              <a:latin typeface="+mn-ea"/>
              <a:cs typeface="Times New Roman" panose="02020603050405020304" pitchFamily="18" charset="0"/>
            </a:endParaRPr>
          </a:p>
          <a:p>
            <a:pPr algn="just">
              <a:spcAft>
                <a:spcPts val="0"/>
              </a:spcAft>
            </a:pPr>
            <a:endParaRPr lang="ja-JP" altLang="ja-JP" sz="2800" kern="100" dirty="0">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21</a:t>
            </a:fld>
            <a:endParaRPr kumimoji="1" lang="ja-JP" altLang="en-US"/>
          </a:p>
        </p:txBody>
      </p:sp>
    </p:spTree>
    <p:extLst>
      <p:ext uri="{BB962C8B-B14F-4D97-AF65-F5344CB8AC3E}">
        <p14:creationId xmlns:p14="http://schemas.microsoft.com/office/powerpoint/2010/main" val="1670771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746181" y="2508269"/>
            <a:ext cx="189183" cy="2833200"/>
          </a:xfrm>
          <a:prstGeom prst="rect">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Rectangle 4"/>
          <p:cNvSpPr>
            <a:spLocks noChangeArrowheads="1"/>
          </p:cNvSpPr>
          <p:nvPr/>
        </p:nvSpPr>
        <p:spPr bwMode="auto">
          <a:xfrm>
            <a:off x="691978" y="14580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5"/>
          <p:cNvSpPr>
            <a:spLocks noChangeArrowheads="1"/>
          </p:cNvSpPr>
          <p:nvPr/>
        </p:nvSpPr>
        <p:spPr bwMode="auto">
          <a:xfrm>
            <a:off x="691978" y="29877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テキスト ボックス 6"/>
          <p:cNvSpPr txBox="1"/>
          <p:nvPr/>
        </p:nvSpPr>
        <p:spPr>
          <a:xfrm>
            <a:off x="172279" y="457799"/>
            <a:ext cx="8468138" cy="892552"/>
          </a:xfrm>
          <a:prstGeom prst="rect">
            <a:avLst/>
          </a:prstGeom>
          <a:noFill/>
        </p:spPr>
        <p:txBody>
          <a:bodyPr wrap="square" rtlCol="0">
            <a:spAutoFit/>
          </a:bodyPr>
          <a:lstStyle/>
          <a:p>
            <a:r>
              <a:rPr lang="ja-JP" altLang="ja-JP" sz="2400" b="1" dirty="0">
                <a:latin typeface="+mn-ea"/>
              </a:rPr>
              <a:t>３．１　水道施設の耐震化計画の策定</a:t>
            </a:r>
            <a:r>
              <a:rPr lang="ja-JP" altLang="ja-JP" sz="2400" b="1" dirty="0" smtClean="0">
                <a:latin typeface="+mn-ea"/>
              </a:rPr>
              <a:t>状況</a:t>
            </a:r>
            <a:endParaRPr lang="en-US" altLang="ja-JP" sz="2400" b="1" dirty="0" smtClean="0">
              <a:latin typeface="+mn-ea"/>
            </a:endParaRPr>
          </a:p>
          <a:p>
            <a:r>
              <a:rPr lang="ja-JP" altLang="en-US" sz="2800" dirty="0">
                <a:latin typeface="+mn-ea"/>
              </a:rPr>
              <a:t>　</a:t>
            </a:r>
            <a:r>
              <a:rPr lang="ja-JP" altLang="en-US" sz="2800" dirty="0" smtClean="0">
                <a:latin typeface="+mn-ea"/>
              </a:rPr>
              <a:t>　　　　　　　　　　　</a:t>
            </a:r>
            <a:r>
              <a:rPr lang="ja-JP" altLang="ja-JP" sz="2400" dirty="0" smtClean="0">
                <a:latin typeface="+mn-ea"/>
              </a:rPr>
              <a:t>（</a:t>
            </a:r>
            <a:r>
              <a:rPr lang="en-US" altLang="ja-JP" sz="2400" dirty="0">
                <a:latin typeface="+mn-ea"/>
              </a:rPr>
              <a:t>2018</a:t>
            </a:r>
            <a:r>
              <a:rPr lang="ja-JP" altLang="ja-JP" sz="2400" dirty="0">
                <a:latin typeface="+mn-ea"/>
              </a:rPr>
              <a:t>年度調査結果）</a:t>
            </a:r>
            <a:endParaRPr lang="ja-JP" altLang="en-US" sz="2800" dirty="0">
              <a:latin typeface="+mn-ea"/>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22</a:t>
            </a:fld>
            <a:endParaRPr kumimoji="1" lang="ja-JP" altLang="en-US"/>
          </a:p>
        </p:txBody>
      </p:sp>
      <p:sp>
        <p:nvSpPr>
          <p:cNvPr id="9" name="正方形/長方形 8"/>
          <p:cNvSpPr/>
          <p:nvPr/>
        </p:nvSpPr>
        <p:spPr>
          <a:xfrm>
            <a:off x="7347301" y="5603233"/>
            <a:ext cx="1535998" cy="307777"/>
          </a:xfrm>
          <a:prstGeom prst="rect">
            <a:avLst/>
          </a:prstGeom>
        </p:spPr>
        <p:txBody>
          <a:bodyPr wrap="none">
            <a:spAutoFit/>
          </a:bodyPr>
          <a:lstStyle/>
          <a:p>
            <a:r>
              <a:rPr lang="ja-JP" altLang="en-US" sz="1400" dirty="0"/>
              <a:t>◎耐震化率</a:t>
            </a:r>
            <a:r>
              <a:rPr lang="en-US" altLang="ja-JP" sz="1400" dirty="0"/>
              <a:t>100</a:t>
            </a:r>
            <a:r>
              <a:rPr lang="ja-JP" altLang="en-US" sz="1400" dirty="0"/>
              <a:t>％</a:t>
            </a:r>
          </a:p>
        </p:txBody>
      </p:sp>
      <p:pic>
        <p:nvPicPr>
          <p:cNvPr id="10" name="図 9"/>
          <p:cNvPicPr>
            <a:picLocks noChangeAspect="1"/>
          </p:cNvPicPr>
          <p:nvPr/>
        </p:nvPicPr>
        <p:blipFill>
          <a:blip r:embed="rId2"/>
          <a:stretch>
            <a:fillRect/>
          </a:stretch>
        </p:blipFill>
        <p:spPr>
          <a:xfrm>
            <a:off x="172279" y="2496007"/>
            <a:ext cx="8768213" cy="2833200"/>
          </a:xfrm>
          <a:prstGeom prst="rect">
            <a:avLst/>
          </a:prstGeom>
        </p:spPr>
      </p:pic>
    </p:spTree>
    <p:extLst>
      <p:ext uri="{BB962C8B-B14F-4D97-AF65-F5344CB8AC3E}">
        <p14:creationId xmlns:p14="http://schemas.microsoft.com/office/powerpoint/2010/main" val="326221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42600971"/>
              </p:ext>
            </p:extLst>
          </p:nvPr>
        </p:nvGraphicFramePr>
        <p:xfrm>
          <a:off x="166002" y="687216"/>
          <a:ext cx="8744366" cy="1827813"/>
        </p:xfrm>
        <a:graphic>
          <a:graphicData uri="http://schemas.openxmlformats.org/drawingml/2006/table">
            <a:tbl>
              <a:tblPr firstRow="1" firstCol="1" bandRow="1">
                <a:tableStyleId>{5C22544A-7EE6-4342-B048-85BDC9FD1C3A}</a:tableStyleId>
              </a:tblPr>
              <a:tblGrid>
                <a:gridCol w="892461">
                  <a:extLst>
                    <a:ext uri="{9D8B030D-6E8A-4147-A177-3AD203B41FA5}">
                      <a16:colId xmlns:a16="http://schemas.microsoft.com/office/drawing/2014/main" val="4046592780"/>
                    </a:ext>
                  </a:extLst>
                </a:gridCol>
                <a:gridCol w="1631092">
                  <a:extLst>
                    <a:ext uri="{9D8B030D-6E8A-4147-A177-3AD203B41FA5}">
                      <a16:colId xmlns:a16="http://schemas.microsoft.com/office/drawing/2014/main" val="1056560493"/>
                    </a:ext>
                  </a:extLst>
                </a:gridCol>
                <a:gridCol w="1833061">
                  <a:extLst>
                    <a:ext uri="{9D8B030D-6E8A-4147-A177-3AD203B41FA5}">
                      <a16:colId xmlns:a16="http://schemas.microsoft.com/office/drawing/2014/main" val="2297990121"/>
                    </a:ext>
                  </a:extLst>
                </a:gridCol>
                <a:gridCol w="2071674">
                  <a:extLst>
                    <a:ext uri="{9D8B030D-6E8A-4147-A177-3AD203B41FA5}">
                      <a16:colId xmlns:a16="http://schemas.microsoft.com/office/drawing/2014/main" val="1595004153"/>
                    </a:ext>
                  </a:extLst>
                </a:gridCol>
                <a:gridCol w="2316078">
                  <a:extLst>
                    <a:ext uri="{9D8B030D-6E8A-4147-A177-3AD203B41FA5}">
                      <a16:colId xmlns:a16="http://schemas.microsoft.com/office/drawing/2014/main" val="711927729"/>
                    </a:ext>
                  </a:extLst>
                </a:gridCol>
              </a:tblGrid>
              <a:tr h="858304">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市町村計画</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a:spcAft>
                          <a:spcPts val="0"/>
                        </a:spcAft>
                      </a:pPr>
                      <a:r>
                        <a:rPr lang="ja-JP" sz="1800" kern="100" dirty="0">
                          <a:effectLst/>
                          <a:latin typeface="+mn-ea"/>
                          <a:ea typeface="+mn-ea"/>
                        </a:rPr>
                        <a:t>今後</a:t>
                      </a:r>
                      <a:r>
                        <a:rPr lang="en-US" sz="1800" kern="100" dirty="0">
                          <a:effectLst/>
                          <a:latin typeface="+mn-ea"/>
                          <a:ea typeface="+mn-ea"/>
                        </a:rPr>
                        <a:t>60</a:t>
                      </a:r>
                      <a:r>
                        <a:rPr lang="ja-JP" sz="1800" kern="100" dirty="0">
                          <a:effectLst/>
                          <a:latin typeface="+mn-ea"/>
                          <a:ea typeface="+mn-ea"/>
                        </a:rPr>
                        <a:t>年周期で管</a:t>
                      </a:r>
                      <a:r>
                        <a:rPr lang="ja-JP" sz="1800" kern="100" dirty="0" smtClean="0">
                          <a:effectLst/>
                          <a:latin typeface="+mn-ea"/>
                          <a:ea typeface="+mn-ea"/>
                        </a:rPr>
                        <a:t>更新する</a:t>
                      </a:r>
                      <a:r>
                        <a:rPr lang="ja-JP" sz="1800" kern="100" dirty="0">
                          <a:effectLst/>
                          <a:latin typeface="+mn-ea"/>
                          <a:ea typeface="+mn-ea"/>
                        </a:rPr>
                        <a:t>ために必要な管更新率（％）</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60504893"/>
                  </a:ext>
                </a:extLst>
              </a:tr>
              <a:tr h="619396">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計画年次</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老朽管率（％）</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計画期間内年平均</a:t>
                      </a:r>
                    </a:p>
                    <a:p>
                      <a:pPr algn="ctr">
                        <a:spcAft>
                          <a:spcPts val="0"/>
                        </a:spcAft>
                      </a:pPr>
                      <a:r>
                        <a:rPr lang="ja-JP" sz="1800" kern="100">
                          <a:effectLst/>
                          <a:latin typeface="+mn-ea"/>
                          <a:ea typeface="+mn-ea"/>
                        </a:rPr>
                        <a:t>管更新率（％）</a:t>
                      </a:r>
                      <a:endParaRPr lang="ja-JP" sz="1800" kern="100">
                        <a:effectLst/>
                        <a:latin typeface="+mn-ea"/>
                        <a:ea typeface="+mn-ea"/>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731942589"/>
                  </a:ext>
                </a:extLst>
              </a:tr>
              <a:tr h="350113">
                <a:tc>
                  <a:txBody>
                    <a:bodyPr/>
                    <a:lstStyle/>
                    <a:p>
                      <a:pPr algn="ctr">
                        <a:spcAft>
                          <a:spcPts val="0"/>
                        </a:spcAft>
                      </a:pPr>
                      <a:r>
                        <a:rPr lang="ja-JP" sz="1800" kern="100" dirty="0">
                          <a:effectLst/>
                          <a:latin typeface="+mn-ea"/>
                          <a:ea typeface="+mn-ea"/>
                        </a:rPr>
                        <a:t>全管路</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just">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１．６７％</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934472941"/>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4280512053"/>
              </p:ext>
            </p:extLst>
          </p:nvPr>
        </p:nvGraphicFramePr>
        <p:xfrm>
          <a:off x="166002" y="3563006"/>
          <a:ext cx="8699157" cy="3148926"/>
        </p:xfrm>
        <a:graphic>
          <a:graphicData uri="http://schemas.openxmlformats.org/drawingml/2006/table">
            <a:tbl>
              <a:tblPr firstRow="1" firstCol="1" bandRow="1">
                <a:tableStyleId>{5C22544A-7EE6-4342-B048-85BDC9FD1C3A}</a:tableStyleId>
              </a:tblPr>
              <a:tblGrid>
                <a:gridCol w="1174067">
                  <a:extLst>
                    <a:ext uri="{9D8B030D-6E8A-4147-A177-3AD203B41FA5}">
                      <a16:colId xmlns:a16="http://schemas.microsoft.com/office/drawing/2014/main" val="1754709171"/>
                    </a:ext>
                  </a:extLst>
                </a:gridCol>
                <a:gridCol w="1623848">
                  <a:extLst>
                    <a:ext uri="{9D8B030D-6E8A-4147-A177-3AD203B41FA5}">
                      <a16:colId xmlns:a16="http://schemas.microsoft.com/office/drawing/2014/main" val="815561825"/>
                    </a:ext>
                  </a:extLst>
                </a:gridCol>
                <a:gridCol w="1749973">
                  <a:extLst>
                    <a:ext uri="{9D8B030D-6E8A-4147-A177-3AD203B41FA5}">
                      <a16:colId xmlns:a16="http://schemas.microsoft.com/office/drawing/2014/main" val="980342609"/>
                    </a:ext>
                  </a:extLst>
                </a:gridCol>
                <a:gridCol w="2112404">
                  <a:extLst>
                    <a:ext uri="{9D8B030D-6E8A-4147-A177-3AD203B41FA5}">
                      <a16:colId xmlns:a16="http://schemas.microsoft.com/office/drawing/2014/main" val="2159041369"/>
                    </a:ext>
                  </a:extLst>
                </a:gridCol>
                <a:gridCol w="2038865">
                  <a:extLst>
                    <a:ext uri="{9D8B030D-6E8A-4147-A177-3AD203B41FA5}">
                      <a16:colId xmlns:a16="http://schemas.microsoft.com/office/drawing/2014/main" val="236708058"/>
                    </a:ext>
                  </a:extLst>
                </a:gridCol>
              </a:tblGrid>
              <a:tr h="551794">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gridSpan="3">
                  <a:txBody>
                    <a:bodyPr/>
                    <a:lstStyle/>
                    <a:p>
                      <a:pPr algn="ctr">
                        <a:spcAft>
                          <a:spcPts val="0"/>
                        </a:spcAft>
                      </a:pPr>
                      <a:r>
                        <a:rPr lang="ja-JP" sz="1800" kern="100" dirty="0">
                          <a:effectLst/>
                          <a:latin typeface="+mn-ea"/>
                          <a:ea typeface="+mn-ea"/>
                        </a:rPr>
                        <a:t>市町村目標</a:t>
                      </a:r>
                      <a:endParaRPr lang="ja-JP" sz="18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spcAft>
                          <a:spcPts val="0"/>
                        </a:spcAft>
                      </a:pPr>
                      <a:r>
                        <a:rPr lang="ja-JP" sz="1800" kern="100">
                          <a:effectLst/>
                          <a:latin typeface="+mn-ea"/>
                          <a:ea typeface="+mn-ea"/>
                        </a:rPr>
                        <a:t>（参考）</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453288739"/>
                  </a:ext>
                </a:extLst>
              </a:tr>
              <a:tr h="649283">
                <a:tc>
                  <a:txBody>
                    <a:bodyPr/>
                    <a:lstStyle/>
                    <a:p>
                      <a:pPr algn="ctr">
                        <a:spcAft>
                          <a:spcPts val="0"/>
                        </a:spcAft>
                      </a:pPr>
                      <a:r>
                        <a:rPr lang="en-US" sz="1800" kern="100">
                          <a:effectLst/>
                          <a:latin typeface="+mn-ea"/>
                          <a:ea typeface="+mn-ea"/>
                        </a:rPr>
                        <a:t> </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rPr>
                        <a:t>計画年次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耐震化率（％）</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ja-JP" sz="1800" kern="100" dirty="0">
                          <a:effectLst/>
                        </a:rPr>
                        <a:t>目標数量</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tc>
                  <a:txBody>
                    <a:bodyPr/>
                    <a:lstStyle/>
                    <a:p>
                      <a:pPr algn="ctr">
                        <a:spcAft>
                          <a:spcPts val="0"/>
                        </a:spcAft>
                      </a:pPr>
                      <a:r>
                        <a:rPr lang="en-US" sz="1800" kern="100" dirty="0">
                          <a:effectLst/>
                          <a:latin typeface="+mn-ea"/>
                          <a:ea typeface="+mn-ea"/>
                        </a:rPr>
                        <a:t>2016</a:t>
                      </a:r>
                      <a:r>
                        <a:rPr lang="ja-JP" sz="1800" kern="100" dirty="0">
                          <a:effectLst/>
                          <a:latin typeface="+mn-ea"/>
                          <a:ea typeface="+mn-ea"/>
                        </a:rPr>
                        <a:t>年度</a:t>
                      </a:r>
                      <a:r>
                        <a:rPr lang="ja-JP" sz="1800" kern="100" dirty="0">
                          <a:effectLst/>
                        </a:rPr>
                        <a:t>末時点の施設能力等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1435" marR="51435" marT="0" marB="0" anchor="ctr"/>
                </a:tc>
                <a:extLst>
                  <a:ext uri="{0D108BD9-81ED-4DB2-BD59-A6C34878D82A}">
                    <a16:rowId xmlns:a16="http://schemas.microsoft.com/office/drawing/2014/main" val="1986321797"/>
                  </a:ext>
                </a:extLst>
              </a:tr>
              <a:tr h="649283">
                <a:tc>
                  <a:txBody>
                    <a:bodyPr/>
                    <a:lstStyle/>
                    <a:p>
                      <a:pPr algn="ctr">
                        <a:spcAft>
                          <a:spcPts val="0"/>
                        </a:spcAft>
                      </a:pPr>
                      <a:r>
                        <a:rPr lang="ja-JP" sz="1800" kern="100">
                          <a:effectLst/>
                          <a:latin typeface="+mn-ea"/>
                          <a:ea typeface="+mn-ea"/>
                        </a:rPr>
                        <a:t>浄水施設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dirty="0"/>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pPr algn="l">
                        <a:spcAft>
                          <a:spcPts val="0"/>
                        </a:spcAft>
                      </a:pPr>
                      <a:r>
                        <a:rPr lang="ja-JP" sz="1800" kern="100" dirty="0">
                          <a:effectLst/>
                          <a:latin typeface="+mn-ea"/>
                          <a:ea typeface="+mn-ea"/>
                        </a:rPr>
                        <a:t>施設能力</a:t>
                      </a:r>
                    </a:p>
                    <a:p>
                      <a:pPr algn="r">
                        <a:spcAft>
                          <a:spcPts val="0"/>
                        </a:spcAft>
                      </a:pPr>
                      <a:r>
                        <a:rPr lang="ja-JP" altLang="en-US" sz="1800" kern="100" dirty="0" smtClean="0">
                          <a:effectLst/>
                          <a:latin typeface="+mn-ea"/>
                          <a:ea typeface="+mn-ea"/>
                        </a:rPr>
                        <a:t>１，５９０</a:t>
                      </a:r>
                      <a:r>
                        <a:rPr lang="ja-JP" sz="1800" kern="100" dirty="0" smtClean="0">
                          <a:effectLst/>
                          <a:latin typeface="+mn-ea"/>
                          <a:ea typeface="+mn-ea"/>
                        </a:rPr>
                        <a:t>㎥</a:t>
                      </a:r>
                      <a:r>
                        <a:rPr lang="en-US" sz="1800" kern="100" dirty="0">
                          <a:effectLst/>
                          <a:latin typeface="+mn-ea"/>
                          <a:ea typeface="+mn-ea"/>
                        </a:rPr>
                        <a:t>/</a:t>
                      </a:r>
                      <a:r>
                        <a:rPr lang="ja-JP" sz="1800" kern="100" dirty="0">
                          <a:effectLst/>
                          <a:latin typeface="+mn-ea"/>
                          <a:ea typeface="+mn-ea"/>
                        </a:rPr>
                        <a:t>日</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760298"/>
                  </a:ext>
                </a:extLst>
              </a:tr>
              <a:tr h="649283">
                <a:tc>
                  <a:txBody>
                    <a:bodyPr/>
                    <a:lstStyle/>
                    <a:p>
                      <a:pPr algn="ctr">
                        <a:spcAft>
                          <a:spcPts val="0"/>
                        </a:spcAft>
                      </a:pPr>
                      <a:r>
                        <a:rPr lang="ja-JP" sz="1800" kern="100">
                          <a:effectLst/>
                          <a:latin typeface="+mn-ea"/>
                          <a:ea typeface="+mn-ea"/>
                        </a:rPr>
                        <a:t>配水施設</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pPr algn="l">
                        <a:spcAft>
                          <a:spcPts val="0"/>
                        </a:spcAft>
                      </a:pPr>
                      <a:r>
                        <a:rPr lang="ja-JP" sz="1800" kern="100" dirty="0">
                          <a:effectLst/>
                          <a:latin typeface="+mn-ea"/>
                          <a:ea typeface="+mn-ea"/>
                        </a:rPr>
                        <a:t>施設容量</a:t>
                      </a:r>
                    </a:p>
                    <a:p>
                      <a:pPr algn="r">
                        <a:spcAft>
                          <a:spcPts val="0"/>
                        </a:spcAft>
                      </a:pPr>
                      <a:r>
                        <a:rPr lang="ja-JP" altLang="en-US" sz="1800" kern="100" dirty="0" smtClean="0">
                          <a:effectLst/>
                          <a:latin typeface="+mn-ea"/>
                          <a:ea typeface="+mn-ea"/>
                        </a:rPr>
                        <a:t>６，１１０</a:t>
                      </a:r>
                      <a:r>
                        <a:rPr lang="ja-JP" sz="1800" kern="100" dirty="0" smtClean="0">
                          <a:effectLst/>
                          <a:latin typeface="+mn-ea"/>
                          <a:ea typeface="+mn-ea"/>
                        </a:rPr>
                        <a:t> </a:t>
                      </a: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202498276"/>
                  </a:ext>
                </a:extLst>
              </a:tr>
              <a:tr h="649283">
                <a:tc>
                  <a:txBody>
                    <a:bodyPr/>
                    <a:lstStyle/>
                    <a:p>
                      <a:pPr algn="ctr">
                        <a:spcAft>
                          <a:spcPts val="0"/>
                        </a:spcAft>
                      </a:pPr>
                      <a:r>
                        <a:rPr lang="ja-JP" sz="1800" kern="100">
                          <a:effectLst/>
                          <a:latin typeface="+mn-ea"/>
                          <a:ea typeface="+mn-ea"/>
                        </a:rPr>
                        <a:t>基幹管路</a:t>
                      </a:r>
                      <a:endParaRPr lang="ja-JP" sz="1800" kern="100">
                        <a:effectLst/>
                        <a:latin typeface="+mn-ea"/>
                        <a:ea typeface="+mn-ea"/>
                        <a:cs typeface="Times New Roman" panose="02020603050405020304" pitchFamily="18" charset="0"/>
                      </a:endParaRPr>
                    </a:p>
                  </a:txBody>
                  <a:tcPr marL="68580" marR="68580" marT="0" marB="0" anchor="ctr"/>
                </a:tc>
                <a:tc>
                  <a:txBody>
                    <a:bodyPr/>
                    <a:lstStyle/>
                    <a:p>
                      <a:endParaRPr lang="ja-JP" altLang="en-US"/>
                    </a:p>
                  </a:txBody>
                  <a:tcPr marL="68580" marR="68580" marT="0" marB="0" anchor="ctr"/>
                </a:tc>
                <a:tc>
                  <a:txBody>
                    <a:bodyPr/>
                    <a:lstStyle/>
                    <a:p>
                      <a:endParaRPr lang="ja-JP" altLang="en-US"/>
                    </a:p>
                  </a:txBody>
                  <a:tcPr marL="68580" marR="68580" marT="0" marB="0" anchor="ctr"/>
                </a:tc>
                <a:tc>
                  <a:txBody>
                    <a:bodyPr/>
                    <a:lstStyle/>
                    <a:p>
                      <a:endParaRPr lang="ja-JP" altLang="en-US" dirty="0"/>
                    </a:p>
                  </a:txBody>
                  <a:tcPr marL="68580" marR="68580" marT="0" marB="0" anchor="ctr"/>
                </a:tc>
                <a:tc>
                  <a:txBody>
                    <a:bodyPr/>
                    <a:lstStyle/>
                    <a:p>
                      <a:pPr algn="l">
                        <a:spcAft>
                          <a:spcPts val="0"/>
                        </a:spcAft>
                      </a:pPr>
                      <a:r>
                        <a:rPr lang="ja-JP" sz="1800" kern="100" dirty="0">
                          <a:effectLst/>
                          <a:latin typeface="+mn-ea"/>
                          <a:ea typeface="+mn-ea"/>
                        </a:rPr>
                        <a:t>総延長</a:t>
                      </a:r>
                    </a:p>
                    <a:p>
                      <a:pPr algn="r">
                        <a:spcAft>
                          <a:spcPts val="0"/>
                        </a:spcAft>
                      </a:pPr>
                      <a:r>
                        <a:rPr lang="ja-JP" altLang="en-US" sz="1800" kern="100" dirty="0" smtClean="0">
                          <a:effectLst/>
                          <a:latin typeface="+mn-ea"/>
                          <a:ea typeface="+mn-ea"/>
                        </a:rPr>
                        <a:t>１３．０</a:t>
                      </a:r>
                      <a:r>
                        <a:rPr lang="ja-JP" altLang="en-US" sz="1800" kern="100" baseline="0" dirty="0" smtClean="0">
                          <a:effectLst/>
                          <a:latin typeface="+mn-ea"/>
                          <a:ea typeface="+mn-ea"/>
                        </a:rPr>
                        <a:t> </a:t>
                      </a:r>
                      <a:r>
                        <a:rPr lang="en-US" altLang="ja-JP" sz="1800" kern="100" dirty="0" smtClean="0">
                          <a:effectLst/>
                          <a:latin typeface="+mn-ea"/>
                          <a:ea typeface="+mn-ea"/>
                        </a:rPr>
                        <a:t>k</a:t>
                      </a:r>
                      <a:r>
                        <a:rPr lang="ja-JP" sz="1800" kern="100" dirty="0" smtClean="0">
                          <a:effectLst/>
                          <a:latin typeface="+mn-ea"/>
                          <a:ea typeface="+mn-ea"/>
                        </a:rPr>
                        <a:t>ｍ</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845292063"/>
                  </a:ext>
                </a:extLst>
              </a:tr>
            </a:tbl>
          </a:graphicData>
        </a:graphic>
      </p:graphicFrame>
      <p:sp>
        <p:nvSpPr>
          <p:cNvPr id="4" name="Rectangle 1"/>
          <p:cNvSpPr>
            <a:spLocks noChangeArrowheads="1"/>
          </p:cNvSpPr>
          <p:nvPr/>
        </p:nvSpPr>
        <p:spPr bwMode="auto">
          <a:xfrm>
            <a:off x="-106853" y="2630447"/>
            <a:ext cx="91272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3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0" defTabSz="914400"/>
            <a:r>
              <a:rPr lang="ja-JP" altLang="ja-JP" sz="2400" b="1" dirty="0">
                <a:latin typeface="+mn-ea"/>
              </a:rPr>
              <a:t>３</a:t>
            </a:r>
            <a:r>
              <a:rPr lang="ja-JP" altLang="en-US" sz="2400" b="1" dirty="0">
                <a:latin typeface="+mn-ea"/>
              </a:rPr>
              <a:t>．３</a:t>
            </a:r>
            <a:r>
              <a:rPr lang="ja-JP" altLang="ja-JP" sz="2400" b="1" dirty="0">
                <a:latin typeface="+mn-ea"/>
              </a:rPr>
              <a:t>　耐震化計画の</a:t>
            </a:r>
            <a:r>
              <a:rPr lang="ja-JP" altLang="ja-JP" sz="2400" b="1" dirty="0" smtClean="0">
                <a:latin typeface="+mn-ea"/>
              </a:rPr>
              <a:t>内容</a:t>
            </a:r>
            <a:endParaRPr lang="en-US" altLang="ja-JP" sz="2400" b="1" dirty="0" smtClean="0">
              <a:latin typeface="+mn-ea"/>
            </a:endParaRPr>
          </a:p>
          <a:p>
            <a:pPr lvl="0" indent="127000" defTabSz="914400"/>
            <a:r>
              <a:rPr lang="ja-JP" altLang="en-US" sz="1600" dirty="0" smtClean="0">
                <a:solidFill>
                  <a:prstClr val="black"/>
                </a:solidFill>
                <a:latin typeface="游ゴシック" panose="020B0400000000000000" pitchFamily="50" charset="-128"/>
                <a:cs typeface="Times New Roman" panose="02020603050405020304" pitchFamily="18" charset="0"/>
              </a:rPr>
              <a:t>　　　　　　　　　　　</a:t>
            </a:r>
            <a:r>
              <a:rPr lang="ja-JP" altLang="ja-JP" sz="1600" dirty="0" smtClean="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dirty="0">
              <a:solidFill>
                <a:prstClr val="black"/>
              </a:solidFill>
              <a:latin typeface="游ゴシック" panose="020B0400000000000000" pitchFamily="50" charset="-128"/>
              <a:cs typeface="Times New Roman" panose="02020603050405020304" pitchFamily="18" charset="0"/>
            </a:endParaRPr>
          </a:p>
          <a:p>
            <a:pPr lvl="0" indent="127000" defTabSz="914400"/>
            <a:r>
              <a:rPr lang="ja-JP" altLang="en-US" sz="1600" dirty="0" smtClean="0">
                <a:solidFill>
                  <a:prstClr val="black"/>
                </a:solidFill>
                <a:latin typeface="游ゴシック" panose="020B0400000000000000" pitchFamily="50" charset="-128"/>
                <a:cs typeface="Times New Roman" panose="02020603050405020304" pitchFamily="18" charset="0"/>
              </a:rPr>
              <a:t>　　　　　　　　　　　　水道</a:t>
            </a:r>
            <a:r>
              <a:rPr lang="ja-JP" altLang="en-US" sz="1600" dirty="0">
                <a:solidFill>
                  <a:prstClr val="black"/>
                </a:solidFill>
                <a:latin typeface="游ゴシック" panose="020B0400000000000000" pitchFamily="50" charset="-128"/>
                <a:cs typeface="Times New Roman" panose="02020603050405020304" pitchFamily="18" charset="0"/>
              </a:rPr>
              <a:t>事業の統合に向けての検討、協議統合案</a:t>
            </a:r>
            <a:r>
              <a:rPr lang="ja-JP" altLang="ja-JP" sz="1600" dirty="0">
                <a:solidFill>
                  <a:prstClr val="black"/>
                </a:solidFill>
                <a:latin typeface="游ゴシック" panose="020B0400000000000000" pitchFamily="50" charset="-128"/>
                <a:cs typeface="Times New Roman" panose="02020603050405020304" pitchFamily="18" charset="0"/>
              </a:rPr>
              <a:t>（２０１</a:t>
            </a:r>
            <a:r>
              <a:rPr lang="ja-JP" altLang="en-US" sz="1600" dirty="0">
                <a:solidFill>
                  <a:prstClr val="black"/>
                </a:solidFill>
                <a:latin typeface="游ゴシック" panose="020B0400000000000000" pitchFamily="50" charset="-128"/>
                <a:cs typeface="Times New Roman" panose="02020603050405020304" pitchFamily="18" charset="0"/>
              </a:rPr>
              <a:t>６</a:t>
            </a:r>
            <a:r>
              <a:rPr lang="ja-JP" altLang="ja-JP" sz="1600" dirty="0">
                <a:solidFill>
                  <a:prstClr val="black"/>
                </a:solidFill>
                <a:latin typeface="游ゴシック" panose="020B0400000000000000" pitchFamily="50" charset="-128"/>
                <a:cs typeface="Times New Roman" panose="02020603050405020304" pitchFamily="18" charset="0"/>
              </a:rPr>
              <a:t>年度策定）</a:t>
            </a:r>
            <a:r>
              <a:rPr lang="ja-JP" altLang="ja-JP" sz="1600" dirty="0" smtClean="0">
                <a:solidFill>
                  <a:prstClr val="black"/>
                </a:solidFill>
                <a:latin typeface="游ゴシック" panose="020B0400000000000000" pitchFamily="50" charset="-128"/>
                <a:cs typeface="Times New Roman" panose="02020603050405020304" pitchFamily="18" charset="0"/>
              </a:rPr>
              <a:t>）</a:t>
            </a:r>
            <a:endParaRPr lang="ja-JP" altLang="ja-JP" sz="1200" dirty="0">
              <a:solidFill>
                <a:prstClr val="black"/>
              </a:solidFill>
              <a:latin typeface="游ゴシック" panose="020B0400000000000000" pitchFamily="50" charset="-128"/>
            </a:endParaRPr>
          </a:p>
        </p:txBody>
      </p:sp>
      <p:sp>
        <p:nvSpPr>
          <p:cNvPr id="6" name="テキスト ボックス 5"/>
          <p:cNvSpPr txBox="1"/>
          <p:nvPr/>
        </p:nvSpPr>
        <p:spPr>
          <a:xfrm>
            <a:off x="32313" y="154090"/>
            <a:ext cx="8190965" cy="461665"/>
          </a:xfrm>
          <a:prstGeom prst="rect">
            <a:avLst/>
          </a:prstGeom>
          <a:noFill/>
        </p:spPr>
        <p:txBody>
          <a:bodyPr wrap="square" rtlCol="0">
            <a:spAutoFit/>
          </a:bodyPr>
          <a:lstStyle/>
          <a:p>
            <a:r>
              <a:rPr lang="ja-JP" altLang="ja-JP" sz="2400" b="1" dirty="0" smtClean="0"/>
              <a:t>３</a:t>
            </a:r>
            <a:r>
              <a:rPr lang="ja-JP" altLang="en-US" sz="2400" b="1" dirty="0" smtClean="0"/>
              <a:t>．２</a:t>
            </a:r>
            <a:r>
              <a:rPr lang="ja-JP" altLang="ja-JP" sz="2400" b="1" dirty="0"/>
              <a:t>　老朽管の更新に関する状況</a:t>
            </a: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23</a:t>
            </a:fld>
            <a:endParaRPr kumimoji="1" lang="ja-JP" altLang="en-US"/>
          </a:p>
        </p:txBody>
      </p:sp>
      <p:sp>
        <p:nvSpPr>
          <p:cNvPr id="7" name="テキスト ボックス 6"/>
          <p:cNvSpPr txBox="1"/>
          <p:nvPr/>
        </p:nvSpPr>
        <p:spPr>
          <a:xfrm>
            <a:off x="1157939" y="2161832"/>
            <a:ext cx="5189201" cy="338554"/>
          </a:xfrm>
          <a:prstGeom prst="rect">
            <a:avLst/>
          </a:prstGeom>
          <a:solidFill>
            <a:schemeClr val="bg1"/>
          </a:solidFill>
          <a:ln>
            <a:solidFill>
              <a:schemeClr val="tx1"/>
            </a:solidFill>
          </a:ln>
        </p:spPr>
        <p:txBody>
          <a:bodyPr wrap="square" rtlCol="0">
            <a:spAutoFit/>
          </a:bodyPr>
          <a:lstStyle/>
          <a:p>
            <a:r>
              <a:rPr kumimoji="1" lang="ja-JP" altLang="en-US" sz="1600" dirty="0" smtClean="0"/>
              <a:t>　　　　具体的</a:t>
            </a:r>
            <a:r>
              <a:rPr kumimoji="1" lang="ja-JP" altLang="en-US" sz="1600" dirty="0"/>
              <a:t>な年次・数値目標は定めていない。</a:t>
            </a:r>
            <a:endParaRPr kumimoji="1" lang="ja-JP" altLang="en-US" sz="1400" dirty="0"/>
          </a:p>
        </p:txBody>
      </p:sp>
      <p:sp>
        <p:nvSpPr>
          <p:cNvPr id="8" name="テキスト ボックス 7"/>
          <p:cNvSpPr txBox="1"/>
          <p:nvPr/>
        </p:nvSpPr>
        <p:spPr>
          <a:xfrm>
            <a:off x="1415963" y="4846372"/>
            <a:ext cx="5324807" cy="1754326"/>
          </a:xfrm>
          <a:prstGeom prst="rect">
            <a:avLst/>
          </a:prstGeom>
          <a:solidFill>
            <a:schemeClr val="bg1"/>
          </a:solidFill>
          <a:ln>
            <a:solidFill>
              <a:schemeClr val="tx1"/>
            </a:solidFill>
          </a:ln>
        </p:spPr>
        <p:txBody>
          <a:bodyPr wrap="square" rtlCol="0">
            <a:spAutoFit/>
          </a:bodyPr>
          <a:lstStyle/>
          <a:p>
            <a:endParaRPr kumimoji="1" lang="en-US" altLang="ja-JP" dirty="0" smtClean="0"/>
          </a:p>
          <a:p>
            <a:endParaRPr kumimoji="1" lang="en-US" altLang="ja-JP" dirty="0"/>
          </a:p>
          <a:p>
            <a:endParaRPr kumimoji="1" lang="en-US" altLang="ja-JP" dirty="0" smtClean="0"/>
          </a:p>
          <a:p>
            <a:r>
              <a:rPr kumimoji="1" lang="ja-JP" altLang="en-US" dirty="0" smtClean="0"/>
              <a:t>　　具体的</a:t>
            </a:r>
            <a:r>
              <a:rPr kumimoji="1" lang="ja-JP" altLang="en-US" dirty="0"/>
              <a:t>な年次・数値目標は定めていない</a:t>
            </a:r>
            <a:r>
              <a:rPr kumimoji="1" lang="ja-JP" altLang="en-US" dirty="0" smtClean="0"/>
              <a:t>。</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963263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84206" y="106893"/>
            <a:ext cx="902202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３．４　更新需要見込み額の見通し</a:t>
            </a:r>
          </a:p>
          <a:p>
            <a:endParaRPr lang="ja-JP" altLang="en-US"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kern="100" dirty="0">
                <a:solidFill>
                  <a:prstClr val="black"/>
                </a:solidFill>
                <a:latin typeface="游ゴシック" panose="020B0400000000000000" pitchFamily="50" charset="-128"/>
                <a:cs typeface="Times New Roman" panose="02020603050405020304" pitchFamily="18" charset="0"/>
              </a:rPr>
              <a:t>（</a:t>
            </a:r>
            <a:r>
              <a:rPr lang="ja-JP" altLang="en-US" dirty="0">
                <a:solidFill>
                  <a:prstClr val="black"/>
                </a:solidFill>
                <a:latin typeface="游ゴシック" panose="020B0400000000000000" pitchFamily="50" charset="-128"/>
                <a:cs typeface="Times New Roman" panose="02020603050405020304" pitchFamily="18" charset="0"/>
              </a:rPr>
              <a:t> ２０１６年</a:t>
            </a:r>
            <a:r>
              <a:rPr lang="ja-JP" altLang="ja-JP" kern="100" dirty="0">
                <a:solidFill>
                  <a:prstClr val="black"/>
                </a:solidFill>
                <a:latin typeface="游ゴシック" panose="020B0400000000000000" pitchFamily="50" charset="-128"/>
                <a:cs typeface="Times New Roman" panose="02020603050405020304" pitchFamily="18" charset="0"/>
              </a:rPr>
              <a:t>策定）</a:t>
            </a:r>
            <a:endParaRPr lang="en-US"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370703" y="461499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24</a:t>
            </a:fld>
            <a:endParaRPr kumimoji="1" lang="ja-JP" altLang="en-US"/>
          </a:p>
        </p:txBody>
      </p:sp>
      <p:pic>
        <p:nvPicPr>
          <p:cNvPr id="5" name="図 4"/>
          <p:cNvPicPr>
            <a:picLocks noChangeAspect="1"/>
          </p:cNvPicPr>
          <p:nvPr/>
        </p:nvPicPr>
        <p:blipFill>
          <a:blip r:embed="rId2"/>
          <a:stretch>
            <a:fillRect/>
          </a:stretch>
        </p:blipFill>
        <p:spPr>
          <a:xfrm>
            <a:off x="4507065" y="1697296"/>
            <a:ext cx="4597398" cy="3133422"/>
          </a:xfrm>
          <a:prstGeom prst="rect">
            <a:avLst/>
          </a:prstGeom>
        </p:spPr>
      </p:pic>
      <p:pic>
        <p:nvPicPr>
          <p:cNvPr id="6" name="図 5"/>
          <p:cNvPicPr>
            <a:picLocks noChangeAspect="1"/>
          </p:cNvPicPr>
          <p:nvPr/>
        </p:nvPicPr>
        <p:blipFill>
          <a:blip r:embed="rId3"/>
          <a:stretch>
            <a:fillRect/>
          </a:stretch>
        </p:blipFill>
        <p:spPr>
          <a:xfrm>
            <a:off x="0" y="1697296"/>
            <a:ext cx="4424571" cy="3132000"/>
          </a:xfrm>
          <a:prstGeom prst="rect">
            <a:avLst/>
          </a:prstGeom>
        </p:spPr>
      </p:pic>
      <p:sp>
        <p:nvSpPr>
          <p:cNvPr id="7" name="テキスト ボックス 6"/>
          <p:cNvSpPr txBox="1">
            <a:spLocks noChangeArrowheads="1"/>
          </p:cNvSpPr>
          <p:nvPr/>
        </p:nvSpPr>
        <p:spPr bwMode="auto">
          <a:xfrm>
            <a:off x="112868" y="5134451"/>
            <a:ext cx="8623406" cy="175432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lvl="0" defTabSz="914400" eaLnBrk="0" fontAlgn="base" hangingPunct="0">
              <a:spcBef>
                <a:spcPct val="0"/>
              </a:spcBef>
              <a:spcAft>
                <a:spcPct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試算期間（</a:t>
            </a:r>
            <a:r>
              <a:rPr lang="en-US" altLang="ja-JP" kern="100" dirty="0" smtClean="0">
                <a:latin typeface="+mn-ea"/>
                <a:cs typeface="Times New Roman" panose="02020603050405020304" pitchFamily="18" charset="0"/>
              </a:rPr>
              <a:t>2013</a:t>
            </a:r>
            <a:r>
              <a:rPr lang="ja-JP" altLang="en-US" kern="100" dirty="0" smtClean="0">
                <a:latin typeface="+mn-ea"/>
                <a:cs typeface="Times New Roman" panose="02020603050405020304" pitchFamily="18" charset="0"/>
              </a:rPr>
              <a:t>年度～</a:t>
            </a:r>
            <a:r>
              <a:rPr lang="en-US" altLang="ja-JP" kern="100" dirty="0" smtClean="0">
                <a:latin typeface="+mn-ea"/>
                <a:cs typeface="Times New Roman" panose="02020603050405020304" pitchFamily="18" charset="0"/>
              </a:rPr>
              <a:t>2052</a:t>
            </a:r>
            <a:r>
              <a:rPr lang="ja-JP" altLang="en-US" kern="100" dirty="0" smtClean="0">
                <a:latin typeface="+mn-ea"/>
                <a:cs typeface="Times New Roman" panose="02020603050405020304" pitchFamily="18" charset="0"/>
              </a:rPr>
              <a:t>年度）</a:t>
            </a:r>
            <a:r>
              <a:rPr lang="ja-JP" altLang="en-US" dirty="0" smtClean="0">
                <a:latin typeface="+mn-ea"/>
                <a:cs typeface="Times New Roman" panose="02020603050405020304" pitchFamily="18" charset="0"/>
              </a:rPr>
              <a:t>に</a:t>
            </a:r>
            <a:r>
              <a:rPr lang="ja-JP" altLang="en-US" dirty="0">
                <a:latin typeface="+mn-ea"/>
                <a:cs typeface="Times New Roman" panose="02020603050405020304" pitchFamily="18" charset="0"/>
              </a:rPr>
              <a:t>必要と見込まれる更新需要の合計額は</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r>
              <a:rPr lang="ja-JP" altLang="en-US" dirty="0" smtClean="0">
                <a:latin typeface="+mn-ea"/>
                <a:cs typeface="Times New Roman" panose="02020603050405020304" pitchFamily="18" charset="0"/>
              </a:rPr>
              <a:t>構造物及び設備で約</a:t>
            </a:r>
            <a:r>
              <a:rPr lang="en-US" altLang="ja-JP" dirty="0" smtClean="0">
                <a:latin typeface="+mn-ea"/>
                <a:cs typeface="Times New Roman" panose="02020603050405020304" pitchFamily="18" charset="0"/>
              </a:rPr>
              <a:t>3</a:t>
            </a:r>
            <a:r>
              <a:rPr lang="ja-JP" altLang="en-US" dirty="0" smtClean="0">
                <a:latin typeface="+mn-ea"/>
                <a:cs typeface="Times New Roman" panose="02020603050405020304" pitchFamily="18" charset="0"/>
              </a:rPr>
              <a:t>億円、管路で約</a:t>
            </a:r>
            <a:r>
              <a:rPr lang="en-US" altLang="ja-JP" dirty="0" smtClean="0">
                <a:latin typeface="+mn-ea"/>
                <a:cs typeface="Times New Roman" panose="02020603050405020304" pitchFamily="18" charset="0"/>
              </a:rPr>
              <a:t>17</a:t>
            </a:r>
            <a:r>
              <a:rPr lang="ja-JP" altLang="en-US" dirty="0" smtClean="0">
                <a:latin typeface="+mn-ea"/>
                <a:cs typeface="Times New Roman" panose="02020603050405020304" pitchFamily="18" charset="0"/>
              </a:rPr>
              <a:t>億円、計約</a:t>
            </a:r>
            <a:r>
              <a:rPr lang="en-US" altLang="ja-JP" dirty="0" smtClean="0">
                <a:latin typeface="+mn-ea"/>
                <a:cs typeface="Times New Roman" panose="02020603050405020304" pitchFamily="18" charset="0"/>
              </a:rPr>
              <a:t>20</a:t>
            </a:r>
            <a:r>
              <a:rPr lang="ja-JP" altLang="en-US" dirty="0" smtClean="0">
                <a:latin typeface="+mn-ea"/>
                <a:cs typeface="Times New Roman" panose="02020603050405020304" pitchFamily="18" charset="0"/>
              </a:rPr>
              <a:t>億円</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となる見込みです</a:t>
            </a:r>
            <a:r>
              <a:rPr lang="ja-JP" altLang="en-US" dirty="0" smtClean="0">
                <a:latin typeface="+mn-ea"/>
                <a:cs typeface="Times New Roman" panose="02020603050405020304" pitchFamily="18" charset="0"/>
              </a:rPr>
              <a:t>。（大阪広域水道企業団との統合ケース）</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dirty="0">
                <a:latin typeface="+mn-ea"/>
                <a:cs typeface="Times New Roman" panose="02020603050405020304" pitchFamily="18" charset="0"/>
              </a:rPr>
              <a:t>　</a:t>
            </a:r>
            <a:endParaRPr lang="en-US" altLang="ja-JP" dirty="0">
              <a:latin typeface="+mn-ea"/>
              <a:cs typeface="Times New Roman" panose="02020603050405020304" pitchFamily="18" charset="0"/>
            </a:endParaRPr>
          </a:p>
          <a:p>
            <a:pPr lvl="0" defTabSz="914400" eaLnBrk="0" fontAlgn="base" hangingPunct="0">
              <a:spcBef>
                <a:spcPct val="0"/>
              </a:spcBef>
              <a:spcAft>
                <a:spcPct val="0"/>
              </a:spcAft>
            </a:pPr>
            <a:r>
              <a:rPr lang="ja-JP" altLang="en-US" sz="1600" dirty="0">
                <a:latin typeface="+mn-ea"/>
                <a:cs typeface="Times New Roman" panose="02020603050405020304" pitchFamily="18" charset="0"/>
              </a:rPr>
              <a:t>　</a:t>
            </a:r>
            <a:r>
              <a:rPr lang="en-US" altLang="ja-JP" sz="1600" dirty="0">
                <a:latin typeface="+mn-ea"/>
                <a:cs typeface="Times New Roman" panose="02020603050405020304" pitchFamily="18" charset="0"/>
              </a:rPr>
              <a:t>※</a:t>
            </a:r>
            <a:r>
              <a:rPr lang="ja-JP" altLang="en-US" sz="1600" dirty="0">
                <a:latin typeface="+mn-ea"/>
                <a:cs typeface="Times New Roman" panose="02020603050405020304" pitchFamily="18" charset="0"/>
              </a:rPr>
              <a:t>期間は大阪広域水道企業団での試算状況によります。</a:t>
            </a:r>
          </a:p>
          <a:p>
            <a:pPr marL="90170" indent="-90170" algn="just">
              <a:spcAft>
                <a:spcPts val="0"/>
              </a:spcAft>
            </a:pPr>
            <a:endParaRPr lang="en-US" altLang="ja-JP"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286880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087394" y="55605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Rectangle 7"/>
          <p:cNvSpPr>
            <a:spLocks noChangeArrowheads="1"/>
          </p:cNvSpPr>
          <p:nvPr/>
        </p:nvSpPr>
        <p:spPr bwMode="auto">
          <a:xfrm>
            <a:off x="0" y="156465"/>
            <a:ext cx="8535181"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a:t>
            </a:r>
            <a:r>
              <a:rPr lang="ja-JP" altLang="en-US" kern="100" dirty="0">
                <a:solidFill>
                  <a:prstClr val="black"/>
                </a:solidFill>
                <a:latin typeface="游ゴシック" panose="020B0400000000000000" pitchFamily="50" charset="-128"/>
                <a:cs typeface="Times New Roman" panose="02020603050405020304" pitchFamily="18" charset="0"/>
              </a:rPr>
              <a:t>（経営シミュレーション　単独経営のケース）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lang="en-US" altLang="ja-JP" sz="2000" dirty="0" smtClean="0"/>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9"/>
          <p:cNvSpPr>
            <a:spLocks noChangeArrowheads="1"/>
          </p:cNvSpPr>
          <p:nvPr/>
        </p:nvSpPr>
        <p:spPr bwMode="auto">
          <a:xfrm>
            <a:off x="1087394" y="10132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スライド番号プレースホルダー 8"/>
          <p:cNvSpPr>
            <a:spLocks noGrp="1"/>
          </p:cNvSpPr>
          <p:nvPr>
            <p:ph type="sldNum" sz="quarter" idx="12"/>
          </p:nvPr>
        </p:nvSpPr>
        <p:spPr/>
        <p:txBody>
          <a:bodyPr/>
          <a:lstStyle/>
          <a:p>
            <a:fld id="{4F0AFDB2-A8C5-4D1A-8CED-847563F61E7C}" type="slidenum">
              <a:rPr kumimoji="1" lang="ja-JP" altLang="en-US" smtClean="0"/>
              <a:t>25</a:t>
            </a:fld>
            <a:endParaRPr kumimoji="1" lang="ja-JP" altLang="en-US"/>
          </a:p>
        </p:txBody>
      </p:sp>
      <p:pic>
        <p:nvPicPr>
          <p:cNvPr id="10" name="図 9"/>
          <p:cNvPicPr>
            <a:picLocks noChangeAspect="1"/>
          </p:cNvPicPr>
          <p:nvPr/>
        </p:nvPicPr>
        <p:blipFill>
          <a:blip r:embed="rId2"/>
          <a:stretch>
            <a:fillRect/>
          </a:stretch>
        </p:blipFill>
        <p:spPr>
          <a:xfrm>
            <a:off x="2197876" y="2104777"/>
            <a:ext cx="4482324" cy="4616698"/>
          </a:xfrm>
          <a:prstGeom prst="rect">
            <a:avLst/>
          </a:prstGeom>
        </p:spPr>
      </p:pic>
    </p:spTree>
    <p:extLst>
      <p:ext uri="{BB962C8B-B14F-4D97-AF65-F5344CB8AC3E}">
        <p14:creationId xmlns:p14="http://schemas.microsoft.com/office/powerpoint/2010/main" val="3469004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0" y="-1172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単独経営のケース）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26</a:t>
            </a:fld>
            <a:endParaRPr kumimoji="1" lang="ja-JP" altLang="en-US"/>
          </a:p>
        </p:txBody>
      </p:sp>
      <p:pic>
        <p:nvPicPr>
          <p:cNvPr id="5" name="図 4"/>
          <p:cNvPicPr>
            <a:picLocks noChangeAspect="1"/>
          </p:cNvPicPr>
          <p:nvPr/>
        </p:nvPicPr>
        <p:blipFill>
          <a:blip r:embed="rId2"/>
          <a:stretch>
            <a:fillRect/>
          </a:stretch>
        </p:blipFill>
        <p:spPr>
          <a:xfrm>
            <a:off x="2292271" y="1872784"/>
            <a:ext cx="3750184" cy="3795783"/>
          </a:xfrm>
          <a:prstGeom prst="rect">
            <a:avLst/>
          </a:prstGeom>
        </p:spPr>
      </p:pic>
      <p:sp>
        <p:nvSpPr>
          <p:cNvPr id="15" name="テキスト ボックス 14"/>
          <p:cNvSpPr txBox="1">
            <a:spLocks noChangeArrowheads="1"/>
          </p:cNvSpPr>
          <p:nvPr/>
        </p:nvSpPr>
        <p:spPr bwMode="auto">
          <a:xfrm>
            <a:off x="0" y="5668567"/>
            <a:ext cx="8623406" cy="12003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effectLst/>
                <a:latin typeface="+mn-ea"/>
                <a:cs typeface="Times New Roman" panose="02020603050405020304" pitchFamily="18" charset="0"/>
              </a:rPr>
              <a:t>市単独経営シミュレーション（試算期間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a:t>
            </a:r>
            <a:r>
              <a:rPr lang="en-US" altLang="ja-JP" kern="100" dirty="0">
                <a:latin typeface="+mn-ea"/>
                <a:cs typeface="Times New Roman" panose="02020603050405020304" pitchFamily="18" charset="0"/>
              </a:rPr>
              <a:t>17</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2</a:t>
            </a:r>
            <a:r>
              <a:rPr lang="en-US" altLang="ja-JP" kern="100" dirty="0" smtClean="0">
                <a:effectLst/>
                <a:latin typeface="+mn-ea"/>
                <a:cs typeface="Times New Roman" panose="02020603050405020304" pitchFamily="18" charset="0"/>
              </a:rPr>
              <a:t>5%</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2022</a:t>
            </a:r>
            <a:r>
              <a:rPr lang="ja-JP" altLang="en-US" kern="100" dirty="0" smtClean="0">
                <a:effectLst/>
                <a:latin typeface="+mn-ea"/>
                <a:cs typeface="Times New Roman" panose="02020603050405020304" pitchFamily="18" charset="0"/>
              </a:rPr>
              <a:t>年度に</a:t>
            </a:r>
            <a:r>
              <a:rPr lang="en-US" altLang="ja-JP" kern="100" dirty="0" smtClean="0">
                <a:latin typeface="+mn-ea"/>
                <a:cs typeface="Times New Roman" panose="02020603050405020304" pitchFamily="18" charset="0"/>
              </a:rPr>
              <a:t>25</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2027</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25%</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2032</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13%</a:t>
            </a:r>
            <a:r>
              <a:rPr lang="ja-JP" altLang="en-US" kern="100" dirty="0" err="1">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2037</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10%</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2042</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15%</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2047</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15%</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smtClean="0">
                <a:latin typeface="+mn-ea"/>
                <a:cs typeface="Times New Roman" panose="02020603050405020304" pitchFamily="18" charset="0"/>
              </a:rPr>
              <a:t>3.21</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41574710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0" y="-1172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a:t>
            </a:r>
            <a:r>
              <a:rPr lang="ja-JP" altLang="en-US" kern="100" dirty="0" smtClean="0">
                <a:solidFill>
                  <a:prstClr val="black"/>
                </a:solidFill>
                <a:latin typeface="游ゴシック" panose="020B0400000000000000" pitchFamily="50" charset="-128"/>
                <a:cs typeface="Times New Roman" panose="02020603050405020304" pitchFamily="18" charset="0"/>
              </a:rPr>
              <a:t>統合の</a:t>
            </a:r>
            <a:r>
              <a:rPr lang="ja-JP" altLang="en-US" kern="100" dirty="0">
                <a:solidFill>
                  <a:prstClr val="black"/>
                </a:solidFill>
                <a:latin typeface="游ゴシック" panose="020B0400000000000000" pitchFamily="50" charset="-128"/>
                <a:cs typeface="Times New Roman" panose="02020603050405020304" pitchFamily="18" charset="0"/>
              </a:rPr>
              <a:t>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27</a:t>
            </a:fld>
            <a:endParaRPr kumimoji="1" lang="ja-JP" altLang="en-US"/>
          </a:p>
        </p:txBody>
      </p:sp>
      <p:pic>
        <p:nvPicPr>
          <p:cNvPr id="4" name="図 3"/>
          <p:cNvPicPr>
            <a:picLocks noChangeAspect="1"/>
          </p:cNvPicPr>
          <p:nvPr/>
        </p:nvPicPr>
        <p:blipFill>
          <a:blip r:embed="rId2"/>
          <a:stretch>
            <a:fillRect/>
          </a:stretch>
        </p:blipFill>
        <p:spPr>
          <a:xfrm>
            <a:off x="2110144" y="1968500"/>
            <a:ext cx="4656764" cy="4735513"/>
          </a:xfrm>
          <a:prstGeom prst="rect">
            <a:avLst/>
          </a:prstGeom>
        </p:spPr>
      </p:pic>
    </p:spTree>
    <p:extLst>
      <p:ext uri="{BB962C8B-B14F-4D97-AF65-F5344CB8AC3E}">
        <p14:creationId xmlns:p14="http://schemas.microsoft.com/office/powerpoint/2010/main" val="146448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26383" y="1844474"/>
            <a:ext cx="3704517" cy="3785613"/>
          </a:xfrm>
          <a:prstGeom prst="rect">
            <a:avLst/>
          </a:prstGeom>
        </p:spPr>
      </p:pic>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18"/>
          <p:cNvSpPr>
            <a:spLocks noChangeArrowheads="1"/>
          </p:cNvSpPr>
          <p:nvPr/>
        </p:nvSpPr>
        <p:spPr bwMode="auto">
          <a:xfrm>
            <a:off x="0" y="4124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Rectangle 7"/>
          <p:cNvSpPr>
            <a:spLocks noChangeArrowheads="1"/>
          </p:cNvSpPr>
          <p:nvPr/>
        </p:nvSpPr>
        <p:spPr bwMode="auto">
          <a:xfrm>
            <a:off x="-2" y="-7818"/>
            <a:ext cx="8535181"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24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ja-JP" altLang="en-US" sz="2400" b="1" dirty="0"/>
              <a:t>３．５　収支の見通し</a:t>
            </a:r>
          </a:p>
          <a:p>
            <a:endParaRPr lang="ja-JP" altLang="en-US" sz="2400" dirty="0"/>
          </a:p>
          <a:p>
            <a:pPr lvl="0" indent="0" eaLnBrk="1" fontAlgn="auto" hangingPunct="1">
              <a:spcBef>
                <a:spcPts val="0"/>
              </a:spcBef>
              <a:spcAft>
                <a:spcPts val="0"/>
              </a:spcAft>
            </a:pPr>
            <a:r>
              <a:rPr lang="en-US" altLang="ja-JP" sz="2000" dirty="0"/>
              <a:t>【</a:t>
            </a:r>
            <a:r>
              <a:rPr lang="ja-JP" altLang="en-US" sz="2000" dirty="0"/>
              <a:t>市町村計画</a:t>
            </a:r>
            <a:r>
              <a:rPr lang="en-US" altLang="ja-JP" sz="2000" dirty="0" smtClean="0"/>
              <a:t>】</a:t>
            </a:r>
            <a:r>
              <a:rPr lang="ja-JP" altLang="en-US" sz="1600" kern="100" dirty="0">
                <a:solidFill>
                  <a:prstClr val="black"/>
                </a:solidFill>
                <a:latin typeface="游ゴシック" panose="020B0400000000000000" pitchFamily="50" charset="-128"/>
                <a:cs typeface="Times New Roman" panose="02020603050405020304" pitchFamily="18" charset="0"/>
              </a:rPr>
              <a:t>大阪広域水道企業団と四條畷市・太子町・千早赤阪村との</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sz="1600" kern="100" dirty="0">
                <a:solidFill>
                  <a:prstClr val="black"/>
                </a:solidFill>
                <a:latin typeface="游ゴシック" panose="020B0400000000000000" pitchFamily="50" charset="-128"/>
                <a:cs typeface="Times New Roman" panose="02020603050405020304" pitchFamily="18" charset="0"/>
              </a:rPr>
              <a:t>　　　　　　　　　水道事業の統合に向けての検討、協議統合案</a:t>
            </a:r>
            <a:r>
              <a:rPr lang="ja-JP" altLang="ja-JP" sz="1600" kern="100" dirty="0">
                <a:solidFill>
                  <a:prstClr val="black"/>
                </a:solidFill>
                <a:latin typeface="游ゴシック" panose="020B0400000000000000" pitchFamily="50" charset="-128"/>
                <a:cs typeface="Times New Roman" panose="02020603050405020304" pitchFamily="18" charset="0"/>
              </a:rPr>
              <a:t>（</a:t>
            </a:r>
            <a:r>
              <a:rPr lang="ja-JP" altLang="en-US" sz="1600" dirty="0">
                <a:solidFill>
                  <a:prstClr val="black"/>
                </a:solidFill>
                <a:latin typeface="游ゴシック" panose="020B0400000000000000" pitchFamily="50" charset="-128"/>
                <a:cs typeface="Times New Roman" panose="02020603050405020304" pitchFamily="18" charset="0"/>
              </a:rPr>
              <a:t> ２０１６年</a:t>
            </a:r>
            <a:r>
              <a:rPr lang="ja-JP" altLang="ja-JP" sz="1600" kern="100" dirty="0">
                <a:solidFill>
                  <a:prstClr val="black"/>
                </a:solidFill>
                <a:latin typeface="游ゴシック" panose="020B0400000000000000" pitchFamily="50" charset="-128"/>
                <a:cs typeface="Times New Roman" panose="02020603050405020304" pitchFamily="18" charset="0"/>
              </a:rPr>
              <a:t>策定）</a:t>
            </a:r>
            <a:endParaRPr lang="en-US" altLang="ja-JP" sz="1600"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a:t>
            </a:r>
            <a:endParaRPr lang="en-US" altLang="ja-JP" kern="100" dirty="0">
              <a:solidFill>
                <a:prstClr val="black"/>
              </a:solidFill>
              <a:latin typeface="游ゴシック" panose="020B0400000000000000" pitchFamily="50" charset="-128"/>
              <a:cs typeface="Times New Roman" panose="02020603050405020304" pitchFamily="18" charset="0"/>
            </a:endParaRPr>
          </a:p>
          <a:p>
            <a:pPr lvl="0" indent="0" eaLnBrk="1" fontAlgn="auto" hangingPunct="1">
              <a:spcBef>
                <a:spcPts val="0"/>
              </a:spcBef>
              <a:spcAft>
                <a:spcPts val="0"/>
              </a:spcAft>
            </a:pPr>
            <a:r>
              <a:rPr lang="ja-JP" altLang="en-US" kern="100" dirty="0">
                <a:solidFill>
                  <a:prstClr val="black"/>
                </a:solidFill>
                <a:latin typeface="游ゴシック" panose="020B0400000000000000" pitchFamily="50" charset="-128"/>
                <a:cs typeface="Times New Roman" panose="02020603050405020304" pitchFamily="18" charset="0"/>
              </a:rPr>
              <a:t>　　　　　　　　（経営シミュレーション　</a:t>
            </a:r>
            <a:r>
              <a:rPr lang="ja-JP" altLang="en-US" kern="100" dirty="0" smtClean="0">
                <a:solidFill>
                  <a:prstClr val="black"/>
                </a:solidFill>
                <a:latin typeface="游ゴシック" panose="020B0400000000000000" pitchFamily="50" charset="-128"/>
                <a:cs typeface="Times New Roman" panose="02020603050405020304" pitchFamily="18" charset="0"/>
              </a:rPr>
              <a:t>統合の</a:t>
            </a:r>
            <a:r>
              <a:rPr lang="ja-JP" altLang="en-US" kern="100" dirty="0">
                <a:solidFill>
                  <a:prstClr val="black"/>
                </a:solidFill>
                <a:latin typeface="游ゴシック" panose="020B0400000000000000" pitchFamily="50" charset="-128"/>
                <a:cs typeface="Times New Roman" panose="02020603050405020304" pitchFamily="18" charset="0"/>
              </a:rPr>
              <a:t>ケース）</a:t>
            </a:r>
            <a:endParaRPr lang="ja-JP" altLang="ja-JP" kern="100" dirty="0">
              <a:solidFill>
                <a:prstClr val="black"/>
              </a:solidFill>
              <a:latin typeface="游ゴシック" panose="020B0400000000000000" pitchFamily="50" charset="-128"/>
              <a:cs typeface="Times New Roman" panose="02020603050405020304" pitchFamily="18" charset="0"/>
            </a:endParaRPr>
          </a:p>
          <a:p>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28</a:t>
            </a:fld>
            <a:endParaRPr kumimoji="1" lang="ja-JP" altLang="en-US"/>
          </a:p>
        </p:txBody>
      </p:sp>
      <p:sp>
        <p:nvSpPr>
          <p:cNvPr id="7" name="テキスト ボックス 6"/>
          <p:cNvSpPr txBox="1">
            <a:spLocks noChangeArrowheads="1"/>
          </p:cNvSpPr>
          <p:nvPr/>
        </p:nvSpPr>
        <p:spPr bwMode="auto">
          <a:xfrm>
            <a:off x="260297" y="5637051"/>
            <a:ext cx="8623406" cy="120032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90170" indent="-90170" algn="just">
              <a:spcAft>
                <a:spcPts val="0"/>
              </a:spcAft>
            </a:pPr>
            <a:r>
              <a:rPr lang="ja-JP" kern="100" dirty="0" smtClean="0">
                <a:effectLst/>
                <a:latin typeface="+mn-ea"/>
                <a:cs typeface="Times New Roman" panose="02020603050405020304" pitchFamily="18" charset="0"/>
              </a:rPr>
              <a:t>・</a:t>
            </a:r>
            <a:r>
              <a:rPr lang="ja-JP" altLang="en-US" kern="100" dirty="0" smtClean="0">
                <a:latin typeface="+mn-ea"/>
                <a:cs typeface="Times New Roman" panose="02020603050405020304" pitchFamily="18" charset="0"/>
              </a:rPr>
              <a:t>大阪広域水道企業団と統合した場合の</a:t>
            </a:r>
            <a:r>
              <a:rPr lang="ja-JP" altLang="en-US" kern="100" dirty="0" smtClean="0">
                <a:effectLst/>
                <a:latin typeface="+mn-ea"/>
                <a:cs typeface="Times New Roman" panose="02020603050405020304" pitchFamily="18" charset="0"/>
              </a:rPr>
              <a:t>シミュレーション（試算期間</a:t>
            </a:r>
            <a:r>
              <a:rPr lang="en-US" altLang="ja-JP" kern="100" dirty="0" smtClean="0">
                <a:effectLst/>
                <a:latin typeface="+mn-ea"/>
                <a:cs typeface="Times New Roman" panose="02020603050405020304" pitchFamily="18" charset="0"/>
              </a:rPr>
              <a:t>2013</a:t>
            </a:r>
            <a:r>
              <a:rPr lang="ja-JP" altLang="en-US" kern="100" dirty="0" smtClean="0">
                <a:effectLst/>
                <a:latin typeface="+mn-ea"/>
                <a:cs typeface="Times New Roman" panose="02020603050405020304" pitchFamily="18" charset="0"/>
              </a:rPr>
              <a:t>年度～</a:t>
            </a:r>
            <a:r>
              <a:rPr lang="en-US" altLang="ja-JP" kern="100" dirty="0" smtClean="0">
                <a:effectLst/>
                <a:latin typeface="+mn-ea"/>
                <a:cs typeface="Times New Roman" panose="02020603050405020304" pitchFamily="18" charset="0"/>
              </a:rPr>
              <a:t>2052</a:t>
            </a:r>
            <a:r>
              <a:rPr lang="ja-JP" altLang="en-US" kern="100" dirty="0" smtClean="0">
                <a:effectLst/>
                <a:latin typeface="+mn-ea"/>
                <a:cs typeface="Times New Roman" panose="02020603050405020304" pitchFamily="18" charset="0"/>
              </a:rPr>
              <a:t>年度）では、</a:t>
            </a:r>
            <a:r>
              <a:rPr lang="en-US" altLang="ja-JP" kern="100" dirty="0" smtClean="0">
                <a:effectLst/>
                <a:latin typeface="+mn-ea"/>
                <a:cs typeface="Times New Roman" panose="02020603050405020304" pitchFamily="18" charset="0"/>
              </a:rPr>
              <a:t>2022</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27</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2027</a:t>
            </a:r>
            <a:r>
              <a:rPr lang="ja-JP" altLang="en-US" kern="100" dirty="0" smtClean="0">
                <a:effectLst/>
                <a:latin typeface="+mn-ea"/>
                <a:cs typeface="Times New Roman" panose="02020603050405020304" pitchFamily="18" charset="0"/>
              </a:rPr>
              <a:t>年度に</a:t>
            </a:r>
            <a:r>
              <a:rPr lang="en-US" altLang="ja-JP" kern="100" dirty="0">
                <a:latin typeface="+mn-ea"/>
                <a:cs typeface="Times New Roman" panose="02020603050405020304" pitchFamily="18" charset="0"/>
              </a:rPr>
              <a:t>23</a:t>
            </a:r>
            <a:r>
              <a:rPr lang="en-US" altLang="ja-JP" kern="100" dirty="0" smtClean="0">
                <a:effectLst/>
                <a:latin typeface="+mn-ea"/>
                <a:cs typeface="Times New Roman" panose="02020603050405020304" pitchFamily="18" charset="0"/>
              </a:rPr>
              <a:t>%</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2032</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17%</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2037</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17%</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2042</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14%</a:t>
            </a:r>
            <a:r>
              <a:rPr lang="ja-JP" altLang="en-US" kern="100" dirty="0" err="1" smtClean="0">
                <a:effectLst/>
                <a:latin typeface="+mn-ea"/>
                <a:cs typeface="Times New Roman" panose="02020603050405020304" pitchFamily="18" charset="0"/>
              </a:rPr>
              <a:t>、</a:t>
            </a:r>
            <a:r>
              <a:rPr lang="en-US" altLang="ja-JP" kern="100" dirty="0" smtClean="0">
                <a:effectLst/>
                <a:latin typeface="+mn-ea"/>
                <a:cs typeface="Times New Roman" panose="02020603050405020304" pitchFamily="18" charset="0"/>
              </a:rPr>
              <a:t>2047</a:t>
            </a:r>
            <a:r>
              <a:rPr lang="ja-JP" altLang="en-US" kern="100" dirty="0" smtClean="0">
                <a:effectLst/>
                <a:latin typeface="+mn-ea"/>
                <a:cs typeface="Times New Roman" panose="02020603050405020304" pitchFamily="18" charset="0"/>
              </a:rPr>
              <a:t>年度に</a:t>
            </a:r>
            <a:r>
              <a:rPr lang="en-US" altLang="ja-JP" kern="100" dirty="0" smtClean="0">
                <a:effectLst/>
                <a:latin typeface="+mn-ea"/>
                <a:cs typeface="Times New Roman" panose="02020603050405020304" pitchFamily="18" charset="0"/>
              </a:rPr>
              <a:t>1%</a:t>
            </a:r>
            <a:r>
              <a:rPr lang="ja-JP" altLang="en-US" kern="100" dirty="0" smtClean="0">
                <a:effectLst/>
                <a:latin typeface="+mn-ea"/>
                <a:cs typeface="Times New Roman" panose="02020603050405020304" pitchFamily="18" charset="0"/>
              </a:rPr>
              <a:t>の料金改定が見込まれ</a:t>
            </a:r>
            <a:r>
              <a:rPr lang="ja-JP" altLang="en-US" kern="100" dirty="0" smtClean="0">
                <a:latin typeface="+mn-ea"/>
                <a:cs typeface="Times New Roman" panose="02020603050405020304" pitchFamily="18" charset="0"/>
              </a:rPr>
              <a:t>ています。</a:t>
            </a:r>
            <a:endParaRPr lang="en-US" altLang="ja-JP" kern="100" dirty="0" smtClean="0">
              <a:latin typeface="+mn-ea"/>
              <a:cs typeface="Times New Roman" panose="02020603050405020304" pitchFamily="18" charset="0"/>
            </a:endParaRPr>
          </a:p>
          <a:p>
            <a:pPr marL="90170" indent="-90170" algn="just">
              <a:spcAft>
                <a:spcPts val="0"/>
              </a:spcAft>
            </a:pPr>
            <a:r>
              <a:rPr lang="ja-JP" altLang="en-US" kern="100" dirty="0" smtClean="0">
                <a:latin typeface="+mn-ea"/>
                <a:cs typeface="Times New Roman" panose="02020603050405020304" pitchFamily="18" charset="0"/>
              </a:rPr>
              <a:t>（</a:t>
            </a:r>
            <a:r>
              <a:rPr lang="en-US" altLang="ja-JP" kern="100" dirty="0" smtClean="0">
                <a:latin typeface="+mn-ea"/>
                <a:cs typeface="Times New Roman" panose="02020603050405020304" pitchFamily="18" charset="0"/>
              </a:rPr>
              <a:t>2016</a:t>
            </a:r>
            <a:r>
              <a:rPr lang="ja-JP" altLang="en-US" kern="100" dirty="0" smtClean="0">
                <a:latin typeface="+mn-ea"/>
                <a:cs typeface="Times New Roman" panose="02020603050405020304" pitchFamily="18" charset="0"/>
              </a:rPr>
              <a:t>年度と比べて約</a:t>
            </a:r>
            <a:r>
              <a:rPr lang="en-US" altLang="ja-JP" kern="100" dirty="0">
                <a:latin typeface="+mn-ea"/>
                <a:cs typeface="Times New Roman" panose="02020603050405020304" pitchFamily="18" charset="0"/>
              </a:rPr>
              <a:t>2.46</a:t>
            </a:r>
            <a:r>
              <a:rPr lang="ja-JP" altLang="en-US" kern="100" dirty="0" smtClean="0">
                <a:latin typeface="+mn-ea"/>
                <a:cs typeface="Times New Roman" panose="02020603050405020304" pitchFamily="18" charset="0"/>
              </a:rPr>
              <a:t>倍）</a:t>
            </a:r>
            <a:endParaRPr lang="en-US" altLang="ja-JP"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199492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4"/>
          <p:cNvSpPr>
            <a:spLocks noChangeArrowheads="1"/>
          </p:cNvSpPr>
          <p:nvPr/>
        </p:nvSpPr>
        <p:spPr bwMode="auto">
          <a:xfrm>
            <a:off x="888142" y="22921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r>
            <a:br>
              <a:rPr kumimoji="0" lang="en-US" altLang="ja-JP" sz="1000" b="0"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endParaRPr kumimoji="0" lang="en-US" altLang="ja-JP"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7" name="テキスト ボックス 16"/>
          <p:cNvSpPr txBox="1"/>
          <p:nvPr/>
        </p:nvSpPr>
        <p:spPr>
          <a:xfrm>
            <a:off x="95813" y="137028"/>
            <a:ext cx="8190965" cy="461665"/>
          </a:xfrm>
          <a:prstGeom prst="rect">
            <a:avLst/>
          </a:prstGeom>
          <a:noFill/>
        </p:spPr>
        <p:txBody>
          <a:bodyPr wrap="square" rtlCol="0">
            <a:spAutoFit/>
          </a:bodyPr>
          <a:lstStyle/>
          <a:p>
            <a:r>
              <a:rPr lang="ja-JP" altLang="en-US" sz="2400" b="1" dirty="0"/>
              <a:t>４</a:t>
            </a:r>
            <a:r>
              <a:rPr lang="ja-JP" altLang="en-US" sz="2400" b="1" dirty="0" smtClean="0"/>
              <a:t>　まとめ</a:t>
            </a:r>
            <a:endParaRPr lang="ja-JP" altLang="ja-JP" sz="2400" b="1" dirty="0"/>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29</a:t>
            </a:fld>
            <a:endParaRPr kumimoji="1" lang="ja-JP" altLang="en-US"/>
          </a:p>
        </p:txBody>
      </p:sp>
      <p:pic>
        <p:nvPicPr>
          <p:cNvPr id="4" name="図 3"/>
          <p:cNvPicPr>
            <a:picLocks noChangeAspect="1"/>
          </p:cNvPicPr>
          <p:nvPr/>
        </p:nvPicPr>
        <p:blipFill>
          <a:blip r:embed="rId2"/>
          <a:stretch>
            <a:fillRect/>
          </a:stretch>
        </p:blipFill>
        <p:spPr>
          <a:xfrm>
            <a:off x="737469" y="389883"/>
            <a:ext cx="7549309" cy="2505444"/>
          </a:xfrm>
          <a:prstGeom prst="rect">
            <a:avLst/>
          </a:prstGeom>
        </p:spPr>
      </p:pic>
      <p:pic>
        <p:nvPicPr>
          <p:cNvPr id="5" name="図 4"/>
          <p:cNvPicPr>
            <a:picLocks noChangeAspect="1"/>
          </p:cNvPicPr>
          <p:nvPr/>
        </p:nvPicPr>
        <p:blipFill>
          <a:blip r:embed="rId3"/>
          <a:stretch>
            <a:fillRect/>
          </a:stretch>
        </p:blipFill>
        <p:spPr>
          <a:xfrm>
            <a:off x="737469" y="2981908"/>
            <a:ext cx="7936974" cy="3616414"/>
          </a:xfrm>
          <a:prstGeom prst="rect">
            <a:avLst/>
          </a:prstGeom>
        </p:spPr>
      </p:pic>
    </p:spTree>
    <p:extLst>
      <p:ext uri="{BB962C8B-B14F-4D97-AF65-F5344CB8AC3E}">
        <p14:creationId xmlns:p14="http://schemas.microsoft.com/office/powerpoint/2010/main" val="292782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39374"/>
            <a:ext cx="8328455" cy="2585323"/>
          </a:xfrm>
          <a:prstGeom prst="rect">
            <a:avLst/>
          </a:prstGeom>
        </p:spPr>
        <p:txBody>
          <a:bodyPr wrap="square">
            <a:spAutoFit/>
          </a:bodyPr>
          <a:lstStyle/>
          <a:p>
            <a:pPr algn="just">
              <a:spcAft>
                <a:spcPts val="0"/>
              </a:spcAft>
            </a:pPr>
            <a:r>
              <a:rPr lang="ja-JP" altLang="ja-JP" sz="2800" b="1" kern="100" dirty="0">
                <a:latin typeface="+mn-ea"/>
                <a:cs typeface="Times New Roman" panose="02020603050405020304" pitchFamily="18" charset="0"/>
              </a:rPr>
              <a:t>１　</a:t>
            </a:r>
            <a:r>
              <a:rPr lang="ja-JP" altLang="en-US" sz="2800" b="1" kern="100" dirty="0" smtClean="0">
                <a:latin typeface="+mn-ea"/>
                <a:cs typeface="Times New Roman" panose="02020603050405020304" pitchFamily="18" charset="0"/>
              </a:rPr>
              <a:t>千早赤阪村</a:t>
            </a:r>
            <a:r>
              <a:rPr lang="ja-JP" altLang="ja-JP" sz="2800" b="1" kern="100" dirty="0" smtClean="0">
                <a:latin typeface="+mn-ea"/>
                <a:cs typeface="Times New Roman" panose="02020603050405020304" pitchFamily="18" charset="0"/>
              </a:rPr>
              <a:t>の</a:t>
            </a:r>
            <a:r>
              <a:rPr lang="ja-JP" altLang="ja-JP" sz="2800" b="1" kern="100" dirty="0">
                <a:latin typeface="+mn-ea"/>
                <a:cs typeface="Times New Roman" panose="02020603050405020304" pitchFamily="18" charset="0"/>
              </a:rPr>
              <a:t>基本</a:t>
            </a:r>
            <a:r>
              <a:rPr lang="ja-JP" altLang="ja-JP" sz="2800" b="1" kern="100" dirty="0" smtClean="0">
                <a:latin typeface="+mn-ea"/>
                <a:cs typeface="Times New Roman" panose="02020603050405020304" pitchFamily="18" charset="0"/>
              </a:rPr>
              <a:t>情報</a:t>
            </a:r>
            <a:endParaRPr lang="en-US" altLang="ja-JP" sz="28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en-US" sz="2400" b="1" dirty="0">
                <a:latin typeface="+mn-ea"/>
                <a:cs typeface="Times New Roman" panose="02020603050405020304" pitchFamily="18" charset="0"/>
              </a:rPr>
              <a:t>１．１　</a:t>
            </a:r>
            <a:r>
              <a:rPr lang="ja-JP" altLang="en-US" sz="2400" b="1" kern="100" dirty="0" smtClean="0">
                <a:latin typeface="+mn-ea"/>
                <a:cs typeface="Times New Roman" panose="02020603050405020304" pitchFamily="18" charset="0"/>
              </a:rPr>
              <a:t>千早赤阪村</a:t>
            </a:r>
            <a:r>
              <a:rPr lang="ja-JP" altLang="ja-JP" sz="2400" b="1" kern="100" dirty="0" smtClean="0">
                <a:latin typeface="+mn-ea"/>
                <a:cs typeface="Times New Roman" panose="02020603050405020304" pitchFamily="18" charset="0"/>
              </a:rPr>
              <a:t>の</a:t>
            </a:r>
            <a:r>
              <a:rPr lang="ja-JP" altLang="ja-JP" sz="2400" b="1" kern="100" dirty="0">
                <a:latin typeface="+mn-ea"/>
                <a:cs typeface="Times New Roman" panose="02020603050405020304" pitchFamily="18" charset="0"/>
              </a:rPr>
              <a:t>現状（</a:t>
            </a:r>
            <a:r>
              <a:rPr lang="en-US" altLang="ja-JP" sz="2400" b="1" kern="100" dirty="0">
                <a:latin typeface="+mn-ea"/>
                <a:cs typeface="Times New Roman" panose="02020603050405020304" pitchFamily="18" charset="0"/>
              </a:rPr>
              <a:t>2016</a:t>
            </a:r>
            <a:r>
              <a:rPr lang="ja-JP" altLang="ja-JP" sz="2400" b="1" kern="100" dirty="0">
                <a:latin typeface="+mn-ea"/>
                <a:cs typeface="Times New Roman" panose="02020603050405020304" pitchFamily="18" charset="0"/>
              </a:rPr>
              <a:t>年度</a:t>
            </a:r>
            <a:r>
              <a:rPr lang="ja-JP" altLang="ja-JP" sz="2400" b="1" kern="100" dirty="0" smtClean="0">
                <a:latin typeface="+mn-ea"/>
                <a:cs typeface="Times New Roman" panose="02020603050405020304" pitchFamily="18" charset="0"/>
              </a:rPr>
              <a:t>）</a:t>
            </a:r>
            <a:endParaRPr lang="en-US" altLang="ja-JP" sz="2400" b="1" kern="100" dirty="0" smtClean="0">
              <a:latin typeface="+mn-ea"/>
              <a:cs typeface="Times New Roman" panose="02020603050405020304" pitchFamily="18" charset="0"/>
            </a:endParaRPr>
          </a:p>
          <a:p>
            <a:pPr algn="just">
              <a:spcAft>
                <a:spcPts val="0"/>
              </a:spcAft>
            </a:pPr>
            <a:endParaRPr lang="ja-JP" altLang="ja-JP" kern="100" dirty="0">
              <a:latin typeface="+mn-ea"/>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（１）年間給水量</a:t>
            </a:r>
            <a:r>
              <a:rPr lang="ja-JP" altLang="ja-JP" sz="2000" b="1" kern="0" dirty="0">
                <a:latin typeface="+mn-ea"/>
                <a:cs typeface="Times New Roman" panose="02020603050405020304" pitchFamily="18" charset="0"/>
              </a:rPr>
              <a:t>（大阪府の水道の現況より</a:t>
            </a:r>
            <a:r>
              <a:rPr lang="ja-JP" altLang="ja-JP" sz="2000" b="1" kern="0" dirty="0" smtClean="0">
                <a:latin typeface="+mn-ea"/>
                <a:cs typeface="Times New Roman" panose="02020603050405020304" pitchFamily="18" charset="0"/>
              </a:rPr>
              <a:t>）</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年間給水量</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0.8</a:t>
            </a:r>
            <a:r>
              <a:rPr lang="ja-JP" altLang="ja-JP" kern="100" dirty="0" smtClean="0">
                <a:latin typeface="+mn-ea"/>
                <a:cs typeface="Times New Roman" panose="02020603050405020304" pitchFamily="18" charset="0"/>
              </a:rPr>
              <a:t>百万</a:t>
            </a:r>
            <a:r>
              <a:rPr lang="ja-JP" altLang="en-US" dirty="0" smtClean="0">
                <a:latin typeface="+mn-ea"/>
                <a:cs typeface="Times New Roman" panose="02020603050405020304" pitchFamily="18" charset="0"/>
              </a:rPr>
              <a:t>㎥</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smtClean="0">
                <a:latin typeface="+mn-ea"/>
              </a:rPr>
              <a:t>43</a:t>
            </a:r>
            <a:r>
              <a:rPr lang="ja-JP" altLang="en-US" dirty="0">
                <a:latin typeface="+mn-ea"/>
              </a:rPr>
              <a:t>番目</a:t>
            </a:r>
            <a:r>
              <a:rPr lang="en-US" altLang="ja-JP" dirty="0">
                <a:latin typeface="+mn-ea"/>
              </a:rPr>
              <a:t>/</a:t>
            </a:r>
            <a:r>
              <a:rPr lang="ja-JP" altLang="en-US" dirty="0">
                <a:latin typeface="+mn-ea"/>
              </a:rPr>
              <a:t>降順）</a:t>
            </a:r>
            <a:endParaRPr lang="ja-JP" altLang="en-US" dirty="0"/>
          </a:p>
          <a:p>
            <a:pPr indent="90170" algn="just">
              <a:spcAft>
                <a:spcPts val="0"/>
              </a:spcAft>
            </a:pPr>
            <a:endParaRPr lang="ja-JP" altLang="ja-JP" kern="100" dirty="0">
              <a:effectLst/>
              <a:latin typeface="+mn-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a:t>
            </a:fld>
            <a:endParaRPr kumimoji="1" lang="ja-JP" altLang="en-US"/>
          </a:p>
        </p:txBody>
      </p:sp>
      <p:pic>
        <p:nvPicPr>
          <p:cNvPr id="6" name="図 5"/>
          <p:cNvPicPr>
            <a:picLocks noChangeAspect="1"/>
          </p:cNvPicPr>
          <p:nvPr/>
        </p:nvPicPr>
        <p:blipFill>
          <a:blip r:embed="rId2"/>
          <a:stretch>
            <a:fillRect/>
          </a:stretch>
        </p:blipFill>
        <p:spPr>
          <a:xfrm>
            <a:off x="435256" y="2761943"/>
            <a:ext cx="8434800" cy="3682687"/>
          </a:xfrm>
          <a:prstGeom prst="rect">
            <a:avLst/>
          </a:prstGeom>
        </p:spPr>
      </p:pic>
    </p:spTree>
    <p:extLst>
      <p:ext uri="{BB962C8B-B14F-4D97-AF65-F5344CB8AC3E}">
        <p14:creationId xmlns:p14="http://schemas.microsoft.com/office/powerpoint/2010/main" val="1439930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F0AFDB2-A8C5-4D1A-8CED-847563F61E7C}" type="slidenum">
              <a:rPr kumimoji="1" lang="ja-JP" altLang="en-US" smtClean="0"/>
              <a:t>30</a:t>
            </a:fld>
            <a:endParaRPr kumimoji="1" lang="ja-JP" altLang="en-US"/>
          </a:p>
        </p:txBody>
      </p:sp>
      <p:pic>
        <p:nvPicPr>
          <p:cNvPr id="4" name="図 3"/>
          <p:cNvPicPr>
            <a:picLocks noChangeAspect="1"/>
          </p:cNvPicPr>
          <p:nvPr/>
        </p:nvPicPr>
        <p:blipFill>
          <a:blip r:embed="rId2"/>
          <a:stretch>
            <a:fillRect/>
          </a:stretch>
        </p:blipFill>
        <p:spPr>
          <a:xfrm>
            <a:off x="123567" y="358346"/>
            <a:ext cx="8835082" cy="5622324"/>
          </a:xfrm>
          <a:prstGeom prst="rect">
            <a:avLst/>
          </a:prstGeom>
        </p:spPr>
      </p:pic>
    </p:spTree>
    <p:extLst>
      <p:ext uri="{BB962C8B-B14F-4D97-AF65-F5344CB8AC3E}">
        <p14:creationId xmlns:p14="http://schemas.microsoft.com/office/powerpoint/2010/main" val="2759098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3140" y="192567"/>
            <a:ext cx="7883611" cy="1508105"/>
          </a:xfrm>
          <a:prstGeom prst="rect">
            <a:avLst/>
          </a:prstGeom>
        </p:spPr>
        <p:txBody>
          <a:bodyPr wrap="square">
            <a:spAutoFit/>
          </a:bodyPr>
          <a:lstStyle/>
          <a:p>
            <a:pPr marL="196850" indent="-63500" algn="just">
              <a:spcAft>
                <a:spcPts val="0"/>
              </a:spcAft>
            </a:pPr>
            <a:r>
              <a:rPr lang="en-US" altLang="ja-JP" kern="100" dirty="0">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2000" b="1" kern="100" dirty="0">
                <a:latin typeface="+mn-ea"/>
                <a:cs typeface="Times New Roman" panose="02020603050405020304" pitchFamily="18" charset="0"/>
              </a:rPr>
              <a:t>（２）全管路延長</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indent="90170" algn="just">
              <a:spcAft>
                <a:spcPts val="0"/>
              </a:spcAft>
            </a:pPr>
            <a:endParaRPr lang="en-US" altLang="ja-JP" kern="100" dirty="0" smtClean="0">
              <a:latin typeface="+mn-ea"/>
              <a:cs typeface="Times New Roman" panose="02020603050405020304" pitchFamily="18" charset="0"/>
            </a:endParaRPr>
          </a:p>
          <a:p>
            <a:pPr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全管路延長は</a:t>
            </a:r>
            <a:r>
              <a:rPr lang="ja-JP" altLang="ja-JP" kern="100" dirty="0" smtClean="0">
                <a:latin typeface="+mn-ea"/>
                <a:cs typeface="Times New Roman" panose="02020603050405020304" pitchFamily="18" charset="0"/>
              </a:rPr>
              <a:t>約</a:t>
            </a:r>
            <a:r>
              <a:rPr lang="en-US" altLang="ja-JP" kern="100" dirty="0" smtClean="0">
                <a:latin typeface="+mn-ea"/>
                <a:cs typeface="Times New Roman" panose="02020603050405020304" pitchFamily="18" charset="0"/>
              </a:rPr>
              <a:t>71km</a:t>
            </a:r>
            <a:r>
              <a:rPr lang="ja-JP" altLang="ja-JP" kern="100" dirty="0" smtClean="0">
                <a:latin typeface="+mn-ea"/>
                <a:cs typeface="Times New Roman" panose="02020603050405020304" pitchFamily="18" charset="0"/>
              </a:rPr>
              <a:t>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a:latin typeface="+mn-ea"/>
              </a:rPr>
              <a:t>41</a:t>
            </a:r>
            <a:r>
              <a:rPr lang="ja-JP" altLang="en-US" dirty="0" smtClean="0">
                <a:latin typeface="+mn-ea"/>
              </a:rPr>
              <a:t>番目</a:t>
            </a:r>
            <a:r>
              <a:rPr lang="en-US" altLang="ja-JP" dirty="0">
                <a:latin typeface="+mn-ea"/>
              </a:rPr>
              <a:t>/</a:t>
            </a:r>
            <a:r>
              <a:rPr lang="ja-JP" altLang="en-US" dirty="0">
                <a:latin typeface="+mn-ea"/>
              </a:rPr>
              <a:t>降順）</a:t>
            </a:r>
            <a:endParaRPr lang="ja-JP" altLang="en-US" dirty="0"/>
          </a:p>
          <a:p>
            <a:pPr indent="90170" algn="just">
              <a:spcAft>
                <a:spcPts val="0"/>
              </a:spcAft>
            </a:pP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4</a:t>
            </a:fld>
            <a:endParaRPr kumimoji="1" lang="ja-JP" altLang="en-US"/>
          </a:p>
        </p:txBody>
      </p:sp>
      <p:pic>
        <p:nvPicPr>
          <p:cNvPr id="4" name="図 3"/>
          <p:cNvPicPr>
            <a:picLocks noChangeAspect="1"/>
          </p:cNvPicPr>
          <p:nvPr/>
        </p:nvPicPr>
        <p:blipFill>
          <a:blip r:embed="rId2"/>
          <a:stretch>
            <a:fillRect/>
          </a:stretch>
        </p:blipFill>
        <p:spPr>
          <a:xfrm>
            <a:off x="324045" y="2554926"/>
            <a:ext cx="8434800" cy="3674645"/>
          </a:xfrm>
          <a:prstGeom prst="rect">
            <a:avLst/>
          </a:prstGeom>
        </p:spPr>
      </p:pic>
    </p:spTree>
    <p:extLst>
      <p:ext uri="{BB962C8B-B14F-4D97-AF65-F5344CB8AC3E}">
        <p14:creationId xmlns:p14="http://schemas.microsoft.com/office/powerpoint/2010/main" val="241701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6828" y="626777"/>
            <a:ext cx="7327557" cy="1231106"/>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（３）経常収益</a:t>
            </a:r>
            <a:r>
              <a:rPr lang="ja-JP" altLang="ja-JP" sz="2000" b="1" kern="0" dirty="0">
                <a:latin typeface="+mn-ea"/>
                <a:cs typeface="Times New Roman" panose="02020603050405020304" pitchFamily="18" charset="0"/>
              </a:rPr>
              <a:t>（地方公営企業決算状況調査より）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経常収益は</a:t>
            </a:r>
            <a:r>
              <a:rPr lang="ja-JP" altLang="ja-JP" kern="100" dirty="0" smtClean="0">
                <a:latin typeface="+mn-ea"/>
                <a:cs typeface="Times New Roman" panose="02020603050405020304" pitchFamily="18" charset="0"/>
              </a:rPr>
              <a:t>約</a:t>
            </a:r>
            <a:r>
              <a:rPr lang="en-US" altLang="ja-JP" kern="100" dirty="0">
                <a:latin typeface="+mn-ea"/>
                <a:cs typeface="Times New Roman" panose="02020603050405020304" pitchFamily="18" charset="0"/>
              </a:rPr>
              <a:t>2</a:t>
            </a:r>
            <a:r>
              <a:rPr lang="ja-JP" altLang="ja-JP" kern="100" dirty="0" smtClean="0">
                <a:latin typeface="+mn-ea"/>
                <a:cs typeface="Times New Roman" panose="02020603050405020304" pitchFamily="18" charset="0"/>
              </a:rPr>
              <a:t>億円で</a:t>
            </a:r>
            <a:r>
              <a:rPr lang="ja-JP" altLang="en-US" kern="100" dirty="0" smtClean="0">
                <a:latin typeface="+mn-ea"/>
                <a:cs typeface="Times New Roman" panose="02020603050405020304" pitchFamily="18" charset="0"/>
              </a:rPr>
              <a:t>す</a:t>
            </a:r>
            <a:r>
              <a:rPr lang="ja-JP" altLang="ja-JP" kern="100" dirty="0" smtClean="0">
                <a:latin typeface="+mn-ea"/>
                <a:cs typeface="Times New Roman" panose="02020603050405020304" pitchFamily="18" charset="0"/>
              </a:rPr>
              <a:t>。</a:t>
            </a:r>
            <a:r>
              <a:rPr lang="ja-JP" altLang="en-US" dirty="0">
                <a:latin typeface="+mn-ea"/>
              </a:rPr>
              <a:t>（</a:t>
            </a:r>
            <a:r>
              <a:rPr lang="en-US" altLang="ja-JP" dirty="0">
                <a:latin typeface="+mn-ea"/>
              </a:rPr>
              <a:t>43</a:t>
            </a:r>
            <a:r>
              <a:rPr lang="ja-JP" altLang="en-US" dirty="0" smtClean="0">
                <a:latin typeface="+mn-ea"/>
              </a:rPr>
              <a:t>事業体中</a:t>
            </a:r>
            <a:r>
              <a:rPr lang="en-US" altLang="ja-JP" dirty="0" smtClean="0">
                <a:latin typeface="+mn-ea"/>
              </a:rPr>
              <a:t>43</a:t>
            </a:r>
            <a:r>
              <a:rPr lang="ja-JP" altLang="en-US" dirty="0">
                <a:latin typeface="+mn-ea"/>
              </a:rPr>
              <a:t>番目</a:t>
            </a:r>
            <a:r>
              <a:rPr lang="en-US" altLang="ja-JP" dirty="0">
                <a:latin typeface="+mn-ea"/>
              </a:rPr>
              <a:t>/</a:t>
            </a:r>
            <a:r>
              <a:rPr lang="ja-JP" altLang="en-US" dirty="0">
                <a:latin typeface="+mn-ea"/>
              </a:rPr>
              <a:t>降順）</a:t>
            </a:r>
            <a:endParaRPr lang="ja-JP" altLang="en-US" dirty="0"/>
          </a:p>
          <a:p>
            <a:pPr marL="180975" indent="-90170" algn="just">
              <a:spcAft>
                <a:spcPts val="0"/>
              </a:spcAft>
            </a:pPr>
            <a:endParaRPr lang="ja-JP" altLang="ja-JP" kern="100" dirty="0">
              <a:effectLst/>
              <a:latin typeface="+mn-ea"/>
              <a:cs typeface="Times New Roman" panose="02020603050405020304" pitchFamily="18" charset="0"/>
            </a:endParaRPr>
          </a:p>
        </p:txBody>
      </p:sp>
      <p:sp>
        <p:nvSpPr>
          <p:cNvPr id="3" name="スライド番号プレースホルダー 2"/>
          <p:cNvSpPr>
            <a:spLocks noGrp="1"/>
          </p:cNvSpPr>
          <p:nvPr>
            <p:ph type="sldNum" sz="quarter" idx="12"/>
          </p:nvPr>
        </p:nvSpPr>
        <p:spPr/>
        <p:txBody>
          <a:bodyPr/>
          <a:lstStyle/>
          <a:p>
            <a:fld id="{4F0AFDB2-A8C5-4D1A-8CED-847563F61E7C}" type="slidenum">
              <a:rPr kumimoji="1" lang="ja-JP" altLang="en-US" smtClean="0"/>
              <a:t>5</a:t>
            </a:fld>
            <a:endParaRPr kumimoji="1" lang="ja-JP" altLang="en-US"/>
          </a:p>
        </p:txBody>
      </p:sp>
      <p:pic>
        <p:nvPicPr>
          <p:cNvPr id="5" name="図 4"/>
          <p:cNvPicPr>
            <a:picLocks noChangeAspect="1"/>
          </p:cNvPicPr>
          <p:nvPr/>
        </p:nvPicPr>
        <p:blipFill>
          <a:blip r:embed="rId2"/>
          <a:stretch>
            <a:fillRect/>
          </a:stretch>
        </p:blipFill>
        <p:spPr>
          <a:xfrm>
            <a:off x="327653" y="2401747"/>
            <a:ext cx="8434800" cy="3624078"/>
          </a:xfrm>
          <a:prstGeom prst="rect">
            <a:avLst/>
          </a:prstGeom>
        </p:spPr>
      </p:pic>
      <p:sp>
        <p:nvSpPr>
          <p:cNvPr id="4" name="テキスト ボックス 2"/>
          <p:cNvSpPr txBox="1">
            <a:spLocks noChangeArrowheads="1"/>
          </p:cNvSpPr>
          <p:nvPr/>
        </p:nvSpPr>
        <p:spPr bwMode="auto">
          <a:xfrm>
            <a:off x="8304530" y="4059897"/>
            <a:ext cx="83947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3756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1796" y="522772"/>
            <a:ext cx="8637252" cy="1261884"/>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（４）水道料金</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家庭用</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口径</a:t>
            </a:r>
            <a:r>
              <a:rPr lang="en-US" altLang="ja-JP" kern="100" dirty="0">
                <a:latin typeface="+mn-ea"/>
                <a:cs typeface="Times New Roman" panose="02020603050405020304" pitchFamily="18" charset="0"/>
              </a:rPr>
              <a:t>13mm 20m</a:t>
            </a:r>
            <a:r>
              <a:rPr lang="en-US" altLang="ja-JP" kern="100" baseline="30000" dirty="0">
                <a:latin typeface="+mn-ea"/>
                <a:cs typeface="Times New Roman" panose="02020603050405020304" pitchFamily="18" charset="0"/>
              </a:rPr>
              <a:t>3</a:t>
            </a:r>
            <a:r>
              <a:rPr lang="en-US" altLang="ja-JP" kern="100" dirty="0">
                <a:latin typeface="+mn-ea"/>
                <a:cs typeface="Times New Roman" panose="02020603050405020304" pitchFamily="18" charset="0"/>
              </a:rPr>
              <a:t>)</a:t>
            </a:r>
            <a:r>
              <a:rPr lang="ja-JP" altLang="ja-JP" kern="100" dirty="0">
                <a:latin typeface="+mn-ea"/>
                <a:cs typeface="Times New Roman" panose="02020603050405020304" pitchFamily="18" charset="0"/>
              </a:rPr>
              <a:t>の一月あたりの水道料金</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3,448</a:t>
            </a:r>
            <a:r>
              <a:rPr lang="ja-JP" altLang="ja-JP" kern="100" dirty="0" smtClean="0">
                <a:latin typeface="+mn-ea"/>
                <a:cs typeface="Times New Roman" panose="02020603050405020304" pitchFamily="18" charset="0"/>
              </a:rPr>
              <a:t>円</a:t>
            </a:r>
            <a:r>
              <a:rPr lang="ja-JP" altLang="ja-JP" kern="100" dirty="0">
                <a:latin typeface="+mn-ea"/>
                <a:cs typeface="Times New Roman" panose="02020603050405020304" pitchFamily="18" charset="0"/>
              </a:rPr>
              <a:t>であり</a:t>
            </a:r>
            <a:r>
              <a:rPr lang="ja-JP" altLang="ja-JP" kern="100" dirty="0" smtClean="0">
                <a:latin typeface="+mn-ea"/>
                <a:cs typeface="Times New Roman" panose="02020603050405020304" pitchFamily="18" charset="0"/>
              </a:rPr>
              <a:t>、</a:t>
            </a:r>
            <a:endParaRPr lang="en-US" altLang="ja-JP" kern="100" dirty="0" smtClean="0">
              <a:latin typeface="+mn-ea"/>
              <a:cs typeface="Times New Roman" panose="02020603050405020304" pitchFamily="18" charset="0"/>
            </a:endParaRPr>
          </a:p>
          <a:p>
            <a:pPr marL="180975" indent="-90170" algn="just"/>
            <a:r>
              <a:rPr lang="ja-JP" altLang="en-US" kern="100" dirty="0">
                <a:latin typeface="+mn-ea"/>
                <a:cs typeface="Times New Roman" panose="02020603050405020304" pitchFamily="18" charset="0"/>
              </a:rPr>
              <a:t>　</a:t>
            </a:r>
            <a:r>
              <a:rPr lang="ja-JP" altLang="ja-JP" kern="100" dirty="0" smtClean="0">
                <a:latin typeface="+mn-ea"/>
                <a:cs typeface="Times New Roman" panose="02020603050405020304" pitchFamily="18" charset="0"/>
              </a:rPr>
              <a:t>府</a:t>
            </a:r>
            <a:r>
              <a:rPr lang="ja-JP" altLang="ja-JP" kern="100" dirty="0">
                <a:latin typeface="+mn-ea"/>
                <a:cs typeface="Times New Roman" panose="02020603050405020304" pitchFamily="18" charset="0"/>
              </a:rPr>
              <a:t>平均</a:t>
            </a:r>
            <a:r>
              <a:rPr lang="en-US" altLang="ja-JP" kern="100" dirty="0" smtClean="0">
                <a:latin typeface="+mn-ea"/>
                <a:cs typeface="Times New Roman" panose="02020603050405020304" pitchFamily="18" charset="0"/>
              </a:rPr>
              <a:t>2,831</a:t>
            </a:r>
            <a:r>
              <a:rPr lang="ja-JP" altLang="ja-JP" kern="100" dirty="0">
                <a:latin typeface="+mn-ea"/>
                <a:cs typeface="Times New Roman" panose="02020603050405020304" pitchFamily="18" charset="0"/>
              </a:rPr>
              <a:t>円を</a:t>
            </a:r>
            <a:r>
              <a:rPr lang="ja-JP" altLang="ja-JP" kern="100" dirty="0" smtClean="0">
                <a:latin typeface="+mn-ea"/>
                <a:cs typeface="Times New Roman" panose="02020603050405020304" pitchFamily="18" charset="0"/>
              </a:rPr>
              <a:t>上回</a:t>
            </a:r>
            <a:r>
              <a:rPr lang="ja-JP" altLang="en-US" kern="100" dirty="0" smtClean="0">
                <a:latin typeface="+mn-ea"/>
                <a:cs typeface="Times New Roman" panose="02020603050405020304" pitchFamily="18" charset="0"/>
              </a:rPr>
              <a:t>っています</a:t>
            </a:r>
            <a:r>
              <a:rPr lang="ja-JP" altLang="ja-JP" kern="100" dirty="0" smtClean="0">
                <a:latin typeface="+mn-ea"/>
                <a:cs typeface="Times New Roman" panose="02020603050405020304" pitchFamily="18" charset="0"/>
              </a:rPr>
              <a:t>。</a:t>
            </a:r>
            <a:r>
              <a:rPr lang="ja-JP" altLang="en-US" sz="2000" dirty="0">
                <a:latin typeface="+mn-ea"/>
              </a:rPr>
              <a:t>（</a:t>
            </a:r>
            <a:r>
              <a:rPr lang="en-US" altLang="ja-JP" sz="2000" dirty="0">
                <a:latin typeface="+mn-ea"/>
              </a:rPr>
              <a:t>43</a:t>
            </a:r>
            <a:r>
              <a:rPr lang="ja-JP" altLang="en-US" sz="2000" dirty="0" smtClean="0">
                <a:latin typeface="+mn-ea"/>
              </a:rPr>
              <a:t>事業体中</a:t>
            </a:r>
            <a:r>
              <a:rPr lang="en-US" altLang="ja-JP" sz="2000" dirty="0">
                <a:latin typeface="+mn-ea"/>
              </a:rPr>
              <a:t>40</a:t>
            </a:r>
            <a:r>
              <a:rPr lang="ja-JP" altLang="en-US" sz="2000" dirty="0" smtClean="0">
                <a:latin typeface="+mn-ea"/>
              </a:rPr>
              <a:t>番目</a:t>
            </a:r>
            <a:r>
              <a:rPr lang="en-US" altLang="ja-JP" sz="2000" dirty="0" smtClean="0">
                <a:latin typeface="+mn-ea"/>
              </a:rPr>
              <a:t>/</a:t>
            </a:r>
            <a:r>
              <a:rPr lang="ja-JP" altLang="en-US" sz="2000" dirty="0">
                <a:latin typeface="+mn-ea"/>
              </a:rPr>
              <a:t>昇順</a:t>
            </a:r>
            <a:r>
              <a:rPr lang="ja-JP" altLang="en-US" sz="2000" dirty="0" smtClean="0">
                <a:latin typeface="+mn-ea"/>
              </a:rPr>
              <a:t>）</a:t>
            </a:r>
            <a:endParaRPr lang="ja-JP" altLang="en-US" sz="2000" dirty="0"/>
          </a:p>
        </p:txBody>
      </p:sp>
      <p:sp>
        <p:nvSpPr>
          <p:cNvPr id="6" name="スライド番号プレースホルダー 5"/>
          <p:cNvSpPr>
            <a:spLocks noGrp="1"/>
          </p:cNvSpPr>
          <p:nvPr>
            <p:ph type="sldNum" sz="quarter" idx="12"/>
          </p:nvPr>
        </p:nvSpPr>
        <p:spPr/>
        <p:txBody>
          <a:bodyPr/>
          <a:lstStyle/>
          <a:p>
            <a:fld id="{4F0AFDB2-A8C5-4D1A-8CED-847563F61E7C}" type="slidenum">
              <a:rPr kumimoji="1" lang="ja-JP" altLang="en-US" smtClean="0"/>
              <a:t>6</a:t>
            </a:fld>
            <a:endParaRPr kumimoji="1" lang="ja-JP" altLang="en-US"/>
          </a:p>
        </p:txBody>
      </p:sp>
      <p:pic>
        <p:nvPicPr>
          <p:cNvPr id="7" name="図 6"/>
          <p:cNvPicPr>
            <a:picLocks noChangeAspect="1"/>
          </p:cNvPicPr>
          <p:nvPr/>
        </p:nvPicPr>
        <p:blipFill>
          <a:blip r:embed="rId2"/>
          <a:stretch>
            <a:fillRect/>
          </a:stretch>
        </p:blipFill>
        <p:spPr>
          <a:xfrm>
            <a:off x="301796" y="2477883"/>
            <a:ext cx="8346093" cy="3636000"/>
          </a:xfrm>
          <a:prstGeom prst="rect">
            <a:avLst/>
          </a:prstGeom>
        </p:spPr>
      </p:pic>
      <p:sp>
        <p:nvSpPr>
          <p:cNvPr id="4" name="テキスト ボックス 2"/>
          <p:cNvSpPr txBox="1">
            <a:spLocks noChangeArrowheads="1"/>
          </p:cNvSpPr>
          <p:nvPr/>
        </p:nvSpPr>
        <p:spPr bwMode="auto">
          <a:xfrm>
            <a:off x="8326603" y="3322728"/>
            <a:ext cx="1224890"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全国平均</a:t>
            </a:r>
            <a:endParaRPr lang="ja-JP" sz="1400" kern="100" dirty="0">
              <a:effectLst/>
              <a:latin typeface="+mn-ea"/>
              <a:cs typeface="Times New Roman" panose="02020603050405020304" pitchFamily="18" charset="0"/>
            </a:endParaRPr>
          </a:p>
        </p:txBody>
      </p:sp>
      <p:sp>
        <p:nvSpPr>
          <p:cNvPr id="5" name="テキスト ボックス 2"/>
          <p:cNvSpPr txBox="1">
            <a:spLocks noChangeArrowheads="1"/>
          </p:cNvSpPr>
          <p:nvPr/>
        </p:nvSpPr>
        <p:spPr bwMode="auto">
          <a:xfrm>
            <a:off x="8425458" y="3676774"/>
            <a:ext cx="780327" cy="307777"/>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258086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20129" y="616976"/>
            <a:ext cx="7203990" cy="954107"/>
          </a:xfrm>
          <a:prstGeom prst="rect">
            <a:avLst/>
          </a:prstGeom>
        </p:spPr>
        <p:txBody>
          <a:bodyPr wrap="square">
            <a:spAutoFit/>
          </a:bodyPr>
          <a:lstStyle/>
          <a:p>
            <a:pPr algn="just">
              <a:spcAft>
                <a:spcPts val="0"/>
              </a:spcAft>
            </a:pPr>
            <a:r>
              <a:rPr lang="ja-JP" altLang="ja-JP" sz="2000" b="1" kern="100" dirty="0">
                <a:latin typeface="+mn-ea"/>
                <a:cs typeface="Times New Roman" panose="02020603050405020304" pitchFamily="18" charset="0"/>
              </a:rPr>
              <a:t>（５）技術職員数</a:t>
            </a:r>
            <a:r>
              <a:rPr lang="ja-JP" altLang="ja-JP" sz="2000" b="1" kern="0" dirty="0">
                <a:latin typeface="+mn-ea"/>
                <a:cs typeface="Times New Roman" panose="02020603050405020304" pitchFamily="18" charset="0"/>
              </a:rPr>
              <a:t>（大阪府の水道の現況より）</a:t>
            </a:r>
            <a:endParaRPr lang="ja-JP" altLang="ja-JP" sz="2000" b="1" kern="100" dirty="0">
              <a:latin typeface="+mn-ea"/>
              <a:cs typeface="Times New Roman" panose="02020603050405020304" pitchFamily="18" charset="0"/>
            </a:endParaRPr>
          </a:p>
          <a:p>
            <a:pPr marL="180975" indent="-90170" algn="just">
              <a:spcAft>
                <a:spcPts val="0"/>
              </a:spcAft>
            </a:pPr>
            <a:endParaRPr lang="en-US" altLang="ja-JP" kern="100" dirty="0" smtClean="0">
              <a:latin typeface="+mn-ea"/>
              <a:cs typeface="Times New Roman" panose="02020603050405020304" pitchFamily="18" charset="0"/>
            </a:endParaRPr>
          </a:p>
          <a:p>
            <a:pPr marL="180975" indent="-9017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技術職員</a:t>
            </a:r>
            <a:r>
              <a:rPr lang="ja-JP" altLang="ja-JP" kern="100" dirty="0" smtClean="0">
                <a:latin typeface="+mn-ea"/>
                <a:cs typeface="Times New Roman" panose="02020603050405020304" pitchFamily="18" charset="0"/>
              </a:rPr>
              <a:t>は</a:t>
            </a:r>
            <a:r>
              <a:rPr lang="en-US" altLang="ja-JP" kern="100" dirty="0">
                <a:latin typeface="+mn-ea"/>
                <a:cs typeface="Times New Roman" panose="02020603050405020304" pitchFamily="18" charset="0"/>
              </a:rPr>
              <a:t>2</a:t>
            </a:r>
            <a:r>
              <a:rPr lang="ja-JP" altLang="ja-JP" kern="100" dirty="0" smtClean="0">
                <a:latin typeface="+mn-ea"/>
                <a:cs typeface="Times New Roman" panose="02020603050405020304" pitchFamily="18" charset="0"/>
              </a:rPr>
              <a:t>人</a:t>
            </a:r>
            <a:r>
              <a:rPr lang="ja-JP" altLang="ja-JP" kern="100" dirty="0">
                <a:latin typeface="+mn-ea"/>
                <a:cs typeface="Times New Roman" panose="02020603050405020304" pitchFamily="18" charset="0"/>
              </a:rPr>
              <a:t>であり、府平均を</a:t>
            </a:r>
            <a:r>
              <a:rPr lang="ja-JP" altLang="ja-JP" kern="100">
                <a:latin typeface="+mn-ea"/>
                <a:cs typeface="Times New Roman" panose="02020603050405020304" pitchFamily="18" charset="0"/>
              </a:rPr>
              <a:t>下回って</a:t>
            </a:r>
            <a:r>
              <a:rPr lang="ja-JP" altLang="ja-JP" kern="100" smtClean="0">
                <a:latin typeface="+mn-ea"/>
                <a:cs typeface="Times New Roman" panose="02020603050405020304" pitchFamily="18" charset="0"/>
              </a:rPr>
              <a:t>い</a:t>
            </a:r>
            <a:r>
              <a:rPr lang="ja-JP" altLang="en-US" kern="100" smtClean="0">
                <a:latin typeface="+mn-ea"/>
                <a:cs typeface="Times New Roman" panose="02020603050405020304" pitchFamily="18" charset="0"/>
              </a:rPr>
              <a:t>ます</a:t>
            </a:r>
            <a:r>
              <a:rPr lang="ja-JP" altLang="ja-JP" kern="10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7</a:t>
            </a:fld>
            <a:endParaRPr kumimoji="1" lang="ja-JP" altLang="en-US"/>
          </a:p>
        </p:txBody>
      </p:sp>
      <p:pic>
        <p:nvPicPr>
          <p:cNvPr id="6" name="図 5"/>
          <p:cNvPicPr>
            <a:picLocks noChangeAspect="1"/>
          </p:cNvPicPr>
          <p:nvPr/>
        </p:nvPicPr>
        <p:blipFill>
          <a:blip r:embed="rId2"/>
          <a:stretch>
            <a:fillRect/>
          </a:stretch>
        </p:blipFill>
        <p:spPr>
          <a:xfrm>
            <a:off x="274620" y="2473126"/>
            <a:ext cx="8434800" cy="3634442"/>
          </a:xfrm>
          <a:prstGeom prst="rect">
            <a:avLst/>
          </a:prstGeom>
        </p:spPr>
      </p:pic>
      <p:sp>
        <p:nvSpPr>
          <p:cNvPr id="4" name="テキスト ボックス 2"/>
          <p:cNvSpPr txBox="1">
            <a:spLocks noChangeArrowheads="1"/>
          </p:cNvSpPr>
          <p:nvPr/>
        </p:nvSpPr>
        <p:spPr bwMode="auto">
          <a:xfrm>
            <a:off x="8425654" y="4290347"/>
            <a:ext cx="839470" cy="315595"/>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1400" b="1" kern="100" dirty="0">
                <a:solidFill>
                  <a:srgbClr val="FF0000"/>
                </a:solidFill>
                <a:effectLst/>
                <a:latin typeface="+mn-ea"/>
                <a:cs typeface="Times New Roman" panose="02020603050405020304" pitchFamily="18" charset="0"/>
              </a:rPr>
              <a:t>府平均</a:t>
            </a:r>
            <a:endParaRPr lang="ja-JP" sz="1400"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1294033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242175"/>
            <a:ext cx="8872151" cy="1631216"/>
          </a:xfrm>
          <a:prstGeom prst="rect">
            <a:avLst/>
          </a:prstGeom>
        </p:spPr>
        <p:txBody>
          <a:bodyPr wrap="square">
            <a:spAutoFit/>
          </a:bodyPr>
          <a:lstStyle/>
          <a:p>
            <a:r>
              <a:rPr lang="ja-JP" altLang="ja-JP" sz="2400" b="1" dirty="0"/>
              <a:t>１．２　</a:t>
            </a:r>
            <a:r>
              <a:rPr lang="ja-JP" altLang="en-US" sz="2400" b="1" dirty="0"/>
              <a:t>一日最大給水量と自己水率</a:t>
            </a:r>
            <a:r>
              <a:rPr lang="ja-JP" altLang="ja-JP" sz="2400" b="1" dirty="0" smtClean="0"/>
              <a:t>の</a:t>
            </a:r>
            <a:r>
              <a:rPr lang="ja-JP" altLang="ja-JP" sz="2400" b="1" dirty="0"/>
              <a:t>概要（</a:t>
            </a:r>
            <a:r>
              <a:rPr lang="en-US" altLang="ja-JP" sz="2400" b="1" dirty="0">
                <a:latin typeface="+mn-ea"/>
              </a:rPr>
              <a:t>2016</a:t>
            </a:r>
            <a:r>
              <a:rPr lang="ja-JP" altLang="ja-JP" sz="2400" b="1" dirty="0"/>
              <a:t>年度</a:t>
            </a:r>
            <a:r>
              <a:rPr lang="ja-JP" altLang="ja-JP" sz="2800" b="1" dirty="0"/>
              <a:t>）</a:t>
            </a:r>
            <a:endParaRPr lang="en-US" altLang="ja-JP" sz="2800" b="1" dirty="0"/>
          </a:p>
          <a:p>
            <a:pPr marL="196850" indent="-63500" algn="just">
              <a:spcAft>
                <a:spcPts val="0"/>
              </a:spcAft>
            </a:pPr>
            <a:endParaRPr lang="en-US" altLang="ja-JP" kern="100" dirty="0" smtClean="0">
              <a:latin typeface="+mn-ea"/>
              <a:cs typeface="Times New Roman" panose="02020603050405020304" pitchFamily="18" charset="0"/>
            </a:endParaRPr>
          </a:p>
          <a:p>
            <a:pPr marL="196850" indent="-63500" algn="just">
              <a:spcAft>
                <a:spcPts val="0"/>
              </a:spcAft>
            </a:pP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水源は</a:t>
            </a:r>
            <a:r>
              <a:rPr lang="ja-JP" altLang="ja-JP" kern="100" dirty="0" smtClean="0">
                <a:latin typeface="+mn-ea"/>
                <a:cs typeface="Times New Roman" panose="02020603050405020304" pitchFamily="18" charset="0"/>
              </a:rPr>
              <a:t>、</a:t>
            </a:r>
            <a:r>
              <a:rPr lang="ja-JP" altLang="en-US" kern="100" dirty="0" smtClean="0">
                <a:latin typeface="+mn-ea"/>
                <a:cs typeface="Times New Roman" panose="02020603050405020304" pitchFamily="18" charset="0"/>
              </a:rPr>
              <a:t>表</a:t>
            </a:r>
            <a:r>
              <a:rPr lang="ja-JP" altLang="en-US" kern="100" dirty="0">
                <a:latin typeface="+mn-ea"/>
                <a:cs typeface="Times New Roman" panose="02020603050405020304" pitchFamily="18" charset="0"/>
              </a:rPr>
              <a:t>流水</a:t>
            </a:r>
            <a:r>
              <a:rPr lang="ja-JP" altLang="ja-JP" kern="100" dirty="0" smtClean="0">
                <a:latin typeface="+mn-ea"/>
                <a:cs typeface="Times New Roman" panose="02020603050405020304" pitchFamily="18" charset="0"/>
              </a:rPr>
              <a:t>を</a:t>
            </a:r>
            <a:r>
              <a:rPr lang="ja-JP" altLang="ja-JP" kern="100" dirty="0">
                <a:latin typeface="+mn-ea"/>
                <a:cs typeface="Times New Roman" panose="02020603050405020304" pitchFamily="18" charset="0"/>
              </a:rPr>
              <a:t>水源と</a:t>
            </a:r>
            <a:r>
              <a:rPr lang="ja-JP" altLang="ja-JP" kern="100" dirty="0" smtClean="0">
                <a:latin typeface="+mn-ea"/>
                <a:cs typeface="Times New Roman" panose="02020603050405020304" pitchFamily="18" charset="0"/>
              </a:rPr>
              <a:t>した</a:t>
            </a:r>
            <a:r>
              <a:rPr lang="ja-JP" altLang="en-US" kern="100" dirty="0" smtClean="0">
                <a:latin typeface="+mn-ea"/>
                <a:cs typeface="Times New Roman" panose="02020603050405020304" pitchFamily="18" charset="0"/>
              </a:rPr>
              <a:t>岩井谷</a:t>
            </a:r>
            <a:r>
              <a:rPr lang="ja-JP" altLang="ja-JP" kern="100" dirty="0" smtClean="0">
                <a:latin typeface="+mn-ea"/>
                <a:cs typeface="Times New Roman" panose="02020603050405020304" pitchFamily="18" charset="0"/>
              </a:rPr>
              <a:t>浄水場及び</a:t>
            </a:r>
            <a:r>
              <a:rPr lang="ja-JP" altLang="en-US" kern="100" dirty="0">
                <a:latin typeface="+mn-ea"/>
                <a:cs typeface="Times New Roman" panose="02020603050405020304" pitchFamily="18" charset="0"/>
              </a:rPr>
              <a:t>千早</a:t>
            </a:r>
            <a:r>
              <a:rPr lang="ja-JP" altLang="ja-JP" kern="100" dirty="0" smtClean="0">
                <a:latin typeface="+mn-ea"/>
                <a:cs typeface="Times New Roman" panose="02020603050405020304" pitchFamily="18" charset="0"/>
              </a:rPr>
              <a:t>浄水場</a:t>
            </a:r>
            <a:r>
              <a:rPr lang="ja-JP" altLang="ja-JP" kern="100" dirty="0">
                <a:latin typeface="+mn-ea"/>
                <a:cs typeface="Times New Roman" panose="02020603050405020304" pitchFamily="18" charset="0"/>
              </a:rPr>
              <a:t>の自己水と、淀川を水源とした大阪広域水道企業団からの浄水受水で賄っており、このうち企業団受水は総配水量の</a:t>
            </a:r>
            <a:r>
              <a:rPr lang="ja-JP" altLang="ja-JP" kern="100" dirty="0" smtClean="0">
                <a:latin typeface="+mn-ea"/>
                <a:cs typeface="Times New Roman" panose="02020603050405020304" pitchFamily="18" charset="0"/>
              </a:rPr>
              <a:t>約</a:t>
            </a:r>
            <a:r>
              <a:rPr lang="en-US" altLang="ja-JP" kern="100" dirty="0">
                <a:latin typeface="+mn-ea"/>
                <a:cs typeface="Times New Roman" panose="02020603050405020304" pitchFamily="18" charset="0"/>
              </a:rPr>
              <a:t>36</a:t>
            </a:r>
            <a:r>
              <a:rPr lang="ja-JP" altLang="ja-JP" kern="100" dirty="0" smtClean="0">
                <a:latin typeface="+mn-ea"/>
                <a:cs typeface="Times New Roman" panose="02020603050405020304" pitchFamily="18" charset="0"/>
              </a:rPr>
              <a:t>％</a:t>
            </a:r>
            <a:r>
              <a:rPr lang="ja-JP" altLang="ja-JP" kern="100" dirty="0">
                <a:latin typeface="+mn-ea"/>
                <a:cs typeface="Times New Roman" panose="02020603050405020304" pitchFamily="18" charset="0"/>
              </a:rPr>
              <a:t>を</a:t>
            </a:r>
            <a:r>
              <a:rPr lang="ja-JP" altLang="ja-JP" kern="100" dirty="0" smtClean="0">
                <a:latin typeface="+mn-ea"/>
                <a:cs typeface="Times New Roman" panose="02020603050405020304" pitchFamily="18" charset="0"/>
              </a:rPr>
              <a:t>占め</a:t>
            </a:r>
            <a:r>
              <a:rPr lang="ja-JP" altLang="en-US" kern="100" dirty="0" smtClean="0">
                <a:latin typeface="+mn-ea"/>
                <a:cs typeface="Times New Roman" panose="02020603050405020304" pitchFamily="18" charset="0"/>
              </a:rPr>
              <a:t>ています</a:t>
            </a:r>
            <a:r>
              <a:rPr lang="ja-JP" altLang="ja-JP" kern="100" dirty="0" smtClean="0">
                <a:latin typeface="+mn-ea"/>
                <a:cs typeface="Times New Roman" panose="02020603050405020304" pitchFamily="18" charset="0"/>
              </a:rPr>
              <a:t>。</a:t>
            </a:r>
            <a:endParaRPr lang="ja-JP" altLang="ja-JP" sz="2000" kern="100" dirty="0">
              <a:effectLst/>
              <a:latin typeface="+mn-ea"/>
              <a:cs typeface="Times New Roman" panose="02020603050405020304" pitchFamily="18" charset="0"/>
            </a:endParaRPr>
          </a:p>
        </p:txBody>
      </p:sp>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625563" y="2347785"/>
            <a:ext cx="8031781" cy="4002809"/>
          </a:xfrm>
          <a:prstGeom prst="rect">
            <a:avLst/>
          </a:prstGeom>
          <a:noFill/>
          <a:ln>
            <a:noFill/>
          </a:ln>
        </p:spPr>
      </p:pic>
      <p:sp>
        <p:nvSpPr>
          <p:cNvPr id="4" name="正方形/長方形 3"/>
          <p:cNvSpPr/>
          <p:nvPr/>
        </p:nvSpPr>
        <p:spPr>
          <a:xfrm>
            <a:off x="5829035" y="5498758"/>
            <a:ext cx="176350" cy="84624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6" name="テキスト ボックス 303"/>
          <p:cNvSpPr txBox="1"/>
          <p:nvPr/>
        </p:nvSpPr>
        <p:spPr>
          <a:xfrm>
            <a:off x="7615174" y="5692543"/>
            <a:ext cx="784860" cy="26733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50" kern="100" dirty="0">
                <a:effectLst/>
                <a:latin typeface="+mn-ea"/>
                <a:cs typeface="Times New Roman" panose="02020603050405020304" pitchFamily="18" charset="0"/>
              </a:rPr>
              <a:t>大阪市</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6154849" y="3823979"/>
            <a:ext cx="689610" cy="421005"/>
          </a:xfrm>
          <a:prstGeom prst="rect">
            <a:avLst/>
          </a:prstGeom>
          <a:noFill/>
          <a:ln>
            <a:noFill/>
          </a:ln>
        </p:spPr>
      </p:pic>
      <p:pic>
        <p:nvPicPr>
          <p:cNvPr id="8" name="図 7"/>
          <p:cNvPicPr/>
          <p:nvPr/>
        </p:nvPicPr>
        <p:blipFill>
          <a:blip r:embed="rId4">
            <a:extLst>
              <a:ext uri="{28A0092B-C50C-407E-A947-70E740481C1C}">
                <a14:useLocalDpi xmlns:a14="http://schemas.microsoft.com/office/drawing/2010/main" val="0"/>
              </a:ext>
            </a:extLst>
          </a:blip>
          <a:srcRect/>
          <a:stretch>
            <a:fillRect/>
          </a:stretch>
        </p:blipFill>
        <p:spPr bwMode="auto">
          <a:xfrm>
            <a:off x="2614046" y="4922932"/>
            <a:ext cx="802005" cy="274320"/>
          </a:xfrm>
          <a:prstGeom prst="rect">
            <a:avLst/>
          </a:prstGeom>
          <a:noFill/>
          <a:ln>
            <a:noFill/>
          </a:ln>
        </p:spPr>
      </p:pic>
      <p:sp>
        <p:nvSpPr>
          <p:cNvPr id="9" name="テキスト ボックス 8"/>
          <p:cNvSpPr txBox="1"/>
          <p:nvPr/>
        </p:nvSpPr>
        <p:spPr>
          <a:xfrm>
            <a:off x="173394" y="3535877"/>
            <a:ext cx="400110" cy="1349087"/>
          </a:xfrm>
          <a:prstGeom prst="rect">
            <a:avLst/>
          </a:prstGeom>
          <a:noFill/>
        </p:spPr>
        <p:txBody>
          <a:bodyPr vert="eaVert" wrap="none" rtlCol="0">
            <a:spAutoFit/>
          </a:bodyPr>
          <a:lstStyle/>
          <a:p>
            <a:r>
              <a:rPr kumimoji="1" lang="ja-JP" altLang="en-US" sz="1400" dirty="0"/>
              <a:t>一</a:t>
            </a:r>
            <a:r>
              <a:rPr kumimoji="1" lang="ja-JP" altLang="en-US" sz="1400" dirty="0" smtClean="0"/>
              <a:t>日最大給水量</a:t>
            </a:r>
            <a:endParaRPr kumimoji="1" lang="ja-JP" altLang="en-US" sz="1400" dirty="0"/>
          </a:p>
        </p:txBody>
      </p:sp>
      <p:sp>
        <p:nvSpPr>
          <p:cNvPr id="10" name="テキスト ボックス 9"/>
          <p:cNvSpPr txBox="1"/>
          <p:nvPr/>
        </p:nvSpPr>
        <p:spPr>
          <a:xfrm>
            <a:off x="8692153" y="3535877"/>
            <a:ext cx="400110" cy="810478"/>
          </a:xfrm>
          <a:prstGeom prst="rect">
            <a:avLst/>
          </a:prstGeom>
          <a:noFill/>
        </p:spPr>
        <p:txBody>
          <a:bodyPr vert="eaVert" wrap="none" rtlCol="0">
            <a:spAutoFit/>
          </a:bodyPr>
          <a:lstStyle/>
          <a:p>
            <a:r>
              <a:rPr kumimoji="1" lang="ja-JP" altLang="en-US" sz="1400" dirty="0" smtClean="0"/>
              <a:t>自己水率</a:t>
            </a:r>
            <a:endParaRPr kumimoji="1" lang="ja-JP" altLang="en-US" sz="1400" dirty="0"/>
          </a:p>
        </p:txBody>
      </p:sp>
      <p:sp>
        <p:nvSpPr>
          <p:cNvPr id="5" name="スライド番号プレースホルダー 4"/>
          <p:cNvSpPr>
            <a:spLocks noGrp="1"/>
          </p:cNvSpPr>
          <p:nvPr>
            <p:ph type="sldNum" sz="quarter" idx="12"/>
          </p:nvPr>
        </p:nvSpPr>
        <p:spPr/>
        <p:txBody>
          <a:bodyPr/>
          <a:lstStyle/>
          <a:p>
            <a:fld id="{4F0AFDB2-A8C5-4D1A-8CED-847563F61E7C}" type="slidenum">
              <a:rPr kumimoji="1" lang="ja-JP" altLang="en-US" smtClean="0"/>
              <a:t>8</a:t>
            </a:fld>
            <a:endParaRPr kumimoji="1" lang="ja-JP" altLang="en-US"/>
          </a:p>
        </p:txBody>
      </p:sp>
    </p:spTree>
    <p:extLst>
      <p:ext uri="{BB962C8B-B14F-4D97-AF65-F5344CB8AC3E}">
        <p14:creationId xmlns:p14="http://schemas.microsoft.com/office/powerpoint/2010/main" val="3886763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72204"/>
            <a:ext cx="60053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smtClean="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pic>
        <p:nvPicPr>
          <p:cNvPr id="1025" name="図 2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0" y="159537"/>
            <a:ext cx="8963696" cy="461665"/>
          </a:xfrm>
          <a:prstGeom prst="rect">
            <a:avLst/>
          </a:prstGeom>
          <a:noFill/>
        </p:spPr>
        <p:txBody>
          <a:bodyPr wrap="square" rtlCol="0">
            <a:spAutoFit/>
          </a:bodyPr>
          <a:lstStyle/>
          <a:p>
            <a:r>
              <a:rPr lang="ja-JP" altLang="ja-JP" sz="2400" b="1" dirty="0"/>
              <a:t>１．３　水道施設の配置</a:t>
            </a:r>
            <a:r>
              <a:rPr lang="ja-JP" altLang="ja-JP" sz="2400" b="1" dirty="0" smtClean="0"/>
              <a:t>状況</a:t>
            </a:r>
            <a:endParaRPr lang="ja-JP" altLang="en-US" sz="1600" dirty="0"/>
          </a:p>
        </p:txBody>
      </p:sp>
      <p:sp>
        <p:nvSpPr>
          <p:cNvPr id="4" name="スライド番号プレースホルダー 3"/>
          <p:cNvSpPr>
            <a:spLocks noGrp="1"/>
          </p:cNvSpPr>
          <p:nvPr>
            <p:ph type="sldNum" sz="quarter" idx="12"/>
          </p:nvPr>
        </p:nvSpPr>
        <p:spPr/>
        <p:txBody>
          <a:bodyPr/>
          <a:lstStyle/>
          <a:p>
            <a:fld id="{4F0AFDB2-A8C5-4D1A-8CED-847563F61E7C}" type="slidenum">
              <a:rPr kumimoji="1" lang="ja-JP" altLang="en-US" smtClean="0"/>
              <a:t>9</a:t>
            </a:fld>
            <a:endParaRPr kumimoji="1" lang="ja-JP" altLang="en-US"/>
          </a:p>
        </p:txBody>
      </p:sp>
      <p:pic>
        <p:nvPicPr>
          <p:cNvPr id="8" name="図 7"/>
          <p:cNvPicPr>
            <a:picLocks noChangeAspect="1"/>
          </p:cNvPicPr>
          <p:nvPr/>
        </p:nvPicPr>
        <p:blipFill>
          <a:blip r:embed="rId3"/>
          <a:stretch>
            <a:fillRect/>
          </a:stretch>
        </p:blipFill>
        <p:spPr>
          <a:xfrm>
            <a:off x="146505" y="621202"/>
            <a:ext cx="6442626" cy="4947404"/>
          </a:xfrm>
          <a:prstGeom prst="rect">
            <a:avLst/>
          </a:prstGeom>
        </p:spPr>
      </p:pic>
      <p:pic>
        <p:nvPicPr>
          <p:cNvPr id="6" name="図 5"/>
          <p:cNvPicPr>
            <a:picLocks noChangeAspect="1"/>
          </p:cNvPicPr>
          <p:nvPr/>
        </p:nvPicPr>
        <p:blipFill>
          <a:blip r:embed="rId4"/>
          <a:stretch>
            <a:fillRect/>
          </a:stretch>
        </p:blipFill>
        <p:spPr>
          <a:xfrm>
            <a:off x="4481848" y="5603173"/>
            <a:ext cx="3893291" cy="966032"/>
          </a:xfrm>
          <a:prstGeom prst="rect">
            <a:avLst/>
          </a:prstGeom>
        </p:spPr>
      </p:pic>
    </p:spTree>
    <p:extLst>
      <p:ext uri="{BB962C8B-B14F-4D97-AF65-F5344CB8AC3E}">
        <p14:creationId xmlns:p14="http://schemas.microsoft.com/office/powerpoint/2010/main" val="278274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813</Words>
  <Application>Microsoft Office PowerPoint</Application>
  <PresentationFormat>画面に合わせる (4:3)</PresentationFormat>
  <Paragraphs>272</Paragraphs>
  <Slides>30</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30</vt:i4>
      </vt:variant>
    </vt:vector>
  </HeadingPairs>
  <TitlesOfParts>
    <vt:vector size="41" baseType="lpstr">
      <vt:lpstr>ＭＳ Ｐゴシック</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2018-12-28T13:13:33Z</dcterms:created>
  <dcterms:modified xsi:type="dcterms:W3CDTF">2019-03-26T09:50:48Z</dcterms:modified>
</cp:coreProperties>
</file>